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66"/>
  </p:notesMasterIdLst>
  <p:sldIdLst>
    <p:sldId id="353" r:id="rId2"/>
    <p:sldId id="354" r:id="rId3"/>
    <p:sldId id="355" r:id="rId4"/>
    <p:sldId id="356" r:id="rId5"/>
    <p:sldId id="357" r:id="rId6"/>
    <p:sldId id="358" r:id="rId7"/>
    <p:sldId id="359" r:id="rId8"/>
    <p:sldId id="360" r:id="rId9"/>
    <p:sldId id="361" r:id="rId10"/>
    <p:sldId id="362" r:id="rId11"/>
    <p:sldId id="363" r:id="rId12"/>
    <p:sldId id="364" r:id="rId13"/>
    <p:sldId id="365" r:id="rId14"/>
    <p:sldId id="366" r:id="rId15"/>
    <p:sldId id="367" r:id="rId16"/>
    <p:sldId id="368" r:id="rId17"/>
    <p:sldId id="369" r:id="rId18"/>
    <p:sldId id="256" r:id="rId19"/>
    <p:sldId id="296" r:id="rId20"/>
    <p:sldId id="297" r:id="rId21"/>
    <p:sldId id="298" r:id="rId22"/>
    <p:sldId id="299" r:id="rId23"/>
    <p:sldId id="300" r:id="rId24"/>
    <p:sldId id="301" r:id="rId25"/>
    <p:sldId id="308" r:id="rId26"/>
    <p:sldId id="309" r:id="rId27"/>
    <p:sldId id="304" r:id="rId28"/>
    <p:sldId id="302" r:id="rId29"/>
    <p:sldId id="303" r:id="rId30"/>
    <p:sldId id="313" r:id="rId31"/>
    <p:sldId id="310" r:id="rId32"/>
    <p:sldId id="314" r:id="rId33"/>
    <p:sldId id="305" r:id="rId34"/>
    <p:sldId id="306" r:id="rId35"/>
    <p:sldId id="307" r:id="rId36"/>
    <p:sldId id="315" r:id="rId37"/>
    <p:sldId id="312" r:id="rId38"/>
    <p:sldId id="318" r:id="rId39"/>
    <p:sldId id="258" r:id="rId40"/>
    <p:sldId id="316" r:id="rId41"/>
    <p:sldId id="345" r:id="rId42"/>
    <p:sldId id="322" r:id="rId43"/>
    <p:sldId id="323" r:id="rId44"/>
    <p:sldId id="324" r:id="rId45"/>
    <p:sldId id="319" r:id="rId46"/>
    <p:sldId id="325" r:id="rId47"/>
    <p:sldId id="341" r:id="rId48"/>
    <p:sldId id="333" r:id="rId49"/>
    <p:sldId id="334" r:id="rId50"/>
    <p:sldId id="352" r:id="rId51"/>
    <p:sldId id="351" r:id="rId52"/>
    <p:sldId id="346" r:id="rId53"/>
    <p:sldId id="347" r:id="rId54"/>
    <p:sldId id="349" r:id="rId55"/>
    <p:sldId id="348" r:id="rId56"/>
    <p:sldId id="335" r:id="rId57"/>
    <p:sldId id="337" r:id="rId58"/>
    <p:sldId id="342" r:id="rId59"/>
    <p:sldId id="338" r:id="rId60"/>
    <p:sldId id="339" r:id="rId61"/>
    <p:sldId id="340" r:id="rId62"/>
    <p:sldId id="326" r:id="rId63"/>
    <p:sldId id="327" r:id="rId64"/>
    <p:sldId id="271" r:id="rId65"/>
  </p:sldIdLst>
  <p:sldSz cx="9144000" cy="5143500" type="screen16x9"/>
  <p:notesSz cx="6858000" cy="9144000"/>
  <p:embeddedFontLst>
    <p:embeddedFont>
      <p:font typeface="Livvic" panose="020B0604020202020204" charset="0"/>
      <p:regular r:id="rId67"/>
      <p:bold r:id="rId68"/>
      <p:italic r:id="rId69"/>
      <p:boldItalic r:id="rId70"/>
    </p:embeddedFont>
    <p:embeddedFont>
      <p:font typeface="Tahoma" panose="020B0604030504040204" pitchFamily="34" charset="0"/>
      <p:regular r:id="rId71"/>
      <p:bold r:id="rId72"/>
    </p:embeddedFont>
    <p:embeddedFont>
      <p:font typeface="Angsana New" panose="02020603050405020304" pitchFamily="18" charset="-34"/>
      <p:regular r:id="rId73"/>
      <p:bold r:id="rId74"/>
      <p:italic r:id="rId75"/>
      <p:boldItalic r:id="rId76"/>
    </p:embeddedFont>
    <p:embeddedFont>
      <p:font typeface="Prata" panose="020B0604020202020204" charset="0"/>
      <p:regular r:id="rId77"/>
    </p:embeddedFont>
    <p:embeddedFont>
      <p:font typeface="Monotype Corsiva" panose="03010101010201010101" pitchFamily="66" charset="0"/>
      <p:italic r:id="rId78"/>
    </p:embeddedFont>
    <p:embeddedFont>
      <p:font typeface="Josefin Sans Thin" panose="020B0604020202020204" charset="0"/>
      <p:regular r:id="rId79"/>
      <p:bold r:id="rId80"/>
      <p:italic r:id="rId81"/>
      <p:boldItalic r:id="rId82"/>
    </p:embeddedFont>
    <p:embeddedFont>
      <p:font typeface="Raleway Thin" panose="020B0604020202020204" charset="0"/>
      <p:regular r:id="rId83"/>
      <p:bold r:id="rId84"/>
      <p:italic r:id="rId85"/>
      <p:boldItalic r:id="rId86"/>
    </p:embeddedFont>
    <p:embeddedFont>
      <p:font typeface="Amatic SC" panose="020B0604020202020204" charset="-79"/>
      <p:regular r:id="rId87"/>
      <p:bold r:id="rId88"/>
    </p:embeddedFont>
    <p:embeddedFont>
      <p:font typeface="Andalus" panose="02020603050405020304" pitchFamily="18" charset="-78"/>
      <p:regular r:id="rId89"/>
    </p:embeddedFont>
    <p:embeddedFont>
      <p:font typeface="Georgia" panose="02040502050405020303" pitchFamily="18" charset="0"/>
      <p:regular r:id="rId90"/>
      <p:bold r:id="rId91"/>
      <p:italic r:id="rId92"/>
      <p:boldItalic r:id="rId93"/>
    </p:embeddedFont>
    <p:embeddedFont>
      <p:font typeface="Aldhabi" panose="01000000000000000000" pitchFamily="2" charset="-78"/>
      <p:regular r:id="rId94"/>
    </p:embeddedFont>
    <p:embeddedFont>
      <p:font typeface="Roboto Slab Regular" panose="020B0604020202020204" charset="0"/>
      <p:regular r:id="rId95"/>
      <p:bold r:id="rId96"/>
    </p:embeddedFont>
    <p:embeddedFont>
      <p:font typeface="Comic Sans MS" panose="030F0702030302020204" pitchFamily="66" charset="0"/>
      <p:regular r:id="rId97"/>
      <p:bold r:id="rId98"/>
      <p:italic r:id="rId99"/>
      <p:boldItalic r:id="rId10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61">
          <p15:clr>
            <a:srgbClr val="9AA0A6"/>
          </p15:clr>
        </p15:guide>
        <p15:guide id="2" pos="5302">
          <p15:clr>
            <a:srgbClr val="9AA0A6"/>
          </p15:clr>
        </p15:guide>
        <p15:guide id="3" orient="horz" pos="535">
          <p15:clr>
            <a:srgbClr val="9AA0A6"/>
          </p15:clr>
        </p15:guide>
        <p15:guide id="4"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FE7365E-338C-413D-BD3C-33623BA550BC}">
  <a:tblStyle styleId="{2FE7365E-338C-413D-BD3C-33623BA550B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5179" autoAdjust="0"/>
  </p:normalViewPr>
  <p:slideViewPr>
    <p:cSldViewPr snapToGrid="0">
      <p:cViewPr varScale="1">
        <p:scale>
          <a:sx n="108" d="100"/>
          <a:sy n="108" d="100"/>
        </p:scale>
        <p:origin x="126" y="192"/>
      </p:cViewPr>
      <p:guideLst>
        <p:guide pos="461"/>
        <p:guide pos="5302"/>
        <p:guide orient="horz" pos="53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font" Target="fonts/font24.fntdata"/><Relationship Id="rId95" Type="http://schemas.openxmlformats.org/officeDocument/2006/relationships/font" Target="fonts/font2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3.fntdata"/><Relationship Id="rId80" Type="http://schemas.openxmlformats.org/officeDocument/2006/relationships/font" Target="fonts/font14.fntdata"/><Relationship Id="rId85" Type="http://schemas.openxmlformats.org/officeDocument/2006/relationships/font" Target="fonts/font19.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font" Target="fonts/font22.fntdata"/><Relationship Id="rId91" Type="http://schemas.openxmlformats.org/officeDocument/2006/relationships/font" Target="fonts/font25.fntdata"/><Relationship Id="rId96"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94" Type="http://schemas.openxmlformats.org/officeDocument/2006/relationships/font" Target="fonts/font28.fntdata"/><Relationship Id="rId99" Type="http://schemas.openxmlformats.org/officeDocument/2006/relationships/font" Target="fonts/font33.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97" Type="http://schemas.openxmlformats.org/officeDocument/2006/relationships/font" Target="fonts/font31.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5.fntdata"/><Relationship Id="rId92" Type="http://schemas.openxmlformats.org/officeDocument/2006/relationships/font" Target="fonts/font2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1.fntdata"/><Relationship Id="rId100" Type="http://schemas.openxmlformats.org/officeDocument/2006/relationships/font" Target="fonts/font3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93" Type="http://schemas.openxmlformats.org/officeDocument/2006/relationships/font" Target="fonts/font27.fntdata"/><Relationship Id="rId98" Type="http://schemas.openxmlformats.org/officeDocument/2006/relationships/font" Target="fonts/font3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991059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uptodate.com/contents/overview-of-tracheostomy/abstract/109"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6f183e74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6f183e74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3877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r>
              <a:rPr lang="en-US" dirty="0" smtClean="0"/>
              <a:t>Malignancy</a:t>
            </a:r>
            <a:r>
              <a:rPr lang="en-US" baseline="0" dirty="0" smtClean="0"/>
              <a:t> : advanced tumors of larynx, tongue and pharynx.   </a:t>
            </a:r>
          </a:p>
          <a:p>
            <a:r>
              <a:rPr lang="en-US" baseline="0" dirty="0" smtClean="0"/>
              <a:t>Vocal cord paralysis : post op complications thyroidectomy, cardiac, or esophageal surgery   </a:t>
            </a:r>
            <a:endParaRPr lang="ar-SA" dirty="0"/>
          </a:p>
        </p:txBody>
      </p:sp>
    </p:spTree>
    <p:extLst>
      <p:ext uri="{BB962C8B-B14F-4D97-AF65-F5344CB8AC3E}">
        <p14:creationId xmlns:p14="http://schemas.microsoft.com/office/powerpoint/2010/main" val="1359995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3560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0c1df8b9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0c1df8b9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0592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r>
              <a:rPr lang="en-US" dirty="0" smtClean="0"/>
              <a:t>There are different types of tracheostomy tubes available and the patient should be given the tube that best suits his/her needs. The frequency of these tube changes will depend on the type of tube and may possibly alter during the winter or summer months. </a:t>
            </a:r>
            <a:r>
              <a:rPr lang="en-US" smtClean="0"/>
              <a:t>Practitioners should refer to specialist practitioners and/or the manufacturers for advice. </a:t>
            </a:r>
            <a:endParaRPr lang="ar-SA"/>
          </a:p>
        </p:txBody>
      </p:sp>
    </p:spTree>
    <p:extLst>
      <p:ext uri="{BB962C8B-B14F-4D97-AF65-F5344CB8AC3E}">
        <p14:creationId xmlns:p14="http://schemas.microsoft.com/office/powerpoint/2010/main" val="323247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57853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6f183e74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6f183e74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12171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6b20e2230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6b20e2230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3449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Airway access for mechanical ventilation can be provided either by a </a:t>
            </a:r>
            <a:r>
              <a:rPr lang="en-US" sz="1100" b="0" i="0" u="none" strike="noStrike" cap="none" dirty="0" err="1" smtClean="0">
                <a:solidFill>
                  <a:srgbClr val="000000"/>
                </a:solidFill>
                <a:effectLst/>
                <a:latin typeface="Arial"/>
                <a:ea typeface="Arial"/>
                <a:cs typeface="Arial"/>
                <a:sym typeface="Arial"/>
              </a:rPr>
              <a:t>translaryngeal</a:t>
            </a:r>
            <a:r>
              <a:rPr lang="en-US" sz="1100" b="0" i="0" u="none" strike="noStrike" cap="none" dirty="0" smtClean="0">
                <a:solidFill>
                  <a:srgbClr val="000000"/>
                </a:solidFill>
                <a:effectLst/>
                <a:latin typeface="Arial"/>
                <a:ea typeface="Arial"/>
                <a:cs typeface="Arial"/>
                <a:sym typeface="Arial"/>
              </a:rPr>
              <a:t> endotracheal or tracheostomy tube. During episodes of acute respiratory failure, patients are generally ventilated through an endotracheal tube. Changing to a tracheostomy tube is often considered when the need for mechanical ventilation is expected to be prolonged. </a:t>
            </a:r>
            <a:endParaRPr lang="ar-JO" dirty="0"/>
          </a:p>
        </p:txBody>
      </p:sp>
    </p:spTree>
    <p:extLst>
      <p:ext uri="{BB962C8B-B14F-4D97-AF65-F5344CB8AC3E}">
        <p14:creationId xmlns:p14="http://schemas.microsoft.com/office/powerpoint/2010/main" val="2612071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the patient is placed in a supine position. A rolled up towel is placed under the shoulder to extend the neck, so, the trachea can be easily palpated and the cricoid cartilage is pulled superiorly. This enhances the distance between the sternal notch and the cricoid cartilage allowing easier access to trachea.</a:t>
            </a:r>
            <a:endParaRPr lang="ar-JO" dirty="0"/>
          </a:p>
        </p:txBody>
      </p:sp>
    </p:spTree>
    <p:extLst>
      <p:ext uri="{BB962C8B-B14F-4D97-AF65-F5344CB8AC3E}">
        <p14:creationId xmlns:p14="http://schemas.microsoft.com/office/powerpoint/2010/main" val="3915910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Tree>
    <p:extLst>
      <p:ext uri="{BB962C8B-B14F-4D97-AF65-F5344CB8AC3E}">
        <p14:creationId xmlns:p14="http://schemas.microsoft.com/office/powerpoint/2010/main" val="880262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70c1df8b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70c1df8b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719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latin typeface="Andalus" panose="02020603050405020304" pitchFamily="18" charset="-78"/>
                <a:cs typeface="Andalus" panose="02020603050405020304" pitchFamily="18" charset="-78"/>
              </a:rPr>
              <a:t>The neck should be carefully palpated and the anatomy should identified (thyroid cartilage, cricoid cartilage, and 2-3 tracheal rings). </a:t>
            </a:r>
          </a:p>
          <a:p>
            <a:pPr algn="l"/>
            <a:endParaRPr lang="en-US" dirty="0" smtClean="0">
              <a:latin typeface="Andalus" panose="02020603050405020304" pitchFamily="18" charset="-78"/>
              <a:cs typeface="Andalus" panose="02020603050405020304" pitchFamily="18" charset="-78"/>
            </a:endParaRPr>
          </a:p>
          <a:p>
            <a:pPr algn="l"/>
            <a:r>
              <a:rPr lang="en-US" dirty="0" smtClean="0">
                <a:latin typeface="Andalus" panose="02020603050405020304" pitchFamily="18" charset="-78"/>
                <a:cs typeface="Andalus" panose="02020603050405020304" pitchFamily="18" charset="-78"/>
              </a:rPr>
              <a:t>     Consider labelling the landmarks with a permanent marker. The ideal location of the tracheostomy would be</a:t>
            </a:r>
          </a:p>
          <a:p>
            <a:pPr algn="l"/>
            <a:r>
              <a:rPr lang="en-US" b="1" dirty="0" smtClean="0">
                <a:solidFill>
                  <a:srgbClr val="FFFF00"/>
                </a:solidFill>
                <a:latin typeface="Andalus" panose="02020603050405020304" pitchFamily="18" charset="-78"/>
                <a:cs typeface="Andalus" panose="02020603050405020304" pitchFamily="18" charset="-78"/>
              </a:rPr>
              <a:t>      between the 1st and 3rd tracheal ring.</a:t>
            </a:r>
            <a:r>
              <a:rPr lang="en-US" dirty="0" smtClean="0">
                <a:latin typeface="Andalus" panose="02020603050405020304" pitchFamily="18" charset="-78"/>
                <a:cs typeface="Andalus" panose="02020603050405020304" pitchFamily="18" charset="-78"/>
              </a:rPr>
              <a:t> </a:t>
            </a:r>
          </a:p>
          <a:p>
            <a:pPr algn="l"/>
            <a:r>
              <a:rPr lang="en-US" dirty="0" smtClean="0">
                <a:latin typeface="Andalus" panose="02020603050405020304" pitchFamily="18" charset="-78"/>
                <a:cs typeface="Andalus" panose="02020603050405020304" pitchFamily="18" charset="-78"/>
              </a:rPr>
              <a:t>      </a:t>
            </a:r>
          </a:p>
          <a:p>
            <a:pPr algn="l"/>
            <a:r>
              <a:rPr lang="en-US" dirty="0" smtClean="0">
                <a:latin typeface="Andalus" panose="02020603050405020304" pitchFamily="18" charset="-78"/>
                <a:cs typeface="Andalus" panose="02020603050405020304" pitchFamily="18" charset="-78"/>
              </a:rPr>
              <a:t>     Use ultrasound to identify an large vessels in the area. Once you have identified your location, a </a:t>
            </a:r>
            <a:r>
              <a:rPr lang="en-US" b="1" dirty="0" smtClean="0">
                <a:solidFill>
                  <a:srgbClr val="FFFF00"/>
                </a:solidFill>
                <a:latin typeface="Andalus" panose="02020603050405020304" pitchFamily="18" charset="-78"/>
                <a:cs typeface="Andalus" panose="02020603050405020304" pitchFamily="18" charset="-78"/>
              </a:rPr>
              <a:t>horizontal skin incision</a:t>
            </a:r>
            <a:r>
              <a:rPr lang="en-US" dirty="0" smtClean="0">
                <a:latin typeface="Andalus" panose="02020603050405020304" pitchFamily="18" charset="-78"/>
                <a:cs typeface="Andalus" panose="02020603050405020304" pitchFamily="18" charset="-78"/>
              </a:rPr>
              <a:t> made about </a:t>
            </a:r>
            <a:r>
              <a:rPr lang="en-US" b="1" dirty="0" smtClean="0">
                <a:solidFill>
                  <a:srgbClr val="FFFF00"/>
                </a:solidFill>
                <a:latin typeface="Andalus" panose="02020603050405020304" pitchFamily="18" charset="-78"/>
                <a:cs typeface="Andalus" panose="02020603050405020304" pitchFamily="18" charset="-78"/>
              </a:rPr>
              <a:t>2-3 cm in length.</a:t>
            </a:r>
          </a:p>
          <a:p>
            <a:endParaRPr lang="ar-JO" dirty="0"/>
          </a:p>
        </p:txBody>
      </p:sp>
    </p:spTree>
    <p:extLst>
      <p:ext uri="{BB962C8B-B14F-4D97-AF65-F5344CB8AC3E}">
        <p14:creationId xmlns:p14="http://schemas.microsoft.com/office/powerpoint/2010/main" val="549589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ar-JO" dirty="0"/>
          </a:p>
        </p:txBody>
      </p:sp>
    </p:spTree>
    <p:extLst>
      <p:ext uri="{BB962C8B-B14F-4D97-AF65-F5344CB8AC3E}">
        <p14:creationId xmlns:p14="http://schemas.microsoft.com/office/powerpoint/2010/main" val="4021036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 The tracheostomy tube should be inflated and the inner cannula insert. You should inspect the site for any cuff leak.</a:t>
            </a:r>
            <a:endParaRPr lang="ar-JO" dirty="0"/>
          </a:p>
        </p:txBody>
      </p:sp>
    </p:spTree>
    <p:extLst>
      <p:ext uri="{BB962C8B-B14F-4D97-AF65-F5344CB8AC3E}">
        <p14:creationId xmlns:p14="http://schemas.microsoft.com/office/powerpoint/2010/main" val="24447995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The bronchoscope should be removed from the endotracheal tube, and placed down the tracheostomy tube to visualize the carina. Only then should the endotracheal tube be removed.</a:t>
            </a:r>
            <a:endParaRPr lang="ar-JO" dirty="0"/>
          </a:p>
        </p:txBody>
      </p:sp>
    </p:spTree>
    <p:extLst>
      <p:ext uri="{BB962C8B-B14F-4D97-AF65-F5344CB8AC3E}">
        <p14:creationId xmlns:p14="http://schemas.microsoft.com/office/powerpoint/2010/main" val="762799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The tracheostomy tube is secured to the skin with sutures and the tracheostomy tape.</a:t>
            </a:r>
            <a:endParaRPr lang="ar-JO" dirty="0"/>
          </a:p>
        </p:txBody>
      </p:sp>
    </p:spTree>
    <p:extLst>
      <p:ext uri="{BB962C8B-B14F-4D97-AF65-F5344CB8AC3E}">
        <p14:creationId xmlns:p14="http://schemas.microsoft.com/office/powerpoint/2010/main" val="2783573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solidFill>
                  <a:schemeClr val="accent5"/>
                </a:solidFill>
              </a:rPr>
              <a:t>Contraindications include :</a:t>
            </a:r>
          </a:p>
          <a:p>
            <a:r>
              <a:rPr lang="en-US" dirty="0" smtClean="0">
                <a:solidFill>
                  <a:schemeClr val="accent5"/>
                </a:solidFill>
              </a:rPr>
              <a:t>1.unstable cervical spine</a:t>
            </a:r>
          </a:p>
          <a:p>
            <a:r>
              <a:rPr lang="en-US" dirty="0" smtClean="0">
                <a:solidFill>
                  <a:schemeClr val="accent5"/>
                </a:solidFill>
              </a:rPr>
              <a:t>2.inability to identify anatomic landmarks (in obese , thick neck )</a:t>
            </a:r>
          </a:p>
          <a:p>
            <a:r>
              <a:rPr lang="en-US" dirty="0" smtClean="0">
                <a:solidFill>
                  <a:schemeClr val="accent5"/>
                </a:solidFill>
              </a:rPr>
              <a:t>3.refractory coagulopathy</a:t>
            </a:r>
          </a:p>
          <a:p>
            <a:endParaRPr lang="ar-JO" dirty="0"/>
          </a:p>
        </p:txBody>
      </p:sp>
    </p:spTree>
    <p:extLst>
      <p:ext uri="{BB962C8B-B14F-4D97-AF65-F5344CB8AC3E}">
        <p14:creationId xmlns:p14="http://schemas.microsoft.com/office/powerpoint/2010/main" val="2591237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70c1df8b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70c1df8b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66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i="0" u="none" strike="noStrike" cap="none" dirty="0" smtClean="0">
                <a:solidFill>
                  <a:srgbClr val="000000"/>
                </a:solidFill>
                <a:effectLst/>
                <a:latin typeface="Arial"/>
                <a:ea typeface="Arial"/>
                <a:cs typeface="Arial"/>
                <a:sym typeface="Arial"/>
              </a:rPr>
              <a:t>Subcutaneous emphysema and pneumothorax</a:t>
            </a:r>
            <a:r>
              <a:rPr lang="en-US" sz="1100" b="0" i="0" u="none" strike="noStrike" cap="none" dirty="0" smtClean="0">
                <a:solidFill>
                  <a:srgbClr val="000000"/>
                </a:solidFill>
                <a:effectLst/>
                <a:latin typeface="Arial"/>
                <a:ea typeface="Arial"/>
                <a:cs typeface="Arial"/>
                <a:sym typeface="Arial"/>
              </a:rPr>
              <a:t> imperfect positioning of fenestrated cannula and posterior wall perforation are possible mechanisms for these complications [</a:t>
            </a:r>
            <a:r>
              <a:rPr lang="en-US" sz="1100" b="0" i="0" u="sng" strike="noStrike" cap="none" dirty="0" smtClean="0">
                <a:solidFill>
                  <a:srgbClr val="000000"/>
                </a:solidFill>
                <a:effectLst/>
                <a:latin typeface="Arial"/>
                <a:ea typeface="Arial"/>
                <a:cs typeface="Arial"/>
                <a:sym typeface="Arial"/>
                <a:hlinkClick r:id="rId3"/>
              </a:rPr>
              <a:t>109</a:t>
            </a:r>
            <a:r>
              <a:rPr lang="en-US" sz="1100" b="0" i="0" u="none" strike="noStrike" cap="none" dirty="0" smtClean="0">
                <a:solidFill>
                  <a:srgbClr val="000000"/>
                </a:solidFill>
                <a:effectLst/>
                <a:latin typeface="Arial"/>
                <a:ea typeface="Arial"/>
                <a:cs typeface="Arial"/>
                <a:sym typeface="Arial"/>
              </a:rPr>
              <a:t>]. Swelling of the posterior tracheal wall can cause symptomatic compression of the tracheal tube even a week after tube placement </a:t>
            </a:r>
          </a:p>
          <a:p>
            <a:r>
              <a:rPr lang="en-US" sz="1100" b="1" i="0" u="none" strike="noStrike" cap="none" dirty="0" smtClean="0">
                <a:solidFill>
                  <a:srgbClr val="000000"/>
                </a:solidFill>
                <a:effectLst/>
                <a:latin typeface="Arial"/>
                <a:ea typeface="Arial"/>
                <a:cs typeface="Arial"/>
                <a:sym typeface="Arial"/>
              </a:rPr>
              <a:t>Tracheal stenosis</a:t>
            </a:r>
            <a:r>
              <a:rPr lang="en-US" sz="1100" b="0" i="0" u="none" strike="noStrike" cap="none" dirty="0" smtClean="0">
                <a:solidFill>
                  <a:srgbClr val="000000"/>
                </a:solidFill>
                <a:effectLst/>
                <a:latin typeface="Arial"/>
                <a:ea typeface="Arial"/>
                <a:cs typeface="Arial"/>
                <a:sym typeface="Arial"/>
              </a:rPr>
              <a:t> </a:t>
            </a:r>
            <a:r>
              <a:rPr lang="en-US" sz="1100" b="1" i="0" u="none" strike="noStrike" cap="none" dirty="0" smtClean="0">
                <a:solidFill>
                  <a:srgbClr val="000000"/>
                </a:solidFill>
                <a:effectLst/>
                <a:latin typeface="Arial"/>
                <a:ea typeface="Arial"/>
                <a:cs typeface="Arial"/>
                <a:sym typeface="Arial"/>
              </a:rPr>
              <a:t>and </a:t>
            </a:r>
            <a:r>
              <a:rPr lang="en-US" sz="1100" b="1" i="0" u="none" strike="noStrike" cap="none" dirty="0" err="1" smtClean="0">
                <a:solidFill>
                  <a:srgbClr val="000000"/>
                </a:solidFill>
                <a:effectLst/>
                <a:latin typeface="Arial"/>
                <a:ea typeface="Arial"/>
                <a:cs typeface="Arial"/>
                <a:sym typeface="Arial"/>
              </a:rPr>
              <a:t>malacia</a:t>
            </a:r>
            <a:r>
              <a:rPr lang="en-US" sz="1100" b="1" i="0" u="none" strike="noStrike" cap="none"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 Patients undergoing long-term mechanical ventilation by tracheostomy can develop symptoms of tracheal obstruction due to the development of granulation </a:t>
            </a:r>
            <a:r>
              <a:rPr lang="en-US" sz="1100" b="0" i="0" u="none" strike="noStrike" cap="none" dirty="0" err="1" smtClean="0">
                <a:solidFill>
                  <a:srgbClr val="000000"/>
                </a:solidFill>
                <a:effectLst/>
                <a:latin typeface="Arial"/>
                <a:ea typeface="Arial"/>
                <a:cs typeface="Arial"/>
                <a:sym typeface="Arial"/>
              </a:rPr>
              <a:t>tissue..Stenosis</a:t>
            </a:r>
            <a:r>
              <a:rPr lang="en-US" sz="1100" b="0" i="0" u="none" strike="noStrike" cap="none" dirty="0" smtClean="0">
                <a:solidFill>
                  <a:srgbClr val="000000"/>
                </a:solidFill>
                <a:effectLst/>
                <a:latin typeface="Arial"/>
                <a:ea typeface="Arial"/>
                <a:cs typeface="Arial"/>
                <a:sym typeface="Arial"/>
              </a:rPr>
              <a:t> of the trachea below the glottis, but superior to the tracheal stoma, has been reported following tracheostomy and is more commonly seen with fenestrated tracheostomy tubes</a:t>
            </a:r>
          </a:p>
          <a:p>
            <a:r>
              <a:rPr lang="en-US" sz="1100" b="1" i="0" u="none" strike="noStrike" cap="none" dirty="0" err="1" smtClean="0">
                <a:solidFill>
                  <a:srgbClr val="000000"/>
                </a:solidFill>
                <a:effectLst/>
                <a:latin typeface="Arial"/>
                <a:ea typeface="Arial"/>
                <a:cs typeface="Arial"/>
                <a:sym typeface="Arial"/>
              </a:rPr>
              <a:t>Tracheoarterial</a:t>
            </a:r>
            <a:r>
              <a:rPr lang="en-US" sz="1100" b="1" i="0" u="none" strike="noStrike" cap="none" dirty="0" smtClean="0">
                <a:solidFill>
                  <a:srgbClr val="000000"/>
                </a:solidFill>
                <a:effectLst/>
                <a:latin typeface="Arial"/>
                <a:ea typeface="Arial"/>
                <a:cs typeface="Arial"/>
                <a:sym typeface="Arial"/>
              </a:rPr>
              <a:t> fistula</a:t>
            </a:r>
            <a:r>
              <a:rPr lang="en-US" sz="1100" b="0" i="0" u="none" strike="noStrike" cap="none" dirty="0" smtClean="0">
                <a:solidFill>
                  <a:srgbClr val="000000"/>
                </a:solidFill>
                <a:effectLst/>
                <a:latin typeface="Arial"/>
                <a:ea typeface="Arial"/>
                <a:cs typeface="Arial"/>
                <a:sym typeface="Arial"/>
              </a:rPr>
              <a:t> – Massive hemorrhage due to a </a:t>
            </a:r>
            <a:r>
              <a:rPr lang="en-US" sz="1100" b="0" i="0" u="none" strike="noStrike" cap="none" dirty="0" err="1" smtClean="0">
                <a:solidFill>
                  <a:srgbClr val="000000"/>
                </a:solidFill>
                <a:effectLst/>
                <a:latin typeface="Arial"/>
                <a:ea typeface="Arial"/>
                <a:cs typeface="Arial"/>
                <a:sym typeface="Arial"/>
              </a:rPr>
              <a:t>tracheoarterial</a:t>
            </a:r>
            <a:r>
              <a:rPr lang="en-US" sz="1100" b="0" i="0" u="none" strike="noStrike" cap="none" dirty="0" smtClean="0">
                <a:solidFill>
                  <a:srgbClr val="000000"/>
                </a:solidFill>
                <a:effectLst/>
                <a:latin typeface="Arial"/>
                <a:ea typeface="Arial"/>
                <a:cs typeface="Arial"/>
                <a:sym typeface="Arial"/>
              </a:rPr>
              <a:t> fistula is the most devastating complication. from low-positioned tracheostomy tubes ..The development of a </a:t>
            </a:r>
            <a:r>
              <a:rPr lang="en-US" sz="1100" b="0" i="0" u="none" strike="noStrike" cap="none" dirty="0" err="1" smtClean="0">
                <a:solidFill>
                  <a:srgbClr val="000000"/>
                </a:solidFill>
                <a:effectLst/>
                <a:latin typeface="Arial"/>
                <a:ea typeface="Arial"/>
                <a:cs typeface="Arial"/>
                <a:sym typeface="Arial"/>
              </a:rPr>
              <a:t>tracheoarterial</a:t>
            </a:r>
            <a:r>
              <a:rPr lang="en-US" sz="1100" b="0" i="0" u="none" strike="noStrike" cap="none" dirty="0" smtClean="0">
                <a:solidFill>
                  <a:srgbClr val="000000"/>
                </a:solidFill>
                <a:effectLst/>
                <a:latin typeface="Arial"/>
                <a:ea typeface="Arial"/>
                <a:cs typeface="Arial"/>
                <a:sym typeface="Arial"/>
              </a:rPr>
              <a:t> fistula is a life-threatening complication </a:t>
            </a:r>
            <a:r>
              <a:rPr lang="en-US" sz="1100" b="0" i="0" u="none" strike="noStrike" cap="none" dirty="0" err="1" smtClean="0">
                <a:solidFill>
                  <a:srgbClr val="000000"/>
                </a:solidFill>
                <a:effectLst/>
                <a:latin typeface="Arial"/>
                <a:ea typeface="Arial"/>
                <a:cs typeface="Arial"/>
                <a:sym typeface="Arial"/>
              </a:rPr>
              <a:t>Tracheoarterial</a:t>
            </a:r>
            <a:r>
              <a:rPr lang="en-US" sz="1100" b="0" i="0" u="none" strike="noStrike" cap="none" dirty="0" smtClean="0">
                <a:solidFill>
                  <a:srgbClr val="000000"/>
                </a:solidFill>
                <a:effectLst/>
                <a:latin typeface="Arial"/>
                <a:ea typeface="Arial"/>
                <a:cs typeface="Arial"/>
                <a:sym typeface="Arial"/>
              </a:rPr>
              <a:t> fistulas are due to erosion from the tube tip or cuff into the anterior wall of the trachea resulting in a fistulous communication with the innominate artery as it passes anteriorly across the trachea. Patients may develop a "sentinel" bleed followed by massive hemoptysis. </a:t>
            </a:r>
          </a:p>
          <a:p>
            <a:r>
              <a:rPr lang="en-US" sz="1100" b="1" i="0" u="none" strike="noStrike" cap="none" dirty="0" smtClean="0">
                <a:solidFill>
                  <a:srgbClr val="000000"/>
                </a:solidFill>
                <a:effectLst/>
                <a:latin typeface="Arial"/>
                <a:ea typeface="Arial"/>
                <a:cs typeface="Arial"/>
                <a:sym typeface="Arial"/>
              </a:rPr>
              <a:t>Reduced phonation</a:t>
            </a:r>
            <a:r>
              <a:rPr lang="en-US" sz="1100" b="0" i="0" u="none" strike="noStrike" cap="none" dirty="0" smtClean="0">
                <a:solidFill>
                  <a:srgbClr val="000000"/>
                </a:solidFill>
                <a:effectLst/>
                <a:latin typeface="Arial"/>
                <a:ea typeface="Arial"/>
                <a:cs typeface="Arial"/>
                <a:sym typeface="Arial"/>
              </a:rPr>
              <a:t> </a:t>
            </a:r>
            <a:endParaRPr lang="ar-JO" dirty="0"/>
          </a:p>
        </p:txBody>
      </p:sp>
    </p:spTree>
    <p:extLst>
      <p:ext uri="{BB962C8B-B14F-4D97-AF65-F5344CB8AC3E}">
        <p14:creationId xmlns:p14="http://schemas.microsoft.com/office/powerpoint/2010/main" val="12832977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surgical dissection down to trachea, creation of window in trachea with insertion of tracheostomy tube for ventilation..</a:t>
            </a:r>
            <a:r>
              <a:rPr lang="en-US" sz="1100" b="0" i="0" u="none" strike="noStrike" cap="none" dirty="0" err="1" smtClean="0">
                <a:solidFill>
                  <a:srgbClr val="000000"/>
                </a:solidFill>
                <a:effectLst/>
                <a:latin typeface="Arial"/>
                <a:ea typeface="Arial"/>
                <a:cs typeface="Arial"/>
                <a:sym typeface="Arial"/>
              </a:rPr>
              <a:t>pt</a:t>
            </a:r>
            <a:r>
              <a:rPr lang="en-US" sz="1100" b="0" i="0" u="none" strike="noStrike" cap="none" dirty="0" smtClean="0">
                <a:solidFill>
                  <a:srgbClr val="000000"/>
                </a:solidFill>
                <a:effectLst/>
                <a:latin typeface="Arial"/>
                <a:ea typeface="Arial"/>
                <a:cs typeface="Arial"/>
                <a:sym typeface="Arial"/>
              </a:rPr>
              <a:t> under </a:t>
            </a:r>
            <a:r>
              <a:rPr lang="en-US" sz="1100" b="0" i="0" u="none" strike="noStrike" cap="none" dirty="0" err="1" smtClean="0">
                <a:solidFill>
                  <a:srgbClr val="000000"/>
                </a:solidFill>
                <a:effectLst/>
                <a:latin typeface="Arial"/>
                <a:ea typeface="Arial"/>
                <a:cs typeface="Arial"/>
                <a:sym typeface="Arial"/>
              </a:rPr>
              <a:t>ga</a:t>
            </a:r>
            <a:r>
              <a:rPr lang="en-US" sz="1100" b="0" i="0" u="none" strike="noStrike" cap="none" dirty="0" smtClean="0">
                <a:solidFill>
                  <a:srgbClr val="000000"/>
                </a:solidFill>
                <a:effectLst/>
                <a:latin typeface="Arial"/>
                <a:ea typeface="Arial"/>
                <a:cs typeface="Arial"/>
                <a:sym typeface="Arial"/>
              </a:rPr>
              <a:t> in operating room</a:t>
            </a:r>
            <a:endParaRPr lang="ar-JO" dirty="0"/>
          </a:p>
        </p:txBody>
      </p:sp>
    </p:spTree>
    <p:extLst>
      <p:ext uri="{BB962C8B-B14F-4D97-AF65-F5344CB8AC3E}">
        <p14:creationId xmlns:p14="http://schemas.microsoft.com/office/powerpoint/2010/main" val="3881577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a patient is positioned supine. Surgical landmarks, from superior to inferior, include the thyroid notch, the cricoid cartilage, and the sternal notch </a:t>
            </a:r>
          </a:p>
          <a:p>
            <a:r>
              <a:rPr lang="en-US" sz="1100" b="0" i="0" u="none" strike="noStrike" cap="none" dirty="0" smtClean="0">
                <a:solidFill>
                  <a:srgbClr val="000000"/>
                </a:solidFill>
                <a:effectLst/>
                <a:latin typeface="Arial"/>
                <a:ea typeface="Arial"/>
                <a:cs typeface="Arial"/>
                <a:sym typeface="Arial"/>
              </a:rPr>
              <a:t>1cm above</a:t>
            </a:r>
            <a:r>
              <a:rPr lang="en-US" sz="1100" b="0" i="0" u="none" strike="noStrike" cap="none" baseline="0" dirty="0" smtClean="0">
                <a:solidFill>
                  <a:srgbClr val="000000"/>
                </a:solidFill>
                <a:effectLst/>
                <a:latin typeface="Arial"/>
                <a:ea typeface="Arial"/>
                <a:cs typeface="Arial"/>
                <a:sym typeface="Arial"/>
              </a:rPr>
              <a:t> supra notch or 2cm below cricoid cartilage </a:t>
            </a:r>
            <a:endParaRPr lang="en-US" sz="1100" b="0" i="0" u="none" strike="noStrike" cap="none" dirty="0" smtClean="0">
              <a:solidFill>
                <a:srgbClr val="000000"/>
              </a:solidFill>
              <a:effectLst/>
              <a:latin typeface="Arial"/>
              <a:ea typeface="Arial"/>
              <a:cs typeface="Arial"/>
              <a:sym typeface="Arial"/>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ar-JO" dirty="0" smtClean="0">
                <a:latin typeface="Tahoma" panose="020B0604030504040204" pitchFamily="34" charset="0"/>
              </a:rPr>
              <a:t>Incision </a:t>
            </a:r>
            <a:r>
              <a:rPr lang="en-US" altLang="ar-JO" dirty="0" smtClean="0">
                <a:solidFill>
                  <a:srgbClr val="FF0000"/>
                </a:solidFill>
                <a:latin typeface="Tahoma" panose="020B0604030504040204" pitchFamily="34" charset="0"/>
              </a:rPr>
              <a:t>1 cm below the cricoid</a:t>
            </a:r>
            <a:r>
              <a:rPr lang="en-US" altLang="ar-JO" dirty="0" smtClean="0">
                <a:latin typeface="Tahoma" panose="020B0604030504040204" pitchFamily="34" charset="0"/>
              </a:rPr>
              <a:t> or </a:t>
            </a:r>
            <a:r>
              <a:rPr lang="en-US" altLang="ar-JO" dirty="0" smtClean="0">
                <a:solidFill>
                  <a:srgbClr val="FF0000"/>
                </a:solidFill>
                <a:latin typeface="Tahoma" panose="020B0604030504040204" pitchFamily="34" charset="0"/>
              </a:rPr>
              <a:t>halfway between the cricoid and the sternal notch.</a:t>
            </a:r>
          </a:p>
          <a:p>
            <a:endParaRPr lang="ar-JO" dirty="0"/>
          </a:p>
        </p:txBody>
      </p:sp>
    </p:spTree>
    <p:extLst>
      <p:ext uri="{BB962C8B-B14F-4D97-AF65-F5344CB8AC3E}">
        <p14:creationId xmlns:p14="http://schemas.microsoft.com/office/powerpoint/2010/main" val="1953112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0c1df8b9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0c1df8b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lower border of the cricoid cartilage at the level of the 6th cervical vertebra </a:t>
            </a:r>
          </a:p>
          <a:p>
            <a:pPr marL="0" lvl="0" indent="0" algn="l" rtl="0">
              <a:spcBef>
                <a:spcPts val="0"/>
              </a:spcBef>
              <a:spcAft>
                <a:spcPts val="0"/>
              </a:spcAft>
              <a:buNone/>
            </a:pPr>
            <a:r>
              <a:rPr lang="en-US" dirty="0" smtClean="0"/>
              <a:t>The patency of the trachea is maintained by a series of 15–20 U-shaped cartilages.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60286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ar-JO" dirty="0" smtClean="0">
                <a:latin typeface="Tahoma" panose="020B0604030504040204" pitchFamily="34" charset="0"/>
              </a:rPr>
              <a:t>Incision </a:t>
            </a:r>
            <a:r>
              <a:rPr lang="en-US" altLang="ar-JO" dirty="0" smtClean="0">
                <a:solidFill>
                  <a:srgbClr val="FF0000"/>
                </a:solidFill>
                <a:latin typeface="Tahoma" panose="020B0604030504040204" pitchFamily="34" charset="0"/>
              </a:rPr>
              <a:t>1 cm below the cricoid</a:t>
            </a:r>
            <a:r>
              <a:rPr lang="en-US" altLang="ar-JO" dirty="0" smtClean="0">
                <a:latin typeface="Tahoma" panose="020B0604030504040204" pitchFamily="34" charset="0"/>
              </a:rPr>
              <a:t> or </a:t>
            </a:r>
            <a:r>
              <a:rPr lang="en-US" altLang="ar-JO" dirty="0" smtClean="0">
                <a:solidFill>
                  <a:srgbClr val="FF0000"/>
                </a:solidFill>
                <a:latin typeface="Tahoma" panose="020B0604030504040204" pitchFamily="34" charset="0"/>
              </a:rPr>
              <a:t>halfway between the cricoid and the sternal notch.</a:t>
            </a:r>
          </a:p>
          <a:p>
            <a:endParaRPr lang="ar-JO" dirty="0"/>
          </a:p>
        </p:txBody>
      </p:sp>
    </p:spTree>
    <p:extLst>
      <p:ext uri="{BB962C8B-B14F-4D97-AF65-F5344CB8AC3E}">
        <p14:creationId xmlns:p14="http://schemas.microsoft.com/office/powerpoint/2010/main" val="2643888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ar-JO" sz="1100" dirty="0" smtClean="0">
                <a:latin typeface="Comic Sans MS" panose="030F0702030302020204" pitchFamily="66" charset="0"/>
              </a:rPr>
              <a:t>Midline vertical incision </a:t>
            </a:r>
            <a:r>
              <a:rPr lang="en-US" altLang="ar-JO" sz="1100" dirty="0" smtClean="0">
                <a:solidFill>
                  <a:srgbClr val="FF0000"/>
                </a:solidFill>
                <a:latin typeface="Comic Sans MS" panose="030F0702030302020204" pitchFamily="66" charset="0"/>
              </a:rPr>
              <a:t>from the region of the </a:t>
            </a:r>
            <a:r>
              <a:rPr lang="en-US" altLang="ar-JO" sz="1100" dirty="0" err="1" smtClean="0">
                <a:solidFill>
                  <a:srgbClr val="FF0000"/>
                </a:solidFill>
                <a:latin typeface="Comic Sans MS" panose="030F0702030302020204" pitchFamily="66" charset="0"/>
              </a:rPr>
              <a:t>cricothyroid</a:t>
            </a:r>
            <a:r>
              <a:rPr lang="en-US" altLang="ar-JO" sz="1100" dirty="0" smtClean="0">
                <a:solidFill>
                  <a:srgbClr val="FF0000"/>
                </a:solidFill>
                <a:latin typeface="Comic Sans MS" panose="030F0702030302020204" pitchFamily="66" charset="0"/>
              </a:rPr>
              <a:t> membrane inferiorly toward the suprasternal notch</a:t>
            </a:r>
            <a:r>
              <a:rPr lang="en-US" altLang="ar-JO" sz="1100" dirty="0" smtClean="0">
                <a:latin typeface="Comic Sans MS" panose="030F0702030302020204" pitchFamily="66" charset="0"/>
              </a:rPr>
              <a:t> with </a:t>
            </a:r>
            <a:r>
              <a:rPr lang="en-US" altLang="ar-JO" sz="1100" dirty="0" smtClean="0">
                <a:solidFill>
                  <a:srgbClr val="0000FF"/>
                </a:solidFill>
                <a:latin typeface="Comic Sans MS" panose="030F0702030302020204" pitchFamily="66" charset="0"/>
              </a:rPr>
              <a:t>dividing strap muscles</a:t>
            </a:r>
            <a:endParaRPr lang="ar-JO" dirty="0"/>
          </a:p>
        </p:txBody>
      </p:sp>
    </p:spTree>
    <p:extLst>
      <p:ext uri="{BB962C8B-B14F-4D97-AF65-F5344CB8AC3E}">
        <p14:creationId xmlns:p14="http://schemas.microsoft.com/office/powerpoint/2010/main" val="823038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indent="-609600" algn="l" rtl="0" eaLnBrk="1" hangingPunct="1">
              <a:lnSpc>
                <a:spcPct val="80000"/>
              </a:lnSpc>
              <a:buClr>
                <a:srgbClr val="FF0066"/>
              </a:buClr>
              <a:buFont typeface="Wingdings" panose="05000000000000000000" pitchFamily="2" charset="2"/>
              <a:buChar char="ü"/>
            </a:pPr>
            <a:endParaRPr lang="en-US" altLang="ar-JO" sz="1100" dirty="0" smtClean="0">
              <a:latin typeface="Comic Sans MS" panose="030F0702030302020204" pitchFamily="66" charset="0"/>
            </a:endParaRPr>
          </a:p>
          <a:p>
            <a:pPr marL="609600" indent="-609600" algn="l" rtl="0" eaLnBrk="1" hangingPunct="1">
              <a:lnSpc>
                <a:spcPct val="80000"/>
              </a:lnSpc>
              <a:buClr>
                <a:srgbClr val="FF0066"/>
              </a:buClr>
              <a:buFont typeface="Wingdings" panose="05000000000000000000" pitchFamily="2" charset="2"/>
              <a:buChar char="ü"/>
            </a:pPr>
            <a:r>
              <a:rPr lang="en-US" altLang="ar-JO" sz="1100" dirty="0" smtClean="0">
                <a:latin typeface="Comic Sans MS" panose="030F0702030302020204" pitchFamily="66" charset="0"/>
              </a:rPr>
              <a:t>Division (or retraction) of </a:t>
            </a:r>
            <a:r>
              <a:rPr lang="en-US" altLang="ar-JO" sz="1100" dirty="0" smtClean="0">
                <a:solidFill>
                  <a:srgbClr val="0000FF"/>
                </a:solidFill>
                <a:latin typeface="Comic Sans MS" panose="030F0702030302020204" pitchFamily="66" charset="0"/>
              </a:rPr>
              <a:t>thyroid isthmus inferiorly</a:t>
            </a:r>
            <a:endParaRPr lang="ar-JO" dirty="0"/>
          </a:p>
        </p:txBody>
      </p:sp>
    </p:spTree>
    <p:extLst>
      <p:ext uri="{BB962C8B-B14F-4D97-AF65-F5344CB8AC3E}">
        <p14:creationId xmlns:p14="http://schemas.microsoft.com/office/powerpoint/2010/main" val="1894780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ar-JO" sz="1100" dirty="0" smtClean="0">
                <a:latin typeface="Tahoma" panose="020B0604030504040204" pitchFamily="34" charset="0"/>
              </a:rPr>
              <a:t>then place the tracheal incision in the second or third tracheal interspace </a:t>
            </a:r>
          </a:p>
          <a:p>
            <a:pPr eaLnBrk="1" hangingPunct="1"/>
            <a:r>
              <a:rPr lang="en-US" altLang="ar-JO" sz="1100" dirty="0" err="1" smtClean="0">
                <a:latin typeface="Tahoma" panose="020B0604030504040204" pitchFamily="34" charset="0"/>
              </a:rPr>
              <a:t>Divede</a:t>
            </a:r>
            <a:r>
              <a:rPr lang="en-US" altLang="ar-JO" sz="1100" dirty="0" smtClean="0">
                <a:latin typeface="Tahoma" panose="020B0604030504040204" pitchFamily="34" charset="0"/>
              </a:rPr>
              <a:t> 2</a:t>
            </a:r>
            <a:r>
              <a:rPr lang="en-US" altLang="ar-JO" sz="1100" baseline="30000" dirty="0" smtClean="0">
                <a:latin typeface="Tahoma" panose="020B0604030504040204" pitchFamily="34" charset="0"/>
              </a:rPr>
              <a:t>nd</a:t>
            </a:r>
            <a:r>
              <a:rPr lang="en-US" altLang="ar-JO" sz="1100" dirty="0" smtClean="0">
                <a:latin typeface="Tahoma" panose="020B0604030504040204" pitchFamily="34" charset="0"/>
              </a:rPr>
              <a:t> tracheal ring </a:t>
            </a:r>
          </a:p>
          <a:p>
            <a:endParaRPr lang="ar-JO" dirty="0"/>
          </a:p>
        </p:txBody>
      </p:sp>
    </p:spTree>
    <p:extLst>
      <p:ext uri="{BB962C8B-B14F-4D97-AF65-F5344CB8AC3E}">
        <p14:creationId xmlns:p14="http://schemas.microsoft.com/office/powerpoint/2010/main" val="2354259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insert the tube at the same time</a:t>
            </a:r>
            <a:r>
              <a:rPr lang="en-US" baseline="0" dirty="0" smtClean="0"/>
              <a:t> you withdraw the </a:t>
            </a:r>
            <a:r>
              <a:rPr lang="en-US" baseline="0" dirty="0" err="1" smtClean="0"/>
              <a:t>ett</a:t>
            </a:r>
            <a:endParaRPr lang="ar-JO" dirty="0"/>
          </a:p>
        </p:txBody>
      </p:sp>
    </p:spTree>
    <p:extLst>
      <p:ext uri="{BB962C8B-B14F-4D97-AF65-F5344CB8AC3E}">
        <p14:creationId xmlns:p14="http://schemas.microsoft.com/office/powerpoint/2010/main" val="3438009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Ceck</a:t>
            </a:r>
            <a:r>
              <a:rPr lang="en-US" dirty="0" smtClean="0"/>
              <a:t> the</a:t>
            </a:r>
            <a:r>
              <a:rPr lang="en-US" baseline="0" dirty="0" smtClean="0"/>
              <a:t> cuff is well inflated ..after3 days change the cuffed(aspiration prevention ) one to </a:t>
            </a:r>
            <a:r>
              <a:rPr lang="en-US" baseline="0" dirty="0" err="1" smtClean="0"/>
              <a:t>uncuffed</a:t>
            </a:r>
            <a:r>
              <a:rPr lang="en-US" baseline="0" dirty="0" smtClean="0"/>
              <a:t> one to prevent stenosis</a:t>
            </a:r>
            <a:endParaRPr lang="ar-JO" dirty="0"/>
          </a:p>
        </p:txBody>
      </p:sp>
    </p:spTree>
    <p:extLst>
      <p:ext uri="{BB962C8B-B14F-4D97-AF65-F5344CB8AC3E}">
        <p14:creationId xmlns:p14="http://schemas.microsoft.com/office/powerpoint/2010/main" val="616027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JO" dirty="0"/>
          </a:p>
        </p:txBody>
      </p:sp>
    </p:spTree>
    <p:extLst>
      <p:ext uri="{BB962C8B-B14F-4D97-AF65-F5344CB8AC3E}">
        <p14:creationId xmlns:p14="http://schemas.microsoft.com/office/powerpoint/2010/main" val="31476564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381000" y="685800"/>
            <a:ext cx="6096000" cy="3429000"/>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buClr>
                <a:srgbClr val="FF0066"/>
              </a:buClr>
              <a:buFont typeface="Wingdings" panose="05000000000000000000" pitchFamily="2" charset="2"/>
              <a:buChar char="v"/>
            </a:pPr>
            <a:r>
              <a:rPr lang="en-US" altLang="ar-JO" dirty="0" smtClean="0">
                <a:solidFill>
                  <a:srgbClr val="FF0000"/>
                </a:solidFill>
                <a:latin typeface="Comic Sans MS" panose="030F0702030302020204" pitchFamily="66" charset="0"/>
              </a:rPr>
              <a:t>Children</a:t>
            </a:r>
            <a:r>
              <a:rPr lang="en-US" altLang="ar-JO" dirty="0" smtClean="0">
                <a:latin typeface="Comic Sans MS" panose="030F0702030302020204" pitchFamily="66" charset="0"/>
              </a:rPr>
              <a:t>,</a:t>
            </a:r>
            <a:r>
              <a:rPr lang="en-US" altLang="ar-JO" dirty="0" smtClean="0">
                <a:solidFill>
                  <a:srgbClr val="FF0000"/>
                </a:solidFill>
                <a:latin typeface="Comic Sans MS" panose="030F0702030302020204" pitchFamily="66" charset="0"/>
              </a:rPr>
              <a:t> post head trauma</a:t>
            </a:r>
            <a:r>
              <a:rPr lang="en-US" altLang="ar-JO" dirty="0" smtClean="0">
                <a:latin typeface="Comic Sans MS" panose="030F0702030302020204" pitchFamily="66" charset="0"/>
              </a:rPr>
              <a:t>,</a:t>
            </a:r>
            <a:r>
              <a:rPr lang="en-US" altLang="ar-JO" dirty="0" smtClean="0">
                <a:solidFill>
                  <a:srgbClr val="FF0000"/>
                </a:solidFill>
                <a:latin typeface="Comic Sans MS" panose="030F0702030302020204" pitchFamily="66" charset="0"/>
              </a:rPr>
              <a:t> burn </a:t>
            </a:r>
            <a:r>
              <a:rPr lang="en-US" altLang="ar-JO" dirty="0" err="1" smtClean="0">
                <a:solidFill>
                  <a:srgbClr val="FF0000"/>
                </a:solidFill>
                <a:latin typeface="Comic Sans MS" panose="030F0702030302020204" pitchFamily="66" charset="0"/>
              </a:rPr>
              <a:t>pts</a:t>
            </a:r>
            <a:r>
              <a:rPr lang="en-US" altLang="ar-JO" dirty="0" smtClean="0">
                <a:latin typeface="Comic Sans MS" panose="030F0702030302020204" pitchFamily="66" charset="0"/>
              </a:rPr>
              <a:t>,</a:t>
            </a:r>
            <a:r>
              <a:rPr lang="en-US" altLang="ar-JO" dirty="0" smtClean="0">
                <a:solidFill>
                  <a:srgbClr val="FF0000"/>
                </a:solidFill>
                <a:latin typeface="Comic Sans MS" panose="030F0702030302020204" pitchFamily="66" charset="0"/>
              </a:rPr>
              <a:t> &amp; seriously debilitated </a:t>
            </a:r>
            <a:r>
              <a:rPr lang="en-US" altLang="ar-JO" dirty="0" err="1" smtClean="0">
                <a:solidFill>
                  <a:srgbClr val="FF0000"/>
                </a:solidFill>
                <a:latin typeface="Comic Sans MS" panose="030F0702030302020204" pitchFamily="66" charset="0"/>
              </a:rPr>
              <a:t>pts</a:t>
            </a:r>
            <a:r>
              <a:rPr lang="en-US" altLang="ar-JO" dirty="0" smtClean="0">
                <a:latin typeface="Comic Sans MS" panose="030F0702030302020204" pitchFamily="66" charset="0"/>
              </a:rPr>
              <a:t> are more susceptible to complications.</a:t>
            </a:r>
            <a:br>
              <a:rPr lang="en-US" altLang="ar-JO" dirty="0" smtClean="0">
                <a:latin typeface="Comic Sans MS" panose="030F0702030302020204" pitchFamily="66" charset="0"/>
              </a:rPr>
            </a:br>
            <a:r>
              <a:rPr lang="en-US" altLang="ar-JO" dirty="0" smtClean="0">
                <a:latin typeface="Comic Sans MS" panose="030F0702030302020204" pitchFamily="66" charset="0"/>
              </a:rPr>
              <a:t/>
            </a:r>
            <a:br>
              <a:rPr lang="en-US" altLang="ar-JO" dirty="0" smtClean="0">
                <a:latin typeface="Comic Sans MS" panose="030F0702030302020204" pitchFamily="66" charset="0"/>
              </a:rPr>
            </a:br>
            <a:endParaRPr lang="en-US" altLang="ar-JO" dirty="0" smtClean="0">
              <a:latin typeface="Comic Sans MS" panose="030F0702030302020204" pitchFamily="66" charset="0"/>
            </a:endParaRPr>
          </a:p>
          <a:p>
            <a:pPr algn="l" rtl="0" eaLnBrk="1" hangingPunct="1">
              <a:buClr>
                <a:srgbClr val="FF0066"/>
              </a:buClr>
              <a:buFont typeface="Wingdings" panose="05000000000000000000" pitchFamily="2" charset="2"/>
              <a:buChar char="v"/>
            </a:pPr>
            <a:r>
              <a:rPr lang="en-US" altLang="ar-JO" dirty="0" smtClean="0">
                <a:latin typeface="Comic Sans MS" panose="030F0702030302020204" pitchFamily="66" charset="0"/>
              </a:rPr>
              <a:t>The most common complications are </a:t>
            </a:r>
            <a:r>
              <a:rPr lang="en-US" altLang="ar-JO" dirty="0" smtClean="0">
                <a:solidFill>
                  <a:srgbClr val="FF0000"/>
                </a:solidFill>
                <a:latin typeface="Comic Sans MS" panose="030F0702030302020204" pitchFamily="66" charset="0"/>
              </a:rPr>
              <a:t>hemorrhage</a:t>
            </a:r>
            <a:r>
              <a:rPr lang="en-US" altLang="ar-JO" dirty="0" smtClean="0">
                <a:latin typeface="Comic Sans MS" panose="030F0702030302020204" pitchFamily="66" charset="0"/>
              </a:rPr>
              <a:t>, followed by </a:t>
            </a:r>
            <a:r>
              <a:rPr lang="en-US" altLang="ar-JO" dirty="0" smtClean="0">
                <a:solidFill>
                  <a:srgbClr val="FF0000"/>
                </a:solidFill>
                <a:latin typeface="Comic Sans MS" panose="030F0702030302020204" pitchFamily="66" charset="0"/>
              </a:rPr>
              <a:t>tube obstruction</a:t>
            </a:r>
            <a:r>
              <a:rPr lang="en-US" altLang="ar-JO" dirty="0" smtClean="0">
                <a:latin typeface="Comic Sans MS" panose="030F0702030302020204" pitchFamily="66" charset="0"/>
              </a:rPr>
              <a:t>, then </a:t>
            </a:r>
            <a:r>
              <a:rPr lang="en-US" altLang="ar-JO" dirty="0" smtClean="0">
                <a:solidFill>
                  <a:srgbClr val="FF0000"/>
                </a:solidFill>
                <a:latin typeface="Comic Sans MS" panose="030F0702030302020204" pitchFamily="66" charset="0"/>
              </a:rPr>
              <a:t>tube dislodgement.</a:t>
            </a:r>
          </a:p>
          <a:p>
            <a:pPr eaLnBrk="1" hangingPunct="1">
              <a:spcBef>
                <a:spcPct val="0"/>
              </a:spcBef>
            </a:pPr>
            <a:endParaRPr lang="ar-SA" altLang="ar-JO"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8880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eaLnBrk="1" fontAlgn="auto" hangingPunct="1">
              <a:spcAft>
                <a:spcPts val="0"/>
              </a:spcAft>
              <a:buClr>
                <a:schemeClr val="accent3"/>
              </a:buClr>
              <a:buFontTx/>
              <a:buNone/>
              <a:defRPr/>
            </a:pPr>
            <a:r>
              <a:rPr lang="en-US" altLang="ar-JO" dirty="0" smtClean="0"/>
              <a:t>*urgent (cuffed tube )..used for 4 days then  put the permanent (</a:t>
            </a:r>
            <a:r>
              <a:rPr lang="en-US" altLang="ar-JO" dirty="0" err="1" smtClean="0"/>
              <a:t>uncuffed</a:t>
            </a:r>
            <a:r>
              <a:rPr lang="en-US" altLang="ar-JO" dirty="0" smtClean="0"/>
              <a:t> tube )</a:t>
            </a:r>
          </a:p>
          <a:p>
            <a:pPr marL="0" indent="0" algn="l" eaLnBrk="1" fontAlgn="auto" hangingPunct="1">
              <a:spcAft>
                <a:spcPts val="0"/>
              </a:spcAft>
              <a:buClr>
                <a:schemeClr val="accent3"/>
              </a:buClr>
              <a:buFontTx/>
              <a:buNone/>
              <a:defRPr/>
            </a:pPr>
            <a:r>
              <a:rPr lang="en-US" altLang="ar-JO" dirty="0" smtClean="0"/>
              <a:t>*use of tube for long duration may lead to tracheal stenosis </a:t>
            </a:r>
          </a:p>
          <a:p>
            <a:endParaRPr lang="ar-JO" dirty="0"/>
          </a:p>
        </p:txBody>
      </p:sp>
    </p:spTree>
    <p:extLst>
      <p:ext uri="{BB962C8B-B14F-4D97-AF65-F5344CB8AC3E}">
        <p14:creationId xmlns:p14="http://schemas.microsoft.com/office/powerpoint/2010/main" val="206196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ar-JO" dirty="0" smtClean="0"/>
              <a:t>Closure after temporary tube :just put a </a:t>
            </a:r>
            <a:r>
              <a:rPr lang="en-US" altLang="ar-JO" dirty="0" err="1" smtClean="0"/>
              <a:t>gooze</a:t>
            </a:r>
            <a:r>
              <a:rPr lang="en-US" altLang="ar-JO" dirty="0" smtClean="0"/>
              <a:t> and monitor the patient for 2 -3 hours ,it will heal spontaneously  </a:t>
            </a:r>
            <a:endParaRPr lang="ar-JO" altLang="ar-JO" dirty="0" smtClean="0"/>
          </a:p>
          <a:p>
            <a:endParaRPr lang="ar-JO" dirty="0"/>
          </a:p>
        </p:txBody>
      </p:sp>
    </p:spTree>
    <p:extLst>
      <p:ext uri="{BB962C8B-B14F-4D97-AF65-F5344CB8AC3E}">
        <p14:creationId xmlns:p14="http://schemas.microsoft.com/office/powerpoint/2010/main" val="866102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r>
              <a:rPr lang="en-US" dirty="0" smtClean="0"/>
              <a:t>In adult , the trachea is about (11.5cm) in length and nearly  (2.5cm) in diameter.</a:t>
            </a:r>
          </a:p>
          <a:p>
            <a:pPr marL="158750" indent="0">
              <a:buNone/>
            </a:pPr>
            <a:endParaRPr lang="en-US" dirty="0" smtClean="0"/>
          </a:p>
          <a:p>
            <a:pPr marL="158750" indent="0">
              <a:buNone/>
            </a:pPr>
            <a:r>
              <a:rPr lang="en-US" dirty="0" smtClean="0"/>
              <a:t>In infants , the trachea is about </a:t>
            </a:r>
            <a:br>
              <a:rPr lang="en-US" dirty="0" smtClean="0"/>
            </a:br>
            <a:r>
              <a:rPr lang="en-US" dirty="0" smtClean="0"/>
              <a:t>(4 to 5 cm) </a:t>
            </a:r>
          </a:p>
          <a:p>
            <a:pPr marL="158750" indent="0">
              <a:buNone/>
            </a:pPr>
            <a:endParaRPr lang="ar-SA" dirty="0"/>
          </a:p>
        </p:txBody>
      </p:sp>
    </p:spTree>
    <p:extLst>
      <p:ext uri="{BB962C8B-B14F-4D97-AF65-F5344CB8AC3E}">
        <p14:creationId xmlns:p14="http://schemas.microsoft.com/office/powerpoint/2010/main" val="28581764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dist">
              <a:lnSpc>
                <a:spcPct val="90000"/>
              </a:lnSpc>
              <a:buClr>
                <a:srgbClr val="FF0066"/>
              </a:buClr>
              <a:buFont typeface="Wingdings" panose="05000000000000000000" pitchFamily="2" charset="2"/>
              <a:buChar char="v"/>
            </a:pPr>
            <a:r>
              <a:rPr lang="en-US" altLang="ar-JO" sz="1100" dirty="0" smtClean="0">
                <a:solidFill>
                  <a:schemeClr val="accent5"/>
                </a:solidFill>
                <a:latin typeface="Comic Sans MS" panose="030F0702030302020204" pitchFamily="66" charset="0"/>
              </a:rPr>
              <a:t>It is an emergency incision through the skin &amp; </a:t>
            </a:r>
            <a:r>
              <a:rPr lang="en-US" altLang="ar-JO" sz="1100" dirty="0" err="1" smtClean="0">
                <a:solidFill>
                  <a:schemeClr val="accent5"/>
                </a:solidFill>
                <a:latin typeface="Comic Sans MS" panose="030F0702030302020204" pitchFamily="66" charset="0"/>
              </a:rPr>
              <a:t>cricothyroid</a:t>
            </a:r>
            <a:r>
              <a:rPr lang="en-US" altLang="ar-JO" sz="1100" dirty="0" smtClean="0">
                <a:solidFill>
                  <a:schemeClr val="accent5"/>
                </a:solidFill>
                <a:latin typeface="Comic Sans MS" panose="030F0702030302020204" pitchFamily="66" charset="0"/>
              </a:rPr>
              <a:t> membrane to secure </a:t>
            </a:r>
            <a:r>
              <a:rPr lang="en-US" altLang="ar-JO" sz="1100" dirty="0" err="1" smtClean="0">
                <a:solidFill>
                  <a:schemeClr val="accent5"/>
                </a:solidFill>
                <a:latin typeface="Comic Sans MS" panose="030F0702030302020204" pitchFamily="66" charset="0"/>
              </a:rPr>
              <a:t>pt’s</a:t>
            </a:r>
            <a:r>
              <a:rPr lang="en-US" altLang="ar-JO" sz="1100" dirty="0" smtClean="0">
                <a:solidFill>
                  <a:schemeClr val="accent5"/>
                </a:solidFill>
                <a:latin typeface="Comic Sans MS" panose="030F0702030302020204" pitchFamily="66" charset="0"/>
              </a:rPr>
              <a:t> airway during an emergency situation.</a:t>
            </a:r>
          </a:p>
          <a:p>
            <a:pPr algn="dist">
              <a:lnSpc>
                <a:spcPct val="90000"/>
              </a:lnSpc>
              <a:buClr>
                <a:srgbClr val="FF0066"/>
              </a:buClr>
              <a:buFont typeface="Wingdings" panose="05000000000000000000" pitchFamily="2" charset="2"/>
              <a:buChar char="v"/>
            </a:pPr>
            <a:endParaRPr lang="en-US" altLang="ar-JO" sz="1100" dirty="0" smtClean="0">
              <a:solidFill>
                <a:schemeClr val="accent5"/>
              </a:solidFill>
              <a:latin typeface="Comic Sans MS" panose="030F0702030302020204" pitchFamily="66" charset="0"/>
            </a:endParaRPr>
          </a:p>
          <a:p>
            <a:pPr>
              <a:lnSpc>
                <a:spcPct val="90000"/>
              </a:lnSpc>
              <a:buClr>
                <a:srgbClr val="FF0066"/>
              </a:buClr>
              <a:buFont typeface="Wingdings" panose="05000000000000000000" pitchFamily="2" charset="2"/>
              <a:buChar char="v"/>
            </a:pPr>
            <a:r>
              <a:rPr lang="en-US" altLang="ar-JO" sz="1100" dirty="0" smtClean="0">
                <a:solidFill>
                  <a:schemeClr val="accent5"/>
                </a:solidFill>
                <a:latin typeface="Comic Sans MS" panose="030F0702030302020204" pitchFamily="66" charset="0"/>
              </a:rPr>
              <a:t>It is only a </a:t>
            </a:r>
            <a:r>
              <a:rPr lang="en-US" altLang="ar-JO" sz="1100" b="1" dirty="0" smtClean="0">
                <a:solidFill>
                  <a:srgbClr val="FFFF00"/>
                </a:solidFill>
                <a:latin typeface="Comic Sans MS" panose="030F0702030302020204" pitchFamily="66" charset="0"/>
              </a:rPr>
              <a:t>temporary airway for life-saving situations</a:t>
            </a:r>
            <a:r>
              <a:rPr lang="en-US" altLang="ar-JO" sz="1100" dirty="0" smtClean="0">
                <a:solidFill>
                  <a:schemeClr val="accent5"/>
                </a:solidFill>
                <a:latin typeface="Comic Sans MS" panose="030F0702030302020204" pitchFamily="66" charset="0"/>
              </a:rPr>
              <a:t>. It is not suitable for prolonged ventilation due to its small size. A definitive airway (ETT or tracheostomy) must be performed later in hospital for adequate ventilation.</a:t>
            </a:r>
          </a:p>
          <a:p>
            <a:endParaRPr lang="ar-JO" dirty="0"/>
          </a:p>
        </p:txBody>
      </p:sp>
    </p:spTree>
    <p:extLst>
      <p:ext uri="{BB962C8B-B14F-4D97-AF65-F5344CB8AC3E}">
        <p14:creationId xmlns:p14="http://schemas.microsoft.com/office/powerpoint/2010/main" val="1625147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Sever facial</a:t>
            </a:r>
            <a:r>
              <a:rPr lang="en-US" baseline="0" dirty="0" smtClean="0"/>
              <a:t> and nasal injury which prevent intubation ..massive trauma </a:t>
            </a:r>
            <a:endParaRPr lang="ar-JO" dirty="0"/>
          </a:p>
        </p:txBody>
      </p:sp>
    </p:spTree>
    <p:extLst>
      <p:ext uri="{BB962C8B-B14F-4D97-AF65-F5344CB8AC3E}">
        <p14:creationId xmlns:p14="http://schemas.microsoft.com/office/powerpoint/2010/main" val="4267625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smtClean="0">
              <a:solidFill>
                <a:srgbClr val="232323"/>
              </a:solidFill>
              <a:latin typeface="Noto Sans"/>
            </a:endParaRPr>
          </a:p>
        </p:txBody>
      </p:sp>
    </p:spTree>
    <p:extLst>
      <p:ext uri="{BB962C8B-B14F-4D97-AF65-F5344CB8AC3E}">
        <p14:creationId xmlns:p14="http://schemas.microsoft.com/office/powerpoint/2010/main" val="5867922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6b20e22304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6b20e22304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13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70c1df8b9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70c1df8b9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484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7cc3015352_1_1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7cc3015352_1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7294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0c1df8b91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0c1df8b9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tracheostomy usually</a:t>
            </a:r>
            <a:r>
              <a:rPr lang="en-US" baseline="0" dirty="0" smtClean="0"/>
              <a:t> between the second and third ring  cartilages </a:t>
            </a:r>
            <a:endParaRPr dirty="0"/>
          </a:p>
        </p:txBody>
      </p:sp>
    </p:spTree>
    <p:extLst>
      <p:ext uri="{BB962C8B-B14F-4D97-AF65-F5344CB8AC3E}">
        <p14:creationId xmlns:p14="http://schemas.microsoft.com/office/powerpoint/2010/main" val="2302476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381000" y="685800"/>
            <a:ext cx="6096000" cy="3429000"/>
          </a:xfrm>
        </p:spPr>
      </p:sp>
      <p:sp>
        <p:nvSpPr>
          <p:cNvPr id="3" name="عنصر نائب للملاحظات 2"/>
          <p:cNvSpPr>
            <a:spLocks noGrp="1"/>
          </p:cNvSpPr>
          <p:nvPr>
            <p:ph type="body" idx="1"/>
          </p:nvPr>
        </p:nvSpPr>
        <p:spPr/>
        <p:txBody>
          <a:bodyPr/>
          <a:lstStyle/>
          <a:p>
            <a:r>
              <a:rPr lang="en-US" dirty="0" smtClean="0"/>
              <a:t>One of the most </a:t>
            </a:r>
            <a:r>
              <a:rPr lang="en-US" dirty="0" err="1" smtClean="0"/>
              <a:t>indection</a:t>
            </a:r>
            <a:r>
              <a:rPr lang="en-US" dirty="0" smtClean="0"/>
              <a:t> for permanent tracheostomy is total </a:t>
            </a:r>
            <a:r>
              <a:rPr lang="en-US" dirty="0" err="1" smtClean="0"/>
              <a:t>laryngectomy</a:t>
            </a:r>
            <a:endParaRPr lang="en-US" dirty="0" smtClean="0"/>
          </a:p>
          <a:p>
            <a:pPr marL="158750" indent="0">
              <a:buNone/>
            </a:pPr>
            <a:endParaRPr lang="ar-SA" dirty="0"/>
          </a:p>
        </p:txBody>
      </p:sp>
    </p:spTree>
    <p:extLst>
      <p:ext uri="{BB962C8B-B14F-4D97-AF65-F5344CB8AC3E}">
        <p14:creationId xmlns:p14="http://schemas.microsoft.com/office/powerpoint/2010/main" val="2716639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6b20e22304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6b20e2230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95611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76576" y="-457114"/>
            <a:ext cx="10095323" cy="6056687"/>
            <a:chOff x="-476576" y="-457114"/>
            <a:chExt cx="10095323" cy="6056687"/>
          </a:xfrm>
        </p:grpSpPr>
        <p:pic>
          <p:nvPicPr>
            <p:cNvPr id="10" name="Google Shape;10;p2"/>
            <p:cNvPicPr preferRelativeResize="0"/>
            <p:nvPr/>
          </p:nvPicPr>
          <p:blipFill>
            <a:blip r:embed="rId2">
              <a:alphaModFix/>
            </a:blip>
            <a:stretch>
              <a:fillRect/>
            </a:stretch>
          </p:blipFill>
          <p:spPr>
            <a:xfrm>
              <a:off x="-476576" y="-457114"/>
              <a:ext cx="3733625" cy="3848950"/>
            </a:xfrm>
            <a:prstGeom prst="rect">
              <a:avLst/>
            </a:prstGeom>
            <a:noFill/>
            <a:ln>
              <a:noFill/>
            </a:ln>
          </p:spPr>
        </p:pic>
        <p:pic>
          <p:nvPicPr>
            <p:cNvPr id="11" name="Google Shape;11;p2"/>
            <p:cNvPicPr preferRelativeResize="0"/>
            <p:nvPr/>
          </p:nvPicPr>
          <p:blipFill>
            <a:blip r:embed="rId2">
              <a:alphaModFix/>
            </a:blip>
            <a:stretch>
              <a:fillRect/>
            </a:stretch>
          </p:blipFill>
          <p:spPr>
            <a:xfrm rot="10800000">
              <a:off x="5885122" y="1750623"/>
              <a:ext cx="3733625" cy="3848950"/>
            </a:xfrm>
            <a:prstGeom prst="rect">
              <a:avLst/>
            </a:prstGeom>
            <a:noFill/>
            <a:ln>
              <a:noFill/>
            </a:ln>
          </p:spPr>
        </p:pic>
      </p:grpSp>
      <p:sp>
        <p:nvSpPr>
          <p:cNvPr id="12" name="Google Shape;12;p2"/>
          <p:cNvSpPr txBox="1">
            <a:spLocks noGrp="1"/>
          </p:cNvSpPr>
          <p:nvPr>
            <p:ph type="subTitle" idx="1"/>
          </p:nvPr>
        </p:nvSpPr>
        <p:spPr>
          <a:xfrm>
            <a:off x="2553600" y="2804409"/>
            <a:ext cx="4036800" cy="39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600">
                <a:solidFill>
                  <a:schemeClr val="dk2"/>
                </a:solidFill>
                <a:latin typeface="Josefin Sans Thin"/>
                <a:ea typeface="Josefin Sans Thin"/>
                <a:cs typeface="Josefin Sans Thin"/>
                <a:sym typeface="Josefin Sans Thin"/>
              </a:defRPr>
            </a:lvl1pPr>
            <a:lvl2pPr lvl="1" algn="ctr" rtl="0">
              <a:lnSpc>
                <a:spcPct val="100000"/>
              </a:lnSpc>
              <a:spcBef>
                <a:spcPts val="1600"/>
              </a:spcBef>
              <a:spcAft>
                <a:spcPts val="0"/>
              </a:spcAft>
              <a:buNone/>
              <a:defRPr sz="1600">
                <a:solidFill>
                  <a:schemeClr val="dk2"/>
                </a:solidFill>
                <a:latin typeface="Josefin Sans Thin"/>
                <a:ea typeface="Josefin Sans Thin"/>
                <a:cs typeface="Josefin Sans Thin"/>
                <a:sym typeface="Josefin Sans Thin"/>
              </a:defRPr>
            </a:lvl2pPr>
            <a:lvl3pPr lvl="2" algn="ctr" rtl="0">
              <a:lnSpc>
                <a:spcPct val="100000"/>
              </a:lnSpc>
              <a:spcBef>
                <a:spcPts val="1600"/>
              </a:spcBef>
              <a:spcAft>
                <a:spcPts val="0"/>
              </a:spcAft>
              <a:buNone/>
              <a:defRPr sz="1600">
                <a:solidFill>
                  <a:schemeClr val="dk2"/>
                </a:solidFill>
                <a:latin typeface="Josefin Sans Thin"/>
                <a:ea typeface="Josefin Sans Thin"/>
                <a:cs typeface="Josefin Sans Thin"/>
                <a:sym typeface="Josefin Sans Thin"/>
              </a:defRPr>
            </a:lvl3pPr>
            <a:lvl4pPr lvl="3" algn="ctr" rtl="0">
              <a:lnSpc>
                <a:spcPct val="100000"/>
              </a:lnSpc>
              <a:spcBef>
                <a:spcPts val="1600"/>
              </a:spcBef>
              <a:spcAft>
                <a:spcPts val="0"/>
              </a:spcAft>
              <a:buNone/>
              <a:defRPr sz="1600">
                <a:solidFill>
                  <a:schemeClr val="dk2"/>
                </a:solidFill>
                <a:latin typeface="Josefin Sans Thin"/>
                <a:ea typeface="Josefin Sans Thin"/>
                <a:cs typeface="Josefin Sans Thin"/>
                <a:sym typeface="Josefin Sans Thin"/>
              </a:defRPr>
            </a:lvl4pPr>
            <a:lvl5pPr lvl="4" algn="ctr" rtl="0">
              <a:lnSpc>
                <a:spcPct val="100000"/>
              </a:lnSpc>
              <a:spcBef>
                <a:spcPts val="1600"/>
              </a:spcBef>
              <a:spcAft>
                <a:spcPts val="0"/>
              </a:spcAft>
              <a:buNone/>
              <a:defRPr sz="1600">
                <a:solidFill>
                  <a:schemeClr val="dk2"/>
                </a:solidFill>
                <a:latin typeface="Josefin Sans Thin"/>
                <a:ea typeface="Josefin Sans Thin"/>
                <a:cs typeface="Josefin Sans Thin"/>
                <a:sym typeface="Josefin Sans Thin"/>
              </a:defRPr>
            </a:lvl5pPr>
            <a:lvl6pPr lvl="5" algn="ctr" rtl="0">
              <a:lnSpc>
                <a:spcPct val="100000"/>
              </a:lnSpc>
              <a:spcBef>
                <a:spcPts val="1600"/>
              </a:spcBef>
              <a:spcAft>
                <a:spcPts val="0"/>
              </a:spcAft>
              <a:buNone/>
              <a:defRPr sz="1600">
                <a:solidFill>
                  <a:schemeClr val="dk2"/>
                </a:solidFill>
                <a:latin typeface="Josefin Sans Thin"/>
                <a:ea typeface="Josefin Sans Thin"/>
                <a:cs typeface="Josefin Sans Thin"/>
                <a:sym typeface="Josefin Sans Thin"/>
              </a:defRPr>
            </a:lvl6pPr>
            <a:lvl7pPr lvl="6" algn="ctr" rtl="0">
              <a:lnSpc>
                <a:spcPct val="100000"/>
              </a:lnSpc>
              <a:spcBef>
                <a:spcPts val="1600"/>
              </a:spcBef>
              <a:spcAft>
                <a:spcPts val="0"/>
              </a:spcAft>
              <a:buNone/>
              <a:defRPr sz="1600">
                <a:solidFill>
                  <a:schemeClr val="dk2"/>
                </a:solidFill>
                <a:latin typeface="Josefin Sans Thin"/>
                <a:ea typeface="Josefin Sans Thin"/>
                <a:cs typeface="Josefin Sans Thin"/>
                <a:sym typeface="Josefin Sans Thin"/>
              </a:defRPr>
            </a:lvl7pPr>
            <a:lvl8pPr lvl="7" algn="ctr" rtl="0">
              <a:lnSpc>
                <a:spcPct val="100000"/>
              </a:lnSpc>
              <a:spcBef>
                <a:spcPts val="1600"/>
              </a:spcBef>
              <a:spcAft>
                <a:spcPts val="0"/>
              </a:spcAft>
              <a:buNone/>
              <a:defRPr sz="1600">
                <a:solidFill>
                  <a:schemeClr val="dk2"/>
                </a:solidFill>
                <a:latin typeface="Josefin Sans Thin"/>
                <a:ea typeface="Josefin Sans Thin"/>
                <a:cs typeface="Josefin Sans Thin"/>
                <a:sym typeface="Josefin Sans Thin"/>
              </a:defRPr>
            </a:lvl8pPr>
            <a:lvl9pPr lvl="8" algn="ctr" rtl="0">
              <a:lnSpc>
                <a:spcPct val="100000"/>
              </a:lnSpc>
              <a:spcBef>
                <a:spcPts val="1600"/>
              </a:spcBef>
              <a:spcAft>
                <a:spcPts val="1600"/>
              </a:spcAft>
              <a:buNone/>
              <a:defRPr sz="1600">
                <a:solidFill>
                  <a:schemeClr val="dk2"/>
                </a:solidFill>
                <a:latin typeface="Josefin Sans Thin"/>
                <a:ea typeface="Josefin Sans Thin"/>
                <a:cs typeface="Josefin Sans Thin"/>
                <a:sym typeface="Josefin Sans Thin"/>
              </a:defRPr>
            </a:lvl9pPr>
          </a:lstStyle>
          <a:p>
            <a:endParaRPr/>
          </a:p>
        </p:txBody>
      </p:sp>
      <p:sp>
        <p:nvSpPr>
          <p:cNvPr id="13" name="Google Shape;13;p2"/>
          <p:cNvSpPr txBox="1">
            <a:spLocks noGrp="1"/>
          </p:cNvSpPr>
          <p:nvPr>
            <p:ph type="ctrTitle"/>
          </p:nvPr>
        </p:nvSpPr>
        <p:spPr>
          <a:xfrm>
            <a:off x="1075050" y="2070888"/>
            <a:ext cx="6993900" cy="73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6000"/>
              <a:buNone/>
              <a:defRPr sz="3600" b="0">
                <a:solidFill>
                  <a:schemeClr val="dk2"/>
                </a:solidFill>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a:xfrm>
            <a:off x="6586538" y="459581"/>
            <a:ext cx="957262" cy="342900"/>
          </a:xfrm>
          <a:prstGeom prst="rect">
            <a:avLst/>
          </a:prstGeom>
        </p:spPr>
        <p:txBody>
          <a:bodyPr/>
          <a:lstStyle>
            <a:lvl1pPr>
              <a:defRPr/>
            </a:lvl1pPr>
          </a:lstStyle>
          <a:p>
            <a:pPr>
              <a:defRPr/>
            </a:pPr>
            <a:fld id="{6F036286-25F1-40AF-B8EE-0847C5DDCEFF}" type="datetimeFigureOut">
              <a:rPr lang="ar-SA"/>
              <a:pPr>
                <a:defRPr/>
              </a:pPr>
              <a:t>23/04/1442</a:t>
            </a:fld>
            <a:endParaRPr lang="en-US"/>
          </a:p>
        </p:txBody>
      </p:sp>
      <p:sp>
        <p:nvSpPr>
          <p:cNvPr id="5" name="Footer Placeholder 2"/>
          <p:cNvSpPr>
            <a:spLocks noGrp="1"/>
          </p:cNvSpPr>
          <p:nvPr>
            <p:ph type="ftr" sz="quarter" idx="11"/>
          </p:nvPr>
        </p:nvSpPr>
        <p:spPr>
          <a:xfrm>
            <a:off x="5257801" y="459581"/>
            <a:ext cx="1325563" cy="342900"/>
          </a:xfrm>
          <a:prstGeom prst="rect">
            <a:avLst/>
          </a:prstGeom>
        </p:spPr>
        <p:txBody>
          <a:bodyPr/>
          <a:lstStyle>
            <a:lvl1pPr>
              <a:defRPr/>
            </a:lvl1pPr>
          </a:lstStyle>
          <a:p>
            <a:pPr>
              <a:defRPr/>
            </a:pPr>
            <a:endParaRPr lang="en-US"/>
          </a:p>
        </p:txBody>
      </p:sp>
      <p:sp>
        <p:nvSpPr>
          <p:cNvPr id="6" name="Slide Number Placeholder 22"/>
          <p:cNvSpPr>
            <a:spLocks noGrp="1"/>
          </p:cNvSpPr>
          <p:nvPr>
            <p:ph type="sldNum" sz="quarter" idx="12"/>
          </p:nvPr>
        </p:nvSpPr>
        <p:spPr>
          <a:xfrm>
            <a:off x="8174038" y="1191"/>
            <a:ext cx="762000" cy="275034"/>
          </a:xfrm>
          <a:prstGeom prst="rect">
            <a:avLst/>
          </a:prstGeom>
        </p:spPr>
        <p:txBody>
          <a:bodyPr/>
          <a:lstStyle>
            <a:lvl1pPr>
              <a:defRPr/>
            </a:lvl1pPr>
          </a:lstStyle>
          <a:p>
            <a:fld id="{C6F68EA5-CF57-4DFF-878C-10CAE380F476}" type="slidenum">
              <a:rPr lang="ar-SA" altLang="ar-JO"/>
              <a:pPr/>
              <a:t>‹#›</a:t>
            </a:fld>
            <a:endParaRPr lang="en-US" altLang="ar-JO"/>
          </a:p>
        </p:txBody>
      </p:sp>
    </p:spTree>
    <p:extLst>
      <p:ext uri="{BB962C8B-B14F-4D97-AF65-F5344CB8AC3E}">
        <p14:creationId xmlns:p14="http://schemas.microsoft.com/office/powerpoint/2010/main" val="2873421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6"/>
        <p:cNvGrpSpPr/>
        <p:nvPr/>
      </p:nvGrpSpPr>
      <p:grpSpPr>
        <a:xfrm>
          <a:off x="0" y="0"/>
          <a:ext cx="0" cy="0"/>
          <a:chOff x="0" y="0"/>
          <a:chExt cx="0" cy="0"/>
        </a:xfrm>
      </p:grpSpPr>
      <p:pic>
        <p:nvPicPr>
          <p:cNvPr id="17" name="Google Shape;17;p4"/>
          <p:cNvPicPr preferRelativeResize="0"/>
          <p:nvPr/>
        </p:nvPicPr>
        <p:blipFill rotWithShape="1">
          <a:blip r:embed="rId3">
            <a:alphaModFix/>
          </a:blip>
          <a:srcRect l="24373" t="4304" r="16667" b="4313"/>
          <a:stretch/>
        </p:blipFill>
        <p:spPr>
          <a:xfrm>
            <a:off x="5087775" y="367375"/>
            <a:ext cx="2802648" cy="4561150"/>
          </a:xfrm>
          <a:prstGeom prst="rect">
            <a:avLst/>
          </a:prstGeom>
          <a:noFill/>
          <a:ln>
            <a:noFill/>
          </a:ln>
        </p:spPr>
      </p:pic>
      <p:sp>
        <p:nvSpPr>
          <p:cNvPr id="18" name="Google Shape;18;p4"/>
          <p:cNvSpPr txBox="1">
            <a:spLocks noGrp="1"/>
          </p:cNvSpPr>
          <p:nvPr>
            <p:ph type="subTitle" idx="1"/>
          </p:nvPr>
        </p:nvSpPr>
        <p:spPr>
          <a:xfrm flipH="1">
            <a:off x="930575" y="2315900"/>
            <a:ext cx="3037200" cy="1164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sz="1400">
                <a:solidFill>
                  <a:schemeClr val="dk1"/>
                </a:solidFill>
              </a:defRPr>
            </a:lvl1pPr>
            <a:lvl2pPr lvl="1" algn="r" rtl="0">
              <a:lnSpc>
                <a:spcPct val="100000"/>
              </a:lnSpc>
              <a:spcBef>
                <a:spcPts val="0"/>
              </a:spcBef>
              <a:spcAft>
                <a:spcPts val="0"/>
              </a:spcAft>
              <a:buNone/>
              <a:defRPr sz="1400">
                <a:solidFill>
                  <a:schemeClr val="dk1"/>
                </a:solidFill>
              </a:defRPr>
            </a:lvl2pPr>
            <a:lvl3pPr lvl="2" algn="r" rtl="0">
              <a:lnSpc>
                <a:spcPct val="100000"/>
              </a:lnSpc>
              <a:spcBef>
                <a:spcPts val="0"/>
              </a:spcBef>
              <a:spcAft>
                <a:spcPts val="0"/>
              </a:spcAft>
              <a:buNone/>
              <a:defRPr sz="1400">
                <a:solidFill>
                  <a:schemeClr val="dk1"/>
                </a:solidFill>
              </a:defRPr>
            </a:lvl3pPr>
            <a:lvl4pPr lvl="3" algn="r" rtl="0">
              <a:lnSpc>
                <a:spcPct val="100000"/>
              </a:lnSpc>
              <a:spcBef>
                <a:spcPts val="0"/>
              </a:spcBef>
              <a:spcAft>
                <a:spcPts val="0"/>
              </a:spcAft>
              <a:buNone/>
              <a:defRPr sz="1400">
                <a:solidFill>
                  <a:schemeClr val="dk1"/>
                </a:solidFill>
              </a:defRPr>
            </a:lvl4pPr>
            <a:lvl5pPr lvl="4" algn="r" rtl="0">
              <a:lnSpc>
                <a:spcPct val="100000"/>
              </a:lnSpc>
              <a:spcBef>
                <a:spcPts val="0"/>
              </a:spcBef>
              <a:spcAft>
                <a:spcPts val="0"/>
              </a:spcAft>
              <a:buNone/>
              <a:defRPr sz="1400">
                <a:solidFill>
                  <a:schemeClr val="dk1"/>
                </a:solidFill>
              </a:defRPr>
            </a:lvl5pPr>
            <a:lvl6pPr lvl="5" algn="r" rtl="0">
              <a:lnSpc>
                <a:spcPct val="100000"/>
              </a:lnSpc>
              <a:spcBef>
                <a:spcPts val="0"/>
              </a:spcBef>
              <a:spcAft>
                <a:spcPts val="0"/>
              </a:spcAft>
              <a:buNone/>
              <a:defRPr sz="1400">
                <a:solidFill>
                  <a:schemeClr val="dk1"/>
                </a:solidFill>
              </a:defRPr>
            </a:lvl6pPr>
            <a:lvl7pPr lvl="6" algn="r" rtl="0">
              <a:lnSpc>
                <a:spcPct val="100000"/>
              </a:lnSpc>
              <a:spcBef>
                <a:spcPts val="0"/>
              </a:spcBef>
              <a:spcAft>
                <a:spcPts val="0"/>
              </a:spcAft>
              <a:buNone/>
              <a:defRPr sz="1400">
                <a:solidFill>
                  <a:schemeClr val="dk1"/>
                </a:solidFill>
              </a:defRPr>
            </a:lvl7pPr>
            <a:lvl8pPr lvl="7" algn="r" rtl="0">
              <a:lnSpc>
                <a:spcPct val="100000"/>
              </a:lnSpc>
              <a:spcBef>
                <a:spcPts val="0"/>
              </a:spcBef>
              <a:spcAft>
                <a:spcPts val="0"/>
              </a:spcAft>
              <a:buNone/>
              <a:defRPr sz="1400">
                <a:solidFill>
                  <a:schemeClr val="dk1"/>
                </a:solidFill>
              </a:defRPr>
            </a:lvl8pPr>
            <a:lvl9pPr lvl="8" algn="r" rtl="0">
              <a:lnSpc>
                <a:spcPct val="100000"/>
              </a:lnSpc>
              <a:spcBef>
                <a:spcPts val="0"/>
              </a:spcBef>
              <a:spcAft>
                <a:spcPts val="0"/>
              </a:spcAft>
              <a:buNone/>
              <a:defRPr sz="1400">
                <a:solidFill>
                  <a:schemeClr val="dk1"/>
                </a:solidFill>
              </a:defRPr>
            </a:lvl9pPr>
          </a:lstStyle>
          <a:p>
            <a:endParaRPr/>
          </a:p>
        </p:txBody>
      </p:sp>
      <p:sp>
        <p:nvSpPr>
          <p:cNvPr id="19" name="Google Shape;19;p4"/>
          <p:cNvSpPr txBox="1">
            <a:spLocks noGrp="1"/>
          </p:cNvSpPr>
          <p:nvPr>
            <p:ph type="title"/>
          </p:nvPr>
        </p:nvSpPr>
        <p:spPr>
          <a:xfrm>
            <a:off x="930578" y="1662706"/>
            <a:ext cx="3037200" cy="5286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800" b="0"/>
            </a:lvl1pPr>
            <a:lvl2pPr lvl="1" algn="r" rtl="0">
              <a:spcBef>
                <a:spcPts val="0"/>
              </a:spcBef>
              <a:spcAft>
                <a:spcPts val="0"/>
              </a:spcAft>
              <a:buNone/>
              <a:defRPr sz="1800" b="0">
                <a:latin typeface="Roboto Slab Regular"/>
                <a:ea typeface="Roboto Slab Regular"/>
                <a:cs typeface="Roboto Slab Regular"/>
                <a:sym typeface="Roboto Slab Regular"/>
              </a:defRPr>
            </a:lvl2pPr>
            <a:lvl3pPr lvl="2" algn="r" rtl="0">
              <a:spcBef>
                <a:spcPts val="0"/>
              </a:spcBef>
              <a:spcAft>
                <a:spcPts val="0"/>
              </a:spcAft>
              <a:buNone/>
              <a:defRPr sz="1800" b="0">
                <a:latin typeface="Roboto Slab Regular"/>
                <a:ea typeface="Roboto Slab Regular"/>
                <a:cs typeface="Roboto Slab Regular"/>
                <a:sym typeface="Roboto Slab Regular"/>
              </a:defRPr>
            </a:lvl3pPr>
            <a:lvl4pPr lvl="3" algn="r" rtl="0">
              <a:spcBef>
                <a:spcPts val="0"/>
              </a:spcBef>
              <a:spcAft>
                <a:spcPts val="0"/>
              </a:spcAft>
              <a:buNone/>
              <a:defRPr sz="1800" b="0">
                <a:latin typeface="Roboto Slab Regular"/>
                <a:ea typeface="Roboto Slab Regular"/>
                <a:cs typeface="Roboto Slab Regular"/>
                <a:sym typeface="Roboto Slab Regular"/>
              </a:defRPr>
            </a:lvl4pPr>
            <a:lvl5pPr lvl="4" algn="r" rtl="0">
              <a:spcBef>
                <a:spcPts val="0"/>
              </a:spcBef>
              <a:spcAft>
                <a:spcPts val="0"/>
              </a:spcAft>
              <a:buNone/>
              <a:defRPr sz="1800" b="0">
                <a:latin typeface="Roboto Slab Regular"/>
                <a:ea typeface="Roboto Slab Regular"/>
                <a:cs typeface="Roboto Slab Regular"/>
                <a:sym typeface="Roboto Slab Regular"/>
              </a:defRPr>
            </a:lvl5pPr>
            <a:lvl6pPr lvl="5" algn="r" rtl="0">
              <a:spcBef>
                <a:spcPts val="0"/>
              </a:spcBef>
              <a:spcAft>
                <a:spcPts val="0"/>
              </a:spcAft>
              <a:buNone/>
              <a:defRPr sz="1800" b="0">
                <a:latin typeface="Roboto Slab Regular"/>
                <a:ea typeface="Roboto Slab Regular"/>
                <a:cs typeface="Roboto Slab Regular"/>
                <a:sym typeface="Roboto Slab Regular"/>
              </a:defRPr>
            </a:lvl6pPr>
            <a:lvl7pPr lvl="6" algn="r" rtl="0">
              <a:spcBef>
                <a:spcPts val="0"/>
              </a:spcBef>
              <a:spcAft>
                <a:spcPts val="0"/>
              </a:spcAft>
              <a:buNone/>
              <a:defRPr sz="1800" b="0">
                <a:latin typeface="Roboto Slab Regular"/>
                <a:ea typeface="Roboto Slab Regular"/>
                <a:cs typeface="Roboto Slab Regular"/>
                <a:sym typeface="Roboto Slab Regular"/>
              </a:defRPr>
            </a:lvl7pPr>
            <a:lvl8pPr lvl="7" algn="r" rtl="0">
              <a:spcBef>
                <a:spcPts val="0"/>
              </a:spcBef>
              <a:spcAft>
                <a:spcPts val="0"/>
              </a:spcAft>
              <a:buNone/>
              <a:defRPr sz="1800" b="0">
                <a:latin typeface="Roboto Slab Regular"/>
                <a:ea typeface="Roboto Slab Regular"/>
                <a:cs typeface="Roboto Slab Regular"/>
                <a:sym typeface="Roboto Slab Regular"/>
              </a:defRPr>
            </a:lvl8pPr>
            <a:lvl9pPr lvl="8" algn="r" rtl="0">
              <a:spcBef>
                <a:spcPts val="0"/>
              </a:spcBef>
              <a:spcAft>
                <a:spcPts val="0"/>
              </a:spcAft>
              <a:buNone/>
              <a:defRPr sz="1800" b="0">
                <a:latin typeface="Roboto Slab Regular"/>
                <a:ea typeface="Roboto Slab Regular"/>
                <a:cs typeface="Roboto Slab Regular"/>
                <a:sym typeface="Roboto Slab Regular"/>
              </a:defRPr>
            </a:lvl9pPr>
          </a:lstStyle>
          <a:p>
            <a:endParaRPr/>
          </a:p>
        </p:txBody>
      </p:sp>
    </p:spTree>
    <p:extLst>
      <p:ext uri="{BB962C8B-B14F-4D97-AF65-F5344CB8AC3E}">
        <p14:creationId xmlns:p14="http://schemas.microsoft.com/office/powerpoint/2010/main" val="317050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6"/>
          <p:cNvSpPr txBox="1">
            <a:spLocks noGrp="1"/>
          </p:cNvSpPr>
          <p:nvPr>
            <p:ph type="ctrTitle"/>
          </p:nvPr>
        </p:nvSpPr>
        <p:spPr>
          <a:xfrm>
            <a:off x="1151700" y="541750"/>
            <a:ext cx="68409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8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4" name="Google Shape;74;p16"/>
          <p:cNvSpPr txBox="1">
            <a:spLocks noGrp="1"/>
          </p:cNvSpPr>
          <p:nvPr>
            <p:ph type="title" idx="2" hasCustomPrompt="1"/>
          </p:nvPr>
        </p:nvSpPr>
        <p:spPr>
          <a:xfrm>
            <a:off x="4655175" y="3335975"/>
            <a:ext cx="3456300" cy="597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600"/>
              <a:buNone/>
              <a:defRPr sz="30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75" name="Google Shape;75;p16"/>
          <p:cNvSpPr txBox="1">
            <a:spLocks noGrp="1"/>
          </p:cNvSpPr>
          <p:nvPr>
            <p:ph type="subTitle" idx="1"/>
          </p:nvPr>
        </p:nvSpPr>
        <p:spPr>
          <a:xfrm>
            <a:off x="5292375" y="3897525"/>
            <a:ext cx="2819100" cy="626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3"/>
              </a:buClr>
              <a:buSzPts val="1200"/>
              <a:buFont typeface="Livvic"/>
              <a:buNone/>
              <a:defRPr sz="1400">
                <a:solidFill>
                  <a:schemeClr val="dk1"/>
                </a:solidFill>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
        <p:nvSpPr>
          <p:cNvPr id="76" name="Google Shape;76;p16"/>
          <p:cNvSpPr txBox="1">
            <a:spLocks noGrp="1"/>
          </p:cNvSpPr>
          <p:nvPr>
            <p:ph type="title" idx="3" hasCustomPrompt="1"/>
          </p:nvPr>
        </p:nvSpPr>
        <p:spPr>
          <a:xfrm>
            <a:off x="4655175" y="1691575"/>
            <a:ext cx="3456300" cy="5979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3"/>
              </a:buClr>
              <a:buSzPts val="3600"/>
              <a:buNone/>
              <a:defRPr sz="3000" b="0"/>
            </a:lvl1pPr>
            <a:lvl2pPr lvl="1" algn="ctr" rtl="0">
              <a:spcBef>
                <a:spcPts val="0"/>
              </a:spcBef>
              <a:spcAft>
                <a:spcPts val="0"/>
              </a:spcAft>
              <a:buClr>
                <a:schemeClr val="accent3"/>
              </a:buClr>
              <a:buSzPts val="3600"/>
              <a:buNone/>
              <a:defRPr sz="3600">
                <a:solidFill>
                  <a:schemeClr val="accent3"/>
                </a:solidFill>
              </a:defRPr>
            </a:lvl2pPr>
            <a:lvl3pPr lvl="2" algn="ctr" rtl="0">
              <a:spcBef>
                <a:spcPts val="0"/>
              </a:spcBef>
              <a:spcAft>
                <a:spcPts val="0"/>
              </a:spcAft>
              <a:buClr>
                <a:schemeClr val="accent3"/>
              </a:buClr>
              <a:buSzPts val="3600"/>
              <a:buNone/>
              <a:defRPr sz="3600">
                <a:solidFill>
                  <a:schemeClr val="accent3"/>
                </a:solidFill>
              </a:defRPr>
            </a:lvl3pPr>
            <a:lvl4pPr lvl="3" algn="ctr" rtl="0">
              <a:spcBef>
                <a:spcPts val="0"/>
              </a:spcBef>
              <a:spcAft>
                <a:spcPts val="0"/>
              </a:spcAft>
              <a:buClr>
                <a:schemeClr val="accent3"/>
              </a:buClr>
              <a:buSzPts val="3600"/>
              <a:buNone/>
              <a:defRPr sz="3600">
                <a:solidFill>
                  <a:schemeClr val="accent3"/>
                </a:solidFill>
              </a:defRPr>
            </a:lvl4pPr>
            <a:lvl5pPr lvl="4" algn="ctr" rtl="0">
              <a:spcBef>
                <a:spcPts val="0"/>
              </a:spcBef>
              <a:spcAft>
                <a:spcPts val="0"/>
              </a:spcAft>
              <a:buClr>
                <a:schemeClr val="accent3"/>
              </a:buClr>
              <a:buSzPts val="3600"/>
              <a:buNone/>
              <a:defRPr sz="3600">
                <a:solidFill>
                  <a:schemeClr val="accent3"/>
                </a:solidFill>
              </a:defRPr>
            </a:lvl5pPr>
            <a:lvl6pPr lvl="5" algn="ctr" rtl="0">
              <a:spcBef>
                <a:spcPts val="0"/>
              </a:spcBef>
              <a:spcAft>
                <a:spcPts val="0"/>
              </a:spcAft>
              <a:buClr>
                <a:schemeClr val="accent3"/>
              </a:buClr>
              <a:buSzPts val="3600"/>
              <a:buNone/>
              <a:defRPr sz="3600">
                <a:solidFill>
                  <a:schemeClr val="accent3"/>
                </a:solidFill>
              </a:defRPr>
            </a:lvl6pPr>
            <a:lvl7pPr lvl="6" algn="ctr" rtl="0">
              <a:spcBef>
                <a:spcPts val="0"/>
              </a:spcBef>
              <a:spcAft>
                <a:spcPts val="0"/>
              </a:spcAft>
              <a:buClr>
                <a:schemeClr val="accent3"/>
              </a:buClr>
              <a:buSzPts val="3600"/>
              <a:buNone/>
              <a:defRPr sz="3600">
                <a:solidFill>
                  <a:schemeClr val="accent3"/>
                </a:solidFill>
              </a:defRPr>
            </a:lvl7pPr>
            <a:lvl8pPr lvl="7" algn="ctr" rtl="0">
              <a:spcBef>
                <a:spcPts val="0"/>
              </a:spcBef>
              <a:spcAft>
                <a:spcPts val="0"/>
              </a:spcAft>
              <a:buClr>
                <a:schemeClr val="accent3"/>
              </a:buClr>
              <a:buSzPts val="3600"/>
              <a:buNone/>
              <a:defRPr sz="3600">
                <a:solidFill>
                  <a:schemeClr val="accent3"/>
                </a:solidFill>
              </a:defRPr>
            </a:lvl8pPr>
            <a:lvl9pPr lvl="8" algn="ctr" rtl="0">
              <a:spcBef>
                <a:spcPts val="0"/>
              </a:spcBef>
              <a:spcAft>
                <a:spcPts val="0"/>
              </a:spcAft>
              <a:buClr>
                <a:schemeClr val="accent3"/>
              </a:buClr>
              <a:buSzPts val="3600"/>
              <a:buNone/>
              <a:defRPr sz="3600">
                <a:solidFill>
                  <a:schemeClr val="accent3"/>
                </a:solidFill>
              </a:defRPr>
            </a:lvl9pPr>
          </a:lstStyle>
          <a:p>
            <a:r>
              <a:t>xx%</a:t>
            </a:r>
          </a:p>
        </p:txBody>
      </p:sp>
      <p:sp>
        <p:nvSpPr>
          <p:cNvPr id="77" name="Google Shape;77;p16"/>
          <p:cNvSpPr txBox="1">
            <a:spLocks noGrp="1"/>
          </p:cNvSpPr>
          <p:nvPr>
            <p:ph type="subTitle" idx="4"/>
          </p:nvPr>
        </p:nvSpPr>
        <p:spPr>
          <a:xfrm>
            <a:off x="5292375" y="2253125"/>
            <a:ext cx="2819100" cy="626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3"/>
              </a:buClr>
              <a:buSzPts val="1200"/>
              <a:buFont typeface="Livvic"/>
              <a:buNone/>
              <a:defRPr sz="1400">
                <a:solidFill>
                  <a:schemeClr val="dk1"/>
                </a:solidFill>
              </a:defRPr>
            </a:lvl1pPr>
            <a:lvl2pPr lvl="1"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2pPr>
            <a:lvl3pPr lvl="2"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3pPr>
            <a:lvl4pPr lvl="3"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4pPr>
            <a:lvl5pPr lvl="4"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5pPr>
            <a:lvl6pPr lvl="5"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6pPr>
            <a:lvl7pPr lvl="6"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7pPr>
            <a:lvl8pPr lvl="7"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8pPr>
            <a:lvl9pPr lvl="8" algn="ctr" rtl="0">
              <a:lnSpc>
                <a:spcPct val="100000"/>
              </a:lnSpc>
              <a:spcBef>
                <a:spcPts val="0"/>
              </a:spcBef>
              <a:spcAft>
                <a:spcPts val="0"/>
              </a:spcAft>
              <a:buClr>
                <a:schemeClr val="accent3"/>
              </a:buClr>
              <a:buSzPts val="1200"/>
              <a:buFont typeface="Livvic"/>
              <a:buNone/>
              <a:defRPr sz="1200">
                <a:solidFill>
                  <a:schemeClr val="accent3"/>
                </a:solidFill>
                <a:latin typeface="Livvic"/>
                <a:ea typeface="Livvic"/>
                <a:cs typeface="Livvic"/>
                <a:sym typeface="Livvic"/>
              </a:defRPr>
            </a:lvl9pPr>
          </a:lstStyle>
          <a:p>
            <a:endParaRPr/>
          </a:p>
        </p:txBody>
      </p:sp>
    </p:spTree>
    <p:extLst>
      <p:ext uri="{BB962C8B-B14F-4D97-AF65-F5344CB8AC3E}">
        <p14:creationId xmlns:p14="http://schemas.microsoft.com/office/powerpoint/2010/main" val="1194743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36325" y="2893625"/>
            <a:ext cx="6471300" cy="835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3600">
                <a:solidFill>
                  <a:schemeClr val="dk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549400" y="3657075"/>
            <a:ext cx="4045200" cy="504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2"/>
              </a:buClr>
              <a:buSzPts val="2100"/>
              <a:buNone/>
              <a:defRPr sz="1400">
                <a:solidFill>
                  <a:schemeClr val="dk2"/>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16495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5"/>
          <p:cNvSpPr txBox="1">
            <a:spLocks noGrp="1"/>
          </p:cNvSpPr>
          <p:nvPr>
            <p:ph type="subTitle" idx="1"/>
          </p:nvPr>
        </p:nvSpPr>
        <p:spPr>
          <a:xfrm>
            <a:off x="936044" y="3541327"/>
            <a:ext cx="30972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1600"/>
              </a:spcBef>
              <a:spcAft>
                <a:spcPts val="0"/>
              </a:spcAft>
              <a:buNone/>
              <a:defRPr sz="1400">
                <a:solidFill>
                  <a:schemeClr val="dk1"/>
                </a:solidFill>
              </a:defRPr>
            </a:lvl2pPr>
            <a:lvl3pPr lvl="2" algn="ctr" rtl="0">
              <a:lnSpc>
                <a:spcPct val="100000"/>
              </a:lnSpc>
              <a:spcBef>
                <a:spcPts val="1600"/>
              </a:spcBef>
              <a:spcAft>
                <a:spcPts val="0"/>
              </a:spcAft>
              <a:buNone/>
              <a:defRPr sz="1400">
                <a:solidFill>
                  <a:schemeClr val="dk1"/>
                </a:solidFill>
              </a:defRPr>
            </a:lvl3pPr>
            <a:lvl4pPr lvl="3" algn="ctr" rtl="0">
              <a:lnSpc>
                <a:spcPct val="100000"/>
              </a:lnSpc>
              <a:spcBef>
                <a:spcPts val="1600"/>
              </a:spcBef>
              <a:spcAft>
                <a:spcPts val="0"/>
              </a:spcAft>
              <a:buNone/>
              <a:defRPr sz="1400">
                <a:solidFill>
                  <a:schemeClr val="dk1"/>
                </a:solidFill>
              </a:defRPr>
            </a:lvl4pPr>
            <a:lvl5pPr lvl="4" algn="ctr" rtl="0">
              <a:lnSpc>
                <a:spcPct val="100000"/>
              </a:lnSpc>
              <a:spcBef>
                <a:spcPts val="1600"/>
              </a:spcBef>
              <a:spcAft>
                <a:spcPts val="0"/>
              </a:spcAft>
              <a:buNone/>
              <a:defRPr sz="1400">
                <a:solidFill>
                  <a:schemeClr val="dk1"/>
                </a:solidFill>
              </a:defRPr>
            </a:lvl5pPr>
            <a:lvl6pPr lvl="5" algn="ctr" rtl="0">
              <a:lnSpc>
                <a:spcPct val="100000"/>
              </a:lnSpc>
              <a:spcBef>
                <a:spcPts val="1600"/>
              </a:spcBef>
              <a:spcAft>
                <a:spcPts val="0"/>
              </a:spcAft>
              <a:buNone/>
              <a:defRPr sz="1400">
                <a:solidFill>
                  <a:schemeClr val="dk1"/>
                </a:solidFill>
              </a:defRPr>
            </a:lvl6pPr>
            <a:lvl7pPr lvl="6" algn="ctr" rtl="0">
              <a:lnSpc>
                <a:spcPct val="100000"/>
              </a:lnSpc>
              <a:spcBef>
                <a:spcPts val="1600"/>
              </a:spcBef>
              <a:spcAft>
                <a:spcPts val="0"/>
              </a:spcAft>
              <a:buNone/>
              <a:defRPr sz="1400">
                <a:solidFill>
                  <a:schemeClr val="dk1"/>
                </a:solidFill>
              </a:defRPr>
            </a:lvl7pPr>
            <a:lvl8pPr lvl="7" algn="ctr" rtl="0">
              <a:lnSpc>
                <a:spcPct val="100000"/>
              </a:lnSpc>
              <a:spcBef>
                <a:spcPts val="1600"/>
              </a:spcBef>
              <a:spcAft>
                <a:spcPts val="0"/>
              </a:spcAft>
              <a:buNone/>
              <a:defRPr sz="1400">
                <a:solidFill>
                  <a:schemeClr val="dk1"/>
                </a:solidFill>
              </a:defRPr>
            </a:lvl8pPr>
            <a:lvl9pPr lvl="8" algn="ctr" rtl="0">
              <a:lnSpc>
                <a:spcPct val="100000"/>
              </a:lnSpc>
              <a:spcBef>
                <a:spcPts val="1600"/>
              </a:spcBef>
              <a:spcAft>
                <a:spcPts val="1600"/>
              </a:spcAft>
              <a:buNone/>
              <a:defRPr sz="1400">
                <a:solidFill>
                  <a:schemeClr val="dk1"/>
                </a:solidFill>
              </a:defRPr>
            </a:lvl9pPr>
          </a:lstStyle>
          <a:p>
            <a:endParaRPr/>
          </a:p>
        </p:txBody>
      </p:sp>
      <p:sp>
        <p:nvSpPr>
          <p:cNvPr id="22" name="Google Shape;22;p5"/>
          <p:cNvSpPr txBox="1">
            <a:spLocks noGrp="1"/>
          </p:cNvSpPr>
          <p:nvPr>
            <p:ph type="subTitle" idx="2"/>
          </p:nvPr>
        </p:nvSpPr>
        <p:spPr>
          <a:xfrm>
            <a:off x="1503794" y="316391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Prata"/>
                <a:ea typeface="Prata"/>
                <a:cs typeface="Prata"/>
                <a:sym typeface="Prata"/>
              </a:defRPr>
            </a:lvl1pPr>
            <a:lvl2pPr lvl="1" algn="ctr" rtl="0">
              <a:lnSpc>
                <a:spcPct val="100000"/>
              </a:lnSpc>
              <a:spcBef>
                <a:spcPts val="0"/>
              </a:spcBef>
              <a:spcAft>
                <a:spcPts val="0"/>
              </a:spcAft>
              <a:buNone/>
              <a:defRPr sz="2000">
                <a:latin typeface="Prata"/>
                <a:ea typeface="Prata"/>
                <a:cs typeface="Prata"/>
                <a:sym typeface="Prata"/>
              </a:defRPr>
            </a:lvl2pPr>
            <a:lvl3pPr lvl="2" algn="ctr" rtl="0">
              <a:lnSpc>
                <a:spcPct val="100000"/>
              </a:lnSpc>
              <a:spcBef>
                <a:spcPts val="0"/>
              </a:spcBef>
              <a:spcAft>
                <a:spcPts val="0"/>
              </a:spcAft>
              <a:buNone/>
              <a:defRPr sz="2000">
                <a:latin typeface="Prata"/>
                <a:ea typeface="Prata"/>
                <a:cs typeface="Prata"/>
                <a:sym typeface="Prata"/>
              </a:defRPr>
            </a:lvl3pPr>
            <a:lvl4pPr lvl="3" algn="ctr" rtl="0">
              <a:lnSpc>
                <a:spcPct val="100000"/>
              </a:lnSpc>
              <a:spcBef>
                <a:spcPts val="0"/>
              </a:spcBef>
              <a:spcAft>
                <a:spcPts val="0"/>
              </a:spcAft>
              <a:buNone/>
              <a:defRPr sz="2000">
                <a:latin typeface="Prata"/>
                <a:ea typeface="Prata"/>
                <a:cs typeface="Prata"/>
                <a:sym typeface="Prata"/>
              </a:defRPr>
            </a:lvl4pPr>
            <a:lvl5pPr lvl="4" algn="ctr" rtl="0">
              <a:lnSpc>
                <a:spcPct val="100000"/>
              </a:lnSpc>
              <a:spcBef>
                <a:spcPts val="0"/>
              </a:spcBef>
              <a:spcAft>
                <a:spcPts val="0"/>
              </a:spcAft>
              <a:buNone/>
              <a:defRPr sz="2000">
                <a:latin typeface="Prata"/>
                <a:ea typeface="Prata"/>
                <a:cs typeface="Prata"/>
                <a:sym typeface="Prata"/>
              </a:defRPr>
            </a:lvl5pPr>
            <a:lvl6pPr lvl="5" algn="ctr" rtl="0">
              <a:lnSpc>
                <a:spcPct val="100000"/>
              </a:lnSpc>
              <a:spcBef>
                <a:spcPts val="0"/>
              </a:spcBef>
              <a:spcAft>
                <a:spcPts val="0"/>
              </a:spcAft>
              <a:buNone/>
              <a:defRPr sz="2000">
                <a:latin typeface="Prata"/>
                <a:ea typeface="Prata"/>
                <a:cs typeface="Prata"/>
                <a:sym typeface="Prata"/>
              </a:defRPr>
            </a:lvl6pPr>
            <a:lvl7pPr lvl="6" algn="ctr" rtl="0">
              <a:lnSpc>
                <a:spcPct val="100000"/>
              </a:lnSpc>
              <a:spcBef>
                <a:spcPts val="0"/>
              </a:spcBef>
              <a:spcAft>
                <a:spcPts val="0"/>
              </a:spcAft>
              <a:buNone/>
              <a:defRPr sz="2000">
                <a:latin typeface="Prata"/>
                <a:ea typeface="Prata"/>
                <a:cs typeface="Prata"/>
                <a:sym typeface="Prata"/>
              </a:defRPr>
            </a:lvl7pPr>
            <a:lvl8pPr lvl="7" algn="ctr" rtl="0">
              <a:lnSpc>
                <a:spcPct val="100000"/>
              </a:lnSpc>
              <a:spcBef>
                <a:spcPts val="0"/>
              </a:spcBef>
              <a:spcAft>
                <a:spcPts val="0"/>
              </a:spcAft>
              <a:buNone/>
              <a:defRPr sz="2000">
                <a:latin typeface="Prata"/>
                <a:ea typeface="Prata"/>
                <a:cs typeface="Prata"/>
                <a:sym typeface="Prata"/>
              </a:defRPr>
            </a:lvl8pPr>
            <a:lvl9pPr lvl="8" algn="ctr" rtl="0">
              <a:lnSpc>
                <a:spcPct val="100000"/>
              </a:lnSpc>
              <a:spcBef>
                <a:spcPts val="0"/>
              </a:spcBef>
              <a:spcAft>
                <a:spcPts val="0"/>
              </a:spcAft>
              <a:buNone/>
              <a:defRPr sz="2000">
                <a:latin typeface="Prata"/>
                <a:ea typeface="Prata"/>
                <a:cs typeface="Prata"/>
                <a:sym typeface="Prata"/>
              </a:defRPr>
            </a:lvl9pPr>
          </a:lstStyle>
          <a:p>
            <a:endParaRPr/>
          </a:p>
        </p:txBody>
      </p:sp>
      <p:sp>
        <p:nvSpPr>
          <p:cNvPr id="23" name="Google Shape;23;p5"/>
          <p:cNvSpPr txBox="1">
            <a:spLocks noGrp="1"/>
          </p:cNvSpPr>
          <p:nvPr>
            <p:ph type="ctrTitle"/>
          </p:nvPr>
        </p:nvSpPr>
        <p:spPr>
          <a:xfrm>
            <a:off x="1151700" y="541750"/>
            <a:ext cx="68409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8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4" name="Google Shape;24;p5"/>
          <p:cNvSpPr txBox="1">
            <a:spLocks noGrp="1"/>
          </p:cNvSpPr>
          <p:nvPr>
            <p:ph type="subTitle" idx="3"/>
          </p:nvPr>
        </p:nvSpPr>
        <p:spPr>
          <a:xfrm>
            <a:off x="5110744" y="3541327"/>
            <a:ext cx="3097200" cy="99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solidFill>
                  <a:schemeClr val="dk1"/>
                </a:solidFill>
              </a:defRPr>
            </a:lvl1pPr>
            <a:lvl2pPr lvl="1" algn="ctr" rtl="0">
              <a:lnSpc>
                <a:spcPct val="100000"/>
              </a:lnSpc>
              <a:spcBef>
                <a:spcPts val="1600"/>
              </a:spcBef>
              <a:spcAft>
                <a:spcPts val="0"/>
              </a:spcAft>
              <a:buNone/>
              <a:defRPr sz="1400">
                <a:solidFill>
                  <a:schemeClr val="dk1"/>
                </a:solidFill>
              </a:defRPr>
            </a:lvl2pPr>
            <a:lvl3pPr lvl="2" algn="ctr" rtl="0">
              <a:lnSpc>
                <a:spcPct val="100000"/>
              </a:lnSpc>
              <a:spcBef>
                <a:spcPts val="1600"/>
              </a:spcBef>
              <a:spcAft>
                <a:spcPts val="0"/>
              </a:spcAft>
              <a:buNone/>
              <a:defRPr sz="1400">
                <a:solidFill>
                  <a:schemeClr val="dk1"/>
                </a:solidFill>
              </a:defRPr>
            </a:lvl3pPr>
            <a:lvl4pPr lvl="3" algn="ctr" rtl="0">
              <a:lnSpc>
                <a:spcPct val="100000"/>
              </a:lnSpc>
              <a:spcBef>
                <a:spcPts val="1600"/>
              </a:spcBef>
              <a:spcAft>
                <a:spcPts val="0"/>
              </a:spcAft>
              <a:buNone/>
              <a:defRPr sz="1400">
                <a:solidFill>
                  <a:schemeClr val="dk1"/>
                </a:solidFill>
              </a:defRPr>
            </a:lvl4pPr>
            <a:lvl5pPr lvl="4" algn="ctr" rtl="0">
              <a:lnSpc>
                <a:spcPct val="100000"/>
              </a:lnSpc>
              <a:spcBef>
                <a:spcPts val="1600"/>
              </a:spcBef>
              <a:spcAft>
                <a:spcPts val="0"/>
              </a:spcAft>
              <a:buNone/>
              <a:defRPr sz="1400">
                <a:solidFill>
                  <a:schemeClr val="dk1"/>
                </a:solidFill>
              </a:defRPr>
            </a:lvl5pPr>
            <a:lvl6pPr lvl="5" algn="ctr" rtl="0">
              <a:lnSpc>
                <a:spcPct val="100000"/>
              </a:lnSpc>
              <a:spcBef>
                <a:spcPts val="1600"/>
              </a:spcBef>
              <a:spcAft>
                <a:spcPts val="0"/>
              </a:spcAft>
              <a:buNone/>
              <a:defRPr sz="1400">
                <a:solidFill>
                  <a:schemeClr val="dk1"/>
                </a:solidFill>
              </a:defRPr>
            </a:lvl6pPr>
            <a:lvl7pPr lvl="6" algn="ctr" rtl="0">
              <a:lnSpc>
                <a:spcPct val="100000"/>
              </a:lnSpc>
              <a:spcBef>
                <a:spcPts val="1600"/>
              </a:spcBef>
              <a:spcAft>
                <a:spcPts val="0"/>
              </a:spcAft>
              <a:buNone/>
              <a:defRPr sz="1400">
                <a:solidFill>
                  <a:schemeClr val="dk1"/>
                </a:solidFill>
              </a:defRPr>
            </a:lvl7pPr>
            <a:lvl8pPr lvl="7" algn="ctr" rtl="0">
              <a:lnSpc>
                <a:spcPct val="100000"/>
              </a:lnSpc>
              <a:spcBef>
                <a:spcPts val="1600"/>
              </a:spcBef>
              <a:spcAft>
                <a:spcPts val="0"/>
              </a:spcAft>
              <a:buNone/>
              <a:defRPr sz="1400">
                <a:solidFill>
                  <a:schemeClr val="dk1"/>
                </a:solidFill>
              </a:defRPr>
            </a:lvl8pPr>
            <a:lvl9pPr lvl="8" algn="ctr" rtl="0">
              <a:lnSpc>
                <a:spcPct val="100000"/>
              </a:lnSpc>
              <a:spcBef>
                <a:spcPts val="1600"/>
              </a:spcBef>
              <a:spcAft>
                <a:spcPts val="1600"/>
              </a:spcAft>
              <a:buNone/>
              <a:defRPr sz="1400">
                <a:solidFill>
                  <a:schemeClr val="dk1"/>
                </a:solidFill>
              </a:defRPr>
            </a:lvl9pPr>
          </a:lstStyle>
          <a:p>
            <a:endParaRPr/>
          </a:p>
        </p:txBody>
      </p:sp>
      <p:sp>
        <p:nvSpPr>
          <p:cNvPr id="25" name="Google Shape;25;p5"/>
          <p:cNvSpPr txBox="1">
            <a:spLocks noGrp="1"/>
          </p:cNvSpPr>
          <p:nvPr>
            <p:ph type="subTitle" idx="4"/>
          </p:nvPr>
        </p:nvSpPr>
        <p:spPr>
          <a:xfrm>
            <a:off x="5678494" y="3163917"/>
            <a:ext cx="1961700" cy="377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000">
                <a:latin typeface="Prata"/>
                <a:ea typeface="Prata"/>
                <a:cs typeface="Prata"/>
                <a:sym typeface="Prata"/>
              </a:defRPr>
            </a:lvl1pPr>
            <a:lvl2pPr lvl="1" algn="ctr" rtl="0">
              <a:lnSpc>
                <a:spcPct val="100000"/>
              </a:lnSpc>
              <a:spcBef>
                <a:spcPts val="0"/>
              </a:spcBef>
              <a:spcAft>
                <a:spcPts val="0"/>
              </a:spcAft>
              <a:buNone/>
              <a:defRPr sz="2000">
                <a:latin typeface="Prata"/>
                <a:ea typeface="Prata"/>
                <a:cs typeface="Prata"/>
                <a:sym typeface="Prata"/>
              </a:defRPr>
            </a:lvl2pPr>
            <a:lvl3pPr lvl="2" algn="ctr" rtl="0">
              <a:lnSpc>
                <a:spcPct val="100000"/>
              </a:lnSpc>
              <a:spcBef>
                <a:spcPts val="0"/>
              </a:spcBef>
              <a:spcAft>
                <a:spcPts val="0"/>
              </a:spcAft>
              <a:buNone/>
              <a:defRPr sz="2000">
                <a:latin typeface="Prata"/>
                <a:ea typeface="Prata"/>
                <a:cs typeface="Prata"/>
                <a:sym typeface="Prata"/>
              </a:defRPr>
            </a:lvl3pPr>
            <a:lvl4pPr lvl="3" algn="ctr" rtl="0">
              <a:lnSpc>
                <a:spcPct val="100000"/>
              </a:lnSpc>
              <a:spcBef>
                <a:spcPts val="0"/>
              </a:spcBef>
              <a:spcAft>
                <a:spcPts val="0"/>
              </a:spcAft>
              <a:buNone/>
              <a:defRPr sz="2000">
                <a:latin typeface="Prata"/>
                <a:ea typeface="Prata"/>
                <a:cs typeface="Prata"/>
                <a:sym typeface="Prata"/>
              </a:defRPr>
            </a:lvl4pPr>
            <a:lvl5pPr lvl="4" algn="ctr" rtl="0">
              <a:lnSpc>
                <a:spcPct val="100000"/>
              </a:lnSpc>
              <a:spcBef>
                <a:spcPts val="0"/>
              </a:spcBef>
              <a:spcAft>
                <a:spcPts val="0"/>
              </a:spcAft>
              <a:buNone/>
              <a:defRPr sz="2000">
                <a:latin typeface="Prata"/>
                <a:ea typeface="Prata"/>
                <a:cs typeface="Prata"/>
                <a:sym typeface="Prata"/>
              </a:defRPr>
            </a:lvl5pPr>
            <a:lvl6pPr lvl="5" algn="ctr" rtl="0">
              <a:lnSpc>
                <a:spcPct val="100000"/>
              </a:lnSpc>
              <a:spcBef>
                <a:spcPts val="0"/>
              </a:spcBef>
              <a:spcAft>
                <a:spcPts val="0"/>
              </a:spcAft>
              <a:buNone/>
              <a:defRPr sz="2000">
                <a:latin typeface="Prata"/>
                <a:ea typeface="Prata"/>
                <a:cs typeface="Prata"/>
                <a:sym typeface="Prata"/>
              </a:defRPr>
            </a:lvl6pPr>
            <a:lvl7pPr lvl="6" algn="ctr" rtl="0">
              <a:lnSpc>
                <a:spcPct val="100000"/>
              </a:lnSpc>
              <a:spcBef>
                <a:spcPts val="0"/>
              </a:spcBef>
              <a:spcAft>
                <a:spcPts val="0"/>
              </a:spcAft>
              <a:buNone/>
              <a:defRPr sz="2000">
                <a:latin typeface="Prata"/>
                <a:ea typeface="Prata"/>
                <a:cs typeface="Prata"/>
                <a:sym typeface="Prata"/>
              </a:defRPr>
            </a:lvl7pPr>
            <a:lvl8pPr lvl="7" algn="ctr" rtl="0">
              <a:lnSpc>
                <a:spcPct val="100000"/>
              </a:lnSpc>
              <a:spcBef>
                <a:spcPts val="0"/>
              </a:spcBef>
              <a:spcAft>
                <a:spcPts val="0"/>
              </a:spcAft>
              <a:buNone/>
              <a:defRPr sz="2000">
                <a:latin typeface="Prata"/>
                <a:ea typeface="Prata"/>
                <a:cs typeface="Prata"/>
                <a:sym typeface="Prata"/>
              </a:defRPr>
            </a:lvl8pPr>
            <a:lvl9pPr lvl="8" algn="ctr" rtl="0">
              <a:lnSpc>
                <a:spcPct val="100000"/>
              </a:lnSpc>
              <a:spcBef>
                <a:spcPts val="0"/>
              </a:spcBef>
              <a:spcAft>
                <a:spcPts val="0"/>
              </a:spcAft>
              <a:buNone/>
              <a:defRPr sz="2000">
                <a:latin typeface="Prata"/>
                <a:ea typeface="Prata"/>
                <a:cs typeface="Prata"/>
                <a:sym typeface="Prata"/>
              </a:defRPr>
            </a:lvl9pPr>
          </a:lstStyle>
          <a:p>
            <a:endParaRPr/>
          </a:p>
        </p:txBody>
      </p:sp>
    </p:spTree>
    <p:extLst>
      <p:ext uri="{BB962C8B-B14F-4D97-AF65-F5344CB8AC3E}">
        <p14:creationId xmlns:p14="http://schemas.microsoft.com/office/powerpoint/2010/main" val="1232232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7"/>
          <p:cNvSpPr txBox="1">
            <a:spLocks noGrp="1"/>
          </p:cNvSpPr>
          <p:nvPr>
            <p:ph type="subTitle" idx="1"/>
          </p:nvPr>
        </p:nvSpPr>
        <p:spPr>
          <a:xfrm>
            <a:off x="726600" y="2084175"/>
            <a:ext cx="3296400" cy="193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1400"/>
            </a:lvl1pPr>
            <a:lvl2pPr lvl="1" rtl="0">
              <a:lnSpc>
                <a:spcPct val="100000"/>
              </a:lnSpc>
              <a:spcBef>
                <a:spcPts val="0"/>
              </a:spcBef>
              <a:spcAft>
                <a:spcPts val="0"/>
              </a:spcAft>
              <a:buNone/>
              <a:defRPr sz="1400"/>
            </a:lvl2pPr>
            <a:lvl3pPr lvl="2" rtl="0">
              <a:lnSpc>
                <a:spcPct val="100000"/>
              </a:lnSpc>
              <a:spcBef>
                <a:spcPts val="0"/>
              </a:spcBef>
              <a:spcAft>
                <a:spcPts val="0"/>
              </a:spcAft>
              <a:buNone/>
              <a:defRPr sz="1400"/>
            </a:lvl3pPr>
            <a:lvl4pPr lvl="3" rtl="0">
              <a:lnSpc>
                <a:spcPct val="100000"/>
              </a:lnSpc>
              <a:spcBef>
                <a:spcPts val="0"/>
              </a:spcBef>
              <a:spcAft>
                <a:spcPts val="0"/>
              </a:spcAft>
              <a:buNone/>
              <a:defRPr sz="1400"/>
            </a:lvl4pPr>
            <a:lvl5pPr lvl="4" rtl="0">
              <a:lnSpc>
                <a:spcPct val="100000"/>
              </a:lnSpc>
              <a:spcBef>
                <a:spcPts val="0"/>
              </a:spcBef>
              <a:spcAft>
                <a:spcPts val="0"/>
              </a:spcAft>
              <a:buNone/>
              <a:defRPr sz="1400"/>
            </a:lvl5pPr>
            <a:lvl6pPr lvl="5" rtl="0">
              <a:lnSpc>
                <a:spcPct val="100000"/>
              </a:lnSpc>
              <a:spcBef>
                <a:spcPts val="0"/>
              </a:spcBef>
              <a:spcAft>
                <a:spcPts val="0"/>
              </a:spcAft>
              <a:buNone/>
              <a:defRPr sz="1400"/>
            </a:lvl6pPr>
            <a:lvl7pPr lvl="6" rtl="0">
              <a:lnSpc>
                <a:spcPct val="100000"/>
              </a:lnSpc>
              <a:spcBef>
                <a:spcPts val="0"/>
              </a:spcBef>
              <a:spcAft>
                <a:spcPts val="0"/>
              </a:spcAft>
              <a:buNone/>
              <a:defRPr sz="1400"/>
            </a:lvl7pPr>
            <a:lvl8pPr lvl="7" rtl="0">
              <a:lnSpc>
                <a:spcPct val="100000"/>
              </a:lnSpc>
              <a:spcBef>
                <a:spcPts val="0"/>
              </a:spcBef>
              <a:spcAft>
                <a:spcPts val="0"/>
              </a:spcAft>
              <a:buNone/>
              <a:defRPr sz="1400"/>
            </a:lvl8pPr>
            <a:lvl9pPr lvl="8" rtl="0">
              <a:lnSpc>
                <a:spcPct val="100000"/>
              </a:lnSpc>
              <a:spcBef>
                <a:spcPts val="0"/>
              </a:spcBef>
              <a:spcAft>
                <a:spcPts val="0"/>
              </a:spcAft>
              <a:buNone/>
              <a:defRPr sz="1400"/>
            </a:lvl9pPr>
          </a:lstStyle>
          <a:p>
            <a:endParaRPr/>
          </a:p>
        </p:txBody>
      </p:sp>
      <p:sp>
        <p:nvSpPr>
          <p:cNvPr id="30" name="Google Shape;30;p7"/>
          <p:cNvSpPr txBox="1">
            <a:spLocks noGrp="1"/>
          </p:cNvSpPr>
          <p:nvPr>
            <p:ph type="ctrTitle"/>
          </p:nvPr>
        </p:nvSpPr>
        <p:spPr>
          <a:xfrm>
            <a:off x="1151700" y="541750"/>
            <a:ext cx="68409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8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2394808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098500" y="2150850"/>
            <a:ext cx="69471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ctrTitle"/>
          </p:nvPr>
        </p:nvSpPr>
        <p:spPr>
          <a:xfrm>
            <a:off x="1151700" y="541750"/>
            <a:ext cx="6840900" cy="37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18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126000" y="1522750"/>
            <a:ext cx="6891900" cy="249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4800"/>
              <a:buNone/>
              <a:defRPr sz="4800" b="0">
                <a:solidFill>
                  <a:schemeClr val="dk2"/>
                </a:solidFill>
              </a:defRPr>
            </a:lvl1pPr>
            <a:lvl2pPr lvl="1" rtl="0">
              <a:spcBef>
                <a:spcPts val="0"/>
              </a:spcBef>
              <a:spcAft>
                <a:spcPts val="0"/>
              </a:spcAft>
              <a:buClr>
                <a:schemeClr val="dk2"/>
              </a:buClr>
              <a:buSzPts val="4800"/>
              <a:buNone/>
              <a:defRPr sz="4800">
                <a:solidFill>
                  <a:schemeClr val="dk2"/>
                </a:solidFill>
              </a:defRPr>
            </a:lvl2pPr>
            <a:lvl3pPr lvl="2" rtl="0">
              <a:spcBef>
                <a:spcPts val="0"/>
              </a:spcBef>
              <a:spcAft>
                <a:spcPts val="0"/>
              </a:spcAft>
              <a:buClr>
                <a:schemeClr val="dk2"/>
              </a:buClr>
              <a:buSzPts val="4800"/>
              <a:buNone/>
              <a:defRPr sz="4800">
                <a:solidFill>
                  <a:schemeClr val="dk2"/>
                </a:solidFill>
              </a:defRPr>
            </a:lvl3pPr>
            <a:lvl4pPr lvl="3" rtl="0">
              <a:spcBef>
                <a:spcPts val="0"/>
              </a:spcBef>
              <a:spcAft>
                <a:spcPts val="0"/>
              </a:spcAft>
              <a:buClr>
                <a:schemeClr val="dk2"/>
              </a:buClr>
              <a:buSzPts val="4800"/>
              <a:buNone/>
              <a:defRPr sz="4800">
                <a:solidFill>
                  <a:schemeClr val="dk2"/>
                </a:solidFill>
              </a:defRPr>
            </a:lvl4pPr>
            <a:lvl5pPr lvl="4" rtl="0">
              <a:spcBef>
                <a:spcPts val="0"/>
              </a:spcBef>
              <a:spcAft>
                <a:spcPts val="0"/>
              </a:spcAft>
              <a:buClr>
                <a:schemeClr val="dk2"/>
              </a:buClr>
              <a:buSzPts val="4800"/>
              <a:buNone/>
              <a:defRPr sz="4800">
                <a:solidFill>
                  <a:schemeClr val="dk2"/>
                </a:solidFill>
              </a:defRPr>
            </a:lvl5pPr>
            <a:lvl6pPr lvl="5" rtl="0">
              <a:spcBef>
                <a:spcPts val="0"/>
              </a:spcBef>
              <a:spcAft>
                <a:spcPts val="0"/>
              </a:spcAft>
              <a:buClr>
                <a:schemeClr val="dk2"/>
              </a:buClr>
              <a:buSzPts val="4800"/>
              <a:buNone/>
              <a:defRPr sz="4800">
                <a:solidFill>
                  <a:schemeClr val="dk2"/>
                </a:solidFill>
              </a:defRPr>
            </a:lvl6pPr>
            <a:lvl7pPr lvl="6" rtl="0">
              <a:spcBef>
                <a:spcPts val="0"/>
              </a:spcBef>
              <a:spcAft>
                <a:spcPts val="0"/>
              </a:spcAft>
              <a:buClr>
                <a:schemeClr val="dk2"/>
              </a:buClr>
              <a:buSzPts val="4800"/>
              <a:buNone/>
              <a:defRPr sz="4800">
                <a:solidFill>
                  <a:schemeClr val="dk2"/>
                </a:solidFill>
              </a:defRPr>
            </a:lvl7pPr>
            <a:lvl8pPr lvl="7" rtl="0">
              <a:spcBef>
                <a:spcPts val="0"/>
              </a:spcBef>
              <a:spcAft>
                <a:spcPts val="0"/>
              </a:spcAft>
              <a:buClr>
                <a:schemeClr val="dk2"/>
              </a:buClr>
              <a:buSzPts val="4800"/>
              <a:buNone/>
              <a:defRPr sz="4800">
                <a:solidFill>
                  <a:schemeClr val="dk2"/>
                </a:solidFill>
              </a:defRPr>
            </a:lvl8pPr>
            <a:lvl9pPr lvl="8" rtl="0">
              <a:spcBef>
                <a:spcPts val="0"/>
              </a:spcBef>
              <a:spcAft>
                <a:spcPts val="0"/>
              </a:spcAft>
              <a:buClr>
                <a:schemeClr val="dk2"/>
              </a:buClr>
              <a:buSzPts val="4800"/>
              <a:buNone/>
              <a:defRPr sz="4800">
                <a:solidFill>
                  <a:schemeClr val="dk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36"/>
        <p:cNvGrpSpPr/>
        <p:nvPr/>
      </p:nvGrpSpPr>
      <p:grpSpPr>
        <a:xfrm>
          <a:off x="0" y="0"/>
          <a:ext cx="0" cy="0"/>
          <a:chOff x="0" y="0"/>
          <a:chExt cx="0" cy="0"/>
        </a:xfrm>
      </p:grpSpPr>
      <p:sp>
        <p:nvSpPr>
          <p:cNvPr id="37" name="Google Shape;37;p10"/>
          <p:cNvSpPr txBox="1">
            <a:spLocks noGrp="1"/>
          </p:cNvSpPr>
          <p:nvPr>
            <p:ph type="ctrTitle"/>
          </p:nvPr>
        </p:nvSpPr>
        <p:spPr>
          <a:xfrm>
            <a:off x="3134250" y="3368513"/>
            <a:ext cx="28755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1400"/>
              <a:buFont typeface="Livvic"/>
              <a:buNone/>
              <a:defRPr sz="1800">
                <a:solidFill>
                  <a:schemeClr val="dk2"/>
                </a:solidFill>
              </a:defRPr>
            </a:lvl1pPr>
            <a:lvl2pPr lvl="1"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2pPr>
            <a:lvl3pPr lvl="2"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3pPr>
            <a:lvl4pPr lvl="3"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4pPr>
            <a:lvl5pPr lvl="4"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5pPr>
            <a:lvl6pPr lvl="5"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6pPr>
            <a:lvl7pPr lvl="6"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7pPr>
            <a:lvl8pPr lvl="7"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8pPr>
            <a:lvl9pPr lvl="8" algn="ctr" rtl="0">
              <a:spcBef>
                <a:spcPts val="0"/>
              </a:spcBef>
              <a:spcAft>
                <a:spcPts val="0"/>
              </a:spcAft>
              <a:buClr>
                <a:schemeClr val="accent3"/>
              </a:buClr>
              <a:buSzPts val="1400"/>
              <a:buFont typeface="Livvic"/>
              <a:buNone/>
              <a:defRPr sz="1400">
                <a:solidFill>
                  <a:schemeClr val="accent3"/>
                </a:solidFill>
                <a:latin typeface="Livvic"/>
                <a:ea typeface="Livvic"/>
                <a:cs typeface="Livvic"/>
                <a:sym typeface="Livvic"/>
              </a:defRPr>
            </a:lvl9pPr>
          </a:lstStyle>
          <a:p>
            <a:endParaRPr/>
          </a:p>
        </p:txBody>
      </p:sp>
      <p:sp>
        <p:nvSpPr>
          <p:cNvPr id="38" name="Google Shape;38;p10"/>
          <p:cNvSpPr txBox="1">
            <a:spLocks noGrp="1"/>
          </p:cNvSpPr>
          <p:nvPr>
            <p:ph type="subTitle" idx="1"/>
          </p:nvPr>
        </p:nvSpPr>
        <p:spPr>
          <a:xfrm>
            <a:off x="1754500" y="2128775"/>
            <a:ext cx="5634900" cy="954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a:solidFill>
                  <a:schemeClr val="dk2"/>
                </a:solidFill>
              </a:defRPr>
            </a:lvl1pPr>
            <a:lvl2pPr lvl="1" algn="ctr" rtl="0">
              <a:lnSpc>
                <a:spcPct val="100000"/>
              </a:lnSpc>
              <a:spcBef>
                <a:spcPts val="0"/>
              </a:spcBef>
              <a:spcAft>
                <a:spcPts val="0"/>
              </a:spcAft>
              <a:buNone/>
              <a:defRPr>
                <a:solidFill>
                  <a:schemeClr val="dk2"/>
                </a:solidFill>
              </a:defRPr>
            </a:lvl2pPr>
            <a:lvl3pPr lvl="2" algn="ctr" rtl="0">
              <a:lnSpc>
                <a:spcPct val="100000"/>
              </a:lnSpc>
              <a:spcBef>
                <a:spcPts val="0"/>
              </a:spcBef>
              <a:spcAft>
                <a:spcPts val="0"/>
              </a:spcAft>
              <a:buNone/>
              <a:defRPr>
                <a:solidFill>
                  <a:schemeClr val="dk2"/>
                </a:solidFill>
              </a:defRPr>
            </a:lvl3pPr>
            <a:lvl4pPr lvl="3" algn="ctr" rtl="0">
              <a:lnSpc>
                <a:spcPct val="100000"/>
              </a:lnSpc>
              <a:spcBef>
                <a:spcPts val="0"/>
              </a:spcBef>
              <a:spcAft>
                <a:spcPts val="0"/>
              </a:spcAft>
              <a:buNone/>
              <a:defRPr>
                <a:solidFill>
                  <a:schemeClr val="dk2"/>
                </a:solidFill>
              </a:defRPr>
            </a:lvl4pPr>
            <a:lvl5pPr lvl="4" algn="ctr" rtl="0">
              <a:lnSpc>
                <a:spcPct val="100000"/>
              </a:lnSpc>
              <a:spcBef>
                <a:spcPts val="0"/>
              </a:spcBef>
              <a:spcAft>
                <a:spcPts val="0"/>
              </a:spcAft>
              <a:buNone/>
              <a:defRPr>
                <a:solidFill>
                  <a:schemeClr val="dk2"/>
                </a:solidFill>
              </a:defRPr>
            </a:lvl5pPr>
            <a:lvl6pPr lvl="5" algn="ctr" rtl="0">
              <a:lnSpc>
                <a:spcPct val="100000"/>
              </a:lnSpc>
              <a:spcBef>
                <a:spcPts val="0"/>
              </a:spcBef>
              <a:spcAft>
                <a:spcPts val="0"/>
              </a:spcAft>
              <a:buNone/>
              <a:defRPr>
                <a:solidFill>
                  <a:schemeClr val="dk2"/>
                </a:solidFill>
              </a:defRPr>
            </a:lvl6pPr>
            <a:lvl7pPr lvl="6" algn="ctr" rtl="0">
              <a:lnSpc>
                <a:spcPct val="100000"/>
              </a:lnSpc>
              <a:spcBef>
                <a:spcPts val="0"/>
              </a:spcBef>
              <a:spcAft>
                <a:spcPts val="0"/>
              </a:spcAft>
              <a:buNone/>
              <a:defRPr>
                <a:solidFill>
                  <a:schemeClr val="dk2"/>
                </a:solidFill>
              </a:defRPr>
            </a:lvl7pPr>
            <a:lvl8pPr lvl="7" algn="ctr" rtl="0">
              <a:lnSpc>
                <a:spcPct val="100000"/>
              </a:lnSpc>
              <a:spcBef>
                <a:spcPts val="0"/>
              </a:spcBef>
              <a:spcAft>
                <a:spcPts val="0"/>
              </a:spcAft>
              <a:buNone/>
              <a:defRPr>
                <a:solidFill>
                  <a:schemeClr val="dk2"/>
                </a:solidFill>
              </a:defRPr>
            </a:lvl8pPr>
            <a:lvl9pPr lvl="8" algn="ctr" rtl="0">
              <a:lnSpc>
                <a:spcPct val="100000"/>
              </a:lnSpc>
              <a:spcBef>
                <a:spcPts val="0"/>
              </a:spcBef>
              <a:spcAft>
                <a:spcPts val="0"/>
              </a:spcAft>
              <a:buNone/>
              <a:defRPr>
                <a:solidFill>
                  <a:schemeClr val="dk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6" name="Google Shape;46;p12"/>
          <p:cNvSpPr txBox="1">
            <a:spLocks noGrp="1"/>
          </p:cNvSpPr>
          <p:nvPr>
            <p:ph type="ctrTitle"/>
          </p:nvPr>
        </p:nvSpPr>
        <p:spPr>
          <a:xfrm>
            <a:off x="726600" y="965688"/>
            <a:ext cx="6783000" cy="465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7" name="Google Shape;47;p12"/>
          <p:cNvSpPr txBox="1">
            <a:spLocks noGrp="1"/>
          </p:cNvSpPr>
          <p:nvPr>
            <p:ph type="subTitle" idx="1"/>
          </p:nvPr>
        </p:nvSpPr>
        <p:spPr>
          <a:xfrm flipH="1">
            <a:off x="726600" y="1293763"/>
            <a:ext cx="5661300" cy="3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12"/>
          <p:cNvSpPr txBox="1">
            <a:spLocks noGrp="1"/>
          </p:cNvSpPr>
          <p:nvPr>
            <p:ph type="ctrTitle" idx="2"/>
          </p:nvPr>
        </p:nvSpPr>
        <p:spPr>
          <a:xfrm>
            <a:off x="726600" y="1826113"/>
            <a:ext cx="6783000" cy="465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2"/>
          <p:cNvSpPr txBox="1">
            <a:spLocks noGrp="1"/>
          </p:cNvSpPr>
          <p:nvPr>
            <p:ph type="subTitle" idx="3"/>
          </p:nvPr>
        </p:nvSpPr>
        <p:spPr>
          <a:xfrm flipH="1">
            <a:off x="726600" y="2154188"/>
            <a:ext cx="5661300" cy="3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 name="Google Shape;50;p12"/>
          <p:cNvSpPr txBox="1">
            <a:spLocks noGrp="1"/>
          </p:cNvSpPr>
          <p:nvPr>
            <p:ph type="ctrTitle" idx="4"/>
          </p:nvPr>
        </p:nvSpPr>
        <p:spPr>
          <a:xfrm>
            <a:off x="726600" y="2686538"/>
            <a:ext cx="6783000" cy="465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1" name="Google Shape;51;p12"/>
          <p:cNvSpPr txBox="1">
            <a:spLocks noGrp="1"/>
          </p:cNvSpPr>
          <p:nvPr>
            <p:ph type="subTitle" idx="5"/>
          </p:nvPr>
        </p:nvSpPr>
        <p:spPr>
          <a:xfrm flipH="1">
            <a:off x="726600" y="3014613"/>
            <a:ext cx="5661300" cy="3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 name="Google Shape;52;p12"/>
          <p:cNvSpPr txBox="1">
            <a:spLocks noGrp="1"/>
          </p:cNvSpPr>
          <p:nvPr>
            <p:ph type="ctrTitle" idx="6"/>
          </p:nvPr>
        </p:nvSpPr>
        <p:spPr>
          <a:xfrm>
            <a:off x="726600" y="3546963"/>
            <a:ext cx="6783000" cy="465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800" b="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3" name="Google Shape;53;p12"/>
          <p:cNvSpPr txBox="1">
            <a:spLocks noGrp="1"/>
          </p:cNvSpPr>
          <p:nvPr>
            <p:ph type="subTitle" idx="7"/>
          </p:nvPr>
        </p:nvSpPr>
        <p:spPr>
          <a:xfrm flipH="1">
            <a:off x="726600" y="3875038"/>
            <a:ext cx="5661300" cy="30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9">
    <p:bg>
      <p:bgPr>
        <a:blipFill>
          <a:blip r:embed="rId2">
            <a:alphaModFix/>
          </a:blip>
          <a:stretch>
            <a:fillRect/>
          </a:stretch>
        </a:blipFill>
        <a:effectLst/>
      </p:bgPr>
    </p:bg>
    <p:spTree>
      <p:nvGrpSpPr>
        <p:cNvPr id="1" name="Shape 10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lt1"/>
        </a:solidFill>
        <a:effectLst/>
      </p:bgPr>
    </p:bg>
    <p:spTree>
      <p:nvGrpSpPr>
        <p:cNvPr id="1" name="Shape 10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3"/>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585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1pPr>
            <a:lvl2pPr lvl="1">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2pPr>
            <a:lvl3pPr lvl="2">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3pPr>
            <a:lvl4pPr lvl="3">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4pPr>
            <a:lvl5pPr lvl="4">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5pPr>
            <a:lvl6pPr lvl="5">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6pPr>
            <a:lvl7pPr lvl="6">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7pPr>
            <a:lvl8pPr lvl="7">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8pPr>
            <a:lvl9pPr lvl="8">
              <a:spcBef>
                <a:spcPts val="0"/>
              </a:spcBef>
              <a:spcAft>
                <a:spcPts val="0"/>
              </a:spcAft>
              <a:buClr>
                <a:schemeClr val="lt1"/>
              </a:buClr>
              <a:buSzPts val="2800"/>
              <a:buFont typeface="Prata"/>
              <a:buNone/>
              <a:defRPr sz="2800">
                <a:solidFill>
                  <a:schemeClr val="lt1"/>
                </a:solidFill>
                <a:latin typeface="Prata"/>
                <a:ea typeface="Prata"/>
                <a:cs typeface="Prata"/>
                <a:sym typeface="Prata"/>
              </a:defRPr>
            </a:lvl9pPr>
          </a:lstStyle>
          <a:p>
            <a:endParaRPr/>
          </a:p>
        </p:txBody>
      </p:sp>
      <p:sp>
        <p:nvSpPr>
          <p:cNvPr id="7" name="Google Shape;7;p1"/>
          <p:cNvSpPr txBox="1">
            <a:spLocks noGrp="1"/>
          </p:cNvSpPr>
          <p:nvPr>
            <p:ph type="body" idx="1"/>
          </p:nvPr>
        </p:nvSpPr>
        <p:spPr>
          <a:xfrm>
            <a:off x="28585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Raleway Thin"/>
              <a:buChar char="●"/>
              <a:defRPr sz="1800">
                <a:solidFill>
                  <a:schemeClr val="lt2"/>
                </a:solidFill>
                <a:latin typeface="Raleway Thin"/>
                <a:ea typeface="Raleway Thin"/>
                <a:cs typeface="Raleway Thin"/>
                <a:sym typeface="Raleway Thin"/>
              </a:defRPr>
            </a:lvl1pPr>
            <a:lvl2pPr marL="914400" lvl="1" indent="-317500">
              <a:lnSpc>
                <a:spcPct val="115000"/>
              </a:lnSpc>
              <a:spcBef>
                <a:spcPts val="1600"/>
              </a:spcBef>
              <a:spcAft>
                <a:spcPts val="0"/>
              </a:spcAft>
              <a:buClr>
                <a:schemeClr val="lt2"/>
              </a:buClr>
              <a:buSzPts val="1400"/>
              <a:buFont typeface="Raleway Thin"/>
              <a:buChar char="○"/>
              <a:defRPr>
                <a:solidFill>
                  <a:schemeClr val="lt2"/>
                </a:solidFill>
                <a:latin typeface="Raleway Thin"/>
                <a:ea typeface="Raleway Thin"/>
                <a:cs typeface="Raleway Thin"/>
                <a:sym typeface="Raleway Thin"/>
              </a:defRPr>
            </a:lvl2pPr>
            <a:lvl3pPr marL="1371600" lvl="2" indent="-317500">
              <a:lnSpc>
                <a:spcPct val="115000"/>
              </a:lnSpc>
              <a:spcBef>
                <a:spcPts val="1600"/>
              </a:spcBef>
              <a:spcAft>
                <a:spcPts val="0"/>
              </a:spcAft>
              <a:buClr>
                <a:schemeClr val="lt2"/>
              </a:buClr>
              <a:buSzPts val="1400"/>
              <a:buFont typeface="Raleway Thin"/>
              <a:buChar char="■"/>
              <a:defRPr>
                <a:solidFill>
                  <a:schemeClr val="lt2"/>
                </a:solidFill>
                <a:latin typeface="Raleway Thin"/>
                <a:ea typeface="Raleway Thin"/>
                <a:cs typeface="Raleway Thin"/>
                <a:sym typeface="Raleway Thin"/>
              </a:defRPr>
            </a:lvl3pPr>
            <a:lvl4pPr marL="1828800" lvl="3" indent="-317500">
              <a:lnSpc>
                <a:spcPct val="115000"/>
              </a:lnSpc>
              <a:spcBef>
                <a:spcPts val="1600"/>
              </a:spcBef>
              <a:spcAft>
                <a:spcPts val="0"/>
              </a:spcAft>
              <a:buClr>
                <a:schemeClr val="lt2"/>
              </a:buClr>
              <a:buSzPts val="1400"/>
              <a:buFont typeface="Raleway Thin"/>
              <a:buChar char="●"/>
              <a:defRPr>
                <a:solidFill>
                  <a:schemeClr val="lt2"/>
                </a:solidFill>
                <a:latin typeface="Raleway Thin"/>
                <a:ea typeface="Raleway Thin"/>
                <a:cs typeface="Raleway Thin"/>
                <a:sym typeface="Raleway Thin"/>
              </a:defRPr>
            </a:lvl4pPr>
            <a:lvl5pPr marL="2286000" lvl="4" indent="-317500">
              <a:lnSpc>
                <a:spcPct val="115000"/>
              </a:lnSpc>
              <a:spcBef>
                <a:spcPts val="1600"/>
              </a:spcBef>
              <a:spcAft>
                <a:spcPts val="0"/>
              </a:spcAft>
              <a:buClr>
                <a:schemeClr val="lt2"/>
              </a:buClr>
              <a:buSzPts val="1400"/>
              <a:buFont typeface="Raleway Thin"/>
              <a:buChar char="○"/>
              <a:defRPr>
                <a:solidFill>
                  <a:schemeClr val="lt2"/>
                </a:solidFill>
                <a:latin typeface="Raleway Thin"/>
                <a:ea typeface="Raleway Thin"/>
                <a:cs typeface="Raleway Thin"/>
                <a:sym typeface="Raleway Thin"/>
              </a:defRPr>
            </a:lvl5pPr>
            <a:lvl6pPr marL="2743200" lvl="5" indent="-317500">
              <a:lnSpc>
                <a:spcPct val="115000"/>
              </a:lnSpc>
              <a:spcBef>
                <a:spcPts val="1600"/>
              </a:spcBef>
              <a:spcAft>
                <a:spcPts val="0"/>
              </a:spcAft>
              <a:buClr>
                <a:schemeClr val="lt2"/>
              </a:buClr>
              <a:buSzPts val="1400"/>
              <a:buFont typeface="Raleway Thin"/>
              <a:buChar char="■"/>
              <a:defRPr>
                <a:solidFill>
                  <a:schemeClr val="lt2"/>
                </a:solidFill>
                <a:latin typeface="Raleway Thin"/>
                <a:ea typeface="Raleway Thin"/>
                <a:cs typeface="Raleway Thin"/>
                <a:sym typeface="Raleway Thin"/>
              </a:defRPr>
            </a:lvl6pPr>
            <a:lvl7pPr marL="3200400" lvl="6" indent="-317500">
              <a:lnSpc>
                <a:spcPct val="115000"/>
              </a:lnSpc>
              <a:spcBef>
                <a:spcPts val="1600"/>
              </a:spcBef>
              <a:spcAft>
                <a:spcPts val="0"/>
              </a:spcAft>
              <a:buClr>
                <a:schemeClr val="lt2"/>
              </a:buClr>
              <a:buSzPts val="1400"/>
              <a:buFont typeface="Raleway Thin"/>
              <a:buChar char="●"/>
              <a:defRPr>
                <a:solidFill>
                  <a:schemeClr val="lt2"/>
                </a:solidFill>
                <a:latin typeface="Raleway Thin"/>
                <a:ea typeface="Raleway Thin"/>
                <a:cs typeface="Raleway Thin"/>
                <a:sym typeface="Raleway Thin"/>
              </a:defRPr>
            </a:lvl7pPr>
            <a:lvl8pPr marL="3657600" lvl="7" indent="-317500">
              <a:lnSpc>
                <a:spcPct val="115000"/>
              </a:lnSpc>
              <a:spcBef>
                <a:spcPts val="1600"/>
              </a:spcBef>
              <a:spcAft>
                <a:spcPts val="0"/>
              </a:spcAft>
              <a:buClr>
                <a:schemeClr val="lt2"/>
              </a:buClr>
              <a:buSzPts val="1400"/>
              <a:buFont typeface="Raleway Thin"/>
              <a:buChar char="○"/>
              <a:defRPr>
                <a:solidFill>
                  <a:schemeClr val="lt2"/>
                </a:solidFill>
                <a:latin typeface="Raleway Thin"/>
                <a:ea typeface="Raleway Thin"/>
                <a:cs typeface="Raleway Thin"/>
                <a:sym typeface="Raleway Thin"/>
              </a:defRPr>
            </a:lvl8pPr>
            <a:lvl9pPr marL="4114800" lvl="8" indent="-317500">
              <a:lnSpc>
                <a:spcPct val="115000"/>
              </a:lnSpc>
              <a:spcBef>
                <a:spcPts val="1600"/>
              </a:spcBef>
              <a:spcAft>
                <a:spcPts val="1600"/>
              </a:spcAft>
              <a:buClr>
                <a:schemeClr val="lt2"/>
              </a:buClr>
              <a:buSzPts val="1400"/>
              <a:buFont typeface="Raleway Thin"/>
              <a:buChar char="■"/>
              <a:defRPr>
                <a:solidFill>
                  <a:schemeClr val="lt2"/>
                </a:solidFill>
                <a:latin typeface="Raleway Thin"/>
                <a:ea typeface="Raleway Thin"/>
                <a:cs typeface="Raleway Thin"/>
                <a:sym typeface="Raleway Th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4" r:id="rId4"/>
    <p:sldLayoutId id="2147483656" r:id="rId5"/>
    <p:sldLayoutId id="2147483658" r:id="rId6"/>
    <p:sldLayoutId id="2147483666" r:id="rId7"/>
    <p:sldLayoutId id="2147483667" r:id="rId8"/>
    <p:sldLayoutId id="2147483668" r:id="rId9"/>
    <p:sldLayoutId id="2147483671" r:id="rId10"/>
    <p:sldLayoutId id="2147483672" r:id="rId11"/>
    <p:sldLayoutId id="2147483673" r:id="rId12"/>
    <p:sldLayoutId id="2147483674" r:id="rId13"/>
    <p:sldLayoutId id="2147483675" r:id="rId14"/>
    <p:sldLayoutId id="214748367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https://en.wikipedia.org/wiki/Cartilage" TargetMode="External"/><Relationship Id="rId7" Type="http://schemas.openxmlformats.org/officeDocument/2006/relationships/hyperlink" Target="https://en.wikipedia.org/wiki/Primary_bronchus"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hyperlink" Target="https://en.wikipedia.org/wiki/Air" TargetMode="External"/><Relationship Id="rId5" Type="http://schemas.openxmlformats.org/officeDocument/2006/relationships/hyperlink" Target="https://en.wikipedia.org/wiki/Lung" TargetMode="External"/><Relationship Id="rId4" Type="http://schemas.openxmlformats.org/officeDocument/2006/relationships/hyperlink" Target="https://en.wikipedia.org/wiki/Larynx"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Pretracheal_lymph_nodes" TargetMode="External"/><Relationship Id="rId3" Type="http://schemas.openxmlformats.org/officeDocument/2006/relationships/hyperlink" Target="https://en.wikipedia.org/wiki/Blood" TargetMode="External"/><Relationship Id="rId7" Type="http://schemas.openxmlformats.org/officeDocument/2006/relationships/hyperlink" Target="https://en.wikipedia.org/wiki/Lymphatic_vessel"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en.wikipedia.org/wiki/Trachea#cite_note-GA2016-2" TargetMode="External"/><Relationship Id="rId5" Type="http://schemas.openxmlformats.org/officeDocument/2006/relationships/hyperlink" Target="https://en.wikipedia.org/wiki/Inferior_thyroid_vein" TargetMode="External"/><Relationship Id="rId10" Type="http://schemas.openxmlformats.org/officeDocument/2006/relationships/image" Target="../media/image5.gif"/><Relationship Id="rId4" Type="http://schemas.openxmlformats.org/officeDocument/2006/relationships/hyperlink" Target="https://en.wikipedia.org/wiki/Inferior_thyroid_arteries" TargetMode="External"/><Relationship Id="rId9" Type="http://schemas.openxmlformats.org/officeDocument/2006/relationships/hyperlink" Target="https://en.wikipedia.org/wiki/Paratracheal_lymph_node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Tracheal_tube"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5"/>
          <p:cNvSpPr txBox="1">
            <a:spLocks noGrp="1"/>
          </p:cNvSpPr>
          <p:nvPr>
            <p:ph type="subTitle" idx="1"/>
          </p:nvPr>
        </p:nvSpPr>
        <p:spPr>
          <a:xfrm>
            <a:off x="2553600" y="2804409"/>
            <a:ext cx="3962610" cy="1421362"/>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smtClean="0">
                <a:latin typeface="Raleway Thin"/>
                <a:ea typeface="Raleway Thin"/>
                <a:cs typeface="Raleway Thin"/>
                <a:sym typeface="Raleway Thin"/>
              </a:rPr>
              <a:t>B</a:t>
            </a:r>
            <a:r>
              <a:rPr lang="en" dirty="0" smtClean="0">
                <a:latin typeface="Raleway Thin"/>
                <a:ea typeface="Raleway Thin"/>
                <a:cs typeface="Raleway Thin"/>
                <a:sym typeface="Raleway Thin"/>
              </a:rPr>
              <a:t>y : mohammed khalid abd-alfattah</a:t>
            </a:r>
          </a:p>
        </p:txBody>
      </p:sp>
      <p:sp>
        <p:nvSpPr>
          <p:cNvPr id="113" name="Google Shape;113;p25"/>
          <p:cNvSpPr txBox="1">
            <a:spLocks noGrp="1"/>
          </p:cNvSpPr>
          <p:nvPr>
            <p:ph type="ctrTitle"/>
          </p:nvPr>
        </p:nvSpPr>
        <p:spPr>
          <a:xfrm>
            <a:off x="1075050" y="2070888"/>
            <a:ext cx="6993900" cy="733500"/>
          </a:xfrm>
          <a:prstGeom prst="rect">
            <a:avLst/>
          </a:prstGeom>
        </p:spPr>
        <p:txBody>
          <a:bodyPr spcFirstLastPara="1" wrap="square" lIns="91425" tIns="91425" rIns="91425" bIns="91425" anchor="b" anchorCtr="0">
            <a:noAutofit/>
          </a:bodyPr>
          <a:lstStyle/>
          <a:p>
            <a:pPr eaLnBrk="1" hangingPunct="1">
              <a:spcBef>
                <a:spcPct val="50000"/>
              </a:spcBef>
              <a:defRPr/>
            </a:pPr>
            <a:r>
              <a:rPr lang="en-US" altLang="ar-JO" sz="5400" b="1" i="1" dirty="0">
                <a:ln w="10160">
                  <a:solidFill>
                    <a:schemeClr val="accent1"/>
                  </a:solidFill>
                  <a:prstDash val="solid"/>
                </a:ln>
                <a:solidFill>
                  <a:srgbClr val="FFFFFF"/>
                </a:solidFill>
                <a:effectLst>
                  <a:outerShdw blurRad="38100" dist="32000" dir="5400000" algn="tl">
                    <a:srgbClr val="000000">
                      <a:alpha val="30000"/>
                    </a:srgbClr>
                  </a:outerShdw>
                </a:effectLst>
                <a:latin typeface="Monotype Corsiva" pitchFamily="66" charset="0"/>
              </a:rPr>
              <a:t>Tracheostomy</a:t>
            </a:r>
          </a:p>
        </p:txBody>
      </p:sp>
    </p:spTree>
    <p:extLst>
      <p:ext uri="{BB962C8B-B14F-4D97-AF65-F5344CB8AC3E}">
        <p14:creationId xmlns:p14="http://schemas.microsoft.com/office/powerpoint/2010/main" val="9725566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1080678" y="426340"/>
            <a:ext cx="6840900" cy="376500"/>
          </a:xfrm>
        </p:spPr>
        <p:txBody>
          <a:bodyPr/>
          <a:lstStyle/>
          <a:p>
            <a:r>
              <a:rPr lang="en-US" sz="2000" b="1" dirty="0"/>
              <a:t>A. </a:t>
            </a:r>
            <a:r>
              <a:rPr lang="en-US" sz="2000" b="1" i="1" dirty="0"/>
              <a:t>Respiratory obstruction</a:t>
            </a:r>
            <a:endParaRPr lang="ar-SA" sz="2000" b="1" dirty="0"/>
          </a:p>
        </p:txBody>
      </p:sp>
      <p:sp>
        <p:nvSpPr>
          <p:cNvPr id="3" name="مربع نص 2"/>
          <p:cNvSpPr txBox="1"/>
          <p:nvPr/>
        </p:nvSpPr>
        <p:spPr>
          <a:xfrm>
            <a:off x="301839" y="949912"/>
            <a:ext cx="7821227" cy="3754874"/>
          </a:xfrm>
          <a:prstGeom prst="rect">
            <a:avLst/>
          </a:prstGeom>
          <a:noFill/>
        </p:spPr>
        <p:txBody>
          <a:bodyPr wrap="square" rtlCol="1">
            <a:spAutoFit/>
          </a:bodyPr>
          <a:lstStyle/>
          <a:p>
            <a:r>
              <a:rPr lang="en-US" b="1" dirty="0"/>
              <a:t>Some causes of upper airway </a:t>
            </a:r>
            <a:r>
              <a:rPr lang="en-US" b="1" dirty="0" smtClean="0"/>
              <a:t>obstruction:- </a:t>
            </a:r>
          </a:p>
          <a:p>
            <a:endParaRPr lang="en-US" b="1" dirty="0"/>
          </a:p>
          <a:p>
            <a:pPr marL="285750" indent="-285750">
              <a:buFont typeface="Wingdings" pitchFamily="2" charset="2"/>
              <a:buChar char="q"/>
            </a:pPr>
            <a:r>
              <a:rPr lang="en-US" dirty="0" smtClean="0"/>
              <a:t> </a:t>
            </a:r>
            <a:r>
              <a:rPr lang="en-US" b="1" dirty="0" smtClean="0"/>
              <a:t>Congenital </a:t>
            </a:r>
          </a:p>
          <a:p>
            <a:pPr marL="285750" indent="-285750">
              <a:buFont typeface="Wingdings" pitchFamily="2" charset="2"/>
              <a:buChar char="ü"/>
            </a:pPr>
            <a:r>
              <a:rPr lang="en-US" dirty="0" smtClean="0"/>
              <a:t>Subglottic </a:t>
            </a:r>
            <a:r>
              <a:rPr lang="en-US" dirty="0"/>
              <a:t>or upper tracheal </a:t>
            </a:r>
            <a:r>
              <a:rPr lang="en-US" dirty="0" smtClean="0"/>
              <a:t>stenosis.    </a:t>
            </a:r>
          </a:p>
          <a:p>
            <a:pPr marL="285750" indent="-285750">
              <a:buFont typeface="Wingdings" pitchFamily="2" charset="2"/>
              <a:buChar char="ü"/>
            </a:pPr>
            <a:r>
              <a:rPr lang="en-US" dirty="0" smtClean="0"/>
              <a:t>Laryngeal </a:t>
            </a:r>
            <a:r>
              <a:rPr lang="en-US" dirty="0"/>
              <a:t>web</a:t>
            </a:r>
            <a:r>
              <a:rPr lang="en-US" dirty="0" smtClean="0"/>
              <a:t>.</a:t>
            </a:r>
          </a:p>
          <a:p>
            <a:endParaRPr lang="en-US" dirty="0"/>
          </a:p>
          <a:p>
            <a:pPr marL="285750" indent="-285750">
              <a:buFont typeface="Wingdings" pitchFamily="2" charset="2"/>
              <a:buChar char="q"/>
            </a:pPr>
            <a:r>
              <a:rPr lang="en-US" b="1" dirty="0" smtClean="0"/>
              <a:t>Trauma</a:t>
            </a:r>
            <a:endParaRPr lang="en-US" b="1" dirty="0"/>
          </a:p>
          <a:p>
            <a:pPr marL="285750" indent="-285750">
              <a:buFont typeface="Wingdings" pitchFamily="2" charset="2"/>
              <a:buChar char="ü"/>
            </a:pPr>
            <a:r>
              <a:rPr lang="en-US" dirty="0"/>
              <a:t>Prolonged endotracheal intubation.</a:t>
            </a:r>
          </a:p>
          <a:p>
            <a:pPr marL="285750" indent="-285750">
              <a:buFont typeface="Wingdings" pitchFamily="2" charset="2"/>
              <a:buChar char="ü"/>
            </a:pPr>
            <a:r>
              <a:rPr lang="en-US" dirty="0"/>
              <a:t>Neck injuries, gunshot wounds and cut throat, laryngeal fracture</a:t>
            </a:r>
            <a:r>
              <a:rPr lang="en-US" dirty="0" smtClean="0"/>
              <a:t>.</a:t>
            </a:r>
          </a:p>
          <a:p>
            <a:endParaRPr lang="en-US" dirty="0"/>
          </a:p>
          <a:p>
            <a:pPr marL="285750" indent="-285750">
              <a:buFont typeface="Wingdings" pitchFamily="2" charset="2"/>
              <a:buChar char="q"/>
            </a:pPr>
            <a:r>
              <a:rPr lang="en-US" b="1" dirty="0" smtClean="0"/>
              <a:t>Infections</a:t>
            </a:r>
            <a:endParaRPr lang="en-US" b="1" dirty="0"/>
          </a:p>
          <a:p>
            <a:pPr marL="285750" indent="-285750">
              <a:buFont typeface="Wingdings" pitchFamily="2" charset="2"/>
              <a:buChar char="ü"/>
            </a:pPr>
            <a:r>
              <a:rPr lang="en-US" dirty="0"/>
              <a:t>Acute </a:t>
            </a:r>
            <a:r>
              <a:rPr lang="en-US" dirty="0" smtClean="0"/>
              <a:t>epiglottitis.</a:t>
            </a:r>
            <a:endParaRPr lang="en-US" dirty="0"/>
          </a:p>
          <a:p>
            <a:pPr marL="285750" indent="-285750">
              <a:buFont typeface="Wingdings" pitchFamily="2" charset="2"/>
              <a:buChar char="ü"/>
            </a:pPr>
            <a:r>
              <a:rPr lang="en-US" dirty="0" err="1"/>
              <a:t>Laryngotracheobronchitis</a:t>
            </a:r>
            <a:r>
              <a:rPr lang="en-US" dirty="0"/>
              <a:t>.</a:t>
            </a:r>
          </a:p>
          <a:p>
            <a:endParaRPr lang="en-US" dirty="0"/>
          </a:p>
          <a:p>
            <a:pPr marL="285750" indent="-285750">
              <a:buFont typeface="Wingdings" pitchFamily="2" charset="2"/>
              <a:buChar char="q"/>
            </a:pPr>
            <a:r>
              <a:rPr lang="en-US" b="1" dirty="0" smtClean="0"/>
              <a:t>Malignant tumors</a:t>
            </a:r>
          </a:p>
          <a:p>
            <a:endParaRPr lang="en-US" b="1" dirty="0"/>
          </a:p>
          <a:p>
            <a:pPr marL="285750" indent="-285750">
              <a:buFont typeface="Wingdings" pitchFamily="2" charset="2"/>
              <a:buChar char="q"/>
            </a:pPr>
            <a:r>
              <a:rPr lang="en-US" b="1" dirty="0" smtClean="0"/>
              <a:t>vocal </a:t>
            </a:r>
            <a:r>
              <a:rPr lang="en-US" b="1" dirty="0"/>
              <a:t>cord paralysis</a:t>
            </a:r>
            <a:endParaRPr lang="ar-SA" b="1" dirty="0"/>
          </a:p>
        </p:txBody>
      </p:sp>
    </p:spTree>
    <p:extLst>
      <p:ext uri="{BB962C8B-B14F-4D97-AF65-F5344CB8AC3E}">
        <p14:creationId xmlns:p14="http://schemas.microsoft.com/office/powerpoint/2010/main" val="24182941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sz="2000" b="1" dirty="0"/>
              <a:t>B. </a:t>
            </a:r>
            <a:r>
              <a:rPr lang="en-US" sz="2000" b="1" i="1" dirty="0"/>
              <a:t>Retained secretions</a:t>
            </a:r>
            <a:endParaRPr lang="ar-SA" sz="2000" b="1" dirty="0"/>
          </a:p>
        </p:txBody>
      </p:sp>
      <p:sp>
        <p:nvSpPr>
          <p:cNvPr id="3" name="مربع نص 2"/>
          <p:cNvSpPr txBox="1"/>
          <p:nvPr/>
        </p:nvSpPr>
        <p:spPr>
          <a:xfrm>
            <a:off x="719091" y="1393794"/>
            <a:ext cx="7750206" cy="2585323"/>
          </a:xfrm>
          <a:prstGeom prst="rect">
            <a:avLst/>
          </a:prstGeom>
          <a:noFill/>
        </p:spPr>
        <p:txBody>
          <a:bodyPr wrap="square" rtlCol="1">
            <a:spAutoFit/>
          </a:bodyPr>
          <a:lstStyle/>
          <a:p>
            <a:pPr marL="285750" indent="-285750">
              <a:buFont typeface="Wingdings" pitchFamily="2" charset="2"/>
              <a:buChar char="q"/>
            </a:pPr>
            <a:r>
              <a:rPr lang="en-US" sz="1800" dirty="0" smtClean="0"/>
              <a:t> </a:t>
            </a:r>
            <a:r>
              <a:rPr lang="en-US" sz="1800" dirty="0"/>
              <a:t>Inability to cough</a:t>
            </a:r>
          </a:p>
          <a:p>
            <a:r>
              <a:rPr lang="en-US" sz="1800" dirty="0"/>
              <a:t>• Coma of any cause, e.g. head injuries, cerebrovascular accidents, </a:t>
            </a:r>
            <a:r>
              <a:rPr lang="en-US" sz="1800" dirty="0" smtClean="0"/>
              <a:t>narcotic overdose</a:t>
            </a:r>
            <a:endParaRPr lang="en-US" sz="1800" dirty="0"/>
          </a:p>
          <a:p>
            <a:r>
              <a:rPr lang="en-US" sz="1800" dirty="0"/>
              <a:t>• Paralysis of respiratory muscles, e.g. spinal injuries, polio, Guillain-Barre</a:t>
            </a:r>
          </a:p>
          <a:p>
            <a:r>
              <a:rPr lang="en-US" sz="1800" dirty="0"/>
              <a:t>syndrome, myasthenia gravis</a:t>
            </a:r>
          </a:p>
          <a:p>
            <a:r>
              <a:rPr lang="en-US" sz="1800" dirty="0"/>
              <a:t>• Spasm of respiratory muscles, tetanus, eclampsia, strychnine poisoning</a:t>
            </a:r>
          </a:p>
          <a:p>
            <a:pPr marL="285750" indent="-285750">
              <a:buFont typeface="Wingdings" pitchFamily="2" charset="2"/>
              <a:buChar char="q"/>
            </a:pPr>
            <a:r>
              <a:rPr lang="en-US" sz="1800" dirty="0" smtClean="0"/>
              <a:t>Painful </a:t>
            </a:r>
            <a:r>
              <a:rPr lang="en-US" sz="1800" dirty="0"/>
              <a:t>cough</a:t>
            </a:r>
          </a:p>
          <a:p>
            <a:r>
              <a:rPr lang="fr-FR" sz="1800" dirty="0"/>
              <a:t>• Chest injuries, </a:t>
            </a:r>
            <a:r>
              <a:rPr lang="fr-FR" sz="1800" dirty="0" smtClean="0"/>
              <a:t>multiple </a:t>
            </a:r>
            <a:r>
              <a:rPr lang="fr-FR" sz="1800" dirty="0" err="1" smtClean="0"/>
              <a:t>rib</a:t>
            </a:r>
            <a:r>
              <a:rPr lang="fr-FR" sz="1800" dirty="0" smtClean="0"/>
              <a:t> </a:t>
            </a:r>
            <a:r>
              <a:rPr lang="fr-FR" sz="1800" dirty="0"/>
              <a:t>fractures, pneumonia</a:t>
            </a:r>
          </a:p>
          <a:p>
            <a:pPr marL="285750" indent="-285750">
              <a:buFont typeface="Wingdings" pitchFamily="2" charset="2"/>
              <a:buChar char="q"/>
            </a:pPr>
            <a:r>
              <a:rPr lang="en-US" sz="1800" dirty="0" smtClean="0"/>
              <a:t>Aspiration </a:t>
            </a:r>
            <a:r>
              <a:rPr lang="en-US" sz="1800" dirty="0"/>
              <a:t>of </a:t>
            </a:r>
            <a:r>
              <a:rPr lang="en-US" sz="1800"/>
              <a:t>pharyngeal </a:t>
            </a:r>
            <a:r>
              <a:rPr lang="en-US" sz="1800" smtClean="0"/>
              <a:t>secretions</a:t>
            </a:r>
            <a:endParaRPr lang="en-US" sz="1800" dirty="0"/>
          </a:p>
        </p:txBody>
      </p:sp>
    </p:spTree>
    <p:extLst>
      <p:ext uri="{BB962C8B-B14F-4D97-AF65-F5344CB8AC3E}">
        <p14:creationId xmlns:p14="http://schemas.microsoft.com/office/powerpoint/2010/main" val="4268053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sz="2000" b="1" dirty="0"/>
              <a:t>C. </a:t>
            </a:r>
            <a:r>
              <a:rPr lang="en-US" sz="2000" b="1" i="1" dirty="0"/>
              <a:t>Respiratory insufficiency</a:t>
            </a:r>
            <a:endParaRPr lang="ar-SA" sz="2000" b="1" dirty="0"/>
          </a:p>
        </p:txBody>
      </p:sp>
      <p:sp>
        <p:nvSpPr>
          <p:cNvPr id="3" name="مربع نص 2"/>
          <p:cNvSpPr txBox="1"/>
          <p:nvPr/>
        </p:nvSpPr>
        <p:spPr>
          <a:xfrm>
            <a:off x="719091" y="1393794"/>
            <a:ext cx="7750206" cy="646331"/>
          </a:xfrm>
          <a:prstGeom prst="rect">
            <a:avLst/>
          </a:prstGeom>
          <a:noFill/>
        </p:spPr>
        <p:txBody>
          <a:bodyPr wrap="square" rtlCol="1">
            <a:spAutoFit/>
          </a:bodyPr>
          <a:lstStyle/>
          <a:p>
            <a:pPr marL="285750" indent="-285750">
              <a:buFont typeface="Wingdings" pitchFamily="2" charset="2"/>
              <a:buChar char="q"/>
            </a:pPr>
            <a:r>
              <a:rPr lang="en-US" sz="1800" dirty="0"/>
              <a:t>Chronic lung </a:t>
            </a:r>
            <a:r>
              <a:rPr lang="en-US" sz="1800" dirty="0" smtClean="0"/>
              <a:t>conditions :-</a:t>
            </a:r>
          </a:p>
          <a:p>
            <a:r>
              <a:rPr lang="en-US" sz="1800" dirty="0" smtClean="0"/>
              <a:t>emphysema</a:t>
            </a:r>
            <a:r>
              <a:rPr lang="en-US" sz="1800" dirty="0"/>
              <a:t>, chronic </a:t>
            </a:r>
            <a:r>
              <a:rPr lang="en-US" sz="1800" dirty="0" smtClean="0"/>
              <a:t>bronchitis, bronchiectasis</a:t>
            </a:r>
            <a:r>
              <a:rPr lang="en-US" sz="1800" dirty="0"/>
              <a:t>, atelectasis</a:t>
            </a:r>
            <a:endParaRPr lang="ar-SA" sz="1600" dirty="0"/>
          </a:p>
        </p:txBody>
      </p:sp>
    </p:spTree>
    <p:extLst>
      <p:ext uri="{BB962C8B-B14F-4D97-AF65-F5344CB8AC3E}">
        <p14:creationId xmlns:p14="http://schemas.microsoft.com/office/powerpoint/2010/main" val="1811260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9"/>
          <p:cNvSpPr txBox="1">
            <a:spLocks noGrp="1"/>
          </p:cNvSpPr>
          <p:nvPr>
            <p:ph type="subTitle" idx="1"/>
          </p:nvPr>
        </p:nvSpPr>
        <p:spPr>
          <a:xfrm flipH="1">
            <a:off x="264747" y="1626771"/>
            <a:ext cx="3801224" cy="3063968"/>
          </a:xfrm>
          <a:prstGeom prst="rect">
            <a:avLst/>
          </a:prstGeom>
        </p:spPr>
        <p:txBody>
          <a:bodyPr spcFirstLastPara="1" wrap="square" lIns="91425" tIns="91425" rIns="91425" bIns="91425" anchor="t" anchorCtr="0">
            <a:noAutofit/>
          </a:bodyPr>
          <a:lstStyle/>
          <a:p>
            <a:pPr marL="0" lvl="0" indent="0"/>
            <a:r>
              <a:rPr lang="en-US" dirty="0"/>
              <a:t>A tracheostomy (</a:t>
            </a:r>
            <a:r>
              <a:rPr lang="en-US" dirty="0" err="1"/>
              <a:t>trach</a:t>
            </a:r>
            <a:r>
              <a:rPr lang="en-US" dirty="0"/>
              <a:t>) tube is a curved tube that is inserted into a tracheostomy stoma (the hole made in the neck and windpipe (Trachea)). There are different types of tracheostomy tubes that vary in certain features for different purposes.  These are manufactured by different companies.  However, a specific type of tracheostomy tube will be the same no matter which company manufactures them.. </a:t>
            </a:r>
            <a:endParaRPr dirty="0"/>
          </a:p>
        </p:txBody>
      </p:sp>
      <p:sp>
        <p:nvSpPr>
          <p:cNvPr id="145" name="Google Shape;145;p29"/>
          <p:cNvSpPr txBox="1">
            <a:spLocks noGrp="1"/>
          </p:cNvSpPr>
          <p:nvPr>
            <p:ph type="title"/>
          </p:nvPr>
        </p:nvSpPr>
        <p:spPr>
          <a:xfrm>
            <a:off x="495572" y="1098852"/>
            <a:ext cx="3037200" cy="528600"/>
          </a:xfrm>
          <a:prstGeom prst="rect">
            <a:avLst/>
          </a:prstGeom>
        </p:spPr>
        <p:txBody>
          <a:bodyPr spcFirstLastPara="1" wrap="square" lIns="91425" tIns="91425" rIns="91425" bIns="91425" anchor="ctr" anchorCtr="0">
            <a:noAutofit/>
          </a:bodyPr>
          <a:lstStyle/>
          <a:p>
            <a:pPr lvl="0"/>
            <a:r>
              <a:rPr lang="en-US" b="1" dirty="0"/>
              <a:t>Tracheostomy Tubes</a:t>
            </a:r>
            <a:endParaRPr dirty="0"/>
          </a:p>
        </p:txBody>
      </p:sp>
      <p:cxnSp>
        <p:nvCxnSpPr>
          <p:cNvPr id="146" name="Google Shape;146;p29"/>
          <p:cNvCxnSpPr/>
          <p:nvPr/>
        </p:nvCxnSpPr>
        <p:spPr>
          <a:xfrm>
            <a:off x="4572000" y="1258650"/>
            <a:ext cx="0" cy="2626200"/>
          </a:xfrm>
          <a:prstGeom prst="straightConnector1">
            <a:avLst/>
          </a:prstGeom>
          <a:noFill/>
          <a:ln w="19050" cap="flat" cmpd="sng">
            <a:solidFill>
              <a:schemeClr val="lt1"/>
            </a:solidFill>
            <a:prstDash val="solid"/>
            <a:round/>
            <a:headEnd type="none" w="med" len="med"/>
            <a:tailEnd type="none" w="med" len="med"/>
          </a:ln>
        </p:spPr>
      </p:cxn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1181" y="343455"/>
            <a:ext cx="4653258" cy="445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2729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36"/>
          <p:cNvSpPr txBox="1">
            <a:spLocks noGrp="1"/>
          </p:cNvSpPr>
          <p:nvPr>
            <p:ph type="subTitle" idx="1"/>
          </p:nvPr>
        </p:nvSpPr>
        <p:spPr>
          <a:xfrm>
            <a:off x="291594" y="599582"/>
            <a:ext cx="4990620" cy="4354158"/>
          </a:xfrm>
          <a:prstGeom prst="rect">
            <a:avLst/>
          </a:prstGeom>
        </p:spPr>
        <p:txBody>
          <a:bodyPr spcFirstLastPara="1" wrap="square" lIns="91425" tIns="91425" rIns="91425" bIns="91425" anchor="t" anchorCtr="0">
            <a:noAutofit/>
          </a:bodyPr>
          <a:lstStyle/>
          <a:p>
            <a:pPr marL="0" lvl="0" indent="0"/>
            <a:r>
              <a:rPr lang="en-US" dirty="0">
                <a:solidFill>
                  <a:schemeClr val="dk1"/>
                </a:solidFill>
              </a:rPr>
              <a:t>A commonly used tracheostomy tube consists of three parts</a:t>
            </a:r>
            <a:r>
              <a:rPr lang="en-US" dirty="0" smtClean="0">
                <a:solidFill>
                  <a:schemeClr val="dk1"/>
                </a:solidFill>
              </a:rPr>
              <a:t>:-</a:t>
            </a:r>
          </a:p>
          <a:p>
            <a:pPr marL="0" lvl="0" indent="0"/>
            <a:r>
              <a:rPr lang="en-US" dirty="0" smtClean="0">
                <a:solidFill>
                  <a:schemeClr val="dk1"/>
                </a:solidFill>
              </a:rPr>
              <a:t> </a:t>
            </a:r>
            <a:endParaRPr dirty="0">
              <a:solidFill>
                <a:schemeClr val="dk1"/>
              </a:solidFill>
            </a:endParaRPr>
          </a:p>
          <a:p>
            <a:pPr lvl="0" indent="-304800">
              <a:buSzPts val="1200"/>
              <a:buFont typeface="Wingdings" pitchFamily="2" charset="2"/>
              <a:buChar char="v"/>
            </a:pPr>
            <a:r>
              <a:rPr lang="en-US" dirty="0"/>
              <a:t>outer </a:t>
            </a:r>
            <a:r>
              <a:rPr lang="en-US" dirty="0" smtClean="0"/>
              <a:t>cannula:-</a:t>
            </a:r>
          </a:p>
          <a:p>
            <a:pPr marL="152400" lvl="0" indent="0">
              <a:buSzPts val="1200"/>
            </a:pPr>
            <a:endParaRPr lang="en-US" dirty="0" smtClean="0"/>
          </a:p>
          <a:p>
            <a:pPr marL="152400" lvl="0" indent="0">
              <a:buSzPts val="1200"/>
            </a:pPr>
            <a:r>
              <a:rPr lang="en-US" dirty="0"/>
              <a:t>The outer cannula is the outer tube that holds the tracheostomy open</a:t>
            </a:r>
            <a:r>
              <a:rPr lang="en-US" dirty="0" smtClean="0"/>
              <a:t>.</a:t>
            </a:r>
          </a:p>
          <a:p>
            <a:pPr marL="152400" lvl="0" indent="0">
              <a:buSzPts val="1200"/>
            </a:pPr>
            <a:endParaRPr lang="en-US" dirty="0" smtClean="0"/>
          </a:p>
          <a:p>
            <a:pPr marL="438150" lvl="0" indent="-285750">
              <a:buSzPts val="1200"/>
              <a:buFont typeface="Wingdings" pitchFamily="2" charset="2"/>
              <a:buChar char="v"/>
            </a:pPr>
            <a:r>
              <a:rPr lang="en-US" dirty="0"/>
              <a:t>inner </a:t>
            </a:r>
            <a:r>
              <a:rPr lang="en-US" dirty="0" smtClean="0"/>
              <a:t>cannula:-</a:t>
            </a:r>
          </a:p>
          <a:p>
            <a:pPr marL="438150" lvl="0" indent="-285750">
              <a:buSzPts val="1200"/>
              <a:buFont typeface="Wingdings" pitchFamily="2" charset="2"/>
              <a:buChar char="v"/>
            </a:pPr>
            <a:endParaRPr lang="en-US" dirty="0" smtClean="0"/>
          </a:p>
          <a:p>
            <a:pPr marL="152400" lvl="0" indent="0">
              <a:buSzPts val="1200"/>
            </a:pPr>
            <a:r>
              <a:rPr lang="en-US" dirty="0"/>
              <a:t>The inner cannula fits inside the outer cannula. It has a lock to keep it from being coughed out, and it is removed for </a:t>
            </a:r>
            <a:r>
              <a:rPr lang="en-US" dirty="0" smtClean="0"/>
              <a:t>cleaning.</a:t>
            </a:r>
          </a:p>
          <a:p>
            <a:pPr marL="152400" lvl="0" indent="0">
              <a:buSzPts val="1200"/>
            </a:pPr>
            <a:endParaRPr lang="en-US" dirty="0" smtClean="0"/>
          </a:p>
          <a:p>
            <a:pPr marL="438150" lvl="0" indent="-285750">
              <a:buSzPts val="1200"/>
              <a:buFont typeface="Wingdings" pitchFamily="2" charset="2"/>
              <a:buChar char="v"/>
            </a:pPr>
            <a:r>
              <a:rPr lang="en-US" dirty="0" smtClean="0"/>
              <a:t>Obturator :-</a:t>
            </a:r>
          </a:p>
          <a:p>
            <a:pPr marL="438150" lvl="0" indent="-285750">
              <a:buSzPts val="1200"/>
              <a:buFont typeface="Wingdings" pitchFamily="2" charset="2"/>
              <a:buChar char="v"/>
            </a:pPr>
            <a:endParaRPr lang="en-US" dirty="0" smtClean="0"/>
          </a:p>
          <a:p>
            <a:pPr marL="152400" lvl="0" indent="0">
              <a:buSzPts val="1200"/>
            </a:pPr>
            <a:r>
              <a:rPr lang="en-US" dirty="0"/>
              <a:t> The obturator is used to insert a tracheostomy tube.  It fits inside the tube to provide a smooth surface that guides the tracheostomy tube when it is being inserted.</a:t>
            </a:r>
            <a:endParaRPr dirty="0"/>
          </a:p>
        </p:txBody>
      </p:sp>
      <p:grpSp>
        <p:nvGrpSpPr>
          <p:cNvPr id="237" name="Google Shape;237;p36"/>
          <p:cNvGrpSpPr/>
          <p:nvPr/>
        </p:nvGrpSpPr>
        <p:grpSpPr>
          <a:xfrm>
            <a:off x="5437020" y="718572"/>
            <a:ext cx="3585235" cy="2514997"/>
            <a:chOff x="498475" y="238123"/>
            <a:chExt cx="5740050" cy="4026572"/>
          </a:xfrm>
        </p:grpSpPr>
        <p:sp>
          <p:nvSpPr>
            <p:cNvPr id="238" name="Google Shape;238;p36"/>
            <p:cNvSpPr/>
            <p:nvPr/>
          </p:nvSpPr>
          <p:spPr>
            <a:xfrm>
              <a:off x="498475" y="238123"/>
              <a:ext cx="5740050" cy="4026572"/>
            </a:xfrm>
            <a:custGeom>
              <a:avLst/>
              <a:gdLst/>
              <a:ahLst/>
              <a:cxnLst/>
              <a:rect l="l" t="t" r="r" b="b"/>
              <a:pathLst>
                <a:path w="229602" h="159563" extrusionOk="0">
                  <a:moveTo>
                    <a:pt x="3934" y="0"/>
                  </a:moveTo>
                  <a:cubicBezTo>
                    <a:pt x="1867" y="0"/>
                    <a:pt x="0" y="1661"/>
                    <a:pt x="0" y="3939"/>
                  </a:cubicBezTo>
                  <a:lnTo>
                    <a:pt x="0" y="155421"/>
                  </a:lnTo>
                  <a:cubicBezTo>
                    <a:pt x="0" y="157699"/>
                    <a:pt x="1864" y="159563"/>
                    <a:pt x="3934" y="159563"/>
                  </a:cubicBezTo>
                  <a:lnTo>
                    <a:pt x="226044" y="159563"/>
                  </a:lnTo>
                  <a:cubicBezTo>
                    <a:pt x="228112" y="159563"/>
                    <a:pt x="229602" y="157699"/>
                    <a:pt x="229602" y="155421"/>
                  </a:cubicBezTo>
                  <a:lnTo>
                    <a:pt x="229602" y="3939"/>
                  </a:lnTo>
                  <a:cubicBezTo>
                    <a:pt x="229602" y="1661"/>
                    <a:pt x="228112" y="0"/>
                    <a:pt x="226044" y="0"/>
                  </a:cubicBezTo>
                  <a:close/>
                </a:path>
              </a:pathLst>
            </a:cu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6"/>
            <p:cNvSpPr/>
            <p:nvPr/>
          </p:nvSpPr>
          <p:spPr>
            <a:xfrm>
              <a:off x="751300" y="3710225"/>
              <a:ext cx="5201225" cy="29025"/>
            </a:xfrm>
            <a:custGeom>
              <a:avLst/>
              <a:gdLst/>
              <a:ahLst/>
              <a:cxnLst/>
              <a:rect l="l" t="t" r="r" b="b"/>
              <a:pathLst>
                <a:path w="208049" h="1161" extrusionOk="0">
                  <a:moveTo>
                    <a:pt x="1" y="0"/>
                  </a:moveTo>
                  <a:lnTo>
                    <a:pt x="1" y="1160"/>
                  </a:lnTo>
                  <a:lnTo>
                    <a:pt x="208049" y="1160"/>
                  </a:lnTo>
                  <a:lnTo>
                    <a:pt x="2080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6"/>
            <p:cNvSpPr/>
            <p:nvPr/>
          </p:nvSpPr>
          <p:spPr>
            <a:xfrm>
              <a:off x="751300" y="3710225"/>
              <a:ext cx="2124175" cy="29025"/>
            </a:xfrm>
            <a:custGeom>
              <a:avLst/>
              <a:gdLst/>
              <a:ahLst/>
              <a:cxnLst/>
              <a:rect l="l" t="t" r="r" b="b"/>
              <a:pathLst>
                <a:path w="84967" h="1161" extrusionOk="0">
                  <a:moveTo>
                    <a:pt x="1" y="0"/>
                  </a:moveTo>
                  <a:lnTo>
                    <a:pt x="1" y="1160"/>
                  </a:lnTo>
                  <a:lnTo>
                    <a:pt x="84966" y="1160"/>
                  </a:lnTo>
                  <a:lnTo>
                    <a:pt x="849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6"/>
            <p:cNvSpPr/>
            <p:nvPr/>
          </p:nvSpPr>
          <p:spPr>
            <a:xfrm>
              <a:off x="1747650" y="3871500"/>
              <a:ext cx="137775" cy="193800"/>
            </a:xfrm>
            <a:custGeom>
              <a:avLst/>
              <a:gdLst/>
              <a:ahLst/>
              <a:cxnLst/>
              <a:rect l="l" t="t" r="r" b="b"/>
              <a:pathLst>
                <a:path w="5511" h="7752" extrusionOk="0">
                  <a:moveTo>
                    <a:pt x="1" y="1"/>
                  </a:moveTo>
                  <a:lnTo>
                    <a:pt x="1" y="7752"/>
                  </a:lnTo>
                  <a:lnTo>
                    <a:pt x="5510" y="387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6"/>
            <p:cNvSpPr/>
            <p:nvPr/>
          </p:nvSpPr>
          <p:spPr>
            <a:xfrm>
              <a:off x="1909250" y="3871500"/>
              <a:ext cx="32325" cy="193800"/>
            </a:xfrm>
            <a:custGeom>
              <a:avLst/>
              <a:gdLst/>
              <a:ahLst/>
              <a:cxnLst/>
              <a:rect l="l" t="t" r="r" b="b"/>
              <a:pathLst>
                <a:path w="1293" h="7752" extrusionOk="0">
                  <a:moveTo>
                    <a:pt x="1" y="1"/>
                  </a:moveTo>
                  <a:lnTo>
                    <a:pt x="1" y="7752"/>
                  </a:lnTo>
                  <a:lnTo>
                    <a:pt x="1292" y="7752"/>
                  </a:lnTo>
                  <a:lnTo>
                    <a:pt x="129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6"/>
            <p:cNvSpPr/>
            <p:nvPr/>
          </p:nvSpPr>
          <p:spPr>
            <a:xfrm>
              <a:off x="1356825" y="3871500"/>
              <a:ext cx="137775" cy="193800"/>
            </a:xfrm>
            <a:custGeom>
              <a:avLst/>
              <a:gdLst/>
              <a:ahLst/>
              <a:cxnLst/>
              <a:rect l="l" t="t" r="r" b="b"/>
              <a:pathLst>
                <a:path w="5511" h="7752" extrusionOk="0">
                  <a:moveTo>
                    <a:pt x="1" y="1"/>
                  </a:moveTo>
                  <a:lnTo>
                    <a:pt x="1" y="7752"/>
                  </a:lnTo>
                  <a:lnTo>
                    <a:pt x="5510" y="3876"/>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6"/>
            <p:cNvSpPr/>
            <p:nvPr/>
          </p:nvSpPr>
          <p:spPr>
            <a:xfrm>
              <a:off x="966000" y="3871500"/>
              <a:ext cx="137750" cy="193800"/>
            </a:xfrm>
            <a:custGeom>
              <a:avLst/>
              <a:gdLst/>
              <a:ahLst/>
              <a:cxnLst/>
              <a:rect l="l" t="t" r="r" b="b"/>
              <a:pathLst>
                <a:path w="5510" h="7752" extrusionOk="0">
                  <a:moveTo>
                    <a:pt x="5510" y="1"/>
                  </a:moveTo>
                  <a:lnTo>
                    <a:pt x="0" y="3876"/>
                  </a:lnTo>
                  <a:lnTo>
                    <a:pt x="5510" y="7752"/>
                  </a:lnTo>
                  <a:lnTo>
                    <a:pt x="55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6"/>
            <p:cNvSpPr/>
            <p:nvPr/>
          </p:nvSpPr>
          <p:spPr>
            <a:xfrm>
              <a:off x="909850" y="3871500"/>
              <a:ext cx="32250" cy="193800"/>
            </a:xfrm>
            <a:custGeom>
              <a:avLst/>
              <a:gdLst/>
              <a:ahLst/>
              <a:cxnLst/>
              <a:rect l="l" t="t" r="r" b="b"/>
              <a:pathLst>
                <a:path w="1290" h="7752" extrusionOk="0">
                  <a:moveTo>
                    <a:pt x="0" y="1"/>
                  </a:moveTo>
                  <a:lnTo>
                    <a:pt x="0" y="7752"/>
                  </a:lnTo>
                  <a:lnTo>
                    <a:pt x="1290" y="7752"/>
                  </a:lnTo>
                  <a:lnTo>
                    <a:pt x="12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6"/>
            <p:cNvSpPr/>
            <p:nvPr/>
          </p:nvSpPr>
          <p:spPr>
            <a:xfrm>
              <a:off x="4755975" y="3837875"/>
              <a:ext cx="251825" cy="246325"/>
            </a:xfrm>
            <a:custGeom>
              <a:avLst/>
              <a:gdLst/>
              <a:ahLst/>
              <a:cxnLst/>
              <a:rect l="l" t="t" r="r" b="b"/>
              <a:pathLst>
                <a:path w="10073" h="9853" extrusionOk="0">
                  <a:moveTo>
                    <a:pt x="5038" y="3347"/>
                  </a:moveTo>
                  <a:cubicBezTo>
                    <a:pt x="5926" y="3347"/>
                    <a:pt x="6650" y="4057"/>
                    <a:pt x="6650" y="4923"/>
                  </a:cubicBezTo>
                  <a:cubicBezTo>
                    <a:pt x="6650" y="5794"/>
                    <a:pt x="5926" y="6503"/>
                    <a:pt x="5038" y="6503"/>
                  </a:cubicBezTo>
                  <a:cubicBezTo>
                    <a:pt x="4147" y="6503"/>
                    <a:pt x="3423" y="5794"/>
                    <a:pt x="3423" y="4923"/>
                  </a:cubicBezTo>
                  <a:cubicBezTo>
                    <a:pt x="3423" y="4054"/>
                    <a:pt x="4147" y="3347"/>
                    <a:pt x="5038" y="3347"/>
                  </a:cubicBezTo>
                  <a:close/>
                  <a:moveTo>
                    <a:pt x="4460" y="0"/>
                  </a:moveTo>
                  <a:cubicBezTo>
                    <a:pt x="4384" y="0"/>
                    <a:pt x="3880" y="1356"/>
                    <a:pt x="3880" y="1356"/>
                  </a:cubicBezTo>
                  <a:lnTo>
                    <a:pt x="3264" y="1603"/>
                  </a:lnTo>
                  <a:cubicBezTo>
                    <a:pt x="3264" y="1603"/>
                    <a:pt x="2015" y="1074"/>
                    <a:pt x="1863" y="1074"/>
                  </a:cubicBezTo>
                  <a:cubicBezTo>
                    <a:pt x="1857" y="1074"/>
                    <a:pt x="1852" y="1075"/>
                    <a:pt x="1850" y="1077"/>
                  </a:cubicBezTo>
                  <a:lnTo>
                    <a:pt x="1069" y="1840"/>
                  </a:lnTo>
                  <a:cubicBezTo>
                    <a:pt x="1013" y="1894"/>
                    <a:pt x="1637" y="3200"/>
                    <a:pt x="1637" y="3200"/>
                  </a:cubicBezTo>
                  <a:lnTo>
                    <a:pt x="1382" y="3802"/>
                  </a:lnTo>
                  <a:cubicBezTo>
                    <a:pt x="1382" y="3802"/>
                    <a:pt x="0" y="4336"/>
                    <a:pt x="0" y="4407"/>
                  </a:cubicBezTo>
                  <a:lnTo>
                    <a:pt x="0" y="5488"/>
                  </a:lnTo>
                  <a:cubicBezTo>
                    <a:pt x="0" y="5564"/>
                    <a:pt x="1385" y="6056"/>
                    <a:pt x="1385" y="6056"/>
                  </a:cubicBezTo>
                  <a:lnTo>
                    <a:pt x="1639" y="6657"/>
                  </a:lnTo>
                  <a:cubicBezTo>
                    <a:pt x="1639" y="6657"/>
                    <a:pt x="1050" y="7991"/>
                    <a:pt x="1101" y="8042"/>
                  </a:cubicBezTo>
                  <a:lnTo>
                    <a:pt x="1884" y="8808"/>
                  </a:lnTo>
                  <a:cubicBezTo>
                    <a:pt x="1886" y="8810"/>
                    <a:pt x="1890" y="8811"/>
                    <a:pt x="1896" y="8811"/>
                  </a:cubicBezTo>
                  <a:cubicBezTo>
                    <a:pt x="2042" y="8811"/>
                    <a:pt x="3271" y="8253"/>
                    <a:pt x="3271" y="8253"/>
                  </a:cubicBezTo>
                  <a:lnTo>
                    <a:pt x="3888" y="8502"/>
                  </a:lnTo>
                  <a:cubicBezTo>
                    <a:pt x="3888" y="8502"/>
                    <a:pt x="4431" y="9853"/>
                    <a:pt x="4507" y="9853"/>
                  </a:cubicBezTo>
                  <a:lnTo>
                    <a:pt x="5613" y="9853"/>
                  </a:lnTo>
                  <a:cubicBezTo>
                    <a:pt x="5688" y="9853"/>
                    <a:pt x="6192" y="8497"/>
                    <a:pt x="6192" y="8497"/>
                  </a:cubicBezTo>
                  <a:lnTo>
                    <a:pt x="6811" y="8248"/>
                  </a:lnTo>
                  <a:cubicBezTo>
                    <a:pt x="6811" y="8248"/>
                    <a:pt x="8056" y="8779"/>
                    <a:pt x="8209" y="8779"/>
                  </a:cubicBezTo>
                  <a:cubicBezTo>
                    <a:pt x="8216" y="8779"/>
                    <a:pt x="8221" y="8778"/>
                    <a:pt x="8223" y="8776"/>
                  </a:cubicBezTo>
                  <a:lnTo>
                    <a:pt x="9006" y="8010"/>
                  </a:lnTo>
                  <a:cubicBezTo>
                    <a:pt x="9060" y="7959"/>
                    <a:pt x="8436" y="6653"/>
                    <a:pt x="8436" y="6653"/>
                  </a:cubicBezTo>
                  <a:lnTo>
                    <a:pt x="8690" y="6048"/>
                  </a:lnTo>
                  <a:cubicBezTo>
                    <a:pt x="8690" y="6048"/>
                    <a:pt x="10070" y="5517"/>
                    <a:pt x="10070" y="5444"/>
                  </a:cubicBezTo>
                  <a:lnTo>
                    <a:pt x="10070" y="4363"/>
                  </a:lnTo>
                  <a:cubicBezTo>
                    <a:pt x="10073" y="4289"/>
                    <a:pt x="8688" y="3797"/>
                    <a:pt x="8688" y="3797"/>
                  </a:cubicBezTo>
                  <a:lnTo>
                    <a:pt x="8433" y="3193"/>
                  </a:lnTo>
                  <a:cubicBezTo>
                    <a:pt x="8433" y="3193"/>
                    <a:pt x="9025" y="1860"/>
                    <a:pt x="8972" y="1808"/>
                  </a:cubicBezTo>
                  <a:lnTo>
                    <a:pt x="8189" y="1045"/>
                  </a:lnTo>
                  <a:cubicBezTo>
                    <a:pt x="8186" y="1043"/>
                    <a:pt x="8182" y="1042"/>
                    <a:pt x="8175" y="1042"/>
                  </a:cubicBezTo>
                  <a:cubicBezTo>
                    <a:pt x="8024" y="1042"/>
                    <a:pt x="6799" y="1600"/>
                    <a:pt x="6799" y="1600"/>
                  </a:cubicBezTo>
                  <a:lnTo>
                    <a:pt x="6185" y="1351"/>
                  </a:lnTo>
                  <a:cubicBezTo>
                    <a:pt x="6185" y="1351"/>
                    <a:pt x="5639" y="0"/>
                    <a:pt x="55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6"/>
            <p:cNvSpPr/>
            <p:nvPr/>
          </p:nvSpPr>
          <p:spPr>
            <a:xfrm>
              <a:off x="5186075" y="3864975"/>
              <a:ext cx="287175" cy="188775"/>
            </a:xfrm>
            <a:custGeom>
              <a:avLst/>
              <a:gdLst/>
              <a:ahLst/>
              <a:cxnLst/>
              <a:rect l="l" t="t" r="r" b="b"/>
              <a:pathLst>
                <a:path w="11487" h="7551" extrusionOk="0">
                  <a:moveTo>
                    <a:pt x="10640" y="844"/>
                  </a:moveTo>
                  <a:lnTo>
                    <a:pt x="10640" y="6706"/>
                  </a:lnTo>
                  <a:lnTo>
                    <a:pt x="844" y="6706"/>
                  </a:lnTo>
                  <a:lnTo>
                    <a:pt x="847" y="844"/>
                  </a:lnTo>
                  <a:close/>
                  <a:moveTo>
                    <a:pt x="0" y="0"/>
                  </a:moveTo>
                  <a:lnTo>
                    <a:pt x="0" y="7550"/>
                  </a:lnTo>
                  <a:lnTo>
                    <a:pt x="11487" y="7550"/>
                  </a:lnTo>
                  <a:lnTo>
                    <a:pt x="114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6"/>
            <p:cNvSpPr/>
            <p:nvPr/>
          </p:nvSpPr>
          <p:spPr>
            <a:xfrm>
              <a:off x="5781800" y="3844900"/>
              <a:ext cx="94100" cy="93975"/>
            </a:xfrm>
            <a:custGeom>
              <a:avLst/>
              <a:gdLst/>
              <a:ahLst/>
              <a:cxnLst/>
              <a:rect l="l" t="t" r="r" b="b"/>
              <a:pathLst>
                <a:path w="3764" h="3759" extrusionOk="0">
                  <a:moveTo>
                    <a:pt x="0" y="1"/>
                  </a:moveTo>
                  <a:lnTo>
                    <a:pt x="0" y="847"/>
                  </a:lnTo>
                  <a:lnTo>
                    <a:pt x="2917" y="847"/>
                  </a:lnTo>
                  <a:lnTo>
                    <a:pt x="2917" y="3759"/>
                  </a:lnTo>
                  <a:lnTo>
                    <a:pt x="3763" y="3759"/>
                  </a:lnTo>
                  <a:lnTo>
                    <a:pt x="37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6"/>
            <p:cNvSpPr/>
            <p:nvPr/>
          </p:nvSpPr>
          <p:spPr>
            <a:xfrm>
              <a:off x="5646800" y="3844900"/>
              <a:ext cx="94100" cy="93975"/>
            </a:xfrm>
            <a:custGeom>
              <a:avLst/>
              <a:gdLst/>
              <a:ahLst/>
              <a:cxnLst/>
              <a:rect l="l" t="t" r="r" b="b"/>
              <a:pathLst>
                <a:path w="3764" h="3759" extrusionOk="0">
                  <a:moveTo>
                    <a:pt x="1" y="1"/>
                  </a:moveTo>
                  <a:lnTo>
                    <a:pt x="1" y="3759"/>
                  </a:lnTo>
                  <a:lnTo>
                    <a:pt x="847" y="3759"/>
                  </a:lnTo>
                  <a:lnTo>
                    <a:pt x="847" y="847"/>
                  </a:lnTo>
                  <a:lnTo>
                    <a:pt x="3764" y="847"/>
                  </a:lnTo>
                  <a:lnTo>
                    <a:pt x="37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6"/>
            <p:cNvSpPr/>
            <p:nvPr/>
          </p:nvSpPr>
          <p:spPr>
            <a:xfrm>
              <a:off x="5781800" y="3979825"/>
              <a:ext cx="94100" cy="93975"/>
            </a:xfrm>
            <a:custGeom>
              <a:avLst/>
              <a:gdLst/>
              <a:ahLst/>
              <a:cxnLst/>
              <a:rect l="l" t="t" r="r" b="b"/>
              <a:pathLst>
                <a:path w="3764" h="3759" extrusionOk="0">
                  <a:moveTo>
                    <a:pt x="2917" y="1"/>
                  </a:moveTo>
                  <a:lnTo>
                    <a:pt x="2917" y="2915"/>
                  </a:lnTo>
                  <a:lnTo>
                    <a:pt x="0" y="2915"/>
                  </a:lnTo>
                  <a:lnTo>
                    <a:pt x="0" y="3759"/>
                  </a:lnTo>
                  <a:lnTo>
                    <a:pt x="3763" y="3759"/>
                  </a:lnTo>
                  <a:lnTo>
                    <a:pt x="376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6"/>
            <p:cNvSpPr/>
            <p:nvPr/>
          </p:nvSpPr>
          <p:spPr>
            <a:xfrm>
              <a:off x="5646800" y="3979825"/>
              <a:ext cx="94100" cy="93975"/>
            </a:xfrm>
            <a:custGeom>
              <a:avLst/>
              <a:gdLst/>
              <a:ahLst/>
              <a:cxnLst/>
              <a:rect l="l" t="t" r="r" b="b"/>
              <a:pathLst>
                <a:path w="3764" h="3759" extrusionOk="0">
                  <a:moveTo>
                    <a:pt x="1" y="1"/>
                  </a:moveTo>
                  <a:lnTo>
                    <a:pt x="1" y="3759"/>
                  </a:lnTo>
                  <a:lnTo>
                    <a:pt x="3764" y="3759"/>
                  </a:lnTo>
                  <a:lnTo>
                    <a:pt x="3764" y="2915"/>
                  </a:lnTo>
                  <a:lnTo>
                    <a:pt x="847" y="2915"/>
                  </a:lnTo>
                  <a:lnTo>
                    <a:pt x="8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6"/>
            <p:cNvSpPr/>
            <p:nvPr/>
          </p:nvSpPr>
          <p:spPr>
            <a:xfrm>
              <a:off x="2823650" y="3673950"/>
              <a:ext cx="103875" cy="99950"/>
            </a:xfrm>
            <a:custGeom>
              <a:avLst/>
              <a:gdLst/>
              <a:ahLst/>
              <a:cxnLst/>
              <a:rect l="l" t="t" r="r" b="b"/>
              <a:pathLst>
                <a:path w="4155" h="3998" extrusionOk="0">
                  <a:moveTo>
                    <a:pt x="2156" y="1"/>
                  </a:moveTo>
                  <a:cubicBezTo>
                    <a:pt x="1348" y="1"/>
                    <a:pt x="619" y="488"/>
                    <a:pt x="308" y="1234"/>
                  </a:cubicBezTo>
                  <a:cubicBezTo>
                    <a:pt x="0" y="1982"/>
                    <a:pt x="171" y="2841"/>
                    <a:pt x="744" y="3411"/>
                  </a:cubicBezTo>
                  <a:cubicBezTo>
                    <a:pt x="1127" y="3794"/>
                    <a:pt x="1637" y="3997"/>
                    <a:pt x="2157" y="3997"/>
                  </a:cubicBezTo>
                  <a:cubicBezTo>
                    <a:pt x="2414" y="3997"/>
                    <a:pt x="2674" y="3947"/>
                    <a:pt x="2921" y="3844"/>
                  </a:cubicBezTo>
                  <a:cubicBezTo>
                    <a:pt x="3667" y="3533"/>
                    <a:pt x="4154" y="2804"/>
                    <a:pt x="4154" y="1997"/>
                  </a:cubicBezTo>
                  <a:cubicBezTo>
                    <a:pt x="4154" y="894"/>
                    <a:pt x="3259" y="1"/>
                    <a:pt x="21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3" name="Google Shape;253;p36"/>
          <p:cNvPicPr preferRelativeResize="0"/>
          <p:nvPr/>
        </p:nvPicPr>
        <p:blipFill>
          <a:blip r:embed="rId3">
            <a:extLst>
              <a:ext uri="{28A0092B-C50C-407E-A947-70E740481C1C}">
                <a14:useLocalDpi xmlns:a14="http://schemas.microsoft.com/office/drawing/2010/main" val="0"/>
              </a:ext>
            </a:extLst>
          </a:blip>
          <a:stretch>
            <a:fillRect/>
          </a:stretch>
        </p:blipFill>
        <p:spPr>
          <a:xfrm>
            <a:off x="5547074" y="804288"/>
            <a:ext cx="3248685" cy="1981841"/>
          </a:xfrm>
          <a:prstGeom prst="rect">
            <a:avLst/>
          </a:prstGeom>
          <a:noFill/>
          <a:ln>
            <a:noFill/>
          </a:ln>
        </p:spPr>
      </p:pic>
      <p:grpSp>
        <p:nvGrpSpPr>
          <p:cNvPr id="254" name="Google Shape;254;p36"/>
          <p:cNvGrpSpPr/>
          <p:nvPr/>
        </p:nvGrpSpPr>
        <p:grpSpPr>
          <a:xfrm>
            <a:off x="6921694" y="1629201"/>
            <a:ext cx="468880" cy="468871"/>
            <a:chOff x="2708525" y="1449150"/>
            <a:chExt cx="1315600" cy="1315575"/>
          </a:xfrm>
        </p:grpSpPr>
        <p:sp>
          <p:nvSpPr>
            <p:cNvPr id="255" name="Google Shape;255;p36"/>
            <p:cNvSpPr/>
            <p:nvPr/>
          </p:nvSpPr>
          <p:spPr>
            <a:xfrm>
              <a:off x="2708525" y="1449150"/>
              <a:ext cx="1315600" cy="1315575"/>
            </a:xfrm>
            <a:custGeom>
              <a:avLst/>
              <a:gdLst/>
              <a:ahLst/>
              <a:cxnLst/>
              <a:rect l="l" t="t" r="r" b="b"/>
              <a:pathLst>
                <a:path w="52624" h="52623" extrusionOk="0">
                  <a:moveTo>
                    <a:pt x="26311" y="0"/>
                  </a:moveTo>
                  <a:cubicBezTo>
                    <a:pt x="19333" y="0"/>
                    <a:pt x="12642" y="2772"/>
                    <a:pt x="7707" y="7707"/>
                  </a:cubicBezTo>
                  <a:cubicBezTo>
                    <a:pt x="2773" y="12641"/>
                    <a:pt x="1" y="19333"/>
                    <a:pt x="1" y="26313"/>
                  </a:cubicBezTo>
                  <a:cubicBezTo>
                    <a:pt x="1" y="33290"/>
                    <a:pt x="2773" y="39981"/>
                    <a:pt x="7707" y="44916"/>
                  </a:cubicBezTo>
                  <a:cubicBezTo>
                    <a:pt x="12642" y="49851"/>
                    <a:pt x="19333" y="52623"/>
                    <a:pt x="26311" y="52623"/>
                  </a:cubicBezTo>
                  <a:cubicBezTo>
                    <a:pt x="33291" y="52623"/>
                    <a:pt x="39982" y="49851"/>
                    <a:pt x="44917" y="44916"/>
                  </a:cubicBezTo>
                  <a:cubicBezTo>
                    <a:pt x="49851" y="39981"/>
                    <a:pt x="52623" y="33290"/>
                    <a:pt x="52623" y="26313"/>
                  </a:cubicBezTo>
                  <a:cubicBezTo>
                    <a:pt x="52623" y="19333"/>
                    <a:pt x="49851" y="12641"/>
                    <a:pt x="44917" y="7707"/>
                  </a:cubicBezTo>
                  <a:cubicBezTo>
                    <a:pt x="39982" y="2772"/>
                    <a:pt x="33291" y="0"/>
                    <a:pt x="26311" y="0"/>
                  </a:cubicBezTo>
                  <a:close/>
                </a:path>
              </a:pathLst>
            </a:custGeom>
            <a:solidFill>
              <a:srgbClr val="E2D5C2">
                <a:alpha val="78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6"/>
            <p:cNvSpPr/>
            <p:nvPr/>
          </p:nvSpPr>
          <p:spPr>
            <a:xfrm>
              <a:off x="3191975" y="1757900"/>
              <a:ext cx="526750" cy="698075"/>
            </a:xfrm>
            <a:custGeom>
              <a:avLst/>
              <a:gdLst/>
              <a:ahLst/>
              <a:cxnLst/>
              <a:rect l="l" t="t" r="r" b="b"/>
              <a:pathLst>
                <a:path w="21070" h="27923" extrusionOk="0">
                  <a:moveTo>
                    <a:pt x="0" y="0"/>
                  </a:moveTo>
                  <a:lnTo>
                    <a:pt x="0" y="27923"/>
                  </a:lnTo>
                  <a:lnTo>
                    <a:pt x="21070" y="13963"/>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46104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sz="2000" b="1" dirty="0" smtClean="0"/>
              <a:t>Types of tracheal tubes</a:t>
            </a:r>
            <a:endParaRPr lang="ar-SA" sz="2000" b="1" dirty="0"/>
          </a:p>
        </p:txBody>
      </p:sp>
      <p:sp>
        <p:nvSpPr>
          <p:cNvPr id="3" name="مربع نص 2"/>
          <p:cNvSpPr txBox="1"/>
          <p:nvPr/>
        </p:nvSpPr>
        <p:spPr>
          <a:xfrm>
            <a:off x="719091" y="1393794"/>
            <a:ext cx="7750206" cy="2554545"/>
          </a:xfrm>
          <a:prstGeom prst="rect">
            <a:avLst/>
          </a:prstGeom>
          <a:noFill/>
        </p:spPr>
        <p:txBody>
          <a:bodyPr wrap="square" rtlCol="1">
            <a:spAutoFit/>
          </a:bodyPr>
          <a:lstStyle/>
          <a:p>
            <a:pPr marL="285750" indent="-285750">
              <a:buFont typeface="Wingdings" pitchFamily="2" charset="2"/>
              <a:buChar char="q"/>
            </a:pPr>
            <a:r>
              <a:rPr lang="en-US" sz="1600" dirty="0" smtClean="0"/>
              <a:t>Material :-</a:t>
            </a:r>
          </a:p>
          <a:p>
            <a:pPr marL="285750" indent="-285750">
              <a:buFont typeface="Courier New" pitchFamily="49" charset="0"/>
              <a:buChar char="o"/>
            </a:pPr>
            <a:r>
              <a:rPr lang="en-US" sz="1600" dirty="0" smtClean="0"/>
              <a:t>Metal (silver-stainless steel)  </a:t>
            </a:r>
          </a:p>
          <a:p>
            <a:pPr marL="285750" indent="-285750">
              <a:buFont typeface="Courier New" pitchFamily="49" charset="0"/>
              <a:buChar char="o"/>
            </a:pPr>
            <a:r>
              <a:rPr lang="en-US" sz="1600" dirty="0" smtClean="0"/>
              <a:t>Plastic (polyvinyl chloride)</a:t>
            </a:r>
          </a:p>
          <a:p>
            <a:pPr marL="285750" indent="-285750">
              <a:buFont typeface="Courier New" pitchFamily="49" charset="0"/>
              <a:buChar char="o"/>
            </a:pPr>
            <a:r>
              <a:rPr lang="en-US" sz="1600" dirty="0" smtClean="0"/>
              <a:t>Silicon</a:t>
            </a:r>
          </a:p>
          <a:p>
            <a:endParaRPr lang="en-US" sz="1600" dirty="0" smtClean="0"/>
          </a:p>
          <a:p>
            <a:pPr marL="285750" indent="-285750">
              <a:buFont typeface="Wingdings" pitchFamily="2" charset="2"/>
              <a:buChar char="q"/>
            </a:pPr>
            <a:r>
              <a:rPr lang="en-US" sz="1600" dirty="0" smtClean="0"/>
              <a:t>Cuffed or non cuffed </a:t>
            </a:r>
          </a:p>
          <a:p>
            <a:endParaRPr lang="en-US" sz="1600" dirty="0" smtClean="0"/>
          </a:p>
          <a:p>
            <a:pPr marL="285750" indent="-285750">
              <a:buFont typeface="Wingdings" pitchFamily="2" charset="2"/>
              <a:buChar char="q"/>
            </a:pPr>
            <a:r>
              <a:rPr lang="en-US" sz="1600" dirty="0" smtClean="0"/>
              <a:t>Single or double tubes</a:t>
            </a:r>
          </a:p>
          <a:p>
            <a:endParaRPr lang="en-US" sz="1600" dirty="0" smtClean="0"/>
          </a:p>
          <a:p>
            <a:pPr marL="285750" indent="-285750">
              <a:buFont typeface="Wingdings" pitchFamily="2" charset="2"/>
              <a:buChar char="q"/>
            </a:pPr>
            <a:r>
              <a:rPr lang="en-US" sz="1600" dirty="0" smtClean="0"/>
              <a:t>Fenestrated or non fenestrated tubes</a:t>
            </a:r>
            <a:endParaRPr lang="ar-SA" sz="1600" dirty="0"/>
          </a:p>
        </p:txBody>
      </p:sp>
      <p:pic>
        <p:nvPicPr>
          <p:cNvPr id="6" name="صورة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8742" y="2423603"/>
            <a:ext cx="3482294" cy="2507521"/>
          </a:xfrm>
          <a:prstGeom prst="rect">
            <a:avLst/>
          </a:prstGeom>
        </p:spPr>
      </p:pic>
    </p:spTree>
    <p:extLst>
      <p:ext uri="{BB962C8B-B14F-4D97-AF65-F5344CB8AC3E}">
        <p14:creationId xmlns:p14="http://schemas.microsoft.com/office/powerpoint/2010/main" val="25476720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endParaRPr lang="ar-SA"/>
          </a:p>
        </p:txBody>
      </p:sp>
      <p:pic>
        <p:nvPicPr>
          <p:cNvPr id="15" name="صورة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848" y="0"/>
            <a:ext cx="7126303" cy="5143500"/>
          </a:xfrm>
          <a:prstGeom prst="rect">
            <a:avLst/>
          </a:prstGeom>
        </p:spPr>
      </p:pic>
    </p:spTree>
    <p:extLst>
      <p:ext uri="{BB962C8B-B14F-4D97-AF65-F5344CB8AC3E}">
        <p14:creationId xmlns:p14="http://schemas.microsoft.com/office/powerpoint/2010/main" val="12242729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cxnSp>
        <p:nvCxnSpPr>
          <p:cNvPr id="146" name="Google Shape;146;p29"/>
          <p:cNvCxnSpPr/>
          <p:nvPr/>
        </p:nvCxnSpPr>
        <p:spPr>
          <a:xfrm>
            <a:off x="4572000" y="1258650"/>
            <a:ext cx="0" cy="2626200"/>
          </a:xfrm>
          <a:prstGeom prst="straightConnector1">
            <a:avLst/>
          </a:prstGeom>
          <a:noFill/>
          <a:ln w="19050" cap="flat" cmpd="sng">
            <a:solidFill>
              <a:schemeClr val="lt1"/>
            </a:solidFill>
            <a:prstDash val="solid"/>
            <a:round/>
            <a:headEnd type="none" w="med" len="med"/>
            <a:tailEnd type="none" w="med" len="med"/>
          </a:ln>
        </p:spPr>
      </p:cxnSp>
      <p:sp>
        <p:nvSpPr>
          <p:cNvPr id="4" name="مستطيل 3"/>
          <p:cNvSpPr/>
          <p:nvPr/>
        </p:nvSpPr>
        <p:spPr>
          <a:xfrm>
            <a:off x="530480" y="2110085"/>
            <a:ext cx="3839513" cy="923330"/>
          </a:xfrm>
          <a:prstGeom prst="rect">
            <a:avLst/>
          </a:prstGeom>
          <a:noFill/>
        </p:spPr>
        <p:txBody>
          <a:bodyPr wrap="none" lIns="91440" tIns="45720" rIns="91440" bIns="45720">
            <a:spAutoFit/>
          </a:bodyPr>
          <a:lstStyle/>
          <a:p>
            <a:pPr algn="ctr"/>
            <a:r>
              <a:rPr lang="en"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Thank you </a:t>
            </a:r>
            <a:endParaRPr lang="ar-SA"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1738168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88E7E"/>
        </a:solidFill>
        <a:effectLst/>
      </p:bgPr>
    </p:bg>
    <p:spTree>
      <p:nvGrpSpPr>
        <p:cNvPr id="1" name="Shape 111"/>
        <p:cNvGrpSpPr/>
        <p:nvPr/>
      </p:nvGrpSpPr>
      <p:grpSpPr>
        <a:xfrm>
          <a:off x="0" y="0"/>
          <a:ext cx="0" cy="0"/>
          <a:chOff x="0" y="0"/>
          <a:chExt cx="0" cy="0"/>
        </a:xfrm>
      </p:grpSpPr>
      <p:sp>
        <p:nvSpPr>
          <p:cNvPr id="113" name="Google Shape;113;p25"/>
          <p:cNvSpPr txBox="1">
            <a:spLocks noGrp="1"/>
          </p:cNvSpPr>
          <p:nvPr>
            <p:ph type="ctrTitle"/>
          </p:nvPr>
        </p:nvSpPr>
        <p:spPr>
          <a:xfrm>
            <a:off x="621930" y="2961882"/>
            <a:ext cx="69939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dirty="0" smtClean="0"/>
              <a:t>Tracheostomy </a:t>
            </a:r>
            <a:r>
              <a:rPr lang="en-US" sz="5400" dirty="0" smtClean="0"/>
              <a:t/>
            </a:r>
            <a:br>
              <a:rPr lang="en-US" sz="5400" dirty="0" smtClean="0"/>
            </a:br>
            <a:r>
              <a:rPr lang="en-US" sz="4800" dirty="0" smtClean="0"/>
              <a:t>lubna sameer</a:t>
            </a:r>
            <a:r>
              <a:rPr lang="en-US" sz="3200" dirty="0" smtClean="0"/>
              <a:t> </a:t>
            </a:r>
            <a:endParaRP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59"/>
        <p:cNvGrpSpPr/>
        <p:nvPr/>
      </p:nvGrpSpPr>
      <p:grpSpPr>
        <a:xfrm>
          <a:off x="0" y="0"/>
          <a:ext cx="0" cy="0"/>
          <a:chOff x="0" y="0"/>
          <a:chExt cx="0" cy="0"/>
        </a:xfrm>
      </p:grpSpPr>
      <p:sp>
        <p:nvSpPr>
          <p:cNvPr id="461" name="Google Shape;461;p43"/>
          <p:cNvSpPr/>
          <p:nvPr/>
        </p:nvSpPr>
        <p:spPr>
          <a:xfrm>
            <a:off x="3152924" y="1355525"/>
            <a:ext cx="2838300" cy="58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rata"/>
                <a:ea typeface="Prata"/>
                <a:cs typeface="Prata"/>
                <a:sym typeface="Prata"/>
              </a:rPr>
              <a:t>Botanical Method</a:t>
            </a:r>
            <a:endParaRPr sz="1300">
              <a:solidFill>
                <a:schemeClr val="lt1"/>
              </a:solidFill>
              <a:latin typeface="Prata"/>
              <a:ea typeface="Prata"/>
              <a:cs typeface="Prata"/>
              <a:sym typeface="Prata"/>
            </a:endParaRPr>
          </a:p>
        </p:txBody>
      </p:sp>
      <p:sp>
        <p:nvSpPr>
          <p:cNvPr id="462" name="Google Shape;462;p43"/>
          <p:cNvSpPr/>
          <p:nvPr/>
        </p:nvSpPr>
        <p:spPr>
          <a:xfrm>
            <a:off x="726588" y="2756440"/>
            <a:ext cx="2027100" cy="58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rata"/>
                <a:ea typeface="Prata"/>
                <a:cs typeface="Prata"/>
                <a:sym typeface="Prata"/>
              </a:rPr>
              <a:t>Herbarium</a:t>
            </a:r>
            <a:endParaRPr sz="1300">
              <a:solidFill>
                <a:schemeClr val="lt1"/>
              </a:solidFill>
              <a:latin typeface="Prata"/>
              <a:ea typeface="Prata"/>
              <a:cs typeface="Prata"/>
              <a:sym typeface="Prata"/>
            </a:endParaRPr>
          </a:p>
        </p:txBody>
      </p:sp>
      <p:sp>
        <p:nvSpPr>
          <p:cNvPr id="463" name="Google Shape;463;p43"/>
          <p:cNvSpPr/>
          <p:nvPr/>
        </p:nvSpPr>
        <p:spPr>
          <a:xfrm>
            <a:off x="6390290" y="2756440"/>
            <a:ext cx="2027100" cy="58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rata"/>
                <a:ea typeface="Prata"/>
                <a:cs typeface="Prata"/>
                <a:sym typeface="Prata"/>
              </a:rPr>
              <a:t>ICN</a:t>
            </a:r>
            <a:endParaRPr sz="1300">
              <a:solidFill>
                <a:schemeClr val="lt1"/>
              </a:solidFill>
              <a:latin typeface="Prata"/>
              <a:ea typeface="Prata"/>
              <a:cs typeface="Prata"/>
              <a:sym typeface="Prata"/>
            </a:endParaRPr>
          </a:p>
        </p:txBody>
      </p:sp>
      <p:sp>
        <p:nvSpPr>
          <p:cNvPr id="464" name="Google Shape;464;p43"/>
          <p:cNvSpPr/>
          <p:nvPr/>
        </p:nvSpPr>
        <p:spPr>
          <a:xfrm>
            <a:off x="3558456" y="2756440"/>
            <a:ext cx="2027100" cy="58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lt1"/>
                </a:solidFill>
                <a:latin typeface="Prata"/>
                <a:ea typeface="Prata"/>
                <a:cs typeface="Prata"/>
                <a:sym typeface="Prata"/>
              </a:rPr>
              <a:t>Botanical Garden</a:t>
            </a:r>
            <a:endParaRPr sz="1300">
              <a:solidFill>
                <a:schemeClr val="lt1"/>
              </a:solidFill>
              <a:latin typeface="Prata"/>
              <a:ea typeface="Prata"/>
              <a:cs typeface="Prata"/>
              <a:sym typeface="Prata"/>
            </a:endParaRPr>
          </a:p>
        </p:txBody>
      </p:sp>
      <p:sp>
        <p:nvSpPr>
          <p:cNvPr id="465" name="Google Shape;465;p43"/>
          <p:cNvSpPr txBox="1"/>
          <p:nvPr/>
        </p:nvSpPr>
        <p:spPr>
          <a:xfrm>
            <a:off x="710382" y="2942954"/>
            <a:ext cx="1994700" cy="793200"/>
          </a:xfrm>
          <a:prstGeom prst="rect">
            <a:avLst/>
          </a:prstGeom>
          <a:noFill/>
          <a:ln>
            <a:noFill/>
          </a:ln>
        </p:spPr>
        <p:txBody>
          <a:bodyPr spcFirstLastPara="1" wrap="square" lIns="91425" tIns="91425" rIns="91425" bIns="91425" anchor="t" anchorCtr="0">
            <a:noAutofit/>
          </a:bodyPr>
          <a:lstStyle/>
          <a:p>
            <a:pPr algn="ctr">
              <a:spcAft>
                <a:spcPts val="1600"/>
              </a:spcAft>
            </a:pPr>
            <a:r>
              <a:rPr lang="en-US" altLang="ar-JO" sz="2800" b="1" dirty="0">
                <a:solidFill>
                  <a:schemeClr val="bg2"/>
                </a:solidFill>
                <a:latin typeface="Amatic SC" panose="020B0604020202020204" charset="-79"/>
                <a:cs typeface="Amatic SC" panose="020B0604020202020204" charset="-79"/>
              </a:rPr>
              <a:t>Percutaneous tracheostomy </a:t>
            </a:r>
          </a:p>
          <a:p>
            <a:pPr marL="0" lvl="0" indent="0" algn="ctr" rtl="0">
              <a:spcBef>
                <a:spcPts val="0"/>
              </a:spcBef>
              <a:spcAft>
                <a:spcPts val="1600"/>
              </a:spcAft>
              <a:buNone/>
            </a:pPr>
            <a:endParaRPr dirty="0">
              <a:solidFill>
                <a:schemeClr val="dk1"/>
              </a:solidFill>
              <a:latin typeface="Raleway Thin"/>
              <a:ea typeface="Raleway Thin"/>
              <a:cs typeface="Raleway Thin"/>
              <a:sym typeface="Raleway Thin"/>
            </a:endParaRPr>
          </a:p>
        </p:txBody>
      </p:sp>
      <p:sp>
        <p:nvSpPr>
          <p:cNvPr id="466" name="Google Shape;466;p43"/>
          <p:cNvSpPr txBox="1"/>
          <p:nvPr/>
        </p:nvSpPr>
        <p:spPr>
          <a:xfrm>
            <a:off x="6054586" y="3048040"/>
            <a:ext cx="2698375" cy="793200"/>
          </a:xfrm>
          <a:prstGeom prst="rect">
            <a:avLst/>
          </a:prstGeom>
          <a:noFill/>
          <a:ln>
            <a:noFill/>
          </a:ln>
        </p:spPr>
        <p:txBody>
          <a:bodyPr spcFirstLastPara="1" wrap="square" lIns="91425" tIns="91425" rIns="91425" bIns="91425" anchor="t" anchorCtr="0">
            <a:noAutofit/>
          </a:bodyPr>
          <a:lstStyle/>
          <a:p>
            <a:pPr algn="ctr">
              <a:spcAft>
                <a:spcPts val="1600"/>
              </a:spcAft>
            </a:pPr>
            <a:r>
              <a:rPr lang="en-US" altLang="ar-JO" sz="3200" b="1" dirty="0">
                <a:solidFill>
                  <a:schemeClr val="bg2"/>
                </a:solidFill>
                <a:latin typeface="Amatic SC" panose="020B0604020202020204" charset="-79"/>
                <a:cs typeface="Amatic SC" panose="020B0604020202020204" charset="-79"/>
              </a:rPr>
              <a:t>Cricothiroidectomy</a:t>
            </a:r>
          </a:p>
          <a:p>
            <a:pPr marL="0" lvl="0" indent="0" algn="ctr" rtl="0">
              <a:spcBef>
                <a:spcPts val="0"/>
              </a:spcBef>
              <a:spcAft>
                <a:spcPts val="1600"/>
              </a:spcAft>
              <a:buNone/>
            </a:pPr>
            <a:endParaRPr dirty="0">
              <a:solidFill>
                <a:schemeClr val="dk1"/>
              </a:solidFill>
              <a:latin typeface="Raleway Thin"/>
              <a:ea typeface="Raleway Thin"/>
              <a:cs typeface="Raleway Thin"/>
              <a:sym typeface="Raleway Thin"/>
            </a:endParaRPr>
          </a:p>
        </p:txBody>
      </p:sp>
      <p:sp>
        <p:nvSpPr>
          <p:cNvPr id="467" name="Google Shape;467;p43"/>
          <p:cNvSpPr txBox="1"/>
          <p:nvPr/>
        </p:nvSpPr>
        <p:spPr>
          <a:xfrm>
            <a:off x="3566542" y="2856413"/>
            <a:ext cx="1994700" cy="793200"/>
          </a:xfrm>
          <a:prstGeom prst="rect">
            <a:avLst/>
          </a:prstGeom>
          <a:noFill/>
          <a:ln>
            <a:noFill/>
          </a:ln>
        </p:spPr>
        <p:txBody>
          <a:bodyPr spcFirstLastPara="1" wrap="square" lIns="91425" tIns="91425" rIns="91425" bIns="91425" anchor="t" anchorCtr="0">
            <a:noAutofit/>
          </a:bodyPr>
          <a:lstStyle/>
          <a:p>
            <a:pPr algn="ctr">
              <a:spcAft>
                <a:spcPts val="1600"/>
              </a:spcAft>
            </a:pPr>
            <a:r>
              <a:rPr lang="en-US" altLang="ar-JO" sz="3200" b="1" dirty="0">
                <a:solidFill>
                  <a:schemeClr val="bg2"/>
                </a:solidFill>
                <a:latin typeface="Amatic SC" panose="020B0604020202020204" charset="-79"/>
                <a:cs typeface="Amatic SC" panose="020B0604020202020204" charset="-79"/>
              </a:rPr>
              <a:t>Surgical tracheostomy</a:t>
            </a:r>
          </a:p>
          <a:p>
            <a:pPr marL="0" lvl="0" indent="0" algn="ctr" rtl="0">
              <a:spcBef>
                <a:spcPts val="0"/>
              </a:spcBef>
              <a:spcAft>
                <a:spcPts val="1600"/>
              </a:spcAft>
              <a:buNone/>
            </a:pPr>
            <a:endParaRPr dirty="0">
              <a:solidFill>
                <a:schemeClr val="dk1"/>
              </a:solidFill>
              <a:latin typeface="Raleway Thin"/>
              <a:ea typeface="Raleway Thin"/>
              <a:cs typeface="Raleway Thin"/>
              <a:sym typeface="Raleway Thin"/>
            </a:endParaRPr>
          </a:p>
        </p:txBody>
      </p:sp>
      <p:grpSp>
        <p:nvGrpSpPr>
          <p:cNvPr id="468" name="Google Shape;468;p43"/>
          <p:cNvGrpSpPr/>
          <p:nvPr/>
        </p:nvGrpSpPr>
        <p:grpSpPr>
          <a:xfrm>
            <a:off x="1577550" y="1937576"/>
            <a:ext cx="5988900" cy="822200"/>
            <a:chOff x="1577550" y="1937576"/>
            <a:chExt cx="5988900" cy="822200"/>
          </a:xfrm>
        </p:grpSpPr>
        <p:cxnSp>
          <p:nvCxnSpPr>
            <p:cNvPr id="469" name="Google Shape;469;p43"/>
            <p:cNvCxnSpPr>
              <a:stCxn id="461" idx="2"/>
              <a:endCxn id="463" idx="0"/>
            </p:cNvCxnSpPr>
            <p:nvPr/>
          </p:nvCxnSpPr>
          <p:spPr>
            <a:xfrm rot="-5400000" flipH="1">
              <a:off x="5579024" y="931775"/>
              <a:ext cx="817800" cy="2831700"/>
            </a:xfrm>
            <a:prstGeom prst="bentConnector3">
              <a:avLst>
                <a:gd name="adj1" fmla="val 49995"/>
              </a:avLst>
            </a:prstGeom>
            <a:noFill/>
            <a:ln w="19050" cap="flat" cmpd="sng">
              <a:solidFill>
                <a:srgbClr val="FFFFFF"/>
              </a:solidFill>
              <a:prstDash val="solid"/>
              <a:round/>
              <a:headEnd type="none" w="sm" len="sm"/>
              <a:tailEnd type="none" w="sm" len="sm"/>
            </a:ln>
          </p:spPr>
        </p:cxnSp>
        <p:cxnSp>
          <p:nvCxnSpPr>
            <p:cNvPr id="470" name="Google Shape;470;p43"/>
            <p:cNvCxnSpPr>
              <a:stCxn id="462" idx="0"/>
              <a:endCxn id="461" idx="2"/>
            </p:cNvCxnSpPr>
            <p:nvPr/>
          </p:nvCxnSpPr>
          <p:spPr>
            <a:xfrm rot="-5400000">
              <a:off x="2747238" y="931540"/>
              <a:ext cx="817800" cy="2832000"/>
            </a:xfrm>
            <a:prstGeom prst="bentConnector3">
              <a:avLst>
                <a:gd name="adj1" fmla="val 49995"/>
              </a:avLst>
            </a:prstGeom>
            <a:noFill/>
            <a:ln w="19050" cap="flat" cmpd="sng">
              <a:solidFill>
                <a:srgbClr val="FFFFFF"/>
              </a:solidFill>
              <a:prstDash val="solid"/>
              <a:round/>
              <a:headEnd type="none" w="sm" len="sm"/>
              <a:tailEnd type="none" w="sm" len="sm"/>
            </a:ln>
          </p:spPr>
        </p:cxnSp>
        <p:cxnSp>
          <p:nvCxnSpPr>
            <p:cNvPr id="471" name="Google Shape;471;p43"/>
            <p:cNvCxnSpPr>
              <a:stCxn id="464" idx="0"/>
              <a:endCxn id="461" idx="2"/>
            </p:cNvCxnSpPr>
            <p:nvPr/>
          </p:nvCxnSpPr>
          <p:spPr>
            <a:xfrm rot="10800000">
              <a:off x="4572006" y="1938640"/>
              <a:ext cx="0" cy="817800"/>
            </a:xfrm>
            <a:prstGeom prst="straightConnector1">
              <a:avLst/>
            </a:prstGeom>
            <a:noFill/>
            <a:ln w="19050" cap="flat" cmpd="sng">
              <a:solidFill>
                <a:srgbClr val="FFFFFF"/>
              </a:solidFill>
              <a:prstDash val="solid"/>
              <a:round/>
              <a:headEnd type="none" w="med" len="med"/>
              <a:tailEnd type="none" w="med" len="med"/>
            </a:ln>
          </p:spPr>
        </p:cxnSp>
        <p:cxnSp>
          <p:nvCxnSpPr>
            <p:cNvPr id="472" name="Google Shape;472;p43"/>
            <p:cNvCxnSpPr/>
            <p:nvPr/>
          </p:nvCxnSpPr>
          <p:spPr>
            <a:xfrm>
              <a:off x="1577550" y="2759776"/>
              <a:ext cx="325200" cy="0"/>
            </a:xfrm>
            <a:prstGeom prst="straightConnector1">
              <a:avLst/>
            </a:prstGeom>
            <a:noFill/>
            <a:ln w="19050" cap="flat" cmpd="sng">
              <a:solidFill>
                <a:srgbClr val="FFFFFF"/>
              </a:solidFill>
              <a:prstDash val="solid"/>
              <a:round/>
              <a:headEnd type="none" w="med" len="med"/>
              <a:tailEnd type="none" w="med" len="med"/>
            </a:ln>
          </p:spPr>
        </p:cxnSp>
        <p:cxnSp>
          <p:nvCxnSpPr>
            <p:cNvPr id="473" name="Google Shape;473;p43"/>
            <p:cNvCxnSpPr/>
            <p:nvPr/>
          </p:nvCxnSpPr>
          <p:spPr>
            <a:xfrm>
              <a:off x="4409400" y="2759776"/>
              <a:ext cx="325200" cy="0"/>
            </a:xfrm>
            <a:prstGeom prst="straightConnector1">
              <a:avLst/>
            </a:prstGeom>
            <a:noFill/>
            <a:ln w="19050" cap="flat" cmpd="sng">
              <a:solidFill>
                <a:srgbClr val="FFFFFF"/>
              </a:solidFill>
              <a:prstDash val="solid"/>
              <a:round/>
              <a:headEnd type="none" w="med" len="med"/>
              <a:tailEnd type="none" w="med" len="med"/>
            </a:ln>
          </p:spPr>
        </p:cxnSp>
        <p:cxnSp>
          <p:nvCxnSpPr>
            <p:cNvPr id="474" name="Google Shape;474;p43"/>
            <p:cNvCxnSpPr/>
            <p:nvPr/>
          </p:nvCxnSpPr>
          <p:spPr>
            <a:xfrm>
              <a:off x="7241250" y="2759776"/>
              <a:ext cx="325200" cy="0"/>
            </a:xfrm>
            <a:prstGeom prst="straightConnector1">
              <a:avLst/>
            </a:prstGeom>
            <a:noFill/>
            <a:ln w="19050" cap="flat" cmpd="sng">
              <a:solidFill>
                <a:srgbClr val="FFFFFF"/>
              </a:solidFill>
              <a:prstDash val="solid"/>
              <a:round/>
              <a:headEnd type="none" w="med" len="med"/>
              <a:tailEnd type="none" w="med" len="med"/>
            </a:ln>
          </p:spPr>
        </p:cxnSp>
        <p:cxnSp>
          <p:nvCxnSpPr>
            <p:cNvPr id="475" name="Google Shape;475;p43"/>
            <p:cNvCxnSpPr/>
            <p:nvPr/>
          </p:nvCxnSpPr>
          <p:spPr>
            <a:xfrm>
              <a:off x="4409400" y="1937576"/>
              <a:ext cx="325200" cy="0"/>
            </a:xfrm>
            <a:prstGeom prst="straightConnector1">
              <a:avLst/>
            </a:prstGeom>
            <a:noFill/>
            <a:ln w="19050" cap="flat" cmpd="sng">
              <a:solidFill>
                <a:srgbClr val="FFFFFF"/>
              </a:solidFill>
              <a:prstDash val="solid"/>
              <a:round/>
              <a:headEnd type="none" w="med" len="med"/>
              <a:tailEnd type="none" w="med" len="med"/>
            </a:ln>
          </p:spPr>
        </p:cxnSp>
      </p:grpSp>
      <p:grpSp>
        <p:nvGrpSpPr>
          <p:cNvPr id="20" name="Google Shape;195;p33"/>
          <p:cNvGrpSpPr/>
          <p:nvPr/>
        </p:nvGrpSpPr>
        <p:grpSpPr>
          <a:xfrm>
            <a:off x="2237551" y="0"/>
            <a:ext cx="4652682" cy="2369286"/>
            <a:chOff x="2599785" y="575898"/>
            <a:chExt cx="3944415" cy="2123589"/>
          </a:xfrm>
        </p:grpSpPr>
        <p:grpSp>
          <p:nvGrpSpPr>
            <p:cNvPr id="21" name="Google Shape;196;p33"/>
            <p:cNvGrpSpPr/>
            <p:nvPr/>
          </p:nvGrpSpPr>
          <p:grpSpPr>
            <a:xfrm rot="5400000">
              <a:off x="4407274" y="562560"/>
              <a:ext cx="2123589" cy="2150265"/>
              <a:chOff x="-985350" y="36427"/>
              <a:chExt cx="4441725" cy="4497522"/>
            </a:xfrm>
          </p:grpSpPr>
          <p:pic>
            <p:nvPicPr>
              <p:cNvPr id="28" name="Google Shape;197;p33"/>
              <p:cNvPicPr preferRelativeResize="0"/>
              <p:nvPr/>
            </p:nvPicPr>
            <p:blipFill rotWithShape="1">
              <a:blip r:embed="rId3">
                <a:alphaModFix/>
              </a:blip>
              <a:srcRect l="26352" t="7598" r="34769" b="7598"/>
              <a:stretch/>
            </p:blipFill>
            <p:spPr>
              <a:xfrm rot="-2980715">
                <a:off x="832999" y="1614374"/>
                <a:ext cx="1124227" cy="2574774"/>
              </a:xfrm>
              <a:prstGeom prst="rect">
                <a:avLst/>
              </a:prstGeom>
              <a:noFill/>
              <a:ln>
                <a:noFill/>
              </a:ln>
            </p:spPr>
          </p:pic>
          <p:pic>
            <p:nvPicPr>
              <p:cNvPr id="29" name="Google Shape;198;p33"/>
              <p:cNvPicPr preferRelativeResize="0"/>
              <p:nvPr/>
            </p:nvPicPr>
            <p:blipFill rotWithShape="1">
              <a:blip r:embed="rId4">
                <a:alphaModFix/>
              </a:blip>
              <a:srcRect l="23328" t="3288" r="26556" b="3288"/>
              <a:stretch/>
            </p:blipFill>
            <p:spPr>
              <a:xfrm rot="-5213012">
                <a:off x="32761" y="1443370"/>
                <a:ext cx="2018505" cy="3950833"/>
              </a:xfrm>
              <a:prstGeom prst="rect">
                <a:avLst/>
              </a:prstGeom>
              <a:noFill/>
              <a:ln>
                <a:noFill/>
              </a:ln>
            </p:spPr>
          </p:pic>
          <p:pic>
            <p:nvPicPr>
              <p:cNvPr id="30" name="Google Shape;199;p33"/>
              <p:cNvPicPr preferRelativeResize="0"/>
              <p:nvPr/>
            </p:nvPicPr>
            <p:blipFill>
              <a:blip r:embed="rId5">
                <a:alphaModFix/>
              </a:blip>
              <a:stretch>
                <a:fillRect/>
              </a:stretch>
            </p:blipFill>
            <p:spPr>
              <a:xfrm rot="-4262233">
                <a:off x="-336217" y="1422976"/>
                <a:ext cx="1618952" cy="2338248"/>
              </a:xfrm>
              <a:prstGeom prst="rect">
                <a:avLst/>
              </a:prstGeom>
              <a:noFill/>
              <a:ln>
                <a:noFill/>
              </a:ln>
            </p:spPr>
          </p:pic>
          <p:pic>
            <p:nvPicPr>
              <p:cNvPr id="31" name="Google Shape;200;p33"/>
              <p:cNvPicPr preferRelativeResize="0"/>
              <p:nvPr/>
            </p:nvPicPr>
            <p:blipFill>
              <a:blip r:embed="rId6">
                <a:alphaModFix/>
              </a:blip>
              <a:stretch>
                <a:fillRect/>
              </a:stretch>
            </p:blipFill>
            <p:spPr>
              <a:xfrm rot="-1404782" flipH="1">
                <a:off x="816960" y="331401"/>
                <a:ext cx="2118698" cy="3060027"/>
              </a:xfrm>
              <a:prstGeom prst="rect">
                <a:avLst/>
              </a:prstGeom>
              <a:noFill/>
              <a:ln>
                <a:noFill/>
              </a:ln>
            </p:spPr>
          </p:pic>
          <p:pic>
            <p:nvPicPr>
              <p:cNvPr id="32" name="Google Shape;201;p33"/>
              <p:cNvPicPr preferRelativeResize="0"/>
              <p:nvPr/>
            </p:nvPicPr>
            <p:blipFill>
              <a:blip r:embed="rId7">
                <a:alphaModFix/>
              </a:blip>
              <a:stretch>
                <a:fillRect/>
              </a:stretch>
            </p:blipFill>
            <p:spPr>
              <a:xfrm>
                <a:off x="1159600" y="2483325"/>
                <a:ext cx="1781827" cy="1870924"/>
              </a:xfrm>
              <a:prstGeom prst="rect">
                <a:avLst/>
              </a:prstGeom>
              <a:noFill/>
              <a:ln>
                <a:noFill/>
              </a:ln>
            </p:spPr>
          </p:pic>
        </p:grpSp>
        <p:grpSp>
          <p:nvGrpSpPr>
            <p:cNvPr id="22" name="Google Shape;202;p33"/>
            <p:cNvGrpSpPr/>
            <p:nvPr/>
          </p:nvGrpSpPr>
          <p:grpSpPr>
            <a:xfrm rot="-5400000" flipH="1">
              <a:off x="2613124" y="562560"/>
              <a:ext cx="2123589" cy="2150265"/>
              <a:chOff x="-985350" y="36427"/>
              <a:chExt cx="4441725" cy="4497522"/>
            </a:xfrm>
          </p:grpSpPr>
          <p:pic>
            <p:nvPicPr>
              <p:cNvPr id="23" name="Google Shape;203;p33"/>
              <p:cNvPicPr preferRelativeResize="0"/>
              <p:nvPr/>
            </p:nvPicPr>
            <p:blipFill rotWithShape="1">
              <a:blip r:embed="rId3">
                <a:alphaModFix/>
              </a:blip>
              <a:srcRect l="26352" t="7598" r="34769" b="7598"/>
              <a:stretch/>
            </p:blipFill>
            <p:spPr>
              <a:xfrm rot="-2980715">
                <a:off x="832999" y="1614374"/>
                <a:ext cx="1124227" cy="2574774"/>
              </a:xfrm>
              <a:prstGeom prst="rect">
                <a:avLst/>
              </a:prstGeom>
              <a:noFill/>
              <a:ln>
                <a:noFill/>
              </a:ln>
            </p:spPr>
          </p:pic>
          <p:pic>
            <p:nvPicPr>
              <p:cNvPr id="24" name="Google Shape;204;p33"/>
              <p:cNvPicPr preferRelativeResize="0"/>
              <p:nvPr/>
            </p:nvPicPr>
            <p:blipFill rotWithShape="1">
              <a:blip r:embed="rId4">
                <a:alphaModFix/>
              </a:blip>
              <a:srcRect l="23328" t="3288" r="26556" b="3288"/>
              <a:stretch/>
            </p:blipFill>
            <p:spPr>
              <a:xfrm rot="-5213012">
                <a:off x="32761" y="1443370"/>
                <a:ext cx="2018505" cy="3950833"/>
              </a:xfrm>
              <a:prstGeom prst="rect">
                <a:avLst/>
              </a:prstGeom>
              <a:noFill/>
              <a:ln>
                <a:noFill/>
              </a:ln>
            </p:spPr>
          </p:pic>
          <p:pic>
            <p:nvPicPr>
              <p:cNvPr id="25" name="Google Shape;205;p33"/>
              <p:cNvPicPr preferRelativeResize="0"/>
              <p:nvPr/>
            </p:nvPicPr>
            <p:blipFill>
              <a:blip r:embed="rId5">
                <a:alphaModFix/>
              </a:blip>
              <a:stretch>
                <a:fillRect/>
              </a:stretch>
            </p:blipFill>
            <p:spPr>
              <a:xfrm rot="-4262233">
                <a:off x="-336217" y="1422976"/>
                <a:ext cx="1618952" cy="2338248"/>
              </a:xfrm>
              <a:prstGeom prst="rect">
                <a:avLst/>
              </a:prstGeom>
              <a:noFill/>
              <a:ln>
                <a:noFill/>
              </a:ln>
            </p:spPr>
          </p:pic>
          <p:pic>
            <p:nvPicPr>
              <p:cNvPr id="26" name="Google Shape;206;p33"/>
              <p:cNvPicPr preferRelativeResize="0"/>
              <p:nvPr/>
            </p:nvPicPr>
            <p:blipFill>
              <a:blip r:embed="rId6">
                <a:alphaModFix/>
              </a:blip>
              <a:stretch>
                <a:fillRect/>
              </a:stretch>
            </p:blipFill>
            <p:spPr>
              <a:xfrm rot="-1404782" flipH="1">
                <a:off x="816960" y="331401"/>
                <a:ext cx="2118698" cy="3060027"/>
              </a:xfrm>
              <a:prstGeom prst="rect">
                <a:avLst/>
              </a:prstGeom>
              <a:noFill/>
              <a:ln>
                <a:noFill/>
              </a:ln>
            </p:spPr>
          </p:pic>
          <p:pic>
            <p:nvPicPr>
              <p:cNvPr id="27" name="Google Shape;207;p33"/>
              <p:cNvPicPr preferRelativeResize="0"/>
              <p:nvPr/>
            </p:nvPicPr>
            <p:blipFill>
              <a:blip r:embed="rId7">
                <a:alphaModFix/>
              </a:blip>
              <a:stretch>
                <a:fillRect/>
              </a:stretch>
            </p:blipFill>
            <p:spPr>
              <a:xfrm>
                <a:off x="1159600" y="2483325"/>
                <a:ext cx="1781827" cy="1870924"/>
              </a:xfrm>
              <a:prstGeom prst="rect">
                <a:avLst/>
              </a:prstGeom>
              <a:noFill/>
              <a:ln>
                <a:noFill/>
              </a:ln>
            </p:spPr>
          </p:pic>
        </p:grpSp>
      </p:grpSp>
    </p:spTree>
    <p:extLst>
      <p:ext uri="{BB962C8B-B14F-4D97-AF65-F5344CB8AC3E}">
        <p14:creationId xmlns:p14="http://schemas.microsoft.com/office/powerpoint/2010/main" val="184733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7"/>
          <p:cNvSpPr txBox="1">
            <a:spLocks noGrp="1"/>
          </p:cNvSpPr>
          <p:nvPr>
            <p:ph type="ctrTitle"/>
          </p:nvPr>
        </p:nvSpPr>
        <p:spPr>
          <a:xfrm>
            <a:off x="859766" y="1010077"/>
            <a:ext cx="6783000" cy="46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 </a:t>
            </a:r>
            <a:r>
              <a:rPr lang="en-US" dirty="0" smtClean="0"/>
              <a:t>A</a:t>
            </a:r>
            <a:r>
              <a:rPr lang="en" dirty="0" smtClean="0"/>
              <a:t>natomy </a:t>
            </a:r>
            <a:endParaRPr dirty="0"/>
          </a:p>
        </p:txBody>
      </p:sp>
      <p:sp>
        <p:nvSpPr>
          <p:cNvPr id="127" name="Google Shape;127;p27"/>
          <p:cNvSpPr txBox="1">
            <a:spLocks noGrp="1"/>
          </p:cNvSpPr>
          <p:nvPr>
            <p:ph type="ctrTitle" idx="2"/>
          </p:nvPr>
        </p:nvSpPr>
        <p:spPr>
          <a:xfrm>
            <a:off x="726600" y="1826113"/>
            <a:ext cx="6783000" cy="46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02. </a:t>
            </a:r>
            <a:r>
              <a:rPr lang="en-US" dirty="0" smtClean="0"/>
              <a:t>T</a:t>
            </a:r>
            <a:r>
              <a:rPr lang="en" dirty="0" smtClean="0"/>
              <a:t>racheastomy overview </a:t>
            </a:r>
            <a:endParaRPr dirty="0"/>
          </a:p>
        </p:txBody>
      </p:sp>
      <p:sp>
        <p:nvSpPr>
          <p:cNvPr id="129" name="Google Shape;129;p27"/>
          <p:cNvSpPr txBox="1">
            <a:spLocks noGrp="1"/>
          </p:cNvSpPr>
          <p:nvPr>
            <p:ph type="ctrTitle" idx="4"/>
          </p:nvPr>
        </p:nvSpPr>
        <p:spPr>
          <a:xfrm>
            <a:off x="726600" y="2686538"/>
            <a:ext cx="6783000" cy="46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03. </a:t>
            </a:r>
            <a:r>
              <a:rPr lang="en-US" dirty="0" smtClean="0"/>
              <a:t>T</a:t>
            </a:r>
            <a:r>
              <a:rPr lang="en" dirty="0" smtClean="0"/>
              <a:t>racheastomy indications </a:t>
            </a:r>
            <a:endParaRPr dirty="0"/>
          </a:p>
        </p:txBody>
      </p:sp>
      <p:sp>
        <p:nvSpPr>
          <p:cNvPr id="131" name="Google Shape;131;p27"/>
          <p:cNvSpPr txBox="1">
            <a:spLocks noGrp="1"/>
          </p:cNvSpPr>
          <p:nvPr>
            <p:ph type="ctrTitle" idx="6"/>
          </p:nvPr>
        </p:nvSpPr>
        <p:spPr>
          <a:xfrm>
            <a:off x="726600" y="3546963"/>
            <a:ext cx="6783000" cy="465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04. </a:t>
            </a:r>
            <a:r>
              <a:rPr lang="en-US" dirty="0" smtClean="0"/>
              <a:t>T</a:t>
            </a:r>
            <a:r>
              <a:rPr lang="en" dirty="0" smtClean="0"/>
              <a:t>racheastomy tubes </a:t>
            </a:r>
            <a:endParaRPr dirty="0"/>
          </a:p>
        </p:txBody>
      </p:sp>
    </p:spTree>
    <p:extLst>
      <p:ext uri="{BB962C8B-B14F-4D97-AF65-F5344CB8AC3E}">
        <p14:creationId xmlns:p14="http://schemas.microsoft.com/office/powerpoint/2010/main" val="32834260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218546" y="862648"/>
            <a:ext cx="3754005" cy="4019341"/>
          </a:xfrm>
          <a:prstGeom prst="rect">
            <a:avLst/>
          </a:prstGeom>
        </p:spPr>
      </p:pic>
      <p:pic>
        <p:nvPicPr>
          <p:cNvPr id="6" name="Picture 5"/>
          <p:cNvPicPr>
            <a:picLocks noChangeAspect="1"/>
          </p:cNvPicPr>
          <p:nvPr/>
        </p:nvPicPr>
        <p:blipFill>
          <a:blip r:embed="rId4"/>
          <a:stretch>
            <a:fillRect/>
          </a:stretch>
        </p:blipFill>
        <p:spPr>
          <a:xfrm>
            <a:off x="203203" y="862648"/>
            <a:ext cx="3754005" cy="4076958"/>
          </a:xfrm>
          <a:prstGeom prst="rect">
            <a:avLst/>
          </a:prstGeom>
        </p:spPr>
      </p:pic>
      <p:sp>
        <p:nvSpPr>
          <p:cNvPr id="7" name="Rectangle 6"/>
          <p:cNvSpPr/>
          <p:nvPr/>
        </p:nvSpPr>
        <p:spPr>
          <a:xfrm>
            <a:off x="1994362" y="125953"/>
            <a:ext cx="5019323" cy="707886"/>
          </a:xfrm>
          <a:prstGeom prst="rect">
            <a:avLst/>
          </a:prstGeom>
        </p:spPr>
        <p:txBody>
          <a:bodyPr wrap="none">
            <a:spAutoFit/>
          </a:bodyPr>
          <a:lstStyle/>
          <a:p>
            <a:r>
              <a:rPr lang="en-US" sz="4000" b="1" dirty="0">
                <a:solidFill>
                  <a:schemeClr val="bg2"/>
                </a:solidFill>
                <a:latin typeface="Amatic SC" panose="020B0604020202020204" charset="-79"/>
                <a:cs typeface="Amatic SC" panose="020B0604020202020204" charset="-79"/>
              </a:rPr>
              <a:t>TRACHEOSTOMY VERSUS INTUBATION</a:t>
            </a:r>
            <a:endParaRPr lang="ar-JO" sz="4000" b="1" dirty="0">
              <a:solidFill>
                <a:schemeClr val="bg2"/>
              </a:solidFill>
              <a:latin typeface="Amatic SC" panose="020B0604020202020204" charset="-79"/>
            </a:endParaRPr>
          </a:p>
        </p:txBody>
      </p:sp>
      <p:pic>
        <p:nvPicPr>
          <p:cNvPr id="9" name="Picture 8"/>
          <p:cNvPicPr>
            <a:picLocks noChangeAspect="1"/>
          </p:cNvPicPr>
          <p:nvPr/>
        </p:nvPicPr>
        <p:blipFill>
          <a:blip r:embed="rId5"/>
          <a:stretch>
            <a:fillRect/>
          </a:stretch>
        </p:blipFill>
        <p:spPr>
          <a:xfrm>
            <a:off x="3812596" y="1426464"/>
            <a:ext cx="1405950" cy="3449725"/>
          </a:xfrm>
          <a:prstGeom prst="rect">
            <a:avLst/>
          </a:prstGeom>
        </p:spPr>
      </p:pic>
    </p:spTree>
    <p:extLst>
      <p:ext uri="{BB962C8B-B14F-4D97-AF65-F5344CB8AC3E}">
        <p14:creationId xmlns:p14="http://schemas.microsoft.com/office/powerpoint/2010/main" val="28275456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a:p>
        </p:txBody>
      </p:sp>
      <p:sp>
        <p:nvSpPr>
          <p:cNvPr id="3" name="Subtitle 2"/>
          <p:cNvSpPr>
            <a:spLocks noGrp="1"/>
          </p:cNvSpPr>
          <p:nvPr>
            <p:ph type="subTitle" idx="1"/>
          </p:nvPr>
        </p:nvSpPr>
        <p:spPr/>
        <p:txBody>
          <a:bodyPr/>
          <a:lstStyle/>
          <a:p>
            <a:endParaRPr lang="ar-JO"/>
          </a:p>
        </p:txBody>
      </p:sp>
      <p:pic>
        <p:nvPicPr>
          <p:cNvPr id="4" name="Picture 3"/>
          <p:cNvPicPr>
            <a:picLocks noChangeAspect="1"/>
          </p:cNvPicPr>
          <p:nvPr/>
        </p:nvPicPr>
        <p:blipFill rotWithShape="1">
          <a:blip r:embed="rId2"/>
          <a:srcRect r="713" b="1625"/>
          <a:stretch/>
        </p:blipFill>
        <p:spPr>
          <a:xfrm>
            <a:off x="175440" y="368440"/>
            <a:ext cx="8793019" cy="4475269"/>
          </a:xfrm>
          <a:prstGeom prst="rect">
            <a:avLst/>
          </a:prstGeom>
        </p:spPr>
      </p:pic>
    </p:spTree>
    <p:extLst>
      <p:ext uri="{BB962C8B-B14F-4D97-AF65-F5344CB8AC3E}">
        <p14:creationId xmlns:p14="http://schemas.microsoft.com/office/powerpoint/2010/main" val="1060954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5503" y="3707318"/>
            <a:ext cx="9144000" cy="954600"/>
          </a:xfrm>
        </p:spPr>
        <p:txBody>
          <a:bodyPr/>
          <a:lstStyle/>
          <a:p>
            <a:pPr algn="l"/>
            <a:r>
              <a:rPr lang="en-US" dirty="0" smtClean="0">
                <a:latin typeface="Andalus" panose="02020603050405020304" pitchFamily="18" charset="-78"/>
                <a:cs typeface="Andalus" panose="02020603050405020304" pitchFamily="18" charset="-78"/>
              </a:rPr>
              <a:t>     Airway </a:t>
            </a:r>
            <a:r>
              <a:rPr lang="en-US" dirty="0">
                <a:latin typeface="Andalus" panose="02020603050405020304" pitchFamily="18" charset="-78"/>
                <a:cs typeface="Andalus" panose="02020603050405020304" pitchFamily="18" charset="-78"/>
              </a:rPr>
              <a:t>access for mechanical ventilation can be provided either </a:t>
            </a:r>
            <a:r>
              <a:rPr lang="en-US" dirty="0" smtClean="0">
                <a:latin typeface="Andalus" panose="02020603050405020304" pitchFamily="18" charset="-78"/>
                <a:cs typeface="Andalus" panose="02020603050405020304" pitchFamily="18" charset="-78"/>
              </a:rPr>
              <a:t>by</a:t>
            </a:r>
          </a:p>
          <a:p>
            <a:pPr algn="l"/>
            <a:r>
              <a:rPr lang="en-US" dirty="0" smtClean="0">
                <a:latin typeface="Andalus" panose="02020603050405020304" pitchFamily="18" charset="-78"/>
                <a:cs typeface="Andalus" panose="02020603050405020304" pitchFamily="18" charset="-78"/>
              </a:rPr>
              <a:t>     </a:t>
            </a:r>
            <a:r>
              <a:rPr lang="en-US" b="1" dirty="0">
                <a:latin typeface="Andalus" panose="02020603050405020304" pitchFamily="18" charset="-78"/>
                <a:cs typeface="Andalus" panose="02020603050405020304" pitchFamily="18" charset="-78"/>
              </a:rPr>
              <a:t>a </a:t>
            </a:r>
            <a:r>
              <a:rPr lang="en-US" b="1" dirty="0">
                <a:solidFill>
                  <a:srgbClr val="FFFF00"/>
                </a:solidFill>
                <a:latin typeface="Andalus" panose="02020603050405020304" pitchFamily="18" charset="-78"/>
                <a:cs typeface="Andalus" panose="02020603050405020304" pitchFamily="18" charset="-78"/>
              </a:rPr>
              <a:t>translaryngeal endotracheal </a:t>
            </a:r>
            <a:r>
              <a:rPr lang="en-US" b="1" dirty="0">
                <a:latin typeface="Andalus" panose="02020603050405020304" pitchFamily="18" charset="-78"/>
                <a:cs typeface="Andalus" panose="02020603050405020304" pitchFamily="18" charset="-78"/>
              </a:rPr>
              <a:t>or </a:t>
            </a:r>
            <a:r>
              <a:rPr lang="en-US" b="1" dirty="0">
                <a:solidFill>
                  <a:srgbClr val="FFFF00"/>
                </a:solidFill>
                <a:latin typeface="Andalus" panose="02020603050405020304" pitchFamily="18" charset="-78"/>
                <a:cs typeface="Andalus" panose="02020603050405020304" pitchFamily="18" charset="-78"/>
              </a:rPr>
              <a:t>tracheostomy tube. </a:t>
            </a:r>
            <a:endParaRPr lang="en-US" b="1" dirty="0" smtClean="0">
              <a:solidFill>
                <a:srgbClr val="FFFF00"/>
              </a:solidFill>
              <a:latin typeface="Andalus" panose="02020603050405020304" pitchFamily="18" charset="-78"/>
              <a:cs typeface="Andalus" panose="02020603050405020304" pitchFamily="18" charset="-78"/>
            </a:endParaRPr>
          </a:p>
          <a:p>
            <a:pPr algn="l"/>
            <a:endParaRPr lang="en-US" b="1" dirty="0">
              <a:latin typeface="Andalus" panose="02020603050405020304" pitchFamily="18" charset="-78"/>
              <a:cs typeface="Andalus" panose="02020603050405020304" pitchFamily="18" charset="-78"/>
            </a:endParaRPr>
          </a:p>
          <a:p>
            <a:pPr algn="l"/>
            <a:r>
              <a:rPr lang="en-US" dirty="0" smtClean="0">
                <a:latin typeface="Andalus" panose="02020603050405020304" pitchFamily="18" charset="-78"/>
                <a:cs typeface="Andalus" panose="02020603050405020304" pitchFamily="18" charset="-78"/>
              </a:rPr>
              <a:t>      During </a:t>
            </a:r>
            <a:r>
              <a:rPr lang="en-US" dirty="0">
                <a:latin typeface="Andalus" panose="02020603050405020304" pitchFamily="18" charset="-78"/>
                <a:cs typeface="Andalus" panose="02020603050405020304" pitchFamily="18" charset="-78"/>
              </a:rPr>
              <a:t>episodes of acute respiratory failure, patients are generally ventilated through an endotracheal tube</a:t>
            </a:r>
            <a:r>
              <a:rPr lang="en-US" dirty="0" smtClean="0">
                <a:latin typeface="Andalus" panose="02020603050405020304" pitchFamily="18" charset="-78"/>
                <a:cs typeface="Andalus" panose="02020603050405020304" pitchFamily="18" charset="-78"/>
              </a:rPr>
              <a:t>. </a:t>
            </a:r>
            <a:r>
              <a:rPr lang="en-US" dirty="0">
                <a:latin typeface="Andalus" panose="02020603050405020304" pitchFamily="18" charset="-78"/>
                <a:cs typeface="Andalus" panose="02020603050405020304" pitchFamily="18" charset="-78"/>
              </a:rPr>
              <a:t>Changing to a tracheostomy tube is often considered when the need for mechanical ventilation is </a:t>
            </a:r>
            <a:r>
              <a:rPr lang="en-US" b="1" u="sng" dirty="0">
                <a:solidFill>
                  <a:srgbClr val="FFFF00"/>
                </a:solidFill>
                <a:latin typeface="Andalus" panose="02020603050405020304" pitchFamily="18" charset="-78"/>
                <a:cs typeface="Andalus" panose="02020603050405020304" pitchFamily="18" charset="-78"/>
              </a:rPr>
              <a:t>expected to be prolonged</a:t>
            </a:r>
            <a:r>
              <a:rPr lang="en-US" dirty="0" smtClean="0">
                <a:latin typeface="Andalus" panose="02020603050405020304" pitchFamily="18" charset="-78"/>
                <a:cs typeface="Andalus" panose="02020603050405020304" pitchFamily="18" charset="-78"/>
              </a:rPr>
              <a:t>. </a:t>
            </a:r>
          </a:p>
          <a:p>
            <a:pPr algn="l"/>
            <a:endParaRPr lang="en-US" dirty="0">
              <a:latin typeface="Andalus" panose="02020603050405020304" pitchFamily="18" charset="-78"/>
              <a:cs typeface="Andalus" panose="02020603050405020304" pitchFamily="18" charset="-78"/>
            </a:endParaRPr>
          </a:p>
          <a:p>
            <a:pPr algn="l"/>
            <a:r>
              <a:rPr lang="en-US" dirty="0" smtClean="0">
                <a:latin typeface="Andalus" panose="02020603050405020304" pitchFamily="18" charset="-78"/>
                <a:cs typeface="Andalus" panose="02020603050405020304" pitchFamily="18" charset="-78"/>
              </a:rPr>
              <a:t>      Many </a:t>
            </a:r>
            <a:r>
              <a:rPr lang="en-US" dirty="0">
                <a:latin typeface="Andalus" panose="02020603050405020304" pitchFamily="18" charset="-78"/>
                <a:cs typeface="Andalus" panose="02020603050405020304" pitchFamily="18" charset="-78"/>
              </a:rPr>
              <a:t>clinicians believe that patients </a:t>
            </a:r>
            <a:r>
              <a:rPr lang="en-US" u="sng" dirty="0">
                <a:solidFill>
                  <a:srgbClr val="FFFF00"/>
                </a:solidFill>
                <a:latin typeface="Andalus" panose="02020603050405020304" pitchFamily="18" charset="-78"/>
                <a:cs typeface="Andalus" panose="02020603050405020304" pitchFamily="18" charset="-78"/>
              </a:rPr>
              <a:t>should not be ventilated via an endotracheal tube for longer than three weeks unless they are either unstable or unlikely to benefit from tracheostomy</a:t>
            </a:r>
            <a:r>
              <a:rPr lang="en-US" dirty="0">
                <a:latin typeface="Andalus" panose="02020603050405020304" pitchFamily="18" charset="-78"/>
                <a:cs typeface="Andalus" panose="02020603050405020304" pitchFamily="18" charset="-78"/>
              </a:rPr>
              <a:t>  </a:t>
            </a:r>
            <a:r>
              <a:rPr lang="en-US" dirty="0" smtClean="0">
                <a:latin typeface="Andalus" panose="02020603050405020304" pitchFamily="18" charset="-78"/>
                <a:cs typeface="Andalus" panose="02020603050405020304" pitchFamily="18" charset="-78"/>
              </a:rPr>
              <a:t>This </a:t>
            </a:r>
            <a:r>
              <a:rPr lang="en-US" dirty="0">
                <a:latin typeface="Andalus" panose="02020603050405020304" pitchFamily="18" charset="-78"/>
                <a:cs typeface="Andalus" panose="02020603050405020304" pitchFamily="18" charset="-78"/>
              </a:rPr>
              <a:t>view is based upon the observation that tracheostomy enhances nursing care, improves patient comfort, reduces the need for sedation, and improves patient communication </a:t>
            </a:r>
            <a:r>
              <a:rPr lang="en-US" dirty="0" smtClean="0">
                <a:latin typeface="Andalus" panose="02020603050405020304" pitchFamily="18" charset="-78"/>
                <a:cs typeface="Andalus" panose="02020603050405020304" pitchFamily="18" charset="-78"/>
              </a:rPr>
              <a:t>. </a:t>
            </a:r>
          </a:p>
          <a:p>
            <a:pPr algn="l"/>
            <a:endParaRPr lang="en-US" dirty="0" smtClean="0">
              <a:latin typeface="Andalus" panose="02020603050405020304" pitchFamily="18" charset="-78"/>
              <a:cs typeface="Andalus" panose="02020603050405020304" pitchFamily="18" charset="-78"/>
            </a:endParaRPr>
          </a:p>
          <a:p>
            <a:pPr algn="l"/>
            <a:r>
              <a:rPr lang="en-US" dirty="0" smtClean="0">
                <a:latin typeface="Andalus" panose="02020603050405020304" pitchFamily="18" charset="-78"/>
                <a:cs typeface="Andalus" panose="02020603050405020304" pitchFamily="18" charset="-78"/>
              </a:rPr>
              <a:t>      Additionally</a:t>
            </a:r>
            <a:r>
              <a:rPr lang="en-US" dirty="0">
                <a:latin typeface="Andalus" panose="02020603050405020304" pitchFamily="18" charset="-78"/>
                <a:cs typeface="Andalus" panose="02020603050405020304" pitchFamily="18" charset="-78"/>
              </a:rPr>
              <a:t>, prolonged translaryngeal intubation can be associated with a significant degree of laryngeal injury.  </a:t>
            </a:r>
            <a:endParaRPr lang="ar-JO"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653523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34" y="268154"/>
            <a:ext cx="6891900" cy="1501541"/>
          </a:xfrm>
        </p:spPr>
        <p:txBody>
          <a:bodyPr/>
          <a:lstStyle/>
          <a:p>
            <a:r>
              <a:rPr lang="en-US" altLang="ar-JO" sz="6000" b="1" dirty="0">
                <a:solidFill>
                  <a:schemeClr val="bg2"/>
                </a:solidFill>
                <a:latin typeface="Amatic SC" panose="020B0604020202020204" charset="-79"/>
                <a:cs typeface="Amatic SC" panose="020B0604020202020204" charset="-79"/>
              </a:rPr>
              <a:t>Percutaneous tracheostomy </a:t>
            </a:r>
            <a:br>
              <a:rPr lang="en-US" altLang="ar-JO" sz="6000" b="1" dirty="0">
                <a:solidFill>
                  <a:schemeClr val="bg2"/>
                </a:solidFill>
                <a:latin typeface="Amatic SC" panose="020B0604020202020204" charset="-79"/>
                <a:cs typeface="Amatic SC" panose="020B0604020202020204" charset="-79"/>
              </a:rPr>
            </a:br>
            <a:endParaRPr lang="ar-JO" sz="6000" dirty="0"/>
          </a:p>
        </p:txBody>
      </p:sp>
      <p:pic>
        <p:nvPicPr>
          <p:cNvPr id="4" name="Picture 3"/>
          <p:cNvPicPr>
            <a:picLocks noChangeAspect="1"/>
          </p:cNvPicPr>
          <p:nvPr/>
        </p:nvPicPr>
        <p:blipFill>
          <a:blip r:embed="rId2"/>
          <a:stretch>
            <a:fillRect/>
          </a:stretch>
        </p:blipFill>
        <p:spPr>
          <a:xfrm>
            <a:off x="5513923" y="1018925"/>
            <a:ext cx="3524200" cy="3524200"/>
          </a:xfrm>
          <a:prstGeom prst="ellipse">
            <a:avLst/>
          </a:prstGeom>
          <a:ln>
            <a:noFill/>
          </a:ln>
          <a:effectLst>
            <a:softEdge rad="112500"/>
          </a:effectLst>
        </p:spPr>
      </p:pic>
      <p:sp>
        <p:nvSpPr>
          <p:cNvPr id="5" name="TextBox 4"/>
          <p:cNvSpPr txBox="1"/>
          <p:nvPr/>
        </p:nvSpPr>
        <p:spPr>
          <a:xfrm>
            <a:off x="481263" y="1347537"/>
            <a:ext cx="4620126" cy="2246769"/>
          </a:xfrm>
          <a:prstGeom prst="rect">
            <a:avLst/>
          </a:prstGeom>
          <a:noFill/>
        </p:spPr>
        <p:txBody>
          <a:bodyPr wrap="square" rtlCol="1">
            <a:spAutoFit/>
          </a:bodyPr>
          <a:lstStyle/>
          <a:p>
            <a:r>
              <a:rPr lang="en-US" sz="2800" b="1" dirty="0" smtClean="0">
                <a:solidFill>
                  <a:srgbClr val="FFFF00"/>
                </a:solidFill>
                <a:latin typeface="Andalus" panose="02020603050405020304" pitchFamily="18" charset="-78"/>
                <a:cs typeface="Andalus" panose="02020603050405020304" pitchFamily="18" charset="-78"/>
              </a:rPr>
              <a:t>Bedside</a:t>
            </a:r>
            <a:r>
              <a:rPr lang="en-US" sz="2800" dirty="0" smtClean="0">
                <a:solidFill>
                  <a:schemeClr val="accent5"/>
                </a:solidFill>
                <a:latin typeface="Andalus" panose="02020603050405020304" pitchFamily="18" charset="-78"/>
                <a:cs typeface="Andalus" panose="02020603050405020304" pitchFamily="18" charset="-78"/>
              </a:rPr>
              <a:t> procedure that maybe easily performed in the ICU or patient bedside ..</a:t>
            </a:r>
          </a:p>
          <a:p>
            <a:r>
              <a:rPr lang="en-US" sz="2800" dirty="0" smtClean="0">
                <a:solidFill>
                  <a:schemeClr val="accent5"/>
                </a:solidFill>
                <a:latin typeface="Andalus" panose="02020603050405020304" pitchFamily="18" charset="-78"/>
                <a:cs typeface="Andalus" panose="02020603050405020304" pitchFamily="18" charset="-78"/>
              </a:rPr>
              <a:t>The major principle is </a:t>
            </a:r>
            <a:r>
              <a:rPr lang="en-US" sz="2800" b="1" dirty="0" smtClean="0">
                <a:solidFill>
                  <a:srgbClr val="FFFF00"/>
                </a:solidFill>
                <a:latin typeface="Andalus" panose="02020603050405020304" pitchFamily="18" charset="-78"/>
                <a:cs typeface="Andalus" panose="02020603050405020304" pitchFamily="18" charset="-78"/>
              </a:rPr>
              <a:t>dilatation over dilatation </a:t>
            </a:r>
            <a:endParaRPr lang="ar-JO" sz="2800" dirty="0">
              <a:solidFill>
                <a:schemeClr val="accent5"/>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2734445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1111" y="1031653"/>
            <a:ext cx="9144001" cy="954600"/>
          </a:xfrm>
        </p:spPr>
        <p:txBody>
          <a:bodyPr/>
          <a:lstStyle/>
          <a:p>
            <a:pPr algn="l"/>
            <a:endParaRPr lang="en-US" sz="2400" b="1" dirty="0" smtClean="0">
              <a:latin typeface="Andalus" panose="02020603050405020304" pitchFamily="18" charset="-78"/>
              <a:cs typeface="Andalus" panose="02020603050405020304" pitchFamily="18" charset="-78"/>
            </a:endParaRPr>
          </a:p>
          <a:p>
            <a:pPr algn="l"/>
            <a:r>
              <a:rPr lang="en-US" sz="2400" b="1" dirty="0" smtClean="0">
                <a:solidFill>
                  <a:srgbClr val="FFFF00"/>
                </a:solidFill>
                <a:latin typeface="Andalus" panose="02020603050405020304" pitchFamily="18" charset="-78"/>
                <a:cs typeface="Andalus" panose="02020603050405020304" pitchFamily="18" charset="-78"/>
              </a:rPr>
              <a:t>     </a:t>
            </a:r>
            <a:r>
              <a:rPr lang="en-US" sz="2400" b="1" dirty="0" smtClean="0">
                <a:solidFill>
                  <a:srgbClr val="FFFF00"/>
                </a:solidFill>
                <a:latin typeface="Andalus" panose="02020603050405020304" pitchFamily="18" charset="-78"/>
                <a:cs typeface="Andalus" panose="02020603050405020304" pitchFamily="18" charset="-78"/>
              </a:rPr>
              <a:t>1-Patient </a:t>
            </a:r>
            <a:r>
              <a:rPr lang="en-US" sz="2400" b="1" dirty="0" smtClean="0">
                <a:solidFill>
                  <a:srgbClr val="FFFF00"/>
                </a:solidFill>
                <a:latin typeface="Andalus" panose="02020603050405020304" pitchFamily="18" charset="-78"/>
                <a:cs typeface="Andalus" panose="02020603050405020304" pitchFamily="18" charset="-78"/>
              </a:rPr>
              <a:t>Positioning:</a:t>
            </a:r>
            <a:endParaRPr lang="en-US" sz="2400" b="1" dirty="0">
              <a:solidFill>
                <a:srgbClr val="FFFF00"/>
              </a:solidFill>
              <a:latin typeface="Andalus" panose="02020603050405020304" pitchFamily="18" charset="-78"/>
              <a:cs typeface="Andalus" panose="02020603050405020304" pitchFamily="18" charset="-78"/>
            </a:endParaRPr>
          </a:p>
          <a:p>
            <a:pPr algn="l"/>
            <a:endParaRPr lang="en-US" sz="2000" dirty="0">
              <a:latin typeface="Andalus" panose="02020603050405020304" pitchFamily="18" charset="-78"/>
              <a:cs typeface="Andalus" panose="02020603050405020304" pitchFamily="18" charset="-78"/>
            </a:endParaRPr>
          </a:p>
          <a:p>
            <a:pPr algn="l"/>
            <a:r>
              <a:rPr lang="en-US" sz="2000" dirty="0" smtClean="0">
                <a:latin typeface="Andalus" panose="02020603050405020304" pitchFamily="18" charset="-78"/>
                <a:cs typeface="Andalus" panose="02020603050405020304" pitchFamily="18" charset="-78"/>
              </a:rPr>
              <a:t>     The </a:t>
            </a:r>
            <a:r>
              <a:rPr lang="en-US" sz="2000" dirty="0">
                <a:latin typeface="Andalus" panose="02020603050405020304" pitchFamily="18" charset="-78"/>
                <a:cs typeface="Andalus" panose="02020603050405020304" pitchFamily="18" charset="-78"/>
              </a:rPr>
              <a:t>patient should be placed </a:t>
            </a:r>
            <a:r>
              <a:rPr lang="en-US" sz="2000" dirty="0" smtClean="0">
                <a:latin typeface="Andalus" panose="02020603050405020304" pitchFamily="18" charset="-78"/>
                <a:cs typeface="Andalus" panose="02020603050405020304" pitchFamily="18" charset="-78"/>
              </a:rPr>
              <a:t>supine with </a:t>
            </a:r>
            <a:r>
              <a:rPr lang="en-US" sz="2000" dirty="0">
                <a:latin typeface="Andalus" panose="02020603050405020304" pitchFamily="18" charset="-78"/>
                <a:cs typeface="Andalus" panose="02020603050405020304" pitchFamily="18" charset="-78"/>
              </a:rPr>
              <a:t>towels under the should blades so that the neck is fully extended.</a:t>
            </a:r>
          </a:p>
          <a:p>
            <a:endParaRPr lang="ar-JO" dirty="0"/>
          </a:p>
        </p:txBody>
      </p:sp>
      <p:pic>
        <p:nvPicPr>
          <p:cNvPr id="5" name="Picture 4"/>
          <p:cNvPicPr>
            <a:picLocks noChangeAspect="1"/>
          </p:cNvPicPr>
          <p:nvPr/>
        </p:nvPicPr>
        <p:blipFill>
          <a:blip r:embed="rId3"/>
          <a:stretch>
            <a:fillRect/>
          </a:stretch>
        </p:blipFill>
        <p:spPr>
          <a:xfrm>
            <a:off x="117151" y="1752592"/>
            <a:ext cx="3838832" cy="3216068"/>
          </a:xfrm>
          <a:prstGeom prst="rect">
            <a:avLst/>
          </a:prstGeom>
          <a:ln>
            <a:noFill/>
          </a:ln>
          <a:effectLst>
            <a:softEdge rad="112500"/>
          </a:effectLst>
        </p:spPr>
      </p:pic>
      <p:pic>
        <p:nvPicPr>
          <p:cNvPr id="6" name="Picture 5"/>
          <p:cNvPicPr>
            <a:picLocks noChangeAspect="1"/>
          </p:cNvPicPr>
          <p:nvPr/>
        </p:nvPicPr>
        <p:blipFill>
          <a:blip r:embed="rId4"/>
          <a:stretch>
            <a:fillRect/>
          </a:stretch>
        </p:blipFill>
        <p:spPr>
          <a:xfrm>
            <a:off x="4644729" y="1787722"/>
            <a:ext cx="4152761" cy="3145808"/>
          </a:xfrm>
          <a:prstGeom prst="rect">
            <a:avLst/>
          </a:prstGeom>
          <a:ln>
            <a:noFill/>
          </a:ln>
          <a:effectLst>
            <a:softEdge rad="112500"/>
          </a:effectLst>
        </p:spPr>
      </p:pic>
    </p:spTree>
    <p:extLst>
      <p:ext uri="{BB962C8B-B14F-4D97-AF65-F5344CB8AC3E}">
        <p14:creationId xmlns:p14="http://schemas.microsoft.com/office/powerpoint/2010/main" val="25429924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75251" y="111883"/>
            <a:ext cx="6301409" cy="954600"/>
          </a:xfrm>
        </p:spPr>
        <p:txBody>
          <a:bodyPr/>
          <a:lstStyle/>
          <a:p>
            <a:pPr algn="l"/>
            <a:r>
              <a:rPr lang="en-US" sz="4000" b="1" dirty="0" smtClean="0">
                <a:solidFill>
                  <a:srgbClr val="FFFF00"/>
                </a:solidFill>
                <a:latin typeface="Angsana New" panose="02020603050405020304" pitchFamily="18" charset="-34"/>
                <a:cs typeface="Angsana New" panose="02020603050405020304" pitchFamily="18" charset="-34"/>
              </a:rPr>
              <a:t>2-Withdraw </a:t>
            </a:r>
            <a:r>
              <a:rPr lang="en-US" sz="4000" b="1" dirty="0">
                <a:solidFill>
                  <a:srgbClr val="FFFF00"/>
                </a:solidFill>
                <a:latin typeface="Angsana New" panose="02020603050405020304" pitchFamily="18" charset="-34"/>
                <a:cs typeface="Angsana New" panose="02020603050405020304" pitchFamily="18" charset="-34"/>
              </a:rPr>
              <a:t>Endotracheal </a:t>
            </a:r>
            <a:r>
              <a:rPr lang="en-US" sz="4000" b="1" dirty="0" smtClean="0">
                <a:solidFill>
                  <a:srgbClr val="FFFF00"/>
                </a:solidFill>
                <a:latin typeface="Angsana New" panose="02020603050405020304" pitchFamily="18" charset="-34"/>
                <a:cs typeface="Angsana New" panose="02020603050405020304" pitchFamily="18" charset="-34"/>
              </a:rPr>
              <a:t>Tube:</a:t>
            </a:r>
            <a:endParaRPr lang="en-US" sz="4000" b="1" dirty="0">
              <a:solidFill>
                <a:srgbClr val="FFFF00"/>
              </a:solidFill>
              <a:latin typeface="Angsana New" panose="02020603050405020304" pitchFamily="18" charset="-34"/>
              <a:cs typeface="Angsana New" panose="02020603050405020304" pitchFamily="18" charset="-34"/>
            </a:endParaRPr>
          </a:p>
          <a:p>
            <a:pPr algn="l"/>
            <a:endParaRPr lang="ar-JO" dirty="0"/>
          </a:p>
        </p:txBody>
      </p:sp>
      <p:pic>
        <p:nvPicPr>
          <p:cNvPr id="4" name="Picture 3"/>
          <p:cNvPicPr>
            <a:picLocks noChangeAspect="1"/>
          </p:cNvPicPr>
          <p:nvPr/>
        </p:nvPicPr>
        <p:blipFill>
          <a:blip r:embed="rId2"/>
          <a:stretch>
            <a:fillRect/>
          </a:stretch>
        </p:blipFill>
        <p:spPr>
          <a:xfrm>
            <a:off x="864704" y="705678"/>
            <a:ext cx="7424531" cy="4303643"/>
          </a:xfrm>
          <a:prstGeom prst="rect">
            <a:avLst/>
          </a:prstGeom>
        </p:spPr>
      </p:pic>
    </p:spTree>
    <p:extLst>
      <p:ext uri="{BB962C8B-B14F-4D97-AF65-F5344CB8AC3E}">
        <p14:creationId xmlns:p14="http://schemas.microsoft.com/office/powerpoint/2010/main" val="1893979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965" y="1341575"/>
            <a:ext cx="4154556" cy="3201085"/>
          </a:xfrm>
          <a:prstGeom prst="rect">
            <a:avLst/>
          </a:prstGeom>
        </p:spPr>
      </p:pic>
      <p:sp>
        <p:nvSpPr>
          <p:cNvPr id="5" name="Rectangle 4"/>
          <p:cNvSpPr/>
          <p:nvPr/>
        </p:nvSpPr>
        <p:spPr>
          <a:xfrm>
            <a:off x="394732" y="180404"/>
            <a:ext cx="8219662" cy="738664"/>
          </a:xfrm>
          <a:prstGeom prst="rect">
            <a:avLst/>
          </a:prstGeom>
        </p:spPr>
        <p:txBody>
          <a:bodyPr wrap="square">
            <a:spAutoFit/>
          </a:bodyPr>
          <a:lstStyle/>
          <a:p>
            <a:endParaRPr lang="en-US" dirty="0"/>
          </a:p>
          <a:p>
            <a:r>
              <a:rPr lang="en-US" sz="2800" dirty="0">
                <a:solidFill>
                  <a:srgbClr val="FFFF00"/>
                </a:solidFill>
                <a:latin typeface="Aldhabi" panose="01000000000000000000" pitchFamily="2" charset="-78"/>
                <a:cs typeface="Aldhabi" panose="01000000000000000000" pitchFamily="2" charset="-78"/>
              </a:rPr>
              <a:t>The bronchoscope is </a:t>
            </a:r>
            <a:r>
              <a:rPr lang="en-US" sz="2800" dirty="0" smtClean="0">
                <a:solidFill>
                  <a:srgbClr val="FFFF00"/>
                </a:solidFill>
                <a:latin typeface="Aldhabi" panose="01000000000000000000" pitchFamily="2" charset="-78"/>
                <a:cs typeface="Aldhabi" panose="01000000000000000000" pitchFamily="2" charset="-78"/>
              </a:rPr>
              <a:t>fed </a:t>
            </a:r>
            <a:r>
              <a:rPr lang="en-US" sz="2800" dirty="0">
                <a:solidFill>
                  <a:srgbClr val="FFFF00"/>
                </a:solidFill>
                <a:latin typeface="Aldhabi" panose="01000000000000000000" pitchFamily="2" charset="-78"/>
                <a:cs typeface="Aldhabi" panose="01000000000000000000" pitchFamily="2" charset="-78"/>
              </a:rPr>
              <a:t>through the endotracheal </a:t>
            </a:r>
            <a:r>
              <a:rPr lang="en-US" sz="2800" dirty="0" smtClean="0">
                <a:solidFill>
                  <a:srgbClr val="FFFF00"/>
                </a:solidFill>
                <a:latin typeface="Aldhabi" panose="01000000000000000000" pitchFamily="2" charset="-78"/>
                <a:cs typeface="Aldhabi" panose="01000000000000000000" pitchFamily="2" charset="-78"/>
              </a:rPr>
              <a:t>tube but </a:t>
            </a:r>
            <a:r>
              <a:rPr lang="en-US" sz="2800" dirty="0">
                <a:solidFill>
                  <a:srgbClr val="FFFF00"/>
                </a:solidFill>
                <a:latin typeface="Aldhabi" panose="01000000000000000000" pitchFamily="2" charset="-78"/>
                <a:cs typeface="Aldhabi" panose="01000000000000000000" pitchFamily="2" charset="-78"/>
              </a:rPr>
              <a:t>kept with the tube itself.</a:t>
            </a:r>
          </a:p>
        </p:txBody>
      </p:sp>
      <p:pic>
        <p:nvPicPr>
          <p:cNvPr id="6" name="Picture 5"/>
          <p:cNvPicPr>
            <a:picLocks noChangeAspect="1"/>
          </p:cNvPicPr>
          <p:nvPr/>
        </p:nvPicPr>
        <p:blipFill>
          <a:blip r:embed="rId3"/>
          <a:stretch>
            <a:fillRect/>
          </a:stretch>
        </p:blipFill>
        <p:spPr>
          <a:xfrm>
            <a:off x="4949637" y="1341575"/>
            <a:ext cx="3801768" cy="3201085"/>
          </a:xfrm>
          <a:prstGeom prst="rect">
            <a:avLst/>
          </a:prstGeom>
        </p:spPr>
      </p:pic>
    </p:spTree>
    <p:extLst>
      <p:ext uri="{BB962C8B-B14F-4D97-AF65-F5344CB8AC3E}">
        <p14:creationId xmlns:p14="http://schemas.microsoft.com/office/powerpoint/2010/main" val="22712468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49943" y="3314735"/>
            <a:ext cx="8791926" cy="954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lt2"/>
              </a:buClr>
              <a:buSzPts val="1800"/>
              <a:buFont typeface="Raleway Thin"/>
              <a:buNone/>
              <a:defRPr sz="1800" b="0" i="0" u="none" strike="noStrike" cap="none">
                <a:solidFill>
                  <a:schemeClr val="dk2"/>
                </a:solidFill>
                <a:latin typeface="Raleway Thin"/>
                <a:ea typeface="Raleway Thin"/>
                <a:cs typeface="Raleway Thin"/>
                <a:sym typeface="Raleway Thin"/>
              </a:defRPr>
            </a:lvl1pPr>
            <a:lvl2pPr marL="914400" marR="0" lvl="1" indent="-317500" algn="ctr" rtl="0">
              <a:lnSpc>
                <a:spcPct val="100000"/>
              </a:lnSpc>
              <a:spcBef>
                <a:spcPts val="0"/>
              </a:spcBef>
              <a:spcAft>
                <a:spcPts val="0"/>
              </a:spcAft>
              <a:buClr>
                <a:schemeClr val="lt2"/>
              </a:buClr>
              <a:buSzPts val="1400"/>
              <a:buFont typeface="Raleway Thin"/>
              <a:buNone/>
              <a:defRPr sz="1400" b="0" i="0" u="none" strike="noStrike" cap="none">
                <a:solidFill>
                  <a:schemeClr val="dk2"/>
                </a:solidFill>
                <a:latin typeface="Raleway Thin"/>
                <a:ea typeface="Raleway Thin"/>
                <a:cs typeface="Raleway Thin"/>
                <a:sym typeface="Raleway Thin"/>
              </a:defRPr>
            </a:lvl2pPr>
            <a:lvl3pPr marL="1371600" marR="0" lvl="2" indent="-317500" algn="ctr" rtl="0">
              <a:lnSpc>
                <a:spcPct val="100000"/>
              </a:lnSpc>
              <a:spcBef>
                <a:spcPts val="0"/>
              </a:spcBef>
              <a:spcAft>
                <a:spcPts val="0"/>
              </a:spcAft>
              <a:buClr>
                <a:schemeClr val="lt2"/>
              </a:buClr>
              <a:buSzPts val="1400"/>
              <a:buFont typeface="Raleway Thin"/>
              <a:buNone/>
              <a:defRPr sz="1400" b="0" i="0" u="none" strike="noStrike" cap="none">
                <a:solidFill>
                  <a:schemeClr val="dk2"/>
                </a:solidFill>
                <a:latin typeface="Raleway Thin"/>
                <a:ea typeface="Raleway Thin"/>
                <a:cs typeface="Raleway Thin"/>
                <a:sym typeface="Raleway Thin"/>
              </a:defRPr>
            </a:lvl3pPr>
            <a:lvl4pPr marL="1828800" marR="0" lvl="3" indent="-317500" algn="ctr" rtl="0">
              <a:lnSpc>
                <a:spcPct val="100000"/>
              </a:lnSpc>
              <a:spcBef>
                <a:spcPts val="0"/>
              </a:spcBef>
              <a:spcAft>
                <a:spcPts val="0"/>
              </a:spcAft>
              <a:buClr>
                <a:schemeClr val="lt2"/>
              </a:buClr>
              <a:buSzPts val="1400"/>
              <a:buFont typeface="Raleway Thin"/>
              <a:buNone/>
              <a:defRPr sz="1400" b="0" i="0" u="none" strike="noStrike" cap="none">
                <a:solidFill>
                  <a:schemeClr val="dk2"/>
                </a:solidFill>
                <a:latin typeface="Raleway Thin"/>
                <a:ea typeface="Raleway Thin"/>
                <a:cs typeface="Raleway Thin"/>
                <a:sym typeface="Raleway Thin"/>
              </a:defRPr>
            </a:lvl4pPr>
            <a:lvl5pPr marL="2286000" marR="0" lvl="4" indent="-317500" algn="ctr" rtl="0">
              <a:lnSpc>
                <a:spcPct val="100000"/>
              </a:lnSpc>
              <a:spcBef>
                <a:spcPts val="0"/>
              </a:spcBef>
              <a:spcAft>
                <a:spcPts val="0"/>
              </a:spcAft>
              <a:buClr>
                <a:schemeClr val="lt2"/>
              </a:buClr>
              <a:buSzPts val="1400"/>
              <a:buFont typeface="Raleway Thin"/>
              <a:buNone/>
              <a:defRPr sz="1400" b="0" i="0" u="none" strike="noStrike" cap="none">
                <a:solidFill>
                  <a:schemeClr val="dk2"/>
                </a:solidFill>
                <a:latin typeface="Raleway Thin"/>
                <a:ea typeface="Raleway Thin"/>
                <a:cs typeface="Raleway Thin"/>
                <a:sym typeface="Raleway Thin"/>
              </a:defRPr>
            </a:lvl5pPr>
            <a:lvl6pPr marL="2743200" marR="0" lvl="5" indent="-317500" algn="ctr" rtl="0">
              <a:lnSpc>
                <a:spcPct val="100000"/>
              </a:lnSpc>
              <a:spcBef>
                <a:spcPts val="0"/>
              </a:spcBef>
              <a:spcAft>
                <a:spcPts val="0"/>
              </a:spcAft>
              <a:buClr>
                <a:schemeClr val="lt2"/>
              </a:buClr>
              <a:buSzPts val="1400"/>
              <a:buFont typeface="Raleway Thin"/>
              <a:buNone/>
              <a:defRPr sz="1400" b="0" i="0" u="none" strike="noStrike" cap="none">
                <a:solidFill>
                  <a:schemeClr val="dk2"/>
                </a:solidFill>
                <a:latin typeface="Raleway Thin"/>
                <a:ea typeface="Raleway Thin"/>
                <a:cs typeface="Raleway Thin"/>
                <a:sym typeface="Raleway Thin"/>
              </a:defRPr>
            </a:lvl6pPr>
            <a:lvl7pPr marL="3200400" marR="0" lvl="6" indent="-317500" algn="ctr" rtl="0">
              <a:lnSpc>
                <a:spcPct val="100000"/>
              </a:lnSpc>
              <a:spcBef>
                <a:spcPts val="0"/>
              </a:spcBef>
              <a:spcAft>
                <a:spcPts val="0"/>
              </a:spcAft>
              <a:buClr>
                <a:schemeClr val="lt2"/>
              </a:buClr>
              <a:buSzPts val="1400"/>
              <a:buFont typeface="Raleway Thin"/>
              <a:buNone/>
              <a:defRPr sz="1400" b="0" i="0" u="none" strike="noStrike" cap="none">
                <a:solidFill>
                  <a:schemeClr val="dk2"/>
                </a:solidFill>
                <a:latin typeface="Raleway Thin"/>
                <a:ea typeface="Raleway Thin"/>
                <a:cs typeface="Raleway Thin"/>
                <a:sym typeface="Raleway Thin"/>
              </a:defRPr>
            </a:lvl7pPr>
            <a:lvl8pPr marL="3657600" marR="0" lvl="7" indent="-317500" algn="ctr" rtl="0">
              <a:lnSpc>
                <a:spcPct val="100000"/>
              </a:lnSpc>
              <a:spcBef>
                <a:spcPts val="0"/>
              </a:spcBef>
              <a:spcAft>
                <a:spcPts val="0"/>
              </a:spcAft>
              <a:buClr>
                <a:schemeClr val="lt2"/>
              </a:buClr>
              <a:buSzPts val="1400"/>
              <a:buFont typeface="Raleway Thin"/>
              <a:buNone/>
              <a:defRPr sz="1400" b="0" i="0" u="none" strike="noStrike" cap="none">
                <a:solidFill>
                  <a:schemeClr val="dk2"/>
                </a:solidFill>
                <a:latin typeface="Raleway Thin"/>
                <a:ea typeface="Raleway Thin"/>
                <a:cs typeface="Raleway Thin"/>
                <a:sym typeface="Raleway Thin"/>
              </a:defRPr>
            </a:lvl8pPr>
            <a:lvl9pPr marL="4114800" marR="0" lvl="8" indent="-317500" algn="ctr" rtl="0">
              <a:lnSpc>
                <a:spcPct val="100000"/>
              </a:lnSpc>
              <a:spcBef>
                <a:spcPts val="0"/>
              </a:spcBef>
              <a:spcAft>
                <a:spcPts val="0"/>
              </a:spcAft>
              <a:buClr>
                <a:schemeClr val="lt2"/>
              </a:buClr>
              <a:buSzPts val="1400"/>
              <a:buFont typeface="Raleway Thin"/>
              <a:buNone/>
              <a:defRPr sz="1400" b="0" i="0" u="none" strike="noStrike" cap="none">
                <a:solidFill>
                  <a:schemeClr val="dk2"/>
                </a:solidFill>
                <a:latin typeface="Raleway Thin"/>
                <a:ea typeface="Raleway Thin"/>
                <a:cs typeface="Raleway Thin"/>
                <a:sym typeface="Raleway Thin"/>
              </a:defRPr>
            </a:lvl9pPr>
          </a:lstStyle>
          <a:p>
            <a:pPr algn="l"/>
            <a:r>
              <a:rPr lang="en-US" sz="2400" dirty="0" smtClean="0">
                <a:latin typeface="Andalus" panose="02020603050405020304" pitchFamily="18" charset="-78"/>
                <a:cs typeface="Andalus" panose="02020603050405020304" pitchFamily="18" charset="-78"/>
              </a:rPr>
              <a:t>   </a:t>
            </a:r>
            <a:r>
              <a:rPr lang="en-US" sz="3200" b="1" dirty="0">
                <a:solidFill>
                  <a:srgbClr val="FFFF00"/>
                </a:solidFill>
                <a:latin typeface="Andalus" panose="02020603050405020304" pitchFamily="18" charset="-78"/>
                <a:cs typeface="Andalus" panose="02020603050405020304" pitchFamily="18" charset="-78"/>
              </a:rPr>
              <a:t>2</a:t>
            </a:r>
            <a:r>
              <a:rPr lang="en-US" sz="3200" b="1" dirty="0" smtClean="0">
                <a:solidFill>
                  <a:srgbClr val="FFFF00"/>
                </a:solidFill>
                <a:latin typeface="Andalus" panose="02020603050405020304" pitchFamily="18" charset="-78"/>
                <a:cs typeface="Andalus" panose="02020603050405020304" pitchFamily="18" charset="-78"/>
              </a:rPr>
              <a:t>-local anesthetic infiltration +</a:t>
            </a:r>
            <a:r>
              <a:rPr lang="en-US" sz="3600" b="1" dirty="0" smtClean="0">
                <a:solidFill>
                  <a:srgbClr val="FFFF00"/>
                </a:solidFill>
                <a:latin typeface="Andalus" panose="02020603050405020304" pitchFamily="18" charset="-78"/>
                <a:cs typeface="Andalus" panose="02020603050405020304" pitchFamily="18" charset="-78"/>
              </a:rPr>
              <a:t>Skin </a:t>
            </a:r>
            <a:r>
              <a:rPr lang="en-US" sz="3600" b="1" dirty="0" smtClean="0">
                <a:solidFill>
                  <a:srgbClr val="FFFF00"/>
                </a:solidFill>
                <a:latin typeface="Andalus" panose="02020603050405020304" pitchFamily="18" charset="-78"/>
                <a:cs typeface="Andalus" panose="02020603050405020304" pitchFamily="18" charset="-78"/>
              </a:rPr>
              <a:t>Incision:</a:t>
            </a:r>
          </a:p>
          <a:p>
            <a:pPr algn="l"/>
            <a:r>
              <a:rPr lang="en-US" dirty="0" smtClean="0">
                <a:latin typeface="Andalus" panose="02020603050405020304" pitchFamily="18" charset="-78"/>
                <a:cs typeface="Andalus" panose="02020603050405020304" pitchFamily="18" charset="-78"/>
              </a:rPr>
              <a:t>     The neck should be carefully palpated and the anatomy should identified (thyroid cartilage, cricoid cartilage, and 2-3 tracheal rings). </a:t>
            </a:r>
          </a:p>
          <a:p>
            <a:pPr algn="l"/>
            <a:endParaRPr lang="en-US" dirty="0" smtClean="0">
              <a:latin typeface="Andalus" panose="02020603050405020304" pitchFamily="18" charset="-78"/>
              <a:cs typeface="Andalus" panose="02020603050405020304" pitchFamily="18" charset="-78"/>
            </a:endParaRPr>
          </a:p>
          <a:p>
            <a:pPr algn="l"/>
            <a:r>
              <a:rPr lang="en-US" dirty="0" smtClean="0">
                <a:latin typeface="Andalus" panose="02020603050405020304" pitchFamily="18" charset="-78"/>
                <a:cs typeface="Andalus" panose="02020603050405020304" pitchFamily="18" charset="-78"/>
              </a:rPr>
              <a:t>     Consider labelling the landmarks with a permanent marker. The ideal location of the tracheostomy would be</a:t>
            </a:r>
          </a:p>
          <a:p>
            <a:pPr algn="l"/>
            <a:r>
              <a:rPr lang="en-US" b="1" dirty="0" smtClean="0">
                <a:solidFill>
                  <a:srgbClr val="FFFF00"/>
                </a:solidFill>
                <a:latin typeface="Andalus" panose="02020603050405020304" pitchFamily="18" charset="-78"/>
                <a:cs typeface="Andalus" panose="02020603050405020304" pitchFamily="18" charset="-78"/>
              </a:rPr>
              <a:t>      between the 1st and 3rd tracheal ring.</a:t>
            </a:r>
            <a:r>
              <a:rPr lang="en-US" dirty="0" smtClean="0">
                <a:latin typeface="Andalus" panose="02020603050405020304" pitchFamily="18" charset="-78"/>
                <a:cs typeface="Andalus" panose="02020603050405020304" pitchFamily="18" charset="-78"/>
              </a:rPr>
              <a:t> </a:t>
            </a:r>
          </a:p>
          <a:p>
            <a:pPr algn="l"/>
            <a:r>
              <a:rPr lang="en-US" dirty="0" smtClean="0">
                <a:latin typeface="Andalus" panose="02020603050405020304" pitchFamily="18" charset="-78"/>
                <a:cs typeface="Andalus" panose="02020603050405020304" pitchFamily="18" charset="-78"/>
              </a:rPr>
              <a:t>      </a:t>
            </a:r>
          </a:p>
          <a:p>
            <a:pPr algn="l"/>
            <a:r>
              <a:rPr lang="en-US" dirty="0" smtClean="0">
                <a:latin typeface="Andalus" panose="02020603050405020304" pitchFamily="18" charset="-78"/>
                <a:cs typeface="Andalus" panose="02020603050405020304" pitchFamily="18" charset="-78"/>
              </a:rPr>
              <a:t>     Use ultrasound to identify an large vessels in the area. Once you have identified your location, a </a:t>
            </a:r>
            <a:r>
              <a:rPr lang="en-US" b="1" dirty="0" smtClean="0">
                <a:solidFill>
                  <a:srgbClr val="FFFF00"/>
                </a:solidFill>
                <a:latin typeface="Andalus" panose="02020603050405020304" pitchFamily="18" charset="-78"/>
                <a:cs typeface="Andalus" panose="02020603050405020304" pitchFamily="18" charset="-78"/>
              </a:rPr>
              <a:t>horizontal skin incision</a:t>
            </a:r>
            <a:r>
              <a:rPr lang="en-US" dirty="0" smtClean="0">
                <a:latin typeface="Andalus" panose="02020603050405020304" pitchFamily="18" charset="-78"/>
                <a:cs typeface="Andalus" panose="02020603050405020304" pitchFamily="18" charset="-78"/>
              </a:rPr>
              <a:t> made about </a:t>
            </a:r>
            <a:r>
              <a:rPr lang="en-US" b="1" dirty="0" smtClean="0">
                <a:solidFill>
                  <a:srgbClr val="FFFF00"/>
                </a:solidFill>
                <a:latin typeface="Andalus" panose="02020603050405020304" pitchFamily="18" charset="-78"/>
                <a:cs typeface="Andalus" panose="02020603050405020304" pitchFamily="18" charset="-78"/>
              </a:rPr>
              <a:t>2-3 cm in length.</a:t>
            </a:r>
          </a:p>
          <a:p>
            <a:endParaRPr lang="ar-JO" dirty="0"/>
          </a:p>
        </p:txBody>
      </p:sp>
    </p:spTree>
    <p:extLst>
      <p:ext uri="{BB962C8B-B14F-4D97-AF65-F5344CB8AC3E}">
        <p14:creationId xmlns:p14="http://schemas.microsoft.com/office/powerpoint/2010/main" val="1349177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959566" y="213928"/>
            <a:ext cx="3028395" cy="2059178"/>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a:off x="55693" y="88493"/>
            <a:ext cx="2791326" cy="2184613"/>
          </a:xfrm>
          <a:prstGeom prst="rect">
            <a:avLst/>
          </a:prstGeom>
          <a:ln>
            <a:noFill/>
          </a:ln>
          <a:effectLst>
            <a:softEdge rad="112500"/>
          </a:effectLst>
        </p:spPr>
      </p:pic>
      <p:pic>
        <p:nvPicPr>
          <p:cNvPr id="8" name="Picture 7"/>
          <p:cNvPicPr>
            <a:picLocks noChangeAspect="1"/>
          </p:cNvPicPr>
          <p:nvPr/>
        </p:nvPicPr>
        <p:blipFill>
          <a:blip r:embed="rId5"/>
          <a:stretch>
            <a:fillRect/>
          </a:stretch>
        </p:blipFill>
        <p:spPr>
          <a:xfrm>
            <a:off x="5975986" y="263964"/>
            <a:ext cx="3168014" cy="2009142"/>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1104091" y="2387066"/>
            <a:ext cx="2828655" cy="2633958"/>
          </a:xfrm>
          <a:prstGeom prst="rect">
            <a:avLst/>
          </a:prstGeom>
          <a:ln>
            <a:noFill/>
          </a:ln>
          <a:effectLst>
            <a:softEdge rad="112500"/>
          </a:effectLst>
        </p:spPr>
      </p:pic>
      <p:pic>
        <p:nvPicPr>
          <p:cNvPr id="10" name="Picture 9"/>
          <p:cNvPicPr>
            <a:picLocks noChangeAspect="1"/>
          </p:cNvPicPr>
          <p:nvPr/>
        </p:nvPicPr>
        <p:blipFill>
          <a:blip r:embed="rId7"/>
          <a:stretch>
            <a:fillRect/>
          </a:stretch>
        </p:blipFill>
        <p:spPr>
          <a:xfrm>
            <a:off x="3932746" y="2387066"/>
            <a:ext cx="3972358" cy="2635148"/>
          </a:xfrm>
          <a:prstGeom prst="rect">
            <a:avLst/>
          </a:prstGeom>
          <a:ln>
            <a:noFill/>
          </a:ln>
          <a:effectLst>
            <a:softEdge rad="112500"/>
          </a:effectLst>
        </p:spPr>
      </p:pic>
    </p:spTree>
    <p:extLst>
      <p:ext uri="{BB962C8B-B14F-4D97-AF65-F5344CB8AC3E}">
        <p14:creationId xmlns:p14="http://schemas.microsoft.com/office/powerpoint/2010/main" val="1618201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6349" y="207695"/>
            <a:ext cx="2414829" cy="954600"/>
          </a:xfrm>
        </p:spPr>
        <p:txBody>
          <a:bodyPr/>
          <a:lstStyle/>
          <a:p>
            <a:r>
              <a:rPr lang="en-US" sz="4800" dirty="0" smtClean="0">
                <a:solidFill>
                  <a:srgbClr val="FFFF00"/>
                </a:solidFill>
                <a:latin typeface="Aldhabi" panose="01000000000000000000" pitchFamily="2" charset="-78"/>
                <a:cs typeface="Aldhabi" panose="01000000000000000000" pitchFamily="2" charset="-78"/>
              </a:rPr>
              <a:t>3-Dissection </a:t>
            </a:r>
            <a:endParaRPr lang="ar-JO" sz="4800" dirty="0">
              <a:solidFill>
                <a:srgbClr val="FFFF00"/>
              </a:solidFill>
              <a:latin typeface="Aldhabi" panose="01000000000000000000" pitchFamily="2" charset="-78"/>
              <a:cs typeface="Aldhabi" panose="01000000000000000000" pitchFamily="2" charset="-78"/>
            </a:endParaRPr>
          </a:p>
        </p:txBody>
      </p:sp>
      <p:pic>
        <p:nvPicPr>
          <p:cNvPr id="5" name="Picture 4"/>
          <p:cNvPicPr>
            <a:picLocks noChangeAspect="1"/>
          </p:cNvPicPr>
          <p:nvPr/>
        </p:nvPicPr>
        <p:blipFill>
          <a:blip r:embed="rId3"/>
          <a:stretch>
            <a:fillRect/>
          </a:stretch>
        </p:blipFill>
        <p:spPr>
          <a:xfrm>
            <a:off x="4538444" y="1315018"/>
            <a:ext cx="4546833" cy="2921424"/>
          </a:xfrm>
          <a:prstGeom prst="rect">
            <a:avLst/>
          </a:prstGeom>
          <a:ln>
            <a:noFill/>
          </a:ln>
          <a:effectLst>
            <a:softEdge rad="112500"/>
          </a:effectLst>
        </p:spPr>
      </p:pic>
      <p:sp>
        <p:nvSpPr>
          <p:cNvPr id="6" name="Rectangle 5"/>
          <p:cNvSpPr/>
          <p:nvPr/>
        </p:nvSpPr>
        <p:spPr>
          <a:xfrm>
            <a:off x="297809" y="1539687"/>
            <a:ext cx="3703739" cy="1477328"/>
          </a:xfrm>
          <a:prstGeom prst="rect">
            <a:avLst/>
          </a:prstGeom>
        </p:spPr>
        <p:txBody>
          <a:bodyPr wrap="square">
            <a:spAutoFit/>
          </a:bodyPr>
          <a:lstStyle/>
          <a:p>
            <a:r>
              <a:rPr lang="en-US" sz="1800" dirty="0">
                <a:solidFill>
                  <a:schemeClr val="bg2"/>
                </a:solidFill>
                <a:latin typeface="Andalus" panose="02020603050405020304" pitchFamily="18" charset="-78"/>
                <a:cs typeface="Andalus" panose="02020603050405020304" pitchFamily="18" charset="-78"/>
              </a:rPr>
              <a:t>The </a:t>
            </a:r>
            <a:r>
              <a:rPr lang="en-US" sz="1800" dirty="0" err="1">
                <a:solidFill>
                  <a:schemeClr val="bg2"/>
                </a:solidFill>
                <a:latin typeface="Andalus" panose="02020603050405020304" pitchFamily="18" charset="-78"/>
                <a:cs typeface="Andalus" panose="02020603050405020304" pitchFamily="18" charset="-78"/>
              </a:rPr>
              <a:t>pretracheal</a:t>
            </a:r>
            <a:r>
              <a:rPr lang="en-US" sz="1800" dirty="0">
                <a:solidFill>
                  <a:schemeClr val="bg2"/>
                </a:solidFill>
                <a:latin typeface="Andalus" panose="02020603050405020304" pitchFamily="18" charset="-78"/>
                <a:cs typeface="Andalus" panose="02020603050405020304" pitchFamily="18" charset="-78"/>
              </a:rPr>
              <a:t> tissue is cleared by blunt dissection with a mosquito (Kelly clamp), until the trachea is clearly palpable. It need not be fully visualized.</a:t>
            </a:r>
            <a:endParaRPr lang="ar-JO" sz="1800" dirty="0">
              <a:solidFill>
                <a:schemeClr val="bg2"/>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661582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9"/>
          <p:cNvSpPr txBox="1">
            <a:spLocks noGrp="1"/>
          </p:cNvSpPr>
          <p:nvPr>
            <p:ph type="subTitle" idx="1"/>
          </p:nvPr>
        </p:nvSpPr>
        <p:spPr>
          <a:xfrm flipH="1">
            <a:off x="930574" y="2315900"/>
            <a:ext cx="3144275" cy="1821094"/>
          </a:xfrm>
          <a:prstGeom prst="rect">
            <a:avLst/>
          </a:prstGeom>
        </p:spPr>
        <p:txBody>
          <a:bodyPr spcFirstLastPara="1" wrap="square" lIns="91425" tIns="91425" rIns="91425" bIns="91425" anchor="t" anchorCtr="0">
            <a:noAutofit/>
          </a:bodyPr>
          <a:lstStyle/>
          <a:p>
            <a:pPr marL="0" lvl="0" indent="0"/>
            <a:r>
              <a:rPr lang="en-US" dirty="0"/>
              <a:t>The </a:t>
            </a:r>
            <a:r>
              <a:rPr lang="en-US" b="1" dirty="0" smtClean="0"/>
              <a:t>trachea</a:t>
            </a:r>
            <a:r>
              <a:rPr lang="en-US" dirty="0" smtClean="0"/>
              <a:t>, </a:t>
            </a:r>
            <a:r>
              <a:rPr lang="en-US" dirty="0"/>
              <a:t>is a </a:t>
            </a:r>
            <a:r>
              <a:rPr lang="en-US" dirty="0">
                <a:hlinkClick r:id="rId3" tooltip="Cartilage"/>
              </a:rPr>
              <a:t>cartilaginous</a:t>
            </a:r>
            <a:r>
              <a:rPr lang="en-US" dirty="0"/>
              <a:t> tube that connects the </a:t>
            </a:r>
            <a:r>
              <a:rPr lang="en-US" dirty="0">
                <a:hlinkClick r:id="rId4" tooltip="Larynx"/>
              </a:rPr>
              <a:t>larynx</a:t>
            </a:r>
            <a:r>
              <a:rPr lang="en-US" dirty="0"/>
              <a:t> to the bronchi of the </a:t>
            </a:r>
            <a:r>
              <a:rPr lang="en-US" dirty="0">
                <a:hlinkClick r:id="rId5" tooltip="Lung"/>
              </a:rPr>
              <a:t>lungs</a:t>
            </a:r>
            <a:r>
              <a:rPr lang="en-US" dirty="0"/>
              <a:t>, allowing the passage of </a:t>
            </a:r>
            <a:r>
              <a:rPr lang="en-US" dirty="0">
                <a:hlinkClick r:id="rId6" tooltip="Air"/>
              </a:rPr>
              <a:t>air</a:t>
            </a:r>
            <a:r>
              <a:rPr lang="en-US" dirty="0" smtClean="0"/>
              <a:t>, and </a:t>
            </a:r>
            <a:r>
              <a:rPr lang="en-US" dirty="0"/>
              <a:t>it </a:t>
            </a:r>
            <a:r>
              <a:rPr lang="en-US" dirty="0" smtClean="0"/>
              <a:t>extend from </a:t>
            </a:r>
            <a:r>
              <a:rPr lang="en-US" dirty="0"/>
              <a:t>the larynx and branches into the two </a:t>
            </a:r>
            <a:r>
              <a:rPr lang="en-US" dirty="0">
                <a:hlinkClick r:id="rId7" tooltip="Primary bronchus"/>
              </a:rPr>
              <a:t>primary bronchi</a:t>
            </a:r>
            <a:r>
              <a:rPr lang="en-US" dirty="0"/>
              <a:t>. </a:t>
            </a:r>
            <a:endParaRPr dirty="0"/>
          </a:p>
        </p:txBody>
      </p:sp>
      <p:sp>
        <p:nvSpPr>
          <p:cNvPr id="145" name="Google Shape;145;p29"/>
          <p:cNvSpPr txBox="1">
            <a:spLocks noGrp="1"/>
          </p:cNvSpPr>
          <p:nvPr>
            <p:ph type="title"/>
          </p:nvPr>
        </p:nvSpPr>
        <p:spPr>
          <a:xfrm>
            <a:off x="930578" y="1662706"/>
            <a:ext cx="3037200" cy="528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INTRODUCTION</a:t>
            </a:r>
            <a:endParaRPr dirty="0"/>
          </a:p>
        </p:txBody>
      </p:sp>
      <p:cxnSp>
        <p:nvCxnSpPr>
          <p:cNvPr id="146" name="Google Shape;146;p29"/>
          <p:cNvCxnSpPr/>
          <p:nvPr/>
        </p:nvCxnSpPr>
        <p:spPr>
          <a:xfrm>
            <a:off x="4572000" y="1258650"/>
            <a:ext cx="0" cy="2626200"/>
          </a:xfrm>
          <a:prstGeom prst="straightConnector1">
            <a:avLst/>
          </a:prstGeom>
          <a:noFill/>
          <a:ln w="19050" cap="flat" cmpd="sng">
            <a:solidFill>
              <a:schemeClr val="lt1"/>
            </a:solidFill>
            <a:prstDash val="solid"/>
            <a:round/>
            <a:headEnd type="none" w="med" len="med"/>
            <a:tailEnd type="none" w="med" len="med"/>
          </a:ln>
        </p:spPr>
      </p:cxnSp>
      <p:pic>
        <p:nvPicPr>
          <p:cNvPr id="2" name="صورة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3526" y="339016"/>
            <a:ext cx="3349101" cy="4465468"/>
          </a:xfrm>
          <a:prstGeom prst="rect">
            <a:avLst/>
          </a:prstGeom>
        </p:spPr>
      </p:pic>
    </p:spTree>
    <p:extLst>
      <p:ext uri="{BB962C8B-B14F-4D97-AF65-F5344CB8AC3E}">
        <p14:creationId xmlns:p14="http://schemas.microsoft.com/office/powerpoint/2010/main" val="5436171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9087" y="1639287"/>
            <a:ext cx="4966689" cy="3432474"/>
          </a:xfrm>
          <a:prstGeom prst="rect">
            <a:avLst/>
          </a:prstGeom>
          <a:ln>
            <a:noFill/>
          </a:ln>
          <a:effectLst>
            <a:softEdge rad="112500"/>
          </a:effectLst>
        </p:spPr>
      </p:pic>
      <p:sp>
        <p:nvSpPr>
          <p:cNvPr id="5" name="Rectangle 4"/>
          <p:cNvSpPr/>
          <p:nvPr/>
        </p:nvSpPr>
        <p:spPr>
          <a:xfrm>
            <a:off x="149087" y="-39704"/>
            <a:ext cx="8994913" cy="1569660"/>
          </a:xfrm>
          <a:prstGeom prst="rect">
            <a:avLst/>
          </a:prstGeom>
        </p:spPr>
        <p:txBody>
          <a:bodyPr wrap="square">
            <a:spAutoFit/>
          </a:bodyPr>
          <a:lstStyle/>
          <a:p>
            <a:r>
              <a:rPr lang="en-US" sz="4000" dirty="0">
                <a:solidFill>
                  <a:srgbClr val="FFFF00"/>
                </a:solidFill>
                <a:latin typeface="Aldhabi" panose="01000000000000000000" pitchFamily="2" charset="-78"/>
                <a:cs typeface="Aldhabi" panose="01000000000000000000" pitchFamily="2" charset="-78"/>
              </a:rPr>
              <a:t>Tracheal </a:t>
            </a:r>
            <a:r>
              <a:rPr lang="en-US" sz="4000" dirty="0" smtClean="0">
                <a:solidFill>
                  <a:srgbClr val="FFFF00"/>
                </a:solidFill>
                <a:latin typeface="Aldhabi" panose="01000000000000000000" pitchFamily="2" charset="-78"/>
                <a:cs typeface="Aldhabi" panose="01000000000000000000" pitchFamily="2" charset="-78"/>
              </a:rPr>
              <a:t>Puncture:</a:t>
            </a:r>
            <a:endParaRPr lang="en-US" dirty="0" smtClean="0"/>
          </a:p>
          <a:p>
            <a:r>
              <a:rPr lang="en-US" sz="2800" dirty="0" smtClean="0">
                <a:solidFill>
                  <a:schemeClr val="bg2"/>
                </a:solidFill>
                <a:latin typeface="Aldhabi" panose="01000000000000000000" pitchFamily="2" charset="-78"/>
                <a:cs typeface="Aldhabi" panose="01000000000000000000" pitchFamily="2" charset="-78"/>
              </a:rPr>
              <a:t>Once </a:t>
            </a:r>
            <a:r>
              <a:rPr lang="en-US" sz="2800" dirty="0">
                <a:solidFill>
                  <a:schemeClr val="bg2"/>
                </a:solidFill>
                <a:latin typeface="Aldhabi" panose="01000000000000000000" pitchFamily="2" charset="-78"/>
                <a:cs typeface="Aldhabi" panose="01000000000000000000" pitchFamily="2" charset="-78"/>
              </a:rPr>
              <a:t>you have endotracheal tube withdrawn far enough, the introducer needle is then used to puncture the anterior wall of the trachea under direct </a:t>
            </a:r>
            <a:r>
              <a:rPr lang="en-US" sz="2800" dirty="0" err="1">
                <a:solidFill>
                  <a:schemeClr val="bg2"/>
                </a:solidFill>
                <a:latin typeface="Aldhabi" panose="01000000000000000000" pitchFamily="2" charset="-78"/>
                <a:cs typeface="Aldhabi" panose="01000000000000000000" pitchFamily="2" charset="-78"/>
              </a:rPr>
              <a:t>bronchoscopic</a:t>
            </a:r>
            <a:r>
              <a:rPr lang="en-US" sz="2800" dirty="0">
                <a:solidFill>
                  <a:schemeClr val="bg2"/>
                </a:solidFill>
                <a:latin typeface="Aldhabi" panose="01000000000000000000" pitchFamily="2" charset="-78"/>
                <a:cs typeface="Aldhabi" panose="01000000000000000000" pitchFamily="2" charset="-78"/>
              </a:rPr>
              <a:t> visualization. </a:t>
            </a:r>
            <a:endParaRPr lang="ar-JO" sz="2800" dirty="0">
              <a:solidFill>
                <a:schemeClr val="bg2"/>
              </a:solidFill>
              <a:latin typeface="Aldhabi" panose="01000000000000000000" pitchFamily="2" charset="-78"/>
              <a:cs typeface="Aldhabi" panose="01000000000000000000" pitchFamily="2" charset="-78"/>
            </a:endParaRPr>
          </a:p>
        </p:txBody>
      </p:sp>
      <p:pic>
        <p:nvPicPr>
          <p:cNvPr id="6" name="Picture 5"/>
          <p:cNvPicPr>
            <a:picLocks noChangeAspect="1"/>
          </p:cNvPicPr>
          <p:nvPr/>
        </p:nvPicPr>
        <p:blipFill>
          <a:blip r:embed="rId3"/>
          <a:stretch>
            <a:fillRect/>
          </a:stretch>
        </p:blipFill>
        <p:spPr>
          <a:xfrm>
            <a:off x="5430171" y="1884616"/>
            <a:ext cx="2884830" cy="2941815"/>
          </a:xfrm>
          <a:prstGeom prst="rect">
            <a:avLst/>
          </a:prstGeom>
          <a:ln>
            <a:noFill/>
          </a:ln>
          <a:effectLst>
            <a:softEdge rad="112500"/>
          </a:effectLst>
        </p:spPr>
      </p:pic>
    </p:spTree>
    <p:extLst>
      <p:ext uri="{BB962C8B-B14F-4D97-AF65-F5344CB8AC3E}">
        <p14:creationId xmlns:p14="http://schemas.microsoft.com/office/powerpoint/2010/main" val="17883733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18228" y="844826"/>
            <a:ext cx="5925772" cy="3928843"/>
          </a:xfrm>
          <a:prstGeom prst="rect">
            <a:avLst/>
          </a:prstGeom>
          <a:ln>
            <a:noFill/>
          </a:ln>
          <a:effectLst>
            <a:softEdge rad="112500"/>
          </a:effectLst>
        </p:spPr>
      </p:pic>
      <p:sp>
        <p:nvSpPr>
          <p:cNvPr id="7" name="Rectangle 6"/>
          <p:cNvSpPr/>
          <p:nvPr/>
        </p:nvSpPr>
        <p:spPr>
          <a:xfrm>
            <a:off x="417443" y="495575"/>
            <a:ext cx="2652928" cy="4278094"/>
          </a:xfrm>
          <a:prstGeom prst="rect">
            <a:avLst/>
          </a:prstGeom>
        </p:spPr>
        <p:txBody>
          <a:bodyPr wrap="square">
            <a:spAutoFit/>
          </a:bodyPr>
          <a:lstStyle/>
          <a:p>
            <a:r>
              <a:rPr lang="en-US" sz="4800" dirty="0">
                <a:solidFill>
                  <a:srgbClr val="FFFF00"/>
                </a:solidFill>
                <a:latin typeface="Aldhabi" panose="01000000000000000000" pitchFamily="2" charset="-78"/>
                <a:cs typeface="Aldhabi" panose="01000000000000000000" pitchFamily="2" charset="-78"/>
              </a:rPr>
              <a:t>Feed the Wire</a:t>
            </a:r>
          </a:p>
          <a:p>
            <a:r>
              <a:rPr lang="en-US" sz="3200" dirty="0">
                <a:solidFill>
                  <a:schemeClr val="bg2"/>
                </a:solidFill>
                <a:latin typeface="Aldhabi" panose="01000000000000000000" pitchFamily="2" charset="-78"/>
                <a:cs typeface="Aldhabi" panose="01000000000000000000" pitchFamily="2" charset="-78"/>
              </a:rPr>
              <a:t>A </a:t>
            </a:r>
            <a:r>
              <a:rPr lang="en-US" sz="3200" dirty="0" err="1">
                <a:solidFill>
                  <a:schemeClr val="bg2"/>
                </a:solidFill>
                <a:latin typeface="Aldhabi" panose="01000000000000000000" pitchFamily="2" charset="-78"/>
                <a:cs typeface="Aldhabi" panose="01000000000000000000" pitchFamily="2" charset="-78"/>
              </a:rPr>
              <a:t>guidewire</a:t>
            </a:r>
            <a:r>
              <a:rPr lang="en-US" sz="3200" dirty="0">
                <a:solidFill>
                  <a:schemeClr val="bg2"/>
                </a:solidFill>
                <a:latin typeface="Aldhabi" panose="01000000000000000000" pitchFamily="2" charset="-78"/>
                <a:cs typeface="Aldhabi" panose="01000000000000000000" pitchFamily="2" charset="-78"/>
              </a:rPr>
              <a:t> is fed through the catheter. On the bronchoscope, it should be seen going distally down the trachea towards the carina</a:t>
            </a:r>
          </a:p>
        </p:txBody>
      </p:sp>
    </p:spTree>
    <p:extLst>
      <p:ext uri="{BB962C8B-B14F-4D97-AF65-F5344CB8AC3E}">
        <p14:creationId xmlns:p14="http://schemas.microsoft.com/office/powerpoint/2010/main" val="3290915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8481" y="454740"/>
            <a:ext cx="8279295" cy="1138773"/>
          </a:xfrm>
          <a:prstGeom prst="rect">
            <a:avLst/>
          </a:prstGeom>
        </p:spPr>
        <p:txBody>
          <a:bodyPr wrap="square">
            <a:spAutoFit/>
          </a:bodyPr>
          <a:lstStyle/>
          <a:p>
            <a:r>
              <a:rPr lang="en-US" sz="2800" dirty="0">
                <a:solidFill>
                  <a:srgbClr val="FFFF00"/>
                </a:solidFill>
                <a:latin typeface="Andalus" panose="02020603050405020304" pitchFamily="18" charset="-78"/>
                <a:cs typeface="Andalus" panose="02020603050405020304" pitchFamily="18" charset="-78"/>
              </a:rPr>
              <a:t>First Dilator</a:t>
            </a:r>
          </a:p>
          <a:p>
            <a:r>
              <a:rPr lang="en-US" sz="2000" dirty="0">
                <a:solidFill>
                  <a:schemeClr val="bg2"/>
                </a:solidFill>
                <a:latin typeface="Andalus" panose="02020603050405020304" pitchFamily="18" charset="-78"/>
                <a:cs typeface="Andalus" panose="02020603050405020304" pitchFamily="18" charset="-78"/>
              </a:rPr>
              <a:t>The catheter is removed over the wire leaving it in place. The first small blue dilator is used to dilate the track</a:t>
            </a:r>
          </a:p>
        </p:txBody>
      </p:sp>
      <p:pic>
        <p:nvPicPr>
          <p:cNvPr id="6" name="Picture 5"/>
          <p:cNvPicPr>
            <a:picLocks noChangeAspect="1"/>
          </p:cNvPicPr>
          <p:nvPr/>
        </p:nvPicPr>
        <p:blipFill>
          <a:blip r:embed="rId2"/>
          <a:stretch>
            <a:fillRect/>
          </a:stretch>
        </p:blipFill>
        <p:spPr>
          <a:xfrm>
            <a:off x="248481" y="2181639"/>
            <a:ext cx="3624470" cy="2718352"/>
          </a:xfrm>
          <a:prstGeom prst="rect">
            <a:avLst/>
          </a:prstGeom>
          <a:ln>
            <a:noFill/>
          </a:ln>
          <a:effectLst>
            <a:softEdge rad="112500"/>
          </a:effectLst>
        </p:spPr>
      </p:pic>
      <p:pic>
        <p:nvPicPr>
          <p:cNvPr id="7" name="Picture 6"/>
          <p:cNvPicPr>
            <a:picLocks noChangeAspect="1"/>
          </p:cNvPicPr>
          <p:nvPr/>
        </p:nvPicPr>
        <p:blipFill>
          <a:blip r:embed="rId3"/>
          <a:stretch>
            <a:fillRect/>
          </a:stretch>
        </p:blipFill>
        <p:spPr>
          <a:xfrm>
            <a:off x="4283765" y="2181639"/>
            <a:ext cx="4475301" cy="2718352"/>
          </a:xfrm>
          <a:prstGeom prst="rect">
            <a:avLst/>
          </a:prstGeom>
          <a:ln>
            <a:noFill/>
          </a:ln>
          <a:effectLst>
            <a:softEdge rad="112500"/>
          </a:effectLst>
        </p:spPr>
      </p:pic>
    </p:spTree>
    <p:extLst>
      <p:ext uri="{BB962C8B-B14F-4D97-AF65-F5344CB8AC3E}">
        <p14:creationId xmlns:p14="http://schemas.microsoft.com/office/powerpoint/2010/main" val="36120941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387289" y="1728939"/>
            <a:ext cx="4468475" cy="3085718"/>
          </a:xfrm>
          <a:prstGeom prst="rect">
            <a:avLst/>
          </a:prstGeom>
          <a:ln>
            <a:noFill/>
          </a:ln>
          <a:effectLst>
            <a:softEdge rad="112500"/>
          </a:effectLst>
        </p:spPr>
      </p:pic>
      <p:sp>
        <p:nvSpPr>
          <p:cNvPr id="6" name="Rectangle 5"/>
          <p:cNvSpPr/>
          <p:nvPr/>
        </p:nvSpPr>
        <p:spPr>
          <a:xfrm>
            <a:off x="139148" y="659502"/>
            <a:ext cx="9094304" cy="646331"/>
          </a:xfrm>
          <a:prstGeom prst="rect">
            <a:avLst/>
          </a:prstGeom>
        </p:spPr>
        <p:txBody>
          <a:bodyPr wrap="square">
            <a:spAutoFit/>
          </a:bodyPr>
          <a:lstStyle/>
          <a:p>
            <a:r>
              <a:rPr lang="en-US" sz="1800" dirty="0">
                <a:solidFill>
                  <a:srgbClr val="FFFF00"/>
                </a:solidFill>
                <a:latin typeface="Andalus" panose="02020603050405020304" pitchFamily="18" charset="-78"/>
                <a:cs typeface="Andalus" panose="02020603050405020304" pitchFamily="18" charset="-78"/>
              </a:rPr>
              <a:t>Progressive Dilator</a:t>
            </a:r>
          </a:p>
          <a:p>
            <a:r>
              <a:rPr lang="en-US" sz="1800" dirty="0">
                <a:solidFill>
                  <a:schemeClr val="bg2"/>
                </a:solidFill>
                <a:latin typeface="Andalus" panose="02020603050405020304" pitchFamily="18" charset="-78"/>
                <a:cs typeface="Andalus" panose="02020603050405020304" pitchFamily="18" charset="-78"/>
              </a:rPr>
              <a:t>The large progressive dilator is then used to further dilate the track over the extended catheter</a:t>
            </a:r>
            <a:endParaRPr lang="ar-JO" sz="1800" dirty="0">
              <a:solidFill>
                <a:schemeClr val="bg2"/>
              </a:solidFill>
              <a:latin typeface="Andalus" panose="02020603050405020304" pitchFamily="18" charset="-78"/>
              <a:cs typeface="Andalus" panose="02020603050405020304" pitchFamily="18" charset="-78"/>
            </a:endParaRPr>
          </a:p>
        </p:txBody>
      </p:sp>
      <p:pic>
        <p:nvPicPr>
          <p:cNvPr id="7" name="Picture 6"/>
          <p:cNvPicPr>
            <a:picLocks noChangeAspect="1"/>
          </p:cNvPicPr>
          <p:nvPr/>
        </p:nvPicPr>
        <p:blipFill>
          <a:blip r:embed="rId3"/>
          <a:stretch>
            <a:fillRect/>
          </a:stretch>
        </p:blipFill>
        <p:spPr>
          <a:xfrm>
            <a:off x="139148" y="1728939"/>
            <a:ext cx="4114291" cy="3085718"/>
          </a:xfrm>
          <a:prstGeom prst="rect">
            <a:avLst/>
          </a:prstGeom>
          <a:ln>
            <a:noFill/>
          </a:ln>
          <a:effectLst>
            <a:softEdge rad="112500"/>
          </a:effectLst>
        </p:spPr>
      </p:pic>
    </p:spTree>
    <p:extLst>
      <p:ext uri="{BB962C8B-B14F-4D97-AF65-F5344CB8AC3E}">
        <p14:creationId xmlns:p14="http://schemas.microsoft.com/office/powerpoint/2010/main" val="1503198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68542" y="1495608"/>
            <a:ext cx="4329734" cy="3365288"/>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104217" y="1495608"/>
            <a:ext cx="4464325" cy="3348244"/>
          </a:xfrm>
          <a:prstGeom prst="rect">
            <a:avLst/>
          </a:prstGeom>
          <a:ln>
            <a:noFill/>
          </a:ln>
          <a:effectLst>
            <a:softEdge rad="112500"/>
          </a:effectLst>
        </p:spPr>
      </p:pic>
      <p:sp>
        <p:nvSpPr>
          <p:cNvPr id="6" name="Rectangle 5"/>
          <p:cNvSpPr/>
          <p:nvPr/>
        </p:nvSpPr>
        <p:spPr>
          <a:xfrm>
            <a:off x="384787" y="581025"/>
            <a:ext cx="3462807" cy="584775"/>
          </a:xfrm>
          <a:prstGeom prst="rect">
            <a:avLst/>
          </a:prstGeom>
        </p:spPr>
        <p:txBody>
          <a:bodyPr wrap="none">
            <a:spAutoFit/>
          </a:bodyPr>
          <a:lstStyle/>
          <a:p>
            <a:r>
              <a:rPr lang="en-US" sz="3200" dirty="0">
                <a:solidFill>
                  <a:srgbClr val="FFFF00"/>
                </a:solidFill>
                <a:latin typeface="Andalus" panose="02020603050405020304" pitchFamily="18" charset="-78"/>
                <a:cs typeface="Andalus" panose="02020603050405020304" pitchFamily="18" charset="-78"/>
              </a:rPr>
              <a:t>Tracheostomy Tube</a:t>
            </a:r>
            <a:endParaRPr lang="ar-JO" sz="3200" dirty="0">
              <a:solidFill>
                <a:srgbClr val="FFFF00"/>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2058068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a:p>
        </p:txBody>
      </p:sp>
      <p:sp>
        <p:nvSpPr>
          <p:cNvPr id="3" name="Subtitle 2"/>
          <p:cNvSpPr>
            <a:spLocks noGrp="1"/>
          </p:cNvSpPr>
          <p:nvPr>
            <p:ph type="subTitle" idx="1"/>
          </p:nvPr>
        </p:nvSpPr>
        <p:spPr/>
        <p:txBody>
          <a:bodyPr/>
          <a:lstStyle/>
          <a:p>
            <a:endParaRPr lang="ar-JO" dirty="0"/>
          </a:p>
        </p:txBody>
      </p:sp>
      <p:pic>
        <p:nvPicPr>
          <p:cNvPr id="4" name="Picture 3"/>
          <p:cNvPicPr>
            <a:picLocks noChangeAspect="1"/>
          </p:cNvPicPr>
          <p:nvPr/>
        </p:nvPicPr>
        <p:blipFill>
          <a:blip r:embed="rId3"/>
          <a:stretch>
            <a:fillRect/>
          </a:stretch>
        </p:blipFill>
        <p:spPr>
          <a:xfrm>
            <a:off x="1067215" y="154445"/>
            <a:ext cx="6556099" cy="4903259"/>
          </a:xfrm>
          <a:prstGeom prst="rect">
            <a:avLst/>
          </a:prstGeom>
          <a:ln>
            <a:noFill/>
          </a:ln>
          <a:effectLst>
            <a:softEdge rad="112500"/>
          </a:effectLst>
        </p:spPr>
      </p:pic>
    </p:spTree>
    <p:extLst>
      <p:ext uri="{BB962C8B-B14F-4D97-AF65-F5344CB8AC3E}">
        <p14:creationId xmlns:p14="http://schemas.microsoft.com/office/powerpoint/2010/main" val="979873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a:p>
        </p:txBody>
      </p:sp>
      <p:sp>
        <p:nvSpPr>
          <p:cNvPr id="3" name="Subtitle 2"/>
          <p:cNvSpPr>
            <a:spLocks noGrp="1"/>
          </p:cNvSpPr>
          <p:nvPr>
            <p:ph type="subTitle" idx="1"/>
          </p:nvPr>
        </p:nvSpPr>
        <p:spPr/>
        <p:txBody>
          <a:bodyPr/>
          <a:lstStyle/>
          <a:p>
            <a:endParaRPr lang="ar-JO"/>
          </a:p>
        </p:txBody>
      </p:sp>
      <p:pic>
        <p:nvPicPr>
          <p:cNvPr id="4" name="Picture 3"/>
          <p:cNvPicPr>
            <a:picLocks noChangeAspect="1"/>
          </p:cNvPicPr>
          <p:nvPr/>
        </p:nvPicPr>
        <p:blipFill>
          <a:blip r:embed="rId2"/>
          <a:stretch>
            <a:fillRect/>
          </a:stretch>
        </p:blipFill>
        <p:spPr>
          <a:xfrm>
            <a:off x="1003853" y="233363"/>
            <a:ext cx="7024710" cy="4600938"/>
          </a:xfrm>
          <a:prstGeom prst="rect">
            <a:avLst/>
          </a:prstGeom>
          <a:ln>
            <a:noFill/>
          </a:ln>
          <a:effectLst>
            <a:softEdge rad="112500"/>
          </a:effectLst>
        </p:spPr>
      </p:pic>
    </p:spTree>
    <p:extLst>
      <p:ext uri="{BB962C8B-B14F-4D97-AF65-F5344CB8AC3E}">
        <p14:creationId xmlns:p14="http://schemas.microsoft.com/office/powerpoint/2010/main" val="32451983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a:p>
        </p:txBody>
      </p:sp>
      <p:sp>
        <p:nvSpPr>
          <p:cNvPr id="3" name="Subtitle 2"/>
          <p:cNvSpPr>
            <a:spLocks noGrp="1"/>
          </p:cNvSpPr>
          <p:nvPr>
            <p:ph type="subTitle" idx="1"/>
          </p:nvPr>
        </p:nvSpPr>
        <p:spPr/>
        <p:txBody>
          <a:bodyPr/>
          <a:lstStyle/>
          <a:p>
            <a:endParaRPr lang="ar-JO"/>
          </a:p>
        </p:txBody>
      </p:sp>
      <p:pic>
        <p:nvPicPr>
          <p:cNvPr id="4" name="Picture 3"/>
          <p:cNvPicPr>
            <a:picLocks noChangeAspect="1"/>
          </p:cNvPicPr>
          <p:nvPr/>
        </p:nvPicPr>
        <p:blipFill>
          <a:blip r:embed="rId3"/>
          <a:stretch>
            <a:fillRect/>
          </a:stretch>
        </p:blipFill>
        <p:spPr>
          <a:xfrm>
            <a:off x="531926" y="88882"/>
            <a:ext cx="7757310" cy="5034385"/>
          </a:xfrm>
          <a:prstGeom prst="rect">
            <a:avLst/>
          </a:prstGeom>
          <a:ln>
            <a:noFill/>
          </a:ln>
          <a:effectLst>
            <a:softEdge rad="112500"/>
          </a:effectLst>
        </p:spPr>
      </p:pic>
    </p:spTree>
    <p:extLst>
      <p:ext uri="{BB962C8B-B14F-4D97-AF65-F5344CB8AC3E}">
        <p14:creationId xmlns:p14="http://schemas.microsoft.com/office/powerpoint/2010/main" val="34365049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11" name="Rectangle 10"/>
          <p:cNvSpPr/>
          <p:nvPr/>
        </p:nvSpPr>
        <p:spPr>
          <a:xfrm>
            <a:off x="231058" y="678924"/>
            <a:ext cx="8765458" cy="3293209"/>
          </a:xfrm>
          <a:prstGeom prst="rect">
            <a:avLst/>
          </a:prstGeom>
        </p:spPr>
        <p:txBody>
          <a:bodyPr wrap="square">
            <a:spAutoFit/>
          </a:bodyPr>
          <a:lstStyle/>
          <a:p>
            <a:r>
              <a:rPr lang="en-US" sz="3600" dirty="0">
                <a:solidFill>
                  <a:srgbClr val="FFFF00"/>
                </a:solidFill>
              </a:rPr>
              <a:t>Contraindications </a:t>
            </a:r>
            <a:endParaRPr lang="en-US" sz="1600" dirty="0" smtClean="0">
              <a:solidFill>
                <a:srgbClr val="FFFF00"/>
              </a:solidFill>
            </a:endParaRPr>
          </a:p>
          <a:p>
            <a:endParaRPr lang="en-US" sz="1600" dirty="0">
              <a:solidFill>
                <a:srgbClr val="FFFF00"/>
              </a:solidFill>
            </a:endParaRPr>
          </a:p>
          <a:p>
            <a:r>
              <a:rPr lang="en-US" sz="1600" dirty="0" smtClean="0">
                <a:solidFill>
                  <a:srgbClr val="FFFF00"/>
                </a:solidFill>
              </a:rPr>
              <a:t> </a:t>
            </a:r>
            <a:r>
              <a:rPr lang="en-US" sz="1600" dirty="0">
                <a:solidFill>
                  <a:srgbClr val="FFFF00"/>
                </a:solidFill>
              </a:rPr>
              <a:t>Relative contraindications to percutaneous tracheostomy include: </a:t>
            </a:r>
            <a:endParaRPr lang="en-US" sz="1600" dirty="0" smtClean="0">
              <a:solidFill>
                <a:srgbClr val="FFFF00"/>
              </a:solidFill>
            </a:endParaRPr>
          </a:p>
          <a:p>
            <a:endParaRPr lang="en-US" sz="2000" dirty="0" smtClean="0">
              <a:solidFill>
                <a:schemeClr val="bg2"/>
              </a:solidFill>
            </a:endParaRPr>
          </a:p>
          <a:p>
            <a:r>
              <a:rPr lang="en-US" sz="2000" dirty="0" smtClean="0">
                <a:solidFill>
                  <a:schemeClr val="bg2"/>
                </a:solidFill>
              </a:rPr>
              <a:t>age </a:t>
            </a:r>
            <a:r>
              <a:rPr lang="en-US" sz="2000" dirty="0">
                <a:solidFill>
                  <a:schemeClr val="bg2"/>
                </a:solidFill>
              </a:rPr>
              <a:t>under 15 years; </a:t>
            </a:r>
            <a:r>
              <a:rPr lang="en-US" sz="2000" b="1" dirty="0">
                <a:solidFill>
                  <a:srgbClr val="92D050"/>
                </a:solidFill>
              </a:rPr>
              <a:t>uncorrectable bleeding diathesis</a:t>
            </a:r>
            <a:r>
              <a:rPr lang="en-US" sz="2000" dirty="0">
                <a:solidFill>
                  <a:schemeClr val="bg2"/>
                </a:solidFill>
              </a:rPr>
              <a:t>; gross distortion of the </a:t>
            </a:r>
            <a:r>
              <a:rPr lang="en-US" sz="2000" b="1" dirty="0">
                <a:solidFill>
                  <a:srgbClr val="92D050"/>
                </a:solidFill>
              </a:rPr>
              <a:t>neck</a:t>
            </a:r>
            <a:r>
              <a:rPr lang="en-US" sz="2000" dirty="0">
                <a:solidFill>
                  <a:schemeClr val="bg2"/>
                </a:solidFill>
              </a:rPr>
              <a:t> from hematoma, tumor, </a:t>
            </a:r>
            <a:r>
              <a:rPr lang="en-US" sz="2000" dirty="0" err="1">
                <a:solidFill>
                  <a:schemeClr val="bg2"/>
                </a:solidFill>
              </a:rPr>
              <a:t>thyromegaly</a:t>
            </a:r>
            <a:r>
              <a:rPr lang="en-US" sz="2000" dirty="0">
                <a:solidFill>
                  <a:schemeClr val="bg2"/>
                </a:solidFill>
              </a:rPr>
              <a:t>, or scarring from previous neck surgery; documented or clinically suspected </a:t>
            </a:r>
            <a:r>
              <a:rPr lang="en-US" sz="2000" dirty="0" err="1">
                <a:solidFill>
                  <a:schemeClr val="bg2"/>
                </a:solidFill>
              </a:rPr>
              <a:t>tracheomalacia</a:t>
            </a:r>
            <a:r>
              <a:rPr lang="en-US" sz="2000" dirty="0">
                <a:solidFill>
                  <a:schemeClr val="bg2"/>
                </a:solidFill>
              </a:rPr>
              <a:t>; evidence of infection in the soft tissues of the neck; </a:t>
            </a:r>
            <a:r>
              <a:rPr lang="en-US" sz="2000" b="1" dirty="0">
                <a:solidFill>
                  <a:srgbClr val="92D050"/>
                </a:solidFill>
              </a:rPr>
              <a:t>obese </a:t>
            </a:r>
            <a:r>
              <a:rPr lang="en-US" sz="2000" dirty="0">
                <a:solidFill>
                  <a:schemeClr val="bg2"/>
                </a:solidFill>
              </a:rPr>
              <a:t>and/or short neck which obscures landmarks; and inability to extend the neck because of </a:t>
            </a:r>
            <a:r>
              <a:rPr lang="en-US" sz="2000" b="1" dirty="0">
                <a:solidFill>
                  <a:srgbClr val="92D050"/>
                </a:solidFill>
              </a:rPr>
              <a:t>cervical fusion</a:t>
            </a:r>
            <a:r>
              <a:rPr lang="en-US" sz="2000" dirty="0">
                <a:solidFill>
                  <a:schemeClr val="bg2"/>
                </a:solidFill>
              </a:rPr>
              <a:t>, rheumatoid arthritis, or other causes of </a:t>
            </a:r>
            <a:r>
              <a:rPr lang="en-US" sz="2000" b="1" dirty="0">
                <a:solidFill>
                  <a:srgbClr val="92D050"/>
                </a:solidFill>
              </a:rPr>
              <a:t>cervical spine instability </a:t>
            </a:r>
            <a:endParaRPr lang="ar-JO" sz="2000" b="1" dirty="0">
              <a:solidFill>
                <a:srgbClr val="92D050"/>
              </a:solidFill>
            </a:endParaRPr>
          </a:p>
        </p:txBody>
      </p:sp>
    </p:spTree>
    <p:extLst>
      <p:ext uri="{BB962C8B-B14F-4D97-AF65-F5344CB8AC3E}">
        <p14:creationId xmlns:p14="http://schemas.microsoft.com/office/powerpoint/2010/main" val="29672202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Shape 124"/>
        <p:cNvGrpSpPr/>
        <p:nvPr/>
      </p:nvGrpSpPr>
      <p:grpSpPr>
        <a:xfrm>
          <a:off x="0" y="0"/>
          <a:ext cx="0" cy="0"/>
          <a:chOff x="0" y="0"/>
          <a:chExt cx="0" cy="0"/>
        </a:xfrm>
      </p:grpSpPr>
      <p:sp>
        <p:nvSpPr>
          <p:cNvPr id="125" name="Google Shape;125;p27"/>
          <p:cNvSpPr txBox="1">
            <a:spLocks noGrp="1"/>
          </p:cNvSpPr>
          <p:nvPr>
            <p:ph type="ctrTitle"/>
          </p:nvPr>
        </p:nvSpPr>
        <p:spPr>
          <a:xfrm>
            <a:off x="243766" y="2890322"/>
            <a:ext cx="7270215" cy="465000"/>
          </a:xfrm>
          <a:prstGeom prst="rect">
            <a:avLst/>
          </a:prstGeom>
        </p:spPr>
        <p:txBody>
          <a:bodyPr spcFirstLastPara="1" wrap="square" lIns="91425" tIns="91425" rIns="91425" bIns="91425" anchor="ctr" anchorCtr="0">
            <a:noAutofit/>
          </a:bodyPr>
          <a:lstStyle/>
          <a:p>
            <a:r>
              <a:rPr lang="en-US" dirty="0" smtClean="0">
                <a:solidFill>
                  <a:schemeClr val="accent5"/>
                </a:solidFill>
              </a:rPr>
              <a:t>less </a:t>
            </a:r>
            <a:r>
              <a:rPr lang="en-US" dirty="0" err="1" smtClean="0">
                <a:solidFill>
                  <a:schemeClr val="accent5"/>
                </a:solidFill>
              </a:rPr>
              <a:t>expensive..less</a:t>
            </a:r>
            <a:r>
              <a:rPr lang="en-US" dirty="0" smtClean="0">
                <a:solidFill>
                  <a:schemeClr val="accent5"/>
                </a:solidFill>
              </a:rPr>
              <a:t> </a:t>
            </a:r>
            <a:r>
              <a:rPr lang="en-US" dirty="0" err="1" smtClean="0">
                <a:solidFill>
                  <a:schemeClr val="accent5"/>
                </a:solidFill>
              </a:rPr>
              <a:t>time..reduce</a:t>
            </a:r>
            <a:r>
              <a:rPr lang="en-US" dirty="0" smtClean="0">
                <a:solidFill>
                  <a:schemeClr val="accent5"/>
                </a:solidFill>
              </a:rPr>
              <a:t> tissue trauma </a:t>
            </a:r>
            <a:r>
              <a:rPr lang="en-US" dirty="0" smtClean="0">
                <a:solidFill>
                  <a:schemeClr val="accent5"/>
                </a:solidFill>
              </a:rPr>
              <a:t/>
            </a:r>
            <a:br>
              <a:rPr lang="en-US" dirty="0" smtClean="0">
                <a:solidFill>
                  <a:schemeClr val="accent5"/>
                </a:solidFill>
              </a:rPr>
            </a:br>
            <a:r>
              <a:rPr lang="en-US" dirty="0">
                <a:solidFill>
                  <a:schemeClr val="accent5"/>
                </a:solidFill>
              </a:rPr>
              <a:t/>
            </a:r>
            <a:br>
              <a:rPr lang="en-US" dirty="0">
                <a:solidFill>
                  <a:schemeClr val="accent5"/>
                </a:solidFill>
              </a:rPr>
            </a:br>
            <a:r>
              <a:rPr lang="en-US" dirty="0" smtClean="0">
                <a:solidFill>
                  <a:schemeClr val="accent5"/>
                </a:solidFill>
              </a:rPr>
              <a:t>typically </a:t>
            </a:r>
            <a:r>
              <a:rPr lang="en-US" dirty="0">
                <a:solidFill>
                  <a:schemeClr val="accent5"/>
                </a:solidFill>
              </a:rPr>
              <a:t>performed </a:t>
            </a:r>
            <a:r>
              <a:rPr lang="en-US" dirty="0" smtClean="0">
                <a:solidFill>
                  <a:schemeClr val="accent5"/>
                </a:solidFill>
              </a:rPr>
              <a:t>sooner </a:t>
            </a:r>
            <a:r>
              <a:rPr lang="en-US" dirty="0">
                <a:solidFill>
                  <a:schemeClr val="accent5"/>
                </a:solidFill>
              </a:rPr>
              <a:t>(because an operating room does not have to be scheduled</a:t>
            </a:r>
            <a:r>
              <a:rPr lang="en-US" dirty="0" smtClean="0">
                <a:solidFill>
                  <a:schemeClr val="accent5"/>
                </a:solidFill>
              </a:rPr>
              <a:t>) </a:t>
            </a:r>
            <a:r>
              <a:rPr lang="en-US" altLang="ar-JO" dirty="0">
                <a:solidFill>
                  <a:schemeClr val="accent5"/>
                </a:solidFill>
                <a:latin typeface="Comic Sans MS" panose="030F0702030302020204" pitchFamily="66" charset="0"/>
              </a:rPr>
              <a:t>ICU , Bed </a:t>
            </a:r>
            <a:r>
              <a:rPr lang="en-US" altLang="ar-JO" dirty="0" smtClean="0">
                <a:solidFill>
                  <a:schemeClr val="accent5"/>
                </a:solidFill>
                <a:latin typeface="Comic Sans MS" panose="030F0702030302020204" pitchFamily="66" charset="0"/>
              </a:rPr>
              <a:t>Side Tracheostomy</a:t>
            </a:r>
            <a:r>
              <a:rPr lang="en-US" altLang="ar-JO" dirty="0">
                <a:solidFill>
                  <a:schemeClr val="accent5"/>
                </a:solidFill>
                <a:latin typeface="Comic Sans MS" panose="030F0702030302020204" pitchFamily="66" charset="0"/>
              </a:rPr>
              <a:t/>
            </a:r>
            <a:br>
              <a:rPr lang="en-US" altLang="ar-JO" dirty="0">
                <a:solidFill>
                  <a:schemeClr val="accent5"/>
                </a:solidFill>
                <a:latin typeface="Comic Sans MS" panose="030F0702030302020204" pitchFamily="66" charset="0"/>
              </a:rPr>
            </a:br>
            <a:r>
              <a:rPr lang="en-US" dirty="0" smtClean="0">
                <a:solidFill>
                  <a:schemeClr val="accent5"/>
                </a:solidFill>
              </a:rPr>
              <a:t/>
            </a:r>
            <a:br>
              <a:rPr lang="en-US" dirty="0" smtClean="0">
                <a:solidFill>
                  <a:schemeClr val="accent5"/>
                </a:solidFill>
              </a:rPr>
            </a:br>
            <a:r>
              <a:rPr lang="en-US" dirty="0" smtClean="0">
                <a:solidFill>
                  <a:schemeClr val="accent5"/>
                </a:solidFill>
              </a:rPr>
              <a:t/>
            </a:r>
            <a:br>
              <a:rPr lang="en-US" dirty="0" smtClean="0">
                <a:solidFill>
                  <a:schemeClr val="accent5"/>
                </a:solidFill>
              </a:rPr>
            </a:br>
            <a:r>
              <a:rPr lang="en-US" altLang="ar-JO" dirty="0" smtClean="0">
                <a:solidFill>
                  <a:schemeClr val="accent5"/>
                </a:solidFill>
                <a:latin typeface="Comic Sans MS" panose="030F0702030302020204" pitchFamily="66" charset="0"/>
              </a:rPr>
              <a:t>Under </a:t>
            </a:r>
            <a:r>
              <a:rPr lang="en-US" altLang="ar-JO" dirty="0">
                <a:solidFill>
                  <a:schemeClr val="accent5"/>
                </a:solidFill>
                <a:latin typeface="Comic Sans MS" panose="030F0702030302020204" pitchFamily="66" charset="0"/>
              </a:rPr>
              <a:t>the vision of Bronchoscope through endotracheal tube</a:t>
            </a:r>
            <a:br>
              <a:rPr lang="en-US" altLang="ar-JO" dirty="0">
                <a:solidFill>
                  <a:schemeClr val="accent5"/>
                </a:solidFill>
                <a:latin typeface="Comic Sans MS" panose="030F0702030302020204" pitchFamily="66" charset="0"/>
              </a:rPr>
            </a:br>
            <a:r>
              <a:rPr lang="en-US" dirty="0" smtClean="0">
                <a:solidFill>
                  <a:schemeClr val="accent5"/>
                </a:solidFill>
              </a:rPr>
              <a:t/>
            </a:r>
            <a:br>
              <a:rPr lang="en-US" dirty="0" smtClean="0">
                <a:solidFill>
                  <a:schemeClr val="accent5"/>
                </a:solidFill>
              </a:rPr>
            </a:br>
            <a:r>
              <a:rPr lang="en-US" dirty="0">
                <a:solidFill>
                  <a:schemeClr val="accent5"/>
                </a:solidFill>
              </a:rPr>
              <a:t/>
            </a:r>
            <a:br>
              <a:rPr lang="en-US" dirty="0">
                <a:solidFill>
                  <a:schemeClr val="accent5"/>
                </a:solidFill>
              </a:rPr>
            </a:br>
            <a:r>
              <a:rPr lang="en-US" dirty="0" smtClean="0">
                <a:solidFill>
                  <a:schemeClr val="accent5"/>
                </a:solidFill>
              </a:rPr>
              <a:t>In </a:t>
            </a:r>
            <a:r>
              <a:rPr lang="en-US" dirty="0">
                <a:solidFill>
                  <a:schemeClr val="accent5"/>
                </a:solidFill>
              </a:rPr>
              <a:t>addition, overall complications may be less frequent with percutaneous tracheostomy than surgical tracheostomy </a:t>
            </a:r>
            <a:r>
              <a:rPr lang="en-US" dirty="0" smtClean="0"/>
              <a:t/>
            </a:r>
            <a:br>
              <a:rPr lang="en-US" dirty="0" smtClean="0"/>
            </a:br>
            <a:r>
              <a:rPr lang="en-US" dirty="0" smtClean="0"/>
              <a:t/>
            </a:r>
            <a:br>
              <a:rPr lang="en-US" dirty="0" smtClean="0"/>
            </a:br>
            <a:endParaRP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فرعي 1"/>
          <p:cNvSpPr>
            <a:spLocks noGrp="1"/>
          </p:cNvSpPr>
          <p:nvPr>
            <p:ph type="subTitle" idx="1"/>
          </p:nvPr>
        </p:nvSpPr>
        <p:spPr>
          <a:xfrm flipH="1">
            <a:off x="71021" y="760704"/>
            <a:ext cx="5078026" cy="4098710"/>
          </a:xfrm>
        </p:spPr>
        <p:txBody>
          <a:bodyPr/>
          <a:lstStyle/>
          <a:p>
            <a:pPr algn="l"/>
            <a:r>
              <a:rPr lang="en-US" dirty="0"/>
              <a:t>It begins as a continuation of the larynx at the lower border of the cricoid cartilage at the level of the 6th cervical vertebra , it descends in the midline of the neck … </a:t>
            </a:r>
          </a:p>
          <a:p>
            <a:pPr algn="l"/>
            <a:endParaRPr lang="en-US" dirty="0"/>
          </a:p>
          <a:p>
            <a:pPr algn="l"/>
            <a:r>
              <a:rPr lang="en-US" dirty="0"/>
              <a:t>In the thorax  it ends at the carina by dividing into right &amp; left main bronchi at the level of  the sternal angle opposite to the disc between T4/5</a:t>
            </a:r>
          </a:p>
          <a:p>
            <a:pPr algn="l"/>
            <a:endParaRPr lang="en-US" dirty="0"/>
          </a:p>
          <a:p>
            <a:pPr algn="l"/>
            <a:r>
              <a:rPr lang="en-US" dirty="0"/>
              <a:t>So it extend from C6-T4/5</a:t>
            </a:r>
            <a:r>
              <a:rPr lang="en-US" dirty="0" smtClean="0"/>
              <a:t>.</a:t>
            </a:r>
          </a:p>
          <a:p>
            <a:pPr algn="l"/>
            <a:endParaRPr lang="en-US" dirty="0"/>
          </a:p>
          <a:p>
            <a:pPr algn="l">
              <a:buFont typeface="Wingdings" pitchFamily="2" charset="2"/>
              <a:buChar char="q"/>
            </a:pPr>
            <a:r>
              <a:rPr lang="en-US" dirty="0"/>
              <a:t>The upper part of trachea receives and drains </a:t>
            </a:r>
            <a:r>
              <a:rPr lang="en-US" dirty="0">
                <a:hlinkClick r:id="rId3" tooltip="Blood"/>
              </a:rPr>
              <a:t>blood</a:t>
            </a:r>
            <a:r>
              <a:rPr lang="en-US" dirty="0"/>
              <a:t> through the </a:t>
            </a:r>
            <a:r>
              <a:rPr lang="en-US" dirty="0">
                <a:hlinkClick r:id="rId4" tooltip="Inferior thyroid arteries"/>
              </a:rPr>
              <a:t>inferior thyroid arteries</a:t>
            </a:r>
            <a:r>
              <a:rPr lang="en-US" dirty="0"/>
              <a:t> and </a:t>
            </a:r>
            <a:r>
              <a:rPr lang="en-US" dirty="0">
                <a:hlinkClick r:id="rId5" tooltip="Inferior thyroid vein"/>
              </a:rPr>
              <a:t>veins</a:t>
            </a:r>
            <a:r>
              <a:rPr lang="en-US" dirty="0"/>
              <a:t>;</a:t>
            </a:r>
            <a:r>
              <a:rPr lang="en-US" baseline="30000" dirty="0">
                <a:hlinkClick r:id="rId6"/>
              </a:rPr>
              <a:t>[2]</a:t>
            </a:r>
            <a:r>
              <a:rPr lang="en-US" dirty="0"/>
              <a:t> the lower trachea receives blood from bronchial arteries</a:t>
            </a:r>
            <a:r>
              <a:rPr lang="en-US" dirty="0" smtClean="0"/>
              <a:t>.</a:t>
            </a:r>
          </a:p>
          <a:p>
            <a:pPr marL="114300" indent="0" algn="l"/>
            <a:endParaRPr lang="en-US" dirty="0" smtClean="0"/>
          </a:p>
          <a:p>
            <a:pPr algn="l">
              <a:buFont typeface="Wingdings" pitchFamily="2" charset="2"/>
              <a:buChar char="q"/>
            </a:pPr>
            <a:r>
              <a:rPr lang="en-US" dirty="0"/>
              <a:t>The </a:t>
            </a:r>
            <a:r>
              <a:rPr lang="en-US" dirty="0">
                <a:hlinkClick r:id="rId7" tooltip="Lymphatic vessel"/>
              </a:rPr>
              <a:t>lymphatic vessels</a:t>
            </a:r>
            <a:r>
              <a:rPr lang="en-US" dirty="0"/>
              <a:t> of the trachea drain into the </a:t>
            </a:r>
            <a:r>
              <a:rPr lang="en-US" dirty="0" err="1">
                <a:hlinkClick r:id="rId8" tooltip="Pretracheal lymph nodes"/>
              </a:rPr>
              <a:t>pretracheal</a:t>
            </a:r>
            <a:r>
              <a:rPr lang="en-US" dirty="0">
                <a:hlinkClick r:id="rId8" tooltip="Pretracheal lymph nodes"/>
              </a:rPr>
              <a:t> nodes</a:t>
            </a:r>
            <a:r>
              <a:rPr lang="en-US" dirty="0"/>
              <a:t> that lie in front of the trachea, and </a:t>
            </a:r>
            <a:r>
              <a:rPr lang="en-US" dirty="0" err="1">
                <a:hlinkClick r:id="rId9" tooltip="Paratracheal lymph nodes"/>
              </a:rPr>
              <a:t>paratracheal</a:t>
            </a:r>
            <a:r>
              <a:rPr lang="en-US" dirty="0">
                <a:hlinkClick r:id="rId9" tooltip="Paratracheal lymph nodes"/>
              </a:rPr>
              <a:t> lymph nodes</a:t>
            </a:r>
            <a:r>
              <a:rPr lang="en-US" dirty="0"/>
              <a:t> that lie beside it</a:t>
            </a:r>
            <a:endParaRPr lang="en-US" dirty="0" smtClean="0"/>
          </a:p>
          <a:p>
            <a:pPr algn="l">
              <a:buFont typeface="Wingdings" pitchFamily="2" charset="2"/>
              <a:buChar char="v"/>
            </a:pPr>
            <a:endParaRPr lang="en-US" dirty="0"/>
          </a:p>
          <a:p>
            <a:pPr algn="l"/>
            <a:endParaRPr lang="ar-SA" dirty="0"/>
          </a:p>
        </p:txBody>
      </p:sp>
      <p:pic>
        <p:nvPicPr>
          <p:cNvPr id="4" name="صورة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91078" y="532660"/>
            <a:ext cx="3855268" cy="4350059"/>
          </a:xfrm>
          <a:prstGeom prst="rect">
            <a:avLst/>
          </a:prstGeom>
        </p:spPr>
      </p:pic>
    </p:spTree>
    <p:extLst>
      <p:ext uri="{BB962C8B-B14F-4D97-AF65-F5344CB8AC3E}">
        <p14:creationId xmlns:p14="http://schemas.microsoft.com/office/powerpoint/2010/main" val="27483154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10" name="Rectangle 9"/>
          <p:cNvSpPr/>
          <p:nvPr/>
        </p:nvSpPr>
        <p:spPr>
          <a:xfrm>
            <a:off x="188843" y="413375"/>
            <a:ext cx="8676862" cy="707886"/>
          </a:xfrm>
          <a:prstGeom prst="rect">
            <a:avLst/>
          </a:prstGeom>
        </p:spPr>
        <p:txBody>
          <a:bodyPr wrap="square">
            <a:spAutoFit/>
          </a:bodyPr>
          <a:lstStyle/>
          <a:p>
            <a:r>
              <a:rPr lang="en-US" sz="2000" dirty="0">
                <a:solidFill>
                  <a:schemeClr val="accent5"/>
                </a:solidFill>
                <a:latin typeface="Andalus" panose="02020603050405020304" pitchFamily="18" charset="-78"/>
                <a:cs typeface="Andalus" panose="02020603050405020304" pitchFamily="18" charset="-78"/>
              </a:rPr>
              <a:t>even though percutaneous tracheostomy has an increased risk of anterior tracheal injury and posterior tracheal wall perforation</a:t>
            </a:r>
            <a:endParaRPr lang="ar-JO" sz="2000" dirty="0">
              <a:solidFill>
                <a:schemeClr val="accent5"/>
              </a:solidFill>
              <a:latin typeface="Andalus" panose="02020603050405020304" pitchFamily="18" charset="-78"/>
              <a:cs typeface="Andalus" panose="02020603050405020304" pitchFamily="18" charset="-78"/>
            </a:endParaRPr>
          </a:p>
        </p:txBody>
      </p:sp>
      <p:pic>
        <p:nvPicPr>
          <p:cNvPr id="11" name="Picture 10"/>
          <p:cNvPicPr>
            <a:picLocks noChangeAspect="1"/>
          </p:cNvPicPr>
          <p:nvPr/>
        </p:nvPicPr>
        <p:blipFill>
          <a:blip r:embed="rId3"/>
          <a:stretch>
            <a:fillRect/>
          </a:stretch>
        </p:blipFill>
        <p:spPr>
          <a:xfrm>
            <a:off x="1212794" y="1212701"/>
            <a:ext cx="5309926" cy="3764655"/>
          </a:xfrm>
          <a:prstGeom prst="rect">
            <a:avLst/>
          </a:prstGeom>
        </p:spPr>
      </p:pic>
    </p:spTree>
    <p:extLst>
      <p:ext uri="{BB962C8B-B14F-4D97-AF65-F5344CB8AC3E}">
        <p14:creationId xmlns:p14="http://schemas.microsoft.com/office/powerpoint/2010/main" val="42226498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a:p>
        </p:txBody>
      </p:sp>
      <p:sp>
        <p:nvSpPr>
          <p:cNvPr id="3" name="Subtitle 2"/>
          <p:cNvSpPr>
            <a:spLocks noGrp="1"/>
          </p:cNvSpPr>
          <p:nvPr>
            <p:ph type="subTitle" idx="1"/>
          </p:nvPr>
        </p:nvSpPr>
        <p:spPr/>
        <p:txBody>
          <a:bodyPr/>
          <a:lstStyle/>
          <a:p>
            <a:endParaRPr lang="ar-JO"/>
          </a:p>
        </p:txBody>
      </p:sp>
      <p:sp>
        <p:nvSpPr>
          <p:cNvPr id="4" name="Rectangle 3"/>
          <p:cNvSpPr/>
          <p:nvPr/>
        </p:nvSpPr>
        <p:spPr>
          <a:xfrm>
            <a:off x="3736675" y="2417862"/>
            <a:ext cx="1670650" cy="307777"/>
          </a:xfrm>
          <a:prstGeom prst="rect">
            <a:avLst/>
          </a:prstGeom>
        </p:spPr>
        <p:txBody>
          <a:bodyPr wrap="none">
            <a:spAutoFit/>
          </a:bodyPr>
          <a:lstStyle/>
          <a:p>
            <a:r>
              <a:rPr lang="en-US" dirty="0"/>
              <a:t>COMPLICATIONS</a:t>
            </a:r>
            <a:endParaRPr lang="ar-JO" dirty="0"/>
          </a:p>
        </p:txBody>
      </p:sp>
      <p:pic>
        <p:nvPicPr>
          <p:cNvPr id="5" name="Picture 4"/>
          <p:cNvPicPr>
            <a:picLocks noChangeAspect="1"/>
          </p:cNvPicPr>
          <p:nvPr/>
        </p:nvPicPr>
        <p:blipFill>
          <a:blip r:embed="rId3"/>
          <a:stretch>
            <a:fillRect/>
          </a:stretch>
        </p:blipFill>
        <p:spPr>
          <a:xfrm>
            <a:off x="1404273" y="463780"/>
            <a:ext cx="6335354" cy="4345550"/>
          </a:xfrm>
          <a:prstGeom prst="rect">
            <a:avLst/>
          </a:prstGeom>
        </p:spPr>
      </p:pic>
    </p:spTree>
    <p:extLst>
      <p:ext uri="{BB962C8B-B14F-4D97-AF65-F5344CB8AC3E}">
        <p14:creationId xmlns:p14="http://schemas.microsoft.com/office/powerpoint/2010/main" val="4951690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4550" y="1562245"/>
            <a:ext cx="5634900" cy="954600"/>
          </a:xfrm>
        </p:spPr>
        <p:txBody>
          <a:bodyPr/>
          <a:lstStyle/>
          <a:p>
            <a:r>
              <a:rPr lang="en-US" altLang="ar-JO" sz="6000" b="1" dirty="0">
                <a:solidFill>
                  <a:srgbClr val="FFFF00"/>
                </a:solidFill>
                <a:latin typeface="Amatic SC" panose="020B0604020202020204" charset="-79"/>
                <a:cs typeface="Amatic SC" panose="020B0604020202020204" charset="-79"/>
              </a:rPr>
              <a:t>Surgical tracheostomy</a:t>
            </a:r>
          </a:p>
          <a:p>
            <a:endParaRPr lang="ar-JO" dirty="0"/>
          </a:p>
        </p:txBody>
      </p:sp>
    </p:spTree>
    <p:extLst>
      <p:ext uri="{BB962C8B-B14F-4D97-AF65-F5344CB8AC3E}">
        <p14:creationId xmlns:p14="http://schemas.microsoft.com/office/powerpoint/2010/main" val="31832237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0108" r="7088"/>
          <a:stretch/>
        </p:blipFill>
        <p:spPr>
          <a:xfrm>
            <a:off x="367748" y="1321904"/>
            <a:ext cx="3945835" cy="3821596"/>
          </a:xfrm>
          <a:prstGeom prst="rect">
            <a:avLst/>
          </a:prstGeom>
          <a:ln>
            <a:noFill/>
          </a:ln>
          <a:effectLst>
            <a:softEdge rad="112500"/>
          </a:effectLst>
        </p:spPr>
      </p:pic>
      <p:pic>
        <p:nvPicPr>
          <p:cNvPr id="7" name="Picture 6"/>
          <p:cNvPicPr>
            <a:picLocks noChangeAspect="1"/>
          </p:cNvPicPr>
          <p:nvPr/>
        </p:nvPicPr>
        <p:blipFill rotWithShape="1">
          <a:blip r:embed="rId4"/>
          <a:srcRect l="16879" r="22855"/>
          <a:stretch/>
        </p:blipFill>
        <p:spPr>
          <a:xfrm>
            <a:off x="4691269" y="1279663"/>
            <a:ext cx="4075044" cy="3906078"/>
          </a:xfrm>
          <a:prstGeom prst="rect">
            <a:avLst/>
          </a:prstGeom>
          <a:ln>
            <a:noFill/>
          </a:ln>
          <a:effectLst>
            <a:softEdge rad="112500"/>
          </a:effectLst>
        </p:spPr>
      </p:pic>
      <p:sp>
        <p:nvSpPr>
          <p:cNvPr id="8" name="Rectangle 7"/>
          <p:cNvSpPr/>
          <p:nvPr/>
        </p:nvSpPr>
        <p:spPr>
          <a:xfrm>
            <a:off x="367748" y="380953"/>
            <a:ext cx="7911548" cy="830997"/>
          </a:xfrm>
          <a:prstGeom prst="rect">
            <a:avLst/>
          </a:prstGeom>
        </p:spPr>
        <p:txBody>
          <a:bodyPr wrap="square">
            <a:spAutoFit/>
          </a:bodyPr>
          <a:lstStyle/>
          <a:p>
            <a:r>
              <a:rPr lang="en-US" sz="1600" dirty="0">
                <a:solidFill>
                  <a:schemeClr val="accent2"/>
                </a:solidFill>
              </a:rPr>
              <a:t>The neck is placed in </a:t>
            </a:r>
            <a:r>
              <a:rPr lang="en-US" sz="1600" dirty="0">
                <a:solidFill>
                  <a:srgbClr val="FFFF00"/>
                </a:solidFill>
              </a:rPr>
              <a:t>extended position</a:t>
            </a:r>
            <a:r>
              <a:rPr lang="en-US" sz="1600" dirty="0">
                <a:solidFill>
                  <a:schemeClr val="accent2"/>
                </a:solidFill>
              </a:rPr>
              <a:t>. The skin is prepared with antiseptic solution and appropriate surgical drapes are placed maintaining sterility. </a:t>
            </a:r>
            <a:r>
              <a:rPr lang="en-US" sz="1600" dirty="0">
                <a:solidFill>
                  <a:srgbClr val="FFFF00"/>
                </a:solidFill>
              </a:rPr>
              <a:t>The thyroid notch</a:t>
            </a:r>
            <a:r>
              <a:rPr lang="en-US" sz="1600" dirty="0">
                <a:solidFill>
                  <a:schemeClr val="accent2"/>
                </a:solidFill>
              </a:rPr>
              <a:t>, the lower border of the </a:t>
            </a:r>
            <a:r>
              <a:rPr lang="en-US" sz="1600" dirty="0">
                <a:solidFill>
                  <a:srgbClr val="FFFF00"/>
                </a:solidFill>
              </a:rPr>
              <a:t>cricoid cartilage </a:t>
            </a:r>
            <a:r>
              <a:rPr lang="en-US" sz="1600" dirty="0">
                <a:solidFill>
                  <a:schemeClr val="accent2"/>
                </a:solidFill>
              </a:rPr>
              <a:t>and the </a:t>
            </a:r>
            <a:r>
              <a:rPr lang="en-US" sz="1600" dirty="0">
                <a:solidFill>
                  <a:srgbClr val="FFFF00"/>
                </a:solidFill>
              </a:rPr>
              <a:t>suprasternal notch</a:t>
            </a:r>
            <a:r>
              <a:rPr lang="en-US" sz="1600" dirty="0">
                <a:solidFill>
                  <a:schemeClr val="accent2"/>
                </a:solidFill>
              </a:rPr>
              <a:t> are marked</a:t>
            </a:r>
            <a:endParaRPr lang="ar-JO" sz="1600" dirty="0">
              <a:solidFill>
                <a:schemeClr val="accent2"/>
              </a:solidFill>
            </a:endParaRPr>
          </a:p>
        </p:txBody>
      </p:sp>
    </p:spTree>
    <p:extLst>
      <p:ext uri="{BB962C8B-B14F-4D97-AF65-F5344CB8AC3E}">
        <p14:creationId xmlns:p14="http://schemas.microsoft.com/office/powerpoint/2010/main" val="1239981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a:p>
        </p:txBody>
      </p:sp>
      <p:sp>
        <p:nvSpPr>
          <p:cNvPr id="3" name="Subtitle 2"/>
          <p:cNvSpPr>
            <a:spLocks noGrp="1"/>
          </p:cNvSpPr>
          <p:nvPr>
            <p:ph type="subTitle" idx="1"/>
          </p:nvPr>
        </p:nvSpPr>
        <p:spPr/>
        <p:txBody>
          <a:bodyPr/>
          <a:lstStyle/>
          <a:p>
            <a:endParaRPr lang="ar-JO"/>
          </a:p>
        </p:txBody>
      </p:sp>
      <p:pic>
        <p:nvPicPr>
          <p:cNvPr id="4" name="Picture 3"/>
          <p:cNvPicPr>
            <a:picLocks noChangeAspect="1"/>
          </p:cNvPicPr>
          <p:nvPr/>
        </p:nvPicPr>
        <p:blipFill>
          <a:blip r:embed="rId3"/>
          <a:stretch>
            <a:fillRect/>
          </a:stretch>
        </p:blipFill>
        <p:spPr>
          <a:xfrm>
            <a:off x="969015" y="827935"/>
            <a:ext cx="7205870" cy="4065503"/>
          </a:xfrm>
          <a:prstGeom prst="rect">
            <a:avLst/>
          </a:prstGeom>
          <a:ln>
            <a:noFill/>
          </a:ln>
          <a:effectLst>
            <a:softEdge rad="112500"/>
          </a:effectLst>
        </p:spPr>
      </p:pic>
      <p:sp>
        <p:nvSpPr>
          <p:cNvPr id="5" name="Rectangle 4"/>
          <p:cNvSpPr/>
          <p:nvPr/>
        </p:nvSpPr>
        <p:spPr>
          <a:xfrm>
            <a:off x="639527" y="300875"/>
            <a:ext cx="8106907" cy="584775"/>
          </a:xfrm>
          <a:prstGeom prst="rect">
            <a:avLst/>
          </a:prstGeom>
        </p:spPr>
        <p:txBody>
          <a:bodyPr wrap="square">
            <a:spAutoFit/>
          </a:bodyPr>
          <a:lstStyle/>
          <a:p>
            <a:r>
              <a:rPr lang="en-US" sz="1600" dirty="0">
                <a:solidFill>
                  <a:schemeClr val="accent2"/>
                </a:solidFill>
              </a:rPr>
              <a:t>A transverse incision through skin is made half way between the inferior border of the </a:t>
            </a:r>
            <a:r>
              <a:rPr lang="en-US" sz="1600" dirty="0">
                <a:solidFill>
                  <a:srgbClr val="FFFF00"/>
                </a:solidFill>
              </a:rPr>
              <a:t>cricoid cartilage</a:t>
            </a:r>
            <a:r>
              <a:rPr lang="en-US" sz="1600" dirty="0">
                <a:solidFill>
                  <a:schemeClr val="accent2"/>
                </a:solidFill>
              </a:rPr>
              <a:t> and the </a:t>
            </a:r>
            <a:r>
              <a:rPr lang="en-US" sz="1600" dirty="0">
                <a:solidFill>
                  <a:srgbClr val="FFFF00"/>
                </a:solidFill>
              </a:rPr>
              <a:t>sternal notch</a:t>
            </a:r>
            <a:r>
              <a:rPr lang="en-US" sz="1600" dirty="0">
                <a:solidFill>
                  <a:schemeClr val="accent2"/>
                </a:solidFill>
              </a:rPr>
              <a:t>. The size is usually 3 cm </a:t>
            </a:r>
            <a:endParaRPr lang="ar-JO" sz="1600" dirty="0">
              <a:solidFill>
                <a:schemeClr val="accent2"/>
              </a:solidFill>
            </a:endParaRPr>
          </a:p>
        </p:txBody>
      </p:sp>
    </p:spTree>
    <p:extLst>
      <p:ext uri="{BB962C8B-B14F-4D97-AF65-F5344CB8AC3E}">
        <p14:creationId xmlns:p14="http://schemas.microsoft.com/office/powerpoint/2010/main" val="23204142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a:srcRect l="31487" r="20987"/>
          <a:stretch/>
        </p:blipFill>
        <p:spPr>
          <a:xfrm>
            <a:off x="141330" y="291514"/>
            <a:ext cx="3864141" cy="4189342"/>
          </a:xfrm>
          <a:prstGeom prst="rect">
            <a:avLst/>
          </a:prstGeom>
          <a:ln>
            <a:noFill/>
          </a:ln>
          <a:effectLst>
            <a:softEdge rad="112500"/>
          </a:effectLst>
        </p:spPr>
      </p:pic>
      <p:pic>
        <p:nvPicPr>
          <p:cNvPr id="11" name="Picture 10"/>
          <p:cNvPicPr>
            <a:picLocks noChangeAspect="1"/>
          </p:cNvPicPr>
          <p:nvPr/>
        </p:nvPicPr>
        <p:blipFill rotWithShape="1">
          <a:blip r:embed="rId5"/>
          <a:srcRect l="7224" t="2884"/>
          <a:stretch/>
        </p:blipFill>
        <p:spPr>
          <a:xfrm>
            <a:off x="4114801" y="291514"/>
            <a:ext cx="4904471" cy="4196280"/>
          </a:xfrm>
          <a:prstGeom prst="rect">
            <a:avLst/>
          </a:prstGeom>
          <a:ln>
            <a:noFill/>
          </a:ln>
          <a:effectLst>
            <a:softEdge rad="112500"/>
          </a:effectLst>
        </p:spPr>
      </p:pic>
      <p:sp>
        <p:nvSpPr>
          <p:cNvPr id="12" name="Rectangle 11"/>
          <p:cNvSpPr/>
          <p:nvPr/>
        </p:nvSpPr>
        <p:spPr>
          <a:xfrm>
            <a:off x="141330" y="4487794"/>
            <a:ext cx="8877942" cy="523220"/>
          </a:xfrm>
          <a:prstGeom prst="rect">
            <a:avLst/>
          </a:prstGeom>
        </p:spPr>
        <p:txBody>
          <a:bodyPr wrap="square">
            <a:spAutoFit/>
          </a:bodyPr>
          <a:lstStyle/>
          <a:p>
            <a:r>
              <a:rPr lang="en-US" dirty="0">
                <a:solidFill>
                  <a:schemeClr val="accent2"/>
                </a:solidFill>
              </a:rPr>
              <a:t>Retractors are placed, the skin is retracted, and the </a:t>
            </a:r>
            <a:r>
              <a:rPr lang="en-US" dirty="0">
                <a:solidFill>
                  <a:srgbClr val="FFFF00"/>
                </a:solidFill>
              </a:rPr>
              <a:t>strap muscles</a:t>
            </a:r>
            <a:r>
              <a:rPr lang="en-US" dirty="0">
                <a:solidFill>
                  <a:schemeClr val="accent2"/>
                </a:solidFill>
              </a:rPr>
              <a:t> are visualized in the midline. </a:t>
            </a:r>
            <a:endParaRPr lang="en-US" dirty="0" smtClean="0">
              <a:solidFill>
                <a:schemeClr val="accent2"/>
              </a:solidFill>
            </a:endParaRPr>
          </a:p>
          <a:p>
            <a:r>
              <a:rPr lang="en-US" dirty="0" smtClean="0">
                <a:solidFill>
                  <a:schemeClr val="accent2"/>
                </a:solidFill>
              </a:rPr>
              <a:t>The </a:t>
            </a:r>
            <a:r>
              <a:rPr lang="en-US" dirty="0">
                <a:solidFill>
                  <a:schemeClr val="accent2"/>
                </a:solidFill>
              </a:rPr>
              <a:t>muscles are divided along the raphe, then </a:t>
            </a:r>
            <a:r>
              <a:rPr lang="en-US" dirty="0">
                <a:solidFill>
                  <a:srgbClr val="FFFF00"/>
                </a:solidFill>
              </a:rPr>
              <a:t>retracted laterally </a:t>
            </a:r>
          </a:p>
        </p:txBody>
      </p:sp>
    </p:spTree>
    <p:extLst>
      <p:ext uri="{BB962C8B-B14F-4D97-AF65-F5344CB8AC3E}">
        <p14:creationId xmlns:p14="http://schemas.microsoft.com/office/powerpoint/2010/main" val="30420924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a:p>
        </p:txBody>
      </p:sp>
      <p:pic>
        <p:nvPicPr>
          <p:cNvPr id="4" name="Picture 3"/>
          <p:cNvPicPr>
            <a:picLocks noChangeAspect="1"/>
          </p:cNvPicPr>
          <p:nvPr/>
        </p:nvPicPr>
        <p:blipFill rotWithShape="1">
          <a:blip r:embed="rId3"/>
          <a:srcRect l="9973" t="7535" r="11303"/>
          <a:stretch/>
        </p:blipFill>
        <p:spPr>
          <a:xfrm>
            <a:off x="192266" y="496957"/>
            <a:ext cx="5883967" cy="4387980"/>
          </a:xfrm>
          <a:prstGeom prst="rect">
            <a:avLst/>
          </a:prstGeom>
        </p:spPr>
      </p:pic>
      <p:sp>
        <p:nvSpPr>
          <p:cNvPr id="5" name="Rectangle 4"/>
          <p:cNvSpPr/>
          <p:nvPr/>
        </p:nvSpPr>
        <p:spPr>
          <a:xfrm>
            <a:off x="6251712" y="1482936"/>
            <a:ext cx="2594114" cy="2062103"/>
          </a:xfrm>
          <a:prstGeom prst="rect">
            <a:avLst/>
          </a:prstGeom>
        </p:spPr>
        <p:txBody>
          <a:bodyPr wrap="square">
            <a:spAutoFit/>
          </a:bodyPr>
          <a:lstStyle/>
          <a:p>
            <a:r>
              <a:rPr lang="en-US" sz="1600" dirty="0">
                <a:solidFill>
                  <a:schemeClr val="accent5"/>
                </a:solidFill>
              </a:rPr>
              <a:t>The thyroid isthmus lies in the field of the dissection.</a:t>
            </a:r>
          </a:p>
          <a:p>
            <a:endParaRPr lang="en-US" sz="1600" dirty="0" smtClean="0">
              <a:solidFill>
                <a:schemeClr val="accent5"/>
              </a:solidFill>
            </a:endParaRPr>
          </a:p>
          <a:p>
            <a:r>
              <a:rPr lang="en-US" sz="1600" dirty="0" smtClean="0">
                <a:solidFill>
                  <a:schemeClr val="accent5"/>
                </a:solidFill>
              </a:rPr>
              <a:t>Typically</a:t>
            </a:r>
            <a:r>
              <a:rPr lang="en-US" sz="1600" dirty="0">
                <a:solidFill>
                  <a:schemeClr val="accent5"/>
                </a:solidFill>
              </a:rPr>
              <a:t>, the isthmus is 5 to 10 mm in its vertical dimension, </a:t>
            </a:r>
          </a:p>
          <a:p>
            <a:r>
              <a:rPr lang="en-US" sz="1600" dirty="0">
                <a:solidFill>
                  <a:schemeClr val="accent5"/>
                </a:solidFill>
              </a:rPr>
              <a:t>mobilize it away from the trachea and retract </a:t>
            </a:r>
            <a:r>
              <a:rPr lang="en-US" sz="1600" dirty="0" smtClean="0">
                <a:solidFill>
                  <a:schemeClr val="accent5"/>
                </a:solidFill>
              </a:rPr>
              <a:t>it</a:t>
            </a:r>
            <a:endParaRPr lang="en-US" sz="1600" dirty="0">
              <a:solidFill>
                <a:schemeClr val="accent5"/>
              </a:solidFill>
            </a:endParaRPr>
          </a:p>
        </p:txBody>
      </p:sp>
    </p:spTree>
    <p:extLst>
      <p:ext uri="{BB962C8B-B14F-4D97-AF65-F5344CB8AC3E}">
        <p14:creationId xmlns:p14="http://schemas.microsoft.com/office/powerpoint/2010/main" val="22214182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a:p>
        </p:txBody>
      </p:sp>
      <p:sp>
        <p:nvSpPr>
          <p:cNvPr id="3" name="Subtitle 2"/>
          <p:cNvSpPr>
            <a:spLocks noGrp="1"/>
          </p:cNvSpPr>
          <p:nvPr>
            <p:ph type="subTitle" idx="1"/>
          </p:nvPr>
        </p:nvSpPr>
        <p:spPr/>
        <p:txBody>
          <a:bodyPr/>
          <a:lstStyle/>
          <a:p>
            <a:endParaRPr lang="ar-JO"/>
          </a:p>
        </p:txBody>
      </p:sp>
      <p:pic>
        <p:nvPicPr>
          <p:cNvPr id="4" name="Picture 3"/>
          <p:cNvPicPr>
            <a:picLocks noChangeAspect="1"/>
          </p:cNvPicPr>
          <p:nvPr/>
        </p:nvPicPr>
        <p:blipFill>
          <a:blip r:embed="rId3"/>
          <a:stretch>
            <a:fillRect/>
          </a:stretch>
        </p:blipFill>
        <p:spPr>
          <a:xfrm>
            <a:off x="19575" y="488650"/>
            <a:ext cx="4272661" cy="4234850"/>
          </a:xfrm>
          <a:prstGeom prst="rect">
            <a:avLst/>
          </a:prstGeom>
        </p:spPr>
      </p:pic>
      <p:pic>
        <p:nvPicPr>
          <p:cNvPr id="5" name="Picture 4"/>
          <p:cNvPicPr>
            <a:picLocks noChangeAspect="1"/>
          </p:cNvPicPr>
          <p:nvPr/>
        </p:nvPicPr>
        <p:blipFill rotWithShape="1">
          <a:blip r:embed="rId4"/>
          <a:srcRect t="24562"/>
          <a:stretch/>
        </p:blipFill>
        <p:spPr>
          <a:xfrm>
            <a:off x="3321159" y="488650"/>
            <a:ext cx="3810330" cy="4234850"/>
          </a:xfrm>
          <a:prstGeom prst="rect">
            <a:avLst/>
          </a:prstGeom>
        </p:spPr>
      </p:pic>
      <p:pic>
        <p:nvPicPr>
          <p:cNvPr id="6" name="Picture 5"/>
          <p:cNvPicPr>
            <a:picLocks noChangeAspect="1"/>
          </p:cNvPicPr>
          <p:nvPr/>
        </p:nvPicPr>
        <p:blipFill rotWithShape="1">
          <a:blip r:embed="rId5"/>
          <a:srcRect l="20341"/>
          <a:stretch/>
        </p:blipFill>
        <p:spPr>
          <a:xfrm>
            <a:off x="6514475" y="807480"/>
            <a:ext cx="2609850" cy="3418731"/>
          </a:xfrm>
          <a:prstGeom prst="rect">
            <a:avLst/>
          </a:prstGeom>
        </p:spPr>
      </p:pic>
    </p:spTree>
    <p:extLst>
      <p:ext uri="{BB962C8B-B14F-4D97-AF65-F5344CB8AC3E}">
        <p14:creationId xmlns:p14="http://schemas.microsoft.com/office/powerpoint/2010/main" val="37483980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a:p>
        </p:txBody>
      </p:sp>
      <p:sp>
        <p:nvSpPr>
          <p:cNvPr id="3" name="Subtitle 2"/>
          <p:cNvSpPr>
            <a:spLocks noGrp="1"/>
          </p:cNvSpPr>
          <p:nvPr>
            <p:ph type="subTitle" idx="1"/>
          </p:nvPr>
        </p:nvSpPr>
        <p:spPr/>
        <p:txBody>
          <a:bodyPr/>
          <a:lstStyle/>
          <a:p>
            <a:endParaRPr lang="ar-JO"/>
          </a:p>
        </p:txBody>
      </p:sp>
      <p:pic>
        <p:nvPicPr>
          <p:cNvPr id="4" name="Picture 3"/>
          <p:cNvPicPr>
            <a:picLocks noChangeAspect="1"/>
          </p:cNvPicPr>
          <p:nvPr/>
        </p:nvPicPr>
        <p:blipFill>
          <a:blip r:embed="rId3"/>
          <a:stretch>
            <a:fillRect/>
          </a:stretch>
        </p:blipFill>
        <p:spPr>
          <a:xfrm>
            <a:off x="1381125" y="329549"/>
            <a:ext cx="6324600" cy="4553051"/>
          </a:xfrm>
          <a:prstGeom prst="rect">
            <a:avLst/>
          </a:prstGeom>
        </p:spPr>
      </p:pic>
    </p:spTree>
    <p:extLst>
      <p:ext uri="{BB962C8B-B14F-4D97-AF65-F5344CB8AC3E}">
        <p14:creationId xmlns:p14="http://schemas.microsoft.com/office/powerpoint/2010/main" val="36993788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a:p>
        </p:txBody>
      </p:sp>
      <p:sp>
        <p:nvSpPr>
          <p:cNvPr id="3" name="Subtitle 2"/>
          <p:cNvSpPr>
            <a:spLocks noGrp="1"/>
          </p:cNvSpPr>
          <p:nvPr>
            <p:ph type="subTitle" idx="1"/>
          </p:nvPr>
        </p:nvSpPr>
        <p:spPr/>
        <p:txBody>
          <a:bodyPr/>
          <a:lstStyle/>
          <a:p>
            <a:endParaRPr lang="ar-JO"/>
          </a:p>
        </p:txBody>
      </p:sp>
      <p:pic>
        <p:nvPicPr>
          <p:cNvPr id="4" name="Picture 3"/>
          <p:cNvPicPr>
            <a:picLocks noChangeAspect="1"/>
          </p:cNvPicPr>
          <p:nvPr/>
        </p:nvPicPr>
        <p:blipFill rotWithShape="1">
          <a:blip r:embed="rId3"/>
          <a:srcRect l="7308"/>
          <a:stretch/>
        </p:blipFill>
        <p:spPr>
          <a:xfrm>
            <a:off x="69594" y="1069290"/>
            <a:ext cx="4407156" cy="3188386"/>
          </a:xfrm>
          <a:prstGeom prst="rect">
            <a:avLst/>
          </a:prstGeom>
        </p:spPr>
      </p:pic>
      <p:pic>
        <p:nvPicPr>
          <p:cNvPr id="5" name="Picture 4"/>
          <p:cNvPicPr>
            <a:picLocks noChangeAspect="1"/>
          </p:cNvPicPr>
          <p:nvPr/>
        </p:nvPicPr>
        <p:blipFill rotWithShape="1">
          <a:blip r:embed="rId4"/>
          <a:srcRect l="10941" t="5594" r="1983" b="4537"/>
          <a:stretch/>
        </p:blipFill>
        <p:spPr>
          <a:xfrm>
            <a:off x="4724399" y="1069290"/>
            <a:ext cx="4349907" cy="3188386"/>
          </a:xfrm>
          <a:prstGeom prst="rect">
            <a:avLst/>
          </a:prstGeom>
        </p:spPr>
      </p:pic>
    </p:spTree>
    <p:extLst>
      <p:ext uri="{BB962C8B-B14F-4D97-AF65-F5344CB8AC3E}">
        <p14:creationId xmlns:p14="http://schemas.microsoft.com/office/powerpoint/2010/main" val="12033660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3" name="Google Shape;213;p34"/>
          <p:cNvSpPr txBox="1">
            <a:spLocks noGrp="1"/>
          </p:cNvSpPr>
          <p:nvPr>
            <p:ph type="ctrTitle"/>
          </p:nvPr>
        </p:nvSpPr>
        <p:spPr>
          <a:xfrm>
            <a:off x="1604612" y="222153"/>
            <a:ext cx="6840900" cy="376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smtClean="0"/>
              <a:t>T</a:t>
            </a:r>
            <a:r>
              <a:rPr lang="en" dirty="0" smtClean="0"/>
              <a:t>rachea cervical Relations</a:t>
            </a:r>
            <a:endParaRPr dirty="0"/>
          </a:p>
        </p:txBody>
      </p:sp>
      <p:sp>
        <p:nvSpPr>
          <p:cNvPr id="216" name="Google Shape;216;p34"/>
          <p:cNvSpPr txBox="1">
            <a:spLocks noGrp="1"/>
          </p:cNvSpPr>
          <p:nvPr>
            <p:ph type="subTitle" idx="1"/>
          </p:nvPr>
        </p:nvSpPr>
        <p:spPr>
          <a:xfrm>
            <a:off x="256149" y="2938960"/>
            <a:ext cx="1883369" cy="869560"/>
          </a:xfrm>
          <a:prstGeom prst="rect">
            <a:avLst/>
          </a:prstGeom>
        </p:spPr>
        <p:txBody>
          <a:bodyPr spcFirstLastPara="1" wrap="square" lIns="91425" tIns="91425" rIns="91425" bIns="91425" anchor="t" anchorCtr="0">
            <a:noAutofit/>
          </a:bodyPr>
          <a:lstStyle/>
          <a:p>
            <a:pPr marL="0" lvl="0" indent="0" algn="l"/>
            <a:r>
              <a:rPr lang="en-US" dirty="0" smtClean="0"/>
              <a:t>Trachea is Lying </a:t>
            </a:r>
            <a:r>
              <a:rPr lang="en-US" dirty="0"/>
              <a:t>partly in the neck and partly in the thorax, </a:t>
            </a:r>
            <a:endParaRPr dirty="0">
              <a:solidFill>
                <a:schemeClr val="dk1"/>
              </a:solidFill>
            </a:endParaRPr>
          </a:p>
        </p:txBody>
      </p:sp>
      <p:pic>
        <p:nvPicPr>
          <p:cNvPr id="7" name="صورة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503" y="670907"/>
            <a:ext cx="6163950" cy="4383816"/>
          </a:xfrm>
          <a:prstGeom prst="rect">
            <a:avLst/>
          </a:prstGeom>
        </p:spPr>
      </p:pic>
    </p:spTree>
    <p:extLst>
      <p:ext uri="{BB962C8B-B14F-4D97-AF65-F5344CB8AC3E}">
        <p14:creationId xmlns:p14="http://schemas.microsoft.com/office/powerpoint/2010/main" val="41735137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84372" y="508718"/>
            <a:ext cx="3200400" cy="4038600"/>
          </a:xfrm>
          <a:prstGeom prst="rect">
            <a:avLst/>
          </a:prstGeom>
          <a:ln>
            <a:noFill/>
          </a:ln>
          <a:effectLst>
            <a:softEdge rad="112500"/>
          </a:effectLst>
        </p:spPr>
      </p:pic>
      <p:sp>
        <p:nvSpPr>
          <p:cNvPr id="5" name="Rectangle 4"/>
          <p:cNvSpPr/>
          <p:nvPr/>
        </p:nvSpPr>
        <p:spPr>
          <a:xfrm>
            <a:off x="429181" y="369570"/>
            <a:ext cx="4830168" cy="584775"/>
          </a:xfrm>
          <a:prstGeom prst="rect">
            <a:avLst/>
          </a:prstGeom>
        </p:spPr>
        <p:txBody>
          <a:bodyPr wrap="none">
            <a:spAutoFit/>
          </a:bodyPr>
          <a:lstStyle/>
          <a:p>
            <a:r>
              <a:rPr lang="en-US" sz="3200" b="1" dirty="0">
                <a:solidFill>
                  <a:srgbClr val="FFFF00"/>
                </a:solidFill>
              </a:rPr>
              <a:t>Pediatric Tracheostomy</a:t>
            </a:r>
            <a:endParaRPr lang="ar-JO" sz="3200" b="1" dirty="0">
              <a:solidFill>
                <a:srgbClr val="FFFF00"/>
              </a:solidFill>
            </a:endParaRPr>
          </a:p>
        </p:txBody>
      </p:sp>
      <p:sp>
        <p:nvSpPr>
          <p:cNvPr id="6" name="Rectangle 5"/>
          <p:cNvSpPr/>
          <p:nvPr/>
        </p:nvSpPr>
        <p:spPr>
          <a:xfrm>
            <a:off x="558265" y="1361182"/>
            <a:ext cx="4572000" cy="3046988"/>
          </a:xfrm>
          <a:prstGeom prst="rect">
            <a:avLst/>
          </a:prstGeom>
        </p:spPr>
        <p:txBody>
          <a:bodyPr>
            <a:spAutoFit/>
          </a:bodyPr>
          <a:lstStyle/>
          <a:p>
            <a:r>
              <a:rPr lang="en-US" sz="2400" dirty="0">
                <a:solidFill>
                  <a:schemeClr val="bg2"/>
                </a:solidFill>
              </a:rPr>
              <a:t>Vertical incision in trachea BTW 2nd and 3rd ring.</a:t>
            </a:r>
          </a:p>
          <a:p>
            <a:endParaRPr lang="en-US" sz="2400" dirty="0" smtClean="0">
              <a:solidFill>
                <a:schemeClr val="bg2"/>
              </a:solidFill>
            </a:endParaRPr>
          </a:p>
          <a:p>
            <a:r>
              <a:rPr lang="en-US" sz="2400" dirty="0" smtClean="0">
                <a:solidFill>
                  <a:schemeClr val="bg2"/>
                </a:solidFill>
              </a:rPr>
              <a:t>No </a:t>
            </a:r>
            <a:r>
              <a:rPr lang="en-US" sz="2400" dirty="0">
                <a:solidFill>
                  <a:schemeClr val="bg2"/>
                </a:solidFill>
              </a:rPr>
              <a:t>excision of ant. Wall of trachea</a:t>
            </a:r>
          </a:p>
          <a:p>
            <a:endParaRPr lang="en-US" sz="2400" dirty="0" smtClean="0">
              <a:solidFill>
                <a:schemeClr val="bg2"/>
              </a:solidFill>
            </a:endParaRPr>
          </a:p>
          <a:p>
            <a:r>
              <a:rPr lang="en-US" sz="2400" dirty="0" smtClean="0">
                <a:solidFill>
                  <a:schemeClr val="bg2"/>
                </a:solidFill>
              </a:rPr>
              <a:t>Secure </a:t>
            </a:r>
            <a:r>
              <a:rPr lang="en-US" sz="2400" dirty="0">
                <a:solidFill>
                  <a:schemeClr val="bg2"/>
                </a:solidFill>
              </a:rPr>
              <a:t>the tube with neck by two sutures</a:t>
            </a:r>
          </a:p>
        </p:txBody>
      </p:sp>
    </p:spTree>
    <p:extLst>
      <p:ext uri="{BB962C8B-B14F-4D97-AF65-F5344CB8AC3E}">
        <p14:creationId xmlns:p14="http://schemas.microsoft.com/office/powerpoint/2010/main" val="30209647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46082" name="Slide Number Placeholder 3"/>
          <p:cNvSpPr>
            <a:spLocks noGrp="1"/>
          </p:cNvSpPr>
          <p:nvPr>
            <p:ph type="sldNum" sz="quarter" idx="4294967295"/>
          </p:nvPr>
        </p:nvSpPr>
        <p:spPr bwMode="auto">
          <a:xfrm>
            <a:off x="7086600" y="4812507"/>
            <a:ext cx="5715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1885950" indent="-17145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877D591-638E-4668-A354-A818A0DE782E}" type="slidenum">
              <a:rPr lang="ar-JO" altLang="ar-JO" sz="900">
                <a:solidFill>
                  <a:srgbClr val="000000"/>
                </a:solidFill>
                <a:latin typeface="Tahoma" panose="020B0604030504040204" pitchFamily="34" charset="0"/>
              </a:rPr>
              <a:pPr/>
              <a:t>51</a:t>
            </a:fld>
            <a:endParaRPr lang="en-US" altLang="ar-JO" sz="900">
              <a:solidFill>
                <a:srgbClr val="000000"/>
              </a:solidFill>
              <a:latin typeface="Tahoma" panose="020B0604030504040204" pitchFamily="34" charset="0"/>
            </a:endParaRPr>
          </a:p>
        </p:txBody>
      </p:sp>
      <p:sp>
        <p:nvSpPr>
          <p:cNvPr id="3" name="Rectangle 2"/>
          <p:cNvSpPr/>
          <p:nvPr/>
        </p:nvSpPr>
        <p:spPr>
          <a:xfrm>
            <a:off x="670560" y="556498"/>
            <a:ext cx="8034528" cy="4154984"/>
          </a:xfrm>
          <a:prstGeom prst="rect">
            <a:avLst/>
          </a:prstGeom>
        </p:spPr>
        <p:txBody>
          <a:bodyPr wrap="square">
            <a:spAutoFit/>
          </a:bodyPr>
          <a:lstStyle/>
          <a:p>
            <a:pPr>
              <a:buClr>
                <a:srgbClr val="FF0066"/>
              </a:buClr>
            </a:pPr>
            <a:r>
              <a:rPr lang="en-US" altLang="ar-JO" sz="2400" dirty="0" smtClean="0">
                <a:solidFill>
                  <a:srgbClr val="FFFF00"/>
                </a:solidFill>
                <a:latin typeface="Comic Sans MS" panose="030F0702030302020204" pitchFamily="66" charset="0"/>
              </a:rPr>
              <a:t>Complications :</a:t>
            </a:r>
          </a:p>
          <a:p>
            <a:pPr>
              <a:buClr>
                <a:srgbClr val="FF0066"/>
              </a:buClr>
            </a:pPr>
            <a:endParaRPr lang="en-US" altLang="ar-JO" sz="2400" dirty="0" smtClean="0">
              <a:solidFill>
                <a:schemeClr val="bg2"/>
              </a:solidFill>
              <a:latin typeface="Comic Sans MS" panose="030F0702030302020204" pitchFamily="66" charset="0"/>
            </a:endParaRPr>
          </a:p>
          <a:p>
            <a:pPr>
              <a:buClr>
                <a:srgbClr val="FF0066"/>
              </a:buClr>
            </a:pPr>
            <a:r>
              <a:rPr lang="en-US" altLang="ar-JO" sz="2400" dirty="0" smtClean="0">
                <a:solidFill>
                  <a:schemeClr val="bg2"/>
                </a:solidFill>
                <a:latin typeface="Comic Sans MS" panose="030F0702030302020204" pitchFamily="66" charset="0"/>
              </a:rPr>
              <a:t>*bleeding</a:t>
            </a:r>
          </a:p>
          <a:p>
            <a:pPr>
              <a:buClr>
                <a:srgbClr val="FF0066"/>
              </a:buClr>
            </a:pPr>
            <a:r>
              <a:rPr lang="en-US" altLang="ar-JO" sz="2400" dirty="0" smtClean="0">
                <a:solidFill>
                  <a:schemeClr val="bg2"/>
                </a:solidFill>
                <a:latin typeface="Comic Sans MS" panose="030F0702030302020204" pitchFamily="66" charset="0"/>
              </a:rPr>
              <a:t>*emphysema</a:t>
            </a:r>
          </a:p>
          <a:p>
            <a:pPr>
              <a:buClr>
                <a:srgbClr val="FF0066"/>
              </a:buClr>
            </a:pPr>
            <a:r>
              <a:rPr lang="en-US" altLang="ar-JO" sz="2400" dirty="0" smtClean="0">
                <a:solidFill>
                  <a:schemeClr val="bg2"/>
                </a:solidFill>
                <a:latin typeface="Comic Sans MS" panose="030F0702030302020204" pitchFamily="66" charset="0"/>
              </a:rPr>
              <a:t>*tracheal stenosis</a:t>
            </a:r>
          </a:p>
          <a:p>
            <a:pPr>
              <a:buClr>
                <a:srgbClr val="FF0066"/>
              </a:buClr>
            </a:pPr>
            <a:endParaRPr lang="en-US" altLang="ar-JO" sz="2400" dirty="0" smtClean="0">
              <a:solidFill>
                <a:schemeClr val="bg2"/>
              </a:solidFill>
              <a:latin typeface="Comic Sans MS" panose="030F0702030302020204" pitchFamily="66" charset="0"/>
            </a:endParaRPr>
          </a:p>
          <a:p>
            <a:pPr>
              <a:buClr>
                <a:srgbClr val="FF0066"/>
              </a:buClr>
            </a:pPr>
            <a:r>
              <a:rPr lang="en-US" altLang="ar-JO" sz="2400" dirty="0" smtClean="0">
                <a:solidFill>
                  <a:schemeClr val="bg2"/>
                </a:solidFill>
                <a:latin typeface="Comic Sans MS" panose="030F0702030302020204" pitchFamily="66" charset="0"/>
              </a:rPr>
              <a:t>*Injury to (recurrent laryngeal nerve ..isthmus.. thyroid cartilage )</a:t>
            </a:r>
          </a:p>
          <a:p>
            <a:pPr>
              <a:buClr>
                <a:srgbClr val="FF0066"/>
              </a:buClr>
            </a:pPr>
            <a:endParaRPr lang="en-US" altLang="ar-JO" sz="2400" dirty="0" smtClean="0">
              <a:solidFill>
                <a:schemeClr val="bg2"/>
              </a:solidFill>
              <a:latin typeface="Comic Sans MS" panose="030F0702030302020204" pitchFamily="66" charset="0"/>
            </a:endParaRPr>
          </a:p>
          <a:p>
            <a:pPr>
              <a:buClr>
                <a:srgbClr val="FF0066"/>
              </a:buClr>
            </a:pPr>
            <a:r>
              <a:rPr lang="en-US" altLang="ar-JO" sz="2400" dirty="0" smtClean="0">
                <a:solidFill>
                  <a:schemeClr val="bg2"/>
                </a:solidFill>
                <a:latin typeface="Comic Sans MS" panose="030F0702030302020204" pitchFamily="66" charset="0"/>
              </a:rPr>
              <a:t>*wound infection </a:t>
            </a:r>
          </a:p>
          <a:p>
            <a:pPr>
              <a:buClr>
                <a:srgbClr val="FF0066"/>
              </a:buClr>
            </a:pPr>
            <a:r>
              <a:rPr lang="en-US" altLang="ar-JO" sz="2400" dirty="0" smtClean="0">
                <a:solidFill>
                  <a:schemeClr val="bg2"/>
                </a:solidFill>
                <a:latin typeface="Comic Sans MS" panose="030F0702030302020204" pitchFamily="66" charset="0"/>
              </a:rPr>
              <a:t>*tracheostomy scar</a:t>
            </a:r>
            <a:endParaRPr lang="en-US" altLang="ar-JO" sz="2400"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34424325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995028" y="334633"/>
            <a:ext cx="7403538" cy="857250"/>
          </a:xfrm>
          <a:extLst/>
        </p:spPr>
        <p:txBody>
          <a:bodyPr>
            <a:noAutofit/>
            <a:scene3d>
              <a:camera prst="orthographicFront"/>
              <a:lightRig rig="soft" dir="t">
                <a:rot lat="0" lon="0" rev="16800000"/>
              </a:lightRig>
            </a:scene3d>
            <a:sp3d prstMaterial="softEdge">
              <a:bevelT w="38100" h="38100"/>
            </a:sp3d>
          </a:bodyPr>
          <a:lstStyle/>
          <a:p>
            <a:pPr>
              <a:defRPr/>
            </a:pPr>
            <a:r>
              <a:rPr lang="en-US" sz="3200" b="1" dirty="0">
                <a:ln w="6350">
                  <a:noFill/>
                </a:ln>
                <a:solidFill>
                  <a:srgbClr val="FFFF00"/>
                </a:solidFill>
                <a:effectLst>
                  <a:outerShdw blurRad="114300" dist="101600" dir="2700000" algn="tl" rotWithShape="0">
                    <a:srgbClr val="000000">
                      <a:alpha val="40000"/>
                    </a:srgbClr>
                  </a:outerShdw>
                </a:effectLst>
                <a:cs typeface="Tahoma" pitchFamily="34" charset="0"/>
              </a:rPr>
              <a:t>Postoperative care of tracheostomy</a:t>
            </a:r>
          </a:p>
        </p:txBody>
      </p:sp>
      <p:sp>
        <p:nvSpPr>
          <p:cNvPr id="43011" name="Rectangle 3"/>
          <p:cNvSpPr>
            <a:spLocks noGrp="1" noChangeArrowheads="1"/>
          </p:cNvSpPr>
          <p:nvPr>
            <p:ph idx="4294967295"/>
          </p:nvPr>
        </p:nvSpPr>
        <p:spPr>
          <a:xfrm>
            <a:off x="223256" y="1557819"/>
            <a:ext cx="8616098" cy="3254688"/>
          </a:xfrm>
        </p:spPr>
        <p:txBody>
          <a:bodyPr>
            <a:normAutofit/>
          </a:bodyPr>
          <a:lstStyle/>
          <a:p>
            <a:pPr marL="274320" indent="-192024">
              <a:lnSpc>
                <a:spcPct val="70000"/>
              </a:lnSpc>
              <a:buClr>
                <a:schemeClr val="accent3"/>
              </a:buClr>
              <a:buFont typeface="Georgia"/>
              <a:buChar char="•"/>
              <a:defRPr/>
            </a:pPr>
            <a:r>
              <a:rPr lang="en-US" altLang="ar-JO" dirty="0" smtClean="0">
                <a:solidFill>
                  <a:srgbClr val="FFFF00"/>
                </a:solidFill>
              </a:rPr>
              <a:t>A </a:t>
            </a:r>
            <a:r>
              <a:rPr lang="en-US" altLang="ar-JO" b="1" dirty="0" smtClean="0">
                <a:solidFill>
                  <a:srgbClr val="FFFF00"/>
                </a:solidFill>
              </a:rPr>
              <a:t>chest x ray </a:t>
            </a:r>
            <a:r>
              <a:rPr lang="en-US" altLang="ar-JO" dirty="0" smtClean="0"/>
              <a:t>is often taken, especially in children, to check whether the tube has become displaced or if complications have occurred.</a:t>
            </a:r>
            <a:br>
              <a:rPr lang="en-US" altLang="ar-JO" dirty="0" smtClean="0"/>
            </a:br>
            <a:endParaRPr lang="en-US" altLang="ar-JO" dirty="0" smtClean="0">
              <a:solidFill>
                <a:srgbClr val="FFFF00"/>
              </a:solidFill>
            </a:endParaRPr>
          </a:p>
          <a:p>
            <a:pPr marL="274320" indent="-192024">
              <a:lnSpc>
                <a:spcPct val="70000"/>
              </a:lnSpc>
              <a:buClr>
                <a:schemeClr val="accent3"/>
              </a:buClr>
              <a:buFont typeface="Georgia"/>
              <a:buChar char="•"/>
              <a:defRPr/>
            </a:pPr>
            <a:r>
              <a:rPr lang="en-US" altLang="ar-JO" b="1" dirty="0" smtClean="0">
                <a:solidFill>
                  <a:srgbClr val="FFFF00"/>
                </a:solidFill>
              </a:rPr>
              <a:t>Antibiotics</a:t>
            </a:r>
            <a:r>
              <a:rPr lang="en-US" altLang="ar-JO" dirty="0" smtClean="0">
                <a:solidFill>
                  <a:srgbClr val="FFFF00"/>
                </a:solidFill>
              </a:rPr>
              <a:t> </a:t>
            </a:r>
            <a:r>
              <a:rPr lang="en-US" altLang="ar-JO" dirty="0" smtClean="0"/>
              <a:t>may prescribed</a:t>
            </a:r>
            <a:r>
              <a:rPr lang="en-US" altLang="ar-JO" b="1" dirty="0" smtClean="0"/>
              <a:t> </a:t>
            </a:r>
            <a:r>
              <a:rPr lang="en-US" altLang="ar-JO" dirty="0" smtClean="0"/>
              <a:t>to reduce the risk of infection.</a:t>
            </a:r>
            <a:br>
              <a:rPr lang="en-US" altLang="ar-JO" dirty="0" smtClean="0"/>
            </a:br>
            <a:endParaRPr lang="en-US" altLang="ar-JO" dirty="0" smtClean="0"/>
          </a:p>
          <a:p>
            <a:pPr marL="274320" indent="-192024">
              <a:lnSpc>
                <a:spcPct val="70000"/>
              </a:lnSpc>
              <a:buClr>
                <a:schemeClr val="accent3"/>
              </a:buClr>
              <a:buFont typeface="Georgia"/>
              <a:buChar char="•"/>
              <a:defRPr/>
            </a:pPr>
            <a:r>
              <a:rPr lang="en-US" altLang="ar-JO" dirty="0" smtClean="0"/>
              <a:t>If the patient can breathe without a ventilator, the </a:t>
            </a:r>
            <a:r>
              <a:rPr lang="en-US" altLang="ar-JO" b="1" dirty="0" smtClean="0">
                <a:solidFill>
                  <a:srgbClr val="FFFF00"/>
                </a:solidFill>
              </a:rPr>
              <a:t>room is humidified</a:t>
            </a:r>
            <a:r>
              <a:rPr lang="en-US" altLang="ar-JO" dirty="0" smtClean="0">
                <a:solidFill>
                  <a:srgbClr val="FFFF00"/>
                </a:solidFill>
              </a:rPr>
              <a:t>; </a:t>
            </a:r>
            <a:r>
              <a:rPr lang="en-US" altLang="ar-JO" dirty="0" smtClean="0"/>
              <a:t>otherwise, if the tracheotomy tube is to remain in place, the air entering the tube from a ventilator is humidified.</a:t>
            </a:r>
            <a:br>
              <a:rPr lang="en-US" altLang="ar-JO" dirty="0" smtClean="0"/>
            </a:br>
            <a:endParaRPr lang="en-US" altLang="ar-JO" dirty="0" smtClean="0">
              <a:solidFill>
                <a:srgbClr val="FFFF00"/>
              </a:solidFill>
            </a:endParaRPr>
          </a:p>
          <a:p>
            <a:pPr marL="274320" indent="-192024">
              <a:lnSpc>
                <a:spcPct val="70000"/>
              </a:lnSpc>
              <a:buClr>
                <a:schemeClr val="accent3"/>
              </a:buClr>
              <a:buFont typeface="Georgia"/>
              <a:buChar char="•"/>
              <a:defRPr/>
            </a:pPr>
            <a:r>
              <a:rPr lang="en-US" altLang="ar-JO" b="1" dirty="0" smtClean="0">
                <a:solidFill>
                  <a:srgbClr val="FFFF00"/>
                </a:solidFill>
              </a:rPr>
              <a:t> Swallowing </a:t>
            </a:r>
            <a:r>
              <a:rPr lang="en-US" altLang="ar-JO" dirty="0" smtClean="0"/>
              <a:t>: Evaluate the patient's risk of aspiration before feeding begins</a:t>
            </a:r>
            <a:r>
              <a:rPr lang="en-US" altLang="ar-JO" dirty="0" smtClean="0"/>
              <a:t>.</a:t>
            </a:r>
          </a:p>
          <a:p>
            <a:pPr marL="274320" indent="-192024">
              <a:lnSpc>
                <a:spcPct val="70000"/>
              </a:lnSpc>
              <a:buClr>
                <a:schemeClr val="accent3"/>
              </a:buClr>
              <a:buFont typeface="Georgia"/>
              <a:buChar char="•"/>
              <a:defRPr/>
            </a:pPr>
            <a:endParaRPr lang="en-US" altLang="ar-JO" dirty="0" smtClean="0"/>
          </a:p>
          <a:p>
            <a:pPr marL="274320" indent="-192024">
              <a:lnSpc>
                <a:spcPct val="70000"/>
              </a:lnSpc>
              <a:buClr>
                <a:schemeClr val="accent3"/>
              </a:buClr>
              <a:buFont typeface="Georgia"/>
              <a:buChar char="•"/>
              <a:defRPr/>
            </a:pPr>
            <a:endParaRPr lang="en-US" altLang="ar-JO" dirty="0">
              <a:solidFill>
                <a:srgbClr val="FFFF00"/>
              </a:solidFill>
            </a:endParaRPr>
          </a:p>
          <a:p>
            <a:pPr marL="274320" indent="-192024">
              <a:lnSpc>
                <a:spcPct val="70000"/>
              </a:lnSpc>
              <a:buClr>
                <a:schemeClr val="accent3"/>
              </a:buClr>
              <a:buFont typeface="Georgia"/>
              <a:buChar char="•"/>
              <a:defRPr/>
            </a:pPr>
            <a:r>
              <a:rPr lang="en-US" altLang="ar-JO" dirty="0" smtClean="0">
                <a:solidFill>
                  <a:srgbClr val="FFFF00"/>
                </a:solidFill>
              </a:rPr>
              <a:t>Regular suction every hour to avoid obstruction  </a:t>
            </a:r>
            <a:endParaRPr lang="en-US" altLang="ar-JO" dirty="0" smtClean="0">
              <a:solidFill>
                <a:srgbClr val="FFFF00"/>
              </a:solidFill>
            </a:endParaRPr>
          </a:p>
          <a:p>
            <a:pPr marL="82296" indent="0">
              <a:lnSpc>
                <a:spcPct val="70000"/>
              </a:lnSpc>
              <a:buClr>
                <a:schemeClr val="accent3"/>
              </a:buClr>
              <a:buNone/>
              <a:defRPr/>
            </a:pPr>
            <a:endParaRPr lang="en-US" altLang="ar-JO" dirty="0" smtClean="0"/>
          </a:p>
        </p:txBody>
      </p:sp>
    </p:spTree>
    <p:extLst>
      <p:ext uri="{BB962C8B-B14F-4D97-AF65-F5344CB8AC3E}">
        <p14:creationId xmlns:p14="http://schemas.microsoft.com/office/powerpoint/2010/main" val="34271685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41986" name="Slide Number Placeholder 2"/>
          <p:cNvSpPr>
            <a:spLocks noGrp="1"/>
          </p:cNvSpPr>
          <p:nvPr>
            <p:ph type="sldNum" sz="quarter" idx="4294967295"/>
          </p:nvPr>
        </p:nvSpPr>
        <p:spPr bwMode="auto">
          <a:xfrm>
            <a:off x="7086600" y="4812507"/>
            <a:ext cx="5715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Arial" panose="020B0604020202020204" pitchFamily="34" charset="0"/>
                <a:cs typeface="Arial" panose="020B0604020202020204" pitchFamily="34" charset="0"/>
              </a:defRPr>
            </a:lvl1pPr>
            <a:lvl2pPr marL="557213" indent="-214313">
              <a:defRPr>
                <a:solidFill>
                  <a:schemeClr val="tx1"/>
                </a:solidFill>
                <a:latin typeface="Arial" panose="020B0604020202020204" pitchFamily="34" charset="0"/>
                <a:cs typeface="Arial" panose="020B0604020202020204" pitchFamily="34" charset="0"/>
              </a:defRPr>
            </a:lvl2pPr>
            <a:lvl3pPr marL="857250" indent="-171450">
              <a:defRPr>
                <a:solidFill>
                  <a:schemeClr val="tx1"/>
                </a:solidFill>
                <a:latin typeface="Arial" panose="020B0604020202020204" pitchFamily="34" charset="0"/>
                <a:cs typeface="Arial" panose="020B0604020202020204" pitchFamily="34" charset="0"/>
              </a:defRPr>
            </a:lvl3pPr>
            <a:lvl4pPr marL="1200150" indent="-171450">
              <a:defRPr>
                <a:solidFill>
                  <a:schemeClr val="tx1"/>
                </a:solidFill>
                <a:latin typeface="Arial" panose="020B0604020202020204" pitchFamily="34" charset="0"/>
                <a:cs typeface="Arial" panose="020B0604020202020204" pitchFamily="34" charset="0"/>
              </a:defRPr>
            </a:lvl4pPr>
            <a:lvl5pPr marL="1543050" indent="-171450">
              <a:defRPr>
                <a:solidFill>
                  <a:schemeClr val="tx1"/>
                </a:solidFill>
                <a:latin typeface="Arial" panose="020B0604020202020204" pitchFamily="34" charset="0"/>
                <a:cs typeface="Arial" panose="020B0604020202020204" pitchFamily="34" charset="0"/>
              </a:defRPr>
            </a:lvl5pPr>
            <a:lvl6pPr marL="1885950" indent="-17145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8DA580E-2DCF-4CB1-91D1-2E8CDA751AC0}" type="slidenum">
              <a:rPr lang="ar-JO" altLang="ar-JO" sz="900">
                <a:solidFill>
                  <a:srgbClr val="000000"/>
                </a:solidFill>
                <a:latin typeface="Tahoma" panose="020B0604030504040204" pitchFamily="34" charset="0"/>
              </a:rPr>
              <a:pPr/>
              <a:t>53</a:t>
            </a:fld>
            <a:endParaRPr lang="en-US" altLang="ar-JO" sz="900">
              <a:solidFill>
                <a:srgbClr val="000000"/>
              </a:solidFill>
              <a:latin typeface="Tahoma" panose="020B0604030504040204" pitchFamily="34" charset="0"/>
            </a:endParaRPr>
          </a:p>
        </p:txBody>
      </p:sp>
      <p:sp>
        <p:nvSpPr>
          <p:cNvPr id="44034" name="Rectangle 3"/>
          <p:cNvSpPr>
            <a:spLocks noGrp="1" noChangeArrowheads="1"/>
          </p:cNvSpPr>
          <p:nvPr>
            <p:ph idx="4294967295"/>
          </p:nvPr>
        </p:nvSpPr>
        <p:spPr>
          <a:xfrm>
            <a:off x="235670" y="571500"/>
            <a:ext cx="8766928" cy="4321969"/>
          </a:xfrm>
        </p:spPr>
        <p:txBody>
          <a:bodyPr>
            <a:normAutofit/>
          </a:bodyPr>
          <a:lstStyle/>
          <a:p>
            <a:pPr marL="274320" indent="-192024">
              <a:buClr>
                <a:schemeClr val="accent3"/>
              </a:buClr>
              <a:buFont typeface="Georgia"/>
              <a:buChar char="•"/>
              <a:defRPr/>
            </a:pPr>
            <a:r>
              <a:rPr lang="en-US" altLang="ar-JO" sz="2800" b="1" u="sng" dirty="0" smtClean="0">
                <a:solidFill>
                  <a:srgbClr val="FFFF00"/>
                </a:solidFill>
              </a:rPr>
              <a:t>Position</a:t>
            </a:r>
          </a:p>
          <a:p>
            <a:pPr marL="493776" lvl="1" indent="-185166">
              <a:buFont typeface="Georgia"/>
              <a:buChar char="▫"/>
              <a:defRPr/>
            </a:pPr>
            <a:r>
              <a:rPr lang="en-US" altLang="ar-JO" dirty="0" smtClean="0"/>
              <a:t>Adult patients in the postoperative period should usually be sitting well propped up; care must be taken in infants that the </a:t>
            </a:r>
            <a:r>
              <a:rPr lang="en-US" altLang="ar-JO" dirty="0" smtClean="0">
                <a:solidFill>
                  <a:srgbClr val="FFFF00"/>
                </a:solidFill>
              </a:rPr>
              <a:t>chin does not occlude the tracheostomy and the neck should be extended slightly.</a:t>
            </a:r>
          </a:p>
          <a:p>
            <a:pPr marL="308610" lvl="1" indent="0">
              <a:buNone/>
              <a:defRPr/>
            </a:pPr>
            <a:r>
              <a:rPr lang="en-US" altLang="ar-JO" sz="2400" b="1" u="sng" dirty="0" smtClean="0">
                <a:solidFill>
                  <a:srgbClr val="FFFF00"/>
                </a:solidFill>
              </a:rPr>
              <a:t>* Tube </a:t>
            </a:r>
            <a:r>
              <a:rPr lang="en-US" altLang="ar-JO" sz="2400" b="1" u="sng" dirty="0">
                <a:solidFill>
                  <a:srgbClr val="FFFF00"/>
                </a:solidFill>
              </a:rPr>
              <a:t>changing</a:t>
            </a:r>
          </a:p>
          <a:p>
            <a:pPr marL="308610" lvl="1" indent="0">
              <a:buNone/>
              <a:defRPr/>
            </a:pPr>
            <a:r>
              <a:rPr lang="en-US" altLang="ar-JO" dirty="0"/>
              <a:t>Tube changing should be avoided if possible </a:t>
            </a:r>
            <a:r>
              <a:rPr lang="en-US" altLang="ar-JO" dirty="0">
                <a:solidFill>
                  <a:srgbClr val="FFFF00"/>
                </a:solidFill>
              </a:rPr>
              <a:t>for 2 or 3 days, </a:t>
            </a:r>
            <a:r>
              <a:rPr lang="en-US" altLang="ar-JO" dirty="0"/>
              <a:t>after which the track should be well established and the tube can be changed easily. </a:t>
            </a:r>
          </a:p>
          <a:p>
            <a:pPr marL="308610" lvl="1" indent="0">
              <a:buNone/>
              <a:defRPr/>
            </a:pPr>
            <a:r>
              <a:rPr lang="en-US" altLang="ar-JO" dirty="0"/>
              <a:t>Cuffed tubes need particular attention, with </a:t>
            </a:r>
            <a:r>
              <a:rPr lang="en-US" altLang="ar-JO" dirty="0">
                <a:solidFill>
                  <a:srgbClr val="FFFF00"/>
                </a:solidFill>
              </a:rPr>
              <a:t>regular deflation of the cuff to prevent pressure necrosis.</a:t>
            </a:r>
          </a:p>
          <a:p>
            <a:pPr marL="308610" lvl="1" indent="0">
              <a:buNone/>
              <a:defRPr/>
            </a:pPr>
            <a:r>
              <a:rPr lang="en-US" altLang="ar-JO" dirty="0">
                <a:solidFill>
                  <a:srgbClr val="FFFF00"/>
                </a:solidFill>
              </a:rPr>
              <a:t>The amount of air in the cuff should be the minimum required to prevent an air leak.</a:t>
            </a:r>
          </a:p>
          <a:p>
            <a:pPr marL="308610" lvl="1" indent="0">
              <a:buNone/>
              <a:defRPr/>
            </a:pPr>
            <a:endParaRPr lang="en-US" altLang="ar-JO" dirty="0">
              <a:solidFill>
                <a:srgbClr val="FFFF00"/>
              </a:solidFill>
            </a:endParaRPr>
          </a:p>
        </p:txBody>
      </p:sp>
    </p:spTree>
    <p:extLst>
      <p:ext uri="{BB962C8B-B14F-4D97-AF65-F5344CB8AC3E}">
        <p14:creationId xmlns:p14="http://schemas.microsoft.com/office/powerpoint/2010/main" val="8801200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4403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47261" y="357504"/>
            <a:ext cx="8309113" cy="4591050"/>
          </a:xfrm>
          <a:noFill/>
        </p:spPr>
      </p:pic>
    </p:spTree>
    <p:extLst>
      <p:ext uri="{BB962C8B-B14F-4D97-AF65-F5344CB8AC3E}">
        <p14:creationId xmlns:p14="http://schemas.microsoft.com/office/powerpoint/2010/main" val="21457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1644925" y="157555"/>
            <a:ext cx="6962361" cy="857250"/>
          </a:xfrm>
          <a:extLst/>
        </p:spPr>
        <p:txBody>
          <a:bodyPr>
            <a:noAutofit/>
            <a:scene3d>
              <a:camera prst="orthographicFront"/>
              <a:lightRig rig="soft" dir="t">
                <a:rot lat="0" lon="0" rev="16800000"/>
              </a:lightRig>
            </a:scene3d>
            <a:sp3d prstMaterial="softEdge">
              <a:bevelT w="38100" h="38100"/>
            </a:sp3d>
          </a:bodyPr>
          <a:lstStyle/>
          <a:p>
            <a:pPr>
              <a:defRPr/>
            </a:pPr>
            <a:r>
              <a:rPr lang="en-US" sz="4000" b="1" dirty="0">
                <a:ln w="6350">
                  <a:noFill/>
                </a:ln>
                <a:solidFill>
                  <a:srgbClr val="FFFF00"/>
                </a:solidFill>
                <a:effectLst>
                  <a:outerShdw blurRad="114300" dist="101600" dir="2700000" algn="tl" rotWithShape="0">
                    <a:srgbClr val="000000">
                      <a:alpha val="40000"/>
                    </a:srgbClr>
                  </a:outerShdw>
                </a:effectLst>
                <a:cs typeface="Tahoma" pitchFamily="34" charset="0"/>
              </a:rPr>
              <a:t>Closure of tracheostomy</a:t>
            </a:r>
          </a:p>
        </p:txBody>
      </p:sp>
      <p:sp>
        <p:nvSpPr>
          <p:cNvPr id="43012" name="Rectangle 3"/>
          <p:cNvSpPr>
            <a:spLocks noGrp="1" noChangeArrowheads="1"/>
          </p:cNvSpPr>
          <p:nvPr>
            <p:ph idx="4294967295"/>
          </p:nvPr>
        </p:nvSpPr>
        <p:spPr>
          <a:xfrm>
            <a:off x="321690" y="1538287"/>
            <a:ext cx="8500620" cy="4000500"/>
          </a:xfrm>
        </p:spPr>
        <p:txBody>
          <a:bodyPr/>
          <a:lstStyle/>
          <a:p>
            <a:pPr algn="l" rtl="0" eaLnBrk="1" hangingPunct="1">
              <a:lnSpc>
                <a:spcPct val="80000"/>
              </a:lnSpc>
              <a:buClr>
                <a:schemeClr val="tx1"/>
              </a:buClr>
            </a:pPr>
            <a:r>
              <a:rPr lang="en-US" altLang="ar-JO" dirty="0" smtClean="0"/>
              <a:t>Before we close it we must ensure that there’s </a:t>
            </a:r>
            <a:r>
              <a:rPr lang="en-US" altLang="ar-JO" dirty="0" smtClean="0">
                <a:solidFill>
                  <a:srgbClr val="FFFF00"/>
                </a:solidFill>
              </a:rPr>
              <a:t>adequate breathing </a:t>
            </a:r>
            <a:r>
              <a:rPr lang="en-US" altLang="ar-JO" dirty="0" smtClean="0"/>
              <a:t>in the absence of tracheostomy.</a:t>
            </a:r>
          </a:p>
          <a:p>
            <a:pPr algn="l" rtl="0" eaLnBrk="1" hangingPunct="1">
              <a:lnSpc>
                <a:spcPct val="80000"/>
              </a:lnSpc>
              <a:buClr>
                <a:schemeClr val="tx1"/>
              </a:buClr>
            </a:pPr>
            <a:endParaRPr lang="en-US" altLang="ar-JO" dirty="0" smtClean="0"/>
          </a:p>
          <a:p>
            <a:pPr algn="l" rtl="0" eaLnBrk="1" hangingPunct="1">
              <a:lnSpc>
                <a:spcPct val="80000"/>
              </a:lnSpc>
              <a:buClr>
                <a:schemeClr val="tx1"/>
              </a:buClr>
            </a:pPr>
            <a:r>
              <a:rPr lang="en-US" altLang="ar-JO" dirty="0" smtClean="0"/>
              <a:t>If </a:t>
            </a:r>
            <a:r>
              <a:rPr lang="en-US" altLang="ar-JO" dirty="0" smtClean="0"/>
              <a:t>the tracheostomy </a:t>
            </a:r>
            <a:r>
              <a:rPr lang="en-US" altLang="ar-JO" dirty="0" smtClean="0">
                <a:solidFill>
                  <a:srgbClr val="FFFF00"/>
                </a:solidFill>
              </a:rPr>
              <a:t>is temporary, the tube will eventually be removed. </a:t>
            </a:r>
          </a:p>
          <a:p>
            <a:pPr algn="l" rtl="0" eaLnBrk="1" hangingPunct="1">
              <a:lnSpc>
                <a:spcPct val="80000"/>
              </a:lnSpc>
              <a:buClr>
                <a:schemeClr val="tx1"/>
              </a:buClr>
            </a:pPr>
            <a:endParaRPr lang="en-US" altLang="ar-JO" dirty="0" smtClean="0"/>
          </a:p>
          <a:p>
            <a:pPr algn="l" rtl="0" eaLnBrk="1" hangingPunct="1">
              <a:lnSpc>
                <a:spcPct val="80000"/>
              </a:lnSpc>
              <a:buClr>
                <a:schemeClr val="tx1"/>
              </a:buClr>
            </a:pPr>
            <a:r>
              <a:rPr lang="en-US" altLang="ar-JO" dirty="0" smtClean="0"/>
              <a:t>Healing </a:t>
            </a:r>
            <a:r>
              <a:rPr lang="en-US" altLang="ar-JO" dirty="0" smtClean="0"/>
              <a:t>will occur quickly, leaving a minimal scar.</a:t>
            </a:r>
          </a:p>
          <a:p>
            <a:pPr algn="l" rtl="0" eaLnBrk="1" hangingPunct="1">
              <a:lnSpc>
                <a:spcPct val="80000"/>
              </a:lnSpc>
              <a:buClr>
                <a:schemeClr val="tx1"/>
              </a:buClr>
            </a:pPr>
            <a:endParaRPr lang="en-US" altLang="ar-JO" dirty="0" smtClean="0"/>
          </a:p>
          <a:p>
            <a:pPr algn="l" rtl="0" eaLnBrk="1" hangingPunct="1">
              <a:lnSpc>
                <a:spcPct val="80000"/>
              </a:lnSpc>
              <a:buClr>
                <a:schemeClr val="tx1"/>
              </a:buClr>
            </a:pPr>
            <a:r>
              <a:rPr lang="en-US" altLang="ar-JO" dirty="0" smtClean="0"/>
              <a:t>Occasionally </a:t>
            </a:r>
            <a:r>
              <a:rPr lang="en-US" altLang="ar-JO" dirty="0" smtClean="0"/>
              <a:t>a stricture, or tightening, of the trachea may develop, which may affect breathing. </a:t>
            </a:r>
          </a:p>
          <a:p>
            <a:pPr algn="l" rtl="0" eaLnBrk="1" hangingPunct="1">
              <a:lnSpc>
                <a:spcPct val="80000"/>
              </a:lnSpc>
              <a:buClr>
                <a:schemeClr val="tx1"/>
              </a:buClr>
            </a:pPr>
            <a:endParaRPr lang="en-US" altLang="ar-JO" dirty="0" smtClean="0"/>
          </a:p>
          <a:p>
            <a:pPr algn="l" rtl="0" eaLnBrk="1" hangingPunct="1">
              <a:lnSpc>
                <a:spcPct val="80000"/>
              </a:lnSpc>
              <a:buClr>
                <a:schemeClr val="tx1"/>
              </a:buClr>
            </a:pPr>
            <a:r>
              <a:rPr lang="en-US" altLang="ar-JO" dirty="0" smtClean="0"/>
              <a:t>If </a:t>
            </a:r>
            <a:r>
              <a:rPr lang="en-US" altLang="ar-JO" dirty="0" smtClean="0"/>
              <a:t>the tracheostomy tube </a:t>
            </a:r>
            <a:r>
              <a:rPr lang="en-US" altLang="ar-JO" dirty="0" smtClean="0">
                <a:solidFill>
                  <a:srgbClr val="FFFF00"/>
                </a:solidFill>
              </a:rPr>
              <a:t>is permanent, the hole remains open and further surgery may be needed to widen the opening, which narrows with time.</a:t>
            </a:r>
          </a:p>
          <a:p>
            <a:pPr algn="l" rtl="0" eaLnBrk="1" hangingPunct="1">
              <a:lnSpc>
                <a:spcPct val="80000"/>
              </a:lnSpc>
              <a:buClr>
                <a:schemeClr val="tx1"/>
              </a:buClr>
            </a:pPr>
            <a:endParaRPr lang="en-US" altLang="ar-JO" dirty="0" smtClean="0"/>
          </a:p>
        </p:txBody>
      </p:sp>
      <p:sp>
        <p:nvSpPr>
          <p:cNvPr id="43013" name="Rectangle 1"/>
          <p:cNvSpPr>
            <a:spLocks noChangeArrowheads="1"/>
          </p:cNvSpPr>
          <p:nvPr/>
        </p:nvSpPr>
        <p:spPr bwMode="auto">
          <a:xfrm>
            <a:off x="1864039" y="940594"/>
            <a:ext cx="5617369" cy="290513"/>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rtl="1" eaLnBrk="1" hangingPunct="1"/>
            <a:r>
              <a:rPr lang="en-US" altLang="ar-JO" sz="1050"/>
              <a:t>Remain closure of tube for 24/48 h &gt;and lock for o2 sat </a:t>
            </a:r>
            <a:endParaRPr lang="ar-JO" altLang="ar-JO" sz="1050"/>
          </a:p>
        </p:txBody>
      </p:sp>
    </p:spTree>
    <p:extLst>
      <p:ext uri="{BB962C8B-B14F-4D97-AF65-F5344CB8AC3E}">
        <p14:creationId xmlns:p14="http://schemas.microsoft.com/office/powerpoint/2010/main" val="30715545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15457" y="415619"/>
            <a:ext cx="6090129" cy="2554545"/>
          </a:xfrm>
          <a:prstGeom prst="rect">
            <a:avLst/>
          </a:prstGeom>
        </p:spPr>
        <p:txBody>
          <a:bodyPr wrap="none">
            <a:spAutoFit/>
          </a:bodyPr>
          <a:lstStyle/>
          <a:p>
            <a:r>
              <a:rPr lang="en-US" sz="8000" b="1" dirty="0" smtClean="0">
                <a:solidFill>
                  <a:srgbClr val="FFFF00"/>
                </a:solidFill>
                <a:latin typeface="Amatic SC" panose="020B0604020202020204" charset="-79"/>
                <a:cs typeface="Amatic SC" panose="020B0604020202020204" charset="-79"/>
              </a:rPr>
              <a:t>Cricothiroidectomy</a:t>
            </a:r>
          </a:p>
          <a:p>
            <a:r>
              <a:rPr lang="en-US" sz="8000" b="1" dirty="0" smtClean="0">
                <a:solidFill>
                  <a:srgbClr val="FFFF00"/>
                </a:solidFill>
                <a:latin typeface="Amatic SC" panose="020B0604020202020204" charset="-79"/>
                <a:cs typeface="Amatic SC" panose="020B0604020202020204" charset="-79"/>
              </a:rPr>
              <a:t>Mini-tracheostomy </a:t>
            </a:r>
            <a:endParaRPr lang="en-US" sz="3200" b="1" dirty="0">
              <a:solidFill>
                <a:srgbClr val="FFFF00"/>
              </a:solidFill>
              <a:latin typeface="Amatic SC" panose="020B0604020202020204" charset="-79"/>
              <a:cs typeface="Amatic SC" panose="020B0604020202020204" charset="-79"/>
            </a:endParaRPr>
          </a:p>
        </p:txBody>
      </p:sp>
      <p:sp>
        <p:nvSpPr>
          <p:cNvPr id="5" name="Rectangle 4"/>
          <p:cNvSpPr/>
          <p:nvPr/>
        </p:nvSpPr>
        <p:spPr>
          <a:xfrm>
            <a:off x="1767935" y="3296592"/>
            <a:ext cx="6237651" cy="1200329"/>
          </a:xfrm>
          <a:prstGeom prst="rect">
            <a:avLst/>
          </a:prstGeom>
        </p:spPr>
        <p:txBody>
          <a:bodyPr wrap="square">
            <a:spAutoFit/>
          </a:bodyPr>
          <a:lstStyle/>
          <a:p>
            <a:r>
              <a:rPr lang="en-US" sz="1800" dirty="0">
                <a:solidFill>
                  <a:schemeClr val="bg2"/>
                </a:solidFill>
                <a:latin typeface="Noto Sans"/>
              </a:rPr>
              <a:t>Cricothyrotomy </a:t>
            </a:r>
            <a:r>
              <a:rPr lang="en-US" sz="1800" dirty="0" smtClean="0">
                <a:solidFill>
                  <a:schemeClr val="bg2"/>
                </a:solidFill>
                <a:latin typeface="Noto Sans"/>
              </a:rPr>
              <a:t>is </a:t>
            </a:r>
            <a:r>
              <a:rPr lang="en-US" sz="1800" dirty="0">
                <a:solidFill>
                  <a:schemeClr val="bg2"/>
                </a:solidFill>
                <a:latin typeface="Noto Sans"/>
              </a:rPr>
              <a:t>a procedure that involves placing a tube through an incision in the </a:t>
            </a:r>
            <a:r>
              <a:rPr lang="en-US" sz="1800" u="sng" dirty="0" err="1">
                <a:solidFill>
                  <a:srgbClr val="FFFF00"/>
                </a:solidFill>
                <a:latin typeface="Noto Sans"/>
              </a:rPr>
              <a:t>cricothyroid</a:t>
            </a:r>
            <a:r>
              <a:rPr lang="en-US" sz="1800" u="sng" dirty="0">
                <a:solidFill>
                  <a:srgbClr val="FFFF00"/>
                </a:solidFill>
                <a:latin typeface="Noto Sans"/>
              </a:rPr>
              <a:t> membrane (CTM)</a:t>
            </a:r>
            <a:r>
              <a:rPr lang="en-US" sz="1800" dirty="0">
                <a:solidFill>
                  <a:schemeClr val="bg2"/>
                </a:solidFill>
                <a:latin typeface="Noto Sans"/>
              </a:rPr>
              <a:t> to establish an airway for oxygenation and </a:t>
            </a:r>
            <a:r>
              <a:rPr lang="en-US" sz="1800" dirty="0" smtClean="0">
                <a:solidFill>
                  <a:schemeClr val="bg2"/>
                </a:solidFill>
                <a:latin typeface="Noto Sans"/>
              </a:rPr>
              <a:t>ventilation . </a:t>
            </a:r>
            <a:r>
              <a:rPr lang="en-US" sz="1800" u="sng" dirty="0" smtClean="0">
                <a:solidFill>
                  <a:srgbClr val="FFFF00"/>
                </a:solidFill>
                <a:latin typeface="Noto Sans"/>
              </a:rPr>
              <a:t>emergency incision </a:t>
            </a:r>
            <a:r>
              <a:rPr lang="en-US" sz="1800" dirty="0" smtClean="0">
                <a:solidFill>
                  <a:schemeClr val="bg2"/>
                </a:solidFill>
                <a:latin typeface="Noto Sans"/>
              </a:rPr>
              <a:t>..temporary airway 30 minute </a:t>
            </a:r>
            <a:endParaRPr lang="en-US" sz="1800" dirty="0">
              <a:solidFill>
                <a:schemeClr val="bg2"/>
              </a:solidFill>
              <a:latin typeface="Noto Sans"/>
            </a:endParaRPr>
          </a:p>
        </p:txBody>
      </p:sp>
    </p:spTree>
    <p:extLst>
      <p:ext uri="{BB962C8B-B14F-4D97-AF65-F5344CB8AC3E}">
        <p14:creationId xmlns:p14="http://schemas.microsoft.com/office/powerpoint/2010/main" val="23270510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236" y="0"/>
            <a:ext cx="2637260" cy="707886"/>
          </a:xfrm>
          <a:prstGeom prst="rect">
            <a:avLst/>
          </a:prstGeom>
        </p:spPr>
        <p:txBody>
          <a:bodyPr wrap="none">
            <a:spAutoFit/>
          </a:bodyPr>
          <a:lstStyle/>
          <a:p>
            <a:r>
              <a:rPr lang="en-US" sz="4000" dirty="0">
                <a:solidFill>
                  <a:srgbClr val="FFFF00"/>
                </a:solidFill>
              </a:rPr>
              <a:t>Indications</a:t>
            </a:r>
            <a:endParaRPr lang="ar-JO" sz="4000" dirty="0">
              <a:solidFill>
                <a:srgbClr val="FFFF00"/>
              </a:solidFill>
            </a:endParaRPr>
          </a:p>
        </p:txBody>
      </p:sp>
      <p:sp>
        <p:nvSpPr>
          <p:cNvPr id="5" name="Rectangle 4"/>
          <p:cNvSpPr/>
          <p:nvPr/>
        </p:nvSpPr>
        <p:spPr>
          <a:xfrm>
            <a:off x="243236" y="3172635"/>
            <a:ext cx="8589680" cy="1477328"/>
          </a:xfrm>
          <a:prstGeom prst="rect">
            <a:avLst/>
          </a:prstGeom>
        </p:spPr>
        <p:txBody>
          <a:bodyPr wrap="square">
            <a:spAutoFit/>
          </a:bodyPr>
          <a:lstStyle/>
          <a:p>
            <a:r>
              <a:rPr lang="en-US" sz="1800" dirty="0">
                <a:solidFill>
                  <a:srgbClr val="92D050"/>
                </a:solidFill>
              </a:rPr>
              <a:t>Conditions associated with a difficult airway that may necessitate </a:t>
            </a:r>
            <a:r>
              <a:rPr lang="en-US" sz="1800" dirty="0" err="1">
                <a:solidFill>
                  <a:srgbClr val="92D050"/>
                </a:solidFill>
              </a:rPr>
              <a:t>cricothyrotomy</a:t>
            </a:r>
            <a:r>
              <a:rPr lang="en-US" sz="1800" dirty="0">
                <a:solidFill>
                  <a:srgbClr val="92D050"/>
                </a:solidFill>
              </a:rPr>
              <a:t> </a:t>
            </a:r>
            <a:r>
              <a:rPr lang="en-US" sz="1800" dirty="0" smtClean="0">
                <a:solidFill>
                  <a:srgbClr val="92D050"/>
                </a:solidFill>
              </a:rPr>
              <a:t>include:</a:t>
            </a:r>
          </a:p>
          <a:p>
            <a:r>
              <a:rPr lang="en-US" sz="1800" dirty="0" smtClean="0"/>
              <a:t> </a:t>
            </a:r>
            <a:r>
              <a:rPr lang="en-US" sz="1800" dirty="0"/>
              <a:t>massive hemorrhage, profound emesis, </a:t>
            </a:r>
            <a:r>
              <a:rPr lang="en-US" sz="1800" dirty="0" err="1"/>
              <a:t>trismus</a:t>
            </a:r>
            <a:r>
              <a:rPr lang="en-US" sz="1800" dirty="0"/>
              <a:t>, obstructing lesions (</a:t>
            </a:r>
            <a:r>
              <a:rPr lang="en-US" sz="1800" dirty="0" err="1"/>
              <a:t>eg</a:t>
            </a:r>
            <a:r>
              <a:rPr lang="en-US" sz="1800" dirty="0"/>
              <a:t>, tumor, polyp), upper airway occlusion (foreign body, edema, anaphylaxis), and a broad array of traumatic and congenital deformities.</a:t>
            </a:r>
            <a:endParaRPr lang="ar-JO" sz="1800" dirty="0"/>
          </a:p>
        </p:txBody>
      </p:sp>
      <p:sp>
        <p:nvSpPr>
          <p:cNvPr id="6" name="Rectangle 5"/>
          <p:cNvSpPr/>
          <p:nvPr/>
        </p:nvSpPr>
        <p:spPr>
          <a:xfrm>
            <a:off x="243236" y="826902"/>
            <a:ext cx="8467131" cy="1754326"/>
          </a:xfrm>
          <a:prstGeom prst="rect">
            <a:avLst/>
          </a:prstGeom>
        </p:spPr>
        <p:txBody>
          <a:bodyPr wrap="square">
            <a:spAutoFit/>
          </a:bodyPr>
          <a:lstStyle/>
          <a:p>
            <a:r>
              <a:rPr lang="en-US" sz="1800" dirty="0"/>
              <a:t>Cricothyrotomy is most commonly performed when a </a:t>
            </a:r>
            <a:r>
              <a:rPr lang="en-US" sz="1800" dirty="0">
                <a:solidFill>
                  <a:srgbClr val="92D050"/>
                </a:solidFill>
              </a:rPr>
              <a:t>"can't intubate, can't oxygenate" (CICO) situation </a:t>
            </a:r>
            <a:r>
              <a:rPr lang="en-US" sz="1800" dirty="0"/>
              <a:t>is encountered during advanced airway management and nonsurgical upper airway techniques have been unsuccessful in restoring oxygenation. Sometimes, during </a:t>
            </a:r>
            <a:r>
              <a:rPr lang="en-US" sz="1800" dirty="0">
                <a:solidFill>
                  <a:srgbClr val="FFFF00"/>
                </a:solidFill>
              </a:rPr>
              <a:t>emergency airway management</a:t>
            </a:r>
            <a:r>
              <a:rPr lang="en-US" sz="1800" dirty="0"/>
              <a:t>, </a:t>
            </a:r>
            <a:r>
              <a:rPr lang="en-US" sz="1800" dirty="0" err="1"/>
              <a:t>cricothyrotomy</a:t>
            </a:r>
            <a:r>
              <a:rPr lang="en-US" sz="1800" dirty="0"/>
              <a:t> is performed as a primary technique when other </a:t>
            </a:r>
            <a:r>
              <a:rPr lang="en-US" sz="1800" dirty="0">
                <a:solidFill>
                  <a:srgbClr val="92D050"/>
                </a:solidFill>
              </a:rPr>
              <a:t>nonsurgical options are not felt to be appropriate </a:t>
            </a:r>
            <a:r>
              <a:rPr lang="en-US" sz="1800" dirty="0"/>
              <a:t>due to clinical circumstances</a:t>
            </a:r>
            <a:endParaRPr lang="ar-JO" sz="1800" dirty="0"/>
          </a:p>
        </p:txBody>
      </p:sp>
    </p:spTree>
    <p:extLst>
      <p:ext uri="{BB962C8B-B14F-4D97-AF65-F5344CB8AC3E}">
        <p14:creationId xmlns:p14="http://schemas.microsoft.com/office/powerpoint/2010/main" val="701271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1104" y="1316736"/>
            <a:ext cx="7973568" cy="2431435"/>
          </a:xfrm>
          <a:prstGeom prst="rect">
            <a:avLst/>
          </a:prstGeom>
          <a:noFill/>
        </p:spPr>
        <p:txBody>
          <a:bodyPr wrap="square" rtlCol="1">
            <a:spAutoFit/>
          </a:bodyPr>
          <a:lstStyle/>
          <a:p>
            <a:r>
              <a:rPr lang="en-US" sz="2800" dirty="0" smtClean="0">
                <a:solidFill>
                  <a:srgbClr val="FFFF00"/>
                </a:solidFill>
              </a:rPr>
              <a:t>Contraindication :</a:t>
            </a:r>
          </a:p>
          <a:p>
            <a:endParaRPr lang="en-US" sz="2800" dirty="0" smtClean="0">
              <a:solidFill>
                <a:srgbClr val="FFFF00"/>
              </a:solidFill>
            </a:endParaRPr>
          </a:p>
          <a:p>
            <a:r>
              <a:rPr lang="en-US" sz="2400" dirty="0" smtClean="0"/>
              <a:t>*Inability to identify anatomical land marks </a:t>
            </a:r>
          </a:p>
          <a:p>
            <a:r>
              <a:rPr lang="en-US" sz="2400" dirty="0" smtClean="0"/>
              <a:t>*tumor</a:t>
            </a:r>
          </a:p>
          <a:p>
            <a:r>
              <a:rPr lang="en-US" sz="2400" dirty="0" smtClean="0"/>
              <a:t>*acute laryngeal disease</a:t>
            </a:r>
          </a:p>
          <a:p>
            <a:r>
              <a:rPr lang="en-US" sz="2400" dirty="0" smtClean="0"/>
              <a:t>*small children less than 10 years </a:t>
            </a:r>
            <a:endParaRPr lang="ar-JO" sz="2400" dirty="0"/>
          </a:p>
        </p:txBody>
      </p:sp>
    </p:spTree>
    <p:extLst>
      <p:ext uri="{BB962C8B-B14F-4D97-AF65-F5344CB8AC3E}">
        <p14:creationId xmlns:p14="http://schemas.microsoft.com/office/powerpoint/2010/main" val="14245955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212858"/>
            <a:ext cx="5634900" cy="954600"/>
          </a:xfrm>
        </p:spPr>
        <p:txBody>
          <a:bodyPr/>
          <a:lstStyle/>
          <a:p>
            <a:pPr algn="l"/>
            <a:r>
              <a:rPr lang="en-US" b="1" dirty="0"/>
              <a:t>Rapid four-step technique</a:t>
            </a:r>
            <a:endParaRPr lang="en-US" dirty="0"/>
          </a:p>
          <a:p>
            <a:pPr algn="l"/>
            <a:r>
              <a:rPr lang="en-US" b="1" dirty="0"/>
              <a:t>Basic technique</a:t>
            </a:r>
            <a:r>
              <a:rPr lang="en-US" dirty="0"/>
              <a:t> — The rapid four-step technique can be done quickly and requires only a scalpel (number 11 or 20 blade if available), hook, and cuffed tracheostomy tube </a:t>
            </a:r>
            <a:endParaRPr lang="en-US" dirty="0" smtClean="0"/>
          </a:p>
          <a:p>
            <a:pPr algn="l"/>
            <a:endParaRPr lang="en-US" dirty="0"/>
          </a:p>
          <a:p>
            <a:pPr algn="l"/>
            <a:r>
              <a:rPr lang="en-US" dirty="0" smtClean="0"/>
              <a:t>For </a:t>
            </a:r>
            <a:r>
              <a:rPr lang="en-US" dirty="0"/>
              <a:t>this technique, stand at the head of the patient in the same position as when performing endotracheal intubation. Next, perform the following four steps in sequence:</a:t>
            </a:r>
          </a:p>
          <a:p>
            <a:endParaRPr lang="ar-JO" dirty="0"/>
          </a:p>
        </p:txBody>
      </p:sp>
      <p:pic>
        <p:nvPicPr>
          <p:cNvPr id="4" name="Picture 3"/>
          <p:cNvPicPr>
            <a:picLocks noChangeAspect="1"/>
          </p:cNvPicPr>
          <p:nvPr/>
        </p:nvPicPr>
        <p:blipFill>
          <a:blip r:embed="rId2"/>
          <a:stretch>
            <a:fillRect/>
          </a:stretch>
        </p:blipFill>
        <p:spPr>
          <a:xfrm>
            <a:off x="5727680" y="1113452"/>
            <a:ext cx="3248025" cy="2743200"/>
          </a:xfrm>
          <a:prstGeom prst="rect">
            <a:avLst/>
          </a:prstGeom>
        </p:spPr>
      </p:pic>
    </p:spTree>
    <p:extLst>
      <p:ext uri="{BB962C8B-B14F-4D97-AF65-F5344CB8AC3E}">
        <p14:creationId xmlns:p14="http://schemas.microsoft.com/office/powerpoint/2010/main" val="108164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1336325" y="2893625"/>
            <a:ext cx="6471300" cy="83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t>Tracheastomy </a:t>
            </a:r>
            <a:endParaRPr dirty="0"/>
          </a:p>
        </p:txBody>
      </p:sp>
      <p:cxnSp>
        <p:nvCxnSpPr>
          <p:cNvPr id="194" name="Google Shape;194;p33"/>
          <p:cNvCxnSpPr/>
          <p:nvPr/>
        </p:nvCxnSpPr>
        <p:spPr>
          <a:xfrm>
            <a:off x="4572000" y="2555825"/>
            <a:ext cx="0" cy="274200"/>
          </a:xfrm>
          <a:prstGeom prst="straightConnector1">
            <a:avLst/>
          </a:prstGeom>
          <a:noFill/>
          <a:ln w="19050" cap="flat" cmpd="sng">
            <a:solidFill>
              <a:schemeClr val="dk2"/>
            </a:solidFill>
            <a:prstDash val="solid"/>
            <a:round/>
            <a:headEnd type="none" w="med" len="med"/>
            <a:tailEnd type="none" w="med" len="med"/>
          </a:ln>
        </p:spPr>
      </p:cxnSp>
      <p:grpSp>
        <p:nvGrpSpPr>
          <p:cNvPr id="195" name="Google Shape;195;p33"/>
          <p:cNvGrpSpPr/>
          <p:nvPr/>
        </p:nvGrpSpPr>
        <p:grpSpPr>
          <a:xfrm>
            <a:off x="2599785" y="575898"/>
            <a:ext cx="3944415" cy="2123589"/>
            <a:chOff x="2599785" y="575898"/>
            <a:chExt cx="3944415" cy="2123589"/>
          </a:xfrm>
        </p:grpSpPr>
        <p:grpSp>
          <p:nvGrpSpPr>
            <p:cNvPr id="196" name="Google Shape;196;p33"/>
            <p:cNvGrpSpPr/>
            <p:nvPr/>
          </p:nvGrpSpPr>
          <p:grpSpPr>
            <a:xfrm rot="5400000">
              <a:off x="4407274" y="562560"/>
              <a:ext cx="2123589" cy="2150265"/>
              <a:chOff x="-985350" y="36427"/>
              <a:chExt cx="4441725" cy="4497522"/>
            </a:xfrm>
          </p:grpSpPr>
          <p:pic>
            <p:nvPicPr>
              <p:cNvPr id="197" name="Google Shape;197;p33"/>
              <p:cNvPicPr preferRelativeResize="0"/>
              <p:nvPr/>
            </p:nvPicPr>
            <p:blipFill rotWithShape="1">
              <a:blip r:embed="rId3">
                <a:alphaModFix/>
              </a:blip>
              <a:srcRect l="26352" t="7598" r="34769" b="7598"/>
              <a:stretch/>
            </p:blipFill>
            <p:spPr>
              <a:xfrm rot="-2980715">
                <a:off x="832999" y="1614374"/>
                <a:ext cx="1124227" cy="2574774"/>
              </a:xfrm>
              <a:prstGeom prst="rect">
                <a:avLst/>
              </a:prstGeom>
              <a:noFill/>
              <a:ln>
                <a:noFill/>
              </a:ln>
            </p:spPr>
          </p:pic>
          <p:pic>
            <p:nvPicPr>
              <p:cNvPr id="198" name="Google Shape;198;p33"/>
              <p:cNvPicPr preferRelativeResize="0"/>
              <p:nvPr/>
            </p:nvPicPr>
            <p:blipFill rotWithShape="1">
              <a:blip r:embed="rId4">
                <a:alphaModFix/>
              </a:blip>
              <a:srcRect l="23328" t="3288" r="26556" b="3288"/>
              <a:stretch/>
            </p:blipFill>
            <p:spPr>
              <a:xfrm rot="-5213012">
                <a:off x="32761" y="1443370"/>
                <a:ext cx="2018505" cy="3950833"/>
              </a:xfrm>
              <a:prstGeom prst="rect">
                <a:avLst/>
              </a:prstGeom>
              <a:noFill/>
              <a:ln>
                <a:noFill/>
              </a:ln>
            </p:spPr>
          </p:pic>
          <p:pic>
            <p:nvPicPr>
              <p:cNvPr id="199" name="Google Shape;199;p33"/>
              <p:cNvPicPr preferRelativeResize="0"/>
              <p:nvPr/>
            </p:nvPicPr>
            <p:blipFill>
              <a:blip r:embed="rId5">
                <a:alphaModFix/>
              </a:blip>
              <a:stretch>
                <a:fillRect/>
              </a:stretch>
            </p:blipFill>
            <p:spPr>
              <a:xfrm rot="-4262233">
                <a:off x="-336217" y="1422976"/>
                <a:ext cx="1618952" cy="2338248"/>
              </a:xfrm>
              <a:prstGeom prst="rect">
                <a:avLst/>
              </a:prstGeom>
              <a:noFill/>
              <a:ln>
                <a:noFill/>
              </a:ln>
            </p:spPr>
          </p:pic>
          <p:pic>
            <p:nvPicPr>
              <p:cNvPr id="200" name="Google Shape;200;p33"/>
              <p:cNvPicPr preferRelativeResize="0"/>
              <p:nvPr/>
            </p:nvPicPr>
            <p:blipFill>
              <a:blip r:embed="rId6">
                <a:alphaModFix/>
              </a:blip>
              <a:stretch>
                <a:fillRect/>
              </a:stretch>
            </p:blipFill>
            <p:spPr>
              <a:xfrm rot="-1404782" flipH="1">
                <a:off x="816960" y="331401"/>
                <a:ext cx="2118698" cy="3060027"/>
              </a:xfrm>
              <a:prstGeom prst="rect">
                <a:avLst/>
              </a:prstGeom>
              <a:noFill/>
              <a:ln>
                <a:noFill/>
              </a:ln>
            </p:spPr>
          </p:pic>
          <p:pic>
            <p:nvPicPr>
              <p:cNvPr id="201" name="Google Shape;201;p33"/>
              <p:cNvPicPr preferRelativeResize="0"/>
              <p:nvPr/>
            </p:nvPicPr>
            <p:blipFill>
              <a:blip r:embed="rId7">
                <a:alphaModFix/>
              </a:blip>
              <a:stretch>
                <a:fillRect/>
              </a:stretch>
            </p:blipFill>
            <p:spPr>
              <a:xfrm>
                <a:off x="1159600" y="2483325"/>
                <a:ext cx="1781827" cy="1870924"/>
              </a:xfrm>
              <a:prstGeom prst="rect">
                <a:avLst/>
              </a:prstGeom>
              <a:noFill/>
              <a:ln>
                <a:noFill/>
              </a:ln>
            </p:spPr>
          </p:pic>
        </p:grpSp>
        <p:grpSp>
          <p:nvGrpSpPr>
            <p:cNvPr id="202" name="Google Shape;202;p33"/>
            <p:cNvGrpSpPr/>
            <p:nvPr/>
          </p:nvGrpSpPr>
          <p:grpSpPr>
            <a:xfrm rot="-5400000" flipH="1">
              <a:off x="2613124" y="562560"/>
              <a:ext cx="2123589" cy="2150265"/>
              <a:chOff x="-985350" y="36427"/>
              <a:chExt cx="4441725" cy="4497522"/>
            </a:xfrm>
          </p:grpSpPr>
          <p:pic>
            <p:nvPicPr>
              <p:cNvPr id="203" name="Google Shape;203;p33"/>
              <p:cNvPicPr preferRelativeResize="0"/>
              <p:nvPr/>
            </p:nvPicPr>
            <p:blipFill rotWithShape="1">
              <a:blip r:embed="rId3">
                <a:alphaModFix/>
              </a:blip>
              <a:srcRect l="26352" t="7598" r="34769" b="7598"/>
              <a:stretch/>
            </p:blipFill>
            <p:spPr>
              <a:xfrm rot="-2980715">
                <a:off x="832999" y="1614374"/>
                <a:ext cx="1124227" cy="2574774"/>
              </a:xfrm>
              <a:prstGeom prst="rect">
                <a:avLst/>
              </a:prstGeom>
              <a:noFill/>
              <a:ln>
                <a:noFill/>
              </a:ln>
            </p:spPr>
          </p:pic>
          <p:pic>
            <p:nvPicPr>
              <p:cNvPr id="204" name="Google Shape;204;p33"/>
              <p:cNvPicPr preferRelativeResize="0"/>
              <p:nvPr/>
            </p:nvPicPr>
            <p:blipFill rotWithShape="1">
              <a:blip r:embed="rId4">
                <a:alphaModFix/>
              </a:blip>
              <a:srcRect l="23328" t="3288" r="26556" b="3288"/>
              <a:stretch/>
            </p:blipFill>
            <p:spPr>
              <a:xfrm rot="-5213012">
                <a:off x="32761" y="1443370"/>
                <a:ext cx="2018505" cy="3950833"/>
              </a:xfrm>
              <a:prstGeom prst="rect">
                <a:avLst/>
              </a:prstGeom>
              <a:noFill/>
              <a:ln>
                <a:noFill/>
              </a:ln>
            </p:spPr>
          </p:pic>
          <p:pic>
            <p:nvPicPr>
              <p:cNvPr id="205" name="Google Shape;205;p33"/>
              <p:cNvPicPr preferRelativeResize="0"/>
              <p:nvPr/>
            </p:nvPicPr>
            <p:blipFill>
              <a:blip r:embed="rId5">
                <a:alphaModFix/>
              </a:blip>
              <a:stretch>
                <a:fillRect/>
              </a:stretch>
            </p:blipFill>
            <p:spPr>
              <a:xfrm rot="-4262233">
                <a:off x="-336217" y="1422976"/>
                <a:ext cx="1618952" cy="2338248"/>
              </a:xfrm>
              <a:prstGeom prst="rect">
                <a:avLst/>
              </a:prstGeom>
              <a:noFill/>
              <a:ln>
                <a:noFill/>
              </a:ln>
            </p:spPr>
          </p:pic>
          <p:pic>
            <p:nvPicPr>
              <p:cNvPr id="206" name="Google Shape;206;p33"/>
              <p:cNvPicPr preferRelativeResize="0"/>
              <p:nvPr/>
            </p:nvPicPr>
            <p:blipFill>
              <a:blip r:embed="rId6">
                <a:alphaModFix/>
              </a:blip>
              <a:stretch>
                <a:fillRect/>
              </a:stretch>
            </p:blipFill>
            <p:spPr>
              <a:xfrm rot="-1404782" flipH="1">
                <a:off x="816960" y="331401"/>
                <a:ext cx="2118698" cy="3060027"/>
              </a:xfrm>
              <a:prstGeom prst="rect">
                <a:avLst/>
              </a:prstGeom>
              <a:noFill/>
              <a:ln>
                <a:noFill/>
              </a:ln>
            </p:spPr>
          </p:pic>
          <p:pic>
            <p:nvPicPr>
              <p:cNvPr id="207" name="Google Shape;207;p33"/>
              <p:cNvPicPr preferRelativeResize="0"/>
              <p:nvPr/>
            </p:nvPicPr>
            <p:blipFill>
              <a:blip r:embed="rId7">
                <a:alphaModFix/>
              </a:blip>
              <a:stretch>
                <a:fillRect/>
              </a:stretch>
            </p:blipFill>
            <p:spPr>
              <a:xfrm>
                <a:off x="1159600" y="2483325"/>
                <a:ext cx="1781827" cy="1870924"/>
              </a:xfrm>
              <a:prstGeom prst="rect">
                <a:avLst/>
              </a:prstGeom>
              <a:noFill/>
              <a:ln>
                <a:noFill/>
              </a:ln>
            </p:spPr>
          </p:pic>
        </p:grpSp>
      </p:grpSp>
    </p:spTree>
    <p:extLst>
      <p:ext uri="{BB962C8B-B14F-4D97-AF65-F5344CB8AC3E}">
        <p14:creationId xmlns:p14="http://schemas.microsoft.com/office/powerpoint/2010/main" val="42587013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a:p>
        </p:txBody>
      </p:sp>
      <p:sp>
        <p:nvSpPr>
          <p:cNvPr id="3" name="Subtitle 2"/>
          <p:cNvSpPr>
            <a:spLocks noGrp="1"/>
          </p:cNvSpPr>
          <p:nvPr>
            <p:ph type="subTitle" idx="1"/>
          </p:nvPr>
        </p:nvSpPr>
        <p:spPr/>
        <p:txBody>
          <a:bodyPr/>
          <a:lstStyle/>
          <a:p>
            <a:endParaRPr lang="ar-JO"/>
          </a:p>
        </p:txBody>
      </p:sp>
      <p:sp>
        <p:nvSpPr>
          <p:cNvPr id="4" name="Rectangle 3"/>
          <p:cNvSpPr/>
          <p:nvPr/>
        </p:nvSpPr>
        <p:spPr>
          <a:xfrm>
            <a:off x="1754500" y="198193"/>
            <a:ext cx="4301177" cy="369332"/>
          </a:xfrm>
          <a:prstGeom prst="rect">
            <a:avLst/>
          </a:prstGeom>
        </p:spPr>
        <p:txBody>
          <a:bodyPr wrap="none">
            <a:spAutoFit/>
          </a:bodyPr>
          <a:lstStyle/>
          <a:p>
            <a:r>
              <a:rPr lang="en-US" sz="1800" b="1" dirty="0">
                <a:solidFill>
                  <a:srgbClr val="FFFF00"/>
                </a:solidFill>
                <a:latin typeface="Noto Sans"/>
              </a:rPr>
              <a:t>Step 1:</a:t>
            </a:r>
            <a:r>
              <a:rPr lang="en-US" sz="1800" dirty="0">
                <a:solidFill>
                  <a:srgbClr val="FFFF00"/>
                </a:solidFill>
                <a:latin typeface="Noto Sans"/>
              </a:rPr>
              <a:t> </a:t>
            </a:r>
            <a:r>
              <a:rPr lang="en-US" sz="1800" b="1" dirty="0">
                <a:solidFill>
                  <a:srgbClr val="FFFF00"/>
                </a:solidFill>
                <a:latin typeface="Noto Sans"/>
              </a:rPr>
              <a:t>Identify the CTM by palpation</a:t>
            </a:r>
            <a:r>
              <a:rPr lang="en-US" sz="1800" dirty="0">
                <a:solidFill>
                  <a:srgbClr val="FFFF00"/>
                </a:solidFill>
                <a:latin typeface="Noto Sans"/>
              </a:rPr>
              <a:t> </a:t>
            </a:r>
            <a:endParaRPr lang="ar-JO" sz="1800" dirty="0">
              <a:solidFill>
                <a:srgbClr val="FFFF00"/>
              </a:solidFill>
            </a:endParaRPr>
          </a:p>
        </p:txBody>
      </p:sp>
      <p:pic>
        <p:nvPicPr>
          <p:cNvPr id="5" name="Picture 4"/>
          <p:cNvPicPr>
            <a:picLocks noChangeAspect="1"/>
          </p:cNvPicPr>
          <p:nvPr/>
        </p:nvPicPr>
        <p:blipFill>
          <a:blip r:embed="rId2"/>
          <a:stretch>
            <a:fillRect/>
          </a:stretch>
        </p:blipFill>
        <p:spPr>
          <a:xfrm>
            <a:off x="1754500" y="716387"/>
            <a:ext cx="4705350" cy="4238625"/>
          </a:xfrm>
          <a:prstGeom prst="rect">
            <a:avLst/>
          </a:prstGeom>
        </p:spPr>
      </p:pic>
    </p:spTree>
    <p:extLst>
      <p:ext uri="{BB962C8B-B14F-4D97-AF65-F5344CB8AC3E}">
        <p14:creationId xmlns:p14="http://schemas.microsoft.com/office/powerpoint/2010/main" val="36929832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752" y="2521233"/>
            <a:ext cx="3612688" cy="954600"/>
          </a:xfrm>
        </p:spPr>
        <p:txBody>
          <a:bodyPr/>
          <a:lstStyle/>
          <a:p>
            <a:r>
              <a:rPr lang="en-US" b="1" dirty="0">
                <a:solidFill>
                  <a:srgbClr val="FFFF00"/>
                </a:solidFill>
              </a:rPr>
              <a:t>Step 2:</a:t>
            </a:r>
            <a:r>
              <a:rPr lang="en-US" dirty="0">
                <a:solidFill>
                  <a:srgbClr val="FFFF00"/>
                </a:solidFill>
              </a:rPr>
              <a:t> </a:t>
            </a:r>
            <a:r>
              <a:rPr lang="en-US" b="1" dirty="0">
                <a:solidFill>
                  <a:srgbClr val="FFFF00"/>
                </a:solidFill>
              </a:rPr>
              <a:t>Make a single horizontal stab incision through the skin, subcutaneous tissue, and CTM</a:t>
            </a:r>
            <a:r>
              <a:rPr lang="en-US" dirty="0">
                <a:solidFill>
                  <a:srgbClr val="FFFF00"/>
                </a:solidFill>
              </a:rPr>
              <a:t> with the scalpel </a:t>
            </a:r>
            <a:endParaRPr lang="en-US" dirty="0">
              <a:solidFill>
                <a:srgbClr val="FFFF00"/>
              </a:solidFill>
            </a:endParaRPr>
          </a:p>
          <a:p>
            <a:endParaRPr lang="en-US" dirty="0" smtClean="0">
              <a:solidFill>
                <a:srgbClr val="FFFF00"/>
              </a:solidFill>
            </a:endParaRPr>
          </a:p>
          <a:p>
            <a:r>
              <a:rPr lang="en-US" dirty="0" smtClean="0">
                <a:solidFill>
                  <a:srgbClr val="FFFF00"/>
                </a:solidFill>
              </a:rPr>
              <a:t>The </a:t>
            </a:r>
            <a:r>
              <a:rPr lang="en-US" dirty="0">
                <a:solidFill>
                  <a:srgbClr val="FFFF00"/>
                </a:solidFill>
              </a:rPr>
              <a:t>size of the skin incision is approximately 3 cm</a:t>
            </a:r>
            <a:endParaRPr lang="ar-JO" dirty="0">
              <a:solidFill>
                <a:srgbClr val="FFFF00"/>
              </a:solidFill>
            </a:endParaRPr>
          </a:p>
        </p:txBody>
      </p:sp>
      <p:pic>
        <p:nvPicPr>
          <p:cNvPr id="4" name="Picture 3"/>
          <p:cNvPicPr>
            <a:picLocks noChangeAspect="1"/>
          </p:cNvPicPr>
          <p:nvPr/>
        </p:nvPicPr>
        <p:blipFill>
          <a:blip r:embed="rId2"/>
          <a:stretch>
            <a:fillRect/>
          </a:stretch>
        </p:blipFill>
        <p:spPr>
          <a:xfrm>
            <a:off x="4118286" y="163796"/>
            <a:ext cx="4810125" cy="4714875"/>
          </a:xfrm>
          <a:prstGeom prst="rect">
            <a:avLst/>
          </a:prstGeom>
        </p:spPr>
      </p:pic>
    </p:spTree>
    <p:extLst>
      <p:ext uri="{BB962C8B-B14F-4D97-AF65-F5344CB8AC3E}">
        <p14:creationId xmlns:p14="http://schemas.microsoft.com/office/powerpoint/2010/main" val="2456009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4078" y="1594440"/>
            <a:ext cx="3718875" cy="2677656"/>
          </a:xfrm>
          <a:prstGeom prst="rect">
            <a:avLst/>
          </a:prstGeom>
        </p:spPr>
        <p:txBody>
          <a:bodyPr wrap="square">
            <a:spAutoFit/>
          </a:bodyPr>
          <a:lstStyle/>
          <a:p>
            <a:r>
              <a:rPr lang="en-US" b="1" dirty="0">
                <a:solidFill>
                  <a:srgbClr val="FFFF00"/>
                </a:solidFill>
                <a:latin typeface="Noto Sans"/>
              </a:rPr>
              <a:t>Step 3:</a:t>
            </a:r>
            <a:r>
              <a:rPr lang="en-US" dirty="0">
                <a:solidFill>
                  <a:srgbClr val="FFFF00"/>
                </a:solidFill>
                <a:latin typeface="Noto Sans"/>
              </a:rPr>
              <a:t> </a:t>
            </a:r>
            <a:r>
              <a:rPr lang="en-US" b="1" dirty="0">
                <a:solidFill>
                  <a:srgbClr val="FFFF00"/>
                </a:solidFill>
                <a:latin typeface="Noto Sans"/>
              </a:rPr>
              <a:t>Place the hook</a:t>
            </a:r>
            <a:r>
              <a:rPr lang="en-US" dirty="0">
                <a:solidFill>
                  <a:srgbClr val="232323"/>
                </a:solidFill>
                <a:latin typeface="Noto Sans"/>
              </a:rPr>
              <a:t> </a:t>
            </a:r>
            <a:r>
              <a:rPr lang="en-US" dirty="0" smtClean="0">
                <a:solidFill>
                  <a:srgbClr val="232323"/>
                </a:solidFill>
                <a:latin typeface="Noto Sans"/>
              </a:rPr>
              <a:t>–</a:t>
            </a:r>
          </a:p>
          <a:p>
            <a:r>
              <a:rPr lang="en-US" dirty="0" smtClean="0">
                <a:solidFill>
                  <a:srgbClr val="232323"/>
                </a:solidFill>
                <a:latin typeface="Noto Sans"/>
              </a:rPr>
              <a:t> </a:t>
            </a:r>
            <a:r>
              <a:rPr lang="en-US" dirty="0">
                <a:solidFill>
                  <a:srgbClr val="232323"/>
                </a:solidFill>
                <a:latin typeface="Noto Sans"/>
              </a:rPr>
              <a:t>Prior to removal of the scalpel, the hook is placed and directed inferiorly to engage the cricoid cartilage. Caudal traction is used to stabilize the larynx </a:t>
            </a:r>
            <a:endParaRPr lang="en-US" dirty="0" smtClean="0">
              <a:solidFill>
                <a:srgbClr val="232323"/>
              </a:solidFill>
              <a:latin typeface="Noto Sans"/>
            </a:endParaRPr>
          </a:p>
          <a:p>
            <a:endParaRPr lang="en-US" dirty="0">
              <a:solidFill>
                <a:srgbClr val="232323"/>
              </a:solidFill>
              <a:latin typeface="Noto Sans"/>
            </a:endParaRPr>
          </a:p>
          <a:p>
            <a:r>
              <a:rPr lang="en-US" dirty="0" smtClean="0">
                <a:solidFill>
                  <a:srgbClr val="232323"/>
                </a:solidFill>
                <a:latin typeface="Noto Sans"/>
              </a:rPr>
              <a:t>This </a:t>
            </a:r>
            <a:r>
              <a:rPr lang="en-US" dirty="0">
                <a:solidFill>
                  <a:srgbClr val="232323"/>
                </a:solidFill>
                <a:latin typeface="Noto Sans"/>
              </a:rPr>
              <a:t>marks a significant change from the standard method, in which the tracheal hook is placed under the thyroid cartilage. Also in contrast with the standard technique, this step does not require an assistant to manage the hook</a:t>
            </a:r>
            <a:endParaRPr lang="ar-JO" dirty="0"/>
          </a:p>
        </p:txBody>
      </p:sp>
      <p:pic>
        <p:nvPicPr>
          <p:cNvPr id="5" name="Picture 4"/>
          <p:cNvPicPr>
            <a:picLocks noChangeAspect="1"/>
          </p:cNvPicPr>
          <p:nvPr/>
        </p:nvPicPr>
        <p:blipFill>
          <a:blip r:embed="rId2"/>
          <a:stretch>
            <a:fillRect/>
          </a:stretch>
        </p:blipFill>
        <p:spPr>
          <a:xfrm>
            <a:off x="4150739" y="102081"/>
            <a:ext cx="4914900" cy="4800600"/>
          </a:xfrm>
          <a:prstGeom prst="rect">
            <a:avLst/>
          </a:prstGeom>
        </p:spPr>
      </p:pic>
    </p:spTree>
    <p:extLst>
      <p:ext uri="{BB962C8B-B14F-4D97-AF65-F5344CB8AC3E}">
        <p14:creationId xmlns:p14="http://schemas.microsoft.com/office/powerpoint/2010/main" val="29149004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ar-JO"/>
          </a:p>
        </p:txBody>
      </p:sp>
      <p:sp>
        <p:nvSpPr>
          <p:cNvPr id="4" name="Rectangle 3"/>
          <p:cNvSpPr/>
          <p:nvPr/>
        </p:nvSpPr>
        <p:spPr>
          <a:xfrm>
            <a:off x="1507944" y="178184"/>
            <a:ext cx="6032421" cy="369332"/>
          </a:xfrm>
          <a:prstGeom prst="rect">
            <a:avLst/>
          </a:prstGeom>
        </p:spPr>
        <p:txBody>
          <a:bodyPr wrap="none">
            <a:spAutoFit/>
          </a:bodyPr>
          <a:lstStyle/>
          <a:p>
            <a:r>
              <a:rPr lang="en-US" sz="1800" b="1" dirty="0">
                <a:solidFill>
                  <a:srgbClr val="FFFF00"/>
                </a:solidFill>
              </a:rPr>
              <a:t>Step 4: Insert the tracheostomy tube into the trachea </a:t>
            </a:r>
            <a:endParaRPr lang="ar-JO" sz="1800" b="1" dirty="0">
              <a:solidFill>
                <a:srgbClr val="FFFF00"/>
              </a:solidFill>
            </a:endParaRPr>
          </a:p>
        </p:txBody>
      </p:sp>
      <p:pic>
        <p:nvPicPr>
          <p:cNvPr id="5" name="Picture 4"/>
          <p:cNvPicPr>
            <a:picLocks noChangeAspect="1"/>
          </p:cNvPicPr>
          <p:nvPr/>
        </p:nvPicPr>
        <p:blipFill>
          <a:blip r:embed="rId2"/>
          <a:stretch>
            <a:fillRect/>
          </a:stretch>
        </p:blipFill>
        <p:spPr>
          <a:xfrm>
            <a:off x="2326997" y="653829"/>
            <a:ext cx="4394316" cy="4368416"/>
          </a:xfrm>
          <a:prstGeom prst="rect">
            <a:avLst/>
          </a:prstGeom>
        </p:spPr>
      </p:pic>
    </p:spTree>
    <p:extLst>
      <p:ext uri="{BB962C8B-B14F-4D97-AF65-F5344CB8AC3E}">
        <p14:creationId xmlns:p14="http://schemas.microsoft.com/office/powerpoint/2010/main" val="228157465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8"/>
        <p:cNvGrpSpPr/>
        <p:nvPr/>
      </p:nvGrpSpPr>
      <p:grpSpPr>
        <a:xfrm>
          <a:off x="0" y="0"/>
          <a:ext cx="0" cy="0"/>
          <a:chOff x="0" y="0"/>
          <a:chExt cx="0" cy="0"/>
        </a:xfrm>
      </p:grpSpPr>
      <p:sp>
        <p:nvSpPr>
          <p:cNvPr id="419" name="Google Shape;419;p40"/>
          <p:cNvSpPr/>
          <p:nvPr/>
        </p:nvSpPr>
        <p:spPr>
          <a:xfrm>
            <a:off x="0" y="0"/>
            <a:ext cx="9144000" cy="5143500"/>
          </a:xfrm>
          <a:prstGeom prst="rect">
            <a:avLst/>
          </a:prstGeom>
          <a:gradFill>
            <a:gsLst>
              <a:gs pos="0">
                <a:schemeClr val="dk1"/>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txBox="1">
            <a:spLocks noGrp="1"/>
          </p:cNvSpPr>
          <p:nvPr>
            <p:ph type="title"/>
          </p:nvPr>
        </p:nvSpPr>
        <p:spPr>
          <a:xfrm>
            <a:off x="1126000" y="1522750"/>
            <a:ext cx="6891900" cy="249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Thank you </a:t>
            </a:r>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3" name="Google Shape;153;p30"/>
          <p:cNvSpPr txBox="1">
            <a:spLocks noGrp="1"/>
          </p:cNvSpPr>
          <p:nvPr>
            <p:ph type="ctrTitle"/>
          </p:nvPr>
        </p:nvSpPr>
        <p:spPr>
          <a:xfrm>
            <a:off x="1151700" y="541750"/>
            <a:ext cx="6840900" cy="376500"/>
          </a:xfrm>
          <a:prstGeom prst="rect">
            <a:avLst/>
          </a:prstGeom>
        </p:spPr>
        <p:txBody>
          <a:bodyPr spcFirstLastPara="1" wrap="square" lIns="91425" tIns="91425" rIns="91425" bIns="91425" anchor="t" anchorCtr="0">
            <a:noAutofit/>
          </a:bodyPr>
          <a:lstStyle/>
          <a:p>
            <a:pPr lvl="0"/>
            <a:r>
              <a:rPr lang="en" dirty="0"/>
              <a:t>WHAT IS </a:t>
            </a:r>
            <a:r>
              <a:rPr lang="en-US" dirty="0" smtClean="0">
                <a:solidFill>
                  <a:schemeClr val="bg1"/>
                </a:solidFill>
              </a:rPr>
              <a:t>tracheostomy means </a:t>
            </a:r>
            <a:r>
              <a:rPr lang="en" dirty="0" smtClean="0"/>
              <a:t>?</a:t>
            </a:r>
            <a:endParaRPr dirty="0"/>
          </a:p>
        </p:txBody>
      </p:sp>
      <p:sp>
        <p:nvSpPr>
          <p:cNvPr id="6" name="مربع نص 5"/>
          <p:cNvSpPr txBox="1"/>
          <p:nvPr/>
        </p:nvSpPr>
        <p:spPr>
          <a:xfrm>
            <a:off x="337352" y="1136342"/>
            <a:ext cx="8131946" cy="2031325"/>
          </a:xfrm>
          <a:prstGeom prst="rect">
            <a:avLst/>
          </a:prstGeom>
          <a:noFill/>
        </p:spPr>
        <p:txBody>
          <a:bodyPr wrap="square" rtlCol="1">
            <a:spAutoFit/>
          </a:bodyPr>
          <a:lstStyle/>
          <a:p>
            <a:pPr marL="285750" indent="-285750">
              <a:buFont typeface="Wingdings" pitchFamily="2" charset="2"/>
              <a:buChar char="q"/>
            </a:pPr>
            <a:r>
              <a:rPr lang="en-US" dirty="0">
                <a:solidFill>
                  <a:schemeClr val="bg2">
                    <a:lumMod val="10000"/>
                  </a:schemeClr>
                </a:solidFill>
              </a:rPr>
              <a:t>A </a:t>
            </a:r>
            <a:r>
              <a:rPr lang="en-US" b="1" dirty="0">
                <a:solidFill>
                  <a:schemeClr val="bg2">
                    <a:lumMod val="10000"/>
                  </a:schemeClr>
                </a:solidFill>
              </a:rPr>
              <a:t>tracheostomy</a:t>
            </a:r>
            <a:r>
              <a:rPr lang="en-US" dirty="0">
                <a:solidFill>
                  <a:schemeClr val="bg2">
                    <a:lumMod val="10000"/>
                  </a:schemeClr>
                </a:solidFill>
              </a:rPr>
              <a:t> is a </a:t>
            </a:r>
            <a:r>
              <a:rPr lang="en-US" dirty="0" smtClean="0">
                <a:solidFill>
                  <a:schemeClr val="bg2">
                    <a:lumMod val="10000"/>
                  </a:schemeClr>
                </a:solidFill>
              </a:rPr>
              <a:t>operative procedure</a:t>
            </a:r>
            <a:r>
              <a:rPr lang="en-US" altLang="ar-JO" dirty="0"/>
              <a:t> under </a:t>
            </a:r>
            <a:r>
              <a:rPr lang="en-US" altLang="ar-JO" dirty="0" smtClean="0"/>
              <a:t>GA </a:t>
            </a:r>
            <a:r>
              <a:rPr lang="en-US" dirty="0" smtClean="0">
                <a:solidFill>
                  <a:schemeClr val="bg2">
                    <a:lumMod val="10000"/>
                  </a:schemeClr>
                </a:solidFill>
              </a:rPr>
              <a:t> </a:t>
            </a:r>
            <a:r>
              <a:rPr lang="en-US" dirty="0">
                <a:solidFill>
                  <a:schemeClr val="bg2">
                    <a:lumMod val="10000"/>
                  </a:schemeClr>
                </a:solidFill>
              </a:rPr>
              <a:t>— either temporary or permanent — that involves creating an opening in the neck in order to place a tube into a person's windpipe. The tube is inserted through a cut in the neck below the vocal cords. This allows air to enter the lungs</a:t>
            </a:r>
            <a:r>
              <a:rPr lang="en-US" dirty="0" smtClean="0">
                <a:solidFill>
                  <a:schemeClr val="bg2">
                    <a:lumMod val="10000"/>
                  </a:schemeClr>
                </a:solidFill>
              </a:rPr>
              <a:t>.</a:t>
            </a:r>
          </a:p>
          <a:p>
            <a:pPr marL="285750" indent="-285750">
              <a:buFont typeface="Wingdings" pitchFamily="2" charset="2"/>
              <a:buChar char="q"/>
            </a:pPr>
            <a:endParaRPr lang="en-US" dirty="0" smtClean="0">
              <a:solidFill>
                <a:schemeClr val="bg2">
                  <a:lumMod val="10000"/>
                </a:schemeClr>
              </a:solidFill>
            </a:endParaRPr>
          </a:p>
          <a:p>
            <a:endParaRPr lang="en-US" dirty="0">
              <a:solidFill>
                <a:schemeClr val="bg2">
                  <a:lumMod val="10000"/>
                </a:schemeClr>
              </a:solidFill>
            </a:endParaRPr>
          </a:p>
          <a:p>
            <a:pPr marL="285750" indent="-285750">
              <a:buFont typeface="Wingdings" pitchFamily="2" charset="2"/>
              <a:buChar char="q"/>
            </a:pPr>
            <a:r>
              <a:rPr lang="en-US" dirty="0">
                <a:solidFill>
                  <a:schemeClr val="bg2">
                    <a:lumMod val="10000"/>
                  </a:schemeClr>
                </a:solidFill>
              </a:rPr>
              <a:t>The </a:t>
            </a:r>
            <a:r>
              <a:rPr lang="en-US" dirty="0" smtClean="0">
                <a:solidFill>
                  <a:schemeClr val="bg2">
                    <a:lumMod val="10000"/>
                  </a:schemeClr>
                </a:solidFill>
              </a:rPr>
              <a:t>resulting opening can </a:t>
            </a:r>
            <a:r>
              <a:rPr lang="en-US" dirty="0">
                <a:solidFill>
                  <a:schemeClr val="bg2">
                    <a:lumMod val="10000"/>
                  </a:schemeClr>
                </a:solidFill>
              </a:rPr>
              <a:t>serve independently as an </a:t>
            </a:r>
            <a:r>
              <a:rPr lang="en-US" dirty="0" smtClean="0">
                <a:solidFill>
                  <a:schemeClr val="bg2">
                    <a:lumMod val="10000"/>
                  </a:schemeClr>
                </a:solidFill>
              </a:rPr>
              <a:t>airway or </a:t>
            </a:r>
            <a:r>
              <a:rPr lang="en-US" dirty="0">
                <a:solidFill>
                  <a:schemeClr val="bg2">
                    <a:lumMod val="10000"/>
                  </a:schemeClr>
                </a:solidFill>
              </a:rPr>
              <a:t>as a site for a </a:t>
            </a:r>
            <a:r>
              <a:rPr lang="en-US" dirty="0">
                <a:solidFill>
                  <a:schemeClr val="bg2">
                    <a:lumMod val="10000"/>
                  </a:schemeClr>
                </a:solidFill>
                <a:hlinkClick r:id="rId3"/>
              </a:rPr>
              <a:t>tracheal tube</a:t>
            </a:r>
            <a:r>
              <a:rPr lang="en-US" dirty="0">
                <a:solidFill>
                  <a:schemeClr val="bg2">
                    <a:lumMod val="10000"/>
                  </a:schemeClr>
                </a:solidFill>
              </a:rPr>
              <a:t> or </a:t>
            </a:r>
            <a:r>
              <a:rPr lang="en-US" b="1" dirty="0">
                <a:solidFill>
                  <a:schemeClr val="bg2">
                    <a:lumMod val="10000"/>
                  </a:schemeClr>
                </a:solidFill>
              </a:rPr>
              <a:t>tracheostomy </a:t>
            </a:r>
            <a:r>
              <a:rPr lang="en-US" b="1" dirty="0" smtClean="0">
                <a:solidFill>
                  <a:schemeClr val="bg2">
                    <a:lumMod val="10000"/>
                  </a:schemeClr>
                </a:solidFill>
              </a:rPr>
              <a:t>tube</a:t>
            </a:r>
            <a:r>
              <a:rPr lang="en-US" baseline="30000" dirty="0">
                <a:solidFill>
                  <a:schemeClr val="bg2">
                    <a:lumMod val="10000"/>
                  </a:schemeClr>
                </a:solidFill>
              </a:rPr>
              <a:t> </a:t>
            </a:r>
            <a:r>
              <a:rPr lang="en-US" dirty="0" smtClean="0">
                <a:solidFill>
                  <a:schemeClr val="bg2">
                    <a:lumMod val="10000"/>
                  </a:schemeClr>
                </a:solidFill>
              </a:rPr>
              <a:t>to </a:t>
            </a:r>
            <a:r>
              <a:rPr lang="en-US" dirty="0">
                <a:solidFill>
                  <a:schemeClr val="bg2">
                    <a:lumMod val="10000"/>
                  </a:schemeClr>
                </a:solidFill>
              </a:rPr>
              <a:t>be inserted; this tube allows a person to breathe without the use of the nose or mouth. </a:t>
            </a:r>
            <a:endParaRPr lang="en-US" dirty="0" smtClean="0">
              <a:solidFill>
                <a:schemeClr val="bg2">
                  <a:lumMod val="10000"/>
                </a:schemeClr>
              </a:solidFill>
            </a:endParaRPr>
          </a:p>
          <a:p>
            <a:pPr marL="285750" indent="-285750">
              <a:buFont typeface="Wingdings" pitchFamily="2" charset="2"/>
              <a:buChar char="q"/>
            </a:pPr>
            <a:endParaRPr lang="ar-SA" dirty="0">
              <a:solidFill>
                <a:schemeClr val="bg2">
                  <a:lumMod val="10000"/>
                </a:schemeClr>
              </a:solidFill>
            </a:endParaRPr>
          </a:p>
        </p:txBody>
      </p:sp>
    </p:spTree>
    <p:extLst>
      <p:ext uri="{BB962C8B-B14F-4D97-AF65-F5344CB8AC3E}">
        <p14:creationId xmlns:p14="http://schemas.microsoft.com/office/powerpoint/2010/main" val="1218761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ربع نص 7"/>
          <p:cNvSpPr txBox="1"/>
          <p:nvPr/>
        </p:nvSpPr>
        <p:spPr>
          <a:xfrm>
            <a:off x="488272" y="550416"/>
            <a:ext cx="8123068" cy="338554"/>
          </a:xfrm>
          <a:prstGeom prst="rect">
            <a:avLst/>
          </a:prstGeom>
          <a:noFill/>
        </p:spPr>
        <p:txBody>
          <a:bodyPr wrap="square" rtlCol="1">
            <a:spAutoFit/>
          </a:bodyPr>
          <a:lstStyle/>
          <a:p>
            <a:pPr marL="285750" indent="-285750">
              <a:buFont typeface="Wingdings" pitchFamily="2" charset="2"/>
              <a:buChar char="Ø"/>
            </a:pPr>
            <a:r>
              <a:rPr lang="en-US"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What is the difference between a permanent and temporary tracheostomy</a:t>
            </a:r>
            <a:r>
              <a:rPr 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sp>
        <p:nvSpPr>
          <p:cNvPr id="9" name="مربع نص 8"/>
          <p:cNvSpPr txBox="1"/>
          <p:nvPr/>
        </p:nvSpPr>
        <p:spPr>
          <a:xfrm>
            <a:off x="568171" y="1207363"/>
            <a:ext cx="7474998" cy="3539430"/>
          </a:xfrm>
          <a:prstGeom prst="rect">
            <a:avLst/>
          </a:prstGeom>
          <a:noFill/>
        </p:spPr>
        <p:txBody>
          <a:bodyPr wrap="square" rtlCol="1">
            <a:spAutoFit/>
          </a:bodyPr>
          <a:lstStyle/>
          <a:p>
            <a:pPr marL="285750" indent="-285750">
              <a:buFont typeface="Courier New" pitchFamily="49" charset="0"/>
              <a:buChar char="o"/>
            </a:pPr>
            <a:r>
              <a:rPr lang="en-US" sz="1600" dirty="0" smtClean="0"/>
              <a:t>A </a:t>
            </a:r>
            <a:r>
              <a:rPr lang="en-US" sz="1600" b="1" dirty="0" smtClean="0"/>
              <a:t>tracheostomy</a:t>
            </a:r>
            <a:r>
              <a:rPr lang="en-US" sz="1600" dirty="0" smtClean="0"/>
              <a:t> may be </a:t>
            </a:r>
            <a:r>
              <a:rPr lang="en-US" sz="1600" b="1" dirty="0" smtClean="0"/>
              <a:t>temporary</a:t>
            </a:r>
            <a:r>
              <a:rPr lang="en-US" sz="1600" dirty="0" smtClean="0"/>
              <a:t> or </a:t>
            </a:r>
            <a:r>
              <a:rPr lang="en-US" sz="1600" b="1" dirty="0" smtClean="0"/>
              <a:t>permanent</a:t>
            </a:r>
            <a:r>
              <a:rPr lang="en-US" sz="1600" dirty="0" smtClean="0"/>
              <a:t>, depending on the reason for its use.</a:t>
            </a:r>
          </a:p>
          <a:p>
            <a:endParaRPr lang="en-US" sz="1600" dirty="0" smtClean="0">
              <a:solidFill>
                <a:schemeClr val="bg2">
                  <a:lumMod val="10000"/>
                </a:schemeClr>
              </a:solidFill>
            </a:endParaRPr>
          </a:p>
          <a:p>
            <a:pPr marL="285750" indent="-285750">
              <a:buFont typeface="Courier New" pitchFamily="49" charset="0"/>
              <a:buChar char="o"/>
            </a:pPr>
            <a:r>
              <a:rPr lang="en-US" sz="1600" dirty="0" smtClean="0">
                <a:solidFill>
                  <a:schemeClr val="bg2">
                    <a:lumMod val="10000"/>
                  </a:schemeClr>
                </a:solidFill>
              </a:rPr>
              <a:t>If </a:t>
            </a:r>
            <a:r>
              <a:rPr lang="en-US" sz="1600" dirty="0">
                <a:solidFill>
                  <a:schemeClr val="bg2">
                    <a:lumMod val="10000"/>
                  </a:schemeClr>
                </a:solidFill>
              </a:rPr>
              <a:t>it is </a:t>
            </a:r>
            <a:r>
              <a:rPr lang="en-US" sz="1600" b="1" dirty="0">
                <a:solidFill>
                  <a:schemeClr val="bg2">
                    <a:lumMod val="10000"/>
                  </a:schemeClr>
                </a:solidFill>
              </a:rPr>
              <a:t>temporary</a:t>
            </a:r>
            <a:r>
              <a:rPr lang="en-US" sz="1600" dirty="0">
                <a:solidFill>
                  <a:schemeClr val="bg2">
                    <a:lumMod val="10000"/>
                  </a:schemeClr>
                </a:solidFill>
              </a:rPr>
              <a:t>, it will be removed when no longer needed and the incision allowed to </a:t>
            </a:r>
            <a:r>
              <a:rPr lang="en-US" sz="1600" dirty="0" smtClean="0">
                <a:solidFill>
                  <a:schemeClr val="bg2">
                    <a:lumMod val="10000"/>
                  </a:schemeClr>
                </a:solidFill>
              </a:rPr>
              <a:t>heal or its surgically closed, If </a:t>
            </a:r>
            <a:r>
              <a:rPr lang="en-US" sz="1600" dirty="0">
                <a:solidFill>
                  <a:schemeClr val="bg2">
                    <a:lumMod val="10000"/>
                  </a:schemeClr>
                </a:solidFill>
              </a:rPr>
              <a:t>the </a:t>
            </a:r>
            <a:r>
              <a:rPr lang="en-US" sz="1600" b="1" dirty="0">
                <a:solidFill>
                  <a:schemeClr val="bg2">
                    <a:lumMod val="10000"/>
                  </a:schemeClr>
                </a:solidFill>
              </a:rPr>
              <a:t>tracheostomy</a:t>
            </a:r>
            <a:r>
              <a:rPr lang="en-US" sz="1600" dirty="0">
                <a:solidFill>
                  <a:schemeClr val="bg2">
                    <a:lumMod val="10000"/>
                  </a:schemeClr>
                </a:solidFill>
              </a:rPr>
              <a:t> is </a:t>
            </a:r>
            <a:r>
              <a:rPr lang="en-US" sz="1600" b="1" dirty="0">
                <a:solidFill>
                  <a:schemeClr val="bg2">
                    <a:lumMod val="10000"/>
                  </a:schemeClr>
                </a:solidFill>
              </a:rPr>
              <a:t>permanent</a:t>
            </a:r>
            <a:r>
              <a:rPr lang="en-US" sz="1600" dirty="0">
                <a:solidFill>
                  <a:schemeClr val="bg2">
                    <a:lumMod val="10000"/>
                  </a:schemeClr>
                </a:solidFill>
              </a:rPr>
              <a:t>, the hole will stay open. However, the opening tends to narrow with time, and further surgery may be needed to widen the </a:t>
            </a:r>
            <a:r>
              <a:rPr lang="en-US" sz="1600" dirty="0" smtClean="0">
                <a:solidFill>
                  <a:schemeClr val="bg2">
                    <a:lumMod val="10000"/>
                  </a:schemeClr>
                </a:solidFill>
              </a:rPr>
              <a:t>opening.</a:t>
            </a:r>
          </a:p>
          <a:p>
            <a:endParaRPr lang="en-US" sz="1600" dirty="0" smtClean="0">
              <a:solidFill>
                <a:schemeClr val="bg2">
                  <a:lumMod val="10000"/>
                </a:schemeClr>
              </a:solidFill>
            </a:endParaRPr>
          </a:p>
          <a:p>
            <a:pPr marL="285750" indent="-285750">
              <a:buFont typeface="Courier New" pitchFamily="49" charset="0"/>
              <a:buChar char="o"/>
            </a:pPr>
            <a:r>
              <a:rPr lang="en-US" sz="1600" b="1" dirty="0" smtClean="0">
                <a:solidFill>
                  <a:schemeClr val="bg2">
                    <a:lumMod val="10000"/>
                  </a:schemeClr>
                </a:solidFill>
              </a:rPr>
              <a:t>Temporary</a:t>
            </a:r>
            <a:r>
              <a:rPr lang="en-US" sz="1600" dirty="0" smtClean="0">
                <a:solidFill>
                  <a:schemeClr val="bg2">
                    <a:lumMod val="10000"/>
                  </a:schemeClr>
                </a:solidFill>
              </a:rPr>
              <a:t> tracheostomy differs from the permanent in that there is still a communication between the pharynx and the lower airway via larynx, while in the </a:t>
            </a:r>
            <a:r>
              <a:rPr lang="en-US" sz="1600" b="1" dirty="0" smtClean="0">
                <a:solidFill>
                  <a:schemeClr val="bg2">
                    <a:lumMod val="10000"/>
                  </a:schemeClr>
                </a:solidFill>
              </a:rPr>
              <a:t>permanent</a:t>
            </a:r>
            <a:r>
              <a:rPr lang="en-US" sz="1600" dirty="0" smtClean="0">
                <a:solidFill>
                  <a:schemeClr val="bg2">
                    <a:lumMod val="10000"/>
                  </a:schemeClr>
                </a:solidFill>
              </a:rPr>
              <a:t> type the larynx is removed and the only access of the lower airway is via </a:t>
            </a:r>
            <a:r>
              <a:rPr lang="en-US" sz="1600" dirty="0">
                <a:solidFill>
                  <a:schemeClr val="bg2">
                    <a:lumMod val="10000"/>
                  </a:schemeClr>
                </a:solidFill>
              </a:rPr>
              <a:t>the </a:t>
            </a:r>
            <a:r>
              <a:rPr lang="en-US" sz="1600" dirty="0" err="1">
                <a:solidFill>
                  <a:schemeClr val="bg2">
                    <a:lumMod val="10000"/>
                  </a:schemeClr>
                </a:solidFill>
              </a:rPr>
              <a:t>tracheostome</a:t>
            </a:r>
            <a:r>
              <a:rPr lang="en-US" sz="1600" dirty="0">
                <a:solidFill>
                  <a:schemeClr val="bg2">
                    <a:lumMod val="10000"/>
                  </a:schemeClr>
                </a:solidFill>
              </a:rPr>
              <a:t>.    </a:t>
            </a:r>
            <a:endParaRPr lang="en-US" sz="1600" dirty="0" smtClean="0">
              <a:solidFill>
                <a:schemeClr val="bg2">
                  <a:lumMod val="10000"/>
                </a:schemeClr>
              </a:solidFill>
            </a:endParaRPr>
          </a:p>
          <a:p>
            <a:endParaRPr lang="en-US" sz="1600" dirty="0" smtClean="0">
              <a:solidFill>
                <a:schemeClr val="bg2">
                  <a:lumMod val="10000"/>
                </a:schemeClr>
              </a:solidFill>
            </a:endParaRPr>
          </a:p>
          <a:p>
            <a:endParaRPr lang="ar-SA" sz="1600" dirty="0">
              <a:solidFill>
                <a:schemeClr val="bg2">
                  <a:lumMod val="10000"/>
                </a:schemeClr>
              </a:solidFill>
            </a:endParaRPr>
          </a:p>
        </p:txBody>
      </p:sp>
    </p:spTree>
    <p:extLst>
      <p:ext uri="{BB962C8B-B14F-4D97-AF65-F5344CB8AC3E}">
        <p14:creationId xmlns:p14="http://schemas.microsoft.com/office/powerpoint/2010/main" val="3048962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43"/>
          <p:cNvSpPr txBox="1">
            <a:spLocks noGrp="1"/>
          </p:cNvSpPr>
          <p:nvPr>
            <p:ph type="ctrTitle"/>
          </p:nvPr>
        </p:nvSpPr>
        <p:spPr>
          <a:xfrm>
            <a:off x="1151688" y="355319"/>
            <a:ext cx="6840900" cy="376500"/>
          </a:xfrm>
          <a:prstGeom prst="rect">
            <a:avLst/>
          </a:prstGeom>
        </p:spPr>
        <p:txBody>
          <a:bodyPr spcFirstLastPara="1" wrap="square" lIns="91425" tIns="91425" rIns="91425" bIns="91425" anchor="t" anchorCtr="0">
            <a:noAutofit/>
          </a:bodyPr>
          <a:lstStyle/>
          <a:p>
            <a:pPr lvl="0"/>
            <a:r>
              <a:rPr lang="en-US" b="1" dirty="0"/>
              <a:t>Indications for tracheostomy</a:t>
            </a:r>
            <a:endParaRPr dirty="0"/>
          </a:p>
        </p:txBody>
      </p:sp>
      <p:sp>
        <p:nvSpPr>
          <p:cNvPr id="465" name="Google Shape;465;p43"/>
          <p:cNvSpPr txBox="1"/>
          <p:nvPr/>
        </p:nvSpPr>
        <p:spPr>
          <a:xfrm>
            <a:off x="742800" y="2756440"/>
            <a:ext cx="1994700" cy="793200"/>
          </a:xfrm>
          <a:prstGeom prst="rect">
            <a:avLst/>
          </a:prstGeom>
          <a:noFill/>
          <a:ln>
            <a:noFill/>
          </a:ln>
        </p:spPr>
        <p:txBody>
          <a:bodyPr spcFirstLastPara="1" wrap="square" lIns="91425" tIns="91425" rIns="91425" bIns="91425" anchor="t" anchorCtr="0">
            <a:noAutofit/>
          </a:bodyPr>
          <a:lstStyle/>
          <a:p>
            <a:pPr lvl="0" algn="ctr">
              <a:spcAft>
                <a:spcPts val="1600"/>
              </a:spcAft>
            </a:pPr>
            <a:r>
              <a:rPr lang="en-US" dirty="0"/>
              <a:t>To bypass upper airway obstruction.</a:t>
            </a:r>
            <a:endParaRPr dirty="0">
              <a:solidFill>
                <a:schemeClr val="dk1"/>
              </a:solidFill>
              <a:latin typeface="Raleway Thin"/>
              <a:ea typeface="Raleway Thin"/>
              <a:cs typeface="Raleway Thin"/>
              <a:sym typeface="Raleway Thin"/>
            </a:endParaRPr>
          </a:p>
        </p:txBody>
      </p:sp>
      <p:sp>
        <p:nvSpPr>
          <p:cNvPr id="466" name="Google Shape;466;p43"/>
          <p:cNvSpPr txBox="1"/>
          <p:nvPr/>
        </p:nvSpPr>
        <p:spPr>
          <a:xfrm>
            <a:off x="6406423" y="2759776"/>
            <a:ext cx="2107261" cy="793200"/>
          </a:xfrm>
          <a:prstGeom prst="rect">
            <a:avLst/>
          </a:prstGeom>
          <a:noFill/>
          <a:ln>
            <a:noFill/>
          </a:ln>
        </p:spPr>
        <p:txBody>
          <a:bodyPr spcFirstLastPara="1" wrap="square" lIns="91425" tIns="91425" rIns="91425" bIns="91425" anchor="t" anchorCtr="0">
            <a:noAutofit/>
          </a:bodyPr>
          <a:lstStyle/>
          <a:p>
            <a:pPr lvl="0" algn="ctr">
              <a:spcAft>
                <a:spcPts val="1600"/>
              </a:spcAft>
            </a:pPr>
            <a:r>
              <a:rPr lang="en-US" dirty="0" smtClean="0"/>
              <a:t>Respiratory insufficiency </a:t>
            </a:r>
            <a:endParaRPr dirty="0">
              <a:solidFill>
                <a:schemeClr val="dk1"/>
              </a:solidFill>
              <a:latin typeface="Raleway Thin"/>
              <a:ea typeface="Raleway Thin"/>
              <a:cs typeface="Raleway Thin"/>
              <a:sym typeface="Raleway Thin"/>
            </a:endParaRPr>
          </a:p>
        </p:txBody>
      </p:sp>
      <p:sp>
        <p:nvSpPr>
          <p:cNvPr id="467" name="Google Shape;467;p43"/>
          <p:cNvSpPr txBox="1"/>
          <p:nvPr/>
        </p:nvSpPr>
        <p:spPr>
          <a:xfrm>
            <a:off x="3574650" y="2759776"/>
            <a:ext cx="1994700" cy="793200"/>
          </a:xfrm>
          <a:prstGeom prst="rect">
            <a:avLst/>
          </a:prstGeom>
          <a:noFill/>
          <a:ln>
            <a:noFill/>
          </a:ln>
        </p:spPr>
        <p:txBody>
          <a:bodyPr spcFirstLastPara="1" wrap="square" lIns="91425" tIns="91425" rIns="91425" bIns="91425" anchor="t" anchorCtr="0">
            <a:noAutofit/>
          </a:bodyPr>
          <a:lstStyle/>
          <a:p>
            <a:pPr lvl="0" algn="ctr">
              <a:spcAft>
                <a:spcPts val="1600"/>
              </a:spcAft>
            </a:pPr>
            <a:r>
              <a:rPr lang="en-US" dirty="0" smtClean="0"/>
              <a:t>Retained secretions </a:t>
            </a:r>
            <a:endParaRPr dirty="0">
              <a:solidFill>
                <a:schemeClr val="dk1"/>
              </a:solidFill>
              <a:latin typeface="Raleway Thin"/>
              <a:ea typeface="Raleway Thin"/>
              <a:cs typeface="Raleway Thin"/>
              <a:sym typeface="Raleway Thin"/>
            </a:endParaRPr>
          </a:p>
        </p:txBody>
      </p:sp>
      <p:grpSp>
        <p:nvGrpSpPr>
          <p:cNvPr id="468" name="Google Shape;468;p43"/>
          <p:cNvGrpSpPr/>
          <p:nvPr/>
        </p:nvGrpSpPr>
        <p:grpSpPr>
          <a:xfrm>
            <a:off x="1577550" y="1937576"/>
            <a:ext cx="5988900" cy="822200"/>
            <a:chOff x="1577550" y="1937576"/>
            <a:chExt cx="5988900" cy="822200"/>
          </a:xfrm>
        </p:grpSpPr>
        <p:cxnSp>
          <p:nvCxnSpPr>
            <p:cNvPr id="469" name="Google Shape;469;p43"/>
            <p:cNvCxnSpPr/>
            <p:nvPr/>
          </p:nvCxnSpPr>
          <p:spPr>
            <a:xfrm rot="-5400000" flipH="1">
              <a:off x="5579024" y="931775"/>
              <a:ext cx="817800" cy="2831700"/>
            </a:xfrm>
            <a:prstGeom prst="bentConnector3">
              <a:avLst>
                <a:gd name="adj1" fmla="val 49995"/>
              </a:avLst>
            </a:prstGeom>
            <a:noFill/>
            <a:ln w="19050" cap="flat" cmpd="sng">
              <a:solidFill>
                <a:schemeClr val="lt1"/>
              </a:solidFill>
              <a:prstDash val="solid"/>
              <a:round/>
              <a:headEnd type="none" w="sm" len="sm"/>
              <a:tailEnd type="none" w="sm" len="sm"/>
            </a:ln>
          </p:spPr>
        </p:cxnSp>
        <p:cxnSp>
          <p:nvCxnSpPr>
            <p:cNvPr id="470" name="Google Shape;470;p43"/>
            <p:cNvCxnSpPr/>
            <p:nvPr/>
          </p:nvCxnSpPr>
          <p:spPr>
            <a:xfrm rot="-5400000">
              <a:off x="2747238" y="931540"/>
              <a:ext cx="817800" cy="2832000"/>
            </a:xfrm>
            <a:prstGeom prst="bentConnector3">
              <a:avLst>
                <a:gd name="adj1" fmla="val 49995"/>
              </a:avLst>
            </a:prstGeom>
            <a:noFill/>
            <a:ln w="19050" cap="flat" cmpd="sng">
              <a:solidFill>
                <a:schemeClr val="lt1"/>
              </a:solidFill>
              <a:prstDash val="solid"/>
              <a:round/>
              <a:headEnd type="none" w="sm" len="sm"/>
              <a:tailEnd type="none" w="sm" len="sm"/>
            </a:ln>
          </p:spPr>
        </p:cxnSp>
        <p:cxnSp>
          <p:nvCxnSpPr>
            <p:cNvPr id="471" name="Google Shape;471;p43"/>
            <p:cNvCxnSpPr/>
            <p:nvPr/>
          </p:nvCxnSpPr>
          <p:spPr>
            <a:xfrm rot="10800000">
              <a:off x="4572006" y="1938640"/>
              <a:ext cx="0" cy="817800"/>
            </a:xfrm>
            <a:prstGeom prst="straightConnector1">
              <a:avLst/>
            </a:prstGeom>
            <a:noFill/>
            <a:ln w="19050" cap="flat" cmpd="sng">
              <a:solidFill>
                <a:schemeClr val="lt1"/>
              </a:solidFill>
              <a:prstDash val="solid"/>
              <a:round/>
              <a:headEnd type="none" w="med" len="med"/>
              <a:tailEnd type="none" w="med" len="med"/>
            </a:ln>
          </p:spPr>
        </p:cxnSp>
        <p:cxnSp>
          <p:nvCxnSpPr>
            <p:cNvPr id="472" name="Google Shape;472;p43"/>
            <p:cNvCxnSpPr/>
            <p:nvPr/>
          </p:nvCxnSpPr>
          <p:spPr>
            <a:xfrm>
              <a:off x="1577550" y="2759776"/>
              <a:ext cx="325200" cy="0"/>
            </a:xfrm>
            <a:prstGeom prst="straightConnector1">
              <a:avLst/>
            </a:prstGeom>
            <a:noFill/>
            <a:ln w="19050" cap="flat" cmpd="sng">
              <a:solidFill>
                <a:schemeClr val="lt1"/>
              </a:solidFill>
              <a:prstDash val="solid"/>
              <a:round/>
              <a:headEnd type="none" w="med" len="med"/>
              <a:tailEnd type="none" w="med" len="med"/>
            </a:ln>
          </p:spPr>
        </p:cxnSp>
        <p:cxnSp>
          <p:nvCxnSpPr>
            <p:cNvPr id="473" name="Google Shape;473;p43"/>
            <p:cNvCxnSpPr/>
            <p:nvPr/>
          </p:nvCxnSpPr>
          <p:spPr>
            <a:xfrm>
              <a:off x="4409400" y="2759776"/>
              <a:ext cx="325200" cy="0"/>
            </a:xfrm>
            <a:prstGeom prst="straightConnector1">
              <a:avLst/>
            </a:prstGeom>
            <a:noFill/>
            <a:ln w="19050" cap="flat" cmpd="sng">
              <a:solidFill>
                <a:schemeClr val="lt1"/>
              </a:solidFill>
              <a:prstDash val="solid"/>
              <a:round/>
              <a:headEnd type="none" w="med" len="med"/>
              <a:tailEnd type="none" w="med" len="med"/>
            </a:ln>
          </p:spPr>
        </p:cxnSp>
        <p:cxnSp>
          <p:nvCxnSpPr>
            <p:cNvPr id="474" name="Google Shape;474;p43"/>
            <p:cNvCxnSpPr/>
            <p:nvPr/>
          </p:nvCxnSpPr>
          <p:spPr>
            <a:xfrm>
              <a:off x="7241250" y="2759776"/>
              <a:ext cx="325200" cy="0"/>
            </a:xfrm>
            <a:prstGeom prst="straightConnector1">
              <a:avLst/>
            </a:prstGeom>
            <a:noFill/>
            <a:ln w="19050" cap="flat" cmpd="sng">
              <a:solidFill>
                <a:schemeClr val="lt1"/>
              </a:solidFill>
              <a:prstDash val="solid"/>
              <a:round/>
              <a:headEnd type="none" w="med" len="med"/>
              <a:tailEnd type="none" w="med" len="med"/>
            </a:ln>
          </p:spPr>
        </p:cxnSp>
        <p:cxnSp>
          <p:nvCxnSpPr>
            <p:cNvPr id="475" name="Google Shape;475;p43"/>
            <p:cNvCxnSpPr/>
            <p:nvPr/>
          </p:nvCxnSpPr>
          <p:spPr>
            <a:xfrm>
              <a:off x="4409400" y="1937576"/>
              <a:ext cx="325200" cy="0"/>
            </a:xfrm>
            <a:prstGeom prst="straightConnector1">
              <a:avLst/>
            </a:prstGeom>
            <a:noFill/>
            <a:ln w="19050" cap="flat" cmpd="sng">
              <a:solidFill>
                <a:schemeClr val="lt1"/>
              </a:solidFill>
              <a:prstDash val="solid"/>
              <a:round/>
              <a:headEnd type="none" w="med" len="med"/>
              <a:tailEnd type="none" w="med" len="med"/>
            </a:ln>
          </p:spPr>
        </p:cxnSp>
      </p:grpSp>
      <p:sp>
        <p:nvSpPr>
          <p:cNvPr id="2" name="مربع نص 1"/>
          <p:cNvSpPr txBox="1"/>
          <p:nvPr/>
        </p:nvSpPr>
        <p:spPr>
          <a:xfrm>
            <a:off x="2509242" y="1592071"/>
            <a:ext cx="4950811" cy="307777"/>
          </a:xfrm>
          <a:prstGeom prst="rect">
            <a:avLst/>
          </a:prstGeom>
          <a:noFill/>
        </p:spPr>
        <p:txBody>
          <a:bodyPr wrap="square" rtlCol="1">
            <a:spAutoFit/>
          </a:bodyPr>
          <a:lstStyle/>
          <a:p>
            <a:r>
              <a:rPr lang="en-US" b="1" dirty="0" smtClean="0">
                <a:solidFill>
                  <a:schemeClr val="tx2">
                    <a:lumMod val="75000"/>
                    <a:lumOff val="25000"/>
                  </a:schemeClr>
                </a:solidFill>
              </a:rPr>
              <a:t>There is three main indication for tracheostomy:- </a:t>
            </a:r>
            <a:endParaRPr lang="ar-SA" b="1" dirty="0">
              <a:solidFill>
                <a:schemeClr val="tx2">
                  <a:lumMod val="75000"/>
                  <a:lumOff val="25000"/>
                </a:schemeClr>
              </a:solidFill>
            </a:endParaRPr>
          </a:p>
        </p:txBody>
      </p:sp>
    </p:spTree>
    <p:extLst>
      <p:ext uri="{BB962C8B-B14F-4D97-AF65-F5344CB8AC3E}">
        <p14:creationId xmlns:p14="http://schemas.microsoft.com/office/powerpoint/2010/main" val="1968590043"/>
      </p:ext>
    </p:extLst>
  </p:cSld>
  <p:clrMapOvr>
    <a:masterClrMapping/>
  </p:clrMapOvr>
  <p:timing>
    <p:tnLst>
      <p:par>
        <p:cTn id="1" dur="indefinite" restart="never" nodeType="tmRoot"/>
      </p:par>
    </p:tnLst>
  </p:timing>
</p:sld>
</file>

<file path=ppt/theme/theme1.xml><?xml version="1.0" encoding="utf-8"?>
<a:theme xmlns:a="http://schemas.openxmlformats.org/drawingml/2006/main" name="Botany Lesson by Slidesgo">
  <a:themeElements>
    <a:clrScheme name="Simple Light">
      <a:dk1>
        <a:srgbClr val="153630"/>
      </a:dk1>
      <a:lt1>
        <a:srgbClr val="388E7E"/>
      </a:lt1>
      <a:dk2>
        <a:srgbClr val="FFF2EB"/>
      </a:dk2>
      <a:lt2>
        <a:srgbClr val="153630"/>
      </a:lt2>
      <a:accent1>
        <a:srgbClr val="388E7E"/>
      </a:accent1>
      <a:accent2>
        <a:srgbClr val="FFF2EB"/>
      </a:accent2>
      <a:accent3>
        <a:srgbClr val="153630"/>
      </a:accent3>
      <a:accent4>
        <a:srgbClr val="388E7E"/>
      </a:accent4>
      <a:accent5>
        <a:srgbClr val="FFF2EB"/>
      </a:accent5>
      <a:accent6>
        <a:srgbClr val="388E7E"/>
      </a:accent6>
      <a:hlink>
        <a:srgbClr val="1536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6335</TotalTime>
  <Words>2681</Words>
  <Application>Microsoft Office PowerPoint</Application>
  <PresentationFormat>On-screen Show (16:9)</PresentationFormat>
  <Paragraphs>275</Paragraphs>
  <Slides>64</Slides>
  <Notes>43</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64</vt:i4>
      </vt:variant>
    </vt:vector>
  </HeadingPairs>
  <TitlesOfParts>
    <vt:vector size="82" baseType="lpstr">
      <vt:lpstr>Livvic</vt:lpstr>
      <vt:lpstr>Tahoma</vt:lpstr>
      <vt:lpstr>Angsana New</vt:lpstr>
      <vt:lpstr>Prata</vt:lpstr>
      <vt:lpstr>Monotype Corsiva</vt:lpstr>
      <vt:lpstr>Josefin Sans Thin</vt:lpstr>
      <vt:lpstr>Wingdings</vt:lpstr>
      <vt:lpstr>Courier New</vt:lpstr>
      <vt:lpstr>Raleway Thin</vt:lpstr>
      <vt:lpstr>Amatic SC</vt:lpstr>
      <vt:lpstr>Noto Sans</vt:lpstr>
      <vt:lpstr>Andalus</vt:lpstr>
      <vt:lpstr>Georgia</vt:lpstr>
      <vt:lpstr>Aldhabi</vt:lpstr>
      <vt:lpstr>Roboto Slab Regular</vt:lpstr>
      <vt:lpstr>Comic Sans MS</vt:lpstr>
      <vt:lpstr>Arial</vt:lpstr>
      <vt:lpstr>Botany Lesson by Slidesgo</vt:lpstr>
      <vt:lpstr>Tracheostomy</vt:lpstr>
      <vt:lpstr>01. Anatomy </vt:lpstr>
      <vt:lpstr>INTRODUCTION</vt:lpstr>
      <vt:lpstr>PowerPoint Presentation</vt:lpstr>
      <vt:lpstr>Trachea cervical Relations</vt:lpstr>
      <vt:lpstr>Tracheastomy </vt:lpstr>
      <vt:lpstr>WHAT IS tracheostomy means ?</vt:lpstr>
      <vt:lpstr>PowerPoint Presentation</vt:lpstr>
      <vt:lpstr>Indications for tracheostomy</vt:lpstr>
      <vt:lpstr>A. Respiratory obstruction</vt:lpstr>
      <vt:lpstr>B. Retained secretions</vt:lpstr>
      <vt:lpstr>C. Respiratory insufficiency</vt:lpstr>
      <vt:lpstr>Tracheostomy Tubes</vt:lpstr>
      <vt:lpstr>PowerPoint Presentation</vt:lpstr>
      <vt:lpstr>Types of tracheal tubes</vt:lpstr>
      <vt:lpstr>PowerPoint Presentation</vt:lpstr>
      <vt:lpstr>PowerPoint Presentation</vt:lpstr>
      <vt:lpstr>Tracheostomy  lubna sameer </vt:lpstr>
      <vt:lpstr>PowerPoint Presentation</vt:lpstr>
      <vt:lpstr>PowerPoint Presentation</vt:lpstr>
      <vt:lpstr>PowerPoint Presentation</vt:lpstr>
      <vt:lpstr>PowerPoint Presentation</vt:lpstr>
      <vt:lpstr>Percutaneous tracheostomy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 expensive..less time..reduce tissue trauma   typically performed sooner (because an operating room does not have to be scheduled) ICU , Bed Side Tracheostomy   Under the vision of Bronchoscope through endotracheal tube   In addition, overall complications may be less frequent with percutaneous tracheostomy than surgical tracheostomy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Postoperative care of tracheostomy</vt:lpstr>
      <vt:lpstr>PowerPoint Presentation</vt:lpstr>
      <vt:lpstr>PowerPoint Presentation</vt:lpstr>
      <vt:lpstr>Closure of tracheostomy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Tracheostomy</dc:title>
  <dc:creator>lubna sameer</dc:creator>
  <cp:lastModifiedBy>lubna sameer</cp:lastModifiedBy>
  <cp:revision>50</cp:revision>
  <dcterms:modified xsi:type="dcterms:W3CDTF">2020-12-08T14:19:17Z</dcterms:modified>
</cp:coreProperties>
</file>