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6" name="Shape 8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140200" y="1506219"/>
            <a:ext cx="5482591" cy="3937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 sz="43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746500" y="5417820"/>
            <a:ext cx="6081396" cy="1981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300"/>
            </a:lvl1pPr>
            <a:lvl2pPr>
              <a:defRPr sz="4300"/>
            </a:lvl2pPr>
            <a:lvl3pPr>
              <a:defRPr sz="4300"/>
            </a:lvl3pPr>
            <a:lvl4pPr>
              <a:defRPr sz="4300"/>
            </a:lvl4pPr>
            <a:lvl5pPr>
              <a:defRPr sz="43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4140200" y="1506219"/>
            <a:ext cx="5482591" cy="3937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 sz="43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3746500" y="5417820"/>
            <a:ext cx="6081396" cy="1981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300"/>
            </a:lvl1pPr>
            <a:lvl2pPr>
              <a:defRPr sz="4300"/>
            </a:lvl2pPr>
            <a:lvl3pPr>
              <a:defRPr sz="4300"/>
            </a:lvl3pPr>
            <a:lvl4pPr>
              <a:defRPr sz="4300"/>
            </a:lvl4pPr>
            <a:lvl5pPr>
              <a:defRPr sz="43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2663825" y="3263900"/>
            <a:ext cx="7677150" cy="34061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965200" y="1800860"/>
            <a:ext cx="11074400" cy="4902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2663825" y="3263900"/>
            <a:ext cx="7677150" cy="34061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idx="1"/>
          </p:nvPr>
        </p:nvSpPr>
        <p:spPr>
          <a:xfrm>
            <a:off x="965200" y="1800860"/>
            <a:ext cx="11074400" cy="4902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2663825" y="3263900"/>
            <a:ext cx="7677150" cy="34061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half" idx="1"/>
          </p:nvPr>
        </p:nvSpPr>
        <p:spPr>
          <a:xfrm>
            <a:off x="650240" y="2243327"/>
            <a:ext cx="5657089" cy="643737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663825" y="3263900"/>
            <a:ext cx="7677150" cy="34061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2663825" y="3263900"/>
            <a:ext cx="7677150" cy="34061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50240" y="390595"/>
            <a:ext cx="11704320" cy="188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50240" y="2275839"/>
            <a:ext cx="11704320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10135" y="9070847"/>
            <a:ext cx="244426" cy="24164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100" u="none">
          <a:solidFill>
            <a:srgbClr val="5C5C5C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100" u="none">
          <a:solidFill>
            <a:srgbClr val="5C5C5C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100" u="none">
          <a:solidFill>
            <a:srgbClr val="5C5C5C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100" u="none">
          <a:solidFill>
            <a:srgbClr val="5C5C5C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100" u="none">
          <a:solidFill>
            <a:srgbClr val="5C5C5C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100" u="none">
          <a:solidFill>
            <a:srgbClr val="5C5C5C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100" u="none">
          <a:solidFill>
            <a:srgbClr val="5C5C5C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100" u="none">
          <a:solidFill>
            <a:srgbClr val="5C5C5C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2100" u="none">
          <a:solidFill>
            <a:srgbClr val="5C5C5C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5C5C5C"/>
          </a:solidFill>
          <a:uFillTx/>
          <a:latin typeface="Palatino Linotype"/>
          <a:ea typeface="Palatino Linotype"/>
          <a:cs typeface="Palatino Linotype"/>
          <a:sym typeface="Palatino Linotype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5C5C5C"/>
          </a:solidFill>
          <a:uFillTx/>
          <a:latin typeface="Palatino Linotype"/>
          <a:ea typeface="Palatino Linotype"/>
          <a:cs typeface="Palatino Linotype"/>
          <a:sym typeface="Palatino Linotype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5C5C5C"/>
          </a:solidFill>
          <a:uFillTx/>
          <a:latin typeface="Palatino Linotype"/>
          <a:ea typeface="Palatino Linotype"/>
          <a:cs typeface="Palatino Linotype"/>
          <a:sym typeface="Palatino Linotype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5C5C5C"/>
          </a:solidFill>
          <a:uFillTx/>
          <a:latin typeface="Palatino Linotype"/>
          <a:ea typeface="Palatino Linotype"/>
          <a:cs typeface="Palatino Linotype"/>
          <a:sym typeface="Palatino Linotype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5C5C5C"/>
          </a:solidFill>
          <a:uFillTx/>
          <a:latin typeface="Palatino Linotype"/>
          <a:ea typeface="Palatino Linotype"/>
          <a:cs typeface="Palatino Linotype"/>
          <a:sym typeface="Palatino Linotype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5C5C5C"/>
          </a:solidFill>
          <a:uFillTx/>
          <a:latin typeface="Palatino Linotype"/>
          <a:ea typeface="Palatino Linotype"/>
          <a:cs typeface="Palatino Linotype"/>
          <a:sym typeface="Palatino Linotype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5C5C5C"/>
          </a:solidFill>
          <a:uFillTx/>
          <a:latin typeface="Palatino Linotype"/>
          <a:ea typeface="Palatino Linotype"/>
          <a:cs typeface="Palatino Linotype"/>
          <a:sym typeface="Palatino Linotype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5C5C5C"/>
          </a:solidFill>
          <a:uFillTx/>
          <a:latin typeface="Palatino Linotype"/>
          <a:ea typeface="Palatino Linotype"/>
          <a:cs typeface="Palatino Linotype"/>
          <a:sym typeface="Palatino Linotype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5C5C5C"/>
          </a:solidFill>
          <a:uFillTx/>
          <a:latin typeface="Palatino Linotype"/>
          <a:ea typeface="Palatino Linotype"/>
          <a:cs typeface="Palatino Linotype"/>
          <a:sym typeface="Palatino Linotyp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hueOff val="263624"/>
                <a:satOff val="55948"/>
                <a:lumOff val="27907"/>
              </a:schemeClr>
            </a:gs>
            <a:gs pos="35000">
              <a:srgbClr val="E4FDBF"/>
            </a:gs>
            <a:gs pos="100000">
              <a:schemeClr val="accent3">
                <a:hueOff val="321486"/>
                <a:satOff val="58119"/>
                <a:lumOff val="40966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ject 4"/>
          <p:cNvSpPr/>
          <p:nvPr/>
        </p:nvSpPr>
        <p:spPr>
          <a:xfrm>
            <a:off x="1201510" y="2631"/>
            <a:ext cx="9887875" cy="54940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9" name="object 5"/>
          <p:cNvSpPr txBox="1"/>
          <p:nvPr/>
        </p:nvSpPr>
        <p:spPr>
          <a:xfrm>
            <a:off x="552450" y="5400865"/>
            <a:ext cx="11899900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3263900" algn="l"/>
                <a:tab pos="11874500" algn="l"/>
              </a:tabLst>
              <a:defRPr spc="-1115" sz="12100" u="sng">
                <a:solidFill>
                  <a:srgbClr val="5C5C5C"/>
                </a:solidFill>
                <a:uFill>
                  <a:solidFill>
                    <a:srgbClr val="747676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t>        </a:t>
            </a:r>
            <a:r>
              <a:rPr b="1">
                <a:latin typeface="Aharoni"/>
                <a:ea typeface="Aharoni"/>
                <a:cs typeface="Aharoni"/>
                <a:sym typeface="Aharoni"/>
              </a:rPr>
              <a:t>Dysphagia</a:t>
            </a:r>
            <a:r>
              <a:rPr spc="-3320"/>
              <a:t>	</a:t>
            </a:r>
          </a:p>
        </p:txBody>
      </p:sp>
      <p:sp>
        <p:nvSpPr>
          <p:cNvPr id="90" name="object 8"/>
          <p:cNvSpPr txBox="1"/>
          <p:nvPr/>
        </p:nvSpPr>
        <p:spPr>
          <a:xfrm>
            <a:off x="419460" y="6909041"/>
            <a:ext cx="4029754" cy="290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8064500" algn="l"/>
              </a:tabLst>
              <a:defRPr b="1" baseline="-1983" spc="-217" sz="42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Done</a:t>
            </a:r>
            <a:r>
              <a:rPr spc="-262"/>
              <a:t> </a:t>
            </a:r>
            <a:r>
              <a:rPr spc="-397"/>
              <a:t>by:</a:t>
            </a:r>
            <a:endParaRPr spc="-397"/>
          </a:p>
          <a:p>
            <a:pPr indent="12700">
              <a:spcBef>
                <a:spcPts val="100"/>
              </a:spcBef>
              <a:tabLst>
                <a:tab pos="8064500" algn="l"/>
              </a:tabLst>
              <a:defRPr b="1" baseline="-1983" spc="-217" sz="42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pc="-397"/>
              <a:t>Mohammed mohawesh </a:t>
            </a:r>
            <a:r>
              <a:rPr spc="-397">
                <a:solidFill>
                  <a:srgbClr val="747676"/>
                </a:solidFill>
              </a:rPr>
              <a:t>          </a:t>
            </a:r>
            <a:r>
              <a:rPr baseline="0" spc="-245" sz="2800"/>
              <a:t> </a:t>
            </a:r>
            <a:endParaRPr baseline="0" spc="-245" sz="2800"/>
          </a:p>
          <a:p>
            <a:pPr indent="12700">
              <a:spcBef>
                <a:spcPts val="100"/>
              </a:spcBef>
              <a:tabLst>
                <a:tab pos="8064500" algn="l"/>
              </a:tabLst>
              <a:defRPr b="1" baseline="-1983" spc="-217" sz="42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aseline="0" spc="-245" sz="2800"/>
              <a:t>Bara’ lasasmeh</a:t>
            </a:r>
            <a:endParaRPr baseline="0" spc="-245" sz="2800"/>
          </a:p>
          <a:p>
            <a:pPr indent="12700">
              <a:spcBef>
                <a:spcPts val="100"/>
              </a:spcBef>
              <a:tabLst>
                <a:tab pos="8064500" algn="l"/>
              </a:tabLst>
              <a:defRPr b="1" baseline="-1983" spc="-217" sz="42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aseline="0" spc="-245" sz="2800"/>
              <a:t>Mohammed Quran</a:t>
            </a:r>
            <a:endParaRPr baseline="0" spc="-245" sz="2800"/>
          </a:p>
          <a:p>
            <a:pPr indent="12700">
              <a:spcBef>
                <a:spcPts val="100"/>
              </a:spcBef>
              <a:tabLst>
                <a:tab pos="8064500" algn="l"/>
              </a:tabLst>
              <a:defRPr b="1" baseline="-1983" spc="-217" sz="42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aseline="0" spc="-245" sz="2800"/>
              <a:t>Tasneem maaitah </a:t>
            </a:r>
            <a:endParaRPr baseline="0" spc="-245" sz="2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hueOff val="263624"/>
                <a:satOff val="55948"/>
                <a:lumOff val="27907"/>
              </a:schemeClr>
            </a:gs>
            <a:gs pos="35000">
              <a:srgbClr val="E4FDBF"/>
            </a:gs>
            <a:gs pos="100000">
              <a:schemeClr val="accent3">
                <a:hueOff val="321486"/>
                <a:satOff val="58119"/>
                <a:lumOff val="40966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object 2"/>
          <p:cNvSpPr txBox="1"/>
          <p:nvPr>
            <p:ph type="title"/>
          </p:nvPr>
        </p:nvSpPr>
        <p:spPr>
          <a:xfrm>
            <a:off x="609598" y="1866900"/>
            <a:ext cx="5671129" cy="56682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b="0" spc="-100" sz="360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2. Structural</a:t>
            </a:r>
            <a:r>
              <a:rPr spc="100"/>
              <a:t> </a:t>
            </a:r>
            <a:r>
              <a:rPr spc="-200"/>
              <a:t>Causes:</a:t>
            </a:r>
          </a:p>
        </p:txBody>
      </p:sp>
      <p:sp>
        <p:nvSpPr>
          <p:cNvPr id="136" name="object 3"/>
          <p:cNvSpPr/>
          <p:nvPr/>
        </p:nvSpPr>
        <p:spPr>
          <a:xfrm>
            <a:off x="627154" y="2793143"/>
            <a:ext cx="194191" cy="1966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7" name="object 4"/>
          <p:cNvSpPr txBox="1"/>
          <p:nvPr/>
        </p:nvSpPr>
        <p:spPr>
          <a:xfrm>
            <a:off x="1016000" y="2654300"/>
            <a:ext cx="6234430" cy="3960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5" sz="28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Carcinoma</a:t>
            </a:r>
          </a:p>
          <a:p>
            <a:pPr marR="5080" indent="12700">
              <a:lnSpc>
                <a:spcPts val="5600"/>
              </a:lnSpc>
              <a:spcBef>
                <a:spcPts val="500"/>
              </a:spcBef>
              <a:defRPr spc="15" sz="28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Infections </a:t>
            </a:r>
            <a:r>
              <a:rPr spc="-15"/>
              <a:t>of </a:t>
            </a:r>
            <a:r>
              <a:rPr spc="-45"/>
              <a:t>pharynx </a:t>
            </a:r>
            <a:r>
              <a:rPr spc="0"/>
              <a:t>or neck  </a:t>
            </a:r>
            <a:r>
              <a:rPr spc="5"/>
              <a:t>Osteophytes </a:t>
            </a:r>
            <a:r>
              <a:rPr spc="-65"/>
              <a:t>and </a:t>
            </a:r>
            <a:r>
              <a:rPr spc="25"/>
              <a:t>other </a:t>
            </a:r>
            <a:r>
              <a:rPr spc="-15"/>
              <a:t>spinal </a:t>
            </a:r>
            <a:r>
              <a:rPr spc="-20"/>
              <a:t>disorders  Prior </a:t>
            </a:r>
            <a:r>
              <a:rPr spc="-40"/>
              <a:t>surgery </a:t>
            </a:r>
            <a:r>
              <a:rPr spc="0"/>
              <a:t>or </a:t>
            </a:r>
            <a:r>
              <a:rPr spc="-15"/>
              <a:t>radiation </a:t>
            </a:r>
            <a:r>
              <a:rPr spc="-40"/>
              <a:t>therapy  </a:t>
            </a:r>
            <a:r>
              <a:rPr spc="-15"/>
              <a:t>Proximal </a:t>
            </a:r>
            <a:r>
              <a:rPr spc="-25"/>
              <a:t>esophageal</a:t>
            </a:r>
            <a:r>
              <a:rPr spc="160"/>
              <a:t> </a:t>
            </a:r>
            <a:r>
              <a:rPr spc="-45"/>
              <a:t>web</a:t>
            </a:r>
          </a:p>
          <a:p>
            <a:pPr marR="2710814" indent="12700">
              <a:lnSpc>
                <a:spcPts val="5600"/>
              </a:lnSpc>
              <a:defRPr spc="-45" sz="28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Thyromegaly  </a:t>
            </a:r>
            <a:r>
              <a:rPr spc="10"/>
              <a:t>Zenker’s</a:t>
            </a:r>
            <a:r>
              <a:rPr spc="35"/>
              <a:t> </a:t>
            </a:r>
            <a:r>
              <a:rPr spc="-30"/>
              <a:t>diverticulum</a:t>
            </a:r>
          </a:p>
        </p:txBody>
      </p:sp>
      <p:sp>
        <p:nvSpPr>
          <p:cNvPr id="138" name="object 5"/>
          <p:cNvSpPr/>
          <p:nvPr/>
        </p:nvSpPr>
        <p:spPr>
          <a:xfrm>
            <a:off x="627154" y="3504343"/>
            <a:ext cx="194191" cy="1966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9" name="object 6"/>
          <p:cNvSpPr/>
          <p:nvPr/>
        </p:nvSpPr>
        <p:spPr>
          <a:xfrm>
            <a:off x="627154" y="4215543"/>
            <a:ext cx="194191" cy="1966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0" name="object 7"/>
          <p:cNvSpPr/>
          <p:nvPr/>
        </p:nvSpPr>
        <p:spPr>
          <a:xfrm>
            <a:off x="627154" y="4926743"/>
            <a:ext cx="194191" cy="1966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1" name="object 8"/>
          <p:cNvSpPr/>
          <p:nvPr/>
        </p:nvSpPr>
        <p:spPr>
          <a:xfrm>
            <a:off x="627154" y="5637943"/>
            <a:ext cx="194191" cy="1966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2" name="object 9"/>
          <p:cNvSpPr/>
          <p:nvPr/>
        </p:nvSpPr>
        <p:spPr>
          <a:xfrm>
            <a:off x="627154" y="6349143"/>
            <a:ext cx="194191" cy="1966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3" name="object 10"/>
          <p:cNvSpPr/>
          <p:nvPr/>
        </p:nvSpPr>
        <p:spPr>
          <a:xfrm>
            <a:off x="627154" y="7060342"/>
            <a:ext cx="194191" cy="1966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hueOff val="263624"/>
                <a:satOff val="55948"/>
                <a:lumOff val="27907"/>
              </a:schemeClr>
            </a:gs>
            <a:gs pos="35000">
              <a:srgbClr val="E4FDBF"/>
            </a:gs>
            <a:gs pos="100000">
              <a:schemeClr val="accent3">
                <a:hueOff val="321486"/>
                <a:satOff val="58119"/>
                <a:lumOff val="40966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object 2"/>
          <p:cNvSpPr/>
          <p:nvPr/>
        </p:nvSpPr>
        <p:spPr>
          <a:xfrm>
            <a:off x="571500" y="1574800"/>
            <a:ext cx="11861800" cy="0"/>
          </a:xfrm>
          <a:prstGeom prst="line">
            <a:avLst/>
          </a:prstGeom>
          <a:ln w="38100">
            <a:solidFill>
              <a:srgbClr val="747676"/>
            </a:solidFill>
            <a:prstDash val="dot"/>
          </a:ln>
        </p:spPr>
        <p:txBody>
          <a:bodyPr lIns="45719" rIns="45719"/>
          <a:lstStyle/>
          <a:p>
            <a:pPr/>
          </a:p>
        </p:txBody>
      </p:sp>
      <p:sp>
        <p:nvSpPr>
          <p:cNvPr id="146" name="object 3"/>
          <p:cNvSpPr txBox="1"/>
          <p:nvPr>
            <p:ph type="title"/>
          </p:nvPr>
        </p:nvSpPr>
        <p:spPr>
          <a:xfrm>
            <a:off x="2978726" y="565739"/>
            <a:ext cx="8946575" cy="935553"/>
          </a:xfrm>
          <a:prstGeom prst="rect">
            <a:avLst/>
          </a:prstGeom>
        </p:spPr>
        <p:txBody>
          <a:bodyPr/>
          <a:lstStyle>
            <a:lvl1pPr indent="12700">
              <a:defRPr sz="6000" u="sng">
                <a:solidFill>
                  <a:srgbClr val="C00000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lvl1pPr>
          </a:lstStyle>
          <a:p>
            <a:pPr/>
            <a:r>
              <a:t>Esophageal dysphagia</a:t>
            </a:r>
          </a:p>
        </p:txBody>
      </p:sp>
      <p:sp>
        <p:nvSpPr>
          <p:cNvPr id="147" name="object 4"/>
          <p:cNvSpPr txBox="1"/>
          <p:nvPr/>
        </p:nvSpPr>
        <p:spPr>
          <a:xfrm>
            <a:off x="609600" y="1930400"/>
            <a:ext cx="305435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200" sz="2400">
                <a:solidFill>
                  <a:srgbClr val="5C5C5C"/>
                </a:solidFill>
                <a:latin typeface="MS UI Gothic"/>
                <a:ea typeface="MS UI Gothic"/>
                <a:cs typeface="MS UI Gothic"/>
                <a:sym typeface="MS UI Gothic"/>
              </a:defRPr>
            </a:lvl1pPr>
          </a:lstStyle>
          <a:p>
            <a:pPr/>
            <a:r>
              <a:t>➤</a:t>
            </a:r>
          </a:p>
        </p:txBody>
      </p:sp>
      <p:sp>
        <p:nvSpPr>
          <p:cNvPr id="148" name="object 5"/>
          <p:cNvSpPr txBox="1"/>
          <p:nvPr/>
        </p:nvSpPr>
        <p:spPr>
          <a:xfrm>
            <a:off x="1079500" y="1808478"/>
            <a:ext cx="11303635" cy="5964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248920" indent="12700" algn="just">
              <a:lnSpc>
                <a:spcPct val="114599"/>
              </a:lnSpc>
              <a:spcBef>
                <a:spcPts val="100"/>
              </a:spcBef>
              <a:defRPr spc="-20" sz="36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Esophageal </a:t>
            </a:r>
            <a:r>
              <a:rPr spc="-80"/>
              <a:t>dysphagia </a:t>
            </a:r>
            <a:r>
              <a:rPr spc="0"/>
              <a:t>refers </a:t>
            </a:r>
            <a:r>
              <a:rPr spc="60"/>
              <a:t>to </a:t>
            </a:r>
            <a:r>
              <a:rPr spc="45"/>
              <a:t>the </a:t>
            </a:r>
            <a:r>
              <a:rPr spc="25"/>
              <a:t>sensation </a:t>
            </a:r>
            <a:r>
              <a:rPr spc="-15"/>
              <a:t>of </a:t>
            </a:r>
            <a:r>
              <a:rPr spc="-45"/>
              <a:t>food </a:t>
            </a:r>
            <a:r>
              <a:rPr spc="5"/>
              <a:t>sticking  </a:t>
            </a:r>
            <a:r>
              <a:rPr spc="0"/>
              <a:t>or getting </a:t>
            </a:r>
            <a:r>
              <a:rPr spc="-45"/>
              <a:t>hung </a:t>
            </a:r>
            <a:r>
              <a:rPr spc="-90"/>
              <a:t>up </a:t>
            </a:r>
            <a:r>
              <a:rPr spc="10"/>
              <a:t>in </a:t>
            </a:r>
            <a:r>
              <a:rPr spc="45"/>
              <a:t>the </a:t>
            </a:r>
            <a:r>
              <a:rPr spc="5"/>
              <a:t>base </a:t>
            </a:r>
            <a:r>
              <a:rPr spc="-15"/>
              <a:t>of </a:t>
            </a:r>
            <a:r>
              <a:rPr spc="-69"/>
              <a:t>your </a:t>
            </a:r>
            <a:r>
              <a:rPr spc="25"/>
              <a:t>throat </a:t>
            </a:r>
            <a:r>
              <a:rPr spc="0"/>
              <a:t>or </a:t>
            </a:r>
            <a:r>
              <a:rPr spc="10"/>
              <a:t>in </a:t>
            </a:r>
            <a:r>
              <a:rPr spc="-69"/>
              <a:t>your </a:t>
            </a:r>
            <a:r>
              <a:rPr spc="40"/>
              <a:t>chest  </a:t>
            </a:r>
            <a:r>
              <a:rPr spc="0"/>
              <a:t>after </a:t>
            </a:r>
            <a:r>
              <a:rPr spc="-100"/>
              <a:t>you've </a:t>
            </a:r>
            <a:r>
              <a:rPr spc="10"/>
              <a:t>started </a:t>
            </a:r>
            <a:r>
              <a:rPr spc="60"/>
              <a:t>to</a:t>
            </a:r>
            <a:r>
              <a:rPr spc="425"/>
              <a:t> </a:t>
            </a:r>
            <a:r>
              <a:rPr spc="-75"/>
              <a:t>swallow.</a:t>
            </a:r>
          </a:p>
          <a:p>
            <a:pPr marR="1021714" indent="12700">
              <a:lnSpc>
                <a:spcPct val="114599"/>
              </a:lnSpc>
              <a:spcBef>
                <a:spcPts val="1700"/>
              </a:spcBef>
              <a:defRPr spc="-20" sz="36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Esophageal disorders </a:t>
            </a:r>
            <a:r>
              <a:rPr spc="-5"/>
              <a:t>cause </a:t>
            </a:r>
            <a:r>
              <a:rPr spc="-80"/>
              <a:t>dysphagia </a:t>
            </a:r>
            <a:r>
              <a:rPr spc="-110"/>
              <a:t>by </a:t>
            </a:r>
            <a:r>
              <a:rPr spc="10"/>
              <a:t>obstructing </a:t>
            </a:r>
            <a:r>
              <a:rPr spc="45"/>
              <a:t>the  </a:t>
            </a:r>
            <a:r>
              <a:rPr spc="-10"/>
              <a:t>lumen </a:t>
            </a:r>
            <a:r>
              <a:rPr spc="0"/>
              <a:t>or </a:t>
            </a:r>
            <a:r>
              <a:rPr spc="-110"/>
              <a:t>by </a:t>
            </a:r>
            <a:r>
              <a:rPr spc="5"/>
              <a:t>a</a:t>
            </a:r>
            <a:r>
              <a:rPr spc="5">
                <a:latin typeface="Courier New"/>
                <a:ea typeface="Courier New"/>
                <a:cs typeface="Courier New"/>
                <a:sym typeface="Courier New"/>
              </a:rPr>
              <a:t>ﬀ</a:t>
            </a:r>
            <a:r>
              <a:rPr spc="5"/>
              <a:t>ecting</a:t>
            </a:r>
            <a:r>
              <a:rPr spc="455"/>
              <a:t> </a:t>
            </a:r>
            <a:r>
              <a:t>motility.</a:t>
            </a:r>
          </a:p>
          <a:p>
            <a:pPr marR="5080" indent="12700">
              <a:lnSpc>
                <a:spcPct val="114599"/>
              </a:lnSpc>
              <a:spcBef>
                <a:spcPts val="1800"/>
              </a:spcBef>
              <a:defRPr spc="10" sz="36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Patients </a:t>
            </a:r>
            <a:r>
              <a:rPr spc="-20"/>
              <a:t>complain </a:t>
            </a:r>
            <a:r>
              <a:rPr spc="-15"/>
              <a:t>of </a:t>
            </a:r>
            <a:r>
              <a:rPr spc="-45"/>
              <a:t>food </a:t>
            </a:r>
            <a:r>
              <a:rPr spc="5"/>
              <a:t>‘sticking’ </a:t>
            </a:r>
            <a:r>
              <a:rPr spc="0"/>
              <a:t>after </a:t>
            </a:r>
            <a:r>
              <a:rPr spc="-34"/>
              <a:t>swallowing, </a:t>
            </a:r>
            <a:r>
              <a:rPr spc="-15"/>
              <a:t>although  </a:t>
            </a:r>
            <a:r>
              <a:rPr spc="45"/>
              <a:t>the </a:t>
            </a:r>
            <a:r>
              <a:rPr spc="-40"/>
              <a:t>level </a:t>
            </a:r>
            <a:r>
              <a:rPr spc="20"/>
              <a:t>at </a:t>
            </a:r>
            <a:r>
              <a:rPr spc="-30"/>
              <a:t>which </a:t>
            </a:r>
            <a:r>
              <a:rPr spc="60"/>
              <a:t>it </a:t>
            </a:r>
            <a:r>
              <a:rPr spc="34"/>
              <a:t>is </a:t>
            </a:r>
            <a:r>
              <a:rPr spc="20"/>
              <a:t>felt </a:t>
            </a:r>
            <a:r>
              <a:t>correlates </a:t>
            </a:r>
            <a:r>
              <a:rPr spc="-60"/>
              <a:t>poorly </a:t>
            </a:r>
            <a:r>
              <a:rPr spc="-15"/>
              <a:t>with </a:t>
            </a:r>
            <a:r>
              <a:rPr spc="45"/>
              <a:t>the </a:t>
            </a:r>
            <a:r>
              <a:rPr spc="15"/>
              <a:t>true </a:t>
            </a:r>
            <a:r>
              <a:rPr spc="50"/>
              <a:t>site  </a:t>
            </a:r>
            <a:r>
              <a:rPr spc="-15"/>
              <a:t>of </a:t>
            </a:r>
            <a:r>
              <a:rPr spc="30"/>
              <a:t>obstruction. </a:t>
            </a:r>
            <a:r>
              <a:rPr spc="-50"/>
              <a:t>Swallowing </a:t>
            </a:r>
            <a:r>
              <a:rPr spc="-15"/>
              <a:t>of </a:t>
            </a:r>
            <a:r>
              <a:rPr spc="-20"/>
              <a:t>liquids </a:t>
            </a:r>
            <a:r>
              <a:rPr spc="34"/>
              <a:t>is </a:t>
            </a:r>
            <a:r>
              <a:rPr spc="-15"/>
              <a:t>normal </a:t>
            </a:r>
            <a:r>
              <a:rPr spc="15"/>
              <a:t>until </a:t>
            </a:r>
            <a:r>
              <a:rPr spc="30"/>
              <a:t>strictures  </a:t>
            </a:r>
            <a:r>
              <a:rPr spc="5"/>
              <a:t>become</a:t>
            </a:r>
            <a:r>
              <a:rPr spc="80"/>
              <a:t> </a:t>
            </a:r>
            <a:r>
              <a:rPr spc="30"/>
              <a:t>extreme.</a:t>
            </a:r>
          </a:p>
        </p:txBody>
      </p:sp>
      <p:sp>
        <p:nvSpPr>
          <p:cNvPr id="149" name="object 6"/>
          <p:cNvSpPr txBox="1"/>
          <p:nvPr/>
        </p:nvSpPr>
        <p:spPr>
          <a:xfrm>
            <a:off x="357908" y="4122882"/>
            <a:ext cx="51140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200" sz="2400">
                <a:solidFill>
                  <a:srgbClr val="5C5C5C"/>
                </a:solidFill>
                <a:latin typeface="MS UI Gothic"/>
                <a:ea typeface="MS UI Gothic"/>
                <a:cs typeface="MS UI Gothic"/>
                <a:sym typeface="MS UI Gothic"/>
              </a:defRPr>
            </a:lvl1pPr>
          </a:lstStyle>
          <a:p>
            <a:pPr/>
            <a:r>
              <a:t>➤</a:t>
            </a:r>
          </a:p>
        </p:txBody>
      </p:sp>
      <p:sp>
        <p:nvSpPr>
          <p:cNvPr id="150" name="object 7"/>
          <p:cNvSpPr txBox="1"/>
          <p:nvPr/>
        </p:nvSpPr>
        <p:spPr>
          <a:xfrm>
            <a:off x="357904" y="5625346"/>
            <a:ext cx="36945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200" sz="2400">
                <a:solidFill>
                  <a:srgbClr val="5C5C5C"/>
                </a:solidFill>
                <a:latin typeface="MS UI Gothic"/>
                <a:ea typeface="MS UI Gothic"/>
                <a:cs typeface="MS UI Gothic"/>
                <a:sym typeface="MS UI Gothic"/>
              </a:defRPr>
            </a:lvl1pPr>
          </a:lstStyle>
          <a:p>
            <a:pPr/>
            <a:r>
              <a:t>➤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hueOff val="263624"/>
                <a:satOff val="55948"/>
                <a:lumOff val="27907"/>
              </a:schemeClr>
            </a:gs>
            <a:gs pos="35000">
              <a:srgbClr val="E4FDBF"/>
            </a:gs>
            <a:gs pos="100000">
              <a:schemeClr val="accent3">
                <a:hueOff val="321486"/>
                <a:satOff val="58119"/>
                <a:lumOff val="40966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object 2"/>
          <p:cNvSpPr txBox="1"/>
          <p:nvPr/>
        </p:nvSpPr>
        <p:spPr>
          <a:xfrm>
            <a:off x="813320" y="1390778"/>
            <a:ext cx="9804401" cy="7406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2300"/>
              </a:spcBef>
              <a:defRPr spc="-116" sz="4200">
                <a:solidFill>
                  <a:srgbClr val="5C5C5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1. </a:t>
            </a:r>
            <a:r>
              <a:rPr spc="5"/>
              <a:t>Motility </a:t>
            </a:r>
            <a:r>
              <a:rPr spc="-64"/>
              <a:t>(Neuromuscular)</a:t>
            </a:r>
            <a:r>
              <a:rPr spc="133"/>
              <a:t> </a:t>
            </a:r>
            <a:r>
              <a:rPr spc="-70"/>
              <a:t>Disorders:</a:t>
            </a:r>
          </a:p>
          <a:p>
            <a:pPr indent="12700">
              <a:spcBef>
                <a:spcPts val="1700"/>
              </a:spcBef>
              <a:defRPr spc="-80" sz="2800" u="sng">
                <a:solidFill>
                  <a:srgbClr val="FF0000"/>
                </a:solidFill>
                <a:uFill>
                  <a:solidFill>
                    <a:srgbClr val="DB1106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pc="-97" sz="3400"/>
              <a:t>Primary</a:t>
            </a:r>
            <a:r>
              <a:t>:</a:t>
            </a:r>
          </a:p>
          <a:p>
            <a:pPr marL="265429" indent="-253365">
              <a:spcBef>
                <a:spcPts val="1700"/>
              </a:spcBef>
              <a:buSzPct val="95555"/>
              <a:buAutoNum type="arabicPeriod" startAt="1"/>
              <a:tabLst>
                <a:tab pos="228600" algn="l"/>
              </a:tabLst>
              <a:defRPr spc="-23" sz="28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Achalasia</a:t>
            </a:r>
          </a:p>
          <a:p>
            <a:pPr marL="12700" marR="3014345">
              <a:lnSpc>
                <a:spcPct val="161100"/>
              </a:lnSpc>
              <a:buSzPct val="95555"/>
              <a:buAutoNum type="arabicPeriod" startAt="1"/>
              <a:tabLst>
                <a:tab pos="228600" algn="l"/>
              </a:tabLst>
              <a:defRPr spc="29" sz="28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Distal </a:t>
            </a:r>
            <a:r>
              <a:rPr spc="-11"/>
              <a:t>esophageal </a:t>
            </a:r>
            <a:r>
              <a:rPr spc="0"/>
              <a:t>spasm</a:t>
            </a:r>
          </a:p>
          <a:p>
            <a:pPr marR="3014345" indent="12700">
              <a:lnSpc>
                <a:spcPct val="161100"/>
              </a:lnSpc>
              <a:tabLst>
                <a:tab pos="228600" algn="l"/>
              </a:tabLst>
              <a:defRPr spc="-5" sz="28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3.Hypercontractile </a:t>
            </a:r>
            <a:r>
              <a:rPr spc="46"/>
              <a:t>(jackhammer) </a:t>
            </a:r>
            <a:r>
              <a:t>esophagus </a:t>
            </a:r>
          </a:p>
          <a:p>
            <a:pPr marR="3014345" indent="12700">
              <a:lnSpc>
                <a:spcPct val="161100"/>
              </a:lnSpc>
              <a:tabLst>
                <a:tab pos="228600" algn="l"/>
              </a:tabLst>
              <a:defRPr spc="-17" sz="28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4.Hypertensive</a:t>
            </a:r>
            <a:r>
              <a:rPr spc="70"/>
              <a:t> </a:t>
            </a:r>
            <a:r>
              <a:rPr spc="11"/>
              <a:t>LES</a:t>
            </a:r>
          </a:p>
          <a:p>
            <a:pPr indent="12700">
              <a:spcBef>
                <a:spcPts val="1700"/>
              </a:spcBef>
              <a:defRPr spc="-5" sz="28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5.Nutcracker </a:t>
            </a:r>
            <a:r>
              <a:rPr spc="35"/>
              <a:t>(high-pressure)</a:t>
            </a:r>
            <a:r>
              <a:rPr spc="151"/>
              <a:t> </a:t>
            </a:r>
            <a:r>
              <a:t>esophagus</a:t>
            </a:r>
            <a:endParaRPr spc="-5" sz="2400"/>
          </a:p>
          <a:p>
            <a:pPr>
              <a:defRPr sz="3000">
                <a:latin typeface="Palatino Linotype"/>
                <a:ea typeface="Palatino Linotype"/>
                <a:cs typeface="Palatino Linotype"/>
                <a:sym typeface="Palatino Linotype"/>
              </a:defRPr>
            </a:pPr>
          </a:p>
          <a:p>
            <a:pPr indent="12700">
              <a:defRPr spc="-137" sz="3200" u="sng">
                <a:solidFill>
                  <a:srgbClr val="FF0000"/>
                </a:solidFill>
                <a:uFill>
                  <a:solidFill>
                    <a:srgbClr val="DD1006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Secondary:</a:t>
            </a:r>
            <a:r>
              <a:rPr spc="5"/>
              <a:t> </a:t>
            </a:r>
          </a:p>
          <a:p>
            <a:pPr marL="283527" indent="-271462">
              <a:spcBef>
                <a:spcPts val="1700"/>
              </a:spcBef>
              <a:buSzPct val="95555"/>
              <a:buAutoNum type="arabicPeriod" startAt="1"/>
              <a:tabLst>
                <a:tab pos="228600" algn="l"/>
              </a:tabLst>
              <a:defRPr spc="-12" sz="30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Chagas’</a:t>
            </a:r>
            <a:r>
              <a:rPr spc="75"/>
              <a:t> </a:t>
            </a:r>
            <a:r>
              <a:rPr spc="6"/>
              <a:t>disease</a:t>
            </a:r>
          </a:p>
          <a:p>
            <a:pPr marL="283527" indent="-271462">
              <a:spcBef>
                <a:spcPts val="1600"/>
              </a:spcBef>
              <a:buSzPct val="95555"/>
              <a:buAutoNum type="arabicPeriod" startAt="1"/>
              <a:tabLst>
                <a:tab pos="228600" algn="l"/>
              </a:tabLst>
              <a:defRPr spc="6" sz="30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Reflux-related</a:t>
            </a:r>
            <a:r>
              <a:rPr spc="75"/>
              <a:t> </a:t>
            </a:r>
            <a:r>
              <a:rPr spc="-12"/>
              <a:t>dysmotility</a:t>
            </a:r>
          </a:p>
          <a:p>
            <a:pPr marL="283527" indent="-271462">
              <a:spcBef>
                <a:spcPts val="1700"/>
              </a:spcBef>
              <a:buSzPct val="95555"/>
              <a:buAutoNum type="arabicPeriod" startAt="1"/>
              <a:tabLst>
                <a:tab pos="228600" algn="l"/>
              </a:tabLst>
              <a:defRPr sz="30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Scleroderma </a:t>
            </a:r>
            <a:r>
              <a:rPr spc="-50"/>
              <a:t>and </a:t>
            </a:r>
            <a:r>
              <a:rPr spc="37"/>
              <a:t>other </a:t>
            </a:r>
            <a:r>
              <a:rPr spc="6"/>
              <a:t>rheumatologic</a:t>
            </a:r>
            <a:r>
              <a:rPr spc="331"/>
              <a:t> </a:t>
            </a:r>
            <a:r>
              <a:rPr spc="-18"/>
              <a:t>disorder</a:t>
            </a:r>
          </a:p>
        </p:txBody>
      </p:sp>
      <p:sp>
        <p:nvSpPr>
          <p:cNvPr id="153" name="object 3"/>
          <p:cNvSpPr txBox="1"/>
          <p:nvPr>
            <p:ph type="title"/>
          </p:nvPr>
        </p:nvSpPr>
        <p:spPr>
          <a:xfrm>
            <a:off x="865908" y="444500"/>
            <a:ext cx="11660911" cy="920766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5900" u="sng">
                <a:solidFill>
                  <a:srgbClr val="C00000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lvl1pPr>
          </a:lstStyle>
          <a:p>
            <a:pPr/>
            <a:r>
              <a:t>Causes of esophageal dysphagia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hueOff val="263624"/>
                <a:satOff val="55948"/>
                <a:lumOff val="27907"/>
              </a:schemeClr>
            </a:gs>
            <a:gs pos="35000">
              <a:srgbClr val="E4FDBF"/>
            </a:gs>
            <a:gs pos="100000">
              <a:schemeClr val="accent3">
                <a:hueOff val="321486"/>
                <a:satOff val="58119"/>
                <a:lumOff val="40966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ject 2"/>
          <p:cNvSpPr txBox="1"/>
          <p:nvPr>
            <p:ph type="title"/>
          </p:nvPr>
        </p:nvSpPr>
        <p:spPr>
          <a:xfrm>
            <a:off x="457199" y="426308"/>
            <a:ext cx="8029758" cy="1111154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b="0" spc="-130" sz="3900">
                <a:latin typeface="Tahoma"/>
                <a:ea typeface="Tahoma"/>
                <a:cs typeface="Tahoma"/>
                <a:sym typeface="Tahoma"/>
              </a:defRPr>
            </a:pPr>
            <a:r>
              <a:t>2. Structural (Mechanical)</a:t>
            </a:r>
            <a:r>
              <a:rPr spc="130"/>
              <a:t> </a:t>
            </a:r>
            <a:r>
              <a:t>Disorders:</a:t>
            </a:r>
          </a:p>
        </p:txBody>
      </p:sp>
      <p:sp>
        <p:nvSpPr>
          <p:cNvPr id="156" name="object 3"/>
          <p:cNvSpPr txBox="1"/>
          <p:nvPr/>
        </p:nvSpPr>
        <p:spPr>
          <a:xfrm>
            <a:off x="389292" y="1057826"/>
            <a:ext cx="9886795" cy="8434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62" sz="40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Intrinsic</a:t>
            </a:r>
            <a:endParaRPr spc="-50" sz="3200"/>
          </a:p>
          <a:p>
            <a:pPr marL="269450" indent="-257386">
              <a:spcBef>
                <a:spcPts val="1600"/>
              </a:spcBef>
              <a:buSzPct val="95000"/>
              <a:buAutoNum type="arabicPeriod" startAt="1"/>
              <a:tabLst>
                <a:tab pos="203200" algn="l"/>
              </a:tabLst>
              <a:defRPr spc="-6" sz="32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Carcinoma </a:t>
            </a:r>
            <a:r>
              <a:rPr spc="-53"/>
              <a:t>and </a:t>
            </a:r>
            <a:r>
              <a:rPr spc="0"/>
              <a:t>benign</a:t>
            </a:r>
            <a:r>
              <a:rPr spc="293"/>
              <a:t> </a:t>
            </a:r>
            <a:r>
              <a:rPr spc="20"/>
              <a:t>tumors</a:t>
            </a:r>
          </a:p>
          <a:p>
            <a:pPr marL="12700" marR="1036955">
              <a:lnSpc>
                <a:spcPts val="4000"/>
              </a:lnSpc>
              <a:spcBef>
                <a:spcPts val="300"/>
              </a:spcBef>
              <a:buSzPct val="95000"/>
              <a:buAutoNum type="arabicPeriod" startAt="1"/>
              <a:tabLst>
                <a:tab pos="203200" algn="l"/>
              </a:tabLst>
              <a:defRPr spc="-6" sz="32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Diverticula </a:t>
            </a:r>
          </a:p>
          <a:p>
            <a:pPr marR="1036955" indent="12700">
              <a:lnSpc>
                <a:spcPts val="4000"/>
              </a:lnSpc>
              <a:spcBef>
                <a:spcPts val="300"/>
              </a:spcBef>
              <a:tabLst>
                <a:tab pos="203200" algn="l"/>
              </a:tabLst>
              <a:defRPr spc="13" sz="3200">
                <a:solidFill>
                  <a:srgbClr val="5C5C5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</a:t>
            </a:r>
            <a:r>
              <a:rPr>
                <a:latin typeface="Palatino Linotype"/>
                <a:ea typeface="Palatino Linotype"/>
                <a:cs typeface="Palatino Linotype"/>
                <a:sym typeface="Palatino Linotype"/>
              </a:rPr>
              <a:t>Eosinophilic</a:t>
            </a:r>
            <a:r>
              <a:rPr spc="6">
                <a:latin typeface="Palatino Linotype"/>
                <a:ea typeface="Palatino Linotype"/>
                <a:cs typeface="Palatino Linotype"/>
                <a:sym typeface="Palatino Linotype"/>
              </a:rPr>
              <a:t> esophagitis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269450" indent="-257386">
              <a:spcBef>
                <a:spcPts val="1100"/>
              </a:spcBef>
              <a:buSzPct val="95000"/>
              <a:buAutoNum type="arabicPeriod" startAt="4"/>
              <a:tabLst>
                <a:tab pos="203200" algn="l"/>
              </a:tabLst>
              <a:defRPr spc="-6" sz="32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Esophageal rings </a:t>
            </a:r>
            <a:r>
              <a:rPr spc="-53"/>
              <a:t>and</a:t>
            </a:r>
            <a:r>
              <a:rPr spc="239"/>
              <a:t> </a:t>
            </a:r>
            <a:r>
              <a:rPr spc="-13"/>
              <a:t>webs</a:t>
            </a:r>
          </a:p>
          <a:p>
            <a:pPr marL="269450" indent="-257386">
              <a:spcBef>
                <a:spcPts val="1500"/>
              </a:spcBef>
              <a:buSzPct val="95000"/>
              <a:buAutoNum type="arabicPeriod" startAt="4"/>
              <a:tabLst>
                <a:tab pos="203200" algn="l"/>
              </a:tabLst>
              <a:defRPr spc="-6" sz="32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Foreign</a:t>
            </a:r>
            <a:r>
              <a:rPr spc="73"/>
              <a:t> </a:t>
            </a:r>
            <a:r>
              <a:rPr spc="-66"/>
              <a:t>body</a:t>
            </a:r>
          </a:p>
          <a:p>
            <a:pPr marL="12700" marR="5080">
              <a:lnSpc>
                <a:spcPct val="162500"/>
              </a:lnSpc>
              <a:spcBef>
                <a:spcPts val="100"/>
              </a:spcBef>
              <a:buSzPct val="95000"/>
              <a:buAutoNum type="arabicPeriod" startAt="4"/>
              <a:tabLst>
                <a:tab pos="203200" algn="l"/>
              </a:tabLst>
              <a:defRPr spc="-26" sz="32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Lower </a:t>
            </a:r>
            <a:r>
              <a:rPr spc="-13"/>
              <a:t>esophageal </a:t>
            </a:r>
            <a:r>
              <a:rPr spc="53"/>
              <a:t>(Schatzki) </a:t>
            </a:r>
            <a:r>
              <a:rPr spc="-20"/>
              <a:t>rin</a:t>
            </a:r>
            <a:r>
              <a:rPr spc="-20"/>
              <a:t>g</a:t>
            </a:r>
            <a:endParaRPr spc="-20"/>
          </a:p>
          <a:p>
            <a:pPr marR="5080" indent="12700">
              <a:lnSpc>
                <a:spcPct val="162500"/>
              </a:lnSpc>
              <a:spcBef>
                <a:spcPts val="100"/>
              </a:spcBef>
              <a:tabLst>
                <a:tab pos="203200" algn="l"/>
              </a:tabLst>
              <a:defRPr spc="-20" sz="32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 </a:t>
            </a:r>
            <a:r>
              <a:rPr spc="-6">
                <a:latin typeface="Times New Roman"/>
                <a:ea typeface="Times New Roman"/>
                <a:cs typeface="Times New Roman"/>
                <a:sym typeface="Times New Roman"/>
              </a:rPr>
              <a:t>7.</a:t>
            </a:r>
            <a:r>
              <a:rPr spc="-6"/>
              <a:t>Medication-induced </a:t>
            </a:r>
            <a:r>
              <a:rPr spc="26"/>
              <a:t>stricture  </a:t>
            </a:r>
            <a:r>
              <a:t>Peptic</a:t>
            </a:r>
            <a:r>
              <a:rPr spc="73"/>
              <a:t> </a:t>
            </a:r>
            <a:r>
              <a:rPr spc="26"/>
              <a:t>stricture</a:t>
            </a:r>
            <a:endParaRPr spc="-15" sz="2400"/>
          </a:p>
          <a:p>
            <a:pPr>
              <a:defRPr sz="2700">
                <a:latin typeface="Palatino Linotype"/>
                <a:ea typeface="Palatino Linotype"/>
                <a:cs typeface="Palatino Linotype"/>
                <a:sym typeface="Palatino Linotype"/>
              </a:defRPr>
            </a:pPr>
          </a:p>
          <a:p>
            <a:pPr indent="12700">
              <a:spcBef>
                <a:spcPts val="2200"/>
              </a:spcBef>
              <a:defRPr spc="-6" sz="40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Extrinsic</a:t>
            </a:r>
            <a:endParaRPr spc="-5" sz="3200"/>
          </a:p>
          <a:p>
            <a:pPr marL="404098" indent="-392033">
              <a:spcBef>
                <a:spcPts val="1600"/>
              </a:spcBef>
              <a:buClr>
                <a:srgbClr val="CBC4D3"/>
              </a:buClr>
              <a:buSzPct val="100000"/>
              <a:buAutoNum type="arabicPeriod" startAt="1"/>
              <a:tabLst>
                <a:tab pos="292100" algn="l"/>
              </a:tabLst>
              <a:defRPr spc="-6" sz="33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Mediastinal</a:t>
            </a:r>
            <a:r>
              <a:rPr spc="75"/>
              <a:t> </a:t>
            </a:r>
            <a:r>
              <a:rPr spc="20"/>
              <a:t>mass</a:t>
            </a:r>
          </a:p>
          <a:p>
            <a:pPr marL="404098" indent="-392033">
              <a:spcBef>
                <a:spcPts val="1500"/>
              </a:spcBef>
              <a:buClr>
                <a:srgbClr val="CBC4D3"/>
              </a:buClr>
              <a:buSzPct val="100000"/>
              <a:buAutoNum type="arabicPeriod" startAt="1"/>
              <a:tabLst>
                <a:tab pos="292100" algn="l"/>
              </a:tabLst>
              <a:defRPr spc="-6" sz="33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Spinal</a:t>
            </a:r>
            <a:r>
              <a:rPr spc="75"/>
              <a:t> </a:t>
            </a:r>
            <a:r>
              <a:rPr spc="13"/>
              <a:t>osteophytes</a:t>
            </a:r>
          </a:p>
          <a:p>
            <a:pPr marL="404098" indent="-392033">
              <a:spcBef>
                <a:spcPts val="1500"/>
              </a:spcBef>
              <a:buClr>
                <a:srgbClr val="CBC4D3"/>
              </a:buClr>
              <a:buSzPct val="100000"/>
              <a:buAutoNum type="arabicPeriod" startAt="1"/>
              <a:tabLst>
                <a:tab pos="292100" algn="l"/>
              </a:tabLst>
              <a:defRPr spc="-48" sz="33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Vascular</a:t>
            </a:r>
            <a:r>
              <a:rPr spc="75"/>
              <a:t> </a:t>
            </a:r>
            <a:r>
              <a:rPr spc="13"/>
              <a:t>compression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hueOff val="263624"/>
                <a:satOff val="55948"/>
                <a:lumOff val="27907"/>
              </a:schemeClr>
            </a:gs>
            <a:gs pos="35000">
              <a:srgbClr val="E4FDBF"/>
            </a:gs>
            <a:gs pos="100000">
              <a:schemeClr val="accent3">
                <a:hueOff val="321486"/>
                <a:satOff val="58119"/>
                <a:lumOff val="40966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G_0061.png" descr="IMG_00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1361" y="-815509"/>
            <a:ext cx="14007522" cy="9784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hueOff val="263624"/>
                <a:satOff val="55948"/>
                <a:lumOff val="27907"/>
              </a:schemeClr>
            </a:gs>
            <a:gs pos="35000">
              <a:srgbClr val="E4FDBF"/>
            </a:gs>
            <a:gs pos="100000">
              <a:schemeClr val="accent3">
                <a:hueOff val="321486"/>
                <a:satOff val="58119"/>
                <a:lumOff val="40966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Box 2"/>
          <p:cNvSpPr txBox="1"/>
          <p:nvPr/>
        </p:nvSpPr>
        <p:spPr>
          <a:xfrm>
            <a:off x="2770447" y="2586182"/>
            <a:ext cx="7921106" cy="2859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9600" u="sng">
                <a:solidFill>
                  <a:srgbClr val="C00000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lvl1pPr>
          </a:lstStyle>
          <a:p>
            <a:pPr/>
            <a:r>
              <a:t>Risk factors &amp; complications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hueOff val="263624"/>
                <a:satOff val="55948"/>
                <a:lumOff val="27907"/>
              </a:schemeClr>
            </a:gs>
            <a:gs pos="35000">
              <a:srgbClr val="E4FDBF"/>
            </a:gs>
            <a:gs pos="100000">
              <a:schemeClr val="accent3">
                <a:hueOff val="321486"/>
                <a:satOff val="58119"/>
                <a:lumOff val="40966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ject 2"/>
          <p:cNvSpPr txBox="1"/>
          <p:nvPr>
            <p:ph type="title"/>
          </p:nvPr>
        </p:nvSpPr>
        <p:spPr>
          <a:xfrm>
            <a:off x="444498" y="416553"/>
            <a:ext cx="9703956" cy="689933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u="sng">
                <a:solidFill>
                  <a:srgbClr val="C00000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pPr>
            <a:r>
              <a:t>Risk </a:t>
            </a:r>
            <a:r>
              <a:rPr spc="-200"/>
              <a:t>factors </a:t>
            </a:r>
            <a:r>
              <a:rPr spc="-100"/>
              <a:t>for</a:t>
            </a:r>
            <a:r>
              <a:rPr spc="100"/>
              <a:t> </a:t>
            </a:r>
            <a:r>
              <a:rPr spc="-200"/>
              <a:t>dysphagia:</a:t>
            </a:r>
          </a:p>
        </p:txBody>
      </p:sp>
      <p:sp>
        <p:nvSpPr>
          <p:cNvPr id="163" name="object 3"/>
          <p:cNvSpPr txBox="1"/>
          <p:nvPr/>
        </p:nvSpPr>
        <p:spPr>
          <a:xfrm>
            <a:off x="444498" y="1340656"/>
            <a:ext cx="11479532" cy="2403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93700" marR="18415" indent="-381000">
              <a:lnSpc>
                <a:spcPct val="115100"/>
              </a:lnSpc>
              <a:spcBef>
                <a:spcPts val="100"/>
              </a:spcBef>
              <a:buSzPct val="100000"/>
              <a:buAutoNum type="arabicPeriod" startAt="1"/>
              <a:tabLst>
                <a:tab pos="381000" algn="l"/>
                <a:tab pos="393700" algn="l"/>
              </a:tabLst>
              <a:defRPr spc="-25" sz="240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Aging</a:t>
            </a:r>
            <a:r>
              <a:rPr sz="2100">
                <a:solidFill>
                  <a:srgbClr val="5C5C5C"/>
                </a:solidFill>
              </a:rPr>
              <a:t>. </a:t>
            </a:r>
            <a:r>
              <a:rPr spc="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Due </a:t>
            </a:r>
            <a:r>
              <a:rPr spc="4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 </a:t>
            </a:r>
            <a:r>
              <a:rPr spc="-1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natural </a:t>
            </a:r>
            <a:r>
              <a:rPr spc="-4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aging </a:t>
            </a:r>
            <a:r>
              <a:rPr spc="-5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and </a:t>
            </a:r>
            <a:r>
              <a:rPr spc="-1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normal </a:t>
            </a:r>
            <a:r>
              <a:rPr spc="-4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wear </a:t>
            </a:r>
            <a:r>
              <a:rPr spc="-5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and </a:t>
            </a:r>
            <a:r>
              <a:rPr spc="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tear on </a:t>
            </a:r>
            <a:r>
              <a:rPr spc="3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</a:t>
            </a:r>
            <a:r>
              <a:rPr spc="-1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esophagus </a:t>
            </a:r>
            <a:r>
              <a:rPr spc="-5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and </a:t>
            </a:r>
            <a:r>
              <a:rPr spc="-4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</a:t>
            </a:r>
            <a:r>
              <a:rPr spc="-1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greater </a:t>
            </a:r>
            <a:r>
              <a:rPr spc="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risk </a:t>
            </a:r>
            <a:r>
              <a:rPr spc="-1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of  </a:t>
            </a:r>
            <a:r>
              <a:rPr spc="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certain </a:t>
            </a:r>
            <a:r>
              <a:rPr spc="1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conditions, </a:t>
            </a:r>
            <a:r>
              <a:rPr spc="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such </a:t>
            </a:r>
            <a:r>
              <a:rPr spc="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as </a:t>
            </a:r>
            <a:r>
              <a:rPr spc="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stroke </a:t>
            </a:r>
            <a:r>
              <a:rPr spc="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or </a:t>
            </a:r>
            <a:r>
              <a:rPr spc="-1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Parkinson's </a:t>
            </a:r>
            <a:r>
              <a:rPr spc="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disease, </a:t>
            </a:r>
            <a:r>
              <a:rPr spc="-2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older </a:t>
            </a:r>
            <a:r>
              <a:rPr spc="-1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adults are </a:t>
            </a:r>
            <a:r>
              <a:rPr spc="1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at </a:t>
            </a:r>
            <a:r>
              <a:rPr spc="-1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higher </a:t>
            </a:r>
            <a:r>
              <a:rPr spc="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risk </a:t>
            </a:r>
            <a:r>
              <a:rPr spc="-1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of  </a:t>
            </a:r>
            <a:r>
              <a:rPr spc="-3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swallowing </a:t>
            </a:r>
            <a:r>
              <a:rPr spc="6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</a:t>
            </a:r>
            <a:r>
              <a:rPr spc="60">
                <a:solidFill>
                  <a:srgbClr val="5C5C5C"/>
                </a:solidFill>
                <a:latin typeface="Courier New"/>
                <a:ea typeface="Courier New"/>
                <a:cs typeface="Courier New"/>
                <a:sym typeface="Courier New"/>
              </a:rPr>
              <a:t>ﬃ</a:t>
            </a:r>
            <a:r>
              <a:rPr spc="6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culties. </a:t>
            </a:r>
            <a:r>
              <a:rPr spc="3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But, </a:t>
            </a:r>
            <a:r>
              <a:rPr spc="-5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dysphagia </a:t>
            </a:r>
            <a:r>
              <a:rPr spc="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isn't </a:t>
            </a:r>
            <a:r>
              <a:rPr spc="-1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considered </a:t>
            </a:r>
            <a:r>
              <a:rPr spc="-4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 </a:t>
            </a:r>
            <a:r>
              <a:rPr spc="-1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normal sign of</a:t>
            </a:r>
            <a:r>
              <a:rPr spc="11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aging.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93700" marR="5080" indent="-381000">
              <a:lnSpc>
                <a:spcPct val="115100"/>
              </a:lnSpc>
              <a:spcBef>
                <a:spcPts val="1700"/>
              </a:spcBef>
              <a:buSzPct val="100000"/>
              <a:buAutoNum type="arabicPeriod" startAt="1"/>
              <a:tabLst>
                <a:tab pos="381000" algn="l"/>
                <a:tab pos="393700" algn="l"/>
              </a:tabLst>
              <a:defRPr spc="-35" sz="240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Certain </a:t>
            </a:r>
            <a:r>
              <a:rPr spc="-65"/>
              <a:t>health </a:t>
            </a:r>
            <a:r>
              <a:rPr spc="-40"/>
              <a:t>conditions. </a:t>
            </a:r>
            <a:r>
              <a:rPr spc="-3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People </a:t>
            </a:r>
            <a:r>
              <a:rPr spc="-1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with </a:t>
            </a:r>
            <a:r>
              <a:rPr spc="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certain </a:t>
            </a:r>
            <a:r>
              <a:rPr spc="-1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neurological </a:t>
            </a:r>
            <a:r>
              <a:rPr spc="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or </a:t>
            </a:r>
            <a:r>
              <a:rPr spc="-1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nervous </a:t>
            </a:r>
            <a:r>
              <a:rPr spc="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system </a:t>
            </a:r>
            <a:r>
              <a:rPr spc="-1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disorders are  </a:t>
            </a:r>
            <a:r>
              <a:rPr spc="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more </a:t>
            </a:r>
            <a:r>
              <a:rPr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likely </a:t>
            </a:r>
            <a:r>
              <a:rPr spc="4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 </a:t>
            </a:r>
            <a:r>
              <a:rPr spc="-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experience </a:t>
            </a:r>
            <a:r>
              <a:rPr spc="5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</a:t>
            </a:r>
            <a:r>
              <a:rPr spc="50">
                <a:solidFill>
                  <a:srgbClr val="5C5C5C"/>
                </a:solidFill>
                <a:latin typeface="Courier New"/>
                <a:ea typeface="Courier New"/>
                <a:cs typeface="Courier New"/>
                <a:sym typeface="Courier New"/>
              </a:rPr>
              <a:t>ﬃ</a:t>
            </a:r>
            <a:r>
              <a:rPr spc="5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culty</a:t>
            </a:r>
            <a:r>
              <a:rPr spc="27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spc="-2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swallowing.</a:t>
            </a:r>
          </a:p>
        </p:txBody>
      </p:sp>
      <p:sp>
        <p:nvSpPr>
          <p:cNvPr id="164" name="object 4"/>
          <p:cNvSpPr txBox="1"/>
          <p:nvPr/>
        </p:nvSpPr>
        <p:spPr>
          <a:xfrm>
            <a:off x="444498" y="4340324"/>
            <a:ext cx="11945622" cy="4485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pc="-70" sz="4000" u="sng">
                <a:solidFill>
                  <a:srgbClr val="C00000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pPr>
            <a:r>
              <a:t>Complications:</a:t>
            </a:r>
          </a:p>
          <a:p>
            <a:pPr indent="12700">
              <a:spcBef>
                <a:spcPts val="2300"/>
              </a:spcBef>
              <a:defRPr spc="65" sz="24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Di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ﬃ</a:t>
            </a:r>
            <a:r>
              <a:t>culty </a:t>
            </a:r>
            <a:r>
              <a:rPr spc="-35"/>
              <a:t>swallowing </a:t>
            </a:r>
            <a:r>
              <a:rPr spc="-10"/>
              <a:t>can </a:t>
            </a:r>
            <a:r>
              <a:rPr spc="-35"/>
              <a:t>lead</a:t>
            </a:r>
            <a:r>
              <a:rPr spc="195"/>
              <a:t> </a:t>
            </a:r>
            <a:r>
              <a:rPr spc="45"/>
              <a:t>to:</a:t>
            </a:r>
          </a:p>
          <a:p>
            <a:pPr marL="393700" marR="5080" indent="-381000">
              <a:lnSpc>
                <a:spcPct val="115100"/>
              </a:lnSpc>
              <a:spcBef>
                <a:spcPts val="1800"/>
              </a:spcBef>
              <a:buSzPct val="100000"/>
              <a:buAutoNum type="arabicPeriod" startAt="1"/>
              <a:tabLst>
                <a:tab pos="381000" algn="l"/>
                <a:tab pos="393700" algn="l"/>
              </a:tabLst>
              <a:defRPr spc="-20" sz="240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Malnutrition, </a:t>
            </a:r>
            <a:r>
              <a:rPr spc="-80"/>
              <a:t>weight </a:t>
            </a:r>
            <a:r>
              <a:rPr spc="-45"/>
              <a:t>loss </a:t>
            </a:r>
            <a:r>
              <a:rPr spc="-85"/>
              <a:t>and </a:t>
            </a:r>
            <a:r>
              <a:rPr spc="-60"/>
              <a:t>dehydration.</a:t>
            </a:r>
            <a:r>
              <a:rPr spc="-60" sz="2100">
                <a:solidFill>
                  <a:srgbClr val="5C5C5C"/>
                </a:solidFill>
              </a:rPr>
              <a:t> </a:t>
            </a:r>
            <a:r>
              <a:rPr spc="-4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Dysphagia </a:t>
            </a:r>
            <a:r>
              <a:rPr spc="-1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can </a:t>
            </a:r>
            <a:r>
              <a:rPr spc="-3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make </a:t>
            </a:r>
            <a:r>
              <a:rPr spc="4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it </a:t>
            </a:r>
            <a:r>
              <a:rPr spc="7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</a:t>
            </a:r>
            <a:r>
              <a:rPr spc="75">
                <a:solidFill>
                  <a:srgbClr val="5C5C5C"/>
                </a:solidFill>
                <a:latin typeface="Courier New"/>
                <a:ea typeface="Courier New"/>
                <a:cs typeface="Courier New"/>
                <a:sym typeface="Courier New"/>
              </a:rPr>
              <a:t>ﬃ</a:t>
            </a:r>
            <a:r>
              <a:rPr spc="7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cult </a:t>
            </a:r>
            <a:r>
              <a:rPr spc="4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 </a:t>
            </a:r>
            <a:r>
              <a:rPr spc="-1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take </a:t>
            </a:r>
            <a:r>
              <a:rPr spc="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 </a:t>
            </a:r>
            <a:r>
              <a:rPr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adequate  </a:t>
            </a:r>
            <a:r>
              <a:rPr spc="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nourishment </a:t>
            </a:r>
            <a:r>
              <a:rPr spc="-5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and</a:t>
            </a:r>
            <a:r>
              <a:rPr spc="1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spc="-1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fluids.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93700" marR="130810" indent="-381000">
              <a:lnSpc>
                <a:spcPct val="115100"/>
              </a:lnSpc>
              <a:spcBef>
                <a:spcPts val="1700"/>
              </a:spcBef>
              <a:buSzPct val="100000"/>
              <a:buAutoNum type="arabicPeriod" startAt="1"/>
              <a:tabLst>
                <a:tab pos="381000" algn="l"/>
                <a:tab pos="393700" algn="l"/>
              </a:tabLst>
              <a:defRPr spc="-20" sz="240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Aspiration </a:t>
            </a:r>
            <a:r>
              <a:rPr spc="-65"/>
              <a:t>pneumonia. </a:t>
            </a:r>
            <a:r>
              <a:rPr spc="-2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Food </a:t>
            </a:r>
            <a:r>
              <a:rPr spc="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or </a:t>
            </a:r>
            <a:r>
              <a:rPr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liquid </a:t>
            </a:r>
            <a:r>
              <a:rPr spc="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entering </a:t>
            </a:r>
            <a:r>
              <a:rPr spc="-5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your </a:t>
            </a:r>
            <a:r>
              <a:rPr spc="-5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airway </a:t>
            </a:r>
            <a:r>
              <a:rPr spc="-2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when </a:t>
            </a:r>
            <a:r>
              <a:rPr spc="-6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you </a:t>
            </a:r>
            <a:r>
              <a:rPr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try </a:t>
            </a:r>
            <a:r>
              <a:rPr spc="4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 </a:t>
            </a:r>
            <a:r>
              <a:rPr spc="-3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swallow </a:t>
            </a:r>
            <a:r>
              <a:rPr spc="-1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can </a:t>
            </a:r>
            <a:r>
              <a:rPr spc="-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cause  aspiration </a:t>
            </a:r>
            <a:r>
              <a:rPr spc="-1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pneumonia, </a:t>
            </a:r>
            <a:r>
              <a:rPr spc="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because </a:t>
            </a:r>
            <a:r>
              <a:rPr spc="3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</a:t>
            </a:r>
            <a:r>
              <a:rPr spc="-3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food </a:t>
            </a:r>
            <a:r>
              <a:rPr spc="-1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can </a:t>
            </a:r>
            <a:r>
              <a:rPr spc="-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introduce </a:t>
            </a:r>
            <a:r>
              <a:rPr spc="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bacteria </a:t>
            </a:r>
            <a:r>
              <a:rPr spc="4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to </a:t>
            </a:r>
            <a:r>
              <a:rPr spc="3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</a:t>
            </a:r>
            <a:r>
              <a:rPr spc="54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spc="-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lungs.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93700" marR="315595" indent="-381000">
              <a:lnSpc>
                <a:spcPct val="115100"/>
              </a:lnSpc>
              <a:spcBef>
                <a:spcPts val="1800"/>
              </a:spcBef>
              <a:buSzPct val="100000"/>
              <a:buAutoNum type="arabicPeriod" startAt="1"/>
              <a:tabLst>
                <a:tab pos="381000" algn="l"/>
                <a:tab pos="393700" algn="l"/>
              </a:tabLst>
              <a:defRPr spc="-25" sz="240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Choking</a:t>
            </a:r>
            <a:r>
              <a:rPr sz="2100">
                <a:solidFill>
                  <a:srgbClr val="5C5C5C"/>
                </a:solidFill>
              </a:rPr>
              <a:t>. </a:t>
            </a:r>
            <a:r>
              <a:rPr spc="2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When </a:t>
            </a:r>
            <a:r>
              <a:rPr spc="-3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food </a:t>
            </a:r>
            <a:r>
              <a:rPr spc="1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gets stuck </a:t>
            </a:r>
            <a:r>
              <a:rPr spc="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 </a:t>
            </a:r>
            <a:r>
              <a:rPr spc="3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</a:t>
            </a:r>
            <a:r>
              <a:rPr spc="2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throat, </a:t>
            </a:r>
            <a:r>
              <a:rPr spc="-1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choking can </a:t>
            </a:r>
            <a:r>
              <a:rPr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occur. </a:t>
            </a:r>
            <a:r>
              <a:rPr spc="-1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If </a:t>
            </a:r>
            <a:r>
              <a:rPr spc="-3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food </a:t>
            </a:r>
            <a:r>
              <a:rPr spc="-1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completely </a:t>
            </a:r>
            <a:r>
              <a:rPr spc="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blocks </a:t>
            </a:r>
            <a:r>
              <a:rPr spc="3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the  </a:t>
            </a:r>
            <a:r>
              <a:rPr spc="-6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airway,</a:t>
            </a:r>
            <a:r>
              <a:rPr spc="5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spc="-5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and</a:t>
            </a:r>
            <a:r>
              <a:rPr spc="5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spc="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no</a:t>
            </a:r>
            <a:r>
              <a:rPr spc="5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spc="1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one</a:t>
            </a:r>
            <a:r>
              <a:rPr spc="5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spc="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intervenes</a:t>
            </a:r>
            <a:r>
              <a:rPr spc="6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spc="-1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with</a:t>
            </a:r>
            <a:r>
              <a:rPr spc="5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spc="-4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</a:t>
            </a:r>
            <a:r>
              <a:rPr spc="5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spc="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successful</a:t>
            </a:r>
            <a:r>
              <a:rPr spc="5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spc="-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Heimlich</a:t>
            </a:r>
            <a:r>
              <a:rPr spc="6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spc="-4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maneuver,</a:t>
            </a:r>
            <a:r>
              <a:rPr spc="5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spc="-1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death</a:t>
            </a:r>
            <a:r>
              <a:rPr spc="5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spc="-1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can</a:t>
            </a:r>
            <a:r>
              <a:rPr spc="55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occur.</a:t>
            </a:r>
          </a:p>
        </p:txBody>
      </p:sp>
      <p:sp>
        <p:nvSpPr>
          <p:cNvPr id="165" name="object 5"/>
          <p:cNvSpPr/>
          <p:nvPr/>
        </p:nvSpPr>
        <p:spPr>
          <a:xfrm>
            <a:off x="7525298" y="3438845"/>
            <a:ext cx="5286888" cy="239209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hueOff val="263624"/>
                <a:satOff val="55948"/>
                <a:lumOff val="27907"/>
              </a:schemeClr>
            </a:gs>
            <a:gs pos="35000">
              <a:srgbClr val="E4FDBF"/>
            </a:gs>
            <a:gs pos="100000">
              <a:schemeClr val="accent3">
                <a:hueOff val="321486"/>
                <a:satOff val="58119"/>
                <a:lumOff val="40966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2"/>
          <p:cNvSpPr txBox="1"/>
          <p:nvPr/>
        </p:nvSpPr>
        <p:spPr>
          <a:xfrm>
            <a:off x="2389447" y="2520372"/>
            <a:ext cx="8590742" cy="2859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9600" u="sng">
                <a:solidFill>
                  <a:srgbClr val="C00000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lvl1pPr>
          </a:lstStyle>
          <a:p>
            <a:pPr/>
            <a:r>
              <a:t>Diagnosis &amp; Management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hueOff val="263624"/>
                <a:satOff val="55948"/>
                <a:lumOff val="27907"/>
              </a:schemeClr>
            </a:gs>
            <a:gs pos="35000">
              <a:srgbClr val="E4FDBF"/>
            </a:gs>
            <a:gs pos="100000">
              <a:schemeClr val="accent3">
                <a:hueOff val="321486"/>
                <a:satOff val="58119"/>
                <a:lumOff val="40966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Box 3"/>
          <p:cNvSpPr txBox="1"/>
          <p:nvPr/>
        </p:nvSpPr>
        <p:spPr>
          <a:xfrm>
            <a:off x="521392" y="1269662"/>
            <a:ext cx="11962015" cy="758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AutoNum type="arabicPeriod" startAt="1"/>
              <a:defRPr b="1" sz="3600">
                <a:solidFill>
                  <a:srgbClr val="00B0F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X-ray with a contrast material (barium X-ray).</a:t>
            </a:r>
          </a:p>
          <a:p>
            <a:pPr>
              <a:defRPr sz="28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Show changes in the shape of the esophagus and can assess the muscular activity. </a:t>
            </a:r>
          </a:p>
          <a:p>
            <a:pPr>
              <a:defRPr b="1" sz="3600">
                <a:solidFill>
                  <a:srgbClr val="00B0F0"/>
                </a:solidFill>
                <a:latin typeface="Aharoni"/>
                <a:ea typeface="Aharoni"/>
                <a:cs typeface="Aharoni"/>
                <a:sym typeface="Aharoni"/>
              </a:defRPr>
            </a:pPr>
          </a:p>
          <a:p>
            <a:pPr>
              <a:defRPr b="1" sz="3600">
                <a:solidFill>
                  <a:srgbClr val="00B0F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2.Dynamic swallowing activity </a:t>
            </a:r>
          </a:p>
          <a:p>
            <a:pPr>
              <a:defRPr sz="2800">
                <a:solidFill>
                  <a:srgbClr val="11111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Swallow barium-coated foods of different consistencies. This test provides an image of these foods as they travel through the mouth and down to the throat. </a:t>
            </a:r>
            <a:endParaRPr b="1">
              <a:solidFill>
                <a:srgbClr val="00B0F0"/>
              </a:solidFill>
            </a:endParaRPr>
          </a:p>
          <a:p>
            <a:pPr>
              <a:defRPr b="1" sz="3600">
                <a:solidFill>
                  <a:srgbClr val="00B0F0"/>
                </a:solidFill>
                <a:latin typeface="Aharoni"/>
                <a:ea typeface="Aharoni"/>
                <a:cs typeface="Aharoni"/>
                <a:sym typeface="Aharoni"/>
              </a:defRPr>
            </a:pPr>
          </a:p>
          <a:p>
            <a:pPr>
              <a:defRPr b="1" sz="3600">
                <a:solidFill>
                  <a:srgbClr val="00B0F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3. Endoscopy </a:t>
            </a:r>
          </a:p>
          <a:p>
            <a:pPr>
              <a:defRPr b="1" sz="3600">
                <a:solidFill>
                  <a:srgbClr val="00B0F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4. Esophageal muscle test (monometry)</a:t>
            </a:r>
          </a:p>
          <a:p>
            <a:pPr>
              <a:defRPr sz="2800">
                <a:solidFill>
                  <a:srgbClr val="11111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a small tube is inserted into the esophagus and connected to a pressure recorder to measure the muscle contractions of the esophagus as they swallow.</a:t>
            </a:r>
            <a:endParaRPr b="1">
              <a:solidFill>
                <a:srgbClr val="00B0F0"/>
              </a:solidFill>
            </a:endParaRPr>
          </a:p>
          <a:p>
            <a:pPr>
              <a:defRPr b="1" sz="3600">
                <a:solidFill>
                  <a:srgbClr val="00B0F0"/>
                </a:solidFill>
                <a:latin typeface="Aharoni"/>
                <a:ea typeface="Aharoni"/>
                <a:cs typeface="Aharoni"/>
                <a:sym typeface="Aharoni"/>
              </a:defRPr>
            </a:pPr>
          </a:p>
          <a:p>
            <a:pPr>
              <a:defRPr b="1" sz="3600">
                <a:solidFill>
                  <a:srgbClr val="00B0F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5. Imaging scans </a:t>
            </a:r>
          </a:p>
          <a:p>
            <a:pPr marL="342900" indent="-342900">
              <a:buSzPct val="100000"/>
              <a:buAutoNum type="arabicPeriod" startAt="1"/>
              <a:defRPr b="1" sz="3600">
                <a:solidFill>
                  <a:srgbClr val="111111"/>
                </a:solidFill>
                <a:latin typeface="Aharoni"/>
                <a:ea typeface="Aharoni"/>
                <a:cs typeface="Aharoni"/>
                <a:sym typeface="Aharoni"/>
              </a:defRPr>
            </a:pPr>
          </a:p>
          <a:p>
            <a:pPr>
              <a:defRPr b="1" sz="3600">
                <a:solidFill>
                  <a:srgbClr val="111111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 </a:t>
            </a:r>
          </a:p>
        </p:txBody>
      </p:sp>
      <p:sp>
        <p:nvSpPr>
          <p:cNvPr id="170" name="TextBox 4"/>
          <p:cNvSpPr txBox="1"/>
          <p:nvPr/>
        </p:nvSpPr>
        <p:spPr>
          <a:xfrm>
            <a:off x="4892500" y="-1"/>
            <a:ext cx="5764416" cy="935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6000" u="sng">
                <a:solidFill>
                  <a:srgbClr val="C00000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lvl1pPr>
          </a:lstStyle>
          <a:p>
            <a:pPr/>
            <a:r>
              <a:t>Diagnosis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hueOff val="263624"/>
                <a:satOff val="55948"/>
                <a:lumOff val="27907"/>
              </a:schemeClr>
            </a:gs>
            <a:gs pos="35000">
              <a:srgbClr val="E4FDBF"/>
            </a:gs>
            <a:gs pos="100000">
              <a:schemeClr val="accent3">
                <a:hueOff val="321486"/>
                <a:satOff val="58119"/>
                <a:lumOff val="40966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0168" y="4928"/>
            <a:ext cx="5183176" cy="6974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96" y="-99660"/>
            <a:ext cx="6623629" cy="4090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7910" y="4740129"/>
            <a:ext cx="6890563" cy="3865875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extBox 10"/>
          <p:cNvSpPr txBox="1"/>
          <p:nvPr/>
        </p:nvSpPr>
        <p:spPr>
          <a:xfrm>
            <a:off x="8969893" y="7066567"/>
            <a:ext cx="4044143" cy="724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100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Achlasia</a:t>
            </a:r>
            <a:r>
              <a:rPr b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</a:p>
        </p:txBody>
      </p:sp>
      <p:sp>
        <p:nvSpPr>
          <p:cNvPr id="176" name="TextBox 11"/>
          <p:cNvSpPr txBox="1"/>
          <p:nvPr/>
        </p:nvSpPr>
        <p:spPr>
          <a:xfrm>
            <a:off x="26440" y="4046856"/>
            <a:ext cx="7503642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/>
            <a:r>
              <a:t>Lower esophageal (schatzki) ring</a:t>
            </a:r>
          </a:p>
        </p:txBody>
      </p:sp>
      <p:sp>
        <p:nvSpPr>
          <p:cNvPr id="177" name="TextBox 12"/>
          <p:cNvSpPr txBox="1"/>
          <p:nvPr/>
        </p:nvSpPr>
        <p:spPr>
          <a:xfrm>
            <a:off x="1384672" y="8490453"/>
            <a:ext cx="4597039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FF0000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/>
            <a:r>
              <a:t>Esophageal web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hueOff val="263624"/>
                <a:satOff val="55948"/>
                <a:lumOff val="27907"/>
              </a:schemeClr>
            </a:gs>
            <a:gs pos="35000">
              <a:srgbClr val="E4FDBF"/>
            </a:gs>
            <a:gs pos="100000">
              <a:schemeClr val="accent3">
                <a:hueOff val="321486"/>
                <a:satOff val="58119"/>
                <a:lumOff val="40966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2"/>
          <p:cNvSpPr/>
          <p:nvPr/>
        </p:nvSpPr>
        <p:spPr>
          <a:xfrm>
            <a:off x="0" y="0"/>
            <a:ext cx="5949971" cy="9753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3" name="object 3"/>
          <p:cNvSpPr txBox="1"/>
          <p:nvPr>
            <p:ph type="title"/>
          </p:nvPr>
        </p:nvSpPr>
        <p:spPr>
          <a:xfrm>
            <a:off x="7010400" y="88900"/>
            <a:ext cx="5897418" cy="145937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812800" algn="l"/>
                <a:tab pos="5397500" algn="l"/>
              </a:tabLst>
              <a:defRPr spc="-900" sz="9400" u="sng">
                <a:solidFill>
                  <a:srgbClr val="C00000"/>
                </a:solidFill>
                <a:uFill>
                  <a:solidFill>
                    <a:srgbClr val="747676"/>
                  </a:solidFill>
                </a:uFill>
                <a:latin typeface="Aharoni"/>
                <a:ea typeface="Aharoni"/>
                <a:cs typeface="Aharoni"/>
                <a:sym typeface="Aharoni"/>
              </a:defRPr>
            </a:pPr>
            <a:r>
              <a:t>Contents</a:t>
            </a:r>
            <a:r>
              <a:rPr>
                <a:latin typeface="Britannic Bold"/>
                <a:ea typeface="Britannic Bold"/>
                <a:cs typeface="Britannic Bold"/>
                <a:sym typeface="Britannic Bold"/>
              </a:rPr>
              <a:t> :</a:t>
            </a:r>
            <a:r>
              <a:rPr>
                <a:latin typeface="Britannic Bold"/>
                <a:ea typeface="Britannic Bold"/>
                <a:cs typeface="Britannic Bold"/>
                <a:sym typeface="Britannic Bold"/>
              </a:rPr>
              <a:t> </a:t>
            </a:r>
          </a:p>
        </p:txBody>
      </p:sp>
      <p:sp>
        <p:nvSpPr>
          <p:cNvPr id="94" name="object 4"/>
          <p:cNvSpPr txBox="1"/>
          <p:nvPr/>
        </p:nvSpPr>
        <p:spPr>
          <a:xfrm>
            <a:off x="7010400" y="1814973"/>
            <a:ext cx="5234710" cy="8398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508000" indent="-495300">
              <a:spcBef>
                <a:spcPts val="2100"/>
              </a:spcBef>
              <a:buSzPct val="75000"/>
              <a:buFont typeface="Helvetica"/>
              <a:buChar char="➤"/>
              <a:tabLst>
                <a:tab pos="508000" algn="l"/>
              </a:tabLst>
              <a:defRPr sz="4000">
                <a:solidFill>
                  <a:srgbClr val="80808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Definition</a:t>
            </a:r>
          </a:p>
          <a:p>
            <a:pPr marL="508000" indent="-495300">
              <a:spcBef>
                <a:spcPts val="2000"/>
              </a:spcBef>
              <a:buSzPct val="75000"/>
              <a:buFont typeface="Helvetica"/>
              <a:buChar char="➤"/>
              <a:tabLst>
                <a:tab pos="508000" algn="l"/>
              </a:tabLst>
              <a:defRPr sz="4000">
                <a:solidFill>
                  <a:srgbClr val="80808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Physiology of swallowing</a:t>
            </a:r>
          </a:p>
          <a:p>
            <a:pPr marL="508000" indent="-495300">
              <a:spcBef>
                <a:spcPts val="2000"/>
              </a:spcBef>
              <a:buSzPct val="75000"/>
              <a:buFont typeface="Helvetica"/>
              <a:buChar char="➤"/>
              <a:tabLst>
                <a:tab pos="508000" algn="l"/>
              </a:tabLst>
              <a:defRPr sz="4000">
                <a:solidFill>
                  <a:srgbClr val="80808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Associated Symptoms</a:t>
            </a:r>
          </a:p>
          <a:p>
            <a:pPr marL="508000" indent="-495300">
              <a:spcBef>
                <a:spcPts val="2000"/>
              </a:spcBef>
              <a:buSzPct val="75000"/>
              <a:buFont typeface="Helvetica"/>
              <a:buChar char="➤"/>
              <a:tabLst>
                <a:tab pos="508000" algn="l"/>
              </a:tabLst>
              <a:defRPr sz="4000">
                <a:solidFill>
                  <a:srgbClr val="80808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Classification</a:t>
            </a:r>
            <a:r>
              <a: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0" indent="-495300">
              <a:spcBef>
                <a:spcPts val="2000"/>
              </a:spcBef>
              <a:buSzPct val="75000"/>
              <a:buFont typeface="Helvetica"/>
              <a:buChar char="➤"/>
              <a:tabLst>
                <a:tab pos="508000" algn="l"/>
              </a:tabLst>
              <a:defRPr sz="4000">
                <a:solidFill>
                  <a:srgbClr val="80808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Risk factors &amp; complicaton</a:t>
            </a:r>
          </a:p>
          <a:p>
            <a:pPr marL="508000" indent="-495300">
              <a:spcBef>
                <a:spcPts val="2000"/>
              </a:spcBef>
              <a:buSzPct val="75000"/>
              <a:buFont typeface="Helvetica"/>
              <a:buChar char="➤"/>
              <a:tabLst>
                <a:tab pos="508000" algn="l"/>
              </a:tabLst>
              <a:defRPr sz="4000">
                <a:solidFill>
                  <a:srgbClr val="80808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Diagnosis &amp; Management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hueOff val="263624"/>
                <a:satOff val="55948"/>
                <a:lumOff val="27907"/>
              </a:schemeClr>
            </a:gs>
            <a:gs pos="35000">
              <a:srgbClr val="E4FDBF"/>
            </a:gs>
            <a:gs pos="100000">
              <a:schemeClr val="accent3">
                <a:hueOff val="321486"/>
                <a:satOff val="58119"/>
                <a:lumOff val="40966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4"/>
          <p:cNvSpPr txBox="1"/>
          <p:nvPr/>
        </p:nvSpPr>
        <p:spPr>
          <a:xfrm>
            <a:off x="357447" y="1123205"/>
            <a:ext cx="11869651" cy="3482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--For oropharyngeal dysphagia</a:t>
            </a:r>
            <a:r>
              <a:rPr>
                <a:solidFill>
                  <a:srgbClr val="111111"/>
                </a:solidFill>
              </a:rPr>
              <a:t>, the doctor may refer the patient to a speech or swallowing therapist, and therapy may include:</a:t>
            </a:r>
            <a:endParaRPr>
              <a:solidFill>
                <a:srgbClr val="111111"/>
              </a:solidFill>
            </a:endParaRPr>
          </a:p>
          <a:p>
            <a:pPr>
              <a:buSzPct val="100000"/>
              <a:buFont typeface="Arial"/>
              <a:buChar char="•"/>
              <a:defRPr b="1" sz="2800">
                <a:solidFill>
                  <a:srgbClr val="00B0F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</a:p>
          <a:p>
            <a:pPr>
              <a:buSzPct val="100000"/>
              <a:buFont typeface="Arial"/>
              <a:buChar char="•"/>
              <a:defRPr b="1" sz="2800">
                <a:solidFill>
                  <a:srgbClr val="00B0F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Learning exercises</a:t>
            </a:r>
            <a:r>
              <a:rPr sz="2400"/>
              <a:t>.</a:t>
            </a:r>
            <a:r>
              <a:rPr b="0" sz="2400"/>
              <a:t> </a:t>
            </a:r>
            <a:r>
              <a:rPr b="0" sz="2400">
                <a:solidFill>
                  <a:srgbClr val="111111"/>
                </a:solidFill>
              </a:rPr>
              <a:t>Certain exercises may help coordinate swallowing muscles or restimulate the nerves that trigger the swallowing reflex.</a:t>
            </a:r>
            <a:endParaRPr b="0" sz="2400">
              <a:solidFill>
                <a:srgbClr val="111111"/>
              </a:solidFill>
            </a:endParaRPr>
          </a:p>
          <a:p>
            <a:pPr>
              <a:buSzPct val="100000"/>
              <a:buFont typeface="Arial"/>
              <a:buChar char="•"/>
              <a:defRPr b="1" sz="2400">
                <a:solidFill>
                  <a:srgbClr val="00B0F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</a:p>
          <a:p>
            <a:pPr>
              <a:buSzPct val="100000"/>
              <a:buFont typeface="Arial"/>
              <a:buChar char="•"/>
              <a:defRPr b="1" sz="2800">
                <a:solidFill>
                  <a:srgbClr val="00B0F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Learning swallowing techniques.</a:t>
            </a:r>
            <a:r>
              <a:rPr b="0" sz="2400">
                <a:solidFill>
                  <a:srgbClr val="111111"/>
                </a:solidFill>
              </a:rPr>
              <a:t> The patient may be taught exercises and new swallowing techniques to help compensate for dysphagia caused by neurological problems such as Alzheimer's disease or Parkinson's disease.</a:t>
            </a:r>
          </a:p>
        </p:txBody>
      </p:sp>
      <p:sp>
        <p:nvSpPr>
          <p:cNvPr id="180" name="TextBox 5"/>
          <p:cNvSpPr txBox="1"/>
          <p:nvPr/>
        </p:nvSpPr>
        <p:spPr>
          <a:xfrm>
            <a:off x="4353328" y="-80820"/>
            <a:ext cx="5198689" cy="935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6000" u="sng">
                <a:solidFill>
                  <a:srgbClr val="C00000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lvl1pPr>
          </a:lstStyle>
          <a:p>
            <a:pPr/>
            <a:r>
              <a:t>Management</a:t>
            </a:r>
          </a:p>
        </p:txBody>
      </p:sp>
      <p:sp>
        <p:nvSpPr>
          <p:cNvPr id="181" name="TextBox 7"/>
          <p:cNvSpPr txBox="1"/>
          <p:nvPr/>
        </p:nvSpPr>
        <p:spPr>
          <a:xfrm>
            <a:off x="265084" y="5489414"/>
            <a:ext cx="12516196" cy="3137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--</a:t>
            </a:r>
            <a:r>
              <a:rPr sz="2800">
                <a:solidFill>
                  <a:srgbClr val="11111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Treatment approaches for </a:t>
            </a:r>
            <a:r>
              <a:rPr sz="2800">
                <a:latin typeface="Palatino Linotype"/>
                <a:ea typeface="Palatino Linotype"/>
                <a:cs typeface="Palatino Linotype"/>
                <a:sym typeface="Palatino Linotype"/>
              </a:rPr>
              <a:t>esophageal dysphagia</a:t>
            </a:r>
            <a:r>
              <a:rPr sz="2800">
                <a:solidFill>
                  <a:srgbClr val="11111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may include:</a:t>
            </a:r>
            <a:endParaRPr sz="2800">
              <a:solidFill>
                <a:srgbClr val="11111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>
              <a:buSzPct val="100000"/>
              <a:buFont typeface="Arial"/>
              <a:buChar char="•"/>
              <a:defRPr b="1" sz="2800">
                <a:solidFill>
                  <a:srgbClr val="00B0F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Esophageal dilation</a:t>
            </a:r>
            <a:r>
              <a:rPr sz="2400"/>
              <a:t>.</a:t>
            </a:r>
            <a:r>
              <a:rPr b="0" sz="2400">
                <a:solidFill>
                  <a:srgbClr val="111111"/>
                </a:solidFill>
              </a:rPr>
              <a:t> For a tight esophageal sphincter (achalasia) or an esophageal stricture, an endoscope may be used with a special balloon attached to gently stretch and expand the width of the esophagus or pass a flexible tube or tubes to stretch the esophagus (dilation).</a:t>
            </a:r>
            <a:endParaRPr b="0" sz="2400">
              <a:solidFill>
                <a:srgbClr val="111111"/>
              </a:solidFill>
            </a:endParaRPr>
          </a:p>
          <a:p>
            <a:pPr>
              <a:buSzPct val="100000"/>
              <a:buFont typeface="Arial"/>
              <a:buChar char="•"/>
              <a:defRPr b="1" sz="2800">
                <a:solidFill>
                  <a:srgbClr val="00B0F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</a:p>
          <a:p>
            <a:pPr>
              <a:buSzPct val="100000"/>
              <a:buFont typeface="Arial"/>
              <a:buChar char="•"/>
              <a:defRPr b="1" sz="2800">
                <a:solidFill>
                  <a:srgbClr val="00B0F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Surgery</a:t>
            </a:r>
            <a:r>
              <a:rPr sz="2400">
                <a:solidFill>
                  <a:srgbClr val="111111"/>
                </a:solidFill>
              </a:rPr>
              <a:t>.</a:t>
            </a:r>
            <a:r>
              <a:rPr b="0" sz="2400">
                <a:solidFill>
                  <a:srgbClr val="111111"/>
                </a:solidFill>
              </a:rPr>
              <a:t> For an esophageal tumor, achalasia or pharyngoesophageal diverticulum, the patient may need surgery to clear the esophageal path.</a:t>
            </a:r>
            <a:endParaRPr b="0" sz="2400">
              <a:solidFill>
                <a:srgbClr val="111111"/>
              </a:solidFill>
            </a:endParaRPr>
          </a:p>
          <a:p>
            <a:pPr>
              <a:buSzPct val="100000"/>
              <a:buFont typeface="Arial"/>
              <a:buChar char="•"/>
              <a:defRPr b="1" sz="2800">
                <a:solidFill>
                  <a:srgbClr val="00B0F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Medications</a:t>
            </a:r>
            <a:r>
              <a:rPr sz="2400">
                <a:solidFill>
                  <a:srgbClr val="111111"/>
                </a:solidFill>
              </a:rPr>
              <a:t>.</a:t>
            </a:r>
            <a:r>
              <a:rPr b="0" sz="2400">
                <a:solidFill>
                  <a:srgbClr val="111111"/>
                </a:solidFill>
              </a:rPr>
              <a:t>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hueOff val="263624"/>
                <a:satOff val="55948"/>
                <a:lumOff val="27907"/>
              </a:schemeClr>
            </a:gs>
            <a:gs pos="35000">
              <a:srgbClr val="E4FDBF"/>
            </a:gs>
            <a:gs pos="100000">
              <a:schemeClr val="accent3">
                <a:hueOff val="321486"/>
                <a:satOff val="58119"/>
                <a:lumOff val="40966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object 2"/>
          <p:cNvSpPr txBox="1"/>
          <p:nvPr>
            <p:ph type="title"/>
          </p:nvPr>
        </p:nvSpPr>
        <p:spPr>
          <a:xfrm>
            <a:off x="3261383" y="485011"/>
            <a:ext cx="6286025" cy="1757828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6900">
                <a:latin typeface="Britannic Bold"/>
                <a:ea typeface="Britannic Bold"/>
                <a:cs typeface="Britannic Bold"/>
                <a:sym typeface="Britannic Bold"/>
              </a:defRPr>
            </a:pPr>
            <a:r>
              <a:t>Thank</a:t>
            </a:r>
            <a:r>
              <a:rPr spc="-230"/>
              <a:t> you</a:t>
            </a:r>
          </a:p>
        </p:txBody>
      </p:sp>
      <p:sp>
        <p:nvSpPr>
          <p:cNvPr id="184" name="object 3"/>
          <p:cNvSpPr/>
          <p:nvPr/>
        </p:nvSpPr>
        <p:spPr>
          <a:xfrm>
            <a:off x="1282800" y="1511750"/>
            <a:ext cx="10053963" cy="815603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hueOff val="263624"/>
                <a:satOff val="55948"/>
                <a:lumOff val="27907"/>
              </a:schemeClr>
            </a:gs>
            <a:gs pos="35000">
              <a:srgbClr val="E4FDBF"/>
            </a:gs>
            <a:gs pos="100000">
              <a:schemeClr val="accent3">
                <a:hueOff val="321486"/>
                <a:satOff val="58119"/>
                <a:lumOff val="40966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bject 2"/>
          <p:cNvSpPr txBox="1"/>
          <p:nvPr/>
        </p:nvSpPr>
        <p:spPr>
          <a:xfrm>
            <a:off x="670716" y="1957222"/>
            <a:ext cx="38272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190" sz="2200">
                <a:solidFill>
                  <a:srgbClr val="5C5C5C"/>
                </a:solidFill>
                <a:latin typeface="MS UI Gothic"/>
                <a:ea typeface="MS UI Gothic"/>
                <a:cs typeface="MS UI Gothic"/>
                <a:sym typeface="MS UI Gothic"/>
              </a:defRPr>
            </a:lvl1pPr>
          </a:lstStyle>
          <a:p>
            <a:pPr/>
            <a:r>
              <a:t>➤</a:t>
            </a:r>
          </a:p>
        </p:txBody>
      </p:sp>
      <p:sp>
        <p:nvSpPr>
          <p:cNvPr id="97" name="object 3"/>
          <p:cNvSpPr txBox="1"/>
          <p:nvPr>
            <p:ph type="body" sz="half" idx="1"/>
          </p:nvPr>
        </p:nvSpPr>
        <p:spPr>
          <a:xfrm>
            <a:off x="965200" y="1800860"/>
            <a:ext cx="11434307" cy="3105606"/>
          </a:xfrm>
          <a:prstGeom prst="rect">
            <a:avLst/>
          </a:prstGeom>
        </p:spPr>
        <p:txBody>
          <a:bodyPr/>
          <a:lstStyle/>
          <a:p>
            <a:pPr marR="5080" indent="127000">
              <a:lnSpc>
                <a:spcPct val="113900"/>
              </a:lnSpc>
              <a:spcBef>
                <a:spcPts val="100"/>
              </a:spcBef>
              <a:defRPr sz="4000"/>
            </a:pPr>
            <a:r>
              <a:t>Di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ﬃ</a:t>
            </a:r>
            <a:r>
              <a:t>culty </a:t>
            </a:r>
            <a:r>
              <a:rPr spc="-133"/>
              <a:t>swallowing (dysphagia) </a:t>
            </a:r>
            <a:r>
              <a:t>means it takes more time </a:t>
            </a:r>
            <a:r>
              <a:rPr spc="-133"/>
              <a:t>and  </a:t>
            </a:r>
            <a:r>
              <a:t>e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ﬀ</a:t>
            </a:r>
            <a:r>
              <a:t>ort to </a:t>
            </a:r>
            <a:r>
              <a:rPr spc="-133"/>
              <a:t>move food </a:t>
            </a:r>
            <a:r>
              <a:t>or </a:t>
            </a:r>
            <a:r>
              <a:rPr spc="-133"/>
              <a:t>liquid from </a:t>
            </a:r>
            <a:r>
              <a:rPr spc="-133"/>
              <a:t>the</a:t>
            </a:r>
            <a:r>
              <a:rPr spc="-133"/>
              <a:t> </a:t>
            </a:r>
            <a:r>
              <a:t>mouth to </a:t>
            </a:r>
            <a:r>
              <a:rPr spc="-133"/>
              <a:t>the</a:t>
            </a:r>
            <a:r>
              <a:rPr spc="-133"/>
              <a:t> </a:t>
            </a:r>
            <a:r>
              <a:t>stomach.  </a:t>
            </a:r>
            <a:r>
              <a:rPr spc="-133"/>
              <a:t>Dysphagia may </a:t>
            </a:r>
            <a:r>
              <a:t>also be associated </a:t>
            </a:r>
            <a:r>
              <a:rPr spc="-133"/>
              <a:t>with pain. </a:t>
            </a:r>
            <a:r>
              <a:t>In some cases,  </a:t>
            </a:r>
            <a:r>
              <a:rPr spc="-133"/>
              <a:t>swallowing may </a:t>
            </a:r>
            <a:r>
              <a:t>be</a:t>
            </a:r>
            <a:r>
              <a:rPr spc="400"/>
              <a:t> </a:t>
            </a:r>
            <a:r>
              <a:t>impossible.</a:t>
            </a:r>
          </a:p>
        </p:txBody>
      </p:sp>
      <p:sp>
        <p:nvSpPr>
          <p:cNvPr id="98" name="object 4"/>
          <p:cNvSpPr txBox="1"/>
          <p:nvPr/>
        </p:nvSpPr>
        <p:spPr>
          <a:xfrm>
            <a:off x="609600" y="5481972"/>
            <a:ext cx="28765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190" sz="2200">
                <a:solidFill>
                  <a:srgbClr val="5C5C5C"/>
                </a:solidFill>
                <a:latin typeface="MS UI Gothic"/>
                <a:ea typeface="MS UI Gothic"/>
                <a:cs typeface="MS UI Gothic"/>
                <a:sym typeface="MS UI Gothic"/>
              </a:defRPr>
            </a:lvl1pPr>
          </a:lstStyle>
          <a:p>
            <a:pPr/>
            <a:r>
              <a:t>➤</a:t>
            </a:r>
          </a:p>
        </p:txBody>
      </p:sp>
      <p:sp>
        <p:nvSpPr>
          <p:cNvPr id="99" name="object 5"/>
          <p:cNvSpPr txBox="1"/>
          <p:nvPr/>
        </p:nvSpPr>
        <p:spPr>
          <a:xfrm>
            <a:off x="1021714" y="5239205"/>
            <a:ext cx="10961372" cy="3347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>
              <a:lnSpc>
                <a:spcPct val="113900"/>
              </a:lnSpc>
              <a:spcBef>
                <a:spcPts val="100"/>
              </a:spcBef>
              <a:defRPr sz="38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Occasional </a:t>
            </a:r>
            <a:r>
              <a:rPr spc="88"/>
              <a:t>diﬃculty </a:t>
            </a:r>
            <a:r>
              <a:rPr spc="-44"/>
              <a:t>swallowing, </a:t>
            </a:r>
            <a:r>
              <a:rPr spc="-38"/>
              <a:t>which </a:t>
            </a:r>
            <a:r>
              <a:rPr spc="-120"/>
              <a:t>may </a:t>
            </a:r>
            <a:r>
              <a:rPr spc="-12"/>
              <a:t>occur </a:t>
            </a:r>
            <a:r>
              <a:rPr spc="-44"/>
              <a:t>when </a:t>
            </a:r>
            <a:r>
              <a:rPr spc="25"/>
              <a:t>eat  </a:t>
            </a:r>
            <a:r>
              <a:rPr spc="50"/>
              <a:t>too </a:t>
            </a:r>
            <a:r>
              <a:rPr spc="12"/>
              <a:t>fast </a:t>
            </a:r>
            <a:r>
              <a:t>or </a:t>
            </a:r>
            <a:r>
              <a:rPr spc="-12"/>
              <a:t>don’t </a:t>
            </a:r>
            <a:r>
              <a:rPr spc="-44"/>
              <a:t>chew</a:t>
            </a:r>
            <a:r>
              <a:rPr spc="-44"/>
              <a:t> </a:t>
            </a:r>
            <a:r>
              <a:rPr spc="-57"/>
              <a:t>food </a:t>
            </a:r>
            <a:r>
              <a:rPr spc="-50"/>
              <a:t>well </a:t>
            </a:r>
            <a:r>
              <a:rPr spc="-6"/>
              <a:t>enough, </a:t>
            </a:r>
            <a:r>
              <a:rPr spc="-57"/>
              <a:t>usually </a:t>
            </a:r>
            <a:r>
              <a:rPr spc="44"/>
              <a:t>isn’t </a:t>
            </a:r>
            <a:r>
              <a:rPr spc="-6"/>
              <a:t>cause  </a:t>
            </a:r>
            <a:r>
              <a:rPr spc="-19"/>
              <a:t>for </a:t>
            </a:r>
            <a:r>
              <a:rPr spc="19"/>
              <a:t>concern, </a:t>
            </a:r>
            <a:r>
              <a:rPr spc="31"/>
              <a:t>persistent </a:t>
            </a:r>
            <a:r>
              <a:rPr spc="-95"/>
              <a:t>dysphagia </a:t>
            </a:r>
            <a:r>
              <a:rPr spc="-120"/>
              <a:t>may </a:t>
            </a:r>
            <a:r>
              <a:rPr spc="-6"/>
              <a:t>indicate </a:t>
            </a:r>
            <a:r>
              <a:rPr spc="-76"/>
              <a:t>a </a:t>
            </a:r>
            <a:r>
              <a:rPr spc="19"/>
              <a:t>serious </a:t>
            </a:r>
            <a:r>
              <a:rPr spc="-31"/>
              <a:t>medical  </a:t>
            </a:r>
            <a:r>
              <a:t>condition </a:t>
            </a:r>
            <a:r>
              <a:rPr spc="-25"/>
              <a:t>requiring</a:t>
            </a:r>
            <a:r>
              <a:rPr spc="196"/>
              <a:t> </a:t>
            </a:r>
            <a:r>
              <a:rPr spc="44"/>
              <a:t>treatment.</a:t>
            </a:r>
          </a:p>
        </p:txBody>
      </p:sp>
      <p:sp>
        <p:nvSpPr>
          <p:cNvPr id="100" name="object 6"/>
          <p:cNvSpPr txBox="1"/>
          <p:nvPr>
            <p:ph type="title"/>
          </p:nvPr>
        </p:nvSpPr>
        <p:spPr>
          <a:xfrm>
            <a:off x="4167909" y="224189"/>
            <a:ext cx="4929911" cy="124393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8000" u="sng">
                <a:solidFill>
                  <a:srgbClr val="E22400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lvl1pPr>
          </a:lstStyle>
          <a:p>
            <a:pPr/>
            <a:r>
              <a:t>Definition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hueOff val="263624"/>
                <a:satOff val="55948"/>
                <a:lumOff val="27907"/>
              </a:schemeClr>
            </a:gs>
            <a:gs pos="35000">
              <a:srgbClr val="E4FDBF"/>
            </a:gs>
            <a:gs pos="100000">
              <a:schemeClr val="accent3">
                <a:hueOff val="321486"/>
                <a:satOff val="58119"/>
                <a:lumOff val="40966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3"/>
          <p:cNvSpPr txBox="1"/>
          <p:nvPr/>
        </p:nvSpPr>
        <p:spPr>
          <a:xfrm>
            <a:off x="150337" y="560015"/>
            <a:ext cx="12559596" cy="9408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5400" u="sng">
                <a:solidFill>
                  <a:srgbClr val="C00000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pPr>
            <a:r>
              <a:t>Physiological process of swallowing : </a:t>
            </a:r>
          </a:p>
          <a:p>
            <a:pPr>
              <a:defRPr b="1" sz="3600">
                <a:solidFill>
                  <a:srgbClr val="00B0F0"/>
                </a:solidFill>
              </a:defRPr>
            </a:pPr>
          </a:p>
          <a:p>
            <a:pPr>
              <a:defRPr b="1" sz="4000">
                <a:solidFill>
                  <a:srgbClr val="00B0F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 1. Oral phase :</a:t>
            </a:r>
            <a:r>
              <a:rPr sz="3600"/>
              <a:t> </a:t>
            </a:r>
            <a:r>
              <a:rPr b="0" sz="3600">
                <a:solidFill>
                  <a:srgbClr val="1A1A1A"/>
                </a:solidFill>
              </a:rPr>
              <a:t>Food bolus formation, number of process which result in food entering safely into the oropharynx. </a:t>
            </a:r>
            <a:endParaRPr b="0" sz="3600">
              <a:solidFill>
                <a:srgbClr val="1A1A1A"/>
              </a:solidFill>
            </a:endParaRPr>
          </a:p>
          <a:p>
            <a:pPr>
              <a:defRPr b="1" sz="3600"/>
            </a:pPr>
            <a:r>
              <a:t>Nerve involved</a:t>
            </a:r>
            <a:r>
              <a:rPr>
                <a:solidFill>
                  <a:srgbClr val="FF0000"/>
                </a:solidFill>
              </a:rPr>
              <a:t>:</a:t>
            </a:r>
            <a:r>
              <a:rPr sz="4400">
                <a:solidFill>
                  <a:srgbClr val="FF0000"/>
                </a:solidFill>
              </a:rPr>
              <a:t> </a:t>
            </a:r>
            <a:r>
              <a:rPr b="0" sz="4400">
                <a:solidFill>
                  <a:srgbClr val="FF000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Facial nerve, trigeminal nerve. </a:t>
            </a:r>
            <a:r>
              <a:rPr b="0" sz="4000">
                <a:latin typeface="Arabic Typesetting"/>
                <a:ea typeface="Arabic Typesetting"/>
                <a:cs typeface="Arabic Typesetting"/>
                <a:sym typeface="Arabic Typesetting"/>
              </a:rPr>
              <a:t> </a:t>
            </a:r>
            <a:endParaRPr sz="4000">
              <a:solidFill>
                <a:srgbClr val="FF0000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  <a:p>
            <a:pPr>
              <a:defRPr b="1" sz="4000">
                <a:solidFill>
                  <a:srgbClr val="00B0F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2. Pharyngeal phase :</a:t>
            </a:r>
            <a:r>
              <a:rPr>
                <a:solidFill>
                  <a:srgbClr val="FF0000"/>
                </a:solidFill>
              </a:rPr>
              <a:t> </a:t>
            </a:r>
            <a:r>
              <a:rPr b="0" sz="3600">
                <a:solidFill>
                  <a:srgbClr val="1A1A1A"/>
                </a:solidFill>
              </a:rPr>
              <a:t>Tongue covers the oropharynx,</a:t>
            </a:r>
            <a:endParaRPr b="0" sz="3600">
              <a:solidFill>
                <a:srgbClr val="1A1A1A"/>
              </a:solidFill>
            </a:endParaRPr>
          </a:p>
          <a:p>
            <a:pPr>
              <a:defRPr sz="3600">
                <a:solidFill>
                  <a:srgbClr val="1A1A1A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Epiglottis closes the airway,</a:t>
            </a:r>
          </a:p>
          <a:p>
            <a:pPr>
              <a:defRPr sz="3600">
                <a:solidFill>
                  <a:srgbClr val="1A1A1A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 Upper esophageal sphincter relaxes allowing the food to move into the esophagus.</a:t>
            </a:r>
          </a:p>
          <a:p>
            <a:pPr>
              <a:defRPr b="1" sz="36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Nerve involved</a:t>
            </a:r>
            <a:r>
              <a:rPr>
                <a:solidFill>
                  <a:srgbClr val="FF0000"/>
                </a:solidFill>
              </a:rPr>
              <a:t> : </a:t>
            </a:r>
            <a:r>
              <a:rPr b="0" sz="3200">
                <a:solidFill>
                  <a:srgbClr val="FF0000"/>
                </a:solidFill>
              </a:rPr>
              <a:t>glossopharyngeal nerve.</a:t>
            </a:r>
            <a:endParaRPr b="0" sz="3200">
              <a:solidFill>
                <a:srgbClr val="FF0000"/>
              </a:solidFill>
            </a:endParaRPr>
          </a:p>
          <a:p>
            <a:pPr>
              <a:defRPr b="1" sz="4000">
                <a:solidFill>
                  <a:srgbClr val="00B0F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</a:p>
          <a:p>
            <a:pPr>
              <a:defRPr b="1" sz="4000">
                <a:solidFill>
                  <a:srgbClr val="00B0F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3. Esophageal phase:</a:t>
            </a:r>
            <a:r>
              <a:rPr sz="3600"/>
              <a:t> </a:t>
            </a:r>
            <a:r>
              <a:rPr b="0" sz="3600">
                <a:solidFill>
                  <a:srgbClr val="000000"/>
                </a:solidFill>
              </a:rPr>
              <a:t>Lower esophageal sphincter relaxes to receive the bolus </a:t>
            </a:r>
            <a:endParaRPr b="0" sz="3600">
              <a:solidFill>
                <a:srgbClr val="000000"/>
              </a:solidFill>
            </a:endParaRPr>
          </a:p>
          <a:p>
            <a:pPr>
              <a:defRPr b="1" sz="3600"/>
            </a:pPr>
            <a:r>
              <a:t>Nerve involved</a:t>
            </a:r>
            <a:r>
              <a:rPr>
                <a:solidFill>
                  <a:srgbClr val="FF0000"/>
                </a:solidFill>
              </a:rPr>
              <a:t>: </a:t>
            </a:r>
            <a:r>
              <a:rPr b="0" sz="3200">
                <a:solidFill>
                  <a:srgbClr val="FF0000"/>
                </a:solidFill>
              </a:rPr>
              <a:t>vagus nerve.</a:t>
            </a:r>
            <a:endParaRPr b="0" sz="3200">
              <a:solidFill>
                <a:srgbClr val="FF0000"/>
              </a:solidFill>
            </a:endParaRPr>
          </a:p>
          <a:p>
            <a:pPr>
              <a:defRPr b="1" sz="3600">
                <a:solidFill>
                  <a:srgbClr val="FF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hueOff val="263624"/>
                <a:satOff val="55948"/>
                <a:lumOff val="27907"/>
              </a:schemeClr>
            </a:gs>
            <a:gs pos="35000">
              <a:srgbClr val="E4FDBF"/>
            </a:gs>
            <a:gs pos="100000">
              <a:schemeClr val="accent3">
                <a:hueOff val="321486"/>
                <a:satOff val="58119"/>
                <a:lumOff val="40966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bject 3"/>
          <p:cNvSpPr txBox="1"/>
          <p:nvPr/>
        </p:nvSpPr>
        <p:spPr>
          <a:xfrm>
            <a:off x="264815" y="893166"/>
            <a:ext cx="12475169" cy="4286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spc="-97" sz="3900">
                <a:solidFill>
                  <a:srgbClr val="00B0F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-Therefore, Inability </a:t>
            </a:r>
            <a:r>
              <a:rPr spc="-92"/>
              <a:t>to </a:t>
            </a:r>
            <a:r>
              <a:rPr spc="-113"/>
              <a:t>swallow </a:t>
            </a:r>
            <a:r>
              <a:rPr spc="-27"/>
              <a:t>is </a:t>
            </a:r>
            <a:r>
              <a:rPr spc="-162"/>
              <a:t>caused</a:t>
            </a:r>
            <a:r>
              <a:rPr spc="384"/>
              <a:t> </a:t>
            </a:r>
            <a:r>
              <a:rPr spc="-173"/>
              <a:t>by:</a:t>
            </a:r>
          </a:p>
          <a:p>
            <a:pPr marL="12700" marR="5080">
              <a:lnSpc>
                <a:spcPct val="115198"/>
              </a:lnSpc>
              <a:spcBef>
                <a:spcPts val="1500"/>
              </a:spcBef>
              <a:buClr>
                <a:srgbClr val="000000"/>
              </a:buClr>
              <a:buSzPct val="100000"/>
              <a:buAutoNum type="arabicPeriod" startAt="1"/>
              <a:tabLst>
                <a:tab pos="355600" algn="l"/>
              </a:tabLst>
              <a:defRPr spc="-188" sz="39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A </a:t>
            </a:r>
            <a:r>
              <a:rPr spc="-18"/>
              <a:t>problem </a:t>
            </a:r>
            <a:r>
              <a:rPr spc="-12"/>
              <a:t>with </a:t>
            </a:r>
            <a:r>
              <a:rPr spc="48"/>
              <a:t>the </a:t>
            </a:r>
            <a:r>
              <a:rPr spc="18"/>
              <a:t>strength </a:t>
            </a:r>
            <a:r>
              <a:rPr spc="0"/>
              <a:t>or </a:t>
            </a:r>
            <a:r>
              <a:rPr spc="-6"/>
              <a:t>coordination </a:t>
            </a:r>
            <a:r>
              <a:rPr spc="-18"/>
              <a:t>of </a:t>
            </a:r>
            <a:r>
              <a:rPr spc="48"/>
              <a:t>the </a:t>
            </a:r>
            <a:r>
              <a:rPr spc="12"/>
              <a:t>muscles </a:t>
            </a:r>
            <a:r>
              <a:rPr spc="-24"/>
              <a:t>required </a:t>
            </a:r>
            <a:r>
              <a:rPr spc="60"/>
              <a:t>to  </a:t>
            </a:r>
            <a:r>
              <a:rPr spc="-54"/>
              <a:t>move </a:t>
            </a:r>
            <a:r>
              <a:rPr spc="0"/>
              <a:t>material </a:t>
            </a:r>
            <a:r>
              <a:rPr spc="-18"/>
              <a:t>from </a:t>
            </a:r>
            <a:r>
              <a:rPr spc="48"/>
              <a:t>the </a:t>
            </a:r>
            <a:r>
              <a:rPr spc="12"/>
              <a:t>mouth </a:t>
            </a:r>
            <a:r>
              <a:rPr spc="60"/>
              <a:t>to </a:t>
            </a:r>
            <a:r>
              <a:rPr spc="48"/>
              <a:t>the</a:t>
            </a:r>
            <a:r>
              <a:rPr spc="585"/>
              <a:t> </a:t>
            </a:r>
            <a:r>
              <a:rPr spc="18"/>
              <a:t>stomach</a:t>
            </a:r>
          </a:p>
          <a:p>
            <a:pPr marL="438487" indent="-426422">
              <a:spcBef>
                <a:spcPts val="2100"/>
              </a:spcBef>
              <a:buClr>
                <a:srgbClr val="000000"/>
              </a:buClr>
              <a:buSzPct val="100000"/>
              <a:buAutoNum type="arabicPeriod" startAt="1"/>
              <a:tabLst>
                <a:tab pos="355600" algn="l"/>
              </a:tabLst>
              <a:defRPr spc="-188" sz="39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A </a:t>
            </a:r>
            <a:r>
              <a:rPr spc="-42"/>
              <a:t>fixed </a:t>
            </a:r>
            <a:r>
              <a:rPr spc="24"/>
              <a:t>obstruction </a:t>
            </a:r>
            <a:r>
              <a:rPr spc="-6"/>
              <a:t>somewhere </a:t>
            </a:r>
            <a:r>
              <a:rPr spc="0"/>
              <a:t>between </a:t>
            </a:r>
            <a:r>
              <a:rPr spc="48"/>
              <a:t>the </a:t>
            </a:r>
            <a:r>
              <a:rPr spc="12"/>
              <a:t>mouth </a:t>
            </a:r>
            <a:r>
              <a:rPr spc="-73"/>
              <a:t>and</a:t>
            </a:r>
            <a:r>
              <a:rPr spc="243"/>
              <a:t> </a:t>
            </a:r>
            <a:r>
              <a:rPr spc="18"/>
              <a:t>stomach</a:t>
            </a:r>
          </a:p>
          <a:p>
            <a:pPr marL="438487" indent="-426422">
              <a:spcBef>
                <a:spcPts val="2000"/>
              </a:spcBef>
              <a:buClr>
                <a:srgbClr val="000000"/>
              </a:buClr>
              <a:buSzPct val="100000"/>
              <a:buAutoNum type="arabicPeriod" startAt="1"/>
              <a:tabLst>
                <a:tab pos="355600" algn="l"/>
              </a:tabLst>
              <a:defRPr spc="-18" sz="39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Occasionally </a:t>
            </a:r>
            <a:r>
              <a:rPr spc="-67"/>
              <a:t>a </a:t>
            </a:r>
            <a:r>
              <a:rPr spc="12"/>
              <a:t>combination </a:t>
            </a:r>
            <a:r>
              <a:t>of </a:t>
            </a:r>
            <a:r>
              <a:rPr spc="36"/>
              <a:t>both</a:t>
            </a:r>
            <a:r>
              <a:rPr spc="542"/>
              <a:t> </a:t>
            </a:r>
            <a:r>
              <a:rPr spc="12"/>
              <a:t>processes</a:t>
            </a:r>
          </a:p>
        </p:txBody>
      </p:sp>
      <p:sp>
        <p:nvSpPr>
          <p:cNvPr id="105" name="TextBox 5"/>
          <p:cNvSpPr txBox="1"/>
          <p:nvPr/>
        </p:nvSpPr>
        <p:spPr>
          <a:xfrm>
            <a:off x="241595" y="5952825"/>
            <a:ext cx="12331470" cy="220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36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NOTE**</a:t>
            </a:r>
          </a:p>
          <a:p>
            <a:pPr>
              <a:defRPr b="1" sz="36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-Solid bolus need peristaltic waves to move.</a:t>
            </a:r>
          </a:p>
          <a:p>
            <a:pPr>
              <a:defRPr b="1" sz="36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-Residual liquid bolus usually moved by gravity alone if the person is standing 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hueOff val="263624"/>
                <a:satOff val="55948"/>
                <a:lumOff val="27907"/>
              </a:schemeClr>
            </a:gs>
            <a:gs pos="35000">
              <a:srgbClr val="E4FDBF"/>
            </a:gs>
            <a:gs pos="100000">
              <a:schemeClr val="accent3">
                <a:hueOff val="321486"/>
                <a:satOff val="58119"/>
                <a:lumOff val="40966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bject 2"/>
          <p:cNvSpPr txBox="1"/>
          <p:nvPr>
            <p:ph type="title"/>
          </p:nvPr>
        </p:nvSpPr>
        <p:spPr>
          <a:xfrm>
            <a:off x="341010" y="0"/>
            <a:ext cx="9207074" cy="1151597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7400" u="sng">
                <a:solidFill>
                  <a:srgbClr val="C00000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lvl1pPr>
          </a:lstStyle>
          <a:p>
            <a:pPr/>
            <a:r>
              <a:t>Associated Symptoms</a:t>
            </a:r>
          </a:p>
        </p:txBody>
      </p:sp>
      <p:sp>
        <p:nvSpPr>
          <p:cNvPr id="108" name="object 3"/>
          <p:cNvSpPr txBox="1"/>
          <p:nvPr/>
        </p:nvSpPr>
        <p:spPr>
          <a:xfrm>
            <a:off x="75796" y="984056"/>
            <a:ext cx="12303163" cy="8362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pc="-5" sz="33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Signs </a:t>
            </a:r>
            <a:r>
              <a:rPr spc="-64"/>
              <a:t>and </a:t>
            </a:r>
            <a:r>
              <a:rPr spc="-17"/>
              <a:t>symptoms </a:t>
            </a:r>
            <a:r>
              <a:rPr spc="-82"/>
              <a:t>may</a:t>
            </a:r>
            <a:r>
              <a:rPr spc="341"/>
              <a:t> </a:t>
            </a:r>
            <a:r>
              <a:rPr spc="-11"/>
              <a:t>include:</a:t>
            </a:r>
          </a:p>
          <a:p>
            <a:pPr>
              <a:defRPr sz="3300">
                <a:latin typeface="Palatino Linotype"/>
                <a:ea typeface="Palatino Linotype"/>
                <a:cs typeface="Palatino Linotype"/>
                <a:sym typeface="Palatino Linotype"/>
              </a:defRPr>
            </a:pPr>
          </a:p>
          <a:p>
            <a:pPr marL="282121" indent="-269421">
              <a:buClr>
                <a:srgbClr val="111111"/>
              </a:buClr>
              <a:buSzPct val="100000"/>
              <a:buChar char="•"/>
              <a:tabLst>
                <a:tab pos="241300" algn="l"/>
              </a:tabLst>
              <a:defRPr spc="-76" sz="33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Having </a:t>
            </a:r>
            <a:r>
              <a:rPr spc="-41" u="sng"/>
              <a:t>pain</a:t>
            </a:r>
            <a:r>
              <a:rPr spc="-41"/>
              <a:t> </a:t>
            </a:r>
            <a:r>
              <a:rPr spc="-29"/>
              <a:t>while </a:t>
            </a:r>
            <a:r>
              <a:rPr spc="-41"/>
              <a:t>swallowing</a:t>
            </a:r>
            <a:r>
              <a:rPr spc="400"/>
              <a:t> </a:t>
            </a:r>
            <a:r>
              <a:rPr spc="-17"/>
              <a:t>(odynophagia</a:t>
            </a:r>
            <a:r>
              <a:rPr spc="-17"/>
              <a:t>) </a:t>
            </a:r>
          </a:p>
          <a:p>
            <a:pPr marL="282121" marR="206375" indent="-269421">
              <a:lnSpc>
                <a:spcPct val="112400"/>
              </a:lnSpc>
              <a:spcBef>
                <a:spcPts val="1200"/>
              </a:spcBef>
              <a:buClr>
                <a:srgbClr val="111111"/>
              </a:buClr>
              <a:buSzPct val="100000"/>
              <a:buChar char="•"/>
              <a:tabLst>
                <a:tab pos="241300" algn="l"/>
              </a:tabLst>
              <a:defRPr spc="-76" sz="33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Having </a:t>
            </a:r>
            <a:r>
              <a:rPr spc="29"/>
              <a:t>the </a:t>
            </a:r>
            <a:r>
              <a:rPr spc="11"/>
              <a:t>sensation </a:t>
            </a:r>
            <a:r>
              <a:rPr spc="-17"/>
              <a:t>of </a:t>
            </a:r>
            <a:r>
              <a:rPr spc="-41"/>
              <a:t>food </a:t>
            </a:r>
            <a:r>
              <a:rPr spc="-5"/>
              <a:t>getting </a:t>
            </a:r>
            <a:r>
              <a:rPr spc="11"/>
              <a:t>stuck </a:t>
            </a:r>
            <a:r>
              <a:rPr spc="5"/>
              <a:t>in </a:t>
            </a:r>
            <a:r>
              <a:rPr spc="-64"/>
              <a:t>your </a:t>
            </a:r>
            <a:r>
              <a:rPr spc="11"/>
              <a:t>throat </a:t>
            </a:r>
            <a:r>
              <a:rPr spc="-5"/>
              <a:t>or </a:t>
            </a:r>
            <a:r>
              <a:rPr spc="29"/>
              <a:t>chest </a:t>
            </a:r>
            <a:r>
              <a:rPr spc="-5"/>
              <a:t>or </a:t>
            </a:r>
            <a:r>
              <a:rPr spc="-17"/>
              <a:t>behind </a:t>
            </a:r>
            <a:r>
              <a:rPr spc="-64"/>
              <a:t>your </a:t>
            </a:r>
            <a:r>
              <a:rPr spc="53"/>
              <a:t>sternum</a:t>
            </a:r>
          </a:p>
          <a:p>
            <a:pPr marL="282121" indent="-269421">
              <a:spcBef>
                <a:spcPts val="1500"/>
              </a:spcBef>
              <a:buClr>
                <a:srgbClr val="111111"/>
              </a:buClr>
              <a:buSzPct val="100000"/>
              <a:buChar char="•"/>
              <a:tabLst>
                <a:tab pos="241300" algn="l"/>
              </a:tabLst>
              <a:defRPr spc="-11" sz="33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Drooling (salivation)</a:t>
            </a:r>
          </a:p>
          <a:p>
            <a:pPr marL="282121" indent="-269421">
              <a:spcBef>
                <a:spcPts val="1500"/>
              </a:spcBef>
              <a:buClr>
                <a:srgbClr val="111111"/>
              </a:buClr>
              <a:buSzPct val="100000"/>
              <a:buChar char="•"/>
              <a:tabLst>
                <a:tab pos="241300" algn="l"/>
              </a:tabLst>
              <a:defRPr spc="-11" sz="33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Being</a:t>
            </a:r>
            <a:r>
              <a:rPr spc="58"/>
              <a:t> </a:t>
            </a:r>
            <a:r>
              <a:rPr spc="0"/>
              <a:t>hoarse</a:t>
            </a:r>
          </a:p>
          <a:p>
            <a:pPr marL="282121" indent="-269421">
              <a:spcBef>
                <a:spcPts val="1500"/>
              </a:spcBef>
              <a:buClr>
                <a:srgbClr val="111111"/>
              </a:buClr>
              <a:buSzPct val="100000"/>
              <a:buChar char="•"/>
              <a:tabLst>
                <a:tab pos="241300" algn="l"/>
              </a:tabLst>
              <a:defRPr spc="-23" sz="33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spc="17"/>
              <a:t>Regurgitation</a:t>
            </a:r>
            <a:r>
              <a:t> (Bringing </a:t>
            </a:r>
            <a:r>
              <a:rPr spc="-41"/>
              <a:t>food </a:t>
            </a:r>
            <a:r>
              <a:t>back </a:t>
            </a:r>
            <a:r>
              <a:rPr spc="-76"/>
              <a:t>up</a:t>
            </a:r>
            <a:r>
              <a:rPr spc="17"/>
              <a:t>)</a:t>
            </a:r>
          </a:p>
          <a:p>
            <a:pPr marL="282121" indent="-269421">
              <a:spcBef>
                <a:spcPts val="1500"/>
              </a:spcBef>
              <a:buClr>
                <a:srgbClr val="111111"/>
              </a:buClr>
              <a:buSzPct val="100000"/>
              <a:buChar char="•"/>
              <a:tabLst>
                <a:tab pos="241300" algn="l"/>
              </a:tabLst>
              <a:defRPr spc="-76" sz="33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Having </a:t>
            </a:r>
            <a:r>
              <a:rPr spc="0"/>
              <a:t>frequent</a:t>
            </a:r>
            <a:r>
              <a:rPr spc="200"/>
              <a:t> </a:t>
            </a:r>
            <a:r>
              <a:rPr spc="-5"/>
              <a:t>heartburn</a:t>
            </a:r>
          </a:p>
          <a:p>
            <a:pPr marL="282121" indent="-269421">
              <a:spcBef>
                <a:spcPts val="1500"/>
              </a:spcBef>
              <a:buClr>
                <a:srgbClr val="111111"/>
              </a:buClr>
              <a:buSzPct val="100000"/>
              <a:buChar char="•"/>
              <a:tabLst>
                <a:tab pos="241300" algn="l"/>
              </a:tabLst>
              <a:defRPr spc="-76" sz="33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Having</a:t>
            </a:r>
            <a:r>
              <a:rPr spc="64"/>
              <a:t> </a:t>
            </a:r>
            <a:r>
              <a:rPr spc="-41"/>
              <a:t>food</a:t>
            </a:r>
            <a:r>
              <a:rPr spc="64"/>
              <a:t> </a:t>
            </a:r>
            <a:r>
              <a:rPr spc="-5"/>
              <a:t>or</a:t>
            </a:r>
            <a:r>
              <a:rPr spc="64"/>
              <a:t> </a:t>
            </a:r>
            <a:r>
              <a:rPr spc="5"/>
              <a:t>stomach</a:t>
            </a:r>
            <a:r>
              <a:rPr spc="64"/>
              <a:t> </a:t>
            </a:r>
            <a:r>
              <a:rPr spc="-47"/>
              <a:t>acid</a:t>
            </a:r>
            <a:r>
              <a:rPr spc="64"/>
              <a:t> </a:t>
            </a:r>
            <a:r>
              <a:rPr spc="-23"/>
              <a:t>back</a:t>
            </a:r>
            <a:r>
              <a:rPr spc="64"/>
              <a:t> </a:t>
            </a:r>
            <a:r>
              <a:t>up</a:t>
            </a:r>
            <a:r>
              <a:rPr spc="64"/>
              <a:t> </a:t>
            </a:r>
            <a:r>
              <a:rPr spc="23"/>
              <a:t>into</a:t>
            </a:r>
            <a:r>
              <a:rPr spc="64"/>
              <a:t> </a:t>
            </a:r>
            <a:r>
              <a:rPr spc="-64"/>
              <a:t>your</a:t>
            </a:r>
            <a:r>
              <a:rPr spc="64"/>
              <a:t> </a:t>
            </a:r>
            <a:r>
              <a:rPr spc="11"/>
              <a:t>throat(reflux)</a:t>
            </a:r>
          </a:p>
          <a:p>
            <a:pPr marL="282121" indent="-269421">
              <a:spcBef>
                <a:spcPts val="1600"/>
              </a:spcBef>
              <a:buClr>
                <a:srgbClr val="111111"/>
              </a:buClr>
              <a:buSzPct val="100000"/>
              <a:buChar char="•"/>
              <a:tabLst>
                <a:tab pos="241300" algn="l"/>
              </a:tabLst>
              <a:defRPr spc="-23" sz="33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Unexpectedly </a:t>
            </a:r>
            <a:r>
              <a:rPr spc="-11"/>
              <a:t>losing</a:t>
            </a:r>
            <a:r>
              <a:rPr spc="147"/>
              <a:t> </a:t>
            </a:r>
            <a:r>
              <a:rPr spc="-29"/>
              <a:t>weight</a:t>
            </a:r>
          </a:p>
          <a:p>
            <a:pPr marL="282121" indent="-269421">
              <a:spcBef>
                <a:spcPts val="1500"/>
              </a:spcBef>
              <a:buClr>
                <a:srgbClr val="111111"/>
              </a:buClr>
              <a:buSzPct val="100000"/>
              <a:buChar char="•"/>
              <a:tabLst>
                <a:tab pos="241300" algn="l"/>
              </a:tabLst>
              <a:defRPr spc="-35" sz="33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Coughing </a:t>
            </a:r>
            <a:r>
              <a:rPr spc="-5"/>
              <a:t>or </a:t>
            </a:r>
            <a:r>
              <a:rPr spc="-70"/>
              <a:t>gagging </a:t>
            </a:r>
            <a:r>
              <a:t>when</a:t>
            </a:r>
            <a:r>
              <a:rPr spc="365"/>
              <a:t> </a:t>
            </a:r>
            <a:r>
              <a:rPr spc="-41"/>
              <a:t>swallowing</a:t>
            </a:r>
          </a:p>
          <a:p>
            <a:pPr marL="282121" indent="-269421">
              <a:spcBef>
                <a:spcPts val="1500"/>
              </a:spcBef>
              <a:buClr>
                <a:srgbClr val="111111"/>
              </a:buClr>
              <a:buSzPct val="100000"/>
              <a:buChar char="•"/>
              <a:tabLst>
                <a:tab pos="241300" algn="l"/>
              </a:tabLst>
              <a:defRPr spc="-76" sz="33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Having</a:t>
            </a:r>
            <a:r>
              <a:rPr spc="64"/>
              <a:t> </a:t>
            </a:r>
            <a:r>
              <a:rPr spc="41"/>
              <a:t>to</a:t>
            </a:r>
            <a:r>
              <a:rPr spc="70"/>
              <a:t> </a:t>
            </a:r>
            <a:r>
              <a:rPr spc="11"/>
              <a:t>cut</a:t>
            </a:r>
            <a:r>
              <a:rPr spc="70"/>
              <a:t> </a:t>
            </a:r>
            <a:r>
              <a:rPr spc="-41"/>
              <a:t>food</a:t>
            </a:r>
            <a:r>
              <a:rPr spc="70"/>
              <a:t> </a:t>
            </a:r>
            <a:r>
              <a:rPr spc="23"/>
              <a:t>into</a:t>
            </a:r>
            <a:r>
              <a:rPr spc="70"/>
              <a:t> </a:t>
            </a:r>
            <a:r>
              <a:rPr spc="-5"/>
              <a:t>smaller</a:t>
            </a:r>
            <a:r>
              <a:rPr spc="70"/>
              <a:t> </a:t>
            </a:r>
            <a:r>
              <a:rPr spc="-5"/>
              <a:t>pieces</a:t>
            </a:r>
            <a:r>
              <a:rPr spc="70"/>
              <a:t> </a:t>
            </a:r>
            <a:r>
              <a:rPr spc="-5"/>
              <a:t>or</a:t>
            </a:r>
            <a:r>
              <a:rPr spc="70"/>
              <a:t> </a:t>
            </a:r>
            <a:r>
              <a:rPr spc="-58"/>
              <a:t>avoiding</a:t>
            </a:r>
            <a:r>
              <a:rPr spc="70"/>
              <a:t> </a:t>
            </a:r>
            <a:r>
              <a:rPr spc="5"/>
              <a:t>certain</a:t>
            </a:r>
            <a:r>
              <a:rPr spc="70"/>
              <a:t> </a:t>
            </a:r>
            <a:r>
              <a:rPr spc="-23"/>
              <a:t>foods</a:t>
            </a:r>
            <a:r>
              <a:rPr spc="70"/>
              <a:t> </a:t>
            </a:r>
            <a:r>
              <a:rPr spc="-5"/>
              <a:t>because</a:t>
            </a:r>
            <a:r>
              <a:rPr spc="70"/>
              <a:t> </a:t>
            </a:r>
            <a:r>
              <a:rPr spc="-17"/>
              <a:t>of</a:t>
            </a:r>
            <a:r>
              <a:rPr spc="70"/>
              <a:t> </a:t>
            </a:r>
            <a:r>
              <a:rPr spc="5"/>
              <a:t>trouble</a:t>
            </a:r>
            <a:r>
              <a:rPr spc="70"/>
              <a:t> </a:t>
            </a:r>
            <a:r>
              <a:rPr spc="-41"/>
              <a:t>swallowing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hueOff val="263624"/>
                <a:satOff val="55948"/>
                <a:lumOff val="27907"/>
              </a:schemeClr>
            </a:gs>
            <a:gs pos="35000">
              <a:srgbClr val="E4FDBF"/>
            </a:gs>
            <a:gs pos="100000">
              <a:schemeClr val="accent3">
                <a:hueOff val="321486"/>
                <a:satOff val="58119"/>
                <a:lumOff val="40966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4"/>
          <p:cNvSpPr txBox="1"/>
          <p:nvPr>
            <p:ph type="title"/>
          </p:nvPr>
        </p:nvSpPr>
        <p:spPr>
          <a:xfrm>
            <a:off x="-108651" y="750597"/>
            <a:ext cx="13004801" cy="1678666"/>
          </a:xfrm>
          <a:prstGeom prst="rect">
            <a:avLst/>
          </a:prstGeom>
        </p:spPr>
        <p:txBody>
          <a:bodyPr/>
          <a:lstStyle>
            <a:lvl1pPr indent="12700" algn="ctr">
              <a:spcBef>
                <a:spcPts val="100"/>
              </a:spcBef>
              <a:defRPr sz="6900" u="sng">
                <a:solidFill>
                  <a:srgbClr val="C00000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lvl1pPr>
          </a:lstStyle>
          <a:p>
            <a:pPr/>
            <a:r>
              <a:t>Classification of dysphagia </a:t>
            </a:r>
          </a:p>
        </p:txBody>
      </p:sp>
      <p:sp>
        <p:nvSpPr>
          <p:cNvPr id="111" name="object 5"/>
          <p:cNvSpPr txBox="1"/>
          <p:nvPr/>
        </p:nvSpPr>
        <p:spPr>
          <a:xfrm>
            <a:off x="4983250" y="3406244"/>
            <a:ext cx="8078257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724693" indent="-711993">
              <a:lnSpc>
                <a:spcPts val="3600"/>
              </a:lnSpc>
              <a:buSzPct val="110344"/>
              <a:buAutoNum type="arabicPeriod" startAt="1"/>
              <a:tabLst>
                <a:tab pos="508000" algn="l"/>
              </a:tabLst>
              <a:defRPr b="1" spc="-107" sz="4600">
                <a:solidFill>
                  <a:srgbClr val="5C5C5C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Oropharyngeal</a:t>
            </a:r>
            <a:r>
              <a:rPr spc="-50"/>
              <a:t> </a:t>
            </a:r>
            <a:r>
              <a:rPr spc="-122"/>
              <a:t>Dysphagia</a:t>
            </a:r>
          </a:p>
          <a:p>
            <a:pPr>
              <a:buSzPct val="100000"/>
              <a:buAutoNum type="arabicPeriod" startAt="1"/>
              <a:defRPr b="1" sz="4600">
                <a:latin typeface="Aharoni"/>
                <a:ea typeface="Aharoni"/>
                <a:cs typeface="Aharoni"/>
                <a:sym typeface="Aharoni"/>
              </a:defRPr>
            </a:pPr>
          </a:p>
          <a:p>
            <a:pPr marL="724693" indent="-711993">
              <a:buSzPct val="110344"/>
              <a:buAutoNum type="arabicPeriod" startAt="2"/>
              <a:tabLst>
                <a:tab pos="495300" algn="l"/>
                <a:tab pos="508000" algn="l"/>
              </a:tabLst>
              <a:defRPr b="1" spc="-136" sz="4600">
                <a:solidFill>
                  <a:srgbClr val="5C5C5C"/>
                </a:solidFill>
                <a:latin typeface="Aharoni"/>
                <a:ea typeface="Aharoni"/>
                <a:cs typeface="Aharoni"/>
                <a:sym typeface="Aharoni"/>
              </a:defRPr>
            </a:pPr>
            <a:r>
              <a:t>Esophageal</a:t>
            </a:r>
            <a:r>
              <a:rPr spc="0"/>
              <a:t> </a:t>
            </a:r>
            <a:r>
              <a:rPr spc="-122"/>
              <a:t>Dysphagia</a:t>
            </a:r>
          </a:p>
        </p:txBody>
      </p:sp>
      <p:sp>
        <p:nvSpPr>
          <p:cNvPr id="112" name="object 9"/>
          <p:cNvSpPr/>
          <p:nvPr/>
        </p:nvSpPr>
        <p:spPr>
          <a:xfrm>
            <a:off x="-15395" y="2458465"/>
            <a:ext cx="4877883" cy="641021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hueOff val="263624"/>
                <a:satOff val="55948"/>
                <a:lumOff val="27907"/>
              </a:schemeClr>
            </a:gs>
            <a:gs pos="35000">
              <a:srgbClr val="E4FDBF"/>
            </a:gs>
            <a:gs pos="100000">
              <a:schemeClr val="accent3">
                <a:hueOff val="321486"/>
                <a:satOff val="58119"/>
                <a:lumOff val="40966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bject 2"/>
          <p:cNvSpPr/>
          <p:nvPr/>
        </p:nvSpPr>
        <p:spPr>
          <a:xfrm>
            <a:off x="571500" y="1574800"/>
            <a:ext cx="11861800" cy="0"/>
          </a:xfrm>
          <a:prstGeom prst="line">
            <a:avLst/>
          </a:prstGeom>
          <a:ln w="38100">
            <a:solidFill>
              <a:srgbClr val="747676"/>
            </a:solidFill>
            <a:prstDash val="dot"/>
          </a:ln>
        </p:spPr>
        <p:txBody>
          <a:bodyPr lIns="45719" rIns="45719"/>
          <a:lstStyle/>
          <a:p>
            <a:pPr/>
          </a:p>
        </p:txBody>
      </p:sp>
      <p:sp>
        <p:nvSpPr>
          <p:cNvPr id="115" name="object 3"/>
          <p:cNvSpPr txBox="1"/>
          <p:nvPr>
            <p:ph type="title"/>
          </p:nvPr>
        </p:nvSpPr>
        <p:spPr>
          <a:xfrm>
            <a:off x="2366816" y="484926"/>
            <a:ext cx="10186498" cy="936155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6000" u="sng">
                <a:solidFill>
                  <a:srgbClr val="C00000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lvl1pPr>
          </a:lstStyle>
          <a:p>
            <a:pPr/>
            <a:r>
              <a:t>Oropharyngeal dysphagia</a:t>
            </a:r>
          </a:p>
        </p:txBody>
      </p:sp>
      <p:sp>
        <p:nvSpPr>
          <p:cNvPr id="116" name="object 4"/>
          <p:cNvSpPr txBox="1"/>
          <p:nvPr/>
        </p:nvSpPr>
        <p:spPr>
          <a:xfrm>
            <a:off x="265544" y="1905000"/>
            <a:ext cx="344056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150">
                <a:solidFill>
                  <a:srgbClr val="5C5C5C"/>
                </a:solidFill>
                <a:latin typeface="MS UI Gothic"/>
                <a:ea typeface="MS UI Gothic"/>
                <a:cs typeface="MS UI Gothic"/>
                <a:sym typeface="MS UI Gothic"/>
              </a:defRPr>
            </a:lvl1pPr>
          </a:lstStyle>
          <a:p>
            <a:pPr/>
            <a:r>
              <a:t>➤</a:t>
            </a:r>
          </a:p>
        </p:txBody>
      </p:sp>
      <p:sp>
        <p:nvSpPr>
          <p:cNvPr id="117" name="object 5"/>
          <p:cNvSpPr txBox="1"/>
          <p:nvPr>
            <p:ph type="body" idx="1"/>
          </p:nvPr>
        </p:nvSpPr>
        <p:spPr>
          <a:xfrm>
            <a:off x="965200" y="1728520"/>
            <a:ext cx="11074400" cy="5632247"/>
          </a:xfrm>
          <a:prstGeom prst="rect">
            <a:avLst/>
          </a:prstGeom>
        </p:spPr>
        <p:txBody>
          <a:bodyPr/>
          <a:lstStyle/>
          <a:p>
            <a:pPr marR="245802" indent="12573" defTabSz="905255">
              <a:lnSpc>
                <a:spcPct val="114599"/>
              </a:lnSpc>
              <a:defRPr sz="2772"/>
            </a:pPr>
            <a:r>
              <a:t>The </a:t>
            </a:r>
            <a:r>
              <a:rPr spc="-99"/>
              <a:t>inability </a:t>
            </a:r>
            <a:r>
              <a:t>to </a:t>
            </a:r>
            <a:r>
              <a:rPr spc="-99"/>
              <a:t>propel a food </a:t>
            </a:r>
            <a:r>
              <a:t>bolus </a:t>
            </a:r>
            <a:r>
              <a:rPr spc="-99"/>
              <a:t>successfully from </a:t>
            </a:r>
            <a:r>
              <a:t>the </a:t>
            </a:r>
            <a:r>
              <a:rPr spc="-99"/>
              <a:t>hypopharyngeal area  through </a:t>
            </a:r>
            <a:r>
              <a:t>the </a:t>
            </a:r>
            <a:r>
              <a:rPr spc="-99"/>
              <a:t>upper esophageal </a:t>
            </a:r>
            <a:r>
              <a:t>sphincter into the </a:t>
            </a:r>
            <a:r>
              <a:rPr spc="-99"/>
              <a:t>esophageal body </a:t>
            </a:r>
            <a:r>
              <a:t>is </a:t>
            </a:r>
            <a:r>
              <a:rPr spc="-99"/>
              <a:t>called  oropharyngeal </a:t>
            </a:r>
            <a:r>
              <a:t>or transfer</a:t>
            </a:r>
            <a:r>
              <a:rPr spc="198"/>
              <a:t> </a:t>
            </a:r>
            <a:r>
              <a:rPr spc="-99"/>
              <a:t>dysphagia.</a:t>
            </a:r>
          </a:p>
          <a:p>
            <a:pPr marR="111899" indent="125729" defTabSz="905255">
              <a:lnSpc>
                <a:spcPct val="114599"/>
              </a:lnSpc>
              <a:spcBef>
                <a:spcPts val="1700"/>
              </a:spcBef>
              <a:defRPr spc="-99" sz="2772"/>
            </a:pPr>
            <a:r>
              <a:t>Oropharyngeal disorders </a:t>
            </a:r>
            <a:r>
              <a:rPr spc="0"/>
              <a:t>aﬀect the initiation </a:t>
            </a:r>
            <a:r>
              <a:t>of swallowing </a:t>
            </a:r>
            <a:r>
              <a:rPr spc="0"/>
              <a:t>at the </a:t>
            </a:r>
            <a:r>
              <a:t>pharynx and  upper esophageal</a:t>
            </a:r>
            <a:r>
              <a:rPr spc="99"/>
              <a:t> </a:t>
            </a:r>
            <a:r>
              <a:t>sphincter.</a:t>
            </a:r>
          </a:p>
          <a:p>
            <a:pPr marR="5029" indent="125729" defTabSz="905255">
              <a:lnSpc>
                <a:spcPct val="114599"/>
              </a:lnSpc>
              <a:spcBef>
                <a:spcPts val="1600"/>
              </a:spcBef>
              <a:defRPr sz="2772"/>
            </a:pPr>
            <a:r>
              <a:t>The patient has diﬃculty initiating </a:t>
            </a:r>
            <a:r>
              <a:rPr spc="-99"/>
              <a:t>swallowing and complains of choking, nasal  regurgitation </a:t>
            </a:r>
            <a:r>
              <a:t>or tracheal</a:t>
            </a:r>
            <a:r>
              <a:rPr spc="198"/>
              <a:t> </a:t>
            </a:r>
            <a:r>
              <a:t>aspiration.</a:t>
            </a:r>
          </a:p>
          <a:p>
            <a:pPr marR="247058" indent="12573" defTabSz="905255">
              <a:lnSpc>
                <a:spcPct val="114599"/>
              </a:lnSpc>
              <a:spcBef>
                <a:spcPts val="1700"/>
              </a:spcBef>
              <a:defRPr sz="2772"/>
            </a:pPr>
            <a:r>
              <a:t>With processes that aﬀect the mouth, </a:t>
            </a:r>
            <a:r>
              <a:rPr spc="-99"/>
              <a:t>hypopharynx, and upper esophagus, </a:t>
            </a:r>
            <a:r>
              <a:t>the  patient is often </a:t>
            </a:r>
            <a:r>
              <a:rPr spc="-99"/>
              <a:t>unable </a:t>
            </a:r>
            <a:r>
              <a:t>to initiate </a:t>
            </a:r>
            <a:r>
              <a:rPr spc="-99"/>
              <a:t>a swallow and repeatedly </a:t>
            </a:r>
            <a:r>
              <a:t>has to attempt to  </a:t>
            </a:r>
            <a:r>
              <a:rPr spc="-99"/>
              <a:t>swallow</a:t>
            </a:r>
            <a:r>
              <a:rPr spc="-99"/>
              <a:t>.</a:t>
            </a:r>
          </a:p>
        </p:txBody>
      </p:sp>
      <p:sp>
        <p:nvSpPr>
          <p:cNvPr id="118" name="object 6"/>
          <p:cNvSpPr txBox="1"/>
          <p:nvPr/>
        </p:nvSpPr>
        <p:spPr>
          <a:xfrm>
            <a:off x="357908" y="3464790"/>
            <a:ext cx="738967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150">
                <a:solidFill>
                  <a:srgbClr val="5C5C5C"/>
                </a:solidFill>
                <a:latin typeface="MS UI Gothic"/>
                <a:ea typeface="MS UI Gothic"/>
                <a:cs typeface="MS UI Gothic"/>
                <a:sym typeface="MS UI Gothic"/>
              </a:defRPr>
            </a:lvl1pPr>
          </a:lstStyle>
          <a:p>
            <a:pPr/>
            <a:r>
              <a:t>➤</a:t>
            </a:r>
          </a:p>
        </p:txBody>
      </p:sp>
      <p:sp>
        <p:nvSpPr>
          <p:cNvPr id="119" name="object 7"/>
          <p:cNvSpPr txBox="1"/>
          <p:nvPr/>
        </p:nvSpPr>
        <p:spPr>
          <a:xfrm>
            <a:off x="357910" y="4757418"/>
            <a:ext cx="487277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150">
                <a:solidFill>
                  <a:srgbClr val="5C5C5C"/>
                </a:solidFill>
                <a:latin typeface="MS UI Gothic"/>
                <a:ea typeface="MS UI Gothic"/>
                <a:cs typeface="MS UI Gothic"/>
                <a:sym typeface="MS UI Gothic"/>
              </a:defRPr>
            </a:lvl1pPr>
          </a:lstStyle>
          <a:p>
            <a:pPr/>
            <a:r>
              <a:t>➤</a:t>
            </a:r>
          </a:p>
        </p:txBody>
      </p:sp>
      <p:sp>
        <p:nvSpPr>
          <p:cNvPr id="120" name="object 10"/>
          <p:cNvSpPr txBox="1"/>
          <p:nvPr/>
        </p:nvSpPr>
        <p:spPr>
          <a:xfrm>
            <a:off x="1384674" y="7755493"/>
            <a:ext cx="9517875" cy="95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lnSpc>
                <a:spcPct val="114900"/>
              </a:lnSpc>
              <a:spcBef>
                <a:spcPts val="100"/>
              </a:spcBef>
              <a:defRPr spc="-85" sz="29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Dysphagia </a:t>
            </a:r>
            <a:r>
              <a:rPr spc="-100"/>
              <a:t>that </a:t>
            </a:r>
            <a:r>
              <a:rPr spc="-90"/>
              <a:t>occurs </a:t>
            </a:r>
            <a:r>
              <a:t>immediately </a:t>
            </a:r>
            <a:r>
              <a:rPr spc="-55"/>
              <a:t>or  </a:t>
            </a:r>
            <a:r>
              <a:rPr spc="-40"/>
              <a:t>within </a:t>
            </a:r>
            <a:r>
              <a:rPr spc="-125"/>
              <a:t>1 </a:t>
            </a:r>
            <a:r>
              <a:rPr spc="-110"/>
              <a:t>second </a:t>
            </a:r>
            <a:r>
              <a:rPr spc="-80"/>
              <a:t>of </a:t>
            </a:r>
            <a:r>
              <a:t>swallowing </a:t>
            </a:r>
            <a:r>
              <a:rPr spc="-130"/>
              <a:t>suggests  </a:t>
            </a:r>
            <a:r>
              <a:rPr spc="-135"/>
              <a:t>an </a:t>
            </a:r>
            <a:r>
              <a:rPr spc="-100"/>
              <a:t>oropharyngeal</a:t>
            </a:r>
            <a:r>
              <a:rPr spc="155"/>
              <a:t> </a:t>
            </a:r>
            <a:r>
              <a:t>abnormality</a:t>
            </a:r>
          </a:p>
        </p:txBody>
      </p:sp>
      <p:sp>
        <p:nvSpPr>
          <p:cNvPr id="121" name="object 7"/>
          <p:cNvSpPr txBox="1"/>
          <p:nvPr/>
        </p:nvSpPr>
        <p:spPr>
          <a:xfrm>
            <a:off x="265545" y="5949334"/>
            <a:ext cx="34405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150">
                <a:solidFill>
                  <a:srgbClr val="5C5C5C"/>
                </a:solidFill>
                <a:latin typeface="MS UI Gothic"/>
                <a:ea typeface="MS UI Gothic"/>
                <a:cs typeface="MS UI Gothic"/>
                <a:sym typeface="MS UI Gothic"/>
              </a:defRPr>
            </a:lvl1pPr>
          </a:lstStyle>
          <a:p>
            <a:pPr/>
            <a:r>
              <a:t>➤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hueOff val="263624"/>
                <a:satOff val="55948"/>
                <a:lumOff val="27907"/>
              </a:schemeClr>
            </a:gs>
            <a:gs pos="35000">
              <a:srgbClr val="E4FDBF"/>
            </a:gs>
            <a:gs pos="100000">
              <a:schemeClr val="accent3">
                <a:hueOff val="321486"/>
                <a:satOff val="58119"/>
                <a:lumOff val="40966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object 2"/>
          <p:cNvSpPr/>
          <p:nvPr/>
        </p:nvSpPr>
        <p:spPr>
          <a:xfrm>
            <a:off x="627154" y="2786793"/>
            <a:ext cx="194191" cy="1966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4" name="object 3"/>
          <p:cNvSpPr/>
          <p:nvPr/>
        </p:nvSpPr>
        <p:spPr>
          <a:xfrm>
            <a:off x="627154" y="3497993"/>
            <a:ext cx="194191" cy="1966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5" name="object 4"/>
          <p:cNvSpPr/>
          <p:nvPr/>
        </p:nvSpPr>
        <p:spPr>
          <a:xfrm>
            <a:off x="627154" y="4209193"/>
            <a:ext cx="194191" cy="1966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6" name="object 5"/>
          <p:cNvSpPr/>
          <p:nvPr/>
        </p:nvSpPr>
        <p:spPr>
          <a:xfrm>
            <a:off x="627154" y="4920393"/>
            <a:ext cx="194191" cy="1966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7" name="object 6"/>
          <p:cNvSpPr/>
          <p:nvPr/>
        </p:nvSpPr>
        <p:spPr>
          <a:xfrm>
            <a:off x="627154" y="5631593"/>
            <a:ext cx="194191" cy="1966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8" name="object 7"/>
          <p:cNvSpPr/>
          <p:nvPr/>
        </p:nvSpPr>
        <p:spPr>
          <a:xfrm>
            <a:off x="627154" y="6342793"/>
            <a:ext cx="194191" cy="1966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9" name="object 8"/>
          <p:cNvSpPr/>
          <p:nvPr/>
        </p:nvSpPr>
        <p:spPr>
          <a:xfrm>
            <a:off x="627154" y="7053992"/>
            <a:ext cx="194191" cy="1966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0" name="object 9"/>
          <p:cNvSpPr/>
          <p:nvPr/>
        </p:nvSpPr>
        <p:spPr>
          <a:xfrm>
            <a:off x="627154" y="7765192"/>
            <a:ext cx="194191" cy="1966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1" name="object 10"/>
          <p:cNvSpPr/>
          <p:nvPr/>
        </p:nvSpPr>
        <p:spPr>
          <a:xfrm>
            <a:off x="627154" y="8476392"/>
            <a:ext cx="194191" cy="19661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2" name="object 11"/>
          <p:cNvSpPr txBox="1"/>
          <p:nvPr/>
        </p:nvSpPr>
        <p:spPr>
          <a:xfrm>
            <a:off x="609599" y="1866899"/>
            <a:ext cx="6004562" cy="6932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571500" algn="l"/>
              </a:tabLst>
              <a:defRPr spc="-100" sz="360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1.	</a:t>
            </a:r>
            <a:r>
              <a:rPr spc="-69"/>
              <a:t>Neuromuscular</a:t>
            </a:r>
            <a:r>
              <a:rPr spc="5"/>
              <a:t> </a:t>
            </a:r>
            <a:r>
              <a:rPr spc="-110"/>
              <a:t>Causes:</a:t>
            </a:r>
          </a:p>
          <a:p>
            <a:pPr indent="419100" algn="just">
              <a:spcBef>
                <a:spcPts val="2300"/>
              </a:spcBef>
              <a:defRPr spc="-35" sz="28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Amyotrophic </a:t>
            </a:r>
            <a:r>
              <a:rPr spc="-5"/>
              <a:t>lateral</a:t>
            </a:r>
            <a:r>
              <a:rPr spc="180"/>
              <a:t> </a:t>
            </a:r>
            <a:r>
              <a:rPr spc="20"/>
              <a:t>sclerosis</a:t>
            </a:r>
          </a:p>
          <a:p>
            <a:pPr marR="5080" indent="419100" algn="just">
              <a:lnSpc>
                <a:spcPts val="5600"/>
              </a:lnSpc>
              <a:spcBef>
                <a:spcPts val="500"/>
              </a:spcBef>
              <a:defRPr spc="-10" sz="28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CNS </a:t>
            </a:r>
            <a:r>
              <a:rPr spc="15"/>
              <a:t>tumors </a:t>
            </a:r>
            <a:r>
              <a:rPr spc="25"/>
              <a:t>(benign </a:t>
            </a:r>
            <a:r>
              <a:rPr spc="0"/>
              <a:t>or </a:t>
            </a:r>
            <a:r>
              <a:rPr spc="10"/>
              <a:t>malignant)  </a:t>
            </a:r>
            <a:r>
              <a:t>Dysfunction </a:t>
            </a:r>
            <a:r>
              <a:rPr spc="-15"/>
              <a:t>of </a:t>
            </a:r>
            <a:r>
              <a:rPr spc="40"/>
              <a:t>the </a:t>
            </a:r>
            <a:r>
              <a:rPr spc="45"/>
              <a:t>UES </a:t>
            </a:r>
            <a:r>
              <a:rPr spc="0"/>
              <a:t>or </a:t>
            </a:r>
            <a:r>
              <a:rPr spc="-45"/>
              <a:t>pharynx  </a:t>
            </a:r>
            <a:r>
              <a:rPr spc="-20"/>
              <a:t>Multiple</a:t>
            </a:r>
            <a:r>
              <a:rPr spc="70"/>
              <a:t> </a:t>
            </a:r>
            <a:r>
              <a:rPr spc="20"/>
              <a:t>sclerosis</a:t>
            </a:r>
          </a:p>
          <a:p>
            <a:pPr marR="2433954" indent="419100">
              <a:lnSpc>
                <a:spcPts val="5600"/>
              </a:lnSpc>
              <a:defRPr spc="-25" sz="28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Muscular </a:t>
            </a:r>
            <a:r>
              <a:rPr spc="-60"/>
              <a:t>dystrophy  </a:t>
            </a:r>
            <a:r>
              <a:t>Myasthenia </a:t>
            </a:r>
            <a:r>
              <a:rPr spc="-55"/>
              <a:t>gravis  </a:t>
            </a:r>
            <a:r>
              <a:rPr spc="-10"/>
              <a:t>Parkinson’s</a:t>
            </a:r>
            <a:r>
              <a:rPr spc="25"/>
              <a:t> </a:t>
            </a:r>
            <a:r>
              <a:rPr spc="-5"/>
              <a:t>disease</a:t>
            </a:r>
          </a:p>
          <a:p>
            <a:pPr marL="99059" marR="384809" indent="319405">
              <a:lnSpc>
                <a:spcPts val="5600"/>
              </a:lnSpc>
              <a:defRPr spc="-25" sz="2800">
                <a:solidFill>
                  <a:srgbClr val="5C5C5C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Polymyositis </a:t>
            </a:r>
            <a:r>
              <a:rPr spc="0"/>
              <a:t>or </a:t>
            </a:r>
            <a:r>
              <a:rPr spc="-5"/>
              <a:t>dermatomyositis  </a:t>
            </a:r>
            <a:r>
              <a:rPr spc="5"/>
              <a:t>Stroke</a:t>
            </a:r>
          </a:p>
        </p:txBody>
      </p:sp>
      <p:sp>
        <p:nvSpPr>
          <p:cNvPr id="133" name="object 12"/>
          <p:cNvSpPr txBox="1"/>
          <p:nvPr>
            <p:ph type="title"/>
          </p:nvPr>
        </p:nvSpPr>
        <p:spPr>
          <a:xfrm>
            <a:off x="858981" y="381000"/>
            <a:ext cx="12145820" cy="874598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5600" u="sng">
                <a:solidFill>
                  <a:srgbClr val="C00000"/>
                </a:solidFill>
                <a:latin typeface="Britannic Bold"/>
                <a:ea typeface="Britannic Bold"/>
                <a:cs typeface="Britannic Bold"/>
                <a:sym typeface="Britannic Bold"/>
              </a:defRPr>
            </a:pPr>
            <a:r>
              <a:t>Causes</a:t>
            </a:r>
            <a:r>
              <a:rPr>
                <a:solidFill>
                  <a:srgbClr val="5C5C5C"/>
                </a:solidFill>
              </a:rPr>
              <a:t> </a:t>
            </a:r>
            <a:r>
              <a:t>of</a:t>
            </a:r>
            <a:r>
              <a:rPr>
                <a:solidFill>
                  <a:srgbClr val="5C5C5C"/>
                </a:solidFill>
              </a:rPr>
              <a:t> </a:t>
            </a:r>
            <a:r>
              <a:t>oropharyngeal</a:t>
            </a:r>
            <a:r>
              <a:rPr>
                <a:solidFill>
                  <a:srgbClr val="5C5C5C"/>
                </a:solidFill>
              </a:rPr>
              <a:t> </a:t>
            </a:r>
            <a:r>
              <a:t>dysphagia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