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2"/>
  </p:notesMasterIdLst>
  <p:sldIdLst>
    <p:sldId id="257" r:id="rId2"/>
    <p:sldId id="311" r:id="rId3"/>
    <p:sldId id="315" r:id="rId4"/>
    <p:sldId id="314" r:id="rId5"/>
    <p:sldId id="316" r:id="rId6"/>
    <p:sldId id="317" r:id="rId7"/>
    <p:sldId id="318" r:id="rId8"/>
    <p:sldId id="324" r:id="rId9"/>
    <p:sldId id="301" r:id="rId10"/>
    <p:sldId id="312" r:id="rId11"/>
    <p:sldId id="313" r:id="rId12"/>
    <p:sldId id="302" r:id="rId13"/>
    <p:sldId id="258" r:id="rId14"/>
    <p:sldId id="259" r:id="rId15"/>
    <p:sldId id="260" r:id="rId16"/>
    <p:sldId id="262" r:id="rId17"/>
    <p:sldId id="261" r:id="rId18"/>
    <p:sldId id="293" r:id="rId19"/>
    <p:sldId id="294" r:id="rId20"/>
    <p:sldId id="303" r:id="rId21"/>
    <p:sldId id="319" r:id="rId22"/>
    <p:sldId id="263" r:id="rId23"/>
    <p:sldId id="264" r:id="rId24"/>
    <p:sldId id="265" r:id="rId25"/>
    <p:sldId id="266" r:id="rId26"/>
    <p:sldId id="290" r:id="rId27"/>
    <p:sldId id="291" r:id="rId28"/>
    <p:sldId id="320" r:id="rId29"/>
    <p:sldId id="304" r:id="rId30"/>
    <p:sldId id="292" r:id="rId31"/>
    <p:sldId id="285" r:id="rId32"/>
    <p:sldId id="268" r:id="rId33"/>
    <p:sldId id="288" r:id="rId34"/>
    <p:sldId id="305" r:id="rId35"/>
    <p:sldId id="269" r:id="rId36"/>
    <p:sldId id="270" r:id="rId37"/>
    <p:sldId id="271" r:id="rId38"/>
    <p:sldId id="326" r:id="rId39"/>
    <p:sldId id="327" r:id="rId40"/>
    <p:sldId id="322" r:id="rId41"/>
    <p:sldId id="323" r:id="rId42"/>
    <p:sldId id="321" r:id="rId43"/>
    <p:sldId id="272" r:id="rId44"/>
    <p:sldId id="306" r:id="rId45"/>
    <p:sldId id="328" r:id="rId46"/>
    <p:sldId id="273" r:id="rId47"/>
    <p:sldId id="307" r:id="rId48"/>
    <p:sldId id="274" r:id="rId49"/>
    <p:sldId id="340" r:id="rId50"/>
    <p:sldId id="286" r:id="rId51"/>
    <p:sldId id="275" r:id="rId52"/>
    <p:sldId id="276" r:id="rId53"/>
    <p:sldId id="308" r:id="rId54"/>
    <p:sldId id="277" r:id="rId55"/>
    <p:sldId id="341" r:id="rId56"/>
    <p:sldId id="278" r:id="rId57"/>
    <p:sldId id="342" r:id="rId58"/>
    <p:sldId id="279" r:id="rId59"/>
    <p:sldId id="300" r:id="rId60"/>
    <p:sldId id="309" r:id="rId61"/>
    <p:sldId id="280" r:id="rId62"/>
    <p:sldId id="343" r:id="rId63"/>
    <p:sldId id="281" r:id="rId64"/>
    <p:sldId id="283" r:id="rId65"/>
    <p:sldId id="287" r:id="rId66"/>
    <p:sldId id="344" r:id="rId67"/>
    <p:sldId id="310" r:id="rId68"/>
    <p:sldId id="284" r:id="rId69"/>
    <p:sldId id="299" r:id="rId70"/>
    <p:sldId id="295"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3825" autoAdjust="0"/>
  </p:normalViewPr>
  <p:slideViewPr>
    <p:cSldViewPr snapToGrid="0">
      <p:cViewPr varScale="1">
        <p:scale>
          <a:sx n="67" d="100"/>
          <a:sy n="67" d="100"/>
        </p:scale>
        <p:origin x="86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tyle>
          <a:lnRef idx="3">
            <a:schemeClr val="lt1"/>
          </a:lnRef>
          <a:fillRef idx="1">
            <a:schemeClr val="accent2"/>
          </a:fillRef>
          <a:effectRef idx="1">
            <a:schemeClr val="accent2"/>
          </a:effectRef>
          <a:fontRef idx="minor">
            <a:schemeClr val="lt1"/>
          </a:fontRef>
        </dgm:style>
      </dgm:prSet>
      <dgm:spPr/>
      <dgm:t>
        <a:bodyPr/>
        <a:lstStyle/>
        <a:p>
          <a:r>
            <a:rPr lang="en-CA" b="1" dirty="0">
              <a:solidFill>
                <a:schemeClr val="bg1"/>
              </a:solidFill>
            </a:rPr>
            <a:t>Exocytosis</a:t>
          </a:r>
          <a:endParaRPr lang="en-US" b="1" dirty="0">
            <a:solidFill>
              <a:schemeClr val="bg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3200" b="1" dirty="0">
              <a:solidFill>
                <a:schemeClr val="bg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tyle>
          <a:lnRef idx="3">
            <a:schemeClr val="lt1"/>
          </a:lnRef>
          <a:fillRef idx="1">
            <a:schemeClr val="accent2"/>
          </a:fillRef>
          <a:effectRef idx="1">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bg1"/>
              </a:solidFill>
            </a:rPr>
            <a:t>Simple diffusion</a:t>
          </a:r>
        </a:p>
        <a:p>
          <a:pPr defTabSz="622300">
            <a:lnSpc>
              <a:spcPct val="90000"/>
            </a:lnSpc>
            <a:spcBef>
              <a:spcPct val="0"/>
            </a:spcBef>
            <a:spcAft>
              <a:spcPct val="35000"/>
            </a:spcAft>
          </a:pPr>
          <a:endParaRPr lang="en-US" dirty="0">
            <a:solidFill>
              <a:schemeClr val="bg1"/>
            </a:solidFill>
          </a:endParaRPr>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tyle>
          <a:lnRef idx="3">
            <a:schemeClr val="lt1"/>
          </a:lnRef>
          <a:fillRef idx="1">
            <a:schemeClr val="accent2"/>
          </a:fillRef>
          <a:effectRef idx="1">
            <a:schemeClr val="accent2"/>
          </a:effectRef>
          <a:fontRef idx="minor">
            <a:schemeClr val="lt1"/>
          </a:fontRef>
        </dgm:style>
      </dgm:prSet>
      <dgm:spPr/>
      <dgm:t>
        <a:bodyPr/>
        <a:lstStyle/>
        <a:p>
          <a:r>
            <a:rPr lang="en-CA" b="1" dirty="0">
              <a:solidFill>
                <a:schemeClr val="bg1"/>
              </a:solidFill>
              <a:effectLst/>
            </a:rPr>
            <a:t>Facilitated diffusion</a:t>
          </a:r>
          <a:endParaRPr lang="en-US" b="1" dirty="0">
            <a:solidFill>
              <a:schemeClr val="bg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tyle>
          <a:lnRef idx="3">
            <a:schemeClr val="lt1"/>
          </a:lnRef>
          <a:fillRef idx="1">
            <a:schemeClr val="accent2"/>
          </a:fillRef>
          <a:effectRef idx="1">
            <a:schemeClr val="accent2"/>
          </a:effectRef>
          <a:fontRef idx="minor">
            <a:schemeClr val="lt1"/>
          </a:fontRef>
        </dgm:style>
      </dgm:prSet>
      <dgm:spPr/>
      <dgm:t>
        <a:bodyPr/>
        <a:lstStyle/>
        <a:p>
          <a:r>
            <a:rPr lang="en-US" b="1" dirty="0">
              <a:solidFill>
                <a:schemeClr val="bg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3600" b="1" dirty="0">
              <a:solidFill>
                <a:schemeClr val="bg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tyle>
          <a:lnRef idx="3">
            <a:schemeClr val="lt1"/>
          </a:lnRef>
          <a:fillRef idx="1">
            <a:schemeClr val="accent2"/>
          </a:fillRef>
          <a:effectRef idx="1">
            <a:schemeClr val="accent2"/>
          </a:effectRef>
          <a:fontRef idx="minor">
            <a:schemeClr val="lt1"/>
          </a:fontRef>
        </dgm:style>
      </dgm:prSet>
      <dgm:spPr/>
      <dgm:t>
        <a:bodyPr/>
        <a:lstStyle/>
        <a:p>
          <a:r>
            <a:rPr lang="en-US" b="1" dirty="0">
              <a:solidFill>
                <a:schemeClr val="bg1"/>
              </a:solidFill>
            </a:rPr>
            <a:t>Primary</a:t>
          </a:r>
        </a:p>
        <a:p>
          <a:r>
            <a:rPr lang="en-US" b="1" dirty="0">
              <a:solidFill>
                <a:schemeClr val="bg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tyle>
          <a:lnRef idx="3">
            <a:schemeClr val="lt1"/>
          </a:lnRef>
          <a:fillRef idx="1">
            <a:schemeClr val="accent2"/>
          </a:fillRef>
          <a:effectRef idx="1">
            <a:schemeClr val="accent2"/>
          </a:effectRef>
          <a:fontRef idx="minor">
            <a:schemeClr val="lt1"/>
          </a:fontRef>
        </dgm:style>
      </dgm:prSet>
      <dgm:spPr/>
      <dgm:t>
        <a:bodyPr/>
        <a:lstStyle/>
        <a:p>
          <a:r>
            <a:rPr lang="en-US" b="1" dirty="0">
              <a:solidFill>
                <a:schemeClr val="bg1"/>
              </a:solidFill>
            </a:rPr>
            <a:t>Secondary</a:t>
          </a:r>
        </a:p>
        <a:p>
          <a:r>
            <a:rPr lang="en-US" b="1" dirty="0">
              <a:solidFill>
                <a:schemeClr val="bg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tx1"/>
              </a:solidFill>
            </a:rPr>
            <a:t>Endocytosis</a:t>
          </a:r>
          <a:endParaRPr lang="en-US" b="1" dirty="0">
            <a:solidFill>
              <a:schemeClr val="tx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01A660-505A-4C28-BBC5-457357CECD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F29CA31-9804-487D-9BE8-82E1353CB584}">
      <dgm:prSet phldrT="[Text]" custT="1"/>
      <dgm:spPr/>
      <dgm:t>
        <a:bodyPr/>
        <a:lstStyle/>
        <a:p>
          <a:r>
            <a:rPr lang="en-US" sz="3200" b="1" dirty="0">
              <a:solidFill>
                <a:schemeClr val="tx1"/>
              </a:solidFill>
            </a:rPr>
            <a:t>Membrane Transport </a:t>
          </a:r>
        </a:p>
      </dgm:t>
    </dgm:pt>
    <dgm:pt modelId="{29F14568-603C-4DB3-AC9B-B7FF4D9AC94F}" type="parTrans" cxnId="{3A8309E0-B2FD-46CC-8C8B-43D5462E19F0}">
      <dgm:prSet/>
      <dgm:spPr/>
      <dgm:t>
        <a:bodyPr/>
        <a:lstStyle/>
        <a:p>
          <a:endParaRPr lang="en-US" b="1">
            <a:solidFill>
              <a:schemeClr val="tx1"/>
            </a:solidFill>
          </a:endParaRPr>
        </a:p>
      </dgm:t>
    </dgm:pt>
    <dgm:pt modelId="{28D4B032-D91C-488A-AE28-E3BA16E22DE9}" type="sibTrans" cxnId="{3A8309E0-B2FD-46CC-8C8B-43D5462E19F0}">
      <dgm:prSet/>
      <dgm:spPr/>
      <dgm:t>
        <a:bodyPr/>
        <a:lstStyle/>
        <a:p>
          <a:endParaRPr lang="en-US" b="1">
            <a:solidFill>
              <a:schemeClr val="tx1"/>
            </a:solidFill>
          </a:endParaRPr>
        </a:p>
      </dgm:t>
    </dgm:pt>
    <dgm:pt modelId="{11866417-3D56-45E9-B946-66B7763EF1B8}">
      <dgm:prSet phldrT="[Text]" custT="1"/>
      <dgm:spPr/>
      <dgm:t>
        <a:bodyPr/>
        <a:lstStyle/>
        <a:p>
          <a:r>
            <a:rPr lang="en-US" sz="3200" b="1" dirty="0">
              <a:solidFill>
                <a:schemeClr val="tx1"/>
              </a:solidFill>
            </a:rPr>
            <a:t>Passive transport</a:t>
          </a:r>
        </a:p>
      </dgm:t>
    </dgm:pt>
    <dgm:pt modelId="{A0746282-1B81-46C8-BE20-9788AC2EBFD8}" type="parTrans" cxnId="{EEB4075F-0C47-4BF3-A555-CBD492CB666C}">
      <dgm:prSet/>
      <dgm:spPr/>
      <dgm:t>
        <a:bodyPr/>
        <a:lstStyle/>
        <a:p>
          <a:endParaRPr lang="en-US" b="1">
            <a:solidFill>
              <a:schemeClr val="tx1"/>
            </a:solidFill>
          </a:endParaRPr>
        </a:p>
      </dgm:t>
    </dgm:pt>
    <dgm:pt modelId="{B9855060-9568-4D1F-A66C-AE6009FAF36D}" type="sibTrans" cxnId="{EEB4075F-0C47-4BF3-A555-CBD492CB666C}">
      <dgm:prSet/>
      <dgm:spPr/>
      <dgm:t>
        <a:bodyPr/>
        <a:lstStyle/>
        <a:p>
          <a:endParaRPr lang="en-US" b="1">
            <a:solidFill>
              <a:schemeClr val="tx1"/>
            </a:solidFill>
          </a:endParaRPr>
        </a:p>
      </dgm:t>
    </dgm:pt>
    <dgm:pt modelId="{70B5AFDF-5070-4F85-AE8B-432A448D0851}">
      <dgm:prSet phldrT="[Text]"/>
      <dgm:spPr/>
      <dgm:t>
        <a:bodyPr/>
        <a:lstStyle/>
        <a:p>
          <a:r>
            <a:rPr lang="en-US" b="1" dirty="0">
              <a:solidFill>
                <a:schemeClr val="tx1"/>
              </a:solidFill>
            </a:rPr>
            <a:t>Special type of passive transport</a:t>
          </a:r>
        </a:p>
      </dgm:t>
    </dgm:pt>
    <dgm:pt modelId="{5C69C054-26D2-4964-826C-79F591981BB7}" type="parTrans" cxnId="{5A190463-3336-4584-A304-6333C6771EEB}">
      <dgm:prSet/>
      <dgm:spPr/>
      <dgm:t>
        <a:bodyPr/>
        <a:lstStyle/>
        <a:p>
          <a:endParaRPr lang="en-US" b="1">
            <a:solidFill>
              <a:schemeClr val="tx1"/>
            </a:solidFill>
          </a:endParaRPr>
        </a:p>
      </dgm:t>
    </dgm:pt>
    <dgm:pt modelId="{E417F069-103E-4037-BCD0-FF5F07E6E718}" type="sibTrans" cxnId="{5A190463-3336-4584-A304-6333C6771EEB}">
      <dgm:prSet/>
      <dgm:spPr/>
      <dgm:t>
        <a:bodyPr/>
        <a:lstStyle/>
        <a:p>
          <a:endParaRPr lang="en-US" b="1">
            <a:solidFill>
              <a:schemeClr val="tx1"/>
            </a:solidFill>
          </a:endParaRPr>
        </a:p>
      </dgm:t>
    </dgm:pt>
    <dgm:pt modelId="{158A0FE3-FBF5-4303-81B4-0DD69BC5FB03}">
      <dgm:prSet phldrT="[Text]"/>
      <dgm:spPr/>
      <dgm:t>
        <a:bodyPr/>
        <a:lstStyle/>
        <a:p>
          <a:r>
            <a:rPr lang="en-CA" b="1" dirty="0">
              <a:solidFill>
                <a:schemeClr val="tx1"/>
              </a:solidFill>
              <a:effectLst/>
            </a:rPr>
            <a:t>Facilitated diffusion</a:t>
          </a:r>
          <a:endParaRPr lang="en-US" b="1" dirty="0">
            <a:solidFill>
              <a:schemeClr val="tx1"/>
            </a:solidFill>
            <a:effectLst/>
          </a:endParaRPr>
        </a:p>
      </dgm:t>
    </dgm:pt>
    <dgm:pt modelId="{FC284D3B-B75E-4114-A52C-4FBEDC9EDF7F}" type="parTrans" cxnId="{505098C9-BFFE-4173-BCEF-1D3CB719EF8F}">
      <dgm:prSet/>
      <dgm:spPr/>
      <dgm:t>
        <a:bodyPr/>
        <a:lstStyle/>
        <a:p>
          <a:endParaRPr lang="en-US" b="1">
            <a:solidFill>
              <a:schemeClr val="tx1"/>
            </a:solidFill>
          </a:endParaRPr>
        </a:p>
      </dgm:t>
    </dgm:pt>
    <dgm:pt modelId="{25C4619A-0197-440E-8CD9-BFE693D17CCA}" type="sibTrans" cxnId="{505098C9-BFFE-4173-BCEF-1D3CB719EF8F}">
      <dgm:prSet/>
      <dgm:spPr/>
      <dgm:t>
        <a:bodyPr/>
        <a:lstStyle/>
        <a:p>
          <a:endParaRPr lang="en-US" b="1">
            <a:solidFill>
              <a:schemeClr val="tx1"/>
            </a:solidFill>
          </a:endParaRPr>
        </a:p>
      </dgm:t>
    </dgm:pt>
    <dgm:pt modelId="{F40DA8F7-44DA-4C2C-AEEF-657E0E346DEC}">
      <dgm:prSet phldrT="[Text]" custT="1"/>
      <dgm:spPr/>
      <dgm:t>
        <a:bodyPr/>
        <a:lstStyle/>
        <a:p>
          <a:r>
            <a:rPr lang="en-US" sz="3600" b="1" dirty="0">
              <a:solidFill>
                <a:schemeClr val="tx1"/>
              </a:solidFill>
            </a:rPr>
            <a:t>Active transport</a:t>
          </a:r>
        </a:p>
      </dgm:t>
    </dgm:pt>
    <dgm:pt modelId="{C230B7E9-2907-428C-ACC9-098C394FE344}" type="parTrans" cxnId="{E767599C-D33E-466C-8AD9-EC59CE9C2A15}">
      <dgm:prSet/>
      <dgm:spPr/>
      <dgm:t>
        <a:bodyPr/>
        <a:lstStyle/>
        <a:p>
          <a:endParaRPr lang="en-US" b="1">
            <a:solidFill>
              <a:schemeClr val="tx1"/>
            </a:solidFill>
          </a:endParaRPr>
        </a:p>
      </dgm:t>
    </dgm:pt>
    <dgm:pt modelId="{695A13DF-CFD6-4479-9F0A-5C8121461C10}" type="sibTrans" cxnId="{E767599C-D33E-466C-8AD9-EC59CE9C2A15}">
      <dgm:prSet/>
      <dgm:spPr/>
      <dgm:t>
        <a:bodyPr/>
        <a:lstStyle/>
        <a:p>
          <a:endParaRPr lang="en-US" b="1">
            <a:solidFill>
              <a:schemeClr val="tx1"/>
            </a:solidFill>
          </a:endParaRPr>
        </a:p>
      </dgm:t>
    </dgm:pt>
    <dgm:pt modelId="{2DF7233A-3ECF-44D0-8412-2FA789E7E33B}">
      <dgm:prSet phldrT="[Text]"/>
      <dgm:spPr/>
      <dgm:t>
        <a:bodyPr/>
        <a:lstStyle/>
        <a:p>
          <a:r>
            <a:rPr lang="en-US" b="1" dirty="0">
              <a:solidFill>
                <a:schemeClr val="tx1"/>
              </a:solidFill>
            </a:rPr>
            <a:t>Primary</a:t>
          </a:r>
        </a:p>
        <a:p>
          <a:r>
            <a:rPr lang="en-US" b="1" dirty="0">
              <a:solidFill>
                <a:schemeClr val="tx1"/>
              </a:solidFill>
            </a:rPr>
            <a:t>transport</a:t>
          </a:r>
        </a:p>
      </dgm:t>
    </dgm:pt>
    <dgm:pt modelId="{76E28CAC-C737-4844-9354-AECEC29A8DC0}" type="parTrans" cxnId="{CF5BC930-7599-4533-BD50-97BDC1C11AA3}">
      <dgm:prSet/>
      <dgm:spPr/>
      <dgm:t>
        <a:bodyPr/>
        <a:lstStyle/>
        <a:p>
          <a:endParaRPr lang="en-US" b="1">
            <a:solidFill>
              <a:schemeClr val="tx1"/>
            </a:solidFill>
          </a:endParaRPr>
        </a:p>
      </dgm:t>
    </dgm:pt>
    <dgm:pt modelId="{5D814F45-6411-44BA-8A2E-751D48FE7808}" type="sibTrans" cxnId="{CF5BC930-7599-4533-BD50-97BDC1C11AA3}">
      <dgm:prSet/>
      <dgm:spPr/>
      <dgm:t>
        <a:bodyPr/>
        <a:lstStyle/>
        <a:p>
          <a:endParaRPr lang="en-US" b="1">
            <a:solidFill>
              <a:schemeClr val="tx1"/>
            </a:solidFill>
          </a:endParaRPr>
        </a:p>
      </dgm:t>
    </dgm:pt>
    <dgm:pt modelId="{1705DE93-E825-4CAD-BB97-1145FA5264BE}">
      <dgm:prSet/>
      <dgm:spPr/>
      <dgm:t>
        <a:bodyPr/>
        <a:lstStyle/>
        <a:p>
          <a:r>
            <a:rPr lang="en-US" b="1" dirty="0">
              <a:solidFill>
                <a:schemeClr val="tx1"/>
              </a:solidFill>
            </a:rPr>
            <a:t>Secondary</a:t>
          </a:r>
        </a:p>
        <a:p>
          <a:r>
            <a:rPr lang="en-US" b="1" dirty="0">
              <a:solidFill>
                <a:schemeClr val="tx1"/>
              </a:solidFill>
            </a:rPr>
            <a:t>transport</a:t>
          </a:r>
        </a:p>
      </dgm:t>
    </dgm:pt>
    <dgm:pt modelId="{7E3E7A1C-0506-46FC-93E7-63ACF83A400D}" type="parTrans" cxnId="{D2CBAAA5-E752-4347-914D-015C8EDD3F48}">
      <dgm:prSet/>
      <dgm:spPr/>
      <dgm:t>
        <a:bodyPr/>
        <a:lstStyle/>
        <a:p>
          <a:endParaRPr lang="en-US" b="1">
            <a:solidFill>
              <a:schemeClr val="tx1"/>
            </a:solidFill>
          </a:endParaRPr>
        </a:p>
      </dgm:t>
    </dgm:pt>
    <dgm:pt modelId="{D47F7827-E017-415F-96FB-408064A03E4A}" type="sibTrans" cxnId="{D2CBAAA5-E752-4347-914D-015C8EDD3F48}">
      <dgm:prSet/>
      <dgm:spPr/>
      <dgm:t>
        <a:bodyPr/>
        <a:lstStyle/>
        <a:p>
          <a:endParaRPr lang="en-US" b="1">
            <a:solidFill>
              <a:schemeClr val="tx1"/>
            </a:solidFill>
          </a:endParaRPr>
        </a:p>
      </dgm:t>
    </dgm:pt>
    <dgm:pt modelId="{AAD0BA24-6A92-434D-9DED-9E6D604ECE91}">
      <dgm:prSet/>
      <dgm:spPr/>
      <dgm:t>
        <a:bodyPr/>
        <a:lstStyle/>
        <a:p>
          <a:r>
            <a:rPr lang="en-CA" b="1" dirty="0">
              <a:solidFill>
                <a:srgbClr val="002060"/>
              </a:solidFill>
            </a:rPr>
            <a:t>Co-transport (symport)</a:t>
          </a:r>
          <a:endParaRPr lang="en-US" b="1" dirty="0">
            <a:solidFill>
              <a:schemeClr val="tx1"/>
            </a:solidFill>
          </a:endParaRPr>
        </a:p>
      </dgm:t>
    </dgm:pt>
    <dgm:pt modelId="{42662A42-6383-48BF-857A-BEA780346210}" type="parTrans" cxnId="{C74C18CD-8624-414A-840F-EE60C16CAE7D}">
      <dgm:prSet/>
      <dgm:spPr/>
      <dgm:t>
        <a:bodyPr/>
        <a:lstStyle/>
        <a:p>
          <a:endParaRPr lang="en-US" b="1">
            <a:solidFill>
              <a:schemeClr val="tx1"/>
            </a:solidFill>
          </a:endParaRPr>
        </a:p>
      </dgm:t>
    </dgm:pt>
    <dgm:pt modelId="{C3EAD923-19C1-457F-8B11-023A4C258C5F}" type="sibTrans" cxnId="{C74C18CD-8624-414A-840F-EE60C16CAE7D}">
      <dgm:prSet/>
      <dgm:spPr/>
      <dgm:t>
        <a:bodyPr/>
        <a:lstStyle/>
        <a:p>
          <a:endParaRPr lang="en-US" b="1">
            <a:solidFill>
              <a:schemeClr val="tx1"/>
            </a:solidFill>
          </a:endParaRPr>
        </a:p>
      </dgm:t>
    </dgm:pt>
    <dgm:pt modelId="{3ACF2120-CB02-4265-ABEF-436B730F11AC}">
      <dgm:prSet/>
      <dgm:spPr/>
      <dgm:t>
        <a:bodyPr/>
        <a:lstStyle/>
        <a:p>
          <a:r>
            <a:rPr lang="en-CA" b="1" dirty="0">
              <a:solidFill>
                <a:schemeClr val="tx1"/>
              </a:solidFill>
            </a:rPr>
            <a:t>Exocytosis</a:t>
          </a:r>
          <a:endParaRPr lang="en-US" b="1" dirty="0">
            <a:solidFill>
              <a:schemeClr val="tx1"/>
            </a:solidFill>
          </a:endParaRPr>
        </a:p>
      </dgm:t>
    </dgm:pt>
    <dgm:pt modelId="{0CB84CDF-04F9-4C89-84DD-B9F1D726BC52}" type="parTrans" cxnId="{9D2A17E2-3AC7-44AD-ACEE-74084DFF3A9E}">
      <dgm:prSet/>
      <dgm:spPr/>
      <dgm:t>
        <a:bodyPr/>
        <a:lstStyle/>
        <a:p>
          <a:endParaRPr lang="en-US" b="1">
            <a:solidFill>
              <a:schemeClr val="tx1"/>
            </a:solidFill>
          </a:endParaRPr>
        </a:p>
      </dgm:t>
    </dgm:pt>
    <dgm:pt modelId="{9B1E3665-D3A9-4314-8C99-64F9AE411CF0}" type="sibTrans" cxnId="{9D2A17E2-3AC7-44AD-ACEE-74084DFF3A9E}">
      <dgm:prSet/>
      <dgm:spPr/>
      <dgm:t>
        <a:bodyPr/>
        <a:lstStyle/>
        <a:p>
          <a:endParaRPr lang="en-US" b="1">
            <a:solidFill>
              <a:schemeClr val="tx1"/>
            </a:solidFill>
          </a:endParaRPr>
        </a:p>
      </dgm:t>
    </dgm:pt>
    <dgm:pt modelId="{FC7FABE3-2DF7-4BF8-A592-ADEC939AD955}">
      <dgm:prSet>
        <dgm:style>
          <a:lnRef idx="3">
            <a:schemeClr val="lt1"/>
          </a:lnRef>
          <a:fillRef idx="1">
            <a:schemeClr val="accent2"/>
          </a:fillRef>
          <a:effectRef idx="1">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CA" b="1" dirty="0">
              <a:solidFill>
                <a:schemeClr val="bg1"/>
              </a:solidFill>
            </a:rPr>
            <a:t>Endocytosis</a:t>
          </a:r>
          <a:endParaRPr lang="en-US" b="1" dirty="0">
            <a:solidFill>
              <a:schemeClr val="bg1"/>
            </a:solidFill>
          </a:endParaRPr>
        </a:p>
      </dgm:t>
    </dgm:pt>
    <dgm:pt modelId="{9E322737-2D7D-4F74-8808-97A671213DF7}" type="parTrans" cxnId="{597B5DDB-F18F-460D-99D4-4300788BD0DD}">
      <dgm:prSet/>
      <dgm:spPr/>
      <dgm:t>
        <a:bodyPr/>
        <a:lstStyle/>
        <a:p>
          <a:endParaRPr lang="en-US" b="1">
            <a:solidFill>
              <a:schemeClr val="tx1"/>
            </a:solidFill>
          </a:endParaRPr>
        </a:p>
      </dgm:t>
    </dgm:pt>
    <dgm:pt modelId="{D6347F84-8815-4D64-9575-4EBF383089F7}" type="sibTrans" cxnId="{597B5DDB-F18F-460D-99D4-4300788BD0DD}">
      <dgm:prSet/>
      <dgm:spPr/>
      <dgm:t>
        <a:bodyPr/>
        <a:lstStyle/>
        <a:p>
          <a:endParaRPr lang="en-US" b="1">
            <a:solidFill>
              <a:schemeClr val="tx1"/>
            </a:solidFill>
          </a:endParaRPr>
        </a:p>
      </dgm:t>
    </dgm:pt>
    <dgm:pt modelId="{C09AE47C-D238-4586-AB0A-2B1A7B34F6BA}">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1" dirty="0">
              <a:solidFill>
                <a:schemeClr val="tx1"/>
              </a:solidFill>
            </a:rPr>
            <a:t>Simple diffusion</a:t>
          </a:r>
        </a:p>
        <a:p>
          <a:pPr defTabSz="622300">
            <a:lnSpc>
              <a:spcPct val="90000"/>
            </a:lnSpc>
            <a:spcBef>
              <a:spcPct val="0"/>
            </a:spcBef>
            <a:spcAft>
              <a:spcPct val="35000"/>
            </a:spcAft>
          </a:pPr>
          <a:endParaRPr lang="en-US" dirty="0"/>
        </a:p>
      </dgm:t>
    </dgm:pt>
    <dgm:pt modelId="{F2E01E51-869A-4579-90AA-3406537A52DC}" type="parTrans" cxnId="{6C2517CF-FFE7-43A7-8BC3-B1164F02D954}">
      <dgm:prSet/>
      <dgm:spPr/>
      <dgm:t>
        <a:bodyPr/>
        <a:lstStyle/>
        <a:p>
          <a:endParaRPr lang="en-US"/>
        </a:p>
      </dgm:t>
    </dgm:pt>
    <dgm:pt modelId="{3AAB501F-C708-44C2-8DCE-A7C3B7DBE3FF}" type="sibTrans" cxnId="{6C2517CF-FFE7-43A7-8BC3-B1164F02D954}">
      <dgm:prSet/>
      <dgm:spPr/>
      <dgm:t>
        <a:bodyPr/>
        <a:lstStyle/>
        <a:p>
          <a:endParaRPr lang="en-US"/>
        </a:p>
      </dgm:t>
    </dgm:pt>
    <dgm:pt modelId="{76F6C13B-CC2B-4169-A0CB-4CA671F6A866}">
      <dgm:prSet/>
      <dgm:spPr/>
      <dgm:t>
        <a:bodyPr/>
        <a:lstStyle/>
        <a:p>
          <a:r>
            <a:rPr lang="en-CA" b="1" dirty="0">
              <a:solidFill>
                <a:srgbClr val="002060"/>
              </a:solidFill>
            </a:rPr>
            <a:t>Osmosis</a:t>
          </a:r>
          <a:endParaRPr lang="en-US" dirty="0"/>
        </a:p>
      </dgm:t>
    </dgm:pt>
    <dgm:pt modelId="{57899537-A325-48CF-9932-8FFECE88AD3D}" type="parTrans" cxnId="{77116659-5283-4DB4-9F87-36E5611ABF96}">
      <dgm:prSet/>
      <dgm:spPr/>
      <dgm:t>
        <a:bodyPr/>
        <a:lstStyle/>
        <a:p>
          <a:endParaRPr lang="en-US"/>
        </a:p>
      </dgm:t>
    </dgm:pt>
    <dgm:pt modelId="{89AECCDB-D4BE-438C-857A-BF51F2F4DD1D}" type="sibTrans" cxnId="{77116659-5283-4DB4-9F87-36E5611ABF96}">
      <dgm:prSet/>
      <dgm:spPr/>
      <dgm:t>
        <a:bodyPr/>
        <a:lstStyle/>
        <a:p>
          <a:endParaRPr lang="en-US"/>
        </a:p>
      </dgm:t>
    </dgm:pt>
    <dgm:pt modelId="{2FB931E0-8E07-40FF-A0E9-4EA8C1B18B17}">
      <dgm:prSet/>
      <dgm:spPr/>
      <dgm:t>
        <a:bodyPr/>
        <a:lstStyle/>
        <a:p>
          <a:r>
            <a:rPr lang="en-CA" b="1" dirty="0">
              <a:solidFill>
                <a:srgbClr val="002060"/>
              </a:solidFill>
            </a:rPr>
            <a:t>Filtration (Bulk flow)</a:t>
          </a:r>
          <a:endParaRPr lang="en-US" b="1" dirty="0"/>
        </a:p>
      </dgm:t>
    </dgm:pt>
    <dgm:pt modelId="{F12B97AA-0AB2-4201-ABCA-1AC88513D841}" type="parTrans" cxnId="{C574A5BD-E545-4F26-AD32-62DF287AE36B}">
      <dgm:prSet/>
      <dgm:spPr/>
      <dgm:t>
        <a:bodyPr/>
        <a:lstStyle/>
        <a:p>
          <a:endParaRPr lang="en-US"/>
        </a:p>
      </dgm:t>
    </dgm:pt>
    <dgm:pt modelId="{E4F39F87-103F-4618-957A-1664D085027E}" type="sibTrans" cxnId="{C574A5BD-E545-4F26-AD32-62DF287AE36B}">
      <dgm:prSet/>
      <dgm:spPr/>
      <dgm:t>
        <a:bodyPr/>
        <a:lstStyle/>
        <a:p>
          <a:endParaRPr lang="en-US"/>
        </a:p>
      </dgm:t>
    </dgm:pt>
    <dgm:pt modelId="{E14921A5-E3BD-4DEC-B1D9-8B71E5524F6C}">
      <dgm:prSet/>
      <dgm:spPr/>
      <dgm:t>
        <a:bodyPr/>
        <a:lstStyle/>
        <a:p>
          <a:r>
            <a:rPr lang="en-CA" b="1" dirty="0">
              <a:solidFill>
                <a:srgbClr val="002060"/>
              </a:solidFill>
            </a:rPr>
            <a:t>Solvent drag</a:t>
          </a:r>
          <a:endParaRPr lang="en-US" dirty="0"/>
        </a:p>
      </dgm:t>
    </dgm:pt>
    <dgm:pt modelId="{ABDBD563-CF2D-4053-9478-F3E3438A615B}" type="parTrans" cxnId="{0C5B815E-DAB4-4E96-9CE7-41CC726364BF}">
      <dgm:prSet/>
      <dgm:spPr/>
      <dgm:t>
        <a:bodyPr/>
        <a:lstStyle/>
        <a:p>
          <a:endParaRPr lang="en-US"/>
        </a:p>
      </dgm:t>
    </dgm:pt>
    <dgm:pt modelId="{78BDD5E0-D5C4-49DA-ACCE-4281D1025C07}" type="sibTrans" cxnId="{0C5B815E-DAB4-4E96-9CE7-41CC726364BF}">
      <dgm:prSet/>
      <dgm:spPr/>
      <dgm:t>
        <a:bodyPr/>
        <a:lstStyle/>
        <a:p>
          <a:endParaRPr lang="en-US"/>
        </a:p>
      </dgm:t>
    </dgm:pt>
    <dgm:pt modelId="{0ADE4ABC-EC76-4D4E-8A2C-59A6C262CC03}">
      <dgm:prSet/>
      <dgm:spPr/>
      <dgm:t>
        <a:bodyPr/>
        <a:lstStyle/>
        <a:p>
          <a:r>
            <a:rPr lang="en-CA" b="1" dirty="0">
              <a:solidFill>
                <a:srgbClr val="002060"/>
              </a:solidFill>
            </a:rPr>
            <a:t>Counter transport (Antiport)</a:t>
          </a:r>
          <a:endParaRPr lang="en-US" dirty="0"/>
        </a:p>
      </dgm:t>
    </dgm:pt>
    <dgm:pt modelId="{4BA17A75-295B-496A-910A-789A7DB543F2}" type="parTrans" cxnId="{777985ED-0F55-4149-9602-1C90E5E0D493}">
      <dgm:prSet/>
      <dgm:spPr/>
      <dgm:t>
        <a:bodyPr/>
        <a:lstStyle/>
        <a:p>
          <a:endParaRPr lang="en-US"/>
        </a:p>
      </dgm:t>
    </dgm:pt>
    <dgm:pt modelId="{4E43CF51-F400-45D4-957D-7ADCF80F9D70}" type="sibTrans" cxnId="{777985ED-0F55-4149-9602-1C90E5E0D493}">
      <dgm:prSet/>
      <dgm:spPr/>
      <dgm:t>
        <a:bodyPr/>
        <a:lstStyle/>
        <a:p>
          <a:endParaRPr lang="en-US"/>
        </a:p>
      </dgm:t>
    </dgm:pt>
    <dgm:pt modelId="{4E03C22F-D9EC-4486-B590-17BB07C98CA7}">
      <dgm:prSet/>
      <dgm:spPr/>
      <dgm:t>
        <a:bodyPr/>
        <a:lstStyle/>
        <a:p>
          <a:r>
            <a:rPr lang="en-CA" b="1" dirty="0">
              <a:solidFill>
                <a:srgbClr val="002060"/>
              </a:solidFill>
            </a:rPr>
            <a:t> Phagocytosis </a:t>
          </a:r>
          <a:endParaRPr lang="en-US" dirty="0"/>
        </a:p>
      </dgm:t>
    </dgm:pt>
    <dgm:pt modelId="{039F8EDC-053F-4D72-80E6-5979A6CAE317}" type="parTrans" cxnId="{BBDADE7E-8A50-4BCC-9F62-5EEDE7B7EEC2}">
      <dgm:prSet/>
      <dgm:spPr/>
      <dgm:t>
        <a:bodyPr/>
        <a:lstStyle/>
        <a:p>
          <a:endParaRPr lang="en-US"/>
        </a:p>
      </dgm:t>
    </dgm:pt>
    <dgm:pt modelId="{47FC51BB-B339-4EBB-A5E5-C6B6445217E5}" type="sibTrans" cxnId="{BBDADE7E-8A50-4BCC-9F62-5EEDE7B7EEC2}">
      <dgm:prSet/>
      <dgm:spPr/>
      <dgm:t>
        <a:bodyPr/>
        <a:lstStyle/>
        <a:p>
          <a:endParaRPr lang="en-US"/>
        </a:p>
      </dgm:t>
    </dgm:pt>
    <dgm:pt modelId="{0D9AC237-73E4-44BA-804D-3841E299EB01}">
      <dgm:prSet/>
      <dgm:spPr/>
      <dgm:t>
        <a:bodyPr/>
        <a:lstStyle/>
        <a:p>
          <a:r>
            <a:rPr lang="en-CA" b="1" dirty="0">
              <a:solidFill>
                <a:srgbClr val="002060"/>
              </a:solidFill>
            </a:rPr>
            <a:t>pinocytosis </a:t>
          </a:r>
          <a:endParaRPr lang="en-US" dirty="0"/>
        </a:p>
      </dgm:t>
    </dgm:pt>
    <dgm:pt modelId="{E3A80B18-26A5-45CA-AEB8-C3B6CEED63CB}" type="parTrans" cxnId="{487437B3-39E4-4F7A-9F1E-9F513C4326D2}">
      <dgm:prSet/>
      <dgm:spPr/>
      <dgm:t>
        <a:bodyPr/>
        <a:lstStyle/>
        <a:p>
          <a:endParaRPr lang="en-US"/>
        </a:p>
      </dgm:t>
    </dgm:pt>
    <dgm:pt modelId="{410AAFA1-01BB-4F72-BB17-C004385471DF}" type="sibTrans" cxnId="{487437B3-39E4-4F7A-9F1E-9F513C4326D2}">
      <dgm:prSet/>
      <dgm:spPr/>
      <dgm:t>
        <a:bodyPr/>
        <a:lstStyle/>
        <a:p>
          <a:endParaRPr lang="en-US"/>
        </a:p>
      </dgm:t>
    </dgm:pt>
    <dgm:pt modelId="{D89851B6-92B0-456A-AFE5-AA894620C9EF}" type="pres">
      <dgm:prSet presAssocID="{AE01A660-505A-4C28-BBC5-457357CECDC6}" presName="hierChild1" presStyleCnt="0">
        <dgm:presLayoutVars>
          <dgm:chPref val="1"/>
          <dgm:dir/>
          <dgm:animOne val="branch"/>
          <dgm:animLvl val="lvl"/>
          <dgm:resizeHandles/>
        </dgm:presLayoutVars>
      </dgm:prSet>
      <dgm:spPr/>
    </dgm:pt>
    <dgm:pt modelId="{F7E69CE0-8094-481D-89AD-8D2EDF78D8A0}" type="pres">
      <dgm:prSet presAssocID="{9F29CA31-9804-487D-9BE8-82E1353CB584}" presName="hierRoot1" presStyleCnt="0"/>
      <dgm:spPr/>
    </dgm:pt>
    <dgm:pt modelId="{17B46E5F-3E42-4202-9C1C-F2342F5050C2}" type="pres">
      <dgm:prSet presAssocID="{9F29CA31-9804-487D-9BE8-82E1353CB584}" presName="composite" presStyleCnt="0"/>
      <dgm:spPr/>
    </dgm:pt>
    <dgm:pt modelId="{09FA75C1-8A5E-4F9B-A191-0718A25A58E9}" type="pres">
      <dgm:prSet presAssocID="{9F29CA31-9804-487D-9BE8-82E1353CB584}" presName="background" presStyleLbl="node0" presStyleIdx="0" presStyleCnt="1"/>
      <dgm:spPr/>
    </dgm:pt>
    <dgm:pt modelId="{CFA33561-F890-4B0E-809D-C917EAEF3F4F}" type="pres">
      <dgm:prSet presAssocID="{9F29CA31-9804-487D-9BE8-82E1353CB584}" presName="text" presStyleLbl="fgAcc0" presStyleIdx="0" presStyleCnt="1" custScaleX="393617" custScaleY="100558" custLinFactY="-49814" custLinFactNeighborX="-40771" custLinFactNeighborY="-100000">
        <dgm:presLayoutVars>
          <dgm:chPref val="3"/>
        </dgm:presLayoutVars>
      </dgm:prSet>
      <dgm:spPr/>
    </dgm:pt>
    <dgm:pt modelId="{02E6E3DB-9495-4BC1-8410-3E222284072A}" type="pres">
      <dgm:prSet presAssocID="{9F29CA31-9804-487D-9BE8-82E1353CB584}" presName="hierChild2" presStyleCnt="0"/>
      <dgm:spPr/>
    </dgm:pt>
    <dgm:pt modelId="{03FB9866-26E0-43D2-8F95-00680112BC4C}" type="pres">
      <dgm:prSet presAssocID="{A0746282-1B81-46C8-BE20-9788AC2EBFD8}" presName="Name10" presStyleLbl="parChTrans1D2" presStyleIdx="0" presStyleCnt="2"/>
      <dgm:spPr/>
    </dgm:pt>
    <dgm:pt modelId="{B1CA16FE-218F-416D-A942-C5C10AD96B6C}" type="pres">
      <dgm:prSet presAssocID="{11866417-3D56-45E9-B946-66B7763EF1B8}" presName="hierRoot2" presStyleCnt="0"/>
      <dgm:spPr/>
    </dgm:pt>
    <dgm:pt modelId="{266CDB4C-2012-4029-B98E-6ADE6C796B68}" type="pres">
      <dgm:prSet presAssocID="{11866417-3D56-45E9-B946-66B7763EF1B8}" presName="composite2" presStyleCnt="0"/>
      <dgm:spPr/>
    </dgm:pt>
    <dgm:pt modelId="{D59A4725-FE33-428A-AAB8-5B5EB327ACFC}" type="pres">
      <dgm:prSet presAssocID="{11866417-3D56-45E9-B946-66B7763EF1B8}" presName="background2" presStyleLbl="node2" presStyleIdx="0" presStyleCnt="2"/>
      <dgm:spPr/>
    </dgm:pt>
    <dgm:pt modelId="{E6F6BA1A-9035-4239-A83B-BF0F7736F8B2}" type="pres">
      <dgm:prSet presAssocID="{11866417-3D56-45E9-B946-66B7763EF1B8}" presName="text2" presStyleLbl="fgAcc2" presStyleIdx="0" presStyleCnt="2" custScaleX="342730" custLinFactNeighborX="-72028" custLinFactNeighborY="4292">
        <dgm:presLayoutVars>
          <dgm:chPref val="3"/>
        </dgm:presLayoutVars>
      </dgm:prSet>
      <dgm:spPr/>
    </dgm:pt>
    <dgm:pt modelId="{93F0B0C2-95EB-46AB-B62E-80583A2A88E7}" type="pres">
      <dgm:prSet presAssocID="{11866417-3D56-45E9-B946-66B7763EF1B8}" presName="hierChild3" presStyleCnt="0"/>
      <dgm:spPr/>
    </dgm:pt>
    <dgm:pt modelId="{805E9CF2-5D2E-4E9B-8FC0-C1B1F4F84F12}" type="pres">
      <dgm:prSet presAssocID="{5C69C054-26D2-4964-826C-79F591981BB7}" presName="Name17" presStyleLbl="parChTrans1D3" presStyleIdx="0" presStyleCnt="7"/>
      <dgm:spPr/>
    </dgm:pt>
    <dgm:pt modelId="{13DC532C-203C-438B-B8ED-76612DC4D791}" type="pres">
      <dgm:prSet presAssocID="{70B5AFDF-5070-4F85-AE8B-432A448D0851}" presName="hierRoot3" presStyleCnt="0"/>
      <dgm:spPr/>
    </dgm:pt>
    <dgm:pt modelId="{4E77C42C-0949-42C0-8097-E0D1A4574ED1}" type="pres">
      <dgm:prSet presAssocID="{70B5AFDF-5070-4F85-AE8B-432A448D0851}" presName="composite3" presStyleCnt="0"/>
      <dgm:spPr/>
    </dgm:pt>
    <dgm:pt modelId="{4A6A0BF6-F04A-4288-993F-041C406A33BE}" type="pres">
      <dgm:prSet presAssocID="{70B5AFDF-5070-4F85-AE8B-432A448D0851}" presName="background3" presStyleLbl="node3" presStyleIdx="0" presStyleCnt="7"/>
      <dgm:spPr/>
    </dgm:pt>
    <dgm:pt modelId="{91AF3E77-4E74-4684-811C-DE90487357F2}" type="pres">
      <dgm:prSet presAssocID="{70B5AFDF-5070-4F85-AE8B-432A448D0851}" presName="text3" presStyleLbl="fgAcc3" presStyleIdx="0" presStyleCnt="7" custLinFactX="-3286" custLinFactNeighborX="-100000">
        <dgm:presLayoutVars>
          <dgm:chPref val="3"/>
        </dgm:presLayoutVars>
      </dgm:prSet>
      <dgm:spPr/>
    </dgm:pt>
    <dgm:pt modelId="{8528D83D-A255-4258-9D2E-49EB33FD7C23}" type="pres">
      <dgm:prSet presAssocID="{70B5AFDF-5070-4F85-AE8B-432A448D0851}" presName="hierChild4" presStyleCnt="0"/>
      <dgm:spPr/>
    </dgm:pt>
    <dgm:pt modelId="{FF9E50C0-9221-4B70-8C52-B121CD2A8DB1}" type="pres">
      <dgm:prSet presAssocID="{57899537-A325-48CF-9932-8FFECE88AD3D}" presName="Name23" presStyleLbl="parChTrans1D4" presStyleIdx="0" presStyleCnt="7"/>
      <dgm:spPr/>
    </dgm:pt>
    <dgm:pt modelId="{28D2C35A-27FC-4B30-8282-697C60E4E2ED}" type="pres">
      <dgm:prSet presAssocID="{76F6C13B-CC2B-4169-A0CB-4CA671F6A866}" presName="hierRoot4" presStyleCnt="0"/>
      <dgm:spPr/>
    </dgm:pt>
    <dgm:pt modelId="{77D519CA-9FBC-49B1-A41C-9BC925A6ACD1}" type="pres">
      <dgm:prSet presAssocID="{76F6C13B-CC2B-4169-A0CB-4CA671F6A866}" presName="composite4" presStyleCnt="0"/>
      <dgm:spPr/>
    </dgm:pt>
    <dgm:pt modelId="{EDB42E9D-6BD9-4F76-A6F7-28709B966892}" type="pres">
      <dgm:prSet presAssocID="{76F6C13B-CC2B-4169-A0CB-4CA671F6A866}" presName="background4" presStyleLbl="node4" presStyleIdx="0" presStyleCnt="7"/>
      <dgm:spPr/>
    </dgm:pt>
    <dgm:pt modelId="{8A879A51-A8D3-41AF-934F-2BB3FDB93634}" type="pres">
      <dgm:prSet presAssocID="{76F6C13B-CC2B-4169-A0CB-4CA671F6A866}" presName="text4" presStyleLbl="fgAcc4" presStyleIdx="0" presStyleCnt="7" custLinFactY="8029" custLinFactNeighborX="175" custLinFactNeighborY="100000">
        <dgm:presLayoutVars>
          <dgm:chPref val="3"/>
        </dgm:presLayoutVars>
      </dgm:prSet>
      <dgm:spPr/>
    </dgm:pt>
    <dgm:pt modelId="{B0C43070-CA7E-4BAD-9282-3212394C3A7B}" type="pres">
      <dgm:prSet presAssocID="{76F6C13B-CC2B-4169-A0CB-4CA671F6A866}" presName="hierChild5" presStyleCnt="0"/>
      <dgm:spPr/>
    </dgm:pt>
    <dgm:pt modelId="{1B559957-D934-48EB-9E3D-2BF012B75F36}" type="pres">
      <dgm:prSet presAssocID="{F12B97AA-0AB2-4201-ABCA-1AC88513D841}" presName="Name23" presStyleLbl="parChTrans1D4" presStyleIdx="1" presStyleCnt="7"/>
      <dgm:spPr/>
    </dgm:pt>
    <dgm:pt modelId="{20E9305E-BF75-4916-A9AF-5D69C5FA4D69}" type="pres">
      <dgm:prSet presAssocID="{2FB931E0-8E07-40FF-A0E9-4EA8C1B18B17}" presName="hierRoot4" presStyleCnt="0"/>
      <dgm:spPr/>
    </dgm:pt>
    <dgm:pt modelId="{B54CF3C1-C37E-4DFD-AB68-524D10BD66A5}" type="pres">
      <dgm:prSet presAssocID="{2FB931E0-8E07-40FF-A0E9-4EA8C1B18B17}" presName="composite4" presStyleCnt="0"/>
      <dgm:spPr/>
    </dgm:pt>
    <dgm:pt modelId="{ED74F4D6-DF15-42DA-B2FC-3936E1A936A6}" type="pres">
      <dgm:prSet presAssocID="{2FB931E0-8E07-40FF-A0E9-4EA8C1B18B17}" presName="background4" presStyleLbl="node4" presStyleIdx="1" presStyleCnt="7"/>
      <dgm:spPr/>
    </dgm:pt>
    <dgm:pt modelId="{19C2260A-0E6E-4621-9216-5EE602F4479F}" type="pres">
      <dgm:prSet presAssocID="{2FB931E0-8E07-40FF-A0E9-4EA8C1B18B17}" presName="text4" presStyleLbl="fgAcc4" presStyleIdx="1" presStyleCnt="7" custLinFactY="8029" custLinFactNeighborY="100000">
        <dgm:presLayoutVars>
          <dgm:chPref val="3"/>
        </dgm:presLayoutVars>
      </dgm:prSet>
      <dgm:spPr/>
    </dgm:pt>
    <dgm:pt modelId="{16EC1558-8A36-4488-9830-E10F3EE58E92}" type="pres">
      <dgm:prSet presAssocID="{2FB931E0-8E07-40FF-A0E9-4EA8C1B18B17}" presName="hierChild5" presStyleCnt="0"/>
      <dgm:spPr/>
    </dgm:pt>
    <dgm:pt modelId="{AC0DD4C1-7745-4836-B515-0461F0A4968A}" type="pres">
      <dgm:prSet presAssocID="{ABDBD563-CF2D-4053-9478-F3E3438A615B}" presName="Name23" presStyleLbl="parChTrans1D4" presStyleIdx="2" presStyleCnt="7"/>
      <dgm:spPr/>
    </dgm:pt>
    <dgm:pt modelId="{4F91ABE0-C252-49D1-92F4-E065C0C657FA}" type="pres">
      <dgm:prSet presAssocID="{E14921A5-E3BD-4DEC-B1D9-8B71E5524F6C}" presName="hierRoot4" presStyleCnt="0"/>
      <dgm:spPr/>
    </dgm:pt>
    <dgm:pt modelId="{EAC27450-E645-4EF8-8357-22205065BD40}" type="pres">
      <dgm:prSet presAssocID="{E14921A5-E3BD-4DEC-B1D9-8B71E5524F6C}" presName="composite4" presStyleCnt="0"/>
      <dgm:spPr/>
    </dgm:pt>
    <dgm:pt modelId="{B137ECF1-C198-47B2-BE61-17E64E051D93}" type="pres">
      <dgm:prSet presAssocID="{E14921A5-E3BD-4DEC-B1D9-8B71E5524F6C}" presName="background4" presStyleLbl="node4" presStyleIdx="2" presStyleCnt="7"/>
      <dgm:spPr/>
    </dgm:pt>
    <dgm:pt modelId="{183FECC1-6DC2-47B7-9114-1ADB2664F3EB}" type="pres">
      <dgm:prSet presAssocID="{E14921A5-E3BD-4DEC-B1D9-8B71E5524F6C}" presName="text4" presStyleLbl="fgAcc4" presStyleIdx="2" presStyleCnt="7" custLinFactY="8029" custLinFactNeighborX="12943" custLinFactNeighborY="100000">
        <dgm:presLayoutVars>
          <dgm:chPref val="3"/>
        </dgm:presLayoutVars>
      </dgm:prSet>
      <dgm:spPr/>
    </dgm:pt>
    <dgm:pt modelId="{3E1425B1-2798-4D60-AB9B-311B57ED237C}" type="pres">
      <dgm:prSet presAssocID="{E14921A5-E3BD-4DEC-B1D9-8B71E5524F6C}" presName="hierChild5" presStyleCnt="0"/>
      <dgm:spPr/>
    </dgm:pt>
    <dgm:pt modelId="{274EAB50-1AE3-4E5C-B07A-49D112D03166}" type="pres">
      <dgm:prSet presAssocID="{FC284D3B-B75E-4114-A52C-4FBEDC9EDF7F}" presName="Name17" presStyleLbl="parChTrans1D3" presStyleIdx="1" presStyleCnt="7"/>
      <dgm:spPr/>
    </dgm:pt>
    <dgm:pt modelId="{DE17869F-7264-4B52-971B-85656F70D11E}" type="pres">
      <dgm:prSet presAssocID="{158A0FE3-FBF5-4303-81B4-0DD69BC5FB03}" presName="hierRoot3" presStyleCnt="0"/>
      <dgm:spPr/>
    </dgm:pt>
    <dgm:pt modelId="{926CF824-74AC-4196-8A20-4D71073ABCA8}" type="pres">
      <dgm:prSet presAssocID="{158A0FE3-FBF5-4303-81B4-0DD69BC5FB03}" presName="composite3" presStyleCnt="0"/>
      <dgm:spPr/>
    </dgm:pt>
    <dgm:pt modelId="{913A6ECE-9C98-4292-B9AA-A4DD02AC9794}" type="pres">
      <dgm:prSet presAssocID="{158A0FE3-FBF5-4303-81B4-0DD69BC5FB03}" presName="background3" presStyleLbl="node3" presStyleIdx="1" presStyleCnt="7"/>
      <dgm:spPr/>
    </dgm:pt>
    <dgm:pt modelId="{EC19A992-7282-4E2B-9E02-EA797359E2AE}" type="pres">
      <dgm:prSet presAssocID="{158A0FE3-FBF5-4303-81B4-0DD69BC5FB03}" presName="text3" presStyleLbl="fgAcc3" presStyleIdx="1" presStyleCnt="7" custLinFactNeighborX="-65233">
        <dgm:presLayoutVars>
          <dgm:chPref val="3"/>
        </dgm:presLayoutVars>
      </dgm:prSet>
      <dgm:spPr/>
    </dgm:pt>
    <dgm:pt modelId="{F1F6A662-FF5D-4232-B365-965B14046901}" type="pres">
      <dgm:prSet presAssocID="{158A0FE3-FBF5-4303-81B4-0DD69BC5FB03}" presName="hierChild4" presStyleCnt="0"/>
      <dgm:spPr/>
    </dgm:pt>
    <dgm:pt modelId="{B6B4E36B-CDFA-4885-948D-9D4A99015875}" type="pres">
      <dgm:prSet presAssocID="{F2E01E51-869A-4579-90AA-3406537A52DC}" presName="Name17" presStyleLbl="parChTrans1D3" presStyleIdx="2" presStyleCnt="7"/>
      <dgm:spPr/>
    </dgm:pt>
    <dgm:pt modelId="{40C8A005-5A7E-4BB7-813C-3C67CFBFE54A}" type="pres">
      <dgm:prSet presAssocID="{C09AE47C-D238-4586-AB0A-2B1A7B34F6BA}" presName="hierRoot3" presStyleCnt="0"/>
      <dgm:spPr/>
    </dgm:pt>
    <dgm:pt modelId="{8220E853-1989-4AA7-B11E-3220930F94AF}" type="pres">
      <dgm:prSet presAssocID="{C09AE47C-D238-4586-AB0A-2B1A7B34F6BA}" presName="composite3" presStyleCnt="0"/>
      <dgm:spPr/>
    </dgm:pt>
    <dgm:pt modelId="{EC0C8F49-AB54-4F15-9DBE-1DD7A6EA6822}" type="pres">
      <dgm:prSet presAssocID="{C09AE47C-D238-4586-AB0A-2B1A7B34F6BA}" presName="background3" presStyleLbl="node3" presStyleIdx="2" presStyleCnt="7"/>
      <dgm:spPr/>
    </dgm:pt>
    <dgm:pt modelId="{C8815439-5693-4CE4-A18D-9B8B00C77443}" type="pres">
      <dgm:prSet presAssocID="{C09AE47C-D238-4586-AB0A-2B1A7B34F6BA}" presName="text3" presStyleLbl="fgAcc3" presStyleIdx="2" presStyleCnt="7" custLinFactNeighborX="-51643">
        <dgm:presLayoutVars>
          <dgm:chPref val="3"/>
        </dgm:presLayoutVars>
      </dgm:prSet>
      <dgm:spPr/>
    </dgm:pt>
    <dgm:pt modelId="{5BD8225E-9762-445B-B7E5-D3F4140E4DFB}" type="pres">
      <dgm:prSet presAssocID="{C09AE47C-D238-4586-AB0A-2B1A7B34F6BA}" presName="hierChild4" presStyleCnt="0"/>
      <dgm:spPr/>
    </dgm:pt>
    <dgm:pt modelId="{49209CD7-E5D0-4CD1-AC12-6D4F1C41E5B2}" type="pres">
      <dgm:prSet presAssocID="{C230B7E9-2907-428C-ACC9-098C394FE344}" presName="Name10" presStyleLbl="parChTrans1D2" presStyleIdx="1" presStyleCnt="2"/>
      <dgm:spPr/>
    </dgm:pt>
    <dgm:pt modelId="{A2ECA54F-7357-460C-AA17-8CEFED4BFCA9}" type="pres">
      <dgm:prSet presAssocID="{F40DA8F7-44DA-4C2C-AEEF-657E0E346DEC}" presName="hierRoot2" presStyleCnt="0"/>
      <dgm:spPr/>
    </dgm:pt>
    <dgm:pt modelId="{F86CD4C8-F24D-4946-AECA-252E80AF2C55}" type="pres">
      <dgm:prSet presAssocID="{F40DA8F7-44DA-4C2C-AEEF-657E0E346DEC}" presName="composite2" presStyleCnt="0"/>
      <dgm:spPr/>
    </dgm:pt>
    <dgm:pt modelId="{5E99A3E5-01BD-41CA-9499-75BBDF173A4A}" type="pres">
      <dgm:prSet presAssocID="{F40DA8F7-44DA-4C2C-AEEF-657E0E346DEC}" presName="background2" presStyleLbl="node2" presStyleIdx="1" presStyleCnt="2"/>
      <dgm:spPr/>
    </dgm:pt>
    <dgm:pt modelId="{3F415DF8-9BB4-4009-8D5E-4908B6513540}" type="pres">
      <dgm:prSet presAssocID="{F40DA8F7-44DA-4C2C-AEEF-657E0E346DEC}" presName="text2" presStyleLbl="fgAcc2" presStyleIdx="1" presStyleCnt="2" custScaleX="369757" custLinFactNeighborX="28539" custLinFactNeighborY="4013">
        <dgm:presLayoutVars>
          <dgm:chPref val="3"/>
        </dgm:presLayoutVars>
      </dgm:prSet>
      <dgm:spPr/>
    </dgm:pt>
    <dgm:pt modelId="{FD8CBCC1-9842-498B-9AC2-BE1C762C3863}" type="pres">
      <dgm:prSet presAssocID="{F40DA8F7-44DA-4C2C-AEEF-657E0E346DEC}" presName="hierChild3" presStyleCnt="0"/>
      <dgm:spPr/>
    </dgm:pt>
    <dgm:pt modelId="{D710F71B-5B86-405C-91B5-C9A095F539B7}" type="pres">
      <dgm:prSet presAssocID="{76E28CAC-C737-4844-9354-AECEC29A8DC0}" presName="Name17" presStyleLbl="parChTrans1D3" presStyleIdx="3" presStyleCnt="7"/>
      <dgm:spPr/>
    </dgm:pt>
    <dgm:pt modelId="{FAED700F-5B4D-4535-9EF3-7A38B9BF5658}" type="pres">
      <dgm:prSet presAssocID="{2DF7233A-3ECF-44D0-8412-2FA789E7E33B}" presName="hierRoot3" presStyleCnt="0"/>
      <dgm:spPr/>
    </dgm:pt>
    <dgm:pt modelId="{4A83358E-D7A4-4871-88A4-653044789D90}" type="pres">
      <dgm:prSet presAssocID="{2DF7233A-3ECF-44D0-8412-2FA789E7E33B}" presName="composite3" presStyleCnt="0"/>
      <dgm:spPr/>
    </dgm:pt>
    <dgm:pt modelId="{C8C86BAF-D349-4598-AF9A-48CB99A6D7BE}" type="pres">
      <dgm:prSet presAssocID="{2DF7233A-3ECF-44D0-8412-2FA789E7E33B}" presName="background3" presStyleLbl="node3" presStyleIdx="3" presStyleCnt="7"/>
      <dgm:spPr/>
    </dgm:pt>
    <dgm:pt modelId="{2B5E13F9-1049-4BBC-B7EA-F3B840A979C2}" type="pres">
      <dgm:prSet presAssocID="{2DF7233A-3ECF-44D0-8412-2FA789E7E33B}" presName="text3" presStyleLbl="fgAcc3" presStyleIdx="3" presStyleCnt="7">
        <dgm:presLayoutVars>
          <dgm:chPref val="3"/>
        </dgm:presLayoutVars>
      </dgm:prSet>
      <dgm:spPr/>
    </dgm:pt>
    <dgm:pt modelId="{8BBC94F9-47F3-427F-A49C-E6B48B3BF1C9}" type="pres">
      <dgm:prSet presAssocID="{2DF7233A-3ECF-44D0-8412-2FA789E7E33B}" presName="hierChild4" presStyleCnt="0"/>
      <dgm:spPr/>
    </dgm:pt>
    <dgm:pt modelId="{040C0BA9-7DC9-417A-BE8A-F01AC8772DF6}" type="pres">
      <dgm:prSet presAssocID="{7E3E7A1C-0506-46FC-93E7-63ACF83A400D}" presName="Name17" presStyleLbl="parChTrans1D3" presStyleIdx="4" presStyleCnt="7"/>
      <dgm:spPr/>
    </dgm:pt>
    <dgm:pt modelId="{86D35213-5FF3-4A68-9F07-BC32629186E6}" type="pres">
      <dgm:prSet presAssocID="{1705DE93-E825-4CAD-BB97-1145FA5264BE}" presName="hierRoot3" presStyleCnt="0"/>
      <dgm:spPr/>
    </dgm:pt>
    <dgm:pt modelId="{1B5F283A-020D-419C-A0DF-907A7C4E07B9}" type="pres">
      <dgm:prSet presAssocID="{1705DE93-E825-4CAD-BB97-1145FA5264BE}" presName="composite3" presStyleCnt="0"/>
      <dgm:spPr/>
    </dgm:pt>
    <dgm:pt modelId="{46B1CBF2-EFED-4C20-AC64-6EE8992CEB57}" type="pres">
      <dgm:prSet presAssocID="{1705DE93-E825-4CAD-BB97-1145FA5264BE}" presName="background3" presStyleLbl="node3" presStyleIdx="4" presStyleCnt="7"/>
      <dgm:spPr/>
    </dgm:pt>
    <dgm:pt modelId="{97F6A28F-E540-4EEF-8560-9CEA4609CA6B}" type="pres">
      <dgm:prSet presAssocID="{1705DE93-E825-4CAD-BB97-1145FA5264BE}" presName="text3" presStyleLbl="fgAcc3" presStyleIdx="4" presStyleCnt="7">
        <dgm:presLayoutVars>
          <dgm:chPref val="3"/>
        </dgm:presLayoutVars>
      </dgm:prSet>
      <dgm:spPr/>
    </dgm:pt>
    <dgm:pt modelId="{FB957234-066C-406A-BA4C-DFAFB3DFD3E5}" type="pres">
      <dgm:prSet presAssocID="{1705DE93-E825-4CAD-BB97-1145FA5264BE}" presName="hierChild4" presStyleCnt="0"/>
      <dgm:spPr/>
    </dgm:pt>
    <dgm:pt modelId="{A2C38BC1-24BD-42DE-B5CF-485377019453}" type="pres">
      <dgm:prSet presAssocID="{42662A42-6383-48BF-857A-BEA780346210}" presName="Name23" presStyleLbl="parChTrans1D4" presStyleIdx="3" presStyleCnt="7"/>
      <dgm:spPr/>
    </dgm:pt>
    <dgm:pt modelId="{C75D7568-343E-447E-8310-1E8103FA2FEE}" type="pres">
      <dgm:prSet presAssocID="{AAD0BA24-6A92-434D-9DED-9E6D604ECE91}" presName="hierRoot4" presStyleCnt="0"/>
      <dgm:spPr/>
    </dgm:pt>
    <dgm:pt modelId="{972EA195-D5D8-40A2-81C9-1647756314F1}" type="pres">
      <dgm:prSet presAssocID="{AAD0BA24-6A92-434D-9DED-9E6D604ECE91}" presName="composite4" presStyleCnt="0"/>
      <dgm:spPr/>
    </dgm:pt>
    <dgm:pt modelId="{A9A6DE21-D950-4BAA-85CC-4BCB97FA383F}" type="pres">
      <dgm:prSet presAssocID="{AAD0BA24-6A92-434D-9DED-9E6D604ECE91}" presName="background4" presStyleLbl="node4" presStyleIdx="3" presStyleCnt="7"/>
      <dgm:spPr/>
    </dgm:pt>
    <dgm:pt modelId="{70CACFF3-EED1-42C1-A02E-4E8978D505BD}" type="pres">
      <dgm:prSet presAssocID="{AAD0BA24-6A92-434D-9DED-9E6D604ECE91}" presName="text4" presStyleLbl="fgAcc4" presStyleIdx="3" presStyleCnt="7" custLinFactY="16182" custLinFactNeighborX="-19419" custLinFactNeighborY="100000">
        <dgm:presLayoutVars>
          <dgm:chPref val="3"/>
        </dgm:presLayoutVars>
      </dgm:prSet>
      <dgm:spPr/>
    </dgm:pt>
    <dgm:pt modelId="{F706C3AF-6A84-47CF-990C-77A29CA4B0BE}" type="pres">
      <dgm:prSet presAssocID="{AAD0BA24-6A92-434D-9DED-9E6D604ECE91}" presName="hierChild5" presStyleCnt="0"/>
      <dgm:spPr/>
    </dgm:pt>
    <dgm:pt modelId="{AA556896-4A2C-4987-B1A3-649544F307D8}" type="pres">
      <dgm:prSet presAssocID="{4BA17A75-295B-496A-910A-789A7DB543F2}" presName="Name23" presStyleLbl="parChTrans1D4" presStyleIdx="4" presStyleCnt="7"/>
      <dgm:spPr/>
    </dgm:pt>
    <dgm:pt modelId="{B31F8E2B-C14E-411C-86C4-860C7633B72A}" type="pres">
      <dgm:prSet presAssocID="{0ADE4ABC-EC76-4D4E-8A2C-59A6C262CC03}" presName="hierRoot4" presStyleCnt="0"/>
      <dgm:spPr/>
    </dgm:pt>
    <dgm:pt modelId="{596E86A5-1CEC-47DF-93EA-34697818C3BE}" type="pres">
      <dgm:prSet presAssocID="{0ADE4ABC-EC76-4D4E-8A2C-59A6C262CC03}" presName="composite4" presStyleCnt="0"/>
      <dgm:spPr/>
    </dgm:pt>
    <dgm:pt modelId="{28F74450-E5E0-40F2-AD3C-79D008AC438A}" type="pres">
      <dgm:prSet presAssocID="{0ADE4ABC-EC76-4D4E-8A2C-59A6C262CC03}" presName="background4" presStyleLbl="node4" presStyleIdx="4" presStyleCnt="7"/>
      <dgm:spPr/>
    </dgm:pt>
    <dgm:pt modelId="{E8030721-4C64-48D9-9179-0DCDB7C00FFD}" type="pres">
      <dgm:prSet presAssocID="{0ADE4ABC-EC76-4D4E-8A2C-59A6C262CC03}" presName="text4" presStyleLbl="fgAcc4" presStyleIdx="4" presStyleCnt="7" custLinFactY="16183" custLinFactNeighborX="-14238" custLinFactNeighborY="100000">
        <dgm:presLayoutVars>
          <dgm:chPref val="3"/>
        </dgm:presLayoutVars>
      </dgm:prSet>
      <dgm:spPr/>
    </dgm:pt>
    <dgm:pt modelId="{161570EF-A77F-4EBE-8E54-D33919C2F27C}" type="pres">
      <dgm:prSet presAssocID="{0ADE4ABC-EC76-4D4E-8A2C-59A6C262CC03}" presName="hierChild5" presStyleCnt="0"/>
      <dgm:spPr/>
    </dgm:pt>
    <dgm:pt modelId="{4F4BB971-82CC-4E49-B684-B60E1F8D30B4}" type="pres">
      <dgm:prSet presAssocID="{0CB84CDF-04F9-4C89-84DD-B9F1D726BC52}" presName="Name17" presStyleLbl="parChTrans1D3" presStyleIdx="5" presStyleCnt="7"/>
      <dgm:spPr/>
    </dgm:pt>
    <dgm:pt modelId="{1725A580-4D1B-4029-B5BA-25A01FD4D3EF}" type="pres">
      <dgm:prSet presAssocID="{3ACF2120-CB02-4265-ABEF-436B730F11AC}" presName="hierRoot3" presStyleCnt="0"/>
      <dgm:spPr/>
    </dgm:pt>
    <dgm:pt modelId="{51CB0546-9D62-441D-AEB7-B3BFECF15D25}" type="pres">
      <dgm:prSet presAssocID="{3ACF2120-CB02-4265-ABEF-436B730F11AC}" presName="composite3" presStyleCnt="0"/>
      <dgm:spPr/>
    </dgm:pt>
    <dgm:pt modelId="{88C18764-2019-4B09-9FF1-4941C6CB8121}" type="pres">
      <dgm:prSet presAssocID="{3ACF2120-CB02-4265-ABEF-436B730F11AC}" presName="background3" presStyleLbl="node3" presStyleIdx="5" presStyleCnt="7"/>
      <dgm:spPr/>
    </dgm:pt>
    <dgm:pt modelId="{752DD043-9244-4B60-AF06-8BAC829243DA}" type="pres">
      <dgm:prSet presAssocID="{3ACF2120-CB02-4265-ABEF-436B730F11AC}" presName="text3" presStyleLbl="fgAcc3" presStyleIdx="5" presStyleCnt="7">
        <dgm:presLayoutVars>
          <dgm:chPref val="3"/>
        </dgm:presLayoutVars>
      </dgm:prSet>
      <dgm:spPr/>
    </dgm:pt>
    <dgm:pt modelId="{286BFBBD-7C9E-4309-AA99-6FAD0B3B4C4D}" type="pres">
      <dgm:prSet presAssocID="{3ACF2120-CB02-4265-ABEF-436B730F11AC}" presName="hierChild4" presStyleCnt="0"/>
      <dgm:spPr/>
    </dgm:pt>
    <dgm:pt modelId="{B34D2543-7256-443D-B2E2-3917CDF717E1}" type="pres">
      <dgm:prSet presAssocID="{9E322737-2D7D-4F74-8808-97A671213DF7}" presName="Name17" presStyleLbl="parChTrans1D3" presStyleIdx="6" presStyleCnt="7"/>
      <dgm:spPr/>
    </dgm:pt>
    <dgm:pt modelId="{3F64CD62-7E71-4D6A-969C-58C2B9981FF6}" type="pres">
      <dgm:prSet presAssocID="{FC7FABE3-2DF7-4BF8-A592-ADEC939AD955}" presName="hierRoot3" presStyleCnt="0"/>
      <dgm:spPr/>
    </dgm:pt>
    <dgm:pt modelId="{7CCFB2B2-F926-4E36-9CCB-B2F6B9BA752B}" type="pres">
      <dgm:prSet presAssocID="{FC7FABE3-2DF7-4BF8-A592-ADEC939AD955}" presName="composite3" presStyleCnt="0"/>
      <dgm:spPr/>
    </dgm:pt>
    <dgm:pt modelId="{FB688774-3F64-4AAB-A189-54A9AA882E38}" type="pres">
      <dgm:prSet presAssocID="{FC7FABE3-2DF7-4BF8-A592-ADEC939AD955}" presName="background3" presStyleLbl="node3" presStyleIdx="6" presStyleCnt="7"/>
      <dgm:spPr/>
    </dgm:pt>
    <dgm:pt modelId="{09E896F8-7D39-4088-889C-0EBB6CFE8935}" type="pres">
      <dgm:prSet presAssocID="{FC7FABE3-2DF7-4BF8-A592-ADEC939AD955}" presName="text3" presStyleLbl="fgAcc3" presStyleIdx="6" presStyleCnt="7">
        <dgm:presLayoutVars>
          <dgm:chPref val="3"/>
        </dgm:presLayoutVars>
      </dgm:prSet>
      <dgm:spPr/>
    </dgm:pt>
    <dgm:pt modelId="{09B8303E-D334-454B-B378-3FBCFF585F30}" type="pres">
      <dgm:prSet presAssocID="{FC7FABE3-2DF7-4BF8-A592-ADEC939AD955}" presName="hierChild4" presStyleCnt="0"/>
      <dgm:spPr/>
    </dgm:pt>
    <dgm:pt modelId="{4CD8968E-EA75-4422-BB06-143B9D0608E5}" type="pres">
      <dgm:prSet presAssocID="{039F8EDC-053F-4D72-80E6-5979A6CAE317}" presName="Name23" presStyleLbl="parChTrans1D4" presStyleIdx="5" presStyleCnt="7"/>
      <dgm:spPr/>
    </dgm:pt>
    <dgm:pt modelId="{DE5BC058-BE5D-45CA-A109-207887FCDFB2}" type="pres">
      <dgm:prSet presAssocID="{4E03C22F-D9EC-4486-B590-17BB07C98CA7}" presName="hierRoot4" presStyleCnt="0"/>
      <dgm:spPr/>
    </dgm:pt>
    <dgm:pt modelId="{E0603A4A-23D2-4EED-AEF6-0C1B4E2FE39F}" type="pres">
      <dgm:prSet presAssocID="{4E03C22F-D9EC-4486-B590-17BB07C98CA7}" presName="composite4" presStyleCnt="0"/>
      <dgm:spPr/>
    </dgm:pt>
    <dgm:pt modelId="{F26FABB2-85C4-457A-81BD-5E2CF199ADC3}" type="pres">
      <dgm:prSet presAssocID="{4E03C22F-D9EC-4486-B590-17BB07C98CA7}" presName="background4" presStyleLbl="node4" presStyleIdx="5" presStyleCnt="7"/>
      <dgm:spPr/>
    </dgm:pt>
    <dgm:pt modelId="{8AE4EE18-8A89-4394-9DA8-8F4961726CA1}" type="pres">
      <dgm:prSet presAssocID="{4E03C22F-D9EC-4486-B590-17BB07C98CA7}" presName="text4" presStyleLbl="fgAcc4" presStyleIdx="5" presStyleCnt="7" custLinFactNeighborX="-6470" custLinFactNeighborY="65222">
        <dgm:presLayoutVars>
          <dgm:chPref val="3"/>
        </dgm:presLayoutVars>
      </dgm:prSet>
      <dgm:spPr/>
    </dgm:pt>
    <dgm:pt modelId="{9AC14F64-D4CD-4100-AAC4-E5D62383A9CA}" type="pres">
      <dgm:prSet presAssocID="{4E03C22F-D9EC-4486-B590-17BB07C98CA7}" presName="hierChild5" presStyleCnt="0"/>
      <dgm:spPr/>
    </dgm:pt>
    <dgm:pt modelId="{9F413A9C-06BB-45F2-9185-BA8C07893935}" type="pres">
      <dgm:prSet presAssocID="{E3A80B18-26A5-45CA-AEB8-C3B6CEED63CB}" presName="Name23" presStyleLbl="parChTrans1D4" presStyleIdx="6" presStyleCnt="7"/>
      <dgm:spPr/>
    </dgm:pt>
    <dgm:pt modelId="{9E7581B1-5CB7-448A-9630-17B413894462}" type="pres">
      <dgm:prSet presAssocID="{0D9AC237-73E4-44BA-804D-3841E299EB01}" presName="hierRoot4" presStyleCnt="0"/>
      <dgm:spPr/>
    </dgm:pt>
    <dgm:pt modelId="{0DC49379-BDB9-4D67-820B-E8697CDB303D}" type="pres">
      <dgm:prSet presAssocID="{0D9AC237-73E4-44BA-804D-3841E299EB01}" presName="composite4" presStyleCnt="0"/>
      <dgm:spPr/>
    </dgm:pt>
    <dgm:pt modelId="{B90543F6-E59E-4B1A-A735-B21FF7078E4D}" type="pres">
      <dgm:prSet presAssocID="{0D9AC237-73E4-44BA-804D-3841E299EB01}" presName="background4" presStyleLbl="node4" presStyleIdx="6" presStyleCnt="7"/>
      <dgm:spPr/>
    </dgm:pt>
    <dgm:pt modelId="{502D83AD-8124-4273-98E1-D71833BC6304}" type="pres">
      <dgm:prSet presAssocID="{0D9AC237-73E4-44BA-804D-3841E299EB01}" presName="text4" presStyleLbl="fgAcc4" presStyleIdx="6" presStyleCnt="7" custLinFactNeighborX="-2588" custLinFactNeighborY="65223">
        <dgm:presLayoutVars>
          <dgm:chPref val="3"/>
        </dgm:presLayoutVars>
      </dgm:prSet>
      <dgm:spPr/>
    </dgm:pt>
    <dgm:pt modelId="{85E4A29A-DD72-4DEA-8F3D-8B3402290853}" type="pres">
      <dgm:prSet presAssocID="{0D9AC237-73E4-44BA-804D-3841E299EB01}" presName="hierChild5" presStyleCnt="0"/>
      <dgm:spPr/>
    </dgm:pt>
  </dgm:ptLst>
  <dgm:cxnLst>
    <dgm:cxn modelId="{4F313D06-1373-4864-AC72-B9C398FBBC4F}" type="presOf" srcId="{76F6C13B-CC2B-4169-A0CB-4CA671F6A866}" destId="{8A879A51-A8D3-41AF-934F-2BB3FDB93634}" srcOrd="0" destOrd="0" presId="urn:microsoft.com/office/officeart/2005/8/layout/hierarchy1"/>
    <dgm:cxn modelId="{67FBA80B-389A-4D60-A2B2-A34A63C9127E}" type="presOf" srcId="{F2E01E51-869A-4579-90AA-3406537A52DC}" destId="{B6B4E36B-CDFA-4885-948D-9D4A99015875}" srcOrd="0" destOrd="0" presId="urn:microsoft.com/office/officeart/2005/8/layout/hierarchy1"/>
    <dgm:cxn modelId="{8D777D10-5936-4986-8ED6-989449BEAF85}" type="presOf" srcId="{C230B7E9-2907-428C-ACC9-098C394FE344}" destId="{49209CD7-E5D0-4CD1-AC12-6D4F1C41E5B2}" srcOrd="0" destOrd="0" presId="urn:microsoft.com/office/officeart/2005/8/layout/hierarchy1"/>
    <dgm:cxn modelId="{697A8C17-AB43-4CA4-BCFD-920A0DD311A3}" type="presOf" srcId="{4BA17A75-295B-496A-910A-789A7DB543F2}" destId="{AA556896-4A2C-4987-B1A3-649544F307D8}" srcOrd="0" destOrd="0" presId="urn:microsoft.com/office/officeart/2005/8/layout/hierarchy1"/>
    <dgm:cxn modelId="{010E3E1B-D9AB-4DE8-AD89-866AC4D62CED}" type="presOf" srcId="{7E3E7A1C-0506-46FC-93E7-63ACF83A400D}" destId="{040C0BA9-7DC9-417A-BE8A-F01AC8772DF6}" srcOrd="0" destOrd="0" presId="urn:microsoft.com/office/officeart/2005/8/layout/hierarchy1"/>
    <dgm:cxn modelId="{04A3621C-4EC5-47F7-A822-5FE07099008D}" type="presOf" srcId="{1705DE93-E825-4CAD-BB97-1145FA5264BE}" destId="{97F6A28F-E540-4EEF-8560-9CEA4609CA6B}" srcOrd="0" destOrd="0" presId="urn:microsoft.com/office/officeart/2005/8/layout/hierarchy1"/>
    <dgm:cxn modelId="{4F7B5922-45FA-4709-B245-FEF1F69D372B}" type="presOf" srcId="{70B5AFDF-5070-4F85-AE8B-432A448D0851}" destId="{91AF3E77-4E74-4684-811C-DE90487357F2}" srcOrd="0" destOrd="0" presId="urn:microsoft.com/office/officeart/2005/8/layout/hierarchy1"/>
    <dgm:cxn modelId="{4B611425-54B5-4FA7-89A9-5A123A0FA807}" type="presOf" srcId="{0ADE4ABC-EC76-4D4E-8A2C-59A6C262CC03}" destId="{E8030721-4C64-48D9-9179-0DCDB7C00FFD}" srcOrd="0" destOrd="0" presId="urn:microsoft.com/office/officeart/2005/8/layout/hierarchy1"/>
    <dgm:cxn modelId="{FD386A25-4F9D-4347-94EC-32EB0B2BC219}" type="presOf" srcId="{039F8EDC-053F-4D72-80E6-5979A6CAE317}" destId="{4CD8968E-EA75-4422-BB06-143B9D0608E5}" srcOrd="0" destOrd="0" presId="urn:microsoft.com/office/officeart/2005/8/layout/hierarchy1"/>
    <dgm:cxn modelId="{20259E2F-8AE1-4272-A7DF-F1507EE0E62F}" type="presOf" srcId="{42662A42-6383-48BF-857A-BEA780346210}" destId="{A2C38BC1-24BD-42DE-B5CF-485377019453}" srcOrd="0" destOrd="0" presId="urn:microsoft.com/office/officeart/2005/8/layout/hierarchy1"/>
    <dgm:cxn modelId="{CF5BC930-7599-4533-BD50-97BDC1C11AA3}" srcId="{F40DA8F7-44DA-4C2C-AEEF-657E0E346DEC}" destId="{2DF7233A-3ECF-44D0-8412-2FA789E7E33B}" srcOrd="0" destOrd="0" parTransId="{76E28CAC-C737-4844-9354-AECEC29A8DC0}" sibTransId="{5D814F45-6411-44BA-8A2E-751D48FE7808}"/>
    <dgm:cxn modelId="{6F4AA936-5944-4391-8906-1BA5FCC4F284}" type="presOf" srcId="{4E03C22F-D9EC-4486-B590-17BB07C98CA7}" destId="{8AE4EE18-8A89-4394-9DA8-8F4961726CA1}" srcOrd="0" destOrd="0" presId="urn:microsoft.com/office/officeart/2005/8/layout/hierarchy1"/>
    <dgm:cxn modelId="{B7F01739-4CA5-40F7-AC84-D57A3843EAC0}" type="presOf" srcId="{9E322737-2D7D-4F74-8808-97A671213DF7}" destId="{B34D2543-7256-443D-B2E2-3917CDF717E1}" srcOrd="0" destOrd="0" presId="urn:microsoft.com/office/officeart/2005/8/layout/hierarchy1"/>
    <dgm:cxn modelId="{CEE2973C-EB36-448A-A202-4B7FAF7F06F6}" type="presOf" srcId="{2DF7233A-3ECF-44D0-8412-2FA789E7E33B}" destId="{2B5E13F9-1049-4BBC-B7EA-F3B840A979C2}" srcOrd="0" destOrd="0" presId="urn:microsoft.com/office/officeart/2005/8/layout/hierarchy1"/>
    <dgm:cxn modelId="{7FDDED3C-E63E-4A7F-BF29-1412ADA0A1DE}" type="presOf" srcId="{E3A80B18-26A5-45CA-AEB8-C3B6CEED63CB}" destId="{9F413A9C-06BB-45F2-9185-BA8C07893935}" srcOrd="0" destOrd="0" presId="urn:microsoft.com/office/officeart/2005/8/layout/hierarchy1"/>
    <dgm:cxn modelId="{37B9775C-E95B-45D4-B19A-FBBCB3BFCCA5}" type="presOf" srcId="{57899537-A325-48CF-9932-8FFECE88AD3D}" destId="{FF9E50C0-9221-4B70-8C52-B121CD2A8DB1}" srcOrd="0" destOrd="0" presId="urn:microsoft.com/office/officeart/2005/8/layout/hierarchy1"/>
    <dgm:cxn modelId="{02FC9C5C-FF3A-427E-A20F-33884EDF1166}" type="presOf" srcId="{C09AE47C-D238-4586-AB0A-2B1A7B34F6BA}" destId="{C8815439-5693-4CE4-A18D-9B8B00C77443}" srcOrd="0" destOrd="0" presId="urn:microsoft.com/office/officeart/2005/8/layout/hierarchy1"/>
    <dgm:cxn modelId="{0C5B815E-DAB4-4E96-9CE7-41CC726364BF}" srcId="{70B5AFDF-5070-4F85-AE8B-432A448D0851}" destId="{E14921A5-E3BD-4DEC-B1D9-8B71E5524F6C}" srcOrd="2" destOrd="0" parTransId="{ABDBD563-CF2D-4053-9478-F3E3438A615B}" sibTransId="{78BDD5E0-D5C4-49DA-ACCE-4281D1025C07}"/>
    <dgm:cxn modelId="{EEB4075F-0C47-4BF3-A555-CBD492CB666C}" srcId="{9F29CA31-9804-487D-9BE8-82E1353CB584}" destId="{11866417-3D56-45E9-B946-66B7763EF1B8}" srcOrd="0" destOrd="0" parTransId="{A0746282-1B81-46C8-BE20-9788AC2EBFD8}" sibTransId="{B9855060-9568-4D1F-A66C-AE6009FAF36D}"/>
    <dgm:cxn modelId="{5A190463-3336-4584-A304-6333C6771EEB}" srcId="{11866417-3D56-45E9-B946-66B7763EF1B8}" destId="{70B5AFDF-5070-4F85-AE8B-432A448D0851}" srcOrd="0" destOrd="0" parTransId="{5C69C054-26D2-4964-826C-79F591981BB7}" sibTransId="{E417F069-103E-4037-BCD0-FF5F07E6E718}"/>
    <dgm:cxn modelId="{E9079A67-9966-4872-BEDB-D60D17E83036}" type="presOf" srcId="{9F29CA31-9804-487D-9BE8-82E1353CB584}" destId="{CFA33561-F890-4B0E-809D-C917EAEF3F4F}" srcOrd="0" destOrd="0" presId="urn:microsoft.com/office/officeart/2005/8/layout/hierarchy1"/>
    <dgm:cxn modelId="{CFE8F76C-4EF8-437E-BA6D-2B54174BD525}" type="presOf" srcId="{E14921A5-E3BD-4DEC-B1D9-8B71E5524F6C}" destId="{183FECC1-6DC2-47B7-9114-1ADB2664F3EB}" srcOrd="0" destOrd="0" presId="urn:microsoft.com/office/officeart/2005/8/layout/hierarchy1"/>
    <dgm:cxn modelId="{77116659-5283-4DB4-9F87-36E5611ABF96}" srcId="{70B5AFDF-5070-4F85-AE8B-432A448D0851}" destId="{76F6C13B-CC2B-4169-A0CB-4CA671F6A866}" srcOrd="0" destOrd="0" parTransId="{57899537-A325-48CF-9932-8FFECE88AD3D}" sibTransId="{89AECCDB-D4BE-438C-857A-BF51F2F4DD1D}"/>
    <dgm:cxn modelId="{EE49357A-096D-471D-B030-BDE748A90559}" type="presOf" srcId="{AAD0BA24-6A92-434D-9DED-9E6D604ECE91}" destId="{70CACFF3-EED1-42C1-A02E-4E8978D505BD}" srcOrd="0" destOrd="0" presId="urn:microsoft.com/office/officeart/2005/8/layout/hierarchy1"/>
    <dgm:cxn modelId="{BBDADE7E-8A50-4BCC-9F62-5EEDE7B7EEC2}" srcId="{FC7FABE3-2DF7-4BF8-A592-ADEC939AD955}" destId="{4E03C22F-D9EC-4486-B590-17BB07C98CA7}" srcOrd="0" destOrd="0" parTransId="{039F8EDC-053F-4D72-80E6-5979A6CAE317}" sibTransId="{47FC51BB-B339-4EBB-A5E5-C6B6445217E5}"/>
    <dgm:cxn modelId="{2A7FFA7F-1424-4B63-8A72-64C5E54486DF}" type="presOf" srcId="{F12B97AA-0AB2-4201-ABCA-1AC88513D841}" destId="{1B559957-D934-48EB-9E3D-2BF012B75F36}" srcOrd="0" destOrd="0" presId="urn:microsoft.com/office/officeart/2005/8/layout/hierarchy1"/>
    <dgm:cxn modelId="{B52DBE91-88D4-4F10-A181-8346DDE82160}" type="presOf" srcId="{76E28CAC-C737-4844-9354-AECEC29A8DC0}" destId="{D710F71B-5B86-405C-91B5-C9A095F539B7}" srcOrd="0" destOrd="0" presId="urn:microsoft.com/office/officeart/2005/8/layout/hierarchy1"/>
    <dgm:cxn modelId="{E767599C-D33E-466C-8AD9-EC59CE9C2A15}" srcId="{9F29CA31-9804-487D-9BE8-82E1353CB584}" destId="{F40DA8F7-44DA-4C2C-AEEF-657E0E346DEC}" srcOrd="1" destOrd="0" parTransId="{C230B7E9-2907-428C-ACC9-098C394FE344}" sibTransId="{695A13DF-CFD6-4479-9F0A-5C8121461C10}"/>
    <dgm:cxn modelId="{C4C7BFA1-6DF9-4340-A739-9555273C43CD}" type="presOf" srcId="{3ACF2120-CB02-4265-ABEF-436B730F11AC}" destId="{752DD043-9244-4B60-AF06-8BAC829243DA}" srcOrd="0" destOrd="0" presId="urn:microsoft.com/office/officeart/2005/8/layout/hierarchy1"/>
    <dgm:cxn modelId="{A3E289A2-575A-4BBC-B77A-79FBADDFEA11}" type="presOf" srcId="{158A0FE3-FBF5-4303-81B4-0DD69BC5FB03}" destId="{EC19A992-7282-4E2B-9E02-EA797359E2AE}" srcOrd="0" destOrd="0" presId="urn:microsoft.com/office/officeart/2005/8/layout/hierarchy1"/>
    <dgm:cxn modelId="{DB1A94A3-DA6B-4BC7-A133-8ED5400E2A53}" type="presOf" srcId="{11866417-3D56-45E9-B946-66B7763EF1B8}" destId="{E6F6BA1A-9035-4239-A83B-BF0F7736F8B2}" srcOrd="0" destOrd="0" presId="urn:microsoft.com/office/officeart/2005/8/layout/hierarchy1"/>
    <dgm:cxn modelId="{A8C81DA5-B219-4465-AF79-DD2D3CC7119E}" type="presOf" srcId="{A0746282-1B81-46C8-BE20-9788AC2EBFD8}" destId="{03FB9866-26E0-43D2-8F95-00680112BC4C}" srcOrd="0" destOrd="0" presId="urn:microsoft.com/office/officeart/2005/8/layout/hierarchy1"/>
    <dgm:cxn modelId="{D2CBAAA5-E752-4347-914D-015C8EDD3F48}" srcId="{F40DA8F7-44DA-4C2C-AEEF-657E0E346DEC}" destId="{1705DE93-E825-4CAD-BB97-1145FA5264BE}" srcOrd="1" destOrd="0" parTransId="{7E3E7A1C-0506-46FC-93E7-63ACF83A400D}" sibTransId="{D47F7827-E017-415F-96FB-408064A03E4A}"/>
    <dgm:cxn modelId="{105A46AD-F681-4731-BA36-04BE65AF2D24}" type="presOf" srcId="{FC7FABE3-2DF7-4BF8-A592-ADEC939AD955}" destId="{09E896F8-7D39-4088-889C-0EBB6CFE8935}" srcOrd="0" destOrd="0" presId="urn:microsoft.com/office/officeart/2005/8/layout/hierarchy1"/>
    <dgm:cxn modelId="{487437B3-39E4-4F7A-9F1E-9F513C4326D2}" srcId="{FC7FABE3-2DF7-4BF8-A592-ADEC939AD955}" destId="{0D9AC237-73E4-44BA-804D-3841E299EB01}" srcOrd="1" destOrd="0" parTransId="{E3A80B18-26A5-45CA-AEB8-C3B6CEED63CB}" sibTransId="{410AAFA1-01BB-4F72-BB17-C004385471DF}"/>
    <dgm:cxn modelId="{C8CABCB5-1EA1-42B7-8AB9-1151BF267D47}" type="presOf" srcId="{F40DA8F7-44DA-4C2C-AEEF-657E0E346DEC}" destId="{3F415DF8-9BB4-4009-8D5E-4908B6513540}" srcOrd="0" destOrd="0" presId="urn:microsoft.com/office/officeart/2005/8/layout/hierarchy1"/>
    <dgm:cxn modelId="{271446B9-EF42-4B74-ADBC-D12A7D0FE1A9}" type="presOf" srcId="{FC284D3B-B75E-4114-A52C-4FBEDC9EDF7F}" destId="{274EAB50-1AE3-4E5C-B07A-49D112D03166}" srcOrd="0" destOrd="0" presId="urn:microsoft.com/office/officeart/2005/8/layout/hierarchy1"/>
    <dgm:cxn modelId="{C574A5BD-E545-4F26-AD32-62DF287AE36B}" srcId="{70B5AFDF-5070-4F85-AE8B-432A448D0851}" destId="{2FB931E0-8E07-40FF-A0E9-4EA8C1B18B17}" srcOrd="1" destOrd="0" parTransId="{F12B97AA-0AB2-4201-ABCA-1AC88513D841}" sibTransId="{E4F39F87-103F-4618-957A-1664D085027E}"/>
    <dgm:cxn modelId="{2D833DC0-FB68-4E33-87B9-25B41C67E002}" type="presOf" srcId="{ABDBD563-CF2D-4053-9478-F3E3438A615B}" destId="{AC0DD4C1-7745-4836-B515-0461F0A4968A}" srcOrd="0" destOrd="0" presId="urn:microsoft.com/office/officeart/2005/8/layout/hierarchy1"/>
    <dgm:cxn modelId="{505098C9-BFFE-4173-BCEF-1D3CB719EF8F}" srcId="{11866417-3D56-45E9-B946-66B7763EF1B8}" destId="{158A0FE3-FBF5-4303-81B4-0DD69BC5FB03}" srcOrd="1" destOrd="0" parTransId="{FC284D3B-B75E-4114-A52C-4FBEDC9EDF7F}" sibTransId="{25C4619A-0197-440E-8CD9-BFE693D17CCA}"/>
    <dgm:cxn modelId="{C74C18CD-8624-414A-840F-EE60C16CAE7D}" srcId="{1705DE93-E825-4CAD-BB97-1145FA5264BE}" destId="{AAD0BA24-6A92-434D-9DED-9E6D604ECE91}" srcOrd="0" destOrd="0" parTransId="{42662A42-6383-48BF-857A-BEA780346210}" sibTransId="{C3EAD923-19C1-457F-8B11-023A4C258C5F}"/>
    <dgm:cxn modelId="{6C2517CF-FFE7-43A7-8BC3-B1164F02D954}" srcId="{11866417-3D56-45E9-B946-66B7763EF1B8}" destId="{C09AE47C-D238-4586-AB0A-2B1A7B34F6BA}" srcOrd="2" destOrd="0" parTransId="{F2E01E51-869A-4579-90AA-3406537A52DC}" sibTransId="{3AAB501F-C708-44C2-8DCE-A7C3B7DBE3FF}"/>
    <dgm:cxn modelId="{C69FFAD0-6F02-4853-9E3A-7E4C20EBBEBF}" type="presOf" srcId="{0D9AC237-73E4-44BA-804D-3841E299EB01}" destId="{502D83AD-8124-4273-98E1-D71833BC6304}" srcOrd="0" destOrd="0" presId="urn:microsoft.com/office/officeart/2005/8/layout/hierarchy1"/>
    <dgm:cxn modelId="{597B5DDB-F18F-460D-99D4-4300788BD0DD}" srcId="{F40DA8F7-44DA-4C2C-AEEF-657E0E346DEC}" destId="{FC7FABE3-2DF7-4BF8-A592-ADEC939AD955}" srcOrd="3" destOrd="0" parTransId="{9E322737-2D7D-4F74-8808-97A671213DF7}" sibTransId="{D6347F84-8815-4D64-9575-4EBF383089F7}"/>
    <dgm:cxn modelId="{FDF8A6DB-65BF-4E0C-8460-3B9B0C93893B}" type="presOf" srcId="{5C69C054-26D2-4964-826C-79F591981BB7}" destId="{805E9CF2-5D2E-4E9B-8FC0-C1B1F4F84F12}" srcOrd="0" destOrd="0" presId="urn:microsoft.com/office/officeart/2005/8/layout/hierarchy1"/>
    <dgm:cxn modelId="{3A8309E0-B2FD-46CC-8C8B-43D5462E19F0}" srcId="{AE01A660-505A-4C28-BBC5-457357CECDC6}" destId="{9F29CA31-9804-487D-9BE8-82E1353CB584}" srcOrd="0" destOrd="0" parTransId="{29F14568-603C-4DB3-AC9B-B7FF4D9AC94F}" sibTransId="{28D4B032-D91C-488A-AE28-E3BA16E22DE9}"/>
    <dgm:cxn modelId="{9D2A17E2-3AC7-44AD-ACEE-74084DFF3A9E}" srcId="{F40DA8F7-44DA-4C2C-AEEF-657E0E346DEC}" destId="{3ACF2120-CB02-4265-ABEF-436B730F11AC}" srcOrd="2" destOrd="0" parTransId="{0CB84CDF-04F9-4C89-84DD-B9F1D726BC52}" sibTransId="{9B1E3665-D3A9-4314-8C99-64F9AE411CF0}"/>
    <dgm:cxn modelId="{5FC5BDE4-9C16-49DF-ADE6-7482D5CDBD7F}" type="presOf" srcId="{0CB84CDF-04F9-4C89-84DD-B9F1D726BC52}" destId="{4F4BB971-82CC-4E49-B684-B60E1F8D30B4}" srcOrd="0" destOrd="0" presId="urn:microsoft.com/office/officeart/2005/8/layout/hierarchy1"/>
    <dgm:cxn modelId="{777985ED-0F55-4149-9602-1C90E5E0D493}" srcId="{1705DE93-E825-4CAD-BB97-1145FA5264BE}" destId="{0ADE4ABC-EC76-4D4E-8A2C-59A6C262CC03}" srcOrd="1" destOrd="0" parTransId="{4BA17A75-295B-496A-910A-789A7DB543F2}" sibTransId="{4E43CF51-F400-45D4-957D-7ADCF80F9D70}"/>
    <dgm:cxn modelId="{95AE4BF4-E70A-443C-90C0-C64A07C8513B}" type="presOf" srcId="{AE01A660-505A-4C28-BBC5-457357CECDC6}" destId="{D89851B6-92B0-456A-AFE5-AA894620C9EF}" srcOrd="0" destOrd="0" presId="urn:microsoft.com/office/officeart/2005/8/layout/hierarchy1"/>
    <dgm:cxn modelId="{8C41BDF9-B8F6-4A8F-A6EE-370E1D6E76E9}" type="presOf" srcId="{2FB931E0-8E07-40FF-A0E9-4EA8C1B18B17}" destId="{19C2260A-0E6E-4621-9216-5EE602F4479F}" srcOrd="0" destOrd="0" presId="urn:microsoft.com/office/officeart/2005/8/layout/hierarchy1"/>
    <dgm:cxn modelId="{C61A7640-097E-4D93-AA54-73D837B36763}" type="presParOf" srcId="{D89851B6-92B0-456A-AFE5-AA894620C9EF}" destId="{F7E69CE0-8094-481D-89AD-8D2EDF78D8A0}" srcOrd="0" destOrd="0" presId="urn:microsoft.com/office/officeart/2005/8/layout/hierarchy1"/>
    <dgm:cxn modelId="{3CED81F3-99C2-41F5-A626-374EE810F36E}" type="presParOf" srcId="{F7E69CE0-8094-481D-89AD-8D2EDF78D8A0}" destId="{17B46E5F-3E42-4202-9C1C-F2342F5050C2}" srcOrd="0" destOrd="0" presId="urn:microsoft.com/office/officeart/2005/8/layout/hierarchy1"/>
    <dgm:cxn modelId="{BE71B849-E2AB-41C6-8441-9F05B51CA41A}" type="presParOf" srcId="{17B46E5F-3E42-4202-9C1C-F2342F5050C2}" destId="{09FA75C1-8A5E-4F9B-A191-0718A25A58E9}" srcOrd="0" destOrd="0" presId="urn:microsoft.com/office/officeart/2005/8/layout/hierarchy1"/>
    <dgm:cxn modelId="{E429FDD5-6E56-4584-AE61-3D02A0816CDD}" type="presParOf" srcId="{17B46E5F-3E42-4202-9C1C-F2342F5050C2}" destId="{CFA33561-F890-4B0E-809D-C917EAEF3F4F}" srcOrd="1" destOrd="0" presId="urn:microsoft.com/office/officeart/2005/8/layout/hierarchy1"/>
    <dgm:cxn modelId="{BCB0CD14-A9EA-484F-B853-14F485348B42}" type="presParOf" srcId="{F7E69CE0-8094-481D-89AD-8D2EDF78D8A0}" destId="{02E6E3DB-9495-4BC1-8410-3E222284072A}" srcOrd="1" destOrd="0" presId="urn:microsoft.com/office/officeart/2005/8/layout/hierarchy1"/>
    <dgm:cxn modelId="{BCF67384-244A-4E1D-A125-E710004FCB31}" type="presParOf" srcId="{02E6E3DB-9495-4BC1-8410-3E222284072A}" destId="{03FB9866-26E0-43D2-8F95-00680112BC4C}" srcOrd="0" destOrd="0" presId="urn:microsoft.com/office/officeart/2005/8/layout/hierarchy1"/>
    <dgm:cxn modelId="{45F2B42E-A221-4691-BE4A-6326A5A53D67}" type="presParOf" srcId="{02E6E3DB-9495-4BC1-8410-3E222284072A}" destId="{B1CA16FE-218F-416D-A942-C5C10AD96B6C}" srcOrd="1" destOrd="0" presId="urn:microsoft.com/office/officeart/2005/8/layout/hierarchy1"/>
    <dgm:cxn modelId="{8E041EC8-4E1D-416B-B844-A5ACB6AB9DA7}" type="presParOf" srcId="{B1CA16FE-218F-416D-A942-C5C10AD96B6C}" destId="{266CDB4C-2012-4029-B98E-6ADE6C796B68}" srcOrd="0" destOrd="0" presId="urn:microsoft.com/office/officeart/2005/8/layout/hierarchy1"/>
    <dgm:cxn modelId="{4845CCA5-74C4-4C11-BB9E-5328420AC051}" type="presParOf" srcId="{266CDB4C-2012-4029-B98E-6ADE6C796B68}" destId="{D59A4725-FE33-428A-AAB8-5B5EB327ACFC}" srcOrd="0" destOrd="0" presId="urn:microsoft.com/office/officeart/2005/8/layout/hierarchy1"/>
    <dgm:cxn modelId="{C5F243C7-C060-4ACA-AC2C-5020E97FC977}" type="presParOf" srcId="{266CDB4C-2012-4029-B98E-6ADE6C796B68}" destId="{E6F6BA1A-9035-4239-A83B-BF0F7736F8B2}" srcOrd="1" destOrd="0" presId="urn:microsoft.com/office/officeart/2005/8/layout/hierarchy1"/>
    <dgm:cxn modelId="{2B8FCECB-CBDB-4D18-B50B-D21333EAB868}" type="presParOf" srcId="{B1CA16FE-218F-416D-A942-C5C10AD96B6C}" destId="{93F0B0C2-95EB-46AB-B62E-80583A2A88E7}" srcOrd="1" destOrd="0" presId="urn:microsoft.com/office/officeart/2005/8/layout/hierarchy1"/>
    <dgm:cxn modelId="{FC41432C-3524-4195-B59B-9CF2FE8C56FA}" type="presParOf" srcId="{93F0B0C2-95EB-46AB-B62E-80583A2A88E7}" destId="{805E9CF2-5D2E-4E9B-8FC0-C1B1F4F84F12}" srcOrd="0" destOrd="0" presId="urn:microsoft.com/office/officeart/2005/8/layout/hierarchy1"/>
    <dgm:cxn modelId="{1178CECD-1A0F-40DD-916B-53F3BAC6B8F5}" type="presParOf" srcId="{93F0B0C2-95EB-46AB-B62E-80583A2A88E7}" destId="{13DC532C-203C-438B-B8ED-76612DC4D791}" srcOrd="1" destOrd="0" presId="urn:microsoft.com/office/officeart/2005/8/layout/hierarchy1"/>
    <dgm:cxn modelId="{670831C8-BFE4-4184-86CE-EB2C72BCBB62}" type="presParOf" srcId="{13DC532C-203C-438B-B8ED-76612DC4D791}" destId="{4E77C42C-0949-42C0-8097-E0D1A4574ED1}" srcOrd="0" destOrd="0" presId="urn:microsoft.com/office/officeart/2005/8/layout/hierarchy1"/>
    <dgm:cxn modelId="{34F67167-BC35-4C39-AC01-EB5CAABBE058}" type="presParOf" srcId="{4E77C42C-0949-42C0-8097-E0D1A4574ED1}" destId="{4A6A0BF6-F04A-4288-993F-041C406A33BE}" srcOrd="0" destOrd="0" presId="urn:microsoft.com/office/officeart/2005/8/layout/hierarchy1"/>
    <dgm:cxn modelId="{CD96276F-4C9D-4B18-BDFB-25874F229B4A}" type="presParOf" srcId="{4E77C42C-0949-42C0-8097-E0D1A4574ED1}" destId="{91AF3E77-4E74-4684-811C-DE90487357F2}" srcOrd="1" destOrd="0" presId="urn:microsoft.com/office/officeart/2005/8/layout/hierarchy1"/>
    <dgm:cxn modelId="{C6013450-F24E-45B5-84EE-CBC921EAB9AF}" type="presParOf" srcId="{13DC532C-203C-438B-B8ED-76612DC4D791}" destId="{8528D83D-A255-4258-9D2E-49EB33FD7C23}" srcOrd="1" destOrd="0" presId="urn:microsoft.com/office/officeart/2005/8/layout/hierarchy1"/>
    <dgm:cxn modelId="{259263C7-726B-4950-9135-E1937A1E6971}" type="presParOf" srcId="{8528D83D-A255-4258-9D2E-49EB33FD7C23}" destId="{FF9E50C0-9221-4B70-8C52-B121CD2A8DB1}" srcOrd="0" destOrd="0" presId="urn:microsoft.com/office/officeart/2005/8/layout/hierarchy1"/>
    <dgm:cxn modelId="{4EBFAD6B-68C3-4AEC-A46D-0CBB18067DC5}" type="presParOf" srcId="{8528D83D-A255-4258-9D2E-49EB33FD7C23}" destId="{28D2C35A-27FC-4B30-8282-697C60E4E2ED}" srcOrd="1" destOrd="0" presId="urn:microsoft.com/office/officeart/2005/8/layout/hierarchy1"/>
    <dgm:cxn modelId="{9B7BB312-2AEB-476B-8B3F-1F36F69E4104}" type="presParOf" srcId="{28D2C35A-27FC-4B30-8282-697C60E4E2ED}" destId="{77D519CA-9FBC-49B1-A41C-9BC925A6ACD1}" srcOrd="0" destOrd="0" presId="urn:microsoft.com/office/officeart/2005/8/layout/hierarchy1"/>
    <dgm:cxn modelId="{CD5397AF-C8A1-4FA1-BB0D-C6380E621CC6}" type="presParOf" srcId="{77D519CA-9FBC-49B1-A41C-9BC925A6ACD1}" destId="{EDB42E9D-6BD9-4F76-A6F7-28709B966892}" srcOrd="0" destOrd="0" presId="urn:microsoft.com/office/officeart/2005/8/layout/hierarchy1"/>
    <dgm:cxn modelId="{B6B9120D-FFB9-4A24-A338-12628840DF84}" type="presParOf" srcId="{77D519CA-9FBC-49B1-A41C-9BC925A6ACD1}" destId="{8A879A51-A8D3-41AF-934F-2BB3FDB93634}" srcOrd="1" destOrd="0" presId="urn:microsoft.com/office/officeart/2005/8/layout/hierarchy1"/>
    <dgm:cxn modelId="{D03763E4-90D3-4F60-8337-0149A4DED888}" type="presParOf" srcId="{28D2C35A-27FC-4B30-8282-697C60E4E2ED}" destId="{B0C43070-CA7E-4BAD-9282-3212394C3A7B}" srcOrd="1" destOrd="0" presId="urn:microsoft.com/office/officeart/2005/8/layout/hierarchy1"/>
    <dgm:cxn modelId="{D8C0C4F8-06DB-43E9-8447-BF5DA10E4249}" type="presParOf" srcId="{8528D83D-A255-4258-9D2E-49EB33FD7C23}" destId="{1B559957-D934-48EB-9E3D-2BF012B75F36}" srcOrd="2" destOrd="0" presId="urn:microsoft.com/office/officeart/2005/8/layout/hierarchy1"/>
    <dgm:cxn modelId="{53EC86EE-63AA-40CC-B21B-6D56FC0CAF04}" type="presParOf" srcId="{8528D83D-A255-4258-9D2E-49EB33FD7C23}" destId="{20E9305E-BF75-4916-A9AF-5D69C5FA4D69}" srcOrd="3" destOrd="0" presId="urn:microsoft.com/office/officeart/2005/8/layout/hierarchy1"/>
    <dgm:cxn modelId="{14A210AD-BD36-4E43-9942-5680A035228E}" type="presParOf" srcId="{20E9305E-BF75-4916-A9AF-5D69C5FA4D69}" destId="{B54CF3C1-C37E-4DFD-AB68-524D10BD66A5}" srcOrd="0" destOrd="0" presId="urn:microsoft.com/office/officeart/2005/8/layout/hierarchy1"/>
    <dgm:cxn modelId="{E5770108-435B-472F-A516-705B59464AF7}" type="presParOf" srcId="{B54CF3C1-C37E-4DFD-AB68-524D10BD66A5}" destId="{ED74F4D6-DF15-42DA-B2FC-3936E1A936A6}" srcOrd="0" destOrd="0" presId="urn:microsoft.com/office/officeart/2005/8/layout/hierarchy1"/>
    <dgm:cxn modelId="{0D088C52-F1CE-4D4B-BFD5-8215DABFB82E}" type="presParOf" srcId="{B54CF3C1-C37E-4DFD-AB68-524D10BD66A5}" destId="{19C2260A-0E6E-4621-9216-5EE602F4479F}" srcOrd="1" destOrd="0" presId="urn:microsoft.com/office/officeart/2005/8/layout/hierarchy1"/>
    <dgm:cxn modelId="{2DE2643D-E9DB-4E03-A124-C6E31B1FDEAA}" type="presParOf" srcId="{20E9305E-BF75-4916-A9AF-5D69C5FA4D69}" destId="{16EC1558-8A36-4488-9830-E10F3EE58E92}" srcOrd="1" destOrd="0" presId="urn:microsoft.com/office/officeart/2005/8/layout/hierarchy1"/>
    <dgm:cxn modelId="{F150A4A6-92BD-4C63-8D35-5F078E542FA1}" type="presParOf" srcId="{8528D83D-A255-4258-9D2E-49EB33FD7C23}" destId="{AC0DD4C1-7745-4836-B515-0461F0A4968A}" srcOrd="4" destOrd="0" presId="urn:microsoft.com/office/officeart/2005/8/layout/hierarchy1"/>
    <dgm:cxn modelId="{621F26DD-CB07-4611-BD37-E7FE7947D593}" type="presParOf" srcId="{8528D83D-A255-4258-9D2E-49EB33FD7C23}" destId="{4F91ABE0-C252-49D1-92F4-E065C0C657FA}" srcOrd="5" destOrd="0" presId="urn:microsoft.com/office/officeart/2005/8/layout/hierarchy1"/>
    <dgm:cxn modelId="{EC8DE921-F673-4C11-AC49-F3203A4CEA28}" type="presParOf" srcId="{4F91ABE0-C252-49D1-92F4-E065C0C657FA}" destId="{EAC27450-E645-4EF8-8357-22205065BD40}" srcOrd="0" destOrd="0" presId="urn:microsoft.com/office/officeart/2005/8/layout/hierarchy1"/>
    <dgm:cxn modelId="{E351FDA0-F70B-483C-B295-8306D58E9DFD}" type="presParOf" srcId="{EAC27450-E645-4EF8-8357-22205065BD40}" destId="{B137ECF1-C198-47B2-BE61-17E64E051D93}" srcOrd="0" destOrd="0" presId="urn:microsoft.com/office/officeart/2005/8/layout/hierarchy1"/>
    <dgm:cxn modelId="{53EEACC1-4402-4DA3-A9BE-FA08DBFC5BD7}" type="presParOf" srcId="{EAC27450-E645-4EF8-8357-22205065BD40}" destId="{183FECC1-6DC2-47B7-9114-1ADB2664F3EB}" srcOrd="1" destOrd="0" presId="urn:microsoft.com/office/officeart/2005/8/layout/hierarchy1"/>
    <dgm:cxn modelId="{191EFEA2-E7CF-407E-B11F-D3CC298C876A}" type="presParOf" srcId="{4F91ABE0-C252-49D1-92F4-E065C0C657FA}" destId="{3E1425B1-2798-4D60-AB9B-311B57ED237C}" srcOrd="1" destOrd="0" presId="urn:microsoft.com/office/officeart/2005/8/layout/hierarchy1"/>
    <dgm:cxn modelId="{7226CF80-433A-4E56-AC2B-FF48FA917DE2}" type="presParOf" srcId="{93F0B0C2-95EB-46AB-B62E-80583A2A88E7}" destId="{274EAB50-1AE3-4E5C-B07A-49D112D03166}" srcOrd="2" destOrd="0" presId="urn:microsoft.com/office/officeart/2005/8/layout/hierarchy1"/>
    <dgm:cxn modelId="{A601ACF3-F1C7-4B3E-8324-252ACD8D72E0}" type="presParOf" srcId="{93F0B0C2-95EB-46AB-B62E-80583A2A88E7}" destId="{DE17869F-7264-4B52-971B-85656F70D11E}" srcOrd="3" destOrd="0" presId="urn:microsoft.com/office/officeart/2005/8/layout/hierarchy1"/>
    <dgm:cxn modelId="{181D6E47-311F-4167-B001-2871080A95FE}" type="presParOf" srcId="{DE17869F-7264-4B52-971B-85656F70D11E}" destId="{926CF824-74AC-4196-8A20-4D71073ABCA8}" srcOrd="0" destOrd="0" presId="urn:microsoft.com/office/officeart/2005/8/layout/hierarchy1"/>
    <dgm:cxn modelId="{312C98D5-D36A-4CCE-9A0E-FC8203843A33}" type="presParOf" srcId="{926CF824-74AC-4196-8A20-4D71073ABCA8}" destId="{913A6ECE-9C98-4292-B9AA-A4DD02AC9794}" srcOrd="0" destOrd="0" presId="urn:microsoft.com/office/officeart/2005/8/layout/hierarchy1"/>
    <dgm:cxn modelId="{D192315A-E360-4C0B-974B-EF3F869822ED}" type="presParOf" srcId="{926CF824-74AC-4196-8A20-4D71073ABCA8}" destId="{EC19A992-7282-4E2B-9E02-EA797359E2AE}" srcOrd="1" destOrd="0" presId="urn:microsoft.com/office/officeart/2005/8/layout/hierarchy1"/>
    <dgm:cxn modelId="{55036187-3E71-4332-BDF8-2EEAFCB73E97}" type="presParOf" srcId="{DE17869F-7264-4B52-971B-85656F70D11E}" destId="{F1F6A662-FF5D-4232-B365-965B14046901}" srcOrd="1" destOrd="0" presId="urn:microsoft.com/office/officeart/2005/8/layout/hierarchy1"/>
    <dgm:cxn modelId="{20812587-7795-4793-ACA4-FA4FA0AB820E}" type="presParOf" srcId="{93F0B0C2-95EB-46AB-B62E-80583A2A88E7}" destId="{B6B4E36B-CDFA-4885-948D-9D4A99015875}" srcOrd="4" destOrd="0" presId="urn:microsoft.com/office/officeart/2005/8/layout/hierarchy1"/>
    <dgm:cxn modelId="{972A3058-26C1-4A0C-A7AA-A3B9B61646D5}" type="presParOf" srcId="{93F0B0C2-95EB-46AB-B62E-80583A2A88E7}" destId="{40C8A005-5A7E-4BB7-813C-3C67CFBFE54A}" srcOrd="5" destOrd="0" presId="urn:microsoft.com/office/officeart/2005/8/layout/hierarchy1"/>
    <dgm:cxn modelId="{2B9588B9-A7CD-4427-BE8F-3946948627D4}" type="presParOf" srcId="{40C8A005-5A7E-4BB7-813C-3C67CFBFE54A}" destId="{8220E853-1989-4AA7-B11E-3220930F94AF}" srcOrd="0" destOrd="0" presId="urn:microsoft.com/office/officeart/2005/8/layout/hierarchy1"/>
    <dgm:cxn modelId="{7990C5C7-0C70-43B7-9C26-5A68B7CC4511}" type="presParOf" srcId="{8220E853-1989-4AA7-B11E-3220930F94AF}" destId="{EC0C8F49-AB54-4F15-9DBE-1DD7A6EA6822}" srcOrd="0" destOrd="0" presId="urn:microsoft.com/office/officeart/2005/8/layout/hierarchy1"/>
    <dgm:cxn modelId="{E73486A2-ECE1-4834-B1AA-69959F3FE32F}" type="presParOf" srcId="{8220E853-1989-4AA7-B11E-3220930F94AF}" destId="{C8815439-5693-4CE4-A18D-9B8B00C77443}" srcOrd="1" destOrd="0" presId="urn:microsoft.com/office/officeart/2005/8/layout/hierarchy1"/>
    <dgm:cxn modelId="{D5902D13-9C69-492F-8EEB-CE424379E5E5}" type="presParOf" srcId="{40C8A005-5A7E-4BB7-813C-3C67CFBFE54A}" destId="{5BD8225E-9762-445B-B7E5-D3F4140E4DFB}" srcOrd="1" destOrd="0" presId="urn:microsoft.com/office/officeart/2005/8/layout/hierarchy1"/>
    <dgm:cxn modelId="{EB2303CC-BE5A-4844-9917-5A4632E3F4BF}" type="presParOf" srcId="{02E6E3DB-9495-4BC1-8410-3E222284072A}" destId="{49209CD7-E5D0-4CD1-AC12-6D4F1C41E5B2}" srcOrd="2" destOrd="0" presId="urn:microsoft.com/office/officeart/2005/8/layout/hierarchy1"/>
    <dgm:cxn modelId="{CAA089FD-CA39-4439-86AD-5ED4BBAE3EC2}" type="presParOf" srcId="{02E6E3DB-9495-4BC1-8410-3E222284072A}" destId="{A2ECA54F-7357-460C-AA17-8CEFED4BFCA9}" srcOrd="3" destOrd="0" presId="urn:microsoft.com/office/officeart/2005/8/layout/hierarchy1"/>
    <dgm:cxn modelId="{C79E3279-AE12-4FA3-879E-A4F4796B99CE}" type="presParOf" srcId="{A2ECA54F-7357-460C-AA17-8CEFED4BFCA9}" destId="{F86CD4C8-F24D-4946-AECA-252E80AF2C55}" srcOrd="0" destOrd="0" presId="urn:microsoft.com/office/officeart/2005/8/layout/hierarchy1"/>
    <dgm:cxn modelId="{B7BB0632-738D-41AD-A557-B6FB74017351}" type="presParOf" srcId="{F86CD4C8-F24D-4946-AECA-252E80AF2C55}" destId="{5E99A3E5-01BD-41CA-9499-75BBDF173A4A}" srcOrd="0" destOrd="0" presId="urn:microsoft.com/office/officeart/2005/8/layout/hierarchy1"/>
    <dgm:cxn modelId="{267DFB5F-7100-4AD3-B195-B6AD1A679A1C}" type="presParOf" srcId="{F86CD4C8-F24D-4946-AECA-252E80AF2C55}" destId="{3F415DF8-9BB4-4009-8D5E-4908B6513540}" srcOrd="1" destOrd="0" presId="urn:microsoft.com/office/officeart/2005/8/layout/hierarchy1"/>
    <dgm:cxn modelId="{B38067BB-C82E-488D-B0C7-918D6B558AB8}" type="presParOf" srcId="{A2ECA54F-7357-460C-AA17-8CEFED4BFCA9}" destId="{FD8CBCC1-9842-498B-9AC2-BE1C762C3863}" srcOrd="1" destOrd="0" presId="urn:microsoft.com/office/officeart/2005/8/layout/hierarchy1"/>
    <dgm:cxn modelId="{C8ADAF10-C599-446A-AF4A-466013C20370}" type="presParOf" srcId="{FD8CBCC1-9842-498B-9AC2-BE1C762C3863}" destId="{D710F71B-5B86-405C-91B5-C9A095F539B7}" srcOrd="0" destOrd="0" presId="urn:microsoft.com/office/officeart/2005/8/layout/hierarchy1"/>
    <dgm:cxn modelId="{28BAA0B6-A378-4AD0-92B6-7C97ED304922}" type="presParOf" srcId="{FD8CBCC1-9842-498B-9AC2-BE1C762C3863}" destId="{FAED700F-5B4D-4535-9EF3-7A38B9BF5658}" srcOrd="1" destOrd="0" presId="urn:microsoft.com/office/officeart/2005/8/layout/hierarchy1"/>
    <dgm:cxn modelId="{44C2DABF-50BE-4B05-A533-D679A9F2FB59}" type="presParOf" srcId="{FAED700F-5B4D-4535-9EF3-7A38B9BF5658}" destId="{4A83358E-D7A4-4871-88A4-653044789D90}" srcOrd="0" destOrd="0" presId="urn:microsoft.com/office/officeart/2005/8/layout/hierarchy1"/>
    <dgm:cxn modelId="{A299E8E1-9023-4E2C-853D-98FA88D81AC9}" type="presParOf" srcId="{4A83358E-D7A4-4871-88A4-653044789D90}" destId="{C8C86BAF-D349-4598-AF9A-48CB99A6D7BE}" srcOrd="0" destOrd="0" presId="urn:microsoft.com/office/officeart/2005/8/layout/hierarchy1"/>
    <dgm:cxn modelId="{4C88174E-B431-4434-8515-490B5B03BD5E}" type="presParOf" srcId="{4A83358E-D7A4-4871-88A4-653044789D90}" destId="{2B5E13F9-1049-4BBC-B7EA-F3B840A979C2}" srcOrd="1" destOrd="0" presId="urn:microsoft.com/office/officeart/2005/8/layout/hierarchy1"/>
    <dgm:cxn modelId="{D2D84B9A-B572-4D95-9429-F9B63E240657}" type="presParOf" srcId="{FAED700F-5B4D-4535-9EF3-7A38B9BF5658}" destId="{8BBC94F9-47F3-427F-A49C-E6B48B3BF1C9}" srcOrd="1" destOrd="0" presId="urn:microsoft.com/office/officeart/2005/8/layout/hierarchy1"/>
    <dgm:cxn modelId="{CCA900FD-8CE5-4B99-89EE-E3951379D38A}" type="presParOf" srcId="{FD8CBCC1-9842-498B-9AC2-BE1C762C3863}" destId="{040C0BA9-7DC9-417A-BE8A-F01AC8772DF6}" srcOrd="2" destOrd="0" presId="urn:microsoft.com/office/officeart/2005/8/layout/hierarchy1"/>
    <dgm:cxn modelId="{F58FB566-656B-4CC4-AC9A-A0872472466D}" type="presParOf" srcId="{FD8CBCC1-9842-498B-9AC2-BE1C762C3863}" destId="{86D35213-5FF3-4A68-9F07-BC32629186E6}" srcOrd="3" destOrd="0" presId="urn:microsoft.com/office/officeart/2005/8/layout/hierarchy1"/>
    <dgm:cxn modelId="{4A47172D-08E3-4839-B3D4-4AA110FD7C43}" type="presParOf" srcId="{86D35213-5FF3-4A68-9F07-BC32629186E6}" destId="{1B5F283A-020D-419C-A0DF-907A7C4E07B9}" srcOrd="0" destOrd="0" presId="urn:microsoft.com/office/officeart/2005/8/layout/hierarchy1"/>
    <dgm:cxn modelId="{EBE151CA-A557-4018-AA24-7147E490EE5A}" type="presParOf" srcId="{1B5F283A-020D-419C-A0DF-907A7C4E07B9}" destId="{46B1CBF2-EFED-4C20-AC64-6EE8992CEB57}" srcOrd="0" destOrd="0" presId="urn:microsoft.com/office/officeart/2005/8/layout/hierarchy1"/>
    <dgm:cxn modelId="{3C025C82-E1DB-4F41-AA6A-853376F7A7E0}" type="presParOf" srcId="{1B5F283A-020D-419C-A0DF-907A7C4E07B9}" destId="{97F6A28F-E540-4EEF-8560-9CEA4609CA6B}" srcOrd="1" destOrd="0" presId="urn:microsoft.com/office/officeart/2005/8/layout/hierarchy1"/>
    <dgm:cxn modelId="{65E0768D-E1B1-4F3A-BD40-FD9904A5595F}" type="presParOf" srcId="{86D35213-5FF3-4A68-9F07-BC32629186E6}" destId="{FB957234-066C-406A-BA4C-DFAFB3DFD3E5}" srcOrd="1" destOrd="0" presId="urn:microsoft.com/office/officeart/2005/8/layout/hierarchy1"/>
    <dgm:cxn modelId="{C8F28D27-011E-4DFB-8F42-714723EDEE9F}" type="presParOf" srcId="{FB957234-066C-406A-BA4C-DFAFB3DFD3E5}" destId="{A2C38BC1-24BD-42DE-B5CF-485377019453}" srcOrd="0" destOrd="0" presId="urn:microsoft.com/office/officeart/2005/8/layout/hierarchy1"/>
    <dgm:cxn modelId="{532AE56B-B644-439A-A733-1DC1EBF5E96D}" type="presParOf" srcId="{FB957234-066C-406A-BA4C-DFAFB3DFD3E5}" destId="{C75D7568-343E-447E-8310-1E8103FA2FEE}" srcOrd="1" destOrd="0" presId="urn:microsoft.com/office/officeart/2005/8/layout/hierarchy1"/>
    <dgm:cxn modelId="{EE2089FB-2EFA-43F2-96D3-811E21897F8B}" type="presParOf" srcId="{C75D7568-343E-447E-8310-1E8103FA2FEE}" destId="{972EA195-D5D8-40A2-81C9-1647756314F1}" srcOrd="0" destOrd="0" presId="urn:microsoft.com/office/officeart/2005/8/layout/hierarchy1"/>
    <dgm:cxn modelId="{BC91708A-9E44-4663-A865-9083C45FCF61}" type="presParOf" srcId="{972EA195-D5D8-40A2-81C9-1647756314F1}" destId="{A9A6DE21-D950-4BAA-85CC-4BCB97FA383F}" srcOrd="0" destOrd="0" presId="urn:microsoft.com/office/officeart/2005/8/layout/hierarchy1"/>
    <dgm:cxn modelId="{FFCFD8C7-9484-4FB0-A608-C13C0DFF842E}" type="presParOf" srcId="{972EA195-D5D8-40A2-81C9-1647756314F1}" destId="{70CACFF3-EED1-42C1-A02E-4E8978D505BD}" srcOrd="1" destOrd="0" presId="urn:microsoft.com/office/officeart/2005/8/layout/hierarchy1"/>
    <dgm:cxn modelId="{4545E0D0-B7E5-4299-A0D9-5659F4A4D008}" type="presParOf" srcId="{C75D7568-343E-447E-8310-1E8103FA2FEE}" destId="{F706C3AF-6A84-47CF-990C-77A29CA4B0BE}" srcOrd="1" destOrd="0" presId="urn:microsoft.com/office/officeart/2005/8/layout/hierarchy1"/>
    <dgm:cxn modelId="{B60E33AC-9BAD-48F0-8681-7775BC8A7D20}" type="presParOf" srcId="{FB957234-066C-406A-BA4C-DFAFB3DFD3E5}" destId="{AA556896-4A2C-4987-B1A3-649544F307D8}" srcOrd="2" destOrd="0" presId="urn:microsoft.com/office/officeart/2005/8/layout/hierarchy1"/>
    <dgm:cxn modelId="{98DB8160-0B64-4EAD-8E18-133DC8BFE36C}" type="presParOf" srcId="{FB957234-066C-406A-BA4C-DFAFB3DFD3E5}" destId="{B31F8E2B-C14E-411C-86C4-860C7633B72A}" srcOrd="3" destOrd="0" presId="urn:microsoft.com/office/officeart/2005/8/layout/hierarchy1"/>
    <dgm:cxn modelId="{A20C861A-E448-45B5-A6A6-E0405C32D30B}" type="presParOf" srcId="{B31F8E2B-C14E-411C-86C4-860C7633B72A}" destId="{596E86A5-1CEC-47DF-93EA-34697818C3BE}" srcOrd="0" destOrd="0" presId="urn:microsoft.com/office/officeart/2005/8/layout/hierarchy1"/>
    <dgm:cxn modelId="{A1AC34A4-6F52-4994-B3F2-7C19BD005779}" type="presParOf" srcId="{596E86A5-1CEC-47DF-93EA-34697818C3BE}" destId="{28F74450-E5E0-40F2-AD3C-79D008AC438A}" srcOrd="0" destOrd="0" presId="urn:microsoft.com/office/officeart/2005/8/layout/hierarchy1"/>
    <dgm:cxn modelId="{9952E5A1-6D62-4F50-984A-BA7B3A1E2467}" type="presParOf" srcId="{596E86A5-1CEC-47DF-93EA-34697818C3BE}" destId="{E8030721-4C64-48D9-9179-0DCDB7C00FFD}" srcOrd="1" destOrd="0" presId="urn:microsoft.com/office/officeart/2005/8/layout/hierarchy1"/>
    <dgm:cxn modelId="{94D91E15-941D-42D7-AFE8-E64DA673690E}" type="presParOf" srcId="{B31F8E2B-C14E-411C-86C4-860C7633B72A}" destId="{161570EF-A77F-4EBE-8E54-D33919C2F27C}" srcOrd="1" destOrd="0" presId="urn:microsoft.com/office/officeart/2005/8/layout/hierarchy1"/>
    <dgm:cxn modelId="{C0985913-7786-4CBA-8F7B-CA1342B2B939}" type="presParOf" srcId="{FD8CBCC1-9842-498B-9AC2-BE1C762C3863}" destId="{4F4BB971-82CC-4E49-B684-B60E1F8D30B4}" srcOrd="4" destOrd="0" presId="urn:microsoft.com/office/officeart/2005/8/layout/hierarchy1"/>
    <dgm:cxn modelId="{B4C46A06-D632-4185-A495-781E57433995}" type="presParOf" srcId="{FD8CBCC1-9842-498B-9AC2-BE1C762C3863}" destId="{1725A580-4D1B-4029-B5BA-25A01FD4D3EF}" srcOrd="5" destOrd="0" presId="urn:microsoft.com/office/officeart/2005/8/layout/hierarchy1"/>
    <dgm:cxn modelId="{015BB5CD-85BF-4DF5-AEC7-DF1321DD0294}" type="presParOf" srcId="{1725A580-4D1B-4029-B5BA-25A01FD4D3EF}" destId="{51CB0546-9D62-441D-AEB7-B3BFECF15D25}" srcOrd="0" destOrd="0" presId="urn:microsoft.com/office/officeart/2005/8/layout/hierarchy1"/>
    <dgm:cxn modelId="{60520204-129A-43A4-9E68-538DC3909BD6}" type="presParOf" srcId="{51CB0546-9D62-441D-AEB7-B3BFECF15D25}" destId="{88C18764-2019-4B09-9FF1-4941C6CB8121}" srcOrd="0" destOrd="0" presId="urn:microsoft.com/office/officeart/2005/8/layout/hierarchy1"/>
    <dgm:cxn modelId="{93C8D7FA-E651-45C0-879D-A3D2358B227C}" type="presParOf" srcId="{51CB0546-9D62-441D-AEB7-B3BFECF15D25}" destId="{752DD043-9244-4B60-AF06-8BAC829243DA}" srcOrd="1" destOrd="0" presId="urn:microsoft.com/office/officeart/2005/8/layout/hierarchy1"/>
    <dgm:cxn modelId="{516FDBF9-8DD0-4626-9249-22785BBE887F}" type="presParOf" srcId="{1725A580-4D1B-4029-B5BA-25A01FD4D3EF}" destId="{286BFBBD-7C9E-4309-AA99-6FAD0B3B4C4D}" srcOrd="1" destOrd="0" presId="urn:microsoft.com/office/officeart/2005/8/layout/hierarchy1"/>
    <dgm:cxn modelId="{B5496063-EA56-4614-80D7-093CCD776D9E}" type="presParOf" srcId="{FD8CBCC1-9842-498B-9AC2-BE1C762C3863}" destId="{B34D2543-7256-443D-B2E2-3917CDF717E1}" srcOrd="6" destOrd="0" presId="urn:microsoft.com/office/officeart/2005/8/layout/hierarchy1"/>
    <dgm:cxn modelId="{B805A9DF-BB6A-42A1-BDB1-4E31D8DE1115}" type="presParOf" srcId="{FD8CBCC1-9842-498B-9AC2-BE1C762C3863}" destId="{3F64CD62-7E71-4D6A-969C-58C2B9981FF6}" srcOrd="7" destOrd="0" presId="urn:microsoft.com/office/officeart/2005/8/layout/hierarchy1"/>
    <dgm:cxn modelId="{F2ECBDC1-72F8-4626-A6F8-B1BADDDFCCF1}" type="presParOf" srcId="{3F64CD62-7E71-4D6A-969C-58C2B9981FF6}" destId="{7CCFB2B2-F926-4E36-9CCB-B2F6B9BA752B}" srcOrd="0" destOrd="0" presId="urn:microsoft.com/office/officeart/2005/8/layout/hierarchy1"/>
    <dgm:cxn modelId="{0CB87BAE-B3C5-48E6-B291-50E6CE59CA3E}" type="presParOf" srcId="{7CCFB2B2-F926-4E36-9CCB-B2F6B9BA752B}" destId="{FB688774-3F64-4AAB-A189-54A9AA882E38}" srcOrd="0" destOrd="0" presId="urn:microsoft.com/office/officeart/2005/8/layout/hierarchy1"/>
    <dgm:cxn modelId="{88700D3E-969D-4BDC-A5AE-3F8D89C04C7B}" type="presParOf" srcId="{7CCFB2B2-F926-4E36-9CCB-B2F6B9BA752B}" destId="{09E896F8-7D39-4088-889C-0EBB6CFE8935}" srcOrd="1" destOrd="0" presId="urn:microsoft.com/office/officeart/2005/8/layout/hierarchy1"/>
    <dgm:cxn modelId="{2305D34E-120B-4DF0-A4EE-A698DBA8C6F7}" type="presParOf" srcId="{3F64CD62-7E71-4D6A-969C-58C2B9981FF6}" destId="{09B8303E-D334-454B-B378-3FBCFF585F30}" srcOrd="1" destOrd="0" presId="urn:microsoft.com/office/officeart/2005/8/layout/hierarchy1"/>
    <dgm:cxn modelId="{C28AC968-BA69-4D43-8676-4B58235C042F}" type="presParOf" srcId="{09B8303E-D334-454B-B378-3FBCFF585F30}" destId="{4CD8968E-EA75-4422-BB06-143B9D0608E5}" srcOrd="0" destOrd="0" presId="urn:microsoft.com/office/officeart/2005/8/layout/hierarchy1"/>
    <dgm:cxn modelId="{A3BE4F32-5463-43B0-B668-33AD412413D5}" type="presParOf" srcId="{09B8303E-D334-454B-B378-3FBCFF585F30}" destId="{DE5BC058-BE5D-45CA-A109-207887FCDFB2}" srcOrd="1" destOrd="0" presId="urn:microsoft.com/office/officeart/2005/8/layout/hierarchy1"/>
    <dgm:cxn modelId="{FFBA60DA-C33F-48ED-B633-004DCF5DE90B}" type="presParOf" srcId="{DE5BC058-BE5D-45CA-A109-207887FCDFB2}" destId="{E0603A4A-23D2-4EED-AEF6-0C1B4E2FE39F}" srcOrd="0" destOrd="0" presId="urn:microsoft.com/office/officeart/2005/8/layout/hierarchy1"/>
    <dgm:cxn modelId="{8F874112-41EC-4132-93D1-8863EF1F599E}" type="presParOf" srcId="{E0603A4A-23D2-4EED-AEF6-0C1B4E2FE39F}" destId="{F26FABB2-85C4-457A-81BD-5E2CF199ADC3}" srcOrd="0" destOrd="0" presId="urn:microsoft.com/office/officeart/2005/8/layout/hierarchy1"/>
    <dgm:cxn modelId="{106A3F0B-7558-4F36-96D3-8DCAB03D0905}" type="presParOf" srcId="{E0603A4A-23D2-4EED-AEF6-0C1B4E2FE39F}" destId="{8AE4EE18-8A89-4394-9DA8-8F4961726CA1}" srcOrd="1" destOrd="0" presId="urn:microsoft.com/office/officeart/2005/8/layout/hierarchy1"/>
    <dgm:cxn modelId="{2418A404-B3AE-4328-BF3F-817F5DF92D05}" type="presParOf" srcId="{DE5BC058-BE5D-45CA-A109-207887FCDFB2}" destId="{9AC14F64-D4CD-4100-AAC4-E5D62383A9CA}" srcOrd="1" destOrd="0" presId="urn:microsoft.com/office/officeart/2005/8/layout/hierarchy1"/>
    <dgm:cxn modelId="{7092B63C-87F4-46D5-BBCD-739AA8C90BD6}" type="presParOf" srcId="{09B8303E-D334-454B-B378-3FBCFF585F30}" destId="{9F413A9C-06BB-45F2-9185-BA8C07893935}" srcOrd="2" destOrd="0" presId="urn:microsoft.com/office/officeart/2005/8/layout/hierarchy1"/>
    <dgm:cxn modelId="{1E4F0B8A-680B-4892-83B2-7560F00575F9}" type="presParOf" srcId="{09B8303E-D334-454B-B378-3FBCFF585F30}" destId="{9E7581B1-5CB7-448A-9630-17B413894462}" srcOrd="3" destOrd="0" presId="urn:microsoft.com/office/officeart/2005/8/layout/hierarchy1"/>
    <dgm:cxn modelId="{C3D9E271-160D-4F4A-BD06-3C8FDF1EB9C4}" type="presParOf" srcId="{9E7581B1-5CB7-448A-9630-17B413894462}" destId="{0DC49379-BDB9-4D67-820B-E8697CDB303D}" srcOrd="0" destOrd="0" presId="urn:microsoft.com/office/officeart/2005/8/layout/hierarchy1"/>
    <dgm:cxn modelId="{7C24683D-48E7-4F58-910B-14F80C1825D7}" type="presParOf" srcId="{0DC49379-BDB9-4D67-820B-E8697CDB303D}" destId="{B90543F6-E59E-4B1A-A735-B21FF7078E4D}" srcOrd="0" destOrd="0" presId="urn:microsoft.com/office/officeart/2005/8/layout/hierarchy1"/>
    <dgm:cxn modelId="{99458374-1BDA-47D7-A405-AADC1791A372}" type="presParOf" srcId="{0DC49379-BDB9-4D67-820B-E8697CDB303D}" destId="{502D83AD-8124-4273-98E1-D71833BC6304}" srcOrd="1" destOrd="0" presId="urn:microsoft.com/office/officeart/2005/8/layout/hierarchy1"/>
    <dgm:cxn modelId="{01D74CA5-B275-47B5-8897-DE17E4C71DC8}" type="presParOf" srcId="{9E7581B1-5CB7-448A-9630-17B413894462}" destId="{85E4A29A-DD72-4DEA-8F3D-8B34022908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bg1"/>
              </a:solidFill>
            </a:rPr>
            <a:t>Exocytosis</a:t>
          </a:r>
          <a:endParaRPr lang="en-US" sz="1200" b="1" kern="1200" dirty="0">
            <a:solidFill>
              <a:schemeClr val="bg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bg1"/>
              </a:solidFill>
            </a:rPr>
            <a:t>Simple diffusion</a:t>
          </a:r>
        </a:p>
        <a:p>
          <a:pPr lvl="0" algn="ctr" defTabSz="622300">
            <a:lnSpc>
              <a:spcPct val="90000"/>
            </a:lnSpc>
            <a:spcBef>
              <a:spcPct val="0"/>
            </a:spcBef>
            <a:spcAft>
              <a:spcPct val="35000"/>
            </a:spcAft>
            <a:buNone/>
          </a:pPr>
          <a:endParaRPr lang="en-US" sz="1200" kern="1200" dirty="0">
            <a:solidFill>
              <a:schemeClr val="bg1"/>
            </a:solidFill>
          </a:endParaRPr>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bg1"/>
              </a:solidFill>
              <a:effectLst/>
            </a:rPr>
            <a:t>Facilitated diffusion</a:t>
          </a:r>
          <a:endParaRPr lang="en-US" sz="1200" b="1" kern="1200" dirty="0">
            <a:solidFill>
              <a:schemeClr val="bg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Primary</a:t>
          </a:r>
        </a:p>
        <a:p>
          <a:pPr marL="0" lvl="0" indent="0" algn="ctr" defTabSz="533400">
            <a:lnSpc>
              <a:spcPct val="90000"/>
            </a:lnSpc>
            <a:spcBef>
              <a:spcPct val="0"/>
            </a:spcBef>
            <a:spcAft>
              <a:spcPct val="35000"/>
            </a:spcAft>
            <a:buNone/>
          </a:pPr>
          <a:r>
            <a:rPr lang="en-US" sz="1200" b="1" kern="1200" dirty="0">
              <a:solidFill>
                <a:schemeClr val="bg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Secondary</a:t>
          </a:r>
        </a:p>
        <a:p>
          <a:pPr marL="0" lvl="0" indent="0" algn="ctr" defTabSz="533400">
            <a:lnSpc>
              <a:spcPct val="90000"/>
            </a:lnSpc>
            <a:spcBef>
              <a:spcPct val="0"/>
            </a:spcBef>
            <a:spcAft>
              <a:spcPct val="35000"/>
            </a:spcAft>
            <a:buNone/>
          </a:pPr>
          <a:r>
            <a:rPr lang="en-US" sz="1200" b="1" kern="1200" dirty="0">
              <a:solidFill>
                <a:schemeClr val="bg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tx1"/>
              </a:solidFill>
            </a:rPr>
            <a:t>Endocytosis</a:t>
          </a:r>
          <a:endParaRPr lang="en-US" sz="1200" b="1" kern="1200" dirty="0">
            <a:solidFill>
              <a:schemeClr val="tx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13A9C-06BB-45F2-9185-BA8C07893935}">
      <dsp:nvSpPr>
        <dsp:cNvPr id="0" name=""/>
        <dsp:cNvSpPr/>
      </dsp:nvSpPr>
      <dsp:spPr>
        <a:xfrm>
          <a:off x="10158878" y="3940717"/>
          <a:ext cx="656273" cy="790580"/>
        </a:xfrm>
        <a:custGeom>
          <a:avLst/>
          <a:gdLst/>
          <a:ahLst/>
          <a:cxnLst/>
          <a:rect l="0" t="0" r="0" b="0"/>
          <a:pathLst>
            <a:path>
              <a:moveTo>
                <a:pt x="0" y="0"/>
              </a:moveTo>
              <a:lnTo>
                <a:pt x="0" y="686696"/>
              </a:lnTo>
              <a:lnTo>
                <a:pt x="656273" y="686696"/>
              </a:lnTo>
              <a:lnTo>
                <a:pt x="656273" y="79058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8968E-EA75-4422-BB06-143B9D0608E5}">
      <dsp:nvSpPr>
        <dsp:cNvPr id="0" name=""/>
        <dsp:cNvSpPr/>
      </dsp:nvSpPr>
      <dsp:spPr>
        <a:xfrm>
          <a:off x="9401029" y="3940717"/>
          <a:ext cx="757849" cy="790573"/>
        </a:xfrm>
        <a:custGeom>
          <a:avLst/>
          <a:gdLst/>
          <a:ahLst/>
          <a:cxnLst/>
          <a:rect l="0" t="0" r="0" b="0"/>
          <a:pathLst>
            <a:path>
              <a:moveTo>
                <a:pt x="757849" y="0"/>
              </a:moveTo>
              <a:lnTo>
                <a:pt x="757849" y="686689"/>
              </a:lnTo>
              <a:lnTo>
                <a:pt x="0" y="686689"/>
              </a:lnTo>
              <a:lnTo>
                <a:pt x="0" y="7905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4D2543-7256-443D-B2E2-3917CDF717E1}">
      <dsp:nvSpPr>
        <dsp:cNvPr id="0" name=""/>
        <dsp:cNvSpPr/>
      </dsp:nvSpPr>
      <dsp:spPr>
        <a:xfrm>
          <a:off x="8423026" y="2931071"/>
          <a:ext cx="1735851" cy="297562"/>
        </a:xfrm>
        <a:custGeom>
          <a:avLst/>
          <a:gdLst/>
          <a:ahLst/>
          <a:cxnLst/>
          <a:rect l="0" t="0" r="0" b="0"/>
          <a:pathLst>
            <a:path>
              <a:moveTo>
                <a:pt x="0" y="0"/>
              </a:moveTo>
              <a:lnTo>
                <a:pt x="0" y="193677"/>
              </a:lnTo>
              <a:lnTo>
                <a:pt x="1735851" y="193677"/>
              </a:lnTo>
              <a:lnTo>
                <a:pt x="173585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4BB971-82CC-4E49-B684-B60E1F8D30B4}">
      <dsp:nvSpPr>
        <dsp:cNvPr id="0" name=""/>
        <dsp:cNvSpPr/>
      </dsp:nvSpPr>
      <dsp:spPr>
        <a:xfrm>
          <a:off x="8423026" y="2931071"/>
          <a:ext cx="365261" cy="297562"/>
        </a:xfrm>
        <a:custGeom>
          <a:avLst/>
          <a:gdLst/>
          <a:ahLst/>
          <a:cxnLst/>
          <a:rect l="0" t="0" r="0" b="0"/>
          <a:pathLst>
            <a:path>
              <a:moveTo>
                <a:pt x="0" y="0"/>
              </a:moveTo>
              <a:lnTo>
                <a:pt x="0" y="193677"/>
              </a:lnTo>
              <a:lnTo>
                <a:pt x="365261" y="193677"/>
              </a:lnTo>
              <a:lnTo>
                <a:pt x="365261"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556896-4A2C-4987-B1A3-649544F307D8}">
      <dsp:nvSpPr>
        <dsp:cNvPr id="0" name=""/>
        <dsp:cNvSpPr/>
      </dsp:nvSpPr>
      <dsp:spPr>
        <a:xfrm>
          <a:off x="7417697" y="3940717"/>
          <a:ext cx="525631" cy="1153459"/>
        </a:xfrm>
        <a:custGeom>
          <a:avLst/>
          <a:gdLst/>
          <a:ahLst/>
          <a:cxnLst/>
          <a:rect l="0" t="0" r="0" b="0"/>
          <a:pathLst>
            <a:path>
              <a:moveTo>
                <a:pt x="0" y="0"/>
              </a:moveTo>
              <a:lnTo>
                <a:pt x="0" y="1049574"/>
              </a:lnTo>
              <a:lnTo>
                <a:pt x="525631" y="1049574"/>
              </a:lnTo>
              <a:lnTo>
                <a:pt x="525631" y="115345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38BC1-24BD-42DE-B5CF-485377019453}">
      <dsp:nvSpPr>
        <dsp:cNvPr id="0" name=""/>
        <dsp:cNvSpPr/>
      </dsp:nvSpPr>
      <dsp:spPr>
        <a:xfrm>
          <a:off x="6514638" y="3940717"/>
          <a:ext cx="903058" cy="1153451"/>
        </a:xfrm>
        <a:custGeom>
          <a:avLst/>
          <a:gdLst/>
          <a:ahLst/>
          <a:cxnLst/>
          <a:rect l="0" t="0" r="0" b="0"/>
          <a:pathLst>
            <a:path>
              <a:moveTo>
                <a:pt x="903058" y="0"/>
              </a:moveTo>
              <a:lnTo>
                <a:pt x="903058" y="1049567"/>
              </a:lnTo>
              <a:lnTo>
                <a:pt x="0" y="1049567"/>
              </a:lnTo>
              <a:lnTo>
                <a:pt x="0" y="115345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0C0BA9-7DC9-417A-BE8A-F01AC8772DF6}">
      <dsp:nvSpPr>
        <dsp:cNvPr id="0" name=""/>
        <dsp:cNvSpPr/>
      </dsp:nvSpPr>
      <dsp:spPr>
        <a:xfrm>
          <a:off x="7417697" y="2931071"/>
          <a:ext cx="1005329" cy="297562"/>
        </a:xfrm>
        <a:custGeom>
          <a:avLst/>
          <a:gdLst/>
          <a:ahLst/>
          <a:cxnLst/>
          <a:rect l="0" t="0" r="0" b="0"/>
          <a:pathLst>
            <a:path>
              <a:moveTo>
                <a:pt x="1005329" y="0"/>
              </a:moveTo>
              <a:lnTo>
                <a:pt x="1005329"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0F71B-5B86-405C-91B5-C9A095F539B7}">
      <dsp:nvSpPr>
        <dsp:cNvPr id="0" name=""/>
        <dsp:cNvSpPr/>
      </dsp:nvSpPr>
      <dsp:spPr>
        <a:xfrm>
          <a:off x="6047106" y="2931071"/>
          <a:ext cx="2375920" cy="297562"/>
        </a:xfrm>
        <a:custGeom>
          <a:avLst/>
          <a:gdLst/>
          <a:ahLst/>
          <a:cxnLst/>
          <a:rect l="0" t="0" r="0" b="0"/>
          <a:pathLst>
            <a:path>
              <a:moveTo>
                <a:pt x="2375920" y="0"/>
              </a:moveTo>
              <a:lnTo>
                <a:pt x="2375920" y="193677"/>
              </a:lnTo>
              <a:lnTo>
                <a:pt x="0" y="193677"/>
              </a:lnTo>
              <a:lnTo>
                <a:pt x="0" y="29756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09CD7-E5D0-4CD1-AC12-6D4F1C41E5B2}">
      <dsp:nvSpPr>
        <dsp:cNvPr id="0" name=""/>
        <dsp:cNvSpPr/>
      </dsp:nvSpPr>
      <dsp:spPr>
        <a:xfrm>
          <a:off x="5323025" y="797471"/>
          <a:ext cx="3100001" cy="1421515"/>
        </a:xfrm>
        <a:custGeom>
          <a:avLst/>
          <a:gdLst/>
          <a:ahLst/>
          <a:cxnLst/>
          <a:rect l="0" t="0" r="0" b="0"/>
          <a:pathLst>
            <a:path>
              <a:moveTo>
                <a:pt x="0" y="0"/>
              </a:moveTo>
              <a:lnTo>
                <a:pt x="0" y="1317631"/>
              </a:lnTo>
              <a:lnTo>
                <a:pt x="3100001" y="1317631"/>
              </a:lnTo>
              <a:lnTo>
                <a:pt x="3100001" y="142151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4E36B-CDFA-4885-948D-9D4A99015875}">
      <dsp:nvSpPr>
        <dsp:cNvPr id="0" name=""/>
        <dsp:cNvSpPr/>
      </dsp:nvSpPr>
      <dsp:spPr>
        <a:xfrm>
          <a:off x="2498208" y="2933058"/>
          <a:ext cx="1599186" cy="295575"/>
        </a:xfrm>
        <a:custGeom>
          <a:avLst/>
          <a:gdLst/>
          <a:ahLst/>
          <a:cxnLst/>
          <a:rect l="0" t="0" r="0" b="0"/>
          <a:pathLst>
            <a:path>
              <a:moveTo>
                <a:pt x="0" y="0"/>
              </a:moveTo>
              <a:lnTo>
                <a:pt x="0" y="191691"/>
              </a:lnTo>
              <a:lnTo>
                <a:pt x="1599186" y="191691"/>
              </a:lnTo>
              <a:lnTo>
                <a:pt x="1599186"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EAB50-1AE3-4E5C-B07A-49D112D03166}">
      <dsp:nvSpPr>
        <dsp:cNvPr id="0" name=""/>
        <dsp:cNvSpPr/>
      </dsp:nvSpPr>
      <dsp:spPr>
        <a:xfrm>
          <a:off x="2452488" y="2933058"/>
          <a:ext cx="91440" cy="295575"/>
        </a:xfrm>
        <a:custGeom>
          <a:avLst/>
          <a:gdLst/>
          <a:ahLst/>
          <a:cxnLst/>
          <a:rect l="0" t="0" r="0" b="0"/>
          <a:pathLst>
            <a:path>
              <a:moveTo>
                <a:pt x="45720" y="0"/>
              </a:moveTo>
              <a:lnTo>
                <a:pt x="45720" y="191691"/>
              </a:lnTo>
              <a:lnTo>
                <a:pt x="121918" y="191691"/>
              </a:lnTo>
              <a:lnTo>
                <a:pt x="121918"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DD4C1-7745-4836-B515-0461F0A4968A}">
      <dsp:nvSpPr>
        <dsp:cNvPr id="0" name=""/>
        <dsp:cNvSpPr/>
      </dsp:nvSpPr>
      <dsp:spPr>
        <a:xfrm>
          <a:off x="777093" y="3940717"/>
          <a:ext cx="2673973" cy="1095395"/>
        </a:xfrm>
        <a:custGeom>
          <a:avLst/>
          <a:gdLst/>
          <a:ahLst/>
          <a:cxnLst/>
          <a:rect l="0" t="0" r="0" b="0"/>
          <a:pathLst>
            <a:path>
              <a:moveTo>
                <a:pt x="0" y="0"/>
              </a:moveTo>
              <a:lnTo>
                <a:pt x="0" y="991511"/>
              </a:lnTo>
              <a:lnTo>
                <a:pt x="2673973" y="991511"/>
              </a:lnTo>
              <a:lnTo>
                <a:pt x="2673973"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59957-D934-48EB-9E3D-2BF012B75F36}">
      <dsp:nvSpPr>
        <dsp:cNvPr id="0" name=""/>
        <dsp:cNvSpPr/>
      </dsp:nvSpPr>
      <dsp:spPr>
        <a:xfrm>
          <a:off x="777093" y="3940717"/>
          <a:ext cx="1158241" cy="1095395"/>
        </a:xfrm>
        <a:custGeom>
          <a:avLst/>
          <a:gdLst/>
          <a:ahLst/>
          <a:cxnLst/>
          <a:rect l="0" t="0" r="0" b="0"/>
          <a:pathLst>
            <a:path>
              <a:moveTo>
                <a:pt x="0" y="0"/>
              </a:moveTo>
              <a:lnTo>
                <a:pt x="0" y="991511"/>
              </a:lnTo>
              <a:lnTo>
                <a:pt x="1158241" y="991511"/>
              </a:lnTo>
              <a:lnTo>
                <a:pt x="1158241"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9E50C0-9221-4B70-8C52-B121CD2A8DB1}">
      <dsp:nvSpPr>
        <dsp:cNvPr id="0" name=""/>
        <dsp:cNvSpPr/>
      </dsp:nvSpPr>
      <dsp:spPr>
        <a:xfrm>
          <a:off x="566706" y="3940717"/>
          <a:ext cx="210386" cy="1095395"/>
        </a:xfrm>
        <a:custGeom>
          <a:avLst/>
          <a:gdLst/>
          <a:ahLst/>
          <a:cxnLst/>
          <a:rect l="0" t="0" r="0" b="0"/>
          <a:pathLst>
            <a:path>
              <a:moveTo>
                <a:pt x="210386" y="0"/>
              </a:moveTo>
              <a:lnTo>
                <a:pt x="210386" y="991511"/>
              </a:lnTo>
              <a:lnTo>
                <a:pt x="0" y="991511"/>
              </a:lnTo>
              <a:lnTo>
                <a:pt x="0" y="109539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5E9CF2-5D2E-4E9B-8FC0-C1B1F4F84F12}">
      <dsp:nvSpPr>
        <dsp:cNvPr id="0" name=""/>
        <dsp:cNvSpPr/>
      </dsp:nvSpPr>
      <dsp:spPr>
        <a:xfrm>
          <a:off x="777093" y="2933058"/>
          <a:ext cx="1721115" cy="295575"/>
        </a:xfrm>
        <a:custGeom>
          <a:avLst/>
          <a:gdLst/>
          <a:ahLst/>
          <a:cxnLst/>
          <a:rect l="0" t="0" r="0" b="0"/>
          <a:pathLst>
            <a:path>
              <a:moveTo>
                <a:pt x="1721115" y="0"/>
              </a:moveTo>
              <a:lnTo>
                <a:pt x="1721115" y="191691"/>
              </a:lnTo>
              <a:lnTo>
                <a:pt x="0" y="191691"/>
              </a:lnTo>
              <a:lnTo>
                <a:pt x="0" y="29557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9866-26E0-43D2-8F95-00680112BC4C}">
      <dsp:nvSpPr>
        <dsp:cNvPr id="0" name=""/>
        <dsp:cNvSpPr/>
      </dsp:nvSpPr>
      <dsp:spPr>
        <a:xfrm>
          <a:off x="2498208" y="797471"/>
          <a:ext cx="2824816" cy="1423502"/>
        </a:xfrm>
        <a:custGeom>
          <a:avLst/>
          <a:gdLst/>
          <a:ahLst/>
          <a:cxnLst/>
          <a:rect l="0" t="0" r="0" b="0"/>
          <a:pathLst>
            <a:path>
              <a:moveTo>
                <a:pt x="2824816" y="0"/>
              </a:moveTo>
              <a:lnTo>
                <a:pt x="2824816" y="1319618"/>
              </a:lnTo>
              <a:lnTo>
                <a:pt x="0" y="1319618"/>
              </a:lnTo>
              <a:lnTo>
                <a:pt x="0" y="14235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A75C1-8A5E-4F9B-A191-0718A25A58E9}">
      <dsp:nvSpPr>
        <dsp:cNvPr id="0" name=""/>
        <dsp:cNvSpPr/>
      </dsp:nvSpPr>
      <dsp:spPr>
        <a:xfrm>
          <a:off x="3116030" y="81413"/>
          <a:ext cx="4413991" cy="71605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33561-F890-4B0E-809D-C917EAEF3F4F}">
      <dsp:nvSpPr>
        <dsp:cNvPr id="0" name=""/>
        <dsp:cNvSpPr/>
      </dsp:nvSpPr>
      <dsp:spPr>
        <a:xfrm>
          <a:off x="3240629" y="199782"/>
          <a:ext cx="4413991" cy="7160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Membrane Transport </a:t>
          </a:r>
        </a:p>
      </dsp:txBody>
      <dsp:txXfrm>
        <a:off x="3261602" y="220755"/>
        <a:ext cx="4372045" cy="674111"/>
      </dsp:txXfrm>
    </dsp:sp>
    <dsp:sp modelId="{D59A4725-FE33-428A-AAB8-5B5EB327ACFC}">
      <dsp:nvSpPr>
        <dsp:cNvPr id="0" name=""/>
        <dsp:cNvSpPr/>
      </dsp:nvSpPr>
      <dsp:spPr>
        <a:xfrm>
          <a:off x="576534" y="2220973"/>
          <a:ext cx="3843348"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6BA1A-9035-4239-A83B-BF0F7736F8B2}">
      <dsp:nvSpPr>
        <dsp:cNvPr id="0" name=""/>
        <dsp:cNvSpPr/>
      </dsp:nvSpPr>
      <dsp:spPr>
        <a:xfrm>
          <a:off x="701133" y="2339343"/>
          <a:ext cx="3843348"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Passive transport</a:t>
          </a:r>
        </a:p>
      </dsp:txBody>
      <dsp:txXfrm>
        <a:off x="721989" y="2360199"/>
        <a:ext cx="3801636" cy="670372"/>
      </dsp:txXfrm>
    </dsp:sp>
    <dsp:sp modelId="{4A6A0BF6-F04A-4288-993F-041C406A33BE}">
      <dsp:nvSpPr>
        <dsp:cNvPr id="0" name=""/>
        <dsp:cNvSpPr/>
      </dsp:nvSpPr>
      <dsp:spPr>
        <a:xfrm>
          <a:off x="216397"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F3E77-4E74-4684-811C-DE90487357F2}">
      <dsp:nvSpPr>
        <dsp:cNvPr id="0" name=""/>
        <dsp:cNvSpPr/>
      </dsp:nvSpPr>
      <dsp:spPr>
        <a:xfrm>
          <a:off x="340996"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Special type of passive transport</a:t>
          </a:r>
        </a:p>
      </dsp:txBody>
      <dsp:txXfrm>
        <a:off x="361852" y="3367858"/>
        <a:ext cx="1079680" cy="670372"/>
      </dsp:txXfrm>
    </dsp:sp>
    <dsp:sp modelId="{EDB42E9D-6BD9-4F76-A6F7-28709B966892}">
      <dsp:nvSpPr>
        <dsp:cNvPr id="0" name=""/>
        <dsp:cNvSpPr/>
      </dsp:nvSpPr>
      <dsp:spPr>
        <a:xfrm>
          <a:off x="601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79A51-A8D3-41AF-934F-2BB3FDB93634}">
      <dsp:nvSpPr>
        <dsp:cNvPr id="0" name=""/>
        <dsp:cNvSpPr/>
      </dsp:nvSpPr>
      <dsp:spPr>
        <a:xfrm>
          <a:off x="130609"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Osmosis</a:t>
          </a:r>
          <a:endParaRPr lang="en-US" sz="1200" kern="1200" dirty="0"/>
        </a:p>
      </dsp:txBody>
      <dsp:txXfrm>
        <a:off x="151465" y="5175338"/>
        <a:ext cx="1079680" cy="670372"/>
      </dsp:txXfrm>
    </dsp:sp>
    <dsp:sp modelId="{ED74F4D6-DF15-42DA-B2FC-3936E1A936A6}">
      <dsp:nvSpPr>
        <dsp:cNvPr id="0" name=""/>
        <dsp:cNvSpPr/>
      </dsp:nvSpPr>
      <dsp:spPr>
        <a:xfrm>
          <a:off x="1374638"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2260A-0E6E-4621-9216-5EE602F4479F}">
      <dsp:nvSpPr>
        <dsp:cNvPr id="0" name=""/>
        <dsp:cNvSpPr/>
      </dsp:nvSpPr>
      <dsp:spPr>
        <a:xfrm>
          <a:off x="1499237"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Filtration (Bulk flow)</a:t>
          </a:r>
          <a:endParaRPr lang="en-US" sz="1200" b="1" kern="1200" dirty="0"/>
        </a:p>
      </dsp:txBody>
      <dsp:txXfrm>
        <a:off x="1520093" y="5175338"/>
        <a:ext cx="1079680" cy="670372"/>
      </dsp:txXfrm>
    </dsp:sp>
    <dsp:sp modelId="{B137ECF1-C198-47B2-BE61-17E64E051D93}">
      <dsp:nvSpPr>
        <dsp:cNvPr id="0" name=""/>
        <dsp:cNvSpPr/>
      </dsp:nvSpPr>
      <dsp:spPr>
        <a:xfrm>
          <a:off x="2890370" y="503611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FECC1-6DC2-47B7-9114-1ADB2664F3EB}">
      <dsp:nvSpPr>
        <dsp:cNvPr id="0" name=""/>
        <dsp:cNvSpPr/>
      </dsp:nvSpPr>
      <dsp:spPr>
        <a:xfrm>
          <a:off x="3014970" y="515448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Solvent drag</a:t>
          </a:r>
          <a:endParaRPr lang="en-US" sz="1200" kern="1200" dirty="0"/>
        </a:p>
      </dsp:txBody>
      <dsp:txXfrm>
        <a:off x="3035826" y="5175338"/>
        <a:ext cx="1079680" cy="670372"/>
      </dsp:txXfrm>
    </dsp:sp>
    <dsp:sp modelId="{913A6ECE-9C98-4292-B9AA-A4DD02AC9794}">
      <dsp:nvSpPr>
        <dsp:cNvPr id="0" name=""/>
        <dsp:cNvSpPr/>
      </dsp:nvSpPr>
      <dsp:spPr>
        <a:xfrm>
          <a:off x="201371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9A992-7282-4E2B-9E02-EA797359E2AE}">
      <dsp:nvSpPr>
        <dsp:cNvPr id="0" name=""/>
        <dsp:cNvSpPr/>
      </dsp:nvSpPr>
      <dsp:spPr>
        <a:xfrm>
          <a:off x="213831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effectLst/>
            </a:rPr>
            <a:t>Facilitated diffusion</a:t>
          </a:r>
          <a:endParaRPr lang="en-US" sz="1200" b="1" kern="1200" dirty="0">
            <a:solidFill>
              <a:schemeClr val="tx1"/>
            </a:solidFill>
            <a:effectLst/>
          </a:endParaRPr>
        </a:p>
      </dsp:txBody>
      <dsp:txXfrm>
        <a:off x="2159166" y="3367858"/>
        <a:ext cx="1079680" cy="670372"/>
      </dsp:txXfrm>
    </dsp:sp>
    <dsp:sp modelId="{EC0C8F49-AB54-4F15-9DBE-1DD7A6EA6822}">
      <dsp:nvSpPr>
        <dsp:cNvPr id="0" name=""/>
        <dsp:cNvSpPr/>
      </dsp:nvSpPr>
      <dsp:spPr>
        <a:xfrm>
          <a:off x="3536699"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15439-5693-4CE4-A18D-9B8B00C77443}">
      <dsp:nvSpPr>
        <dsp:cNvPr id="0" name=""/>
        <dsp:cNvSpPr/>
      </dsp:nvSpPr>
      <dsp:spPr>
        <a:xfrm>
          <a:off x="3661298"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rPr>
            <a:t>Simple diffusion</a:t>
          </a:r>
        </a:p>
        <a:p>
          <a:pPr lvl="0" algn="ctr" defTabSz="622300">
            <a:lnSpc>
              <a:spcPct val="90000"/>
            </a:lnSpc>
            <a:spcBef>
              <a:spcPct val="0"/>
            </a:spcBef>
            <a:spcAft>
              <a:spcPct val="35000"/>
            </a:spcAft>
            <a:buNone/>
          </a:pPr>
          <a:endParaRPr lang="en-US" sz="1200" kern="1200" dirty="0"/>
        </a:p>
      </dsp:txBody>
      <dsp:txXfrm>
        <a:off x="3682154" y="3367858"/>
        <a:ext cx="1079680" cy="670372"/>
      </dsp:txXfrm>
    </dsp:sp>
    <dsp:sp modelId="{5E99A3E5-01BD-41CA-9499-75BBDF173A4A}">
      <dsp:nvSpPr>
        <dsp:cNvPr id="0" name=""/>
        <dsp:cNvSpPr/>
      </dsp:nvSpPr>
      <dsp:spPr>
        <a:xfrm>
          <a:off x="6349813" y="2218987"/>
          <a:ext cx="4146426"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415DF8-9BB4-4009-8D5E-4908B6513540}">
      <dsp:nvSpPr>
        <dsp:cNvPr id="0" name=""/>
        <dsp:cNvSpPr/>
      </dsp:nvSpPr>
      <dsp:spPr>
        <a:xfrm>
          <a:off x="6474412" y="2337356"/>
          <a:ext cx="4146426"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Active transport</a:t>
          </a:r>
        </a:p>
      </dsp:txBody>
      <dsp:txXfrm>
        <a:off x="6495268" y="2358212"/>
        <a:ext cx="4104714" cy="670372"/>
      </dsp:txXfrm>
    </dsp:sp>
    <dsp:sp modelId="{C8C86BAF-D349-4598-AF9A-48CB99A6D7BE}">
      <dsp:nvSpPr>
        <dsp:cNvPr id="0" name=""/>
        <dsp:cNvSpPr/>
      </dsp:nvSpPr>
      <dsp:spPr>
        <a:xfrm>
          <a:off x="5486410"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E13F9-1049-4BBC-B7EA-F3B840A979C2}">
      <dsp:nvSpPr>
        <dsp:cNvPr id="0" name=""/>
        <dsp:cNvSpPr/>
      </dsp:nvSpPr>
      <dsp:spPr>
        <a:xfrm>
          <a:off x="5611009"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Primary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5631865" y="3367858"/>
        <a:ext cx="1079680" cy="670372"/>
      </dsp:txXfrm>
    </dsp:sp>
    <dsp:sp modelId="{46B1CBF2-EFED-4C20-AC64-6EE8992CEB57}">
      <dsp:nvSpPr>
        <dsp:cNvPr id="0" name=""/>
        <dsp:cNvSpPr/>
      </dsp:nvSpPr>
      <dsp:spPr>
        <a:xfrm>
          <a:off x="685700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F6A28F-E540-4EEF-8560-9CEA4609CA6B}">
      <dsp:nvSpPr>
        <dsp:cNvPr id="0" name=""/>
        <dsp:cNvSpPr/>
      </dsp:nvSpPr>
      <dsp:spPr>
        <a:xfrm>
          <a:off x="698160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Secondary</a:t>
          </a:r>
        </a:p>
        <a:p>
          <a:pPr marL="0" lvl="0" indent="0" algn="ctr" defTabSz="533400">
            <a:lnSpc>
              <a:spcPct val="90000"/>
            </a:lnSpc>
            <a:spcBef>
              <a:spcPct val="0"/>
            </a:spcBef>
            <a:spcAft>
              <a:spcPct val="35000"/>
            </a:spcAft>
            <a:buNone/>
          </a:pPr>
          <a:r>
            <a:rPr lang="en-US" sz="1200" b="1" kern="1200" dirty="0">
              <a:solidFill>
                <a:schemeClr val="tx1"/>
              </a:solidFill>
            </a:rPr>
            <a:t>transport</a:t>
          </a:r>
        </a:p>
      </dsp:txBody>
      <dsp:txXfrm>
        <a:off x="7002456" y="3367858"/>
        <a:ext cx="1079680" cy="670372"/>
      </dsp:txXfrm>
    </dsp:sp>
    <dsp:sp modelId="{A9A6DE21-D950-4BAA-85CC-4BCB97FA383F}">
      <dsp:nvSpPr>
        <dsp:cNvPr id="0" name=""/>
        <dsp:cNvSpPr/>
      </dsp:nvSpPr>
      <dsp:spPr>
        <a:xfrm>
          <a:off x="5953942" y="5094169"/>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ACFF3-EED1-42C1-A02E-4E8978D505BD}">
      <dsp:nvSpPr>
        <dsp:cNvPr id="0" name=""/>
        <dsp:cNvSpPr/>
      </dsp:nvSpPr>
      <dsp:spPr>
        <a:xfrm>
          <a:off x="6078541" y="5212539"/>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Co-transport (symport)</a:t>
          </a:r>
          <a:endParaRPr lang="en-US" sz="1200" b="1" kern="1200" dirty="0">
            <a:solidFill>
              <a:schemeClr val="tx1"/>
            </a:solidFill>
          </a:endParaRPr>
        </a:p>
      </dsp:txBody>
      <dsp:txXfrm>
        <a:off x="6099397" y="5233395"/>
        <a:ext cx="1079680" cy="670372"/>
      </dsp:txXfrm>
    </dsp:sp>
    <dsp:sp modelId="{28F74450-E5E0-40F2-AD3C-79D008AC438A}">
      <dsp:nvSpPr>
        <dsp:cNvPr id="0" name=""/>
        <dsp:cNvSpPr/>
      </dsp:nvSpPr>
      <dsp:spPr>
        <a:xfrm>
          <a:off x="7382632" y="5094176"/>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30721-4C64-48D9-9179-0DCDB7C00FFD}">
      <dsp:nvSpPr>
        <dsp:cNvPr id="0" name=""/>
        <dsp:cNvSpPr/>
      </dsp:nvSpPr>
      <dsp:spPr>
        <a:xfrm>
          <a:off x="7507231" y="5212546"/>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Counter transport (Antiport)</a:t>
          </a:r>
          <a:endParaRPr lang="en-US" sz="1200" kern="1200" dirty="0"/>
        </a:p>
      </dsp:txBody>
      <dsp:txXfrm>
        <a:off x="7528087" y="5233402"/>
        <a:ext cx="1079680" cy="670372"/>
      </dsp:txXfrm>
    </dsp:sp>
    <dsp:sp modelId="{88C18764-2019-4B09-9FF1-4941C6CB8121}">
      <dsp:nvSpPr>
        <dsp:cNvPr id="0" name=""/>
        <dsp:cNvSpPr/>
      </dsp:nvSpPr>
      <dsp:spPr>
        <a:xfrm>
          <a:off x="8227591"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DD043-9244-4B60-AF06-8BAC829243DA}">
      <dsp:nvSpPr>
        <dsp:cNvPr id="0" name=""/>
        <dsp:cNvSpPr/>
      </dsp:nvSpPr>
      <dsp:spPr>
        <a:xfrm>
          <a:off x="8352190" y="3347002"/>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tx1"/>
              </a:solidFill>
            </a:rPr>
            <a:t>Exocytosis</a:t>
          </a:r>
          <a:endParaRPr lang="en-US" sz="1200" b="1" kern="1200" dirty="0">
            <a:solidFill>
              <a:schemeClr val="tx1"/>
            </a:solidFill>
          </a:endParaRPr>
        </a:p>
      </dsp:txBody>
      <dsp:txXfrm>
        <a:off x="8373046" y="3367858"/>
        <a:ext cx="1079680" cy="670372"/>
      </dsp:txXfrm>
    </dsp:sp>
    <dsp:sp modelId="{FB688774-3F64-4AAB-A189-54A9AA882E38}">
      <dsp:nvSpPr>
        <dsp:cNvPr id="0" name=""/>
        <dsp:cNvSpPr/>
      </dsp:nvSpPr>
      <dsp:spPr>
        <a:xfrm>
          <a:off x="9598182" y="3228633"/>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896F8-7D39-4088-889C-0EBB6CFE8935}">
      <dsp:nvSpPr>
        <dsp:cNvPr id="0" name=""/>
        <dsp:cNvSpPr/>
      </dsp:nvSpPr>
      <dsp:spPr>
        <a:xfrm>
          <a:off x="9722781" y="3347002"/>
          <a:ext cx="1121392" cy="712084"/>
        </a:xfrm>
        <a:prstGeom prst="roundRect">
          <a:avLst>
            <a:gd name="adj" fmla="val 10000"/>
          </a:avLst>
        </a:prstGeom>
        <a:solidFill>
          <a:schemeClr val="accent2"/>
        </a:solidFill>
        <a:ln w="53975" cap="flat" cmpd="dbl"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CA" sz="1200" b="1" kern="1200" dirty="0">
              <a:solidFill>
                <a:schemeClr val="bg1"/>
              </a:solidFill>
            </a:rPr>
            <a:t>Endocytosis</a:t>
          </a:r>
          <a:endParaRPr lang="en-US" sz="1200" b="1" kern="1200" dirty="0">
            <a:solidFill>
              <a:schemeClr val="bg1"/>
            </a:solidFill>
          </a:endParaRPr>
        </a:p>
      </dsp:txBody>
      <dsp:txXfrm>
        <a:off x="9743637" y="3367858"/>
        <a:ext cx="1079680" cy="670372"/>
      </dsp:txXfrm>
    </dsp:sp>
    <dsp:sp modelId="{F26FABB2-85C4-457A-81BD-5E2CF199ADC3}">
      <dsp:nvSpPr>
        <dsp:cNvPr id="0" name=""/>
        <dsp:cNvSpPr/>
      </dsp:nvSpPr>
      <dsp:spPr>
        <a:xfrm>
          <a:off x="8840333" y="4731291"/>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4EE18-8A89-4394-9DA8-8F4961726CA1}">
      <dsp:nvSpPr>
        <dsp:cNvPr id="0" name=""/>
        <dsp:cNvSpPr/>
      </dsp:nvSpPr>
      <dsp:spPr>
        <a:xfrm>
          <a:off x="8964932" y="4849660"/>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 Phagocytosis </a:t>
          </a:r>
          <a:endParaRPr lang="en-US" sz="1200" kern="1200" dirty="0"/>
        </a:p>
      </dsp:txBody>
      <dsp:txXfrm>
        <a:off x="8985788" y="4870516"/>
        <a:ext cx="1079680" cy="670372"/>
      </dsp:txXfrm>
    </dsp:sp>
    <dsp:sp modelId="{B90543F6-E59E-4B1A-A735-B21FF7078E4D}">
      <dsp:nvSpPr>
        <dsp:cNvPr id="0" name=""/>
        <dsp:cNvSpPr/>
      </dsp:nvSpPr>
      <dsp:spPr>
        <a:xfrm>
          <a:off x="10254456" y="4731298"/>
          <a:ext cx="1121392" cy="7120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D83AD-8124-4273-98E1-D71833BC6304}">
      <dsp:nvSpPr>
        <dsp:cNvPr id="0" name=""/>
        <dsp:cNvSpPr/>
      </dsp:nvSpPr>
      <dsp:spPr>
        <a:xfrm>
          <a:off x="10379055" y="4849668"/>
          <a:ext cx="1121392" cy="7120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rgbClr val="002060"/>
              </a:solidFill>
            </a:rPr>
            <a:t>pinocytosis </a:t>
          </a:r>
          <a:endParaRPr lang="en-US" sz="1200" kern="1200" dirty="0"/>
        </a:p>
      </dsp:txBody>
      <dsp:txXfrm>
        <a:off x="10399911" y="4870524"/>
        <a:ext cx="1079680" cy="6703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2-01T13:29:07.261"/>
    </inkml:context>
    <inkml:brush xml:id="br0">
      <inkml:brushProperty name="width" value="0.05292" units="cm"/>
      <inkml:brushProperty name="height" value="0.05292" units="cm"/>
      <inkml:brushProperty name="color" value="#FF0000"/>
    </inkml:brush>
  </inkml:definitions>
  <inkml:trace contextRef="#ctx0" brushRef="#br0">16470 3572 0,'25'0'31,"0"0"-15,0 0 0,0 0-16,-1 0 15,51 0 16,-1 0-15,25 0 0,25 0-1,0 0 1,-24 0 0,-51 0-16,26 0 15,-51 0 1,1 0-1,0 0 1,0 49 0,0-24 15,-25 0-15,24 0-1,1 25 1,-25-26-1,0 1 1,0 0 0,0 0-1,0 0 17,0-1-17,0 1 1,0 0-1,0 0 1,0 0 0,0-1-1,-25-24 1,1 25 0,24 0-1,-25 0 1,25 0-16,-50-1 15,50 26 1,-25-25 0,25 0 15,-24-1-15,24 1-1,0 0 1,-50 0-1,50 24 1,-25-24 0,25 0-1,-49 74 1,24-49 0,-25-1-1,25 26 1,1-26-1,-26 1 1,25 25 0,0-1 15,-24 25-15,49-49-1,-50 49 1,25-49-1,-24 98 1,49-73 0,-25-1-1,25 25 1,0-24 0,0-1-1,0 1 1,0-1-1,0-24 1,0-1 0,0-24 15,25 25-15,-25-1-1,25-24 16,-1 25-15,-24-25 0,0 24-1,0-24-15,0 0 32,0 0-17,25-1 173,-25 1 46,-25-25-218,1 0-1,-26 0 1,-24 0 0,24 0-16,-74 25 0,0-25 31,25 0-16,24 0 1,1 0 0,24-25-1,25-24 1,-49-26 0,24 26 15,-24-26-16,24 1 1,1-50 0,-1 25-16,1-1 15,24 26 17,0-50-17,25 0 1,0 25-1,0-1 1,0 1 0,0 25 15,0-25-15,0 24-1,25-49 1,-25 74-16,25 1 15,-1-1 17,1-24-17,25-1 1,-25 1 0,-1 24-1,26-24 1,0 0-1,24-26 1,-24 26 0,-1 24-1,1 1 17,24 24-17,1 0 1,-26-24-1,1 49 1,-25-25 0,0-25-1,24 25 1,-24 1 0,0-1-1,-25 0 1,25 25 46,-25-25-46,24 25 46,-24-25-30,25 25-32,-25-25 31,25 25-31,-25-24 16,25 24 15,0 0 0,-25-25 0,24 0 47,-24 0-46,0 0-17,0 1 17,0-1-17,0 0 32</inkml:trace>
  <inkml:trace contextRef="#ctx0" brushRef="#br0" timeOffset="10871.052">19149 3894 0</inkml:trace>
  <inkml:trace contextRef="#ctx0" brushRef="#br0" timeOffset="14398.626">18802 3969 0,'-25'0'32,"50"0"14,0 0-30,0 0 0,-25-25-16,24 25 15,51-25 1,-1 0 0,-24 25-16,24-24 15,-24 24 1,-1-25-1,1 25 1,-25 0 0,0 0-1,-1 0 17,1 0-1,0 0-16,0 0 1,0 0 0,-25 25-1,24-25 1,-24 24 0,0 1 15,25-25-16,-25 25-15,0 0 16,0 0 15,0-1-15,25-24 0,-25 25-1,0 0 1,0 0-1,0 0 1,0 24 0,0-24-1,0 0 1,0 24 0,0 1-1,0-25 1,0 24-1,0-24 1,0 0 0,0 0-1,0 0-15,0-1 16,0 26 0,0-25-1,-25 0 1,25 24-1,-25-24 17,25 0-32,-24 0 15,-1 24 17,0 1-17,-25 0 1,-24 24-1,0-24-15,49-26 32,0 26-17,-25-25 1,26 0 0,-51 24-1,26 1 1,24-25 15,0-1-15,0 1-1,-24 25 1,24-25 0,25 24-16,-25-24 31,0 0-16,0 24 1,1-24 0,24 0-1,-25 25 1,-25 24 0,25-24 15,1 24-16,-26-49 1,50 25 0,-25-26-16,25 26 15,0 0 1,0-1 15,0 1-15,0 24-1,25-24 1,25 24 0,-1 25-1,1-24 17,-1-26-17,51 1 1,-51 0-16,26-26 15,-26 1 17,50 25-17,-24-25 1,-26-1 0,100 1-1,0-25 1,0 0-1,0 0 1,-50 0 0,-25 0 15,-49-25-15,25 1-1,24-51 1,1 26-1,-26-26 1,1 1 0,24-25-1,-24-1 1,-25 1 0,24-25-1,-49-25 1,0-24-1,0 73 1,0-24 0,0 25-1,0 0 17,0 0-17,0 0 1,0-1-1,0 26 1,0 0 0,0-26-1,-25 1 1,1 99 0,24-74-1,-25 24 1,0 25-1,0-24 1,25-1 0,-49 0-1,24 1 17,0-1-17,0-24 1,-24 49-1,24-25 1,0 26 0,-49-26-1,24 0 1,25 50 0,0-24-1,1 24 1,-1-25-1,0-25 1,0 25 15,0 1 1,1-1-17,24 0-15,-25 0 16,0 25-1,0-25 1,0 25 15,1 0 1,-1 0-17,25-24-15,-25 24 16,0 0-1,-24 0 1,-1 0 0,-25 0-1,51 0 1,-26 24-16,-24-24 16,49 0-1,0 0 1,0 0-1,0 0 1,1 0 15,-1 0-15,0 0 15,25 25-15,-25-25-1,0 25 1,1-25-16,-1 25 16,0 0-1,0-25 1,-24 49 0,24-49-1</inkml:trace>
  <inkml:trace contextRef="#ctx0" brushRef="#br0" timeOffset="15712.19">20414 4465 0,'25'0'47,"0"0"-47,0 0 16,74 0-1,174 0 1,248 0 0,248 0-1,124 0 17,0 0-17,173 0 1,-98-25-1,-1-25 1,-471 26-16,-124 24 16,-49 0-16,148-25 15,-174 25 1,-148 0 0,-74 0-1</inkml:trace>
  <inkml:trace contextRef="#ctx0" brushRef="#br0" timeOffset="17331.565">20513 6077 0,'25'0'47,"0"0"-47,0 0 16,49 0-1,249 0 1,396 0-1,497 0 1,148 0 0,50 0-1,-273 0 1,-248 0 0,-75 0-1,-148 0 1,-248 0-1,-249 0-15,26 0 16,-150 0 0,-24 0 62,-50 0-31,0 0-47</inkml:trace>
  <inkml:trace contextRef="#ctx0" brushRef="#br0" timeOffset="19230.843">15751 4589 0,'-25'0'78,"-49"0"-78,-1 0 16,-198 0-1,-247 25 1,-101-25-1,-197 49 1,-472-24-16,25 49 16,322-74 15,323 0-15,124 0-1,199 0 1,49 0-16,173 25 0,26-25 15,-26 0 17,50 0-1</inkml:trace>
  <inkml:trace contextRef="#ctx0" brushRef="#br0" timeOffset="21429.717">15602 5556 0,'0'25'62,"-25"-25"-31,-49 0-31,-50 0 16,-323 0 0,-148 25-1,-149-25 1,-968 25-1,1043-25 1,-26 0-16,-793 0 16,-50 0-1,645 0-15,323 0 32,197 0-17,175 0 16,49 0-15,75 0 0,-1 0-1,51 0 1</inkml:trace>
  <inkml:trace contextRef="#ctx0" brushRef="#br0" timeOffset="28752.098">24259 2729 0,'-25'0'78,"25"-50"-62,0 0-1,0-49 1,0 0 15,0 0-15,-25-1-1,25 26-15,0 24 16,0-24 0,-24 0-1,-1-26 1,25 51 0,0 24-1,0-25 1,0 75 203,25-25-219,-25 25 15,0 0 1,24 0-1,1-1 1,0 1 0,0 0-1,-25 0-15,25 0 16,-1-1 0,-24 1-1,0 25 1,25-25-1,-50-25 189,-24-25-189,24 0-15,0 25 31,0-25-15,-24-24 0,24 24-1,0 0 1,25 0 93,-25 25-93,25-25-16,0 1 109,-24 24-109,24-25 16,0 0 0,0 0-1,0 0 1,0 1-1,0 48 173,0 1-172,24 0-1,-24 25 1,50-1-1,-25-49 1,-25 25 15,25-25 16,-1 0 156,-24-25-156,0 0 0,-24 25-16,-1-24-31,0-1 16,-74 25 0,74-25-16,-25 25 15,26 0 95,-1 0-79,25 25-16,-25 24 1,0 1-16,-25 49 16,1 0-1,-1-49 1,25 24 0,1-49-1</inkml:trace>
  <inkml:trace contextRef="#ctx0" brushRef="#br0" timeOffset="30080.748">25127 2828 0,'0'0'0,"0"-25"16,0 0 0,0 0-1,0 1 1,0-26-1,25-74 1,25 25 0,-1-25-1,26-25 1,-1 50 0,-24-25-1,-26 99 1,1 25-1,-25 49 79,25-24-94,-25 0 16,25 49-1,-25 26 1,49-1 0,-24 50-1,25-50 1,-25-25 0,-1-24 15,1-50-31,-25 25 15,25-25 1,0 0 15,0 0-15,-25-25 0,49-74-1,26-1 1,-26-24-1,1-24 1,0 24 0,-26 24-1,-24 26 1,0 49 0,25 0 46</inkml:trace>
  <inkml:trace contextRef="#ctx0" brushRef="#br0" timeOffset="31155.612">26417 2356 0,'-25'-24'93,"25"-1"-77,-25 25 0,25-25-1,-24 25 1,-26 0-1,25 0 1,0 0 0,1 0-16,24 25 15,-25 24 1,25-24 0,0 25-1,0-1 1,0-24-1,0 25 1,25-1 0,-1-24-1,-24 0 1,50-25 15,-25 0-15,0 0-1,24 0 1,50-50 0,-49 26-1,-25-26-15,24 0 32,-24 26-17,0 24 79,-25 24-78,25 51-1,24-1 1,-24 26-1,0-51 1,0-24 0,0-25 31,-1 0-47,1-25 15,0 0 1,49-24-1</inkml:trace>
  <inkml:trace contextRef="#ctx0" brushRef="#br0" timeOffset="31663.673">27558 2059 0,'-25'0'15,"-24"-25"-15,-51 25 16,1 0 0,25 0-1,24 0 17,1 0-1,-26 0-31,25 25 15,-24-25 1,49 0 0</inkml:trace>
  <inkml:trace contextRef="#ctx0" brushRef="#br0" timeOffset="32304.162">27236 1836 0,'24'0'16,"-24"24"-1,0 26 1,0 0-1,0 24 1,25-24 0,0-1-1,0 1 1,-25-25 0,0-1-1,25 26 1,-1 0-1,-24-26 1,25 1 0</inkml:trace>
  <inkml:trace contextRef="#ctx0" brushRef="#br0" timeOffset="33281.425">25177 7838 0,'0'0'0,"0"75"16,0 123 0,0 25-1,0-24 1,0 24 0,0-49-1,0-75 1,0 0-1,0-49 1,0-25 31,25-25-47,-1 0 31,1 0-15</inkml:trace>
  <inkml:trace contextRef="#ctx0" brushRef="#br0" timeOffset="34264.486">25747 8855 0,'-25'50'31,"25"-25"-31,-24 24 15,-26 75 1,25 0 0,-24 0-1,-51 50 1,26-75 0,-50 50-1,74-50 1,-24-49-1,49-1 1,-24-49 0,49 25-1,-25-25 48,0 0-48,0-49 1,-24-1 0,-1-24-1,-74-100 1,25 0 0,-1 1-1,51 74 1,-1-1-1,50 26 1,0 49-16,0 0 31,25 25 1,0 0-1</inkml:trace>
  <inkml:trace contextRef="#ctx0" brushRef="#br0" timeOffset="35231.684">26095 9699 0,'0'-25'16,"0"-25"-1,24-74 1,1-49 0,25-1-1,24-25 1,1-49 0,-1 25 15,-49 74-31,0 75 0,-1-25 31,-24 49-15,0 25 15,25 1-15,0 48-1,25 76 1,-1 24-1,50 148 1,50-24 0,-25 25-1,25-25 1,-74-124 0,-1 50-1,0-100 1,-49-74-1,25-74 17,-25-124-17,-25-1 1,49-24 0,1 74-1,-25 25 1,-1 0-1,1 0 1,0 50-16,25-26 16,-1 51-1,-49 24 1</inkml:trace>
  <inkml:trace contextRef="#ctx0" brushRef="#br0" timeOffset="36283.689">28550 9004 0,'0'25'16,"-25"-25"15,1 0-15,-1-25 15,0 25-31,-25-25 15,26 25 1,-26 0 0,0 0-1,26 0 17,-1 0-17,0 50 1,25-25-16,-25 0 15,25 99 1,0-25 0,25 25-1,0-25 1,24-25 0,-24-49-1,50 0 1,24-25-1,-50-99 1,51 0 0,-26 49-1,0-24 1,-24-26 15,-25 26-15,0 0-16,-1 49 62,1 25-46,-25 25 0,75 99-1,24 24 1,-49-48-1,24-1 1,0-50-16,75 75 16,0-49-1,-50-50 1,-24-25 0,-75-25 15</inkml:trace>
  <inkml:trace contextRef="#ctx0" brushRef="#br0" timeOffset="36864.421">30336 8458 0,'-25'0'15,"1"0"1,-26 0-16,-49 0 16,-100 0 15,-74 75-15,-24-1-1,123-24 1,149-50-16,1 0 78</inkml:trace>
  <inkml:trace contextRef="#ctx0" brushRef="#br0" timeOffset="37448.325">29840 8285 0,'25'25'16,"0"24"0,-25 1-16,74 99 15,-24-25 1,-1-25 15,-24 0-15,0-74-1</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2-01T13:30:34.964"/>
    </inkml:context>
    <inkml:brush xml:id="br0">
      <inkml:brushProperty name="width" value="0.05292" units="cm"/>
      <inkml:brushProperty name="height" value="0.05292" units="cm"/>
      <inkml:brushProperty name="color" value="#FF0000"/>
    </inkml:brush>
  </inkml:definitions>
  <inkml:trace contextRef="#ctx0" brushRef="#br0">7615 1513 0,'0'25'47,"0"0"-31,0-1-1,0 101 1,0-26 15,0 0-15,-25 25-1,25-25 1,-25 0 0,25 25-1,0-24 1,0-1-1,0 0 1,-24 25 0,24-49-1,0-1 1,-25 0 0,25-24-1</inkml:trace>
  <inkml:trace contextRef="#ctx0" brushRef="#br0" timeOffset="676.435">8582 1488 0,'0'25'15,"0"0"1,0 49 0,0 75-1,-74 25 1,24-1-1,-49 1 1,74 0 0,-24-1-1,-1-73 1,25-51-16,25 1 16,-49 99-1,24-100 1,25-24-1</inkml:trace>
  <inkml:trace contextRef="#ctx0" brushRef="#br0" timeOffset="1722.974">8434 2257 0,'-25'0'141,"0"0"-141,0 0 31,-24 0-15,24 0-16,-50 0 15,1 0 1,24 0-1,1 0 1,24 0 47,0 0-48,0 0 1,0 0-1,1 0 1,-1 0 0,0 0-1,0 0 1,0 0 0,1 0-1,-26 0 1,25 0-1,-24-25 1,24 25 0,-25 0-1</inkml:trace>
  <inkml:trace contextRef="#ctx0" brushRef="#br0" timeOffset="2733.772">7863 6995 0,'0'25'47,"0"0"-47,0 49 15,0 100 1,0 396 0,0-123-1,-25-1 1,-24-99-1,-1-49 1,0 24 0,50-123-1,0-25 1,0-75 15,0 0-15</inkml:trace>
  <inkml:trace contextRef="#ctx0" brushRef="#br0" timeOffset="3600.007">8855 7169 0,'0'0'0,"0"74"0,0 25 16,0 124 0,0-24-1,0 74 1,0 24 0,-25 51-1,-24-26 1,24-24 15,25-100-15,-25 100-1,0-149 1,25-75 0,0 1-1,0 49 1,0-50-1,0 0 1,0 1 0,0-26-1</inkml:trace>
  <inkml:trace contextRef="#ctx0" brushRef="#br0" timeOffset="4892.306">8880 8954 0,'-25'-24'47,"25"-1"-32,-49 25 1,-51-25 0,1 0-1,-25 25 1,25 0 0,0 0-1,49 0 1,25 0-1,25-25 64,-24 25-48,-1 0 16,0 0-47,0 0 15,0 0 1,1 0 0,-1 0-1,0 0 1,0 0 15,0 0 0,0 0-15,1 0 0,-1-24-1,0 24 1,0 0-16</inkml:trace>
  <inkml:trace contextRef="#ctx0" brushRef="#br0" timeOffset="6007.478">9674 7193 0,'0'25'16,"25"-25"15,-1 0-15,1 0-1,25 0 1,-25 0-16,24 0 16,1 0-16,49 0 15,-24 0 1,24 0 0,0 0-1,-49 0 1,24 0 15,-24 0-15,-26 25 15,1-25 0</inkml:trace>
  <inkml:trace contextRef="#ctx0" brushRef="#br0" timeOffset="6582.002">10120 6871 0,'-24'0'15,"24"25"16,0 49-15,0 1 0,0-1-16,-50 75 15,25-50 1,25 0 0,0 25-1,0-49-15,0-26 16,0-24-1,25-25 110</inkml:trace>
  <inkml:trace contextRef="#ctx0" brushRef="#br0" timeOffset="7528.556">9971 1587 0,'-24'0'47,"-1"0"-47,25-24 15,-25 24 1,0 0 0,-49 0-16,-25 0 15,-25 0 1,24 0 0,-24 0-1,50 0 1,24 0-1</inkml:trace>
  <inkml:trace contextRef="#ctx0" brushRef="#br0" timeOffset="8091.114">9475 1463 0,'0'0'0,"25"0"16,-25 25-1,0 0 1,25-25 0,-25 25-1,25 0 1,-25 24 0,0 26-1,0-50 1,0-1-16,0 26 15,0 0 1,0-26 0,0 26-1,0-25 1</inkml:trace>
  <inkml:trace contextRef="#ctx0" brushRef="#br0" timeOffset="10079.599">6325 1215 0,'0'0'15,"50"0"-15,-25-24 16,49-1 0,25 0-1,-49 0-15,99 0 16,99-74-1,0 25 1,0-25 0,0 49-1,50-24 17,-50 24-32,24 25 15,-73 25 1,-26 0-1,-73 0 17,49 0-17,-1 50 1,-48 24 0,-26-24-1,0 24 1,26 1-1,-1-1 1,0-24 0,-25-1-1,1-24 17,-25 49-17,-26-49 1,26 0-1,-25 25 1,0-26 0,-25 1-1,49 25 1,-49 24 0,0 1-1,0 49 1,0-25-1,0 0 1,-25 0 0,-49 25 15,-25 75-15,49-100-1,-24 25 1,-1-25-1,-24 25 1,0-24 0,-25-26-1,74 0 1,-49-49 0,0 25-1,-25 24 1,-25 1 15,-124-51-15,124 1-1,-24-25 1,-26 0 0,1 0-1,49 0 1,0 0-1,25 0 1,25 0 0,24 0-1,1-25 1,0 1 0,24-26-1,0 0 16,-49-24-15,0 0 0,25-26-1,-1-48 1,25 23 0,1-23-1,24-1 1,-25 0-1,26 25 1,24 25 0,0-50-1,0 0 1,0 75 0,0 24-1,0-24 1,0 24 15,0 0-15,0-24-1,0 49 1,0-24 0,24 24-1,-24 0 1,25-25-1,-25 26 1,25 24 62,0 0-62,0 0-1</inkml:trace>
  <inkml:trace contextRef="#ctx0" brushRef="#br0" timeOffset="12592.369">7367 6747 0,'25'0'31,"24"0"-31,-24 0 0,74-25 16,100-49-1,49-1 17,-25 26-17,25 24 1,-74 0-1,-50 25 1,-25 0 0,25 0 15,-25 0-15,50 0-1,0 0 1,-75 0-16,75 0 15,-74 0 1,-1 50 0,0-26-1,-24 51 1,24-1 0,1-24-1,-1 24 1,1 1-1,-1-26 17,25 1-17,-49-25 1,49 24 0,-74-24-1,0 0 1,0 49-1,49 1 1,0-1 0,-24 50-1,0-25 1,-1 25 0,-24 25-1,49 25 16,-24 0-15,-25-26 0,0 51-1,-25-100 1,0 50 0,-50-25-1,-24 25 1,-75 24-1,25 1 1,-50 0 0,-99 49-1,25-25 1,-25-24 0,-223 99-1,223-124 16,25-1-15,75-24 0,-1 0-1,1 0 1,73 1 0,26-26-1,-1-25 1,-24-24-1,0-50 1,25 0 0,24 0-1,-24-25 1,-50-99 0,0-75-1,-50-24 1,100 50-1,24 24 17,0-74-17,1 24 1,-1 1 0,25-1-1,25 1 1,0 24-1,25-49 1,-25 74 0,25 0-1,25 0 1,-1-24 0,26-1-1,-51-24 16,1 49-15,0 25 0,0 25-1,0-50 1,24 25 0,-24-50-1,0 50 1,-25 50-1,0-1 1,25 1 0,-25 0-1,24-26 1,-24 26 0,25 49 124,0 25-124,-25 25-1,25 0 1,-25-1 0</inkml:trace>
  <inkml:trace contextRef="#ctx0" brushRef="#br0" timeOffset="15707.56">27955 1637 0,'-25'0'31,"-49"0"-31,-50 25 16,0-25-16,-149 25 31,0 0-15,0-25 0,25 0-1,50 0 1,-1 0-1,50 0 1,0 0 0,50 0-1,50 0-15,-1 0 32,0 24-17,26 1 1,-1 0-1,0 0 1,-25-25 0,26 49-1,-1-24 1,-25 50 0,1-26-1,-26 1 1,26-1 15,24-49-31,0 50 16,-25-25-1,26 0 1,24-1 46,0 1-46,-25-25 0,25 25-16,0 0 15,-25 0 1,0 24 0,0 1-1,25-25-15,0 49 16,0 0 15,0 1-15,0-25-1,0 24 1,0-24 0,0-1-1,0 1 1,0-25-1,25-1 1,0 1 0,25 25-1,123-1 1,1-24 0,49-25-1,0 0 1,25 0 15,25 25-15,-74 0-1,24 24 1,50 1 0,-50 0-1,-25-50 1,125 0-1,-150 0 1,-24-50 0,-49-24-1,-76-26 1,26 1 0,-25-25-1,24 25 1,26-50 15,-26 0-15,1 25-1,0-25 1,-26 25 0,-24 75-16,0-26 15,0 51 1,0-26-1,0 25 1,-24 25 0,-1-25-1,-25 1 1,25-1 0,-49 0-1,24 0 1,-24 0-1,24 1 1,-49-26 0,74 50-1,1 0 1,-26 0 0,25-25 77,0 25-77,25-25 0,-49 25-16,24 0 15,-149-25 1,1 25-1,-51 0 1,76 0 0,24 25 15,49 0-31,50 0 16,25 0 15,0 0-31</inkml:trace>
  <inkml:trace contextRef="#ctx0" brushRef="#br0" timeOffset="18767.369">31229 7962 0,'0'0'16,"-50"-25"-16,1 1 15,-50 24 1,-75-25 0,-74 0-1,-149-25 1,-99 1-1,124 24 1,74 25 0,50-25-1,99 25 1,75 0 0,24 0-1,26 0-15,-26 0 16,25 0 31,-24 0-32,-51 25 1,1-25 0,-50 0-1,25 0 1,25 0-1,25 0 1,24 0 0,-49 0-1,49 0-15,1 0 16,24 0-16,-74 25 16,49-25-1,0 25 1,-24-25 15,24 0-15,-24 24-1,-25-24 1,-50 0 0,74 0-1,26 0 1,24 25-1,-25-25 1,1 0 0,-26 25-1,-24 0 1,-50-25 0,50 0-1,0 0 1,49 0 15,1 0-15,24 49-1,0-49 1,25 75 0,0-1-1,0 1 1,25 24-1,-25-25 1,0 1 0,0-26-1,0 26 1,0-26 0,0 1-1,-25 24 1,25-24-1,-74 24 17,-50 26-17,74-26 1,25 25 0,0-49-1,25 24 1,0 1-1,25-1 1,0 50 0,0-25-1,49 50 1,25 0 0,1-25-1,-1 0 1,-49-74-1,24 74 17,25-25-17,-24-25 1,-26-24 0,-24 0-16,0-1 15,49 26 16,50-1-15,0-24 0,174 24-1,-25-24-15,74-26 16,50 26 0,0-50-1,24-25 16,125-74-15,-25-25 0,-50-25-1,-24 0 1,-25 1 15,-75-1-15,-25-99-1,50-50-15,-223 50 16,-99 74 0,-25 26 15,-25-1-15,0 0-1,-25 25 16,25 25-31,0 24 16,-25-24 0,0 25 15,-49-26-15,-50-24-1,74 25 1,0 25-1,-24 49 1,0 0 0,-50-25-1,24 26 1,1 24 0,25 0-1,-25-25 1,-50 0 15,25 0-15,-25 25-1,74 0 1,51 0 0,-1 0-1,0-25 1,0 25 109,0 0-110,25 25 1,-74 74 0,24-49-1,1 24 1,24 1 0</inkml:trace>
  <inkml:trace contextRef="#ctx0" brushRef="#br0" timeOffset="28960.605">5655 2828 0,'0'-25'47,"-24"0"-32,24 0 1,-25-24 0,0-1-1,25-24 1,-50-1-1,26-49 1,-26 25 0,25-25-1,25 25 1,-25 24 0,25-24-1,0 25 1,-24-50 15,24 49-15,0 26-16,0-51 15,0 26 1,0 0 0,0-1-1,-25 1 1,25 24-1,-25-24 1,25 49 0,0 0-1,0 0 1,0 1 0,0 48 202,25-24-218,0 25 16,-1 0 0,1 0-1,-25 0 1,50 49-1,-1 0 1,1 1 0,-25-26-1,0-24 1,-1 25 0,1-25-1,0-1 1,-25 1-1,25 0 1,-25 0-16,0 0 16,25-25 31,-50 0 62,25-25-109,-25 0 16,0-25-1,0 26 1,1-26-1,-1 25 1,0-24 0,25 24-1,-25 0 1,25-25 0,-49 26-1,24-1 1,25 0-1,0 0 17,-25-24-17,0 24-15,25 0 16,-25 0 0,25 0-1,0 1 1,0-1-1,-24 25 142,-1 0-126,0 0-15,0 0-1,0 74 1,-49 25-1,-25 50 1,-25 25 0,0-1-1,74-123-15,-49 49 16,74-74 0,-25 0-1,26 25 1,-26-26 15</inkml:trace>
  <inkml:trace contextRef="#ctx0" brushRef="#br0" timeOffset="30107.609">5159 6846 0,'0'0'0,"0"50"0,0-1 15,0 75 1,0-49-1,0 98 1,0 51 0,0 48 15,50 1-31,0 50 16,-50-50 15,0-50-16,0-99 1,0-25 0,0-49-16,0-25 15,24-1 17,-24 1-17,0 0 1,0 25-1,0-26 1,25 26 0,-25-25 15,0 0-15,0 24-1,0 1 1,0 24-16,25 50 31,-25-99-15,0 0-1</inkml:trace>
  <inkml:trace contextRef="#ctx0" brushRef="#br0" timeOffset="31403.706">5879 9128 0,'-25'25'16,"25"0"0,0 74-1,0 0 1,0 0-1,-25 25 1,0-74 0,0 49-1,1-24 1,-1-26-16,0 26 16,25-1-1,-25 1 1,0-51 31,1 1-32,24 0 1,-25 0 0,0 0-1,-25 24 1,26-24-1,-1-25 1,0 0 62,0 0-62,0-25-1,1 0-15,-51-74 32,-49-25-17,-25-50 1,-49-24 0,148 74-16,-74-25 15,99 50 1,1 25-1,-26-1 1,25 26 0,0 24-1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E96A3-2E3B-4CA8-A048-17605176DDFB}" type="datetimeFigureOut">
              <a:rPr lang="en-US" smtClean="0"/>
              <a:t>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D828B-AD2A-4283-9643-E00A8621B28B}" type="slidenum">
              <a:rPr lang="en-US" smtClean="0"/>
              <a:t>‹#›</a:t>
            </a:fld>
            <a:endParaRPr lang="en-US"/>
          </a:p>
        </p:txBody>
      </p:sp>
    </p:spTree>
    <p:extLst>
      <p:ext uri="{BB962C8B-B14F-4D97-AF65-F5344CB8AC3E}">
        <p14:creationId xmlns:p14="http://schemas.microsoft.com/office/powerpoint/2010/main" val="291664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D828B-AD2A-4283-9643-E00A8621B28B}" type="slidenum">
              <a:rPr lang="en-US" smtClean="0"/>
              <a:t>2</a:t>
            </a:fld>
            <a:endParaRPr lang="en-US"/>
          </a:p>
        </p:txBody>
      </p:sp>
    </p:spTree>
    <p:extLst>
      <p:ext uri="{BB962C8B-B14F-4D97-AF65-F5344CB8AC3E}">
        <p14:creationId xmlns:p14="http://schemas.microsoft.com/office/powerpoint/2010/main" val="126658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65DBB8D-8670-4EFF-938C-457E50EA559B}" type="datetimeFigureOut">
              <a:rPr lang="en-US" smtClean="0"/>
              <a:t>2/1/2020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80B7C04-310B-40F0-B3A7-21FC09D5348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8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873760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429250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5DBB8D-8670-4EFF-938C-457E50EA559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1150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5DBB8D-8670-4EFF-938C-457E50EA559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B7C04-310B-40F0-B3A7-21FC09D5348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10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5DBB8D-8670-4EFF-938C-457E50EA559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3505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5DBB8D-8670-4EFF-938C-457E50EA559B}" type="datetimeFigureOut">
              <a:rPr lang="en-US" smtClean="0"/>
              <a:t>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50566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5DBB8D-8670-4EFF-938C-457E50EA559B}" type="datetimeFigureOut">
              <a:rPr lang="en-US" smtClean="0"/>
              <a:t>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5535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DBB8D-8670-4EFF-938C-457E50EA559B}" type="datetimeFigureOut">
              <a:rPr lang="en-US" smtClean="0"/>
              <a:t>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65140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5DBB8D-8670-4EFF-938C-457E50EA559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01411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5DBB8D-8670-4EFF-938C-457E50EA559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B7C04-310B-40F0-B3A7-21FC09D5348E}" type="slidenum">
              <a:rPr lang="en-US" smtClean="0"/>
              <a:t>‹#›</a:t>
            </a:fld>
            <a:endParaRPr lang="en-US"/>
          </a:p>
        </p:txBody>
      </p:sp>
    </p:spTree>
    <p:extLst>
      <p:ext uri="{BB962C8B-B14F-4D97-AF65-F5344CB8AC3E}">
        <p14:creationId xmlns:p14="http://schemas.microsoft.com/office/powerpoint/2010/main" val="315155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65DBB8D-8670-4EFF-938C-457E50EA559B}" type="datetimeFigureOut">
              <a:rPr lang="en-US" smtClean="0"/>
              <a:t>2/1/2020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80B7C04-310B-40F0-B3A7-21FC09D5348E}" type="slidenum">
              <a:rPr lang="en-US" smtClean="0"/>
              <a:t>‹#›</a:t>
            </a:fld>
            <a:endParaRPr lang="en-US"/>
          </a:p>
        </p:txBody>
      </p:sp>
    </p:spTree>
    <p:extLst>
      <p:ext uri="{BB962C8B-B14F-4D97-AF65-F5344CB8AC3E}">
        <p14:creationId xmlns:p14="http://schemas.microsoft.com/office/powerpoint/2010/main" val="1465614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customXml" Target="../ink/ink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47547"/>
            <a:ext cx="12801600" cy="2395854"/>
          </a:xfrm>
        </p:spPr>
        <p:txBody>
          <a:bodyPr>
            <a:normAutofit/>
          </a:bodyPr>
          <a:lstStyle/>
          <a:p>
            <a:r>
              <a:rPr lang="en-US" sz="8000" b="1" dirty="0"/>
              <a:t>Membrane transport</a:t>
            </a:r>
            <a:br>
              <a:rPr lang="en-US" sz="8000" dirty="0"/>
            </a:br>
            <a:endParaRPr lang="en-US" sz="8000" dirty="0"/>
          </a:p>
        </p:txBody>
      </p:sp>
      <p:sp>
        <p:nvSpPr>
          <p:cNvPr id="3" name="Rectangle 2">
            <a:extLst>
              <a:ext uri="{FF2B5EF4-FFF2-40B4-BE49-F238E27FC236}">
                <a16:creationId xmlns:a16="http://schemas.microsoft.com/office/drawing/2014/main" id="{F964EA94-416A-435C-AFC7-6E28B3CD4CF0}"/>
              </a:ext>
            </a:extLst>
          </p:cNvPr>
          <p:cNvSpPr/>
          <p:nvPr/>
        </p:nvSpPr>
        <p:spPr>
          <a:xfrm>
            <a:off x="7467600" y="5320913"/>
            <a:ext cx="437088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4800" dirty="0">
                <a:solidFill>
                  <a:srgbClr val="002060"/>
                </a:solidFill>
                <a:latin typeface="Bodoni MT Black" panose="02070A03080606020203" pitchFamily="18" charset="0"/>
                <a:ea typeface="+mj-ea"/>
                <a:cs typeface="+mj-cs"/>
              </a:rPr>
              <a:t>lecture 2&amp;3</a:t>
            </a:r>
            <a:endParaRPr lang="en-US" sz="1400" dirty="0">
              <a:solidFill>
                <a:srgbClr val="002060"/>
              </a:solidFill>
              <a:latin typeface="Bodoni MT Black" panose="02070A03080606020203" pitchFamily="18" charset="0"/>
            </a:endParaRPr>
          </a:p>
        </p:txBody>
      </p:sp>
      <p:sp>
        <p:nvSpPr>
          <p:cNvPr id="4" name="TextBox 3">
            <a:extLst>
              <a:ext uri="{FF2B5EF4-FFF2-40B4-BE49-F238E27FC236}">
                <a16:creationId xmlns:a16="http://schemas.microsoft.com/office/drawing/2014/main" id="{CDA65707-2A56-464B-9EF7-04CF726E4AFB}"/>
              </a:ext>
            </a:extLst>
          </p:cNvPr>
          <p:cNvSpPr txBox="1"/>
          <p:nvPr/>
        </p:nvSpPr>
        <p:spPr>
          <a:xfrm>
            <a:off x="710418" y="4065934"/>
            <a:ext cx="7940040" cy="1015663"/>
          </a:xfrm>
          <a:prstGeom prst="rect">
            <a:avLst/>
          </a:prstGeom>
          <a:ln>
            <a:noFill/>
          </a:ln>
          <a:effectLst>
            <a:outerShdw blurRad="63500" sx="102000" sy="102000" algn="ctr" rotWithShape="0">
              <a:prstClr val="black">
                <a:alpha val="40000"/>
              </a:prstClr>
            </a:outerShdw>
            <a:softEdge rad="317500"/>
          </a:effectLst>
          <a:scene3d>
            <a:camera prst="perspectiveAbove"/>
            <a:lightRig rig="balanced" dir="t">
              <a:rot lat="0" lon="0" rev="8700000"/>
            </a:lightRig>
          </a:scene3d>
          <a:sp3d>
            <a:bevelT w="190500" h="38100" prst="relaxedInset"/>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Abdallah </a:t>
            </a:r>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Wasel</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Hattab</a:t>
            </a:r>
          </a:p>
        </p:txBody>
      </p:sp>
    </p:spTree>
    <p:extLst>
      <p:ext uri="{BB962C8B-B14F-4D97-AF65-F5344CB8AC3E}">
        <p14:creationId xmlns:p14="http://schemas.microsoft.com/office/powerpoint/2010/main" val="159716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B859C5-CEFB-48C6-B055-0FD19BA48B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43545" cy="6858000"/>
          </a:xfrm>
        </p:spPr>
      </p:pic>
    </p:spTree>
    <p:extLst>
      <p:ext uri="{BB962C8B-B14F-4D97-AF65-F5344CB8AC3E}">
        <p14:creationId xmlns:p14="http://schemas.microsoft.com/office/powerpoint/2010/main" val="2977750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640558F-E116-4B9C-8C26-D308CEF0EF6C}"/>
              </a:ext>
            </a:extLst>
          </p:cNvPr>
          <p:cNvPicPr>
            <a:picLocks noGrp="1" noChangeAspect="1"/>
          </p:cNvPicPr>
          <p:nvPr>
            <p:ph idx="1"/>
          </p:nvPr>
        </p:nvPicPr>
        <p:blipFill>
          <a:blip r:embed="rId2"/>
          <a:stretch>
            <a:fillRect/>
          </a:stretch>
        </p:blipFill>
        <p:spPr>
          <a:xfrm>
            <a:off x="363028" y="350521"/>
            <a:ext cx="11465943" cy="3779520"/>
          </a:xfrm>
          <a:prstGeom prst="rect">
            <a:avLst/>
          </a:prstGeom>
        </p:spPr>
      </p:pic>
    </p:spTree>
    <p:extLst>
      <p:ext uri="{BB962C8B-B14F-4D97-AF65-F5344CB8AC3E}">
        <p14:creationId xmlns:p14="http://schemas.microsoft.com/office/powerpoint/2010/main" val="396529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49089606"/>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1529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198120"/>
            <a:ext cx="9875520" cy="1356360"/>
          </a:xfrm>
        </p:spPr>
        <p:txBody>
          <a:bodyPr>
            <a:normAutofit/>
          </a:bodyPr>
          <a:lstStyle/>
          <a:p>
            <a:pPr algn="ctr"/>
            <a:r>
              <a:rPr lang="en-US" sz="7200" b="1" dirty="0">
                <a:solidFill>
                  <a:srgbClr val="002060"/>
                </a:solidFill>
              </a:rPr>
              <a:t>Membrane transport</a:t>
            </a:r>
            <a:endParaRPr lang="en-US" sz="7200" dirty="0">
              <a:solidFill>
                <a:srgbClr val="002060"/>
              </a:solidFill>
            </a:endParaRPr>
          </a:p>
        </p:txBody>
      </p:sp>
      <p:sp>
        <p:nvSpPr>
          <p:cNvPr id="3" name="Content Placeholder 2"/>
          <p:cNvSpPr>
            <a:spLocks noGrp="1"/>
          </p:cNvSpPr>
          <p:nvPr>
            <p:ph idx="1"/>
          </p:nvPr>
        </p:nvSpPr>
        <p:spPr>
          <a:xfrm>
            <a:off x="335280" y="1920241"/>
            <a:ext cx="11856720" cy="5212079"/>
          </a:xfrm>
        </p:spPr>
        <p:txBody>
          <a:bodyPr>
            <a:normAutofit/>
          </a:bodyPr>
          <a:lstStyle/>
          <a:p>
            <a:pPr marL="0" indent="0">
              <a:buNone/>
            </a:pPr>
            <a:r>
              <a:rPr lang="en-US" sz="4400" b="1" dirty="0">
                <a:solidFill>
                  <a:srgbClr val="002060"/>
                </a:solidFill>
              </a:rPr>
              <a:t>A.</a:t>
            </a:r>
            <a:r>
              <a:rPr lang="en-US" sz="4400" b="1" u="sng" dirty="0">
                <a:solidFill>
                  <a:srgbClr val="002060"/>
                </a:solidFill>
              </a:rPr>
              <a:t> Passive transport (Diffusion) </a:t>
            </a:r>
            <a:endParaRPr lang="en-US" sz="4400" u="sng" dirty="0">
              <a:solidFill>
                <a:srgbClr val="002060"/>
              </a:solidFill>
            </a:endParaRPr>
          </a:p>
          <a:p>
            <a:pPr marL="0" indent="0" fontAlgn="base">
              <a:buNone/>
            </a:pPr>
            <a:endParaRPr lang="en-US" sz="2400" b="1" dirty="0">
              <a:solidFill>
                <a:srgbClr val="002060"/>
              </a:solidFill>
            </a:endParaRPr>
          </a:p>
          <a:p>
            <a:pPr marL="0" indent="0" fontAlgn="base">
              <a:buNone/>
            </a:pPr>
            <a:r>
              <a:rPr lang="en-US" sz="2400" b="1" dirty="0">
                <a:solidFill>
                  <a:srgbClr val="002060"/>
                </a:solidFill>
              </a:rPr>
              <a:t>_ Definition:</a:t>
            </a:r>
            <a:endParaRPr lang="en-US" sz="2400" dirty="0">
              <a:solidFill>
                <a:srgbClr val="002060"/>
              </a:solidFill>
            </a:endParaRPr>
          </a:p>
          <a:p>
            <a:pPr marL="0" indent="0">
              <a:buNone/>
            </a:pPr>
            <a:r>
              <a:rPr lang="en-US" sz="2400" dirty="0">
                <a:solidFill>
                  <a:srgbClr val="002060"/>
                </a:solidFill>
              </a:rPr>
              <a:t>It is transport of a substance across a semipermeable membrane down its electrochemical gradient.</a:t>
            </a:r>
          </a:p>
          <a:p>
            <a:pPr marL="0" indent="0">
              <a:buNone/>
            </a:pPr>
            <a:r>
              <a:rPr lang="en-US" sz="2400" dirty="0">
                <a:solidFill>
                  <a:srgbClr val="002060"/>
                </a:solidFill>
              </a:rPr>
              <a:t>_ </a:t>
            </a:r>
            <a:r>
              <a:rPr lang="en-US" sz="2400" b="1" dirty="0">
                <a:solidFill>
                  <a:srgbClr val="002060"/>
                </a:solidFill>
              </a:rPr>
              <a:t>Another definition: </a:t>
            </a:r>
            <a:r>
              <a:rPr lang="en-US" sz="2400" dirty="0">
                <a:solidFill>
                  <a:srgbClr val="002060"/>
                </a:solidFill>
              </a:rPr>
              <a:t>It is the process by which a gas or a substance in a solution expands because of the continuous random motion of its particles to fill all of the available volume.</a:t>
            </a:r>
          </a:p>
          <a:p>
            <a:pPr marL="0" indent="0">
              <a:buNone/>
            </a:pPr>
            <a:endParaRPr lang="en-US" dirty="0">
              <a:solidFill>
                <a:srgbClr val="002060"/>
              </a:solidFill>
            </a:endParaRPr>
          </a:p>
        </p:txBody>
      </p:sp>
    </p:spTree>
    <p:extLst>
      <p:ext uri="{BB962C8B-B14F-4D97-AF65-F5344CB8AC3E}">
        <p14:creationId xmlns:p14="http://schemas.microsoft.com/office/powerpoint/2010/main" val="75743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685801"/>
            <a:ext cx="11719560" cy="4525963"/>
          </a:xfrm>
        </p:spPr>
        <p:txBody>
          <a:bodyPr>
            <a:normAutofit/>
          </a:bodyPr>
          <a:lstStyle/>
          <a:p>
            <a:pPr marL="0" indent="0">
              <a:buNone/>
            </a:pPr>
            <a:r>
              <a:rPr lang="en-US" sz="3200" dirty="0">
                <a:solidFill>
                  <a:srgbClr val="002060"/>
                </a:solidFill>
              </a:rPr>
              <a:t>•</a:t>
            </a:r>
            <a:r>
              <a:rPr lang="en-US" sz="3200" b="1" dirty="0">
                <a:solidFill>
                  <a:srgbClr val="002060"/>
                </a:solidFill>
              </a:rPr>
              <a:t>Criteria of passive transport:</a:t>
            </a:r>
          </a:p>
          <a:p>
            <a:pPr marL="0" indent="0">
              <a:buNone/>
            </a:pPr>
            <a:r>
              <a:rPr lang="en-US" sz="3200" b="1" dirty="0">
                <a:solidFill>
                  <a:srgbClr val="002060"/>
                </a:solidFill>
              </a:rPr>
              <a:t>1</a:t>
            </a:r>
            <a:r>
              <a:rPr lang="en-US" sz="3200" dirty="0">
                <a:solidFill>
                  <a:srgbClr val="002060"/>
                </a:solidFill>
              </a:rPr>
              <a:t>. Occurs down concentration (chemical), electrical or pressure gradient </a:t>
            </a:r>
          </a:p>
          <a:p>
            <a:pPr marL="0" indent="0">
              <a:buNone/>
            </a:pPr>
            <a:r>
              <a:rPr lang="en-US" sz="3200" b="1" dirty="0">
                <a:solidFill>
                  <a:srgbClr val="002060"/>
                </a:solidFill>
              </a:rPr>
              <a:t>2</a:t>
            </a:r>
            <a:r>
              <a:rPr lang="en-US" sz="3200" dirty="0">
                <a:solidFill>
                  <a:srgbClr val="002060"/>
                </a:solidFill>
              </a:rPr>
              <a:t>. Does not need energy.</a:t>
            </a:r>
          </a:p>
          <a:p>
            <a:pPr marL="0" indent="0">
              <a:buNone/>
            </a:pPr>
            <a:endParaRPr lang="en-US" sz="3200"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2948782"/>
            <a:ext cx="10187940" cy="3447349"/>
          </a:xfrm>
          <a:prstGeom prst="rect">
            <a:avLst/>
          </a:prstGeom>
        </p:spPr>
      </p:pic>
    </p:spTree>
    <p:extLst>
      <p:ext uri="{BB962C8B-B14F-4D97-AF65-F5344CB8AC3E}">
        <p14:creationId xmlns:p14="http://schemas.microsoft.com/office/powerpoint/2010/main" val="210704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 y="1005840"/>
            <a:ext cx="11079480" cy="655638"/>
          </a:xfrm>
        </p:spPr>
        <p:txBody>
          <a:bodyPr>
            <a:noAutofit/>
          </a:bodyPr>
          <a:lstStyle/>
          <a:p>
            <a:pPr lvl="0"/>
            <a:r>
              <a:rPr lang="en-US" sz="5400" b="1" dirty="0">
                <a:solidFill>
                  <a:srgbClr val="002060"/>
                </a:solidFill>
              </a:rPr>
              <a:t>Factors affecting rate of diffusion</a:t>
            </a:r>
            <a:br>
              <a:rPr lang="en-US" sz="5400" dirty="0">
                <a:solidFill>
                  <a:srgbClr val="002060"/>
                </a:solidFill>
              </a:rPr>
            </a:br>
            <a:endParaRPr lang="en-US" sz="5400" dirty="0">
              <a:solidFill>
                <a:srgbClr val="002060"/>
              </a:solidFill>
            </a:endParaRPr>
          </a:p>
        </p:txBody>
      </p:sp>
      <p:sp>
        <p:nvSpPr>
          <p:cNvPr id="3" name="Content Placeholder 2"/>
          <p:cNvSpPr>
            <a:spLocks noGrp="1"/>
          </p:cNvSpPr>
          <p:nvPr>
            <p:ph idx="1"/>
          </p:nvPr>
        </p:nvSpPr>
        <p:spPr>
          <a:xfrm>
            <a:off x="358140" y="1333659"/>
            <a:ext cx="10378440" cy="4525963"/>
          </a:xfrm>
        </p:spPr>
        <p:txBody>
          <a:bodyPr>
            <a:normAutofit/>
          </a:bodyPr>
          <a:lstStyle/>
          <a:p>
            <a:pPr marL="0" indent="0">
              <a:buNone/>
            </a:pPr>
            <a:r>
              <a:rPr lang="en-US" sz="3200" b="1" u="sng" dirty="0">
                <a:solidFill>
                  <a:srgbClr val="002060"/>
                </a:solidFill>
              </a:rPr>
              <a:t>A- Directly proportional with:</a:t>
            </a:r>
            <a:endParaRPr lang="en-US" sz="3200" u="sng" dirty="0">
              <a:solidFill>
                <a:srgbClr val="002060"/>
              </a:solidFill>
            </a:endParaRPr>
          </a:p>
          <a:p>
            <a:pPr marL="0" indent="0" fontAlgn="base">
              <a:buNone/>
            </a:pPr>
            <a:r>
              <a:rPr lang="en-US" sz="2400" dirty="0">
                <a:solidFill>
                  <a:srgbClr val="002060"/>
                </a:solidFill>
              </a:rPr>
              <a:t>1.The gradient for diffusion whether chemical, electrical or pressure.</a:t>
            </a:r>
          </a:p>
          <a:p>
            <a:pPr marL="0" indent="0" fontAlgn="base">
              <a:buNone/>
            </a:pPr>
            <a:r>
              <a:rPr lang="en-US" sz="2400" dirty="0">
                <a:solidFill>
                  <a:srgbClr val="002060"/>
                </a:solidFill>
              </a:rPr>
              <a:t>2.Temperature increases the random motion of the molecules. </a:t>
            </a:r>
          </a:p>
          <a:p>
            <a:pPr marL="0" indent="0" fontAlgn="base">
              <a:buNone/>
            </a:pPr>
            <a:r>
              <a:rPr lang="en-US" sz="2400" dirty="0">
                <a:solidFill>
                  <a:srgbClr val="002060"/>
                </a:solidFill>
              </a:rPr>
              <a:t>3. Surface area of the membrane available for diffusion.</a:t>
            </a:r>
          </a:p>
          <a:p>
            <a:pPr marL="0" indent="0">
              <a:buNone/>
            </a:pPr>
            <a:r>
              <a:rPr lang="en-US" sz="2400" dirty="0">
                <a:solidFill>
                  <a:srgbClr val="002060"/>
                </a:solidFill>
              </a:rPr>
              <a:t>4.</a:t>
            </a:r>
            <a:r>
              <a:rPr lang="en-US" sz="2400" b="1" dirty="0">
                <a:solidFill>
                  <a:srgbClr val="002060"/>
                </a:solidFill>
              </a:rPr>
              <a:t> </a:t>
            </a:r>
            <a:r>
              <a:rPr lang="en-US" sz="2400" dirty="0">
                <a:solidFill>
                  <a:srgbClr val="002060"/>
                </a:solidFill>
              </a:rPr>
              <a:t>Permeability of the membrane.</a:t>
            </a:r>
          </a:p>
          <a:p>
            <a:pPr marL="0" indent="0">
              <a:buNone/>
            </a:pPr>
            <a:endParaRPr lang="en-US" sz="2400" dirty="0">
              <a:solidFill>
                <a:srgbClr val="002060"/>
              </a:solidFill>
            </a:endParaRPr>
          </a:p>
        </p:txBody>
      </p:sp>
      <p:sp>
        <p:nvSpPr>
          <p:cNvPr id="4" name="Rectangle 3">
            <a:extLst>
              <a:ext uri="{FF2B5EF4-FFF2-40B4-BE49-F238E27FC236}">
                <a16:creationId xmlns:a16="http://schemas.microsoft.com/office/drawing/2014/main" id="{89D4A995-51E5-4D6D-9EB5-C2179B6551C2}"/>
              </a:ext>
            </a:extLst>
          </p:cNvPr>
          <p:cNvSpPr/>
          <p:nvPr/>
        </p:nvSpPr>
        <p:spPr>
          <a:xfrm>
            <a:off x="6827520" y="3909600"/>
            <a:ext cx="5006340"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00B050"/>
                </a:solidFill>
                <a:latin typeface="Slimbach-Book"/>
              </a:rPr>
              <a:t>The concentration gradient across the membrane is the</a:t>
            </a:r>
            <a:r>
              <a:rPr lang="ar-JO" dirty="0">
                <a:solidFill>
                  <a:srgbClr val="00B050"/>
                </a:solidFill>
                <a:latin typeface="Slimbach-Book"/>
              </a:rPr>
              <a:t> </a:t>
            </a:r>
            <a:r>
              <a:rPr lang="en-US" dirty="0">
                <a:solidFill>
                  <a:srgbClr val="00B050"/>
                </a:solidFill>
                <a:latin typeface="Slimbach-Book"/>
              </a:rPr>
              <a:t>driving force for net diffusion. The larger the difference</a:t>
            </a:r>
            <a:r>
              <a:rPr lang="ar-JO" dirty="0">
                <a:solidFill>
                  <a:srgbClr val="00B050"/>
                </a:solidFill>
                <a:latin typeface="Slimbach-Book"/>
              </a:rPr>
              <a:t> </a:t>
            </a:r>
            <a:r>
              <a:rPr lang="en-US" dirty="0">
                <a:solidFill>
                  <a:srgbClr val="00B050"/>
                </a:solidFill>
                <a:latin typeface="Slimbach-Book"/>
              </a:rPr>
              <a:t>in solute concentration, the greater the driving force and the greater the</a:t>
            </a:r>
            <a:r>
              <a:rPr lang="ar-JO" dirty="0">
                <a:solidFill>
                  <a:srgbClr val="00B050"/>
                </a:solidFill>
                <a:latin typeface="Slimbach-Book"/>
              </a:rPr>
              <a:t> </a:t>
            </a:r>
            <a:r>
              <a:rPr lang="en-US" dirty="0">
                <a:solidFill>
                  <a:srgbClr val="00B050"/>
                </a:solidFill>
                <a:latin typeface="Slimbach-Book"/>
              </a:rPr>
              <a:t>net diffusion. </a:t>
            </a:r>
            <a:endParaRPr lang="ar-JO" dirty="0">
              <a:solidFill>
                <a:srgbClr val="00B050"/>
              </a:solidFill>
              <a:latin typeface="Slimbach-Book"/>
            </a:endParaRPr>
          </a:p>
          <a:p>
            <a:r>
              <a:rPr lang="en-US" dirty="0">
                <a:solidFill>
                  <a:srgbClr val="00B050"/>
                </a:solidFill>
                <a:latin typeface="Slimbach-Book"/>
              </a:rPr>
              <a:t>It also follows that, if the concentrations</a:t>
            </a:r>
            <a:r>
              <a:rPr lang="ar-JO" dirty="0">
                <a:solidFill>
                  <a:srgbClr val="00B050"/>
                </a:solidFill>
                <a:latin typeface="Slimbach-Book"/>
              </a:rPr>
              <a:t> </a:t>
            </a:r>
            <a:r>
              <a:rPr lang="en-US" dirty="0">
                <a:solidFill>
                  <a:srgbClr val="00B050"/>
                </a:solidFill>
                <a:latin typeface="Slimbach-Book"/>
              </a:rPr>
              <a:t>in the two solutions are equal, there is no driving force</a:t>
            </a:r>
            <a:r>
              <a:rPr lang="ar-JO" dirty="0">
                <a:solidFill>
                  <a:srgbClr val="00B050"/>
                </a:solidFill>
                <a:latin typeface="Slimbach-Book"/>
              </a:rPr>
              <a:t> </a:t>
            </a:r>
            <a:r>
              <a:rPr lang="en-US" dirty="0">
                <a:solidFill>
                  <a:srgbClr val="00B050"/>
                </a:solidFill>
                <a:latin typeface="Slimbach-Book"/>
              </a:rPr>
              <a:t>and no net diffusion.</a:t>
            </a:r>
            <a:endParaRPr lang="en-US" dirty="0">
              <a:solidFill>
                <a:srgbClr val="00B050"/>
              </a:solidFill>
            </a:endParaRPr>
          </a:p>
        </p:txBody>
      </p:sp>
      <p:sp>
        <p:nvSpPr>
          <p:cNvPr id="5" name="Rectangle 4">
            <a:extLst>
              <a:ext uri="{FF2B5EF4-FFF2-40B4-BE49-F238E27FC236}">
                <a16:creationId xmlns:a16="http://schemas.microsoft.com/office/drawing/2014/main" id="{B5732A5B-BE90-4FAB-8088-68CCCA856CF5}"/>
              </a:ext>
            </a:extLst>
          </p:cNvPr>
          <p:cNvSpPr/>
          <p:nvPr/>
        </p:nvSpPr>
        <p:spPr>
          <a:xfrm>
            <a:off x="358140" y="4097834"/>
            <a:ext cx="6096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dirty="0">
                <a:solidFill>
                  <a:srgbClr val="00B050"/>
                </a:solidFill>
              </a:rPr>
              <a:t>The greater the surface area of membrane available, the higher the rate of diffusion. For example, lipid-soluble gases such as oxygen and carbon dioxide have particularly high rates of diffusion across cell membranes. These high rates can be attributed to the large surface area for diffusion provided by the lipid component of the membrane.</a:t>
            </a:r>
          </a:p>
        </p:txBody>
      </p:sp>
    </p:spTree>
    <p:extLst>
      <p:ext uri="{BB962C8B-B14F-4D97-AF65-F5344CB8AC3E}">
        <p14:creationId xmlns:p14="http://schemas.microsoft.com/office/powerpoint/2010/main" val="305709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C34F9E-C31C-4B9F-8D04-8ECD7EC2CB63}"/>
              </a:ext>
            </a:extLst>
          </p:cNvPr>
          <p:cNvSpPr>
            <a:spLocks noGrp="1"/>
          </p:cNvSpPr>
          <p:nvPr>
            <p:ph type="title"/>
          </p:nvPr>
        </p:nvSpPr>
        <p:spPr>
          <a:xfrm>
            <a:off x="556260" y="365760"/>
            <a:ext cx="11079480" cy="1295718"/>
          </a:xfrm>
        </p:spPr>
        <p:txBody>
          <a:bodyPr>
            <a:noAutofit/>
          </a:bodyPr>
          <a:lstStyle/>
          <a:p>
            <a:pPr lvl="0"/>
            <a:r>
              <a:rPr lang="en-US" sz="5400" b="1" dirty="0">
                <a:solidFill>
                  <a:srgbClr val="002060"/>
                </a:solidFill>
              </a:rPr>
              <a:t>Factors affecting rate of diffusion</a:t>
            </a:r>
            <a:endParaRPr lang="en-US" sz="5400" dirty="0">
              <a:solidFill>
                <a:srgbClr val="002060"/>
              </a:solidFill>
            </a:endParaRPr>
          </a:p>
        </p:txBody>
      </p:sp>
      <p:sp>
        <p:nvSpPr>
          <p:cNvPr id="3" name="Content Placeholder 2"/>
          <p:cNvSpPr>
            <a:spLocks noGrp="1"/>
          </p:cNvSpPr>
          <p:nvPr>
            <p:ph idx="1"/>
          </p:nvPr>
        </p:nvSpPr>
        <p:spPr>
          <a:xfrm>
            <a:off x="381000" y="1753236"/>
            <a:ext cx="11430000" cy="4525963"/>
          </a:xfrm>
        </p:spPr>
        <p:txBody>
          <a:bodyPr>
            <a:normAutofit/>
          </a:bodyPr>
          <a:lstStyle/>
          <a:p>
            <a:pPr marL="0" indent="0">
              <a:buNone/>
            </a:pPr>
            <a:r>
              <a:rPr lang="en-US" sz="3600" b="1" u="sng" dirty="0">
                <a:solidFill>
                  <a:srgbClr val="002060"/>
                </a:solidFill>
              </a:rPr>
              <a:t>B- Inversely proportional with:</a:t>
            </a:r>
          </a:p>
          <a:p>
            <a:pPr marL="0" indent="0">
              <a:buNone/>
            </a:pPr>
            <a:r>
              <a:rPr lang="en-US" sz="2800" b="1" dirty="0">
                <a:solidFill>
                  <a:srgbClr val="002060"/>
                </a:solidFill>
              </a:rPr>
              <a:t>1- </a:t>
            </a:r>
            <a:r>
              <a:rPr lang="en-US" sz="2800" dirty="0">
                <a:solidFill>
                  <a:srgbClr val="002060"/>
                </a:solidFill>
              </a:rPr>
              <a:t>Molecular weight (molecular size) of the substance</a:t>
            </a:r>
          </a:p>
          <a:p>
            <a:pPr marL="0" indent="0">
              <a:buNone/>
            </a:pPr>
            <a:r>
              <a:rPr lang="en-US" sz="2800" dirty="0">
                <a:solidFill>
                  <a:srgbClr val="002060"/>
                </a:solidFill>
              </a:rPr>
              <a:t>diffusion rate is inversely proportional with the square root of the molecular size.</a:t>
            </a:r>
          </a:p>
          <a:p>
            <a:pPr marL="0" indent="0">
              <a:buNone/>
            </a:pPr>
            <a:r>
              <a:rPr lang="en-CA" sz="2800" b="1" dirty="0">
                <a:solidFill>
                  <a:srgbClr val="002060"/>
                </a:solidFill>
              </a:rPr>
              <a:t>2- </a:t>
            </a:r>
            <a:r>
              <a:rPr lang="en-CA" sz="2800" dirty="0">
                <a:solidFill>
                  <a:srgbClr val="002060"/>
                </a:solidFill>
              </a:rPr>
              <a:t>Thickness of the membrane </a:t>
            </a:r>
          </a:p>
          <a:p>
            <a:pPr marL="0" indent="0">
              <a:buNone/>
            </a:pPr>
            <a:r>
              <a:rPr lang="en-CA" sz="2800" dirty="0">
                <a:solidFill>
                  <a:srgbClr val="002060"/>
                </a:solidFill>
              </a:rPr>
              <a:t>(the distance  across which diffusion</a:t>
            </a:r>
            <a:r>
              <a:rPr lang="en-US" sz="2800" dirty="0">
                <a:solidFill>
                  <a:srgbClr val="002060"/>
                </a:solidFill>
              </a:rPr>
              <a:t> </a:t>
            </a:r>
            <a:r>
              <a:rPr lang="en-CA" sz="2800" dirty="0">
                <a:solidFill>
                  <a:srgbClr val="002060"/>
                </a:solidFill>
              </a:rPr>
              <a:t>takes place).</a:t>
            </a:r>
            <a:endParaRPr lang="en-US" sz="2800" dirty="0">
              <a:solidFill>
                <a:srgbClr val="002060"/>
              </a:solidFill>
            </a:endParaRPr>
          </a:p>
        </p:txBody>
      </p:sp>
    </p:spTree>
    <p:extLst>
      <p:ext uri="{BB962C8B-B14F-4D97-AF65-F5344CB8AC3E}">
        <p14:creationId xmlns:p14="http://schemas.microsoft.com/office/powerpoint/2010/main" val="192130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806" y="1264920"/>
            <a:ext cx="11672388" cy="4552145"/>
          </a:xfrm>
        </p:spPr>
      </p:pic>
    </p:spTree>
    <p:extLst>
      <p:ext uri="{BB962C8B-B14F-4D97-AF65-F5344CB8AC3E}">
        <p14:creationId xmlns:p14="http://schemas.microsoft.com/office/powerpoint/2010/main" val="190172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862" y="381000"/>
            <a:ext cx="11387138" cy="1356360"/>
          </a:xfrm>
        </p:spPr>
        <p:txBody>
          <a:bodyPr>
            <a:noAutofit/>
          </a:bodyPr>
          <a:lstStyle/>
          <a:p>
            <a:r>
              <a:rPr lang="en-US" sz="3200" b="1" dirty="0">
                <a:solidFill>
                  <a:srgbClr val="FF0000"/>
                </a:solidFill>
              </a:rPr>
              <a:t>The factors that effect on substance transport</a:t>
            </a:r>
            <a:br>
              <a:rPr lang="en-US" sz="3200" b="1" dirty="0">
                <a:solidFill>
                  <a:srgbClr val="FF0000"/>
                </a:solidFill>
              </a:rPr>
            </a:br>
            <a:r>
              <a:rPr lang="en-US" sz="3200" b="1" dirty="0">
                <a:solidFill>
                  <a:srgbClr val="FF0000"/>
                </a:solidFill>
              </a:rPr>
              <a:t>by simple diffusion </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solidFill>
                  <a:srgbClr val="FF0000"/>
                </a:solidFill>
              </a:rPr>
              <a:t>1_Related with membrane</a:t>
            </a:r>
          </a:p>
          <a:p>
            <a:r>
              <a:rPr lang="en-US" dirty="0">
                <a:solidFill>
                  <a:srgbClr val="FF0000"/>
                </a:solidFill>
              </a:rPr>
              <a:t>surface area of the  membrane:</a:t>
            </a:r>
          </a:p>
          <a:p>
            <a:pPr marL="0" indent="0">
              <a:buNone/>
            </a:pPr>
            <a:r>
              <a:rPr lang="en-US" sz="2000" u="sng" dirty="0">
                <a:solidFill>
                  <a:srgbClr val="FF0000"/>
                </a:solidFill>
              </a:rPr>
              <a:t>proportional relationship </a:t>
            </a:r>
          </a:p>
          <a:p>
            <a:r>
              <a:rPr lang="en-US" dirty="0">
                <a:solidFill>
                  <a:srgbClr val="FF0000"/>
                </a:solidFill>
              </a:rPr>
              <a:t>thickness of membrane:</a:t>
            </a:r>
          </a:p>
          <a:p>
            <a:pPr marL="0" indent="0">
              <a:buNone/>
            </a:pPr>
            <a:r>
              <a:rPr lang="en-US" sz="2000" u="sng" dirty="0">
                <a:solidFill>
                  <a:srgbClr val="FF0000"/>
                </a:solidFill>
              </a:rPr>
              <a:t>Inversely relationship</a:t>
            </a:r>
          </a:p>
          <a:p>
            <a:r>
              <a:rPr lang="en-US" dirty="0">
                <a:solidFill>
                  <a:srgbClr val="FF0000"/>
                </a:solidFill>
              </a:rPr>
              <a:t>permeability of membrane:</a:t>
            </a:r>
          </a:p>
          <a:p>
            <a:pPr marL="0" indent="0">
              <a:buNone/>
            </a:pPr>
            <a:r>
              <a:rPr lang="en-US" sz="2000" u="sng" dirty="0">
                <a:solidFill>
                  <a:srgbClr val="FF0000"/>
                </a:solidFill>
              </a:rPr>
              <a:t>proportional relationship </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sz="2600" dirty="0">
                <a:solidFill>
                  <a:srgbClr val="FF0000"/>
                </a:solidFill>
                <a:effectLst>
                  <a:outerShdw blurRad="38100" dist="19050" dir="2700000" algn="tl">
                    <a:schemeClr val="dk1">
                      <a:alpha val="40000"/>
                    </a:schemeClr>
                  </a:outerShdw>
                </a:effectLst>
              </a:rPr>
              <a:t>How the material pass across the cell membrane?!</a:t>
            </a:r>
            <a:endParaRPr lang="en-US" sz="2600" dirty="0">
              <a:solidFill>
                <a:srgbClr val="FF0000"/>
              </a:solidFill>
            </a:endParaRPr>
          </a:p>
          <a:p>
            <a:pPr marL="0" indent="0">
              <a:buNone/>
            </a:pPr>
            <a:r>
              <a:rPr lang="en-US" sz="2200" b="1" dirty="0">
                <a:solidFill>
                  <a:srgbClr val="FF0000"/>
                </a:solidFill>
              </a:rPr>
              <a:t>From the cell membrane semipermeable membrane.</a:t>
            </a:r>
            <a:endParaRPr lang="en-US" sz="2200"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132674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The factors that effect on substance transport</a:t>
            </a:r>
            <a:br>
              <a:rPr lang="en-US" sz="3200" b="1" dirty="0">
                <a:solidFill>
                  <a:srgbClr val="FF0000"/>
                </a:solidFill>
              </a:rPr>
            </a:br>
            <a:r>
              <a:rPr lang="en-US" sz="3200" b="1" dirty="0">
                <a:solidFill>
                  <a:srgbClr val="FF0000"/>
                </a:solidFill>
              </a:rPr>
              <a:t>by simple diffusion </a:t>
            </a:r>
            <a:endParaRPr lang="en-US" sz="3200" dirty="0"/>
          </a:p>
        </p:txBody>
      </p:sp>
      <p:sp>
        <p:nvSpPr>
          <p:cNvPr id="3" name="Content Placeholder 2"/>
          <p:cNvSpPr>
            <a:spLocks noGrp="1"/>
          </p:cNvSpPr>
          <p:nvPr>
            <p:ph idx="1"/>
          </p:nvPr>
        </p:nvSpPr>
        <p:spPr>
          <a:xfrm>
            <a:off x="747503" y="2094547"/>
            <a:ext cx="9872871" cy="4038600"/>
          </a:xfrm>
        </p:spPr>
        <p:txBody>
          <a:bodyPr>
            <a:normAutofit fontScale="70000" lnSpcReduction="20000"/>
          </a:bodyPr>
          <a:lstStyle/>
          <a:p>
            <a:pPr marL="0" indent="0">
              <a:buNone/>
            </a:pPr>
            <a:r>
              <a:rPr lang="en-US" b="1" dirty="0">
                <a:solidFill>
                  <a:srgbClr val="FF0000"/>
                </a:solidFill>
              </a:rPr>
              <a:t>2_Related with substance</a:t>
            </a:r>
          </a:p>
          <a:p>
            <a:r>
              <a:rPr lang="en-US" b="1" dirty="0">
                <a:solidFill>
                  <a:srgbClr val="FF0000"/>
                </a:solidFill>
              </a:rPr>
              <a:t>Lipid solubility</a:t>
            </a:r>
          </a:p>
          <a:p>
            <a:pPr marL="0" indent="0">
              <a:buNone/>
            </a:pPr>
            <a:r>
              <a:rPr lang="en-US" sz="2000" u="sng" dirty="0">
                <a:solidFill>
                  <a:srgbClr val="FF0000"/>
                </a:solidFill>
              </a:rPr>
              <a:t>Directly proportional</a:t>
            </a:r>
            <a:endParaRPr lang="ar-JO" sz="2000" u="sng" dirty="0">
              <a:solidFill>
                <a:srgbClr val="FF0000"/>
              </a:solidFill>
            </a:endParaRPr>
          </a:p>
          <a:p>
            <a:pPr marL="0" indent="0">
              <a:buNone/>
            </a:pPr>
            <a:r>
              <a:rPr lang="en-US" sz="2200" dirty="0">
                <a:solidFill>
                  <a:srgbClr val="FF0000"/>
                </a:solidFill>
              </a:rPr>
              <a:t>Ex: CO2/O2/Anesthetic gas</a:t>
            </a:r>
            <a:r>
              <a:rPr lang="en-US" sz="2200" b="1" dirty="0">
                <a:solidFill>
                  <a:srgbClr val="FF0000"/>
                </a:solidFill>
              </a:rPr>
              <a:t>.</a:t>
            </a:r>
          </a:p>
          <a:p>
            <a:r>
              <a:rPr lang="en-US" b="1" dirty="0">
                <a:solidFill>
                  <a:srgbClr val="FF0000"/>
                </a:solidFill>
              </a:rPr>
              <a:t>Water solubility</a:t>
            </a:r>
          </a:p>
          <a:p>
            <a:pPr marL="0" indent="0">
              <a:buNone/>
            </a:pPr>
            <a:r>
              <a:rPr lang="en-US" sz="2200" dirty="0">
                <a:solidFill>
                  <a:srgbClr val="FF0000"/>
                </a:solidFill>
              </a:rPr>
              <a:t>needs ion channel (integral protein)</a:t>
            </a:r>
            <a:endParaRPr lang="en-US" b="1" dirty="0">
              <a:solidFill>
                <a:srgbClr val="FF0000"/>
              </a:solidFill>
            </a:endParaRPr>
          </a:p>
          <a:p>
            <a:r>
              <a:rPr lang="en-US" b="1" dirty="0">
                <a:solidFill>
                  <a:srgbClr val="FF0000"/>
                </a:solidFill>
              </a:rPr>
              <a:t>molecular weight</a:t>
            </a:r>
          </a:p>
          <a:p>
            <a:pPr marL="0" indent="0">
              <a:buNone/>
            </a:pPr>
            <a:r>
              <a:rPr lang="en-US" sz="2600" u="sng" dirty="0">
                <a:solidFill>
                  <a:srgbClr val="FF0000"/>
                </a:solidFill>
              </a:rPr>
              <a:t>Inversely relationship</a:t>
            </a:r>
            <a:endParaRPr lang="en-US" dirty="0">
              <a:solidFill>
                <a:srgbClr val="FF0000"/>
              </a:solidFill>
            </a:endParaRPr>
          </a:p>
          <a:p>
            <a:r>
              <a:rPr lang="en-US" b="1" dirty="0">
                <a:solidFill>
                  <a:srgbClr val="FF0000"/>
                </a:solidFill>
              </a:rPr>
              <a:t>concentration of gradient:</a:t>
            </a:r>
          </a:p>
          <a:p>
            <a:pPr marL="0" indent="0">
              <a:buNone/>
            </a:pPr>
            <a:r>
              <a:rPr lang="en-US" sz="2400" u="sng" dirty="0">
                <a:solidFill>
                  <a:srgbClr val="FF0000"/>
                </a:solidFill>
              </a:rPr>
              <a:t>Directly proportional</a:t>
            </a:r>
          </a:p>
          <a:p>
            <a:r>
              <a:rPr lang="en-US" b="1" dirty="0">
                <a:solidFill>
                  <a:srgbClr val="FF0000"/>
                </a:solidFill>
              </a:rPr>
              <a:t>the temperature </a:t>
            </a:r>
          </a:p>
          <a:p>
            <a:pPr marL="0" indent="0">
              <a:buNone/>
            </a:pPr>
            <a:r>
              <a:rPr lang="en-US" sz="2400" u="sng" dirty="0">
                <a:solidFill>
                  <a:srgbClr val="FF0000"/>
                </a:solidFill>
              </a:rPr>
              <a:t>proportional relationship </a:t>
            </a:r>
          </a:p>
          <a:p>
            <a:pPr marL="0" indent="0">
              <a:buNone/>
            </a:pPr>
            <a:endParaRPr lang="en-US" b="1" dirty="0">
              <a:solidFill>
                <a:srgbClr val="FF0000"/>
              </a:solidFill>
            </a:endParaRPr>
          </a:p>
          <a:p>
            <a:endParaRPr lang="en-US" u="sng" dirty="0">
              <a:solidFill>
                <a:srgbClr val="FF0000"/>
              </a:solidFill>
            </a:endParaRPr>
          </a:p>
          <a:p>
            <a:pPr marL="0" indent="0">
              <a:buNone/>
            </a:pPr>
            <a:endParaRPr lang="en-US" b="1" dirty="0">
              <a:solidFill>
                <a:srgbClr val="FF0000"/>
              </a:solidFill>
            </a:endParaRPr>
          </a:p>
        </p:txBody>
      </p:sp>
    </p:spTree>
    <p:extLst>
      <p:ext uri="{BB962C8B-B14F-4D97-AF65-F5344CB8AC3E}">
        <p14:creationId xmlns:p14="http://schemas.microsoft.com/office/powerpoint/2010/main" val="123906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87A50-366B-42DD-A970-986B838E8278}"/>
              </a:ext>
            </a:extLst>
          </p:cNvPr>
          <p:cNvPicPr>
            <a:picLocks noChangeAspect="1"/>
          </p:cNvPicPr>
          <p:nvPr/>
        </p:nvPicPr>
        <p:blipFill>
          <a:blip r:embed="rId3"/>
          <a:stretch>
            <a:fillRect/>
          </a:stretch>
        </p:blipFill>
        <p:spPr>
          <a:xfrm>
            <a:off x="0" y="0"/>
            <a:ext cx="4403408" cy="4356480"/>
          </a:xfrm>
          <a:prstGeom prst="rect">
            <a:avLst/>
          </a:prstGeom>
        </p:spPr>
      </p:pic>
      <p:pic>
        <p:nvPicPr>
          <p:cNvPr id="6" name="Picture 5">
            <a:extLst>
              <a:ext uri="{FF2B5EF4-FFF2-40B4-BE49-F238E27FC236}">
                <a16:creationId xmlns:a16="http://schemas.microsoft.com/office/drawing/2014/main" id="{FDB80642-DFEB-4ABB-8307-8E4A62CA4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408" y="1"/>
            <a:ext cx="7788592" cy="4356479"/>
          </a:xfrm>
          <a:prstGeom prst="rect">
            <a:avLst/>
          </a:prstGeom>
        </p:spPr>
      </p:pic>
      <p:pic>
        <p:nvPicPr>
          <p:cNvPr id="8" name="Picture 7">
            <a:extLst>
              <a:ext uri="{FF2B5EF4-FFF2-40B4-BE49-F238E27FC236}">
                <a16:creationId xmlns:a16="http://schemas.microsoft.com/office/drawing/2014/main" id="{9F034763-470E-47F6-B959-F74E0177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475" y="4356480"/>
            <a:ext cx="5505450" cy="1990725"/>
          </a:xfrm>
          <a:prstGeom prst="rect">
            <a:avLst/>
          </a:prstGeom>
        </p:spPr>
      </p:pic>
      <p:sp>
        <p:nvSpPr>
          <p:cNvPr id="9" name="Rectangle 8">
            <a:extLst>
              <a:ext uri="{FF2B5EF4-FFF2-40B4-BE49-F238E27FC236}">
                <a16:creationId xmlns:a16="http://schemas.microsoft.com/office/drawing/2014/main" id="{A8B87F81-1036-4A10-A63C-9BE1A56BF3BC}"/>
              </a:ext>
            </a:extLst>
          </p:cNvPr>
          <p:cNvSpPr/>
          <p:nvPr/>
        </p:nvSpPr>
        <p:spPr>
          <a:xfrm>
            <a:off x="371475" y="4623584"/>
            <a:ext cx="6096000" cy="2062103"/>
          </a:xfrm>
          <a:prstGeom prst="rect">
            <a:avLst/>
          </a:prstGeom>
        </p:spPr>
        <p:txBody>
          <a:bodyPr>
            <a:spAutoFit/>
          </a:bodyPr>
          <a:lstStyle/>
          <a:p>
            <a:r>
              <a:rPr lang="en-US" sz="1600" dirty="0">
                <a:solidFill>
                  <a:srgbClr val="00B050"/>
                </a:solidFill>
                <a:latin typeface="Arial" panose="020B0604020202020204" pitchFamily="34" charset="0"/>
              </a:rPr>
              <a:t>One of the most important functions of membranes is to control what passes into and out of the cell. In this lecture we will discuss the mechanisms of membrane transport. </a:t>
            </a:r>
            <a:endParaRPr lang="ar-JO" sz="1600" dirty="0">
              <a:solidFill>
                <a:srgbClr val="00B050"/>
              </a:solidFill>
              <a:latin typeface="Arial" panose="020B0604020202020204" pitchFamily="34" charset="0"/>
            </a:endParaRPr>
          </a:p>
          <a:p>
            <a:endParaRPr lang="ar-JO" sz="1600" dirty="0">
              <a:solidFill>
                <a:srgbClr val="00B050"/>
              </a:solidFill>
              <a:latin typeface="Arial" panose="020B0604020202020204" pitchFamily="34" charset="0"/>
            </a:endParaRPr>
          </a:p>
          <a:p>
            <a:r>
              <a:rPr lang="en-US" sz="1600" dirty="0">
                <a:solidFill>
                  <a:srgbClr val="00B050"/>
                </a:solidFill>
                <a:latin typeface="Arial" panose="020B0604020202020204" pitchFamily="34" charset="0"/>
              </a:rPr>
              <a:t>There are several different types of membrane transport, depending on the characteristics of the substance being transported, the environmental conditions and many others factor..</a:t>
            </a:r>
          </a:p>
        </p:txBody>
      </p:sp>
      <p:sp>
        <p:nvSpPr>
          <p:cNvPr id="10" name="Rectangle 9">
            <a:extLst>
              <a:ext uri="{FF2B5EF4-FFF2-40B4-BE49-F238E27FC236}">
                <a16:creationId xmlns:a16="http://schemas.microsoft.com/office/drawing/2014/main" id="{BD30C5F3-0346-4A2B-B6EC-F85D4D808E46}"/>
              </a:ext>
            </a:extLst>
          </p:cNvPr>
          <p:cNvSpPr/>
          <p:nvPr/>
        </p:nvSpPr>
        <p:spPr>
          <a:xfrm>
            <a:off x="1332924" y="6429643"/>
            <a:ext cx="10539663"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00B050"/>
                </a:solidFill>
              </a:rPr>
              <a:t>"</a:t>
            </a:r>
            <a:r>
              <a:rPr lang="en-US" b="1" dirty="0">
                <a:solidFill>
                  <a:srgbClr val="00B050"/>
                </a:solidFill>
              </a:rPr>
              <a:t>Like dissolves like</a:t>
            </a:r>
            <a:r>
              <a:rPr lang="en-US" dirty="0">
                <a:solidFill>
                  <a:srgbClr val="00B050"/>
                </a:solidFill>
              </a:rPr>
              <a:t>“  Basic example: Water is polar. Oil is non polar. Water will not </a:t>
            </a:r>
            <a:r>
              <a:rPr lang="en-US" b="1" dirty="0">
                <a:solidFill>
                  <a:srgbClr val="00B050"/>
                </a:solidFill>
              </a:rPr>
              <a:t>dissolve</a:t>
            </a:r>
            <a:r>
              <a:rPr lang="en-US" dirty="0">
                <a:solidFill>
                  <a:srgbClr val="00B050"/>
                </a:solidFill>
              </a:rPr>
              <a:t> oil.</a:t>
            </a:r>
          </a:p>
        </p:txBody>
      </p:sp>
    </p:spTree>
    <p:extLst>
      <p:ext uri="{BB962C8B-B14F-4D97-AF65-F5344CB8AC3E}">
        <p14:creationId xmlns:p14="http://schemas.microsoft.com/office/powerpoint/2010/main" val="4072665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73812089"/>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92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2EE83-7859-4B8E-A40C-78B62B2B1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20840"/>
          </a:xfrm>
          <a:prstGeom prst="rect">
            <a:avLst/>
          </a:prstGeom>
        </p:spPr>
      </p:pic>
    </p:spTree>
    <p:extLst>
      <p:ext uri="{BB962C8B-B14F-4D97-AF65-F5344CB8AC3E}">
        <p14:creationId xmlns:p14="http://schemas.microsoft.com/office/powerpoint/2010/main" val="201467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66077"/>
            <a:ext cx="9875520" cy="1356360"/>
          </a:xfrm>
        </p:spPr>
        <p:txBody>
          <a:bodyPr>
            <a:normAutofit/>
          </a:bodyPr>
          <a:lstStyle/>
          <a:p>
            <a:pPr algn="ctr"/>
            <a:r>
              <a:rPr lang="en-CA" sz="7200" b="1" dirty="0">
                <a:solidFill>
                  <a:srgbClr val="002060"/>
                </a:solidFill>
              </a:rPr>
              <a:t>Types of diffusion</a:t>
            </a:r>
            <a:endParaRPr lang="en-US" sz="7200" dirty="0">
              <a:solidFill>
                <a:srgbClr val="002060"/>
              </a:solidFill>
            </a:endParaRPr>
          </a:p>
        </p:txBody>
      </p:sp>
      <p:sp>
        <p:nvSpPr>
          <p:cNvPr id="3" name="Content Placeholder 2"/>
          <p:cNvSpPr>
            <a:spLocks noGrp="1"/>
          </p:cNvSpPr>
          <p:nvPr>
            <p:ph idx="1"/>
          </p:nvPr>
        </p:nvSpPr>
        <p:spPr>
          <a:xfrm>
            <a:off x="731520" y="1965960"/>
            <a:ext cx="9692640" cy="4525963"/>
          </a:xfrm>
          <a:solidFill>
            <a:schemeClr val="bg1"/>
          </a:solidFill>
          <a:ln>
            <a:solidFill>
              <a:schemeClr val="bg1"/>
            </a:solidFill>
          </a:ln>
        </p:spPr>
        <p:txBody>
          <a:bodyPr/>
          <a:lstStyle/>
          <a:p>
            <a:pPr marL="0" indent="0">
              <a:buNone/>
            </a:pPr>
            <a:r>
              <a:rPr lang="en-CA" sz="3600" b="1" dirty="0">
                <a:solidFill>
                  <a:srgbClr val="002060"/>
                </a:solidFill>
                <a:effectLst>
                  <a:outerShdw blurRad="38100" dist="38100" dir="2700000" algn="tl">
                    <a:srgbClr val="000000">
                      <a:alpha val="43137"/>
                    </a:srgbClr>
                  </a:outerShdw>
                </a:effectLst>
              </a:rPr>
              <a:t>1- SIMPLE DIFFUSION</a:t>
            </a:r>
            <a:endParaRPr lang="en-US" sz="3600" dirty="0">
              <a:solidFill>
                <a:srgbClr val="002060"/>
              </a:solidFill>
              <a:effectLst>
                <a:outerShdw blurRad="38100" dist="38100" dir="2700000" algn="tl">
                  <a:srgbClr val="000000">
                    <a:alpha val="43137"/>
                  </a:srgbClr>
                </a:outerShdw>
              </a:effectLst>
            </a:endParaRPr>
          </a:p>
          <a:p>
            <a:pPr marL="0" indent="0">
              <a:buNone/>
            </a:pPr>
            <a:r>
              <a:rPr lang="en-CA" u="sng" dirty="0">
                <a:solidFill>
                  <a:srgbClr val="002060"/>
                </a:solidFill>
              </a:rPr>
              <a:t>Definition</a:t>
            </a:r>
            <a:r>
              <a:rPr lang="en-CA" dirty="0">
                <a:solidFill>
                  <a:srgbClr val="002060"/>
                </a:solidFill>
              </a:rPr>
              <a:t>:</a:t>
            </a:r>
          </a:p>
          <a:p>
            <a:pPr marL="0" indent="0">
              <a:buNone/>
            </a:pPr>
            <a:r>
              <a:rPr lang="en-CA" dirty="0">
                <a:solidFill>
                  <a:srgbClr val="002060"/>
                </a:solidFill>
              </a:rPr>
              <a:t>Diffusion without a need for carrier.</a:t>
            </a:r>
            <a:endParaRPr lang="en-US" dirty="0">
              <a:solidFill>
                <a:srgbClr val="002060"/>
              </a:solidFill>
            </a:endParaRPr>
          </a:p>
          <a:p>
            <a:pPr marL="0" indent="0">
              <a:buNone/>
            </a:pPr>
            <a:r>
              <a:rPr lang="en-CA" dirty="0">
                <a:solidFill>
                  <a:srgbClr val="002060"/>
                </a:solidFill>
              </a:rPr>
              <a:t>-</a:t>
            </a:r>
            <a:r>
              <a:rPr lang="en-CA" b="1" dirty="0">
                <a:solidFill>
                  <a:srgbClr val="002060"/>
                </a:solidFill>
              </a:rPr>
              <a:t>It is concerned with:- </a:t>
            </a:r>
          </a:p>
          <a:p>
            <a:pPr marL="0" indent="0">
              <a:buNone/>
            </a:pPr>
            <a:r>
              <a:rPr lang="en-CA" dirty="0">
                <a:solidFill>
                  <a:srgbClr val="002060"/>
                </a:solidFill>
              </a:rPr>
              <a:t>a- Lipid-soluble substances</a:t>
            </a:r>
            <a:endParaRPr lang="en-US" dirty="0">
              <a:solidFill>
                <a:srgbClr val="002060"/>
              </a:solidFill>
            </a:endParaRPr>
          </a:p>
          <a:p>
            <a:pPr marL="0" indent="0">
              <a:buNone/>
            </a:pPr>
            <a:r>
              <a:rPr lang="en-CA" dirty="0">
                <a:solidFill>
                  <a:srgbClr val="002060"/>
                </a:solidFill>
              </a:rPr>
              <a:t>b- small water-soluble substances. e.g., ions</a:t>
            </a:r>
          </a:p>
          <a:p>
            <a:pPr marL="0" indent="0">
              <a:buNone/>
            </a:pP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3895619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723900"/>
            <a:ext cx="11643360" cy="5410200"/>
          </a:xfrm>
        </p:spPr>
        <p:txBody>
          <a:bodyPr>
            <a:noAutofit/>
          </a:bodyPr>
          <a:lstStyle/>
          <a:p>
            <a:pPr marL="0" indent="0">
              <a:buNone/>
            </a:pPr>
            <a:r>
              <a:rPr lang="en-CA" sz="3600" b="1" u="sng" dirty="0">
                <a:solidFill>
                  <a:srgbClr val="002060"/>
                </a:solidFill>
              </a:rPr>
              <a:t>It occurs through</a:t>
            </a:r>
            <a:r>
              <a:rPr lang="en-CA" sz="3600" b="1" dirty="0">
                <a:solidFill>
                  <a:srgbClr val="002060"/>
                </a:solidFill>
              </a:rPr>
              <a:t>:</a:t>
            </a:r>
            <a:endParaRPr lang="en-US" sz="3600" b="1" dirty="0">
              <a:solidFill>
                <a:srgbClr val="002060"/>
              </a:solidFill>
            </a:endParaRPr>
          </a:p>
          <a:p>
            <a:pPr marL="0" indent="0">
              <a:buNone/>
            </a:pPr>
            <a:r>
              <a:rPr lang="en-CA" b="1" u="sng" dirty="0">
                <a:solidFill>
                  <a:srgbClr val="002060"/>
                </a:solidFill>
                <a:effectLst>
                  <a:outerShdw blurRad="38100" dist="38100" dir="2700000" algn="tl">
                    <a:srgbClr val="000000">
                      <a:alpha val="43137"/>
                    </a:srgbClr>
                  </a:outerShdw>
                </a:effectLst>
              </a:rPr>
              <a:t>A) Lipid bilayer</a:t>
            </a:r>
            <a:endParaRPr lang="en-US" b="1" u="sng" dirty="0">
              <a:solidFill>
                <a:srgbClr val="002060"/>
              </a:solidFill>
              <a:effectLst>
                <a:outerShdw blurRad="38100" dist="38100" dir="2700000" algn="tl">
                  <a:srgbClr val="000000">
                    <a:alpha val="43137"/>
                  </a:srgbClr>
                </a:outerShdw>
              </a:effectLst>
            </a:endParaRPr>
          </a:p>
          <a:p>
            <a:pPr marL="0" indent="0">
              <a:buNone/>
            </a:pPr>
            <a:r>
              <a:rPr lang="en-CA" dirty="0">
                <a:solidFill>
                  <a:srgbClr val="002060"/>
                </a:solidFill>
              </a:rPr>
              <a:t>This  is  for  lipid soluble substances </a:t>
            </a:r>
          </a:p>
          <a:p>
            <a:pPr marL="0" indent="0">
              <a:buNone/>
            </a:pPr>
            <a:r>
              <a:rPr lang="en-CA" dirty="0">
                <a:solidFill>
                  <a:srgbClr val="002060"/>
                </a:solidFill>
              </a:rPr>
              <a:t> </a:t>
            </a:r>
            <a:r>
              <a:rPr lang="en-CA" b="1" dirty="0">
                <a:solidFill>
                  <a:srgbClr val="002060"/>
                </a:solidFill>
              </a:rPr>
              <a:t>e.g., </a:t>
            </a:r>
            <a:r>
              <a:rPr lang="en-CA" dirty="0">
                <a:solidFill>
                  <a:srgbClr val="002060"/>
                </a:solidFill>
              </a:rPr>
              <a:t>0</a:t>
            </a:r>
            <a:r>
              <a:rPr lang="en-CA" sz="2400" dirty="0">
                <a:solidFill>
                  <a:srgbClr val="002060"/>
                </a:solidFill>
              </a:rPr>
              <a:t>2</a:t>
            </a:r>
            <a:r>
              <a:rPr lang="en-CA" dirty="0">
                <a:solidFill>
                  <a:srgbClr val="002060"/>
                </a:solidFill>
              </a:rPr>
              <a:t>,  CO</a:t>
            </a:r>
            <a:r>
              <a:rPr lang="en-CA" sz="2000" dirty="0">
                <a:solidFill>
                  <a:srgbClr val="002060"/>
                </a:solidFill>
              </a:rPr>
              <a:t>2</a:t>
            </a:r>
            <a:r>
              <a:rPr lang="en-CA" dirty="0">
                <a:solidFill>
                  <a:srgbClr val="002060"/>
                </a:solidFill>
              </a:rPr>
              <a:t>,  fatty acids, glycerol and urea.</a:t>
            </a:r>
          </a:p>
          <a:p>
            <a:pPr marL="0" indent="0">
              <a:buNone/>
            </a:pPr>
            <a:r>
              <a:rPr lang="en-CA" dirty="0">
                <a:solidFill>
                  <a:srgbClr val="002060"/>
                </a:solidFill>
              </a:rPr>
              <a:t>The diffusion of these substances is directly proportional to their lipid solubility.</a:t>
            </a:r>
          </a:p>
          <a:p>
            <a:pPr marL="0" indent="0">
              <a:buNone/>
            </a:pPr>
            <a:r>
              <a:rPr lang="en-CA" dirty="0">
                <a:solidFill>
                  <a:srgbClr val="002060"/>
                </a:solidFill>
              </a:rPr>
              <a:t>0</a:t>
            </a:r>
            <a:r>
              <a:rPr lang="en-CA" sz="1800" dirty="0">
                <a:solidFill>
                  <a:srgbClr val="002060"/>
                </a:solidFill>
              </a:rPr>
              <a:t>2</a:t>
            </a:r>
            <a:r>
              <a:rPr lang="en-CA" dirty="0">
                <a:solidFill>
                  <a:srgbClr val="002060"/>
                </a:solidFill>
              </a:rPr>
              <a:t> is highly lipid soluble so that it enters the cell in large quantities as if the cell membrane did not exist.</a:t>
            </a:r>
            <a:endParaRPr lang="en-US" dirty="0">
              <a:solidFill>
                <a:srgbClr val="002060"/>
              </a:solidFill>
            </a:endParaRPr>
          </a:p>
          <a:p>
            <a:pPr marL="0" indent="0">
              <a:buNone/>
            </a:pPr>
            <a:r>
              <a:rPr lang="en-CA" b="1" u="sng" dirty="0">
                <a:solidFill>
                  <a:srgbClr val="002060"/>
                </a:solidFill>
                <a:effectLst>
                  <a:outerShdw blurRad="38100" dist="38100" dir="2700000" algn="tl">
                    <a:srgbClr val="000000">
                      <a:alpha val="43137"/>
                    </a:srgbClr>
                  </a:outerShdw>
                </a:effectLst>
              </a:rPr>
              <a:t>B) Protein channels (permeation)</a:t>
            </a:r>
            <a:endParaRPr lang="en-US" b="1" u="sng" dirty="0">
              <a:solidFill>
                <a:srgbClr val="002060"/>
              </a:solidFill>
              <a:effectLst>
                <a:outerShdw blurRad="38100" dist="38100" dir="2700000" algn="tl">
                  <a:srgbClr val="000000">
                    <a:alpha val="43137"/>
                  </a:srgbClr>
                </a:outerShdw>
              </a:effectLst>
            </a:endParaRPr>
          </a:p>
          <a:p>
            <a:pPr marL="0" indent="0">
              <a:buNone/>
            </a:pPr>
            <a:r>
              <a:rPr lang="en-CA" dirty="0">
                <a:solidFill>
                  <a:srgbClr val="002060"/>
                </a:solidFill>
              </a:rPr>
              <a:t>This is for small water soluble substance </a:t>
            </a:r>
          </a:p>
          <a:p>
            <a:pPr marL="0" indent="0">
              <a:buNone/>
            </a:pPr>
            <a:r>
              <a:rPr lang="en-CA" b="1" dirty="0">
                <a:solidFill>
                  <a:srgbClr val="002060"/>
                </a:solidFill>
              </a:rPr>
              <a:t>e.g., </a:t>
            </a:r>
            <a:r>
              <a:rPr lang="en-CA" dirty="0">
                <a:solidFill>
                  <a:srgbClr val="002060"/>
                </a:solidFill>
              </a:rPr>
              <a:t>ions (Na+ , K+, CI- .</a:t>
            </a:r>
            <a:r>
              <a:rPr lang="en-CA" dirty="0" err="1">
                <a:solidFill>
                  <a:srgbClr val="002060"/>
                </a:solidFill>
              </a:rPr>
              <a:t>etc</a:t>
            </a:r>
            <a:r>
              <a:rPr lang="en-CA" dirty="0">
                <a:solidFill>
                  <a:srgbClr val="002060"/>
                </a:solidFill>
              </a:rPr>
              <a:t>).</a:t>
            </a: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1527328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59080"/>
            <a:ext cx="9875520" cy="1356360"/>
          </a:xfrm>
        </p:spPr>
        <p:txBody>
          <a:bodyPr>
            <a:normAutofit/>
          </a:bodyPr>
          <a:lstStyle/>
          <a:p>
            <a:r>
              <a:rPr lang="en-CA" sz="4000" b="1" dirty="0">
                <a:solidFill>
                  <a:srgbClr val="002060"/>
                </a:solidFill>
              </a:rPr>
              <a:t>Types of channels in the cell membrane:-</a:t>
            </a:r>
            <a:br>
              <a:rPr lang="en-US" sz="4000"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495300" y="929640"/>
            <a:ext cx="11201400" cy="5669280"/>
          </a:xfrm>
        </p:spPr>
        <p:txBody>
          <a:bodyPr>
            <a:normAutofit/>
          </a:bodyPr>
          <a:lstStyle/>
          <a:p>
            <a:pPr marL="0" indent="0">
              <a:buNone/>
            </a:pPr>
            <a:r>
              <a:rPr lang="en-CA" sz="4000" b="1" dirty="0">
                <a:solidFill>
                  <a:srgbClr val="002060"/>
                </a:solidFill>
              </a:rPr>
              <a:t>1.Leak channels</a:t>
            </a:r>
            <a:r>
              <a:rPr lang="en-CA" sz="4000" dirty="0">
                <a:solidFill>
                  <a:srgbClr val="002060"/>
                </a:solidFill>
              </a:rPr>
              <a:t>:</a:t>
            </a:r>
          </a:p>
          <a:p>
            <a:pPr marL="0" indent="0">
              <a:buNone/>
            </a:pPr>
            <a:r>
              <a:rPr lang="en-CA" dirty="0">
                <a:solidFill>
                  <a:srgbClr val="002060"/>
                </a:solidFill>
              </a:rPr>
              <a:t> has no gate (continuously opened), e.g., Na+ -  K+</a:t>
            </a:r>
            <a:r>
              <a:rPr lang="en-US" dirty="0">
                <a:solidFill>
                  <a:srgbClr val="002060"/>
                </a:solidFill>
              </a:rPr>
              <a:t> </a:t>
            </a:r>
            <a:r>
              <a:rPr lang="en-CA" dirty="0">
                <a:solidFill>
                  <a:srgbClr val="002060"/>
                </a:solidFill>
              </a:rPr>
              <a:t>leak channels.</a:t>
            </a:r>
          </a:p>
          <a:p>
            <a:pPr marL="0" indent="0">
              <a:buNone/>
            </a:pPr>
            <a:endParaRPr lang="en-US" dirty="0">
              <a:solidFill>
                <a:srgbClr val="002060"/>
              </a:solidFill>
            </a:endParaRPr>
          </a:p>
          <a:p>
            <a:pPr marL="0" indent="0">
              <a:buNone/>
            </a:pPr>
            <a:r>
              <a:rPr lang="en-CA" sz="4000" b="1" dirty="0">
                <a:solidFill>
                  <a:srgbClr val="002060"/>
                </a:solidFill>
              </a:rPr>
              <a:t>2. Gated channels</a:t>
            </a:r>
            <a:r>
              <a:rPr lang="en-CA" sz="4000" dirty="0">
                <a:solidFill>
                  <a:srgbClr val="002060"/>
                </a:solidFill>
              </a:rPr>
              <a:t>: </a:t>
            </a:r>
          </a:p>
          <a:p>
            <a:pPr marL="0" indent="0">
              <a:buNone/>
            </a:pPr>
            <a:r>
              <a:rPr lang="en-CA" dirty="0">
                <a:solidFill>
                  <a:srgbClr val="002060"/>
                </a:solidFill>
              </a:rPr>
              <a:t>have gates (open and close), and are of </a:t>
            </a:r>
            <a:r>
              <a:rPr lang="en-CA" u="sng" dirty="0">
                <a:solidFill>
                  <a:srgbClr val="002060"/>
                </a:solidFill>
              </a:rPr>
              <a:t>2 types:</a:t>
            </a:r>
            <a:endParaRPr lang="en-US" u="sng" dirty="0">
              <a:solidFill>
                <a:srgbClr val="002060"/>
              </a:solidFill>
            </a:endParaRPr>
          </a:p>
          <a:p>
            <a:r>
              <a:rPr lang="en-CA" dirty="0">
                <a:solidFill>
                  <a:srgbClr val="002060"/>
                </a:solidFill>
              </a:rPr>
              <a:t>Voltage-gated channels: their gates open as a result of change in the electric potential across the cell membrane</a:t>
            </a:r>
          </a:p>
          <a:p>
            <a:pPr marL="0" indent="0">
              <a:buNone/>
            </a:pPr>
            <a:r>
              <a:rPr lang="en-CA" dirty="0">
                <a:solidFill>
                  <a:srgbClr val="002060"/>
                </a:solidFill>
              </a:rPr>
              <a:t> e.g., voltage gated Na4 channel, K4 channel and Cat' channel. </a:t>
            </a:r>
            <a:br>
              <a:rPr lang="en-CA" dirty="0">
                <a:solidFill>
                  <a:srgbClr val="002060"/>
                </a:solidFill>
              </a:rPr>
            </a:br>
            <a:endParaRPr lang="en-CA" dirty="0">
              <a:solidFill>
                <a:srgbClr val="002060"/>
              </a:solidFill>
            </a:endParaRPr>
          </a:p>
          <a:p>
            <a:r>
              <a:rPr lang="en-CA" dirty="0">
                <a:solidFill>
                  <a:srgbClr val="002060"/>
                </a:solidFill>
              </a:rPr>
              <a:t>Ligand-gated channels: their gates open as a result of binding (ligation) of a chemical substance with receptor on the channel protein.</a:t>
            </a:r>
          </a:p>
          <a:p>
            <a:r>
              <a:rPr lang="en-CA" dirty="0">
                <a:solidFill>
                  <a:srgbClr val="002060"/>
                </a:solidFill>
              </a:rPr>
              <a:t>e.g., acetylcholine—gated ion channel at motor end plate (neuromuscular junction)</a:t>
            </a: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2136594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762000"/>
            <a:ext cx="9006584" cy="4495800"/>
          </a:xfrm>
        </p:spPr>
      </p:pic>
    </p:spTree>
    <p:extLst>
      <p:ext uri="{BB962C8B-B14F-4D97-AF65-F5344CB8AC3E}">
        <p14:creationId xmlns:p14="http://schemas.microsoft.com/office/powerpoint/2010/main" val="202693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0" y="58341"/>
            <a:ext cx="9875520" cy="1356360"/>
          </a:xfrm>
        </p:spPr>
        <p:txBody>
          <a:bodyPr>
            <a:normAutofit/>
          </a:bodyPr>
          <a:lstStyle/>
          <a:p>
            <a:r>
              <a:rPr lang="en-US" sz="6600" b="1" i="1" dirty="0">
                <a:solidFill>
                  <a:srgbClr val="FF0000"/>
                </a:solidFill>
              </a:rPr>
              <a:t>Types of channel:</a:t>
            </a:r>
            <a:endParaRPr lang="en-US" sz="6600" dirty="0">
              <a:solidFill>
                <a:srgbClr val="FF0000"/>
              </a:solidFill>
            </a:endParaRPr>
          </a:p>
        </p:txBody>
      </p:sp>
      <p:sp>
        <p:nvSpPr>
          <p:cNvPr id="4" name="Rectangle 3">
            <a:extLst>
              <a:ext uri="{FF2B5EF4-FFF2-40B4-BE49-F238E27FC236}">
                <a16:creationId xmlns:a16="http://schemas.microsoft.com/office/drawing/2014/main" id="{1454F9EE-AD2C-4A14-A08C-C8DC165B9756}"/>
              </a:ext>
            </a:extLst>
          </p:cNvPr>
          <p:cNvSpPr/>
          <p:nvPr/>
        </p:nvSpPr>
        <p:spPr>
          <a:xfrm>
            <a:off x="381000" y="1247061"/>
            <a:ext cx="11033760" cy="5262979"/>
          </a:xfrm>
          <a:prstGeom prst="rect">
            <a:avLst/>
          </a:prstGeom>
        </p:spPr>
        <p:txBody>
          <a:bodyPr wrap="square">
            <a:spAutoFit/>
          </a:bodyPr>
          <a:lstStyle/>
          <a:p>
            <a:r>
              <a:rPr lang="en-US" sz="2800" b="1" u="sng" dirty="0">
                <a:solidFill>
                  <a:srgbClr val="FF0000"/>
                </a:solidFill>
              </a:rPr>
              <a:t>1) Leak channel:</a:t>
            </a:r>
            <a:endParaRPr lang="en-US" sz="2800" u="sng" dirty="0">
              <a:solidFill>
                <a:srgbClr val="FF0000"/>
              </a:solidFill>
            </a:endParaRPr>
          </a:p>
          <a:p>
            <a:r>
              <a:rPr lang="en-US" sz="2800" dirty="0">
                <a:solidFill>
                  <a:srgbClr val="FF0000"/>
                </a:solidFill>
              </a:rPr>
              <a:t>continuous movement of ions until equilibrium.</a:t>
            </a:r>
          </a:p>
          <a:p>
            <a:r>
              <a:rPr lang="en-US" sz="2800" dirty="0">
                <a:solidFill>
                  <a:srgbClr val="FF0000"/>
                </a:solidFill>
              </a:rPr>
              <a:t>Ion concentration in the out side= Ion concentration in the inside</a:t>
            </a:r>
          </a:p>
          <a:p>
            <a:r>
              <a:rPr lang="en-US" sz="2800" b="1" u="sng" dirty="0">
                <a:solidFill>
                  <a:srgbClr val="FF0000"/>
                </a:solidFill>
              </a:rPr>
              <a:t>2) Gated channel:</a:t>
            </a:r>
            <a:endParaRPr lang="en-US" sz="2800" u="sng" dirty="0">
              <a:solidFill>
                <a:srgbClr val="FF0000"/>
              </a:solidFill>
            </a:endParaRPr>
          </a:p>
          <a:p>
            <a:r>
              <a:rPr lang="en-US" sz="2800" dirty="0">
                <a:solidFill>
                  <a:srgbClr val="FF0000"/>
                </a:solidFill>
              </a:rPr>
              <a:t>It open according to cell need for open and exit ions.</a:t>
            </a:r>
          </a:p>
          <a:p>
            <a:r>
              <a:rPr lang="en-US" sz="2800" dirty="0">
                <a:solidFill>
                  <a:srgbClr val="FF0000"/>
                </a:solidFill>
              </a:rPr>
              <a:t>With electro-chemical gradient</a:t>
            </a:r>
          </a:p>
          <a:p>
            <a:r>
              <a:rPr lang="en-US" sz="2800" u="sng" dirty="0">
                <a:solidFill>
                  <a:srgbClr val="FF0000"/>
                </a:solidFill>
              </a:rPr>
              <a:t>a)Voltage:</a:t>
            </a:r>
          </a:p>
          <a:p>
            <a:r>
              <a:rPr lang="en-US" sz="2800" dirty="0">
                <a:solidFill>
                  <a:srgbClr val="FF0000"/>
                </a:solidFill>
              </a:rPr>
              <a:t>When the electricity change the gates open.</a:t>
            </a:r>
          </a:p>
          <a:p>
            <a:r>
              <a:rPr lang="en-US" sz="2800" u="sng" dirty="0">
                <a:solidFill>
                  <a:srgbClr val="FF0000"/>
                </a:solidFill>
              </a:rPr>
              <a:t>b)Ligand:</a:t>
            </a:r>
          </a:p>
          <a:p>
            <a:r>
              <a:rPr lang="en-US" sz="2800" dirty="0">
                <a:solidFill>
                  <a:srgbClr val="FF0000"/>
                </a:solidFill>
              </a:rPr>
              <a:t>Chemical.</a:t>
            </a:r>
          </a:p>
          <a:p>
            <a:r>
              <a:rPr lang="en-US" sz="2800" dirty="0">
                <a:solidFill>
                  <a:srgbClr val="FF0000"/>
                </a:solidFill>
              </a:rPr>
              <a:t>Most common example: </a:t>
            </a:r>
          </a:p>
          <a:p>
            <a:r>
              <a:rPr lang="en-US" sz="2800" dirty="0">
                <a:solidFill>
                  <a:srgbClr val="FF0000"/>
                </a:solidFill>
              </a:rPr>
              <a:t>Acetylcholine. </a:t>
            </a:r>
          </a:p>
        </p:txBody>
      </p:sp>
    </p:spTree>
    <p:extLst>
      <p:ext uri="{BB962C8B-B14F-4D97-AF65-F5344CB8AC3E}">
        <p14:creationId xmlns:p14="http://schemas.microsoft.com/office/powerpoint/2010/main" val="84701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57400"/>
            <a:ext cx="11015871" cy="4145280"/>
          </a:xfrm>
        </p:spPr>
        <p:txBody>
          <a:bodyPr/>
          <a:lstStyle/>
          <a:p>
            <a:pPr marL="0" indent="0">
              <a:buNone/>
            </a:pPr>
            <a:r>
              <a:rPr lang="en-US" dirty="0"/>
              <a:t>                                                         </a:t>
            </a:r>
          </a:p>
        </p:txBody>
      </p:sp>
      <p:sp>
        <p:nvSpPr>
          <p:cNvPr id="4" name="Rectangle 3"/>
          <p:cNvSpPr/>
          <p:nvPr/>
        </p:nvSpPr>
        <p:spPr>
          <a:xfrm>
            <a:off x="2423160" y="1459992"/>
            <a:ext cx="22098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Neuromuscular junction</a:t>
            </a:r>
          </a:p>
          <a:p>
            <a:pPr algn="ctr"/>
            <a:r>
              <a:rPr lang="en-US" b="1" dirty="0">
                <a:solidFill>
                  <a:srgbClr val="FF0000"/>
                </a:solidFill>
              </a:rPr>
              <a:t>“where muscle and nerve connect”</a:t>
            </a:r>
            <a:endParaRPr lang="en-US" dirty="0">
              <a:solidFill>
                <a:srgbClr val="FF0000"/>
              </a:solidFill>
            </a:endParaRPr>
          </a:p>
        </p:txBody>
      </p:sp>
      <p:sp>
        <p:nvSpPr>
          <p:cNvPr id="5" name="Rectangle 4"/>
          <p:cNvSpPr/>
          <p:nvPr/>
        </p:nvSpPr>
        <p:spPr>
          <a:xfrm>
            <a:off x="6240780" y="1414272"/>
            <a:ext cx="26670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Nerve Secrete Acetylcholine  (chemical) bind with receptor</a:t>
            </a:r>
            <a:r>
              <a:rPr lang="en-US" dirty="0">
                <a:solidFill>
                  <a:srgbClr val="FF0000"/>
                </a:solidFill>
              </a:rPr>
              <a:t>.</a:t>
            </a:r>
          </a:p>
        </p:txBody>
      </p:sp>
      <p:sp>
        <p:nvSpPr>
          <p:cNvPr id="6" name="Rectangle 5"/>
          <p:cNvSpPr/>
          <p:nvPr/>
        </p:nvSpPr>
        <p:spPr>
          <a:xfrm>
            <a:off x="7543800" y="3785616"/>
            <a:ext cx="19050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Open Na gated channel.</a:t>
            </a:r>
            <a:endParaRPr lang="en-US" dirty="0">
              <a:solidFill>
                <a:srgbClr val="FF0000"/>
              </a:solidFill>
            </a:endParaRPr>
          </a:p>
          <a:p>
            <a:pPr algn="ctr"/>
            <a:endParaRPr lang="en-US" dirty="0">
              <a:solidFill>
                <a:srgbClr val="FF0000"/>
              </a:solidFill>
            </a:endParaRPr>
          </a:p>
        </p:txBody>
      </p:sp>
      <p:sp>
        <p:nvSpPr>
          <p:cNvPr id="7" name="Rectangle 6"/>
          <p:cNvSpPr/>
          <p:nvPr/>
        </p:nvSpPr>
        <p:spPr>
          <a:xfrm>
            <a:off x="4419600" y="3785616"/>
            <a:ext cx="21336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Action potential + propagation</a:t>
            </a:r>
            <a:endParaRPr lang="en-US" dirty="0">
              <a:solidFill>
                <a:srgbClr val="FF0000"/>
              </a:solidFill>
            </a:endParaRPr>
          </a:p>
        </p:txBody>
      </p:sp>
      <p:sp>
        <p:nvSpPr>
          <p:cNvPr id="8" name="Rectangle 7"/>
          <p:cNvSpPr/>
          <p:nvPr/>
        </p:nvSpPr>
        <p:spPr>
          <a:xfrm>
            <a:off x="2156460" y="3785616"/>
            <a:ext cx="16002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Muscle contract</a:t>
            </a:r>
          </a:p>
        </p:txBody>
      </p:sp>
      <p:sp>
        <p:nvSpPr>
          <p:cNvPr id="10" name="Right Arrow 9"/>
          <p:cNvSpPr/>
          <p:nvPr/>
        </p:nvSpPr>
        <p:spPr>
          <a:xfrm>
            <a:off x="4803648" y="1719072"/>
            <a:ext cx="112776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100822" y="2590800"/>
            <a:ext cx="4191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6705600" y="4038600"/>
            <a:ext cx="685800" cy="342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3784092" y="4050792"/>
            <a:ext cx="533400" cy="3185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41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8BEF68-DC00-4A96-AEF1-CB7D9D3399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373" y="390928"/>
            <a:ext cx="11001375" cy="6076144"/>
          </a:xfrm>
        </p:spPr>
      </p:pic>
    </p:spTree>
    <p:extLst>
      <p:ext uri="{BB962C8B-B14F-4D97-AF65-F5344CB8AC3E}">
        <p14:creationId xmlns:p14="http://schemas.microsoft.com/office/powerpoint/2010/main" val="1925496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14091465"/>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82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C8E4E3-CD55-4A92-8519-488D9FA10FF1}"/>
              </a:ext>
            </a:extLst>
          </p:cNvPr>
          <p:cNvSpPr>
            <a:spLocks noGrp="1"/>
          </p:cNvSpPr>
          <p:nvPr>
            <p:ph idx="1"/>
          </p:nvPr>
        </p:nvSpPr>
        <p:spPr>
          <a:xfrm>
            <a:off x="441960" y="441960"/>
            <a:ext cx="11125200" cy="6169894"/>
          </a:xfrm>
          <a:prstGeom prst="rect">
            <a:avLst/>
          </a:prstGeom>
        </p:spPr>
        <p:txBody>
          <a:bodyPr wrap="square">
            <a:spAutoFit/>
          </a:bodyPr>
          <a:lstStyle/>
          <a:p>
            <a:r>
              <a:rPr lang="en-US" dirty="0">
                <a:solidFill>
                  <a:srgbClr val="00B050"/>
                </a:solidFill>
              </a:rPr>
              <a:t>membrane consists almost entirely of a lipid bilayer, but it also contains large numbers of protein molecules in the lipid, many of which penetrate all the way through the membrane.</a:t>
            </a:r>
          </a:p>
          <a:p>
            <a:r>
              <a:rPr lang="en-US" dirty="0">
                <a:solidFill>
                  <a:srgbClr val="00B050"/>
                </a:solidFill>
              </a:rPr>
              <a:t>The lipid bilayer is not miscible with either the extracellular fluid or the intracellular fluid. Therefore, it constitutes a barrier against movement of water molecules and water-soluble substances between the extracellular and intracellular fluid compartments. </a:t>
            </a:r>
            <a:endParaRPr lang="ar-JO" dirty="0">
              <a:solidFill>
                <a:srgbClr val="00B050"/>
              </a:solidFill>
            </a:endParaRPr>
          </a:p>
          <a:p>
            <a:r>
              <a:rPr lang="en-US" dirty="0">
                <a:solidFill>
                  <a:srgbClr val="00B050"/>
                </a:solidFill>
              </a:rPr>
              <a:t>The protein molecules in the membrane have entirely different properties for transporting substances. Their molecular structures interrupt the continuity of the lipid bilayer, constituting an alternative pathway through the cell membrane. Many of these penetrating proteins can function as transport proteins. </a:t>
            </a:r>
            <a:endParaRPr lang="ar-JO" dirty="0">
              <a:solidFill>
                <a:srgbClr val="00B050"/>
              </a:solidFill>
            </a:endParaRPr>
          </a:p>
          <a:p>
            <a:r>
              <a:rPr lang="en-US" dirty="0">
                <a:solidFill>
                  <a:srgbClr val="00B050"/>
                </a:solidFill>
              </a:rPr>
              <a:t>Some proteins have watery spaces all the way through the molecule and allow free movement of water, as well as selected ions or molecules; these proteins are called channel proteins. </a:t>
            </a:r>
            <a:endParaRPr lang="ar-JO" dirty="0">
              <a:solidFill>
                <a:srgbClr val="00B050"/>
              </a:solidFill>
            </a:endParaRPr>
          </a:p>
          <a:p>
            <a:r>
              <a:rPr lang="en-US" dirty="0">
                <a:solidFill>
                  <a:srgbClr val="00B050"/>
                </a:solidFill>
              </a:rPr>
              <a:t>Other proteins, called carrier proteins, bind with molecules or ions that are to be transported, and conformational changes in the protein molecules then move the substances through the interstices of the protein to the other side of the membrane.</a:t>
            </a:r>
            <a:endParaRPr lang="ar-JO" dirty="0">
              <a:solidFill>
                <a:srgbClr val="00B050"/>
              </a:solidFill>
            </a:endParaRPr>
          </a:p>
          <a:p>
            <a:r>
              <a:rPr lang="en-US" dirty="0">
                <a:solidFill>
                  <a:srgbClr val="00B050"/>
                </a:solidFill>
              </a:rPr>
              <a:t> Channel proteins and carrier proteins are usually selective for the types of molecules or ions that are allowed to cross the membrane.</a:t>
            </a:r>
          </a:p>
        </p:txBody>
      </p:sp>
    </p:spTree>
    <p:extLst>
      <p:ext uri="{BB962C8B-B14F-4D97-AF65-F5344CB8AC3E}">
        <p14:creationId xmlns:p14="http://schemas.microsoft.com/office/powerpoint/2010/main" val="201846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 y="381000"/>
            <a:ext cx="10866120" cy="6019800"/>
          </a:xfrm>
        </p:spPr>
        <p:txBody>
          <a:bodyPr>
            <a:normAutofit/>
          </a:bodyPr>
          <a:lstStyle/>
          <a:p>
            <a:pPr marL="0" indent="0">
              <a:buNone/>
            </a:pPr>
            <a:r>
              <a:rPr lang="en-CA" b="1" dirty="0">
                <a:solidFill>
                  <a:srgbClr val="002060"/>
                </a:solidFill>
                <a:effectLst>
                  <a:outerShdw blurRad="38100" dist="38100" dir="2700000" algn="tl">
                    <a:srgbClr val="000000">
                      <a:alpha val="43137"/>
                    </a:srgbClr>
                  </a:outerShdw>
                </a:effectLst>
              </a:rPr>
              <a:t>2-FACILITATED(CARRIER MEDIATED) DIFFUSION</a:t>
            </a:r>
            <a:endParaRPr lang="en-US" dirty="0">
              <a:solidFill>
                <a:srgbClr val="002060"/>
              </a:solidFill>
              <a:effectLst>
                <a:outerShdw blurRad="38100" dist="38100" dir="2700000" algn="tl">
                  <a:srgbClr val="000000">
                    <a:alpha val="43137"/>
                  </a:srgbClr>
                </a:outerShdw>
              </a:effectLst>
            </a:endParaRPr>
          </a:p>
          <a:p>
            <a:pPr marL="0" indent="0">
              <a:buNone/>
            </a:pPr>
            <a:r>
              <a:rPr lang="en-CA" dirty="0">
                <a:solidFill>
                  <a:srgbClr val="002060"/>
                </a:solidFill>
              </a:rPr>
              <a:t>Definition:</a:t>
            </a:r>
          </a:p>
          <a:p>
            <a:pPr marL="0" indent="0">
              <a:buNone/>
            </a:pPr>
            <a:r>
              <a:rPr lang="en-CA" dirty="0">
                <a:solidFill>
                  <a:srgbClr val="002060"/>
                </a:solidFill>
              </a:rPr>
              <a:t>diffusion that needs carrier protein.</a:t>
            </a:r>
            <a:endParaRPr lang="en-US" dirty="0">
              <a:solidFill>
                <a:srgbClr val="002060"/>
              </a:solidFill>
            </a:endParaRPr>
          </a:p>
          <a:p>
            <a:pPr marL="0" indent="0">
              <a:buNone/>
            </a:pPr>
            <a:r>
              <a:rPr lang="en-CA" dirty="0">
                <a:solidFill>
                  <a:srgbClr val="002060"/>
                </a:solidFill>
              </a:rPr>
              <a:t>• It is concerned with lipid-insoluble large molecules. e.g.. glucose and most amino acids.</a:t>
            </a:r>
            <a:endParaRPr lang="en-US" dirty="0">
              <a:solidFill>
                <a:srgbClr val="002060"/>
              </a:solidFill>
            </a:endParaRPr>
          </a:p>
          <a:p>
            <a:pPr marL="0" indent="0">
              <a:buNone/>
            </a:pPr>
            <a:endParaRPr lang="en-US" dirty="0">
              <a:solidFill>
                <a:srgbClr val="002060"/>
              </a:solidFill>
            </a:endParaRPr>
          </a:p>
        </p:txBody>
      </p:sp>
      <p:pic>
        <p:nvPicPr>
          <p:cNvPr id="4" name="Picture 3">
            <a:extLst>
              <a:ext uri="{FF2B5EF4-FFF2-40B4-BE49-F238E27FC236}">
                <a16:creationId xmlns:a16="http://schemas.microsoft.com/office/drawing/2014/main" id="{133C5DFF-D6B7-4995-9359-BD2B1BCEA02D}"/>
              </a:ext>
            </a:extLst>
          </p:cNvPr>
          <p:cNvPicPr>
            <a:picLocks noChangeAspect="1"/>
          </p:cNvPicPr>
          <p:nvPr/>
        </p:nvPicPr>
        <p:blipFill>
          <a:blip r:embed="rId2"/>
          <a:stretch>
            <a:fillRect/>
          </a:stretch>
        </p:blipFill>
        <p:spPr>
          <a:xfrm>
            <a:off x="1604962" y="2871787"/>
            <a:ext cx="8783955" cy="3028950"/>
          </a:xfrm>
          <a:prstGeom prst="rect">
            <a:avLst/>
          </a:prstGeom>
        </p:spPr>
      </p:pic>
    </p:spTree>
    <p:extLst>
      <p:ext uri="{BB962C8B-B14F-4D97-AF65-F5344CB8AC3E}">
        <p14:creationId xmlns:p14="http://schemas.microsoft.com/office/powerpoint/2010/main" val="391070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457200"/>
            <a:ext cx="11597640" cy="5943600"/>
          </a:xfrm>
        </p:spPr>
        <p:txBody>
          <a:bodyPr>
            <a:normAutofit/>
          </a:bodyPr>
          <a:lstStyle/>
          <a:p>
            <a:pPr marL="0" indent="0">
              <a:buNone/>
            </a:pPr>
            <a:r>
              <a:rPr lang="en-CA" sz="4000" b="1" dirty="0">
                <a:solidFill>
                  <a:srgbClr val="002060"/>
                </a:solidFill>
              </a:rPr>
              <a:t>Mechanism</a:t>
            </a:r>
          </a:p>
          <a:p>
            <a:r>
              <a:rPr lang="en-CA" sz="2400" dirty="0">
                <a:solidFill>
                  <a:srgbClr val="002060"/>
                </a:solidFill>
              </a:rPr>
              <a:t>The carrier protein has a channel large enough to transport the specific molecule</a:t>
            </a:r>
          </a:p>
          <a:p>
            <a:pPr marL="0" indent="0">
              <a:buNone/>
            </a:pPr>
            <a:r>
              <a:rPr lang="en-CA" sz="2400" b="1" dirty="0">
                <a:solidFill>
                  <a:srgbClr val="002060"/>
                </a:solidFill>
              </a:rPr>
              <a:t>e.g., </a:t>
            </a:r>
            <a:r>
              <a:rPr lang="en-CA" sz="2400" dirty="0">
                <a:solidFill>
                  <a:srgbClr val="002060"/>
                </a:solidFill>
              </a:rPr>
              <a:t>glucose part way but not all the way through the membrane</a:t>
            </a:r>
            <a:endParaRPr lang="en-US" sz="2400" dirty="0">
              <a:solidFill>
                <a:srgbClr val="002060"/>
              </a:solidFill>
            </a:endParaRPr>
          </a:p>
          <a:p>
            <a:r>
              <a:rPr lang="en-CA" sz="2400" dirty="0">
                <a:solidFill>
                  <a:srgbClr val="002060"/>
                </a:solidFill>
              </a:rPr>
              <a:t>Binding of the specific molecule (</a:t>
            </a:r>
            <a:r>
              <a:rPr lang="en-CA" sz="2400" b="1" dirty="0">
                <a:solidFill>
                  <a:srgbClr val="002060"/>
                </a:solidFill>
              </a:rPr>
              <a:t>e.g.,</a:t>
            </a:r>
            <a:r>
              <a:rPr lang="en-CA" sz="2400" dirty="0">
                <a:solidFill>
                  <a:srgbClr val="002060"/>
                </a:solidFill>
              </a:rPr>
              <a:t> glucose) with a receptor on the carrier protein (a type of integral proteins)---a widening of the inner part of the channel of the carrier protein facilitation of transport of the molecule across the membrane.</a:t>
            </a:r>
            <a:endParaRPr lang="en-US" sz="2400" dirty="0">
              <a:solidFill>
                <a:srgbClr val="002060"/>
              </a:solidFill>
            </a:endParaRPr>
          </a:p>
          <a:p>
            <a:endParaRPr lang="en-US" sz="2400" dirty="0">
              <a:solidFill>
                <a:srgbClr val="002060"/>
              </a:solidFill>
            </a:endParaRPr>
          </a:p>
        </p:txBody>
      </p:sp>
      <p:pic>
        <p:nvPicPr>
          <p:cNvPr id="4" name="Picture 3">
            <a:extLst>
              <a:ext uri="{FF2B5EF4-FFF2-40B4-BE49-F238E27FC236}">
                <a16:creationId xmlns:a16="http://schemas.microsoft.com/office/drawing/2014/main" id="{83F9F3AB-466B-4C5C-B422-B19DBD6E603B}"/>
              </a:ext>
            </a:extLst>
          </p:cNvPr>
          <p:cNvPicPr>
            <a:picLocks noChangeAspect="1"/>
          </p:cNvPicPr>
          <p:nvPr/>
        </p:nvPicPr>
        <p:blipFill>
          <a:blip r:embed="rId2"/>
          <a:stretch>
            <a:fillRect/>
          </a:stretch>
        </p:blipFill>
        <p:spPr>
          <a:xfrm>
            <a:off x="1957388" y="3572204"/>
            <a:ext cx="8202929" cy="2828596"/>
          </a:xfrm>
          <a:prstGeom prst="rect">
            <a:avLst/>
          </a:prstGeom>
        </p:spPr>
      </p:pic>
    </p:spTree>
    <p:extLst>
      <p:ext uri="{BB962C8B-B14F-4D97-AF65-F5344CB8AC3E}">
        <p14:creationId xmlns:p14="http://schemas.microsoft.com/office/powerpoint/2010/main" val="379130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514"/>
            <a:ext cx="9144000" cy="1447800"/>
          </a:xfrm>
        </p:spPr>
        <p:txBody>
          <a:bodyPr>
            <a:normAutofit/>
          </a:bodyPr>
          <a:lstStyle/>
          <a:p>
            <a:r>
              <a:rPr lang="en-CA" sz="3200" dirty="0">
                <a:solidFill>
                  <a:srgbClr val="002060"/>
                </a:solidFill>
              </a:rPr>
              <a:t>Differences between simple and facilitated diffusion</a:t>
            </a:r>
            <a:endParaRPr lang="en-US" sz="3200"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3150439"/>
              </p:ext>
            </p:extLst>
          </p:nvPr>
        </p:nvGraphicFramePr>
        <p:xfrm>
          <a:off x="381000" y="768774"/>
          <a:ext cx="11506200" cy="5638800"/>
        </p:xfrm>
        <a:graphic>
          <a:graphicData uri="http://schemas.openxmlformats.org/drawingml/2006/table">
            <a:tbl>
              <a:tblPr firstRow="1" bandRow="1">
                <a:tableStyleId>{5C22544A-7EE6-4342-B048-85BDC9FD1C3A}</a:tableStyleId>
              </a:tblPr>
              <a:tblGrid>
                <a:gridCol w="5898136">
                  <a:extLst>
                    <a:ext uri="{9D8B030D-6E8A-4147-A177-3AD203B41FA5}">
                      <a16:colId xmlns:a16="http://schemas.microsoft.com/office/drawing/2014/main" val="20000"/>
                    </a:ext>
                  </a:extLst>
                </a:gridCol>
                <a:gridCol w="5608064">
                  <a:extLst>
                    <a:ext uri="{9D8B030D-6E8A-4147-A177-3AD203B41FA5}">
                      <a16:colId xmlns:a16="http://schemas.microsoft.com/office/drawing/2014/main" val="20001"/>
                    </a:ext>
                  </a:extLst>
                </a:gridCol>
              </a:tblGrid>
              <a:tr h="6348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4000" b="1" kern="1200" dirty="0">
                          <a:solidFill>
                            <a:srgbClr val="002060"/>
                          </a:solidFill>
                          <a:effectLst/>
                          <a:latin typeface="+mn-lt"/>
                          <a:ea typeface="+mn-ea"/>
                          <a:cs typeface="+mn-cs"/>
                        </a:rPr>
                        <a:t>Simple diffusion</a:t>
                      </a:r>
                      <a:endParaRPr lang="en-US" sz="4000" b="1" kern="1200" dirty="0">
                        <a:solidFill>
                          <a:srgbClr val="002060"/>
                        </a:solidFill>
                        <a:effectLst/>
                        <a:latin typeface="+mn-lt"/>
                        <a:ea typeface="+mn-ea"/>
                        <a:cs typeface="+mn-cs"/>
                      </a:endParaRPr>
                    </a:p>
                  </a:txBody>
                  <a:tcPr anchor="ctr"/>
                </a:tc>
                <a:tc>
                  <a:txBody>
                    <a:bodyPr/>
                    <a:lstStyle/>
                    <a:p>
                      <a:pPr algn="ctr"/>
                      <a:r>
                        <a:rPr lang="en-CA" sz="4000" b="1" kern="1200" dirty="0">
                          <a:solidFill>
                            <a:srgbClr val="002060"/>
                          </a:solidFill>
                          <a:effectLst/>
                          <a:latin typeface="+mn-lt"/>
                          <a:ea typeface="+mn-ea"/>
                          <a:cs typeface="+mn-cs"/>
                        </a:rPr>
                        <a:t>Facilitated diffusion</a:t>
                      </a:r>
                      <a:endParaRPr lang="en-US" sz="4000" dirty="0">
                        <a:solidFill>
                          <a:srgbClr val="002060"/>
                        </a:solidFill>
                      </a:endParaRPr>
                    </a:p>
                  </a:txBody>
                  <a:tcPr anchor="ctr"/>
                </a:tc>
                <a:extLst>
                  <a:ext uri="{0D108BD9-81ED-4DB2-BD59-A6C34878D82A}">
                    <a16:rowId xmlns:a16="http://schemas.microsoft.com/office/drawing/2014/main" val="10000"/>
                  </a:ext>
                </a:extLst>
              </a:tr>
              <a:tr h="634823">
                <a:tc>
                  <a:txBody>
                    <a:bodyPr/>
                    <a:lstStyle/>
                    <a:p>
                      <a:r>
                        <a:rPr lang="en-CA" sz="1800" kern="1200" dirty="0">
                          <a:solidFill>
                            <a:srgbClr val="002060"/>
                          </a:solidFill>
                          <a:effectLst/>
                          <a:latin typeface="+mn-lt"/>
                          <a:ea typeface="+mn-ea"/>
                          <a:cs typeface="+mn-cs"/>
                        </a:rPr>
                        <a:t>For  lipid -soluble  and</a:t>
                      </a:r>
                      <a:r>
                        <a:rPr lang="en-US"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small lipid insoluble. </a:t>
                      </a:r>
                      <a:endParaRPr lang="en-US" dirty="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dirty="0">
                          <a:solidFill>
                            <a:srgbClr val="002060"/>
                          </a:solidFill>
                          <a:effectLst/>
                          <a:latin typeface="+mn-lt"/>
                          <a:ea typeface="+mn-ea"/>
                          <a:cs typeface="+mn-cs"/>
                        </a:rPr>
                        <a:t>For lipid insoluble large molecule.</a:t>
                      </a:r>
                      <a:endParaRPr lang="en-US" sz="1800" kern="1200" dirty="0">
                        <a:solidFill>
                          <a:srgbClr val="002060"/>
                        </a:solidFill>
                        <a:effectLst/>
                        <a:latin typeface="+mn-lt"/>
                        <a:ea typeface="+mn-ea"/>
                        <a:cs typeface="+mn-cs"/>
                      </a:endParaRPr>
                    </a:p>
                    <a:p>
                      <a:endParaRPr lang="en-US" dirty="0">
                        <a:solidFill>
                          <a:srgbClr val="002060"/>
                        </a:solidFill>
                      </a:endParaRPr>
                    </a:p>
                  </a:txBody>
                  <a:tcPr/>
                </a:tc>
                <a:extLst>
                  <a:ext uri="{0D108BD9-81ED-4DB2-BD59-A6C34878D82A}">
                    <a16:rowId xmlns:a16="http://schemas.microsoft.com/office/drawing/2014/main" val="10001"/>
                  </a:ext>
                </a:extLst>
              </a:tr>
              <a:tr h="634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dirty="0">
                          <a:solidFill>
                            <a:srgbClr val="002060"/>
                          </a:solidFill>
                          <a:effectLst/>
                          <a:latin typeface="+mn-lt"/>
                          <a:ea typeface="+mn-ea"/>
                          <a:cs typeface="+mn-cs"/>
                        </a:rPr>
                        <a:t>Does not need carrier</a:t>
                      </a:r>
                      <a:endParaRPr lang="en-US" dirty="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dirty="0">
                          <a:solidFill>
                            <a:srgbClr val="002060"/>
                          </a:solidFill>
                          <a:effectLst/>
                          <a:latin typeface="+mn-lt"/>
                          <a:ea typeface="+mn-ea"/>
                          <a:cs typeface="+mn-cs"/>
                        </a:rPr>
                        <a:t>Needs carrier.</a:t>
                      </a:r>
                      <a:endParaRPr lang="en-US" sz="1800" kern="1200" dirty="0">
                        <a:solidFill>
                          <a:srgbClr val="002060"/>
                        </a:solidFill>
                        <a:effectLst/>
                        <a:latin typeface="+mn-lt"/>
                        <a:ea typeface="+mn-ea"/>
                        <a:cs typeface="+mn-cs"/>
                      </a:endParaRPr>
                    </a:p>
                    <a:p>
                      <a:endParaRPr lang="en-US" dirty="0">
                        <a:solidFill>
                          <a:srgbClr val="002060"/>
                        </a:solidFill>
                      </a:endParaRPr>
                    </a:p>
                  </a:txBody>
                  <a:tcPr/>
                </a:tc>
                <a:extLst>
                  <a:ext uri="{0D108BD9-81ED-4DB2-BD59-A6C34878D82A}">
                    <a16:rowId xmlns:a16="http://schemas.microsoft.com/office/drawing/2014/main" val="10002"/>
                  </a:ext>
                </a:extLst>
              </a:tr>
              <a:tr h="634823">
                <a:tc>
                  <a:txBody>
                    <a:bodyPr/>
                    <a:lstStyle/>
                    <a:p>
                      <a:r>
                        <a:rPr lang="en-CA" sz="1800" kern="1200" dirty="0">
                          <a:solidFill>
                            <a:srgbClr val="002060"/>
                          </a:solidFill>
                          <a:effectLst/>
                          <a:latin typeface="+mn-lt"/>
                          <a:ea typeface="+mn-ea"/>
                          <a:cs typeface="+mn-cs"/>
                        </a:rPr>
                        <a:t>No  structural  specificity</a:t>
                      </a:r>
                      <a:r>
                        <a:rPr lang="en-US"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because  there is no carrier</a:t>
                      </a:r>
                      <a:endParaRPr lang="en-US" sz="1800" kern="1200" dirty="0">
                        <a:solidFill>
                          <a:srgbClr val="002060"/>
                        </a:solidFill>
                        <a:effectLst/>
                        <a:latin typeface="+mn-lt"/>
                        <a:ea typeface="+mn-ea"/>
                        <a:cs typeface="+mn-cs"/>
                      </a:endParaRPr>
                    </a:p>
                  </a:txBody>
                  <a:tcPr/>
                </a:tc>
                <a:tc>
                  <a:txBody>
                    <a:bodyPr/>
                    <a:lstStyle/>
                    <a:p>
                      <a:r>
                        <a:rPr lang="en-CA" sz="1800" kern="1200" dirty="0">
                          <a:solidFill>
                            <a:srgbClr val="002060"/>
                          </a:solidFill>
                          <a:effectLst/>
                          <a:latin typeface="+mn-lt"/>
                          <a:ea typeface="+mn-ea"/>
                          <a:cs typeface="+mn-cs"/>
                        </a:rPr>
                        <a:t>High structural specificity:- each carrier</a:t>
                      </a:r>
                      <a:endParaRPr lang="en-US" sz="1800" kern="1200" dirty="0">
                        <a:solidFill>
                          <a:srgbClr val="002060"/>
                        </a:solidFill>
                        <a:effectLst/>
                        <a:latin typeface="+mn-lt"/>
                        <a:ea typeface="+mn-ea"/>
                        <a:cs typeface="+mn-cs"/>
                      </a:endParaRPr>
                    </a:p>
                    <a:p>
                      <a:r>
                        <a:rPr lang="en-CA" sz="1800" kern="1200" dirty="0">
                          <a:solidFill>
                            <a:srgbClr val="002060"/>
                          </a:solidFill>
                          <a:effectLst/>
                          <a:latin typeface="+mn-lt"/>
                          <a:ea typeface="+mn-ea"/>
                          <a:cs typeface="+mn-cs"/>
                        </a:rPr>
                        <a:t>is specific for one or very few substances</a:t>
                      </a:r>
                      <a:endParaRPr lang="en-US" dirty="0">
                        <a:solidFill>
                          <a:srgbClr val="002060"/>
                        </a:solidFill>
                      </a:endParaRPr>
                    </a:p>
                  </a:txBody>
                  <a:tcPr/>
                </a:tc>
                <a:extLst>
                  <a:ext uri="{0D108BD9-81ED-4DB2-BD59-A6C34878D82A}">
                    <a16:rowId xmlns:a16="http://schemas.microsoft.com/office/drawing/2014/main" val="10003"/>
                  </a:ext>
                </a:extLst>
              </a:tr>
              <a:tr h="862788">
                <a:tc>
                  <a:txBody>
                    <a:bodyPr/>
                    <a:lstStyle/>
                    <a:p>
                      <a:r>
                        <a:rPr lang="en-CA" sz="1800" kern="1200" dirty="0">
                          <a:solidFill>
                            <a:srgbClr val="002060"/>
                          </a:solidFill>
                          <a:effectLst/>
                          <a:latin typeface="+mn-lt"/>
                          <a:ea typeface="+mn-ea"/>
                          <a:cs typeface="+mn-cs"/>
                        </a:rPr>
                        <a:t>No competitive inhibition</a:t>
                      </a:r>
                      <a:r>
                        <a:rPr lang="en-US"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because  there   is  no</a:t>
                      </a:r>
                      <a:r>
                        <a:rPr lang="en-US" sz="1800" kern="120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carrier</a:t>
                      </a:r>
                      <a:endParaRPr lang="en-US" sz="1800" kern="1200" dirty="0">
                        <a:solidFill>
                          <a:srgbClr val="002060"/>
                        </a:solidFill>
                        <a:effectLst/>
                        <a:latin typeface="+mn-lt"/>
                        <a:ea typeface="+mn-ea"/>
                        <a:cs typeface="+mn-cs"/>
                      </a:endParaRPr>
                    </a:p>
                  </a:txBody>
                  <a:tcPr/>
                </a:tc>
                <a:tc>
                  <a:txBody>
                    <a:bodyPr/>
                    <a:lstStyle/>
                    <a:p>
                      <a:r>
                        <a:rPr lang="en-CA" sz="1800" kern="1200" dirty="0">
                          <a:solidFill>
                            <a:srgbClr val="002060"/>
                          </a:solidFill>
                          <a:effectLst/>
                          <a:latin typeface="+mn-lt"/>
                          <a:ea typeface="+mn-ea"/>
                          <a:cs typeface="+mn-cs"/>
                        </a:rPr>
                        <a:t> Competitive inhibition similar molecules</a:t>
                      </a:r>
                      <a:endParaRPr lang="en-US" sz="1800" kern="1200" dirty="0">
                        <a:solidFill>
                          <a:srgbClr val="002060"/>
                        </a:solidFill>
                        <a:effectLst/>
                        <a:latin typeface="+mn-lt"/>
                        <a:ea typeface="+mn-ea"/>
                        <a:cs typeface="+mn-cs"/>
                      </a:endParaRPr>
                    </a:p>
                    <a:p>
                      <a:r>
                        <a:rPr lang="en-CA" sz="1800" kern="1200" dirty="0">
                          <a:solidFill>
                            <a:srgbClr val="002060"/>
                          </a:solidFill>
                          <a:effectLst/>
                          <a:latin typeface="+mn-lt"/>
                          <a:ea typeface="+mn-ea"/>
                          <a:cs typeface="+mn-cs"/>
                        </a:rPr>
                        <a:t>compete with each  other for the same </a:t>
                      </a:r>
                      <a:br>
                        <a:rPr lang="en-CA" sz="1800" kern="1200" dirty="0">
                          <a:solidFill>
                            <a:srgbClr val="002060"/>
                          </a:solidFill>
                          <a:effectLst/>
                          <a:latin typeface="+mn-lt"/>
                          <a:ea typeface="+mn-ea"/>
                          <a:cs typeface="+mn-cs"/>
                        </a:rPr>
                      </a:br>
                      <a:r>
                        <a:rPr lang="en-CA" sz="1800" kern="1200" dirty="0">
                          <a:solidFill>
                            <a:srgbClr val="002060"/>
                          </a:solidFill>
                          <a:effectLst/>
                          <a:latin typeface="+mn-lt"/>
                          <a:ea typeface="+mn-ea"/>
                          <a:cs typeface="+mn-cs"/>
                        </a:rPr>
                        <a:t>carrier and  the transport of each other.</a:t>
                      </a:r>
                      <a:endParaRPr lang="en-US" sz="1800" kern="1200" dirty="0">
                        <a:solidFill>
                          <a:srgbClr val="002060"/>
                        </a:solidFill>
                        <a:effectLst/>
                        <a:latin typeface="+mn-lt"/>
                        <a:ea typeface="+mn-ea"/>
                        <a:cs typeface="+mn-cs"/>
                      </a:endParaRPr>
                    </a:p>
                  </a:txBody>
                  <a:tcPr/>
                </a:tc>
                <a:extLst>
                  <a:ext uri="{0D108BD9-81ED-4DB2-BD59-A6C34878D82A}">
                    <a16:rowId xmlns:a16="http://schemas.microsoft.com/office/drawing/2014/main" val="10004"/>
                  </a:ext>
                </a:extLst>
              </a:tr>
              <a:tr h="1121625">
                <a:tc>
                  <a:txBody>
                    <a:bodyPr/>
                    <a:lstStyle/>
                    <a:p>
                      <a:r>
                        <a:rPr lang="en-CA" sz="1800" kern="1200" dirty="0">
                          <a:solidFill>
                            <a:srgbClr val="002060"/>
                          </a:solidFill>
                          <a:effectLst/>
                          <a:latin typeface="+mn-lt"/>
                          <a:ea typeface="+mn-ea"/>
                          <a:cs typeface="+mn-cs"/>
                        </a:rPr>
                        <a:t>No  saturation,  i.e.,  it  increase</a:t>
                      </a:r>
                      <a:r>
                        <a:rPr lang="en-CA"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with increasing  the</a:t>
                      </a:r>
                      <a:r>
                        <a:rPr lang="en-US"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concentration gradient without limit (no carrier)</a:t>
                      </a:r>
                      <a:endParaRPr lang="en-US" sz="1800" kern="1200" dirty="0">
                        <a:solidFill>
                          <a:srgbClr val="002060"/>
                        </a:solidFill>
                        <a:effectLst/>
                        <a:latin typeface="+mn-lt"/>
                        <a:ea typeface="+mn-ea"/>
                        <a:cs typeface="+mn-cs"/>
                      </a:endParaRPr>
                    </a:p>
                  </a:txBody>
                  <a:tcPr/>
                </a:tc>
                <a:tc>
                  <a:txBody>
                    <a:bodyPr/>
                    <a:lstStyle/>
                    <a:p>
                      <a:r>
                        <a:rPr lang="en-CA" sz="1800" kern="1200" dirty="0">
                          <a:solidFill>
                            <a:srgbClr val="002060"/>
                          </a:solidFill>
                          <a:effectLst/>
                          <a:latin typeface="+mn-lt"/>
                          <a:ea typeface="+mn-ea"/>
                          <a:cs typeface="+mn-cs"/>
                        </a:rPr>
                        <a:t>Saturation: has a maximum limit (v max )</a:t>
                      </a:r>
                      <a:endParaRPr lang="en-US" sz="1800" kern="1200" dirty="0">
                        <a:solidFill>
                          <a:srgbClr val="002060"/>
                        </a:solidFill>
                        <a:effectLst/>
                        <a:latin typeface="+mn-lt"/>
                        <a:ea typeface="+mn-ea"/>
                        <a:cs typeface="+mn-cs"/>
                      </a:endParaRPr>
                    </a:p>
                    <a:p>
                      <a:r>
                        <a:rPr lang="en-CA" sz="1800" kern="1200" dirty="0">
                          <a:solidFill>
                            <a:srgbClr val="002060"/>
                          </a:solidFill>
                          <a:effectLst/>
                          <a:latin typeface="+mn-lt"/>
                          <a:ea typeface="+mn-ea"/>
                          <a:cs typeface="+mn-cs"/>
                        </a:rPr>
                        <a:t>i.e. it increase</a:t>
                      </a:r>
                      <a:r>
                        <a:rPr lang="en-CA"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with increasing the</a:t>
                      </a:r>
                      <a:r>
                        <a:rPr lang="en-CA"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concentration gradient till all the carriers available for this substance become saturated, then it does not increase after that.</a:t>
                      </a:r>
                      <a:endParaRPr lang="en-US" sz="1800" kern="1200" dirty="0">
                        <a:solidFill>
                          <a:srgbClr val="002060"/>
                        </a:solidFill>
                        <a:effectLst/>
                        <a:latin typeface="+mn-lt"/>
                        <a:ea typeface="+mn-ea"/>
                        <a:cs typeface="+mn-cs"/>
                      </a:endParaRPr>
                    </a:p>
                  </a:txBody>
                  <a:tcPr/>
                </a:tc>
                <a:extLst>
                  <a:ext uri="{0D108BD9-81ED-4DB2-BD59-A6C34878D82A}">
                    <a16:rowId xmlns:a16="http://schemas.microsoft.com/office/drawing/2014/main" val="10005"/>
                  </a:ext>
                </a:extLst>
              </a:tr>
              <a:tr h="862788">
                <a:tc>
                  <a:txBody>
                    <a:bodyPr/>
                    <a:lstStyle/>
                    <a:p>
                      <a:r>
                        <a:rPr lang="en-CA" sz="1800" kern="1200" dirty="0">
                          <a:solidFill>
                            <a:srgbClr val="002060"/>
                          </a:solidFill>
                          <a:effectLst/>
                          <a:latin typeface="+mn-lt"/>
                          <a:ea typeface="+mn-ea"/>
                          <a:cs typeface="+mn-cs"/>
                        </a:rPr>
                        <a:t>Less </a:t>
                      </a:r>
                      <a:r>
                        <a:rPr lang="en-CA"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sensitive to</a:t>
                      </a:r>
                      <a:r>
                        <a:rPr lang="en-US" sz="1800" kern="1200" baseline="0" dirty="0">
                          <a:solidFill>
                            <a:srgbClr val="002060"/>
                          </a:solidFill>
                          <a:effectLst/>
                          <a:latin typeface="+mn-lt"/>
                          <a:ea typeface="+mn-ea"/>
                          <a:cs typeface="+mn-cs"/>
                        </a:rPr>
                        <a:t> t</a:t>
                      </a:r>
                      <a:r>
                        <a:rPr lang="en-CA" sz="1800" kern="1200" dirty="0">
                          <a:solidFill>
                            <a:srgbClr val="002060"/>
                          </a:solidFill>
                          <a:effectLst/>
                          <a:latin typeface="+mn-lt"/>
                          <a:ea typeface="+mn-ea"/>
                          <a:cs typeface="+mn-cs"/>
                        </a:rPr>
                        <a:t>temperature changes (no carrier)</a:t>
                      </a:r>
                      <a:endParaRPr lang="en-US" sz="1800" kern="1200" dirty="0">
                        <a:solidFill>
                          <a:srgbClr val="002060"/>
                        </a:solidFill>
                        <a:effectLst/>
                        <a:latin typeface="+mn-lt"/>
                        <a:ea typeface="+mn-ea"/>
                        <a:cs typeface="+mn-cs"/>
                      </a:endParaRPr>
                    </a:p>
                  </a:txBody>
                  <a:tcPr/>
                </a:tc>
                <a:tc>
                  <a:txBody>
                    <a:bodyPr/>
                    <a:lstStyle/>
                    <a:p>
                      <a:r>
                        <a:rPr lang="en-CA" sz="1800" kern="1200" dirty="0">
                          <a:solidFill>
                            <a:srgbClr val="002060"/>
                          </a:solidFill>
                          <a:effectLst/>
                          <a:latin typeface="+mn-lt"/>
                          <a:ea typeface="+mn-ea"/>
                          <a:cs typeface="+mn-cs"/>
                        </a:rPr>
                        <a:t>More sensitive to temperature</a:t>
                      </a:r>
                      <a:r>
                        <a:rPr lang="en-CA"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changes</a:t>
                      </a:r>
                      <a:r>
                        <a:rPr lang="en-US" sz="1800" kern="1200" baseline="0" dirty="0">
                          <a:solidFill>
                            <a:srgbClr val="002060"/>
                          </a:solidFill>
                          <a:effectLst/>
                          <a:latin typeface="+mn-lt"/>
                          <a:ea typeface="+mn-ea"/>
                          <a:cs typeface="+mn-cs"/>
                        </a:rPr>
                        <a:t> </a:t>
                      </a:r>
                      <a:r>
                        <a:rPr lang="en-CA" sz="1800" kern="1200" dirty="0">
                          <a:solidFill>
                            <a:srgbClr val="002060"/>
                          </a:solidFill>
                          <a:effectLst/>
                          <a:latin typeface="+mn-lt"/>
                          <a:ea typeface="+mn-ea"/>
                          <a:cs typeface="+mn-cs"/>
                        </a:rPr>
                        <a:t>(3 times that of simple diffusion) because binding of the substance with the carrier is through an enzyme</a:t>
                      </a:r>
                      <a:endParaRPr lang="en-US" sz="1800" kern="1200" dirty="0">
                        <a:solidFill>
                          <a:srgbClr val="002060"/>
                        </a:solidFill>
                        <a:effectLst/>
                        <a:latin typeface="+mn-lt"/>
                        <a:ea typeface="+mn-ea"/>
                        <a:cs typeface="+mn-cs"/>
                      </a:endParaRPr>
                    </a:p>
                  </a:txBody>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699AC1B1-AE58-4A10-91DF-CCA0EFC389C7}"/>
              </a:ext>
            </a:extLst>
          </p:cNvPr>
          <p:cNvPicPr>
            <a:picLocks noChangeAspect="1"/>
          </p:cNvPicPr>
          <p:nvPr/>
        </p:nvPicPr>
        <p:blipFill>
          <a:blip r:embed="rId2"/>
          <a:stretch>
            <a:fillRect/>
          </a:stretch>
        </p:blipFill>
        <p:spPr>
          <a:xfrm>
            <a:off x="9966148" y="1500188"/>
            <a:ext cx="1921052" cy="1257299"/>
          </a:xfrm>
          <a:prstGeom prst="rect">
            <a:avLst/>
          </a:prstGeom>
        </p:spPr>
      </p:pic>
    </p:spTree>
    <p:extLst>
      <p:ext uri="{BB962C8B-B14F-4D97-AF65-F5344CB8AC3E}">
        <p14:creationId xmlns:p14="http://schemas.microsoft.com/office/powerpoint/2010/main" val="924757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680" y="533401"/>
            <a:ext cx="9982200" cy="5668964"/>
          </a:xfrm>
        </p:spPr>
        <p:txBody>
          <a:bodyPr/>
          <a:lstStyle/>
          <a:p>
            <a:r>
              <a:rPr lang="en-US" b="1" dirty="0">
                <a:solidFill>
                  <a:srgbClr val="FF0000"/>
                </a:solidFill>
              </a:rPr>
              <a:t>Facilitated diffusion needs protein carrier.</a:t>
            </a:r>
            <a:endParaRPr lang="en-US" dirty="0">
              <a:solidFill>
                <a:srgbClr val="FF000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p>
        </p:txBody>
      </p:sp>
      <p:sp>
        <p:nvSpPr>
          <p:cNvPr id="5" name="Rounded Rectangle 4"/>
          <p:cNvSpPr/>
          <p:nvPr/>
        </p:nvSpPr>
        <p:spPr>
          <a:xfrm>
            <a:off x="2151888" y="2206752"/>
            <a:ext cx="2286000" cy="10698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The cell produce specific  number of</a:t>
            </a:r>
            <a:r>
              <a:rPr lang="en-US" dirty="0">
                <a:solidFill>
                  <a:srgbClr val="FF0000"/>
                </a:solidFill>
              </a:rPr>
              <a:t> </a:t>
            </a:r>
            <a:r>
              <a:rPr lang="en-US" b="1" dirty="0">
                <a:solidFill>
                  <a:srgbClr val="FF0000"/>
                </a:solidFill>
              </a:rPr>
              <a:t>carriers</a:t>
            </a:r>
            <a:endParaRPr lang="en-US" dirty="0">
              <a:solidFill>
                <a:srgbClr val="FF0000"/>
              </a:solidFill>
            </a:endParaRPr>
          </a:p>
          <a:p>
            <a:pPr algn="ctr"/>
            <a:endParaRPr lang="en-US" dirty="0">
              <a:solidFill>
                <a:srgbClr val="FF0000"/>
              </a:solidFill>
            </a:endParaRPr>
          </a:p>
        </p:txBody>
      </p:sp>
      <p:sp>
        <p:nvSpPr>
          <p:cNvPr id="6" name="Right Arrow 5"/>
          <p:cNvSpPr/>
          <p:nvPr/>
        </p:nvSpPr>
        <p:spPr>
          <a:xfrm>
            <a:off x="4437888" y="2581656"/>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92040" y="2206752"/>
            <a:ext cx="2286000" cy="10744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With time the Carriers saturated.</a:t>
            </a:r>
            <a:endParaRPr lang="en-US" dirty="0">
              <a:solidFill>
                <a:srgbClr val="FF0000"/>
              </a:solidFill>
            </a:endParaRPr>
          </a:p>
          <a:p>
            <a:pPr algn="ctr"/>
            <a:endParaRPr lang="en-US" dirty="0">
              <a:solidFill>
                <a:srgbClr val="FF0000"/>
              </a:solidFill>
            </a:endParaRPr>
          </a:p>
        </p:txBody>
      </p:sp>
      <p:sp>
        <p:nvSpPr>
          <p:cNvPr id="8" name="Rounded Rectangle 7"/>
          <p:cNvSpPr/>
          <p:nvPr/>
        </p:nvSpPr>
        <p:spPr>
          <a:xfrm>
            <a:off x="7635240" y="2206752"/>
            <a:ext cx="2286000" cy="10942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Max transport : no more increase in rate of diffusion</a:t>
            </a:r>
            <a:endParaRPr lang="en-US" dirty="0">
              <a:solidFill>
                <a:srgbClr val="FF0000"/>
              </a:solidFill>
            </a:endParaRPr>
          </a:p>
        </p:txBody>
      </p:sp>
      <p:sp>
        <p:nvSpPr>
          <p:cNvPr id="9" name="Right Arrow 8"/>
          <p:cNvSpPr/>
          <p:nvPr/>
        </p:nvSpPr>
        <p:spPr>
          <a:xfrm>
            <a:off x="7178040" y="2581656"/>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053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48272887"/>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72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304801"/>
            <a:ext cx="11506200" cy="4525963"/>
          </a:xfrm>
        </p:spPr>
        <p:txBody>
          <a:bodyPr>
            <a:normAutofit/>
          </a:bodyPr>
          <a:lstStyle/>
          <a:p>
            <a:pPr marL="0" indent="0">
              <a:buNone/>
            </a:pPr>
            <a:r>
              <a:rPr lang="en-CA" b="1" dirty="0">
                <a:solidFill>
                  <a:srgbClr val="002060"/>
                </a:solidFill>
              </a:rPr>
              <a:t>Special types of Passive Transport:</a:t>
            </a:r>
          </a:p>
          <a:p>
            <a:pPr marL="0" indent="0">
              <a:buNone/>
            </a:pPr>
            <a:endParaRPr lang="en-US" dirty="0">
              <a:solidFill>
                <a:srgbClr val="002060"/>
              </a:solidFill>
            </a:endParaRPr>
          </a:p>
          <a:p>
            <a:pPr marL="0" indent="0">
              <a:buNone/>
            </a:pPr>
            <a:r>
              <a:rPr lang="en-CA" b="1" dirty="0">
                <a:solidFill>
                  <a:srgbClr val="002060"/>
                </a:solidFill>
              </a:rPr>
              <a:t>A) Osmosis</a:t>
            </a:r>
            <a:endParaRPr lang="en-US" dirty="0">
              <a:solidFill>
                <a:srgbClr val="002060"/>
              </a:solidFill>
            </a:endParaRPr>
          </a:p>
          <a:p>
            <a:pPr marL="0" indent="0">
              <a:buNone/>
            </a:pPr>
            <a:r>
              <a:rPr lang="en-CA" b="1" dirty="0">
                <a:solidFill>
                  <a:srgbClr val="002060"/>
                </a:solidFill>
              </a:rPr>
              <a:t> </a:t>
            </a:r>
            <a:r>
              <a:rPr lang="en-CA" dirty="0">
                <a:solidFill>
                  <a:srgbClr val="002060"/>
                </a:solidFill>
              </a:rPr>
              <a:t>It is the diffusion of water (the solvent) from area of less concentrated solution (more solvent) </a:t>
            </a:r>
            <a:r>
              <a:rPr lang="en-CA" b="1" dirty="0">
                <a:solidFill>
                  <a:srgbClr val="002060"/>
                </a:solidFill>
              </a:rPr>
              <a:t>to </a:t>
            </a:r>
            <a:r>
              <a:rPr lang="en-CA" dirty="0">
                <a:solidFill>
                  <a:srgbClr val="002060"/>
                </a:solidFill>
              </a:rPr>
              <a:t>the area of more concentrated solution (less solvent).</a:t>
            </a:r>
            <a:endParaRPr lang="en-US" dirty="0">
              <a:solidFill>
                <a:srgbClr val="002060"/>
              </a:solidFill>
            </a:endParaRPr>
          </a:p>
          <a:p>
            <a:pPr marL="0" indent="0">
              <a:buNone/>
            </a:pPr>
            <a:r>
              <a:rPr lang="en-CA" dirty="0">
                <a:solidFill>
                  <a:srgbClr val="002060"/>
                </a:solidFill>
              </a:rPr>
              <a:t>Osmotic pressure is the pressure needed to stop osmosis. Osmotic pressure depends on number rather than the size of particles in a solution</a:t>
            </a:r>
            <a:endParaRPr lang="en-US" dirty="0">
              <a:solidFill>
                <a:srgbClr val="002060"/>
              </a:solidFill>
            </a:endParaRPr>
          </a:p>
          <a:p>
            <a:pPr marL="0" indent="0">
              <a:buNone/>
            </a:pPr>
            <a:endParaRPr lang="en-US"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40" y="3775472"/>
            <a:ext cx="8900160" cy="2452189"/>
          </a:xfrm>
          <a:prstGeom prst="rect">
            <a:avLst/>
          </a:prstGeom>
        </p:spPr>
      </p:pic>
    </p:spTree>
    <p:extLst>
      <p:ext uri="{BB962C8B-B14F-4D97-AF65-F5344CB8AC3E}">
        <p14:creationId xmlns:p14="http://schemas.microsoft.com/office/powerpoint/2010/main" val="3426877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792480"/>
            <a:ext cx="11567160" cy="4465320"/>
          </a:xfrm>
        </p:spPr>
        <p:txBody>
          <a:bodyPr>
            <a:normAutofit/>
          </a:bodyPr>
          <a:lstStyle/>
          <a:p>
            <a:pPr marL="0" indent="0">
              <a:buNone/>
            </a:pPr>
            <a:r>
              <a:rPr lang="en-CA" sz="2800" dirty="0">
                <a:solidFill>
                  <a:srgbClr val="002060"/>
                </a:solidFill>
              </a:rPr>
              <a:t>Diffusion of water (osmosis) takes place through both lipid bilayer and protein channels. </a:t>
            </a:r>
          </a:p>
          <a:p>
            <a:pPr marL="0" indent="0">
              <a:buNone/>
            </a:pPr>
            <a:endParaRPr lang="en-CA" sz="2800" dirty="0">
              <a:solidFill>
                <a:srgbClr val="002060"/>
              </a:solidFill>
            </a:endParaRPr>
          </a:p>
          <a:p>
            <a:pPr marL="0" indent="0">
              <a:buNone/>
            </a:pPr>
            <a:r>
              <a:rPr lang="en-CA" sz="2800" dirty="0">
                <a:solidFill>
                  <a:srgbClr val="002060"/>
                </a:solidFill>
              </a:rPr>
              <a:t>This is because water molecules have very small size and high kinetic energy; so that the molecules penetrate the lipid bilayer like bullets before hydrophobic characters of lipid layer stop them</a:t>
            </a:r>
            <a:endParaRPr lang="en-US" sz="2800" dirty="0">
              <a:solidFill>
                <a:srgbClr val="002060"/>
              </a:solidFill>
            </a:endParaRPr>
          </a:p>
        </p:txBody>
      </p:sp>
    </p:spTree>
    <p:extLst>
      <p:ext uri="{BB962C8B-B14F-4D97-AF65-F5344CB8AC3E}">
        <p14:creationId xmlns:p14="http://schemas.microsoft.com/office/powerpoint/2010/main" val="3277284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609601"/>
            <a:ext cx="11871960" cy="5516563"/>
          </a:xfrm>
        </p:spPr>
        <p:txBody>
          <a:bodyPr>
            <a:normAutofit/>
          </a:bodyPr>
          <a:lstStyle/>
          <a:p>
            <a:pPr marL="0" indent="0">
              <a:buNone/>
            </a:pPr>
            <a:r>
              <a:rPr lang="en-CA" sz="2400" b="1" dirty="0">
                <a:solidFill>
                  <a:srgbClr val="002060"/>
                </a:solidFill>
              </a:rPr>
              <a:t>Special types of Passive Transport</a:t>
            </a:r>
          </a:p>
          <a:p>
            <a:pPr marL="0" indent="0">
              <a:buNone/>
            </a:pPr>
            <a:r>
              <a:rPr lang="en-CA" sz="2400" b="1" dirty="0">
                <a:solidFill>
                  <a:srgbClr val="002060"/>
                </a:solidFill>
              </a:rPr>
              <a:t>B) Filtration (Bulk flow):</a:t>
            </a:r>
            <a:endParaRPr lang="en-US" sz="2400" dirty="0">
              <a:solidFill>
                <a:srgbClr val="002060"/>
              </a:solidFill>
            </a:endParaRPr>
          </a:p>
          <a:p>
            <a:pPr marL="0" indent="0">
              <a:buNone/>
            </a:pPr>
            <a:r>
              <a:rPr lang="en-CA" sz="2400" dirty="0">
                <a:solidFill>
                  <a:srgbClr val="002060"/>
                </a:solidFill>
              </a:rPr>
              <a:t> Means diffusion of fluid through a membrane that is caused by difference in hydrostatic pressure.</a:t>
            </a:r>
            <a:br>
              <a:rPr lang="en-CA" sz="2400" dirty="0">
                <a:solidFill>
                  <a:srgbClr val="002060"/>
                </a:solidFill>
              </a:rPr>
            </a:br>
            <a:r>
              <a:rPr lang="en-CA" sz="2400" u="sng" dirty="0">
                <a:solidFill>
                  <a:srgbClr val="002060"/>
                </a:solidFill>
              </a:rPr>
              <a:t>Examples:</a:t>
            </a:r>
            <a:endParaRPr lang="en-US" sz="2400" u="sng" dirty="0">
              <a:solidFill>
                <a:srgbClr val="002060"/>
              </a:solidFill>
            </a:endParaRPr>
          </a:p>
          <a:p>
            <a:pPr marL="0" indent="0">
              <a:buNone/>
            </a:pPr>
            <a:r>
              <a:rPr lang="en-CA" sz="2400" b="1" dirty="0">
                <a:solidFill>
                  <a:srgbClr val="002060"/>
                </a:solidFill>
              </a:rPr>
              <a:t>a.  </a:t>
            </a:r>
            <a:r>
              <a:rPr lang="en-CA" sz="2400" dirty="0">
                <a:solidFill>
                  <a:srgbClr val="002060"/>
                </a:solidFill>
              </a:rPr>
              <a:t>Filtration at arterial end of systemic capillaries </a:t>
            </a:r>
            <a:br>
              <a:rPr lang="en-CA" sz="2400" dirty="0">
                <a:solidFill>
                  <a:srgbClr val="002060"/>
                </a:solidFill>
              </a:rPr>
            </a:br>
            <a:r>
              <a:rPr lang="en-CA" sz="2400" dirty="0">
                <a:solidFill>
                  <a:srgbClr val="002060"/>
                </a:solidFill>
              </a:rPr>
              <a:t>	to form interstitial fluid.</a:t>
            </a:r>
            <a:endParaRPr lang="en-US" sz="2400" dirty="0">
              <a:solidFill>
                <a:srgbClr val="002060"/>
              </a:solidFill>
            </a:endParaRPr>
          </a:p>
          <a:p>
            <a:pPr marL="0" indent="0">
              <a:buNone/>
            </a:pPr>
            <a:r>
              <a:rPr lang="en-CA" sz="2400" b="1" dirty="0">
                <a:solidFill>
                  <a:srgbClr val="002060"/>
                </a:solidFill>
              </a:rPr>
              <a:t>b. </a:t>
            </a:r>
            <a:r>
              <a:rPr lang="en-CA" sz="2400" dirty="0">
                <a:solidFill>
                  <a:srgbClr val="002060"/>
                </a:solidFill>
              </a:rPr>
              <a:t> Filtration through glomerular capillaries in the </a:t>
            </a:r>
            <a:br>
              <a:rPr lang="en-CA" sz="2400" dirty="0">
                <a:solidFill>
                  <a:srgbClr val="002060"/>
                </a:solidFill>
              </a:rPr>
            </a:br>
            <a:r>
              <a:rPr lang="en-CA" sz="2400" dirty="0">
                <a:solidFill>
                  <a:srgbClr val="002060"/>
                </a:solidFill>
              </a:rPr>
              <a:t>	kidney to form glomerular filtrate.</a:t>
            </a:r>
            <a:endParaRPr lang="en-US" sz="2400" dirty="0">
              <a:solidFill>
                <a:srgbClr val="002060"/>
              </a:solidFill>
            </a:endParaRPr>
          </a:p>
          <a:p>
            <a:pPr marL="0" indent="0">
              <a:buNone/>
            </a:pPr>
            <a:endParaRPr lang="en-US" sz="2400" dirty="0">
              <a:solidFill>
                <a:srgbClr val="002060"/>
              </a:solidFill>
            </a:endParaRPr>
          </a:p>
        </p:txBody>
      </p:sp>
    </p:spTree>
    <p:extLst>
      <p:ext uri="{BB962C8B-B14F-4D97-AF65-F5344CB8AC3E}">
        <p14:creationId xmlns:p14="http://schemas.microsoft.com/office/powerpoint/2010/main" val="1547751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tiration">
            <a:hlinkClick r:id="" action="ppaction://media"/>
            <a:extLst>
              <a:ext uri="{FF2B5EF4-FFF2-40B4-BE49-F238E27FC236}">
                <a16:creationId xmlns:a16="http://schemas.microsoft.com/office/drawing/2014/main" id="{EA09A582-AA39-40D1-BCB1-147B896488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0063" y="315277"/>
            <a:ext cx="11272838" cy="5666423"/>
          </a:xfrm>
        </p:spPr>
      </p:pic>
    </p:spTree>
    <p:extLst>
      <p:ext uri="{BB962C8B-B14F-4D97-AF65-F5344CB8AC3E}">
        <p14:creationId xmlns:p14="http://schemas.microsoft.com/office/powerpoint/2010/main" val="319910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DBBA0F-9D3F-45F2-8E71-6EA3F9004C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7863" y="637032"/>
            <a:ext cx="5943600" cy="2791968"/>
          </a:xfrm>
        </p:spPr>
      </p:pic>
      <p:pic>
        <p:nvPicPr>
          <p:cNvPr id="7" name="Picture 6">
            <a:extLst>
              <a:ext uri="{FF2B5EF4-FFF2-40B4-BE49-F238E27FC236}">
                <a16:creationId xmlns:a16="http://schemas.microsoft.com/office/drawing/2014/main" id="{E1C90870-D1C5-4863-9307-A7C9EA65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3" y="257175"/>
            <a:ext cx="5332610" cy="4214813"/>
          </a:xfrm>
          <a:prstGeom prst="rect">
            <a:avLst/>
          </a:prstGeom>
        </p:spPr>
      </p:pic>
    </p:spTree>
    <p:extLst>
      <p:ext uri="{BB962C8B-B14F-4D97-AF65-F5344CB8AC3E}">
        <p14:creationId xmlns:p14="http://schemas.microsoft.com/office/powerpoint/2010/main" val="216707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96C0CD-D47E-4202-85F1-76DEFDB34BE8}"/>
              </a:ext>
            </a:extLst>
          </p:cNvPr>
          <p:cNvSpPr>
            <a:spLocks noGrp="1"/>
          </p:cNvSpPr>
          <p:nvPr>
            <p:ph idx="1"/>
          </p:nvPr>
        </p:nvSpPr>
        <p:spPr>
          <a:xfrm>
            <a:off x="228600" y="441960"/>
            <a:ext cx="11689080" cy="5654040"/>
          </a:xfrm>
        </p:spPr>
        <p:txBody>
          <a:bodyPr>
            <a:normAutofit/>
          </a:bodyPr>
          <a:lstStyle/>
          <a:p>
            <a:r>
              <a:rPr lang="en-US" sz="2000" dirty="0">
                <a:solidFill>
                  <a:srgbClr val="00B050"/>
                </a:solidFill>
              </a:rPr>
              <a:t>The extracellular</a:t>
            </a:r>
            <a:r>
              <a:rPr lang="ar-JO" sz="2000" dirty="0">
                <a:solidFill>
                  <a:srgbClr val="00B050"/>
                </a:solidFill>
              </a:rPr>
              <a:t> </a:t>
            </a:r>
            <a:r>
              <a:rPr lang="en-US" sz="2000" dirty="0">
                <a:solidFill>
                  <a:srgbClr val="00B050"/>
                </a:solidFill>
              </a:rPr>
              <a:t>fluid contains a large amount of </a:t>
            </a:r>
            <a:r>
              <a:rPr lang="en-US" sz="2000" b="1" i="1" u="sng" dirty="0">
                <a:solidFill>
                  <a:srgbClr val="00B050"/>
                </a:solidFill>
                <a:effectLst>
                  <a:outerShdw blurRad="38100" dist="38100" dir="2700000" algn="tl">
                    <a:srgbClr val="000000">
                      <a:alpha val="43137"/>
                    </a:srgbClr>
                  </a:outerShdw>
                </a:effectLst>
              </a:rPr>
              <a:t>sodium</a:t>
            </a:r>
            <a:r>
              <a:rPr lang="en-US" sz="2000" i="1" dirty="0">
                <a:solidFill>
                  <a:srgbClr val="00B050"/>
                </a:solidFill>
              </a:rPr>
              <a:t> </a:t>
            </a:r>
            <a:r>
              <a:rPr lang="en-US" sz="2000" dirty="0">
                <a:solidFill>
                  <a:srgbClr val="00B050"/>
                </a:solidFill>
              </a:rPr>
              <a:t>but only a small</a:t>
            </a:r>
            <a:r>
              <a:rPr lang="ar-JO" sz="2000" dirty="0">
                <a:solidFill>
                  <a:srgbClr val="00B050"/>
                </a:solidFill>
              </a:rPr>
              <a:t> </a:t>
            </a:r>
            <a:r>
              <a:rPr lang="en-US" sz="2000" dirty="0">
                <a:solidFill>
                  <a:srgbClr val="00B050"/>
                </a:solidFill>
              </a:rPr>
              <a:t>amount of </a:t>
            </a:r>
            <a:r>
              <a:rPr lang="en-US" sz="2000" b="1" i="1" u="sng" dirty="0">
                <a:solidFill>
                  <a:srgbClr val="00B050"/>
                </a:solidFill>
                <a:effectLst>
                  <a:outerShdw blurRad="38100" dist="38100" dir="2700000" algn="tl">
                    <a:srgbClr val="000000">
                      <a:alpha val="43137"/>
                    </a:srgbClr>
                  </a:outerShdw>
                </a:effectLst>
              </a:rPr>
              <a:t>potassium</a:t>
            </a:r>
            <a:r>
              <a:rPr lang="en-US" sz="2000" i="1" dirty="0">
                <a:solidFill>
                  <a:srgbClr val="00B050"/>
                </a:solidFill>
              </a:rPr>
              <a:t>. </a:t>
            </a:r>
            <a:r>
              <a:rPr lang="en-US" sz="2000" dirty="0">
                <a:solidFill>
                  <a:srgbClr val="00B050"/>
                </a:solidFill>
              </a:rPr>
              <a:t>The opposite is true of the intracellular</a:t>
            </a:r>
            <a:r>
              <a:rPr lang="ar-JO" sz="2000" dirty="0">
                <a:solidFill>
                  <a:srgbClr val="00B050"/>
                </a:solidFill>
              </a:rPr>
              <a:t> </a:t>
            </a:r>
            <a:r>
              <a:rPr lang="en-US" sz="2000" dirty="0">
                <a:solidFill>
                  <a:srgbClr val="00B050"/>
                </a:solidFill>
              </a:rPr>
              <a:t>fluid. Also, the extracellular fluid contains a large</a:t>
            </a:r>
            <a:r>
              <a:rPr lang="ar-JO" sz="2000" dirty="0">
                <a:solidFill>
                  <a:srgbClr val="00B050"/>
                </a:solidFill>
              </a:rPr>
              <a:t> </a:t>
            </a:r>
            <a:r>
              <a:rPr lang="en-US" sz="2000" dirty="0">
                <a:solidFill>
                  <a:srgbClr val="00B050"/>
                </a:solidFill>
              </a:rPr>
              <a:t>amount of </a:t>
            </a:r>
            <a:r>
              <a:rPr lang="en-US" sz="2000" b="1" i="1" u="sng" dirty="0">
                <a:solidFill>
                  <a:srgbClr val="00B050"/>
                </a:solidFill>
                <a:effectLst>
                  <a:outerShdw blurRad="38100" dist="38100" dir="2700000" algn="tl">
                    <a:srgbClr val="000000">
                      <a:alpha val="43137"/>
                    </a:srgbClr>
                  </a:outerShdw>
                </a:effectLst>
              </a:rPr>
              <a:t>chloride</a:t>
            </a:r>
            <a:r>
              <a:rPr lang="en-US" sz="2000" b="1" i="1" u="sng" dirty="0">
                <a:solidFill>
                  <a:srgbClr val="00B050"/>
                </a:solidFill>
              </a:rPr>
              <a:t> </a:t>
            </a:r>
            <a:r>
              <a:rPr lang="en-US" sz="2000" b="1" u="sng" dirty="0">
                <a:solidFill>
                  <a:srgbClr val="00B050"/>
                </a:solidFill>
                <a:effectLst>
                  <a:outerShdw blurRad="38100" dist="38100" dir="2700000" algn="tl">
                    <a:srgbClr val="000000">
                      <a:alpha val="43137"/>
                    </a:srgbClr>
                  </a:outerShdw>
                </a:effectLst>
              </a:rPr>
              <a:t>ions</a:t>
            </a:r>
            <a:r>
              <a:rPr lang="en-US" sz="2000" dirty="0">
                <a:solidFill>
                  <a:srgbClr val="00B050"/>
                </a:solidFill>
              </a:rPr>
              <a:t>, whereas the intracellular fluid</a:t>
            </a:r>
            <a:r>
              <a:rPr lang="ar-JO" sz="2000" dirty="0">
                <a:solidFill>
                  <a:srgbClr val="00B050"/>
                </a:solidFill>
              </a:rPr>
              <a:t> </a:t>
            </a:r>
            <a:r>
              <a:rPr lang="en-US" sz="2000" dirty="0">
                <a:solidFill>
                  <a:srgbClr val="00B050"/>
                </a:solidFill>
              </a:rPr>
              <a:t>contains very little of these ions. However, the concentrations</a:t>
            </a:r>
            <a:r>
              <a:rPr lang="ar-JO" sz="2000" dirty="0">
                <a:solidFill>
                  <a:srgbClr val="00B050"/>
                </a:solidFill>
              </a:rPr>
              <a:t> </a:t>
            </a:r>
            <a:r>
              <a:rPr lang="en-US" sz="2000" dirty="0">
                <a:solidFill>
                  <a:srgbClr val="00B050"/>
                </a:solidFill>
              </a:rPr>
              <a:t>of </a:t>
            </a:r>
            <a:r>
              <a:rPr lang="en-US" sz="2000" b="1" i="1" u="sng" dirty="0">
                <a:solidFill>
                  <a:srgbClr val="00B050"/>
                </a:solidFill>
                <a:effectLst>
                  <a:outerShdw blurRad="38100" dist="38100" dir="2700000" algn="tl">
                    <a:srgbClr val="000000">
                      <a:alpha val="43137"/>
                    </a:srgbClr>
                  </a:outerShdw>
                </a:effectLst>
              </a:rPr>
              <a:t>phosphates</a:t>
            </a:r>
            <a:r>
              <a:rPr lang="en-US" sz="2000" i="1" dirty="0">
                <a:solidFill>
                  <a:srgbClr val="00B050"/>
                </a:solidFill>
              </a:rPr>
              <a:t> </a:t>
            </a:r>
            <a:r>
              <a:rPr lang="en-US" sz="2000" dirty="0">
                <a:solidFill>
                  <a:srgbClr val="00B050"/>
                </a:solidFill>
              </a:rPr>
              <a:t>and </a:t>
            </a:r>
            <a:r>
              <a:rPr lang="en-US" sz="2000" b="1" i="1" u="sng" dirty="0">
                <a:solidFill>
                  <a:srgbClr val="00B050"/>
                </a:solidFill>
                <a:effectLst>
                  <a:outerShdw blurRad="38100" dist="38100" dir="2700000" algn="tl">
                    <a:srgbClr val="000000">
                      <a:alpha val="43137"/>
                    </a:srgbClr>
                  </a:outerShdw>
                </a:effectLst>
              </a:rPr>
              <a:t>proteins</a:t>
            </a:r>
            <a:r>
              <a:rPr lang="en-US" sz="2000" i="1" dirty="0">
                <a:solidFill>
                  <a:srgbClr val="00B050"/>
                </a:solidFill>
              </a:rPr>
              <a:t> </a:t>
            </a:r>
            <a:r>
              <a:rPr lang="en-US" sz="2000" dirty="0">
                <a:solidFill>
                  <a:srgbClr val="00B050"/>
                </a:solidFill>
              </a:rPr>
              <a:t>in the intracellular fluid</a:t>
            </a:r>
            <a:r>
              <a:rPr lang="ar-JO" sz="2000" dirty="0">
                <a:solidFill>
                  <a:srgbClr val="00B050"/>
                </a:solidFill>
              </a:rPr>
              <a:t> </a:t>
            </a:r>
            <a:r>
              <a:rPr lang="en-US" sz="2000" dirty="0">
                <a:solidFill>
                  <a:srgbClr val="00B050"/>
                </a:solidFill>
              </a:rPr>
              <a:t>are considerably greater than those in the extracellular</a:t>
            </a:r>
            <a:r>
              <a:rPr lang="ar-JO" sz="2000" dirty="0">
                <a:solidFill>
                  <a:srgbClr val="00B050"/>
                </a:solidFill>
              </a:rPr>
              <a:t> </a:t>
            </a:r>
            <a:r>
              <a:rPr lang="en-US" sz="2000" dirty="0">
                <a:solidFill>
                  <a:srgbClr val="00B050"/>
                </a:solidFill>
              </a:rPr>
              <a:t>fluid. These differences are extremely important to the life</a:t>
            </a:r>
            <a:r>
              <a:rPr lang="ar-JO" sz="2000" dirty="0">
                <a:solidFill>
                  <a:srgbClr val="00B050"/>
                </a:solidFill>
              </a:rPr>
              <a:t> </a:t>
            </a:r>
            <a:r>
              <a:rPr lang="en-US" sz="2000" dirty="0">
                <a:solidFill>
                  <a:srgbClr val="00B050"/>
                </a:solidFill>
              </a:rPr>
              <a:t>of the cell. The purpose of this chapter is to explain how</a:t>
            </a:r>
            <a:r>
              <a:rPr lang="ar-JO" sz="2000" dirty="0">
                <a:solidFill>
                  <a:srgbClr val="00B050"/>
                </a:solidFill>
              </a:rPr>
              <a:t> </a:t>
            </a:r>
            <a:r>
              <a:rPr lang="en-US" sz="2000" dirty="0">
                <a:solidFill>
                  <a:srgbClr val="00B050"/>
                </a:solidFill>
              </a:rPr>
              <a:t>the differences are brought about by the transport mechanisms</a:t>
            </a:r>
            <a:r>
              <a:rPr lang="ar-JO" sz="2000" dirty="0">
                <a:solidFill>
                  <a:srgbClr val="00B050"/>
                </a:solidFill>
              </a:rPr>
              <a:t> </a:t>
            </a:r>
            <a:r>
              <a:rPr lang="en-US" sz="2000" dirty="0">
                <a:solidFill>
                  <a:srgbClr val="00B050"/>
                </a:solidFill>
              </a:rPr>
              <a:t>of the cell membranes.</a:t>
            </a:r>
          </a:p>
        </p:txBody>
      </p:sp>
      <p:pic>
        <p:nvPicPr>
          <p:cNvPr id="7" name="Picture 6">
            <a:extLst>
              <a:ext uri="{FF2B5EF4-FFF2-40B4-BE49-F238E27FC236}">
                <a16:creationId xmlns:a16="http://schemas.microsoft.com/office/drawing/2014/main" id="{F4AA2737-89B5-4BE8-A427-FBFEDA882A42}"/>
              </a:ext>
            </a:extLst>
          </p:cNvPr>
          <p:cNvPicPr>
            <a:picLocks noChangeAspect="1"/>
          </p:cNvPicPr>
          <p:nvPr/>
        </p:nvPicPr>
        <p:blipFill>
          <a:blip r:embed="rId2"/>
          <a:stretch>
            <a:fillRect/>
          </a:stretch>
        </p:blipFill>
        <p:spPr>
          <a:xfrm>
            <a:off x="3376613" y="2180080"/>
            <a:ext cx="4879940" cy="4235960"/>
          </a:xfrm>
          <a:prstGeom prst="rect">
            <a:avLst/>
          </a:prstGeom>
        </p:spPr>
      </p:pic>
    </p:spTree>
    <p:extLst>
      <p:ext uri="{BB962C8B-B14F-4D97-AF65-F5344CB8AC3E}">
        <p14:creationId xmlns:p14="http://schemas.microsoft.com/office/powerpoint/2010/main" val="2215399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1B1A04-FB4F-4BA7-8262-BBB4327742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468" y="466329"/>
            <a:ext cx="5026018" cy="5105796"/>
          </a:xfrm>
        </p:spPr>
      </p:pic>
      <p:pic>
        <p:nvPicPr>
          <p:cNvPr id="6" name="Picture 5">
            <a:extLst>
              <a:ext uri="{FF2B5EF4-FFF2-40B4-BE49-F238E27FC236}">
                <a16:creationId xmlns:a16="http://schemas.microsoft.com/office/drawing/2014/main" id="{86332A1C-8AD2-4384-BEFB-B783F1CBAE92}"/>
              </a:ext>
            </a:extLst>
          </p:cNvPr>
          <p:cNvPicPr>
            <a:picLocks noChangeAspect="1"/>
          </p:cNvPicPr>
          <p:nvPr/>
        </p:nvPicPr>
        <p:blipFill>
          <a:blip r:embed="rId3"/>
          <a:stretch>
            <a:fillRect/>
          </a:stretch>
        </p:blipFill>
        <p:spPr>
          <a:xfrm>
            <a:off x="5347486" y="723900"/>
            <a:ext cx="6358365" cy="3366194"/>
          </a:xfrm>
          <a:prstGeom prst="rect">
            <a:avLst/>
          </a:prstGeom>
        </p:spPr>
      </p:pic>
    </p:spTree>
    <p:extLst>
      <p:ext uri="{BB962C8B-B14F-4D97-AF65-F5344CB8AC3E}">
        <p14:creationId xmlns:p14="http://schemas.microsoft.com/office/powerpoint/2010/main" val="1642101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8F4340-D087-4E52-AC63-F1073C267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9179" y="419101"/>
            <a:ext cx="5082808" cy="4520551"/>
          </a:xfrm>
        </p:spPr>
      </p:pic>
      <p:pic>
        <p:nvPicPr>
          <p:cNvPr id="7" name="Picture 6">
            <a:extLst>
              <a:ext uri="{FF2B5EF4-FFF2-40B4-BE49-F238E27FC236}">
                <a16:creationId xmlns:a16="http://schemas.microsoft.com/office/drawing/2014/main" id="{884CBDCA-7345-4F11-913D-4A251EA5E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 y="419100"/>
            <a:ext cx="5684354" cy="4520552"/>
          </a:xfrm>
          <a:prstGeom prst="rect">
            <a:avLst/>
          </a:prstGeom>
        </p:spPr>
      </p:pic>
    </p:spTree>
    <p:extLst>
      <p:ext uri="{BB962C8B-B14F-4D97-AF65-F5344CB8AC3E}">
        <p14:creationId xmlns:p14="http://schemas.microsoft.com/office/powerpoint/2010/main" val="3919977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9854" y="618366"/>
            <a:ext cx="9134856" cy="6156960"/>
          </a:xfrm>
        </p:spPr>
        <p:txBody>
          <a:bodyPr>
            <a:normAutofit fontScale="92500" lnSpcReduction="20000"/>
          </a:bodyPr>
          <a:lstStyle/>
          <a:p>
            <a:pPr marL="0" indent="0">
              <a:buNone/>
            </a:pPr>
            <a:r>
              <a:rPr lang="en-US" dirty="0"/>
              <a:t>        </a:t>
            </a:r>
            <a:r>
              <a:rPr lang="en-US" sz="1800" dirty="0">
                <a:solidFill>
                  <a:srgbClr val="FF0000"/>
                </a:solidFill>
              </a:rPr>
              <a:t>inter in Afferent arteriole                                                        filtered blood</a:t>
            </a: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r>
              <a:rPr lang="en-US" sz="1800" dirty="0">
                <a:solidFill>
                  <a:srgbClr val="FF0000"/>
                </a:solidFill>
              </a:rPr>
              <a:t>                            by Efferent arteriole</a:t>
            </a: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r>
              <a:rPr lang="en-US" sz="2000" dirty="0">
                <a:solidFill>
                  <a:srgbClr val="FF0000"/>
                </a:solidFill>
              </a:rPr>
              <a:t>_The essential materials </a:t>
            </a:r>
            <a:r>
              <a:rPr lang="en-US" sz="2400" b="1" dirty="0">
                <a:solidFill>
                  <a:srgbClr val="FF0000"/>
                </a:solidFill>
              </a:rPr>
              <a:t>reabsorbed</a:t>
            </a:r>
            <a:r>
              <a:rPr lang="en-US" sz="2000" dirty="0">
                <a:solidFill>
                  <a:srgbClr val="FF0000"/>
                </a:solidFill>
              </a:rPr>
              <a:t>, and other </a:t>
            </a:r>
            <a:r>
              <a:rPr lang="en-US" sz="2400" b="1" dirty="0">
                <a:solidFill>
                  <a:srgbClr val="FF0000"/>
                </a:solidFill>
              </a:rPr>
              <a:t>secreted</a:t>
            </a:r>
          </a:p>
          <a:p>
            <a:pPr marL="0" indent="0">
              <a:buNone/>
            </a:pPr>
            <a:endParaRPr lang="en-US" sz="1800" dirty="0">
              <a:solidFill>
                <a:srgbClr val="FF0000"/>
              </a:solidFill>
            </a:endParaRPr>
          </a:p>
        </p:txBody>
      </p:sp>
      <p:sp>
        <p:nvSpPr>
          <p:cNvPr id="5" name="Round Diagonal Corner Rectangle 4"/>
          <p:cNvSpPr/>
          <p:nvPr/>
        </p:nvSpPr>
        <p:spPr>
          <a:xfrm>
            <a:off x="979932" y="586744"/>
            <a:ext cx="838200" cy="6858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Blood </a:t>
            </a:r>
            <a:endParaRPr lang="en-US" dirty="0">
              <a:solidFill>
                <a:srgbClr val="FF0000"/>
              </a:solidFill>
              <a:latin typeface="Calibri"/>
            </a:endParaRPr>
          </a:p>
        </p:txBody>
      </p:sp>
      <p:cxnSp>
        <p:nvCxnSpPr>
          <p:cNvPr id="7" name="Straight Arrow Connector 6"/>
          <p:cNvCxnSpPr>
            <a:cxnSpLocks/>
          </p:cNvCxnSpPr>
          <p:nvPr/>
        </p:nvCxnSpPr>
        <p:spPr>
          <a:xfrm>
            <a:off x="2229612" y="952495"/>
            <a:ext cx="2504504" cy="7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 Diagonal Corner Rectangle 8"/>
          <p:cNvSpPr/>
          <p:nvPr/>
        </p:nvSpPr>
        <p:spPr>
          <a:xfrm>
            <a:off x="4795838" y="509584"/>
            <a:ext cx="1783080" cy="582168"/>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Capillary</a:t>
            </a:r>
          </a:p>
          <a:p>
            <a:pPr algn="ctr" defTabSz="914400"/>
            <a:r>
              <a:rPr lang="en-US" b="1" dirty="0">
                <a:solidFill>
                  <a:srgbClr val="FF0000"/>
                </a:solidFill>
                <a:latin typeface="Calibri"/>
              </a:rPr>
              <a:t> </a:t>
            </a:r>
            <a:r>
              <a:rPr lang="en-US" sz="1400" b="1" dirty="0">
                <a:solidFill>
                  <a:srgbClr val="FF0000"/>
                </a:solidFill>
                <a:latin typeface="Calibri"/>
              </a:rPr>
              <a:t>“to filtrate”</a:t>
            </a:r>
            <a:r>
              <a:rPr lang="en-US" b="1" dirty="0">
                <a:solidFill>
                  <a:srgbClr val="FF0000"/>
                </a:solidFill>
                <a:latin typeface="Calibri"/>
              </a:rPr>
              <a:t> </a:t>
            </a:r>
            <a:endParaRPr lang="en-US" dirty="0">
              <a:solidFill>
                <a:srgbClr val="FF0000"/>
              </a:solidFill>
              <a:latin typeface="Calibri"/>
            </a:endParaRPr>
          </a:p>
        </p:txBody>
      </p:sp>
      <p:cxnSp>
        <p:nvCxnSpPr>
          <p:cNvPr id="11" name="Straight Arrow Connector 10"/>
          <p:cNvCxnSpPr>
            <a:cxnSpLocks/>
          </p:cNvCxnSpPr>
          <p:nvPr/>
        </p:nvCxnSpPr>
        <p:spPr>
          <a:xfrm>
            <a:off x="6911721" y="929644"/>
            <a:ext cx="153123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 Diagonal Corner Rectangle 12"/>
          <p:cNvSpPr/>
          <p:nvPr/>
        </p:nvSpPr>
        <p:spPr>
          <a:xfrm>
            <a:off x="8552593" y="488822"/>
            <a:ext cx="1865376" cy="5638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Filtrate= urine</a:t>
            </a:r>
            <a:endParaRPr lang="en-US" dirty="0">
              <a:solidFill>
                <a:srgbClr val="FF0000"/>
              </a:solidFill>
              <a:latin typeface="Calibri"/>
            </a:endParaRPr>
          </a:p>
        </p:txBody>
      </p:sp>
      <p:cxnSp>
        <p:nvCxnSpPr>
          <p:cNvPr id="16" name="Elbow Connector 15"/>
          <p:cNvCxnSpPr>
            <a:cxnSpLocks/>
          </p:cNvCxnSpPr>
          <p:nvPr/>
        </p:nvCxnSpPr>
        <p:spPr>
          <a:xfrm rot="10800000" flipV="1">
            <a:off x="3028951" y="1188717"/>
            <a:ext cx="2332101" cy="875155"/>
          </a:xfrm>
          <a:prstGeom prst="bentConnector3">
            <a:avLst>
              <a:gd name="adj1" fmla="val 4664"/>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ound Diagonal Corner Rectangle 28"/>
          <p:cNvSpPr/>
          <p:nvPr/>
        </p:nvSpPr>
        <p:spPr>
          <a:xfrm>
            <a:off x="792480" y="1722120"/>
            <a:ext cx="2174748" cy="1684008"/>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srgbClr val="FF0000"/>
                </a:solidFill>
                <a:latin typeface="Calibri"/>
              </a:rPr>
              <a:t>The body return material which it need</a:t>
            </a:r>
          </a:p>
        </p:txBody>
      </p:sp>
      <p:sp>
        <p:nvSpPr>
          <p:cNvPr id="32" name="Oval 31"/>
          <p:cNvSpPr/>
          <p:nvPr/>
        </p:nvSpPr>
        <p:spPr>
          <a:xfrm>
            <a:off x="8987028" y="1507236"/>
            <a:ext cx="1447800" cy="2362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dirty="0">
                <a:solidFill>
                  <a:srgbClr val="FF0000"/>
                </a:solidFill>
                <a:latin typeface="Calibri"/>
              </a:rPr>
              <a:t>The filtered body passes in tube</a:t>
            </a:r>
          </a:p>
        </p:txBody>
      </p:sp>
      <p:sp>
        <p:nvSpPr>
          <p:cNvPr id="33" name="Round Diagonal Corner Rectangle 32"/>
          <p:cNvSpPr/>
          <p:nvPr/>
        </p:nvSpPr>
        <p:spPr>
          <a:xfrm>
            <a:off x="8138160" y="4141468"/>
            <a:ext cx="1828800" cy="78486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Proximal convoluted duct</a:t>
            </a:r>
            <a:endParaRPr lang="en-US" dirty="0">
              <a:solidFill>
                <a:srgbClr val="FF0000"/>
              </a:solidFill>
              <a:latin typeface="Calibri"/>
            </a:endParaRPr>
          </a:p>
        </p:txBody>
      </p:sp>
      <p:cxnSp>
        <p:nvCxnSpPr>
          <p:cNvPr id="37" name="Straight Arrow Connector 36"/>
          <p:cNvCxnSpPr/>
          <p:nvPr/>
        </p:nvCxnSpPr>
        <p:spPr>
          <a:xfrm>
            <a:off x="8842248" y="1188718"/>
            <a:ext cx="38100" cy="289560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0" name="Round Diagonal Corner Rectangle 39"/>
          <p:cNvSpPr/>
          <p:nvPr/>
        </p:nvSpPr>
        <p:spPr>
          <a:xfrm>
            <a:off x="5978652" y="4214617"/>
            <a:ext cx="1789176" cy="77343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Loop of Henle</a:t>
            </a:r>
            <a:endParaRPr lang="en-US" dirty="0">
              <a:solidFill>
                <a:srgbClr val="FF0000"/>
              </a:solidFill>
              <a:latin typeface="Calibri"/>
            </a:endParaRPr>
          </a:p>
        </p:txBody>
      </p:sp>
      <p:sp>
        <p:nvSpPr>
          <p:cNvPr id="41" name="Round Diagonal Corner Rectangle 40"/>
          <p:cNvSpPr/>
          <p:nvPr/>
        </p:nvSpPr>
        <p:spPr>
          <a:xfrm>
            <a:off x="3589020" y="4226049"/>
            <a:ext cx="1981200" cy="76199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Distal convoluted duct</a:t>
            </a:r>
            <a:endParaRPr lang="en-US" dirty="0">
              <a:solidFill>
                <a:srgbClr val="FF0000"/>
              </a:solidFill>
              <a:latin typeface="Calibri"/>
            </a:endParaRPr>
          </a:p>
        </p:txBody>
      </p:sp>
      <p:sp>
        <p:nvSpPr>
          <p:cNvPr id="42" name="Round Diagonal Corner Rectangle 41"/>
          <p:cNvSpPr/>
          <p:nvPr/>
        </p:nvSpPr>
        <p:spPr>
          <a:xfrm>
            <a:off x="1635252" y="4267198"/>
            <a:ext cx="1560576" cy="7620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Collecting duct</a:t>
            </a:r>
            <a:endParaRPr lang="en-US" dirty="0">
              <a:solidFill>
                <a:srgbClr val="FF0000"/>
              </a:solidFill>
              <a:latin typeface="Calibri"/>
            </a:endParaRPr>
          </a:p>
        </p:txBody>
      </p:sp>
      <p:sp>
        <p:nvSpPr>
          <p:cNvPr id="43" name="Left Arrow 42"/>
          <p:cNvSpPr/>
          <p:nvPr/>
        </p:nvSpPr>
        <p:spPr>
          <a:xfrm>
            <a:off x="3199638" y="4533898"/>
            <a:ext cx="3429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5" name="Left Arrow 44"/>
          <p:cNvSpPr/>
          <p:nvPr/>
        </p:nvSpPr>
        <p:spPr>
          <a:xfrm>
            <a:off x="5570220" y="4510088"/>
            <a:ext cx="342900" cy="2122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6" name="Left Arrow 45"/>
          <p:cNvSpPr/>
          <p:nvPr/>
        </p:nvSpPr>
        <p:spPr>
          <a:xfrm>
            <a:off x="7757160" y="4465320"/>
            <a:ext cx="381000" cy="2264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a:extLst>
              <a:ext uri="{FF2B5EF4-FFF2-40B4-BE49-F238E27FC236}">
                <a16:creationId xmlns:a16="http://schemas.microsoft.com/office/drawing/2014/main" id="{C801D83B-28D2-4F55-88FA-31684D96D30C}"/>
              </a:ext>
            </a:extLst>
          </p:cNvPr>
          <p:cNvSpPr/>
          <p:nvPr/>
        </p:nvSpPr>
        <p:spPr>
          <a:xfrm>
            <a:off x="2522220" y="5153060"/>
            <a:ext cx="6096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dirty="0">
                <a:solidFill>
                  <a:srgbClr val="FF0000"/>
                </a:solidFill>
              </a:rPr>
              <a:t>Bowman capsule is found in the renal cortex of kidney.</a:t>
            </a:r>
          </a:p>
          <a:p>
            <a:r>
              <a:rPr lang="en-US" dirty="0">
                <a:solidFill>
                  <a:srgbClr val="FF0000"/>
                </a:solidFill>
              </a:rPr>
              <a:t>Nephrons: the blood filter units “place”</a:t>
            </a:r>
          </a:p>
        </p:txBody>
      </p:sp>
    </p:spTree>
    <p:extLst>
      <p:ext uri="{BB962C8B-B14F-4D97-AF65-F5344CB8AC3E}">
        <p14:creationId xmlns:p14="http://schemas.microsoft.com/office/powerpoint/2010/main" val="2493029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533401"/>
            <a:ext cx="12039600" cy="4525963"/>
          </a:xfrm>
        </p:spPr>
        <p:txBody>
          <a:bodyPr>
            <a:normAutofit/>
          </a:bodyPr>
          <a:lstStyle/>
          <a:p>
            <a:pPr marL="0" indent="0">
              <a:buNone/>
            </a:pPr>
            <a:r>
              <a:rPr lang="en-CA" sz="2800" b="1" dirty="0">
                <a:solidFill>
                  <a:srgbClr val="002060"/>
                </a:solidFill>
              </a:rPr>
              <a:t>Special types of Passive Transport</a:t>
            </a:r>
          </a:p>
          <a:p>
            <a:pPr marL="0" indent="0">
              <a:buNone/>
            </a:pPr>
            <a:r>
              <a:rPr lang="en-CA" sz="2800" b="1" dirty="0">
                <a:solidFill>
                  <a:srgbClr val="002060"/>
                </a:solidFill>
              </a:rPr>
              <a:t>C) Solvent drag</a:t>
            </a:r>
            <a:endParaRPr lang="en-US" sz="2800" dirty="0">
              <a:solidFill>
                <a:srgbClr val="002060"/>
              </a:solidFill>
            </a:endParaRPr>
          </a:p>
          <a:p>
            <a:r>
              <a:rPr lang="en-CA" sz="2800" dirty="0">
                <a:solidFill>
                  <a:srgbClr val="002060"/>
                </a:solidFill>
              </a:rPr>
              <a:t>Means diffusion of a solute following diffusion of its solvent through the membrane</a:t>
            </a:r>
          </a:p>
          <a:p>
            <a:pPr marL="0" indent="0">
              <a:buNone/>
            </a:pPr>
            <a:r>
              <a:rPr lang="en-CA" sz="2800" b="1" dirty="0">
                <a:solidFill>
                  <a:srgbClr val="002060"/>
                </a:solidFill>
              </a:rPr>
              <a:t>i.e.</a:t>
            </a:r>
            <a:r>
              <a:rPr lang="en-CA" sz="2800" dirty="0">
                <a:solidFill>
                  <a:srgbClr val="002060"/>
                </a:solidFill>
              </a:rPr>
              <a:t>, the solvent drags the solute after it. </a:t>
            </a:r>
            <a:br>
              <a:rPr lang="en-CA" sz="2800" dirty="0">
                <a:solidFill>
                  <a:srgbClr val="002060"/>
                </a:solidFill>
              </a:rPr>
            </a:br>
            <a:endParaRPr lang="en-CA" sz="2800" dirty="0">
              <a:solidFill>
                <a:srgbClr val="002060"/>
              </a:solidFill>
            </a:endParaRPr>
          </a:p>
          <a:p>
            <a:pPr marL="0" indent="0">
              <a:buNone/>
            </a:pPr>
            <a:r>
              <a:rPr lang="en-CA" sz="2800" u="sng" dirty="0">
                <a:solidFill>
                  <a:srgbClr val="002060"/>
                </a:solidFill>
              </a:rPr>
              <a:t>Example: </a:t>
            </a:r>
          </a:p>
          <a:p>
            <a:pPr marL="0" indent="0">
              <a:buNone/>
            </a:pPr>
            <a:r>
              <a:rPr lang="en-CA" sz="2800" dirty="0">
                <a:solidFill>
                  <a:srgbClr val="002060"/>
                </a:solidFill>
              </a:rPr>
              <a:t>Reabsorption of urea after H</a:t>
            </a:r>
            <a:r>
              <a:rPr lang="en-CA" sz="3200" dirty="0">
                <a:solidFill>
                  <a:srgbClr val="002060"/>
                </a:solidFill>
              </a:rPr>
              <a:t>2</a:t>
            </a:r>
            <a:r>
              <a:rPr lang="en-CA" sz="2800" dirty="0">
                <a:solidFill>
                  <a:srgbClr val="002060"/>
                </a:solidFill>
              </a:rPr>
              <a:t>O reabsorption in renal tubules</a:t>
            </a:r>
            <a:r>
              <a:rPr lang="en-US" sz="2800" dirty="0">
                <a:solidFill>
                  <a:srgbClr val="002060"/>
                </a:solidFill>
              </a:rPr>
              <a:t>.</a:t>
            </a:r>
            <a:r>
              <a:rPr lang="en-CA" sz="2800" dirty="0">
                <a:solidFill>
                  <a:srgbClr val="002060"/>
                </a:solidFill>
              </a:rPr>
              <a:t> </a:t>
            </a:r>
            <a:endParaRPr lang="en-US" sz="2800" dirty="0">
              <a:solidFill>
                <a:srgbClr val="002060"/>
              </a:solidFill>
            </a:endParaRPr>
          </a:p>
          <a:p>
            <a:pPr marL="0" indent="0">
              <a:buNone/>
            </a:pPr>
            <a:endParaRPr lang="en-US" sz="2800" dirty="0">
              <a:solidFill>
                <a:srgbClr val="002060"/>
              </a:solidFill>
            </a:endParaRPr>
          </a:p>
        </p:txBody>
      </p:sp>
    </p:spTree>
    <p:extLst>
      <p:ext uri="{BB962C8B-B14F-4D97-AF65-F5344CB8AC3E}">
        <p14:creationId xmlns:p14="http://schemas.microsoft.com/office/powerpoint/2010/main" val="3537969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08095388"/>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6350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1F43-FE2D-437D-802C-E115FA8D1141}"/>
              </a:ext>
            </a:extLst>
          </p:cNvPr>
          <p:cNvSpPr>
            <a:spLocks noGrp="1"/>
          </p:cNvSpPr>
          <p:nvPr>
            <p:ph type="title"/>
          </p:nvPr>
        </p:nvSpPr>
        <p:spPr/>
        <p:txBody>
          <a:bodyPr/>
          <a:lstStyle/>
          <a:p>
            <a:endParaRPr lang="en-US"/>
          </a:p>
        </p:txBody>
      </p:sp>
      <p:pic>
        <p:nvPicPr>
          <p:cNvPr id="4" name="active transport">
            <a:hlinkClick r:id="" action="ppaction://media"/>
            <a:extLst>
              <a:ext uri="{FF2B5EF4-FFF2-40B4-BE49-F238E27FC236}">
                <a16:creationId xmlns:a16="http://schemas.microsoft.com/office/drawing/2014/main" id="{3763EEE8-BAE4-4C76-B27D-A149667AFF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5704" y="285750"/>
            <a:ext cx="11560592" cy="6286500"/>
          </a:xfrm>
        </p:spPr>
      </p:pic>
    </p:spTree>
    <p:extLst>
      <p:ext uri="{BB962C8B-B14F-4D97-AF65-F5344CB8AC3E}">
        <p14:creationId xmlns:p14="http://schemas.microsoft.com/office/powerpoint/2010/main" val="9568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0" y="271463"/>
            <a:ext cx="11170920" cy="5214621"/>
          </a:xfrm>
          <a:noFill/>
          <a:ln>
            <a:noFill/>
          </a:ln>
        </p:spPr>
        <p:style>
          <a:lnRef idx="0">
            <a:scrgbClr r="0" g="0" b="0"/>
          </a:lnRef>
          <a:fillRef idx="0">
            <a:scrgbClr r="0" g="0" b="0"/>
          </a:fillRef>
          <a:effectRef idx="0">
            <a:scrgbClr r="0" g="0" b="0"/>
          </a:effectRef>
          <a:fontRef idx="minor">
            <a:schemeClr val="dk1"/>
          </a:fontRef>
        </p:style>
        <p:txBody>
          <a:bodyPr/>
          <a:lstStyle/>
          <a:p>
            <a:pPr marL="0" indent="0">
              <a:buNone/>
            </a:pPr>
            <a:r>
              <a:rPr lang="en-CA" b="1" dirty="0">
                <a:solidFill>
                  <a:srgbClr val="002060"/>
                </a:solidFill>
              </a:rPr>
              <a:t>B. </a:t>
            </a:r>
            <a:r>
              <a:rPr lang="en-CA" b="1" u="sng" dirty="0">
                <a:solidFill>
                  <a:srgbClr val="002060"/>
                </a:solidFill>
              </a:rPr>
              <a:t>Active transport</a:t>
            </a:r>
            <a:endParaRPr lang="en-US" dirty="0">
              <a:solidFill>
                <a:srgbClr val="002060"/>
              </a:solidFill>
            </a:endParaRPr>
          </a:p>
          <a:p>
            <a:pPr marL="0" indent="0">
              <a:buNone/>
            </a:pPr>
            <a:r>
              <a:rPr lang="en-CA" b="1" dirty="0">
                <a:solidFill>
                  <a:srgbClr val="002060"/>
                </a:solidFill>
              </a:rPr>
              <a:t>■ Definition:- </a:t>
            </a:r>
            <a:r>
              <a:rPr lang="en-CA" dirty="0">
                <a:solidFill>
                  <a:srgbClr val="002060"/>
                </a:solidFill>
              </a:rPr>
              <a:t>Transport of a substance against its electro-chemical gradient.</a:t>
            </a:r>
            <a:endParaRPr lang="en-US" dirty="0">
              <a:solidFill>
                <a:srgbClr val="002060"/>
              </a:solidFill>
            </a:endParaRPr>
          </a:p>
          <a:p>
            <a:pPr marL="0" indent="0">
              <a:buNone/>
            </a:pPr>
            <a:r>
              <a:rPr lang="en-CA" b="1" dirty="0">
                <a:solidFill>
                  <a:srgbClr val="002060"/>
                </a:solidFill>
              </a:rPr>
              <a:t>• Criteria of active transport:- </a:t>
            </a:r>
            <a:r>
              <a:rPr lang="en-CA" dirty="0">
                <a:solidFill>
                  <a:srgbClr val="002060"/>
                </a:solidFill>
              </a:rPr>
              <a:t> two</a:t>
            </a:r>
            <a:endParaRPr lang="en-US" dirty="0">
              <a:solidFill>
                <a:srgbClr val="002060"/>
              </a:solidFill>
            </a:endParaRPr>
          </a:p>
          <a:p>
            <a:pPr marL="0" indent="0">
              <a:buNone/>
            </a:pPr>
            <a:r>
              <a:rPr lang="en-CA" dirty="0">
                <a:solidFill>
                  <a:srgbClr val="002060"/>
                </a:solidFill>
              </a:rPr>
              <a:t>1- Occurs  against  concentration (chemical),  electrical  or  pressure gradient i.e. uphill.</a:t>
            </a:r>
            <a:endParaRPr lang="en-US" dirty="0">
              <a:solidFill>
                <a:srgbClr val="002060"/>
              </a:solidFill>
            </a:endParaRPr>
          </a:p>
          <a:p>
            <a:pPr marL="0" indent="0">
              <a:buNone/>
            </a:pPr>
            <a:r>
              <a:rPr lang="en-CA" dirty="0">
                <a:solidFill>
                  <a:srgbClr val="002060"/>
                </a:solidFill>
              </a:rPr>
              <a:t>2-  Needs energy.</a:t>
            </a:r>
            <a:endParaRPr lang="en-US" dirty="0">
              <a:solidFill>
                <a:srgbClr val="002060"/>
              </a:solidFill>
            </a:endParaRPr>
          </a:p>
          <a:p>
            <a:pPr marL="0" indent="0">
              <a:buNone/>
            </a:pPr>
            <a:r>
              <a:rPr lang="en-US" dirty="0">
                <a:solidFill>
                  <a:srgbClr val="FF0000"/>
                </a:solidFill>
              </a:rPr>
              <a:t>Energy take from breakdown ATP by</a:t>
            </a:r>
            <a:r>
              <a:rPr lang="en-US" b="1" dirty="0">
                <a:solidFill>
                  <a:srgbClr val="FF0000"/>
                </a:solidFill>
              </a:rPr>
              <a:t> ATPase </a:t>
            </a:r>
          </a:p>
          <a:p>
            <a:pPr marL="0" indent="0">
              <a:buNone/>
            </a:pPr>
            <a:r>
              <a:rPr lang="en-US" dirty="0">
                <a:solidFill>
                  <a:srgbClr val="FF0000"/>
                </a:solidFill>
              </a:rPr>
              <a:t>ATP </a:t>
            </a:r>
            <a:r>
              <a:rPr lang="en-US" sz="1200" dirty="0">
                <a:solidFill>
                  <a:srgbClr val="FF0000"/>
                </a:solidFill>
              </a:rPr>
              <a:t>breakdown   </a:t>
            </a:r>
            <a:r>
              <a:rPr lang="en-US" dirty="0">
                <a:solidFill>
                  <a:srgbClr val="FF0000"/>
                </a:solidFill>
              </a:rPr>
              <a:t>ADP + Phosphate + </a:t>
            </a:r>
            <a:r>
              <a:rPr lang="en-US" u="sng" dirty="0">
                <a:solidFill>
                  <a:srgbClr val="FF0000"/>
                </a:solidFill>
              </a:rPr>
              <a:t>Energy</a:t>
            </a:r>
            <a:r>
              <a:rPr lang="en-US" dirty="0">
                <a:solidFill>
                  <a:srgbClr val="FF0000"/>
                </a:solidFill>
              </a:rPr>
              <a:t> </a:t>
            </a:r>
            <a:r>
              <a:rPr lang="en-US" sz="2000" dirty="0">
                <a:solidFill>
                  <a:srgbClr val="FF0000"/>
                </a:solidFill>
              </a:rPr>
              <a:t>“</a:t>
            </a:r>
            <a:r>
              <a:rPr lang="en-US" sz="1600" dirty="0">
                <a:solidFill>
                  <a:srgbClr val="FF0000"/>
                </a:solidFill>
              </a:rPr>
              <a:t>that is required to transport substance against electrochemical gradient”</a:t>
            </a:r>
            <a:endParaRPr lang="en-US" dirty="0">
              <a:solidFill>
                <a:srgbClr val="FF0000"/>
              </a:solidFill>
            </a:endParaRPr>
          </a:p>
          <a:p>
            <a:pPr marL="0" indent="0">
              <a:buNone/>
            </a:pPr>
            <a:endParaRPr lang="en-US" dirty="0">
              <a:solidFill>
                <a:srgbClr val="FF0000"/>
              </a:solidFill>
            </a:endParaRPr>
          </a:p>
        </p:txBody>
      </p:sp>
      <p:cxnSp>
        <p:nvCxnSpPr>
          <p:cNvPr id="4" name="Straight Arrow Connector 3"/>
          <p:cNvCxnSpPr/>
          <p:nvPr/>
        </p:nvCxnSpPr>
        <p:spPr>
          <a:xfrm>
            <a:off x="937584" y="3545457"/>
            <a:ext cx="759124"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13CF05-BC18-4F54-A626-EF7F6B773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835" y="3716367"/>
            <a:ext cx="6898329" cy="2655857"/>
          </a:xfrm>
          <a:prstGeom prst="rect">
            <a:avLst/>
          </a:prstGeom>
        </p:spPr>
      </p:pic>
    </p:spTree>
    <p:extLst>
      <p:ext uri="{BB962C8B-B14F-4D97-AF65-F5344CB8AC3E}">
        <p14:creationId xmlns:p14="http://schemas.microsoft.com/office/powerpoint/2010/main" val="3046404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10551565"/>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0758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002060"/>
                </a:solidFill>
              </a:rPr>
              <a:t>Types of active transport:-</a:t>
            </a:r>
            <a:endParaRPr lang="en-US" dirty="0">
              <a:solidFill>
                <a:srgbClr val="002060"/>
              </a:solidFill>
            </a:endParaRPr>
          </a:p>
        </p:txBody>
      </p:sp>
      <p:sp>
        <p:nvSpPr>
          <p:cNvPr id="3" name="Content Placeholder 2"/>
          <p:cNvSpPr>
            <a:spLocks noGrp="1"/>
          </p:cNvSpPr>
          <p:nvPr>
            <p:ph idx="1"/>
          </p:nvPr>
        </p:nvSpPr>
        <p:spPr>
          <a:xfrm>
            <a:off x="345057" y="1600201"/>
            <a:ext cx="11542143" cy="4860984"/>
          </a:xfrm>
        </p:spPr>
        <p:txBody>
          <a:bodyPr>
            <a:normAutofit/>
          </a:bodyPr>
          <a:lstStyle/>
          <a:p>
            <a:pPr marL="0" indent="0">
              <a:buNone/>
            </a:pPr>
            <a:br>
              <a:rPr lang="en-CA" dirty="0">
                <a:solidFill>
                  <a:srgbClr val="002060"/>
                </a:solidFill>
              </a:rPr>
            </a:br>
            <a:r>
              <a:rPr lang="en-CA" dirty="0">
                <a:solidFill>
                  <a:srgbClr val="002060"/>
                </a:solidFill>
              </a:rPr>
              <a:t> </a:t>
            </a:r>
            <a:r>
              <a:rPr lang="en-CA" b="1" dirty="0">
                <a:solidFill>
                  <a:srgbClr val="002060"/>
                </a:solidFill>
              </a:rPr>
              <a:t>1-Primary active transport</a:t>
            </a:r>
            <a:endParaRPr lang="en-US" dirty="0">
              <a:solidFill>
                <a:srgbClr val="002060"/>
              </a:solidFill>
            </a:endParaRPr>
          </a:p>
          <a:p>
            <a:pPr marL="0" indent="0">
              <a:buNone/>
            </a:pPr>
            <a:r>
              <a:rPr lang="en-CA" dirty="0">
                <a:solidFill>
                  <a:srgbClr val="002060"/>
                </a:solidFill>
              </a:rPr>
              <a:t>-</a:t>
            </a:r>
            <a:r>
              <a:rPr lang="en-CA" u="sng" dirty="0">
                <a:solidFill>
                  <a:srgbClr val="002060"/>
                </a:solidFill>
              </a:rPr>
              <a:t>Definition:</a:t>
            </a:r>
          </a:p>
          <a:p>
            <a:pPr marL="0" indent="0">
              <a:buNone/>
            </a:pPr>
            <a:r>
              <a:rPr lang="en-CA" dirty="0">
                <a:solidFill>
                  <a:srgbClr val="002060"/>
                </a:solidFill>
              </a:rPr>
              <a:t>Transport of a substance  against its electrochemical gradient by a specific carrier and this carrier has ATPase activity</a:t>
            </a:r>
          </a:p>
          <a:p>
            <a:pPr marL="0" indent="0">
              <a:buNone/>
            </a:pPr>
            <a:r>
              <a:rPr lang="en-CA" b="1" dirty="0">
                <a:solidFill>
                  <a:srgbClr val="002060"/>
                </a:solidFill>
              </a:rPr>
              <a:t> i.e.,</a:t>
            </a:r>
            <a:r>
              <a:rPr lang="en-US" b="1" dirty="0">
                <a:solidFill>
                  <a:srgbClr val="002060"/>
                </a:solidFill>
              </a:rPr>
              <a:t> </a:t>
            </a:r>
            <a:r>
              <a:rPr lang="en-CA" dirty="0">
                <a:solidFill>
                  <a:srgbClr val="002060"/>
                </a:solidFill>
              </a:rPr>
              <a:t>hydrolyze ATP and produces energy </a:t>
            </a:r>
            <a:endParaRPr lang="en-US" u="sng" dirty="0">
              <a:solidFill>
                <a:srgbClr val="002060"/>
              </a:solidFill>
            </a:endParaRPr>
          </a:p>
          <a:p>
            <a:pPr marL="457200" indent="-457200">
              <a:buFont typeface="Wingdings" panose="05000000000000000000" pitchFamily="2" charset="2"/>
              <a:buChar char="q"/>
            </a:pPr>
            <a:r>
              <a:rPr lang="en-CA" sz="2800" b="1" u="sng" dirty="0">
                <a:solidFill>
                  <a:srgbClr val="002060"/>
                </a:solidFill>
              </a:rPr>
              <a:t>Examples:</a:t>
            </a:r>
            <a:endParaRPr lang="en-US" sz="2800" b="1" u="sng" dirty="0">
              <a:solidFill>
                <a:srgbClr val="002060"/>
              </a:solidFill>
            </a:endParaRPr>
          </a:p>
          <a:p>
            <a:pPr marL="0" indent="0">
              <a:buNone/>
            </a:pPr>
            <a:r>
              <a:rPr lang="en-CA" b="1" u="sng" dirty="0">
                <a:solidFill>
                  <a:srgbClr val="002060"/>
                </a:solidFill>
              </a:rPr>
              <a:t>A)  Na+ -K+ pump: </a:t>
            </a:r>
          </a:p>
          <a:p>
            <a:pPr marL="0" indent="0">
              <a:buNone/>
            </a:pPr>
            <a:r>
              <a:rPr lang="en-CA" dirty="0">
                <a:solidFill>
                  <a:srgbClr val="002060"/>
                </a:solidFill>
              </a:rPr>
              <a:t>a pump present in all cells of the body that pumps 3</a:t>
            </a:r>
            <a:r>
              <a:rPr lang="en-US" dirty="0">
                <a:solidFill>
                  <a:srgbClr val="002060"/>
                </a:solidFill>
              </a:rPr>
              <a:t> </a:t>
            </a:r>
            <a:r>
              <a:rPr lang="en-CA" dirty="0">
                <a:solidFill>
                  <a:srgbClr val="002060"/>
                </a:solidFill>
              </a:rPr>
              <a:t>Na+ to outside the cell coupled with pumping 2 K+ to the inside of the cell.</a:t>
            </a:r>
          </a:p>
          <a:p>
            <a:pPr marL="0" indent="0">
              <a:buNone/>
            </a:pPr>
            <a:r>
              <a:rPr lang="en-CA" b="1" dirty="0">
                <a:solidFill>
                  <a:srgbClr val="FF0000"/>
                </a:solidFill>
              </a:rPr>
              <a:t>Carrier attach with ATPase</a:t>
            </a:r>
            <a:endParaRPr lang="en-US" b="1" dirty="0">
              <a:solidFill>
                <a:srgbClr val="FF0000"/>
              </a:solidFill>
            </a:endParaRPr>
          </a:p>
        </p:txBody>
      </p:sp>
    </p:spTree>
    <p:extLst>
      <p:ext uri="{BB962C8B-B14F-4D97-AF65-F5344CB8AC3E}">
        <p14:creationId xmlns:p14="http://schemas.microsoft.com/office/powerpoint/2010/main" val="330620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694503-BBB8-4874-8625-889689560A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6413" y="347662"/>
            <a:ext cx="5722461" cy="4517732"/>
          </a:xfrm>
        </p:spPr>
      </p:pic>
      <p:pic>
        <p:nvPicPr>
          <p:cNvPr id="6" name="Picture 5">
            <a:extLst>
              <a:ext uri="{FF2B5EF4-FFF2-40B4-BE49-F238E27FC236}">
                <a16:creationId xmlns:a16="http://schemas.microsoft.com/office/drawing/2014/main" id="{F4338AC8-C37F-4404-ABFC-F6CC7526DEE8}"/>
              </a:ext>
            </a:extLst>
          </p:cNvPr>
          <p:cNvPicPr>
            <a:picLocks noChangeAspect="1"/>
          </p:cNvPicPr>
          <p:nvPr/>
        </p:nvPicPr>
        <p:blipFill>
          <a:blip r:embed="rId3"/>
          <a:stretch>
            <a:fillRect/>
          </a:stretch>
        </p:blipFill>
        <p:spPr>
          <a:xfrm>
            <a:off x="628650" y="412456"/>
            <a:ext cx="4029075" cy="5433173"/>
          </a:xfrm>
          <a:prstGeom prst="rect">
            <a:avLst/>
          </a:prstGeom>
        </p:spPr>
      </p:pic>
    </p:spTree>
    <p:extLst>
      <p:ext uri="{BB962C8B-B14F-4D97-AF65-F5344CB8AC3E}">
        <p14:creationId xmlns:p14="http://schemas.microsoft.com/office/powerpoint/2010/main" val="3772115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07CC-E846-4784-BB30-EF0BEAAF0913}"/>
              </a:ext>
            </a:extLst>
          </p:cNvPr>
          <p:cNvSpPr/>
          <p:nvPr/>
        </p:nvSpPr>
        <p:spPr>
          <a:xfrm>
            <a:off x="193525" y="226159"/>
            <a:ext cx="11591590" cy="6801862"/>
          </a:xfrm>
          <a:prstGeom prst="rect">
            <a:avLst/>
          </a:prstGeom>
        </p:spPr>
        <p:txBody>
          <a:bodyPr wrap="square">
            <a:spAutoFit/>
          </a:bodyPr>
          <a:lstStyle/>
          <a:p>
            <a:pPr marL="285750" indent="-285750">
              <a:buFont typeface="Wingdings" panose="05000000000000000000" pitchFamily="2" charset="2"/>
              <a:buChar char="q"/>
            </a:pPr>
            <a:r>
              <a:rPr lang="en-US" sz="2400" b="1" dirty="0">
                <a:solidFill>
                  <a:srgbClr val="00B050"/>
                </a:solidFill>
                <a:effectLst>
                  <a:outerShdw blurRad="38100" dist="38100" dir="2700000" algn="tl">
                    <a:srgbClr val="000000">
                      <a:alpha val="43137"/>
                    </a:srgbClr>
                  </a:outerShdw>
                </a:effectLst>
                <a:latin typeface="Slimbach-Book"/>
              </a:rPr>
              <a:t>Substances may be transported down an electro-chemical gradient (downhill) or against an electro-chemical gradient (uphill)</a:t>
            </a:r>
            <a:r>
              <a:rPr lang="ar-JO" sz="2400" b="1" dirty="0">
                <a:solidFill>
                  <a:srgbClr val="00B050"/>
                </a:solidFill>
                <a:effectLst>
                  <a:outerShdw blurRad="38100" dist="38100" dir="2700000" algn="tl">
                    <a:srgbClr val="000000">
                      <a:alpha val="43137"/>
                    </a:srgbClr>
                  </a:outerShdw>
                </a:effectLst>
                <a:latin typeface="Slimbach-Book"/>
              </a:rPr>
              <a:t>:</a:t>
            </a:r>
          </a:p>
          <a:p>
            <a:pPr marL="285750" indent="-285750">
              <a:buFont typeface="Wingdings" panose="05000000000000000000" pitchFamily="2" charset="2"/>
              <a:buChar char="q"/>
            </a:pPr>
            <a:endParaRPr lang="ar-JO" sz="2000" dirty="0">
              <a:solidFill>
                <a:srgbClr val="00B050"/>
              </a:solidFill>
              <a:latin typeface="Slimbach-Book"/>
            </a:endParaRPr>
          </a:p>
          <a:p>
            <a:pPr marL="285750" indent="-285750">
              <a:buFont typeface="Wingdings" panose="05000000000000000000" pitchFamily="2" charset="2"/>
              <a:buChar char="v"/>
            </a:pPr>
            <a:r>
              <a:rPr lang="en-US" sz="2000" dirty="0">
                <a:solidFill>
                  <a:srgbClr val="00B050"/>
                </a:solidFill>
                <a:latin typeface="Slimbach-Book"/>
              </a:rPr>
              <a:t>Downhill transport occurs by diffusion(passive transport) , either simple or facilitated, and requires no input of metabolic energy.</a:t>
            </a:r>
            <a:endParaRPr lang="ar-JO" sz="2000" dirty="0">
              <a:solidFill>
                <a:srgbClr val="00B050"/>
              </a:solidFill>
              <a:latin typeface="Slimbach-Book"/>
            </a:endParaRPr>
          </a:p>
          <a:p>
            <a:pPr marL="285750" indent="-285750">
              <a:buFont typeface="Wingdings" panose="05000000000000000000" pitchFamily="2" charset="2"/>
              <a:buChar char="v"/>
            </a:pPr>
            <a:endParaRPr lang="ar-JO" sz="2000" dirty="0">
              <a:solidFill>
                <a:srgbClr val="00B050"/>
              </a:solidFill>
              <a:latin typeface="Slimbach-Book"/>
            </a:endParaRPr>
          </a:p>
          <a:p>
            <a:pPr marL="285750" indent="-285750">
              <a:buFont typeface="Wingdings" panose="05000000000000000000" pitchFamily="2" charset="2"/>
              <a:buChar char="v"/>
            </a:pPr>
            <a:r>
              <a:rPr lang="en-US" sz="2000" dirty="0">
                <a:solidFill>
                  <a:srgbClr val="00B050"/>
                </a:solidFill>
                <a:latin typeface="Slimbach-Book"/>
              </a:rPr>
              <a:t> Uphill transport occurs by active transport, which may be primary or secondary.</a:t>
            </a:r>
            <a:endParaRPr lang="ar-JO" sz="2000" dirty="0">
              <a:solidFill>
                <a:srgbClr val="00B050"/>
              </a:solidFill>
              <a:latin typeface="Slimbach-Book"/>
            </a:endParaRPr>
          </a:p>
          <a:p>
            <a:pPr marL="285750" indent="-285750">
              <a:buFont typeface="Wingdings" panose="05000000000000000000" pitchFamily="2" charset="2"/>
              <a:buChar char="q"/>
            </a:pPr>
            <a:endParaRPr lang="ar-JO" sz="2000" dirty="0">
              <a:solidFill>
                <a:srgbClr val="00B050"/>
              </a:solidFill>
              <a:latin typeface="Slimbach-Book"/>
            </a:endParaRPr>
          </a:p>
          <a:p>
            <a:pPr marL="285750" indent="-285750">
              <a:buFont typeface="Wingdings" panose="05000000000000000000" pitchFamily="2" charset="2"/>
              <a:buChar char="q"/>
            </a:pPr>
            <a:r>
              <a:rPr lang="en-US" sz="2000" dirty="0">
                <a:solidFill>
                  <a:srgbClr val="00B050"/>
                </a:solidFill>
                <a:latin typeface="Slimbach-Book"/>
              </a:rPr>
              <a:t> Primary and secondary active transport processes are distinguished by their energy source.</a:t>
            </a:r>
            <a:r>
              <a:rPr lang="ar-JO" sz="2000" dirty="0">
                <a:solidFill>
                  <a:srgbClr val="00B050"/>
                </a:solidFill>
                <a:latin typeface="Slimbach-Book"/>
              </a:rPr>
              <a:t> </a:t>
            </a:r>
            <a:r>
              <a:rPr lang="en-US" sz="2000" dirty="0">
                <a:solidFill>
                  <a:srgbClr val="00B050"/>
                </a:solidFill>
                <a:latin typeface="Slimbach-Book"/>
              </a:rPr>
              <a:t> </a:t>
            </a:r>
            <a:r>
              <a:rPr lang="en-US" sz="2000" b="1" u="sng" dirty="0">
                <a:solidFill>
                  <a:srgbClr val="00B050"/>
                </a:solidFill>
                <a:effectLst>
                  <a:outerShdw blurRad="38100" dist="38100" dir="2700000" algn="tl">
                    <a:srgbClr val="000000">
                      <a:alpha val="43137"/>
                    </a:srgbClr>
                  </a:outerShdw>
                </a:effectLst>
                <a:latin typeface="Slimbach-Book"/>
              </a:rPr>
              <a:t>Primary active transport</a:t>
            </a:r>
            <a:r>
              <a:rPr lang="en-US" sz="2000" u="sng" dirty="0">
                <a:solidFill>
                  <a:srgbClr val="00B050"/>
                </a:solidFill>
                <a:latin typeface="Slimbach-Book"/>
              </a:rPr>
              <a:t> </a:t>
            </a:r>
            <a:r>
              <a:rPr lang="en-US" sz="2000" dirty="0">
                <a:solidFill>
                  <a:srgbClr val="00B050"/>
                </a:solidFill>
                <a:latin typeface="Slimbach-Book"/>
              </a:rPr>
              <a:t>requires a direct input of metabolic energy; </a:t>
            </a:r>
            <a:r>
              <a:rPr lang="en-US" sz="2000" b="1" u="sng" dirty="0">
                <a:solidFill>
                  <a:srgbClr val="00B050"/>
                </a:solidFill>
                <a:effectLst>
                  <a:outerShdw blurRad="38100" dist="38100" dir="2700000" algn="tl">
                    <a:srgbClr val="000000">
                      <a:alpha val="43137"/>
                    </a:srgbClr>
                  </a:outerShdw>
                </a:effectLst>
                <a:latin typeface="Slimbach-Book"/>
              </a:rPr>
              <a:t>secondary active transport </a:t>
            </a:r>
            <a:r>
              <a:rPr lang="en-US" sz="2000" dirty="0">
                <a:solidFill>
                  <a:srgbClr val="00B050"/>
                </a:solidFill>
                <a:latin typeface="Slimbach-Book"/>
              </a:rPr>
              <a:t>utilizes an indirect input of metabolic energy.</a:t>
            </a:r>
            <a:endParaRPr lang="ar-JO" sz="2000" dirty="0">
              <a:solidFill>
                <a:srgbClr val="00B050"/>
              </a:solidFill>
              <a:latin typeface="Slimbach-Book"/>
            </a:endParaRPr>
          </a:p>
          <a:p>
            <a:pPr marL="285750" indent="-285750">
              <a:buFont typeface="Wingdings" panose="05000000000000000000" pitchFamily="2" charset="2"/>
              <a:buChar char="q"/>
            </a:pPr>
            <a:endParaRPr lang="ar-JO" sz="2000" dirty="0">
              <a:solidFill>
                <a:srgbClr val="00B050"/>
              </a:solidFill>
              <a:latin typeface="Slimbach-Book"/>
            </a:endParaRPr>
          </a:p>
          <a:p>
            <a:pPr marL="285750" indent="-285750">
              <a:buFont typeface="Wingdings" panose="05000000000000000000" pitchFamily="2" charset="2"/>
              <a:buChar char="q"/>
            </a:pPr>
            <a:r>
              <a:rPr lang="en-US" sz="2400" b="1" dirty="0">
                <a:solidFill>
                  <a:srgbClr val="00B050"/>
                </a:solidFill>
                <a:effectLst>
                  <a:outerShdw blurRad="38100" dist="38100" dir="2700000" algn="tl">
                    <a:srgbClr val="000000">
                      <a:alpha val="43137"/>
                    </a:srgbClr>
                  </a:outerShdw>
                </a:effectLst>
                <a:latin typeface="Slimbach-Book"/>
              </a:rPr>
              <a:t>Further distinctions among transport mechanisms are based on whether the process involves a protein carrier</a:t>
            </a:r>
            <a:r>
              <a:rPr lang="ar-JO" sz="2400" b="1" dirty="0">
                <a:solidFill>
                  <a:srgbClr val="00B050"/>
                </a:solidFill>
                <a:effectLst>
                  <a:outerShdw blurRad="38100" dist="38100" dir="2700000" algn="tl">
                    <a:srgbClr val="000000">
                      <a:alpha val="43137"/>
                    </a:srgbClr>
                  </a:outerShdw>
                </a:effectLst>
                <a:latin typeface="Slimbach-Book"/>
              </a:rPr>
              <a:t>:</a:t>
            </a:r>
          </a:p>
          <a:p>
            <a:endParaRPr lang="ar-JO" sz="2000" dirty="0">
              <a:solidFill>
                <a:srgbClr val="00B050"/>
              </a:solidFill>
              <a:latin typeface="Slimbach-Book"/>
            </a:endParaRPr>
          </a:p>
          <a:p>
            <a:pPr marL="342900" indent="-342900">
              <a:buFont typeface="Wingdings" panose="05000000000000000000" pitchFamily="2" charset="2"/>
              <a:buChar char="v"/>
            </a:pPr>
            <a:r>
              <a:rPr lang="en-US" sz="2000" dirty="0">
                <a:solidFill>
                  <a:srgbClr val="00B050"/>
                </a:solidFill>
                <a:latin typeface="Slimbach-Book"/>
              </a:rPr>
              <a:t> Simple diffusion is the only form of transport that is not carrier mediated. </a:t>
            </a:r>
            <a:endParaRPr lang="ar-JO" sz="2000" dirty="0">
              <a:solidFill>
                <a:srgbClr val="00B050"/>
              </a:solidFill>
              <a:latin typeface="Slimbach-Book"/>
            </a:endParaRPr>
          </a:p>
          <a:p>
            <a:pPr marL="342900" indent="-342900">
              <a:buFont typeface="Wingdings" panose="05000000000000000000" pitchFamily="2" charset="2"/>
              <a:buChar char="v"/>
            </a:pPr>
            <a:r>
              <a:rPr lang="en-US" sz="2000" dirty="0">
                <a:solidFill>
                  <a:srgbClr val="00B050"/>
                </a:solidFill>
                <a:latin typeface="Slimbach-Book"/>
              </a:rPr>
              <a:t>Facilitated diffusion, primary active transport, and secondary active transport all involve integral membrane proteins and are called carrier-mediated transport. </a:t>
            </a:r>
            <a:endParaRPr lang="ar-JO" sz="2000" dirty="0">
              <a:solidFill>
                <a:srgbClr val="00B050"/>
              </a:solidFill>
              <a:latin typeface="Slimbach-Book"/>
            </a:endParaRPr>
          </a:p>
          <a:p>
            <a:pPr marL="342900" indent="-342900">
              <a:buFont typeface="Wingdings" panose="05000000000000000000" pitchFamily="2" charset="2"/>
              <a:buChar char="v"/>
            </a:pPr>
            <a:r>
              <a:rPr lang="en-US" sz="2000" dirty="0">
                <a:solidFill>
                  <a:srgbClr val="00B050"/>
                </a:solidFill>
                <a:latin typeface="Slimbach-Book"/>
              </a:rPr>
              <a:t>All forms of carrier-mediated transport share the following three features: saturation, stereospecificity, and competition.</a:t>
            </a:r>
            <a:endParaRPr lang="ar-JO" sz="2000" dirty="0">
              <a:solidFill>
                <a:srgbClr val="00B050"/>
              </a:solidFill>
              <a:latin typeface="Slimbach-Book"/>
            </a:endParaRPr>
          </a:p>
          <a:p>
            <a:pPr marL="285750" indent="-285750">
              <a:buFont typeface="Wingdings" panose="05000000000000000000" pitchFamily="2" charset="2"/>
              <a:buChar char="q"/>
            </a:pPr>
            <a:endParaRPr lang="en-US" sz="2000" dirty="0">
              <a:solidFill>
                <a:srgbClr val="00B050"/>
              </a:solidFill>
            </a:endParaRPr>
          </a:p>
        </p:txBody>
      </p:sp>
    </p:spTree>
    <p:extLst>
      <p:ext uri="{BB962C8B-B14F-4D97-AF65-F5344CB8AC3E}">
        <p14:creationId xmlns:p14="http://schemas.microsoft.com/office/powerpoint/2010/main" val="2896018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1" y="594360"/>
            <a:ext cx="7463790" cy="5501640"/>
          </a:xfrm>
        </p:spPr>
        <p:txBody>
          <a:bodyPr/>
          <a:lstStyle/>
          <a:p>
            <a:pPr marL="0" indent="0">
              <a:buNone/>
            </a:pPr>
            <a:r>
              <a:rPr lang="en-CA" sz="2800" b="1" u="sng" dirty="0">
                <a:solidFill>
                  <a:srgbClr val="002060"/>
                </a:solidFill>
              </a:rPr>
              <a:t>B. Calcium pump:-</a:t>
            </a:r>
            <a:endParaRPr lang="en-US" sz="2800" b="1" u="sng" dirty="0">
              <a:solidFill>
                <a:srgbClr val="002060"/>
              </a:solidFill>
            </a:endParaRPr>
          </a:p>
          <a:p>
            <a:pPr marL="342900" indent="-342900">
              <a:buFont typeface="Wingdings" panose="05000000000000000000" pitchFamily="2" charset="2"/>
              <a:buChar char="q"/>
            </a:pPr>
            <a:r>
              <a:rPr lang="en-CA" sz="2400" b="1" dirty="0">
                <a:solidFill>
                  <a:srgbClr val="002060"/>
                </a:solidFill>
              </a:rPr>
              <a:t>In all cells, 2 pumps are present:</a:t>
            </a:r>
            <a:endParaRPr lang="en-US" sz="2400" b="1" dirty="0">
              <a:solidFill>
                <a:srgbClr val="002060"/>
              </a:solidFill>
            </a:endParaRPr>
          </a:p>
          <a:p>
            <a:pPr marL="457200" indent="-457200" algn="l">
              <a:buAutoNum type="arabicPeriod"/>
            </a:pPr>
            <a:r>
              <a:rPr lang="en-CA" dirty="0">
                <a:solidFill>
                  <a:srgbClr val="002060"/>
                </a:solidFill>
              </a:rPr>
              <a:t>In the cell membrane and pumps Ca+2 to outside the cell</a:t>
            </a:r>
            <a:endParaRPr lang="en-US" dirty="0">
              <a:solidFill>
                <a:srgbClr val="002060"/>
              </a:solidFill>
            </a:endParaRPr>
          </a:p>
          <a:p>
            <a:pPr marL="0" indent="0">
              <a:buNone/>
            </a:pPr>
            <a:r>
              <a:rPr lang="en-CA" dirty="0">
                <a:solidFill>
                  <a:srgbClr val="002060"/>
                </a:solidFill>
              </a:rPr>
              <a:t>2. In the mitochondria and pumps Ca+2 to the inside of</a:t>
            </a:r>
            <a:r>
              <a:rPr lang="en-US" dirty="0">
                <a:solidFill>
                  <a:srgbClr val="002060"/>
                </a:solidFill>
              </a:rPr>
              <a:t> </a:t>
            </a:r>
            <a:r>
              <a:rPr lang="en-CA" dirty="0">
                <a:solidFill>
                  <a:srgbClr val="002060"/>
                </a:solidFill>
              </a:rPr>
              <a:t>mitochondria.</a:t>
            </a:r>
          </a:p>
          <a:p>
            <a:pPr marL="342900" indent="-342900">
              <a:buFont typeface="Wingdings" panose="05000000000000000000" pitchFamily="2" charset="2"/>
              <a:buChar char="q"/>
            </a:pPr>
            <a:r>
              <a:rPr lang="en-CA" sz="2400" b="1" dirty="0">
                <a:solidFill>
                  <a:srgbClr val="002060"/>
                </a:solidFill>
              </a:rPr>
              <a:t>In muscle fibers:- </a:t>
            </a:r>
          </a:p>
          <a:p>
            <a:pPr marL="0" indent="0">
              <a:buNone/>
            </a:pPr>
            <a:r>
              <a:rPr lang="en-CA" dirty="0">
                <a:solidFill>
                  <a:srgbClr val="002060"/>
                </a:solidFill>
              </a:rPr>
              <a:t>in addition to the previous pumps another pump is present in the sarcoplasmic reticulum that pumps Ca2+  to the inside of the sarcoplasmic reticulum.</a:t>
            </a:r>
            <a:endParaRPr lang="en-US" dirty="0">
              <a:solidFill>
                <a:srgbClr val="002060"/>
              </a:solidFill>
            </a:endParaRPr>
          </a:p>
          <a:p>
            <a:pPr marL="0" indent="0">
              <a:buNone/>
            </a:pPr>
            <a:r>
              <a:rPr lang="en-CA" dirty="0">
                <a:solidFill>
                  <a:srgbClr val="002060"/>
                </a:solidFill>
              </a:rPr>
              <a:t>Through  these  pumps, Ca2+ is maintained at very low  level intracellularly, about 10,000 times less than extracellularly.</a:t>
            </a:r>
            <a:endParaRPr lang="en-US" dirty="0">
              <a:solidFill>
                <a:srgbClr val="002060"/>
              </a:solidFill>
            </a:endParaRPr>
          </a:p>
          <a:p>
            <a:pPr marL="0" indent="0">
              <a:buNone/>
            </a:pPr>
            <a:endParaRPr lang="en-US" b="1" dirty="0">
              <a:solidFill>
                <a:srgbClr val="002060"/>
              </a:solidFill>
            </a:endParaRPr>
          </a:p>
          <a:p>
            <a:endParaRPr lang="en-US" dirty="0">
              <a:solidFill>
                <a:srgbClr val="002060"/>
              </a:solidFill>
            </a:endParaRPr>
          </a:p>
        </p:txBody>
      </p:sp>
      <p:pic>
        <p:nvPicPr>
          <p:cNvPr id="4" name="Picture 3">
            <a:extLst>
              <a:ext uri="{FF2B5EF4-FFF2-40B4-BE49-F238E27FC236}">
                <a16:creationId xmlns:a16="http://schemas.microsoft.com/office/drawing/2014/main" id="{D7BC4963-B35E-4FDB-A5CD-018AB26ACA43}"/>
              </a:ext>
            </a:extLst>
          </p:cNvPr>
          <p:cNvPicPr>
            <a:picLocks noChangeAspect="1"/>
          </p:cNvPicPr>
          <p:nvPr/>
        </p:nvPicPr>
        <p:blipFill>
          <a:blip r:embed="rId2"/>
          <a:stretch>
            <a:fillRect/>
          </a:stretch>
        </p:blipFill>
        <p:spPr>
          <a:xfrm>
            <a:off x="7486650" y="909637"/>
            <a:ext cx="4048125" cy="4352925"/>
          </a:xfrm>
          <a:prstGeom prst="rect">
            <a:avLst/>
          </a:prstGeom>
        </p:spPr>
      </p:pic>
    </p:spTree>
    <p:extLst>
      <p:ext uri="{BB962C8B-B14F-4D97-AF65-F5344CB8AC3E}">
        <p14:creationId xmlns:p14="http://schemas.microsoft.com/office/powerpoint/2010/main" val="356358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614363"/>
            <a:ext cx="11378565" cy="2405856"/>
          </a:xfrm>
        </p:spPr>
        <p:txBody>
          <a:bodyPr>
            <a:normAutofit/>
          </a:bodyPr>
          <a:lstStyle/>
          <a:p>
            <a:pPr marL="0" indent="0">
              <a:buNone/>
            </a:pPr>
            <a:r>
              <a:rPr lang="en-CA" sz="2400" b="1" u="sng" dirty="0">
                <a:solidFill>
                  <a:srgbClr val="002060"/>
                </a:solidFill>
              </a:rPr>
              <a:t>C. H+ pump </a:t>
            </a:r>
            <a:r>
              <a:rPr lang="en-CA" sz="2400" b="1" u="sng" dirty="0">
                <a:solidFill>
                  <a:srgbClr val="00B050"/>
                </a:solidFill>
              </a:rPr>
              <a:t>(</a:t>
            </a:r>
            <a:r>
              <a:rPr lang="en-US" dirty="0">
                <a:solidFill>
                  <a:srgbClr val="00B050"/>
                </a:solidFill>
              </a:rPr>
              <a:t> proton </a:t>
            </a:r>
            <a:r>
              <a:rPr lang="en-US" b="1" dirty="0">
                <a:solidFill>
                  <a:srgbClr val="00B050"/>
                </a:solidFill>
              </a:rPr>
              <a:t>pump )</a:t>
            </a:r>
            <a:r>
              <a:rPr lang="en-CA" sz="2400" b="1" u="sng" dirty="0">
                <a:solidFill>
                  <a:srgbClr val="002060"/>
                </a:solidFill>
              </a:rPr>
              <a:t>:</a:t>
            </a:r>
          </a:p>
          <a:p>
            <a:pPr marL="0" indent="0">
              <a:buNone/>
            </a:pPr>
            <a:r>
              <a:rPr lang="en-CA" dirty="0">
                <a:solidFill>
                  <a:srgbClr val="002060"/>
                </a:solidFill>
              </a:rPr>
              <a:t> In the renal tubules (second half of distal tubules and collecting ducts) and pumps H+ from the cell to the tubular lumen</a:t>
            </a:r>
            <a:endParaRPr lang="en-US" dirty="0">
              <a:solidFill>
                <a:srgbClr val="002060"/>
              </a:solidFill>
            </a:endParaRPr>
          </a:p>
        </p:txBody>
      </p:sp>
      <p:pic>
        <p:nvPicPr>
          <p:cNvPr id="4" name="Picture 3">
            <a:extLst>
              <a:ext uri="{FF2B5EF4-FFF2-40B4-BE49-F238E27FC236}">
                <a16:creationId xmlns:a16="http://schemas.microsoft.com/office/drawing/2014/main" id="{8923775E-69B5-4421-BCEE-81247D25EDB0}"/>
              </a:ext>
            </a:extLst>
          </p:cNvPr>
          <p:cNvPicPr>
            <a:picLocks noChangeAspect="1"/>
          </p:cNvPicPr>
          <p:nvPr/>
        </p:nvPicPr>
        <p:blipFill>
          <a:blip r:embed="rId2"/>
          <a:stretch>
            <a:fillRect/>
          </a:stretch>
        </p:blipFill>
        <p:spPr>
          <a:xfrm>
            <a:off x="6395491" y="1843088"/>
            <a:ext cx="4998789" cy="4271962"/>
          </a:xfrm>
          <a:prstGeom prst="rect">
            <a:avLst/>
          </a:prstGeom>
        </p:spPr>
      </p:pic>
      <p:pic>
        <p:nvPicPr>
          <p:cNvPr id="6" name="Picture 5">
            <a:extLst>
              <a:ext uri="{FF2B5EF4-FFF2-40B4-BE49-F238E27FC236}">
                <a16:creationId xmlns:a16="http://schemas.microsoft.com/office/drawing/2014/main" id="{18235A37-7F07-416C-B916-56E9C933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57" y="2054206"/>
            <a:ext cx="4888158" cy="2749588"/>
          </a:xfrm>
          <a:prstGeom prst="rect">
            <a:avLst/>
          </a:prstGeom>
        </p:spPr>
      </p:pic>
    </p:spTree>
    <p:extLst>
      <p:ext uri="{BB962C8B-B14F-4D97-AF65-F5344CB8AC3E}">
        <p14:creationId xmlns:p14="http://schemas.microsoft.com/office/powerpoint/2010/main" val="3560021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1" y="594359"/>
            <a:ext cx="9242186" cy="5246445"/>
          </a:xfrm>
        </p:spPr>
      </p:pic>
    </p:spTree>
    <p:extLst>
      <p:ext uri="{BB962C8B-B14F-4D97-AF65-F5344CB8AC3E}">
        <p14:creationId xmlns:p14="http://schemas.microsoft.com/office/powerpoint/2010/main" val="1184364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06317349"/>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1483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685801"/>
            <a:ext cx="11780520" cy="5743574"/>
          </a:xfrm>
        </p:spPr>
        <p:txBody>
          <a:bodyPr>
            <a:normAutofit lnSpcReduction="10000"/>
          </a:bodyPr>
          <a:lstStyle/>
          <a:p>
            <a:pPr marL="0" indent="0">
              <a:buNone/>
            </a:pPr>
            <a:r>
              <a:rPr lang="en-CA" b="1" dirty="0">
                <a:solidFill>
                  <a:srgbClr val="002060"/>
                </a:solidFill>
              </a:rPr>
              <a:t>2- Secondary active transport</a:t>
            </a:r>
            <a:endParaRPr lang="en-US" dirty="0">
              <a:solidFill>
                <a:srgbClr val="002060"/>
              </a:solidFill>
            </a:endParaRPr>
          </a:p>
          <a:p>
            <a:pPr marL="0" indent="0">
              <a:buNone/>
            </a:pPr>
            <a:r>
              <a:rPr lang="en-CA" u="sng" dirty="0">
                <a:solidFill>
                  <a:srgbClr val="002060"/>
                </a:solidFill>
              </a:rPr>
              <a:t>_Definition</a:t>
            </a:r>
            <a:r>
              <a:rPr lang="en-CA" dirty="0">
                <a:solidFill>
                  <a:srgbClr val="002060"/>
                </a:solidFill>
              </a:rPr>
              <a:t>:</a:t>
            </a:r>
          </a:p>
          <a:p>
            <a:pPr marL="0" indent="0">
              <a:buNone/>
            </a:pPr>
            <a:r>
              <a:rPr lang="en-CA" dirty="0">
                <a:solidFill>
                  <a:srgbClr val="002060"/>
                </a:solidFill>
              </a:rPr>
              <a:t>Transport of   substance actively (against its  electro-chemical gradient) secondary to passive transport of another substance (down its electro chemical gradient).</a:t>
            </a: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dirty="0">
              <a:solidFill>
                <a:srgbClr val="002060"/>
              </a:solidFill>
            </a:endParaRPr>
          </a:p>
          <a:p>
            <a:pPr marL="0" indent="0">
              <a:buNone/>
            </a:pPr>
            <a:endParaRPr lang="en-CA" b="1" dirty="0">
              <a:solidFill>
                <a:srgbClr val="FF0000"/>
              </a:solidFill>
            </a:endParaRPr>
          </a:p>
          <a:p>
            <a:pPr marL="0" indent="0">
              <a:buNone/>
            </a:pPr>
            <a:r>
              <a:rPr lang="en-CA" b="1" dirty="0">
                <a:solidFill>
                  <a:srgbClr val="FF0000"/>
                </a:solidFill>
              </a:rPr>
              <a:t>Carrier &amp; ATPase are separated </a:t>
            </a:r>
            <a:endParaRPr lang="en-US" b="1" dirty="0">
              <a:solidFill>
                <a:srgbClr val="FF0000"/>
              </a:solidFill>
            </a:endParaRPr>
          </a:p>
          <a:p>
            <a:pPr marL="0" indent="0">
              <a:buNone/>
            </a:pPr>
            <a:endParaRPr lang="en-US" dirty="0">
              <a:solidFill>
                <a:srgbClr val="002060"/>
              </a:solidFill>
            </a:endParaRPr>
          </a:p>
          <a:p>
            <a:pPr marL="0" indent="0">
              <a:buNone/>
            </a:pPr>
            <a:endParaRPr lang="en-US" dirty="0">
              <a:solidFill>
                <a:srgbClr val="002060"/>
              </a:solidFill>
            </a:endParaRPr>
          </a:p>
        </p:txBody>
      </p:sp>
      <p:pic>
        <p:nvPicPr>
          <p:cNvPr id="4" name="Content Placeholder 3">
            <a:extLst>
              <a:ext uri="{FF2B5EF4-FFF2-40B4-BE49-F238E27FC236}">
                <a16:creationId xmlns:a16="http://schemas.microsoft.com/office/drawing/2014/main" id="{A25515B8-8651-4D6A-95B5-6FF54B5B4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87" y="2599652"/>
            <a:ext cx="7513895" cy="3161721"/>
          </a:xfrm>
          <a:prstGeom prst="rect">
            <a:avLst/>
          </a:prstGeom>
        </p:spPr>
      </p:pic>
      <p:pic>
        <p:nvPicPr>
          <p:cNvPr id="2" name="Picture 1">
            <a:extLst>
              <a:ext uri="{FF2B5EF4-FFF2-40B4-BE49-F238E27FC236}">
                <a16:creationId xmlns:a16="http://schemas.microsoft.com/office/drawing/2014/main" id="{CCA62813-2711-4BA8-9980-F4A87E40F985}"/>
              </a:ext>
            </a:extLst>
          </p:cNvPr>
          <p:cNvPicPr>
            <a:picLocks noChangeAspect="1"/>
          </p:cNvPicPr>
          <p:nvPr/>
        </p:nvPicPr>
        <p:blipFill>
          <a:blip r:embed="rId3"/>
          <a:stretch>
            <a:fillRect/>
          </a:stretch>
        </p:blipFill>
        <p:spPr>
          <a:xfrm>
            <a:off x="8443913" y="2090456"/>
            <a:ext cx="3200400" cy="4180115"/>
          </a:xfrm>
          <a:prstGeom prst="rect">
            <a:avLst/>
          </a:prstGeom>
        </p:spPr>
      </p:pic>
    </p:spTree>
    <p:extLst>
      <p:ext uri="{BB962C8B-B14F-4D97-AF65-F5344CB8AC3E}">
        <p14:creationId xmlns:p14="http://schemas.microsoft.com/office/powerpoint/2010/main" val="2332652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ADCFE85E-3267-4116-A48E-319F6204FE48}"/>
                  </a:ext>
                </a:extLst>
              </p14:cNvPr>
              <p14:cNvContentPartPr/>
              <p14:nvPr/>
            </p14:nvContentPartPr>
            <p14:xfrm>
              <a:off x="1848600" y="616320"/>
              <a:ext cx="9072720" cy="2982600"/>
            </p14:xfrm>
          </p:contentPart>
        </mc:Choice>
        <mc:Fallback>
          <p:pic>
            <p:nvPicPr>
              <p:cNvPr id="4" name="Ink 3">
                <a:extLst>
                  <a:ext uri="{FF2B5EF4-FFF2-40B4-BE49-F238E27FC236}">
                    <a16:creationId xmlns:a16="http://schemas.microsoft.com/office/drawing/2014/main" id="{ADCFE85E-3267-4116-A48E-319F6204FE48}"/>
                  </a:ext>
                </a:extLst>
              </p:cNvPr>
              <p:cNvPicPr/>
              <p:nvPr/>
            </p:nvPicPr>
            <p:blipFill>
              <a:blip r:embed="rId3"/>
              <a:stretch>
                <a:fillRect/>
              </a:stretch>
            </p:blipFill>
            <p:spPr>
              <a:xfrm>
                <a:off x="1839240" y="606960"/>
                <a:ext cx="9091440" cy="30013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121674B0-BF2C-4AC7-8926-B82918A20113}"/>
                  </a:ext>
                </a:extLst>
              </p14:cNvPr>
              <p14:cNvContentPartPr/>
              <p14:nvPr/>
            </p14:nvContentPartPr>
            <p14:xfrm>
              <a:off x="1639328" y="180337"/>
              <a:ext cx="10100160" cy="3902760"/>
            </p14:xfrm>
          </p:contentPart>
        </mc:Choice>
        <mc:Fallback>
          <p:pic>
            <p:nvPicPr>
              <p:cNvPr id="5" name="Ink 4">
                <a:extLst>
                  <a:ext uri="{FF2B5EF4-FFF2-40B4-BE49-F238E27FC236}">
                    <a16:creationId xmlns:a16="http://schemas.microsoft.com/office/drawing/2014/main" id="{121674B0-BF2C-4AC7-8926-B82918A20113}"/>
                  </a:ext>
                </a:extLst>
              </p:cNvPr>
              <p:cNvPicPr/>
              <p:nvPr/>
            </p:nvPicPr>
            <p:blipFill>
              <a:blip r:embed="rId5"/>
              <a:stretch>
                <a:fillRect/>
              </a:stretch>
            </p:blipFill>
            <p:spPr>
              <a:xfrm>
                <a:off x="1629968" y="170977"/>
                <a:ext cx="10118880" cy="3921480"/>
              </a:xfrm>
              <a:prstGeom prst="rect">
                <a:avLst/>
              </a:prstGeom>
            </p:spPr>
          </p:pic>
        </mc:Fallback>
      </mc:AlternateContent>
    </p:spTree>
    <p:extLst>
      <p:ext uri="{BB962C8B-B14F-4D97-AF65-F5344CB8AC3E}">
        <p14:creationId xmlns:p14="http://schemas.microsoft.com/office/powerpoint/2010/main" val="2681751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 y="655638"/>
            <a:ext cx="11399520" cy="5516563"/>
          </a:xfrm>
        </p:spPr>
        <p:txBody>
          <a:bodyPr>
            <a:normAutofit lnSpcReduction="10000"/>
          </a:bodyPr>
          <a:lstStyle/>
          <a:p>
            <a:pPr marL="0" indent="0">
              <a:buNone/>
            </a:pPr>
            <a:r>
              <a:rPr lang="en-CA" sz="4100" b="1" dirty="0">
                <a:solidFill>
                  <a:srgbClr val="002060"/>
                </a:solidFill>
              </a:rPr>
              <a:t>Types of Secondary active transport</a:t>
            </a:r>
          </a:p>
          <a:p>
            <a:pPr marL="0" indent="0">
              <a:buNone/>
            </a:pPr>
            <a:r>
              <a:rPr lang="en-CA" dirty="0">
                <a:solidFill>
                  <a:srgbClr val="002060"/>
                </a:solidFill>
              </a:rPr>
              <a:t> two types:</a:t>
            </a:r>
            <a:endParaRPr lang="en-US" dirty="0">
              <a:solidFill>
                <a:srgbClr val="002060"/>
              </a:solidFill>
            </a:endParaRPr>
          </a:p>
          <a:p>
            <a:r>
              <a:rPr lang="en-CA" b="1" dirty="0">
                <a:solidFill>
                  <a:srgbClr val="002060"/>
                </a:solidFill>
              </a:rPr>
              <a:t>A.  Co-transport (symport):- </a:t>
            </a:r>
            <a:r>
              <a:rPr lang="en-US" b="1" u="sng" dirty="0">
                <a:solidFill>
                  <a:srgbClr val="00B050"/>
                </a:solidFill>
              </a:rPr>
              <a:t>syn- : Prefix meaning together, with, joined; appears as </a:t>
            </a:r>
            <a:r>
              <a:rPr lang="en-US" b="1" u="sng" dirty="0" err="1">
                <a:solidFill>
                  <a:srgbClr val="00B050"/>
                </a:solidFill>
              </a:rPr>
              <a:t>sym</a:t>
            </a:r>
            <a:r>
              <a:rPr lang="en-US" b="1" u="sng" dirty="0">
                <a:solidFill>
                  <a:srgbClr val="00B050"/>
                </a:solidFill>
              </a:rPr>
              <a:t>- before b, p, </a:t>
            </a:r>
            <a:r>
              <a:rPr lang="en-US" b="1" u="sng" dirty="0" err="1">
                <a:solidFill>
                  <a:srgbClr val="00B050"/>
                </a:solidFill>
              </a:rPr>
              <a:t>ph</a:t>
            </a:r>
            <a:r>
              <a:rPr lang="en-US" b="1" u="sng" dirty="0">
                <a:solidFill>
                  <a:srgbClr val="00B050"/>
                </a:solidFill>
              </a:rPr>
              <a:t>, or m;</a:t>
            </a:r>
          </a:p>
          <a:p>
            <a:pPr marL="0" indent="0">
              <a:buNone/>
            </a:pPr>
            <a:endParaRPr lang="en-US" dirty="0">
              <a:solidFill>
                <a:srgbClr val="002060"/>
              </a:solidFill>
            </a:endParaRPr>
          </a:p>
          <a:p>
            <a:pPr marL="0" indent="0">
              <a:buNone/>
            </a:pPr>
            <a:r>
              <a:rPr lang="en-CA" b="1" dirty="0">
                <a:solidFill>
                  <a:srgbClr val="002060"/>
                </a:solidFill>
              </a:rPr>
              <a:t>• </a:t>
            </a:r>
            <a:r>
              <a:rPr lang="en-CA" dirty="0">
                <a:solidFill>
                  <a:srgbClr val="002060"/>
                </a:solidFill>
              </a:rPr>
              <a:t>In which the two substances are transported in the same direction.</a:t>
            </a:r>
            <a:endParaRPr lang="en-US" dirty="0">
              <a:solidFill>
                <a:srgbClr val="002060"/>
              </a:solidFill>
            </a:endParaRPr>
          </a:p>
          <a:p>
            <a:pPr marL="0" indent="0">
              <a:buNone/>
            </a:pPr>
            <a:r>
              <a:rPr lang="en-CA" dirty="0">
                <a:solidFill>
                  <a:srgbClr val="002060"/>
                </a:solidFill>
              </a:rPr>
              <a:t>•</a:t>
            </a:r>
            <a:r>
              <a:rPr lang="en-CA" u="sng" dirty="0">
                <a:solidFill>
                  <a:srgbClr val="002060"/>
                </a:solidFill>
              </a:rPr>
              <a:t> Example</a:t>
            </a:r>
            <a:r>
              <a:rPr lang="en-CA" dirty="0">
                <a:solidFill>
                  <a:srgbClr val="002060"/>
                </a:solidFill>
              </a:rPr>
              <a:t> </a:t>
            </a:r>
          </a:p>
          <a:p>
            <a:pPr marL="0" indent="0">
              <a:buNone/>
            </a:pPr>
            <a:r>
              <a:rPr lang="en-CA" dirty="0">
                <a:solidFill>
                  <a:srgbClr val="002060"/>
                </a:solidFill>
              </a:rPr>
              <a:t>sodium-glucose and sodium-amino acids  co-transport that occurs in epithelial cells of the intestine and renal tubules. </a:t>
            </a:r>
          </a:p>
          <a:p>
            <a:pPr marL="0" indent="0">
              <a:buNone/>
            </a:pPr>
            <a:r>
              <a:rPr lang="en-CA" dirty="0">
                <a:solidFill>
                  <a:srgbClr val="002060"/>
                </a:solidFill>
              </a:rPr>
              <a:t>In this mechanism, glucose and Na+ bind to a common carrier and glucose is carried into the cell (against its electrochemical gradient) as Na+ moves to the inside of the cell (down its electrochemical gradient).</a:t>
            </a:r>
          </a:p>
          <a:p>
            <a:pPr marL="0" indent="0">
              <a:buNone/>
            </a:pPr>
            <a:r>
              <a:rPr lang="en-CA" dirty="0">
                <a:solidFill>
                  <a:srgbClr val="002060"/>
                </a:solidFill>
              </a:rPr>
              <a:t>*</a:t>
            </a:r>
            <a:r>
              <a:rPr lang="en-CA" dirty="0">
                <a:solidFill>
                  <a:srgbClr val="FF0000"/>
                </a:solidFill>
              </a:rPr>
              <a:t>The transport in the same side</a:t>
            </a: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735612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7C4708-E86C-484D-9446-DB61462178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1273" y="100013"/>
            <a:ext cx="5648325" cy="3342480"/>
          </a:xfrm>
        </p:spPr>
      </p:pic>
      <p:pic>
        <p:nvPicPr>
          <p:cNvPr id="1026" name="Picture 2" descr="This diagram shows the different substances that are secreted and reabsorbed by the proximal collecting tubule. Arrows show the direction of the movement of the substance.">
            <a:extLst>
              <a:ext uri="{FF2B5EF4-FFF2-40B4-BE49-F238E27FC236}">
                <a16:creationId xmlns:a16="http://schemas.microsoft.com/office/drawing/2014/main" id="{E074F2E7-CCD1-4CCA-A4BD-8A0AC1D51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100013"/>
            <a:ext cx="5495924" cy="394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5F4BF35-CFA3-4E81-B845-17EAEB70A25A}"/>
              </a:ext>
            </a:extLst>
          </p:cNvPr>
          <p:cNvPicPr>
            <a:picLocks noChangeAspect="1"/>
          </p:cNvPicPr>
          <p:nvPr/>
        </p:nvPicPr>
        <p:blipFill>
          <a:blip r:embed="rId4"/>
          <a:stretch>
            <a:fillRect/>
          </a:stretch>
        </p:blipFill>
        <p:spPr>
          <a:xfrm>
            <a:off x="6958013" y="3495868"/>
            <a:ext cx="3362132" cy="3362132"/>
          </a:xfrm>
          <a:prstGeom prst="rect">
            <a:avLst/>
          </a:prstGeom>
        </p:spPr>
      </p:pic>
    </p:spTree>
    <p:extLst>
      <p:ext uri="{BB962C8B-B14F-4D97-AF65-F5344CB8AC3E}">
        <p14:creationId xmlns:p14="http://schemas.microsoft.com/office/powerpoint/2010/main" val="1800860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 y="533401"/>
            <a:ext cx="7413308" cy="5592763"/>
          </a:xfrm>
        </p:spPr>
        <p:txBody>
          <a:bodyPr>
            <a:normAutofit/>
          </a:bodyPr>
          <a:lstStyle/>
          <a:p>
            <a:pPr marL="0" indent="0">
              <a:buNone/>
            </a:pPr>
            <a:r>
              <a:rPr lang="en-CA" b="1" dirty="0">
                <a:solidFill>
                  <a:srgbClr val="002060"/>
                </a:solidFill>
              </a:rPr>
              <a:t>b.  Counter-transport (Antiport):-</a:t>
            </a:r>
            <a:endParaRPr lang="en-US" dirty="0">
              <a:solidFill>
                <a:srgbClr val="002060"/>
              </a:solidFill>
            </a:endParaRPr>
          </a:p>
          <a:p>
            <a:pPr marL="0" indent="0">
              <a:buNone/>
            </a:pPr>
            <a:r>
              <a:rPr lang="en-CA" b="1" dirty="0">
                <a:solidFill>
                  <a:srgbClr val="002060"/>
                </a:solidFill>
              </a:rPr>
              <a:t>• </a:t>
            </a:r>
            <a:r>
              <a:rPr lang="en-CA" dirty="0">
                <a:solidFill>
                  <a:srgbClr val="002060"/>
                </a:solidFill>
              </a:rPr>
              <a:t>In which the two substance are transported in opposite directions.</a:t>
            </a:r>
            <a:endParaRPr lang="en-US" dirty="0">
              <a:solidFill>
                <a:srgbClr val="002060"/>
              </a:solidFill>
            </a:endParaRPr>
          </a:p>
          <a:p>
            <a:pPr marL="0" indent="0">
              <a:buNone/>
            </a:pPr>
            <a:r>
              <a:rPr lang="en-CA" dirty="0">
                <a:solidFill>
                  <a:srgbClr val="002060"/>
                </a:solidFill>
              </a:rPr>
              <a:t>• </a:t>
            </a:r>
            <a:r>
              <a:rPr lang="en-CA" u="sng" dirty="0">
                <a:solidFill>
                  <a:srgbClr val="002060"/>
                </a:solidFill>
              </a:rPr>
              <a:t>Example:</a:t>
            </a:r>
          </a:p>
          <a:p>
            <a:pPr marL="0" indent="0">
              <a:buNone/>
            </a:pPr>
            <a:r>
              <a:rPr lang="en-CA" dirty="0">
                <a:solidFill>
                  <a:srgbClr val="002060"/>
                </a:solidFill>
              </a:rPr>
              <a:t>sodium-hydrogen counter-transport in the renal tubular epithelium.</a:t>
            </a:r>
          </a:p>
          <a:p>
            <a:pPr marL="0" indent="0">
              <a:buNone/>
            </a:pPr>
            <a:r>
              <a:rPr lang="en-CA" dirty="0">
                <a:solidFill>
                  <a:srgbClr val="002060"/>
                </a:solidFill>
              </a:rPr>
              <a:t>In this mechanism, there is a common carrier for Na+ and H+, Na+ binds to a receptor on the outer surface of the carrier and H+ binds to a receptor site on the inner surface of the carrier.</a:t>
            </a:r>
            <a:endParaRPr lang="en-US" dirty="0">
              <a:solidFill>
                <a:srgbClr val="002060"/>
              </a:solidFill>
            </a:endParaRPr>
          </a:p>
          <a:p>
            <a:pPr marL="0" indent="0">
              <a:buNone/>
            </a:pPr>
            <a:r>
              <a:rPr lang="en-CA" dirty="0">
                <a:solidFill>
                  <a:srgbClr val="002060"/>
                </a:solidFill>
              </a:rPr>
              <a:t>H+ is carried outside the cell (against its electrochemical gradient) as  Na+  moves  passively  to  the  inside  of  the  cell (down  its electrochemical gradient).</a:t>
            </a:r>
            <a:endParaRPr lang="en-US" dirty="0">
              <a:solidFill>
                <a:srgbClr val="002060"/>
              </a:solidFill>
            </a:endParaRPr>
          </a:p>
        </p:txBody>
      </p:sp>
      <p:pic>
        <p:nvPicPr>
          <p:cNvPr id="2" name="Picture 1">
            <a:extLst>
              <a:ext uri="{FF2B5EF4-FFF2-40B4-BE49-F238E27FC236}">
                <a16:creationId xmlns:a16="http://schemas.microsoft.com/office/drawing/2014/main" id="{A5ABC4C9-822E-45FE-9E8A-02B9D503C2D3}"/>
              </a:ext>
            </a:extLst>
          </p:cNvPr>
          <p:cNvPicPr>
            <a:picLocks noChangeAspect="1"/>
          </p:cNvPicPr>
          <p:nvPr/>
        </p:nvPicPr>
        <p:blipFill>
          <a:blip r:embed="rId2"/>
          <a:stretch>
            <a:fillRect/>
          </a:stretch>
        </p:blipFill>
        <p:spPr>
          <a:xfrm>
            <a:off x="7900988" y="1243014"/>
            <a:ext cx="3724062" cy="3809814"/>
          </a:xfrm>
          <a:prstGeom prst="rect">
            <a:avLst/>
          </a:prstGeom>
        </p:spPr>
      </p:pic>
    </p:spTree>
    <p:extLst>
      <p:ext uri="{BB962C8B-B14F-4D97-AF65-F5344CB8AC3E}">
        <p14:creationId xmlns:p14="http://schemas.microsoft.com/office/powerpoint/2010/main" val="1709824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92" y="609600"/>
            <a:ext cx="10302528" cy="434196"/>
          </a:xfrm>
        </p:spPr>
        <p:txBody>
          <a:bodyPr>
            <a:normAutofit fontScale="90000"/>
          </a:bodyPr>
          <a:lstStyle/>
          <a:p>
            <a:r>
              <a:rPr lang="en-US" dirty="0">
                <a:solidFill>
                  <a:srgbClr val="FF0000"/>
                </a:solidFill>
              </a:rPr>
              <a:t>Additional notes</a:t>
            </a:r>
          </a:p>
        </p:txBody>
      </p:sp>
      <p:sp>
        <p:nvSpPr>
          <p:cNvPr id="3" name="Content Placeholder 2"/>
          <p:cNvSpPr>
            <a:spLocks noGrp="1"/>
          </p:cNvSpPr>
          <p:nvPr>
            <p:ph idx="1"/>
          </p:nvPr>
        </p:nvSpPr>
        <p:spPr>
          <a:xfrm>
            <a:off x="276046" y="1086928"/>
            <a:ext cx="10739826" cy="5009072"/>
          </a:xfrm>
        </p:spPr>
        <p:txBody>
          <a:bodyPr>
            <a:normAutofit/>
          </a:bodyPr>
          <a:lstStyle/>
          <a:p>
            <a:r>
              <a:rPr lang="en-US" dirty="0" err="1">
                <a:solidFill>
                  <a:srgbClr val="FF0000"/>
                </a:solidFill>
              </a:rPr>
              <a:t>Na+_k</a:t>
            </a:r>
            <a:r>
              <a:rPr lang="en-US" dirty="0">
                <a:solidFill>
                  <a:srgbClr val="FF0000"/>
                </a:solidFill>
              </a:rPr>
              <a:t>+ pump  is considered </a:t>
            </a:r>
            <a:r>
              <a:rPr lang="en-US" dirty="0" err="1">
                <a:solidFill>
                  <a:srgbClr val="FF0000"/>
                </a:solidFill>
              </a:rPr>
              <a:t>electro_genic</a:t>
            </a:r>
            <a:r>
              <a:rPr lang="en-US" dirty="0">
                <a:solidFill>
                  <a:srgbClr val="FF0000"/>
                </a:solidFill>
              </a:rPr>
              <a:t> against</a:t>
            </a:r>
          </a:p>
          <a:p>
            <a:pPr marL="45720" indent="0">
              <a:buNone/>
            </a:pPr>
            <a:r>
              <a:rPr lang="en-US" dirty="0">
                <a:solidFill>
                  <a:srgbClr val="FF0000"/>
                </a:solidFill>
              </a:rPr>
              <a:t>It Keep the size of the cell</a:t>
            </a:r>
          </a:p>
          <a:p>
            <a:pPr marL="45720" indent="0">
              <a:buNone/>
            </a:pPr>
            <a:r>
              <a:rPr lang="en-US" dirty="0">
                <a:solidFill>
                  <a:srgbClr val="FF0000"/>
                </a:solidFill>
              </a:rPr>
              <a:t>But how?!</a:t>
            </a:r>
          </a:p>
          <a:p>
            <a:pPr marL="45720" indent="0">
              <a:buNone/>
            </a:pPr>
            <a:r>
              <a:rPr lang="en-US" dirty="0">
                <a:solidFill>
                  <a:srgbClr val="FF0000"/>
                </a:solidFill>
              </a:rPr>
              <a:t>Because if </a:t>
            </a:r>
            <a:r>
              <a:rPr lang="en-US" dirty="0" err="1">
                <a:solidFill>
                  <a:srgbClr val="FF0000"/>
                </a:solidFill>
              </a:rPr>
              <a:t>Na+_k</a:t>
            </a:r>
            <a:r>
              <a:rPr lang="en-US" dirty="0">
                <a:solidFill>
                  <a:srgbClr val="FF0000"/>
                </a:solidFill>
              </a:rPr>
              <a:t>+ pump disrupted the Na+ will accumulate in the cell and the water will transported inside the cell and the cell will swell “expand”</a:t>
            </a:r>
          </a:p>
          <a:p>
            <a:r>
              <a:rPr lang="en-US" dirty="0">
                <a:solidFill>
                  <a:srgbClr val="FF0000"/>
                </a:solidFill>
              </a:rPr>
              <a:t>The Ca+ must remain imprisoned and</a:t>
            </a:r>
            <a:r>
              <a:rPr lang="ar-JO" dirty="0">
                <a:solidFill>
                  <a:srgbClr val="FF0000"/>
                </a:solidFill>
              </a:rPr>
              <a:t> </a:t>
            </a:r>
            <a:r>
              <a:rPr lang="en-US" dirty="0">
                <a:solidFill>
                  <a:srgbClr val="FF0000"/>
                </a:solidFill>
              </a:rPr>
              <a:t>present in small quantities in cytoplasm</a:t>
            </a:r>
          </a:p>
          <a:p>
            <a:r>
              <a:rPr lang="en-US" dirty="0">
                <a:solidFill>
                  <a:srgbClr val="FF0000"/>
                </a:solidFill>
              </a:rPr>
              <a:t>H+ pump &gt;&gt;  H+ determine the acidity</a:t>
            </a:r>
          </a:p>
          <a:p>
            <a:pPr marL="45720" indent="0">
              <a:buNone/>
            </a:pPr>
            <a:r>
              <a:rPr lang="en-US" dirty="0">
                <a:solidFill>
                  <a:srgbClr val="FF0000"/>
                </a:solidFill>
              </a:rPr>
              <a:t>H+ contain in stomach and urine</a:t>
            </a:r>
          </a:p>
          <a:p>
            <a:pPr marL="45720" indent="0">
              <a:buNone/>
            </a:pPr>
            <a:r>
              <a:rPr lang="en-US" dirty="0">
                <a:solidFill>
                  <a:srgbClr val="FF0000"/>
                </a:solidFill>
              </a:rPr>
              <a:t>H+ pump in</a:t>
            </a:r>
            <a:r>
              <a:rPr lang="en-US" b="1" dirty="0">
                <a:solidFill>
                  <a:srgbClr val="FF0000"/>
                </a:solidFill>
              </a:rPr>
              <a:t> </a:t>
            </a:r>
            <a:r>
              <a:rPr lang="en-US" u="sng" dirty="0">
                <a:solidFill>
                  <a:srgbClr val="FF0000"/>
                </a:solidFill>
              </a:rPr>
              <a:t>parietal cell,</a:t>
            </a:r>
            <a:r>
              <a:rPr lang="en-US" dirty="0">
                <a:solidFill>
                  <a:srgbClr val="FF0000"/>
                </a:solidFill>
              </a:rPr>
              <a:t> the cells which secrete H+ in stomach wall</a:t>
            </a:r>
          </a:p>
          <a:p>
            <a:r>
              <a:rPr lang="en-US" b="1" dirty="0">
                <a:solidFill>
                  <a:srgbClr val="FF0000"/>
                </a:solidFill>
              </a:rPr>
              <a:t>Acidosis: </a:t>
            </a:r>
            <a:r>
              <a:rPr lang="en-US" dirty="0">
                <a:solidFill>
                  <a:srgbClr val="FF0000"/>
                </a:solidFill>
              </a:rPr>
              <a:t>increasing acidity in the blood &gt;&gt; go to the urine</a:t>
            </a:r>
          </a:p>
          <a:p>
            <a:pPr marL="45720" indent="0">
              <a:buNone/>
            </a:pPr>
            <a:endParaRPr lang="en-US" dirty="0">
              <a:solidFill>
                <a:srgbClr val="FF0000"/>
              </a:solidFill>
            </a:endParaRPr>
          </a:p>
          <a:p>
            <a:pPr marL="45720" indent="0">
              <a:buNone/>
            </a:pPr>
            <a:endParaRPr lang="en-US" dirty="0">
              <a:solidFill>
                <a:srgbClr val="FF0000"/>
              </a:solidFill>
            </a:endParaRPr>
          </a:p>
        </p:txBody>
      </p:sp>
    </p:spTree>
    <p:extLst>
      <p:ext uri="{BB962C8B-B14F-4D97-AF65-F5344CB8AC3E}">
        <p14:creationId xmlns:p14="http://schemas.microsoft.com/office/powerpoint/2010/main" val="87323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B8D606-299E-4BD0-AEFB-C8882988F8D4}"/>
              </a:ext>
            </a:extLst>
          </p:cNvPr>
          <p:cNvSpPr/>
          <p:nvPr/>
        </p:nvSpPr>
        <p:spPr>
          <a:xfrm>
            <a:off x="411480" y="243512"/>
            <a:ext cx="5867400" cy="6370975"/>
          </a:xfrm>
          <a:prstGeom prst="rect">
            <a:avLst/>
          </a:prstGeom>
        </p:spPr>
        <p:txBody>
          <a:bodyPr wrap="square">
            <a:spAutoFit/>
          </a:bodyPr>
          <a:lstStyle/>
          <a:p>
            <a:r>
              <a:rPr lang="en-US" sz="2800" b="1" u="sng" dirty="0">
                <a:solidFill>
                  <a:srgbClr val="00B050"/>
                </a:solidFill>
                <a:effectLst>
                  <a:outerShdw blurRad="38100" dist="38100" dir="2700000" algn="tl">
                    <a:srgbClr val="000000">
                      <a:alpha val="43137"/>
                    </a:srgbClr>
                  </a:outerShdw>
                </a:effectLst>
              </a:rPr>
              <a:t>1) Saturation</a:t>
            </a:r>
            <a:r>
              <a:rPr lang="en-US" sz="2000" dirty="0">
                <a:solidFill>
                  <a:srgbClr val="00B050"/>
                </a:solidFill>
              </a:rPr>
              <a:t> </a:t>
            </a:r>
            <a:endParaRPr lang="ar-JO" sz="2000" dirty="0">
              <a:solidFill>
                <a:srgbClr val="00B050"/>
              </a:solidFill>
            </a:endParaRPr>
          </a:p>
          <a:p>
            <a:r>
              <a:rPr lang="en-US" sz="2000" dirty="0" err="1">
                <a:solidFill>
                  <a:srgbClr val="00B050"/>
                </a:solidFill>
              </a:rPr>
              <a:t>Saturability</a:t>
            </a:r>
            <a:r>
              <a:rPr lang="en-US" sz="2000" dirty="0">
                <a:solidFill>
                  <a:srgbClr val="00B050"/>
                </a:solidFill>
              </a:rPr>
              <a:t> is based on the concept that carrier proteins have a limited number of binding sites for the solute. Figure shows the relationship between the rate of carrier-mediated transport and solute concentration. </a:t>
            </a:r>
            <a:endParaRPr lang="ar-JO" sz="2000" dirty="0">
              <a:solidFill>
                <a:srgbClr val="00B050"/>
              </a:solidFill>
            </a:endParaRPr>
          </a:p>
          <a:p>
            <a:r>
              <a:rPr lang="en-US" sz="2000" dirty="0">
                <a:solidFill>
                  <a:srgbClr val="00B050"/>
                </a:solidFill>
              </a:rPr>
              <a:t>At low solute concentrations, many binding sites are available and the rate of transport increases steeply as the concentration increases. However, at high solute concentrations, the available binding sites become scarce and the rate of transport levels off. Finally, when all of the binding sites are occupied, saturation is achieved at a point called the transport maximum, or Tm. The kinetics of carrier-mediated transport are similar to Michaelis-Menten enzyme kinetics—both involve proteins with a limited number of binding sites. (The Tm is analogous to the Vmax of enzyme kinetics.) Tm-limited glucose transport in the proximal tubule of the kidney is an example of saturable transport.</a:t>
            </a:r>
          </a:p>
        </p:txBody>
      </p:sp>
      <p:pic>
        <p:nvPicPr>
          <p:cNvPr id="6" name="Picture 5">
            <a:extLst>
              <a:ext uri="{FF2B5EF4-FFF2-40B4-BE49-F238E27FC236}">
                <a16:creationId xmlns:a16="http://schemas.microsoft.com/office/drawing/2014/main" id="{604C1207-60DD-4623-A0BC-96C934A031D7}"/>
              </a:ext>
            </a:extLst>
          </p:cNvPr>
          <p:cNvPicPr>
            <a:picLocks noChangeAspect="1"/>
          </p:cNvPicPr>
          <p:nvPr/>
        </p:nvPicPr>
        <p:blipFill>
          <a:blip r:embed="rId2"/>
          <a:stretch>
            <a:fillRect/>
          </a:stretch>
        </p:blipFill>
        <p:spPr>
          <a:xfrm>
            <a:off x="6278880" y="396240"/>
            <a:ext cx="5351799" cy="5455920"/>
          </a:xfrm>
          <a:prstGeom prst="rect">
            <a:avLst/>
          </a:prstGeom>
        </p:spPr>
      </p:pic>
    </p:spTree>
    <p:extLst>
      <p:ext uri="{BB962C8B-B14F-4D97-AF65-F5344CB8AC3E}">
        <p14:creationId xmlns:p14="http://schemas.microsoft.com/office/powerpoint/2010/main" val="2342458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93125923"/>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6658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762000"/>
            <a:ext cx="11689080" cy="5486400"/>
          </a:xfrm>
        </p:spPr>
        <p:txBody>
          <a:bodyPr>
            <a:normAutofit/>
          </a:bodyPr>
          <a:lstStyle/>
          <a:p>
            <a:pPr marL="0" indent="0">
              <a:buNone/>
            </a:pPr>
            <a:r>
              <a:rPr lang="en-CA" b="1" dirty="0">
                <a:solidFill>
                  <a:srgbClr val="002060"/>
                </a:solidFill>
              </a:rPr>
              <a:t>3-Endocytosis (cell ingestion)</a:t>
            </a:r>
            <a:endParaRPr lang="en-US" dirty="0">
              <a:solidFill>
                <a:srgbClr val="002060"/>
              </a:solidFill>
            </a:endParaRPr>
          </a:p>
          <a:p>
            <a:pPr marL="0" indent="0">
              <a:buNone/>
            </a:pPr>
            <a:r>
              <a:rPr lang="en-CA" b="1" dirty="0">
                <a:solidFill>
                  <a:srgbClr val="002060"/>
                </a:solidFill>
              </a:rPr>
              <a:t>Definition:</a:t>
            </a:r>
          </a:p>
          <a:p>
            <a:pPr marL="0" indent="0">
              <a:buNone/>
            </a:pPr>
            <a:r>
              <a:rPr lang="en-CA" dirty="0">
                <a:solidFill>
                  <a:srgbClr val="002060"/>
                </a:solidFill>
              </a:rPr>
              <a:t>is an active process by which macromolecules,</a:t>
            </a:r>
          </a:p>
          <a:p>
            <a:pPr marL="0" indent="0">
              <a:buNone/>
            </a:pPr>
            <a:r>
              <a:rPr lang="en-CA" b="1" dirty="0">
                <a:solidFill>
                  <a:srgbClr val="002060"/>
                </a:solidFill>
              </a:rPr>
              <a:t>e.g.</a:t>
            </a:r>
            <a:r>
              <a:rPr lang="en-CA" dirty="0">
                <a:solidFill>
                  <a:srgbClr val="002060"/>
                </a:solidFill>
              </a:rPr>
              <a:t>, protein and large particles, e.g., bacteria are transported to the inside of the cell</a:t>
            </a:r>
            <a:endParaRPr lang="en-US" dirty="0">
              <a:solidFill>
                <a:srgbClr val="002060"/>
              </a:solidFill>
            </a:endParaRPr>
          </a:p>
          <a:p>
            <a:pPr marL="0" indent="0">
              <a:buNone/>
            </a:pPr>
            <a:r>
              <a:rPr lang="en-CA" b="1" dirty="0">
                <a:solidFill>
                  <a:srgbClr val="002060"/>
                </a:solidFill>
              </a:rPr>
              <a:t>Types:-</a:t>
            </a:r>
            <a:endParaRPr lang="en-CA" dirty="0">
              <a:solidFill>
                <a:srgbClr val="002060"/>
              </a:solidFill>
            </a:endParaRPr>
          </a:p>
          <a:p>
            <a:pPr marL="0" indent="0">
              <a:buNone/>
            </a:pPr>
            <a:r>
              <a:rPr lang="en-CA" dirty="0">
                <a:solidFill>
                  <a:srgbClr val="002060"/>
                </a:solidFill>
              </a:rPr>
              <a:t>2 types</a:t>
            </a:r>
            <a:endParaRPr lang="en-US" dirty="0">
              <a:solidFill>
                <a:srgbClr val="002060"/>
              </a:solidFill>
            </a:endParaRPr>
          </a:p>
          <a:p>
            <a:pPr marL="0" indent="0">
              <a:buNone/>
            </a:pPr>
            <a:r>
              <a:rPr lang="en-CA" b="1" dirty="0">
                <a:solidFill>
                  <a:srgbClr val="002060"/>
                </a:solidFill>
              </a:rPr>
              <a:t>a. Pinocytosis (cell drinking)</a:t>
            </a:r>
            <a:endParaRPr lang="en-US" dirty="0">
              <a:solidFill>
                <a:srgbClr val="002060"/>
              </a:solidFill>
            </a:endParaRPr>
          </a:p>
          <a:p>
            <a:pPr marL="0" indent="0">
              <a:buNone/>
            </a:pPr>
            <a:r>
              <a:rPr lang="en-CA" dirty="0">
                <a:solidFill>
                  <a:srgbClr val="002060"/>
                </a:solidFill>
              </a:rPr>
              <a:t>• Definition:- It is the process by which macromolecules, </a:t>
            </a:r>
            <a:r>
              <a:rPr lang="en-CA" b="1" dirty="0">
                <a:solidFill>
                  <a:srgbClr val="002060"/>
                </a:solidFill>
              </a:rPr>
              <a:t>e.g., </a:t>
            </a:r>
            <a:r>
              <a:rPr lang="en-CA" dirty="0">
                <a:solidFill>
                  <a:srgbClr val="002060"/>
                </a:solidFill>
              </a:rPr>
              <a:t>proteins are transported to the inside of the cell. It is transported in a vesicle containing ECF, thus the name cell drinking.</a:t>
            </a:r>
            <a:endParaRPr lang="en-US" dirty="0">
              <a:solidFill>
                <a:srgbClr val="002060"/>
              </a:solidFill>
            </a:endParaRPr>
          </a:p>
          <a:p>
            <a:pPr marL="0" indent="0">
              <a:buNone/>
            </a:pPr>
            <a:r>
              <a:rPr lang="en-CA" dirty="0">
                <a:solidFill>
                  <a:srgbClr val="002060"/>
                </a:solidFill>
              </a:rPr>
              <a:t>• It occurs in most body cells.</a:t>
            </a: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428254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docytosis">
            <a:hlinkClick r:id="" action="ppaction://media"/>
            <a:extLst>
              <a:ext uri="{FF2B5EF4-FFF2-40B4-BE49-F238E27FC236}">
                <a16:creationId xmlns:a16="http://schemas.microsoft.com/office/drawing/2014/main" id="{FBD985F4-8E1D-46F0-9A88-BFA0352FB3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316789"/>
            <a:ext cx="11444288" cy="5998286"/>
          </a:xfrm>
        </p:spPr>
      </p:pic>
    </p:spTree>
    <p:extLst>
      <p:ext uri="{BB962C8B-B14F-4D97-AF65-F5344CB8AC3E}">
        <p14:creationId xmlns:p14="http://schemas.microsoft.com/office/powerpoint/2010/main" val="8414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324" y="535152"/>
            <a:ext cx="11567160" cy="4525963"/>
          </a:xfrm>
        </p:spPr>
        <p:txBody>
          <a:bodyPr>
            <a:normAutofit/>
          </a:bodyPr>
          <a:lstStyle/>
          <a:p>
            <a:pPr marL="0" indent="0">
              <a:buNone/>
            </a:pPr>
            <a:r>
              <a:rPr lang="en-CA" dirty="0">
                <a:solidFill>
                  <a:srgbClr val="002060"/>
                </a:solidFill>
              </a:rPr>
              <a:t>• </a:t>
            </a:r>
            <a:r>
              <a:rPr lang="en-CA" sz="4000" b="1" dirty="0">
                <a:solidFill>
                  <a:srgbClr val="002060"/>
                </a:solidFill>
              </a:rPr>
              <a:t>Mechanism:</a:t>
            </a:r>
            <a:endParaRPr lang="en-US" sz="4000" b="1" dirty="0">
              <a:solidFill>
                <a:srgbClr val="002060"/>
              </a:solidFill>
            </a:endParaRPr>
          </a:p>
          <a:p>
            <a:pPr marL="0" indent="0">
              <a:buNone/>
            </a:pPr>
            <a:r>
              <a:rPr lang="en-CA" dirty="0">
                <a:solidFill>
                  <a:srgbClr val="002060"/>
                </a:solidFill>
              </a:rPr>
              <a:t>1. Attachment of the substance to a specific receptor on the cell </a:t>
            </a:r>
            <a:br>
              <a:rPr lang="en-CA" dirty="0">
                <a:solidFill>
                  <a:srgbClr val="002060"/>
                </a:solidFill>
              </a:rPr>
            </a:br>
            <a:r>
              <a:rPr lang="en-CA" dirty="0">
                <a:solidFill>
                  <a:srgbClr val="002060"/>
                </a:solidFill>
              </a:rPr>
              <a:t>membrane. The receptors are concentrated in small pits called </a:t>
            </a:r>
            <a:br>
              <a:rPr lang="en-CA" dirty="0">
                <a:solidFill>
                  <a:srgbClr val="002060"/>
                </a:solidFill>
              </a:rPr>
            </a:br>
            <a:r>
              <a:rPr lang="en-CA" dirty="0">
                <a:solidFill>
                  <a:srgbClr val="002060"/>
                </a:solidFill>
              </a:rPr>
              <a:t>coated pits.</a:t>
            </a:r>
            <a:endParaRPr lang="en-US" dirty="0">
              <a:solidFill>
                <a:srgbClr val="002060"/>
              </a:solidFill>
            </a:endParaRPr>
          </a:p>
          <a:p>
            <a:pPr marL="0" indent="0">
              <a:buNone/>
            </a:pPr>
            <a:r>
              <a:rPr lang="en-CA" dirty="0">
                <a:solidFill>
                  <a:srgbClr val="002060"/>
                </a:solidFill>
              </a:rPr>
              <a:t>2. The  entire  pit  invaginates  inwards  by  action  of  contractile </a:t>
            </a:r>
            <a:br>
              <a:rPr lang="en-CA" dirty="0">
                <a:solidFill>
                  <a:srgbClr val="002060"/>
                </a:solidFill>
              </a:rPr>
            </a:br>
            <a:r>
              <a:rPr lang="en-CA" dirty="0">
                <a:solidFill>
                  <a:srgbClr val="002060"/>
                </a:solidFill>
              </a:rPr>
              <a:t>elements.</a:t>
            </a:r>
            <a:endParaRPr lang="en-US" dirty="0">
              <a:solidFill>
                <a:srgbClr val="002060"/>
              </a:solidFill>
            </a:endParaRPr>
          </a:p>
          <a:p>
            <a:pPr marL="0" indent="0">
              <a:buNone/>
            </a:pPr>
            <a:r>
              <a:rPr lang="en-CA" dirty="0">
                <a:solidFill>
                  <a:srgbClr val="002060"/>
                </a:solidFill>
              </a:rPr>
              <a:t>3. The  borders of the invaginated  pit close over the attached substance with some ECF and form a vesicle (pinocytic vesicle).</a:t>
            </a:r>
            <a:endParaRPr lang="en-US" dirty="0">
              <a:solidFill>
                <a:srgbClr val="002060"/>
              </a:solidFill>
            </a:endParaRPr>
          </a:p>
          <a:p>
            <a:pPr marL="0" indent="0">
              <a:buNone/>
            </a:pPr>
            <a:r>
              <a:rPr lang="en-CA" dirty="0">
                <a:solidFill>
                  <a:srgbClr val="002060"/>
                </a:solidFill>
              </a:rPr>
              <a:t>4. The vesicle separate from the cell membrane and pass to the</a:t>
            </a:r>
            <a:endParaRPr lang="en-US" dirty="0">
              <a:solidFill>
                <a:srgbClr val="002060"/>
              </a:solidFill>
            </a:endParaRPr>
          </a:p>
          <a:p>
            <a:pPr marL="0" indent="0">
              <a:buNone/>
            </a:pPr>
            <a:r>
              <a:rPr lang="en-CA" dirty="0">
                <a:solidFill>
                  <a:srgbClr val="002060"/>
                </a:solidFill>
              </a:rPr>
              <a:t>cytoplasm.</a:t>
            </a:r>
          </a:p>
          <a:p>
            <a:pPr marL="0" indent="0">
              <a:buNone/>
            </a:pPr>
            <a:endParaRPr lang="en-US" dirty="0">
              <a:solidFill>
                <a:srgbClr val="002060"/>
              </a:solidFill>
            </a:endParaRPr>
          </a:p>
          <a:p>
            <a:pPr marL="0" indent="0">
              <a:buNone/>
            </a:pPr>
            <a:endParaRPr lang="en-US"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04" y="4846320"/>
            <a:ext cx="8458200" cy="1476528"/>
          </a:xfrm>
          <a:prstGeom prst="rect">
            <a:avLst/>
          </a:prstGeom>
        </p:spPr>
      </p:pic>
    </p:spTree>
    <p:extLst>
      <p:ext uri="{BB962C8B-B14F-4D97-AF65-F5344CB8AC3E}">
        <p14:creationId xmlns:p14="http://schemas.microsoft.com/office/powerpoint/2010/main" val="2353136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3840" y="347473"/>
            <a:ext cx="11597640" cy="5778691"/>
          </a:xfrm>
        </p:spPr>
        <p:txBody>
          <a:bodyPr>
            <a:normAutofit/>
          </a:bodyPr>
          <a:lstStyle/>
          <a:p>
            <a:pPr marL="0" indent="0">
              <a:buNone/>
            </a:pPr>
            <a:r>
              <a:rPr lang="en-CA" b="1" dirty="0">
                <a:solidFill>
                  <a:srgbClr val="002060"/>
                </a:solidFill>
              </a:rPr>
              <a:t>b.  Phagocytosis (cell eating)</a:t>
            </a:r>
            <a:endParaRPr lang="en-US" dirty="0">
              <a:solidFill>
                <a:srgbClr val="002060"/>
              </a:solidFill>
            </a:endParaRPr>
          </a:p>
          <a:p>
            <a:pPr marL="0" indent="0">
              <a:buNone/>
            </a:pPr>
            <a:r>
              <a:rPr lang="en-CA" dirty="0">
                <a:solidFill>
                  <a:srgbClr val="002060"/>
                </a:solidFill>
              </a:rPr>
              <a:t>• Definition:</a:t>
            </a:r>
          </a:p>
          <a:p>
            <a:pPr marL="0" indent="0">
              <a:buNone/>
            </a:pPr>
            <a:r>
              <a:rPr lang="en-CA" dirty="0">
                <a:solidFill>
                  <a:srgbClr val="002060"/>
                </a:solidFill>
              </a:rPr>
              <a:t> It is the process by which large particles e.g. bacteria are transported to the inside of the cell.</a:t>
            </a:r>
            <a:endParaRPr lang="en-US" dirty="0">
              <a:solidFill>
                <a:srgbClr val="002060"/>
              </a:solidFill>
            </a:endParaRPr>
          </a:p>
          <a:p>
            <a:pPr marL="0" indent="0">
              <a:buNone/>
            </a:pPr>
            <a:r>
              <a:rPr lang="en-CA" dirty="0">
                <a:solidFill>
                  <a:srgbClr val="002060"/>
                </a:solidFill>
              </a:rPr>
              <a:t>• It occurs only in some specific cells of the body (phagocytic cell) </a:t>
            </a:r>
          </a:p>
          <a:p>
            <a:pPr marL="0" indent="0">
              <a:buNone/>
            </a:pPr>
            <a:r>
              <a:rPr lang="en-CA" b="1" dirty="0">
                <a:solidFill>
                  <a:srgbClr val="002060"/>
                </a:solidFill>
              </a:rPr>
              <a:t>e.g.,</a:t>
            </a:r>
            <a:endParaRPr lang="en-US" b="1" dirty="0">
              <a:solidFill>
                <a:srgbClr val="002060"/>
              </a:solidFill>
            </a:endParaRPr>
          </a:p>
          <a:p>
            <a:pPr marL="0" indent="0">
              <a:buNone/>
            </a:pPr>
            <a:r>
              <a:rPr lang="en-CA" dirty="0">
                <a:solidFill>
                  <a:srgbClr val="002060"/>
                </a:solidFill>
              </a:rPr>
              <a:t>1. Some white blood cells:- mainly neutrophils (microphages) and</a:t>
            </a:r>
            <a:r>
              <a:rPr lang="en-US" dirty="0">
                <a:solidFill>
                  <a:srgbClr val="002060"/>
                </a:solidFill>
              </a:rPr>
              <a:t> </a:t>
            </a:r>
            <a:r>
              <a:rPr lang="en-CA" dirty="0">
                <a:solidFill>
                  <a:srgbClr val="002060"/>
                </a:solidFill>
              </a:rPr>
              <a:t>monocytes (macrophages)</a:t>
            </a:r>
            <a:endParaRPr lang="en-US" dirty="0">
              <a:solidFill>
                <a:srgbClr val="002060"/>
              </a:solidFill>
            </a:endParaRPr>
          </a:p>
          <a:p>
            <a:pPr marL="0" indent="0">
              <a:buNone/>
            </a:pPr>
            <a:r>
              <a:rPr lang="en-CA" dirty="0">
                <a:solidFill>
                  <a:srgbClr val="002060"/>
                </a:solidFill>
              </a:rPr>
              <a:t>2. Tissue macrophages.</a:t>
            </a:r>
          </a:p>
          <a:p>
            <a:pPr marL="0" indent="0">
              <a:buNone/>
            </a:pPr>
            <a:endParaRPr lang="en-CA" dirty="0">
              <a:solidFill>
                <a:srgbClr val="002060"/>
              </a:solidFill>
            </a:endParaRPr>
          </a:p>
          <a:p>
            <a:pPr marL="0" indent="0">
              <a:buNone/>
            </a:pPr>
            <a:r>
              <a:rPr lang="en-CA" dirty="0">
                <a:solidFill>
                  <a:srgbClr val="002060"/>
                </a:solidFill>
              </a:rPr>
              <a:t>*</a:t>
            </a:r>
            <a:r>
              <a:rPr lang="en-CA" b="1" dirty="0">
                <a:solidFill>
                  <a:srgbClr val="FF0000"/>
                </a:solidFill>
              </a:rPr>
              <a:t>After immune cell engulf bacterial cell by phagocytosis the immune cell convert to pus</a:t>
            </a:r>
          </a:p>
          <a:p>
            <a:pPr marL="342900" indent="-342900">
              <a:buFont typeface="Arial" charset="0"/>
              <a:buChar char="•"/>
            </a:pPr>
            <a:endParaRPr lang="en-US" dirty="0">
              <a:solidFill>
                <a:srgbClr val="002060"/>
              </a:solidFill>
            </a:endParaRPr>
          </a:p>
        </p:txBody>
      </p:sp>
    </p:spTree>
    <p:extLst>
      <p:ext uri="{BB962C8B-B14F-4D97-AF65-F5344CB8AC3E}">
        <p14:creationId xmlns:p14="http://schemas.microsoft.com/office/powerpoint/2010/main" val="3971325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609601"/>
            <a:ext cx="11521440" cy="4525963"/>
          </a:xfrm>
        </p:spPr>
        <p:txBody>
          <a:bodyPr>
            <a:normAutofit/>
          </a:bodyPr>
          <a:lstStyle/>
          <a:p>
            <a:pPr marL="0" indent="0">
              <a:buNone/>
            </a:pPr>
            <a:r>
              <a:rPr lang="en-CA" dirty="0">
                <a:solidFill>
                  <a:srgbClr val="002060"/>
                </a:solidFill>
              </a:rPr>
              <a:t>• </a:t>
            </a:r>
            <a:r>
              <a:rPr lang="en-CA" b="1" dirty="0">
                <a:solidFill>
                  <a:srgbClr val="002060"/>
                </a:solidFill>
              </a:rPr>
              <a:t>Mechanism:</a:t>
            </a:r>
          </a:p>
          <a:p>
            <a:pPr marL="0" indent="0">
              <a:buNone/>
            </a:pPr>
            <a:r>
              <a:rPr lang="en-CA" dirty="0">
                <a:solidFill>
                  <a:srgbClr val="002060"/>
                </a:solidFill>
              </a:rPr>
              <a:t>Essentially the same as pinocytosis, but differs in two aspects:-</a:t>
            </a:r>
            <a:endParaRPr lang="en-US" dirty="0">
              <a:solidFill>
                <a:srgbClr val="002060"/>
              </a:solidFill>
            </a:endParaRPr>
          </a:p>
          <a:p>
            <a:pPr marL="0" indent="0">
              <a:buNone/>
            </a:pPr>
            <a:r>
              <a:rPr lang="en-CA" dirty="0">
                <a:solidFill>
                  <a:srgbClr val="002060"/>
                </a:solidFill>
              </a:rPr>
              <a:t>1. The phagocytic vesicle contains only particle without ECF and</a:t>
            </a:r>
            <a:r>
              <a:rPr lang="en-US" dirty="0">
                <a:solidFill>
                  <a:srgbClr val="002060"/>
                </a:solidFill>
              </a:rPr>
              <a:t> </a:t>
            </a:r>
            <a:r>
              <a:rPr lang="en-CA" dirty="0">
                <a:solidFill>
                  <a:srgbClr val="002060"/>
                </a:solidFill>
              </a:rPr>
              <a:t>hence the name cell eating.</a:t>
            </a:r>
            <a:endParaRPr lang="en-US" dirty="0">
              <a:solidFill>
                <a:srgbClr val="002060"/>
              </a:solidFill>
            </a:endParaRPr>
          </a:p>
          <a:p>
            <a:pPr marL="0" indent="0">
              <a:buNone/>
            </a:pPr>
            <a:r>
              <a:rPr lang="en-CA" dirty="0">
                <a:solidFill>
                  <a:srgbClr val="002060"/>
                </a:solidFill>
              </a:rPr>
              <a:t>2. If the  ingested  substance  is  digestible,  there  will  be  an additional step in which lysosomes come in contact with the phagocytic vesicles and release its digestive enzymes into the vesicle to digest the ingested substance.</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249042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365323-9EB6-47EC-8725-4908F89E3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902" y="271713"/>
            <a:ext cx="5734050" cy="3590925"/>
          </a:xfrm>
          <a:prstGeom prst="rect">
            <a:avLst/>
          </a:prstGeom>
        </p:spPr>
      </p:pic>
      <p:pic>
        <p:nvPicPr>
          <p:cNvPr id="10" name="Picture 9">
            <a:extLst>
              <a:ext uri="{FF2B5EF4-FFF2-40B4-BE49-F238E27FC236}">
                <a16:creationId xmlns:a16="http://schemas.microsoft.com/office/drawing/2014/main" id="{B738755C-424F-47E5-ADA5-00A06376F21A}"/>
              </a:ext>
            </a:extLst>
          </p:cNvPr>
          <p:cNvPicPr>
            <a:picLocks noChangeAspect="1"/>
          </p:cNvPicPr>
          <p:nvPr/>
        </p:nvPicPr>
        <p:blipFill>
          <a:blip r:embed="rId3"/>
          <a:stretch>
            <a:fillRect/>
          </a:stretch>
        </p:blipFill>
        <p:spPr>
          <a:xfrm>
            <a:off x="315048" y="271713"/>
            <a:ext cx="5780952" cy="4019048"/>
          </a:xfrm>
          <a:prstGeom prst="rect">
            <a:avLst/>
          </a:prstGeom>
        </p:spPr>
      </p:pic>
    </p:spTree>
    <p:extLst>
      <p:ext uri="{BB962C8B-B14F-4D97-AF65-F5344CB8AC3E}">
        <p14:creationId xmlns:p14="http://schemas.microsoft.com/office/powerpoint/2010/main" val="465146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05339422"/>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807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838201"/>
            <a:ext cx="11033760" cy="4525963"/>
          </a:xfrm>
        </p:spPr>
        <p:txBody>
          <a:bodyPr/>
          <a:lstStyle/>
          <a:p>
            <a:pPr marL="0" indent="0">
              <a:buNone/>
            </a:pPr>
            <a:r>
              <a:rPr lang="en-CA" b="1" dirty="0">
                <a:solidFill>
                  <a:srgbClr val="002060"/>
                </a:solidFill>
              </a:rPr>
              <a:t>4-Exocytosis (cell excretion)</a:t>
            </a:r>
            <a:endParaRPr lang="en-US" dirty="0">
              <a:solidFill>
                <a:srgbClr val="002060"/>
              </a:solidFill>
            </a:endParaRPr>
          </a:p>
          <a:p>
            <a:pPr marL="0" indent="0">
              <a:buNone/>
            </a:pPr>
            <a:r>
              <a:rPr lang="en-CA" dirty="0">
                <a:solidFill>
                  <a:srgbClr val="002060"/>
                </a:solidFill>
              </a:rPr>
              <a:t>- Definition:- Is a process by which macromolecules and large particles are transported to the outside of the cell.</a:t>
            </a:r>
            <a:endParaRPr lang="en-US" dirty="0">
              <a:solidFill>
                <a:srgbClr val="002060"/>
              </a:solidFill>
            </a:endParaRPr>
          </a:p>
          <a:p>
            <a:pPr marL="0" indent="0">
              <a:buNone/>
            </a:pPr>
            <a:r>
              <a:rPr lang="en-CA" dirty="0">
                <a:solidFill>
                  <a:srgbClr val="002060"/>
                </a:solidFill>
              </a:rPr>
              <a:t>- Mechanism.- Reverse to endocytosis.</a:t>
            </a:r>
            <a:endParaRPr lang="en-US" dirty="0">
              <a:solidFill>
                <a:srgbClr val="002060"/>
              </a:solidFill>
            </a:endParaRPr>
          </a:p>
        </p:txBody>
      </p:sp>
    </p:spTree>
    <p:extLst>
      <p:ext uri="{BB962C8B-B14F-4D97-AF65-F5344CB8AC3E}">
        <p14:creationId xmlns:p14="http://schemas.microsoft.com/office/powerpoint/2010/main" val="2297696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2090E8-7F24-4FAE-8270-27030BBF7F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3258" y="1"/>
            <a:ext cx="5225483" cy="6858000"/>
          </a:xfrm>
        </p:spPr>
      </p:pic>
    </p:spTree>
    <p:extLst>
      <p:ext uri="{BB962C8B-B14F-4D97-AF65-F5344CB8AC3E}">
        <p14:creationId xmlns:p14="http://schemas.microsoft.com/office/powerpoint/2010/main" val="213899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2F831-0777-46BB-B07D-B1881671506E}"/>
              </a:ext>
            </a:extLst>
          </p:cNvPr>
          <p:cNvSpPr/>
          <p:nvPr/>
        </p:nvSpPr>
        <p:spPr>
          <a:xfrm>
            <a:off x="365760" y="457200"/>
            <a:ext cx="11460480" cy="1631216"/>
          </a:xfrm>
          <a:prstGeom prst="rect">
            <a:avLst/>
          </a:prstGeom>
        </p:spPr>
        <p:txBody>
          <a:bodyPr wrap="square">
            <a:spAutoFit/>
          </a:bodyPr>
          <a:lstStyle/>
          <a:p>
            <a:r>
              <a:rPr lang="en-US" sz="2800" b="1" u="sng" dirty="0">
                <a:solidFill>
                  <a:srgbClr val="00B050"/>
                </a:solidFill>
                <a:effectLst>
                  <a:outerShdw blurRad="38100" dist="38100" dir="2700000" algn="tl">
                    <a:srgbClr val="000000">
                      <a:alpha val="43137"/>
                    </a:srgbClr>
                  </a:outerShdw>
                </a:effectLst>
              </a:rPr>
              <a:t>2) Stereospecificity. </a:t>
            </a:r>
            <a:endParaRPr lang="ar-JO" sz="2800" b="1" u="sng" dirty="0">
              <a:solidFill>
                <a:srgbClr val="00B050"/>
              </a:solidFill>
              <a:effectLst>
                <a:outerShdw blurRad="38100" dist="38100" dir="2700000" algn="tl">
                  <a:srgbClr val="000000">
                    <a:alpha val="43137"/>
                  </a:srgbClr>
                </a:outerShdw>
              </a:effectLst>
            </a:endParaRPr>
          </a:p>
          <a:p>
            <a:r>
              <a:rPr lang="en-US" dirty="0">
                <a:solidFill>
                  <a:srgbClr val="00B050"/>
                </a:solidFill>
              </a:rPr>
              <a:t>The binding sites for solute on the transport proteins are stereospecific. For example, the transporter for glucose in the renal proximal tubule recognizes and transports the natural isomer D-glucose, but it does not recognize or transport the unnatural isomer L-glucose. In contrast, simple diffusion does not distinguish between the two glucose isomers because no protein carrier is involved.</a:t>
            </a:r>
          </a:p>
        </p:txBody>
      </p:sp>
      <p:sp>
        <p:nvSpPr>
          <p:cNvPr id="5" name="Rectangle 4">
            <a:extLst>
              <a:ext uri="{FF2B5EF4-FFF2-40B4-BE49-F238E27FC236}">
                <a16:creationId xmlns:a16="http://schemas.microsoft.com/office/drawing/2014/main" id="{AAF9F4B4-186A-4FA4-A328-B34651081614}"/>
              </a:ext>
            </a:extLst>
          </p:cNvPr>
          <p:cNvSpPr/>
          <p:nvPr/>
        </p:nvSpPr>
        <p:spPr>
          <a:xfrm>
            <a:off x="457200" y="2488198"/>
            <a:ext cx="11277600" cy="1692771"/>
          </a:xfrm>
          <a:prstGeom prst="rect">
            <a:avLst/>
          </a:prstGeom>
        </p:spPr>
        <p:txBody>
          <a:bodyPr wrap="square">
            <a:spAutoFit/>
          </a:bodyPr>
          <a:lstStyle/>
          <a:p>
            <a:r>
              <a:rPr lang="en-US" sz="3200" b="1" u="sng" dirty="0">
                <a:solidFill>
                  <a:srgbClr val="00B050"/>
                </a:solidFill>
                <a:effectLst>
                  <a:outerShdw blurRad="38100" dist="38100" dir="2700000" algn="tl">
                    <a:srgbClr val="000000">
                      <a:alpha val="43137"/>
                    </a:srgbClr>
                  </a:outerShdw>
                </a:effectLst>
              </a:rPr>
              <a:t>3) Competition. </a:t>
            </a:r>
          </a:p>
          <a:p>
            <a:r>
              <a:rPr lang="en-US" dirty="0">
                <a:solidFill>
                  <a:srgbClr val="00B050"/>
                </a:solidFill>
              </a:rPr>
              <a:t>Although the binding sites for transported solutes are quite specific, they may recognize, bind, and even transport chemically related solutes. For example, the transporter for glucose is specific for D-glucose, but it also recognizes and transports a closely related sugar, D-galactose. Therefore the presence of D-galactose inhibits the transport of D-glucose by occupying some of the binding sites and making them unavailable for glucose.</a:t>
            </a:r>
          </a:p>
        </p:txBody>
      </p:sp>
    </p:spTree>
    <p:extLst>
      <p:ext uri="{BB962C8B-B14F-4D97-AF65-F5344CB8AC3E}">
        <p14:creationId xmlns:p14="http://schemas.microsoft.com/office/powerpoint/2010/main" val="3593694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b="1" i="1" dirty="0">
                <a:solidFill>
                  <a:srgbClr val="FF0000"/>
                </a:solidFill>
              </a:rPr>
              <a:t>Transporting of material</a:t>
            </a:r>
            <a:endParaRPr lang="en-US" dirty="0">
              <a:solidFill>
                <a:srgbClr val="FF0000"/>
              </a:solidFill>
            </a:endParaRPr>
          </a:p>
        </p:txBody>
      </p:sp>
      <p:sp>
        <p:nvSpPr>
          <p:cNvPr id="3" name="Content Placeholder 2"/>
          <p:cNvSpPr>
            <a:spLocks noGrp="1"/>
          </p:cNvSpPr>
          <p:nvPr>
            <p:ph idx="1"/>
          </p:nvPr>
        </p:nvSpPr>
        <p:spPr>
          <a:xfrm>
            <a:off x="1981200" y="914400"/>
            <a:ext cx="8229600" cy="5029200"/>
          </a:xfrm>
        </p:spPr>
        <p:txBody>
          <a:bodyPr>
            <a:normAutofit fontScale="77500" lnSpcReduction="20000"/>
          </a:bodyPr>
          <a:lstStyle/>
          <a:p>
            <a:pPr marL="0" indent="0">
              <a:buNone/>
            </a:pPr>
            <a:endParaRPr lang="en-US" dirty="0"/>
          </a:p>
          <a:p>
            <a:pPr marL="0" indent="0">
              <a:buNone/>
            </a:pPr>
            <a:r>
              <a:rPr lang="en-US" b="1" dirty="0">
                <a:solidFill>
                  <a:srgbClr val="FF0000"/>
                </a:solidFill>
              </a:rPr>
              <a:t>A) Active transport:</a:t>
            </a:r>
          </a:p>
          <a:p>
            <a:pPr marL="0" indent="0">
              <a:buNone/>
            </a:pPr>
            <a:r>
              <a:rPr lang="en-US" b="1" dirty="0">
                <a:solidFill>
                  <a:srgbClr val="FF0000"/>
                </a:solidFill>
              </a:rPr>
              <a:t> (needs ATP).</a:t>
            </a:r>
            <a:endParaRPr lang="en-US" dirty="0">
              <a:solidFill>
                <a:srgbClr val="FF0000"/>
              </a:solidFill>
            </a:endParaRPr>
          </a:p>
          <a:p>
            <a:pPr marL="0" indent="0">
              <a:buNone/>
            </a:pPr>
            <a:r>
              <a:rPr lang="en-US" b="1" dirty="0">
                <a:solidFill>
                  <a:srgbClr val="FF0000"/>
                </a:solidFill>
              </a:rPr>
              <a:t>May need carrier.</a:t>
            </a:r>
            <a:endParaRPr lang="en-US" dirty="0">
              <a:solidFill>
                <a:srgbClr val="FF0000"/>
              </a:solidFill>
            </a:endParaRPr>
          </a:p>
          <a:p>
            <a:pPr marL="0" indent="0">
              <a:buNone/>
            </a:pPr>
            <a:r>
              <a:rPr lang="en-US" b="1" dirty="0">
                <a:solidFill>
                  <a:srgbClr val="FF0000"/>
                </a:solidFill>
              </a:rPr>
              <a:t>May be occur against electrochemical gradient.</a:t>
            </a:r>
            <a:endParaRPr lang="en-US" dirty="0">
              <a:solidFill>
                <a:srgbClr val="FF0000"/>
              </a:solidFill>
            </a:endParaRPr>
          </a:p>
          <a:p>
            <a:pPr marL="0" indent="0">
              <a:buNone/>
            </a:pPr>
            <a:r>
              <a:rPr lang="en-US" dirty="0">
                <a:solidFill>
                  <a:srgbClr val="FF0000"/>
                </a:solidFill>
              </a:rPr>
              <a:t> </a:t>
            </a:r>
          </a:p>
          <a:p>
            <a:pPr marL="0" indent="0">
              <a:buNone/>
            </a:pPr>
            <a:r>
              <a:rPr lang="en-US" b="1" dirty="0">
                <a:solidFill>
                  <a:srgbClr val="FF0000"/>
                </a:solidFill>
              </a:rPr>
              <a:t>B) Passive transport: </a:t>
            </a:r>
          </a:p>
          <a:p>
            <a:pPr marL="0" indent="0">
              <a:buNone/>
            </a:pPr>
            <a:r>
              <a:rPr lang="en-US" b="1" dirty="0">
                <a:solidFill>
                  <a:srgbClr val="FF0000"/>
                </a:solidFill>
              </a:rPr>
              <a:t>(doesn’t need energy)</a:t>
            </a:r>
            <a:endParaRPr lang="en-US" dirty="0">
              <a:solidFill>
                <a:srgbClr val="FF0000"/>
              </a:solidFill>
            </a:endParaRPr>
          </a:p>
          <a:p>
            <a:pPr marL="0" indent="0">
              <a:buNone/>
            </a:pPr>
            <a:r>
              <a:rPr lang="en-US" b="1" dirty="0">
                <a:solidFill>
                  <a:srgbClr val="FF0000"/>
                </a:solidFill>
              </a:rPr>
              <a:t>May or may not need carrier.</a:t>
            </a:r>
            <a:endParaRPr lang="en-US" dirty="0">
              <a:solidFill>
                <a:srgbClr val="FF0000"/>
              </a:solidFill>
            </a:endParaRPr>
          </a:p>
          <a:p>
            <a:pPr marL="0" indent="0">
              <a:buNone/>
            </a:pPr>
            <a:r>
              <a:rPr lang="en-US" b="1" dirty="0">
                <a:solidFill>
                  <a:srgbClr val="FF0000"/>
                </a:solidFill>
              </a:rPr>
              <a:t>Occurs according to(with) electrochemical gradient.</a:t>
            </a:r>
          </a:p>
          <a:p>
            <a:pPr marL="0" indent="0">
              <a:buNone/>
            </a:pPr>
            <a:endParaRPr lang="en-US" b="1" dirty="0"/>
          </a:p>
          <a:p>
            <a:pPr marL="0" indent="0">
              <a:buNone/>
            </a:pPr>
            <a:endParaRPr lang="en-US" b="1" dirty="0"/>
          </a:p>
          <a:p>
            <a:pPr marL="0" indent="0">
              <a:buNone/>
            </a:pPr>
            <a:r>
              <a:rPr lang="en-US" b="1" dirty="0">
                <a:solidFill>
                  <a:srgbClr val="FF0000"/>
                </a:solidFill>
              </a:rPr>
              <a:t>If it needs carrier &gt;&gt; Facilitated diffusion.</a:t>
            </a:r>
            <a:endParaRPr lang="en-US" dirty="0">
              <a:solidFill>
                <a:srgbClr val="FF0000"/>
              </a:solidFill>
            </a:endParaRPr>
          </a:p>
          <a:p>
            <a:pPr marL="0" indent="0">
              <a:buNone/>
            </a:pPr>
            <a:r>
              <a:rPr lang="en-US" b="1" dirty="0">
                <a:solidFill>
                  <a:srgbClr val="FF0000"/>
                </a:solidFill>
              </a:rPr>
              <a:t>If it doesn't need carrier &gt;&gt; Simple diffusion.</a:t>
            </a: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7033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F5BC-41F6-4B35-B6FA-ED2A3C213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0F221C-CFFC-4296-ACAA-DBA2AC0112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7B980-1E2F-4F2C-A6DD-D6FD8B282D53}"/>
              </a:ext>
            </a:extLst>
          </p:cNvPr>
          <p:cNvPicPr>
            <a:picLocks noChangeAspect="1"/>
          </p:cNvPicPr>
          <p:nvPr/>
        </p:nvPicPr>
        <p:blipFill>
          <a:blip r:embed="rId2"/>
          <a:stretch>
            <a:fillRect/>
          </a:stretch>
        </p:blipFill>
        <p:spPr>
          <a:xfrm>
            <a:off x="14883" y="0"/>
            <a:ext cx="12162233" cy="6858000"/>
          </a:xfrm>
          <a:prstGeom prst="rect">
            <a:avLst/>
          </a:prstGeom>
        </p:spPr>
      </p:pic>
    </p:spTree>
    <p:extLst>
      <p:ext uri="{BB962C8B-B14F-4D97-AF65-F5344CB8AC3E}">
        <p14:creationId xmlns:p14="http://schemas.microsoft.com/office/powerpoint/2010/main" val="1559843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99227636"/>
              </p:ext>
            </p:extLst>
          </p:nvPr>
        </p:nvGraphicFramePr>
        <p:xfrm>
          <a:off x="414068" y="379561"/>
          <a:ext cx="11533517" cy="624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273440"/>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559</TotalTime>
  <Words>3778</Words>
  <Application>Microsoft Office PowerPoint</Application>
  <PresentationFormat>Widescreen</PresentationFormat>
  <Paragraphs>515</Paragraphs>
  <Slides>70</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Bodoni MT Black</vt:lpstr>
      <vt:lpstr>Calibri</vt:lpstr>
      <vt:lpstr>Corbel</vt:lpstr>
      <vt:lpstr>Slimbach-Book</vt:lpstr>
      <vt:lpstr>Wingdings</vt:lpstr>
      <vt:lpstr>Basis</vt:lpstr>
      <vt:lpstr>Membrane transport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Membrane transport</vt:lpstr>
      <vt:lpstr>PowerPoint Presentation</vt:lpstr>
      <vt:lpstr>Factors affecting rate of diffusion </vt:lpstr>
      <vt:lpstr>Factors affecting rate of diffusion</vt:lpstr>
      <vt:lpstr>PowerPoint Presentation</vt:lpstr>
      <vt:lpstr>The factors that effect on substance transport by simple diffusion </vt:lpstr>
      <vt:lpstr>The factors that effect on substance transport by simple diffusion </vt:lpstr>
      <vt:lpstr>PowerPoint Presentation</vt:lpstr>
      <vt:lpstr>PowerPoint Presentation</vt:lpstr>
      <vt:lpstr>Types of diffusion</vt:lpstr>
      <vt:lpstr>PowerPoint Presentation</vt:lpstr>
      <vt:lpstr>Types of channels in the cell membrane:- </vt:lpstr>
      <vt:lpstr>PowerPoint Presentation</vt:lpstr>
      <vt:lpstr>Types of channel:</vt:lpstr>
      <vt:lpstr>PowerPoint Presentation</vt:lpstr>
      <vt:lpstr>PowerPoint Presentation</vt:lpstr>
      <vt:lpstr>PowerPoint Presentation</vt:lpstr>
      <vt:lpstr>PowerPoint Presentation</vt:lpstr>
      <vt:lpstr>PowerPoint Presentation</vt:lpstr>
      <vt:lpstr>Differences between simple and facilitated diffusion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active transport:-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Transporting of material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Membrane transport</dc:title>
  <dc:creator>abdallah hattab</dc:creator>
  <cp:lastModifiedBy>abdallah hattab</cp:lastModifiedBy>
  <cp:revision>54</cp:revision>
  <dcterms:created xsi:type="dcterms:W3CDTF">2020-01-31T12:12:48Z</dcterms:created>
  <dcterms:modified xsi:type="dcterms:W3CDTF">2020-02-01T14:58:28Z</dcterms:modified>
</cp:coreProperties>
</file>