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51"/>
  </p:notesMasterIdLst>
  <p:sldIdLst>
    <p:sldId id="353" r:id="rId2"/>
    <p:sldId id="389" r:id="rId3"/>
    <p:sldId id="370" r:id="rId4"/>
    <p:sldId id="257" r:id="rId5"/>
    <p:sldId id="258" r:id="rId6"/>
    <p:sldId id="355" r:id="rId7"/>
    <p:sldId id="356" r:id="rId8"/>
    <p:sldId id="357" r:id="rId9"/>
    <p:sldId id="372" r:id="rId10"/>
    <p:sldId id="374" r:id="rId11"/>
    <p:sldId id="373" r:id="rId12"/>
    <p:sldId id="371" r:id="rId13"/>
    <p:sldId id="375" r:id="rId14"/>
    <p:sldId id="376" r:id="rId15"/>
    <p:sldId id="358" r:id="rId16"/>
    <p:sldId id="377" r:id="rId17"/>
    <p:sldId id="359" r:id="rId18"/>
    <p:sldId id="378" r:id="rId19"/>
    <p:sldId id="360" r:id="rId20"/>
    <p:sldId id="379" r:id="rId21"/>
    <p:sldId id="380" r:id="rId22"/>
    <p:sldId id="381" r:id="rId23"/>
    <p:sldId id="367" r:id="rId24"/>
    <p:sldId id="361" r:id="rId25"/>
    <p:sldId id="363" r:id="rId26"/>
    <p:sldId id="364" r:id="rId27"/>
    <p:sldId id="365" r:id="rId28"/>
    <p:sldId id="366" r:id="rId29"/>
    <p:sldId id="343" r:id="rId30"/>
    <p:sldId id="368" r:id="rId31"/>
    <p:sldId id="382" r:id="rId32"/>
    <p:sldId id="369" r:id="rId33"/>
    <p:sldId id="388" r:id="rId34"/>
    <p:sldId id="342" r:id="rId35"/>
    <p:sldId id="390" r:id="rId36"/>
    <p:sldId id="391" r:id="rId37"/>
    <p:sldId id="260" r:id="rId38"/>
    <p:sldId id="265" r:id="rId39"/>
    <p:sldId id="385" r:id="rId40"/>
    <p:sldId id="383" r:id="rId41"/>
    <p:sldId id="386" r:id="rId42"/>
    <p:sldId id="387" r:id="rId43"/>
    <p:sldId id="264" r:id="rId44"/>
    <p:sldId id="300" r:id="rId45"/>
    <p:sldId id="351" r:id="rId46"/>
    <p:sldId id="301" r:id="rId47"/>
    <p:sldId id="329" r:id="rId48"/>
    <p:sldId id="392" r:id="rId49"/>
    <p:sldId id="384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842" autoAdjust="0"/>
  </p:normalViewPr>
  <p:slideViewPr>
    <p:cSldViewPr>
      <p:cViewPr varScale="1">
        <p:scale>
          <a:sx n="58" d="100"/>
          <a:sy n="58" d="100"/>
        </p:scale>
        <p:origin x="17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0493A0-598D-41EB-8E0E-8A62731A4619}" type="doc">
      <dgm:prSet loTypeId="urn:microsoft.com/office/officeart/2005/8/layout/matrix1" loCatId="matrix" qsTypeId="urn:microsoft.com/office/officeart/2005/8/quickstyle/3d2#1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B846EE03-88CF-4C63-8B2A-157E92A1ED6C}">
      <dgm:prSet phldrT="[Text]"/>
      <dgm:spPr/>
      <dgm:t>
        <a:bodyPr/>
        <a:lstStyle/>
        <a:p>
          <a:r>
            <a:rPr lang="en-US" dirty="0"/>
            <a:t>For rational treatment we need to know:</a:t>
          </a:r>
        </a:p>
      </dgm:t>
    </dgm:pt>
    <dgm:pt modelId="{821981C8-AC05-4887-924E-E1CA08DE98D1}" type="parTrans" cxnId="{FB3DD440-1056-4B1F-BAE4-8B88BB0F8A9B}">
      <dgm:prSet/>
      <dgm:spPr/>
      <dgm:t>
        <a:bodyPr/>
        <a:lstStyle/>
        <a:p>
          <a:endParaRPr lang="en-US"/>
        </a:p>
      </dgm:t>
    </dgm:pt>
    <dgm:pt modelId="{F0E2B160-3B91-4B79-AF36-926A3D1C5AE8}" type="sibTrans" cxnId="{FB3DD440-1056-4B1F-BAE4-8B88BB0F8A9B}">
      <dgm:prSet/>
      <dgm:spPr/>
      <dgm:t>
        <a:bodyPr/>
        <a:lstStyle/>
        <a:p>
          <a:endParaRPr lang="en-US"/>
        </a:p>
      </dgm:t>
    </dgm:pt>
    <dgm:pt modelId="{40D9C209-3BE4-4EEA-82E6-E1D165CAFFE2}">
      <dgm:prSet phldrT="[Text]"/>
      <dgm:spPr/>
      <dgm:t>
        <a:bodyPr/>
        <a:lstStyle/>
        <a:p>
          <a:r>
            <a:rPr lang="en-US" dirty="0"/>
            <a:t>The precise diagnosis</a:t>
          </a:r>
        </a:p>
      </dgm:t>
    </dgm:pt>
    <dgm:pt modelId="{C6319AD1-D9D4-4836-8AD7-FFA38F5B6DD5}" type="parTrans" cxnId="{B4AA4D8D-4EDA-483B-9A69-290E8D7A6B1E}">
      <dgm:prSet/>
      <dgm:spPr/>
      <dgm:t>
        <a:bodyPr/>
        <a:lstStyle/>
        <a:p>
          <a:endParaRPr lang="en-US"/>
        </a:p>
      </dgm:t>
    </dgm:pt>
    <dgm:pt modelId="{D1710134-E088-450D-A6DA-34984CD43142}" type="sibTrans" cxnId="{B4AA4D8D-4EDA-483B-9A69-290E8D7A6B1E}">
      <dgm:prSet/>
      <dgm:spPr/>
      <dgm:t>
        <a:bodyPr/>
        <a:lstStyle/>
        <a:p>
          <a:endParaRPr lang="en-US"/>
        </a:p>
      </dgm:t>
    </dgm:pt>
    <dgm:pt modelId="{6A59560A-B1B8-4F60-A392-0BC0D7F61878}">
      <dgm:prSet phldrT="[Text]"/>
      <dgm:spPr/>
      <dgm:t>
        <a:bodyPr/>
        <a:lstStyle/>
        <a:p>
          <a:r>
            <a:rPr lang="en-US" dirty="0"/>
            <a:t>Extent of the lesion </a:t>
          </a:r>
        </a:p>
      </dgm:t>
    </dgm:pt>
    <dgm:pt modelId="{6B57B697-697C-41FD-8232-0134C5CF0A96}" type="parTrans" cxnId="{4B871D30-0043-4FE2-9AD4-5DF759F12179}">
      <dgm:prSet/>
      <dgm:spPr/>
      <dgm:t>
        <a:bodyPr/>
        <a:lstStyle/>
        <a:p>
          <a:endParaRPr lang="en-US"/>
        </a:p>
      </dgm:t>
    </dgm:pt>
    <dgm:pt modelId="{9C84E455-0FD4-4C6F-B4FE-1EADA0172FFE}" type="sibTrans" cxnId="{4B871D30-0043-4FE2-9AD4-5DF759F12179}">
      <dgm:prSet/>
      <dgm:spPr/>
      <dgm:t>
        <a:bodyPr/>
        <a:lstStyle/>
        <a:p>
          <a:endParaRPr lang="en-US"/>
        </a:p>
      </dgm:t>
    </dgm:pt>
    <dgm:pt modelId="{25221602-8D89-4540-BC52-ACF586204D5E}">
      <dgm:prSet phldrT="[Text]"/>
      <dgm:spPr/>
      <dgm:t>
        <a:bodyPr/>
        <a:lstStyle/>
        <a:p>
          <a:r>
            <a:rPr lang="en-US" dirty="0"/>
            <a:t>Relationship to local blood vessels</a:t>
          </a:r>
        </a:p>
      </dgm:t>
    </dgm:pt>
    <dgm:pt modelId="{E6BDE76E-B516-4D5B-AF79-56A015FEB3A0}" type="parTrans" cxnId="{70D41DBE-9E69-4E55-9C21-6872232F2D4B}">
      <dgm:prSet/>
      <dgm:spPr/>
      <dgm:t>
        <a:bodyPr/>
        <a:lstStyle/>
        <a:p>
          <a:endParaRPr lang="en-US"/>
        </a:p>
      </dgm:t>
    </dgm:pt>
    <dgm:pt modelId="{DD2370BF-3268-4582-9629-18940F603E3A}" type="sibTrans" cxnId="{70D41DBE-9E69-4E55-9C21-6872232F2D4B}">
      <dgm:prSet/>
      <dgm:spPr/>
      <dgm:t>
        <a:bodyPr/>
        <a:lstStyle/>
        <a:p>
          <a:endParaRPr lang="en-US"/>
        </a:p>
      </dgm:t>
    </dgm:pt>
    <dgm:pt modelId="{F1A6637D-EDA9-42B3-83C1-7A343B99D1BA}">
      <dgm:prSet phldrT="[Text]" custT="1"/>
      <dgm:spPr/>
      <dgm:t>
        <a:bodyPr/>
        <a:lstStyle/>
        <a:p>
          <a:r>
            <a:rPr lang="en-US" sz="2800" dirty="0"/>
            <a:t>Likelihood of distant spread</a:t>
          </a:r>
        </a:p>
      </dgm:t>
    </dgm:pt>
    <dgm:pt modelId="{A55EAE4A-9425-4DE5-A083-AFB39C169C2C}" type="parTrans" cxnId="{1BCC4463-8A6D-44B8-B28A-EDAFAE1C2A81}">
      <dgm:prSet/>
      <dgm:spPr/>
      <dgm:t>
        <a:bodyPr/>
        <a:lstStyle/>
        <a:p>
          <a:endParaRPr lang="en-US"/>
        </a:p>
      </dgm:t>
    </dgm:pt>
    <dgm:pt modelId="{C53E464A-D685-4082-87FC-1BF9D0538E00}" type="sibTrans" cxnId="{1BCC4463-8A6D-44B8-B28A-EDAFAE1C2A81}">
      <dgm:prSet/>
      <dgm:spPr/>
      <dgm:t>
        <a:bodyPr/>
        <a:lstStyle/>
        <a:p>
          <a:endParaRPr lang="en-US"/>
        </a:p>
      </dgm:t>
    </dgm:pt>
    <dgm:pt modelId="{0AADEE28-FF71-42A6-AC0E-306EE52FF65A}" type="pres">
      <dgm:prSet presAssocID="{2D0493A0-598D-41EB-8E0E-8A62731A4619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B852D5B-725A-46BB-A377-0854B3A5B603}" type="pres">
      <dgm:prSet presAssocID="{2D0493A0-598D-41EB-8E0E-8A62731A4619}" presName="matrix" presStyleCnt="0"/>
      <dgm:spPr/>
    </dgm:pt>
    <dgm:pt modelId="{E6DA604E-0E95-4CF6-A2F6-92793D34BFBA}" type="pres">
      <dgm:prSet presAssocID="{2D0493A0-598D-41EB-8E0E-8A62731A4619}" presName="tile1" presStyleLbl="node1" presStyleIdx="0" presStyleCnt="4" custLinFactNeighborX="-23352" custLinFactNeighborY="-4386"/>
      <dgm:spPr/>
    </dgm:pt>
    <dgm:pt modelId="{7E34BF04-E159-46D8-94DF-EA9A701A7E25}" type="pres">
      <dgm:prSet presAssocID="{2D0493A0-598D-41EB-8E0E-8A62731A461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99420AB-8BE9-4BE0-8F30-441F7B2F32A0}" type="pres">
      <dgm:prSet presAssocID="{2D0493A0-598D-41EB-8E0E-8A62731A4619}" presName="tile2" presStyleLbl="node1" presStyleIdx="1" presStyleCnt="4"/>
      <dgm:spPr/>
    </dgm:pt>
    <dgm:pt modelId="{ED40772F-F0B5-4135-AEC6-5EAA7DC7AE93}" type="pres">
      <dgm:prSet presAssocID="{2D0493A0-598D-41EB-8E0E-8A62731A461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547DCDB-4A98-4E8B-8A31-5BB217C20B0B}" type="pres">
      <dgm:prSet presAssocID="{2D0493A0-598D-41EB-8E0E-8A62731A4619}" presName="tile3" presStyleLbl="node1" presStyleIdx="2" presStyleCnt="4"/>
      <dgm:spPr/>
    </dgm:pt>
    <dgm:pt modelId="{A8D1856E-D699-45F1-AFEC-3AB960E88673}" type="pres">
      <dgm:prSet presAssocID="{2D0493A0-598D-41EB-8E0E-8A62731A461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CE18EED-C41B-4C5F-9206-6C61A73395EE}" type="pres">
      <dgm:prSet presAssocID="{2D0493A0-598D-41EB-8E0E-8A62731A4619}" presName="tile4" presStyleLbl="node1" presStyleIdx="3" presStyleCnt="4"/>
      <dgm:spPr/>
    </dgm:pt>
    <dgm:pt modelId="{26973D17-1406-4218-BA62-368298929814}" type="pres">
      <dgm:prSet presAssocID="{2D0493A0-598D-41EB-8E0E-8A62731A461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7A21928F-EC0C-42E1-9F0E-92EE994142A1}" type="pres">
      <dgm:prSet presAssocID="{2D0493A0-598D-41EB-8E0E-8A62731A4619}" presName="centerTile" presStyleLbl="fgShp" presStyleIdx="0" presStyleCnt="1" custScaleX="140964" custScaleY="169697" custLinFactNeighborX="3193" custLinFactNeighborY="4147">
        <dgm:presLayoutVars>
          <dgm:chMax val="0"/>
          <dgm:chPref val="0"/>
        </dgm:presLayoutVars>
      </dgm:prSet>
      <dgm:spPr/>
    </dgm:pt>
  </dgm:ptLst>
  <dgm:cxnLst>
    <dgm:cxn modelId="{4B871D30-0043-4FE2-9AD4-5DF759F12179}" srcId="{B846EE03-88CF-4C63-8B2A-157E92A1ED6C}" destId="{6A59560A-B1B8-4F60-A392-0BC0D7F61878}" srcOrd="1" destOrd="0" parTransId="{6B57B697-697C-41FD-8232-0134C5CF0A96}" sibTransId="{9C84E455-0FD4-4C6F-B4FE-1EADA0172FFE}"/>
    <dgm:cxn modelId="{F7D29633-A7A5-47CA-B9AB-624F75F268E1}" type="presOf" srcId="{F1A6637D-EDA9-42B3-83C1-7A343B99D1BA}" destId="{26973D17-1406-4218-BA62-368298929814}" srcOrd="1" destOrd="0" presId="urn:microsoft.com/office/officeart/2005/8/layout/matrix1"/>
    <dgm:cxn modelId="{FB3DD440-1056-4B1F-BAE4-8B88BB0F8A9B}" srcId="{2D0493A0-598D-41EB-8E0E-8A62731A4619}" destId="{B846EE03-88CF-4C63-8B2A-157E92A1ED6C}" srcOrd="0" destOrd="0" parTransId="{821981C8-AC05-4887-924E-E1CA08DE98D1}" sibTransId="{F0E2B160-3B91-4B79-AF36-926A3D1C5AE8}"/>
    <dgm:cxn modelId="{487EC461-37E1-49ED-A3E3-79F74B424497}" type="presOf" srcId="{B846EE03-88CF-4C63-8B2A-157E92A1ED6C}" destId="{7A21928F-EC0C-42E1-9F0E-92EE994142A1}" srcOrd="0" destOrd="0" presId="urn:microsoft.com/office/officeart/2005/8/layout/matrix1"/>
    <dgm:cxn modelId="{1BCC4463-8A6D-44B8-B28A-EDAFAE1C2A81}" srcId="{B846EE03-88CF-4C63-8B2A-157E92A1ED6C}" destId="{F1A6637D-EDA9-42B3-83C1-7A343B99D1BA}" srcOrd="3" destOrd="0" parTransId="{A55EAE4A-9425-4DE5-A083-AFB39C169C2C}" sibTransId="{C53E464A-D685-4082-87FC-1BF9D0538E00}"/>
    <dgm:cxn modelId="{F8B16753-63A0-4FF5-A15E-11A8C04FC828}" type="presOf" srcId="{40D9C209-3BE4-4EEA-82E6-E1D165CAFFE2}" destId="{7E34BF04-E159-46D8-94DF-EA9A701A7E25}" srcOrd="1" destOrd="0" presId="urn:microsoft.com/office/officeart/2005/8/layout/matrix1"/>
    <dgm:cxn modelId="{650ED374-D9B1-4F89-8B7C-869788F6FE21}" type="presOf" srcId="{6A59560A-B1B8-4F60-A392-0BC0D7F61878}" destId="{ED40772F-F0B5-4135-AEC6-5EAA7DC7AE93}" srcOrd="1" destOrd="0" presId="urn:microsoft.com/office/officeart/2005/8/layout/matrix1"/>
    <dgm:cxn modelId="{B2E8D375-A1E8-4482-9007-003B7F96CA07}" type="presOf" srcId="{F1A6637D-EDA9-42B3-83C1-7A343B99D1BA}" destId="{ECE18EED-C41B-4C5F-9206-6C61A73395EE}" srcOrd="0" destOrd="0" presId="urn:microsoft.com/office/officeart/2005/8/layout/matrix1"/>
    <dgm:cxn modelId="{4C18717A-856C-466D-8D9C-769E2BFC3CAD}" type="presOf" srcId="{2D0493A0-598D-41EB-8E0E-8A62731A4619}" destId="{0AADEE28-FF71-42A6-AC0E-306EE52FF65A}" srcOrd="0" destOrd="0" presId="urn:microsoft.com/office/officeart/2005/8/layout/matrix1"/>
    <dgm:cxn modelId="{0F5FB181-1714-4EBA-A0A5-36EFD4160193}" type="presOf" srcId="{25221602-8D89-4540-BC52-ACF586204D5E}" destId="{8547DCDB-4A98-4E8B-8A31-5BB217C20B0B}" srcOrd="0" destOrd="0" presId="urn:microsoft.com/office/officeart/2005/8/layout/matrix1"/>
    <dgm:cxn modelId="{B4AA4D8D-4EDA-483B-9A69-290E8D7A6B1E}" srcId="{B846EE03-88CF-4C63-8B2A-157E92A1ED6C}" destId="{40D9C209-3BE4-4EEA-82E6-E1D165CAFFE2}" srcOrd="0" destOrd="0" parTransId="{C6319AD1-D9D4-4836-8AD7-FFA38F5B6DD5}" sibTransId="{D1710134-E088-450D-A6DA-34984CD43142}"/>
    <dgm:cxn modelId="{0C7A5DBA-3C06-41F1-AE4A-32EDB6B08FE7}" type="presOf" srcId="{6A59560A-B1B8-4F60-A392-0BC0D7F61878}" destId="{E99420AB-8BE9-4BE0-8F30-441F7B2F32A0}" srcOrd="0" destOrd="0" presId="urn:microsoft.com/office/officeart/2005/8/layout/matrix1"/>
    <dgm:cxn modelId="{70D41DBE-9E69-4E55-9C21-6872232F2D4B}" srcId="{B846EE03-88CF-4C63-8B2A-157E92A1ED6C}" destId="{25221602-8D89-4540-BC52-ACF586204D5E}" srcOrd="2" destOrd="0" parTransId="{E6BDE76E-B516-4D5B-AF79-56A015FEB3A0}" sibTransId="{DD2370BF-3268-4582-9629-18940F603E3A}"/>
    <dgm:cxn modelId="{62BEC6C4-0395-4411-BB5C-120CA9D075B6}" type="presOf" srcId="{40D9C209-3BE4-4EEA-82E6-E1D165CAFFE2}" destId="{E6DA604E-0E95-4CF6-A2F6-92793D34BFBA}" srcOrd="0" destOrd="0" presId="urn:microsoft.com/office/officeart/2005/8/layout/matrix1"/>
    <dgm:cxn modelId="{9D1C56F3-0A16-4F9F-B8BF-71DB017BEE89}" type="presOf" srcId="{25221602-8D89-4540-BC52-ACF586204D5E}" destId="{A8D1856E-D699-45F1-AFEC-3AB960E88673}" srcOrd="1" destOrd="0" presId="urn:microsoft.com/office/officeart/2005/8/layout/matrix1"/>
    <dgm:cxn modelId="{1FFE261C-23A9-43F1-AB02-97E412533D68}" type="presParOf" srcId="{0AADEE28-FF71-42A6-AC0E-306EE52FF65A}" destId="{1B852D5B-725A-46BB-A377-0854B3A5B603}" srcOrd="0" destOrd="0" presId="urn:microsoft.com/office/officeart/2005/8/layout/matrix1"/>
    <dgm:cxn modelId="{6D61706B-22CA-4821-B62F-72DB942F871F}" type="presParOf" srcId="{1B852D5B-725A-46BB-A377-0854B3A5B603}" destId="{E6DA604E-0E95-4CF6-A2F6-92793D34BFBA}" srcOrd="0" destOrd="0" presId="urn:microsoft.com/office/officeart/2005/8/layout/matrix1"/>
    <dgm:cxn modelId="{34984FE9-6831-4AC7-82DF-E5F5D77F560F}" type="presParOf" srcId="{1B852D5B-725A-46BB-A377-0854B3A5B603}" destId="{7E34BF04-E159-46D8-94DF-EA9A701A7E25}" srcOrd="1" destOrd="0" presId="urn:microsoft.com/office/officeart/2005/8/layout/matrix1"/>
    <dgm:cxn modelId="{73F8FA65-32F5-4FE7-9364-36E0D606609A}" type="presParOf" srcId="{1B852D5B-725A-46BB-A377-0854B3A5B603}" destId="{E99420AB-8BE9-4BE0-8F30-441F7B2F32A0}" srcOrd="2" destOrd="0" presId="urn:microsoft.com/office/officeart/2005/8/layout/matrix1"/>
    <dgm:cxn modelId="{9B6D0E8C-CE03-4AE1-B7DB-2C9AB55E8EAD}" type="presParOf" srcId="{1B852D5B-725A-46BB-A377-0854B3A5B603}" destId="{ED40772F-F0B5-4135-AEC6-5EAA7DC7AE93}" srcOrd="3" destOrd="0" presId="urn:microsoft.com/office/officeart/2005/8/layout/matrix1"/>
    <dgm:cxn modelId="{F5B567AB-8DE8-4703-88A6-313709A44BEE}" type="presParOf" srcId="{1B852D5B-725A-46BB-A377-0854B3A5B603}" destId="{8547DCDB-4A98-4E8B-8A31-5BB217C20B0B}" srcOrd="4" destOrd="0" presId="urn:microsoft.com/office/officeart/2005/8/layout/matrix1"/>
    <dgm:cxn modelId="{629B6F46-6B4D-48F6-9244-305900CBD31B}" type="presParOf" srcId="{1B852D5B-725A-46BB-A377-0854B3A5B603}" destId="{A8D1856E-D699-45F1-AFEC-3AB960E88673}" srcOrd="5" destOrd="0" presId="urn:microsoft.com/office/officeart/2005/8/layout/matrix1"/>
    <dgm:cxn modelId="{07DEFAA1-1736-49FE-B4BE-D6B1CA1AA191}" type="presParOf" srcId="{1B852D5B-725A-46BB-A377-0854B3A5B603}" destId="{ECE18EED-C41B-4C5F-9206-6C61A73395EE}" srcOrd="6" destOrd="0" presId="urn:microsoft.com/office/officeart/2005/8/layout/matrix1"/>
    <dgm:cxn modelId="{140BDCDD-23E4-420B-B2C3-300883AD1DFC}" type="presParOf" srcId="{1B852D5B-725A-46BB-A377-0854B3A5B603}" destId="{26973D17-1406-4218-BA62-368298929814}" srcOrd="7" destOrd="0" presId="urn:microsoft.com/office/officeart/2005/8/layout/matrix1"/>
    <dgm:cxn modelId="{930D82AC-54D4-4DA8-BA24-523809FE045D}" type="presParOf" srcId="{0AADEE28-FF71-42A6-AC0E-306EE52FF65A}" destId="{7A21928F-EC0C-42E1-9F0E-92EE994142A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A604E-0E95-4CF6-A2F6-92793D34BFBA}">
      <dsp:nvSpPr>
        <dsp:cNvPr id="0" name=""/>
        <dsp:cNvSpPr/>
      </dsp:nvSpPr>
      <dsp:spPr>
        <a:xfrm rot="16200000">
          <a:off x="788590" y="-788590"/>
          <a:ext cx="2171700" cy="3748881"/>
        </a:xfrm>
        <a:prstGeom prst="round1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The precise diagnosis</a:t>
          </a:r>
        </a:p>
      </dsp:txBody>
      <dsp:txXfrm rot="5400000">
        <a:off x="-1" y="1"/>
        <a:ext cx="3748881" cy="1628775"/>
      </dsp:txXfrm>
    </dsp:sp>
    <dsp:sp modelId="{E99420AB-8BE9-4BE0-8F30-441F7B2F32A0}">
      <dsp:nvSpPr>
        <dsp:cNvPr id="0" name=""/>
        <dsp:cNvSpPr/>
      </dsp:nvSpPr>
      <dsp:spPr>
        <a:xfrm>
          <a:off x="3748881" y="0"/>
          <a:ext cx="3748881" cy="2171700"/>
        </a:xfrm>
        <a:prstGeom prst="round1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Extent of the lesion </a:t>
          </a:r>
        </a:p>
      </dsp:txBody>
      <dsp:txXfrm>
        <a:off x="3748881" y="0"/>
        <a:ext cx="3748881" cy="1628775"/>
      </dsp:txXfrm>
    </dsp:sp>
    <dsp:sp modelId="{8547DCDB-4A98-4E8B-8A31-5BB217C20B0B}">
      <dsp:nvSpPr>
        <dsp:cNvPr id="0" name=""/>
        <dsp:cNvSpPr/>
      </dsp:nvSpPr>
      <dsp:spPr>
        <a:xfrm rot="10800000">
          <a:off x="0" y="2171700"/>
          <a:ext cx="3748881" cy="2171700"/>
        </a:xfrm>
        <a:prstGeom prst="round1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Relationship to local blood vessels</a:t>
          </a:r>
        </a:p>
      </dsp:txBody>
      <dsp:txXfrm rot="10800000">
        <a:off x="0" y="2714625"/>
        <a:ext cx="3748881" cy="1628775"/>
      </dsp:txXfrm>
    </dsp:sp>
    <dsp:sp modelId="{ECE18EED-C41B-4C5F-9206-6C61A73395EE}">
      <dsp:nvSpPr>
        <dsp:cNvPr id="0" name=""/>
        <dsp:cNvSpPr/>
      </dsp:nvSpPr>
      <dsp:spPr>
        <a:xfrm rot="5400000">
          <a:off x="4537471" y="1383109"/>
          <a:ext cx="2171700" cy="3748881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Likelihood of distant spread</a:t>
          </a:r>
        </a:p>
      </dsp:txBody>
      <dsp:txXfrm rot="-5400000">
        <a:off x="3748881" y="2714625"/>
        <a:ext cx="3748881" cy="1628775"/>
      </dsp:txXfrm>
    </dsp:sp>
    <dsp:sp modelId="{7A21928F-EC0C-42E1-9F0E-92EE994142A1}">
      <dsp:nvSpPr>
        <dsp:cNvPr id="0" name=""/>
        <dsp:cNvSpPr/>
      </dsp:nvSpPr>
      <dsp:spPr>
        <a:xfrm>
          <a:off x="2235330" y="1295402"/>
          <a:ext cx="3170743" cy="1842654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For rational treatment we need to know:</a:t>
          </a:r>
        </a:p>
      </dsp:txBody>
      <dsp:txXfrm>
        <a:off x="2325281" y="1385353"/>
        <a:ext cx="2990841" cy="16627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4E952-95B0-421F-8AA2-78981D7F7197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7D16D-CB1F-470F-B5A0-2B6C1349B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-where does it arise? Discrete of ill-defined ? soft hard or</a:t>
            </a:r>
            <a:r>
              <a:rPr lang="en-US" baseline="0" dirty="0"/>
              <a:t> pulsatile ? Tender?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7D16D-CB1F-470F-B5A0-2B6C1349BDD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7D16D-CB1F-470F-B5A0-2B6C1349BDD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93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7D16D-CB1F-470F-B5A0-2B6C1349BDD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48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7D16D-CB1F-470F-B5A0-2B6C1349BDD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42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7D16D-CB1F-470F-B5A0-2B6C1349BDD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56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Often, radiation therapy and chemotherapy are used in combination with surgery.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7D16D-CB1F-470F-B5A0-2B6C1349BDD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53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7D16D-CB1F-470F-B5A0-2B6C1349BDD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53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5C610-25EC-4E6E-B6FE-CD92B300A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9793C8-53A9-4E3B-9F86-0CC34B56A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A325B-03BA-420F-B1A9-4B8380567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pPr/>
              <a:t>7/19/2020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6C7CA-B052-4033-AEE7-0059FF488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30477-A17C-44F7-BB12-8EF87C02F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9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16F4D-305C-4515-9342-583FE9E09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58CDB1-6EEC-4A58-AE04-4B1B8A97F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1AA1B-2066-40C3-8AA2-AD97C2D6F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68D88-AEB3-45AC-A509-FF324A0D9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F5039-A66E-448A-97F1-E6862F862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7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DE061A-D697-4E19-9A28-9F0BECDDE8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BDE24A-98B4-4CBB-BFA0-1C5088FA6C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54915-DC98-4CB6-AD17-8D65CFD1D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318BB-7B98-4753-BC7A-524E01D4D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D2186-7869-45ED-A70D-5AF55AF87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5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251B5-77D7-4BB8-9C45-B1C6D20F1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1317-9009-493F-90E2-75A61A872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7DE52-5678-4372-8955-862815FC8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F0100-2FC5-444F-8FAB-2DA5ACE9D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C307B-2DCF-4657-9C8D-EE1C0674E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7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7883-8286-406A-82CE-27A660EF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DA123-8240-43DD-8FB8-38E5FF554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0BA54-092B-4EDC-934C-DC6AB998F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0E566-8AFC-4FAE-A32B-5B9908EB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361CB-449B-4808-98C0-552E6838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ar-JO" smtClean="0"/>
              <a:pPr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18310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DF026-40E0-46F5-B15D-C9BF2BB08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E82C-39BB-4667-AF52-A2B76A207C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7E17B-4B93-4D64-881E-9BE3F7B97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9FD41-5C41-41CE-AB81-0CFB7C90F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10982-F843-44EE-870F-1C6C4197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F4446-3A07-4D0B-A609-CD82562C2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2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3A16A-FD62-4F6B-BACE-58F0A6E80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4D69F-E7B6-40AC-B2C2-EE7B6FCEB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C8A5F6-D297-49DD-BF0D-0F1E2566D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325138-C50E-4F7D-85DC-3A6DAF5FE3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4F617F-11AE-4026-B052-6AF6C65756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4BAA9F-D288-419B-984F-1F7A171DE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2EC791-30E6-4760-9ABE-C5E452C17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54367A-0F3E-4BFD-A5EC-8E40FC37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8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77B13-CC16-47F4-AC83-9FB3A1945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A44E9-1025-43E9-BA21-85CC2BBF3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17F16-9A2E-4354-B453-62EAD7BEC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3CA72A-8BA6-4BCE-8F40-883CA92EE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7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B71398-3AE4-49C7-8E57-FE18A8850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2D5D41-B8EC-42D4-BCCC-C5D356CDC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F86F4-E1C9-4E8A-95BE-6B728D1EE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3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AD6B5-7EE4-48C3-B728-3267B682A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B73F2-A979-40A2-BFA3-D1778E055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4F7DE-BE06-4049-9BC0-7F2C3687B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B7276-B073-4DC6-B573-230A7762C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D0CB7-7279-4BC4-A1ED-7DBE4EEC5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35326-8983-4921-A61E-90BA7BDF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5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E3B16-EA07-4A7F-A25C-980B157C1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3B9E52-2E4F-4094-A7A3-B035D197D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99AA54-1B59-4218-A871-F32FC8FD1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10793-8B9D-40A1-AC86-CB50C3D8D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55592-0F78-4785-A43D-F4F6D7B6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5081F5-1B8F-4E15-BE1E-1747A0654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5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7D723-412E-4EAA-A637-658D96D01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DC5F8-4544-438B-89A7-A247AD6E8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256B5-08D4-440D-8F34-2997DCAF1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B3BB8-47E5-4E5B-95A6-906471573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A29C1-5F51-4A15-91C1-5A9EB35F8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75430-7429-4704-BD6F-E9844EC39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1000"/>
            <a:ext cx="851535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Introduction Bone Tumors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60866-7FAB-481F-AE26-6C3A02A63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5334000"/>
            <a:ext cx="3409950" cy="13255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 err="1"/>
              <a:t>Suhaib</a:t>
            </a:r>
            <a:r>
              <a:rPr lang="en-US" sz="2800" dirty="0"/>
              <a:t> Moseley, MD</a:t>
            </a:r>
          </a:p>
          <a:p>
            <a:pPr marL="0" indent="0" algn="ctr">
              <a:buNone/>
            </a:pPr>
            <a:r>
              <a:rPr lang="en-US" sz="2800" dirty="0" err="1"/>
              <a:t>Mutah</a:t>
            </a:r>
            <a:r>
              <a:rPr lang="en-US" sz="2800" dirty="0"/>
              <a:t> University</a:t>
            </a:r>
            <a:br>
              <a:rPr lang="en-US" sz="2800" dirty="0"/>
            </a:br>
            <a:r>
              <a:rPr lang="en-US" sz="2800" dirty="0"/>
              <a:t>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72C358-82F4-4FE6-B0E0-1A7A1775E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797" y="1447800"/>
            <a:ext cx="5911055" cy="362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8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39">
        <p:fade/>
      </p:transition>
    </mc:Choice>
    <mc:Fallback xmlns="">
      <p:transition spd="med" advTm="7839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3A8DB-E951-466E-94E6-FBA2091D3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E76CB2-7A51-4D7A-9882-24035F411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948690"/>
            <a:ext cx="3862387" cy="515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0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126">
        <p:fade/>
      </p:transition>
    </mc:Choice>
    <mc:Fallback xmlns="">
      <p:transition spd="med" advTm="13126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6C270-F1A7-4921-A610-7C3FE1156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7A296-1472-44E1-B188-97CFD074F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7257CF-D24D-4EFF-B42C-A014733F2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5" y="1323975"/>
            <a:ext cx="421005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450">
        <p:fade/>
      </p:transition>
    </mc:Choice>
    <mc:Fallback xmlns="">
      <p:transition spd="med" advTm="1745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74B6-C287-40C7-AE50-EA84E766B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84200-868E-489C-AB97-0284A1B83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D9B595-4BA4-4C68-B09C-CA0BBA0A1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710005"/>
            <a:ext cx="5569026" cy="543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7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91">
        <p:fade/>
      </p:transition>
    </mc:Choice>
    <mc:Fallback xmlns="">
      <p:transition spd="med" advTm="9491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9AA-F581-499D-9301-AEA9B78D5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525C8D-5E4A-471B-B010-55BEB20EA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3976" y="718740"/>
            <a:ext cx="4096048" cy="542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983">
        <p:fade/>
      </p:transition>
    </mc:Choice>
    <mc:Fallback xmlns="">
      <p:transition spd="med" advTm="14983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8F6AF-CAF4-47F8-9D62-108A7A8F1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C40F5A-2C32-411D-813B-1651AAC97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2635" y="457200"/>
            <a:ext cx="2818729" cy="619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2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95">
        <p:fade/>
      </p:transition>
    </mc:Choice>
    <mc:Fallback xmlns="">
      <p:transition spd="med" advTm="6595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62E17-8075-42E6-BC2C-F68109204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8B399-F1A6-4C4B-AED3-23F6710C2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Unilocular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F94F9-6CAF-4A48-9495-BD5B0BAE4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402860"/>
            <a:ext cx="6019800" cy="386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732">
        <p:fade/>
      </p:transition>
    </mc:Choice>
    <mc:Fallback xmlns="">
      <p:transition spd="med" advTm="24732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B178F-9A39-47E5-AE1D-B6289E1D4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9C0037-3069-4AF5-BEDF-6E3E75B79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0" y="151862"/>
            <a:ext cx="1828799" cy="65990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FA1C23-2753-46F1-BCA6-30B656939FDF}"/>
              </a:ext>
            </a:extLst>
          </p:cNvPr>
          <p:cNvSpPr/>
          <p:nvPr/>
        </p:nvSpPr>
        <p:spPr>
          <a:xfrm>
            <a:off x="622192" y="2819400"/>
            <a:ext cx="2654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Multilocular</a:t>
            </a:r>
          </a:p>
        </p:txBody>
      </p:sp>
    </p:spTree>
    <p:extLst>
      <p:ext uri="{BB962C8B-B14F-4D97-AF65-F5344CB8AC3E}">
        <p14:creationId xmlns:p14="http://schemas.microsoft.com/office/powerpoint/2010/main" val="141246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40">
        <p:fade/>
      </p:transition>
    </mc:Choice>
    <mc:Fallback xmlns="">
      <p:transition spd="med" advTm="604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7928C-7B1F-4A58-9538-7279494D4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Zone of transition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283D9-AEAE-4BDD-B149-E0A1203BB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Well defined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EDDE53-8585-412B-A9C0-589CA04A7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178" y="2397124"/>
            <a:ext cx="573405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040">
        <p:fade/>
      </p:transition>
    </mc:Choice>
    <mc:Fallback xmlns="">
      <p:transition spd="med" advTm="3404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8CD1F-E81E-4168-B5AC-AC97B0E44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E6CBD-D8FB-4AEC-9C14-75E02EE7A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Ill defined</a:t>
            </a:r>
          </a:p>
          <a:p>
            <a:pPr marL="0" indent="0">
              <a:buNone/>
            </a:pPr>
            <a:r>
              <a:rPr lang="en-US" sz="3200" dirty="0"/>
              <a:t>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BC0C3-DC73-46F9-8B71-B94FAB932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1818917"/>
            <a:ext cx="5886450" cy="468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8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38">
        <p:fade/>
      </p:transition>
    </mc:Choice>
    <mc:Fallback xmlns="">
      <p:transition spd="med" advTm="8838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CF9AF-87C5-4185-92F0-E59AD31C6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Matrix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7CC0A-9D5D-45AE-8CD2-85361418A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Osteosarcoma 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/>
              <a:t>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6458ED-8258-4CB0-83FC-B049630CF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930" y="2667000"/>
            <a:ext cx="486787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790">
        <p:fade/>
      </p:transition>
    </mc:Choice>
    <mc:Fallback xmlns="">
      <p:transition spd="med" advTm="1979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44C58-619C-44D6-B8E4-D55868DE6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F4A6D-B2C2-44D7-BE4C-78D8B0553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 </a:t>
            </a:r>
            <a:r>
              <a:rPr lang="en-US" sz="4000" dirty="0"/>
              <a:t>Benign bone and soft tissue tumors are 100 times more common than malignant tumors</a:t>
            </a:r>
          </a:p>
        </p:txBody>
      </p:sp>
    </p:spTree>
    <p:extLst>
      <p:ext uri="{BB962C8B-B14F-4D97-AF65-F5344CB8AC3E}">
        <p14:creationId xmlns:p14="http://schemas.microsoft.com/office/powerpoint/2010/main" val="248547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155">
        <p:fade/>
      </p:transition>
    </mc:Choice>
    <mc:Fallback xmlns="">
      <p:transition spd="med" advTm="16155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D8EC4-FD41-4BAC-B3DB-461A93858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BC7F7-9406-448D-93B4-7E3E9145D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Chondrosarcoma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/>
              <a:t>   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C54E0-3079-4EDD-A1F9-01144EC58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690689"/>
            <a:ext cx="4418072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681">
        <p:fade/>
      </p:transition>
    </mc:Choice>
    <mc:Fallback xmlns="">
      <p:transition spd="med" advTm="16681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C693-9398-4036-ACDE-F541FB876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628CB-8867-4FBF-9E2F-C3DEB7F71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Fibrous tumors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        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0D20B-6D76-45F3-AA0B-F5CC5F1FA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90689"/>
            <a:ext cx="3567113" cy="475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8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585">
        <p:fade/>
      </p:transition>
    </mc:Choice>
    <mc:Fallback xmlns="">
      <p:transition spd="med" advTm="13585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570B5-C260-4B9A-8E1D-D07A3604E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C2804-F2BF-461F-994D-E5904670D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Ewing sarcoma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DA138-5B5D-4802-BC21-FC1FFC999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771057"/>
            <a:ext cx="301422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465">
        <p:fade/>
      </p:transition>
    </mc:Choice>
    <mc:Fallback xmlns="">
      <p:transition spd="med" advTm="17465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4C3C8-DAF2-4416-9E1E-651DC008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Radiological findings that indicate benign bone tumor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790CD-78C4-4F6D-8C99-EDA407B83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943350" cy="3584575"/>
          </a:xfrm>
        </p:spPr>
        <p:txBody>
          <a:bodyPr>
            <a:normAutofit/>
          </a:bodyPr>
          <a:lstStyle/>
          <a:p>
            <a:r>
              <a:rPr lang="en-US" sz="3200" dirty="0"/>
              <a:t>Well defined localized, with sclerotic margins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No cortical disruption or periosteal reaction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AF89B-8F72-485F-9D11-8F5B616C1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447800"/>
            <a:ext cx="26193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844">
        <p:fade/>
      </p:transition>
    </mc:Choice>
    <mc:Fallback xmlns="">
      <p:transition spd="med" advTm="53844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3E6B0-DE7F-46FE-8173-096867827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Types of Periosteal reaction in malignant bone tumors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D2F7B-9607-4347-8CC0-A0860988C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61975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Continuous periosteal reaction</a:t>
            </a:r>
          </a:p>
          <a:p>
            <a:r>
              <a:rPr lang="en-US" sz="3200" dirty="0"/>
              <a:t>1- Sunburst appearance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FE2D6-3F48-4729-9196-F599CCF2B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725" y="2465159"/>
            <a:ext cx="3095625" cy="42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3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415">
        <p:fade/>
      </p:transition>
    </mc:Choice>
    <mc:Fallback xmlns="">
      <p:transition spd="med" advTm="32415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9FC8C-6DCA-4CD3-8077-1B9AD5F3B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Solid periosteal reaction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443529-12D4-49FA-A818-7AC67A25E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3462" y="2001044"/>
            <a:ext cx="707707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6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319">
        <p:fade/>
      </p:transition>
    </mc:Choice>
    <mc:Fallback xmlns="">
      <p:transition spd="med" advTm="16319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702BD-CF64-4462-8B39-2CF6DCF42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Lamellated periosteal reaction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76BC90-EE3F-426A-958E-30FC446B0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93082" y="1825625"/>
            <a:ext cx="515783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2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15">
        <p:fade/>
      </p:transition>
    </mc:Choice>
    <mc:Fallback xmlns="">
      <p:transition spd="med" advTm="22315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04834-97DE-468F-BC00-738046C80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err="1"/>
              <a:t>Spiculated</a:t>
            </a:r>
            <a:r>
              <a:rPr lang="en-US" sz="4000" dirty="0"/>
              <a:t> periosteal reaction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6AC2D2-FCC5-450B-8328-FAF858307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3082" y="1825625"/>
            <a:ext cx="515783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9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043">
        <p:fade/>
      </p:transition>
    </mc:Choice>
    <mc:Fallback xmlns="">
      <p:transition spd="med" advTm="41043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A9B66-D209-4DD8-AF35-BC5DFC40F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Interrupted periosteal reaction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3C37C-E6D7-46AA-AC0C-B9849363D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Codman </a:t>
            </a:r>
            <a:r>
              <a:rPr lang="en-US" sz="3600" dirty="0" err="1"/>
              <a:t>traiangle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1714D-B109-4A08-A464-E92A46467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463" y="2293156"/>
            <a:ext cx="4210050" cy="4210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8E694D-1578-4734-8A9E-2DD1B17EF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16" y="2429669"/>
            <a:ext cx="2909484" cy="436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3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794">
        <p:fade/>
      </p:transition>
    </mc:Choice>
    <mc:Fallback xmlns="">
      <p:transition spd="med" advTm="22794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314950" cy="1325563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br>
              <a:rPr lang="en-US" sz="2800" dirty="0"/>
            </a:br>
            <a:r>
              <a:rPr lang="en-US" sz="2800" dirty="0"/>
              <a:t>CT to rule out distant metastasis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CC7231-8DB1-4A6E-A0E0-63917E6EB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722" y="2895600"/>
            <a:ext cx="4930628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9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434">
        <p:fade/>
      </p:transition>
    </mc:Choice>
    <mc:Fallback xmlns="">
      <p:transition spd="med" advTm="39434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019BD-D4DA-4781-BE15-5CBF7DFB4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819D7-E5CD-4C31-B41B-44183C3C7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Approaches to bone tumors</a:t>
            </a:r>
          </a:p>
          <a:p>
            <a:pPr marL="0" indent="0">
              <a:buNone/>
            </a:pPr>
            <a:r>
              <a:rPr lang="en-US" sz="2800" dirty="0"/>
              <a:t>History and physical examination</a:t>
            </a:r>
          </a:p>
          <a:p>
            <a:pPr marL="0" indent="0">
              <a:buNone/>
            </a:pPr>
            <a:r>
              <a:rPr lang="en-US" sz="2800" dirty="0"/>
              <a:t>Radiological Investigation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Principle of treatment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Metastatic bone tumors</a:t>
            </a:r>
          </a:p>
        </p:txBody>
      </p:sp>
    </p:spTree>
    <p:extLst>
      <p:ext uri="{BB962C8B-B14F-4D97-AF65-F5344CB8AC3E}">
        <p14:creationId xmlns:p14="http://schemas.microsoft.com/office/powerpoint/2010/main" val="17684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069">
        <p:fade/>
      </p:transition>
    </mc:Choice>
    <mc:Fallback xmlns="">
      <p:transition spd="med" advTm="49069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FA3D6-869C-4083-9B35-4C479ADB7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MRI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E8AC92-915B-482E-B9A5-6AB26E061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0200" y="1371600"/>
            <a:ext cx="6359948" cy="526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8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875">
        <p:fade/>
      </p:transition>
    </mc:Choice>
    <mc:Fallback xmlns="">
      <p:transition spd="med" advTm="31875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0CC6-9C85-43A1-90C7-EE4AA6FAE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44429E-19F3-42F8-B5A6-20848C7BF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0886" y="40728"/>
            <a:ext cx="6962228" cy="646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2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651">
        <p:fade/>
      </p:transition>
    </mc:Choice>
    <mc:Fallback xmlns="">
      <p:transition spd="med" advTm="28651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CB6AF-A1F3-4CA9-BF41-7E8158BF5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Radionuclide scanning with 99mTc-HDP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9169F-1EFE-4042-B848-062A7D82C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Shows non-specific reactive changes in bone; this can be helpful in revealing the site of a small tumor (e.g. an osteoid osteoma) or the presence of skip lesions or silent secondary deposits.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CD28A9-DAAD-47F9-BBDA-24946873D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262" y="3136148"/>
            <a:ext cx="4181475" cy="304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4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977">
        <p:fade/>
      </p:transition>
    </mc:Choice>
    <mc:Fallback xmlns="">
      <p:transition spd="med" advTm="34977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CB1123-B888-44E3-846B-68337092A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426203"/>
            <a:ext cx="5055397" cy="6259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3FAA-E0A8-4E27-84EB-0CDD8DB95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0621F-A295-4A85-940B-487AD78E9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82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799">
        <p:fade/>
      </p:transition>
    </mc:Choice>
    <mc:Fallback xmlns="">
      <p:transition spd="med" advTm="44799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Biopsy</a:t>
            </a:r>
            <a:r>
              <a:rPr lang="en-US" dirty="0"/>
              <a:t> 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800" dirty="0"/>
              <a:t>Usually essential for dx and planning of treatment </a:t>
            </a:r>
          </a:p>
          <a:p>
            <a:pPr marL="0" indent="0" algn="l">
              <a:buNone/>
            </a:pPr>
            <a:r>
              <a:rPr lang="en-US" sz="2800" dirty="0"/>
              <a:t>As little as possible tumor exposure, block of tissue is removed ideally in the boundary zone, why? </a:t>
            </a:r>
          </a:p>
          <a:p>
            <a:pPr marL="0" indent="0" algn="l">
              <a:buNone/>
            </a:pPr>
            <a:r>
              <a:rPr lang="en-US" sz="2800" dirty="0"/>
              <a:t>A frozen section should be examined </a:t>
            </a:r>
          </a:p>
          <a:p>
            <a:pPr marL="0" indent="0" algn="l">
              <a:buNone/>
            </a:pPr>
            <a:r>
              <a:rPr lang="en-US" sz="2800" dirty="0"/>
              <a:t>Should never be regarded as minor procedure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54E7F9-AFF0-4E5F-8966-B87ACB0D6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25" y="4169602"/>
            <a:ext cx="3562350" cy="232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8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200">
        <p:fade/>
      </p:transition>
    </mc:Choice>
    <mc:Fallback xmlns="">
      <p:transition spd="med" advTm="412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46DB9-AFCF-4416-90DD-E55BD3CB8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Principle of incisional bone biopsy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08171-4ADB-4ED7-B680-6F720F681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Use longitudinal incision in the extremities allows for extension of the incision for definitive management.</a:t>
            </a:r>
          </a:p>
          <a:p>
            <a:r>
              <a:rPr lang="en-US" sz="3200" dirty="0"/>
              <a:t>Done by the surgeon who is going to do the future procedure. </a:t>
            </a:r>
          </a:p>
          <a:p>
            <a:r>
              <a:rPr lang="en-US" sz="3200" dirty="0"/>
              <a:t>Do not expose neurovascular structures.</a:t>
            </a:r>
          </a:p>
          <a:p>
            <a:r>
              <a:rPr lang="en-US" sz="3200" dirty="0"/>
              <a:t>All tissue exposed during the biopsy is considered contaminated with tumor. </a:t>
            </a:r>
          </a:p>
        </p:txBody>
      </p:sp>
    </p:spTree>
    <p:extLst>
      <p:ext uri="{BB962C8B-B14F-4D97-AF65-F5344CB8AC3E}">
        <p14:creationId xmlns:p14="http://schemas.microsoft.com/office/powerpoint/2010/main" val="389253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637">
        <p:fade/>
      </p:transition>
    </mc:Choice>
    <mc:Fallback xmlns="">
      <p:transition spd="med" advTm="39637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9C857-B770-4DCC-BB44-45CFDE10A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9A90F-8131-4D79-89A2-CBB24AB07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Maintain meticulous hemostasis.</a:t>
            </a:r>
          </a:p>
          <a:p>
            <a:r>
              <a:rPr lang="en-US" sz="2800" dirty="0"/>
              <a:t>Post-operative hematomas are considered contaminated with tumor.</a:t>
            </a:r>
          </a:p>
          <a:p>
            <a:r>
              <a:rPr lang="en-US" sz="2800" dirty="0"/>
              <a:t>Release tourniquet prior to wound closure.</a:t>
            </a:r>
          </a:p>
          <a:p>
            <a:r>
              <a:rPr lang="en-US" sz="2800" dirty="0"/>
              <a:t>Biopsy perform through the involved compartment of the tumor.</a:t>
            </a:r>
          </a:p>
          <a:p>
            <a:r>
              <a:rPr lang="en-US" sz="2800" dirty="0"/>
              <a:t>Closure  if using a drain, bring drain out of the skin in line with surgical incision.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07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218">
        <p:fade/>
      </p:transition>
    </mc:Choice>
    <mc:Fallback xmlns="">
      <p:transition spd="med" advTm="38218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35436508"/>
              </p:ext>
            </p:extLst>
          </p:nvPr>
        </p:nvGraphicFramePr>
        <p:xfrm>
          <a:off x="838200" y="405539"/>
          <a:ext cx="7497762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own Arrow 4"/>
          <p:cNvSpPr/>
          <p:nvPr/>
        </p:nvSpPr>
        <p:spPr>
          <a:xfrm>
            <a:off x="4267200" y="48006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38200" y="5562600"/>
            <a:ext cx="77724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Therefore, in all cases of suspected malignancy investigations should include high quality radiographs, CT or MRI, bone scan and biopsy before definitive treatment starts.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474">
        <p:fade/>
      </p:transition>
    </mc:Choice>
    <mc:Fallback xmlns="">
      <p:transition spd="med" advTm="39474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Principles of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800" dirty="0"/>
              <a:t>Benign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E07A52-379C-45A3-91D6-75D02F0B7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755774"/>
            <a:ext cx="3552825" cy="473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078">
        <p:fade/>
      </p:transition>
    </mc:Choice>
    <mc:Fallback xmlns="">
      <p:transition spd="med" advTm="29078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349F1-94E9-4249-A0CD-4625A0F39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Principles of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9A065-C042-4E45-ACD7-5D3171E78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Benign, symptomatic or enlarging tumors : Painful lesions and tumors that continue to enlarge after the end of normal bone growth always require biopsy and confirmation of the diagnosis.</a:t>
            </a:r>
          </a:p>
          <a:p>
            <a:endParaRPr lang="en-US" sz="2800" dirty="0"/>
          </a:p>
          <a:p>
            <a:r>
              <a:rPr lang="en-US" sz="2800" dirty="0"/>
              <a:t>Complete local excision.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950">
        <p:fade/>
      </p:transition>
    </mc:Choice>
    <mc:Fallback xmlns="">
      <p:transition spd="med" advTm="4195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286442"/>
            <a:ext cx="6673174" cy="1560716"/>
          </a:xfrm>
        </p:spPr>
        <p:txBody>
          <a:bodyPr/>
          <a:lstStyle/>
          <a:p>
            <a:r>
              <a:rPr lang="en-US" dirty="0"/>
              <a:t>Classification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31238"/>
            <a:ext cx="8991600" cy="6694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149114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50EA2-33DB-4C22-AB55-2C812E2CB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Suspected malignant tumor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B311E-7D4A-4FD7-B5A3-C879C86BE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The  patient is admitted for full assessment and to confirm the diagnosis, establish the grade of malignancy, define spread.</a:t>
            </a:r>
          </a:p>
          <a:p>
            <a:endParaRPr lang="en-US" sz="3200" dirty="0"/>
          </a:p>
          <a:p>
            <a:r>
              <a:rPr lang="en-US" sz="3200" dirty="0"/>
              <a:t>Chemotherapy</a:t>
            </a:r>
          </a:p>
          <a:p>
            <a:r>
              <a:rPr lang="en-US" sz="3200" dirty="0"/>
              <a:t>Radiotherapy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Amputation versus limb salvage procedures</a:t>
            </a:r>
          </a:p>
        </p:txBody>
      </p:sp>
    </p:spTree>
    <p:extLst>
      <p:ext uri="{BB962C8B-B14F-4D97-AF65-F5344CB8AC3E}">
        <p14:creationId xmlns:p14="http://schemas.microsoft.com/office/powerpoint/2010/main" val="9238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678">
        <p:fade/>
      </p:transition>
    </mc:Choice>
    <mc:Fallback xmlns="">
      <p:transition spd="med" advTm="40678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BA6C3-B401-4479-86C1-217931BC8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Prognosis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50DC6-5927-4ED4-923A-DC3A96594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Overall stage of disease.</a:t>
            </a:r>
          </a:p>
          <a:p>
            <a:r>
              <a:rPr lang="en-US" sz="3200" dirty="0"/>
              <a:t>Presence of metastasis.</a:t>
            </a:r>
          </a:p>
          <a:p>
            <a:r>
              <a:rPr lang="en-US" sz="3200" dirty="0"/>
              <a:t>Skip (</a:t>
            </a:r>
            <a:r>
              <a:rPr lang="en-US" sz="3200" dirty="0" err="1"/>
              <a:t>discontinous</a:t>
            </a:r>
            <a:r>
              <a:rPr lang="en-US" sz="3200" dirty="0"/>
              <a:t>) lesions within the same bone.</a:t>
            </a:r>
          </a:p>
          <a:p>
            <a:r>
              <a:rPr lang="en-US" sz="3200" dirty="0"/>
              <a:t>Histologic grade.</a:t>
            </a:r>
          </a:p>
          <a:p>
            <a:r>
              <a:rPr lang="en-US" sz="3200" dirty="0"/>
              <a:t>Tumor size.</a:t>
            </a:r>
          </a:p>
        </p:txBody>
      </p:sp>
    </p:spTree>
    <p:extLst>
      <p:ext uri="{BB962C8B-B14F-4D97-AF65-F5344CB8AC3E}">
        <p14:creationId xmlns:p14="http://schemas.microsoft.com/office/powerpoint/2010/main" val="71704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602">
        <p:fade/>
      </p:transition>
    </mc:Choice>
    <mc:Fallback xmlns="">
      <p:transition spd="med" advTm="18602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C371-EF7A-42C6-A717-5464B0F50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err="1"/>
              <a:t>Enneking</a:t>
            </a:r>
            <a:r>
              <a:rPr lang="en-US" sz="4000" dirty="0"/>
              <a:t> System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C91860-0DDC-4B5E-9E96-AC33EC78A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0600" y="1616269"/>
            <a:ext cx="7524750" cy="524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2500">
        <p:fade/>
      </p:transition>
    </mc:Choice>
    <mc:Fallback xmlns="">
      <p:transition spd="med" advTm="825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Osteomyelitis.</a:t>
            </a:r>
          </a:p>
          <a:p>
            <a:pPr algn="l"/>
            <a:r>
              <a:rPr lang="en-US" sz="2800" dirty="0"/>
              <a:t>Stress fracture</a:t>
            </a:r>
          </a:p>
          <a:p>
            <a:pPr algn="l"/>
            <a:r>
              <a:rPr lang="en-US" sz="2800" dirty="0"/>
              <a:t>Gouty tophus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679">
        <p:fade/>
      </p:transition>
    </mc:Choice>
    <mc:Fallback xmlns="">
      <p:transition spd="med" advTm="14679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533400" y="568124"/>
            <a:ext cx="8191701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Secondary Malignant Tumors (Metastases)</a:t>
            </a:r>
            <a:br>
              <a:rPr lang="en-US" sz="3600" b="1" dirty="0"/>
            </a:br>
            <a:endParaRPr lang="en-US" altLang="en-US" b="1" dirty="0"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921625" cy="4764087"/>
          </a:xfrm>
        </p:spPr>
        <p:txBody>
          <a:bodyPr rtlCol="0">
            <a:normAutofit fontScale="92500" lnSpcReduction="20000"/>
          </a:bodyPr>
          <a:lstStyle/>
          <a:p>
            <a:pPr marL="342906" indent="-342906" algn="l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Arial" pitchFamily="34" charset="0"/>
              <a:buNone/>
              <a:defRPr/>
            </a:pPr>
            <a:r>
              <a:rPr lang="en-US" sz="2600" dirty="0"/>
              <a:t>Most Common Malignant bone tumor</a:t>
            </a:r>
          </a:p>
          <a:p>
            <a:pPr marL="742957" lvl="1" indent="-285750" algn="l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Tx/>
              <a:buChar char="-"/>
              <a:defRPr/>
            </a:pPr>
            <a:endParaRPr lang="en-US" sz="2600" dirty="0"/>
          </a:p>
          <a:p>
            <a:pPr marL="742957" lvl="1" indent="-285750" algn="l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Tx/>
              <a:buChar char="-"/>
              <a:defRPr/>
            </a:pPr>
            <a:r>
              <a:rPr lang="en-US" sz="2600" dirty="0"/>
              <a:t>Arise from epithelial carcinoma; Thyroid, Lung, Breast (commonest), Kidney, prostate, GIT, Bladder </a:t>
            </a:r>
          </a:p>
          <a:p>
            <a:pPr marL="742957" lvl="1" indent="-285750" algn="l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Tx/>
              <a:buChar char="-"/>
              <a:defRPr/>
            </a:pPr>
            <a:endParaRPr lang="en-US" sz="2600" dirty="0"/>
          </a:p>
          <a:p>
            <a:pPr marL="742957" lvl="1" indent="-285750" algn="l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Tx/>
              <a:buChar char="-"/>
              <a:defRPr/>
            </a:pPr>
            <a:r>
              <a:rPr lang="en-US" sz="2600" dirty="0"/>
              <a:t>Most appears as osteolytic lesions on x-ray except for prostate tumor…appears </a:t>
            </a:r>
            <a:r>
              <a:rPr lang="en-US" sz="2600" dirty="0" err="1"/>
              <a:t>osteosclerotic</a:t>
            </a:r>
            <a:endParaRPr lang="en-US" sz="2600" dirty="0"/>
          </a:p>
          <a:p>
            <a:pPr marL="742957" lvl="1" indent="-285750" algn="l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Tx/>
              <a:buChar char="-"/>
              <a:defRPr/>
            </a:pPr>
            <a:endParaRPr lang="en-US" sz="2600" dirty="0"/>
          </a:p>
          <a:p>
            <a:pPr marL="457207" lvl="1" indent="0" algn="l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 pitchFamily="18" charset="2"/>
              <a:buNone/>
              <a:defRPr/>
            </a:pPr>
            <a:r>
              <a:rPr lang="en-US" sz="2600" dirty="0"/>
              <a:t>-10% of cases NO primary tumor is found !</a:t>
            </a:r>
          </a:p>
          <a:p>
            <a:pPr marL="457207" lvl="1" indent="0" algn="l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 pitchFamily="18" charset="2"/>
              <a:buNone/>
              <a:defRPr/>
            </a:pPr>
            <a:endParaRPr lang="en-US" sz="2600" dirty="0"/>
          </a:p>
          <a:p>
            <a:pPr marL="457207" lvl="1" indent="0" algn="l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 pitchFamily="18" charset="2"/>
              <a:buNone/>
              <a:defRPr/>
            </a:pPr>
            <a:r>
              <a:rPr lang="en-US" sz="2600" dirty="0">
                <a:solidFill>
                  <a:srgbClr val="FF0000"/>
                </a:solidFill>
              </a:rPr>
              <a:t>-The commonest sites for bone metastases are the vertebrae, proximal femur, pelvis, the proximal half of the femur and the </a:t>
            </a:r>
            <a:r>
              <a:rPr lang="en-US" sz="2600" dirty="0" err="1">
                <a:solidFill>
                  <a:srgbClr val="FF0000"/>
                </a:solidFill>
              </a:rPr>
              <a:t>humerus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</a:p>
          <a:p>
            <a:pPr marL="742962" lvl="1" indent="-285755" algn="l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Arial" pitchFamily="34" charset="0"/>
              <a:buNone/>
              <a:defRPr/>
            </a:pPr>
            <a:endParaRPr lang="en-US" sz="1800" b="1" dirty="0"/>
          </a:p>
          <a:p>
            <a:pPr marL="342906" indent="-342906" algn="l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Arial" pitchFamily="34" charset="0"/>
              <a:buNone/>
              <a:defRPr/>
            </a:pPr>
            <a:r>
              <a:rPr lang="en-US" dirty="0"/>
              <a:t>		</a:t>
            </a:r>
          </a:p>
        </p:txBody>
      </p:sp>
    </p:spTree>
  </p:cSld>
  <p:clrMapOvr>
    <a:masterClrMapping/>
  </p:clrMapOvr>
  <p:transition spd="med" advTm="59517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800" dirty="0"/>
              <a:t>Most common tumors metastasize to bones </a:t>
            </a:r>
            <a:br>
              <a:rPr lang="en-US" sz="2800" dirty="0"/>
            </a:br>
            <a:r>
              <a:rPr lang="en-US" sz="2800" dirty="0"/>
              <a:t>1-Lung </a:t>
            </a:r>
          </a:p>
          <a:p>
            <a:pPr marL="0" indent="0" algn="l">
              <a:buNone/>
            </a:pPr>
            <a:r>
              <a:rPr lang="en-US" sz="2800" dirty="0"/>
              <a:t>2-Breast </a:t>
            </a:r>
          </a:p>
          <a:p>
            <a:pPr marL="0" indent="0" algn="l">
              <a:buNone/>
            </a:pPr>
            <a:r>
              <a:rPr lang="en-US" sz="2800" dirty="0"/>
              <a:t>3-Thyroid </a:t>
            </a:r>
          </a:p>
          <a:p>
            <a:pPr marL="0" indent="0" algn="l">
              <a:buNone/>
            </a:pPr>
            <a:r>
              <a:rPr lang="en-US" sz="2800" dirty="0"/>
              <a:t>4-Renal </a:t>
            </a:r>
          </a:p>
          <a:p>
            <a:pPr marL="0" indent="0" algn="l">
              <a:buNone/>
            </a:pPr>
            <a:r>
              <a:rPr lang="en-US" sz="2800" dirty="0"/>
              <a:t>5-Prostate</a:t>
            </a:r>
          </a:p>
        </p:txBody>
      </p:sp>
    </p:spTree>
    <p:extLst>
      <p:ext uri="{BB962C8B-B14F-4D97-AF65-F5344CB8AC3E}">
        <p14:creationId xmlns:p14="http://schemas.microsoft.com/office/powerpoint/2010/main" val="360998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547">
        <p:fade/>
      </p:transition>
    </mc:Choice>
    <mc:Fallback xmlns="">
      <p:transition spd="med" advTm="12547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762000" y="500856"/>
            <a:ext cx="6805612" cy="5856287"/>
          </a:xfrm>
        </p:spPr>
        <p:txBody>
          <a:bodyPr rtlCol="0">
            <a:normAutofit/>
          </a:bodyPr>
          <a:lstStyle/>
          <a:p>
            <a:pPr marL="0" indent="0" algn="l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US" altLang="en-US" sz="2800" b="1" dirty="0">
                <a:cs typeface="Times New Roman" pitchFamily="18" charset="0"/>
              </a:rPr>
              <a:t>Bone resorption is due to :</a:t>
            </a:r>
          </a:p>
          <a:p>
            <a:pPr marL="365760" lvl="1" indent="0" algn="l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US" altLang="en-US" sz="2400" dirty="0">
                <a:cs typeface="Times New Roman" pitchFamily="18" charset="0"/>
              </a:rPr>
              <a:t>Direct action of the tumor cells</a:t>
            </a:r>
          </a:p>
          <a:p>
            <a:pPr marL="365760" lvl="1" indent="0" algn="l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US" altLang="en-US" sz="2400" dirty="0">
                <a:cs typeface="Times New Roman" pitchFamily="18" charset="0"/>
              </a:rPr>
              <a:t>Tumor derived factors that stimulate osteoclast</a:t>
            </a:r>
          </a:p>
          <a:p>
            <a:pPr marL="365760" lvl="1" indent="0" algn="l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US" altLang="en-US" sz="1800" dirty="0">
              <a:cs typeface="Times New Roman" pitchFamily="18" charset="0"/>
            </a:endParaRPr>
          </a:p>
          <a:p>
            <a:pPr marL="0" indent="0" algn="l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US" altLang="en-US" sz="2800" b="1" dirty="0">
                <a:cs typeface="Times New Roman" pitchFamily="18" charset="0"/>
              </a:rPr>
              <a:t>The commonest feature is pain .</a:t>
            </a:r>
          </a:p>
          <a:p>
            <a:pPr marL="0" indent="0" algn="l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US" altLang="en-US" sz="2800" b="1" dirty="0">
              <a:cs typeface="Times New Roman" pitchFamily="18" charset="0"/>
            </a:endParaRPr>
          </a:p>
          <a:p>
            <a:pPr marL="0" indent="0" algn="l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US" altLang="en-US" sz="2800" dirty="0">
                <a:cs typeface="Times New Roman" pitchFamily="18" charset="0"/>
              </a:rPr>
              <a:t>Other presentations include pathological fracture, incidental finding and symptoms of hypercalcemia.</a:t>
            </a:r>
            <a:endParaRPr lang="en-US" altLang="en-US" dirty="0">
              <a:cs typeface="Times New Roman" pitchFamily="18" charset="0"/>
            </a:endParaRPr>
          </a:p>
        </p:txBody>
      </p:sp>
    </p:spTree>
  </p:cSld>
  <p:clrMapOvr>
    <a:masterClrMapping/>
  </p:clrMapOvr>
  <p:transition spd="med" advTm="33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04B6-86A2-1F42-BA9A-F146F5189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68FAEFD-6DF6-9E44-B5CB-765DA10E9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06" y="1825625"/>
            <a:ext cx="75897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0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681">
        <p:fade/>
      </p:transition>
    </mc:Choice>
    <mc:Fallback xmlns="">
      <p:transition spd="med" advTm="46681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52E60-301D-48FF-B1BD-D3B966BF6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D25EC9-AD00-49B2-BD82-54F746C56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2731" y="81888"/>
            <a:ext cx="5928269" cy="677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0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185">
        <p:fade/>
      </p:transition>
    </mc:Choice>
    <mc:Fallback xmlns="">
      <p:transition spd="med" advTm="15185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0044F-4DEE-4C2E-9670-CCBFFB6F5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Edwardian Script ITC" panose="030303020407070D0804" pitchFamily="66" charset="0"/>
              </a:rPr>
              <a:t>T</a:t>
            </a:r>
            <a:r>
              <a:rPr lang="en-US" sz="6000" i="1" dirty="0">
                <a:latin typeface="Edwardian Script ITC" panose="030303020407070D0804" pitchFamily="66" charset="0"/>
              </a:rPr>
              <a:t>hank you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575024-DD5C-422D-B1EC-0650F695B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987220"/>
            <a:ext cx="8942314" cy="360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601">
        <p:fade/>
      </p:transition>
    </mc:Choice>
    <mc:Fallback xmlns="">
      <p:transition spd="med" advTm="1360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463296"/>
            <a:ext cx="6019800" cy="9144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Diagnosis and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8229600" cy="4489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Precise History and physical examination</a:t>
            </a:r>
          </a:p>
          <a:p>
            <a:pPr marL="0" indent="0" algn="l">
              <a:buNone/>
            </a:pPr>
            <a:r>
              <a:rPr lang="en-US" sz="2800" i="0" dirty="0"/>
              <a:t>Pain</a:t>
            </a:r>
          </a:p>
          <a:p>
            <a:pPr marL="0" indent="0" algn="l">
              <a:buNone/>
            </a:pPr>
            <a:r>
              <a:rPr lang="en-US" sz="2800" dirty="0"/>
              <a:t>Lumpy swelling</a:t>
            </a:r>
          </a:p>
          <a:p>
            <a:pPr marL="0" indent="0" algn="l">
              <a:buNone/>
            </a:pPr>
            <a:r>
              <a:rPr lang="en-US" sz="2800" dirty="0"/>
              <a:t>Local tenderness</a:t>
            </a:r>
          </a:p>
          <a:p>
            <a:pPr marL="0" indent="0" algn="l">
              <a:buNone/>
            </a:pPr>
            <a:r>
              <a:rPr lang="en-US" sz="2800" dirty="0"/>
              <a:t>Constitutional symptoms</a:t>
            </a:r>
          </a:p>
          <a:p>
            <a:pPr marL="0" indent="0" algn="l">
              <a:buNone/>
            </a:pPr>
            <a:r>
              <a:rPr lang="en-US" sz="2800" dirty="0"/>
              <a:t>Pathological fracture</a:t>
            </a:r>
          </a:p>
          <a:p>
            <a:pPr marL="0" indent="0">
              <a:buNone/>
            </a:pPr>
            <a:r>
              <a:rPr lang="en-US" sz="2800" dirty="0"/>
              <a:t>Exclude conditions that can mimic tumors.</a:t>
            </a:r>
          </a:p>
          <a:p>
            <a:pPr marL="0" indent="0" algn="l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566">
        <p:fade/>
      </p:transition>
    </mc:Choice>
    <mc:Fallback xmlns="">
      <p:transition spd="med" advTm="58566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6E876-9097-419D-BD0E-6B64FE51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Blood 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56ED2-1FEE-4D2A-9DA4-5534D2A4B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90689"/>
            <a:ext cx="8382000" cy="436425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CBC, CRP, ESR, alkaline phosphate , LDH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96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701">
        <p:fade/>
      </p:transition>
    </mc:Choice>
    <mc:Fallback xmlns="">
      <p:transition spd="med" advTm="19701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E3847-4C16-4C21-9890-A5E2E6F3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93269-E3F4-4E47-BF71-7408C1460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/>
          </a:p>
          <a:p>
            <a:r>
              <a:rPr lang="en-US" sz="2800" dirty="0"/>
              <a:t>May be discovered accidently during x-ray or after pathological fracture.</a:t>
            </a:r>
          </a:p>
          <a:p>
            <a:endParaRPr lang="en-US" sz="2800" dirty="0"/>
          </a:p>
          <a:p>
            <a:r>
              <a:rPr lang="en-US" sz="2800" dirty="0" err="1"/>
              <a:t>Xrays</a:t>
            </a:r>
            <a:r>
              <a:rPr lang="en-US" sz="2800" dirty="0"/>
              <a:t> is first imaging modality</a:t>
            </a:r>
          </a:p>
          <a:p>
            <a:endParaRPr lang="en-US" sz="2800" dirty="0"/>
          </a:p>
          <a:p>
            <a:r>
              <a:rPr lang="en-US" sz="2800" dirty="0"/>
              <a:t>Chest x-ray for metastasis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59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112">
        <p:fade/>
      </p:transition>
    </mc:Choice>
    <mc:Fallback xmlns="">
      <p:transition spd="med" advTm="25112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E605B-7DB8-4CAD-864B-91914AC78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Xray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8A247-4DC1-45A1-AF5D-C5994CF7E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1428750" cy="612775"/>
          </a:xfrm>
        </p:spPr>
        <p:txBody>
          <a:bodyPr>
            <a:normAutofit/>
          </a:bodyPr>
          <a:lstStyle/>
          <a:p>
            <a:r>
              <a:rPr lang="en-US" sz="3200" dirty="0"/>
              <a:t>Site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E7AE6E-D216-496A-8FF6-773E39259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71" y="1690689"/>
            <a:ext cx="3440412" cy="51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995">
        <p:fade/>
      </p:transition>
    </mc:Choice>
    <mc:Fallback xmlns="">
      <p:transition spd="med" advTm="19995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72998-5179-4E0B-8F54-2AF1F1937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3D449D-6D9D-4D99-891E-C00BD0C82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5350" y="990600"/>
            <a:ext cx="4793300" cy="50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3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722">
        <p:fade/>
      </p:transition>
    </mc:Choice>
    <mc:Fallback xmlns="">
      <p:transition spd="med" advTm="9722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4896</TotalTime>
  <Words>701</Words>
  <Application>Microsoft Office PowerPoint</Application>
  <PresentationFormat>On-screen Show (4:3)</PresentationFormat>
  <Paragraphs>147</Paragraphs>
  <Slides>49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Edwardian Script ITC</vt:lpstr>
      <vt:lpstr>Wingdings 2</vt:lpstr>
      <vt:lpstr>Office Theme</vt:lpstr>
      <vt:lpstr>Introduction Bone Tumors</vt:lpstr>
      <vt:lpstr>PowerPoint Presentation</vt:lpstr>
      <vt:lpstr>Objectives</vt:lpstr>
      <vt:lpstr>Classification</vt:lpstr>
      <vt:lpstr>Diagnosis and Approach</vt:lpstr>
      <vt:lpstr>Blood Investigation</vt:lpstr>
      <vt:lpstr>Imaging</vt:lpstr>
      <vt:lpstr>Xray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Size</vt:lpstr>
      <vt:lpstr>PowerPoint Presentation</vt:lpstr>
      <vt:lpstr>Zone of transition</vt:lpstr>
      <vt:lpstr>PowerPoint Presentation</vt:lpstr>
      <vt:lpstr>Matrix Characteristics</vt:lpstr>
      <vt:lpstr>PowerPoint Presentation</vt:lpstr>
      <vt:lpstr>PowerPoint Presentation</vt:lpstr>
      <vt:lpstr>PowerPoint Presentation</vt:lpstr>
      <vt:lpstr>Radiological findings that indicate benign bone tumor</vt:lpstr>
      <vt:lpstr>Types of Periosteal reaction in malignant bone tumors</vt:lpstr>
      <vt:lpstr>Solid periosteal reaction</vt:lpstr>
      <vt:lpstr>Lamellated periosteal reaction</vt:lpstr>
      <vt:lpstr>Spiculated periosteal reaction</vt:lpstr>
      <vt:lpstr>Interrupted periosteal reaction</vt:lpstr>
      <vt:lpstr>CT</vt:lpstr>
      <vt:lpstr>MRI</vt:lpstr>
      <vt:lpstr>PowerPoint Presentation</vt:lpstr>
      <vt:lpstr>Radionuclide scanning with 99mTc-HDP</vt:lpstr>
      <vt:lpstr>PowerPoint Presentation</vt:lpstr>
      <vt:lpstr>Biopsy </vt:lpstr>
      <vt:lpstr>Principle of incisional bone biopsy</vt:lpstr>
      <vt:lpstr>PowerPoint Presentation</vt:lpstr>
      <vt:lpstr>PowerPoint Presentation</vt:lpstr>
      <vt:lpstr>Principles of treatment</vt:lpstr>
      <vt:lpstr>Principles of treatment</vt:lpstr>
      <vt:lpstr>Suspected malignant tumor</vt:lpstr>
      <vt:lpstr>Prognosis</vt:lpstr>
      <vt:lpstr>Enneking System </vt:lpstr>
      <vt:lpstr>Differential diagnosis</vt:lpstr>
      <vt:lpstr>Secondary Malignant Tumors (Metastases) 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kareem yanall</cp:lastModifiedBy>
  <cp:revision>133</cp:revision>
  <dcterms:created xsi:type="dcterms:W3CDTF">2006-08-16T00:00:00Z</dcterms:created>
  <dcterms:modified xsi:type="dcterms:W3CDTF">2020-07-19T19:48:22Z</dcterms:modified>
</cp:coreProperties>
</file>