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0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304" r:id="rId9"/>
    <p:sldId id="303" r:id="rId10"/>
    <p:sldId id="306" r:id="rId11"/>
    <p:sldId id="263" r:id="rId12"/>
    <p:sldId id="264" r:id="rId13"/>
    <p:sldId id="265" r:id="rId14"/>
    <p:sldId id="266" r:id="rId15"/>
    <p:sldId id="267" r:id="rId16"/>
    <p:sldId id="307" r:id="rId17"/>
    <p:sldId id="268" r:id="rId18"/>
    <p:sldId id="269" r:id="rId19"/>
    <p:sldId id="270" r:id="rId20"/>
    <p:sldId id="271" r:id="rId21"/>
    <p:sldId id="272" r:id="rId22"/>
    <p:sldId id="293" r:id="rId23"/>
    <p:sldId id="308" r:id="rId24"/>
    <p:sldId id="294" r:id="rId25"/>
    <p:sldId id="309" r:id="rId26"/>
    <p:sldId id="274" r:id="rId27"/>
    <p:sldId id="310" r:id="rId28"/>
    <p:sldId id="275" r:id="rId29"/>
    <p:sldId id="312" r:id="rId30"/>
    <p:sldId id="276" r:id="rId31"/>
    <p:sldId id="313" r:id="rId32"/>
    <p:sldId id="277" r:id="rId33"/>
    <p:sldId id="278" r:id="rId34"/>
    <p:sldId id="314" r:id="rId35"/>
    <p:sldId id="279" r:id="rId36"/>
    <p:sldId id="280" r:id="rId37"/>
    <p:sldId id="316" r:id="rId38"/>
    <p:sldId id="315" r:id="rId39"/>
    <p:sldId id="302" r:id="rId40"/>
    <p:sldId id="282" r:id="rId41"/>
    <p:sldId id="317" r:id="rId42"/>
    <p:sldId id="283" r:id="rId43"/>
    <p:sldId id="284" r:id="rId44"/>
    <p:sldId id="285" r:id="rId45"/>
    <p:sldId id="286" r:id="rId46"/>
    <p:sldId id="287" r:id="rId47"/>
    <p:sldId id="288" r:id="rId48"/>
    <p:sldId id="318" r:id="rId49"/>
    <p:sldId id="289" r:id="rId50"/>
    <p:sldId id="290" r:id="rId51"/>
    <p:sldId id="296" r:id="rId52"/>
    <p:sldId id="320" r:id="rId5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1" d="100"/>
          <a:sy n="71" d="100"/>
        </p:scale>
        <p:origin x="1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14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47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9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6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893C-7B3A-48D6-A2E5-FD437E3954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AC4-A8C9-43B5-8CC4-6511D6464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outlines.com/" TargetMode="External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6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7620" algn="ctr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Small </a:t>
            </a:r>
            <a:r>
              <a:rPr lang="en-US" spc="-5" dirty="0"/>
              <a:t>and Large</a:t>
            </a:r>
            <a:r>
              <a:rPr lang="en-US" spc="-60" dirty="0"/>
              <a:t> </a:t>
            </a:r>
            <a:r>
              <a:rPr lang="en-US" spc="-5" dirty="0"/>
              <a:t>Intestinal</a:t>
            </a:r>
            <a:br>
              <a:rPr lang="en-US" spc="-5" dirty="0"/>
            </a:br>
            <a:r>
              <a:rPr lang="en-US" spc="-55" dirty="0"/>
              <a:t>pathology, </a:t>
            </a:r>
            <a:r>
              <a:rPr lang="en-US" spc="-5" dirty="0"/>
              <a:t>part</a:t>
            </a:r>
            <a:r>
              <a:rPr lang="en-US" spc="-40" dirty="0"/>
              <a:t> </a:t>
            </a:r>
            <a:r>
              <a:rPr lang="en-US" dirty="0"/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0720" y="814254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28600" y="51752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DR </a:t>
            </a:r>
            <a:r>
              <a:rPr lang="en-US" sz="2400" b="1" dirty="0" err="1">
                <a:solidFill>
                  <a:prstClr val="black"/>
                </a:solidFill>
              </a:rPr>
              <a:t>Sura</a:t>
            </a:r>
            <a:r>
              <a:rPr lang="en-US" sz="2400" b="1" dirty="0">
                <a:solidFill>
                  <a:prstClr val="black"/>
                </a:solidFill>
              </a:rPr>
              <a:t> Al </a:t>
            </a:r>
            <a:r>
              <a:rPr lang="en-US" sz="2400" b="1" dirty="0" err="1">
                <a:solidFill>
                  <a:prstClr val="black"/>
                </a:solidFill>
              </a:rPr>
              <a:t>Rawabdeh</a:t>
            </a:r>
            <a:r>
              <a:rPr lang="en-US" sz="2400" b="1" dirty="0">
                <a:solidFill>
                  <a:prstClr val="black"/>
                </a:solidFill>
              </a:rPr>
              <a:t> MD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April 12 2023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" y="0"/>
            <a:ext cx="12225493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185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554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</a:t>
            </a:r>
            <a:r>
              <a:rPr sz="3600" spc="-50" dirty="0"/>
              <a:t> </a:t>
            </a:r>
            <a:r>
              <a:rPr sz="3600" spc="-5" dirty="0"/>
              <a:t>features: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1550" y="1752600"/>
            <a:ext cx="10201250" cy="350929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Abdominal</a:t>
            </a:r>
            <a:r>
              <a:rPr sz="24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swelling</a:t>
            </a:r>
            <a:endParaRPr lang="en-US" sz="24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Vomiting</a:t>
            </a:r>
            <a:endParaRPr lang="en-US" sz="2400" b="1" spc="-2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Passing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stools mixed with blood and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mucus </a:t>
            </a:r>
            <a:r>
              <a:rPr sz="2400" b="1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(currant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jelly</a:t>
            </a:r>
            <a:r>
              <a:rPr sz="2400" b="1" spc="-6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stool)</a:t>
            </a:r>
            <a:endParaRPr lang="en-US" sz="2400" b="1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Pain.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1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Management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8540090" cy="18870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Contrast enemas in uncomplicated idiopathic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cases.</a:t>
            </a:r>
            <a:endParaRPr lang="en-US" sz="24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Surgery if complicated or if masses are the leading</a:t>
            </a:r>
            <a:r>
              <a:rPr sz="24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point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29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Hirschsprung</a:t>
            </a:r>
            <a:r>
              <a:rPr sz="3600" spc="-60" dirty="0"/>
              <a:t> </a:t>
            </a:r>
            <a:r>
              <a:rPr sz="3600" spc="-5" dirty="0"/>
              <a:t>Disease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10140290" cy="410881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Congenital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defect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colonic</a:t>
            </a:r>
            <a:r>
              <a:rPr sz="24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innervations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Congenital aganglionic</a:t>
            </a:r>
            <a:r>
              <a:rPr sz="2400" spc="4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megacolon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More common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males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More severe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</a:t>
            </a:r>
            <a:r>
              <a:rPr sz="2400" spc="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females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Risk increase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</a:t>
            </a:r>
            <a:r>
              <a:rPr sz="2400" spc="4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siblings.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Typical</a:t>
            </a:r>
            <a:r>
              <a:rPr sz="2400" b="1" spc="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presentation: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Neonatal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failure to pass</a:t>
            </a:r>
            <a:r>
              <a:rPr sz="2400" spc="8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meconium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Obstructive</a:t>
            </a:r>
            <a:r>
              <a:rPr sz="2400" spc="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constipation.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55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Pathogenesis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57791"/>
            <a:ext cx="10597490" cy="336758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During</a:t>
            </a:r>
            <a:r>
              <a:rPr sz="2400" b="1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embryogenesis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  <a:tab pos="184912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Disrupted	migration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neural crest cells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from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cecum to 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rectum.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Lack of </a:t>
            </a:r>
            <a:r>
              <a:rPr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Meissner submucosal plexus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the</a:t>
            </a:r>
            <a:r>
              <a:rPr sz="2400" b="1" spc="-16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Auerbach</a:t>
            </a:r>
            <a:endParaRPr sz="2400" dirty="0">
              <a:solidFill>
                <a:srgbClr val="FF000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myenteric</a:t>
            </a:r>
            <a:r>
              <a:rPr sz="2400" b="1" spc="-3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plexus</a:t>
            </a:r>
            <a:r>
              <a:rPr sz="2400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sz="2400" dirty="0">
              <a:solidFill>
                <a:srgbClr val="FF000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Failure of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coordinated peristaltic</a:t>
            </a:r>
            <a:r>
              <a:rPr sz="2400" spc="6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contractions.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Mutations in </a:t>
            </a:r>
            <a:r>
              <a:rPr sz="2400" spc="-7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RET: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familial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cases and 15% of</a:t>
            </a:r>
            <a:r>
              <a:rPr sz="2400" spc="1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sporadic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Other genes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environmental factors play</a:t>
            </a:r>
            <a:r>
              <a:rPr sz="2400" spc="5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role.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35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Morphology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09600" y="1676400"/>
            <a:ext cx="7930490" cy="365933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Rectum</a:t>
            </a:r>
            <a:r>
              <a:rPr sz="24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always</a:t>
            </a:r>
            <a:r>
              <a:rPr sz="24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involved.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Extent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is</a:t>
            </a:r>
            <a:r>
              <a:rPr sz="2400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variable.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Most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cases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</a:t>
            </a:r>
            <a:r>
              <a:rPr sz="2400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rectosigmoid.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Macroscopic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Aganglionic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region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normal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</a:t>
            </a:r>
            <a:r>
              <a:rPr sz="2400" spc="-1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contracted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Proximal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normal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segment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progressively</a:t>
            </a:r>
            <a:r>
              <a:rPr sz="2400" spc="-13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dilated.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Diagnosis: </a:t>
            </a:r>
            <a:r>
              <a:rPr sz="2400" b="1" spc="-4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BIOPSY,</a:t>
            </a:r>
            <a:r>
              <a:rPr sz="24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microscopic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41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9111" y="580644"/>
            <a:ext cx="3429000" cy="515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0" y="609600"/>
            <a:ext cx="3429000" cy="515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2605" y="6290259"/>
            <a:ext cx="376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Robbins </a:t>
            </a:r>
            <a:r>
              <a:rPr sz="1800" dirty="0">
                <a:latin typeface="Trebuchet MS"/>
                <a:cs typeface="Trebuchet MS"/>
              </a:rPr>
              <a:t>Basic </a:t>
            </a:r>
            <a:r>
              <a:rPr sz="1800" spc="-15" dirty="0">
                <a:latin typeface="Trebuchet MS"/>
                <a:cs typeface="Trebuchet MS"/>
              </a:rPr>
              <a:t>Pathology </a:t>
            </a:r>
            <a:r>
              <a:rPr sz="1800" spc="-5" dirty="0">
                <a:latin typeface="Trebuchet MS"/>
                <a:cs typeface="Trebuchet MS"/>
              </a:rPr>
              <a:t>10th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edition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802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ganglion</a:t>
            </a:r>
            <a:r>
              <a:rPr sz="3600" spc="-65" dirty="0"/>
              <a:t> </a:t>
            </a:r>
            <a:r>
              <a:rPr sz="3600" spc="-5" dirty="0"/>
              <a:t>cells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667000" y="1295400"/>
            <a:ext cx="603504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9375" y="6365240"/>
            <a:ext cx="286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  <a:hlinkClick r:id="rId3"/>
              </a:rPr>
              <a:t>http://www.pathologyoutlines.com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902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Complications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16810"/>
            <a:ext cx="8363584" cy="35496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Enterocolitis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Fluid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and electrolyte</a:t>
            </a:r>
            <a:r>
              <a:rPr sz="24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disturbances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Perforation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Peritonitis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0C225"/>
              </a:buClr>
              <a:buFont typeface="Wingdings 3"/>
              <a:buChar char=""/>
            </a:pPr>
            <a:endParaRPr sz="37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30" dirty="0">
                <a:solidFill>
                  <a:srgbClr val="404040"/>
                </a:solidFill>
                <a:latin typeface="Trebuchet MS"/>
                <a:cs typeface="Trebuchet MS"/>
              </a:rPr>
              <a:t>Treatment:</a:t>
            </a:r>
            <a:endParaRPr sz="24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590"/>
              </a:lnSpc>
              <a:spcBef>
                <a:spcPts val="103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Surgical resection 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aganglionic segment and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anastomosis 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normal segments.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31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Diseases </a:t>
            </a:r>
            <a:r>
              <a:rPr sz="3600" dirty="0"/>
              <a:t>of the</a:t>
            </a:r>
            <a:r>
              <a:rPr sz="3600" spc="-65" dirty="0"/>
              <a:t> </a:t>
            </a:r>
            <a:r>
              <a:rPr sz="3600" spc="-5" dirty="0"/>
              <a:t>intestines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57957"/>
            <a:ext cx="5503545" cy="23107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Intestinal</a:t>
            </a:r>
            <a:r>
              <a:rPr sz="240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obstruction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rgbClr val="FF0000"/>
                </a:solidFill>
                <a:latin typeface="Trebuchet MS"/>
                <a:cs typeface="Trebuchet MS"/>
              </a:rPr>
              <a:t>Vascular</a:t>
            </a:r>
            <a:r>
              <a:rPr sz="2400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disorders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Malabsorptive diseases and</a:t>
            </a:r>
            <a:r>
              <a:rPr sz="2400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infections</a:t>
            </a:r>
            <a:endParaRPr sz="2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Inflammatory bowel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disease.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Polyps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neoplastic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diseases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685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VASCULAR </a:t>
            </a:r>
            <a:r>
              <a:rPr sz="3600" spc="-5" dirty="0"/>
              <a:t>DISORDERS </a:t>
            </a:r>
            <a:r>
              <a:rPr sz="3600" dirty="0"/>
              <a:t>OF</a:t>
            </a:r>
            <a:r>
              <a:rPr sz="3600" spc="25" dirty="0"/>
              <a:t> </a:t>
            </a:r>
            <a:r>
              <a:rPr sz="3600" dirty="0"/>
              <a:t>BOWEL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862248"/>
            <a:ext cx="3707129" cy="10096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Ischemic Bowel</a:t>
            </a:r>
            <a:r>
              <a:rPr sz="2400" b="1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Hemorrhoids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620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Hemorrhoids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187651"/>
            <a:ext cx="9683090" cy="3603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Dilated anal and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perianal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collateral vessels that connect the portal and</a:t>
            </a:r>
            <a:r>
              <a:rPr sz="20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caval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venous</a:t>
            </a:r>
            <a:r>
              <a:rPr sz="20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systems.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Predisposing</a:t>
            </a:r>
            <a:r>
              <a:rPr sz="2000" b="1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factors: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Constipation and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straining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Venous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stasis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of</a:t>
            </a:r>
            <a:r>
              <a:rPr sz="20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pregnancy,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Portal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hypertension.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2662555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External</a:t>
            </a:r>
            <a:r>
              <a:rPr sz="2000" spc="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</a:t>
            </a:r>
            <a:r>
              <a:rPr sz="20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internal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hemorrhoids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hemorrh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1"/>
            <a:ext cx="601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بحث الصور عن hemorrho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10" y="-36491"/>
            <a:ext cx="6148590" cy="68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Microscopic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295466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Dilated, thick walled, congested submucosal vessels and sinusoidal spaces, often with thrombosis; variable hemorrhage into connective tissue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Dilated spaces may show exuberant vascular proliferation confined to vessel known as papillary endothelial hyperplasia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Internal hemorrhoids are lined by rectal or transitional mucosa, external hemorrhoids have a squamous lining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Surface may show ulceration</a:t>
            </a:r>
          </a:p>
        </p:txBody>
      </p:sp>
    </p:spTree>
    <p:extLst>
      <p:ext uri="{BB962C8B-B14F-4D97-AF65-F5344CB8AC3E}">
        <p14:creationId xmlns:p14="http://schemas.microsoft.com/office/powerpoint/2010/main" val="1409751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hemorrh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548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بحث الصور عن hemorrhoids pathology out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90" y="57151"/>
            <a:ext cx="6603999" cy="67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5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33466" cy="40878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Patients usually have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painless bleeding</a:t>
            </a:r>
            <a:r>
              <a:rPr lang="en-US" dirty="0">
                <a:latin typeface="Arial Rounded MT Bold" panose="020F0704030504030204" pitchFamily="34" charset="0"/>
              </a:rPr>
              <a:t>, noticing blood in the toilet or on lavatory paper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Patients may experience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pain</a:t>
            </a:r>
            <a:r>
              <a:rPr lang="en-US" dirty="0">
                <a:latin typeface="Arial Rounded MT Bold" panose="020F0704030504030204" pitchFamily="34" charset="0"/>
              </a:rPr>
              <a:t> or discomfort, especially with thrombosis, strangulation or ulceration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Anemia</a:t>
            </a:r>
            <a:r>
              <a:rPr lang="en-US" dirty="0">
                <a:latin typeface="Arial Rounded MT Bold" panose="020F0704030504030204" pitchFamily="34" charset="0"/>
              </a:rPr>
              <a:t> from hemorrhoids is unusual - patients should undergo hematologic evaluation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Clinically four grades: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First degree</a:t>
            </a:r>
            <a:r>
              <a:rPr lang="en-US" dirty="0">
                <a:latin typeface="Arial Rounded MT Bold" panose="020F0704030504030204" pitchFamily="34" charset="0"/>
              </a:rPr>
              <a:t>, anal cushions that slide down past dentate line with straining at stool, that bleed with defecation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Second</a:t>
            </a:r>
            <a:r>
              <a:rPr lang="en-US" dirty="0">
                <a:latin typeface="Arial Rounded MT Bold" panose="020F0704030504030204" pitchFamily="34" charset="0"/>
              </a:rPr>
              <a:t>, anal cushions that prolapse with straining, but reduce spontaneously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Third</a:t>
            </a:r>
            <a:r>
              <a:rPr lang="en-US" dirty="0">
                <a:latin typeface="Arial Rounded MT Bold" panose="020F0704030504030204" pitchFamily="34" charset="0"/>
              </a:rPr>
              <a:t>, hemorrhoids that remain outside of the anal canal unless manually replaced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Fourth</a:t>
            </a:r>
            <a:r>
              <a:rPr lang="en-US" dirty="0">
                <a:latin typeface="Arial Rounded MT Bold" panose="020F0704030504030204" pitchFamily="34" charset="0"/>
              </a:rPr>
              <a:t>, hemorrhoids that cannot be reduced</a:t>
            </a:r>
          </a:p>
        </p:txBody>
      </p:sp>
    </p:spTree>
    <p:extLst>
      <p:ext uri="{BB962C8B-B14F-4D97-AF65-F5344CB8AC3E}">
        <p14:creationId xmlns:p14="http://schemas.microsoft.com/office/powerpoint/2010/main" val="89696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4007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DIARRHEAL</a:t>
            </a:r>
            <a:r>
              <a:rPr sz="3600" spc="-210" dirty="0"/>
              <a:t> </a:t>
            </a:r>
            <a:r>
              <a:rPr sz="3600" spc="-5" dirty="0"/>
              <a:t>DISEASE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066800"/>
            <a:ext cx="9731553" cy="534761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Diarrhea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: increase in stool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mass, frequency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</a:t>
            </a:r>
            <a:r>
              <a:rPr sz="2000" spc="-6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fluidity</a:t>
            </a:r>
            <a:r>
              <a:rPr lang="en-US" sz="20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(more than 200 grams per day</a:t>
            </a:r>
            <a:endParaRPr lang="en-US" sz="20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In severe cases, stool volume can exceed 14 L per day and, without fluid resuscitation, result  in death.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 Worldwide, diarrheal diseases account for greater  than 700,000 deaths of children under 5 years of age, making them the second leading cause of death in this age group.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 Painful, bloody, small-volume diarrhea is known as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dysentery. 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dirty="0">
                <a:latin typeface="Arial Rounded MT Bold" panose="020F0704030504030204" pitchFamily="34" charset="0"/>
                <a:cs typeface="Trebuchet MS"/>
              </a:rPr>
              <a:t>Diarrhea is a common symptom of many intestinal diseases, including those due to infection, inflammation, ischemia, malabsorption, and nutritional deficiency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DIARRHEAL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905066" cy="3880773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It can be classified into four major categories: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1•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Secretory diarrhea </a:t>
            </a:r>
            <a:r>
              <a:rPr lang="en-US" dirty="0">
                <a:latin typeface="Arial Rounded MT Bold" panose="020F0704030504030204" pitchFamily="34" charset="0"/>
              </a:rPr>
              <a:t>is characterized by isotonic stool and persists during fasting.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2•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Osmotic diarrhea</a:t>
            </a:r>
            <a:r>
              <a:rPr lang="en-US" dirty="0">
                <a:latin typeface="Arial Rounded MT Bold" panose="020F0704030504030204" pitchFamily="34" charset="0"/>
              </a:rPr>
              <a:t>, such as that occurring with lactase deficiency, is due to osmotic forces exerted by unabsorbed  luminal solutes more concentrated than plasma, and the condition abates with fasting.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3•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Malabsorptive diarrhea </a:t>
            </a:r>
            <a:r>
              <a:rPr lang="en-US" dirty="0">
                <a:latin typeface="Arial Rounded MT Bold" panose="020F0704030504030204" pitchFamily="34" charset="0"/>
              </a:rPr>
              <a:t>caused by inadequate nutrient absorption is associated with steatorrhea and is relieved by fasting.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4•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Exudative diarrhea </a:t>
            </a:r>
            <a:r>
              <a:rPr lang="en-US" dirty="0">
                <a:latin typeface="Arial Rounded MT Bold" panose="020F0704030504030204" pitchFamily="34" charset="0"/>
              </a:rPr>
              <a:t>is due to inflammatory disease and characterized by purulent, bloody stools that continue during fasting.</a:t>
            </a:r>
          </a:p>
        </p:txBody>
      </p:sp>
    </p:spTree>
    <p:extLst>
      <p:ext uri="{BB962C8B-B14F-4D97-AF65-F5344CB8AC3E}">
        <p14:creationId xmlns:p14="http://schemas.microsoft.com/office/powerpoint/2010/main" val="3886351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Malabsorptive</a:t>
            </a:r>
            <a:r>
              <a:rPr sz="3600" spc="-75" dirty="0"/>
              <a:t> </a:t>
            </a:r>
            <a:r>
              <a:rPr sz="3600" dirty="0"/>
              <a:t>Diarrhea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2160589"/>
            <a:ext cx="10447866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Malabsorption manifests most commonly as chronic  diarrhea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Characterized by defective absorption of  fats, fat- and water-soluble vitamins, proteins, carbohydrates, electrolytes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 Chronic malabsorption causes weight loss, anorexia, abdominal distention, 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</a:t>
            </a:r>
            <a:r>
              <a:rPr lang="en-US" sz="2000" dirty="0" err="1">
                <a:latin typeface="Arial Rounded MT Bold" panose="020F0704030504030204" pitchFamily="34" charset="0"/>
              </a:rPr>
              <a:t>borborygmi</a:t>
            </a:r>
            <a:r>
              <a:rPr lang="en-US" sz="2000" dirty="0">
                <a:latin typeface="Arial Rounded MT Bold" panose="020F0704030504030204" pitchFamily="34" charset="0"/>
              </a:rPr>
              <a:t>, and muscle wasting.</a:t>
            </a:r>
          </a:p>
          <a:p>
            <a:pPr marL="0" indent="0">
              <a:buNone/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 Rounded MT Bold" panose="020F0704030504030204" pitchFamily="34" charset="0"/>
              </a:rPr>
              <a:t> A hallmark of malabsorption is 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steatorrhea</a:t>
            </a:r>
            <a:r>
              <a:rPr lang="en-US" sz="2000" dirty="0">
                <a:latin typeface="Arial Rounded MT Bold" panose="020F0704030504030204" pitchFamily="34" charset="0"/>
              </a:rPr>
              <a:t>, characterized by excessive fecal fat 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and bulky, frothy, greasy, yellow, or clay-colored stools.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Malabsorptive Diarrhea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596668" cy="480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>
                <a:latin typeface="Arial Rounded MT Bold" panose="020F0704030504030204" pitchFamily="34" charset="0"/>
              </a:rPr>
              <a:t>Pancreatic insufficiency.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Celiac disease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Crohn disease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Cystic Fibrosis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Lactase (Disaccharides) Deficiency</a:t>
            </a:r>
          </a:p>
          <a:p>
            <a:r>
              <a:rPr lang="en-US" sz="2800" dirty="0" err="1">
                <a:latin typeface="Arial Rounded MT Bold" panose="020F0704030504030204" pitchFamily="34" charset="0"/>
              </a:rPr>
              <a:t>Abetalipoproteinemia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Infectious </a:t>
            </a:r>
            <a:r>
              <a:rPr lang="en-US" sz="2800" dirty="0" err="1">
                <a:latin typeface="Arial Rounded MT Bold" panose="020F0704030504030204" pitchFamily="34" charset="0"/>
              </a:rPr>
              <a:t>Enterocolitis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Inflammatory bowel diseases…..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56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420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Intestinal</a:t>
            </a:r>
            <a:r>
              <a:rPr sz="3600" spc="-90" dirty="0"/>
              <a:t> </a:t>
            </a:r>
            <a:r>
              <a:rPr sz="3600" dirty="0"/>
              <a:t>obstruction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pc="-5" dirty="0"/>
              <a:t>Mechanical</a:t>
            </a:r>
            <a:r>
              <a:rPr spc="-40" dirty="0"/>
              <a:t> </a:t>
            </a:r>
            <a:r>
              <a:rPr spc="-5" dirty="0"/>
              <a:t>obstruction: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C225"/>
              </a:buClr>
              <a:buFont typeface="Wingdings 3"/>
              <a:buChar char=""/>
            </a:pPr>
            <a:endParaRPr sz="2900"/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Intussusception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Hernias.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C00000"/>
                </a:solidFill>
                <a:latin typeface="Trebuchet MS"/>
                <a:cs typeface="Trebuchet MS"/>
              </a:rPr>
              <a:t>Adhesions.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20" dirty="0">
                <a:solidFill>
                  <a:srgbClr val="C00000"/>
                </a:solidFill>
                <a:latin typeface="Trebuchet MS"/>
                <a:cs typeface="Trebuchet MS"/>
              </a:rPr>
              <a:t>Volvulus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0C225"/>
              </a:buClr>
              <a:buFont typeface="Wingdings 3"/>
              <a:buChar char=""/>
            </a:pPr>
            <a:endParaRPr sz="28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40" dirty="0">
                <a:solidFill>
                  <a:srgbClr val="000000"/>
                </a:solidFill>
                <a:latin typeface="Trebuchet MS"/>
                <a:cs typeface="Trebuchet MS"/>
              </a:rPr>
              <a:t>Tumors.</a:t>
            </a: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000000"/>
                </a:solidFill>
                <a:latin typeface="Trebuchet MS"/>
                <a:cs typeface="Trebuchet MS"/>
              </a:rPr>
              <a:t>Diverticulitis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b="0" spc="-10" dirty="0">
                <a:solidFill>
                  <a:srgbClr val="000000"/>
                </a:solidFill>
                <a:latin typeface="Trebuchet MS"/>
                <a:cs typeface="Trebuchet MS"/>
              </a:rPr>
              <a:t>Infarction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9534" y="2488437"/>
            <a:ext cx="353885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Non-mechanical</a:t>
            </a:r>
            <a:r>
              <a:rPr sz="19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404040"/>
                </a:solidFill>
                <a:latin typeface="Trebuchet MS"/>
                <a:cs typeface="Trebuchet MS"/>
              </a:rPr>
              <a:t>obstruction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9534" y="3137444"/>
            <a:ext cx="2858135" cy="10998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FF0000"/>
                </a:solidFill>
                <a:latin typeface="Trebuchet MS"/>
                <a:cs typeface="Trebuchet MS"/>
              </a:rPr>
              <a:t>Hurschsprung</a:t>
            </a:r>
            <a:r>
              <a:rPr sz="190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rebuchet MS"/>
                <a:cs typeface="Trebuchet MS"/>
              </a:rPr>
              <a:t>disease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rebuchet MS"/>
                <a:cs typeface="Trebuchet MS"/>
              </a:rPr>
              <a:t>Neurological</a:t>
            </a: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 disorders.</a:t>
            </a:r>
            <a:endParaRPr sz="19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90C225"/>
              </a:buClr>
              <a:buSzPct val="78947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rebuchet MS"/>
                <a:cs typeface="Trebuchet MS"/>
              </a:rPr>
              <a:t>Drugs….etc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6335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Malabsorptive</a:t>
            </a:r>
            <a:r>
              <a:rPr sz="3600" spc="-15" dirty="0"/>
              <a:t> </a:t>
            </a:r>
            <a:r>
              <a:rPr sz="3600" dirty="0"/>
              <a:t>diarrhea</a:t>
            </a:r>
          </a:p>
          <a:p>
            <a:pPr marL="12700">
              <a:lnSpc>
                <a:spcPct val="100000"/>
              </a:lnSpc>
            </a:pPr>
            <a:r>
              <a:rPr sz="3600" spc="-5" dirty="0"/>
              <a:t>Defect in </a:t>
            </a:r>
            <a:r>
              <a:rPr sz="3600" dirty="0"/>
              <a:t>one of </a:t>
            </a:r>
            <a:r>
              <a:rPr sz="3600" spc="-5" dirty="0"/>
              <a:t>the</a:t>
            </a:r>
            <a:r>
              <a:rPr sz="3600" spc="-65" dirty="0"/>
              <a:t> </a:t>
            </a:r>
            <a:r>
              <a:rPr sz="3600" spc="-5" dirty="0"/>
              <a:t>following: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2133600"/>
            <a:ext cx="10749890" cy="352724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spc="-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Intraluminal digestion</a:t>
            </a:r>
            <a:r>
              <a:rPr lang="en-US" sz="2000" b="1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which proteins, carbohydrates, and fats are broken down into absorbable forms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spc="-1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• </a:t>
            </a:r>
            <a:r>
              <a:rPr lang="en-US" sz="2000" b="1" spc="-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Terminal digestion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which involves the hydrolysis of carbohydrates and peptides by </a:t>
            </a:r>
            <a:r>
              <a:rPr lang="en-US" sz="2000" spc="-10" dirty="0" err="1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disaccharidases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and peptidases, respectively, in the brush border of the small-intestinal mucosa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spc="-1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• </a:t>
            </a:r>
            <a:r>
              <a:rPr lang="en-US" sz="2000" b="1" spc="-10" dirty="0" err="1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Transepithelial</a:t>
            </a:r>
            <a:r>
              <a:rPr lang="en-US" sz="2000" b="1" spc="-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transport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in which nutrients, fluid, and electrolytes are transported across and processed within  the small-intestinal epithelium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spc="-1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• </a:t>
            </a:r>
            <a:r>
              <a:rPr lang="en-US" sz="2000" b="1" spc="-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Lymphatic transport </a:t>
            </a:r>
            <a:r>
              <a:rPr lang="en-US"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of absorbed lipid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0"/>
            <a:ext cx="12192000" cy="68514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3322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15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Manifestations: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57205"/>
            <a:ext cx="8221980" cy="375792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Weight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loss,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anorexia,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Flatus, abdominal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distention,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Borborygmi, Muscle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wasting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spcBef>
                <a:spcPts val="73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Anemia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and mucositis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(iron, pyridoxine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(VB6),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folate,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or vitamin</a:t>
            </a:r>
            <a:r>
              <a:rPr sz="22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B12</a:t>
            </a:r>
            <a:endParaRPr sz="2200" dirty="0">
              <a:latin typeface="Times New Roman"/>
              <a:cs typeface="Times New Roman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Bleeding (vitamin K</a:t>
            </a:r>
            <a:r>
              <a:rPr sz="22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Osteopenia and tetany (calcium, magnesium, or vitamin D</a:t>
            </a:r>
            <a:r>
              <a:rPr sz="22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Neuropathy (vitamin A 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B12</a:t>
            </a:r>
            <a:r>
              <a:rPr sz="2200" spc="-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deficiency)</a:t>
            </a:r>
            <a:endParaRPr sz="2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Skin and endocrine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disorders.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4158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 Rounded MT Bold" panose="020F0704030504030204" pitchFamily="34" charset="0"/>
              </a:rPr>
              <a:t>Cystic</a:t>
            </a:r>
            <a:r>
              <a:rPr sz="3600" spc="-80" dirty="0">
                <a:latin typeface="Arial Rounded MT Bold" panose="020F0704030504030204" pitchFamily="34" charset="0"/>
              </a:rPr>
              <a:t> </a:t>
            </a:r>
            <a:r>
              <a:rPr sz="3600" dirty="0">
                <a:latin typeface="Arial Rounded MT Bold" panose="020F0704030504030204" pitchFamily="34" charset="0"/>
              </a:rPr>
              <a:t>Fibrosis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60797"/>
            <a:ext cx="11283290" cy="40010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Mutations in cystic fibrosis transmembrane conductance regulator</a:t>
            </a:r>
            <a:r>
              <a:rPr sz="2000" spc="4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(CFTR)</a:t>
            </a:r>
            <a:endParaRPr lang="en-US" sz="20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Individuals with cystic fibrosis have defects in intestinal and pancreatic ductal ion transport. 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This abnormality interferes with bicarbonate, sodium, and water secretion, ultimately resulting in inadequate luminal hydration.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tabLst>
                <a:tab pos="354965" algn="l"/>
                <a:tab pos="355600" algn="l"/>
              </a:tabLst>
            </a:pPr>
            <a:endParaRPr lang="en-US" sz="20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The viscous luminal contents may result in  meconium ileus, which is present in up to 10% of newborns with cystic fibrosis.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Cystic Fibrosis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371666" cy="388077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In the pancreas the ducts are plugged by thick mucus.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 This leads to obstruction, low-grade chronic </a:t>
            </a:r>
            <a:r>
              <a:rPr lang="en-US" sz="2000" dirty="0" err="1">
                <a:latin typeface="Arial Rounded MT Bold" panose="020F0704030504030204" pitchFamily="34" charset="0"/>
              </a:rPr>
              <a:t>autodigestion</a:t>
            </a:r>
            <a:r>
              <a:rPr lang="en-US" sz="2000" dirty="0">
                <a:latin typeface="Arial Rounded MT Bold" panose="020F0704030504030204" pitchFamily="34" charset="0"/>
              </a:rPr>
              <a:t> of the pancreas, and eventual exocrine pancreatic insufficiency in more than 80% of patients.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The result is failure of the intraluminal phase of nutrient  absorption, which can be effectively treated in most patients with oral enzyme supplementation.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17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93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Celiac</a:t>
            </a:r>
            <a:r>
              <a:rPr sz="3600" spc="-80" dirty="0"/>
              <a:t> </a:t>
            </a:r>
            <a:r>
              <a:rPr sz="3600" spc="-5" dirty="0"/>
              <a:t>Disease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4800" y="1447800"/>
            <a:ext cx="11734800" cy="456471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Celiac disease, also known as </a:t>
            </a:r>
            <a:r>
              <a:rPr lang="en-US"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celiac sprue </a:t>
            </a: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 </a:t>
            </a:r>
            <a:r>
              <a:rPr lang="en-US" sz="2400" b="1" spc="-5" dirty="0" err="1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glutensensitive</a:t>
            </a:r>
            <a:r>
              <a:rPr lang="en-US" sz="24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enteropathy</a:t>
            </a:r>
            <a:r>
              <a:rPr lang="en-US"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is an immune-mediated enteropathy triggered by the ingestion of gluten-containing cereals, such as wheat, rye, or barley, in genetically predisposed individual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sz="2400" spc="-3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Genetically predisposition, HLA-DQ2 or</a:t>
            </a:r>
            <a:r>
              <a:rPr sz="2400" spc="-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HLA-DQ8.</a:t>
            </a:r>
            <a:endParaRPr lang="en-US" sz="24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Treatment: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gluten free</a:t>
            </a:r>
            <a:r>
              <a:rPr sz="2400" spc="5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diet.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Association with: type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1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diabetes, thyroiditis, and Sjogren</a:t>
            </a:r>
            <a:r>
              <a:rPr sz="2400" spc="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syndrome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Pathogenesis</a:t>
            </a:r>
            <a:endParaRPr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28800"/>
            <a:ext cx="11201400" cy="4572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Celiac disease is an intestinal immune reaction to </a:t>
            </a:r>
            <a:r>
              <a:rPr lang="en-US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gluten, 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major storage protein of wheat and similar grains.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Gluten is digested by luminal and brush border enzymes into amino acids and peptides, including a 33–amino acid  gliadin peptide that is resistant to degradation by gastric, pancreatic, and small-intestinal proteases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Gliadin is delaminated by tissue transglutaminase and is then able to interact with HLA-DQ2 or HLA-DQ8 on antigen-presenting cells and be presented to CD4+ T cells.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These T cells in lamina propria produce cytokines that likely  contribute to the tissue damage and characteristic mucosal  histopathology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11887200" cy="68620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563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Serology: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Anti- tissue transglutaminase antibodies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Anti-gliadin antibodies.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Anti -</a:t>
            </a:r>
            <a:r>
              <a:rPr lang="en-US" sz="2000" dirty="0" err="1">
                <a:latin typeface="Arial Rounded MT Bold" panose="020F0704030504030204" pitchFamily="34" charset="0"/>
              </a:rPr>
              <a:t>endomysial</a:t>
            </a:r>
            <a:r>
              <a:rPr lang="en-US" sz="2000" dirty="0">
                <a:latin typeface="Arial Rounded MT Bold" panose="020F0704030504030204" pitchFamily="34" charset="0"/>
              </a:rPr>
              <a:t> antibodies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5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8406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 picture </a:t>
            </a:r>
            <a:r>
              <a:rPr sz="3600" dirty="0"/>
              <a:t>of </a:t>
            </a:r>
            <a:r>
              <a:rPr sz="3600" spc="-5" dirty="0"/>
              <a:t>intestinal</a:t>
            </a:r>
            <a:r>
              <a:rPr sz="3600" spc="-85" dirty="0"/>
              <a:t> </a:t>
            </a:r>
            <a:r>
              <a:rPr sz="3600" dirty="0"/>
              <a:t>obstruction.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2139950" cy="2433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Abdominal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pain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Distention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Vomiting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Constipation.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Acute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chronic.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893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MORPHOLOGY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62529"/>
            <a:ext cx="7955915" cy="27082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Second portion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duodenum or proximal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jejunum.</a:t>
            </a:r>
            <a:endParaRPr sz="18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35" dirty="0">
                <a:solidFill>
                  <a:srgbClr val="404040"/>
                </a:solidFill>
                <a:latin typeface="Trebuchet MS"/>
                <a:cs typeface="Trebuchet MS"/>
              </a:rPr>
              <a:t>Triad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intraepithelial lymphocytosis (CD8+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cells), crypt hyperplasia, and  villous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atrophy.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Lamina propria: lymphocytes,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plasma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cells,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eosinophils…….</a:t>
            </a:r>
            <a:endParaRPr sz="18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IEL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villous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atrophy are not pathognomonic, seen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viral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enteritis.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Diagnosis: Clinical, histologic and serologic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correlation.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6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955" y="185928"/>
            <a:ext cx="9273540" cy="611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99991" y="6290259"/>
            <a:ext cx="145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webpathology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456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Clinical</a:t>
            </a:r>
            <a:r>
              <a:rPr sz="3600" spc="-65" dirty="0"/>
              <a:t> </a:t>
            </a:r>
            <a:r>
              <a:rPr sz="3600" spc="-5" dirty="0"/>
              <a:t>Features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828800"/>
            <a:ext cx="10515600" cy="338490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Children 6-24 months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: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classical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non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classical</a:t>
            </a:r>
            <a:r>
              <a:rPr sz="2000" b="1" spc="-10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symptoms</a:t>
            </a:r>
            <a:endParaRPr lang="en-US" sz="2000" b="1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marR="22352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Classica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l: </a:t>
            </a:r>
            <a:r>
              <a:rPr sz="20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Irritability,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abdominal distention, anorexia, diarrhea, failure to  thrive, weight loss, or muscle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wasting</a:t>
            </a:r>
            <a:endParaRPr lang="en-US" sz="200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marR="22352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Non-classical: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abdominal pain,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nausea,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vomiting, bloating, 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</a:t>
            </a:r>
            <a:r>
              <a:rPr sz="2000" spc="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constipation.</a:t>
            </a:r>
            <a:endParaRPr lang="en-US" sz="20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Blistering skin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lesion,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dermatitis herpetiformis</a:t>
            </a:r>
            <a:r>
              <a:rPr sz="2000" i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 10%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of Pnts.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49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Dermatitis</a:t>
            </a:r>
            <a:r>
              <a:rPr sz="3600" spc="-15" dirty="0"/>
              <a:t> </a:t>
            </a:r>
            <a:r>
              <a:rPr sz="3600" spc="-5" dirty="0"/>
              <a:t>herpetiformis.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212848" y="1658111"/>
            <a:ext cx="3956304" cy="494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334" y="1930400"/>
            <a:ext cx="8152130" cy="33336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Adults (30-60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years)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1337945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Anemia:	iron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deficiency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B12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folate deficiency: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less</a:t>
            </a:r>
            <a:r>
              <a:rPr sz="20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common.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Diarrhea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bloating, and</a:t>
            </a:r>
            <a:r>
              <a:rPr sz="2000" spc="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fatigue.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Missed diagnosis: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Silent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celiac or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latent</a:t>
            </a:r>
            <a:r>
              <a:rPr sz="2000" spc="-5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celiac.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Increased risk of enteropathy associated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cell lymphoma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&amp;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Small intestinal  adenocarcinoma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070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Diagnosis: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907794" y="1597279"/>
            <a:ext cx="5036820" cy="36379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Non invasive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serologic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tests: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Most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sensitive: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 tissue transglutaminase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antibody,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IgA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Anti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deamidated gliadin antibodies, IgA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8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IgG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Most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specific, but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less</a:t>
            </a:r>
            <a:r>
              <a:rPr sz="18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sensitive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Antiendomysial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antibody.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Invasive tests: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small bowel</a:t>
            </a:r>
            <a:r>
              <a:rPr sz="18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biopsy.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348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Lactase (Disaccharidase)</a:t>
            </a:r>
            <a:r>
              <a:rPr sz="3600" spc="-10" dirty="0"/>
              <a:t> </a:t>
            </a:r>
            <a:r>
              <a:rPr sz="3600" spc="-5" dirty="0"/>
              <a:t>Deficiency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060797"/>
            <a:ext cx="8158480" cy="338455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Osmotic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diarrhea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Lactose remains in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gut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lumen.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Lactase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found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at apical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brush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border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membrane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Normal biopsy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findings.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Two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types: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i="1" spc="-5" dirty="0">
                <a:solidFill>
                  <a:srgbClr val="404040"/>
                </a:solidFill>
                <a:latin typeface="Trebuchet MS"/>
                <a:cs typeface="Trebuchet MS"/>
              </a:rPr>
              <a:t>Congenital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: AR, genetic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mutation, rare,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explosive diarrhea,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watery,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frothy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stools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abdominal distention, after milk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ingestion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i="1" dirty="0">
                <a:solidFill>
                  <a:srgbClr val="404040"/>
                </a:solidFill>
                <a:latin typeface="Trebuchet MS"/>
                <a:cs typeface="Trebuchet MS"/>
              </a:rPr>
              <a:t>Acquired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: </a:t>
            </a:r>
            <a:r>
              <a:rPr sz="1800" i="1" spc="-10" dirty="0">
                <a:solidFill>
                  <a:srgbClr val="404040"/>
                </a:solidFill>
                <a:latin typeface="Trebuchet MS"/>
                <a:cs typeface="Trebuchet MS"/>
              </a:rPr>
              <a:t>follow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viral or bacterial enteritis, downregulation of gene,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after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childhood.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Abetalipoproteinemia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2577"/>
            <a:ext cx="11049000" cy="4544423"/>
          </a:xfrm>
        </p:spPr>
        <p:txBody>
          <a:bodyPr/>
          <a:lstStyle/>
          <a:p>
            <a:r>
              <a:rPr lang="en-US" sz="2000" dirty="0">
                <a:latin typeface="Arial Rounded MT Bold" panose="020F0704030504030204" pitchFamily="34" charset="0"/>
              </a:rPr>
              <a:t>Beta </a:t>
            </a:r>
            <a:r>
              <a:rPr lang="en-US" sz="2000" dirty="0" err="1">
                <a:latin typeface="Arial Rounded MT Bold" panose="020F0704030504030204" pitchFamily="34" charset="0"/>
              </a:rPr>
              <a:t>apolipoproteins</a:t>
            </a:r>
            <a:r>
              <a:rPr lang="en-US" sz="2000" dirty="0">
                <a:latin typeface="Arial Rounded MT Bold" panose="020F0704030504030204" pitchFamily="34" charset="0"/>
              </a:rPr>
              <a:t> are very large </a:t>
            </a:r>
            <a:r>
              <a:rPr lang="en-US" sz="2000" dirty="0" err="1">
                <a:latin typeface="Arial Rounded MT Bold" panose="020F0704030504030204" pitchFamily="34" charset="0"/>
              </a:rPr>
              <a:t>apolipoproteins</a:t>
            </a:r>
            <a:r>
              <a:rPr lang="en-US" sz="2000" dirty="0">
                <a:latin typeface="Arial Rounded MT Bold" panose="020F0704030504030204" pitchFamily="34" charset="0"/>
              </a:rPr>
              <a:t>. They are critically important for the secretion and formation of chylomicrons (CMs) and VLDL.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Abnormalities that impede this process result in </a:t>
            </a:r>
            <a:r>
              <a:rPr lang="en-US" sz="2000" dirty="0" err="1">
                <a:latin typeface="Arial Rounded MT Bold" panose="020F0704030504030204" pitchFamily="34" charset="0"/>
              </a:rPr>
              <a:t>abetalipoproteinemia</a:t>
            </a:r>
            <a:r>
              <a:rPr lang="en-US" sz="2000" dirty="0">
                <a:latin typeface="Arial Rounded MT Bold" panose="020F0704030504030204" pitchFamily="34" charset="0"/>
              </a:rPr>
              <a:t> and hypobetalipoproteinemia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Autosomal recessive, rare.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The underlying defect is a mutation in the microsomal triglyceride transfer protein (MTP) responsible for lipoprotein and fatty acid export from mucosal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72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476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Abetalipoproteinemia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371600"/>
            <a:ext cx="9906000" cy="406457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endParaRPr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Infants w/ failure to thrive, diarrhea, and</a:t>
            </a:r>
            <a:r>
              <a:rPr sz="1800" spc="5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steatorrhea</a:t>
            </a:r>
            <a:endParaRPr lang="en-US" sz="18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18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Lack of absorption of fat and fat soluble</a:t>
            </a:r>
            <a:r>
              <a:rPr sz="1800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vitamins</a:t>
            </a:r>
            <a:endParaRPr lang="en-US" sz="18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US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Inability to </a:t>
            </a:r>
            <a:r>
              <a:rPr sz="18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secrete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triglyceride-rich</a:t>
            </a:r>
            <a:r>
              <a:rPr sz="1800" spc="-6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lipoproteins.</a:t>
            </a:r>
            <a:endParaRPr lang="en-US" sz="18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18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Transepithelial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transport defect of </a:t>
            </a:r>
            <a:r>
              <a:rPr sz="18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TG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FAs.</a:t>
            </a:r>
            <a:endParaRPr lang="en-US" sz="1800" spc="-5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18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  <a:tab pos="2054860" algn="l"/>
              </a:tabLst>
            </a:pP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Monoglycerides</a:t>
            </a:r>
            <a:r>
              <a:rPr lang="en-US"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n-US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nd triglycerides accumulate in epithelial</a:t>
            </a:r>
            <a:r>
              <a:rPr sz="1800" spc="-3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cells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30682"/>
            <a:ext cx="5739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80% </a:t>
            </a:r>
            <a:r>
              <a:rPr sz="3200" dirty="0"/>
              <a:t>of </a:t>
            </a:r>
            <a:r>
              <a:rPr sz="3200" spc="-5" dirty="0"/>
              <a:t>mechanical</a:t>
            </a:r>
            <a:r>
              <a:rPr sz="3200" spc="-10" dirty="0"/>
              <a:t> </a:t>
            </a:r>
            <a:r>
              <a:rPr sz="3200" spc="-5" dirty="0"/>
              <a:t>obstructions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048000" y="1219200"/>
            <a:ext cx="4572000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96733" y="6564579"/>
            <a:ext cx="376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Robbins </a:t>
            </a:r>
            <a:r>
              <a:rPr sz="1800" dirty="0">
                <a:latin typeface="Trebuchet MS"/>
                <a:cs typeface="Trebuchet MS"/>
              </a:rPr>
              <a:t>Basic </a:t>
            </a:r>
            <a:r>
              <a:rPr sz="1800" spc="-15" dirty="0">
                <a:latin typeface="Trebuchet MS"/>
                <a:cs typeface="Trebuchet MS"/>
              </a:rPr>
              <a:t>Pathology </a:t>
            </a:r>
            <a:r>
              <a:rPr sz="1800" spc="-5" dirty="0">
                <a:latin typeface="Trebuchet MS"/>
                <a:cs typeface="Trebuchet MS"/>
              </a:rPr>
              <a:t>10th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edition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194" y="112774"/>
            <a:ext cx="11081005" cy="662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24" t="14428" r="63126" b="46666"/>
          <a:stretch/>
        </p:blipFill>
        <p:spPr>
          <a:xfrm>
            <a:off x="58784" y="0"/>
            <a:ext cx="8166038" cy="53144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11759" y="0"/>
            <a:ext cx="3980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 Rounded MT Bold" panose="020F0704030504030204" pitchFamily="34" charset="0"/>
              </a:rPr>
              <a:t>Acanthocytosis</a:t>
            </a:r>
            <a:r>
              <a:rPr lang="en-US" sz="2400" b="1" dirty="0">
                <a:latin typeface="Arial Rounded MT Bold" panose="020F0704030504030204" pitchFamily="34" charset="0"/>
              </a:rPr>
              <a:t> is a hallmark feature of this disease. </a:t>
            </a:r>
          </a:p>
          <a:p>
            <a:r>
              <a:rPr lang="en-US" sz="2400" b="1" dirty="0" err="1">
                <a:latin typeface="Arial Rounded MT Bold" panose="020F0704030504030204" pitchFamily="34" charset="0"/>
              </a:rPr>
              <a:t>Acanthocytes</a:t>
            </a:r>
            <a:r>
              <a:rPr lang="en-US" sz="2400" b="1" dirty="0">
                <a:latin typeface="Arial Rounded MT Bold" panose="020F0704030504030204" pitchFamily="34" charset="0"/>
              </a:rPr>
              <a:t> are abnormally spiked RBCs due to the defective phospholipid cell membrane. </a:t>
            </a:r>
          </a:p>
          <a:p>
            <a:r>
              <a:rPr lang="en-US" sz="2400" b="1" dirty="0">
                <a:latin typeface="Arial Rounded MT Bold" panose="020F0704030504030204" pitchFamily="34" charset="0"/>
              </a:rPr>
              <a:t>They are also seen in liver dysfunction</a:t>
            </a:r>
          </a:p>
        </p:txBody>
      </p:sp>
    </p:spTree>
    <p:extLst>
      <p:ext uri="{BB962C8B-B14F-4D97-AF65-F5344CB8AC3E}">
        <p14:creationId xmlns:p14="http://schemas.microsoft.com/office/powerpoint/2010/main" val="2167236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762000"/>
            <a:ext cx="8596668" cy="2595460"/>
          </a:xfrm>
        </p:spPr>
        <p:txBody>
          <a:bodyPr>
            <a:normAutofit/>
          </a:bodyPr>
          <a:lstStyle/>
          <a:p>
            <a:r>
              <a:rPr lang="en-US" sz="8000" dirty="0"/>
              <a:t>        The end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Good luck</a:t>
            </a:r>
          </a:p>
        </p:txBody>
      </p:sp>
    </p:spTree>
    <p:extLst>
      <p:ext uri="{BB962C8B-B14F-4D97-AF65-F5344CB8AC3E}">
        <p14:creationId xmlns:p14="http://schemas.microsoft.com/office/powerpoint/2010/main" val="426795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173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Intussusception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187651"/>
            <a:ext cx="10902290" cy="36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Segment of the intestine 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constricted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by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wave of peristalsis, telescopes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into</a:t>
            </a:r>
            <a:r>
              <a:rPr lang="en-US"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the immediately distal</a:t>
            </a:r>
            <a:r>
              <a:rPr sz="2000" spc="-4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segment.</a:t>
            </a:r>
            <a:endParaRPr lang="en-US" sz="20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marR="514984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Once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trapped, invaginated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segment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is propelled </a:t>
            </a:r>
            <a:r>
              <a:rPr sz="20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by peristalsis, 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and pulls  mesentery with it.</a:t>
            </a:r>
            <a:endParaRPr lang="en-US" sz="20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marR="514984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Most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common cause of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intestinal obstruction in children </a:t>
            </a: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younger</a:t>
            </a:r>
            <a:r>
              <a:rPr sz="2000" b="1" spc="-8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than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2years of</a:t>
            </a:r>
            <a:r>
              <a:rPr sz="2000" b="1" spc="-2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age</a:t>
            </a: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000" spc="-5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Untreated progresses to</a:t>
            </a:r>
            <a:r>
              <a:rPr sz="2000" spc="-1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infarction.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250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Causes </a:t>
            </a:r>
            <a:r>
              <a:rPr sz="3600" dirty="0"/>
              <a:t>of</a:t>
            </a:r>
            <a:r>
              <a:rPr sz="3600" spc="-80" dirty="0"/>
              <a:t> </a:t>
            </a:r>
            <a:r>
              <a:rPr sz="3600" spc="-5" dirty="0"/>
              <a:t>intussusception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56310" y="2457957"/>
            <a:ext cx="10597490" cy="350929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&lt;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2years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: </a:t>
            </a:r>
            <a:r>
              <a:rPr sz="2400" b="1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Idiopathic in most </a:t>
            </a:r>
            <a:r>
              <a:rPr sz="2400" b="1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cases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.</a:t>
            </a:r>
            <a:endParaRPr lang="en-US" sz="240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marR="29845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Peyer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patches hyperplasia (rotavirus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vaccine, viral 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infections)</a:t>
            </a:r>
            <a:endParaRPr lang="en-US" sz="2400" spc="-1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marR="29845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Meckles diverticulum</a:t>
            </a:r>
            <a:r>
              <a:rPr sz="2400" spc="3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(ileum)</a:t>
            </a:r>
            <a:endParaRPr lang="en-US" sz="2400" spc="-10" dirty="0">
              <a:solidFill>
                <a:srgbClr val="404040"/>
              </a:solidFill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Arial Rounded MT Bold" panose="020F0704030504030204" pitchFamily="34" charset="0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Old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children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&amp; </a:t>
            </a:r>
            <a:r>
              <a:rPr sz="2400" spc="-5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adults: Intraluminal mass </a:t>
            </a:r>
            <a:r>
              <a:rPr sz="240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or</a:t>
            </a:r>
            <a:r>
              <a:rPr sz="2400" spc="4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Rounded MT Bold" panose="020F0704030504030204" pitchFamily="34" charset="0"/>
                <a:cs typeface="Trebuchet MS"/>
              </a:rPr>
              <a:t>tumors</a:t>
            </a:r>
            <a:endParaRPr sz="2400" dirty="0">
              <a:latin typeface="Arial Rounded MT Bold" panose="020F070403050403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32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</TotalTime>
  <Words>1654</Words>
  <Application>Microsoft Office PowerPoint</Application>
  <PresentationFormat>Widescreen</PresentationFormat>
  <Paragraphs>291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Facet</vt:lpstr>
      <vt:lpstr>Small and Large Intestinal pathology, part 2</vt:lpstr>
      <vt:lpstr>Diseases of the intestines</vt:lpstr>
      <vt:lpstr>Intestinal obstruction</vt:lpstr>
      <vt:lpstr>Clinical picture of intestinal obstruction.</vt:lpstr>
      <vt:lpstr>80% of mechanical obstructions</vt:lpstr>
      <vt:lpstr>Intussusception</vt:lpstr>
      <vt:lpstr>Causes of intussusception</vt:lpstr>
      <vt:lpstr>PowerPoint Presentation</vt:lpstr>
      <vt:lpstr>PowerPoint Presentation</vt:lpstr>
      <vt:lpstr>PowerPoint Presentation</vt:lpstr>
      <vt:lpstr>Clinical features:</vt:lpstr>
      <vt:lpstr>Management</vt:lpstr>
      <vt:lpstr>Hirschsprung Disease</vt:lpstr>
      <vt:lpstr>Pathogenesis</vt:lpstr>
      <vt:lpstr>Morphology</vt:lpstr>
      <vt:lpstr>PowerPoint Presentation</vt:lpstr>
      <vt:lpstr>PowerPoint Presentation</vt:lpstr>
      <vt:lpstr>ganglion cells</vt:lpstr>
      <vt:lpstr>Complications</vt:lpstr>
      <vt:lpstr>VASCULAR DISORDERS OF BOWEL</vt:lpstr>
      <vt:lpstr>Hemorrhoids</vt:lpstr>
      <vt:lpstr>PowerPoint Presentation</vt:lpstr>
      <vt:lpstr>Microscopic findings</vt:lpstr>
      <vt:lpstr>PowerPoint Presentation</vt:lpstr>
      <vt:lpstr>Clinical features</vt:lpstr>
      <vt:lpstr>DIARRHEAL DISEASE</vt:lpstr>
      <vt:lpstr>DIARRHEAL DISEASE</vt:lpstr>
      <vt:lpstr>Malabsorptive Diarrhea</vt:lpstr>
      <vt:lpstr>Malabsorptive Diarrhea </vt:lpstr>
      <vt:lpstr>Malabsorptive diarrhea Defect in one of the following:</vt:lpstr>
      <vt:lpstr>PowerPoint Presentation</vt:lpstr>
      <vt:lpstr>Manifestations:</vt:lpstr>
      <vt:lpstr>Cystic Fibrosis</vt:lpstr>
      <vt:lpstr>Cystic Fibrosis</vt:lpstr>
      <vt:lpstr>Celiac Disease</vt:lpstr>
      <vt:lpstr>Pathogenesis</vt:lpstr>
      <vt:lpstr>PowerPoint Presentation</vt:lpstr>
      <vt:lpstr>Serology: </vt:lpstr>
      <vt:lpstr>PowerPoint Presentation</vt:lpstr>
      <vt:lpstr>MORPHOLOGY</vt:lpstr>
      <vt:lpstr>PowerPoint Presentation</vt:lpstr>
      <vt:lpstr>PowerPoint Presentation</vt:lpstr>
      <vt:lpstr>Clinical Features</vt:lpstr>
      <vt:lpstr>Dermatitis herpetiformis.</vt:lpstr>
      <vt:lpstr>Clinical Features</vt:lpstr>
      <vt:lpstr>Diagnosis:</vt:lpstr>
      <vt:lpstr>Lactase (Disaccharidase) Deficiency</vt:lpstr>
      <vt:lpstr>Abetalipoproteinemia</vt:lpstr>
      <vt:lpstr>Abetalipoproteinemia</vt:lpstr>
      <vt:lpstr>PowerPoint Presentation</vt:lpstr>
      <vt:lpstr>PowerPoint Presentation</vt:lpstr>
      <vt:lpstr>  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</dc:creator>
  <cp:lastModifiedBy>razanemad852@gmail.com</cp:lastModifiedBy>
  <cp:revision>66</cp:revision>
  <dcterms:created xsi:type="dcterms:W3CDTF">2020-02-23T16:44:28Z</dcterms:created>
  <dcterms:modified xsi:type="dcterms:W3CDTF">2023-04-12T01:45:35Z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2020-02-23T00:00:00Z</vt:filetime>
  </property>
</Properties>
</file>