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8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</p:sldIdLst>
  <p:sldSz cx="9144000" cy="6858000" type="screen4x3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13795AA-A793-4888-ADC9-4A09793B04A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4A982A3-C913-48ED-A751-EF8C9A6E28E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5827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6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126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9299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512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6832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183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3597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802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491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92823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447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1890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EEDF-43CD-4360-AD7E-54F2632E3507}" type="datetimeFigureOut">
              <a:rPr lang="ar-JO" smtClean="0"/>
              <a:t>07/01/1445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5BF2-BD1A-4B6E-8593-D51E92A0FC9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6895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4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3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71628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ar-SA" altLang="ar-JO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ar-JO" sz="2400">
              <a:latin typeface="Times New Roman" panose="02020603050405020304" pitchFamily="18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JO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</a:rPr>
              <a:t>بسم الله الرحمن الرحيم</a:t>
            </a:r>
          </a:p>
        </p:txBody>
      </p:sp>
    </p:spTree>
    <p:extLst>
      <p:ext uri="{BB962C8B-B14F-4D97-AF65-F5344CB8AC3E}">
        <p14:creationId xmlns:p14="http://schemas.microsoft.com/office/powerpoint/2010/main" val="371316554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A4E4D-EB10-4069-B724-91FC36D15E4A}" type="slidenum">
              <a:rPr lang="ar-SA" altLang="ar-JO"/>
              <a:pPr/>
              <a:t>10</a:t>
            </a:fld>
            <a:endParaRPr lang="en-US" altLang="ar-JO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276957" y="1212441"/>
            <a:ext cx="3529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5724525" y="1503114"/>
            <a:ext cx="288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influencing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5724525" y="883666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-147671" y="384831"/>
            <a:ext cx="927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ar-JO" sz="2800" b="0" dirty="0">
                <a:cs typeface="Times New Roman" panose="02020603050405020304" pitchFamily="18" charset="0"/>
              </a:rPr>
              <a:t>We </a:t>
            </a:r>
            <a:r>
              <a:rPr lang="en-US" altLang="ar-JO" sz="2800" b="0" dirty="0">
                <a:solidFill>
                  <a:srgbClr val="FF0000"/>
                </a:solidFill>
                <a:cs typeface="Times New Roman" panose="02020603050405020304" pitchFamily="18" charset="0"/>
              </a:rPr>
              <a:t>expect</a:t>
            </a:r>
            <a:r>
              <a:rPr lang="en-US" altLang="ar-JO" sz="2800" b="0" dirty="0">
                <a:cs typeface="Times New Roman" panose="02020603050405020304" pitchFamily="18" charset="0"/>
              </a:rPr>
              <a:t> always that there is a difference between groups</a:t>
            </a:r>
          </a:p>
        </p:txBody>
      </p:sp>
      <p:sp>
        <p:nvSpPr>
          <p:cNvPr id="203785" name="AutoShape 9"/>
          <p:cNvSpPr>
            <a:spLocks noChangeArrowheads="1"/>
          </p:cNvSpPr>
          <p:nvPr/>
        </p:nvSpPr>
        <p:spPr bwMode="auto">
          <a:xfrm flipV="1">
            <a:off x="3528769" y="1061024"/>
            <a:ext cx="2303462" cy="217487"/>
          </a:xfrm>
          <a:prstGeom prst="rightArrow">
            <a:avLst>
              <a:gd name="adj1" fmla="val 50000"/>
              <a:gd name="adj2" fmla="val 2647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3787" name="AutoShape 11"/>
          <p:cNvSpPr>
            <a:spLocks noChangeArrowheads="1"/>
          </p:cNvSpPr>
          <p:nvPr/>
        </p:nvSpPr>
        <p:spPr bwMode="auto">
          <a:xfrm flipV="1">
            <a:off x="3564487" y="1578704"/>
            <a:ext cx="2232025" cy="287337"/>
          </a:xfrm>
          <a:prstGeom prst="rightArrow">
            <a:avLst>
              <a:gd name="adj1" fmla="val 50000"/>
              <a:gd name="adj2" fmla="val 1941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3788" name="Rectangle 12"/>
          <p:cNvSpPr>
            <a:spLocks noChangeArrowheads="1"/>
          </p:cNvSpPr>
          <p:nvPr/>
        </p:nvSpPr>
        <p:spPr bwMode="auto">
          <a:xfrm>
            <a:off x="276957" y="2166234"/>
            <a:ext cx="8616882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2800" dirty="0">
                <a:solidFill>
                  <a:srgbClr val="CC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we expect always that, there is difference . </a:t>
            </a:r>
          </a:p>
          <a:p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by using these test of significance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altLang="ar-J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</a:t>
            </a:r>
            <a:r>
              <a:rPr lang="en-US" altLang="ar-J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whether that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altLang="ar-J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groups is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factor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we are interest about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caused by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altLang="ar-JO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ar-JO" b="0" dirty="0"/>
              <a:t>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difference caused by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 of sex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         Or</a:t>
            </a:r>
          </a:p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it is due to 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chance factor .</a:t>
            </a:r>
          </a:p>
        </p:txBody>
      </p:sp>
    </p:spTree>
    <p:extLst>
      <p:ext uri="{BB962C8B-B14F-4D97-AF65-F5344CB8AC3E}">
        <p14:creationId xmlns:p14="http://schemas.microsoft.com/office/powerpoint/2010/main" val="345160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BC322-2041-4BCA-A852-A1E88A9EF685}" type="slidenum">
              <a:rPr lang="ar-SA" altLang="ar-JO"/>
              <a:pPr/>
              <a:t>11</a:t>
            </a:fld>
            <a:endParaRPr lang="en-US" altLang="ar-JO"/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468313" y="273050"/>
            <a:ext cx="8280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cs typeface="Times New Roman" panose="02020603050405020304" pitchFamily="18" charset="0"/>
              </a:rPr>
              <a:t>So we are testing the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significance</a:t>
            </a:r>
            <a:r>
              <a:rPr lang="en-US" altLang="ar-JO" sz="2800" dirty="0">
                <a:cs typeface="Times New Roman" panose="02020603050405020304" pitchFamily="18" charset="0"/>
              </a:rPr>
              <a:t> effect of the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sex </a:t>
            </a:r>
            <a:r>
              <a:rPr lang="en-US" altLang="ar-JO" sz="2800" dirty="0">
                <a:cs typeface="Times New Roman" panose="02020603050405020304" pitchFamily="18" charset="0"/>
              </a:rPr>
              <a:t>on the </a:t>
            </a:r>
            <a:r>
              <a:rPr lang="en-US" altLang="ar-JO" sz="2800" dirty="0">
                <a:solidFill>
                  <a:srgbClr val="0070C0"/>
                </a:solidFill>
                <a:cs typeface="Times New Roman" panose="02020603050405020304" pitchFamily="18" charset="0"/>
              </a:rPr>
              <a:t>mean body weight</a:t>
            </a:r>
            <a:r>
              <a:rPr lang="en-US" altLang="ar-JO" sz="2800" b="0" dirty="0">
                <a:solidFill>
                  <a:srgbClr val="0070C0"/>
                </a:solidFill>
                <a:cs typeface="Times New Roman" panose="02020603050405020304" pitchFamily="18" charset="0"/>
              </a:rPr>
              <a:t> . </a:t>
            </a:r>
          </a:p>
          <a:p>
            <a:r>
              <a:rPr lang="en-US" altLang="ar-JO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Or the influence of sex on the body weight of human 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276468" y="1925627"/>
            <a:ext cx="83915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Inferential</a:t>
            </a:r>
            <a:r>
              <a:rPr lang="en-US" altLang="ar-J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 statistics is used to test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specific hypothesis </a:t>
            </a:r>
            <a:r>
              <a:rPr lang="en-US" altLang="ar-JO" sz="2800" b="1" dirty="0">
                <a:solidFill>
                  <a:srgbClr val="000099"/>
                </a:solidFill>
                <a:cs typeface="Times New Roman" panose="02020603050405020304" pitchFamily="18" charset="0"/>
              </a:rPr>
              <a:t>by certain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test of </a:t>
            </a:r>
            <a:r>
              <a:rPr lang="en-US" altLang="ar-J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significance</a:t>
            </a:r>
            <a:endParaRPr lang="en-US" altLang="ar-JO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0" y="3578225"/>
            <a:ext cx="894446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purpose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of testing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hypothesis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is to aid the clinician</a:t>
            </a:r>
            <a:r>
              <a:rPr lang="en-US" altLang="ar-JO" sz="2800" b="1" dirty="0">
                <a:solidFill>
                  <a:srgbClr val="CC00CC"/>
                </a:solidFill>
                <a:cs typeface="Times New Roman" panose="02020603050405020304" pitchFamily="18" charset="0"/>
              </a:rPr>
              <a:t>, </a:t>
            </a:r>
            <a:r>
              <a:rPr lang="en-US" altLang="ar-JO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researcher, administer in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reaching a decision </a:t>
            </a:r>
            <a:r>
              <a:rPr lang="en-US" altLang="ar-JO" sz="2800" b="1" dirty="0">
                <a:cs typeface="Times New Roman" panose="02020603050405020304" pitchFamily="18" charset="0"/>
              </a:rPr>
              <a:t>concerning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population</a:t>
            </a:r>
            <a:r>
              <a:rPr lang="en-US" altLang="ar-JO" sz="2800" b="1" dirty="0">
                <a:cs typeface="Times New Roman" panose="02020603050405020304" pitchFamily="18" charset="0"/>
              </a:rPr>
              <a:t>, </a:t>
            </a:r>
            <a:r>
              <a:rPr lang="en-US" altLang="ar-JO" sz="2800" b="1" dirty="0">
                <a:solidFill>
                  <a:srgbClr val="0070C0"/>
                </a:solidFill>
                <a:cs typeface="Times New Roman" panose="02020603050405020304" pitchFamily="18" charset="0"/>
              </a:rPr>
              <a:t>basis </a:t>
            </a:r>
            <a:r>
              <a:rPr lang="en-US" altLang="ar-JO" sz="2800" b="1" dirty="0">
                <a:cs typeface="Times New Roman" panose="02020603050405020304" pitchFamily="18" charset="0"/>
              </a:rPr>
              <a:t>on examination of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sample</a:t>
            </a:r>
            <a:r>
              <a:rPr lang="en-US" altLang="ar-JO" sz="2800" b="1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chemeClr val="tx2"/>
                </a:solidFill>
                <a:cs typeface="Times New Roman" panose="02020603050405020304" pitchFamily="18" charset="0"/>
              </a:rPr>
              <a:t>from that pop. </a:t>
            </a:r>
          </a:p>
        </p:txBody>
      </p:sp>
    </p:spTree>
    <p:extLst>
      <p:ext uri="{BB962C8B-B14F-4D97-AF65-F5344CB8AC3E}">
        <p14:creationId xmlns:p14="http://schemas.microsoft.com/office/powerpoint/2010/main" val="233859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97D0-AFEC-4629-9F62-58E8DEEEDF51}" type="slidenum">
              <a:rPr lang="ar-SA" altLang="ar-JO"/>
              <a:pPr/>
              <a:t>12</a:t>
            </a:fld>
            <a:endParaRPr lang="en-US" altLang="ar-JO"/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12127" y="291066"/>
            <a:ext cx="842486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3200" u="sng" dirty="0">
                <a:solidFill>
                  <a:srgbClr val="C00000"/>
                </a:solidFill>
                <a:cs typeface="Times New Roman" panose="02020603050405020304" pitchFamily="18" charset="0"/>
              </a:rPr>
              <a:t>Hypothesis </a:t>
            </a:r>
            <a:endParaRPr lang="en-US" altLang="ar-JO" sz="32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</a:t>
            </a:r>
            <a:r>
              <a:rPr lang="en-US" altLang="ar-JO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A statement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about</a:t>
            </a:r>
            <a:r>
              <a:rPr lang="en-US" altLang="ar-JO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 one or more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population</a:t>
            </a:r>
            <a:r>
              <a:rPr lang="en-US" altLang="ar-JO" sz="2800" b="0" dirty="0">
                <a:solidFill>
                  <a:srgbClr val="002060"/>
                </a:solidFill>
                <a:cs typeface="Times New Roman" panose="02020603050405020304" pitchFamily="18" charset="0"/>
              </a:rPr>
              <a:t> .</a:t>
            </a:r>
          </a:p>
          <a:p>
            <a:r>
              <a:rPr lang="en-US" altLang="ar-JO" sz="2800" dirty="0">
                <a:cs typeface="Times New Roman" panose="02020603050405020304" pitchFamily="18" charset="0"/>
              </a:rPr>
              <a:t>Hypothesis is usually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concerned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(caring)</a:t>
            </a:r>
            <a:r>
              <a:rPr lang="en-US" altLang="ar-JO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with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the parameter of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pop</a:t>
            </a:r>
            <a:r>
              <a:rPr lang="en-US" altLang="ar-JO" sz="2800" dirty="0">
                <a:cs typeface="Times New Roman" panose="02020603050405020304" pitchFamily="18" charset="0"/>
              </a:rPr>
              <a:t>. about which the statistics is made</a:t>
            </a:r>
            <a:r>
              <a:rPr lang="en-US" altLang="ar-JO" sz="2800" b="0" dirty="0">
                <a:cs typeface="Times New Roman" panose="02020603050405020304" pitchFamily="18" charset="0"/>
              </a:rPr>
              <a:t> .         </a:t>
            </a:r>
          </a:p>
          <a:p>
            <a:r>
              <a:rPr lang="en-US" altLang="ar-JO" sz="2800" b="1" dirty="0">
                <a:cs typeface="Times New Roman" panose="02020603050405020304" pitchFamily="18" charset="0"/>
              </a:rPr>
              <a:t>Drug A is better than drug B.</a:t>
            </a:r>
          </a:p>
          <a:p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COVID-19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infection more in </a:t>
            </a:r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Health Care </a:t>
            </a:r>
            <a:r>
              <a:rPr lang="en-US" altLang="ar-JO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WorkerS</a:t>
            </a:r>
            <a:endParaRPr lang="en-US" altLang="ar-JO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en-US" altLang="ar-JO" sz="2800" dirty="0">
              <a:solidFill>
                <a:srgbClr val="CCCC00"/>
              </a:solidFill>
              <a:cs typeface="Times New Roman" panose="02020603050405020304" pitchFamily="18" charset="0"/>
            </a:endParaRP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cs typeface="Times New Roman" panose="02020603050405020304" pitchFamily="18" charset="0"/>
              </a:rPr>
              <a:t>So by mean</a:t>
            </a:r>
            <a:r>
              <a:rPr lang="en-US" altLang="ar-JO" sz="2800" b="0" dirty="0">
                <a:cs typeface="Times New Roman" panose="02020603050405020304" pitchFamily="18" charset="0"/>
              </a:rPr>
              <a:t> of hypothesis testing we are going</a:t>
            </a:r>
          </a:p>
          <a:p>
            <a:pPr>
              <a:buClr>
                <a:srgbClr val="3333CC"/>
              </a:buClr>
              <a:buFont typeface="Wingdings" panose="05000000000000000000" pitchFamily="2" charset="2"/>
              <a:buChar char="Ø"/>
            </a:pP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800080"/>
                </a:solidFill>
                <a:cs typeface="Times New Roman" panose="02020603050405020304" pitchFamily="18" charset="0"/>
              </a:rPr>
              <a:t>To decide or determine whether or not such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statement is compatible with available data in sample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,</a:t>
            </a:r>
          </a:p>
          <a:p>
            <a:pPr>
              <a:buClr>
                <a:srgbClr val="0099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through using appropriate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test of sign</a:t>
            </a:r>
            <a:r>
              <a:rPr lang="en-US" altLang="ar-JO" sz="2800" dirty="0">
                <a:solidFill>
                  <a:srgbClr val="FF0000"/>
                </a:solidFill>
              </a:rPr>
              <a:t> </a:t>
            </a:r>
            <a:endParaRPr lang="en-US" altLang="ar-JO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1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8E-5D79-4085-BCA4-956CB98E65E1}" type="slidenum">
              <a:rPr lang="ar-SA" altLang="ar-JO"/>
              <a:pPr/>
              <a:t>13</a:t>
            </a:fld>
            <a:endParaRPr lang="en-US" altLang="ar-JO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755650" y="367219"/>
            <a:ext cx="5473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Steps Of Testing Hypothesis</a:t>
            </a:r>
            <a:endParaRPr lang="en-US" altLang="ar-JO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395288" y="1166691"/>
            <a:ext cx="68405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cs typeface="Times New Roman" panose="02020603050405020304" pitchFamily="18" charset="0"/>
              </a:rPr>
              <a:t>I- </a:t>
            </a:r>
            <a:r>
              <a:rPr lang="en-US" altLang="ar-JO" sz="2800" b="1" dirty="0">
                <a:cs typeface="Times New Roman" panose="02020603050405020304" pitchFamily="18" charset="0"/>
              </a:rPr>
              <a:t>Data  Nature of data (variable) </a:t>
            </a:r>
          </a:p>
          <a:p>
            <a:r>
              <a:rPr lang="en-US" altLang="ar-JO" sz="2800" b="1" dirty="0" smtClean="0">
                <a:solidFill>
                  <a:srgbClr val="CC00CC"/>
                </a:solidFill>
                <a:cs typeface="Times New Roman" panose="02020603050405020304" pitchFamily="18" charset="0"/>
              </a:rPr>
              <a:t>2-Assumption</a:t>
            </a:r>
            <a:r>
              <a:rPr lang="en-US" altLang="ar-JO" sz="2800" b="1" dirty="0" smtClean="0">
                <a:solidFill>
                  <a:srgbClr val="CC00CC"/>
                </a:solidFill>
              </a:rPr>
              <a:t> </a:t>
            </a:r>
            <a:endParaRPr lang="en-US" altLang="ar-JO" sz="2800" b="1" dirty="0">
              <a:solidFill>
                <a:srgbClr val="CC00CC"/>
              </a:solidFill>
            </a:endParaRPr>
          </a:p>
          <a:p>
            <a:r>
              <a:rPr lang="en-US" altLang="ar-J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3-Hypothesis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formulation</a:t>
            </a:r>
            <a:r>
              <a:rPr lang="en-US" altLang="ar-JO" sz="2800" b="1" dirty="0"/>
              <a:t> </a:t>
            </a:r>
          </a:p>
          <a:p>
            <a:r>
              <a:rPr lang="en-US" altLang="ar-JO" sz="2800" b="1" dirty="0">
                <a:solidFill>
                  <a:srgbClr val="00CC00"/>
                </a:solidFill>
              </a:rPr>
              <a:t>4-Test statistics</a:t>
            </a:r>
          </a:p>
          <a:p>
            <a:r>
              <a:rPr lang="en-US" altLang="ar-JO" sz="2800" b="1" dirty="0">
                <a:solidFill>
                  <a:srgbClr val="3333CC"/>
                </a:solidFill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2800" b="1" dirty="0"/>
              <a:t> </a:t>
            </a:r>
          </a:p>
          <a:p>
            <a:r>
              <a:rPr lang="en-US" altLang="ar-JO" sz="2800" b="1" dirty="0"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8-P value</a:t>
            </a:r>
            <a:r>
              <a:rPr lang="en-US" altLang="ar-JO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0289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3DD69-73BD-4219-B452-F447B173FDB8}" type="slidenum">
              <a:rPr lang="ar-SA" altLang="ar-JO"/>
              <a:pPr/>
              <a:t>14</a:t>
            </a:fld>
            <a:endParaRPr lang="en-US" altLang="ar-JO"/>
          </a:p>
        </p:txBody>
      </p:sp>
      <p:grpSp>
        <p:nvGrpSpPr>
          <p:cNvPr id="214020" name="Group 4"/>
          <p:cNvGrpSpPr>
            <a:grpSpLocks/>
          </p:cNvGrpSpPr>
          <p:nvPr/>
        </p:nvGrpSpPr>
        <p:grpSpPr bwMode="auto">
          <a:xfrm>
            <a:off x="3183899" y="197519"/>
            <a:ext cx="2016125" cy="1150938"/>
            <a:chOff x="3834" y="6120"/>
            <a:chExt cx="988" cy="661"/>
          </a:xfrm>
        </p:grpSpPr>
        <p:sp>
          <p:nvSpPr>
            <p:cNvPr id="214021" name="Freeform 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4022" name="Freeform 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0" y="388083"/>
            <a:ext cx="370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</a:t>
            </a:r>
            <a:r>
              <a:rPr lang="en-US" altLang="ar-JO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altLang="ar-JO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Nature of Data</a:t>
            </a:r>
            <a:r>
              <a:rPr lang="en-US" altLang="ar-JO" sz="28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4483726" y="819219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Discrete</a:t>
            </a: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4233831" y="197519"/>
            <a:ext cx="20614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JO" sz="2800" b="1" dirty="0">
                <a:solidFill>
                  <a:srgbClr val="3333CC"/>
                </a:solidFill>
                <a:cs typeface="Times New Roman" panose="02020603050405020304" pitchFamily="18" charset="0"/>
              </a:rPr>
              <a:t>Continuous</a:t>
            </a:r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228493" y="1276037"/>
            <a:ext cx="851046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28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2- Assumption</a:t>
            </a:r>
            <a:r>
              <a:rPr lang="en-US" altLang="ar-JO" sz="2800" b="0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   * </a:t>
            </a:r>
            <a:r>
              <a:rPr lang="en-US" altLang="ar-JO" sz="28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Random sample</a:t>
            </a:r>
            <a:r>
              <a:rPr lang="en-US" altLang="ar-JO" sz="28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       * </a:t>
            </a:r>
            <a:r>
              <a:rPr lang="en-US" altLang="ar-JO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Independent or dependent R .S </a:t>
            </a:r>
            <a:r>
              <a:rPr lang="en-US" altLang="ar-JO" sz="2800" b="0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         * </a:t>
            </a:r>
            <a:r>
              <a:rPr lang="en-US" altLang="ar-JO" sz="2800" b="1" dirty="0">
                <a:solidFill>
                  <a:srgbClr val="7030A0"/>
                </a:solidFill>
                <a:cs typeface="Times New Roman" panose="02020603050405020304" pitchFamily="18" charset="0"/>
              </a:rPr>
              <a:t>Equal variance (various equality</a:t>
            </a:r>
            <a:r>
              <a:rPr lang="en-US" altLang="ar-JO" sz="2800" b="0" dirty="0">
                <a:cs typeface="Times New Roman" panose="02020603050405020304" pitchFamily="18" charset="0"/>
              </a:rPr>
              <a:t>) .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           * </a:t>
            </a:r>
            <a:r>
              <a:rPr lang="en-US" altLang="ar-JO" sz="2800" dirty="0">
                <a:cs typeface="Times New Roman" panose="02020603050405020304" pitchFamily="18" charset="0"/>
              </a:rPr>
              <a:t>Normality of pop</a:t>
            </a:r>
            <a:r>
              <a:rPr lang="en-US" altLang="ar-JO" sz="2800" dirty="0">
                <a:solidFill>
                  <a:srgbClr val="CC0099"/>
                </a:solidFill>
                <a:cs typeface="Times New Roman" panose="02020603050405020304" pitchFamily="18" charset="0"/>
              </a:rPr>
              <a:t>. </a:t>
            </a:r>
            <a:r>
              <a:rPr lang="en-US" altLang="ar-JO" sz="2800" dirty="0">
                <a:cs typeface="Times New Roman" panose="02020603050405020304" pitchFamily="18" charset="0"/>
              </a:rPr>
              <a:t>Distribution </a:t>
            </a:r>
          </a:p>
          <a:p>
            <a:endParaRPr lang="en-US" altLang="ar-JO" sz="2800" dirty="0">
              <a:cs typeface="Times New Roman" panose="02020603050405020304" pitchFamily="18" charset="0"/>
            </a:endParaRPr>
          </a:p>
          <a:p>
            <a:r>
              <a:rPr lang="en-US" altLang="ar-JO" sz="2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3-Hypothesis formulation </a:t>
            </a:r>
            <a:endParaRPr lang="en-US" altLang="ar-JO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ar-JO" sz="2800" dirty="0">
                <a:cs typeface="Times New Roman" panose="02020603050405020304" pitchFamily="18" charset="0"/>
              </a:rPr>
              <a:t>Formulate</a:t>
            </a:r>
            <a:r>
              <a:rPr lang="en-US" altLang="ar-JO" sz="2800" b="0" dirty="0">
                <a:cs typeface="Times New Roman" panose="02020603050405020304" pitchFamily="18" charset="0"/>
              </a:rPr>
              <a:t>  </a:t>
            </a:r>
            <a:r>
              <a:rPr lang="en-US" altLang="ar-JO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two</a:t>
            </a:r>
            <a:r>
              <a:rPr lang="en-US" altLang="ar-JO" sz="2800" dirty="0">
                <a:solidFill>
                  <a:srgbClr val="0000CC"/>
                </a:solidFill>
                <a:cs typeface="Times New Roman" panose="02020603050405020304" pitchFamily="18" charset="0"/>
              </a:rPr>
              <a:t> statistical </a:t>
            </a:r>
            <a:r>
              <a:rPr lang="en-US" altLang="ar-JO" sz="2800" dirty="0">
                <a:solidFill>
                  <a:srgbClr val="7030A0"/>
                </a:solidFill>
                <a:cs typeface="Times New Roman" panose="02020603050405020304" pitchFamily="18" charset="0"/>
              </a:rPr>
              <a:t>hypothesis </a:t>
            </a:r>
            <a:r>
              <a:rPr lang="en-US" altLang="ar-JO" sz="2800" b="1" dirty="0">
                <a:solidFill>
                  <a:srgbClr val="0000CC"/>
                </a:solidFill>
                <a:cs typeface="Times New Roman" panose="02020603050405020304" pitchFamily="18" charset="0"/>
              </a:rPr>
              <a:t>simultaneously</a:t>
            </a:r>
            <a:r>
              <a:rPr lang="en-US" altLang="ar-JO" sz="2800" b="1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319275" y="4981674"/>
            <a:ext cx="37798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A-Null hypothesis </a:t>
            </a:r>
            <a:r>
              <a:rPr lang="en-US" altLang="ar-JO" sz="2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altLang="ar-JO" sz="2800" b="1" dirty="0" smtClean="0">
                <a:solidFill>
                  <a:schemeClr val="accent6">
                    <a:lumMod val="50000"/>
                  </a:schemeClr>
                </a:solidFill>
              </a:rPr>
              <a:t>H0)</a:t>
            </a:r>
            <a:r>
              <a:rPr lang="en-US" altLang="ar-JO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altLang="ar-JO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3486150" y="5698048"/>
            <a:ext cx="47200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2800" b="1" dirty="0"/>
              <a:t>B-Alternative hypothesis (HA) 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499851" y="122366"/>
            <a:ext cx="2594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200" dirty="0">
                <a:cs typeface="Times New Roman" panose="02020603050405020304" pitchFamily="18" charset="0"/>
              </a:rPr>
              <a:t>I- </a:t>
            </a:r>
            <a:r>
              <a:rPr lang="en-US" altLang="ar-JO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Data  Nature of data (variable</a:t>
            </a:r>
            <a:r>
              <a:rPr lang="en-US" altLang="ar-JO" sz="1200" b="0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r>
              <a:rPr lang="en-US" altLang="ar-JO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2-Assumption</a:t>
            </a:r>
            <a:r>
              <a:rPr lang="en-US" altLang="ar-JO" sz="1200" dirty="0" smtClean="0">
                <a:solidFill>
                  <a:srgbClr val="FF0000"/>
                </a:solidFill>
              </a:rPr>
              <a:t> </a:t>
            </a:r>
            <a:endParaRPr lang="en-US" altLang="ar-JO" sz="1200" dirty="0">
              <a:solidFill>
                <a:srgbClr val="FF0000"/>
              </a:solidFill>
            </a:endParaRPr>
          </a:p>
          <a:p>
            <a:r>
              <a:rPr lang="en-US" altLang="ar-JO" sz="12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3-Hypothesis </a:t>
            </a:r>
            <a:r>
              <a:rPr lang="en-US" altLang="ar-JO" sz="1200" dirty="0">
                <a:solidFill>
                  <a:srgbClr val="FF0000"/>
                </a:solidFill>
                <a:cs typeface="Times New Roman" panose="02020603050405020304" pitchFamily="18" charset="0"/>
              </a:rPr>
              <a:t>formulation</a:t>
            </a:r>
            <a:r>
              <a:rPr lang="en-US" altLang="ar-JO" sz="1200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ar-JO" sz="1200" dirty="0"/>
              <a:t>4-Test statistics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200" dirty="0"/>
              <a:t> 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8-P value</a:t>
            </a:r>
            <a:r>
              <a:rPr lang="en-US" altLang="ar-JO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62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5F2B9-AB0A-471D-B01E-75875170491B}" type="slidenum">
              <a:rPr lang="ar-SA" altLang="ar-JO"/>
              <a:pPr/>
              <a:t>15</a:t>
            </a:fld>
            <a:endParaRPr lang="en-US" altLang="ar-JO"/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-1" y="271101"/>
            <a:ext cx="9003323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dirty="0"/>
              <a:t>     </a:t>
            </a:r>
            <a:r>
              <a:rPr lang="en-US" altLang="ar-JO" sz="28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Null hypothesis  (</a:t>
            </a:r>
            <a:r>
              <a:rPr lang="en-US" altLang="ar-JO" sz="2800" b="1" u="sng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HO</a:t>
            </a:r>
            <a:r>
              <a:rPr lang="en-US" altLang="ar-JO" sz="28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)</a:t>
            </a:r>
            <a:endParaRPr lang="en-US" altLang="ar-JO" sz="2800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altLang="ar-JO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ar-JO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Hypothesis of no difference </a:t>
            </a:r>
            <a:r>
              <a:rPr lang="en-US" altLang="ar-JO" sz="2800" b="0" dirty="0" smtClean="0">
                <a:latin typeface="+mn-lt"/>
                <a:cs typeface="Times New Roman" panose="02020603050405020304" pitchFamily="18" charset="0"/>
              </a:rPr>
              <a:t>. </a:t>
            </a:r>
            <a:endParaRPr lang="en-US" altLang="ar-JO" sz="2800" b="0" dirty="0">
              <a:latin typeface="+mn-lt"/>
              <a:cs typeface="Times New Roman" panose="02020603050405020304" pitchFamily="18" charset="0"/>
            </a:endParaRPr>
          </a:p>
          <a:p>
            <a:pPr algn="ctr">
              <a:buClr>
                <a:srgbClr val="CC0099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Since it is a statement of agreement with true condition in the population of interest.</a:t>
            </a:r>
          </a:p>
          <a:p>
            <a:pPr algn="ctr"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Consequently the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opposite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of the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conclusion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that the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researcher is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seeking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to reach, become the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statement of the </a:t>
            </a:r>
            <a:r>
              <a:rPr lang="en-US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ar-JO" sz="2800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null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hypothesis . </a:t>
            </a:r>
          </a:p>
          <a:p>
            <a:r>
              <a:rPr lang="en-US" altLang="ar-JO" sz="2800" b="1" u="sng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In H0</a:t>
            </a:r>
            <a:r>
              <a:rPr lang="en-US" altLang="ar-JO" sz="28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Times New Roman" panose="02020603050405020304" pitchFamily="18" charset="0"/>
              </a:rPr>
              <a:t>it states always that,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there is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no significance difference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altLang="ar-JO" sz="2800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-or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there is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no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influence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or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effect </a:t>
            </a:r>
            <a:r>
              <a:rPr lang="en-US" altLang="ar-JO" sz="2800" b="1" dirty="0">
                <a:solidFill>
                  <a:srgbClr val="0000CC"/>
                </a:solidFill>
                <a:latin typeface="+mn-lt"/>
                <a:cs typeface="Times New Roman" panose="02020603050405020304" pitchFamily="18" charset="0"/>
              </a:rPr>
              <a:t>of influencing factor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In testing hypothesis process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,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the HO is </a:t>
            </a:r>
            <a:r>
              <a:rPr lang="en-US" altLang="ar-JO" sz="28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either: </a:t>
            </a:r>
            <a:endParaRPr lang="en-US" altLang="ar-JO" sz="2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 -</a:t>
            </a:r>
            <a:r>
              <a:rPr lang="en-US" altLang="ar-JO" sz="2800" b="1" dirty="0">
                <a:solidFill>
                  <a:srgbClr val="CC0000"/>
                </a:solidFill>
                <a:latin typeface="+mn-lt"/>
                <a:cs typeface="Times New Roman" panose="02020603050405020304" pitchFamily="18" charset="0"/>
              </a:rPr>
              <a:t>Reject </a:t>
            </a:r>
            <a:r>
              <a:rPr lang="en-US" altLang="ar-JO" sz="2800" dirty="0">
                <a:solidFill>
                  <a:srgbClr val="CC0000"/>
                </a:solidFill>
                <a:latin typeface="+mn-lt"/>
                <a:cs typeface="Times New Roman" panose="02020603050405020304" pitchFamily="18" charset="0"/>
              </a:rPr>
              <a:t>or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                                                   -</a:t>
            </a:r>
            <a:r>
              <a:rPr lang="en-US" altLang="ar-JO" sz="2800" b="1" dirty="0">
                <a:solidFill>
                  <a:srgbClr val="009900"/>
                </a:solidFill>
                <a:latin typeface="+mn-lt"/>
                <a:cs typeface="Times New Roman" panose="02020603050405020304" pitchFamily="18" charset="0"/>
              </a:rPr>
              <a:t>Not reject </a:t>
            </a:r>
            <a:r>
              <a:rPr lang="en-US" altLang="ar-JO" sz="2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(accept)</a:t>
            </a:r>
            <a:r>
              <a:rPr lang="en-US" altLang="ar-JO" sz="2800" b="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7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A680-1B5D-48B2-8AFB-1978487494F0}" type="slidenum">
              <a:rPr lang="ar-SA" altLang="ar-JO"/>
              <a:pPr/>
              <a:t>16</a:t>
            </a:fld>
            <a:endParaRPr lang="en-US" altLang="ar-JO"/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247038" y="434666"/>
            <a:ext cx="8713788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buClr>
                <a:srgbClr val="660033"/>
              </a:buClr>
              <a:buFont typeface="Wingdings" panose="05000000000000000000" pitchFamily="2" charset="2"/>
              <a:buChar char="q"/>
            </a:pP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If Ho not rejected</a:t>
            </a:r>
            <a:r>
              <a:rPr lang="en-US" altLang="ar-JO" sz="2800" dirty="0">
                <a:cs typeface="Times New Roman" panose="02020603050405020304" pitchFamily="18" charset="0"/>
              </a:rPr>
              <a:t>, </a:t>
            </a:r>
          </a:p>
          <a:p>
            <a:r>
              <a:rPr lang="en-US" altLang="ar-JO" sz="2800" dirty="0">
                <a:cs typeface="Times New Roman" panose="02020603050405020304" pitchFamily="18" charset="0"/>
              </a:rPr>
              <a:t>we will say, that, the data</a:t>
            </a:r>
            <a:r>
              <a:rPr lang="en-US" altLang="ar-JO" sz="2800" b="0" dirty="0">
                <a:cs typeface="Times New Roman" panose="02020603050405020304" pitchFamily="18" charset="0"/>
              </a:rPr>
              <a:t>  in our hand (or which the test is based on) </a:t>
            </a:r>
            <a:r>
              <a:rPr lang="en-US" altLang="ar-JO" sz="2800" b="1" dirty="0">
                <a:solidFill>
                  <a:srgbClr val="0000CC"/>
                </a:solidFill>
                <a:cs typeface="Times New Roman" panose="02020603050405020304" pitchFamily="18" charset="0"/>
              </a:rPr>
              <a:t>not provide sufficient evidence to cause rejection</a:t>
            </a:r>
            <a:r>
              <a:rPr lang="en-US" altLang="ar-JO" sz="28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solidFill>
                  <a:srgbClr val="0000CC"/>
                </a:solidFill>
                <a:cs typeface="Times New Roman" panose="02020603050405020304" pitchFamily="18" charset="0"/>
              </a:rPr>
              <a:t>= </a:t>
            </a:r>
            <a:r>
              <a:rPr lang="en-US" altLang="ar-JO" sz="2800" dirty="0" smtClean="0">
                <a:solidFill>
                  <a:srgbClr val="009900"/>
                </a:solidFill>
                <a:cs typeface="Times New Roman" panose="02020603050405020304" pitchFamily="18" charset="0"/>
              </a:rPr>
              <a:t>or </a:t>
            </a:r>
            <a:r>
              <a:rPr lang="en-US" altLang="ar-JO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accept.</a:t>
            </a:r>
          </a:p>
          <a:p>
            <a:endParaRPr lang="en-US" altLang="ar-JO" sz="2800" dirty="0">
              <a:solidFill>
                <a:srgbClr val="0000CC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8000"/>
              </a:buClr>
              <a:buFont typeface="Wingdings" panose="05000000000000000000" pitchFamily="2" charset="2"/>
              <a:buChar char="q"/>
            </a:pP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If testing 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procedure </a:t>
            </a:r>
            <a:r>
              <a:rPr lang="en-US" altLang="ar-JO" sz="2800" dirty="0">
                <a:solidFill>
                  <a:schemeClr val="tx2"/>
                </a:solidFill>
                <a:cs typeface="Times New Roman" panose="02020603050405020304" pitchFamily="18" charset="0"/>
              </a:rPr>
              <a:t>leads 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to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rejection</a:t>
            </a:r>
            <a:r>
              <a:rPr lang="en-US" altLang="ar-JO" sz="2800" b="0" dirty="0"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JO" sz="2800" dirty="0" smtClean="0">
                <a:cs typeface="Times New Roman" panose="02020603050405020304" pitchFamily="18" charset="0"/>
              </a:rPr>
              <a:t>we </a:t>
            </a:r>
            <a:r>
              <a:rPr lang="en-US" altLang="ar-JO" sz="2800" dirty="0">
                <a:cs typeface="Times New Roman" panose="02020603050405020304" pitchFamily="18" charset="0"/>
              </a:rPr>
              <a:t>will conclude that, the data in our hand</a:t>
            </a: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are </a:t>
            </a:r>
          </a:p>
          <a:p>
            <a:pPr marL="457200" indent="-457200"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not</a:t>
            </a:r>
            <a:r>
              <a:rPr lang="en-US" altLang="ar-JO" sz="2800" dirty="0">
                <a:solidFill>
                  <a:srgbClr val="0099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compatible with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Ho </a:t>
            </a:r>
            <a:r>
              <a:rPr lang="en-US" altLang="ar-JO" sz="2800" dirty="0">
                <a:cs typeface="Times New Roman" panose="02020603050405020304" pitchFamily="18" charset="0"/>
              </a:rPr>
              <a:t>.           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but </a:t>
            </a:r>
            <a:endParaRPr lang="en-US" altLang="ar-JO" sz="28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8000"/>
              </a:buClr>
              <a:buFont typeface="Wingdings" panose="05000000000000000000" pitchFamily="2" charset="2"/>
              <a:buChar char="v"/>
            </a:pPr>
            <a:r>
              <a:rPr lang="en-US" altLang="ar-J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supporting</a:t>
            </a:r>
            <a:r>
              <a:rPr lang="en-US" altLang="ar-JO" sz="2800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33CC"/>
                </a:solidFill>
                <a:cs typeface="Times New Roman" panose="02020603050405020304" pitchFamily="18" charset="0"/>
              </a:rPr>
              <a:t>of </a:t>
            </a: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some other hypothesis </a:t>
            </a:r>
            <a:r>
              <a:rPr lang="en-US" altLang="ar-JO" sz="2800" dirty="0">
                <a:solidFill>
                  <a:srgbClr val="0033CC"/>
                </a:solidFill>
                <a:cs typeface="Times New Roman" panose="02020603050405020304" pitchFamily="18" charset="0"/>
              </a:rPr>
              <a:t>.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dirty="0">
                <a:cs typeface="Times New Roman" panose="02020603050405020304" pitchFamily="18" charset="0"/>
              </a:rPr>
              <a:t>this hypothesis is known as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Alternative</a:t>
            </a:r>
            <a:r>
              <a:rPr lang="en-US" altLang="ar-JO" sz="2800" b="1" dirty="0">
                <a:solidFill>
                  <a:srgbClr val="002060"/>
                </a:solidFill>
                <a:cs typeface="Times New Roman" panose="02020603050405020304" pitchFamily="18" charset="0"/>
              </a:rPr>
              <a:t> hypothesis </a:t>
            </a:r>
            <a:r>
              <a:rPr lang="en-US" altLang="ar-J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(HA).</a:t>
            </a:r>
          </a:p>
          <a:p>
            <a:endParaRPr lang="en-US" altLang="ar-JO" sz="2800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altLang="ar-JO" sz="2800" dirty="0">
                <a:solidFill>
                  <a:srgbClr val="000066"/>
                </a:solidFill>
                <a:cs typeface="Times New Roman" panose="02020603050405020304" pitchFamily="18" charset="0"/>
              </a:rPr>
              <a:t>The decision, to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reject or accept </a:t>
            </a:r>
            <a:r>
              <a:rPr lang="en-US" altLang="ar-JO" sz="2800" dirty="0">
                <a:solidFill>
                  <a:srgbClr val="000066"/>
                </a:solidFill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000066"/>
                </a:solidFill>
                <a:cs typeface="Times New Roman" panose="02020603050405020304" pitchFamily="18" charset="0"/>
              </a:rPr>
              <a:t>Ho depends on the </a:t>
            </a:r>
            <a:r>
              <a:rPr lang="en-US" altLang="ar-JO" sz="2800" b="1" dirty="0">
                <a:solidFill>
                  <a:srgbClr val="660033"/>
                </a:solidFill>
                <a:cs typeface="Times New Roman" panose="02020603050405020304" pitchFamily="18" charset="0"/>
              </a:rPr>
              <a:t>magnitude</a:t>
            </a:r>
            <a:r>
              <a:rPr lang="en-US" altLang="ar-JO" sz="2800" dirty="0">
                <a:solidFill>
                  <a:srgbClr val="660033"/>
                </a:solidFill>
                <a:cs typeface="Times New Roman" panose="02020603050405020304" pitchFamily="18" charset="0"/>
              </a:rPr>
              <a:t> (value) </a:t>
            </a:r>
            <a:r>
              <a:rPr lang="en-US" altLang="ar-JO" sz="2800" b="1" dirty="0">
                <a:solidFill>
                  <a:srgbClr val="660033"/>
                </a:solidFill>
                <a:cs typeface="Times New Roman" panose="02020603050405020304" pitchFamily="18" charset="0"/>
              </a:rPr>
              <a:t>of the test statistics </a:t>
            </a:r>
            <a:r>
              <a:rPr lang="en-US" altLang="ar-JO" sz="2800" dirty="0">
                <a:solidFill>
                  <a:srgbClr val="660033"/>
                </a:solidFill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8839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2906-3DEE-4CEC-A7E7-E82D3DF7AAD8}" type="slidenum">
              <a:rPr lang="ar-SA" altLang="ar-JO"/>
              <a:pPr/>
              <a:t>17</a:t>
            </a:fld>
            <a:endParaRPr lang="en-US" altLang="ar-JO"/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-54829" y="157753"/>
            <a:ext cx="871378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32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Test statistics</a:t>
            </a:r>
          </a:p>
          <a:p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Serve as a </a:t>
            </a:r>
            <a:r>
              <a:rPr lang="en-US" altLang="ar-JO" sz="2800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decision maker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for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rejecting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latin typeface="+mn-lt"/>
                <a:cs typeface="Times New Roman" panose="02020603050405020304" pitchFamily="18" charset="0"/>
              </a:rPr>
              <a:t>or</a:t>
            </a:r>
          </a:p>
          <a:p>
            <a:r>
              <a:rPr lang="en-US" altLang="ar-JO" sz="280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not rejecting 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the  Null Hypothesis. </a:t>
            </a:r>
          </a:p>
        </p:txBody>
      </p:sp>
      <p:grpSp>
        <p:nvGrpSpPr>
          <p:cNvPr id="207876" name="Group 4"/>
          <p:cNvGrpSpPr>
            <a:grpSpLocks/>
          </p:cNvGrpSpPr>
          <p:nvPr/>
        </p:nvGrpSpPr>
        <p:grpSpPr bwMode="auto">
          <a:xfrm>
            <a:off x="1619250" y="1916113"/>
            <a:ext cx="4968875" cy="2160587"/>
            <a:chOff x="3060" y="3467"/>
            <a:chExt cx="5760" cy="2239"/>
          </a:xfrm>
        </p:grpSpPr>
        <p:sp>
          <p:nvSpPr>
            <p:cNvPr id="207886" name="Line 14"/>
            <p:cNvSpPr>
              <a:spLocks noChangeShapeType="1"/>
            </p:cNvSpPr>
            <p:nvPr/>
          </p:nvSpPr>
          <p:spPr bwMode="auto">
            <a:xfrm>
              <a:off x="3140" y="570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5" name="Line 13"/>
            <p:cNvSpPr>
              <a:spLocks noChangeShapeType="1"/>
            </p:cNvSpPr>
            <p:nvPr/>
          </p:nvSpPr>
          <p:spPr bwMode="auto">
            <a:xfrm flipV="1">
              <a:off x="3600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4" name="Line 12"/>
            <p:cNvSpPr>
              <a:spLocks noChangeShapeType="1"/>
            </p:cNvSpPr>
            <p:nvPr/>
          </p:nvSpPr>
          <p:spPr bwMode="auto">
            <a:xfrm flipV="1">
              <a:off x="8263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3" name="Freeform 11"/>
            <p:cNvSpPr>
              <a:spLocks/>
            </p:cNvSpPr>
            <p:nvPr/>
          </p:nvSpPr>
          <p:spPr bwMode="auto">
            <a:xfrm>
              <a:off x="3060" y="3848"/>
              <a:ext cx="2880" cy="1706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2" name="Freeform 10"/>
            <p:cNvSpPr>
              <a:spLocks/>
            </p:cNvSpPr>
            <p:nvPr/>
          </p:nvSpPr>
          <p:spPr bwMode="auto">
            <a:xfrm flipH="1">
              <a:off x="5940" y="3862"/>
              <a:ext cx="2880" cy="1705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81" name="Text Box 9"/>
            <p:cNvSpPr txBox="1">
              <a:spLocks noChangeArrowheads="1"/>
            </p:cNvSpPr>
            <p:nvPr/>
          </p:nvSpPr>
          <p:spPr bwMode="auto">
            <a:xfrm>
              <a:off x="4860" y="45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Accept </a:t>
              </a:r>
            </a:p>
            <a:p>
              <a:pPr algn="ctr"/>
              <a:r>
                <a:rPr lang="en-US" altLang="ar-JO" sz="28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Ho</a:t>
              </a:r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3060" y="346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07879" name="Text Box 7"/>
            <p:cNvSpPr txBox="1">
              <a:spLocks noChangeArrowheads="1"/>
            </p:cNvSpPr>
            <p:nvPr/>
          </p:nvSpPr>
          <p:spPr bwMode="auto">
            <a:xfrm>
              <a:off x="6660" y="36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07878" name="Line 6"/>
            <p:cNvSpPr>
              <a:spLocks noChangeShapeType="1"/>
            </p:cNvSpPr>
            <p:nvPr/>
          </p:nvSpPr>
          <p:spPr bwMode="auto">
            <a:xfrm>
              <a:off x="7920" y="4187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7877" name="Line 5"/>
            <p:cNvSpPr>
              <a:spLocks noChangeShapeType="1"/>
            </p:cNvSpPr>
            <p:nvPr/>
          </p:nvSpPr>
          <p:spPr bwMode="auto">
            <a:xfrm flipH="1">
              <a:off x="3240" y="4007"/>
              <a:ext cx="72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7891" name="Rectangle 19"/>
          <p:cNvSpPr>
            <a:spLocks noChangeArrowheads="1"/>
          </p:cNvSpPr>
          <p:nvPr/>
        </p:nvSpPr>
        <p:spPr bwMode="auto">
          <a:xfrm>
            <a:off x="179388" y="4149725"/>
            <a:ext cx="8713787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dirty="0">
                <a:cs typeface="Times New Roman" panose="02020603050405020304" pitchFamily="18" charset="0"/>
              </a:rPr>
              <a:t>The distribution of test statistics, which is the key to the statistical inference</a:t>
            </a:r>
          </a:p>
          <a:p>
            <a:pPr algn="justLow"/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area under the carve divided into two groups or areas:</a:t>
            </a:r>
            <a:endParaRPr lang="en-US" altLang="ar-JO" sz="2800" dirty="0"/>
          </a:p>
          <a:p>
            <a:pPr algn="justLow" eaLnBrk="0" hangingPunct="0"/>
            <a:r>
              <a:rPr lang="en-US" altLang="ar-JO" sz="2800" b="0" dirty="0"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altLang="ar-JO" sz="2800" b="1" dirty="0">
                <a:cs typeface="Times New Roman" panose="02020603050405020304" pitchFamily="18" charset="0"/>
              </a:rPr>
              <a:t>* </a:t>
            </a:r>
            <a:r>
              <a:rPr lang="en-US" altLang="ar-JO" sz="2800" b="1" dirty="0">
                <a:solidFill>
                  <a:srgbClr val="00B050"/>
                </a:solidFill>
                <a:cs typeface="Times New Roman" panose="02020603050405020304" pitchFamily="18" charset="0"/>
              </a:rPr>
              <a:t>Rejection area (region)</a:t>
            </a:r>
          </a:p>
          <a:p>
            <a:pPr algn="justLow" eaLnBrk="0" hangingPunct="0"/>
            <a:r>
              <a:rPr lang="en-US" altLang="ar-JO" sz="2800" b="1" dirty="0">
                <a:cs typeface="Times New Roman" panose="02020603050405020304" pitchFamily="18" charset="0"/>
              </a:rPr>
              <a:t>                             *</a:t>
            </a:r>
            <a:r>
              <a:rPr lang="en-US" altLang="ar-JO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Acceptance area (region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588125" y="45055"/>
            <a:ext cx="25940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200" dirty="0">
                <a:cs typeface="Times New Roman" panose="02020603050405020304" pitchFamily="18" charset="0"/>
              </a:rPr>
              <a:t>I- Data  Nature of data (variable</a:t>
            </a:r>
            <a:r>
              <a:rPr lang="en-US" altLang="ar-JO" sz="1200" b="0" dirty="0">
                <a:cs typeface="Times New Roman" panose="02020603050405020304" pitchFamily="18" charset="0"/>
              </a:rPr>
              <a:t>)</a:t>
            </a:r>
            <a:r>
              <a:rPr lang="en-US" altLang="ar-JO" sz="120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200" dirty="0" smtClean="0">
                <a:cs typeface="Times New Roman" panose="02020603050405020304" pitchFamily="18" charset="0"/>
              </a:rPr>
              <a:t>2-Assumption</a:t>
            </a:r>
            <a:r>
              <a:rPr lang="en-US" altLang="ar-JO" sz="1200" dirty="0" smtClean="0"/>
              <a:t> </a:t>
            </a:r>
            <a:endParaRPr lang="en-US" altLang="ar-JO" sz="1200" dirty="0"/>
          </a:p>
          <a:p>
            <a:r>
              <a:rPr lang="en-US" altLang="ar-JO" sz="1200" dirty="0" smtClean="0">
                <a:cs typeface="Times New Roman" panose="02020603050405020304" pitchFamily="18" charset="0"/>
              </a:rPr>
              <a:t>3-Hypothesis </a:t>
            </a:r>
            <a:r>
              <a:rPr lang="en-US" altLang="ar-JO" sz="1200" dirty="0">
                <a:cs typeface="Times New Roman" panose="02020603050405020304" pitchFamily="18" charset="0"/>
              </a:rPr>
              <a:t>formulation</a:t>
            </a:r>
            <a:r>
              <a:rPr lang="en-US" altLang="ar-JO" sz="1200" dirty="0"/>
              <a:t> </a:t>
            </a:r>
          </a:p>
          <a:p>
            <a:r>
              <a:rPr lang="en-US" altLang="ar-JO" sz="1200" dirty="0">
                <a:solidFill>
                  <a:srgbClr val="FF0000"/>
                </a:solidFill>
              </a:rPr>
              <a:t>4-Test statistics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200" dirty="0"/>
              <a:t> 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200" dirty="0">
                <a:cs typeface="Times New Roman" panose="02020603050405020304" pitchFamily="18" charset="0"/>
              </a:rPr>
              <a:t>8-P value</a:t>
            </a:r>
            <a:r>
              <a:rPr lang="en-US" altLang="ar-JO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384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B5BC4-CDD4-4234-8E31-64485F92EB13}" type="slidenum">
              <a:rPr lang="ar-SA" altLang="ar-JO"/>
              <a:pPr/>
              <a:t>18</a:t>
            </a:fld>
            <a:endParaRPr lang="en-US" altLang="ar-JO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-29721" y="418921"/>
            <a:ext cx="897442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The decision as to which value go into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7030A0"/>
                </a:solidFill>
                <a:cs typeface="Times New Roman" panose="02020603050405020304" pitchFamily="18" charset="0"/>
              </a:rPr>
              <a:t>rejection</a:t>
            </a: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 and </a:t>
            </a:r>
            <a:endParaRPr lang="en-US" altLang="ar-JO" sz="2800" b="1" dirty="0" smtClean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ar-JO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which </a:t>
            </a: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one go to </a:t>
            </a:r>
            <a:r>
              <a:rPr lang="en-US" altLang="ar-JO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7030A0"/>
                </a:solidFill>
                <a:cs typeface="Times New Roman" panose="02020603050405020304" pitchFamily="18" charset="0"/>
              </a:rPr>
              <a:t>accept</a:t>
            </a: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 region  </a:t>
            </a:r>
            <a:endParaRPr lang="en-US" altLang="ar-JO" sz="2800" b="1" dirty="0" smtClean="0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ar-JO" sz="2800" b="1" dirty="0" smtClean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0033CC"/>
                </a:solidFill>
                <a:cs typeface="Times New Roman" panose="02020603050405020304" pitchFamily="18" charset="0"/>
              </a:rPr>
              <a:t>is made on the basis of</a:t>
            </a:r>
            <a:r>
              <a:rPr lang="en-US" altLang="ar-JO" sz="2800" b="1" dirty="0">
                <a:cs typeface="Times New Roman" panose="02020603050405020304" pitchFamily="18" charset="0"/>
              </a:rPr>
              <a:t> the desired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level of significance </a:t>
            </a:r>
            <a:r>
              <a:rPr lang="en-US" altLang="ar-JO" sz="2800" b="1" dirty="0">
                <a:cs typeface="Times New Roman" panose="02020603050405020304" pitchFamily="18" charset="0"/>
              </a:rPr>
              <a:t>designated by  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(α) </a:t>
            </a:r>
            <a:r>
              <a:rPr lang="en-US" altLang="ar-JO" sz="2800" b="1" dirty="0">
                <a:cs typeface="Times New Roman" panose="02020603050405020304" pitchFamily="18" charset="0"/>
              </a:rPr>
              <a:t>.</a:t>
            </a:r>
          </a:p>
          <a:p>
            <a:endParaRPr lang="en-US" altLang="ar-JO" sz="2800" dirty="0"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altLang="ar-J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ar-JO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statistics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rejection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region are those that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less likely to occur if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 is true</a:t>
            </a:r>
            <a:r>
              <a:rPr lang="en-US" altLang="ar-J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altLang="ar-J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 values making up the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 region </a:t>
            </a: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altLang="ar-JO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likely </a:t>
            </a:r>
            <a:r>
              <a:rPr lang="en-US" altLang="ar-JO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occur if Ho is true. </a:t>
            </a:r>
          </a:p>
        </p:txBody>
      </p: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6182458" y="246185"/>
            <a:ext cx="3036277" cy="1486171"/>
            <a:chOff x="3060" y="3467"/>
            <a:chExt cx="5760" cy="2235"/>
          </a:xfrm>
        </p:grpSpPr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140" y="5670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V="1">
              <a:off x="3600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V="1">
              <a:off x="8263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3060" y="3848"/>
              <a:ext cx="2880" cy="1706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" name="Freeform 10"/>
            <p:cNvSpPr>
              <a:spLocks/>
            </p:cNvSpPr>
            <p:nvPr/>
          </p:nvSpPr>
          <p:spPr bwMode="auto">
            <a:xfrm flipH="1">
              <a:off x="5940" y="3862"/>
              <a:ext cx="2880" cy="1705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860" y="45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12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Accept </a:t>
              </a:r>
            </a:p>
            <a:p>
              <a:pPr algn="ctr"/>
              <a:r>
                <a:rPr lang="en-US" altLang="ar-JO" sz="1200" b="1" dirty="0">
                  <a:solidFill>
                    <a:srgbClr val="FF0000"/>
                  </a:solidFill>
                  <a:cs typeface="Times New Roman" panose="02020603050405020304" pitchFamily="18" charset="0"/>
                </a:rPr>
                <a:t>Ho</a:t>
              </a:r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060" y="346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12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12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1200" b="1" dirty="0">
                <a:solidFill>
                  <a:srgbClr val="00CC00"/>
                </a:solidFill>
              </a:endParaRPr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6660" y="36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12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</a:t>
              </a:r>
            </a:p>
            <a:p>
              <a:pPr algn="ctr"/>
              <a:r>
                <a:rPr lang="en-US" altLang="ar-JO" sz="12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Ho</a:t>
              </a:r>
              <a:endParaRPr lang="en-US" altLang="ar-JO" sz="1200" b="1" dirty="0">
                <a:solidFill>
                  <a:srgbClr val="00CC00"/>
                </a:solidFill>
              </a:endParaRP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7920" y="4187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H="1">
              <a:off x="3240" y="4007"/>
              <a:ext cx="72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</p:spTree>
    <p:extLst>
      <p:ext uri="{BB962C8B-B14F-4D97-AF65-F5344CB8AC3E}">
        <p14:creationId xmlns:p14="http://schemas.microsoft.com/office/powerpoint/2010/main" val="1730033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8D733-2749-4574-9334-6B75863693E1}" type="slidenum">
              <a:rPr lang="ar-SA" altLang="ar-JO"/>
              <a:pPr/>
              <a:t>19</a:t>
            </a:fld>
            <a:endParaRPr lang="en-US" altLang="ar-JO"/>
          </a:p>
        </p:txBody>
      </p:sp>
      <p:sp>
        <p:nvSpPr>
          <p:cNvPr id="217107" name="Rectangle 19"/>
          <p:cNvSpPr>
            <a:spLocks noChangeArrowheads="1"/>
          </p:cNvSpPr>
          <p:nvPr/>
        </p:nvSpPr>
        <p:spPr bwMode="auto">
          <a:xfrm>
            <a:off x="250825" y="333375"/>
            <a:ext cx="889317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339933"/>
                </a:solidFill>
                <a:cs typeface="Times New Roman" panose="02020603050405020304" pitchFamily="18" charset="0"/>
              </a:rPr>
              <a:t>when Test statistics that fall in the rejection region is said to be significant.</a:t>
            </a:r>
            <a:endParaRPr lang="en-US" altLang="ar-JO" sz="2800" b="1" dirty="0">
              <a:solidFill>
                <a:srgbClr val="339933"/>
              </a:solidFill>
            </a:endParaRPr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So the level of signify (α) is specify the area under the curve of the distribution of the test statistics</a:t>
            </a:r>
            <a:r>
              <a:rPr lang="en-US" altLang="ar-JO" sz="2800" b="0" dirty="0">
                <a:cs typeface="Times New Roman" panose="02020603050405020304" pitchFamily="18" charset="0"/>
              </a:rPr>
              <a:t>.</a:t>
            </a:r>
            <a:endParaRPr lang="en-US" altLang="ar-JO" sz="2800" b="0" dirty="0"/>
          </a:p>
          <a:p>
            <a:pPr eaLnBrk="0" hangingPunct="0"/>
            <a:r>
              <a:rPr lang="en-US" altLang="ar-JO" sz="2800" dirty="0">
                <a:solidFill>
                  <a:srgbClr val="660033"/>
                </a:solidFill>
                <a:cs typeface="Times New Roman" panose="02020603050405020304" pitchFamily="18" charset="0"/>
              </a:rPr>
              <a:t>That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above </a:t>
            </a:r>
            <a:r>
              <a:rPr lang="en-US" altLang="ar-JO" sz="2800" dirty="0">
                <a:solidFill>
                  <a:srgbClr val="660033"/>
                </a:solidFill>
                <a:cs typeface="Times New Roman" panose="02020603050405020304" pitchFamily="18" charset="0"/>
              </a:rPr>
              <a:t>the value on the horizontal axis constituting the rejection    </a:t>
            </a:r>
          </a:p>
          <a:p>
            <a:pPr eaLnBrk="0" hangingPunct="0"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chemeClr val="accent2"/>
                </a:solidFill>
                <a:cs typeface="Times New Roman" panose="02020603050405020304" pitchFamily="18" charset="0"/>
              </a:rPr>
              <a:t>so (α) is probability of rejecting the true H</a:t>
            </a:r>
            <a:r>
              <a:rPr lang="en-US" altLang="ar-JO" sz="2800" baseline="-30000" dirty="0">
                <a:solidFill>
                  <a:schemeClr val="accent2"/>
                </a:solidFill>
                <a:cs typeface="Times New Roman" panose="02020603050405020304" pitchFamily="18" charset="0"/>
              </a:rPr>
              <a:t>o</a:t>
            </a:r>
            <a:r>
              <a:rPr lang="en-US" altLang="ar-JO" sz="2800" dirty="0">
                <a:cs typeface="Times New Roman" panose="02020603050405020304" pitchFamily="18" charset="0"/>
              </a:rPr>
              <a:t> .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</a:t>
            </a:r>
            <a:endParaRPr lang="en-US" altLang="ar-JO" sz="2800" b="0" dirty="0"/>
          </a:p>
        </p:txBody>
      </p:sp>
      <p:grpSp>
        <p:nvGrpSpPr>
          <p:cNvPr id="217092" name="Group 4"/>
          <p:cNvGrpSpPr>
            <a:grpSpLocks/>
          </p:cNvGrpSpPr>
          <p:nvPr/>
        </p:nvGrpSpPr>
        <p:grpSpPr bwMode="auto">
          <a:xfrm>
            <a:off x="1054711" y="3579814"/>
            <a:ext cx="5976937" cy="3141662"/>
            <a:chOff x="2863" y="11088"/>
            <a:chExt cx="5597" cy="2200"/>
          </a:xfrm>
        </p:grpSpPr>
        <p:sp>
          <p:nvSpPr>
            <p:cNvPr id="217106" name="Line 18"/>
            <p:cNvSpPr>
              <a:spLocks noChangeShapeType="1"/>
            </p:cNvSpPr>
            <p:nvPr/>
          </p:nvSpPr>
          <p:spPr bwMode="auto">
            <a:xfrm>
              <a:off x="3491" y="12427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5" name="Line 17"/>
            <p:cNvSpPr>
              <a:spLocks noChangeShapeType="1"/>
            </p:cNvSpPr>
            <p:nvPr/>
          </p:nvSpPr>
          <p:spPr bwMode="auto">
            <a:xfrm flipV="1">
              <a:off x="389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4" name="Line 16"/>
            <p:cNvSpPr>
              <a:spLocks noChangeShapeType="1"/>
            </p:cNvSpPr>
            <p:nvPr/>
          </p:nvSpPr>
          <p:spPr bwMode="auto">
            <a:xfrm flipV="1">
              <a:off x="797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3" name="Freeform 15"/>
            <p:cNvSpPr>
              <a:spLocks/>
            </p:cNvSpPr>
            <p:nvPr/>
          </p:nvSpPr>
          <p:spPr bwMode="auto">
            <a:xfrm>
              <a:off x="3420" y="1131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2" name="Freeform 14"/>
            <p:cNvSpPr>
              <a:spLocks/>
            </p:cNvSpPr>
            <p:nvPr/>
          </p:nvSpPr>
          <p:spPr bwMode="auto">
            <a:xfrm flipH="1">
              <a:off x="5940" y="11324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101" name="Text Box 13"/>
            <p:cNvSpPr txBox="1">
              <a:spLocks noChangeArrowheads="1"/>
            </p:cNvSpPr>
            <p:nvPr/>
          </p:nvSpPr>
          <p:spPr bwMode="auto">
            <a:xfrm>
              <a:off x="4995" y="11734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CC3300"/>
                  </a:solidFill>
                  <a:cs typeface="Times New Roman" panose="02020603050405020304" pitchFamily="18" charset="0"/>
                </a:rPr>
                <a:t>Accept Ho</a:t>
              </a:r>
              <a:endParaRPr lang="en-US" altLang="ar-JO" sz="2800">
                <a:solidFill>
                  <a:srgbClr val="CC3300"/>
                </a:solidFill>
              </a:endParaRPr>
            </a:p>
          </p:txBody>
        </p:sp>
        <p:sp>
          <p:nvSpPr>
            <p:cNvPr id="217100" name="Text Box 12"/>
            <p:cNvSpPr txBox="1">
              <a:spLocks noChangeArrowheads="1"/>
            </p:cNvSpPr>
            <p:nvPr/>
          </p:nvSpPr>
          <p:spPr bwMode="auto">
            <a:xfrm>
              <a:off x="3420" y="11088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 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17099" name="Text Box 11"/>
            <p:cNvSpPr txBox="1">
              <a:spLocks noChangeArrowheads="1"/>
            </p:cNvSpPr>
            <p:nvPr/>
          </p:nvSpPr>
          <p:spPr bwMode="auto">
            <a:xfrm>
              <a:off x="6570" y="11196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 b="1" dirty="0">
                  <a:solidFill>
                    <a:srgbClr val="00CC00"/>
                  </a:solidFill>
                  <a:cs typeface="Times New Roman" panose="02020603050405020304" pitchFamily="18" charset="0"/>
                </a:rPr>
                <a:t>Reject Ho</a:t>
              </a:r>
              <a:endParaRPr lang="en-US" altLang="ar-JO" sz="2800" b="1" dirty="0">
                <a:solidFill>
                  <a:srgbClr val="00CC00"/>
                </a:solidFill>
              </a:endParaRPr>
            </a:p>
          </p:txBody>
        </p:sp>
        <p:sp>
          <p:nvSpPr>
            <p:cNvPr id="217098" name="Line 10"/>
            <p:cNvSpPr>
              <a:spLocks noChangeShapeType="1"/>
            </p:cNvSpPr>
            <p:nvPr/>
          </p:nvSpPr>
          <p:spPr bwMode="auto">
            <a:xfrm>
              <a:off x="7673" y="11518"/>
              <a:ext cx="629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7" name="Line 9"/>
            <p:cNvSpPr>
              <a:spLocks noChangeShapeType="1"/>
            </p:cNvSpPr>
            <p:nvPr/>
          </p:nvSpPr>
          <p:spPr bwMode="auto">
            <a:xfrm flipH="1">
              <a:off x="3578" y="11410"/>
              <a:ext cx="630" cy="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6" name="Line 8"/>
            <p:cNvSpPr>
              <a:spLocks noChangeShapeType="1"/>
            </p:cNvSpPr>
            <p:nvPr/>
          </p:nvSpPr>
          <p:spPr bwMode="auto">
            <a:xfrm flipH="1">
              <a:off x="3420" y="12388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5" name="Line 7"/>
            <p:cNvSpPr>
              <a:spLocks noChangeShapeType="1"/>
            </p:cNvSpPr>
            <p:nvPr/>
          </p:nvSpPr>
          <p:spPr bwMode="auto">
            <a:xfrm>
              <a:off x="3960" y="12388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7094" name="Text Box 6"/>
            <p:cNvSpPr txBox="1">
              <a:spLocks noChangeArrowheads="1"/>
            </p:cNvSpPr>
            <p:nvPr/>
          </p:nvSpPr>
          <p:spPr bwMode="auto">
            <a:xfrm>
              <a:off x="4320" y="1274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/>
              <a:r>
                <a:rPr lang="en-US" altLang="ar-JO" sz="2800">
                  <a:solidFill>
                    <a:srgbClr val="0033CC"/>
                  </a:solidFill>
                  <a:cs typeface="Times New Roman" panose="02020603050405020304" pitchFamily="18" charset="0"/>
                </a:rPr>
                <a:t>d.F</a:t>
              </a:r>
              <a:endParaRPr lang="en-US" altLang="ar-JO" sz="2800">
                <a:solidFill>
                  <a:srgbClr val="0033CC"/>
                </a:solidFill>
              </a:endParaRPr>
            </a:p>
          </p:txBody>
        </p:sp>
        <p:sp>
          <p:nvSpPr>
            <p:cNvPr id="217093" name="Text Box 5"/>
            <p:cNvSpPr txBox="1">
              <a:spLocks noChangeArrowheads="1"/>
            </p:cNvSpPr>
            <p:nvPr/>
          </p:nvSpPr>
          <p:spPr bwMode="auto">
            <a:xfrm>
              <a:off x="2863" y="126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r" rtl="1"/>
              <a:r>
                <a:rPr lang="en-US" altLang="ar-JO" sz="2800">
                  <a:solidFill>
                    <a:srgbClr val="0033CC"/>
                  </a:solidFill>
                  <a:cs typeface="Times New Roman" panose="02020603050405020304" pitchFamily="18" charset="0"/>
                </a:rPr>
                <a:t>α</a:t>
              </a:r>
              <a:endParaRPr lang="en-US" altLang="ar-JO" sz="2800">
                <a:solidFill>
                  <a:srgbClr val="0033CC"/>
                </a:solidFill>
              </a:endParaRPr>
            </a:p>
          </p:txBody>
        </p:sp>
      </p:grpSp>
      <p:sp>
        <p:nvSpPr>
          <p:cNvPr id="217113" name="Rectangle 25"/>
          <p:cNvSpPr>
            <a:spLocks noChangeArrowheads="1"/>
          </p:cNvSpPr>
          <p:nvPr/>
        </p:nvSpPr>
        <p:spPr bwMode="auto">
          <a:xfrm>
            <a:off x="-639763" y="3178175"/>
            <a:ext cx="282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Low"/>
            <a:endParaRPr lang="en-US" altLang="ar-JO" sz="1400" b="0">
              <a:cs typeface="Times New Roman" panose="02020603050405020304" pitchFamily="18" charset="0"/>
            </a:endParaRPr>
          </a:p>
          <a:p>
            <a:pPr algn="justLow" eaLnBrk="0" hangingPunct="0"/>
            <a:r>
              <a:rPr lang="en-US" altLang="ar-JO" sz="1400" b="0">
                <a:cs typeface="Times New Roman" panose="02020603050405020304" pitchFamily="18" charset="0"/>
              </a:rPr>
              <a:t>  </a:t>
            </a:r>
            <a:endParaRPr lang="en-US" altLang="ar-JO" b="0"/>
          </a:p>
        </p:txBody>
      </p:sp>
    </p:spTree>
    <p:extLst>
      <p:ext uri="{BB962C8B-B14F-4D97-AF65-F5344CB8AC3E}">
        <p14:creationId xmlns:p14="http://schemas.microsoft.com/office/powerpoint/2010/main" val="738164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4E05-2147-4F3B-BEE5-C8AA00419236}" type="slidenum">
              <a:rPr lang="ar-SA" altLang="ar-JO"/>
              <a:pPr/>
              <a:t>2</a:t>
            </a:fld>
            <a:endParaRPr lang="en-US" altLang="ar-JO"/>
          </a:p>
        </p:txBody>
      </p:sp>
      <p:sp>
        <p:nvSpPr>
          <p:cNvPr id="2" name="Rectangle 1"/>
          <p:cNvSpPr/>
          <p:nvPr/>
        </p:nvSpPr>
        <p:spPr>
          <a:xfrm>
            <a:off x="3003530" y="3007905"/>
            <a:ext cx="8416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en-US" altLang="ar-JO" sz="4000" dirty="0" smtClean="0">
                <a:solidFill>
                  <a:srgbClr val="008000"/>
                </a:solidFill>
              </a:rPr>
              <a:t>LX </a:t>
            </a:r>
            <a:endParaRPr lang="en-US" altLang="ar-JO" sz="4000" dirty="0">
              <a:solidFill>
                <a:srgbClr val="008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8279" y="4576088"/>
            <a:ext cx="46053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ar-JO" sz="2400" b="1" i="1" dirty="0" smtClean="0">
                <a:solidFill>
                  <a:srgbClr val="FF0000"/>
                </a:solidFill>
              </a:rPr>
              <a:t>Prof  </a:t>
            </a:r>
            <a:r>
              <a:rPr lang="nl-NL" altLang="ar-JO" sz="2400" b="1" i="1" dirty="0">
                <a:solidFill>
                  <a:srgbClr val="FF0000"/>
                </a:solidFill>
              </a:rPr>
              <a:t>DR. Waqar Al – Kubaisy</a:t>
            </a:r>
            <a:r>
              <a:rPr lang="nl-NL" altLang="ar-JO" sz="24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nl-NL" altLang="ar-JO" dirty="0">
              <a:solidFill>
                <a:srgbClr val="E8E818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4643" y="1224279"/>
            <a:ext cx="5426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justLow"/>
            <a:r>
              <a:rPr lang="en-US" altLang="ar-JO" sz="5400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Inferential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0305" y="3961273"/>
            <a:ext cx="21882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2400" b="1" dirty="0">
                <a:solidFill>
                  <a:srgbClr val="002060"/>
                </a:solidFill>
              </a:rPr>
              <a:t>25-7-2023</a:t>
            </a:r>
            <a:endParaRPr lang="ar-JO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02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ACC3-21CC-4EFB-BF7C-188D4EA7FB79}" type="slidenum">
              <a:rPr lang="ar-SA" altLang="ar-JO"/>
              <a:pPr/>
              <a:t>20</a:t>
            </a:fld>
            <a:endParaRPr lang="en-US" altLang="ar-JO"/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43231"/>
            <a:ext cx="8964613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u="sng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Define Level of Significance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Level of significance it is the probability level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, </a:t>
            </a:r>
            <a:endParaRPr lang="en-US" altLang="ar-JO" sz="2800" b="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According to NDC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at which we either accept or reject Ho</a:t>
            </a:r>
          </a:p>
          <a:p>
            <a:endParaRPr lang="en-US" altLang="ar-JO" sz="2800" dirty="0">
              <a:solidFill>
                <a:srgbClr val="CC0066"/>
              </a:solidFill>
              <a:latin typeface="+mn-lt"/>
              <a:cs typeface="Times New Roman" panose="02020603050405020304" pitchFamily="18" charset="0"/>
            </a:endParaRP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According to N.D.C we can assume that,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95%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of the difference between groups are caused by </a:t>
            </a:r>
            <a:r>
              <a:rPr lang="en-US" altLang="ar-JO" sz="2800" dirty="0" smtClean="0">
                <a:latin typeface="+mn-lt"/>
                <a:cs typeface="Times New Roman" panose="02020603050405020304" pitchFamily="18" charset="0"/>
              </a:rPr>
              <a:t>the</a:t>
            </a:r>
          </a:p>
          <a:p>
            <a:pPr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 smtClean="0">
                <a:latin typeface="+mn-lt"/>
                <a:cs typeface="Times New Roman" panose="02020603050405020304" pitchFamily="18" charset="0"/>
              </a:rPr>
              <a:t>      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influencing</a:t>
            </a:r>
            <a:r>
              <a:rPr lang="en-US" altLang="ar-JO" sz="2800" b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factor</a:t>
            </a:r>
            <a:r>
              <a:rPr lang="en-US" altLang="ar-JO" sz="2800" b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.</a:t>
            </a:r>
          </a:p>
          <a:p>
            <a:pPr algn="ctr">
              <a:buClr>
                <a:srgbClr val="0000CC"/>
              </a:buClr>
              <a:buFont typeface="Wingdings" panose="05000000000000000000" pitchFamily="2" charset="2"/>
              <a:buChar char="Ø"/>
            </a:pP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the remaining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5%</a:t>
            </a:r>
            <a:r>
              <a:rPr lang="en-US" altLang="ar-JO" sz="2800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 (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2.5% on each side</a:t>
            </a:r>
            <a:r>
              <a:rPr lang="en-US" altLang="ar-JO" sz="2800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)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are caused </a:t>
            </a:r>
            <a:r>
              <a:rPr lang="en-US" altLang="ar-JO" sz="2800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by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chance factor </a:t>
            </a:r>
            <a:r>
              <a:rPr lang="en-US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              </a:t>
            </a:r>
            <a:r>
              <a:rPr lang="en-US" altLang="ar-JO" sz="28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 so </a:t>
            </a:r>
            <a:endParaRPr lang="en-US" altLang="ar-JO" sz="2800" b="1" dirty="0">
              <a:solidFill>
                <a:srgbClr val="7030A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buClr>
                <a:srgbClr val="0000CC"/>
              </a:buClr>
              <a:buFont typeface="Wingdings" panose="05000000000000000000" pitchFamily="2" charset="2"/>
              <a:buChar char="v"/>
            </a:pP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in biological research including medical research, level of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significance is 95% </a:t>
            </a:r>
            <a:r>
              <a:rPr lang="en-US" altLang="ar-JO" sz="2800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it is probability of influencing the factor understudy) . </a:t>
            </a:r>
            <a:endParaRPr lang="en-US" altLang="ar-JO" sz="28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buClr>
                <a:srgbClr val="0000CC"/>
              </a:buClr>
              <a:buFont typeface="Wingdings" panose="05000000000000000000" pitchFamily="2" charset="2"/>
              <a:buChar char="v"/>
            </a:pPr>
            <a:endParaRPr lang="en-US" altLang="ar-JO" sz="2800" b="1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buClr>
                <a:srgbClr val="0099FF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the remaining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5%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is the probability of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effect of chance </a:t>
            </a:r>
            <a:r>
              <a:rPr lang="en-US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   </a:t>
            </a:r>
            <a:r>
              <a:rPr lang="en-US" altLang="ar-JO" sz="28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factor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it is also called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(P value) </a:t>
            </a:r>
            <a:r>
              <a:rPr lang="en-US" altLang="ar-JO" sz="2800" b="1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57047" y="-128953"/>
            <a:ext cx="2426922" cy="140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200" dirty="0">
                <a:cs typeface="Times New Roman" panose="02020603050405020304" pitchFamily="18" charset="0"/>
              </a:rPr>
              <a:t>I- </a:t>
            </a:r>
            <a:r>
              <a:rPr lang="en-US" altLang="ar-JO" sz="1050" dirty="0">
                <a:cs typeface="Times New Roman" panose="02020603050405020304" pitchFamily="18" charset="0"/>
              </a:rPr>
              <a:t>Data  Nature of data (variable</a:t>
            </a:r>
            <a:r>
              <a:rPr lang="en-US" altLang="ar-JO" sz="1050" b="0" dirty="0">
                <a:cs typeface="Times New Roman" panose="02020603050405020304" pitchFamily="18" charset="0"/>
              </a:rPr>
              <a:t>)</a:t>
            </a:r>
            <a:r>
              <a:rPr lang="en-US" altLang="ar-JO" sz="105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050" dirty="0" smtClean="0">
                <a:cs typeface="Times New Roman" panose="02020603050405020304" pitchFamily="18" charset="0"/>
              </a:rPr>
              <a:t>2-Assumption</a:t>
            </a:r>
            <a:r>
              <a:rPr lang="en-US" altLang="ar-JO" sz="1050" dirty="0" smtClean="0"/>
              <a:t> </a:t>
            </a:r>
            <a:endParaRPr lang="en-US" altLang="ar-JO" sz="1050" dirty="0"/>
          </a:p>
          <a:p>
            <a:r>
              <a:rPr lang="en-US" altLang="ar-JO" sz="1050" dirty="0" smtClean="0">
                <a:cs typeface="Times New Roman" panose="02020603050405020304" pitchFamily="18" charset="0"/>
              </a:rPr>
              <a:t>3-Hypothesis </a:t>
            </a:r>
            <a:r>
              <a:rPr lang="en-US" altLang="ar-JO" sz="1050" dirty="0">
                <a:cs typeface="Times New Roman" panose="02020603050405020304" pitchFamily="18" charset="0"/>
              </a:rPr>
              <a:t>formulation</a:t>
            </a:r>
            <a:r>
              <a:rPr lang="en-US" altLang="ar-JO" sz="1050" dirty="0"/>
              <a:t> </a:t>
            </a:r>
          </a:p>
          <a:p>
            <a:r>
              <a:rPr lang="en-US" altLang="ar-JO" sz="1050" dirty="0"/>
              <a:t>4-Test statistics</a:t>
            </a:r>
          </a:p>
          <a:p>
            <a:r>
              <a:rPr lang="en-US" altLang="ar-JO" sz="1050" dirty="0">
                <a:solidFill>
                  <a:srgbClr val="FF0000"/>
                </a:solidFill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050" dirty="0">
                <a:solidFill>
                  <a:srgbClr val="FF0000"/>
                </a:solidFill>
              </a:rPr>
              <a:t> </a:t>
            </a:r>
          </a:p>
          <a:p>
            <a:r>
              <a:rPr lang="en-US" altLang="ar-JO" sz="1050" dirty="0"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05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050" dirty="0">
                <a:cs typeface="Times New Roman" panose="02020603050405020304" pitchFamily="18" charset="0"/>
              </a:rPr>
              <a:t>8-P value</a:t>
            </a:r>
            <a:r>
              <a:rPr lang="en-US" altLang="ar-JO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4125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CA4C-88CC-492C-B575-09D04FA810EE}" type="slidenum">
              <a:rPr lang="ar-SA" altLang="ar-JO"/>
              <a:pPr/>
              <a:t>21</a:t>
            </a:fld>
            <a:endParaRPr lang="en-US" altLang="ar-JO"/>
          </a:p>
        </p:txBody>
      </p:sp>
      <p:grpSp>
        <p:nvGrpSpPr>
          <p:cNvPr id="219140" name="Group 4"/>
          <p:cNvGrpSpPr>
            <a:grpSpLocks/>
          </p:cNvGrpSpPr>
          <p:nvPr/>
        </p:nvGrpSpPr>
        <p:grpSpPr bwMode="auto">
          <a:xfrm>
            <a:off x="4732704" y="89212"/>
            <a:ext cx="4268788" cy="2736850"/>
            <a:chOff x="2863" y="11088"/>
            <a:chExt cx="5597" cy="2200"/>
          </a:xfrm>
        </p:grpSpPr>
        <p:sp>
          <p:nvSpPr>
            <p:cNvPr id="219141" name="Line 5"/>
            <p:cNvSpPr>
              <a:spLocks noChangeShapeType="1"/>
            </p:cNvSpPr>
            <p:nvPr/>
          </p:nvSpPr>
          <p:spPr bwMode="auto">
            <a:xfrm>
              <a:off x="3491" y="12427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2" name="Line 6"/>
            <p:cNvSpPr>
              <a:spLocks noChangeShapeType="1"/>
            </p:cNvSpPr>
            <p:nvPr/>
          </p:nvSpPr>
          <p:spPr bwMode="auto">
            <a:xfrm flipV="1">
              <a:off x="389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3" name="Line 7"/>
            <p:cNvSpPr>
              <a:spLocks noChangeShapeType="1"/>
            </p:cNvSpPr>
            <p:nvPr/>
          </p:nvSpPr>
          <p:spPr bwMode="auto">
            <a:xfrm flipV="1">
              <a:off x="7973" y="12272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4" name="Freeform 8"/>
            <p:cNvSpPr>
              <a:spLocks/>
            </p:cNvSpPr>
            <p:nvPr/>
          </p:nvSpPr>
          <p:spPr bwMode="auto">
            <a:xfrm>
              <a:off x="3420" y="1131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5" name="Freeform 9"/>
            <p:cNvSpPr>
              <a:spLocks/>
            </p:cNvSpPr>
            <p:nvPr/>
          </p:nvSpPr>
          <p:spPr bwMode="auto">
            <a:xfrm flipH="1">
              <a:off x="5940" y="11324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46" name="Text Box 10"/>
            <p:cNvSpPr txBox="1">
              <a:spLocks noChangeArrowheads="1"/>
            </p:cNvSpPr>
            <p:nvPr/>
          </p:nvSpPr>
          <p:spPr bwMode="auto">
            <a:xfrm>
              <a:off x="4995" y="11734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Accept</a:t>
              </a:r>
              <a:endParaRPr lang="en-US" altLang="ar-JO" sz="2800">
                <a:solidFill>
                  <a:srgbClr val="FF0000"/>
                </a:solidFill>
              </a:endParaRPr>
            </a:p>
          </p:txBody>
        </p:sp>
        <p:sp>
          <p:nvSpPr>
            <p:cNvPr id="219147" name="Text Box 11"/>
            <p:cNvSpPr txBox="1">
              <a:spLocks noChangeArrowheads="1"/>
            </p:cNvSpPr>
            <p:nvPr/>
          </p:nvSpPr>
          <p:spPr bwMode="auto">
            <a:xfrm>
              <a:off x="3420" y="11088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latin typeface="Times New Roman" panose="02020603050405020304" pitchFamily="18" charset="0"/>
                </a:rPr>
                <a:t>Reject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19148" name="Text Box 12"/>
            <p:cNvSpPr txBox="1">
              <a:spLocks noChangeArrowheads="1"/>
            </p:cNvSpPr>
            <p:nvPr/>
          </p:nvSpPr>
          <p:spPr bwMode="auto">
            <a:xfrm>
              <a:off x="6570" y="11196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CC00"/>
                  </a:solidFill>
                  <a:latin typeface="Times New Roman" panose="02020603050405020304" pitchFamily="18" charset="0"/>
                </a:rPr>
                <a:t>Reject</a:t>
              </a:r>
              <a:endParaRPr lang="en-US" altLang="ar-JO" sz="2800">
                <a:solidFill>
                  <a:srgbClr val="00CC00"/>
                </a:solidFill>
              </a:endParaRPr>
            </a:p>
          </p:txBody>
        </p:sp>
        <p:sp>
          <p:nvSpPr>
            <p:cNvPr id="219149" name="Line 13"/>
            <p:cNvSpPr>
              <a:spLocks noChangeShapeType="1"/>
            </p:cNvSpPr>
            <p:nvPr/>
          </p:nvSpPr>
          <p:spPr bwMode="auto">
            <a:xfrm>
              <a:off x="7673" y="11518"/>
              <a:ext cx="629" cy="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0" name="Line 14"/>
            <p:cNvSpPr>
              <a:spLocks noChangeShapeType="1"/>
            </p:cNvSpPr>
            <p:nvPr/>
          </p:nvSpPr>
          <p:spPr bwMode="auto">
            <a:xfrm flipH="1">
              <a:off x="3578" y="11410"/>
              <a:ext cx="630" cy="9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1" name="Line 15"/>
            <p:cNvSpPr>
              <a:spLocks noChangeShapeType="1"/>
            </p:cNvSpPr>
            <p:nvPr/>
          </p:nvSpPr>
          <p:spPr bwMode="auto">
            <a:xfrm flipH="1">
              <a:off x="3420" y="12388"/>
              <a:ext cx="54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2" name="Line 16"/>
            <p:cNvSpPr>
              <a:spLocks noChangeShapeType="1"/>
            </p:cNvSpPr>
            <p:nvPr/>
          </p:nvSpPr>
          <p:spPr bwMode="auto">
            <a:xfrm>
              <a:off x="3960" y="12388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3" name="Text Box 17"/>
            <p:cNvSpPr txBox="1">
              <a:spLocks noChangeArrowheads="1"/>
            </p:cNvSpPr>
            <p:nvPr/>
          </p:nvSpPr>
          <p:spPr bwMode="auto">
            <a:xfrm>
              <a:off x="4320" y="12748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000">
                  <a:latin typeface="Times New Roman" panose="02020603050405020304" pitchFamily="18" charset="0"/>
                </a:rPr>
                <a:t>d.F</a:t>
              </a:r>
              <a:endParaRPr lang="en-US" altLang="ar-JO" sz="2000"/>
            </a:p>
          </p:txBody>
        </p:sp>
        <p:sp>
          <p:nvSpPr>
            <p:cNvPr id="219154" name="Text Box 18"/>
            <p:cNvSpPr txBox="1">
              <a:spLocks noChangeArrowheads="1"/>
            </p:cNvSpPr>
            <p:nvPr/>
          </p:nvSpPr>
          <p:spPr bwMode="auto">
            <a:xfrm>
              <a:off x="2863" y="12697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80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n-US" altLang="ar-JO" sz="2800"/>
            </a:p>
          </p:txBody>
        </p:sp>
      </p:grpSp>
      <p:grpSp>
        <p:nvGrpSpPr>
          <p:cNvPr id="219155" name="Group 19"/>
          <p:cNvGrpSpPr>
            <a:grpSpLocks/>
          </p:cNvGrpSpPr>
          <p:nvPr/>
        </p:nvGrpSpPr>
        <p:grpSpPr bwMode="auto">
          <a:xfrm>
            <a:off x="611188" y="2570957"/>
            <a:ext cx="6192837" cy="2305050"/>
            <a:chOff x="3698" y="2770"/>
            <a:chExt cx="5122" cy="1524"/>
          </a:xfrm>
        </p:grpSpPr>
        <p:sp>
          <p:nvSpPr>
            <p:cNvPr id="219156" name="Line 20"/>
            <p:cNvSpPr>
              <a:spLocks noChangeShapeType="1"/>
            </p:cNvSpPr>
            <p:nvPr/>
          </p:nvSpPr>
          <p:spPr bwMode="auto">
            <a:xfrm>
              <a:off x="3769" y="4109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7" name="Line 21"/>
            <p:cNvSpPr>
              <a:spLocks noChangeShapeType="1"/>
            </p:cNvSpPr>
            <p:nvPr/>
          </p:nvSpPr>
          <p:spPr bwMode="auto">
            <a:xfrm flipV="1">
              <a:off x="4171" y="395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8" name="Line 22"/>
            <p:cNvSpPr>
              <a:spLocks noChangeShapeType="1"/>
            </p:cNvSpPr>
            <p:nvPr/>
          </p:nvSpPr>
          <p:spPr bwMode="auto">
            <a:xfrm flipV="1">
              <a:off x="8252" y="395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59" name="Freeform 23"/>
            <p:cNvSpPr>
              <a:spLocks/>
            </p:cNvSpPr>
            <p:nvPr/>
          </p:nvSpPr>
          <p:spPr bwMode="auto">
            <a:xfrm>
              <a:off x="3698" y="2998"/>
              <a:ext cx="2520" cy="1021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0" name="Freeform 24"/>
            <p:cNvSpPr>
              <a:spLocks/>
            </p:cNvSpPr>
            <p:nvPr/>
          </p:nvSpPr>
          <p:spPr bwMode="auto">
            <a:xfrm flipH="1">
              <a:off x="6218" y="300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1" name="Text Box 25"/>
            <p:cNvSpPr txBox="1">
              <a:spLocks noChangeArrowheads="1"/>
            </p:cNvSpPr>
            <p:nvPr/>
          </p:nvSpPr>
          <p:spPr bwMode="auto">
            <a:xfrm>
              <a:off x="5273" y="3040"/>
              <a:ext cx="1889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ar-JO" altLang="ar-JO"/>
            </a:p>
          </p:txBody>
        </p:sp>
        <p:sp>
          <p:nvSpPr>
            <p:cNvPr id="219162" name="Text Box 26"/>
            <p:cNvSpPr txBox="1">
              <a:spLocks noChangeArrowheads="1"/>
            </p:cNvSpPr>
            <p:nvPr/>
          </p:nvSpPr>
          <p:spPr bwMode="auto">
            <a:xfrm>
              <a:off x="3698" y="2770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Chance factor</a:t>
              </a:r>
            </a:p>
          </p:txBody>
        </p:sp>
        <p:sp>
          <p:nvSpPr>
            <p:cNvPr id="219163" name="Text Box 27"/>
            <p:cNvSpPr txBox="1">
              <a:spLocks noChangeArrowheads="1"/>
            </p:cNvSpPr>
            <p:nvPr/>
          </p:nvSpPr>
          <p:spPr bwMode="auto">
            <a:xfrm>
              <a:off x="6931" y="2882"/>
              <a:ext cx="188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</a:rPr>
                <a:t>Chance factor</a:t>
              </a:r>
              <a:endParaRPr lang="en-US" altLang="ar-JO" sz="2800">
                <a:solidFill>
                  <a:srgbClr val="0099FF"/>
                </a:solidFill>
              </a:endParaRPr>
            </a:p>
          </p:txBody>
        </p:sp>
        <p:sp>
          <p:nvSpPr>
            <p:cNvPr id="219164" name="Line 28"/>
            <p:cNvSpPr>
              <a:spLocks noChangeShapeType="1"/>
            </p:cNvSpPr>
            <p:nvPr/>
          </p:nvSpPr>
          <p:spPr bwMode="auto">
            <a:xfrm>
              <a:off x="7934" y="3268"/>
              <a:ext cx="629" cy="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65" name="Line 29"/>
            <p:cNvSpPr>
              <a:spLocks noChangeShapeType="1"/>
            </p:cNvSpPr>
            <p:nvPr/>
          </p:nvSpPr>
          <p:spPr bwMode="auto">
            <a:xfrm flipH="1">
              <a:off x="3856" y="3216"/>
              <a:ext cx="630" cy="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9166" name="Rectangle 30"/>
          <p:cNvSpPr>
            <a:spLocks noChangeArrowheads="1"/>
          </p:cNvSpPr>
          <p:nvPr/>
        </p:nvSpPr>
        <p:spPr bwMode="auto">
          <a:xfrm>
            <a:off x="3143191" y="3288068"/>
            <a:ext cx="22320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000" dirty="0"/>
              <a:t>95%</a:t>
            </a:r>
          </a:p>
          <a:p>
            <a:r>
              <a:rPr lang="en-US" altLang="ar-JO" b="0" dirty="0"/>
              <a:t> </a:t>
            </a:r>
            <a:r>
              <a:rPr lang="en-US" altLang="ar-JO" sz="2400" dirty="0">
                <a:solidFill>
                  <a:srgbClr val="FF0000"/>
                </a:solidFill>
              </a:rPr>
              <a:t>influencing factor</a:t>
            </a:r>
          </a:p>
        </p:txBody>
      </p:sp>
      <p:grpSp>
        <p:nvGrpSpPr>
          <p:cNvPr id="219170" name="Group 34"/>
          <p:cNvGrpSpPr>
            <a:grpSpLocks/>
          </p:cNvGrpSpPr>
          <p:nvPr/>
        </p:nvGrpSpPr>
        <p:grpSpPr bwMode="auto">
          <a:xfrm rot="20096664" flipH="1" flipV="1">
            <a:off x="352365" y="4557320"/>
            <a:ext cx="960134" cy="621523"/>
            <a:chOff x="3834" y="6120"/>
            <a:chExt cx="988" cy="661"/>
          </a:xfrm>
        </p:grpSpPr>
        <p:sp>
          <p:nvSpPr>
            <p:cNvPr id="219171" name="Freeform 3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19172" name="Freeform 3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19173" name="Rectangle 37"/>
          <p:cNvSpPr>
            <a:spLocks noChangeArrowheads="1"/>
          </p:cNvSpPr>
          <p:nvPr/>
        </p:nvSpPr>
        <p:spPr bwMode="auto">
          <a:xfrm>
            <a:off x="285622" y="5004208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dirty="0" err="1"/>
              <a:t>d.F</a:t>
            </a:r>
            <a:endParaRPr lang="en-US" altLang="ar-JO" sz="2800" dirty="0"/>
          </a:p>
        </p:txBody>
      </p:sp>
      <p:sp>
        <p:nvSpPr>
          <p:cNvPr id="219174" name="Rectangle 38"/>
          <p:cNvSpPr>
            <a:spLocks noChangeArrowheads="1"/>
          </p:cNvSpPr>
          <p:nvPr/>
        </p:nvSpPr>
        <p:spPr bwMode="auto">
          <a:xfrm>
            <a:off x="141987" y="4532285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dirty="0"/>
              <a:t>α</a:t>
            </a:r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1964507" y="506456"/>
            <a:ext cx="22320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000" dirty="0"/>
              <a:t>95%</a:t>
            </a:r>
          </a:p>
          <a:p>
            <a:r>
              <a:rPr lang="en-US" altLang="ar-JO" b="0" dirty="0"/>
              <a:t> </a:t>
            </a:r>
            <a:r>
              <a:rPr lang="en-US" altLang="ar-JO" sz="2400" dirty="0">
                <a:solidFill>
                  <a:srgbClr val="FF0000"/>
                </a:solidFill>
              </a:rPr>
              <a:t>influencing factor</a:t>
            </a:r>
          </a:p>
        </p:txBody>
      </p:sp>
      <p:grpSp>
        <p:nvGrpSpPr>
          <p:cNvPr id="37" name="Group 34"/>
          <p:cNvGrpSpPr>
            <a:grpSpLocks/>
          </p:cNvGrpSpPr>
          <p:nvPr/>
        </p:nvGrpSpPr>
        <p:grpSpPr bwMode="auto">
          <a:xfrm flipH="1" flipV="1">
            <a:off x="3109589" y="1004308"/>
            <a:ext cx="792162" cy="576263"/>
            <a:chOff x="3834" y="6120"/>
            <a:chExt cx="988" cy="661"/>
          </a:xfrm>
        </p:grpSpPr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</p:spTree>
    <p:extLst>
      <p:ext uri="{BB962C8B-B14F-4D97-AF65-F5344CB8AC3E}">
        <p14:creationId xmlns:p14="http://schemas.microsoft.com/office/powerpoint/2010/main" val="1084101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58604" y="817308"/>
            <a:ext cx="6293189" cy="2305050"/>
            <a:chOff x="3615" y="2770"/>
            <a:chExt cx="5205" cy="1524"/>
          </a:xfrm>
        </p:grpSpPr>
        <p:sp>
          <p:nvSpPr>
            <p:cNvPr id="3" name="Line 20"/>
            <p:cNvSpPr>
              <a:spLocks noChangeShapeType="1"/>
            </p:cNvSpPr>
            <p:nvPr/>
          </p:nvSpPr>
          <p:spPr bwMode="auto">
            <a:xfrm>
              <a:off x="3711" y="4107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4" name="Line 21"/>
            <p:cNvSpPr>
              <a:spLocks noChangeShapeType="1"/>
            </p:cNvSpPr>
            <p:nvPr/>
          </p:nvSpPr>
          <p:spPr bwMode="auto">
            <a:xfrm flipV="1">
              <a:off x="3802" y="3930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5" name="Line 22"/>
            <p:cNvSpPr>
              <a:spLocks noChangeShapeType="1"/>
            </p:cNvSpPr>
            <p:nvPr/>
          </p:nvSpPr>
          <p:spPr bwMode="auto">
            <a:xfrm flipV="1">
              <a:off x="8608" y="3978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6" name="Freeform 23"/>
            <p:cNvSpPr>
              <a:spLocks/>
            </p:cNvSpPr>
            <p:nvPr/>
          </p:nvSpPr>
          <p:spPr bwMode="auto">
            <a:xfrm>
              <a:off x="3698" y="2998"/>
              <a:ext cx="2520" cy="1021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auto">
            <a:xfrm flipH="1">
              <a:off x="6218" y="300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5273" y="3040"/>
              <a:ext cx="1889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ar-JO" altLang="ar-JO"/>
            </a:p>
          </p:txBody>
        </p:sp>
        <p:sp>
          <p:nvSpPr>
            <p:cNvPr id="9" name="Text Box 26"/>
            <p:cNvSpPr txBox="1">
              <a:spLocks noChangeArrowheads="1"/>
            </p:cNvSpPr>
            <p:nvPr/>
          </p:nvSpPr>
          <p:spPr bwMode="auto">
            <a:xfrm>
              <a:off x="3698" y="2770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Chance factor</a:t>
              </a:r>
            </a:p>
          </p:txBody>
        </p:sp>
        <p:sp>
          <p:nvSpPr>
            <p:cNvPr id="10" name="Text Box 27"/>
            <p:cNvSpPr txBox="1">
              <a:spLocks noChangeArrowheads="1"/>
            </p:cNvSpPr>
            <p:nvPr/>
          </p:nvSpPr>
          <p:spPr bwMode="auto">
            <a:xfrm>
              <a:off x="6931" y="2882"/>
              <a:ext cx="188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</a:rPr>
                <a:t>Chance factor</a:t>
              </a:r>
              <a:endParaRPr lang="en-US" altLang="ar-JO" sz="2800">
                <a:solidFill>
                  <a:srgbClr val="0099FF"/>
                </a:solidFill>
              </a:endParaRPr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8191" y="3283"/>
              <a:ext cx="629" cy="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H="1">
              <a:off x="3615" y="3199"/>
              <a:ext cx="630" cy="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1411956" y="4024619"/>
            <a:ext cx="6192837" cy="2305050"/>
            <a:chOff x="3698" y="2770"/>
            <a:chExt cx="5122" cy="1524"/>
          </a:xfrm>
        </p:grpSpPr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3769" y="4109"/>
              <a:ext cx="48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 flipH="1">
              <a:off x="4402" y="3845"/>
              <a:ext cx="0" cy="2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V="1">
              <a:off x="7844" y="3845"/>
              <a:ext cx="8" cy="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3698" y="2998"/>
              <a:ext cx="2520" cy="1021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 flipH="1">
              <a:off x="6218" y="3006"/>
              <a:ext cx="2520" cy="1020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5273" y="3040"/>
              <a:ext cx="1889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ar-JO" altLang="ar-JO"/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3698" y="2770"/>
              <a:ext cx="1890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Chance factor</a:t>
              </a: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6931" y="2882"/>
              <a:ext cx="1889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>
                  <a:solidFill>
                    <a:srgbClr val="0099FF"/>
                  </a:solidFill>
                  <a:latin typeface="Times New Roman" panose="02020603050405020304" pitchFamily="18" charset="0"/>
                </a:rPr>
                <a:t>Chance factor</a:t>
              </a:r>
              <a:endParaRPr lang="en-US" altLang="ar-JO" sz="2800">
                <a:solidFill>
                  <a:srgbClr val="0099FF"/>
                </a:solidFill>
              </a:endParaRPr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7934" y="3268"/>
              <a:ext cx="629" cy="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H="1">
              <a:off x="3856" y="3216"/>
              <a:ext cx="630" cy="8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3006108" y="1457595"/>
            <a:ext cx="22320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000" dirty="0" smtClean="0"/>
              <a:t>?%</a:t>
            </a:r>
            <a:endParaRPr lang="en-US" altLang="ar-JO" sz="2000" dirty="0"/>
          </a:p>
          <a:p>
            <a:r>
              <a:rPr lang="en-US" altLang="ar-JO" b="0" dirty="0"/>
              <a:t> </a:t>
            </a:r>
            <a:r>
              <a:rPr lang="en-US" altLang="ar-JO" sz="2400" dirty="0">
                <a:solidFill>
                  <a:srgbClr val="FF0000"/>
                </a:solidFill>
              </a:rPr>
              <a:t>influencing factor</a:t>
            </a:r>
          </a:p>
        </p:txBody>
      </p:sp>
      <p:sp>
        <p:nvSpPr>
          <p:cNvPr id="25" name="Rectangle 30"/>
          <p:cNvSpPr>
            <a:spLocks noChangeArrowheads="1"/>
          </p:cNvSpPr>
          <p:nvPr/>
        </p:nvSpPr>
        <p:spPr bwMode="auto">
          <a:xfrm>
            <a:off x="3805199" y="4848619"/>
            <a:ext cx="223202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000" dirty="0" smtClean="0"/>
              <a:t>?%</a:t>
            </a:r>
            <a:endParaRPr lang="en-US" altLang="ar-JO" sz="2000" dirty="0"/>
          </a:p>
          <a:p>
            <a:r>
              <a:rPr lang="en-US" altLang="ar-JO" b="0" dirty="0"/>
              <a:t> </a:t>
            </a:r>
            <a:r>
              <a:rPr lang="en-US" altLang="ar-JO" sz="2400" dirty="0">
                <a:solidFill>
                  <a:srgbClr val="FF0000"/>
                </a:solidFill>
              </a:rPr>
              <a:t>influencing factor</a:t>
            </a:r>
          </a:p>
        </p:txBody>
      </p:sp>
      <p:grpSp>
        <p:nvGrpSpPr>
          <p:cNvPr id="26" name="Group 34"/>
          <p:cNvGrpSpPr>
            <a:grpSpLocks/>
          </p:cNvGrpSpPr>
          <p:nvPr/>
        </p:nvGrpSpPr>
        <p:grpSpPr bwMode="auto">
          <a:xfrm rot="18903386" flipH="1" flipV="1">
            <a:off x="140553" y="2591584"/>
            <a:ext cx="960134" cy="621523"/>
            <a:chOff x="3834" y="6120"/>
            <a:chExt cx="988" cy="661"/>
          </a:xfrm>
        </p:grpSpPr>
        <p:sp>
          <p:nvSpPr>
            <p:cNvPr id="27" name="Freeform 3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8" name="Freeform 3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 rot="18903386" flipH="1" flipV="1">
            <a:off x="1577051" y="5898878"/>
            <a:ext cx="960134" cy="621523"/>
            <a:chOff x="3834" y="6120"/>
            <a:chExt cx="988" cy="661"/>
          </a:xfrm>
        </p:grpSpPr>
        <p:sp>
          <p:nvSpPr>
            <p:cNvPr id="30" name="Freeform 35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31" name="Freeform 36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1249257" y="6049857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dirty="0"/>
              <a:t>α</a:t>
            </a:r>
          </a:p>
        </p:txBody>
      </p:sp>
      <p:sp>
        <p:nvSpPr>
          <p:cNvPr id="33" name="Rectangle 38"/>
          <p:cNvSpPr>
            <a:spLocks noChangeArrowheads="1"/>
          </p:cNvSpPr>
          <p:nvPr/>
        </p:nvSpPr>
        <p:spPr bwMode="auto">
          <a:xfrm>
            <a:off x="38140" y="2556636"/>
            <a:ext cx="460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dirty="0"/>
              <a:t>α</a:t>
            </a:r>
          </a:p>
        </p:txBody>
      </p:sp>
      <p:sp>
        <p:nvSpPr>
          <p:cNvPr id="34" name="Rectangle 37"/>
          <p:cNvSpPr>
            <a:spLocks noChangeArrowheads="1"/>
          </p:cNvSpPr>
          <p:nvPr/>
        </p:nvSpPr>
        <p:spPr bwMode="auto">
          <a:xfrm>
            <a:off x="1973368" y="6252643"/>
            <a:ext cx="62999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ar-JO" sz="2800" dirty="0" err="1"/>
              <a:t>d.F</a:t>
            </a:r>
            <a:endParaRPr lang="en-US" altLang="ar-JO" sz="2800" dirty="0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44707" y="3032431"/>
            <a:ext cx="1008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 dirty="0" err="1"/>
              <a:t>d.F</a:t>
            </a:r>
            <a:endParaRPr lang="en-US" altLang="ar-JO" sz="2800" dirty="0"/>
          </a:p>
        </p:txBody>
      </p:sp>
    </p:spTree>
    <p:extLst>
      <p:ext uri="{BB962C8B-B14F-4D97-AF65-F5344CB8AC3E}">
        <p14:creationId xmlns:p14="http://schemas.microsoft.com/office/powerpoint/2010/main" val="77848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9344F-2A65-45A6-AB0E-4F572B89B6E0}" type="slidenum">
              <a:rPr lang="ar-SA" altLang="ar-JO"/>
              <a:pPr/>
              <a:t>23</a:t>
            </a:fld>
            <a:endParaRPr lang="en-US" altLang="ar-JO"/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-269752" y="1029054"/>
            <a:ext cx="9413752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Compute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test statistics for each set of </a:t>
            </a:r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observation</a:t>
            </a:r>
          </a:p>
          <a:p>
            <a:r>
              <a:rPr lang="en-US" altLang="ar-JO" sz="2800" b="0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0" dirty="0">
                <a:latin typeface="+mn-lt"/>
                <a:cs typeface="Times New Roman" panose="02020603050405020304" pitchFamily="18" charset="0"/>
              </a:rPr>
              <a:t>(data) or (study), </a:t>
            </a:r>
            <a:endParaRPr lang="en-US" altLang="ar-JO" sz="2800" b="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altLang="ar-JO" sz="28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we </a:t>
            </a:r>
            <a:r>
              <a:rPr lang="en-US" altLang="ar-JO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might use different test of </a:t>
            </a:r>
            <a:r>
              <a:rPr lang="en-US" altLang="ar-JO" sz="2800" b="1" dirty="0" smtClean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significance. </a:t>
            </a:r>
            <a:endParaRPr lang="en-US" altLang="ar-JO" sz="2800" b="1" dirty="0">
              <a:solidFill>
                <a:srgbClr val="7030A0"/>
              </a:solidFill>
              <a:latin typeface="+mn-lt"/>
              <a:cs typeface="Times New Roman" panose="02020603050405020304" pitchFamily="18" charset="0"/>
            </a:endParaRPr>
          </a:p>
          <a:p>
            <a:pPr lvl="1"/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1-Depending on the </a:t>
            </a:r>
            <a:r>
              <a:rPr lang="en-US" altLang="ar-JO" sz="2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variable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 that we deal </a:t>
            </a:r>
            <a:r>
              <a:rPr lang="en-US" altLang="ar-JO" sz="2600" b="1" dirty="0" smtClean="0">
                <a:latin typeface="+mn-lt"/>
                <a:cs typeface="Times New Roman" panose="02020603050405020304" pitchFamily="18" charset="0"/>
              </a:rPr>
              <a:t>with Whether data </a:t>
            </a:r>
            <a:r>
              <a:rPr lang="en-US" altLang="ar-JO" sz="2600" b="1" dirty="0">
                <a:latin typeface="+mn-lt"/>
                <a:cs typeface="Times New Roman" panose="02020603050405020304" pitchFamily="18" charset="0"/>
              </a:rPr>
              <a:t>is </a:t>
            </a:r>
          </a:p>
          <a:p>
            <a:pPr eaLnBrk="0" hangingPunct="0"/>
            <a:r>
              <a:rPr lang="en-US" altLang="ar-JO" sz="2400" b="0" dirty="0">
                <a:latin typeface="+mn-lt"/>
                <a:cs typeface="Times New Roman" panose="02020603050405020304" pitchFamily="18" charset="0"/>
              </a:rPr>
              <a:t>               </a:t>
            </a:r>
            <a:r>
              <a:rPr lang="en-US" altLang="ar-JO" sz="2400" dirty="0">
                <a:solidFill>
                  <a:srgbClr val="00CC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Continuous</a:t>
            </a:r>
            <a:r>
              <a:rPr lang="en-US" altLang="ar-JO" sz="2800" b="1" dirty="0">
                <a:solidFill>
                  <a:srgbClr val="00CC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           </a:t>
            </a:r>
            <a:r>
              <a:rPr lang="en-US" altLang="ar-JO" sz="2800" b="1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  Discrete</a:t>
            </a:r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. </a:t>
            </a:r>
          </a:p>
          <a:p>
            <a:pPr eaLnBrk="0" hangingPunct="0"/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2- </a:t>
            </a:r>
            <a:r>
              <a:rPr lang="en-US" altLang="ar-JO" sz="28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we will </a:t>
            </a:r>
            <a:r>
              <a:rPr lang="en-US" altLang="ar-JO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compute</a:t>
            </a:r>
            <a:r>
              <a:rPr lang="en-US" altLang="ar-JO" sz="28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 the value of </a:t>
            </a:r>
            <a:r>
              <a:rPr lang="en-US" altLang="ar-JO" sz="2800" b="1" dirty="0">
                <a:solidFill>
                  <a:srgbClr val="7030A0"/>
                </a:solidFill>
                <a:latin typeface="+mn-lt"/>
                <a:cs typeface="Times New Roman" panose="02020603050405020304" pitchFamily="18" charset="0"/>
              </a:rPr>
              <a:t>test statistics</a:t>
            </a:r>
            <a:r>
              <a:rPr lang="en-US" altLang="ar-JO" sz="2800" b="1" dirty="0">
                <a:solidFill>
                  <a:srgbClr val="008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3- </a:t>
            </a:r>
            <a:r>
              <a:rPr lang="en-US" altLang="ar-JO" sz="28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Compare </a:t>
            </a:r>
            <a:r>
              <a:rPr lang="en-US" altLang="ar-JO" sz="2800" b="1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with </a:t>
            </a:r>
            <a:r>
              <a:rPr lang="en-US" altLang="ar-JO" sz="2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accept</a:t>
            </a:r>
            <a:r>
              <a:rPr lang="en-US" altLang="ar-JO" sz="2800" b="1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 or </a:t>
            </a:r>
            <a:r>
              <a:rPr lang="en-US" altLang="ar-JO" sz="2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reject</a:t>
            </a:r>
            <a:r>
              <a:rPr lang="en-US" altLang="ar-JO" sz="2800" b="1" dirty="0">
                <a:solidFill>
                  <a:srgbClr val="CC33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latin typeface="+mn-lt"/>
                <a:cs typeface="Times New Roman" panose="02020603050405020304" pitchFamily="18" charset="0"/>
              </a:rPr>
              <a:t>region.</a:t>
            </a:r>
          </a:p>
          <a:p>
            <a:pPr eaLnBrk="0" hangingPunct="0"/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4- </a:t>
            </a:r>
            <a:r>
              <a:rPr lang="en-US" altLang="ar-JO" sz="24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Then by using test of significance</a:t>
            </a:r>
            <a:r>
              <a:rPr lang="en-US" altLang="ar-JO" sz="2400" b="1" dirty="0" smtClean="0">
                <a:latin typeface="+mn-lt"/>
                <a:cs typeface="Times New Roman" panose="02020603050405020304" pitchFamily="18" charset="0"/>
              </a:rPr>
              <a:t>.</a:t>
            </a:r>
            <a:endParaRPr lang="en-US" altLang="ar-JO" sz="2400" b="1" dirty="0">
              <a:latin typeface="+mn-lt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ar-JO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ar-JO" sz="2400" b="1" dirty="0" smtClean="0">
                <a:latin typeface="+mn-lt"/>
                <a:cs typeface="Times New Roman" panose="02020603050405020304" pitchFamily="18" charset="0"/>
              </a:rPr>
              <a:t>5-</a:t>
            </a:r>
            <a:r>
              <a:rPr lang="en-US" altLang="ar-JO" sz="2400" b="1" dirty="0" smtClean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We </a:t>
            </a:r>
            <a:r>
              <a:rPr lang="en-US" altLang="ar-JO" sz="2400" b="1" dirty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will able to </a:t>
            </a:r>
            <a:r>
              <a:rPr lang="en-US" altLang="ar-JO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quantify</a:t>
            </a:r>
            <a:r>
              <a:rPr lang="en-US" altLang="ar-JO" sz="2400" b="1" dirty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 (measure) the amount</a:t>
            </a:r>
          </a:p>
          <a:p>
            <a:pPr eaLnBrk="0" hangingPunct="0"/>
            <a:r>
              <a:rPr lang="en-US" altLang="ar-JO" sz="2400" b="1" dirty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       ,   of </a:t>
            </a:r>
            <a:r>
              <a:rPr lang="en-US" altLang="ar-JO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(α) </a:t>
            </a:r>
            <a:r>
              <a:rPr lang="en-US" altLang="ar-JO" sz="2400" b="1" dirty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error or </a:t>
            </a:r>
            <a:r>
              <a:rPr lang="en-US" altLang="ar-JO" sz="24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(P) </a:t>
            </a:r>
            <a:r>
              <a:rPr lang="en-US" altLang="ar-JO" sz="2400" b="1" dirty="0">
                <a:solidFill>
                  <a:srgbClr val="333300"/>
                </a:solidFill>
                <a:latin typeface="+mn-lt"/>
                <a:cs typeface="Times New Roman" panose="02020603050405020304" pitchFamily="18" charset="0"/>
              </a:rPr>
              <a:t>value</a:t>
            </a:r>
            <a:r>
              <a:rPr lang="en-US" altLang="ar-JO" sz="2400" b="1" dirty="0">
                <a:solidFill>
                  <a:srgbClr val="6699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09924" name="Group 4"/>
          <p:cNvGrpSpPr>
            <a:grpSpLocks/>
          </p:cNvGrpSpPr>
          <p:nvPr/>
        </p:nvGrpSpPr>
        <p:grpSpPr bwMode="auto">
          <a:xfrm>
            <a:off x="3969784" y="4832047"/>
            <a:ext cx="4976331" cy="1889429"/>
            <a:chOff x="2922" y="3748"/>
            <a:chExt cx="6421" cy="1958"/>
          </a:xfrm>
        </p:grpSpPr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>
              <a:off x="3140" y="5706"/>
              <a:ext cx="559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 flipV="1">
              <a:off x="3600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 flipV="1">
              <a:off x="8263" y="5447"/>
              <a:ext cx="1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1" name="Freeform 11"/>
            <p:cNvSpPr>
              <a:spLocks/>
            </p:cNvSpPr>
            <p:nvPr/>
          </p:nvSpPr>
          <p:spPr bwMode="auto">
            <a:xfrm>
              <a:off x="3060" y="3848"/>
              <a:ext cx="2880" cy="1706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30" name="Freeform 10"/>
            <p:cNvSpPr>
              <a:spLocks/>
            </p:cNvSpPr>
            <p:nvPr/>
          </p:nvSpPr>
          <p:spPr bwMode="auto">
            <a:xfrm flipH="1">
              <a:off x="5940" y="3862"/>
              <a:ext cx="2880" cy="1705"/>
            </a:xfrm>
            <a:custGeom>
              <a:avLst/>
              <a:gdLst>
                <a:gd name="T0" fmla="*/ 0 w 3060"/>
                <a:gd name="T1" fmla="*/ 1980 h 2190"/>
                <a:gd name="T2" fmla="*/ 180 w 3060"/>
                <a:gd name="T3" fmla="*/ 1980 h 2190"/>
                <a:gd name="T4" fmla="*/ 720 w 3060"/>
                <a:gd name="T5" fmla="*/ 1980 h 2190"/>
                <a:gd name="T6" fmla="*/ 1800 w 3060"/>
                <a:gd name="T7" fmla="*/ 720 h 2190"/>
                <a:gd name="T8" fmla="*/ 2520 w 3060"/>
                <a:gd name="T9" fmla="*/ 180 h 2190"/>
                <a:gd name="T10" fmla="*/ 3060 w 3060"/>
                <a:gd name="T11" fmla="*/ 0 h 2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60" h="2190">
                  <a:moveTo>
                    <a:pt x="0" y="1980"/>
                  </a:moveTo>
                  <a:cubicBezTo>
                    <a:pt x="30" y="1980"/>
                    <a:pt x="60" y="1980"/>
                    <a:pt x="180" y="1980"/>
                  </a:cubicBezTo>
                  <a:cubicBezTo>
                    <a:pt x="300" y="1980"/>
                    <a:pt x="450" y="2190"/>
                    <a:pt x="720" y="1980"/>
                  </a:cubicBezTo>
                  <a:cubicBezTo>
                    <a:pt x="990" y="1770"/>
                    <a:pt x="1500" y="1020"/>
                    <a:pt x="1800" y="720"/>
                  </a:cubicBezTo>
                  <a:cubicBezTo>
                    <a:pt x="2100" y="420"/>
                    <a:pt x="2310" y="300"/>
                    <a:pt x="2520" y="180"/>
                  </a:cubicBezTo>
                  <a:cubicBezTo>
                    <a:pt x="2730" y="60"/>
                    <a:pt x="2970" y="30"/>
                    <a:pt x="30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29" name="Text Box 9"/>
            <p:cNvSpPr txBox="1">
              <a:spLocks noChangeArrowheads="1"/>
            </p:cNvSpPr>
            <p:nvPr/>
          </p:nvSpPr>
          <p:spPr bwMode="auto">
            <a:xfrm>
              <a:off x="4860" y="4547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 b="1" dirty="0">
                  <a:solidFill>
                    <a:srgbClr val="33CC33"/>
                  </a:solidFill>
                  <a:cs typeface="Times New Roman" panose="02020603050405020304" pitchFamily="18" charset="0"/>
                </a:rPr>
                <a:t>Accept</a:t>
              </a:r>
              <a:endParaRPr lang="en-US" altLang="ar-JO" sz="2800" b="1" dirty="0">
                <a:solidFill>
                  <a:srgbClr val="33CC33"/>
                </a:solidFill>
              </a:endParaRPr>
            </a:p>
          </p:txBody>
        </p:sp>
        <p:sp>
          <p:nvSpPr>
            <p:cNvPr id="209928" name="Text Box 8"/>
            <p:cNvSpPr txBox="1">
              <a:spLocks noChangeArrowheads="1"/>
            </p:cNvSpPr>
            <p:nvPr/>
          </p:nvSpPr>
          <p:spPr bwMode="auto">
            <a:xfrm>
              <a:off x="2922" y="3748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400" b="1" dirty="0">
                  <a:solidFill>
                    <a:srgbClr val="FF3399"/>
                  </a:solidFill>
                  <a:cs typeface="Times New Roman" panose="02020603050405020304" pitchFamily="18" charset="0"/>
                </a:rPr>
                <a:t>Reject</a:t>
              </a:r>
              <a:endParaRPr lang="en-US" altLang="ar-JO" sz="2400" b="1" dirty="0">
                <a:solidFill>
                  <a:srgbClr val="FF3399"/>
                </a:solidFill>
              </a:endParaRPr>
            </a:p>
          </p:txBody>
        </p:sp>
        <p:sp>
          <p:nvSpPr>
            <p:cNvPr id="209927" name="Text Box 7"/>
            <p:cNvSpPr txBox="1">
              <a:spLocks noChangeArrowheads="1"/>
            </p:cNvSpPr>
            <p:nvPr/>
          </p:nvSpPr>
          <p:spPr bwMode="auto">
            <a:xfrm>
              <a:off x="7183" y="3824"/>
              <a:ext cx="21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altLang="ar-JO" sz="2800" b="1" dirty="0">
                  <a:solidFill>
                    <a:srgbClr val="FF3399"/>
                  </a:solidFill>
                  <a:cs typeface="Times New Roman" panose="02020603050405020304" pitchFamily="18" charset="0"/>
                </a:rPr>
                <a:t>Reject</a:t>
              </a:r>
              <a:endParaRPr lang="en-US" altLang="ar-JO" sz="2800" b="1" dirty="0">
                <a:solidFill>
                  <a:srgbClr val="FF3399"/>
                </a:solidFill>
              </a:endParaRPr>
            </a:p>
          </p:txBody>
        </p:sp>
        <p:sp>
          <p:nvSpPr>
            <p:cNvPr id="209926" name="Line 6"/>
            <p:cNvSpPr>
              <a:spLocks noChangeShapeType="1"/>
            </p:cNvSpPr>
            <p:nvPr/>
          </p:nvSpPr>
          <p:spPr bwMode="auto">
            <a:xfrm>
              <a:off x="7920" y="4187"/>
              <a:ext cx="72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9925" name="Line 5"/>
            <p:cNvSpPr>
              <a:spLocks noChangeShapeType="1"/>
            </p:cNvSpPr>
            <p:nvPr/>
          </p:nvSpPr>
          <p:spPr bwMode="auto">
            <a:xfrm flipH="1">
              <a:off x="3240" y="4007"/>
              <a:ext cx="72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-2392363" y="3740150"/>
            <a:ext cx="2073275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39913" algn="l"/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1100" b="0"/>
              <a:t/>
            </a:r>
            <a:br>
              <a:rPr lang="en-US" altLang="ar-JO" sz="1100" b="0"/>
            </a:br>
            <a:endParaRPr lang="en-US" altLang="ar-JO" b="0"/>
          </a:p>
          <a:p>
            <a:pPr eaLnBrk="0" hangingPunct="0"/>
            <a:r>
              <a:rPr lang="en-US" altLang="ar-JO" sz="1400" b="0">
                <a:cs typeface="Times New Roman" panose="02020603050405020304" pitchFamily="18" charset="0"/>
              </a:rPr>
              <a:t>	 </a:t>
            </a:r>
            <a:endParaRPr lang="en-US" altLang="ar-JO" sz="1100" b="0"/>
          </a:p>
          <a:p>
            <a:pPr eaLnBrk="0" hangingPunct="0"/>
            <a:r>
              <a:rPr lang="en-US" altLang="ar-JO" sz="1400" b="0">
                <a:cs typeface="Times New Roman" panose="02020603050405020304" pitchFamily="18" charset="0"/>
              </a:rPr>
              <a:t> </a:t>
            </a:r>
            <a:endParaRPr lang="en-US" altLang="ar-JO" sz="1100" b="0"/>
          </a:p>
          <a:p>
            <a:pPr eaLnBrk="0" hangingPunct="0"/>
            <a:endParaRPr lang="en-US" altLang="ar-JO" b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057047" y="-86634"/>
            <a:ext cx="2426922" cy="13234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000" dirty="0">
                <a:cs typeface="Times New Roman" panose="02020603050405020304" pitchFamily="18" charset="0"/>
              </a:rPr>
              <a:t>I- Data  Nature of data (variable</a:t>
            </a:r>
            <a:r>
              <a:rPr lang="en-US" altLang="ar-JO" sz="1000" b="0" dirty="0">
                <a:cs typeface="Times New Roman" panose="02020603050405020304" pitchFamily="18" charset="0"/>
              </a:rPr>
              <a:t>)</a:t>
            </a:r>
            <a:r>
              <a:rPr lang="en-US" altLang="ar-JO" sz="100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2-Assumption</a:t>
            </a:r>
            <a:r>
              <a:rPr lang="en-US" altLang="ar-JO" sz="1000" dirty="0" smtClean="0"/>
              <a:t> </a:t>
            </a:r>
            <a:endParaRPr lang="en-US" altLang="ar-JO" sz="1000" dirty="0"/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3-Hypothesis </a:t>
            </a:r>
            <a:r>
              <a:rPr lang="en-US" altLang="ar-JO" sz="1000" dirty="0">
                <a:cs typeface="Times New Roman" panose="02020603050405020304" pitchFamily="18" charset="0"/>
              </a:rPr>
              <a:t>formulation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/>
              <a:t>4-Test statistics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>
                <a:solidFill>
                  <a:srgbClr val="FF0000"/>
                </a:solidFill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8-P value</a:t>
            </a:r>
            <a:r>
              <a:rPr lang="en-US" altLang="ar-JO" sz="1000" dirty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33753" y="390420"/>
            <a:ext cx="6623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JO" sz="3200" b="1" dirty="0">
                <a:solidFill>
                  <a:srgbClr val="C00000"/>
                </a:solidFill>
                <a:cs typeface="Times New Roman" panose="02020603050405020304" pitchFamily="18" charset="0"/>
              </a:rPr>
              <a:t>Apply The Proper Test of Significance </a:t>
            </a:r>
          </a:p>
        </p:txBody>
      </p:sp>
    </p:spTree>
    <p:extLst>
      <p:ext uri="{BB962C8B-B14F-4D97-AF65-F5344CB8AC3E}">
        <p14:creationId xmlns:p14="http://schemas.microsoft.com/office/powerpoint/2010/main" val="4109433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9DB2D-EA90-4716-A8E0-8BEFE25FDB01}" type="slidenum">
              <a:rPr lang="ar-SA" altLang="ar-JO"/>
              <a:pPr/>
              <a:t>24</a:t>
            </a:fld>
            <a:endParaRPr lang="en-US" altLang="ar-JO"/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637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1" u="sng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If by using test of sing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we found that calculated (P) value is </a:t>
            </a:r>
          </a:p>
          <a:p>
            <a:r>
              <a:rPr lang="en-US" altLang="ar-JO" sz="2800" dirty="0" smtClean="0">
                <a:cs typeface="Times New Roman" panose="02020603050405020304" pitchFamily="18" charset="0"/>
              </a:rPr>
              <a:t>      </a:t>
            </a:r>
            <a:r>
              <a:rPr lang="en-US" altLang="ar-JO" sz="2800" b="1" dirty="0" smtClean="0">
                <a:cs typeface="Times New Roman" panose="02020603050405020304" pitchFamily="18" charset="0"/>
              </a:rPr>
              <a:t>larger </a:t>
            </a:r>
            <a:r>
              <a:rPr lang="en-US" altLang="ar-JO" sz="2800" dirty="0">
                <a:cs typeface="Times New Roman" panose="02020603050405020304" pitchFamily="18" charset="0"/>
              </a:rPr>
              <a:t>than 5% </a:t>
            </a:r>
            <a:r>
              <a:rPr lang="en-US" altLang="ar-JO" sz="2800" b="1" dirty="0">
                <a:solidFill>
                  <a:srgbClr val="FF3399"/>
                </a:solidFill>
                <a:cs typeface="Times New Roman" panose="02020603050405020304" pitchFamily="18" charset="0"/>
              </a:rPr>
              <a:t>(0.05)</a:t>
            </a:r>
          </a:p>
          <a:p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this means that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chance factor </a:t>
            </a: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affect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more </a:t>
            </a:r>
            <a:r>
              <a:rPr lang="en-US" altLang="ar-JO" sz="2800" b="1" dirty="0">
                <a:cs typeface="Times New Roman" panose="02020603050405020304" pitchFamily="18" charset="0"/>
              </a:rPr>
              <a:t>then</a:t>
            </a: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5%,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2800" dirty="0">
                <a:cs typeface="Times New Roman" panose="02020603050405020304" pitchFamily="18" charset="0"/>
              </a:rPr>
              <a:t>   </a:t>
            </a:r>
            <a:r>
              <a:rPr lang="en-US" altLang="ar-JO" sz="2800" u="sng" dirty="0">
                <a:cs typeface="Times New Roman" panose="02020603050405020304" pitchFamily="18" charset="0"/>
              </a:rPr>
              <a:t>in another word, the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influencing factor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is affecting the</a:t>
            </a: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  <a:r>
              <a:rPr lang="en-US" altLang="ar-JO" sz="2600" b="1" dirty="0">
                <a:solidFill>
                  <a:srgbClr val="009900"/>
                </a:solidFill>
                <a:cs typeface="Times New Roman" panose="02020603050405020304" pitchFamily="18" charset="0"/>
              </a:rPr>
              <a:t>difference </a:t>
            </a:r>
            <a:r>
              <a:rPr lang="en-US" altLang="ar-JO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less</a:t>
            </a:r>
            <a:r>
              <a:rPr lang="en-US" altLang="ar-JO" sz="2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than </a:t>
            </a:r>
            <a:r>
              <a:rPr lang="en-US" altLang="ar-JO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95%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  <a:p>
            <a:r>
              <a:rPr lang="en-US" altLang="ar-JO" sz="2400" b="1" dirty="0">
                <a:cs typeface="Times New Roman" panose="02020603050405020304" pitchFamily="18" charset="0"/>
              </a:rPr>
              <a:t>   </a:t>
            </a:r>
            <a:r>
              <a:rPr lang="en-US" altLang="ar-JO" sz="2800" b="1" dirty="0">
                <a:cs typeface="Times New Roman" panose="02020603050405020304" pitchFamily="18" charset="0"/>
              </a:rPr>
              <a:t>in this we </a:t>
            </a:r>
            <a:r>
              <a:rPr lang="en-US" altLang="ar-JO" sz="2800" b="1" u="sng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accept the Ho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, or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the difference </a:t>
            </a:r>
            <a:r>
              <a:rPr lang="en-US" altLang="ar-JO" sz="2800" b="1" dirty="0">
                <a:cs typeface="Times New Roman" panose="02020603050405020304" pitchFamily="18" charset="0"/>
              </a:rPr>
              <a:t>between these groups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not significance</a:t>
            </a:r>
            <a:r>
              <a:rPr lang="en-US" altLang="ar-JO" sz="24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4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                                            </a:t>
            </a:r>
            <a:r>
              <a:rPr lang="en-US" altLang="ar-JO" sz="2400" dirty="0">
                <a:cs typeface="Times New Roman" panose="02020603050405020304" pitchFamily="18" charset="0"/>
              </a:rPr>
              <a:t>And</a:t>
            </a:r>
          </a:p>
          <a:p>
            <a:r>
              <a:rPr lang="en-US" altLang="ar-J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There is  a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chance factor </a:t>
            </a:r>
            <a:r>
              <a:rPr lang="en-US" altLang="ar-JO" sz="2800" b="1" dirty="0">
                <a:solidFill>
                  <a:srgbClr val="000099"/>
                </a:solidFill>
                <a:cs typeface="Times New Roman" panose="02020603050405020304" pitchFamily="18" charset="0"/>
              </a:rPr>
              <a:t>causing</a:t>
            </a:r>
            <a:r>
              <a:rPr lang="en-US" altLang="ar-J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 the difference beside the </a:t>
            </a:r>
            <a:r>
              <a:rPr lang="en-US" altLang="ar-JO" sz="2800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   influencing </a:t>
            </a:r>
            <a:r>
              <a:rPr lang="en-US" altLang="ar-JO" sz="2800" dirty="0">
                <a:solidFill>
                  <a:srgbClr val="000099"/>
                </a:solidFill>
                <a:cs typeface="Times New Roman" panose="02020603050405020304" pitchFamily="18" charset="0"/>
              </a:rPr>
              <a:t>factor</a:t>
            </a:r>
            <a:r>
              <a:rPr lang="en-US" altLang="ar-JO" sz="2800" b="0" dirty="0">
                <a:solidFill>
                  <a:srgbClr val="000099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400" dirty="0">
                <a:cs typeface="Times New Roman" panose="02020603050405020304" pitchFamily="18" charset="0"/>
              </a:rPr>
              <a:t>         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 &gt; 0.05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400" dirty="0"/>
              <a:t>→</a:t>
            </a:r>
            <a:r>
              <a:rPr lang="en-US" altLang="ar-JO" sz="24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accept Ho</a:t>
            </a:r>
            <a:r>
              <a:rPr lang="en-US" altLang="ar-JO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400" dirty="0"/>
              <a:t>→</a:t>
            </a:r>
            <a:r>
              <a:rPr lang="en-US" altLang="ar-JO" sz="24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no significance difference</a:t>
            </a:r>
            <a:r>
              <a:rPr lang="en-US" altLang="ar-JO" sz="2400" b="1" dirty="0">
                <a:cs typeface="Times New Roman" panose="02020603050405020304" pitchFamily="18" charset="0"/>
              </a:rPr>
              <a:t> </a:t>
            </a:r>
            <a:r>
              <a:rPr lang="en-US" altLang="ar-JO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ar-JO" sz="2400" dirty="0">
              <a:cs typeface="Times New Roman" panose="02020603050405020304" pitchFamily="18" charset="0"/>
            </a:endParaRPr>
          </a:p>
          <a:p>
            <a:pPr>
              <a:buClr>
                <a:srgbClr val="00CC00"/>
              </a:buClr>
              <a:buFont typeface="Wingdings" panose="05000000000000000000" pitchFamily="2" charset="2"/>
              <a:buChar char="ü"/>
            </a:pPr>
            <a:r>
              <a:rPr lang="en-US" altLang="ar-JO" sz="2800" b="1" dirty="0">
                <a:cs typeface="Times New Roman" panose="02020603050405020304" pitchFamily="18" charset="0"/>
              </a:rPr>
              <a:t>This mean that the effect of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influencing</a:t>
            </a:r>
            <a:r>
              <a:rPr lang="en-US" altLang="ar-JO" sz="2800" b="1" dirty="0">
                <a:cs typeface="Times New Roman" panose="02020603050405020304" pitchFamily="18" charset="0"/>
              </a:rPr>
              <a:t> factor</a:t>
            </a:r>
          </a:p>
          <a:p>
            <a:r>
              <a:rPr lang="en-US" altLang="ar-JO" sz="2800" b="1" dirty="0">
                <a:cs typeface="Times New Roman" panose="02020603050405020304" pitchFamily="18" charset="0"/>
              </a:rPr>
              <a:t>     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not significance</a:t>
            </a:r>
            <a:r>
              <a:rPr lang="en-US" altLang="ar-JO" sz="2800" b="1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906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CF64-CE45-47EE-A278-6227577EA53F}" type="slidenum">
              <a:rPr lang="ar-SA" altLang="ar-JO"/>
              <a:pPr/>
              <a:t>25</a:t>
            </a:fld>
            <a:endParaRPr lang="en-US" altLang="ar-JO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0" y="1264872"/>
            <a:ext cx="91440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cs typeface="Times New Roman" panose="02020603050405020304" pitchFamily="18" charset="0"/>
              </a:rPr>
              <a:t>If the </a:t>
            </a:r>
            <a:r>
              <a:rPr lang="en-US" altLang="ar-JO" sz="2800" b="1" dirty="0">
                <a:cs typeface="Times New Roman" panose="02020603050405020304" pitchFamily="18" charset="0"/>
              </a:rPr>
              <a:t>calculated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 value </a:t>
            </a:r>
            <a:r>
              <a:rPr lang="en-US" altLang="ar-JO" sz="2800" dirty="0">
                <a:cs typeface="Times New Roman" panose="02020603050405020304" pitchFamily="18" charset="0"/>
              </a:rPr>
              <a:t>is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smaller</a:t>
            </a:r>
            <a:r>
              <a:rPr lang="en-US" altLang="ar-JO" sz="2800" dirty="0">
                <a:cs typeface="Times New Roman" panose="02020603050405020304" pitchFamily="18" charset="0"/>
              </a:rPr>
              <a:t> than 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5% </a:t>
            </a:r>
            <a:r>
              <a:rPr lang="en-US" altLang="ar-JO" sz="2800" dirty="0">
                <a:cs typeface="Times New Roman" panose="02020603050405020304" pitchFamily="18" charset="0"/>
              </a:rPr>
              <a:t>(</a:t>
            </a:r>
            <a:r>
              <a:rPr lang="en-US" altLang="ar-J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P&lt;0.05)</a:t>
            </a:r>
            <a:r>
              <a:rPr lang="en-US" altLang="ar-JO" sz="2800" dirty="0">
                <a:cs typeface="Times New Roman" panose="02020603050405020304" pitchFamily="18" charset="0"/>
              </a:rPr>
              <a:t> it means that</a:t>
            </a: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</a:p>
          <a:p>
            <a:endParaRPr lang="en-US" altLang="ar-JO" sz="2800" b="0" dirty="0">
              <a:cs typeface="Times New Roman" panose="02020603050405020304" pitchFamily="18" charset="0"/>
            </a:endParaRPr>
          </a:p>
          <a:p>
            <a:r>
              <a:rPr lang="en-US" altLang="ar-JO" sz="2400" b="1" dirty="0">
                <a:cs typeface="Times New Roman" panose="02020603050405020304" pitchFamily="18" charset="0"/>
              </a:rPr>
              <a:t>the</a:t>
            </a:r>
            <a:r>
              <a:rPr lang="en-US" altLang="ar-JO" sz="2800" b="1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effect</a:t>
            </a:r>
            <a:r>
              <a:rPr lang="en-US" altLang="ar-JO" sz="2800" b="1" dirty="0">
                <a:cs typeface="Times New Roman" panose="02020603050405020304" pitchFamily="18" charset="0"/>
              </a:rPr>
              <a:t> of 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factor</a:t>
            </a:r>
            <a:r>
              <a:rPr lang="en-US" altLang="ar-JO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cs typeface="Times New Roman" panose="02020603050405020304" pitchFamily="18" charset="0"/>
              </a:rPr>
              <a:t>under study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larger</a:t>
            </a:r>
            <a:r>
              <a:rPr lang="en-US" altLang="ar-JO" sz="2800" b="1" dirty="0">
                <a:solidFill>
                  <a:srgbClr val="CC3300"/>
                </a:solidFill>
                <a:cs typeface="Times New Roman" panose="02020603050405020304" pitchFamily="18" charset="0"/>
              </a:rPr>
              <a:t> than </a:t>
            </a:r>
            <a:r>
              <a:rPr lang="en-US" altLang="ar-JO" sz="2400" b="1" dirty="0">
                <a:solidFill>
                  <a:srgbClr val="CC3300"/>
                </a:solidFill>
                <a:cs typeface="Times New Roman" panose="02020603050405020304" pitchFamily="18" charset="0"/>
              </a:rPr>
              <a:t>95% 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0.95)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b="0" dirty="0">
                <a:cs typeface="Times New Roman" panose="02020603050405020304" pitchFamily="18" charset="0"/>
              </a:rPr>
              <a:t>               </a:t>
            </a: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or 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chance</a:t>
            </a: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 factor is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minimal</a:t>
            </a:r>
            <a:r>
              <a:rPr lang="en-US" altLang="ar-JO" sz="2800" b="1" dirty="0">
                <a:solidFill>
                  <a:srgbClr val="009900"/>
                </a:solidFill>
                <a:cs typeface="Times New Roman" panose="02020603050405020304" pitchFamily="18" charset="0"/>
              </a:rPr>
              <a:t> effect </a:t>
            </a:r>
            <a:r>
              <a:rPr lang="en-US" altLang="ar-JO" sz="2800" b="1" dirty="0">
                <a:solidFill>
                  <a:srgbClr val="FF0000"/>
                </a:solidFill>
              </a:rPr>
              <a:t>&lt; 0.05</a:t>
            </a:r>
            <a:r>
              <a:rPr lang="en-US" altLang="ar-JO" sz="2800" b="1" dirty="0">
                <a:cs typeface="Times New Roman" panose="02020603050405020304" pitchFamily="18" charset="0"/>
              </a:rPr>
              <a:t>. </a:t>
            </a:r>
          </a:p>
          <a:p>
            <a:pPr lvl="1"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ar-JO" sz="2800" b="0" dirty="0">
                <a:cs typeface="Times New Roman" panose="02020603050405020304" pitchFamily="18" charset="0"/>
              </a:rPr>
              <a:t>     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This means that the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    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influencing factor </a:t>
            </a:r>
            <a:r>
              <a:rPr lang="en-US" altLang="ar-JO" sz="2800" dirty="0">
                <a:cs typeface="Times New Roman" panose="02020603050405020304" pitchFamily="18" charset="0"/>
              </a:rPr>
              <a:t>has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significant</a:t>
            </a:r>
            <a:r>
              <a:rPr lang="en-US" altLang="ar-JO" sz="2800" dirty="0">
                <a:cs typeface="Times New Roman" panose="02020603050405020304" pitchFamily="18" charset="0"/>
              </a:rPr>
              <a:t> effect</a:t>
            </a: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None/>
            </a:pPr>
            <a:r>
              <a:rPr lang="en-US" altLang="ar-JO" sz="2800" b="0" dirty="0"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en-US" altLang="ar-JO" sz="2800" dirty="0">
                <a:cs typeface="Times New Roman" panose="02020603050405020304" pitchFamily="18" charset="0"/>
              </a:rPr>
              <a:t>             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P &lt; 0.05 </a:t>
            </a:r>
            <a:r>
              <a:rPr lang="en-US" altLang="ar-JO" sz="2800" dirty="0"/>
              <a:t>→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reject Ho </a:t>
            </a:r>
            <a:r>
              <a:rPr lang="en-US" altLang="ar-JO" sz="2800" dirty="0"/>
              <a:t>→</a:t>
            </a:r>
            <a:r>
              <a:rPr lang="en-US" altLang="ar-JO" sz="2800" dirty="0"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significant difference</a:t>
            </a:r>
            <a:r>
              <a:rPr lang="en-US" altLang="ar-JO" sz="2800" dirty="0">
                <a:cs typeface="Times New Roman" panose="02020603050405020304" pitchFamily="18" charset="0"/>
              </a:rPr>
              <a:t>.</a:t>
            </a:r>
          </a:p>
          <a:p>
            <a:pPr eaLnBrk="0" hangingPunct="0"/>
            <a:endParaRPr lang="en-US" altLang="ar-JO" sz="2800" b="0" dirty="0"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904647" y="0"/>
            <a:ext cx="2426922" cy="13234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000" dirty="0">
                <a:cs typeface="Times New Roman" panose="02020603050405020304" pitchFamily="18" charset="0"/>
              </a:rPr>
              <a:t>I- Data  Nature of data (variable</a:t>
            </a:r>
            <a:r>
              <a:rPr lang="en-US" altLang="ar-JO" sz="1000" b="0" dirty="0">
                <a:cs typeface="Times New Roman" panose="02020603050405020304" pitchFamily="18" charset="0"/>
              </a:rPr>
              <a:t>)</a:t>
            </a:r>
            <a:r>
              <a:rPr lang="en-US" altLang="ar-JO" sz="100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2-Assumption</a:t>
            </a:r>
            <a:r>
              <a:rPr lang="en-US" altLang="ar-JO" sz="1000" dirty="0" smtClean="0"/>
              <a:t> </a:t>
            </a:r>
            <a:endParaRPr lang="en-US" altLang="ar-JO" sz="1000" dirty="0"/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3-Hypothesis </a:t>
            </a:r>
            <a:r>
              <a:rPr lang="en-US" altLang="ar-JO" sz="1000" dirty="0">
                <a:cs typeface="Times New Roman" panose="02020603050405020304" pitchFamily="18" charset="0"/>
              </a:rPr>
              <a:t>formulation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/>
              <a:t>4-Test statistics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>
                <a:solidFill>
                  <a:srgbClr val="FF0000"/>
                </a:solidFill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8-P value</a:t>
            </a:r>
            <a:r>
              <a:rPr lang="en-US" altLang="ar-JO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7757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A41AB-2DF3-4975-8BB5-906B4441278E}" type="slidenum">
              <a:rPr lang="ar-SA" altLang="ar-JO"/>
              <a:pPr/>
              <a:t>26</a:t>
            </a:fld>
            <a:endParaRPr lang="en-US" altLang="ar-JO"/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339360" y="690440"/>
            <a:ext cx="872257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2800" b="1" u="sng" dirty="0">
                <a:solidFill>
                  <a:srgbClr val="FF0000"/>
                </a:solidFill>
                <a:cs typeface="Times New Roman" panose="02020603050405020304" pitchFamily="18" charset="0"/>
              </a:rPr>
              <a:t>Statistical decision </a:t>
            </a:r>
            <a:endParaRPr lang="en-US" altLang="ar-JO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</a:t>
            </a:r>
            <a:r>
              <a:rPr lang="en-US" altLang="ar-JO" sz="2800" dirty="0">
                <a:cs typeface="Times New Roman" panose="02020603050405020304" pitchFamily="18" charset="0"/>
              </a:rPr>
              <a:t>Statistical decision</a:t>
            </a:r>
            <a:r>
              <a:rPr lang="en-US" altLang="ar-JO" sz="2800" b="0" dirty="0">
                <a:cs typeface="Times New Roman" panose="02020603050405020304" pitchFamily="18" charset="0"/>
              </a:rPr>
              <a:t>, consist </a:t>
            </a:r>
            <a:r>
              <a:rPr lang="en-US" altLang="ar-JO" sz="2800" dirty="0">
                <a:cs typeface="Times New Roman" panose="02020603050405020304" pitchFamily="18" charset="0"/>
              </a:rPr>
              <a:t>of          </a:t>
            </a:r>
            <a:r>
              <a:rPr lang="en-US" altLang="ar-JO" sz="2800" dirty="0">
                <a:solidFill>
                  <a:srgbClr val="002060"/>
                </a:solidFill>
                <a:cs typeface="Times New Roman" panose="02020603050405020304" pitchFamily="18" charset="0"/>
              </a:rPr>
              <a:t>rejecting</a:t>
            </a:r>
            <a:r>
              <a:rPr lang="en-US" altLang="ar-JO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cs typeface="Times New Roman" panose="02020603050405020304" pitchFamily="18" charset="0"/>
              </a:rPr>
              <a:t>Ho </a:t>
            </a:r>
            <a:r>
              <a:rPr lang="en-US" altLang="ar-JO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or</a:t>
            </a:r>
            <a:endParaRPr lang="en-US" altLang="ar-JO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en-US" altLang="ar-JO" sz="2800" dirty="0"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ar-JO" sz="2800" dirty="0" smtClean="0">
                <a:cs typeface="Times New Roman" panose="02020603050405020304" pitchFamily="18" charset="0"/>
              </a:rPr>
              <a:t>              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not rejecting</a:t>
            </a:r>
            <a:r>
              <a:rPr lang="en-US" altLang="ar-JO" sz="2800" dirty="0">
                <a:cs typeface="Times New Roman" panose="02020603050405020304" pitchFamily="18" charset="0"/>
              </a:rPr>
              <a:t> (accepting) Ho.</a:t>
            </a:r>
            <a:endParaRPr lang="en-US" altLang="ar-JO" sz="2800" b="0" dirty="0">
              <a:cs typeface="Times New Roman" panose="02020603050405020304" pitchFamily="18" charset="0"/>
            </a:endParaRPr>
          </a:p>
          <a:p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If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computed value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of test statistical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fall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in 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reject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region we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reject Ho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and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taking HA 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or </a:t>
            </a:r>
            <a:r>
              <a:rPr lang="en-US" altLang="ar-JO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not rejected if 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computed value </a:t>
            </a:r>
            <a:r>
              <a:rPr lang="en-US" altLang="ar-JO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of test </a:t>
            </a:r>
            <a:r>
              <a:rPr lang="en-US" altLang="ar-JO" sz="28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stat</a:t>
            </a:r>
            <a:r>
              <a:rPr lang="en-US" altLang="ar-JO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istical</a:t>
            </a:r>
            <a:r>
              <a:rPr lang="en-US" altLang="ar-JO" sz="2800" b="1" dirty="0" smtClean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fall</a:t>
            </a:r>
            <a:r>
              <a:rPr lang="en-US" altLang="ar-JO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 in the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accept region </a:t>
            </a:r>
            <a:r>
              <a:rPr lang="en-US" altLang="ar-JO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, we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accept Ho </a:t>
            </a:r>
            <a:r>
              <a:rPr lang="en-US" altLang="ar-JO" sz="2800" b="1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altLang="ar-JO" sz="2800" b="0" dirty="0">
                <a:cs typeface="Times New Roman" panose="02020603050405020304" pitchFamily="18" charset="0"/>
              </a:rPr>
              <a:t>         </a:t>
            </a:r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If Ho is rejected clinical decision is compatible to the HA .</a:t>
            </a:r>
          </a:p>
          <a:p>
            <a:r>
              <a:rPr lang="en-US" altLang="ar-JO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If Ho is not reject, the clinical decision may take other from such a decision to collect more data .</a:t>
            </a:r>
          </a:p>
          <a:p>
            <a:pPr eaLnBrk="0" hangingPunct="0"/>
            <a:endParaRPr lang="en-US" altLang="ar-JO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57047" y="-86634"/>
            <a:ext cx="2426922" cy="132343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000" dirty="0">
                <a:cs typeface="Times New Roman" panose="02020603050405020304" pitchFamily="18" charset="0"/>
              </a:rPr>
              <a:t>I- Data  Nature of data (variable</a:t>
            </a:r>
            <a:r>
              <a:rPr lang="en-US" altLang="ar-JO" sz="1000" b="0" dirty="0">
                <a:cs typeface="Times New Roman" panose="02020603050405020304" pitchFamily="18" charset="0"/>
              </a:rPr>
              <a:t>)</a:t>
            </a:r>
            <a:r>
              <a:rPr lang="en-US" altLang="ar-JO" sz="1000" dirty="0">
                <a:cs typeface="Times New Roman" panose="02020603050405020304" pitchFamily="18" charset="0"/>
              </a:rPr>
              <a:t> </a:t>
            </a:r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2-Assumption</a:t>
            </a:r>
            <a:r>
              <a:rPr lang="en-US" altLang="ar-JO" sz="1000" dirty="0" smtClean="0"/>
              <a:t> </a:t>
            </a:r>
            <a:endParaRPr lang="en-US" altLang="ar-JO" sz="1000" dirty="0"/>
          </a:p>
          <a:p>
            <a:r>
              <a:rPr lang="en-US" altLang="ar-JO" sz="1000" dirty="0" smtClean="0">
                <a:cs typeface="Times New Roman" panose="02020603050405020304" pitchFamily="18" charset="0"/>
              </a:rPr>
              <a:t>3-Hypothesis </a:t>
            </a:r>
            <a:r>
              <a:rPr lang="en-US" altLang="ar-JO" sz="1000" dirty="0">
                <a:cs typeface="Times New Roman" panose="02020603050405020304" pitchFamily="18" charset="0"/>
              </a:rPr>
              <a:t>formulation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/>
              <a:t>4-Test statistics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5-Define Level of Significance</a:t>
            </a:r>
            <a:r>
              <a:rPr lang="en-US" altLang="ar-JO" sz="1000" dirty="0"/>
              <a:t> 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6-Apply The Proper Test of Significance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7-Statistical decision </a:t>
            </a:r>
          </a:p>
          <a:p>
            <a:r>
              <a:rPr lang="en-US" altLang="ar-JO" sz="1000" dirty="0">
                <a:cs typeface="Times New Roman" panose="02020603050405020304" pitchFamily="18" charset="0"/>
              </a:rPr>
              <a:t>8-P value</a:t>
            </a:r>
            <a:r>
              <a:rPr lang="en-US" altLang="ar-JO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9845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9AC15-B8B3-4398-B171-6CBF7BE9521D}" type="slidenum">
              <a:rPr lang="ar-SA" altLang="ar-JO"/>
              <a:pPr/>
              <a:t>27</a:t>
            </a:fld>
            <a:endParaRPr lang="en-US" altLang="ar-JO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1763713" y="9048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u="sng"/>
              <a:t>P value</a:t>
            </a:r>
            <a:r>
              <a:rPr lang="en-US" altLang="ar-JO"/>
              <a:t>    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1692275" y="1700213"/>
            <a:ext cx="2663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9900"/>
                </a:solidFill>
              </a:rPr>
              <a:t>P &lt; 0.05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1763713" y="2420938"/>
            <a:ext cx="2592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CC3300"/>
                </a:solidFill>
              </a:rPr>
              <a:t>P &gt; 0.05</a:t>
            </a:r>
          </a:p>
        </p:txBody>
      </p:sp>
    </p:spTree>
    <p:extLst>
      <p:ext uri="{BB962C8B-B14F-4D97-AF65-F5344CB8AC3E}">
        <p14:creationId xmlns:p14="http://schemas.microsoft.com/office/powerpoint/2010/main" val="302505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67CCF-FE09-46F7-BEBF-4F0D538BF3C1}" type="slidenum">
              <a:rPr lang="ar-SA" altLang="ar-JO"/>
              <a:pPr/>
              <a:t>28</a:t>
            </a:fld>
            <a:endParaRPr lang="en-US" altLang="ar-JO"/>
          </a:p>
        </p:txBody>
      </p:sp>
      <p:graphicFrame>
        <p:nvGraphicFramePr>
          <p:cNvPr id="235057" name="Group 1585"/>
          <p:cNvGraphicFramePr>
            <a:graphicFrameLocks noGrp="1"/>
          </p:cNvGraphicFramePr>
          <p:nvPr/>
        </p:nvGraphicFramePr>
        <p:xfrm>
          <a:off x="395288" y="692150"/>
          <a:ext cx="8353425" cy="5905506"/>
        </p:xfrm>
        <a:graphic>
          <a:graphicData uri="http://schemas.openxmlformats.org/drawingml/2006/table">
            <a:tbl>
              <a:tblPr/>
              <a:tblGrid>
                <a:gridCol w="642937">
                  <a:extLst>
                    <a:ext uri="{9D8B030D-6E8A-4147-A177-3AD203B41FA5}">
                      <a16:colId xmlns:a16="http://schemas.microsoft.com/office/drawing/2014/main" val="219221655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1859038635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637681356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56157706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93876848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830308414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1080969627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29876081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194460598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15320207"/>
                    </a:ext>
                  </a:extLst>
                </a:gridCol>
                <a:gridCol w="641350">
                  <a:extLst>
                    <a:ext uri="{9D8B030D-6E8A-4147-A177-3AD203B41FA5}">
                      <a16:colId xmlns:a16="http://schemas.microsoft.com/office/drawing/2014/main" val="3469045124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990337041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699681891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680576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6.314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63.66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127.3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318.3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636.6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219940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.816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4.849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77468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.978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1.638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12.92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3988533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4.604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8.610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63129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.727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1.156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4.032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5.893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6.869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04961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.906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1.134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3.143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5.208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5.959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981887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1.895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5.408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29047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5.041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59700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2.262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640262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1.093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1.372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3.169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3.581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4.144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4.587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509324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1.796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4.437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196436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2.303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2.681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4.318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882466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.870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3.012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3.852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4.221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25834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1.761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2.264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2.977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3.326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3.787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4.140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27288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1.341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2.131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2.602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4.073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9712461"/>
                  </a:ext>
                </a:extLst>
              </a:tr>
              <a:tr h="327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.690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1.071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2.235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3.686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4.015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400009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2.110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2.567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3.222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3.646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3.965 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60500"/>
                  </a:ext>
                </a:extLst>
              </a:tr>
            </a:tbl>
          </a:graphicData>
        </a:graphic>
      </p:graphicFrame>
      <p:sp>
        <p:nvSpPr>
          <p:cNvPr id="235058" name="Rectangle 1586"/>
          <p:cNvSpPr>
            <a:spLocks noChangeArrowheads="1"/>
          </p:cNvSpPr>
          <p:nvPr/>
        </p:nvSpPr>
        <p:spPr bwMode="auto">
          <a:xfrm>
            <a:off x="2339975" y="112713"/>
            <a:ext cx="5545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>
                <a:solidFill>
                  <a:srgbClr val="00CC00"/>
                </a:solidFill>
              </a:rPr>
              <a:t>t distribution critical values</a:t>
            </a:r>
            <a:r>
              <a:rPr lang="en-US" altLang="ar-JO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5072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BEB27-8096-41FD-A1BC-35BE28C534CB}" type="slidenum">
              <a:rPr lang="ar-SA" altLang="ar-JO"/>
              <a:pPr/>
              <a:t>29</a:t>
            </a:fld>
            <a:endParaRPr lang="en-US" altLang="ar-JO"/>
          </a:p>
        </p:txBody>
      </p:sp>
      <p:graphicFrame>
        <p:nvGraphicFramePr>
          <p:cNvPr id="236266" name="Group 1770"/>
          <p:cNvGraphicFramePr>
            <a:graphicFrameLocks noGrp="1"/>
          </p:cNvGraphicFramePr>
          <p:nvPr/>
        </p:nvGraphicFramePr>
        <p:xfrm>
          <a:off x="323850" y="188913"/>
          <a:ext cx="8496300" cy="6118230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666274238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7429204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853995090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17500286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18324586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57671403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269388989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4191389893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3949979513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000082099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352724993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3935904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3292985154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1.734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3.922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45262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2.205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2.539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3.883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62379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2.528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3.153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3.850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8305941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.663.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2.518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3.135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3.527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3.819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25394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3.505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3.792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365187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3.104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3.768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605974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2.172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2.492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3.745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96093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3.725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477272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3.435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3.707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680775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2.473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3.690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700026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1.701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2.763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3.408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3.674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203240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1.699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3.396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3.659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3503578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1.310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1.697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3.385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3.646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843741"/>
                  </a:ext>
                </a:extLst>
              </a:tr>
            </a:tbl>
          </a:graphicData>
        </a:graphic>
      </p:graphicFrame>
      <p:sp>
        <p:nvSpPr>
          <p:cNvPr id="236260" name="Rectangle 1764"/>
          <p:cNvSpPr>
            <a:spLocks noChangeArrowheads="1"/>
          </p:cNvSpPr>
          <p:nvPr/>
        </p:nvSpPr>
        <p:spPr bwMode="auto">
          <a:xfrm>
            <a:off x="468313" y="61261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 altLang="ar-JO" b="0"/>
          </a:p>
        </p:txBody>
      </p:sp>
    </p:spTree>
    <p:extLst>
      <p:ext uri="{BB962C8B-B14F-4D97-AF65-F5344CB8AC3E}">
        <p14:creationId xmlns:p14="http://schemas.microsoft.com/office/powerpoint/2010/main" val="261953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F960-4EAB-4448-9271-AE33B01448CA}" type="slidenum">
              <a:rPr lang="ar-SA" altLang="ar-JO"/>
              <a:pPr/>
              <a:t>3</a:t>
            </a:fld>
            <a:endParaRPr lang="en-US" altLang="ar-JO"/>
          </a:p>
        </p:txBody>
      </p:sp>
      <p:sp>
        <p:nvSpPr>
          <p:cNvPr id="211972" name="Oval 4"/>
          <p:cNvSpPr>
            <a:spLocks noChangeArrowheads="1"/>
          </p:cNvSpPr>
          <p:nvPr/>
        </p:nvSpPr>
        <p:spPr bwMode="auto">
          <a:xfrm>
            <a:off x="971550" y="1052513"/>
            <a:ext cx="2592388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3600" b="1" dirty="0">
                <a:solidFill>
                  <a:srgbClr val="FFFF00"/>
                </a:solidFill>
              </a:rPr>
              <a:t>♀</a:t>
            </a:r>
          </a:p>
        </p:txBody>
      </p:sp>
      <p:sp>
        <p:nvSpPr>
          <p:cNvPr id="211973" name="Oval 5"/>
          <p:cNvSpPr>
            <a:spLocks noChangeArrowheads="1"/>
          </p:cNvSpPr>
          <p:nvPr/>
        </p:nvSpPr>
        <p:spPr bwMode="auto">
          <a:xfrm>
            <a:off x="5003800" y="1160462"/>
            <a:ext cx="2879725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4400" b="1" dirty="0">
                <a:solidFill>
                  <a:schemeClr val="bg1"/>
                </a:solidFill>
              </a:rPr>
              <a:t>♂</a:t>
            </a:r>
          </a:p>
        </p:txBody>
      </p:sp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1619250" y="40767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119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0767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6" name="Object 8"/>
          <p:cNvGraphicFramePr>
            <a:graphicFrameLocks noChangeAspect="1"/>
          </p:cNvGraphicFramePr>
          <p:nvPr/>
        </p:nvGraphicFramePr>
        <p:xfrm>
          <a:off x="5756275" y="4076700"/>
          <a:ext cx="6873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119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4076700"/>
                        <a:ext cx="6873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6732588" y="45815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70 kg</a:t>
            </a:r>
          </a:p>
        </p:txBody>
      </p:sp>
      <p:sp>
        <p:nvSpPr>
          <p:cNvPr id="211978" name="Rectangle 10"/>
          <p:cNvSpPr>
            <a:spLocks noChangeArrowheads="1"/>
          </p:cNvSpPr>
          <p:nvPr/>
        </p:nvSpPr>
        <p:spPr bwMode="auto">
          <a:xfrm>
            <a:off x="2411413" y="458152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CC3300"/>
                </a:solidFill>
              </a:rPr>
              <a:t>55kg</a:t>
            </a:r>
          </a:p>
        </p:txBody>
      </p:sp>
    </p:spTree>
    <p:extLst>
      <p:ext uri="{BB962C8B-B14F-4D97-AF65-F5344CB8AC3E}">
        <p14:creationId xmlns:p14="http://schemas.microsoft.com/office/powerpoint/2010/main" val="3390979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A8B96-04A6-4C58-A22C-91E6E65C2277}" type="slidenum">
              <a:rPr lang="ar-SA" altLang="ar-JO"/>
              <a:pPr/>
              <a:t>30</a:t>
            </a:fld>
            <a:endParaRPr lang="en-US" altLang="ar-JO"/>
          </a:p>
        </p:txBody>
      </p:sp>
      <p:graphicFrame>
        <p:nvGraphicFramePr>
          <p:cNvPr id="234002" name="Group 530"/>
          <p:cNvGraphicFramePr>
            <a:graphicFrameLocks noGrp="1"/>
          </p:cNvGraphicFramePr>
          <p:nvPr/>
        </p:nvGraphicFramePr>
        <p:xfrm>
          <a:off x="179388" y="692150"/>
          <a:ext cx="8496300" cy="4219577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759124652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4154757406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652349749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96276825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1495643642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51045401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719401316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1889774197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962440682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03948185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921678644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3174348208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393686255"/>
                    </a:ext>
                  </a:extLst>
                </a:gridCol>
              </a:tblGrid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.851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1.050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2.021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2.423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2.704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3.551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4161388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2.109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2.403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2.937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3.261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781855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2.000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2.099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2.915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3.232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3.460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390669"/>
                  </a:ext>
                </a:extLst>
              </a:tr>
              <a:tr h="468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2.639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2.887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3.416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7564423"/>
                  </a:ext>
                </a:extLst>
              </a:tr>
              <a:tr h="655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1.290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1.984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2.626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2.871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3.390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66792"/>
                  </a:ext>
                </a:extLst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.675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2.330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2.813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3.098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3.300 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1568503"/>
                  </a:ext>
                </a:extLst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inf.</a:t>
                      </a:r>
                      <a:endParaRPr kumimoji="0" lang="en-US" altLang="ar-JO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.674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1.036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1.282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1.960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2.054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2.576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2.807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ar-JO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3.291</a:t>
                      </a:r>
                      <a:endParaRPr kumimoji="0" lang="en-US" altLang="ar-J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3264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792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8B85-6611-45B7-933F-F0A8A3FD0A1E}" type="slidenum">
              <a:rPr lang="ar-SA" altLang="ar-JO"/>
              <a:pPr/>
              <a:t>31</a:t>
            </a:fld>
            <a:endParaRPr lang="en-US" altLang="ar-JO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268538" y="188913"/>
            <a:ext cx="31670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latin typeface="Times New Roman" panose="02020603050405020304" pitchFamily="18" charset="0"/>
              </a:rPr>
              <a:t>             Data</a:t>
            </a:r>
            <a:endParaRPr lang="en-US" altLang="ar-JO" sz="2800"/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5580063" y="836613"/>
            <a:ext cx="35639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</a:rPr>
              <a:t>Continuous Variable</a:t>
            </a:r>
            <a:endParaRPr lang="en-US" altLang="ar-JO" sz="2800">
              <a:solidFill>
                <a:srgbClr val="CC3300"/>
              </a:solidFill>
            </a:endParaRP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29527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</a:rPr>
              <a:t>Discrete Variable</a:t>
            </a:r>
            <a:endParaRPr lang="en-US" altLang="ar-JO" sz="2800">
              <a:solidFill>
                <a:srgbClr val="008000"/>
              </a:solidFill>
            </a:endParaRP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6877050" y="1484313"/>
            <a:ext cx="22669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Two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CC3300"/>
                </a:solidFill>
                <a:latin typeface="Times New Roman" panose="02020603050405020304" pitchFamily="18" charset="0"/>
              </a:rPr>
              <a:t>cont. var</a:t>
            </a:r>
            <a:r>
              <a:rPr lang="en-US" altLang="ar-JO" sz="2400" b="0">
                <a:latin typeface="Times New Roman" panose="02020603050405020304" pitchFamily="18" charset="0"/>
              </a:rPr>
              <a:t>. </a:t>
            </a:r>
          </a:p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at same time</a:t>
            </a:r>
            <a:endParaRPr lang="en-US" altLang="ar-JO" sz="2400"/>
          </a:p>
        </p:txBody>
      </p:sp>
      <p:sp>
        <p:nvSpPr>
          <p:cNvPr id="236556" name="Text Box 12"/>
          <p:cNvSpPr txBox="1">
            <a:spLocks noChangeArrowheads="1"/>
          </p:cNvSpPr>
          <p:nvPr/>
        </p:nvSpPr>
        <p:spPr bwMode="auto">
          <a:xfrm>
            <a:off x="3276600" y="1484313"/>
            <a:ext cx="23050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800">
                <a:solidFill>
                  <a:srgbClr val="9900CC"/>
                </a:solidFill>
                <a:latin typeface="Times New Roman" panose="02020603050405020304" pitchFamily="18" charset="0"/>
              </a:rPr>
              <a:t>one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800">
                <a:solidFill>
                  <a:srgbClr val="CC3300"/>
                </a:solidFill>
                <a:latin typeface="Times New Roman" panose="02020603050405020304" pitchFamily="18" charset="0"/>
              </a:rPr>
              <a:t>cont. var</a:t>
            </a:r>
            <a:r>
              <a:rPr lang="en-US" altLang="ar-JO" sz="2400" b="0">
                <a:latin typeface="Times New Roman" panose="02020603050405020304" pitchFamily="18" charset="0"/>
              </a:rPr>
              <a:t>. </a:t>
            </a:r>
          </a:p>
          <a:p>
            <a:pPr algn="ctr"/>
            <a:r>
              <a:rPr lang="en-US" altLang="ar-JO" sz="2400">
                <a:latin typeface="Times New Roman" panose="02020603050405020304" pitchFamily="18" charset="0"/>
              </a:rPr>
              <a:t>at the time</a:t>
            </a:r>
            <a:endParaRPr lang="en-US" altLang="ar-JO" sz="2400"/>
          </a:p>
        </p:txBody>
      </p:sp>
      <p:sp>
        <p:nvSpPr>
          <p:cNvPr id="236557" name="Text Box 13"/>
          <p:cNvSpPr txBox="1">
            <a:spLocks noChangeArrowheads="1"/>
          </p:cNvSpPr>
          <p:nvPr/>
        </p:nvSpPr>
        <p:spPr bwMode="auto">
          <a:xfrm>
            <a:off x="7164388" y="3213100"/>
            <a:ext cx="17287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660066"/>
                </a:solidFill>
                <a:latin typeface="Times New Roman" panose="02020603050405020304" pitchFamily="18" charset="0"/>
              </a:rPr>
              <a:t>Correlation</a:t>
            </a:r>
          </a:p>
          <a:p>
            <a:r>
              <a:rPr lang="en-US" altLang="ar-JO" sz="2400">
                <a:solidFill>
                  <a:srgbClr val="660066"/>
                </a:solidFill>
                <a:latin typeface="Times New Roman" panose="02020603050405020304" pitchFamily="18" charset="0"/>
              </a:rPr>
              <a:t>Regression </a:t>
            </a:r>
            <a:endParaRPr lang="en-US" altLang="ar-JO" sz="2400">
              <a:solidFill>
                <a:srgbClr val="660066"/>
              </a:solidFill>
            </a:endParaRPr>
          </a:p>
        </p:txBody>
      </p:sp>
      <p:sp>
        <p:nvSpPr>
          <p:cNvPr id="236558" name="Text Box 14"/>
          <p:cNvSpPr txBox="1">
            <a:spLocks noChangeArrowheads="1"/>
          </p:cNvSpPr>
          <p:nvPr/>
        </p:nvSpPr>
        <p:spPr bwMode="auto">
          <a:xfrm>
            <a:off x="4859338" y="2708275"/>
            <a:ext cx="2160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chemeClr val="accent2"/>
                </a:solidFill>
                <a:latin typeface="Times New Roman" panose="02020603050405020304" pitchFamily="18" charset="0"/>
              </a:rPr>
              <a:t>More than Two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chemeClr val="accent2"/>
                </a:solidFill>
                <a:latin typeface="Times New Roman" panose="02020603050405020304" pitchFamily="18" charset="0"/>
              </a:rPr>
              <a:t>Groups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with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one C.V</a:t>
            </a:r>
            <a:r>
              <a:rPr lang="en-US" altLang="ar-JO" sz="2400" b="0">
                <a:latin typeface="Times New Roman" panose="02020603050405020304" pitchFamily="18" charset="0"/>
              </a:rPr>
              <a:t>.</a:t>
            </a:r>
            <a:endParaRPr lang="en-US" altLang="ar-JO" sz="2400"/>
          </a:p>
        </p:txBody>
      </p:sp>
      <p:sp>
        <p:nvSpPr>
          <p:cNvPr id="236559" name="Text Box 15"/>
          <p:cNvSpPr txBox="1">
            <a:spLocks noChangeArrowheads="1"/>
          </p:cNvSpPr>
          <p:nvPr/>
        </p:nvSpPr>
        <p:spPr bwMode="auto">
          <a:xfrm>
            <a:off x="2700338" y="2708275"/>
            <a:ext cx="20161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FF3300"/>
                </a:solidFill>
                <a:latin typeface="Times New Roman" panose="02020603050405020304" pitchFamily="18" charset="0"/>
              </a:rPr>
              <a:t>Two  Groups</a:t>
            </a:r>
            <a:r>
              <a:rPr lang="en-US" altLang="ar-JO" sz="2400" b="0">
                <a:latin typeface="Times New Roman" panose="02020603050405020304" pitchFamily="18" charset="0"/>
              </a:rPr>
              <a:t> </a:t>
            </a:r>
            <a:r>
              <a:rPr lang="en-US" altLang="ar-JO" sz="2400">
                <a:solidFill>
                  <a:srgbClr val="9900CC"/>
                </a:solidFill>
                <a:latin typeface="Times New Roman" panose="02020603050405020304" pitchFamily="18" charset="0"/>
              </a:rPr>
              <a:t>with one C.V</a:t>
            </a:r>
            <a:r>
              <a:rPr lang="en-US" altLang="ar-JO" sz="2400" b="0">
                <a:latin typeface="Times New Roman" panose="02020603050405020304" pitchFamily="18" charset="0"/>
              </a:rPr>
              <a:t>.</a:t>
            </a:r>
            <a:endParaRPr lang="en-US" altLang="ar-JO" sz="2400"/>
          </a:p>
        </p:txBody>
      </p:sp>
      <p:sp>
        <p:nvSpPr>
          <p:cNvPr id="236560" name="Text Box 16"/>
          <p:cNvSpPr txBox="1">
            <a:spLocks noChangeArrowheads="1"/>
          </p:cNvSpPr>
          <p:nvPr/>
        </p:nvSpPr>
        <p:spPr bwMode="auto">
          <a:xfrm>
            <a:off x="5076825" y="4005263"/>
            <a:ext cx="17367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61" name="Text Box 17"/>
          <p:cNvSpPr txBox="1">
            <a:spLocks noChangeArrowheads="1"/>
          </p:cNvSpPr>
          <p:nvPr/>
        </p:nvSpPr>
        <p:spPr bwMode="auto">
          <a:xfrm>
            <a:off x="5003800" y="4437063"/>
            <a:ext cx="16557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ar-JO" sz="2400">
                <a:solidFill>
                  <a:srgbClr val="663300"/>
                </a:solidFill>
                <a:latin typeface="Times New Roman" panose="02020603050405020304" pitchFamily="18" charset="0"/>
              </a:rPr>
              <a:t>F   test </a:t>
            </a:r>
          </a:p>
          <a:p>
            <a:pPr algn="ctr"/>
            <a:r>
              <a:rPr lang="en-US" altLang="ar-JO" sz="2400">
                <a:solidFill>
                  <a:srgbClr val="663300"/>
                </a:solidFill>
                <a:latin typeface="Times New Roman" panose="02020603050405020304" pitchFamily="18" charset="0"/>
              </a:rPr>
              <a:t>ANOVA</a:t>
            </a:r>
            <a:endParaRPr lang="en-US" altLang="ar-JO" sz="2400">
              <a:solidFill>
                <a:srgbClr val="663300"/>
              </a:solidFill>
            </a:endParaRPr>
          </a:p>
        </p:txBody>
      </p:sp>
      <p:sp>
        <p:nvSpPr>
          <p:cNvPr id="236562" name="Text Box 18"/>
          <p:cNvSpPr txBox="1">
            <a:spLocks noChangeArrowheads="1"/>
          </p:cNvSpPr>
          <p:nvPr/>
        </p:nvSpPr>
        <p:spPr bwMode="auto">
          <a:xfrm>
            <a:off x="2700338" y="3933825"/>
            <a:ext cx="14509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179388" y="1916113"/>
            <a:ext cx="2663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Square </a:t>
            </a:r>
          </a:p>
          <a:p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(χ</a:t>
            </a:r>
            <a:r>
              <a:rPr lang="en-US" altLang="ar-JO" sz="2800" baseline="30000">
                <a:solidFill>
                  <a:srgbClr val="008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ar-JO" sz="2800">
                <a:solidFill>
                  <a:srgbClr val="008000"/>
                </a:solidFill>
                <a:latin typeface="Times New Roman" panose="02020603050405020304" pitchFamily="18" charset="0"/>
              </a:rPr>
              <a:t> test</a:t>
            </a:r>
            <a:endParaRPr lang="en-US" altLang="ar-JO" sz="2800">
              <a:solidFill>
                <a:srgbClr val="008000"/>
              </a:solidFill>
            </a:endParaRPr>
          </a:p>
        </p:txBody>
      </p:sp>
      <p:sp>
        <p:nvSpPr>
          <p:cNvPr id="236564" name="Text Box 20"/>
          <p:cNvSpPr txBox="1">
            <a:spLocks noChangeArrowheads="1"/>
          </p:cNvSpPr>
          <p:nvPr/>
        </p:nvSpPr>
        <p:spPr bwMode="auto">
          <a:xfrm>
            <a:off x="1485900" y="3022600"/>
            <a:ext cx="5492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ar-JO"/>
          </a:p>
        </p:txBody>
      </p:sp>
      <p:sp>
        <p:nvSpPr>
          <p:cNvPr id="236565" name="Text Box 21"/>
          <p:cNvSpPr txBox="1">
            <a:spLocks noChangeArrowheads="1"/>
          </p:cNvSpPr>
          <p:nvPr/>
        </p:nvSpPr>
        <p:spPr bwMode="auto">
          <a:xfrm>
            <a:off x="611188" y="4149725"/>
            <a:ext cx="1584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Goodness</a:t>
            </a:r>
          </a:p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of fit</a:t>
            </a:r>
            <a:endParaRPr lang="en-US" altLang="ar-JO" sz="2400">
              <a:solidFill>
                <a:srgbClr val="33CC33"/>
              </a:solidFill>
            </a:endParaRPr>
          </a:p>
        </p:txBody>
      </p:sp>
      <p:sp>
        <p:nvSpPr>
          <p:cNvPr id="236566" name="Text Box 22"/>
          <p:cNvSpPr txBox="1">
            <a:spLocks noChangeArrowheads="1"/>
          </p:cNvSpPr>
          <p:nvPr/>
        </p:nvSpPr>
        <p:spPr bwMode="auto">
          <a:xfrm>
            <a:off x="1701800" y="2852738"/>
            <a:ext cx="854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JO" altLang="ar-JO"/>
          </a:p>
        </p:txBody>
      </p:sp>
      <p:sp>
        <p:nvSpPr>
          <p:cNvPr id="236567" name="Text Box 23"/>
          <p:cNvSpPr txBox="1">
            <a:spLocks noChangeArrowheads="1"/>
          </p:cNvSpPr>
          <p:nvPr/>
        </p:nvSpPr>
        <p:spPr bwMode="auto">
          <a:xfrm>
            <a:off x="2700338" y="4437063"/>
            <a:ext cx="14398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800">
                <a:solidFill>
                  <a:srgbClr val="CC0000"/>
                </a:solidFill>
                <a:latin typeface="Times New Roman" panose="02020603050405020304" pitchFamily="18" charset="0"/>
              </a:rPr>
              <a:t>t   test</a:t>
            </a:r>
            <a:r>
              <a:rPr lang="en-US" altLang="ar-JO" sz="2800" b="0">
                <a:latin typeface="Times New Roman" panose="02020603050405020304" pitchFamily="18" charset="0"/>
              </a:rPr>
              <a:t> </a:t>
            </a:r>
            <a:endParaRPr lang="en-US" altLang="ar-JO" sz="2800"/>
          </a:p>
        </p:txBody>
      </p:sp>
      <p:sp>
        <p:nvSpPr>
          <p:cNvPr id="236568" name="Text Box 24"/>
          <p:cNvSpPr txBox="1">
            <a:spLocks noChangeArrowheads="1"/>
          </p:cNvSpPr>
          <p:nvPr/>
        </p:nvSpPr>
        <p:spPr bwMode="auto">
          <a:xfrm>
            <a:off x="4427538" y="5805488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One Dependent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2484438" y="5867400"/>
            <a:ext cx="172878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 and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population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74" name="Text Box 30"/>
          <p:cNvSpPr txBox="1">
            <a:spLocks noChangeArrowheads="1"/>
          </p:cNvSpPr>
          <p:nvPr/>
        </p:nvSpPr>
        <p:spPr bwMode="auto">
          <a:xfrm>
            <a:off x="0" y="6021388"/>
            <a:ext cx="2484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Two independent</a:t>
            </a:r>
          </a:p>
          <a:p>
            <a:r>
              <a:rPr lang="en-US" altLang="ar-JO" sz="2400">
                <a:solidFill>
                  <a:srgbClr val="CC0000"/>
                </a:solidFill>
                <a:latin typeface="Times New Roman" panose="02020603050405020304" pitchFamily="18" charset="0"/>
              </a:rPr>
              <a:t>samples</a:t>
            </a:r>
            <a:endParaRPr lang="en-US" altLang="ar-JO" sz="2400">
              <a:solidFill>
                <a:srgbClr val="CC0000"/>
              </a:solidFill>
            </a:endParaRPr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468313" y="4797425"/>
            <a:ext cx="1498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ar-JO" altLang="ar-JO"/>
          </a:p>
        </p:txBody>
      </p:sp>
      <p:sp>
        <p:nvSpPr>
          <p:cNvPr id="236580" name="Rectangle 36"/>
          <p:cNvSpPr>
            <a:spLocks noChangeArrowheads="1"/>
          </p:cNvSpPr>
          <p:nvPr/>
        </p:nvSpPr>
        <p:spPr bwMode="auto">
          <a:xfrm>
            <a:off x="250825" y="45085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ar-JO" altLang="ar-JO" b="0"/>
          </a:p>
        </p:txBody>
      </p:sp>
      <p:sp>
        <p:nvSpPr>
          <p:cNvPr id="236581" name="AutoShape 37"/>
          <p:cNvSpPr>
            <a:spLocks noChangeArrowheads="1"/>
          </p:cNvSpPr>
          <p:nvPr/>
        </p:nvSpPr>
        <p:spPr bwMode="auto">
          <a:xfrm>
            <a:off x="2771775" y="765175"/>
            <a:ext cx="3024188" cy="35877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2" name="AutoShape 38"/>
          <p:cNvSpPr>
            <a:spLocks noChangeArrowheads="1"/>
          </p:cNvSpPr>
          <p:nvPr/>
        </p:nvSpPr>
        <p:spPr bwMode="auto">
          <a:xfrm>
            <a:off x="4140200" y="1268413"/>
            <a:ext cx="3240088" cy="4318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3" name="AutoShape 39"/>
          <p:cNvSpPr>
            <a:spLocks noChangeArrowheads="1"/>
          </p:cNvSpPr>
          <p:nvPr/>
        </p:nvSpPr>
        <p:spPr bwMode="auto">
          <a:xfrm>
            <a:off x="1042988" y="1268413"/>
            <a:ext cx="288925" cy="792162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4" name="AutoShape 40"/>
          <p:cNvSpPr>
            <a:spLocks noChangeArrowheads="1"/>
          </p:cNvSpPr>
          <p:nvPr/>
        </p:nvSpPr>
        <p:spPr bwMode="auto">
          <a:xfrm>
            <a:off x="7596188" y="2205038"/>
            <a:ext cx="288925" cy="1079500"/>
          </a:xfrm>
          <a:prstGeom prst="downArrow">
            <a:avLst>
              <a:gd name="adj1" fmla="val 50000"/>
              <a:gd name="adj2" fmla="val 934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5" name="AutoShape 41"/>
          <p:cNvSpPr>
            <a:spLocks noChangeArrowheads="1"/>
          </p:cNvSpPr>
          <p:nvPr/>
        </p:nvSpPr>
        <p:spPr bwMode="auto">
          <a:xfrm>
            <a:off x="2987675" y="2276475"/>
            <a:ext cx="3240088" cy="504825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6" name="AutoShape 42"/>
          <p:cNvSpPr>
            <a:spLocks noChangeArrowheads="1"/>
          </p:cNvSpPr>
          <p:nvPr/>
        </p:nvSpPr>
        <p:spPr bwMode="auto">
          <a:xfrm>
            <a:off x="6300788" y="3789363"/>
            <a:ext cx="215900" cy="1008062"/>
          </a:xfrm>
          <a:prstGeom prst="downArrow">
            <a:avLst>
              <a:gd name="adj1" fmla="val 50000"/>
              <a:gd name="adj2" fmla="val 116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7" name="AutoShape 43"/>
          <p:cNvSpPr>
            <a:spLocks noChangeArrowheads="1"/>
          </p:cNvSpPr>
          <p:nvPr/>
        </p:nvSpPr>
        <p:spPr bwMode="auto">
          <a:xfrm>
            <a:off x="2771775" y="5013325"/>
            <a:ext cx="288925" cy="1008063"/>
          </a:xfrm>
          <a:prstGeom prst="down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2051050" y="3789363"/>
            <a:ext cx="9366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  <a:latin typeface="Times New Roman" panose="02020603050405020304" pitchFamily="18" charset="0"/>
              </a:rPr>
              <a:t>2 x 2</a:t>
            </a:r>
          </a:p>
          <a:p>
            <a:endParaRPr lang="en-US" altLang="ar-JO" sz="2400"/>
          </a:p>
        </p:txBody>
      </p:sp>
      <p:sp>
        <p:nvSpPr>
          <p:cNvPr id="236589" name="AutoShape 45"/>
          <p:cNvSpPr>
            <a:spLocks noChangeArrowheads="1"/>
          </p:cNvSpPr>
          <p:nvPr/>
        </p:nvSpPr>
        <p:spPr bwMode="auto">
          <a:xfrm>
            <a:off x="539750" y="4868863"/>
            <a:ext cx="4535488" cy="287337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2" name="AutoShape 48"/>
          <p:cNvSpPr>
            <a:spLocks noChangeArrowheads="1"/>
          </p:cNvSpPr>
          <p:nvPr/>
        </p:nvSpPr>
        <p:spPr bwMode="auto">
          <a:xfrm>
            <a:off x="3348038" y="3429000"/>
            <a:ext cx="288925" cy="1152525"/>
          </a:xfrm>
          <a:prstGeom prst="downArrow">
            <a:avLst>
              <a:gd name="adj1" fmla="val 50000"/>
              <a:gd name="adj2" fmla="val 9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3" name="AutoShape 49"/>
          <p:cNvSpPr>
            <a:spLocks noChangeArrowheads="1"/>
          </p:cNvSpPr>
          <p:nvPr/>
        </p:nvSpPr>
        <p:spPr bwMode="auto">
          <a:xfrm>
            <a:off x="4716463" y="4941888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4" name="AutoShape 50"/>
          <p:cNvSpPr>
            <a:spLocks noChangeArrowheads="1"/>
          </p:cNvSpPr>
          <p:nvPr/>
        </p:nvSpPr>
        <p:spPr bwMode="auto">
          <a:xfrm>
            <a:off x="539750" y="4941888"/>
            <a:ext cx="288925" cy="1150937"/>
          </a:xfrm>
          <a:prstGeom prst="downArrow">
            <a:avLst>
              <a:gd name="adj1" fmla="val 50000"/>
              <a:gd name="adj2" fmla="val 995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5" name="AutoShape 51"/>
          <p:cNvSpPr>
            <a:spLocks noChangeArrowheads="1"/>
          </p:cNvSpPr>
          <p:nvPr/>
        </p:nvSpPr>
        <p:spPr bwMode="auto">
          <a:xfrm>
            <a:off x="0" y="2852738"/>
            <a:ext cx="2411413" cy="2159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6" name="AutoShape 52"/>
          <p:cNvSpPr>
            <a:spLocks noChangeArrowheads="1"/>
          </p:cNvSpPr>
          <p:nvPr/>
        </p:nvSpPr>
        <p:spPr bwMode="auto">
          <a:xfrm>
            <a:off x="2124075" y="2997200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7" name="AutoShape 53"/>
          <p:cNvSpPr>
            <a:spLocks noChangeArrowheads="1"/>
          </p:cNvSpPr>
          <p:nvPr/>
        </p:nvSpPr>
        <p:spPr bwMode="auto">
          <a:xfrm>
            <a:off x="1258888" y="2924175"/>
            <a:ext cx="217487" cy="1225550"/>
          </a:xfrm>
          <a:prstGeom prst="downArrow">
            <a:avLst>
              <a:gd name="adj1" fmla="val 50000"/>
              <a:gd name="adj2" fmla="val 1408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8" name="AutoShape 54"/>
          <p:cNvSpPr>
            <a:spLocks noChangeArrowheads="1"/>
          </p:cNvSpPr>
          <p:nvPr/>
        </p:nvSpPr>
        <p:spPr bwMode="auto">
          <a:xfrm>
            <a:off x="2124075" y="2997200"/>
            <a:ext cx="288925" cy="792163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599" name="AutoShape 55"/>
          <p:cNvSpPr>
            <a:spLocks noChangeArrowheads="1"/>
          </p:cNvSpPr>
          <p:nvPr/>
        </p:nvSpPr>
        <p:spPr bwMode="auto">
          <a:xfrm>
            <a:off x="179388" y="2997200"/>
            <a:ext cx="215900" cy="792163"/>
          </a:xfrm>
          <a:prstGeom prst="down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36600" name="Text Box 56"/>
          <p:cNvSpPr txBox="1">
            <a:spLocks noChangeArrowheads="1"/>
          </p:cNvSpPr>
          <p:nvPr/>
        </p:nvSpPr>
        <p:spPr bwMode="auto">
          <a:xfrm>
            <a:off x="0" y="3644900"/>
            <a:ext cx="1116013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JO" sz="2400">
                <a:solidFill>
                  <a:srgbClr val="33CC33"/>
                </a:solidFill>
              </a:rPr>
              <a:t>a x b</a:t>
            </a:r>
          </a:p>
        </p:txBody>
      </p:sp>
    </p:spTree>
    <p:extLst>
      <p:ext uri="{BB962C8B-B14F-4D97-AF65-F5344CB8AC3E}">
        <p14:creationId xmlns:p14="http://schemas.microsoft.com/office/powerpoint/2010/main" val="318130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3"/>
          <p:cNvSpPr>
            <a:spLocks noChangeArrowheads="1" noChangeShapeType="1" noTextEdit="1"/>
          </p:cNvSpPr>
          <p:nvPr/>
        </p:nvSpPr>
        <p:spPr bwMode="auto">
          <a:xfrm>
            <a:off x="1596981" y="1322231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THANK   YOU  ALL</a:t>
            </a:r>
            <a:endParaRPr lang="ar-JO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5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0587A-3BAC-4A94-BA1F-ED0ADCC7B495}" type="slidenum">
              <a:rPr lang="ar-SA" altLang="ar-JO"/>
              <a:pPr/>
              <a:t>4</a:t>
            </a:fld>
            <a:endParaRPr lang="en-US" altLang="ar-JO"/>
          </a:p>
        </p:txBody>
      </p:sp>
      <p:sp>
        <p:nvSpPr>
          <p:cNvPr id="212996" name="Oval 4"/>
          <p:cNvSpPr>
            <a:spLocks noChangeArrowheads="1"/>
          </p:cNvSpPr>
          <p:nvPr/>
        </p:nvSpPr>
        <p:spPr bwMode="auto">
          <a:xfrm>
            <a:off x="611188" y="1054100"/>
            <a:ext cx="3240087" cy="2952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4000" b="0" dirty="0">
                <a:solidFill>
                  <a:srgbClr val="FF0000"/>
                </a:solidFill>
              </a:rPr>
              <a:t>♂</a:t>
            </a:r>
          </a:p>
        </p:txBody>
      </p:sp>
      <p:sp>
        <p:nvSpPr>
          <p:cNvPr id="212997" name="Oval 5"/>
          <p:cNvSpPr>
            <a:spLocks noChangeArrowheads="1"/>
          </p:cNvSpPr>
          <p:nvPr/>
        </p:nvSpPr>
        <p:spPr bwMode="auto">
          <a:xfrm>
            <a:off x="5292725" y="1125538"/>
            <a:ext cx="3024188" cy="2881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ar-JO" sz="3600" dirty="0">
                <a:solidFill>
                  <a:schemeClr val="bg1"/>
                </a:solidFill>
              </a:rPr>
              <a:t>♂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4276725" y="324643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ar-JO"/>
              <a:t> 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1331913" y="42926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129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2926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867400" y="4365625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365625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4479925" y="32448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ar-JO" altLang="ar-JO"/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732588" y="4868863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66kg</a:t>
            </a:r>
          </a:p>
        </p:txBody>
      </p:sp>
      <p:sp>
        <p:nvSpPr>
          <p:cNvPr id="213004" name="Rectangle 12"/>
          <p:cNvSpPr>
            <a:spLocks noChangeArrowheads="1"/>
          </p:cNvSpPr>
          <p:nvPr/>
        </p:nvSpPr>
        <p:spPr bwMode="auto">
          <a:xfrm>
            <a:off x="2051050" y="4652963"/>
            <a:ext cx="1225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ar-JO" sz="2800">
                <a:solidFill>
                  <a:srgbClr val="000099"/>
                </a:solidFill>
              </a:rPr>
              <a:t>70 kg</a:t>
            </a:r>
          </a:p>
        </p:txBody>
      </p:sp>
    </p:spTree>
    <p:extLst>
      <p:ext uri="{BB962C8B-B14F-4D97-AF65-F5344CB8AC3E}">
        <p14:creationId xmlns:p14="http://schemas.microsoft.com/office/powerpoint/2010/main" val="277926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48668-3F88-4916-89FA-89A5F511AB63}" type="slidenum">
              <a:rPr lang="ar-SA" altLang="ar-JO"/>
              <a:pPr/>
              <a:t>5</a:t>
            </a:fld>
            <a:endParaRPr lang="en-US" altLang="ar-JO"/>
          </a:p>
        </p:txBody>
      </p:sp>
      <p:grpSp>
        <p:nvGrpSpPr>
          <p:cNvPr id="200715" name="Group 11"/>
          <p:cNvGrpSpPr>
            <a:grpSpLocks/>
          </p:cNvGrpSpPr>
          <p:nvPr/>
        </p:nvGrpSpPr>
        <p:grpSpPr bwMode="auto">
          <a:xfrm>
            <a:off x="2987675" y="692150"/>
            <a:ext cx="1439863" cy="779463"/>
            <a:chOff x="3834" y="6120"/>
            <a:chExt cx="988" cy="661"/>
          </a:xfrm>
        </p:grpSpPr>
        <p:sp>
          <p:nvSpPr>
            <p:cNvPr id="200717" name="Freeform 13"/>
            <p:cNvSpPr>
              <a:spLocks/>
            </p:cNvSpPr>
            <p:nvPr/>
          </p:nvSpPr>
          <p:spPr bwMode="auto">
            <a:xfrm>
              <a:off x="3885" y="6120"/>
              <a:ext cx="795" cy="393"/>
            </a:xfrm>
            <a:custGeom>
              <a:avLst/>
              <a:gdLst>
                <a:gd name="T0" fmla="*/ 795 w 795"/>
                <a:gd name="T1" fmla="*/ 0 h 393"/>
                <a:gd name="T2" fmla="*/ 0 w 795"/>
                <a:gd name="T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5" h="393">
                  <a:moveTo>
                    <a:pt x="795" y="0"/>
                  </a:moveTo>
                  <a:lnTo>
                    <a:pt x="0" y="3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  <p:sp>
          <p:nvSpPr>
            <p:cNvPr id="200716" name="Freeform 12"/>
            <p:cNvSpPr>
              <a:spLocks/>
            </p:cNvSpPr>
            <p:nvPr/>
          </p:nvSpPr>
          <p:spPr bwMode="auto">
            <a:xfrm>
              <a:off x="3834" y="6547"/>
              <a:ext cx="988" cy="234"/>
            </a:xfrm>
            <a:custGeom>
              <a:avLst/>
              <a:gdLst>
                <a:gd name="T0" fmla="*/ 0 w 988"/>
                <a:gd name="T1" fmla="*/ 0 h 234"/>
                <a:gd name="T2" fmla="*/ 988 w 988"/>
                <a:gd name="T3" fmla="*/ 23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88" h="234">
                  <a:moveTo>
                    <a:pt x="0" y="0"/>
                  </a:moveTo>
                  <a:lnTo>
                    <a:pt x="988" y="2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ar-JO"/>
            </a:p>
          </p:txBody>
        </p:sp>
      </p:grp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0" y="2108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sp>
        <p:nvSpPr>
          <p:cNvPr id="200719" name="Rectangle 15"/>
          <p:cNvSpPr>
            <a:spLocks noChangeArrowheads="1"/>
          </p:cNvSpPr>
          <p:nvPr/>
        </p:nvSpPr>
        <p:spPr bwMode="auto">
          <a:xfrm>
            <a:off x="827088" y="368300"/>
            <a:ext cx="7416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                          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             </a:t>
            </a:r>
            <a:r>
              <a:rPr lang="en-US" altLang="ar-JO" sz="2800" dirty="0">
                <a:cs typeface="Times New Roman" panose="02020603050405020304" pitchFamily="18" charset="0"/>
              </a:rPr>
              <a:t>Descriptive</a:t>
            </a:r>
            <a:endParaRPr lang="en-US" altLang="ar-JO" sz="2800" dirty="0"/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Biostatistics </a:t>
            </a:r>
            <a:endParaRPr lang="en-US" altLang="ar-JO" sz="2800" dirty="0"/>
          </a:p>
          <a:p>
            <a:pPr eaLnBrk="0" hangingPunct="0"/>
            <a:r>
              <a:rPr lang="en-US" altLang="ar-JO" sz="2800" dirty="0">
                <a:cs typeface="Times New Roman" panose="02020603050405020304" pitchFamily="18" charset="0"/>
              </a:rPr>
              <a:t>                                 Inferential</a:t>
            </a:r>
            <a:endParaRPr lang="en-US" altLang="ar-JO" sz="2800" dirty="0"/>
          </a:p>
          <a:p>
            <a:pPr eaLnBrk="0" hangingPunct="0"/>
            <a:endParaRPr lang="en-US" altLang="ar-JO" sz="2800" dirty="0"/>
          </a:p>
        </p:txBody>
      </p:sp>
      <p:sp>
        <p:nvSpPr>
          <p:cNvPr id="200720" name="Rectangle 16"/>
          <p:cNvSpPr>
            <a:spLocks noChangeArrowheads="1"/>
          </p:cNvSpPr>
          <p:nvPr/>
        </p:nvSpPr>
        <p:spPr bwMode="auto">
          <a:xfrm>
            <a:off x="179387" y="2486025"/>
            <a:ext cx="87852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ar-JO" sz="1400" b="0" dirty="0">
                <a:cs typeface="Times New Roman" panose="02020603050405020304" pitchFamily="18" charset="0"/>
              </a:rPr>
              <a:t>  </a:t>
            </a:r>
            <a:r>
              <a:rPr lang="en-US" altLang="ar-JO" sz="2800" b="0" dirty="0">
                <a:cs typeface="Times New Roman" panose="02020603050405020304" pitchFamily="18" charset="0"/>
              </a:rPr>
              <a:t>Sample                </a:t>
            </a:r>
            <a:r>
              <a:rPr lang="en-US" altLang="ar-JO" sz="2800" dirty="0">
                <a:solidFill>
                  <a:srgbClr val="CC3300"/>
                </a:solidFill>
                <a:cs typeface="Times New Roman" panose="02020603050405020304" pitchFamily="18" charset="0"/>
              </a:rPr>
              <a:t>mean  ±  S.D</a:t>
            </a:r>
            <a:r>
              <a:rPr lang="en-US" altLang="ar-JO" sz="2800" b="0" dirty="0">
                <a:cs typeface="Times New Roman" panose="02020603050405020304" pitchFamily="18" charset="0"/>
              </a:rPr>
              <a:t>           sample statistic </a:t>
            </a:r>
            <a:endParaRPr lang="en-US" altLang="ar-JO" sz="2800" b="0" dirty="0"/>
          </a:p>
          <a:p>
            <a:pPr eaLnBrk="0" hangingPunct="0"/>
            <a:r>
              <a:rPr lang="en-US" altLang="ar-JO" sz="2800" b="0" dirty="0">
                <a:cs typeface="Times New Roman" panose="02020603050405020304" pitchFamily="18" charset="0"/>
              </a:rPr>
              <a:t>                                                            sample </a:t>
            </a:r>
            <a:r>
              <a:rPr lang="en-US" altLang="ar-JO" sz="2800" b="0" dirty="0"/>
              <a:t>estimate</a:t>
            </a:r>
          </a:p>
          <a:p>
            <a:pPr eaLnBrk="0" hangingPunct="0"/>
            <a:endParaRPr lang="en-US" altLang="ar-JO" sz="2800" b="0" dirty="0"/>
          </a:p>
          <a:p>
            <a:pPr eaLnBrk="0" hangingPunct="0"/>
            <a:r>
              <a:rPr lang="en-US" altLang="ar-JO" sz="2800" b="0" dirty="0">
                <a:cs typeface="Times New Roman" panose="02020603050405020304" pitchFamily="18" charset="0"/>
              </a:rPr>
              <a:t> Population         </a:t>
            </a:r>
            <a:r>
              <a:rPr lang="en-US" altLang="ar-JO" sz="2800" b="0" dirty="0" smtClean="0">
                <a:cs typeface="Times New Roman" panose="02020603050405020304" pitchFamily="18" charset="0"/>
              </a:rPr>
              <a:t> </a:t>
            </a:r>
            <a:r>
              <a:rPr lang="en-US" altLang="ar-JO" sz="2800" b="0" dirty="0" err="1" smtClean="0">
                <a:cs typeface="Times New Roman" panose="02020603050405020304" pitchFamily="18" charset="0"/>
              </a:rPr>
              <a:t>population</a:t>
            </a:r>
            <a:r>
              <a:rPr lang="en-US" altLang="ar-JO" sz="2800" b="0" dirty="0" smtClean="0">
                <a:cs typeface="Times New Roman" panose="02020603050405020304" pitchFamily="18" charset="0"/>
              </a:rPr>
              <a:t> mean </a:t>
            </a:r>
            <a:r>
              <a:rPr lang="en-US" altLang="ar-J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μ ±S.E</a:t>
            </a:r>
            <a:r>
              <a:rPr lang="en-US" altLang="ar-JO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ar-JO" sz="2400" b="0" dirty="0">
                <a:cs typeface="Times New Roman" panose="02020603050405020304" pitchFamily="18" charset="0"/>
              </a:rPr>
              <a:t>     </a:t>
            </a:r>
            <a:r>
              <a:rPr lang="en-US" altLang="ar-JO" sz="2400" b="0" dirty="0" smtClean="0">
                <a:cs typeface="Times New Roman" panose="02020603050405020304" pitchFamily="18" charset="0"/>
              </a:rPr>
              <a:t>     </a:t>
            </a:r>
            <a:r>
              <a:rPr lang="en-US" altLang="ar-JO" sz="2800" b="0" dirty="0" smtClean="0"/>
              <a:t>population</a:t>
            </a:r>
            <a:r>
              <a:rPr lang="en-US" altLang="ar-JO" sz="2400" b="0" dirty="0" smtClean="0"/>
              <a:t> </a:t>
            </a:r>
            <a:endParaRPr lang="en-US" altLang="ar-JO" sz="2400" b="0" dirty="0"/>
          </a:p>
          <a:p>
            <a:pPr eaLnBrk="0" hangingPunct="0"/>
            <a:r>
              <a:rPr lang="en-US" altLang="ar-JO" sz="2400" b="0" dirty="0"/>
              <a:t>                                                                           ,       </a:t>
            </a:r>
            <a:r>
              <a:rPr lang="en-US" altLang="ar-JO" sz="2400" b="0" dirty="0" smtClean="0"/>
              <a:t>               </a:t>
            </a:r>
            <a:r>
              <a:rPr lang="en-US" altLang="ar-JO" sz="2800" b="0" dirty="0" smtClean="0"/>
              <a:t>parameter</a:t>
            </a:r>
            <a:endParaRPr lang="en-US" altLang="ar-JO" sz="2800" b="0" dirty="0"/>
          </a:p>
          <a:p>
            <a:pPr eaLnBrk="0" hangingPunct="0"/>
            <a:endParaRPr lang="en-US" altLang="ar-JO" sz="2800" b="0" dirty="0"/>
          </a:p>
        </p:txBody>
      </p:sp>
      <p:sp>
        <p:nvSpPr>
          <p:cNvPr id="200721" name="AutoShape 17"/>
          <p:cNvSpPr>
            <a:spLocks noChangeArrowheads="1"/>
          </p:cNvSpPr>
          <p:nvPr/>
        </p:nvSpPr>
        <p:spPr bwMode="auto">
          <a:xfrm>
            <a:off x="1419225" y="2823269"/>
            <a:ext cx="1408113" cy="288925"/>
          </a:xfrm>
          <a:prstGeom prst="rightArrow">
            <a:avLst>
              <a:gd name="adj1" fmla="val 50000"/>
              <a:gd name="adj2" fmla="val 1218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2" name="AutoShape 18"/>
          <p:cNvSpPr>
            <a:spLocks noChangeArrowheads="1"/>
          </p:cNvSpPr>
          <p:nvPr/>
        </p:nvSpPr>
        <p:spPr bwMode="auto">
          <a:xfrm>
            <a:off x="4446599" y="2761379"/>
            <a:ext cx="1008063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3" name="AutoShape 19"/>
          <p:cNvSpPr>
            <a:spLocks noChangeArrowheads="1"/>
          </p:cNvSpPr>
          <p:nvPr/>
        </p:nvSpPr>
        <p:spPr bwMode="auto">
          <a:xfrm>
            <a:off x="1935140" y="3963897"/>
            <a:ext cx="776288" cy="287338"/>
          </a:xfrm>
          <a:prstGeom prst="rightArrow">
            <a:avLst>
              <a:gd name="adj1" fmla="val 50000"/>
              <a:gd name="adj2" fmla="val 809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4" name="AutoShape 20"/>
          <p:cNvSpPr>
            <a:spLocks noChangeArrowheads="1"/>
          </p:cNvSpPr>
          <p:nvPr/>
        </p:nvSpPr>
        <p:spPr bwMode="auto">
          <a:xfrm>
            <a:off x="6284729" y="4014652"/>
            <a:ext cx="589287" cy="185828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179388" y="5373688"/>
            <a:ext cx="8785225" cy="137318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r>
              <a:rPr lang="en-US" altLang="ar-JO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generalized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the </a:t>
            </a:r>
            <a:r>
              <a:rPr lang="en-US" altLang="ar-JO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which the sample has been drawn  </a:t>
            </a:r>
            <a:r>
              <a:rPr lang="en-US" altLang="ar-JO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</a:t>
            </a:r>
            <a:r>
              <a:rPr lang="en-US" altLang="ar-JO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ar-JO" sz="28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altLang="ar-JO" sz="2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</a:p>
        </p:txBody>
      </p:sp>
      <p:sp>
        <p:nvSpPr>
          <p:cNvPr id="200726" name="AutoShape 22"/>
          <p:cNvSpPr>
            <a:spLocks noChangeArrowheads="1"/>
          </p:cNvSpPr>
          <p:nvPr/>
        </p:nvSpPr>
        <p:spPr bwMode="auto">
          <a:xfrm>
            <a:off x="3203575" y="4221163"/>
            <a:ext cx="288925" cy="1263650"/>
          </a:xfrm>
          <a:prstGeom prst="downArrow">
            <a:avLst>
              <a:gd name="adj1" fmla="val 50000"/>
              <a:gd name="adj2" fmla="val 1093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  <p:sp>
        <p:nvSpPr>
          <p:cNvPr id="200727" name="AutoShape 23"/>
          <p:cNvSpPr>
            <a:spLocks noChangeArrowheads="1"/>
          </p:cNvSpPr>
          <p:nvPr/>
        </p:nvSpPr>
        <p:spPr bwMode="auto">
          <a:xfrm>
            <a:off x="4067175" y="2924175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571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BBFF-FCE9-40C1-9990-A2296B85AF3D}" type="slidenum">
              <a:rPr lang="ar-SA" altLang="ar-JO"/>
              <a:pPr/>
              <a:t>6</a:t>
            </a:fld>
            <a:endParaRPr lang="en-US" altLang="ar-JO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323850" y="468422"/>
            <a:ext cx="882015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dirty="0"/>
              <a:t> </a:t>
            </a:r>
            <a:r>
              <a:rPr lang="en-US" altLang="ar-JO" sz="2800" dirty="0"/>
              <a:t>Sound generalized information about the population from </a:t>
            </a:r>
            <a:r>
              <a:rPr lang="en-US" altLang="ar-JO" sz="2800" dirty="0" smtClean="0"/>
              <a:t>which the sample has been drawn depending on the evidence of the sample . </a:t>
            </a:r>
            <a:endParaRPr lang="en-US" altLang="ar-JO" sz="2800" b="0" dirty="0"/>
          </a:p>
          <a:p>
            <a:pPr eaLnBrk="0" hangingPunct="0"/>
            <a:endParaRPr lang="en-US" altLang="ar-JO" sz="2800" b="0" dirty="0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755650" y="3278188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ar-JO"/>
              <a:t> </a:t>
            </a:r>
            <a:endParaRPr lang="en-US" altLang="ar-JO" b="0"/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323850" y="3716338"/>
            <a:ext cx="86407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1" dirty="0">
                <a:solidFill>
                  <a:srgbClr val="C00000"/>
                </a:solidFill>
              </a:rPr>
              <a:t>Inferential Biostatistics </a:t>
            </a:r>
            <a:r>
              <a:rPr lang="en-US" altLang="ar-JO" sz="2800" dirty="0"/>
              <a:t>(Analysis).</a:t>
            </a:r>
          </a:p>
          <a:p>
            <a:r>
              <a:rPr lang="en-US" altLang="ar-JO" sz="2800" b="0" dirty="0"/>
              <a:t>It is used to test </a:t>
            </a:r>
            <a:r>
              <a:rPr lang="en-US" altLang="ar-JO" sz="2800" b="0" dirty="0">
                <a:solidFill>
                  <a:srgbClr val="0070C0"/>
                </a:solidFill>
              </a:rPr>
              <a:t>specific</a:t>
            </a:r>
            <a:r>
              <a:rPr lang="en-US" altLang="ar-JO" sz="2800" b="0" dirty="0"/>
              <a:t> </a:t>
            </a:r>
            <a:r>
              <a:rPr lang="en-US" altLang="ar-JO" sz="2800" b="0" dirty="0">
                <a:solidFill>
                  <a:srgbClr val="FF0000"/>
                </a:solidFill>
              </a:rPr>
              <a:t>hypothesis</a:t>
            </a:r>
            <a:r>
              <a:rPr lang="en-US" altLang="ar-JO" sz="2800" b="0" dirty="0"/>
              <a:t> about </a:t>
            </a:r>
            <a:r>
              <a:rPr lang="en-US" altLang="ar-JO" sz="2800" b="0" dirty="0">
                <a:solidFill>
                  <a:srgbClr val="FF0000"/>
                </a:solidFill>
              </a:rPr>
              <a:t>population</a:t>
            </a:r>
            <a:r>
              <a:rPr lang="en-US" altLang="ar-JO" sz="2800" b="0" dirty="0"/>
              <a:t> by using certain </a:t>
            </a:r>
            <a:r>
              <a:rPr lang="en-US" altLang="ar-JO" sz="2800" b="1" dirty="0">
                <a:solidFill>
                  <a:srgbClr val="FF0000"/>
                </a:solidFill>
              </a:rPr>
              <a:t>test significance </a:t>
            </a:r>
            <a:r>
              <a:rPr lang="en-US" altLang="ar-JO" sz="2800" b="0" dirty="0"/>
              <a:t>.</a:t>
            </a:r>
          </a:p>
        </p:txBody>
      </p:sp>
      <p:sp>
        <p:nvSpPr>
          <p:cNvPr id="201735" name="AutoShape 7"/>
          <p:cNvSpPr>
            <a:spLocks noChangeArrowheads="1"/>
          </p:cNvSpPr>
          <p:nvPr/>
        </p:nvSpPr>
        <p:spPr bwMode="auto">
          <a:xfrm>
            <a:off x="2843213" y="1844675"/>
            <a:ext cx="360362" cy="1871663"/>
          </a:xfrm>
          <a:prstGeom prst="downArrow">
            <a:avLst>
              <a:gd name="adj1" fmla="val 50000"/>
              <a:gd name="adj2" fmla="val 129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250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1421-B8E3-49C8-8228-8638DC66EF93}" type="slidenum">
              <a:rPr lang="ar-SA" altLang="ar-JO"/>
              <a:pPr/>
              <a:t>7</a:t>
            </a:fld>
            <a:endParaRPr lang="en-US" altLang="ar-JO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79388" y="341201"/>
            <a:ext cx="891333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278438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ar-JO" sz="2800" dirty="0">
                <a:solidFill>
                  <a:srgbClr val="000099"/>
                </a:solidFill>
              </a:rPr>
              <a:t>We expect always that there is a difference between groups .</a:t>
            </a:r>
          </a:p>
          <a:p>
            <a:r>
              <a:rPr lang="en-US" altLang="ar-JO" sz="2800" dirty="0">
                <a:solidFill>
                  <a:srgbClr val="6600FF"/>
                </a:solidFill>
              </a:rPr>
              <a:t>Mean body weight of</a:t>
            </a:r>
            <a:r>
              <a:rPr lang="en-US" altLang="ar-JO" sz="2800" b="0" dirty="0"/>
              <a:t>  </a:t>
            </a:r>
            <a:r>
              <a:rPr lang="en-US" altLang="ar-JO" sz="2800" dirty="0">
                <a:solidFill>
                  <a:srgbClr val="6600FF"/>
                </a:solidFill>
              </a:rPr>
              <a:t>♂</a:t>
            </a:r>
            <a:r>
              <a:rPr lang="en-US" altLang="ar-JO" sz="2800" b="0" dirty="0"/>
              <a:t> = 70 kg .</a:t>
            </a:r>
          </a:p>
          <a:p>
            <a:r>
              <a:rPr lang="en-US" altLang="ar-JO" sz="2800" dirty="0">
                <a:solidFill>
                  <a:srgbClr val="CC3300"/>
                </a:solidFill>
              </a:rPr>
              <a:t>Mean body weight of</a:t>
            </a:r>
            <a:r>
              <a:rPr lang="en-US" altLang="ar-JO" sz="2800" b="0" dirty="0"/>
              <a:t>  </a:t>
            </a:r>
            <a:r>
              <a:rPr lang="en-US" altLang="ar-JO" sz="2800" dirty="0">
                <a:solidFill>
                  <a:srgbClr val="990033"/>
                </a:solidFill>
              </a:rPr>
              <a:t>♀</a:t>
            </a:r>
            <a:r>
              <a:rPr lang="en-US" altLang="ar-JO" sz="2800" b="0" dirty="0"/>
              <a:t> = </a:t>
            </a:r>
            <a:r>
              <a:rPr lang="en-US" altLang="ar-JO" sz="2800" b="0" dirty="0">
                <a:solidFill>
                  <a:srgbClr val="CC3300"/>
                </a:solidFill>
              </a:rPr>
              <a:t>55 kg</a:t>
            </a:r>
            <a:r>
              <a:rPr lang="en-US" altLang="ar-JO" sz="2800" dirty="0"/>
              <a:t> </a:t>
            </a:r>
          </a:p>
        </p:txBody>
      </p:sp>
      <p:grpSp>
        <p:nvGrpSpPr>
          <p:cNvPr id="202757" name="Group 5"/>
          <p:cNvGrpSpPr>
            <a:grpSpLocks/>
          </p:cNvGrpSpPr>
          <p:nvPr/>
        </p:nvGrpSpPr>
        <p:grpSpPr bwMode="auto">
          <a:xfrm>
            <a:off x="1403350" y="2276475"/>
            <a:ext cx="6265863" cy="2449513"/>
            <a:chOff x="2700" y="3632"/>
            <a:chExt cx="6840" cy="2146"/>
          </a:xfrm>
        </p:grpSpPr>
        <p:grpSp>
          <p:nvGrpSpPr>
            <p:cNvPr id="202758" name="Group 6"/>
            <p:cNvGrpSpPr>
              <a:grpSpLocks/>
            </p:cNvGrpSpPr>
            <p:nvPr/>
          </p:nvGrpSpPr>
          <p:grpSpPr bwMode="auto">
            <a:xfrm>
              <a:off x="2700" y="3632"/>
              <a:ext cx="2520" cy="1990"/>
              <a:chOff x="2700" y="3632"/>
              <a:chExt cx="2520" cy="1980"/>
            </a:xfrm>
          </p:grpSpPr>
          <p:sp>
            <p:nvSpPr>
              <p:cNvPr id="202759" name="Oval 7"/>
              <p:cNvSpPr>
                <a:spLocks noChangeArrowheads="1"/>
              </p:cNvSpPr>
              <p:nvPr/>
            </p:nvSpPr>
            <p:spPr bwMode="auto">
              <a:xfrm>
                <a:off x="2700" y="3632"/>
                <a:ext cx="1980" cy="19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02760" name="Text Box 8"/>
              <p:cNvSpPr txBox="1">
                <a:spLocks noChangeArrowheads="1"/>
              </p:cNvSpPr>
              <p:nvPr/>
            </p:nvSpPr>
            <p:spPr bwMode="auto">
              <a:xfrm>
                <a:off x="2880" y="4562"/>
                <a:ext cx="20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1" name="Text Box 9"/>
              <p:cNvSpPr txBox="1">
                <a:spLocks noChangeArrowheads="1"/>
              </p:cNvSpPr>
              <p:nvPr/>
            </p:nvSpPr>
            <p:spPr bwMode="auto">
              <a:xfrm>
                <a:off x="3419" y="4208"/>
                <a:ext cx="201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2" name="Text Box 10"/>
              <p:cNvSpPr txBox="1">
                <a:spLocks noChangeArrowheads="1"/>
              </p:cNvSpPr>
              <p:nvPr/>
            </p:nvSpPr>
            <p:spPr bwMode="auto">
              <a:xfrm>
                <a:off x="3963" y="4533"/>
                <a:ext cx="20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3" name="Text Box 11"/>
              <p:cNvSpPr txBox="1">
                <a:spLocks noChangeArrowheads="1"/>
              </p:cNvSpPr>
              <p:nvPr/>
            </p:nvSpPr>
            <p:spPr bwMode="auto">
              <a:xfrm>
                <a:off x="3600" y="3632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4" name="Text Box 12"/>
              <p:cNvSpPr txBox="1">
                <a:spLocks noChangeArrowheads="1"/>
              </p:cNvSpPr>
              <p:nvPr/>
            </p:nvSpPr>
            <p:spPr bwMode="auto">
              <a:xfrm>
                <a:off x="3419" y="4924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5" name="Text Box 13"/>
              <p:cNvSpPr txBox="1">
                <a:spLocks noChangeArrowheads="1"/>
              </p:cNvSpPr>
              <p:nvPr/>
            </p:nvSpPr>
            <p:spPr bwMode="auto">
              <a:xfrm>
                <a:off x="3062" y="3809"/>
                <a:ext cx="201" cy="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6" name="Text Box 14"/>
              <p:cNvSpPr txBox="1">
                <a:spLocks noChangeArrowheads="1"/>
              </p:cNvSpPr>
              <p:nvPr/>
            </p:nvSpPr>
            <p:spPr bwMode="auto">
              <a:xfrm>
                <a:off x="3963" y="3999"/>
                <a:ext cx="202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67" name="Text Box 15"/>
              <p:cNvSpPr txBox="1">
                <a:spLocks noChangeArrowheads="1"/>
              </p:cNvSpPr>
              <p:nvPr/>
            </p:nvSpPr>
            <p:spPr bwMode="auto">
              <a:xfrm>
                <a:off x="4680" y="4172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ar-JO" sz="4400" b="0">
                    <a:latin typeface="Times New Roman" panose="02020603050405020304" pitchFamily="18" charset="0"/>
                  </a:rPr>
                  <a:t>♀</a:t>
                </a:r>
                <a:endParaRPr lang="en-US" altLang="ar-JO" sz="4400"/>
              </a:p>
            </p:txBody>
          </p:sp>
        </p:grpSp>
        <p:grpSp>
          <p:nvGrpSpPr>
            <p:cNvPr id="202768" name="Group 16"/>
            <p:cNvGrpSpPr>
              <a:grpSpLocks/>
            </p:cNvGrpSpPr>
            <p:nvPr/>
          </p:nvGrpSpPr>
          <p:grpSpPr bwMode="auto">
            <a:xfrm>
              <a:off x="7020" y="3632"/>
              <a:ext cx="2520" cy="2146"/>
              <a:chOff x="7020" y="3872"/>
              <a:chExt cx="2520" cy="1980"/>
            </a:xfrm>
          </p:grpSpPr>
          <p:sp>
            <p:nvSpPr>
              <p:cNvPr id="202769" name="Oval 17"/>
              <p:cNvSpPr>
                <a:spLocks noChangeArrowheads="1"/>
              </p:cNvSpPr>
              <p:nvPr/>
            </p:nvSpPr>
            <p:spPr bwMode="auto">
              <a:xfrm>
                <a:off x="7020" y="3872"/>
                <a:ext cx="1980" cy="19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02770" name="Text Box 18"/>
              <p:cNvSpPr txBox="1">
                <a:spLocks noChangeArrowheads="1"/>
              </p:cNvSpPr>
              <p:nvPr/>
            </p:nvSpPr>
            <p:spPr bwMode="auto">
              <a:xfrm>
                <a:off x="7027" y="4686"/>
                <a:ext cx="619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1" name="Text Box 19"/>
              <p:cNvSpPr txBox="1">
                <a:spLocks noChangeArrowheads="1"/>
              </p:cNvSpPr>
              <p:nvPr/>
            </p:nvSpPr>
            <p:spPr bwMode="auto">
              <a:xfrm>
                <a:off x="7807" y="4322"/>
                <a:ext cx="201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2" name="Text Box 20"/>
              <p:cNvSpPr txBox="1">
                <a:spLocks noChangeArrowheads="1"/>
              </p:cNvSpPr>
              <p:nvPr/>
            </p:nvSpPr>
            <p:spPr bwMode="auto">
              <a:xfrm>
                <a:off x="8396" y="4724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3" name="Text Box 21"/>
              <p:cNvSpPr txBox="1">
                <a:spLocks noChangeArrowheads="1"/>
              </p:cNvSpPr>
              <p:nvPr/>
            </p:nvSpPr>
            <p:spPr bwMode="auto">
              <a:xfrm>
                <a:off x="7920" y="3872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4" name="Text Box 22"/>
              <p:cNvSpPr txBox="1">
                <a:spLocks noChangeArrowheads="1"/>
              </p:cNvSpPr>
              <p:nvPr/>
            </p:nvSpPr>
            <p:spPr bwMode="auto">
              <a:xfrm>
                <a:off x="8048" y="5180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5" name="Text Box 23"/>
              <p:cNvSpPr txBox="1">
                <a:spLocks noChangeArrowheads="1"/>
              </p:cNvSpPr>
              <p:nvPr/>
            </p:nvSpPr>
            <p:spPr bwMode="auto">
              <a:xfrm>
                <a:off x="7315" y="4057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6" name="Text Box 24"/>
              <p:cNvSpPr txBox="1">
                <a:spLocks noChangeArrowheads="1"/>
              </p:cNvSpPr>
              <p:nvPr/>
            </p:nvSpPr>
            <p:spPr bwMode="auto">
              <a:xfrm>
                <a:off x="8283" y="4233"/>
                <a:ext cx="283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7" name="Text Box 25"/>
              <p:cNvSpPr txBox="1">
                <a:spLocks noChangeArrowheads="1"/>
              </p:cNvSpPr>
              <p:nvPr/>
            </p:nvSpPr>
            <p:spPr bwMode="auto">
              <a:xfrm>
                <a:off x="9000" y="4412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altLang="ar-JO" sz="4400" b="0">
                    <a:latin typeface="Times New Roman" panose="02020603050405020304" pitchFamily="18" charset="0"/>
                  </a:rPr>
                  <a:t>♂</a:t>
                </a:r>
                <a:endParaRPr lang="en-US" altLang="ar-JO" sz="4400"/>
              </a:p>
            </p:txBody>
          </p:sp>
          <p:sp>
            <p:nvSpPr>
              <p:cNvPr id="202778" name="Text Box 26"/>
              <p:cNvSpPr txBox="1">
                <a:spLocks noChangeArrowheads="1"/>
              </p:cNvSpPr>
              <p:nvPr/>
            </p:nvSpPr>
            <p:spPr bwMode="auto">
              <a:xfrm>
                <a:off x="7642" y="4791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  <p:sp>
            <p:nvSpPr>
              <p:cNvPr id="202779" name="Text Box 27"/>
              <p:cNvSpPr txBox="1">
                <a:spLocks noChangeArrowheads="1"/>
              </p:cNvSpPr>
              <p:nvPr/>
            </p:nvSpPr>
            <p:spPr bwMode="auto">
              <a:xfrm>
                <a:off x="7290" y="5154"/>
                <a:ext cx="201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endParaRPr lang="ar-JO" altLang="ar-JO"/>
              </a:p>
            </p:txBody>
          </p:sp>
        </p:grpSp>
      </p:grpSp>
      <p:sp>
        <p:nvSpPr>
          <p:cNvPr id="202781" name="Rectangle 29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sp>
        <p:nvSpPr>
          <p:cNvPr id="202782" name="Rectangle 30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ar-JO"/>
          </a:p>
        </p:txBody>
      </p:sp>
      <p:graphicFrame>
        <p:nvGraphicFramePr>
          <p:cNvPr id="202786" name="Object 34"/>
          <p:cNvGraphicFramePr>
            <a:graphicFrameLocks noChangeAspect="1"/>
          </p:cNvGraphicFramePr>
          <p:nvPr/>
        </p:nvGraphicFramePr>
        <p:xfrm>
          <a:off x="1835150" y="3141663"/>
          <a:ext cx="9366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Equation" r:id="rId3" imgW="139639" imgH="190417" progId="Equation.3">
                  <p:embed/>
                </p:oleObj>
              </mc:Choice>
              <mc:Fallback>
                <p:oleObj name="Equation" r:id="rId3" imgW="139639" imgH="190417" progId="Equation.3">
                  <p:embed/>
                  <p:pic>
                    <p:nvPicPr>
                      <p:cNvPr id="20278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41663"/>
                        <a:ext cx="936625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8" name="Object 36"/>
          <p:cNvGraphicFramePr>
            <a:graphicFrameLocks noChangeAspect="1"/>
          </p:cNvGraphicFramePr>
          <p:nvPr/>
        </p:nvGraphicFramePr>
        <p:xfrm>
          <a:off x="5651500" y="2997200"/>
          <a:ext cx="93662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Equation" r:id="rId5" imgW="139639" imgH="190417" progId="Equation.3">
                  <p:embed/>
                </p:oleObj>
              </mc:Choice>
              <mc:Fallback>
                <p:oleObj name="Equation" r:id="rId5" imgW="139639" imgH="190417" progId="Equation.3">
                  <p:embed/>
                  <p:pic>
                    <p:nvPicPr>
                      <p:cNvPr id="20278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997200"/>
                        <a:ext cx="93662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89" name="Rectangle 37"/>
          <p:cNvSpPr>
            <a:spLocks noChangeArrowheads="1"/>
          </p:cNvSpPr>
          <p:nvPr/>
        </p:nvSpPr>
        <p:spPr bwMode="auto">
          <a:xfrm>
            <a:off x="179388" y="4608513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Mean body weight of </a:t>
            </a:r>
            <a:r>
              <a:rPr lang="en-US" altLang="ar-JO" sz="2400">
                <a:latin typeface="Times New Roman" panose="02020603050405020304" pitchFamily="18" charset="0"/>
              </a:rPr>
              <a:t>♀</a:t>
            </a:r>
            <a:r>
              <a:rPr lang="en-US" altLang="ar-JO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=55 kg</a:t>
            </a:r>
            <a:r>
              <a:rPr lang="en-US" altLang="ar-JO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2790" name="Rectangle 38"/>
          <p:cNvSpPr>
            <a:spLocks noChangeArrowheads="1"/>
          </p:cNvSpPr>
          <p:nvPr/>
        </p:nvSpPr>
        <p:spPr bwMode="auto">
          <a:xfrm>
            <a:off x="4356100" y="4648200"/>
            <a:ext cx="4608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 body weight of  </a:t>
            </a:r>
            <a:r>
              <a:rPr lang="en-US" altLang="ar-JO" sz="2800" dirty="0">
                <a:latin typeface="Times New Roman" panose="02020603050405020304" pitchFamily="18" charset="0"/>
              </a:rPr>
              <a:t>♂</a:t>
            </a:r>
            <a:r>
              <a:rPr lang="en-US" altLang="ar-JO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kg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2791" name="Rectangle 39"/>
          <p:cNvSpPr>
            <a:spLocks noChangeArrowheads="1"/>
          </p:cNvSpPr>
          <p:nvPr/>
        </p:nvSpPr>
        <p:spPr bwMode="auto">
          <a:xfrm>
            <a:off x="395288" y="5800725"/>
            <a:ext cx="388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</a:t>
            </a:r>
            <a:r>
              <a:rPr lang="en-US" altLang="ar-JO" dirty="0">
                <a:solidFill>
                  <a:srgbClr val="002060"/>
                </a:solidFill>
              </a:rPr>
              <a:t> </a:t>
            </a:r>
            <a:r>
              <a:rPr lang="en-US" altLang="ar-JO" dirty="0"/>
              <a:t>???? </a:t>
            </a:r>
          </a:p>
        </p:txBody>
      </p:sp>
      <p:sp>
        <p:nvSpPr>
          <p:cNvPr id="202792" name="Rectangle 40"/>
          <p:cNvSpPr>
            <a:spLocks noChangeArrowheads="1"/>
          </p:cNvSpPr>
          <p:nvPr/>
        </p:nvSpPr>
        <p:spPr bwMode="auto">
          <a:xfrm>
            <a:off x="4713558" y="5693569"/>
            <a:ext cx="3311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Influencing factor </a:t>
            </a:r>
          </a:p>
        </p:txBody>
      </p:sp>
    </p:spTree>
    <p:extLst>
      <p:ext uri="{BB962C8B-B14F-4D97-AF65-F5344CB8AC3E}">
        <p14:creationId xmlns:p14="http://schemas.microsoft.com/office/powerpoint/2010/main" val="121350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FF3A-4C2F-4DB2-A848-270F34A3B76B}" type="slidenum">
              <a:rPr lang="ar-SA" altLang="ar-JO"/>
              <a:pPr/>
              <a:t>8</a:t>
            </a:fld>
            <a:endParaRPr lang="en-US" altLang="ar-JO"/>
          </a:p>
        </p:txBody>
      </p:sp>
      <p:grpSp>
        <p:nvGrpSpPr>
          <p:cNvPr id="210948" name="Group 4"/>
          <p:cNvGrpSpPr>
            <a:grpSpLocks/>
          </p:cNvGrpSpPr>
          <p:nvPr/>
        </p:nvGrpSpPr>
        <p:grpSpPr bwMode="auto">
          <a:xfrm>
            <a:off x="790819" y="270119"/>
            <a:ext cx="7129463" cy="2605088"/>
            <a:chOff x="2581" y="6551"/>
            <a:chExt cx="6617" cy="2537"/>
          </a:xfrm>
        </p:grpSpPr>
        <p:sp>
          <p:nvSpPr>
            <p:cNvPr id="210949" name="Oval 5"/>
            <p:cNvSpPr>
              <a:spLocks noChangeArrowheads="1"/>
            </p:cNvSpPr>
            <p:nvPr/>
          </p:nvSpPr>
          <p:spPr bwMode="auto">
            <a:xfrm>
              <a:off x="2581" y="655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210950" name="Oval 6"/>
            <p:cNvSpPr>
              <a:spLocks noChangeArrowheads="1"/>
            </p:cNvSpPr>
            <p:nvPr/>
          </p:nvSpPr>
          <p:spPr bwMode="auto">
            <a:xfrm>
              <a:off x="6901" y="6551"/>
              <a:ext cx="1980" cy="19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JO"/>
            </a:p>
          </p:txBody>
        </p:sp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2759" y="7649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2" name="Text Box 8"/>
            <p:cNvSpPr txBox="1">
              <a:spLocks noChangeArrowheads="1"/>
            </p:cNvSpPr>
            <p:nvPr/>
          </p:nvSpPr>
          <p:spPr bwMode="auto">
            <a:xfrm>
              <a:off x="3301" y="7123"/>
              <a:ext cx="627" cy="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JO" altLang="ar-JO"/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3839" y="7570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3481" y="6551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5" name="Text Box 11"/>
            <p:cNvSpPr txBox="1">
              <a:spLocks noChangeArrowheads="1"/>
            </p:cNvSpPr>
            <p:nvPr/>
          </p:nvSpPr>
          <p:spPr bwMode="auto">
            <a:xfrm>
              <a:off x="3301" y="7843"/>
              <a:ext cx="616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6" name="Text Box 12"/>
            <p:cNvSpPr txBox="1">
              <a:spLocks noChangeArrowheads="1"/>
            </p:cNvSpPr>
            <p:nvPr/>
          </p:nvSpPr>
          <p:spPr bwMode="auto">
            <a:xfrm>
              <a:off x="2941" y="6732"/>
              <a:ext cx="17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7" name="Text Box 13"/>
            <p:cNvSpPr txBox="1">
              <a:spLocks noChangeArrowheads="1"/>
            </p:cNvSpPr>
            <p:nvPr/>
          </p:nvSpPr>
          <p:spPr bwMode="auto">
            <a:xfrm>
              <a:off x="3876" y="6945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8" name="Text Box 14"/>
            <p:cNvSpPr txBox="1">
              <a:spLocks noChangeArrowheads="1"/>
            </p:cNvSpPr>
            <p:nvPr/>
          </p:nvSpPr>
          <p:spPr bwMode="auto">
            <a:xfrm>
              <a:off x="6911" y="7366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59" name="Text Box 15"/>
            <p:cNvSpPr txBox="1">
              <a:spLocks noChangeArrowheads="1"/>
            </p:cNvSpPr>
            <p:nvPr/>
          </p:nvSpPr>
          <p:spPr bwMode="auto">
            <a:xfrm>
              <a:off x="2585" y="7123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0" name="Text Box 16"/>
            <p:cNvSpPr txBox="1">
              <a:spLocks noChangeArrowheads="1"/>
            </p:cNvSpPr>
            <p:nvPr/>
          </p:nvSpPr>
          <p:spPr bwMode="auto">
            <a:xfrm>
              <a:off x="8282" y="7400"/>
              <a:ext cx="19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1" name="Text Box 17"/>
            <p:cNvSpPr txBox="1">
              <a:spLocks noChangeArrowheads="1"/>
            </p:cNvSpPr>
            <p:nvPr/>
          </p:nvSpPr>
          <p:spPr bwMode="auto">
            <a:xfrm>
              <a:off x="7801" y="6551"/>
              <a:ext cx="208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2" name="Text Box 18"/>
            <p:cNvSpPr txBox="1">
              <a:spLocks noChangeArrowheads="1"/>
            </p:cNvSpPr>
            <p:nvPr/>
          </p:nvSpPr>
          <p:spPr bwMode="auto">
            <a:xfrm>
              <a:off x="7926" y="7860"/>
              <a:ext cx="171" cy="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7193" y="6732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4" name="Text Box 20"/>
            <p:cNvSpPr txBox="1">
              <a:spLocks noChangeArrowheads="1"/>
            </p:cNvSpPr>
            <p:nvPr/>
          </p:nvSpPr>
          <p:spPr bwMode="auto">
            <a:xfrm>
              <a:off x="8161" y="6911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5" name="Text Box 21"/>
            <p:cNvSpPr txBox="1">
              <a:spLocks noChangeArrowheads="1"/>
            </p:cNvSpPr>
            <p:nvPr/>
          </p:nvSpPr>
          <p:spPr bwMode="auto">
            <a:xfrm>
              <a:off x="4320" y="6568"/>
              <a:ext cx="5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4400" b="0" dirty="0">
                  <a:latin typeface="Times New Roman" panose="02020603050405020304" pitchFamily="18" charset="0"/>
                </a:rPr>
                <a:t>♂</a:t>
              </a:r>
              <a:endParaRPr lang="en-US" altLang="ar-JO" sz="4400" dirty="0"/>
            </a:p>
          </p:txBody>
        </p:sp>
        <p:sp>
          <p:nvSpPr>
            <p:cNvPr id="210966" name="Text Box 22"/>
            <p:cNvSpPr txBox="1">
              <a:spLocks noChangeArrowheads="1"/>
            </p:cNvSpPr>
            <p:nvPr/>
          </p:nvSpPr>
          <p:spPr bwMode="auto">
            <a:xfrm>
              <a:off x="7561" y="7295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sp>
          <p:nvSpPr>
            <p:cNvPr id="210967" name="Text Box 23"/>
            <p:cNvSpPr txBox="1">
              <a:spLocks noChangeArrowheads="1"/>
            </p:cNvSpPr>
            <p:nvPr/>
          </p:nvSpPr>
          <p:spPr bwMode="auto">
            <a:xfrm>
              <a:off x="7172" y="7836"/>
              <a:ext cx="171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endParaRPr lang="ar-JO" altLang="ar-JO"/>
            </a:p>
          </p:txBody>
        </p:sp>
        <p:grpSp>
          <p:nvGrpSpPr>
            <p:cNvPr id="210968" name="Group 24"/>
            <p:cNvGrpSpPr>
              <a:grpSpLocks/>
            </p:cNvGrpSpPr>
            <p:nvPr/>
          </p:nvGrpSpPr>
          <p:grpSpPr bwMode="auto">
            <a:xfrm>
              <a:off x="8820" y="6748"/>
              <a:ext cx="378" cy="180"/>
              <a:chOff x="7020" y="9808"/>
              <a:chExt cx="378" cy="180"/>
            </a:xfrm>
          </p:grpSpPr>
          <p:sp>
            <p:nvSpPr>
              <p:cNvPr id="210969" name="Oval 25"/>
              <p:cNvSpPr>
                <a:spLocks noChangeArrowheads="1"/>
              </p:cNvSpPr>
              <p:nvPr/>
            </p:nvSpPr>
            <p:spPr bwMode="auto">
              <a:xfrm>
                <a:off x="7020" y="9808"/>
                <a:ext cx="180" cy="1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210970" name="Line 26"/>
              <p:cNvSpPr>
                <a:spLocks noChangeShapeType="1"/>
              </p:cNvSpPr>
              <p:nvPr/>
            </p:nvSpPr>
            <p:spPr bwMode="auto">
              <a:xfrm>
                <a:off x="7149" y="9808"/>
                <a:ext cx="249" cy="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210971" name="Text Box 27"/>
            <p:cNvSpPr txBox="1">
              <a:spLocks noChangeArrowheads="1"/>
            </p:cNvSpPr>
            <p:nvPr/>
          </p:nvSpPr>
          <p:spPr bwMode="auto">
            <a:xfrm>
              <a:off x="2880" y="854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400" dirty="0">
                  <a:solidFill>
                    <a:srgbClr val="00B050"/>
                  </a:solidFill>
                  <a:latin typeface="Times New Roman" panose="02020603050405020304" pitchFamily="18" charset="0"/>
                </a:rPr>
                <a:t>Group</a:t>
              </a:r>
              <a:r>
                <a:rPr lang="en-US" altLang="ar-JO" sz="2800" dirty="0">
                  <a:solidFill>
                    <a:srgbClr val="00B050"/>
                  </a:solidFill>
                  <a:latin typeface="Times New Roman" panose="02020603050405020304" pitchFamily="18" charset="0"/>
                </a:rPr>
                <a:t> I</a:t>
              </a:r>
              <a:endParaRPr lang="en-US" altLang="ar-JO" sz="2800" dirty="0">
                <a:solidFill>
                  <a:srgbClr val="00B050"/>
                </a:solidFill>
              </a:endParaRPr>
            </a:p>
          </p:txBody>
        </p:sp>
        <p:sp>
          <p:nvSpPr>
            <p:cNvPr id="210972" name="Text Box 28"/>
            <p:cNvSpPr txBox="1">
              <a:spLocks noChangeArrowheads="1"/>
            </p:cNvSpPr>
            <p:nvPr/>
          </p:nvSpPr>
          <p:spPr bwMode="auto">
            <a:xfrm>
              <a:off x="7380" y="854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altLang="ar-JO" sz="2400" b="0" dirty="0">
                  <a:solidFill>
                    <a:srgbClr val="6600FF"/>
                  </a:solidFill>
                  <a:latin typeface="Times New Roman" panose="02020603050405020304" pitchFamily="18" charset="0"/>
                </a:rPr>
                <a:t>Group </a:t>
              </a:r>
              <a:r>
                <a:rPr lang="en-US" altLang="ar-JO" sz="2800" b="0" dirty="0">
                  <a:latin typeface="Times New Roman" panose="02020603050405020304" pitchFamily="18" charset="0"/>
                </a:rPr>
                <a:t>II</a:t>
              </a:r>
              <a:endParaRPr lang="en-US" altLang="ar-JO" sz="2800" dirty="0"/>
            </a:p>
          </p:txBody>
        </p:sp>
      </p:grpSp>
      <p:sp>
        <p:nvSpPr>
          <p:cNvPr id="210973" name="Rectangle 29"/>
          <p:cNvSpPr>
            <a:spLocks noChangeArrowheads="1"/>
          </p:cNvSpPr>
          <p:nvPr/>
        </p:nvSpPr>
        <p:spPr bwMode="auto">
          <a:xfrm>
            <a:off x="250825" y="3102878"/>
            <a:ext cx="871378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ar-JO" sz="2800" b="0" dirty="0"/>
              <a:t>Mean body weight of </a:t>
            </a:r>
            <a:r>
              <a:rPr lang="en-US" altLang="ar-JO" sz="2800" b="0" dirty="0" smtClean="0">
                <a:solidFill>
                  <a:srgbClr val="00B050"/>
                </a:solidFill>
              </a:rPr>
              <a:t>grope I</a:t>
            </a:r>
            <a:endParaRPr lang="en-US" altLang="ar-JO" sz="2800" b="0" dirty="0">
              <a:solidFill>
                <a:srgbClr val="00B050"/>
              </a:solidFill>
            </a:endParaRPr>
          </a:p>
          <a:p>
            <a:r>
              <a:rPr lang="en-US" altLang="ar-JO" sz="2800" b="0" dirty="0">
                <a:solidFill>
                  <a:srgbClr val="00B050"/>
                </a:solidFill>
              </a:rPr>
              <a:t>  </a:t>
            </a:r>
            <a:r>
              <a:rPr lang="en-US" altLang="ar-JO" sz="2800" dirty="0">
                <a:solidFill>
                  <a:srgbClr val="00B050"/>
                </a:solidFill>
              </a:rPr>
              <a:t>= 65 kg</a:t>
            </a:r>
            <a:r>
              <a:rPr lang="en-US" altLang="ar-JO" sz="2800" b="0" dirty="0">
                <a:solidFill>
                  <a:srgbClr val="00B050"/>
                </a:solidFill>
              </a:rPr>
              <a:t> </a:t>
            </a:r>
            <a:r>
              <a:rPr lang="en-US" altLang="ar-JO" sz="2800" b="0" dirty="0"/>
              <a:t>.</a:t>
            </a:r>
          </a:p>
          <a:p>
            <a:r>
              <a:rPr lang="en-US" altLang="ar-JO" b="0" dirty="0"/>
              <a:t>                                                              </a:t>
            </a:r>
            <a:r>
              <a:rPr lang="en-US" altLang="ar-JO" b="0" dirty="0" smtClean="0"/>
              <a:t>  </a:t>
            </a:r>
            <a:r>
              <a:rPr lang="en-US" altLang="ar-JO" sz="2800" b="0" dirty="0"/>
              <a:t>Mean body weight of </a:t>
            </a:r>
            <a:r>
              <a:rPr lang="en-US" altLang="ar-JO" sz="2800" b="1" dirty="0">
                <a:solidFill>
                  <a:schemeClr val="accent1">
                    <a:lumMod val="75000"/>
                  </a:schemeClr>
                </a:solidFill>
              </a:rPr>
              <a:t>grope II </a:t>
            </a:r>
          </a:p>
          <a:p>
            <a:r>
              <a:rPr lang="en-US" altLang="ar-JO" sz="2400" b="0" dirty="0"/>
              <a:t>                                                         </a:t>
            </a:r>
            <a:r>
              <a:rPr lang="en-US" altLang="ar-JO" sz="2800" dirty="0">
                <a:solidFill>
                  <a:srgbClr val="000099"/>
                </a:solidFill>
              </a:rPr>
              <a:t>=60 kg</a:t>
            </a:r>
            <a:r>
              <a:rPr lang="en-US" altLang="ar-JO" b="0" dirty="0"/>
              <a:t> .</a:t>
            </a:r>
            <a:r>
              <a:rPr lang="en-US" altLang="ar-JO" dirty="0"/>
              <a:t> </a:t>
            </a:r>
          </a:p>
        </p:txBody>
      </p:sp>
      <p:sp>
        <p:nvSpPr>
          <p:cNvPr id="210974" name="Rectangle 30"/>
          <p:cNvSpPr>
            <a:spLocks noChangeArrowheads="1"/>
          </p:cNvSpPr>
          <p:nvPr/>
        </p:nvSpPr>
        <p:spPr bwMode="auto">
          <a:xfrm>
            <a:off x="179388" y="4941888"/>
            <a:ext cx="3816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could be    </a:t>
            </a:r>
            <a:r>
              <a:rPr lang="en-US" altLang="ar-J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 </a:t>
            </a:r>
          </a:p>
        </p:txBody>
      </p:sp>
      <p:sp>
        <p:nvSpPr>
          <p:cNvPr id="210975" name="Rectangle 31"/>
          <p:cNvSpPr>
            <a:spLocks noChangeArrowheads="1"/>
          </p:cNvSpPr>
          <p:nvPr/>
        </p:nvSpPr>
        <p:spPr bwMode="auto">
          <a:xfrm>
            <a:off x="4067175" y="4943475"/>
            <a:ext cx="48974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Low"/>
            <a:r>
              <a:rPr lang="en-US" altLang="ar-JO" sz="2800" dirty="0">
                <a:cs typeface="Times New Roman" panose="02020603050405020304" pitchFamily="18" charset="0"/>
              </a:rPr>
              <a:t>Chance factor</a:t>
            </a:r>
          </a:p>
          <a:p>
            <a:pPr algn="justLow"/>
            <a:r>
              <a:rPr lang="en-US" altLang="ar-JO" sz="2800" dirty="0">
                <a:cs typeface="Times New Roman" panose="02020603050405020304" pitchFamily="18" charset="0"/>
              </a:rPr>
              <a:t>Sampling variability</a:t>
            </a:r>
          </a:p>
          <a:p>
            <a:pPr algn="justLow"/>
            <a:r>
              <a:rPr lang="en-US" altLang="ar-JO" sz="2800" dirty="0">
                <a:cs typeface="Times New Roman" panose="02020603050405020304" pitchFamily="18" charset="0"/>
              </a:rPr>
              <a:t>Sampling error</a:t>
            </a:r>
          </a:p>
        </p:txBody>
      </p:sp>
    </p:spTree>
    <p:extLst>
      <p:ext uri="{BB962C8B-B14F-4D97-AF65-F5344CB8AC3E}">
        <p14:creationId xmlns:p14="http://schemas.microsoft.com/office/powerpoint/2010/main" val="245467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557213" indent="-214313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8572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2001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1543050" indent="-171450" eaLnBrk="0" hangingPunct="0"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18859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2288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25717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2914650" indent="-171450" rtl="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DF75D3C-8A6B-4233-988E-9EC463D96097}" type="datetime1">
              <a:rPr lang="en-US" sz="1050">
                <a:solidFill>
                  <a:srgbClr val="000000"/>
                </a:solidFill>
              </a:rPr>
              <a:pPr eaLnBrk="1" hangingPunct="1"/>
              <a:t>7/24/2023</a:t>
            </a:fld>
            <a:endParaRPr lang="en-US" sz="1050">
              <a:solidFill>
                <a:srgbClr val="000000"/>
              </a:solidFill>
            </a:endParaRPr>
          </a:p>
        </p:txBody>
      </p:sp>
      <p:sp>
        <p:nvSpPr>
          <p:cNvPr id="336899" name="Slide Number Placeholder 3"/>
          <p:cNvSpPr txBox="1">
            <a:spLocks noGrp="1"/>
          </p:cNvSpPr>
          <p:nvPr/>
        </p:nvSpPr>
        <p:spPr bwMode="auto">
          <a:xfrm>
            <a:off x="6598998" y="6213123"/>
            <a:ext cx="16002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hangingPunct="1"/>
            <a:fld id="{69B91471-40C4-4AFF-81E3-C519856E2977}" type="slidenum">
              <a:rPr lang="ar-SA" sz="1050">
                <a:solidFill>
                  <a:srgbClr val="000000"/>
                </a:solidFill>
              </a:rPr>
              <a:pPr algn="r" rtl="0" eaLnBrk="1" hangingPunct="1"/>
              <a:t>9</a:t>
            </a:fld>
            <a:endParaRPr lang="en-US" sz="1050">
              <a:solidFill>
                <a:srgbClr val="000000"/>
              </a:solidFill>
            </a:endParaRPr>
          </a:p>
        </p:txBody>
      </p:sp>
      <p:grpSp>
        <p:nvGrpSpPr>
          <p:cNvPr id="336900" name="Group 2"/>
          <p:cNvGrpSpPr>
            <a:grpSpLocks/>
          </p:cNvGrpSpPr>
          <p:nvPr/>
        </p:nvGrpSpPr>
        <p:grpSpPr bwMode="auto">
          <a:xfrm>
            <a:off x="3507674" y="998731"/>
            <a:ext cx="3424833" cy="2846953"/>
            <a:chOff x="4860" y="2880"/>
            <a:chExt cx="2160" cy="1980"/>
          </a:xfrm>
        </p:grpSpPr>
        <p:sp>
          <p:nvSpPr>
            <p:cNvPr id="336927" name="Oval 3"/>
            <p:cNvSpPr>
              <a:spLocks noChangeArrowheads="1"/>
            </p:cNvSpPr>
            <p:nvPr/>
          </p:nvSpPr>
          <p:spPr bwMode="auto">
            <a:xfrm>
              <a:off x="4860" y="2880"/>
              <a:ext cx="2160" cy="198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28" name="Oval 4"/>
            <p:cNvSpPr>
              <a:spLocks noChangeArrowheads="1"/>
            </p:cNvSpPr>
            <p:nvPr/>
          </p:nvSpPr>
          <p:spPr bwMode="auto">
            <a:xfrm>
              <a:off x="5580" y="3578"/>
              <a:ext cx="630" cy="6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4050" b="1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</a:t>
              </a:r>
            </a:p>
          </p:txBody>
        </p:sp>
        <p:sp>
          <p:nvSpPr>
            <p:cNvPr id="336929" name="Oval 5"/>
            <p:cNvSpPr>
              <a:spLocks noChangeArrowheads="1"/>
            </p:cNvSpPr>
            <p:nvPr/>
          </p:nvSpPr>
          <p:spPr bwMode="auto">
            <a:xfrm>
              <a:off x="5760" y="3012"/>
              <a:ext cx="405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0" name="Oval 6"/>
            <p:cNvSpPr>
              <a:spLocks noChangeArrowheads="1"/>
            </p:cNvSpPr>
            <p:nvPr/>
          </p:nvSpPr>
          <p:spPr bwMode="auto">
            <a:xfrm>
              <a:off x="6345" y="342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1" name="Oval 7"/>
            <p:cNvSpPr>
              <a:spLocks noChangeArrowheads="1"/>
            </p:cNvSpPr>
            <p:nvPr/>
          </p:nvSpPr>
          <p:spPr bwMode="auto">
            <a:xfrm>
              <a:off x="4995" y="3804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2" name="Oval 8"/>
            <p:cNvSpPr>
              <a:spLocks noChangeArrowheads="1"/>
            </p:cNvSpPr>
            <p:nvPr/>
          </p:nvSpPr>
          <p:spPr bwMode="auto">
            <a:xfrm>
              <a:off x="5130" y="3276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3" name="Oval 9"/>
            <p:cNvSpPr>
              <a:spLocks noChangeArrowheads="1"/>
            </p:cNvSpPr>
            <p:nvPr/>
          </p:nvSpPr>
          <p:spPr bwMode="auto">
            <a:xfrm>
              <a:off x="5265" y="4200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4" name="Oval 10"/>
            <p:cNvSpPr>
              <a:spLocks noChangeArrowheads="1"/>
            </p:cNvSpPr>
            <p:nvPr/>
          </p:nvSpPr>
          <p:spPr bwMode="auto">
            <a:xfrm>
              <a:off x="6406" y="4002"/>
              <a:ext cx="406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5" name="Oval 11"/>
            <p:cNvSpPr>
              <a:spLocks noChangeArrowheads="1"/>
            </p:cNvSpPr>
            <p:nvPr/>
          </p:nvSpPr>
          <p:spPr bwMode="auto">
            <a:xfrm>
              <a:off x="5829" y="4334"/>
              <a:ext cx="408" cy="3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rtl="0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6" name="Text Box 12"/>
            <p:cNvSpPr txBox="1">
              <a:spLocks noChangeArrowheads="1"/>
            </p:cNvSpPr>
            <p:nvPr/>
          </p:nvSpPr>
          <p:spPr bwMode="auto">
            <a:xfrm>
              <a:off x="5206" y="4168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7" name="Text Box 13"/>
            <p:cNvSpPr txBox="1">
              <a:spLocks noChangeArrowheads="1"/>
            </p:cNvSpPr>
            <p:nvPr/>
          </p:nvSpPr>
          <p:spPr bwMode="auto">
            <a:xfrm>
              <a:off x="6342" y="3960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8" name="Text Box 14"/>
            <p:cNvSpPr txBox="1">
              <a:spLocks noChangeArrowheads="1"/>
            </p:cNvSpPr>
            <p:nvPr/>
          </p:nvSpPr>
          <p:spPr bwMode="auto">
            <a:xfrm>
              <a:off x="6328" y="3392"/>
              <a:ext cx="54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39" name="Text Box 15"/>
            <p:cNvSpPr txBox="1">
              <a:spLocks noChangeArrowheads="1"/>
            </p:cNvSpPr>
            <p:nvPr/>
          </p:nvSpPr>
          <p:spPr bwMode="auto">
            <a:xfrm>
              <a:off x="4930" y="3752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0" name="Text Box 16"/>
            <p:cNvSpPr txBox="1">
              <a:spLocks noChangeArrowheads="1"/>
            </p:cNvSpPr>
            <p:nvPr/>
          </p:nvSpPr>
          <p:spPr bwMode="auto">
            <a:xfrm>
              <a:off x="5760" y="4306"/>
              <a:ext cx="568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1" name="Text Box 17"/>
            <p:cNvSpPr txBox="1">
              <a:spLocks noChangeArrowheads="1"/>
            </p:cNvSpPr>
            <p:nvPr/>
          </p:nvSpPr>
          <p:spPr bwMode="auto">
            <a:xfrm>
              <a:off x="5054" y="322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  <p:sp>
          <p:nvSpPr>
            <p:cNvPr id="336942" name="Text Box 18"/>
            <p:cNvSpPr txBox="1">
              <a:spLocks noChangeArrowheads="1"/>
            </p:cNvSpPr>
            <p:nvPr/>
          </p:nvSpPr>
          <p:spPr bwMode="auto">
            <a:xfrm>
              <a:off x="5704" y="2956"/>
              <a:ext cx="568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rtl="1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0" eaLnBrk="1" hangingPunct="1"/>
              <a:endParaRPr lang="en-US" sz="1350" b="1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336901" name="Object 19"/>
          <p:cNvGraphicFramePr>
            <a:graphicFrameLocks noChangeAspect="1"/>
          </p:cNvGraphicFramePr>
          <p:nvPr>
            <p:extLst/>
          </p:nvPr>
        </p:nvGraphicFramePr>
        <p:xfrm>
          <a:off x="5086054" y="3233322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6" name="Equation" r:id="rId4" imgW="177569" imgH="202936" progId="Equation.3">
                  <p:embed/>
                </p:oleObj>
              </mc:Choice>
              <mc:Fallback>
                <p:oleObj name="Equation" r:id="rId4" imgW="177569" imgH="202936" progId="Equation.3">
                  <p:embed/>
                  <p:pic>
                    <p:nvPicPr>
                      <p:cNvPr id="33690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054" y="3233322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2" name="Object 20"/>
          <p:cNvGraphicFramePr>
            <a:graphicFrameLocks noChangeAspect="1"/>
          </p:cNvGraphicFramePr>
          <p:nvPr>
            <p:extLst/>
          </p:nvPr>
        </p:nvGraphicFramePr>
        <p:xfrm>
          <a:off x="4284423" y="2944566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7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33690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423" y="2944566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21"/>
          <p:cNvGraphicFramePr>
            <a:graphicFrameLocks noChangeAspect="1"/>
          </p:cNvGraphicFramePr>
          <p:nvPr>
            <p:extLst/>
          </p:nvPr>
        </p:nvGraphicFramePr>
        <p:xfrm>
          <a:off x="5394171" y="1787006"/>
          <a:ext cx="420291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8" name="Equation" r:id="rId7" imgW="177569" imgH="202936" progId="Equation.3">
                  <p:embed/>
                </p:oleObj>
              </mc:Choice>
              <mc:Fallback>
                <p:oleObj name="Equation" r:id="rId7" imgW="177569" imgH="202936" progId="Equation.3">
                  <p:embed/>
                  <p:pic>
                    <p:nvPicPr>
                      <p:cNvPr id="33690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171" y="1787006"/>
                        <a:ext cx="420291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4" name="Object 22"/>
          <p:cNvGraphicFramePr>
            <a:graphicFrameLocks noChangeAspect="1"/>
          </p:cNvGraphicFramePr>
          <p:nvPr/>
        </p:nvGraphicFramePr>
        <p:xfrm>
          <a:off x="4193381" y="1269207"/>
          <a:ext cx="528638" cy="62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09" name="Equation" r:id="rId8" imgW="177569" imgH="202936" progId="Equation.3">
                  <p:embed/>
                </p:oleObj>
              </mc:Choice>
              <mc:Fallback>
                <p:oleObj name="Equation" r:id="rId8" imgW="177569" imgH="202936" progId="Equation.3">
                  <p:embed/>
                  <p:pic>
                    <p:nvPicPr>
                      <p:cNvPr id="33690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3381" y="1269207"/>
                        <a:ext cx="528638" cy="627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5" name="Object 23"/>
          <p:cNvGraphicFramePr>
            <a:graphicFrameLocks noChangeAspect="1"/>
          </p:cNvGraphicFramePr>
          <p:nvPr>
            <p:extLst/>
          </p:nvPr>
        </p:nvGraphicFramePr>
        <p:xfrm>
          <a:off x="5958967" y="3204565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0" name="Equation" r:id="rId9" imgW="177569" imgH="202936" progId="Equation.3">
                  <p:embed/>
                </p:oleObj>
              </mc:Choice>
              <mc:Fallback>
                <p:oleObj name="Equation" r:id="rId9" imgW="177569" imgH="202936" progId="Equation.3">
                  <p:embed/>
                  <p:pic>
                    <p:nvPicPr>
                      <p:cNvPr id="336905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8967" y="3204565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6" name="Object 24"/>
          <p:cNvGraphicFramePr>
            <a:graphicFrameLocks noChangeAspect="1"/>
          </p:cNvGraphicFramePr>
          <p:nvPr>
            <p:extLst/>
          </p:nvPr>
        </p:nvGraphicFramePr>
        <p:xfrm>
          <a:off x="3748015" y="2311580"/>
          <a:ext cx="420290" cy="465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1" name="Equation" r:id="rId10" imgW="177569" imgH="202936" progId="Equation.3">
                  <p:embed/>
                </p:oleObj>
              </mc:Choice>
              <mc:Fallback>
                <p:oleObj name="Equation" r:id="rId10" imgW="177569" imgH="202936" progId="Equation.3">
                  <p:embed/>
                  <p:pic>
                    <p:nvPicPr>
                      <p:cNvPr id="33690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15" y="2311580"/>
                        <a:ext cx="420290" cy="465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7" name="Object 25"/>
          <p:cNvGraphicFramePr>
            <a:graphicFrameLocks noChangeAspect="1"/>
          </p:cNvGraphicFramePr>
          <p:nvPr>
            <p:extLst/>
          </p:nvPr>
        </p:nvGraphicFramePr>
        <p:xfrm>
          <a:off x="5857492" y="1114558"/>
          <a:ext cx="326627" cy="35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2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33690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492" y="1114558"/>
                        <a:ext cx="326627" cy="35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8" name="Object 26"/>
          <p:cNvGraphicFramePr>
            <a:graphicFrameLocks noChangeAspect="1"/>
          </p:cNvGraphicFramePr>
          <p:nvPr/>
        </p:nvGraphicFramePr>
        <p:xfrm>
          <a:off x="5004199" y="1593056"/>
          <a:ext cx="42029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3" name="Equation" r:id="rId12" imgW="177569" imgH="202936" progId="Equation.3">
                  <p:embed/>
                </p:oleObj>
              </mc:Choice>
              <mc:Fallback>
                <p:oleObj name="Equation" r:id="rId12" imgW="177569" imgH="202936" progId="Equation.3">
                  <p:embed/>
                  <p:pic>
                    <p:nvPicPr>
                      <p:cNvPr id="33690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199" y="1593056"/>
                        <a:ext cx="42029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9" name="Object 27"/>
          <p:cNvGraphicFramePr>
            <a:graphicFrameLocks noChangeAspect="1"/>
          </p:cNvGraphicFramePr>
          <p:nvPr/>
        </p:nvGraphicFramePr>
        <p:xfrm>
          <a:off x="5112544" y="1322785"/>
          <a:ext cx="420291" cy="2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4" name="Equation" r:id="rId13" imgW="177569" imgH="202936" progId="Equation.3">
                  <p:embed/>
                </p:oleObj>
              </mc:Choice>
              <mc:Fallback>
                <p:oleObj name="Equation" r:id="rId13" imgW="177569" imgH="202936" progId="Equation.3">
                  <p:embed/>
                  <p:pic>
                    <p:nvPicPr>
                      <p:cNvPr id="33690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2544" y="1322785"/>
                        <a:ext cx="420291" cy="2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0" name="Object 28"/>
          <p:cNvGraphicFramePr>
            <a:graphicFrameLocks noChangeAspect="1"/>
          </p:cNvGraphicFramePr>
          <p:nvPr/>
        </p:nvGraphicFramePr>
        <p:xfrm>
          <a:off x="5166124" y="1808561"/>
          <a:ext cx="420290" cy="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5" name="Equation" r:id="rId14" imgW="177569" imgH="202936" progId="Equation.3">
                  <p:embed/>
                </p:oleObj>
              </mc:Choice>
              <mc:Fallback>
                <p:oleObj name="Equation" r:id="rId14" imgW="177569" imgH="202936" progId="Equation.3">
                  <p:embed/>
                  <p:pic>
                    <p:nvPicPr>
                      <p:cNvPr id="33691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124" y="1808561"/>
                        <a:ext cx="420290" cy="53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1" name="Object 29"/>
          <p:cNvGraphicFramePr>
            <a:graphicFrameLocks noChangeAspect="1"/>
          </p:cNvGraphicFramePr>
          <p:nvPr>
            <p:extLst/>
          </p:nvPr>
        </p:nvGraphicFramePr>
        <p:xfrm>
          <a:off x="6029356" y="1972014"/>
          <a:ext cx="432197" cy="33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6" name="Equation" r:id="rId15" imgW="177569" imgH="202936" progId="Equation.3">
                  <p:embed/>
                </p:oleObj>
              </mc:Choice>
              <mc:Fallback>
                <p:oleObj name="Equation" r:id="rId15" imgW="177569" imgH="202936" progId="Equation.3">
                  <p:embed/>
                  <p:pic>
                    <p:nvPicPr>
                      <p:cNvPr id="33691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56" y="1972014"/>
                        <a:ext cx="432197" cy="3309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2" name="Object 30"/>
          <p:cNvGraphicFramePr>
            <a:graphicFrameLocks noChangeAspect="1"/>
          </p:cNvGraphicFramePr>
          <p:nvPr>
            <p:extLst/>
          </p:nvPr>
        </p:nvGraphicFramePr>
        <p:xfrm>
          <a:off x="4689947" y="3368602"/>
          <a:ext cx="420291" cy="432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7" name="Equation" r:id="rId16" imgW="177569" imgH="202936" progId="Equation.3">
                  <p:embed/>
                </p:oleObj>
              </mc:Choice>
              <mc:Fallback>
                <p:oleObj name="Equation" r:id="rId16" imgW="177569" imgH="202936" progId="Equation.3">
                  <p:embed/>
                  <p:pic>
                    <p:nvPicPr>
                      <p:cNvPr id="33691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947" y="3368602"/>
                        <a:ext cx="420291" cy="4321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3" name="Object 31"/>
          <p:cNvGraphicFramePr>
            <a:graphicFrameLocks noChangeAspect="1"/>
          </p:cNvGraphicFramePr>
          <p:nvPr>
            <p:extLst/>
          </p:nvPr>
        </p:nvGraphicFramePr>
        <p:xfrm>
          <a:off x="6479273" y="2306554"/>
          <a:ext cx="420291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8" name="Equation" r:id="rId17" imgW="177569" imgH="202936" progId="Equation.3">
                  <p:embed/>
                </p:oleObj>
              </mc:Choice>
              <mc:Fallback>
                <p:oleObj name="Equation" r:id="rId17" imgW="177569" imgH="202936" progId="Equation.3">
                  <p:embed/>
                  <p:pic>
                    <p:nvPicPr>
                      <p:cNvPr id="33691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273" y="2306554"/>
                        <a:ext cx="420291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4" name="Object 32"/>
          <p:cNvGraphicFramePr>
            <a:graphicFrameLocks noChangeAspect="1"/>
          </p:cNvGraphicFramePr>
          <p:nvPr>
            <p:extLst/>
          </p:nvPr>
        </p:nvGraphicFramePr>
        <p:xfrm>
          <a:off x="4627894" y="5393938"/>
          <a:ext cx="395288" cy="40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9" name="Equation" r:id="rId18" imgW="279279" imgH="241195" progId="Equation.3">
                  <p:embed/>
                </p:oleObj>
              </mc:Choice>
              <mc:Fallback>
                <p:oleObj name="Equation" r:id="rId18" imgW="279279" imgH="241195" progId="Equation.3">
                  <p:embed/>
                  <p:pic>
                    <p:nvPicPr>
                      <p:cNvPr id="33691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894" y="5393938"/>
                        <a:ext cx="395288" cy="4054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5" name="Object 33"/>
          <p:cNvGraphicFramePr>
            <a:graphicFrameLocks noChangeAspect="1"/>
          </p:cNvGraphicFramePr>
          <p:nvPr>
            <p:extLst/>
          </p:nvPr>
        </p:nvGraphicFramePr>
        <p:xfrm>
          <a:off x="4864003" y="3858830"/>
          <a:ext cx="43219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0" name="Equation" r:id="rId20" imgW="279279" imgH="241195" progId="Equation.3">
                  <p:embed/>
                </p:oleObj>
              </mc:Choice>
              <mc:Fallback>
                <p:oleObj name="Equation" r:id="rId20" imgW="279279" imgH="241195" progId="Equation.3">
                  <p:embed/>
                  <p:pic>
                    <p:nvPicPr>
                      <p:cNvPr id="33691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003" y="3858830"/>
                        <a:ext cx="432197" cy="371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16" name="Rectangle 35"/>
          <p:cNvSpPr>
            <a:spLocks noChangeArrowheads="1"/>
          </p:cNvSpPr>
          <p:nvPr/>
        </p:nvSpPr>
        <p:spPr bwMode="auto">
          <a:xfrm>
            <a:off x="2661239" y="5090361"/>
            <a:ext cx="21512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1350">
              <a:solidFill>
                <a:srgbClr val="000000"/>
              </a:solidFill>
            </a:endParaRPr>
          </a:p>
        </p:txBody>
      </p:sp>
      <p:sp>
        <p:nvSpPr>
          <p:cNvPr id="336917" name="Rectangle 36"/>
          <p:cNvSpPr>
            <a:spLocks noChangeArrowheads="1"/>
          </p:cNvSpPr>
          <p:nvPr/>
        </p:nvSpPr>
        <p:spPr bwMode="auto">
          <a:xfrm>
            <a:off x="2874541" y="5440405"/>
            <a:ext cx="21833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Low" rtl="0"/>
            <a:r>
              <a:rPr lang="en-US" sz="105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336918" name="Object 38"/>
          <p:cNvGraphicFramePr>
            <a:graphicFrameLocks noChangeAspect="1"/>
          </p:cNvGraphicFramePr>
          <p:nvPr/>
        </p:nvGraphicFramePr>
        <p:xfrm>
          <a:off x="3943350" y="1828800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1" name="Equation" r:id="rId21" imgW="177569" imgH="202936" progId="Equation.3">
                  <p:embed/>
                </p:oleObj>
              </mc:Choice>
              <mc:Fallback>
                <p:oleObj name="Equation" r:id="rId21" imgW="177569" imgH="202936" progId="Equation.3">
                  <p:embed/>
                  <p:pic>
                    <p:nvPicPr>
                      <p:cNvPr id="336918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3350" y="1828800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19" name="Object 39"/>
          <p:cNvGraphicFramePr>
            <a:graphicFrameLocks noChangeAspect="1"/>
          </p:cNvGraphicFramePr>
          <p:nvPr>
            <p:extLst/>
          </p:nvPr>
        </p:nvGraphicFramePr>
        <p:xfrm>
          <a:off x="4405247" y="2558104"/>
          <a:ext cx="420291" cy="377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2" name="Equation" r:id="rId22" imgW="177569" imgH="202936" progId="Equation.3">
                  <p:embed/>
                </p:oleObj>
              </mc:Choice>
              <mc:Fallback>
                <p:oleObj name="Equation" r:id="rId22" imgW="177569" imgH="202936" progId="Equation.3">
                  <p:embed/>
                  <p:pic>
                    <p:nvPicPr>
                      <p:cNvPr id="336919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247" y="2558104"/>
                        <a:ext cx="420291" cy="3774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0" name="Rectangle 40"/>
          <p:cNvSpPr>
            <a:spLocks noChangeArrowheads="1"/>
          </p:cNvSpPr>
          <p:nvPr/>
        </p:nvSpPr>
        <p:spPr bwMode="auto">
          <a:xfrm>
            <a:off x="378543" y="3757412"/>
            <a:ext cx="8232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rtl="0"/>
            <a:r>
              <a:rPr lang="en-US" sz="2800" b="1" dirty="0"/>
              <a:t>Different samples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 </a:t>
            </a:r>
            <a:r>
              <a:rPr lang="en-US" sz="2800" b="1" dirty="0"/>
              <a:t>different         even if the samples size are equal </a:t>
            </a:r>
            <a:r>
              <a:rPr lang="en-US" sz="2800" b="1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36921" name="Rectangle 41"/>
          <p:cNvSpPr>
            <a:spLocks noChangeArrowheads="1"/>
          </p:cNvSpPr>
          <p:nvPr/>
        </p:nvSpPr>
        <p:spPr bwMode="auto">
          <a:xfrm>
            <a:off x="628650" y="5311872"/>
            <a:ext cx="7981942" cy="954107"/>
          </a:xfrm>
          <a:prstGeom prst="rect">
            <a:avLst/>
          </a:prstGeom>
          <a:noFill/>
          <a:ln w="38100" algn="ctr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There is a</a:t>
            </a:r>
            <a:r>
              <a:rPr lang="en-US" sz="2800" dirty="0"/>
              <a:t> </a:t>
            </a:r>
            <a:r>
              <a:rPr lang="en-US" sz="2800" b="1" dirty="0"/>
              <a:t>variation in</a:t>
            </a:r>
            <a:r>
              <a:rPr lang="en-US" sz="2800" dirty="0"/>
              <a:t>  the       </a:t>
            </a:r>
            <a:r>
              <a:rPr lang="en-US" sz="2800" b="1" dirty="0"/>
              <a:t>of  different samples</a:t>
            </a:r>
            <a:endParaRPr lang="en-US" sz="2800" dirty="0"/>
          </a:p>
          <a:p>
            <a:r>
              <a:rPr lang="en-US" sz="2800" b="1" dirty="0"/>
              <a:t>This variation is due to </a:t>
            </a:r>
            <a:r>
              <a:rPr lang="en-US" sz="2800" b="1" dirty="0">
                <a:solidFill>
                  <a:srgbClr val="FF0000"/>
                </a:solidFill>
              </a:rPr>
              <a:t>sampling variation</a:t>
            </a:r>
            <a:r>
              <a:rPr lang="en-US" sz="2800" b="1" dirty="0"/>
              <a:t>.</a:t>
            </a:r>
          </a:p>
        </p:txBody>
      </p:sp>
      <p:graphicFrame>
        <p:nvGraphicFramePr>
          <p:cNvPr id="336922" name="Object 42"/>
          <p:cNvGraphicFramePr>
            <a:graphicFrameLocks noChangeAspect="1"/>
          </p:cNvGraphicFramePr>
          <p:nvPr>
            <p:extLst/>
          </p:nvPr>
        </p:nvGraphicFramePr>
        <p:xfrm>
          <a:off x="6085697" y="2652429"/>
          <a:ext cx="420291" cy="465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3" name="Equation" r:id="rId23" imgW="177569" imgH="202936" progId="Equation.3">
                  <p:embed/>
                </p:oleObj>
              </mc:Choice>
              <mc:Fallback>
                <p:oleObj name="Equation" r:id="rId23" imgW="177569" imgH="202936" progId="Equation.3">
                  <p:embed/>
                  <p:pic>
                    <p:nvPicPr>
                      <p:cNvPr id="3369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5697" y="2652429"/>
                        <a:ext cx="420291" cy="465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23" name="Object 43"/>
          <p:cNvGraphicFramePr>
            <a:graphicFrameLocks noChangeAspect="1"/>
          </p:cNvGraphicFramePr>
          <p:nvPr/>
        </p:nvGraphicFramePr>
        <p:xfrm>
          <a:off x="4514850" y="2000250"/>
          <a:ext cx="420291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4" name="Equation" r:id="rId24" imgW="177569" imgH="202936" progId="Equation.3">
                  <p:embed/>
                </p:oleObj>
              </mc:Choice>
              <mc:Fallback>
                <p:oleObj name="Equation" r:id="rId24" imgW="177569" imgH="202936" progId="Equation.3">
                  <p:embed/>
                  <p:pic>
                    <p:nvPicPr>
                      <p:cNvPr id="3369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000250"/>
                        <a:ext cx="420291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6924" name="Rectangle 43"/>
          <p:cNvSpPr>
            <a:spLocks noChangeArrowheads="1"/>
          </p:cNvSpPr>
          <p:nvPr/>
        </p:nvSpPr>
        <p:spPr bwMode="auto">
          <a:xfrm>
            <a:off x="6629400" y="3200400"/>
            <a:ext cx="10287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b="1" dirty="0">
                <a:solidFill>
                  <a:srgbClr val="FF0000"/>
                </a:solidFill>
              </a:rPr>
              <a:t>???</a:t>
            </a:r>
            <a:endParaRPr lang="en-US" sz="21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65388" y="998730"/>
            <a:ext cx="25045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/>
            <a:r>
              <a:rPr lang="en-US" sz="1500" b="1" dirty="0"/>
              <a:t>Cont. …Sampling Variability   </a:t>
            </a:r>
          </a:p>
        </p:txBody>
      </p:sp>
    </p:spTree>
    <p:extLst>
      <p:ext uri="{BB962C8B-B14F-4D97-AF65-F5344CB8AC3E}">
        <p14:creationId xmlns:p14="http://schemas.microsoft.com/office/powerpoint/2010/main" val="22232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2336</Words>
  <Application>Microsoft Office PowerPoint</Application>
  <PresentationFormat>On-screen Show (4:3)</PresentationFormat>
  <Paragraphs>849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100</cp:revision>
  <dcterms:created xsi:type="dcterms:W3CDTF">2022-08-05T15:47:17Z</dcterms:created>
  <dcterms:modified xsi:type="dcterms:W3CDTF">2023-07-24T12:23:42Z</dcterms:modified>
</cp:coreProperties>
</file>