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2" r:id="rId1"/>
  </p:sldMasterIdLst>
  <p:notesMasterIdLst>
    <p:notesMasterId r:id="rId45"/>
  </p:notesMasterIdLst>
  <p:sldIdLst>
    <p:sldId id="1189" r:id="rId2"/>
    <p:sldId id="1178" r:id="rId3"/>
    <p:sldId id="709" r:id="rId4"/>
    <p:sldId id="1113" r:id="rId5"/>
    <p:sldId id="715" r:id="rId6"/>
    <p:sldId id="1118" r:id="rId7"/>
    <p:sldId id="1130" r:id="rId8"/>
    <p:sldId id="717" r:id="rId9"/>
    <p:sldId id="746" r:id="rId10"/>
    <p:sldId id="1015" r:id="rId11"/>
    <p:sldId id="835" r:id="rId12"/>
    <p:sldId id="1133" r:id="rId13"/>
    <p:sldId id="1027" r:id="rId14"/>
    <p:sldId id="734" r:id="rId15"/>
    <p:sldId id="266" r:id="rId16"/>
    <p:sldId id="267" r:id="rId17"/>
    <p:sldId id="1181" r:id="rId18"/>
    <p:sldId id="1155" r:id="rId19"/>
    <p:sldId id="1033" r:id="rId20"/>
    <p:sldId id="1154" r:id="rId21"/>
    <p:sldId id="1056" r:id="rId22"/>
    <p:sldId id="1057" r:id="rId23"/>
    <p:sldId id="1058" r:id="rId24"/>
    <p:sldId id="1059" r:id="rId25"/>
    <p:sldId id="1183" r:id="rId26"/>
    <p:sldId id="1157" r:id="rId27"/>
    <p:sldId id="1039" r:id="rId28"/>
    <p:sldId id="1174" r:id="rId29"/>
    <p:sldId id="1163" r:id="rId30"/>
    <p:sldId id="1040" r:id="rId31"/>
    <p:sldId id="1041" r:id="rId32"/>
    <p:sldId id="1061" r:id="rId33"/>
    <p:sldId id="1062" r:id="rId34"/>
    <p:sldId id="1045" r:id="rId35"/>
    <p:sldId id="1165" r:id="rId36"/>
    <p:sldId id="1063" r:id="rId37"/>
    <p:sldId id="1064" r:id="rId38"/>
    <p:sldId id="1049" r:id="rId39"/>
    <p:sldId id="1051" r:id="rId40"/>
    <p:sldId id="1066" r:id="rId41"/>
    <p:sldId id="1013" r:id="rId42"/>
    <p:sldId id="1185" r:id="rId43"/>
    <p:sldId id="118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ECFF"/>
    <a:srgbClr val="008000"/>
    <a:srgbClr val="00FFFF"/>
    <a:srgbClr val="FF3399"/>
    <a:srgbClr val="F87AE9"/>
    <a:srgbClr val="005426"/>
    <a:srgbClr val="800000"/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4574" autoAdjust="0"/>
  </p:normalViewPr>
  <p:slideViewPr>
    <p:cSldViewPr>
      <p:cViewPr>
        <p:scale>
          <a:sx n="66" d="100"/>
          <a:sy n="66" d="100"/>
        </p:scale>
        <p:origin x="-1260" y="-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5E68C-9F40-4DE1-BC69-FD4546625047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5D26A-100E-412C-84E3-EBCF4B8DEF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JO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JO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JO" smtClean="0">
              <a:latin typeface="Times New Roman" pitchFamily="18" charset="0"/>
              <a:ea typeface="ＭＳ Ｐゴシック" pitchFamily="-10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JO" smtClean="0">
              <a:latin typeface="Times New Roman" pitchFamily="18" charset="0"/>
              <a:ea typeface="ＭＳ Ｐゴシック" pitchFamily="-10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JO" smtClean="0">
              <a:latin typeface="Times New Roman" pitchFamily="18" charset="0"/>
              <a:ea typeface="ＭＳ Ｐゴシック" pitchFamily="-10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ar-JO" smtClean="0">
              <a:latin typeface="Times New Roman" pitchFamily="18" charset="0"/>
              <a:ea typeface="ＭＳ Ｐゴシック" pitchFamily="-10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7DEA-AD01-41D2-9CA4-9A9FA72D6D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7150"/>
            <a:ext cx="2133600" cy="314325"/>
          </a:xfrm>
          <a:prstGeom prst="rect">
            <a:avLst/>
          </a:prstGeom>
        </p:spPr>
        <p:txBody>
          <a:bodyPr/>
          <a:lstStyle/>
          <a:p>
            <a:fld id="{39244A29-41BF-4B9B-B918-F4E10D6789E9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229600" cy="2118097"/>
          </a:xfrm>
          <a:solidFill>
            <a:srgbClr val="FCFCFC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Second </a:t>
            </a:r>
            <a:r>
              <a:rPr lang="en-US" dirty="0" smtClean="0">
                <a:solidFill>
                  <a:srgbClr val="002060"/>
                </a:solidFill>
              </a:rPr>
              <a:t>Year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Endocrine system </a:t>
            </a:r>
            <a:r>
              <a:rPr lang="en-US" b="1" dirty="0" smtClean="0">
                <a:solidFill>
                  <a:srgbClr val="002060"/>
                </a:solidFill>
              </a:rPr>
              <a:t>Biochemistry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46786" name="Picture 2" descr="Logo"/>
          <p:cNvPicPr>
            <a:picLocks noChangeAspect="1" noChangeArrowheads="1"/>
          </p:cNvPicPr>
          <p:nvPr/>
        </p:nvPicPr>
        <p:blipFill>
          <a:blip r:embed="rId2">
            <a:lum bright="50000" contrast="60000"/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260648"/>
            <a:ext cx="1551558" cy="162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 bwMode="gray">
          <a:xfrm>
            <a:off x="515521" y="1886967"/>
            <a:ext cx="82296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kern="0" dirty="0" err="1" smtClean="0">
                <a:solidFill>
                  <a:schemeClr val="tx1"/>
                </a:solidFill>
              </a:rPr>
              <a:t>Mutah</a:t>
            </a:r>
            <a:r>
              <a:rPr lang="en-US" sz="3600" kern="0" dirty="0" smtClean="0">
                <a:solidFill>
                  <a:schemeClr val="tx1"/>
                </a:solidFill>
              </a:rPr>
              <a:t> University</a:t>
            </a:r>
          </a:p>
          <a:p>
            <a:r>
              <a:rPr lang="en-US" sz="3600" kern="0" dirty="0" smtClean="0">
                <a:solidFill>
                  <a:schemeClr val="tx1"/>
                </a:solidFill>
              </a:rPr>
              <a:t>Faculty of Medicine  </a:t>
            </a:r>
            <a:endParaRPr lang="en-US" sz="3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847246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000108"/>
            <a:ext cx="8229600" cy="4525962"/>
          </a:xfrm>
        </p:spPr>
        <p:txBody>
          <a:bodyPr/>
          <a:lstStyle/>
          <a:p>
            <a:r>
              <a:rPr lang="en-US" sz="2400" dirty="0" smtClean="0"/>
              <a:t>All mammalian steroid hormones are formed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 </a:t>
            </a:r>
            <a:r>
              <a:rPr lang="en-US" sz="2400" b="1" dirty="0" smtClean="0">
                <a:solidFill>
                  <a:srgbClr val="0070C0"/>
                </a:solidFill>
              </a:rPr>
              <a:t>Cholesterol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 </a:t>
            </a:r>
            <a:r>
              <a:rPr lang="en-US" sz="2400" b="1" dirty="0" err="1" smtClean="0">
                <a:solidFill>
                  <a:srgbClr val="008000"/>
                </a:solidFill>
              </a:rPr>
              <a:t>Pregnenolone</a:t>
            </a:r>
            <a:r>
              <a:rPr lang="en-US" sz="2400" b="1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charset="0"/>
              </a:rPr>
              <a:t>Steroidogenic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</a:rPr>
              <a:t> enzymes: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71414"/>
            <a:ext cx="8286808" cy="1130300"/>
          </a:xfrm>
          <a:prstGeom prst="rect">
            <a:avLst/>
          </a:prstGeom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Steroidogenesis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 Steroid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hormone precursor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57158" y="2500306"/>
            <a:ext cx="8572560" cy="4052894"/>
            <a:chOff x="-3" y="-3"/>
            <a:chExt cx="3806" cy="3345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-3" y="0"/>
              <a:ext cx="3803" cy="3339"/>
              <a:chOff x="-3" y="0"/>
              <a:chExt cx="3803" cy="3339"/>
            </a:xfrm>
          </p:grpSpPr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713" cy="459"/>
                <a:chOff x="0" y="0"/>
                <a:chExt cx="1713" cy="459"/>
              </a:xfrm>
            </p:grpSpPr>
            <p:sp>
              <p:nvSpPr>
                <p:cNvPr id="78" name="Rectangle 6"/>
                <p:cNvSpPr>
                  <a:spLocks noChangeArrowheads="1"/>
                </p:cNvSpPr>
                <p:nvPr/>
              </p:nvSpPr>
              <p:spPr bwMode="auto">
                <a:xfrm>
                  <a:off x="29" y="56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  <a:cs typeface="Times New Roman" pitchFamily="18" charset="0"/>
                    </a:rPr>
                    <a:t>Common name</a:t>
                  </a:r>
                  <a:endParaRPr lang="en-US" sz="2400" dirty="0">
                    <a:solidFill>
                      <a:srgbClr val="C00000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9" name="Group 8"/>
              <p:cNvGrpSpPr>
                <a:grpSpLocks/>
              </p:cNvGrpSpPr>
              <p:nvPr/>
            </p:nvGrpSpPr>
            <p:grpSpPr bwMode="auto">
              <a:xfrm>
                <a:off x="1710" y="0"/>
                <a:ext cx="888" cy="403"/>
                <a:chOff x="1710" y="0"/>
                <a:chExt cx="888" cy="403"/>
              </a:xfrm>
            </p:grpSpPr>
            <p:sp>
              <p:nvSpPr>
                <p:cNvPr id="76" name="Rectangle 9"/>
                <p:cNvSpPr>
                  <a:spLocks noChangeArrowheads="1"/>
                </p:cNvSpPr>
                <p:nvPr/>
              </p:nvSpPr>
              <p:spPr bwMode="auto">
                <a:xfrm>
                  <a:off x="1756" y="0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400" b="1" dirty="0">
                      <a:solidFill>
                        <a:srgbClr val="C00000"/>
                      </a:solidFill>
                      <a:cs typeface="Times New Roman" pitchFamily="18" charset="0"/>
                    </a:rPr>
                    <a:t>"Old" name</a:t>
                  </a:r>
                  <a:endParaRPr lang="en-US" sz="2400" dirty="0">
                    <a:solidFill>
                      <a:srgbClr val="C00000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77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0" y="0"/>
                  <a:ext cx="88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ar-JO" dirty="0">
                    <a:solidFill>
                      <a:srgbClr val="C00000"/>
                    </a:solidFill>
                  </a:endParaRPr>
                </a:p>
              </p:txBody>
            </p:sp>
          </p:grpSp>
          <p:grpSp>
            <p:nvGrpSpPr>
              <p:cNvPr id="10" name="Group 11"/>
              <p:cNvGrpSpPr>
                <a:grpSpLocks/>
              </p:cNvGrpSpPr>
              <p:nvPr/>
            </p:nvGrpSpPr>
            <p:grpSpPr bwMode="auto">
              <a:xfrm>
                <a:off x="2591" y="0"/>
                <a:ext cx="1209" cy="403"/>
                <a:chOff x="2591" y="0"/>
                <a:chExt cx="1209" cy="403"/>
              </a:xfrm>
            </p:grpSpPr>
            <p:sp>
              <p:nvSpPr>
                <p:cNvPr id="74" name="Rectangle 12"/>
                <p:cNvSpPr>
                  <a:spLocks noChangeArrowheads="1"/>
                </p:cNvSpPr>
                <p:nvPr/>
              </p:nvSpPr>
              <p:spPr bwMode="auto">
                <a:xfrm>
                  <a:off x="2634" y="0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400" b="1" dirty="0">
                      <a:solidFill>
                        <a:srgbClr val="C00000"/>
                      </a:solidFill>
                      <a:cs typeface="Times New Roman" pitchFamily="18" charset="0"/>
                    </a:rPr>
                    <a:t>Current name</a:t>
                  </a:r>
                  <a:endParaRPr lang="en-US" sz="2400" dirty="0">
                    <a:solidFill>
                      <a:srgbClr val="C00000"/>
                    </a:solidFill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75" name="Rectangle 13"/>
                <p:cNvSpPr>
                  <a:spLocks noChangeArrowheads="1"/>
                </p:cNvSpPr>
                <p:nvPr/>
              </p:nvSpPr>
              <p:spPr bwMode="auto">
                <a:xfrm>
                  <a:off x="2591" y="0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11" name="Group 14"/>
              <p:cNvGrpSpPr>
                <a:grpSpLocks/>
              </p:cNvGrpSpPr>
              <p:nvPr/>
            </p:nvGrpSpPr>
            <p:grpSpPr bwMode="auto">
              <a:xfrm>
                <a:off x="0" y="403"/>
                <a:ext cx="1713" cy="518"/>
                <a:chOff x="0" y="403"/>
                <a:chExt cx="1713" cy="518"/>
              </a:xfrm>
            </p:grpSpPr>
            <p:sp>
              <p:nvSpPr>
                <p:cNvPr id="72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2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Side-chain cleavage enzyme; desmolase</a:t>
                  </a:r>
                </a:p>
                <a:p>
                  <a:pPr eaLnBrk="0" hangingPunct="0"/>
                  <a:endParaRPr lang="en-US">
                    <a:cs typeface="Times New Roman" pitchFamily="18" charset="0"/>
                  </a:endParaRPr>
                </a:p>
              </p:txBody>
            </p:sp>
            <p:sp>
              <p:nvSpPr>
                <p:cNvPr id="73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1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12" name="Group 17"/>
              <p:cNvGrpSpPr>
                <a:grpSpLocks/>
              </p:cNvGrpSpPr>
              <p:nvPr/>
            </p:nvGrpSpPr>
            <p:grpSpPr bwMode="auto">
              <a:xfrm>
                <a:off x="1713" y="403"/>
                <a:ext cx="878" cy="518"/>
                <a:chOff x="1713" y="403"/>
                <a:chExt cx="878" cy="518"/>
              </a:xfrm>
            </p:grpSpPr>
            <p:sp>
              <p:nvSpPr>
                <p:cNvPr id="70" name="Rectangle 18"/>
                <p:cNvSpPr>
                  <a:spLocks noChangeArrowheads="1"/>
                </p:cNvSpPr>
                <p:nvPr/>
              </p:nvSpPr>
              <p:spPr bwMode="auto">
                <a:xfrm>
                  <a:off x="1756" y="403"/>
                  <a:ext cx="7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>
                      <a:cs typeface="Times New Roman" pitchFamily="18" charset="0"/>
                    </a:rPr>
                    <a:t>P450</a:t>
                  </a:r>
                  <a:r>
                    <a:rPr lang="en-US" baseline="-30000" dirty="0">
                      <a:cs typeface="Times New Roman" pitchFamily="18" charset="0"/>
                    </a:rPr>
                    <a:t>SCC</a:t>
                  </a:r>
                  <a:endParaRPr lang="en-US" dirty="0">
                    <a:cs typeface="Times New Roman" pitchFamily="18" charset="0"/>
                  </a:endParaRPr>
                </a:p>
                <a:p>
                  <a:pPr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71" name="Rectangle 19"/>
                <p:cNvSpPr>
                  <a:spLocks noChangeArrowheads="1"/>
                </p:cNvSpPr>
                <p:nvPr/>
              </p:nvSpPr>
              <p:spPr bwMode="auto">
                <a:xfrm>
                  <a:off x="1713" y="403"/>
                  <a:ext cx="87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13" name="Group 20"/>
              <p:cNvGrpSpPr>
                <a:grpSpLocks/>
              </p:cNvGrpSpPr>
              <p:nvPr/>
            </p:nvGrpSpPr>
            <p:grpSpPr bwMode="auto">
              <a:xfrm>
                <a:off x="2591" y="403"/>
                <a:ext cx="1209" cy="518"/>
                <a:chOff x="2591" y="403"/>
                <a:chExt cx="1209" cy="518"/>
              </a:xfrm>
            </p:grpSpPr>
            <p:sp>
              <p:nvSpPr>
                <p:cNvPr id="68" name="Rectangle 21"/>
                <p:cNvSpPr>
                  <a:spLocks noChangeArrowheads="1"/>
                </p:cNvSpPr>
                <p:nvPr/>
              </p:nvSpPr>
              <p:spPr bwMode="auto">
                <a:xfrm>
                  <a:off x="2634" y="403"/>
                  <a:ext cx="1123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dirty="0">
                      <a:solidFill>
                        <a:srgbClr val="C00000"/>
                      </a:solidFill>
                      <a:cs typeface="Times New Roman" pitchFamily="18" charset="0"/>
                    </a:rPr>
                    <a:t>CYP11A1</a:t>
                  </a:r>
                </a:p>
                <a:p>
                  <a:pPr algn="ctr"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69" name="Rectangle 22"/>
                <p:cNvSpPr>
                  <a:spLocks noChangeArrowheads="1"/>
                </p:cNvSpPr>
                <p:nvPr/>
              </p:nvSpPr>
              <p:spPr bwMode="auto">
                <a:xfrm>
                  <a:off x="2591" y="403"/>
                  <a:ext cx="120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14" name="Group 23"/>
              <p:cNvGrpSpPr>
                <a:grpSpLocks/>
              </p:cNvGrpSpPr>
              <p:nvPr/>
            </p:nvGrpSpPr>
            <p:grpSpPr bwMode="auto">
              <a:xfrm>
                <a:off x="-3" y="921"/>
                <a:ext cx="1716" cy="403"/>
                <a:chOff x="-3" y="921"/>
                <a:chExt cx="1716" cy="403"/>
              </a:xfrm>
            </p:grpSpPr>
            <p:sp>
              <p:nvSpPr>
                <p:cNvPr id="66" name="Rectangle 24"/>
                <p:cNvSpPr>
                  <a:spLocks noChangeArrowheads="1"/>
                </p:cNvSpPr>
                <p:nvPr/>
              </p:nvSpPr>
              <p:spPr bwMode="auto">
                <a:xfrm>
                  <a:off x="-3" y="921"/>
                  <a:ext cx="171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>
                      <a:cs typeface="Times New Roman" pitchFamily="18" charset="0"/>
                    </a:rPr>
                    <a:t>3 </a:t>
                  </a:r>
                  <a:r>
                    <a:rPr lang="en-US" dirty="0" smtClean="0">
                      <a:cs typeface="Times New Roman" pitchFamily="18" charset="0"/>
                    </a:rPr>
                    <a:t>beta-</a:t>
                  </a:r>
                  <a:r>
                    <a:rPr lang="en-US" dirty="0" err="1" smtClean="0">
                      <a:cs typeface="Times New Roman" pitchFamily="18" charset="0"/>
                    </a:rPr>
                    <a:t>hydroxysteroid</a:t>
                  </a:r>
                  <a:r>
                    <a:rPr lang="en-US" dirty="0">
                      <a:cs typeface="Times New Roman" pitchFamily="18" charset="0"/>
                    </a:rPr>
                    <a:t> </a:t>
                  </a:r>
                  <a:r>
                    <a:rPr lang="en-US" dirty="0" err="1" smtClean="0">
                      <a:cs typeface="Times New Roman" pitchFamily="18" charset="0"/>
                    </a:rPr>
                    <a:t>dehydrogenase</a:t>
                  </a:r>
                  <a:endParaRPr lang="en-US" dirty="0">
                    <a:cs typeface="Times New Roman" pitchFamily="18" charset="0"/>
                  </a:endParaRPr>
                </a:p>
                <a:p>
                  <a:pPr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67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15" name="Group 26"/>
              <p:cNvGrpSpPr>
                <a:grpSpLocks/>
              </p:cNvGrpSpPr>
              <p:nvPr/>
            </p:nvGrpSpPr>
            <p:grpSpPr bwMode="auto">
              <a:xfrm>
                <a:off x="1713" y="921"/>
                <a:ext cx="878" cy="403"/>
                <a:chOff x="1713" y="921"/>
                <a:chExt cx="878" cy="403"/>
              </a:xfrm>
            </p:grpSpPr>
            <p:sp>
              <p:nvSpPr>
                <p:cNvPr id="64" name="Rectangle 27"/>
                <p:cNvSpPr>
                  <a:spLocks noChangeArrowheads="1"/>
                </p:cNvSpPr>
                <p:nvPr/>
              </p:nvSpPr>
              <p:spPr bwMode="auto">
                <a:xfrm>
                  <a:off x="1756" y="921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>
                      <a:cs typeface="Times New Roman" pitchFamily="18" charset="0"/>
                    </a:rPr>
                    <a:t>3 </a:t>
                  </a:r>
                  <a:r>
                    <a:rPr lang="en-US" dirty="0" smtClean="0">
                      <a:latin typeface="Symbol" pitchFamily="18" charset="2"/>
                      <a:cs typeface="Times New Roman" pitchFamily="18" charset="0"/>
                    </a:rPr>
                    <a:t>b</a:t>
                  </a:r>
                  <a:r>
                    <a:rPr lang="en-US" dirty="0" smtClean="0">
                      <a:cs typeface="Times New Roman" pitchFamily="18" charset="0"/>
                    </a:rPr>
                    <a:t>-HSD</a:t>
                  </a:r>
                  <a:endParaRPr lang="en-US" dirty="0">
                    <a:cs typeface="Times New Roman" pitchFamily="18" charset="0"/>
                  </a:endParaRPr>
                </a:p>
                <a:p>
                  <a:pPr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65" name="Rectangle 28"/>
                <p:cNvSpPr>
                  <a:spLocks noChangeArrowheads="1"/>
                </p:cNvSpPr>
                <p:nvPr/>
              </p:nvSpPr>
              <p:spPr bwMode="auto">
                <a:xfrm>
                  <a:off x="1713" y="921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16" name="Group 29"/>
              <p:cNvGrpSpPr>
                <a:grpSpLocks/>
              </p:cNvGrpSpPr>
              <p:nvPr/>
            </p:nvGrpSpPr>
            <p:grpSpPr bwMode="auto">
              <a:xfrm>
                <a:off x="2591" y="921"/>
                <a:ext cx="1209" cy="403"/>
                <a:chOff x="2591" y="921"/>
                <a:chExt cx="1209" cy="403"/>
              </a:xfrm>
            </p:grpSpPr>
            <p:sp>
              <p:nvSpPr>
                <p:cNvPr id="62" name="Rectangle 30"/>
                <p:cNvSpPr>
                  <a:spLocks noChangeArrowheads="1"/>
                </p:cNvSpPr>
                <p:nvPr/>
              </p:nvSpPr>
              <p:spPr bwMode="auto">
                <a:xfrm>
                  <a:off x="2634" y="921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dirty="0">
                      <a:cs typeface="Times New Roman" pitchFamily="18" charset="0"/>
                    </a:rPr>
                    <a:t>3 </a:t>
                  </a:r>
                  <a:r>
                    <a:rPr lang="en-US" dirty="0" smtClean="0">
                      <a:latin typeface="Symbol" pitchFamily="18" charset="2"/>
                      <a:cs typeface="Times New Roman" pitchFamily="18" charset="0"/>
                    </a:rPr>
                    <a:t>b</a:t>
                  </a:r>
                  <a:r>
                    <a:rPr lang="en-US" dirty="0" smtClean="0">
                      <a:cs typeface="Times New Roman" pitchFamily="18" charset="0"/>
                    </a:rPr>
                    <a:t>-HSD</a:t>
                  </a:r>
                  <a:endParaRPr lang="en-US" dirty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63" name="Rectangle 31"/>
                <p:cNvSpPr>
                  <a:spLocks noChangeArrowheads="1"/>
                </p:cNvSpPr>
                <p:nvPr/>
              </p:nvSpPr>
              <p:spPr bwMode="auto">
                <a:xfrm>
                  <a:off x="2591" y="921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17" name="Group 32"/>
              <p:cNvGrpSpPr>
                <a:grpSpLocks/>
              </p:cNvGrpSpPr>
              <p:nvPr/>
            </p:nvGrpSpPr>
            <p:grpSpPr bwMode="auto">
              <a:xfrm>
                <a:off x="0" y="1324"/>
                <a:ext cx="1713" cy="403"/>
                <a:chOff x="0" y="1324"/>
                <a:chExt cx="1713" cy="403"/>
              </a:xfrm>
            </p:grpSpPr>
            <p:sp>
              <p:nvSpPr>
                <p:cNvPr id="60" name="Rectangle 33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17 alpha-hydroxylase/17,20 lyase</a:t>
                  </a:r>
                </a:p>
                <a:p>
                  <a:pPr eaLnBrk="0" hangingPunct="0"/>
                  <a:endParaRPr lang="en-US">
                    <a:cs typeface="Times New Roman" pitchFamily="18" charset="0"/>
                  </a:endParaRPr>
                </a:p>
              </p:txBody>
            </p:sp>
            <p:sp>
              <p:nvSpPr>
                <p:cNvPr id="61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18" name="Group 35"/>
              <p:cNvGrpSpPr>
                <a:grpSpLocks/>
              </p:cNvGrpSpPr>
              <p:nvPr/>
            </p:nvGrpSpPr>
            <p:grpSpPr bwMode="auto">
              <a:xfrm>
                <a:off x="1713" y="1324"/>
                <a:ext cx="878" cy="403"/>
                <a:chOff x="1713" y="1324"/>
                <a:chExt cx="878" cy="403"/>
              </a:xfrm>
            </p:grpSpPr>
            <p:sp>
              <p:nvSpPr>
                <p:cNvPr id="58" name="Rectangle 36"/>
                <p:cNvSpPr>
                  <a:spLocks noChangeArrowheads="1"/>
                </p:cNvSpPr>
                <p:nvPr/>
              </p:nvSpPr>
              <p:spPr bwMode="auto">
                <a:xfrm>
                  <a:off x="1756" y="1324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P450</a:t>
                  </a:r>
                  <a:r>
                    <a:rPr lang="en-US" baseline="-30000">
                      <a:cs typeface="Times New Roman" pitchFamily="18" charset="0"/>
                    </a:rPr>
                    <a:t>C17</a:t>
                  </a:r>
                  <a:endParaRPr lang="en-US"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cs typeface="Times New Roman" pitchFamily="18" charset="0"/>
                  </a:endParaRPr>
                </a:p>
              </p:txBody>
            </p:sp>
            <p:sp>
              <p:nvSpPr>
                <p:cNvPr id="59" name="Rectangle 37"/>
                <p:cNvSpPr>
                  <a:spLocks noChangeArrowheads="1"/>
                </p:cNvSpPr>
                <p:nvPr/>
              </p:nvSpPr>
              <p:spPr bwMode="auto">
                <a:xfrm>
                  <a:off x="1713" y="1324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19" name="Group 38"/>
              <p:cNvGrpSpPr>
                <a:grpSpLocks/>
              </p:cNvGrpSpPr>
              <p:nvPr/>
            </p:nvGrpSpPr>
            <p:grpSpPr bwMode="auto">
              <a:xfrm>
                <a:off x="2591" y="1324"/>
                <a:ext cx="1209" cy="403"/>
                <a:chOff x="2591" y="1324"/>
                <a:chExt cx="1209" cy="403"/>
              </a:xfrm>
            </p:grpSpPr>
            <p:sp>
              <p:nvSpPr>
                <p:cNvPr id="56" name="Rectangle 39"/>
                <p:cNvSpPr>
                  <a:spLocks noChangeArrowheads="1"/>
                </p:cNvSpPr>
                <p:nvPr/>
              </p:nvSpPr>
              <p:spPr bwMode="auto">
                <a:xfrm>
                  <a:off x="2634" y="1324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dirty="0">
                      <a:cs typeface="Times New Roman" pitchFamily="18" charset="0"/>
                    </a:rPr>
                    <a:t>CYP17</a:t>
                  </a:r>
                </a:p>
                <a:p>
                  <a:pPr algn="ctr"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57" name="Rectangle 40"/>
                <p:cNvSpPr>
                  <a:spLocks noChangeArrowheads="1"/>
                </p:cNvSpPr>
                <p:nvPr/>
              </p:nvSpPr>
              <p:spPr bwMode="auto">
                <a:xfrm>
                  <a:off x="2591" y="1324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20" name="Group 41"/>
              <p:cNvGrpSpPr>
                <a:grpSpLocks/>
              </p:cNvGrpSpPr>
              <p:nvPr/>
            </p:nvGrpSpPr>
            <p:grpSpPr bwMode="auto">
              <a:xfrm>
                <a:off x="0" y="1727"/>
                <a:ext cx="1713" cy="403"/>
                <a:chOff x="0" y="1727"/>
                <a:chExt cx="1713" cy="403"/>
              </a:xfrm>
            </p:grpSpPr>
            <p:sp>
              <p:nvSpPr>
                <p:cNvPr id="54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21-hydroxylase </a:t>
                  </a:r>
                </a:p>
                <a:p>
                  <a:pPr eaLnBrk="0" hangingPunct="0"/>
                  <a:endParaRPr lang="en-US">
                    <a:cs typeface="Times New Roman" pitchFamily="18" charset="0"/>
                  </a:endParaRPr>
                </a:p>
              </p:txBody>
            </p:sp>
            <p:sp>
              <p:nvSpPr>
                <p:cNvPr id="55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21" name="Group 44"/>
              <p:cNvGrpSpPr>
                <a:grpSpLocks/>
              </p:cNvGrpSpPr>
              <p:nvPr/>
            </p:nvGrpSpPr>
            <p:grpSpPr bwMode="auto">
              <a:xfrm>
                <a:off x="1713" y="1727"/>
                <a:ext cx="878" cy="403"/>
                <a:chOff x="1713" y="1727"/>
                <a:chExt cx="878" cy="403"/>
              </a:xfrm>
            </p:grpSpPr>
            <p:sp>
              <p:nvSpPr>
                <p:cNvPr id="52" name="Rectangle 45"/>
                <p:cNvSpPr>
                  <a:spLocks noChangeArrowheads="1"/>
                </p:cNvSpPr>
                <p:nvPr/>
              </p:nvSpPr>
              <p:spPr bwMode="auto">
                <a:xfrm>
                  <a:off x="1756" y="1727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P450</a:t>
                  </a:r>
                  <a:r>
                    <a:rPr lang="en-US" baseline="-30000">
                      <a:cs typeface="Times New Roman" pitchFamily="18" charset="0"/>
                    </a:rPr>
                    <a:t>C21</a:t>
                  </a:r>
                  <a:endParaRPr lang="en-US"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cs typeface="Times New Roman" pitchFamily="18" charset="0"/>
                  </a:endParaRPr>
                </a:p>
              </p:txBody>
            </p:sp>
            <p:sp>
              <p:nvSpPr>
                <p:cNvPr id="53" name="Rectangle 46"/>
                <p:cNvSpPr>
                  <a:spLocks noChangeArrowheads="1"/>
                </p:cNvSpPr>
                <p:nvPr/>
              </p:nvSpPr>
              <p:spPr bwMode="auto">
                <a:xfrm>
                  <a:off x="1713" y="1727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22" name="Group 47"/>
              <p:cNvGrpSpPr>
                <a:grpSpLocks/>
              </p:cNvGrpSpPr>
              <p:nvPr/>
            </p:nvGrpSpPr>
            <p:grpSpPr bwMode="auto">
              <a:xfrm>
                <a:off x="2591" y="1727"/>
                <a:ext cx="1209" cy="403"/>
                <a:chOff x="2591" y="1727"/>
                <a:chExt cx="1209" cy="403"/>
              </a:xfrm>
            </p:grpSpPr>
            <p:sp>
              <p:nvSpPr>
                <p:cNvPr id="50" name="Rectangle 48"/>
                <p:cNvSpPr>
                  <a:spLocks noChangeArrowheads="1"/>
                </p:cNvSpPr>
                <p:nvPr/>
              </p:nvSpPr>
              <p:spPr bwMode="auto">
                <a:xfrm>
                  <a:off x="2634" y="1727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dirty="0">
                      <a:cs typeface="Times New Roman" pitchFamily="18" charset="0"/>
                    </a:rPr>
                    <a:t>CYP21A2</a:t>
                  </a:r>
                </a:p>
                <a:p>
                  <a:pPr algn="ctr"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51" name="Rectangle 49"/>
                <p:cNvSpPr>
                  <a:spLocks noChangeArrowheads="1"/>
                </p:cNvSpPr>
                <p:nvPr/>
              </p:nvSpPr>
              <p:spPr bwMode="auto">
                <a:xfrm>
                  <a:off x="2591" y="1727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23" name="Group 50"/>
              <p:cNvGrpSpPr>
                <a:grpSpLocks/>
              </p:cNvGrpSpPr>
              <p:nvPr/>
            </p:nvGrpSpPr>
            <p:grpSpPr bwMode="auto">
              <a:xfrm>
                <a:off x="0" y="2130"/>
                <a:ext cx="1713" cy="403"/>
                <a:chOff x="0" y="2130"/>
                <a:chExt cx="1713" cy="403"/>
              </a:xfrm>
            </p:grpSpPr>
            <p:sp>
              <p:nvSpPr>
                <p:cNvPr id="48" name="Rectangle 51"/>
                <p:cNvSpPr>
                  <a:spLocks noChangeArrowheads="1"/>
                </p:cNvSpPr>
                <p:nvPr/>
              </p:nvSpPr>
              <p:spPr bwMode="auto">
                <a:xfrm>
                  <a:off x="43" y="2130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11 beta-hydroxylase</a:t>
                  </a:r>
                </a:p>
                <a:p>
                  <a:pPr eaLnBrk="0" hangingPunct="0"/>
                  <a:endParaRPr lang="en-US">
                    <a:cs typeface="Times New Roman" pitchFamily="18" charset="0"/>
                  </a:endParaRPr>
                </a:p>
              </p:txBody>
            </p:sp>
            <p:sp>
              <p:nvSpPr>
                <p:cNvPr id="49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2130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24" name="Group 53"/>
              <p:cNvGrpSpPr>
                <a:grpSpLocks/>
              </p:cNvGrpSpPr>
              <p:nvPr/>
            </p:nvGrpSpPr>
            <p:grpSpPr bwMode="auto">
              <a:xfrm>
                <a:off x="1713" y="2130"/>
                <a:ext cx="878" cy="403"/>
                <a:chOff x="1713" y="2130"/>
                <a:chExt cx="878" cy="403"/>
              </a:xfrm>
            </p:grpSpPr>
            <p:sp>
              <p:nvSpPr>
                <p:cNvPr id="46" name="Rectangle 54"/>
                <p:cNvSpPr>
                  <a:spLocks noChangeArrowheads="1"/>
                </p:cNvSpPr>
                <p:nvPr/>
              </p:nvSpPr>
              <p:spPr bwMode="auto">
                <a:xfrm>
                  <a:off x="1756" y="2130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P450</a:t>
                  </a:r>
                  <a:r>
                    <a:rPr lang="en-US" baseline="-30000">
                      <a:cs typeface="Times New Roman" pitchFamily="18" charset="0"/>
                    </a:rPr>
                    <a:t>C11</a:t>
                  </a:r>
                  <a:endParaRPr lang="en-US"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cs typeface="Times New Roman" pitchFamily="18" charset="0"/>
                  </a:endParaRPr>
                </a:p>
              </p:txBody>
            </p:sp>
            <p:sp>
              <p:nvSpPr>
                <p:cNvPr id="47" name="Rectangle 55"/>
                <p:cNvSpPr>
                  <a:spLocks noChangeArrowheads="1"/>
                </p:cNvSpPr>
                <p:nvPr/>
              </p:nvSpPr>
              <p:spPr bwMode="auto">
                <a:xfrm>
                  <a:off x="1713" y="2130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25" name="Group 56"/>
              <p:cNvGrpSpPr>
                <a:grpSpLocks/>
              </p:cNvGrpSpPr>
              <p:nvPr/>
            </p:nvGrpSpPr>
            <p:grpSpPr bwMode="auto">
              <a:xfrm>
                <a:off x="2591" y="2130"/>
                <a:ext cx="1209" cy="403"/>
                <a:chOff x="2591" y="2130"/>
                <a:chExt cx="1209" cy="403"/>
              </a:xfrm>
            </p:grpSpPr>
            <p:sp>
              <p:nvSpPr>
                <p:cNvPr id="44" name="Rectangle 57"/>
                <p:cNvSpPr>
                  <a:spLocks noChangeArrowheads="1"/>
                </p:cNvSpPr>
                <p:nvPr/>
              </p:nvSpPr>
              <p:spPr bwMode="auto">
                <a:xfrm>
                  <a:off x="2634" y="2130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dirty="0">
                      <a:solidFill>
                        <a:srgbClr val="C00000"/>
                      </a:solidFill>
                      <a:cs typeface="Times New Roman" pitchFamily="18" charset="0"/>
                    </a:rPr>
                    <a:t>CYP11B1</a:t>
                  </a:r>
                </a:p>
                <a:p>
                  <a:pPr algn="ctr"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45" name="Rectangle 58"/>
                <p:cNvSpPr>
                  <a:spLocks noChangeArrowheads="1"/>
                </p:cNvSpPr>
                <p:nvPr/>
              </p:nvSpPr>
              <p:spPr bwMode="auto">
                <a:xfrm>
                  <a:off x="2591" y="2130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26" name="Group 59"/>
              <p:cNvGrpSpPr>
                <a:grpSpLocks/>
              </p:cNvGrpSpPr>
              <p:nvPr/>
            </p:nvGrpSpPr>
            <p:grpSpPr bwMode="auto">
              <a:xfrm>
                <a:off x="0" y="2533"/>
                <a:ext cx="1713" cy="403"/>
                <a:chOff x="0" y="2533"/>
                <a:chExt cx="1713" cy="403"/>
              </a:xfrm>
            </p:grpSpPr>
            <p:sp>
              <p:nvSpPr>
                <p:cNvPr id="42" name="Rectangle 60"/>
                <p:cNvSpPr>
                  <a:spLocks noChangeArrowheads="1"/>
                </p:cNvSpPr>
                <p:nvPr/>
              </p:nvSpPr>
              <p:spPr bwMode="auto">
                <a:xfrm>
                  <a:off x="43" y="2533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Aldosterone synthase</a:t>
                  </a:r>
                </a:p>
                <a:p>
                  <a:pPr eaLnBrk="0" hangingPunct="0"/>
                  <a:endParaRPr lang="en-US">
                    <a:cs typeface="Times New Roman" pitchFamily="18" charset="0"/>
                  </a:endParaRPr>
                </a:p>
              </p:txBody>
            </p:sp>
            <p:sp>
              <p:nvSpPr>
                <p:cNvPr id="43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2533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27" name="Group 62"/>
              <p:cNvGrpSpPr>
                <a:grpSpLocks/>
              </p:cNvGrpSpPr>
              <p:nvPr/>
            </p:nvGrpSpPr>
            <p:grpSpPr bwMode="auto">
              <a:xfrm>
                <a:off x="1713" y="2533"/>
                <a:ext cx="878" cy="403"/>
                <a:chOff x="1713" y="2533"/>
                <a:chExt cx="878" cy="403"/>
              </a:xfrm>
            </p:grpSpPr>
            <p:sp>
              <p:nvSpPr>
                <p:cNvPr id="40" name="Rectangle 63"/>
                <p:cNvSpPr>
                  <a:spLocks noChangeArrowheads="1"/>
                </p:cNvSpPr>
                <p:nvPr/>
              </p:nvSpPr>
              <p:spPr bwMode="auto">
                <a:xfrm>
                  <a:off x="1756" y="2533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P450</a:t>
                  </a:r>
                  <a:r>
                    <a:rPr lang="en-US" baseline="-30000">
                      <a:cs typeface="Times New Roman" pitchFamily="18" charset="0"/>
                    </a:rPr>
                    <a:t>C11AS</a:t>
                  </a:r>
                  <a:endParaRPr lang="en-US"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cs typeface="Times New Roman" pitchFamily="18" charset="0"/>
                  </a:endParaRPr>
                </a:p>
              </p:txBody>
            </p:sp>
            <p:sp>
              <p:nvSpPr>
                <p:cNvPr id="41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3" y="2533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28" name="Group 65"/>
              <p:cNvGrpSpPr>
                <a:grpSpLocks/>
              </p:cNvGrpSpPr>
              <p:nvPr/>
            </p:nvGrpSpPr>
            <p:grpSpPr bwMode="auto">
              <a:xfrm>
                <a:off x="2591" y="2533"/>
                <a:ext cx="1209" cy="403"/>
                <a:chOff x="2591" y="2533"/>
                <a:chExt cx="1209" cy="403"/>
              </a:xfrm>
            </p:grpSpPr>
            <p:sp>
              <p:nvSpPr>
                <p:cNvPr id="38" name="Rectangle 66"/>
                <p:cNvSpPr>
                  <a:spLocks noChangeArrowheads="1"/>
                </p:cNvSpPr>
                <p:nvPr/>
              </p:nvSpPr>
              <p:spPr bwMode="auto">
                <a:xfrm>
                  <a:off x="2634" y="2533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dirty="0">
                      <a:solidFill>
                        <a:srgbClr val="C00000"/>
                      </a:solidFill>
                      <a:cs typeface="Times New Roman" pitchFamily="18" charset="0"/>
                    </a:rPr>
                    <a:t>CYP11B2</a:t>
                  </a:r>
                </a:p>
                <a:p>
                  <a:pPr algn="ctr"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39" name="Rectangle 67"/>
                <p:cNvSpPr>
                  <a:spLocks noChangeArrowheads="1"/>
                </p:cNvSpPr>
                <p:nvPr/>
              </p:nvSpPr>
              <p:spPr bwMode="auto">
                <a:xfrm>
                  <a:off x="2591" y="2533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29" name="Group 68"/>
              <p:cNvGrpSpPr>
                <a:grpSpLocks/>
              </p:cNvGrpSpPr>
              <p:nvPr/>
            </p:nvGrpSpPr>
            <p:grpSpPr bwMode="auto">
              <a:xfrm>
                <a:off x="0" y="2936"/>
                <a:ext cx="1713" cy="403"/>
                <a:chOff x="0" y="2936"/>
                <a:chExt cx="1713" cy="403"/>
              </a:xfrm>
            </p:grpSpPr>
            <p:sp>
              <p:nvSpPr>
                <p:cNvPr id="36" name="Rectangle 69"/>
                <p:cNvSpPr>
                  <a:spLocks noChangeArrowheads="1"/>
                </p:cNvSpPr>
                <p:nvPr/>
              </p:nvSpPr>
              <p:spPr bwMode="auto">
                <a:xfrm>
                  <a:off x="43" y="2936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Aromatase</a:t>
                  </a:r>
                </a:p>
                <a:p>
                  <a:pPr eaLnBrk="0" hangingPunct="0"/>
                  <a:endParaRPr lang="en-US">
                    <a:cs typeface="Times New Roman" pitchFamily="18" charset="0"/>
                  </a:endParaRPr>
                </a:p>
              </p:txBody>
            </p:sp>
            <p:sp>
              <p:nvSpPr>
                <p:cNvPr id="37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30" name="Group 71"/>
              <p:cNvGrpSpPr>
                <a:grpSpLocks/>
              </p:cNvGrpSpPr>
              <p:nvPr/>
            </p:nvGrpSpPr>
            <p:grpSpPr bwMode="auto">
              <a:xfrm>
                <a:off x="1713" y="2936"/>
                <a:ext cx="878" cy="403"/>
                <a:chOff x="1713" y="2936"/>
                <a:chExt cx="878" cy="403"/>
              </a:xfrm>
            </p:grpSpPr>
            <p:sp>
              <p:nvSpPr>
                <p:cNvPr id="34" name="Rectangle 72"/>
                <p:cNvSpPr>
                  <a:spLocks noChangeArrowheads="1"/>
                </p:cNvSpPr>
                <p:nvPr/>
              </p:nvSpPr>
              <p:spPr bwMode="auto">
                <a:xfrm>
                  <a:off x="1756" y="2936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>
                      <a:cs typeface="Times New Roman" pitchFamily="18" charset="0"/>
                    </a:rPr>
                    <a:t>P450</a:t>
                  </a:r>
                  <a:r>
                    <a:rPr lang="en-US" baseline="-30000" dirty="0">
                      <a:cs typeface="Times New Roman" pitchFamily="18" charset="0"/>
                    </a:rPr>
                    <a:t>aro</a:t>
                  </a:r>
                  <a:endParaRPr lang="en-US" dirty="0">
                    <a:cs typeface="Times New Roman" pitchFamily="18" charset="0"/>
                  </a:endParaRPr>
                </a:p>
                <a:p>
                  <a:pPr eaLnBrk="0" hangingPunct="0"/>
                  <a:endParaRPr lang="en-US" dirty="0">
                    <a:cs typeface="Times New Roman" pitchFamily="18" charset="0"/>
                  </a:endParaRPr>
                </a:p>
              </p:txBody>
            </p:sp>
            <p:sp>
              <p:nvSpPr>
                <p:cNvPr id="35" name="Rectangle 73"/>
                <p:cNvSpPr>
                  <a:spLocks noChangeArrowheads="1"/>
                </p:cNvSpPr>
                <p:nvPr/>
              </p:nvSpPr>
              <p:spPr bwMode="auto">
                <a:xfrm>
                  <a:off x="1713" y="2936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31" name="Group 74"/>
              <p:cNvGrpSpPr>
                <a:grpSpLocks/>
              </p:cNvGrpSpPr>
              <p:nvPr/>
            </p:nvGrpSpPr>
            <p:grpSpPr bwMode="auto">
              <a:xfrm>
                <a:off x="2591" y="2936"/>
                <a:ext cx="1209" cy="403"/>
                <a:chOff x="2591" y="2936"/>
                <a:chExt cx="1209" cy="403"/>
              </a:xfrm>
            </p:grpSpPr>
            <p:sp>
              <p:nvSpPr>
                <p:cNvPr id="32" name="Rectangle 75"/>
                <p:cNvSpPr>
                  <a:spLocks noChangeArrowheads="1"/>
                </p:cNvSpPr>
                <p:nvPr/>
              </p:nvSpPr>
              <p:spPr bwMode="auto">
                <a:xfrm>
                  <a:off x="2634" y="2936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>
                      <a:cs typeface="Times New Roman" pitchFamily="18" charset="0"/>
                    </a:rPr>
                    <a:t>CYP19</a:t>
                  </a:r>
                </a:p>
                <a:p>
                  <a:pPr algn="ctr" eaLnBrk="0" hangingPunct="0"/>
                  <a:endParaRPr lang="en-US">
                    <a:cs typeface="Times New Roman" pitchFamily="18" charset="0"/>
                  </a:endParaRPr>
                </a:p>
              </p:txBody>
            </p:sp>
            <p:sp>
              <p:nvSpPr>
                <p:cNvPr id="33" name="Rectangle 76"/>
                <p:cNvSpPr>
                  <a:spLocks noChangeArrowheads="1"/>
                </p:cNvSpPr>
                <p:nvPr/>
              </p:nvSpPr>
              <p:spPr bwMode="auto">
                <a:xfrm>
                  <a:off x="2591" y="2936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</p:grpSp>
        <p:sp>
          <p:nvSpPr>
            <p:cNvPr id="7" name="Rectangle 77"/>
            <p:cNvSpPr>
              <a:spLocks noChangeArrowheads="1"/>
            </p:cNvSpPr>
            <p:nvPr/>
          </p:nvSpPr>
          <p:spPr bwMode="auto">
            <a:xfrm>
              <a:off x="-3" y="-3"/>
              <a:ext cx="3806" cy="3345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52"/>
            <a:ext cx="7759700" cy="11303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Role of cholesterol in steroid synthesis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47686" y="1071546"/>
            <a:ext cx="8239156" cy="4900618"/>
          </a:xfrm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sz="2400" dirty="0" smtClean="0"/>
              <a:t>The </a:t>
            </a:r>
            <a:r>
              <a:rPr lang="en-US" sz="2400" i="1" dirty="0" smtClean="0"/>
              <a:t>first </a:t>
            </a:r>
            <a:r>
              <a:rPr lang="en-US" sz="2400" b="1" i="1" dirty="0" smtClean="0"/>
              <a:t>enzymatic</a:t>
            </a:r>
            <a:r>
              <a:rPr lang="en-US" sz="2400" i="1" dirty="0" smtClean="0"/>
              <a:t> step </a:t>
            </a:r>
            <a:r>
              <a:rPr lang="en-US" sz="2400" dirty="0" smtClean="0"/>
              <a:t>in the production of </a:t>
            </a:r>
            <a:r>
              <a:rPr lang="en-US" sz="2400" b="1" u="sng" dirty="0" smtClean="0"/>
              <a:t>ANY</a:t>
            </a:r>
            <a:r>
              <a:rPr lang="en-US" sz="2400" dirty="0" smtClean="0"/>
              <a:t> steroid hormone begins with enzymatic modification of </a:t>
            </a:r>
            <a:r>
              <a:rPr lang="en-US" sz="2400" b="1" dirty="0" smtClean="0">
                <a:solidFill>
                  <a:srgbClr val="C00000"/>
                </a:solidFill>
              </a:rPr>
              <a:t>cholesterol.</a:t>
            </a:r>
          </a:p>
          <a:p>
            <a:pPr>
              <a:lnSpc>
                <a:spcPct val="90000"/>
              </a:lnSpc>
            </a:pPr>
            <a:r>
              <a:rPr lang="en-US" sz="2400" b="1" u="sng" dirty="0" smtClean="0">
                <a:solidFill>
                  <a:srgbClr val="002060"/>
                </a:solidFill>
              </a:rPr>
              <a:t>The cholesterol precursor comes from: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situ </a:t>
            </a:r>
            <a:r>
              <a:rPr lang="en-US" sz="2400" dirty="0" smtClean="0"/>
              <a:t>from acetyl-</a:t>
            </a:r>
            <a:r>
              <a:rPr lang="en-US" sz="2400" dirty="0" err="1" smtClean="0"/>
              <a:t>CoA</a:t>
            </a:r>
            <a:r>
              <a:rPr lang="en-US" sz="2400" dirty="0" smtClean="0"/>
              <a:t>. (small proportion)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Cholesterol ester stores </a:t>
            </a:r>
            <a:r>
              <a:rPr lang="en-US" sz="2400" dirty="0" smtClean="0"/>
              <a:t>in intracellular lipid droplets.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Plasma </a:t>
            </a:r>
            <a:r>
              <a:rPr lang="en-US" sz="2400" dirty="0" smtClean="0"/>
              <a:t>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LDL</a:t>
            </a:r>
            <a:r>
              <a:rPr lang="en-US" sz="2400" dirty="0" smtClean="0"/>
              <a:t>;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common source</a:t>
            </a:r>
            <a:r>
              <a:rPr lang="en-US" sz="2400" dirty="0" smtClean="0"/>
              <a:t>). uptake of cholesterol-containing low density lipoproteins (LDL). Much of this cholesterol is </a:t>
            </a:r>
            <a:r>
              <a:rPr lang="en-US" sz="2400" dirty="0" err="1" smtClean="0"/>
              <a:t>estrified</a:t>
            </a:r>
            <a:r>
              <a:rPr lang="en-US" sz="2400" dirty="0" smtClean="0"/>
              <a:t> in the adrenal and stored in </a:t>
            </a:r>
            <a:r>
              <a:rPr lang="en-US" sz="2400" dirty="0" err="1" smtClean="0"/>
              <a:t>cytoplasmic</a:t>
            </a:r>
            <a:r>
              <a:rPr lang="en-US" sz="2400" dirty="0" smtClean="0"/>
              <a:t> lipid droplets.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Lipoproteins taken up from plasma are most important when </a:t>
            </a:r>
            <a:r>
              <a:rPr lang="en-US" sz="2400" dirty="0" err="1" smtClean="0"/>
              <a:t>steroidogenic</a:t>
            </a:r>
            <a:r>
              <a:rPr lang="en-US" sz="2400" dirty="0" smtClean="0"/>
              <a:t> cells are chronically stimulated. </a:t>
            </a:r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 eaLnBrk="1" hangingPunct="1"/>
            <a:endParaRPr lang="en-US" sz="2400" b="1" dirty="0" smtClean="0">
              <a:solidFill>
                <a:srgbClr val="C00000"/>
              </a:solidFill>
            </a:endParaRPr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331930"/>
            <a:ext cx="8412192" cy="4525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mammalian steroid hormones are formed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2800" b="1" dirty="0" smtClean="0">
                <a:solidFill>
                  <a:srgbClr val="0070C0"/>
                </a:solidFill>
              </a:rPr>
              <a:t>Cholesterol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  </a:t>
            </a:r>
            <a:r>
              <a:rPr lang="en-US" sz="2800" b="1" dirty="0" err="1" smtClean="0">
                <a:solidFill>
                  <a:srgbClr val="008000"/>
                </a:solidFill>
              </a:rPr>
              <a:t>Pregnenolone</a:t>
            </a:r>
            <a:r>
              <a:rPr lang="en-US" sz="2800" b="1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sz="2400" b="1" u="sng" dirty="0" smtClean="0">
                <a:solidFill>
                  <a:srgbClr val="002060"/>
                </a:solidFill>
              </a:rPr>
              <a:t>The first step </a:t>
            </a:r>
            <a:r>
              <a:rPr lang="en-US" sz="2400" dirty="0" smtClean="0"/>
              <a:t>is the conversion of cholesterol to </a:t>
            </a:r>
            <a:r>
              <a:rPr lang="en-US" sz="2400" dirty="0" err="1" smtClean="0"/>
              <a:t>pregnenolone</a:t>
            </a:r>
            <a:r>
              <a:rPr lang="en-US" sz="2400" dirty="0" smtClean="0"/>
              <a:t>, which occurs in the </a:t>
            </a:r>
            <a:r>
              <a:rPr lang="en-US" sz="2400" b="1" i="1" dirty="0" smtClean="0">
                <a:solidFill>
                  <a:srgbClr val="008000"/>
                </a:solidFill>
              </a:rPr>
              <a:t>mitochondria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This reaction is carried out by the enzyme,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cytochrome</a:t>
            </a:r>
            <a:r>
              <a:rPr lang="en-US" sz="2400" b="1" i="1" dirty="0" smtClean="0">
                <a:solidFill>
                  <a:srgbClr val="008000"/>
                </a:solidFill>
              </a:rPr>
              <a:t> P450 side chain cleavage </a:t>
            </a:r>
            <a:r>
              <a:rPr lang="en-US" sz="2400" dirty="0" smtClean="0"/>
              <a:t>(P450scc). (also called </a:t>
            </a:r>
            <a:r>
              <a:rPr lang="en-US" sz="2400" dirty="0" err="1" smtClean="0"/>
              <a:t>desmolase</a:t>
            </a:r>
            <a:r>
              <a:rPr lang="en-US" sz="2400" dirty="0" smtClean="0"/>
              <a:t>, or CYP11A1). Carbons 20 and 22 are sequentially oxidized  followed by oxidative cleavage of the bond between them.</a:t>
            </a:r>
          </a:p>
          <a:p>
            <a:pPr eaLnBrk="0" hangingPunct="0"/>
            <a:r>
              <a:rPr lang="en-US" sz="2400" dirty="0" smtClean="0"/>
              <a:t>This is a </a:t>
            </a:r>
            <a:r>
              <a:rPr lang="en-US" sz="2400" b="1" dirty="0" smtClean="0">
                <a:solidFill>
                  <a:srgbClr val="7030A0"/>
                </a:solidFill>
              </a:rPr>
              <a:t>rate limiting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7030A0"/>
                </a:solidFill>
              </a:rPr>
              <a:t>nonreversible </a:t>
            </a:r>
            <a:r>
              <a:rPr lang="en-US" sz="2400" dirty="0" smtClean="0"/>
              <a:t>enzymatic step in the initiation of steroid biosynthesis.</a:t>
            </a:r>
          </a:p>
          <a:p>
            <a:pPr eaLnBrk="0" hangingPunct="0"/>
            <a:r>
              <a:rPr lang="en-US" sz="2400" dirty="0" smtClean="0"/>
              <a:t>This step occurs in </a:t>
            </a:r>
            <a:r>
              <a:rPr lang="en-US" sz="2400" b="1" i="1" dirty="0" smtClean="0">
                <a:solidFill>
                  <a:srgbClr val="0070C0"/>
                </a:solidFill>
              </a:rPr>
              <a:t>adrenal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rgbClr val="0070C0"/>
                </a:solidFill>
              </a:rPr>
              <a:t>ovary</a:t>
            </a:r>
            <a:r>
              <a:rPr lang="en-US" sz="2400" dirty="0" smtClean="0"/>
              <a:t>, and </a:t>
            </a:r>
            <a:r>
              <a:rPr lang="en-US" sz="2400" b="1" i="1" dirty="0" smtClean="0">
                <a:solidFill>
                  <a:srgbClr val="0070C0"/>
                </a:solidFill>
              </a:rPr>
              <a:t>testis.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n-US" sz="2400" b="1" dirty="0" smtClean="0"/>
          </a:p>
          <a:p>
            <a:pPr eaLnBrk="1" hangingPunct="1">
              <a:buFontTx/>
              <a:buNone/>
            </a:pPr>
            <a:endParaRPr lang="en-US" sz="24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-24"/>
            <a:ext cx="7759700" cy="1130300"/>
          </a:xfrm>
          <a:prstGeom prst="rect">
            <a:avLst/>
          </a:prstGeom>
          <a:noFill/>
        </p:spPr>
        <p:txBody>
          <a:bodyPr vert="horz" lIns="90488" tIns="44450" rIns="90488" bIns="4445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Steroid</a:t>
            </a:r>
            <a:r>
              <a:rPr lang="en-US" sz="3200" baseline="0" dirty="0" err="1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ogenesis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Step 1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11188" y="6177099"/>
            <a:ext cx="7993062" cy="395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C00000"/>
                </a:solidFill>
              </a:rPr>
              <a:t>Conversion of cholesterol to </a:t>
            </a:r>
            <a:r>
              <a:rPr lang="en-US" sz="2400" b="1" dirty="0" err="1" smtClean="0">
                <a:solidFill>
                  <a:srgbClr val="C00000"/>
                </a:solidFill>
              </a:rPr>
              <a:t>pregnenolone</a:t>
            </a:r>
            <a:r>
              <a:rPr lang="en-US" sz="2400" b="1" dirty="0" smtClean="0">
                <a:solidFill>
                  <a:srgbClr val="C00000"/>
                </a:solidFill>
              </a:rPr>
              <a:t>: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</a:t>
            </a:r>
          </a:p>
        </p:txBody>
      </p:sp>
      <p:pic>
        <p:nvPicPr>
          <p:cNvPr id="16390" name="Picture 6" descr="f04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85728"/>
            <a:ext cx="7921625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43306" y="1415465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ACTH</a:t>
            </a:r>
          </a:p>
          <a:p>
            <a:pPr algn="ctr"/>
            <a:r>
              <a:rPr lang="en-US" sz="1600" b="1" dirty="0" smtClean="0"/>
              <a:t> (</a:t>
            </a:r>
            <a:r>
              <a:rPr lang="en-US" sz="1600" b="1" dirty="0" err="1" smtClean="0"/>
              <a:t>cAMP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43636" y="5072074"/>
            <a:ext cx="2788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  </a:t>
            </a:r>
            <a:r>
              <a:rPr lang="en-US" sz="2000" b="1" dirty="0" err="1" smtClean="0"/>
              <a:t>isocaproaldehyde</a:t>
            </a:r>
            <a:r>
              <a:rPr lang="en-US" sz="2000" b="1" dirty="0" smtClean="0"/>
              <a:t> (6C)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71435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2214554"/>
            <a:ext cx="1099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O2 + NADPH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773235"/>
            <a:ext cx="7458100" cy="3584591"/>
          </a:xfrm>
          <a:solidFill>
            <a:srgbClr val="CCECFF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I. Adrenal </a:t>
            </a:r>
            <a:r>
              <a:rPr lang="en-US" dirty="0" err="1" smtClean="0"/>
              <a:t>Steroidogenesis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[after 1</a:t>
            </a:r>
            <a:r>
              <a:rPr lang="en-US" baseline="30000" dirty="0" smtClean="0"/>
              <a:t>st</a:t>
            </a:r>
            <a:r>
              <a:rPr lang="en-US" dirty="0" smtClean="0"/>
              <a:t> step]</a:t>
            </a:r>
            <a:br>
              <a:rPr lang="en-US" dirty="0" smtClean="0"/>
            </a:br>
            <a:r>
              <a:rPr lang="en-US" sz="3200" b="1" dirty="0" smtClean="0">
                <a:solidFill>
                  <a:srgbClr val="002060"/>
                </a:solidFill>
              </a:rPr>
              <a:t>1. </a:t>
            </a:r>
            <a:r>
              <a:rPr lang="en-US" sz="3200" b="1" dirty="0" err="1" smtClean="0">
                <a:solidFill>
                  <a:srgbClr val="002060"/>
                </a:solidFill>
              </a:rPr>
              <a:t>Mineralocorticoid</a:t>
            </a:r>
            <a:r>
              <a:rPr lang="en-US" sz="3200" b="1" dirty="0" smtClean="0">
                <a:solidFill>
                  <a:srgbClr val="002060"/>
                </a:solidFill>
              </a:rPr>
              <a:t> synthesis.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2. </a:t>
            </a:r>
            <a:r>
              <a:rPr lang="en-US" sz="3200" b="1" dirty="0" err="1" smtClean="0">
                <a:solidFill>
                  <a:srgbClr val="002060"/>
                </a:solidFill>
              </a:rPr>
              <a:t>Glucocorticoid</a:t>
            </a:r>
            <a:r>
              <a:rPr lang="en-US" sz="3200" b="1" dirty="0" smtClean="0">
                <a:solidFill>
                  <a:srgbClr val="002060"/>
                </a:solidFill>
              </a:rPr>
              <a:t> synthesis.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3. Adrenal androgens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71414"/>
            <a:ext cx="7759700" cy="1130300"/>
          </a:xfrm>
          <a:noFill/>
        </p:spPr>
        <p:txBody>
          <a:bodyPr lIns="90488" tIns="44450" rIns="90488" bIns="44450"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Adrenal 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Steroidogenesis</a:t>
            </a:r>
            <a:endParaRPr lang="en-US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28638" y="1214422"/>
            <a:ext cx="8258204" cy="1295400"/>
          </a:xfrm>
        </p:spPr>
        <p:txBody>
          <a:bodyPr lIns="90488" tIns="44450" rIns="90488" bIns="44450"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/>
              <a:t>Next, </a:t>
            </a:r>
            <a:r>
              <a:rPr lang="en-US" sz="2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pregnenolone</a:t>
            </a:r>
            <a:r>
              <a:rPr lang="en-US" sz="2600" dirty="0" smtClean="0"/>
              <a:t> can be converted </a:t>
            </a:r>
            <a:r>
              <a:rPr lang="en-US" sz="2600" b="1" i="1" dirty="0" smtClean="0">
                <a:solidFill>
                  <a:srgbClr val="008000"/>
                </a:solidFill>
              </a:rPr>
              <a:t>(in smooth ER)  </a:t>
            </a:r>
            <a:r>
              <a:rPr lang="en-US" sz="2600" dirty="0" smtClean="0"/>
              <a:t>into </a:t>
            </a:r>
            <a:r>
              <a:rPr lang="en-US" sz="2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different pathways</a:t>
            </a:r>
            <a:r>
              <a:rPr lang="en-US" sz="2600" dirty="0" smtClean="0"/>
              <a:t>, depending upon whether the cell wants to make </a:t>
            </a:r>
            <a:r>
              <a:rPr lang="en-US" sz="2600" dirty="0" err="1" smtClean="0"/>
              <a:t>mineralcorticoids</a:t>
            </a:r>
            <a:r>
              <a:rPr lang="en-US" sz="2600" dirty="0" smtClean="0"/>
              <a:t>, </a:t>
            </a:r>
            <a:r>
              <a:rPr lang="en-US" sz="2600" dirty="0" err="1" smtClean="0"/>
              <a:t>glucocorticoids</a:t>
            </a:r>
            <a:r>
              <a:rPr lang="en-US" sz="2600" dirty="0" smtClean="0"/>
              <a:t>, or androgens.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28628" y="2857496"/>
            <a:ext cx="8572528" cy="3305177"/>
            <a:chOff x="327" y="1728"/>
            <a:chExt cx="5412" cy="2082"/>
          </a:xfrm>
        </p:grpSpPr>
        <p:sp>
          <p:nvSpPr>
            <p:cNvPr id="11269" name="Rectangle 4"/>
            <p:cNvSpPr>
              <a:spLocks noChangeArrowheads="1"/>
            </p:cNvSpPr>
            <p:nvPr/>
          </p:nvSpPr>
          <p:spPr bwMode="auto">
            <a:xfrm>
              <a:off x="327" y="1892"/>
              <a:ext cx="5412" cy="19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 err="1"/>
                <a:t>pregnenolone</a:t>
              </a:r>
              <a:r>
                <a:rPr lang="en-US" sz="2000" dirty="0"/>
                <a:t>	      17</a:t>
              </a:r>
              <a:r>
                <a:rPr lang="en-US" sz="2000" dirty="0">
                  <a:latin typeface="Symbol" pitchFamily="18" charset="2"/>
                </a:rPr>
                <a:t>a</a:t>
              </a:r>
              <a:r>
                <a:rPr lang="en-US" sz="2000" dirty="0"/>
                <a:t>-hydroxypregnenolone	  </a:t>
              </a:r>
              <a:r>
                <a:rPr lang="en-US" sz="2000" dirty="0" err="1"/>
                <a:t>dehydroepiandrosterone</a:t>
              </a:r>
              <a:endParaRPr lang="en-US" sz="2000" dirty="0"/>
            </a:p>
            <a:p>
              <a:pPr eaLnBrk="0" hangingPunct="0"/>
              <a:endParaRPr lang="en-US" sz="2000" dirty="0"/>
            </a:p>
            <a:p>
              <a:pPr eaLnBrk="0" hangingPunct="0"/>
              <a:r>
                <a:rPr lang="en-US" sz="2000" dirty="0"/>
                <a:t>progesterone					         </a:t>
              </a:r>
              <a:r>
                <a:rPr lang="en-US" sz="2000" dirty="0" err="1" smtClean="0"/>
                <a:t>androstenedione</a:t>
              </a:r>
              <a:endParaRPr lang="en-US" sz="2000" dirty="0"/>
            </a:p>
            <a:p>
              <a:pPr eaLnBrk="0" hangingPunct="0"/>
              <a:endParaRPr lang="en-US" sz="2000" dirty="0"/>
            </a:p>
            <a:p>
              <a:pPr eaLnBrk="0" hangingPunct="0"/>
              <a:r>
                <a:rPr lang="en-US" sz="2400" b="1" dirty="0" smtClean="0">
                  <a:solidFill>
                    <a:srgbClr val="002060"/>
                  </a:solidFill>
                </a:rPr>
                <a:t>                                                                                          C. androgens 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[ZR]</a:t>
              </a:r>
              <a:endParaRPr lang="en-US" sz="2400" b="1" dirty="0">
                <a:solidFill>
                  <a:srgbClr val="C00000"/>
                </a:solidFill>
              </a:endParaRPr>
            </a:p>
            <a:p>
              <a:pPr eaLnBrk="0" hangingPunct="0"/>
              <a:endParaRPr lang="en-US" sz="2000" dirty="0"/>
            </a:p>
            <a:p>
              <a:pPr eaLnBrk="0" hangingPunct="0"/>
              <a:r>
                <a:rPr lang="en-US" sz="2000" dirty="0"/>
                <a:t>			</a:t>
              </a:r>
              <a:r>
                <a:rPr lang="en-US" sz="2400" b="1" dirty="0">
                  <a:solidFill>
                    <a:srgbClr val="002060"/>
                  </a:solidFill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</a:rPr>
                <a:t>      B. </a:t>
              </a:r>
              <a:r>
                <a:rPr lang="en-US" sz="2400" b="1" dirty="0" err="1" smtClean="0">
                  <a:solidFill>
                    <a:srgbClr val="002060"/>
                  </a:solidFill>
                </a:rPr>
                <a:t>glucocorticoids</a:t>
              </a:r>
              <a:endParaRPr lang="en-US" sz="2400" b="1" dirty="0">
                <a:solidFill>
                  <a:srgbClr val="002060"/>
                </a:solidFill>
              </a:endParaRPr>
            </a:p>
            <a:p>
              <a:pPr eaLnBrk="0" hangingPunct="0"/>
              <a:r>
                <a:rPr lang="en-US" sz="2400" b="1" dirty="0" smtClean="0">
                  <a:solidFill>
                    <a:srgbClr val="002060"/>
                  </a:solidFill>
                </a:rPr>
                <a:t>A. </a:t>
              </a:r>
              <a:r>
                <a:rPr lang="en-US" sz="2400" b="1" dirty="0" err="1" smtClean="0">
                  <a:solidFill>
                    <a:srgbClr val="002060"/>
                  </a:solidFill>
                </a:rPr>
                <a:t>mineralocorticoids</a:t>
              </a:r>
              <a:r>
                <a:rPr lang="en-US" sz="2400" b="1" dirty="0">
                  <a:solidFill>
                    <a:srgbClr val="002060"/>
                  </a:solidFill>
                </a:rPr>
                <a:t>	 </a:t>
              </a:r>
              <a:r>
                <a:rPr lang="en-US" sz="2000" dirty="0" smtClean="0"/>
                <a:t>            (</a:t>
              </a:r>
              <a:r>
                <a:rPr lang="en-US" sz="2000" dirty="0" err="1"/>
                <a:t>cortisol</a:t>
              </a:r>
              <a:r>
                <a:rPr lang="en-US" sz="2000" dirty="0" smtClean="0"/>
                <a:t>) 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[ZF]</a:t>
              </a:r>
              <a:endParaRPr lang="en-US" sz="2000" b="1" dirty="0">
                <a:solidFill>
                  <a:srgbClr val="C00000"/>
                </a:solidFill>
              </a:endParaRPr>
            </a:p>
            <a:p>
              <a:pPr eaLnBrk="0" hangingPunct="0"/>
              <a:r>
                <a:rPr lang="en-US" sz="2000" dirty="0"/>
                <a:t>   (</a:t>
              </a:r>
              <a:r>
                <a:rPr lang="en-US" sz="2000" dirty="0" err="1"/>
                <a:t>aldosterone</a:t>
              </a:r>
              <a:r>
                <a:rPr lang="en-US" sz="2000" dirty="0"/>
                <a:t>) 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[ZG]</a:t>
              </a:r>
              <a:r>
                <a:rPr lang="en-US" sz="2000" dirty="0"/>
                <a:t>		</a:t>
              </a:r>
            </a:p>
          </p:txBody>
        </p:sp>
        <p:sp>
          <p:nvSpPr>
            <p:cNvPr id="11270" name="Line 5"/>
            <p:cNvSpPr>
              <a:spLocks noChangeShapeType="1"/>
            </p:cNvSpPr>
            <p:nvPr/>
          </p:nvSpPr>
          <p:spPr bwMode="auto">
            <a:xfrm>
              <a:off x="1300" y="201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Line 6"/>
            <p:cNvSpPr>
              <a:spLocks noChangeShapeType="1"/>
            </p:cNvSpPr>
            <p:nvPr/>
          </p:nvSpPr>
          <p:spPr bwMode="auto">
            <a:xfrm>
              <a:off x="3508" y="201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Line 7"/>
            <p:cNvSpPr>
              <a:spLocks noChangeShapeType="1"/>
            </p:cNvSpPr>
            <p:nvPr/>
          </p:nvSpPr>
          <p:spPr bwMode="auto">
            <a:xfrm>
              <a:off x="816" y="2164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Line 8"/>
            <p:cNvSpPr>
              <a:spLocks noChangeShapeType="1"/>
            </p:cNvSpPr>
            <p:nvPr/>
          </p:nvSpPr>
          <p:spPr bwMode="auto">
            <a:xfrm>
              <a:off x="2640" y="2788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Line 9"/>
            <p:cNvSpPr>
              <a:spLocks noChangeShapeType="1"/>
            </p:cNvSpPr>
            <p:nvPr/>
          </p:nvSpPr>
          <p:spPr bwMode="auto">
            <a:xfrm>
              <a:off x="2640" y="2500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Line 10"/>
            <p:cNvSpPr>
              <a:spLocks noChangeShapeType="1"/>
            </p:cNvSpPr>
            <p:nvPr/>
          </p:nvSpPr>
          <p:spPr bwMode="auto">
            <a:xfrm>
              <a:off x="2640" y="2212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11"/>
            <p:cNvSpPr>
              <a:spLocks noChangeShapeType="1"/>
            </p:cNvSpPr>
            <p:nvPr/>
          </p:nvSpPr>
          <p:spPr bwMode="auto">
            <a:xfrm>
              <a:off x="816" y="2980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Line 12"/>
            <p:cNvSpPr>
              <a:spLocks noChangeShapeType="1"/>
            </p:cNvSpPr>
            <p:nvPr/>
          </p:nvSpPr>
          <p:spPr bwMode="auto">
            <a:xfrm>
              <a:off x="816" y="2740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3"/>
            <p:cNvSpPr>
              <a:spLocks noChangeShapeType="1"/>
            </p:cNvSpPr>
            <p:nvPr/>
          </p:nvSpPr>
          <p:spPr bwMode="auto">
            <a:xfrm>
              <a:off x="816" y="2500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14"/>
            <p:cNvSpPr>
              <a:spLocks noChangeShapeType="1"/>
            </p:cNvSpPr>
            <p:nvPr/>
          </p:nvSpPr>
          <p:spPr bwMode="auto">
            <a:xfrm>
              <a:off x="4560" y="2164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5"/>
            <p:cNvSpPr>
              <a:spLocks noChangeArrowheads="1"/>
            </p:cNvSpPr>
            <p:nvPr/>
          </p:nvSpPr>
          <p:spPr bwMode="auto">
            <a:xfrm>
              <a:off x="999" y="1728"/>
              <a:ext cx="101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1"/>
                <a:t>17</a:t>
              </a:r>
              <a:r>
                <a:rPr lang="en-US" sz="1600" i="1">
                  <a:latin typeface="Symbol" pitchFamily="18" charset="2"/>
                </a:rPr>
                <a:t>a-</a:t>
              </a:r>
              <a:r>
                <a:rPr lang="en-US" sz="1600" i="1"/>
                <a:t>hydroxylase</a:t>
              </a:r>
            </a:p>
          </p:txBody>
        </p:sp>
        <p:sp>
          <p:nvSpPr>
            <p:cNvPr id="11281" name="Rectangle 16"/>
            <p:cNvSpPr>
              <a:spLocks noChangeArrowheads="1"/>
            </p:cNvSpPr>
            <p:nvPr/>
          </p:nvSpPr>
          <p:spPr bwMode="auto">
            <a:xfrm>
              <a:off x="3495" y="1776"/>
              <a:ext cx="3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i="1"/>
                <a:t>lyase</a:t>
              </a:r>
            </a:p>
          </p:txBody>
        </p:sp>
        <p:sp>
          <p:nvSpPr>
            <p:cNvPr id="11282" name="Rectangle 17"/>
            <p:cNvSpPr>
              <a:spLocks noChangeArrowheads="1"/>
            </p:cNvSpPr>
            <p:nvPr/>
          </p:nvSpPr>
          <p:spPr bwMode="auto">
            <a:xfrm>
              <a:off x="903" y="2175"/>
              <a:ext cx="165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Symbol" pitchFamily="18" charset="2"/>
                </a:rPr>
                <a:t>3b</a:t>
              </a:r>
              <a:r>
                <a:rPr lang="en-US" sz="1400"/>
                <a:t>-</a:t>
              </a:r>
              <a:r>
                <a:rPr lang="en-US" sz="1400" i="1"/>
                <a:t>hydroxysteroid dehydrogenase</a:t>
              </a:r>
            </a:p>
          </p:txBody>
        </p:sp>
        <p:sp>
          <p:nvSpPr>
            <p:cNvPr id="11283" name="Rectangle 18"/>
            <p:cNvSpPr>
              <a:spLocks noChangeArrowheads="1"/>
            </p:cNvSpPr>
            <p:nvPr/>
          </p:nvSpPr>
          <p:spPr bwMode="auto">
            <a:xfrm>
              <a:off x="1143" y="2448"/>
              <a:ext cx="90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/>
                <a:t>21</a:t>
              </a:r>
              <a:r>
                <a:rPr lang="en-US" sz="1600" i="1"/>
                <a:t>-hydroxylase</a:t>
              </a:r>
            </a:p>
          </p:txBody>
        </p:sp>
        <p:sp>
          <p:nvSpPr>
            <p:cNvPr id="11284" name="Rectangle 19"/>
            <p:cNvSpPr>
              <a:spLocks noChangeArrowheads="1"/>
            </p:cNvSpPr>
            <p:nvPr/>
          </p:nvSpPr>
          <p:spPr bwMode="auto">
            <a:xfrm>
              <a:off x="1143" y="2736"/>
              <a:ext cx="100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/>
                <a:t>11 </a:t>
              </a:r>
              <a:r>
                <a:rPr lang="en-US" sz="1600">
                  <a:latin typeface="Symbol" pitchFamily="18" charset="2"/>
                </a:rPr>
                <a:t>b</a:t>
              </a:r>
              <a:r>
                <a:rPr lang="en-US" sz="1600"/>
                <a:t>-</a:t>
              </a:r>
              <a:r>
                <a:rPr lang="en-US" sz="1600" i="1"/>
                <a:t>hydroxylase</a:t>
              </a:r>
            </a:p>
          </p:txBody>
        </p:sp>
        <p:sp>
          <p:nvSpPr>
            <p:cNvPr id="11285" name="Rectangle 20"/>
            <p:cNvSpPr>
              <a:spLocks noChangeArrowheads="1"/>
            </p:cNvSpPr>
            <p:nvPr/>
          </p:nvSpPr>
          <p:spPr bwMode="auto">
            <a:xfrm>
              <a:off x="855" y="3024"/>
              <a:ext cx="132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dirty="0"/>
                <a:t>18 </a:t>
              </a:r>
              <a:r>
                <a:rPr lang="en-US" sz="1600" i="1" dirty="0" err="1"/>
                <a:t>hydroxylase</a:t>
              </a:r>
              <a:r>
                <a:rPr lang="en-US" sz="1600" i="1" dirty="0"/>
                <a:t>/</a:t>
              </a:r>
              <a:r>
                <a:rPr lang="en-US" sz="1600" i="1" dirty="0" err="1"/>
                <a:t>oxidase</a:t>
              </a:r>
              <a:endParaRPr lang="en-US" sz="1600" i="1" dirty="0"/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-24"/>
            <a:ext cx="7315200" cy="1130300"/>
          </a:xfrm>
          <a:noFill/>
        </p:spPr>
        <p:txBody>
          <a:bodyPr lIns="90488" tIns="44450" rIns="90488" bIns="44450"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Adrenal 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steroidogenesis</a:t>
            </a:r>
            <a:endParaRPr lang="en-US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071546"/>
            <a:ext cx="8358246" cy="4114800"/>
          </a:xfrm>
        </p:spPr>
        <p:txBody>
          <a:bodyPr lIns="90488" tIns="44450" rIns="90488" bIns="44450">
            <a:normAutofit lnSpcReduction="10000"/>
          </a:bodyPr>
          <a:lstStyle/>
          <a:p>
            <a:pPr eaLnBrk="1" hangingPunct="1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What determines which pathway is taken?</a:t>
            </a:r>
          </a:p>
          <a:p>
            <a:r>
              <a:rPr lang="en-US" sz="2400" dirty="0" smtClean="0"/>
              <a:t>Each step of the pathway is regulated by </a:t>
            </a:r>
            <a:r>
              <a:rPr lang="en-US" sz="2400" b="1" dirty="0" smtClean="0">
                <a:solidFill>
                  <a:srgbClr val="0070C0"/>
                </a:solidFill>
              </a:rPr>
              <a:t>a specific enzyme. </a:t>
            </a:r>
            <a:r>
              <a:rPr lang="en-US" sz="2400" dirty="0" smtClean="0"/>
              <a:t>For ex., 18- </a:t>
            </a:r>
            <a:r>
              <a:rPr lang="en-US" sz="2400" dirty="0" err="1" smtClean="0"/>
              <a:t>hydroxylase</a:t>
            </a:r>
            <a:r>
              <a:rPr lang="en-US" sz="2400" dirty="0" smtClean="0"/>
              <a:t> and </a:t>
            </a:r>
            <a:r>
              <a:rPr lang="en-US" sz="2400" dirty="0" err="1" smtClean="0"/>
              <a:t>hydroxysteroid</a:t>
            </a:r>
            <a:r>
              <a:rPr lang="en-US" sz="2400" dirty="0" smtClean="0"/>
              <a:t> </a:t>
            </a:r>
            <a:r>
              <a:rPr lang="en-US" sz="2400" dirty="0" err="1" smtClean="0"/>
              <a:t>dehydrogenases</a:t>
            </a:r>
            <a:r>
              <a:rPr lang="en-US" sz="2400" dirty="0" smtClean="0"/>
              <a:t>, which are required for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synthesis are found only in 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 cells, so that the biosynthesis of this </a:t>
            </a:r>
            <a:r>
              <a:rPr lang="en-US" sz="2400" dirty="0" err="1" smtClean="0"/>
              <a:t>mineralocorticoid</a:t>
            </a:r>
            <a:r>
              <a:rPr lang="en-US" sz="2400" dirty="0" smtClean="0"/>
              <a:t> is confined to this region.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Different zones </a:t>
            </a:r>
            <a:r>
              <a:rPr lang="en-US" sz="2400" dirty="0" smtClean="0"/>
              <a:t>of the adrenal cortex have </a:t>
            </a:r>
            <a:r>
              <a:rPr lang="en-US" sz="2400" b="1" i="1" dirty="0" smtClean="0">
                <a:solidFill>
                  <a:srgbClr val="008000"/>
                </a:solidFill>
              </a:rPr>
              <a:t>different relative activities of enzymes</a:t>
            </a:r>
            <a:r>
              <a:rPr lang="en-US" sz="2400" dirty="0" smtClean="0"/>
              <a:t>, resulting in different chemical reactions taking place.</a:t>
            </a:r>
          </a:p>
          <a:p>
            <a:r>
              <a:rPr lang="en-US" sz="2400" dirty="0" smtClean="0">
                <a:cs typeface="Arial" pitchFamily="34" charset="0"/>
              </a:rPr>
              <a:t>Adrenal steroid biosynthesis involves the shuttling of precursors between </a:t>
            </a:r>
            <a:r>
              <a:rPr lang="en-US" sz="2400" b="1" dirty="0" smtClean="0">
                <a:solidFill>
                  <a:srgbClr val="0070C0"/>
                </a:solidFill>
                <a:cs typeface="Arial" pitchFamily="34" charset="0"/>
              </a:rPr>
              <a:t>mitochondria </a:t>
            </a:r>
            <a:r>
              <a:rPr lang="en-US" sz="2400" dirty="0" smtClean="0">
                <a:cs typeface="Arial" pitchFamily="34" charset="0"/>
              </a:rPr>
              <a:t>and the </a:t>
            </a:r>
            <a:r>
              <a:rPr lang="en-US" sz="2400" b="1" dirty="0" smtClean="0">
                <a:solidFill>
                  <a:srgbClr val="0070C0"/>
                </a:solidFill>
                <a:cs typeface="Arial" pitchFamily="34" charset="0"/>
              </a:rPr>
              <a:t>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rgbClr val="C00000"/>
                </a:solidFill>
              </a:rPr>
              <a:t>Transport of cholesterol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857232"/>
            <a:ext cx="8340755" cy="564360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8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Much of the taken cholesterol is </a:t>
            </a:r>
            <a:r>
              <a:rPr lang="en-US" sz="2400" dirty="0" err="1" smtClean="0"/>
              <a:t>esterified</a:t>
            </a:r>
            <a:r>
              <a:rPr lang="en-US" sz="2400" dirty="0" smtClean="0"/>
              <a:t> and stored in lipid droplets.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Upon stimulation of the adrenal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zona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fasciculata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by </a:t>
            </a:r>
            <a:r>
              <a:rPr lang="en-US" sz="2400" b="1" dirty="0" smtClean="0"/>
              <a:t>ACTH</a:t>
            </a:r>
            <a:r>
              <a:rPr lang="en-US" sz="2400" dirty="0" smtClean="0"/>
              <a:t> (</a:t>
            </a:r>
            <a:r>
              <a:rPr lang="en-US" sz="2400" dirty="0" err="1" smtClean="0"/>
              <a:t>cAMP</a:t>
            </a:r>
            <a:r>
              <a:rPr lang="en-US" sz="2400" dirty="0" smtClean="0"/>
              <a:t> second messenger), or the adrenal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zona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glomerulosa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by </a:t>
            </a:r>
            <a:r>
              <a:rPr lang="en-US" sz="2400" dirty="0" err="1" smtClean="0"/>
              <a:t>angiotensin</a:t>
            </a:r>
            <a:r>
              <a:rPr lang="en-US" sz="2400" dirty="0" smtClean="0"/>
              <a:t> II (IP3 / Ca2+ and DAG) ---------&gt; an </a:t>
            </a:r>
            <a:r>
              <a:rPr lang="en-US" sz="2400" b="1" dirty="0" smtClean="0"/>
              <a:t>esterase</a:t>
            </a:r>
            <a:r>
              <a:rPr lang="en-US" sz="2400" dirty="0" smtClean="0"/>
              <a:t> is activated and the free cholesterol is formed.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3. Cholesterol is mostly located associated with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</a:t>
            </a:r>
            <a:r>
              <a:rPr lang="en-US" sz="2400" dirty="0" smtClean="0"/>
              <a:t> mitochondrial membrane. The conversion of cholesterol to steroids occurs in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</a:t>
            </a:r>
            <a:r>
              <a:rPr lang="en-US" sz="2400" dirty="0" smtClean="0"/>
              <a:t> mitochondrial membrane.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400" dirty="0" smtClean="0"/>
              <a:t>Cholesterol get from the external membrane to the internal membrane via: 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Steroidogenic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acute regulatory protein (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ACTH:</a:t>
            </a:r>
          </a:p>
          <a:p>
            <a:pPr>
              <a:buFont typeface="Wingdings" pitchFamily="2" charset="2"/>
              <a:buChar char="Ø"/>
            </a:pPr>
            <a:r>
              <a:rPr lang="en-US" sz="2400" u="sng" dirty="0" smtClean="0"/>
              <a:t>Activates</a:t>
            </a:r>
            <a:r>
              <a:rPr lang="en-US" sz="2400" dirty="0" smtClean="0"/>
              <a:t> an </a:t>
            </a:r>
            <a:r>
              <a:rPr lang="en-US" sz="2400" b="1" i="1" dirty="0" smtClean="0">
                <a:solidFill>
                  <a:srgbClr val="7030A0"/>
                </a:solidFill>
              </a:rPr>
              <a:t>esterase </a:t>
            </a:r>
            <a:r>
              <a:rPr lang="en-US" sz="2400" dirty="0" smtClean="0"/>
              <a:t>to form free cholesterol from CE.</a:t>
            </a:r>
          </a:p>
          <a:p>
            <a:pPr>
              <a:buFont typeface="Wingdings" pitchFamily="2" charset="2"/>
              <a:buChar char="Ø"/>
            </a:pPr>
            <a:r>
              <a:rPr lang="en-US" sz="2400" u="sng" dirty="0" smtClean="0"/>
              <a:t>Increase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7030A0"/>
                </a:solidFill>
              </a:rPr>
              <a:t>cholesterol uptake </a:t>
            </a:r>
            <a:r>
              <a:rPr lang="en-US" sz="2400" dirty="0" smtClean="0"/>
              <a:t>by increasing the number or affinity of </a:t>
            </a:r>
            <a:r>
              <a:rPr lang="en-US" sz="2400" b="1" i="1" dirty="0" smtClean="0">
                <a:solidFill>
                  <a:srgbClr val="7030A0"/>
                </a:solidFill>
              </a:rPr>
              <a:t>LDL </a:t>
            </a:r>
            <a:r>
              <a:rPr lang="en-US" sz="2400" dirty="0" smtClean="0"/>
              <a:t> receptors.</a:t>
            </a:r>
          </a:p>
          <a:p>
            <a:pPr>
              <a:buFont typeface="Wingdings" pitchFamily="2" charset="2"/>
              <a:buChar char="Ø"/>
            </a:pPr>
            <a:r>
              <a:rPr lang="en-US" sz="2400" u="sng" dirty="0" smtClean="0"/>
              <a:t>Induce  </a:t>
            </a:r>
            <a:r>
              <a:rPr lang="en-US" sz="2400" b="1" i="1" dirty="0" err="1" smtClean="0">
                <a:solidFill>
                  <a:srgbClr val="7030A0"/>
                </a:solidFill>
              </a:rPr>
              <a:t>StAR</a:t>
            </a:r>
            <a:r>
              <a:rPr lang="en-US" sz="2400" b="1" i="1" dirty="0" smtClean="0">
                <a:solidFill>
                  <a:srgbClr val="7030A0"/>
                </a:solidFill>
              </a:rPr>
              <a:t> protein </a:t>
            </a:r>
            <a:endParaRPr lang="en-US" sz="2400" b="1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6" y="-24"/>
            <a:ext cx="8472518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2400" dirty="0" smtClean="0"/>
              <a:t>I. Adrenal </a:t>
            </a:r>
            <a:r>
              <a:rPr lang="en-US" sz="2400" dirty="0" err="1" smtClean="0"/>
              <a:t>Steroidogenesis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1. </a:t>
            </a:r>
            <a:r>
              <a:rPr lang="en-US" sz="3200" dirty="0" err="1" smtClean="0">
                <a:solidFill>
                  <a:srgbClr val="C00000"/>
                </a:solidFill>
              </a:rPr>
              <a:t>Mineralocorticoids</a:t>
            </a:r>
            <a:r>
              <a:rPr lang="en-US" sz="3200" dirty="0" smtClean="0">
                <a:solidFill>
                  <a:srgbClr val="C00000"/>
                </a:solidFill>
              </a:rPr>
              <a:t>: biosynthesis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268414"/>
            <a:ext cx="8412192" cy="54467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Occurs in </a:t>
            </a:r>
            <a:r>
              <a:rPr lang="en-US" sz="2400" b="1" dirty="0" err="1" smtClean="0">
                <a:solidFill>
                  <a:srgbClr val="0070C0"/>
                </a:solidFill>
              </a:rPr>
              <a:t>Zona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glomerulosa</a:t>
            </a:r>
            <a:r>
              <a:rPr lang="en-US" sz="2400" b="1" dirty="0" smtClean="0">
                <a:solidFill>
                  <a:srgbClr val="0070C0"/>
                </a:solidFill>
              </a:rPr>
              <a:t> [ZG]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All mammalian steroid hormones are formed from cholesterol via </a:t>
            </a:r>
            <a:r>
              <a:rPr lang="en-US" sz="2400" dirty="0" err="1" smtClean="0"/>
              <a:t>pregnenolone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(step 1)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Biosynthesis of </a:t>
            </a:r>
            <a:r>
              <a:rPr lang="en-US" sz="2400" b="1" dirty="0" err="1" smtClean="0">
                <a:solidFill>
                  <a:srgbClr val="C00000"/>
                </a:solidFill>
              </a:rPr>
              <a:t>mineralocorticoids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2400" u="sng" dirty="0" err="1" smtClean="0"/>
              <a:t>Pregnenolone</a:t>
            </a:r>
            <a:r>
              <a:rPr lang="en-US" sz="2400" u="sng" dirty="0" smtClean="0"/>
              <a:t> </a:t>
            </a:r>
            <a:r>
              <a:rPr lang="en-US" sz="2400" dirty="0" smtClean="0"/>
              <a:t>is converted to </a:t>
            </a:r>
            <a:r>
              <a:rPr lang="en-US" sz="2400" u="sng" dirty="0" smtClean="0"/>
              <a:t>progesterone</a:t>
            </a:r>
            <a:r>
              <a:rPr lang="en-US" sz="2400" dirty="0" smtClean="0"/>
              <a:t> by </a:t>
            </a:r>
            <a:r>
              <a:rPr lang="en-US" sz="2400" b="1" i="1" dirty="0" smtClean="0">
                <a:solidFill>
                  <a:srgbClr val="008000"/>
                </a:solidFill>
              </a:rPr>
              <a:t>3</a:t>
            </a:r>
            <a:r>
              <a:rPr lang="el-GR" sz="2400" b="1" i="1" dirty="0" smtClean="0">
                <a:solidFill>
                  <a:srgbClr val="008000"/>
                </a:solidFill>
              </a:rPr>
              <a:t>β</a:t>
            </a:r>
            <a:r>
              <a:rPr lang="en-US" sz="2400" b="1" i="1" dirty="0" smtClean="0">
                <a:solidFill>
                  <a:srgbClr val="008000"/>
                </a:solidFill>
              </a:rPr>
              <a:t>-</a:t>
            </a:r>
            <a:r>
              <a:rPr lang="en-US" sz="2400" b="1" i="1" dirty="0" err="1" smtClean="0">
                <a:solidFill>
                  <a:srgbClr val="008000"/>
                </a:solidFill>
              </a:rPr>
              <a:t>hydroxysteroid</a:t>
            </a:r>
            <a:r>
              <a:rPr lang="en-US" sz="2400" b="1" i="1" dirty="0" smtClean="0">
                <a:solidFill>
                  <a:srgbClr val="008000"/>
                </a:solidFill>
              </a:rPr>
              <a:t> DH (3 </a:t>
            </a:r>
            <a:r>
              <a:rPr lang="el-GR" sz="2400" b="1" i="1" dirty="0" smtClean="0">
                <a:solidFill>
                  <a:srgbClr val="008000"/>
                </a:solidFill>
              </a:rPr>
              <a:t>β</a:t>
            </a:r>
            <a:r>
              <a:rPr lang="en-US" sz="2400" b="1" i="1" dirty="0" smtClean="0">
                <a:solidFill>
                  <a:srgbClr val="008000"/>
                </a:solidFill>
              </a:rPr>
              <a:t> -OHSD) and D5-D4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isomerase</a:t>
            </a:r>
            <a:r>
              <a:rPr lang="en-US" sz="2400" b="1" i="1" dirty="0" smtClean="0">
                <a:solidFill>
                  <a:srgbClr val="00800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(step 2)</a:t>
            </a:r>
          </a:p>
          <a:p>
            <a:r>
              <a:rPr lang="en-US" sz="2400" u="sng" dirty="0" smtClean="0"/>
              <a:t>Progesterone </a:t>
            </a:r>
            <a:r>
              <a:rPr lang="en-US" sz="2400" dirty="0" smtClean="0"/>
              <a:t>is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hydroxylated</a:t>
            </a:r>
            <a:r>
              <a:rPr lang="en-US" sz="2400" b="1" i="1" dirty="0" smtClean="0">
                <a:solidFill>
                  <a:srgbClr val="008000"/>
                </a:solidFill>
              </a:rPr>
              <a:t> at C21 </a:t>
            </a:r>
            <a:r>
              <a:rPr lang="en-US" sz="2400" dirty="0" smtClean="0"/>
              <a:t>to form </a:t>
            </a:r>
            <a:r>
              <a:rPr lang="en-US" sz="2400" u="sng" dirty="0" smtClean="0"/>
              <a:t>11-deoxycorticosterone </a:t>
            </a:r>
            <a:r>
              <a:rPr lang="en-US" sz="2400" dirty="0" smtClean="0"/>
              <a:t>(DOC). DOC is an active (Na+-retaining) </a:t>
            </a:r>
            <a:r>
              <a:rPr lang="en-US" sz="2400" dirty="0" err="1" smtClean="0"/>
              <a:t>mineralocorticoid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(step 3).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Next </a:t>
            </a:r>
            <a:r>
              <a:rPr lang="en-US" sz="2400" b="1" i="1" dirty="0" smtClean="0">
                <a:solidFill>
                  <a:srgbClr val="008000"/>
                </a:solidFill>
              </a:rPr>
              <a:t>hydroxylation is at C11 </a:t>
            </a:r>
            <a:r>
              <a:rPr lang="en-US" sz="2400" dirty="0" smtClean="0"/>
              <a:t>producing </a:t>
            </a:r>
            <a:r>
              <a:rPr lang="en-US" sz="2400" dirty="0" err="1" smtClean="0"/>
              <a:t>corticosterone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(step 4).</a:t>
            </a: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008000"/>
                </a:solidFill>
              </a:rPr>
              <a:t>18-Hydroxylase</a:t>
            </a:r>
            <a:r>
              <a:rPr lang="en-US" sz="2400" dirty="0" smtClean="0"/>
              <a:t> acts on </a:t>
            </a:r>
            <a:r>
              <a:rPr lang="en-US" sz="2400" dirty="0" err="1" smtClean="0"/>
              <a:t>corticosterone</a:t>
            </a:r>
            <a:r>
              <a:rPr lang="en-US" sz="2400" dirty="0" smtClean="0"/>
              <a:t> to form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(step 5). </a:t>
            </a:r>
          </a:p>
          <a:p>
            <a:pPr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03367"/>
            <a:ext cx="8572560" cy="4525963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</a:t>
            </a:r>
            <a:r>
              <a:rPr lang="en-US" sz="2400" dirty="0" smtClean="0"/>
              <a:t>have the smooth ER enzyme </a:t>
            </a:r>
            <a:r>
              <a:rPr lang="en-US" sz="2400" b="1" i="1" dirty="0" smtClean="0">
                <a:solidFill>
                  <a:srgbClr val="00B050"/>
                </a:solidFill>
              </a:rPr>
              <a:t>17 </a:t>
            </a:r>
            <a:r>
              <a:rPr lang="en-US" sz="2400" b="1" i="1" dirty="0" smtClean="0">
                <a:solidFill>
                  <a:srgbClr val="00B050"/>
                </a:solidFill>
                <a:latin typeface="Symbol" pitchFamily="18" charset="2"/>
              </a:rPr>
              <a:t>a</a:t>
            </a:r>
            <a:r>
              <a:rPr lang="en-US" sz="2400" b="1" i="1" dirty="0" smtClean="0">
                <a:solidFill>
                  <a:srgbClr val="00B050"/>
                </a:solidFill>
              </a:rPr>
              <a:t>-</a:t>
            </a:r>
            <a:r>
              <a:rPr lang="en-US" sz="2400" b="1" i="1" dirty="0" err="1" smtClean="0">
                <a:solidFill>
                  <a:srgbClr val="00B050"/>
                </a:solidFill>
              </a:rPr>
              <a:t>hydroxylase</a:t>
            </a:r>
            <a:r>
              <a:rPr lang="en-US" sz="2400" b="1" i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00B050"/>
                </a:solidFill>
              </a:rPr>
              <a:t>18-hydroxylase</a:t>
            </a:r>
            <a:r>
              <a:rPr lang="en-US" sz="2400" dirty="0" smtClean="0"/>
              <a:t> (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</a:t>
            </a:r>
            <a:r>
              <a:rPr lang="en-US" sz="2400" dirty="0" err="1" smtClean="0"/>
              <a:t>synthase</a:t>
            </a:r>
            <a:r>
              <a:rPr lang="en-US" sz="2400" dirty="0" smtClean="0"/>
              <a:t>) enzyme which acts on </a:t>
            </a:r>
            <a:r>
              <a:rPr lang="en-US" sz="2400" dirty="0" err="1" smtClean="0"/>
              <a:t>corticosterone</a:t>
            </a:r>
            <a:r>
              <a:rPr lang="en-US" sz="2400" dirty="0" smtClean="0"/>
              <a:t> to form 18-OH </a:t>
            </a:r>
            <a:r>
              <a:rPr lang="en-US" sz="2400" dirty="0" err="1" smtClean="0"/>
              <a:t>corticosterone</a:t>
            </a:r>
            <a:r>
              <a:rPr lang="en-US" sz="2400" dirty="0" smtClean="0"/>
              <a:t> then to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11-Deoxycorticosterone(DOC)  is active </a:t>
            </a:r>
            <a:r>
              <a:rPr lang="en-US" sz="2400" dirty="0" err="1" smtClean="0"/>
              <a:t>mineralocorticoid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Corticosterone</a:t>
            </a:r>
            <a:r>
              <a:rPr lang="en-US" sz="2400" dirty="0" smtClean="0"/>
              <a:t> has </a:t>
            </a:r>
            <a:r>
              <a:rPr lang="en-US" sz="2400" dirty="0" err="1" smtClean="0"/>
              <a:t>glucocorticoid</a:t>
            </a:r>
            <a:r>
              <a:rPr lang="en-US" sz="2400" dirty="0" smtClean="0"/>
              <a:t> activity but weak </a:t>
            </a:r>
            <a:r>
              <a:rPr lang="en-US" sz="2400" dirty="0" err="1" smtClean="0"/>
              <a:t>mineralocorticoid</a:t>
            </a:r>
            <a:r>
              <a:rPr lang="en-US" sz="2400" dirty="0" smtClean="0"/>
              <a:t> action.</a:t>
            </a:r>
          </a:p>
          <a:p>
            <a:endParaRPr 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-2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2400" dirty="0" smtClean="0"/>
              <a:t>I. Adrenal </a:t>
            </a:r>
            <a:r>
              <a:rPr lang="en-US" sz="2400" dirty="0" err="1" smtClean="0"/>
              <a:t>Steroidogenesis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1. </a:t>
            </a:r>
            <a:r>
              <a:rPr lang="en-US" sz="3200" dirty="0" err="1" smtClean="0">
                <a:solidFill>
                  <a:srgbClr val="C00000"/>
                </a:solidFill>
              </a:rPr>
              <a:t>Mineralocorticoids</a:t>
            </a:r>
            <a:r>
              <a:rPr lang="en-US" sz="3200" dirty="0" smtClean="0">
                <a:solidFill>
                  <a:srgbClr val="C00000"/>
                </a:solidFill>
              </a:rPr>
              <a:t>: biosynthesis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84"/>
            <a:ext cx="7772400" cy="121442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Endocrine system</a:t>
            </a:r>
            <a:b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dirty="0" err="1" smtClean="0">
                <a:solidFill>
                  <a:srgbClr val="002060"/>
                </a:solidFill>
                <a:latin typeface="Algerian" pitchFamily="82" charset="0"/>
              </a:rPr>
              <a:t>Steroidogenesis</a:t>
            </a: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lecture 6 </a:t>
            </a:r>
            <a:r>
              <a:rPr lang="en-US" sz="3600" dirty="0" smtClean="0">
                <a:solidFill>
                  <a:srgbClr val="002060"/>
                </a:solidFill>
                <a:latin typeface="Algerian" pitchFamily="82" charset="0"/>
              </a:rPr>
              <a:t>(</a:t>
            </a:r>
            <a:r>
              <a:rPr lang="en-US" sz="3600" dirty="0" smtClean="0">
                <a:solidFill>
                  <a:srgbClr val="002060"/>
                </a:solidFill>
                <a:latin typeface="Algerian" pitchFamily="82" charset="0"/>
              </a:rPr>
              <a:t>43 </a:t>
            </a:r>
            <a:r>
              <a:rPr lang="en-US" sz="3600" dirty="0" smtClean="0">
                <a:solidFill>
                  <a:srgbClr val="002060"/>
                </a:solidFill>
                <a:latin typeface="Algerian" pitchFamily="82" charset="0"/>
              </a:rPr>
              <a:t>slide)</a:t>
            </a: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en-US" sz="3600" dirty="0" smtClean="0">
                <a:solidFill>
                  <a:srgbClr val="00B050"/>
                </a:solidFill>
                <a:latin typeface="Algerian" pitchFamily="82" charset="0"/>
              </a:rPr>
              <a:t>(I. adrenal </a:t>
            </a:r>
            <a:r>
              <a:rPr lang="en-US" sz="3600" dirty="0" err="1" smtClean="0">
                <a:solidFill>
                  <a:srgbClr val="00B050"/>
                </a:solidFill>
                <a:latin typeface="Algerian" pitchFamily="82" charset="0"/>
              </a:rPr>
              <a:t>steroidogenesis</a:t>
            </a:r>
            <a:r>
              <a:rPr lang="en-US" sz="3600" dirty="0" smtClean="0">
                <a:solidFill>
                  <a:srgbClr val="00B050"/>
                </a:solidFill>
                <a:latin typeface="Algerian" pitchFamily="82" charset="0"/>
              </a:rPr>
              <a:t>)  </a:t>
            </a:r>
            <a:endParaRPr lang="en-US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071942"/>
            <a:ext cx="8215370" cy="1714512"/>
          </a:xfrm>
        </p:spPr>
        <p:txBody>
          <a:bodyPr>
            <a:noAutofit/>
          </a:bodyPr>
          <a:lstStyle/>
          <a:p>
            <a:pPr rtl="1"/>
            <a:r>
              <a:rPr lang="en-US" sz="4000" b="1" dirty="0" smtClean="0">
                <a:solidFill>
                  <a:schemeClr val="tx1"/>
                </a:solidFill>
              </a:rPr>
              <a:t>Dr. </a:t>
            </a:r>
            <a:r>
              <a:rPr lang="en-US" sz="4000" b="1" dirty="0" err="1" smtClean="0">
                <a:solidFill>
                  <a:schemeClr val="tx1"/>
                </a:solidFill>
              </a:rPr>
              <a:t>Eman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Shaat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rtl="1"/>
            <a:r>
              <a:rPr lang="en-US" dirty="0" smtClean="0">
                <a:solidFill>
                  <a:schemeClr val="tx1"/>
                </a:solidFill>
              </a:rPr>
              <a:t>Professor of Biochemistry &amp; Molecular Biology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        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           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 I. Adrenal </a:t>
            </a:r>
            <a:r>
              <a:rPr lang="en-US" sz="2800" dirty="0" err="1" smtClean="0"/>
              <a:t>Steroidogenesis</a:t>
            </a:r>
            <a:r>
              <a:rPr lang="en-US" sz="28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Mineralocorticoids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regulation, transport and metabolism of </a:t>
            </a:r>
            <a:r>
              <a:rPr 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Aldosterone</a:t>
            </a:r>
            <a:endParaRPr lang="en-US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68632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main stimulator of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production is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angiotensin</a:t>
            </a:r>
            <a:r>
              <a:rPr lang="en-US" sz="2400" b="1" i="1" dirty="0" smtClean="0">
                <a:solidFill>
                  <a:srgbClr val="008000"/>
                </a:solidFill>
              </a:rPr>
              <a:t> II</a:t>
            </a:r>
            <a:r>
              <a:rPr lang="en-US" sz="2400" dirty="0" smtClean="0"/>
              <a:t>, </a:t>
            </a:r>
            <a:r>
              <a:rPr lang="en-US" sz="2400" u="sng" dirty="0" smtClean="0"/>
              <a:t>not</a:t>
            </a:r>
            <a:r>
              <a:rPr lang="en-US" sz="2400" dirty="0" smtClean="0"/>
              <a:t> ACTH.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 is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regulated</a:t>
            </a:r>
            <a:r>
              <a:rPr lang="en-US" sz="2400" dirty="0" smtClean="0"/>
              <a:t> by </a:t>
            </a:r>
            <a:r>
              <a:rPr lang="en-US" sz="2400" b="1" dirty="0" smtClean="0">
                <a:solidFill>
                  <a:srgbClr val="0070C0"/>
                </a:solidFill>
              </a:rPr>
              <a:t>K+</a:t>
            </a:r>
            <a:r>
              <a:rPr lang="en-US" sz="2400" dirty="0" smtClean="0"/>
              <a:t> and </a:t>
            </a:r>
            <a:r>
              <a:rPr lang="en-US" sz="2400" b="1" dirty="0" err="1" smtClean="0">
                <a:solidFill>
                  <a:srgbClr val="0070C0"/>
                </a:solidFill>
              </a:rPr>
              <a:t>angiotensin</a:t>
            </a:r>
            <a:r>
              <a:rPr lang="en-US" sz="2400" b="1" dirty="0" smtClean="0">
                <a:solidFill>
                  <a:srgbClr val="0070C0"/>
                </a:solidFill>
              </a:rPr>
              <a:t> II.</a:t>
            </a:r>
            <a:endParaRPr lang="en-US" sz="2400" dirty="0" smtClean="0"/>
          </a:p>
          <a:p>
            <a:r>
              <a:rPr lang="en-US" sz="2400" dirty="0" smtClean="0"/>
              <a:t>ACTH </a:t>
            </a:r>
            <a:r>
              <a:rPr lang="en-US" sz="2400" i="1" dirty="0" smtClean="0"/>
              <a:t>does</a:t>
            </a:r>
            <a:r>
              <a:rPr lang="en-US" sz="2400" dirty="0" smtClean="0"/>
              <a:t> have a </a:t>
            </a:r>
            <a:r>
              <a:rPr lang="en-US" sz="2400" dirty="0" err="1" smtClean="0"/>
              <a:t>trophic</a:t>
            </a:r>
            <a:r>
              <a:rPr lang="en-US" sz="2400" dirty="0" smtClean="0"/>
              <a:t> (stimulatory) effect on 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, preventing atrophy.</a:t>
            </a:r>
          </a:p>
          <a:p>
            <a:r>
              <a:rPr lang="en-US" sz="2400" dirty="0" smtClean="0"/>
              <a:t>There is </a:t>
            </a:r>
            <a:r>
              <a:rPr lang="en-US" sz="2400" b="1" i="1" dirty="0" smtClean="0">
                <a:solidFill>
                  <a:srgbClr val="008000"/>
                </a:solidFill>
              </a:rPr>
              <a:t>no specific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aldosterone</a:t>
            </a:r>
            <a:r>
              <a:rPr lang="en-US" sz="2400" b="1" i="1" dirty="0" smtClean="0">
                <a:solidFill>
                  <a:srgbClr val="008000"/>
                </a:solidFill>
              </a:rPr>
              <a:t> carrier protein</a:t>
            </a:r>
          </a:p>
          <a:p>
            <a:r>
              <a:rPr lang="en-US" sz="2400" dirty="0" smtClean="0"/>
              <a:t>As a result, most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is biologically available, and only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levels </a:t>
            </a:r>
            <a:r>
              <a:rPr lang="en-US" sz="2400" dirty="0" smtClean="0"/>
              <a:t>of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release are required each day. The circulating half life of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is very short.</a:t>
            </a:r>
          </a:p>
          <a:p>
            <a:r>
              <a:rPr lang="en-US" sz="2400" dirty="0" err="1" smtClean="0"/>
              <a:t>Aldosterone</a:t>
            </a:r>
            <a:r>
              <a:rPr lang="en-US" sz="2400" dirty="0" smtClean="0"/>
              <a:t> is metabolized in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rgbClr val="008000"/>
                </a:solidFill>
              </a:rPr>
              <a:t>conjugated</a:t>
            </a:r>
            <a:r>
              <a:rPr lang="en-US" sz="2400" dirty="0" smtClean="0"/>
              <a:t> with </a:t>
            </a:r>
            <a:r>
              <a:rPr lang="en-US" sz="2400" dirty="0" err="1" smtClean="0"/>
              <a:t>glucoronide</a:t>
            </a:r>
            <a:r>
              <a:rPr lang="en-US" sz="2400" dirty="0" smtClean="0"/>
              <a:t> and </a:t>
            </a:r>
            <a:r>
              <a:rPr lang="en-US" sz="2400" b="1" i="1" dirty="0" smtClean="0">
                <a:solidFill>
                  <a:srgbClr val="008000"/>
                </a:solidFill>
              </a:rPr>
              <a:t>excreted</a:t>
            </a:r>
            <a:r>
              <a:rPr lang="en-US" sz="2400" dirty="0" smtClean="0"/>
              <a:t> in the urine.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-71462"/>
            <a:ext cx="8472518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Mineralocorticoid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2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Pregnenolone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       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Progesterone</a:t>
            </a:r>
          </a:p>
        </p:txBody>
      </p:sp>
      <p:pic>
        <p:nvPicPr>
          <p:cNvPr id="1028" name="Picture 4" descr="C:\Documents and Settings\Administrator\Desktop\formula of steroids\pregnenolo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857232"/>
            <a:ext cx="4214842" cy="1928826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Desktop\formula of steroids\progester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286256"/>
            <a:ext cx="4286280" cy="2143140"/>
          </a:xfrm>
          <a:prstGeom prst="rect">
            <a:avLst/>
          </a:prstGeom>
          <a:noFill/>
        </p:spPr>
      </p:pic>
      <p:sp>
        <p:nvSpPr>
          <p:cNvPr id="10" name="Down Arrow 9"/>
          <p:cNvSpPr/>
          <p:nvPr/>
        </p:nvSpPr>
        <p:spPr>
          <a:xfrm>
            <a:off x="1571604" y="2428868"/>
            <a:ext cx="484632" cy="2286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71670" y="2871613"/>
            <a:ext cx="6349567" cy="1200329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/>
              <a:t> (OH)steroid </a:t>
            </a:r>
            <a:r>
              <a:rPr lang="en-US" sz="2400" dirty="0" err="1" smtClean="0"/>
              <a:t>dehydrogenase</a:t>
            </a:r>
            <a:r>
              <a:rPr lang="en-US" sz="2400" dirty="0" smtClean="0"/>
              <a:t>( 3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/>
              <a:t>-OHSD) &amp;</a:t>
            </a:r>
          </a:p>
          <a:p>
            <a:pPr algn="ctr"/>
            <a:r>
              <a:rPr lang="en-US" sz="2400" dirty="0" smtClean="0"/>
              <a:t> ∆5-4 </a:t>
            </a:r>
            <a:r>
              <a:rPr lang="en-US" sz="2400" dirty="0" err="1" smtClean="0"/>
              <a:t>isomerase</a:t>
            </a:r>
            <a:endParaRPr lang="en-US" sz="2400" dirty="0" smtClean="0"/>
          </a:p>
          <a:p>
            <a:pPr algn="ctr"/>
            <a:r>
              <a:rPr lang="en-US" sz="2400" dirty="0" smtClean="0"/>
              <a:t>[ ER] </a:t>
            </a:r>
          </a:p>
        </p:txBody>
      </p:sp>
      <p:sp>
        <p:nvSpPr>
          <p:cNvPr id="9" name="Oval 8"/>
          <p:cNvSpPr/>
          <p:nvPr/>
        </p:nvSpPr>
        <p:spPr>
          <a:xfrm>
            <a:off x="3571868" y="2357430"/>
            <a:ext cx="914400" cy="500066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86380" y="2357430"/>
            <a:ext cx="857256" cy="428628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28992" y="6000768"/>
            <a:ext cx="857256" cy="642942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2000" y="6072206"/>
            <a:ext cx="857256" cy="428628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b="1" dirty="0" smtClean="0">
                <a:solidFill>
                  <a:srgbClr val="002060"/>
                </a:solidFill>
              </a:rPr>
              <a:t>Progesterone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sz="3000" b="1" dirty="0" smtClean="0">
                <a:solidFill>
                  <a:srgbClr val="002060"/>
                </a:solidFill>
              </a:rPr>
              <a:t>11-deoxycorticosterone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002060"/>
                </a:solidFill>
              </a:rPr>
              <a:t>  (DOC) </a:t>
            </a:r>
            <a:r>
              <a:rPr lang="en-US" sz="2600" dirty="0" err="1" smtClean="0"/>
              <a:t>mineralocorticoid</a:t>
            </a:r>
            <a:endParaRPr lang="en-US" sz="2600" dirty="0" smtClean="0"/>
          </a:p>
        </p:txBody>
      </p:sp>
      <p:pic>
        <p:nvPicPr>
          <p:cNvPr id="1030" name="Picture 6" descr="C:\Documents and Settings\Administrator\Desktop\formula of steroids\progester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857232"/>
            <a:ext cx="3500462" cy="2349500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Desktop\formula of steroids\11deoxycorticoster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857628"/>
            <a:ext cx="4000528" cy="235745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85984" y="3538839"/>
            <a:ext cx="2428892" cy="83099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21 </a:t>
            </a:r>
            <a:r>
              <a:rPr lang="en-US" sz="2400" dirty="0" err="1" smtClean="0"/>
              <a:t>hydroxylase</a:t>
            </a:r>
            <a:endParaRPr lang="en-US" sz="2400" dirty="0" smtClean="0"/>
          </a:p>
          <a:p>
            <a:pPr algn="ctr"/>
            <a:r>
              <a:rPr lang="en-US" sz="2400" dirty="0" smtClean="0"/>
              <a:t>[ER] 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714480" y="2285992"/>
            <a:ext cx="484632" cy="2286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8614" y="-71462"/>
            <a:ext cx="8658228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Mineralocorticoid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3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286512" y="714356"/>
            <a:ext cx="914400" cy="500066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72330" y="3714752"/>
            <a:ext cx="1285884" cy="500066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Mineralocorticoid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4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11-deoxycorticosterone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Corticosterone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err="1" smtClean="0"/>
              <a:t>glucocorticoid</a:t>
            </a:r>
            <a:r>
              <a:rPr lang="en-US" sz="2000" dirty="0" smtClean="0"/>
              <a:t>  &amp; weak </a:t>
            </a:r>
            <a:r>
              <a:rPr lang="en-US" sz="2000" dirty="0" err="1" smtClean="0"/>
              <a:t>minera</a:t>
            </a:r>
            <a:endParaRPr lang="en-US" sz="2000" dirty="0"/>
          </a:p>
        </p:txBody>
      </p:sp>
      <p:pic>
        <p:nvPicPr>
          <p:cNvPr id="2052" name="Picture 4" descr="C:\Documents and Settings\Administrator\Desktop\formula of steroids\11deoxycorticoster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42984"/>
            <a:ext cx="4000528" cy="2000264"/>
          </a:xfrm>
          <a:prstGeom prst="rect">
            <a:avLst/>
          </a:prstGeom>
          <a:noFill/>
        </p:spPr>
      </p:pic>
      <p:pic>
        <p:nvPicPr>
          <p:cNvPr id="3079" name="Picture 7" descr="C:\Documents and Settings\Administrator\Desktop\formula of steroids\corticoster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071942"/>
            <a:ext cx="4429156" cy="221457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285984" y="3383821"/>
            <a:ext cx="2428892" cy="83099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</a:t>
            </a:r>
            <a:r>
              <a:rPr lang="el-GR" sz="2400" dirty="0" smtClean="0"/>
              <a:t>β</a:t>
            </a:r>
            <a:r>
              <a:rPr lang="en-US" sz="2400" dirty="0" smtClean="0"/>
              <a:t>-</a:t>
            </a:r>
            <a:r>
              <a:rPr lang="en-US" sz="2400" dirty="0" err="1" smtClean="0"/>
              <a:t>hydroxylase</a:t>
            </a:r>
            <a:endParaRPr lang="en-US" sz="2400" dirty="0" smtClean="0"/>
          </a:p>
          <a:p>
            <a:pPr algn="ctr"/>
            <a:r>
              <a:rPr lang="en-US" sz="2400" dirty="0" smtClean="0"/>
              <a:t>[mitochondria] 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1714480" y="2428868"/>
            <a:ext cx="484632" cy="2286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43504" y="4643446"/>
            <a:ext cx="785818" cy="428628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10684" y="178592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Mineralocorticoid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5 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Corticosterone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b="1" dirty="0" err="1" smtClean="0">
                <a:solidFill>
                  <a:srgbClr val="002060"/>
                </a:solidFill>
              </a:rPr>
              <a:t>Aldosterone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079" name="Picture 7" descr="C:\Documents and Settings\Administrator\Desktop\formula of steroids\corticoster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071546"/>
            <a:ext cx="4214842" cy="1928826"/>
          </a:xfrm>
          <a:prstGeom prst="rect">
            <a:avLst/>
          </a:prstGeom>
          <a:noFill/>
        </p:spPr>
      </p:pic>
      <p:pic>
        <p:nvPicPr>
          <p:cNvPr id="4099" name="Picture 3" descr="C:\Documents and Settings\Administrator\Desktop\formula of steroids\aldostero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4286256"/>
            <a:ext cx="4286280" cy="227647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928794" y="3214686"/>
            <a:ext cx="4786346" cy="1200329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18-hydroxylase</a:t>
            </a:r>
          </a:p>
          <a:p>
            <a:pPr algn="ctr"/>
            <a:r>
              <a:rPr lang="en-US" sz="2400" dirty="0" smtClean="0"/>
              <a:t>18-hydroxysteroid </a:t>
            </a:r>
            <a:r>
              <a:rPr lang="en-US" sz="2400" dirty="0" err="1" smtClean="0"/>
              <a:t>dehydrogenase</a:t>
            </a:r>
            <a:endParaRPr lang="en-US" sz="2400" dirty="0" smtClean="0"/>
          </a:p>
          <a:p>
            <a:pPr algn="ctr"/>
            <a:r>
              <a:rPr lang="en-US" sz="2400" dirty="0" smtClean="0"/>
              <a:t>(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</a:t>
            </a:r>
            <a:r>
              <a:rPr lang="en-US" sz="2400" dirty="0" err="1" smtClean="0"/>
              <a:t>synthase</a:t>
            </a:r>
            <a:r>
              <a:rPr lang="en-US" sz="2400" dirty="0" smtClean="0"/>
              <a:t>) 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1428728" y="2428868"/>
            <a:ext cx="484632" cy="2643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15008" y="1357298"/>
            <a:ext cx="857256" cy="500066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67408" y="4572008"/>
            <a:ext cx="1062046" cy="642942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00760" y="10001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008" y="-1429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Steroid synthesis: 2. </a:t>
            </a:r>
            <a:r>
              <a:rPr lang="en-US" sz="4000" dirty="0" err="1" smtClean="0">
                <a:solidFill>
                  <a:srgbClr val="C00000"/>
                </a:solidFill>
              </a:rPr>
              <a:t>glucocorticoid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4" name="Picture 3" descr="katz11_c039f001.gif"/>
          <p:cNvPicPr>
            <a:picLocks noChangeAspect="1"/>
          </p:cNvPicPr>
          <p:nvPr/>
        </p:nvPicPr>
        <p:blipFill>
          <a:blip r:embed="rId2" cstate="print"/>
          <a:srcRect b="32997"/>
          <a:stretch>
            <a:fillRect/>
          </a:stretch>
        </p:blipFill>
        <p:spPr>
          <a:xfrm>
            <a:off x="609406" y="1357298"/>
            <a:ext cx="8034560" cy="51288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14480" y="785794"/>
            <a:ext cx="2643206" cy="371477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472" y="4643446"/>
            <a:ext cx="3643338" cy="2000264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63716" y="1000108"/>
            <a:ext cx="423514" cy="400110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ZF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618" y="5715016"/>
            <a:ext cx="423514" cy="400110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ZF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2571736" y="5429264"/>
            <a:ext cx="285752" cy="571504"/>
          </a:xfrm>
          <a:prstGeom prst="mathMultiply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6-Point Star 16"/>
          <p:cNvSpPr/>
          <p:nvPr/>
        </p:nvSpPr>
        <p:spPr>
          <a:xfrm>
            <a:off x="3643306" y="5500702"/>
            <a:ext cx="214314" cy="214314"/>
          </a:xfrm>
          <a:prstGeom prst="star6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928794" y="928670"/>
            <a:ext cx="328614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285720" y="1285860"/>
            <a:ext cx="214314" cy="385765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4282" y="2000240"/>
            <a:ext cx="340158" cy="40011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33492" y="845090"/>
            <a:ext cx="328936" cy="40011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6589296" y="1438260"/>
            <a:ext cx="214314" cy="385765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17858" y="2152640"/>
            <a:ext cx="328936" cy="40011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25" name="6-Point Star 24"/>
          <p:cNvSpPr/>
          <p:nvPr/>
        </p:nvSpPr>
        <p:spPr>
          <a:xfrm>
            <a:off x="5786446" y="5572140"/>
            <a:ext cx="214314" cy="214314"/>
          </a:xfrm>
          <a:prstGeom prst="star6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-24"/>
            <a:ext cx="8472518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 </a:t>
            </a:r>
            <a:r>
              <a:rPr lang="en-US" sz="2800" dirty="0" smtClean="0"/>
              <a:t>I. Adrenal </a:t>
            </a:r>
            <a:r>
              <a:rPr lang="en-US" sz="2800" dirty="0" err="1" smtClean="0"/>
              <a:t>Steroidogenesis</a:t>
            </a:r>
            <a:r>
              <a:rPr lang="en-US" sz="28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2. </a:t>
            </a:r>
            <a:r>
              <a:rPr lang="en-US" sz="3200" dirty="0" err="1" smtClean="0">
                <a:solidFill>
                  <a:srgbClr val="C00000"/>
                </a:solidFill>
              </a:rPr>
              <a:t>Glucocorticoids</a:t>
            </a:r>
            <a:r>
              <a:rPr lang="en-US" sz="3200" dirty="0" smtClean="0">
                <a:solidFill>
                  <a:srgbClr val="C00000"/>
                </a:solidFill>
              </a:rPr>
              <a:t>: biosynthesis</a:t>
            </a:r>
            <a:r>
              <a:rPr lang="en-US" sz="3200" dirty="0" smtClean="0"/>
              <a:t> </a:t>
            </a:r>
            <a:endParaRPr lang="en-US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125538"/>
            <a:ext cx="8412192" cy="5375296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Occurs in the </a:t>
            </a:r>
            <a:r>
              <a:rPr lang="en-US" sz="2800" dirty="0" err="1" smtClean="0"/>
              <a:t>Zona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fasiculata</a:t>
            </a:r>
            <a:r>
              <a:rPr lang="en-US" sz="2800" b="1" dirty="0" smtClean="0">
                <a:solidFill>
                  <a:srgbClr val="0070C0"/>
                </a:solidFill>
              </a:rPr>
              <a:t> [ZF] </a:t>
            </a:r>
            <a:r>
              <a:rPr lang="en-US" sz="2800" dirty="0" smtClean="0"/>
              <a:t>and </a:t>
            </a:r>
            <a:r>
              <a:rPr lang="en-US" sz="2800" dirty="0" err="1" smtClean="0"/>
              <a:t>Zona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reticularis</a:t>
            </a:r>
            <a:r>
              <a:rPr lang="en-US" sz="2800" b="1" dirty="0" smtClean="0">
                <a:solidFill>
                  <a:srgbClr val="0070C0"/>
                </a:solidFill>
              </a:rPr>
              <a:t> [ZR] </a:t>
            </a:r>
            <a:r>
              <a:rPr lang="en-US" sz="2800" dirty="0" smtClean="0"/>
              <a:t>of adrenal cortex.</a:t>
            </a:r>
          </a:p>
          <a:p>
            <a:r>
              <a:rPr lang="en-US" sz="2800" dirty="0" smtClean="0"/>
              <a:t>All mammalian steroid hormones are formed from cholesterol via </a:t>
            </a:r>
            <a:r>
              <a:rPr lang="en-US" sz="2800" dirty="0" err="1" smtClean="0"/>
              <a:t>pregnenolone</a:t>
            </a:r>
            <a:r>
              <a:rPr lang="en-US" sz="2800" dirty="0" smtClean="0"/>
              <a:t> (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step1</a:t>
            </a:r>
            <a:r>
              <a:rPr lang="en-US" sz="2800" dirty="0" smtClean="0"/>
              <a:t>).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Biosynthesis of </a:t>
            </a:r>
            <a:r>
              <a:rPr lang="en-US" sz="2800" b="1" dirty="0" err="1" smtClean="0">
                <a:solidFill>
                  <a:srgbClr val="C00000"/>
                </a:solidFill>
              </a:rPr>
              <a:t>glucocorticoids</a:t>
            </a:r>
            <a:r>
              <a:rPr lang="en-US" sz="2800" b="1" dirty="0" smtClean="0">
                <a:solidFill>
                  <a:srgbClr val="C00000"/>
                </a:solidFill>
              </a:rPr>
              <a:t> (A &amp; B pathways):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pathway: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u="sng" dirty="0" err="1" smtClean="0"/>
              <a:t>Pregnenolone</a:t>
            </a:r>
            <a:r>
              <a:rPr lang="en-US" sz="2800" dirty="0" smtClean="0"/>
              <a:t> is converted to </a:t>
            </a:r>
            <a:r>
              <a:rPr lang="en-US" sz="2800" u="sng" dirty="0" smtClean="0"/>
              <a:t>progesterone</a:t>
            </a:r>
            <a:r>
              <a:rPr lang="en-US" sz="2800" dirty="0" smtClean="0"/>
              <a:t> by </a:t>
            </a:r>
            <a:r>
              <a:rPr lang="en-US" sz="2800" b="1" i="1" dirty="0" smtClean="0">
                <a:solidFill>
                  <a:srgbClr val="008000"/>
                </a:solidFill>
              </a:rPr>
              <a:t>3</a:t>
            </a:r>
            <a:r>
              <a:rPr lang="el-GR" sz="2800" b="1" i="1" dirty="0" smtClean="0">
                <a:solidFill>
                  <a:srgbClr val="008000"/>
                </a:solidFill>
              </a:rPr>
              <a:t>β</a:t>
            </a:r>
            <a:r>
              <a:rPr lang="en-US" sz="2800" b="1" i="1" dirty="0" smtClean="0">
                <a:solidFill>
                  <a:srgbClr val="008000"/>
                </a:solidFill>
              </a:rPr>
              <a:t>-</a:t>
            </a:r>
            <a:r>
              <a:rPr lang="en-US" sz="2800" b="1" i="1" dirty="0" err="1" smtClean="0">
                <a:solidFill>
                  <a:srgbClr val="008000"/>
                </a:solidFill>
              </a:rPr>
              <a:t>hydroxysteroid</a:t>
            </a:r>
            <a:r>
              <a:rPr lang="en-US" sz="2800" b="1" i="1" dirty="0" smtClean="0">
                <a:solidFill>
                  <a:srgbClr val="008000"/>
                </a:solidFill>
              </a:rPr>
              <a:t> DH (3 </a:t>
            </a:r>
            <a:r>
              <a:rPr lang="el-GR" sz="2800" b="1" i="1" dirty="0" smtClean="0">
                <a:solidFill>
                  <a:srgbClr val="008000"/>
                </a:solidFill>
              </a:rPr>
              <a:t>β</a:t>
            </a:r>
            <a:r>
              <a:rPr lang="en-US" sz="2800" b="1" i="1" dirty="0" smtClean="0">
                <a:solidFill>
                  <a:srgbClr val="008000"/>
                </a:solidFill>
              </a:rPr>
              <a:t> -OHSD) and D5-D4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isomerase</a:t>
            </a:r>
            <a:r>
              <a:rPr lang="en-US" sz="2800" b="1" i="1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  <a:r>
              <a:rPr lang="en-US" sz="2800" dirty="0" smtClean="0"/>
              <a:t>).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u="sng" dirty="0" smtClean="0"/>
              <a:t>Progesterone</a:t>
            </a:r>
            <a:r>
              <a:rPr lang="en-US" sz="2800" dirty="0" smtClean="0"/>
              <a:t> is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hydroxylated</a:t>
            </a:r>
            <a:r>
              <a:rPr lang="en-US" sz="2800" b="1" i="1" dirty="0" smtClean="0">
                <a:solidFill>
                  <a:srgbClr val="008000"/>
                </a:solidFill>
              </a:rPr>
              <a:t> at C21 </a:t>
            </a:r>
            <a:r>
              <a:rPr lang="en-US" sz="2800" dirty="0" smtClean="0"/>
              <a:t>to form </a:t>
            </a:r>
            <a:r>
              <a:rPr lang="en-US" sz="2800" u="sng" dirty="0" smtClean="0"/>
              <a:t>11-deoxycorticosterone</a:t>
            </a:r>
            <a:r>
              <a:rPr lang="en-US" sz="2800" dirty="0" smtClean="0"/>
              <a:t> (DOC).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Next </a:t>
            </a:r>
            <a:r>
              <a:rPr lang="en-US" sz="2800" b="1" i="1" dirty="0" smtClean="0">
                <a:solidFill>
                  <a:srgbClr val="008000"/>
                </a:solidFill>
              </a:rPr>
              <a:t>hydroxylation is at C11</a:t>
            </a:r>
            <a:r>
              <a:rPr lang="en-US" sz="2800" dirty="0" smtClean="0"/>
              <a:t> producing </a:t>
            </a:r>
            <a:r>
              <a:rPr lang="en-US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Corticosterone</a:t>
            </a:r>
            <a:r>
              <a:rPr lang="en-US" sz="2800" dirty="0" smtClean="0"/>
              <a:t>. (it has </a:t>
            </a:r>
            <a:r>
              <a:rPr lang="en-US" sz="2800" dirty="0" err="1" smtClean="0"/>
              <a:t>glucocorticoid</a:t>
            </a:r>
            <a:r>
              <a:rPr lang="en-US" sz="2800" dirty="0" smtClean="0"/>
              <a:t>  &amp; weak </a:t>
            </a:r>
            <a:r>
              <a:rPr lang="en-US" sz="2800" dirty="0" err="1" smtClean="0"/>
              <a:t>mineralocorticoid</a:t>
            </a:r>
            <a:r>
              <a:rPr lang="en-US" sz="2800" dirty="0" smtClean="0"/>
              <a:t> action).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………………………………………………………………… </a:t>
            </a:r>
          </a:p>
          <a:p>
            <a:pPr>
              <a:lnSpc>
                <a:spcPct val="80000"/>
              </a:lnSpc>
              <a:buNone/>
            </a:pPr>
            <a:r>
              <a:rPr lang="en-US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pathway:</a:t>
            </a:r>
            <a:endParaRPr lang="en-US" sz="31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008000"/>
                </a:solidFill>
              </a:rPr>
              <a:t>17</a:t>
            </a:r>
            <a:r>
              <a:rPr lang="el-GR" sz="2800" b="1" i="1" dirty="0" smtClean="0">
                <a:solidFill>
                  <a:srgbClr val="008000"/>
                </a:solidFill>
              </a:rPr>
              <a:t>α</a:t>
            </a:r>
            <a:r>
              <a:rPr lang="en-US" sz="2800" b="1" i="1" dirty="0" smtClean="0">
                <a:solidFill>
                  <a:srgbClr val="008000"/>
                </a:solidFill>
              </a:rPr>
              <a:t>-</a:t>
            </a:r>
            <a:r>
              <a:rPr lang="en-US" sz="2800" b="1" i="1" dirty="0" err="1" smtClean="0">
                <a:solidFill>
                  <a:srgbClr val="008000"/>
                </a:solidFill>
              </a:rPr>
              <a:t>Hydroxylase</a:t>
            </a:r>
            <a:r>
              <a:rPr lang="en-US" sz="2800" b="1" i="1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acts upon either progesterone or </a:t>
            </a:r>
            <a:r>
              <a:rPr lang="en-US" sz="2800" dirty="0" err="1" smtClean="0"/>
              <a:t>pregnenolone</a:t>
            </a:r>
            <a:r>
              <a:rPr lang="en-US" sz="2800" dirty="0" smtClean="0"/>
              <a:t> to form </a:t>
            </a:r>
            <a:r>
              <a:rPr lang="en-US" sz="2800" u="sng" dirty="0" smtClean="0"/>
              <a:t>17 </a:t>
            </a:r>
            <a:r>
              <a:rPr lang="el-GR" sz="2800" u="sng" dirty="0" smtClean="0"/>
              <a:t>α</a:t>
            </a:r>
            <a:r>
              <a:rPr lang="en-US" sz="2800" u="sng" dirty="0" smtClean="0"/>
              <a:t> - </a:t>
            </a:r>
            <a:r>
              <a:rPr lang="en-US" sz="2800" u="sng" dirty="0" err="1" smtClean="0"/>
              <a:t>hydroxyprogesterone</a:t>
            </a:r>
            <a:r>
              <a:rPr lang="en-US" sz="2800" u="sng" dirty="0" smtClean="0"/>
              <a:t> </a:t>
            </a:r>
            <a:r>
              <a:rPr lang="en-US" sz="2800" dirty="0" smtClean="0"/>
              <a:t>and/or </a:t>
            </a:r>
            <a:r>
              <a:rPr lang="en-US" sz="2800" u="sng" dirty="0" smtClean="0"/>
              <a:t>17 </a:t>
            </a:r>
            <a:r>
              <a:rPr lang="el-GR" sz="2800" u="sng" dirty="0" smtClean="0"/>
              <a:t>α</a:t>
            </a:r>
            <a:r>
              <a:rPr lang="en-US" sz="2800" u="sng" dirty="0" smtClean="0"/>
              <a:t> -</a:t>
            </a:r>
            <a:r>
              <a:rPr lang="en-US" sz="2800" u="sng" dirty="0" err="1" smtClean="0"/>
              <a:t>hydroxypregnenolone</a:t>
            </a:r>
            <a:r>
              <a:rPr lang="en-US" sz="2800" u="sng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u="sng" dirty="0" smtClean="0"/>
              <a:t>17 </a:t>
            </a:r>
            <a:r>
              <a:rPr lang="el-GR" sz="2800" u="sng" dirty="0" smtClean="0"/>
              <a:t>α</a:t>
            </a:r>
            <a:r>
              <a:rPr lang="en-US" sz="2800" u="sng" dirty="0" smtClean="0"/>
              <a:t> -</a:t>
            </a:r>
            <a:r>
              <a:rPr lang="en-US" sz="2800" u="sng" dirty="0" err="1" smtClean="0"/>
              <a:t>hydroxyprogesterone</a:t>
            </a:r>
            <a:r>
              <a:rPr lang="en-US" sz="2800" u="sng" dirty="0" smtClean="0"/>
              <a:t> </a:t>
            </a:r>
            <a:r>
              <a:rPr lang="en-US" sz="2800" dirty="0" smtClean="0"/>
              <a:t>is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hydroxylated</a:t>
            </a:r>
            <a:r>
              <a:rPr lang="en-US" sz="2800" b="1" i="1" dirty="0" smtClean="0">
                <a:solidFill>
                  <a:srgbClr val="008000"/>
                </a:solidFill>
              </a:rPr>
              <a:t> at C21 </a:t>
            </a:r>
            <a:r>
              <a:rPr lang="en-US" sz="2800" dirty="0" smtClean="0"/>
              <a:t>to form </a:t>
            </a:r>
            <a:r>
              <a:rPr lang="en-US" sz="2800" u="sng" dirty="0" smtClean="0"/>
              <a:t>11-deoxycortisol.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u="sng" dirty="0" smtClean="0"/>
              <a:t>11-deoxycortisol</a:t>
            </a:r>
            <a:r>
              <a:rPr lang="en-US" sz="2800" dirty="0" smtClean="0"/>
              <a:t> is then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hydroxylated</a:t>
            </a:r>
            <a:r>
              <a:rPr lang="en-US" sz="2800" b="1" i="1" dirty="0" smtClean="0">
                <a:solidFill>
                  <a:srgbClr val="008000"/>
                </a:solidFill>
              </a:rPr>
              <a:t> at C11 </a:t>
            </a:r>
            <a:r>
              <a:rPr lang="en-US" sz="2800" dirty="0" smtClean="0"/>
              <a:t>to form </a:t>
            </a:r>
            <a:r>
              <a:rPr lang="en-US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Cortisol</a:t>
            </a:r>
            <a:r>
              <a:rPr lang="en-US" sz="2800" dirty="0" smtClean="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 </a:t>
            </a:r>
            <a:r>
              <a:rPr lang="en-US" sz="2800" dirty="0" smtClean="0"/>
              <a:t>I. Adrenal </a:t>
            </a:r>
            <a:r>
              <a:rPr lang="en-US" sz="2800" dirty="0" err="1" smtClean="0"/>
              <a:t>Steroidogenesis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2. </a:t>
            </a:r>
            <a:r>
              <a:rPr lang="en-US" sz="3200" dirty="0" err="1" smtClean="0">
                <a:solidFill>
                  <a:srgbClr val="C00000"/>
                </a:solidFill>
              </a:rPr>
              <a:t>Glucocorticoid</a:t>
            </a:r>
            <a:r>
              <a:rPr lang="en-US" sz="3200" dirty="0" smtClean="0">
                <a:solidFill>
                  <a:srgbClr val="C00000"/>
                </a:solidFill>
              </a:rPr>
              <a:t>: biosynthesis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00066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008000"/>
                </a:solidFill>
              </a:rPr>
              <a:t>Cortisol</a:t>
            </a:r>
            <a:r>
              <a:rPr lang="en-US" sz="2400" dirty="0" smtClean="0"/>
              <a:t> is the </a:t>
            </a:r>
            <a:r>
              <a:rPr lang="en-US" sz="2400" b="1" dirty="0" smtClean="0">
                <a:solidFill>
                  <a:srgbClr val="0070C0"/>
                </a:solidFill>
              </a:rPr>
              <a:t>most potent natural </a:t>
            </a:r>
            <a:r>
              <a:rPr lang="en-US" sz="2400" dirty="0" err="1" smtClean="0"/>
              <a:t>glucocorticoid</a:t>
            </a:r>
            <a:r>
              <a:rPr lang="en-US" sz="2400" dirty="0" smtClean="0"/>
              <a:t> hormone in humans. </a:t>
            </a:r>
          </a:p>
          <a:p>
            <a:r>
              <a:rPr lang="en-US" sz="2400" dirty="0" err="1" smtClean="0"/>
              <a:t>Cortisol</a:t>
            </a:r>
            <a:r>
              <a:rPr lang="en-US" sz="2400" dirty="0" smtClean="0"/>
              <a:t> release is primarily under </a:t>
            </a:r>
            <a:r>
              <a:rPr lang="en-US" sz="2400" b="1" i="1" dirty="0" smtClean="0">
                <a:solidFill>
                  <a:srgbClr val="008000"/>
                </a:solidFill>
              </a:rPr>
              <a:t>ACTH. 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3 </a:t>
            </a:r>
            <a:r>
              <a:rPr lang="en-US" sz="2400" dirty="0" err="1" smtClean="0"/>
              <a:t>hydroxylases</a:t>
            </a:r>
            <a:r>
              <a:rPr lang="en-US" sz="2400" dirty="0" smtClean="0"/>
              <a:t> are needed for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synthesis on position:</a:t>
            </a:r>
          </a:p>
          <a:p>
            <a:pPr>
              <a:buFont typeface="Wingdings" pitchFamily="2" charset="2"/>
              <a:buChar char="Ø"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C17</a:t>
            </a:r>
            <a:r>
              <a:rPr lang="en-US" sz="2400" dirty="0" smtClean="0"/>
              <a:t> by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-hydroxylase,</a:t>
            </a:r>
            <a:r>
              <a:rPr lang="en-US" sz="2400" dirty="0" smtClean="0"/>
              <a:t> (acts rapidly; present in ER)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C21</a:t>
            </a:r>
            <a:r>
              <a:rPr lang="en-US" sz="2400" dirty="0" smtClean="0"/>
              <a:t> by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21-hydroxylase</a:t>
            </a:r>
            <a:r>
              <a:rPr lang="en-US" sz="2400" dirty="0" smtClean="0"/>
              <a:t>, (acts rapidly; present in ER)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C11</a:t>
            </a:r>
            <a:r>
              <a:rPr lang="en-US" sz="2400" dirty="0" smtClean="0"/>
              <a:t> by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11-hydroxylase</a:t>
            </a:r>
            <a:r>
              <a:rPr lang="en-US" sz="2400" dirty="0" smtClean="0"/>
              <a:t>, (acts  slowly; present in mitochondria).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If C 11 is </a:t>
            </a:r>
            <a:r>
              <a:rPr lang="en-US" sz="2400" dirty="0" err="1" smtClean="0"/>
              <a:t>hydroxylated</a:t>
            </a:r>
            <a:r>
              <a:rPr lang="en-US" sz="2400" dirty="0" smtClean="0"/>
              <a:t> first, the action of 17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/>
              <a:t>- </a:t>
            </a:r>
            <a:r>
              <a:rPr lang="en-US" sz="2400" dirty="0" err="1" smtClean="0"/>
              <a:t>hydroxylase</a:t>
            </a:r>
            <a:r>
              <a:rPr lang="en-US" sz="2400" dirty="0" smtClean="0"/>
              <a:t>  is impeded and </a:t>
            </a:r>
            <a:r>
              <a:rPr lang="en-US" sz="2400" dirty="0" err="1" smtClean="0"/>
              <a:t>mineralocorticoid</a:t>
            </a:r>
            <a:r>
              <a:rPr lang="en-US" sz="2400" dirty="0" smtClean="0"/>
              <a:t> pathway is followed ( forming </a:t>
            </a:r>
            <a:r>
              <a:rPr lang="en-US" sz="2400" dirty="0" err="1" smtClean="0"/>
              <a:t>corticosterone</a:t>
            </a:r>
            <a:r>
              <a:rPr lang="en-US" sz="2400" dirty="0" smtClean="0"/>
              <a:t> or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depending on the cell type).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274638"/>
            <a:ext cx="7729566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Adrenal steroid biosynthesis involves the shuttling of precursors between mitochondria and ER </a:t>
            </a:r>
            <a:b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Picture 4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68413"/>
            <a:ext cx="7429551" cy="537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500174"/>
            <a:ext cx="8072494" cy="4900634"/>
          </a:xfrm>
        </p:spPr>
        <p:txBody>
          <a:bodyPr lIns="90488" tIns="44450" rIns="90488" bIns="44450">
            <a:normAutofit/>
          </a:bodyPr>
          <a:lstStyle/>
          <a:p>
            <a:r>
              <a:rPr lang="en-US" sz="2400" dirty="0" smtClean="0"/>
              <a:t>The majority of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is bound to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binding globulin; </a:t>
            </a:r>
            <a:r>
              <a:rPr lang="en-US" sz="2400" b="1" dirty="0" smtClean="0">
                <a:solidFill>
                  <a:srgbClr val="0070C0"/>
                </a:solidFill>
              </a:rPr>
              <a:t>CBG </a:t>
            </a:r>
            <a:r>
              <a:rPr lang="en-US" sz="2400" dirty="0" smtClean="0"/>
              <a:t>(</a:t>
            </a:r>
            <a:r>
              <a:rPr lang="en-US" sz="2400" dirty="0" err="1" smtClean="0"/>
              <a:t>transcortin</a:t>
            </a:r>
            <a:r>
              <a:rPr lang="en-US" sz="2400" dirty="0" smtClean="0"/>
              <a:t>).  </a:t>
            </a:r>
            <a:r>
              <a:rPr lang="en-US" sz="2400" b="1" i="1" dirty="0" smtClean="0">
                <a:solidFill>
                  <a:srgbClr val="00B050"/>
                </a:solidFill>
              </a:rPr>
              <a:t>Only 5% of circulating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cortisol</a:t>
            </a:r>
            <a:r>
              <a:rPr lang="en-US" sz="2400" b="1" i="1" dirty="0" smtClean="0">
                <a:solidFill>
                  <a:srgbClr val="00B050"/>
                </a:solidFill>
              </a:rPr>
              <a:t> is in free form.</a:t>
            </a:r>
          </a:p>
          <a:p>
            <a:pPr eaLnBrk="1" hangingPunct="1"/>
            <a:r>
              <a:rPr lang="en-US" sz="2400" dirty="0" smtClean="0"/>
              <a:t>CBG is produced by the liver. Production of CBG is increased by </a:t>
            </a:r>
            <a:r>
              <a:rPr lang="en-US" sz="2400" dirty="0" err="1" smtClean="0"/>
              <a:t>estradiol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Cortisol</a:t>
            </a:r>
            <a:r>
              <a:rPr lang="en-US" sz="2400" dirty="0" smtClean="0"/>
              <a:t> has a half-life of about 90 minutes.</a:t>
            </a:r>
          </a:p>
          <a:p>
            <a:r>
              <a:rPr lang="en-US" sz="2400" dirty="0" err="1" smtClean="0"/>
              <a:t>Cortisol</a:t>
            </a:r>
            <a:r>
              <a:rPr lang="en-US" sz="2400" dirty="0" smtClean="0"/>
              <a:t> is metabolized in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</a:t>
            </a:r>
            <a:r>
              <a:rPr lang="en-US" sz="2400" dirty="0" smtClean="0"/>
              <a:t>, where it is </a:t>
            </a:r>
            <a:r>
              <a:rPr lang="en-US" sz="2400" b="1" i="1" dirty="0" smtClean="0">
                <a:solidFill>
                  <a:srgbClr val="008000"/>
                </a:solidFill>
              </a:rPr>
              <a:t>conjugated</a:t>
            </a:r>
            <a:r>
              <a:rPr lang="en-US" sz="2400" dirty="0" smtClean="0"/>
              <a:t> to a </a:t>
            </a:r>
            <a:r>
              <a:rPr lang="en-US" sz="2400" dirty="0" err="1" smtClean="0"/>
              <a:t>glucuronic</a:t>
            </a:r>
            <a:r>
              <a:rPr lang="en-US" sz="2400" dirty="0" smtClean="0"/>
              <a:t> acid. Conjugation increases solubility in water and thus can be </a:t>
            </a:r>
            <a:r>
              <a:rPr lang="en-US" sz="2400" b="1" i="1" dirty="0" smtClean="0">
                <a:solidFill>
                  <a:srgbClr val="008000"/>
                </a:solidFill>
              </a:rPr>
              <a:t>excreted</a:t>
            </a:r>
            <a:r>
              <a:rPr lang="en-US" sz="2400" dirty="0" smtClean="0"/>
              <a:t> via the kidneys.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pPr algn="l"/>
            <a:r>
              <a:rPr lang="en-US" sz="3600" dirty="0" smtClean="0"/>
              <a:t> </a:t>
            </a:r>
            <a:r>
              <a:rPr lang="en-US" sz="3100" dirty="0" smtClean="0"/>
              <a:t>I. Adrenal </a:t>
            </a:r>
            <a:r>
              <a:rPr lang="en-US" sz="3100" dirty="0" err="1" smtClean="0"/>
              <a:t>Steroidogenesis</a:t>
            </a:r>
            <a:r>
              <a:rPr lang="en-US" sz="31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600" dirty="0" err="1" smtClean="0">
                <a:solidFill>
                  <a:srgbClr val="C00000"/>
                </a:solidFill>
              </a:rPr>
              <a:t>Glucocorticoid</a:t>
            </a:r>
            <a:r>
              <a:rPr lang="en-US" sz="3600" dirty="0" smtClean="0">
                <a:solidFill>
                  <a:srgbClr val="C00000"/>
                </a:solidFill>
              </a:rPr>
              <a:t>: </a:t>
            </a:r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regulation, transport and metabolism of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cortisol</a:t>
            </a:r>
            <a:endParaRPr lang="en-US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286412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The adrenal glands are </a:t>
            </a:r>
            <a:r>
              <a:rPr lang="en-US" sz="2400" b="1" dirty="0" smtClean="0">
                <a:solidFill>
                  <a:srgbClr val="0070C0"/>
                </a:solidFill>
              </a:rPr>
              <a:t>located</a:t>
            </a:r>
            <a:r>
              <a:rPr lang="en-US" sz="2400" dirty="0" smtClean="0"/>
              <a:t> immediately superior to the kidneys.</a:t>
            </a:r>
          </a:p>
          <a:p>
            <a:r>
              <a:rPr lang="en-US" sz="2400" dirty="0" smtClean="0"/>
              <a:t>There is an </a:t>
            </a:r>
            <a:r>
              <a:rPr lang="en-US" sz="2400" b="1" dirty="0" smtClean="0">
                <a:solidFill>
                  <a:srgbClr val="0070C0"/>
                </a:solidFill>
              </a:rPr>
              <a:t>adrenal cortex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0070C0"/>
                </a:solidFill>
              </a:rPr>
              <a:t>adrenal medulla</a:t>
            </a:r>
            <a:r>
              <a:rPr lang="en-US" sz="2400" dirty="0" smtClean="0"/>
              <a:t>.</a:t>
            </a:r>
          </a:p>
          <a:p>
            <a:pPr eaLnBrk="0" hangingPunct="0"/>
            <a:r>
              <a:rPr lang="en-US" sz="2400" dirty="0" smtClean="0"/>
              <a:t>Steroids are made in the </a:t>
            </a:r>
            <a:r>
              <a:rPr lang="en-US" sz="2400" b="1" dirty="0" smtClean="0">
                <a:solidFill>
                  <a:srgbClr val="0070C0"/>
                </a:solidFill>
              </a:rPr>
              <a:t>3 zones </a:t>
            </a:r>
            <a:r>
              <a:rPr lang="en-US" sz="2400" dirty="0" smtClean="0"/>
              <a:t>of the adrenal cortex: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sz="2400" dirty="0" smtClean="0"/>
              <a:t>    </a:t>
            </a:r>
            <a:r>
              <a:rPr lang="en-US" sz="2400" dirty="0" err="1" smtClean="0"/>
              <a:t>Mineralocorticoids</a:t>
            </a:r>
            <a:r>
              <a:rPr lang="en-US" sz="2400" dirty="0" smtClean="0"/>
              <a:t>: </a:t>
            </a:r>
            <a:r>
              <a:rPr lang="en-US" sz="2400" b="1" dirty="0" err="1" smtClean="0">
                <a:solidFill>
                  <a:srgbClr val="7030A0"/>
                </a:solidFill>
              </a:rPr>
              <a:t>Zona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glomerulosa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en-US" sz="2400" dirty="0" smtClean="0"/>
              <a:t>    </a:t>
            </a:r>
            <a:r>
              <a:rPr lang="en-US" sz="2400" dirty="0" err="1" smtClean="0"/>
              <a:t>Glucocorticoids</a:t>
            </a:r>
            <a:r>
              <a:rPr lang="en-US" sz="2400" dirty="0" smtClean="0"/>
              <a:t>: </a:t>
            </a:r>
            <a:r>
              <a:rPr lang="en-US" sz="2400" b="1" dirty="0" err="1" smtClean="0">
                <a:solidFill>
                  <a:srgbClr val="7030A0"/>
                </a:solidFill>
              </a:rPr>
              <a:t>Zona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fasciculata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en-US" sz="2400" dirty="0" smtClean="0"/>
              <a:t>    Androgens: </a:t>
            </a:r>
            <a:r>
              <a:rPr lang="en-US" sz="2400" b="1" dirty="0" err="1" smtClean="0">
                <a:solidFill>
                  <a:srgbClr val="7030A0"/>
                </a:solidFill>
              </a:rPr>
              <a:t>Zona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reticularis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</a:p>
          <a:p>
            <a:pPr eaLnBrk="0" hangingPunc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Types of steroid hormones:</a:t>
            </a:r>
          </a:p>
          <a:p>
            <a:pPr>
              <a:lnSpc>
                <a:spcPct val="90000"/>
              </a:lnSpc>
            </a:pPr>
            <a:r>
              <a:rPr lang="en-US" sz="2400" b="1" dirty="0" err="1" smtClean="0">
                <a:solidFill>
                  <a:srgbClr val="002060"/>
                </a:solidFill>
              </a:rPr>
              <a:t>Glucocorticoids</a:t>
            </a:r>
            <a:r>
              <a:rPr lang="en-US" sz="2400" b="1" dirty="0" smtClean="0">
                <a:solidFill>
                  <a:srgbClr val="002060"/>
                </a:solidFill>
              </a:rPr>
              <a:t>: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is the major representative in most mammals. </a:t>
            </a:r>
          </a:p>
          <a:p>
            <a:pPr>
              <a:lnSpc>
                <a:spcPct val="90000"/>
              </a:lnSpc>
            </a:pPr>
            <a:r>
              <a:rPr lang="en-US" sz="2400" b="1" dirty="0" err="1" smtClean="0">
                <a:solidFill>
                  <a:srgbClr val="002060"/>
                </a:solidFill>
              </a:rPr>
              <a:t>Mineralocorticoids</a:t>
            </a:r>
            <a:r>
              <a:rPr lang="en-US" sz="2400" b="1" dirty="0" smtClean="0">
                <a:solidFill>
                  <a:srgbClr val="002060"/>
                </a:solidFill>
              </a:rPr>
              <a:t>: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being most prominent.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Androgens: </a:t>
            </a:r>
            <a:r>
              <a:rPr lang="en-US" sz="2400" dirty="0" smtClean="0"/>
              <a:t>such as testosterone.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Estrogens: </a:t>
            </a:r>
            <a:r>
              <a:rPr lang="en-US" sz="2400" dirty="0" smtClean="0"/>
              <a:t>including </a:t>
            </a:r>
            <a:r>
              <a:rPr lang="en-US" sz="2400" dirty="0" err="1" smtClean="0"/>
              <a:t>estradiol</a:t>
            </a:r>
            <a:r>
              <a:rPr lang="en-US" sz="2400" dirty="0" smtClean="0"/>
              <a:t> and </a:t>
            </a:r>
            <a:r>
              <a:rPr lang="en-US" sz="2400" dirty="0" err="1" smtClean="0"/>
              <a:t>estrone</a:t>
            </a:r>
            <a:r>
              <a:rPr lang="en-US" sz="24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sz="2400" b="1" dirty="0" err="1" smtClean="0">
                <a:solidFill>
                  <a:srgbClr val="002060"/>
                </a:solidFill>
              </a:rPr>
              <a:t>Progesteron</a:t>
            </a:r>
            <a:r>
              <a:rPr lang="en-US" sz="2400" dirty="0" smtClean="0"/>
              <a:t> (</a:t>
            </a:r>
            <a:r>
              <a:rPr lang="en-US" sz="2400" dirty="0" err="1" smtClean="0"/>
              <a:t>progestins</a:t>
            </a:r>
            <a:r>
              <a:rPr lang="en-US" sz="2400" dirty="0" smtClean="0"/>
              <a:t>). </a:t>
            </a:r>
          </a:p>
          <a:p>
            <a:pPr eaLnBrk="0" hangingPunct="0">
              <a:buNone/>
            </a:pP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  <a:noFill/>
        </p:spPr>
        <p:txBody>
          <a:bodyPr lIns="90488" tIns="44450" rIns="90488" bIns="44450"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Adrenal steroids: A review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2. </a:t>
            </a:r>
            <a:r>
              <a:rPr lang="en-US" dirty="0" err="1" smtClean="0">
                <a:solidFill>
                  <a:srgbClr val="C00000"/>
                </a:solidFill>
              </a:rPr>
              <a:t>Glucocorticoid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</a:t>
            </a:r>
            <a:r>
              <a:rPr lang="en-US" dirty="0" smtClean="0">
                <a:solidFill>
                  <a:srgbClr val="C00000"/>
                </a:solidFill>
              </a:rPr>
              <a:t> synthesis pathway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2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Pregnenolone</a:t>
            </a:r>
            <a:r>
              <a:rPr lang="en-US" b="1" dirty="0" smtClean="0">
                <a:solidFill>
                  <a:srgbClr val="002060"/>
                </a:solidFill>
              </a:rPr>
              <a:t>      </a:t>
            </a:r>
            <a:r>
              <a:rPr lang="en-US" dirty="0" smtClean="0"/>
              <a:t>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17(OH) </a:t>
            </a:r>
            <a:r>
              <a:rPr lang="en-US" b="1" dirty="0" err="1" smtClean="0">
                <a:solidFill>
                  <a:srgbClr val="002060"/>
                </a:solidFill>
              </a:rPr>
              <a:t>pregnenolone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C:\Documents and Settings\Administrator\Desktop\formula of steroids\pregnenolo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928670"/>
            <a:ext cx="4214842" cy="2428892"/>
          </a:xfrm>
          <a:prstGeom prst="rect">
            <a:avLst/>
          </a:prstGeom>
          <a:noFill/>
        </p:spPr>
      </p:pic>
      <p:pic>
        <p:nvPicPr>
          <p:cNvPr id="5122" name="Picture 2" descr="C:\Documents and Settings\Administrator\Desktop\formula of steroids\17hydroxypregnenol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687769"/>
            <a:ext cx="4214842" cy="267018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85918" y="3526697"/>
            <a:ext cx="2428892" cy="83099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17</a:t>
            </a:r>
            <a:r>
              <a:rPr lang="el-GR" sz="2400" dirty="0" smtClean="0"/>
              <a:t>α</a:t>
            </a:r>
            <a:r>
              <a:rPr lang="en-US" sz="2400" dirty="0" smtClean="0"/>
              <a:t>-</a:t>
            </a:r>
            <a:r>
              <a:rPr lang="en-US" sz="2400" dirty="0" err="1" smtClean="0"/>
              <a:t>hydroxylase</a:t>
            </a:r>
            <a:endParaRPr lang="en-US" sz="2400" dirty="0" smtClean="0"/>
          </a:p>
          <a:p>
            <a:pPr algn="ctr"/>
            <a:r>
              <a:rPr lang="en-US" sz="2400" dirty="0" smtClean="0"/>
              <a:t>[ER] </a:t>
            </a:r>
          </a:p>
        </p:txBody>
      </p:sp>
      <p:sp>
        <p:nvSpPr>
          <p:cNvPr id="10" name="Down Arrow 9"/>
          <p:cNvSpPr/>
          <p:nvPr/>
        </p:nvSpPr>
        <p:spPr>
          <a:xfrm>
            <a:off x="1428728" y="2428868"/>
            <a:ext cx="484632" cy="2571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00958" y="4429132"/>
            <a:ext cx="1133484" cy="500066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15206" y="1876000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17</a:t>
            </a:r>
            <a:endParaRPr lang="en-US" sz="16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-24"/>
            <a:ext cx="84010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rgbClr val="C00000"/>
                </a:solidFill>
              </a:rPr>
              <a:t>2. </a:t>
            </a:r>
            <a:r>
              <a:rPr lang="en-US" sz="4000" dirty="0" err="1" smtClean="0">
                <a:solidFill>
                  <a:srgbClr val="C00000"/>
                </a:solidFill>
              </a:rPr>
              <a:t>Glucocorticoid</a:t>
            </a:r>
            <a:r>
              <a:rPr lang="en-US" sz="4000" dirty="0" smtClean="0">
                <a:solidFill>
                  <a:srgbClr val="C00000"/>
                </a:solidFill>
              </a:rPr>
              <a:t>: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B.</a:t>
            </a:r>
            <a:r>
              <a:rPr lang="en-US" sz="4000" dirty="0" smtClean="0">
                <a:solidFill>
                  <a:srgbClr val="C00000"/>
                </a:solidFill>
              </a:rPr>
              <a:t> synthesis pathway 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3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17 (OH) </a:t>
            </a:r>
            <a:r>
              <a:rPr lang="en-US" sz="2800" b="1" dirty="0" err="1" smtClean="0">
                <a:solidFill>
                  <a:srgbClr val="002060"/>
                </a:solidFill>
              </a:rPr>
              <a:t>pregnenolone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17 (OH) progesterone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Documents and Settings\Administrator\Desktop\formula of steroids\17hydroxypregnenol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785794"/>
            <a:ext cx="4000528" cy="2214578"/>
          </a:xfrm>
          <a:prstGeom prst="rect">
            <a:avLst/>
          </a:prstGeom>
          <a:noFill/>
        </p:spPr>
      </p:pic>
      <p:pic>
        <p:nvPicPr>
          <p:cNvPr id="6147" name="Picture 3" descr="C:\Documents and Settings\Administrator\Desktop\formula of steroids\17hydroxyprogesterone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4071942"/>
            <a:ext cx="4500594" cy="2143140"/>
          </a:xfrm>
          <a:prstGeom prst="rect">
            <a:avLst/>
          </a:prstGeom>
          <a:noFill/>
        </p:spPr>
      </p:pic>
      <p:sp>
        <p:nvSpPr>
          <p:cNvPr id="10" name="Down Arrow 9"/>
          <p:cNvSpPr/>
          <p:nvPr/>
        </p:nvSpPr>
        <p:spPr>
          <a:xfrm>
            <a:off x="1285852" y="2428868"/>
            <a:ext cx="484632" cy="2928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14480" y="3371679"/>
            <a:ext cx="4143403" cy="156966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r>
              <a:rPr lang="el-GR" sz="2400" dirty="0" smtClean="0"/>
              <a:t>β</a:t>
            </a:r>
            <a:r>
              <a:rPr lang="en-US" sz="2400" dirty="0" smtClean="0"/>
              <a:t> </a:t>
            </a:r>
            <a:r>
              <a:rPr lang="en-US" sz="2400" dirty="0" smtClean="0"/>
              <a:t>(OH)steroid </a:t>
            </a:r>
            <a:r>
              <a:rPr lang="en-US" sz="2400" dirty="0" err="1" smtClean="0"/>
              <a:t>dehydrogenase</a:t>
            </a:r>
            <a:r>
              <a:rPr lang="en-US" sz="2400" dirty="0" smtClean="0"/>
              <a:t> &amp; </a:t>
            </a:r>
          </a:p>
          <a:p>
            <a:pPr algn="ctr"/>
            <a:r>
              <a:rPr lang="en-US" sz="2400" dirty="0" smtClean="0"/>
              <a:t>∆5-4 </a:t>
            </a:r>
            <a:r>
              <a:rPr lang="en-US" sz="2400" dirty="0" err="1" smtClean="0"/>
              <a:t>isomerase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[ER]</a:t>
            </a:r>
          </a:p>
        </p:txBody>
      </p:sp>
      <p:sp>
        <p:nvSpPr>
          <p:cNvPr id="9" name="Oval 8"/>
          <p:cNvSpPr/>
          <p:nvPr/>
        </p:nvSpPr>
        <p:spPr>
          <a:xfrm>
            <a:off x="4500562" y="2571744"/>
            <a:ext cx="714380" cy="428628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86248" y="5715016"/>
            <a:ext cx="857256" cy="571504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86380" y="5715016"/>
            <a:ext cx="857256" cy="571504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00760" y="2428868"/>
            <a:ext cx="857256" cy="571504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2. </a:t>
            </a:r>
            <a:r>
              <a:rPr lang="en-US" dirty="0" err="1" smtClean="0">
                <a:solidFill>
                  <a:srgbClr val="C00000"/>
                </a:solidFill>
              </a:rPr>
              <a:t>Glucocorticoid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B.</a:t>
            </a:r>
            <a:r>
              <a:rPr lang="en-US" dirty="0" smtClean="0">
                <a:solidFill>
                  <a:srgbClr val="C00000"/>
                </a:solidFill>
              </a:rPr>
              <a:t> synthesis pathway 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4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17 (OH) progesterone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11-Deoxycortisol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6147" name="Picture 3" descr="C:\Documents and Settings\Administrator\Desktop\formula of steroids\17hydroxyprogesteron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071546"/>
            <a:ext cx="4286280" cy="2000264"/>
          </a:xfrm>
          <a:prstGeom prst="rect">
            <a:avLst/>
          </a:prstGeom>
          <a:noFill/>
        </p:spPr>
      </p:pic>
      <p:pic>
        <p:nvPicPr>
          <p:cNvPr id="7172" name="Picture 4" descr="C:\Documents and Settings\Administrator\Desktop\formula of steroids\11deoxycortis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4887" y="4071942"/>
            <a:ext cx="4384699" cy="224156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000232" y="3395963"/>
            <a:ext cx="2428892" cy="83099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21-hydroxylase</a:t>
            </a:r>
          </a:p>
          <a:p>
            <a:pPr algn="ctr"/>
            <a:r>
              <a:rPr lang="en-US" sz="2400" dirty="0" smtClean="0"/>
              <a:t>[ER] 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571604" y="2428868"/>
            <a:ext cx="484632" cy="2571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29520" y="928670"/>
            <a:ext cx="857256" cy="428628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00826" y="3929066"/>
            <a:ext cx="1714512" cy="428628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rgbClr val="C00000"/>
                </a:solidFill>
              </a:rPr>
              <a:t>2. </a:t>
            </a:r>
            <a:r>
              <a:rPr lang="en-US" sz="4000" dirty="0" err="1" smtClean="0">
                <a:solidFill>
                  <a:srgbClr val="C00000"/>
                </a:solidFill>
              </a:rPr>
              <a:t>Glucocorticoid</a:t>
            </a:r>
            <a:r>
              <a:rPr lang="en-US" sz="4000" dirty="0" smtClean="0">
                <a:solidFill>
                  <a:srgbClr val="C00000"/>
                </a:solidFill>
              </a:rPr>
              <a:t>: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</a:t>
            </a:r>
            <a:r>
              <a:rPr lang="en-US" sz="3600" dirty="0" smtClean="0">
                <a:solidFill>
                  <a:srgbClr val="C00000"/>
                </a:solidFill>
              </a:rPr>
              <a:t> synthesis pathway </a:t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5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11-Deoxycortisol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b="1" dirty="0" err="1" smtClean="0">
                <a:solidFill>
                  <a:srgbClr val="002060"/>
                </a:solidFill>
              </a:rPr>
              <a:t>Cortisol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</a:p>
        </p:txBody>
      </p:sp>
      <p:pic>
        <p:nvPicPr>
          <p:cNvPr id="7172" name="Picture 4" descr="C:\Documents and Settings\Administrator\Desktop\formula of steroids\11deoxycortis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071546"/>
            <a:ext cx="4143404" cy="2214578"/>
          </a:xfrm>
          <a:prstGeom prst="rect">
            <a:avLst/>
          </a:prstGeom>
          <a:noFill/>
        </p:spPr>
      </p:pic>
      <p:pic>
        <p:nvPicPr>
          <p:cNvPr id="8194" name="Picture 2" descr="C:\Documents and Settings\Administrator\Desktop\formula of steroids\cortis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857628"/>
            <a:ext cx="4429156" cy="257176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000232" y="3357562"/>
            <a:ext cx="2428892" cy="83099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</a:t>
            </a:r>
            <a:r>
              <a:rPr lang="el-GR" sz="2400" dirty="0" smtClean="0"/>
              <a:t>β</a:t>
            </a:r>
            <a:r>
              <a:rPr lang="en-US" sz="2400" dirty="0" smtClean="0"/>
              <a:t>-</a:t>
            </a:r>
            <a:r>
              <a:rPr lang="en-US" sz="2400" dirty="0" err="1" smtClean="0"/>
              <a:t>hydroxylase</a:t>
            </a:r>
            <a:endParaRPr lang="en-US" sz="2400" dirty="0" smtClean="0"/>
          </a:p>
          <a:p>
            <a:pPr algn="ctr"/>
            <a:r>
              <a:rPr lang="en-US" sz="2400" dirty="0" smtClean="0"/>
              <a:t>[mitochondria] 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571604" y="2428868"/>
            <a:ext cx="484632" cy="2571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57752" y="4429132"/>
            <a:ext cx="785818" cy="428628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15008" y="192880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 </a:t>
            </a:r>
            <a:r>
              <a:rPr lang="en-US" sz="2800" dirty="0" smtClean="0"/>
              <a:t>I. Adrenal </a:t>
            </a:r>
            <a:r>
              <a:rPr lang="en-US" sz="2800" dirty="0" err="1" smtClean="0"/>
              <a:t>Steroidogenesis</a:t>
            </a:r>
            <a:r>
              <a:rPr lang="en-US" sz="28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3. Adrenal androgens: biosynthesis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429684" cy="5214974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Produced in the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zona</a:t>
            </a:r>
            <a:r>
              <a:rPr lang="en-US" sz="2400" b="1" i="1" dirty="0" smtClean="0">
                <a:solidFill>
                  <a:srgbClr val="008000"/>
                </a:solidFill>
              </a:rPr>
              <a:t>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reticularis</a:t>
            </a:r>
            <a:r>
              <a:rPr lang="en-US" sz="2400" b="1" i="1" dirty="0" smtClean="0">
                <a:solidFill>
                  <a:srgbClr val="008000"/>
                </a:solidFill>
              </a:rPr>
              <a:t> [ZR].</a:t>
            </a:r>
            <a:endParaRPr lang="en-US" sz="2400" dirty="0" smtClean="0"/>
          </a:p>
          <a:p>
            <a:r>
              <a:rPr lang="en-US" sz="2400" dirty="0" smtClean="0"/>
              <a:t>The major androgen produced by adrenal cortex is </a:t>
            </a:r>
            <a:r>
              <a:rPr lang="en-US" sz="2400" dirty="0" err="1" smtClean="0"/>
              <a:t>dehydroepiandrosterone</a:t>
            </a:r>
            <a:r>
              <a:rPr lang="en-US" sz="2400" dirty="0" smtClean="0"/>
              <a:t> (DHEA).</a:t>
            </a: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en-US" sz="2400" dirty="0" smtClean="0"/>
              <a:t> of 17-hydroxy </a:t>
            </a:r>
            <a:r>
              <a:rPr lang="en-US" sz="2400" dirty="0" err="1" smtClean="0"/>
              <a:t>pregnenolone</a:t>
            </a:r>
            <a:r>
              <a:rPr lang="en-US" sz="2400" dirty="0" smtClean="0"/>
              <a:t> follows </a:t>
            </a:r>
            <a:r>
              <a:rPr lang="en-US" sz="2400" dirty="0" err="1" smtClean="0"/>
              <a:t>glucocorticoid</a:t>
            </a:r>
            <a:r>
              <a:rPr lang="en-US" sz="2400" dirty="0" smtClean="0"/>
              <a:t> pathway.</a:t>
            </a: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Few</a:t>
            </a:r>
            <a:r>
              <a:rPr lang="en-US" sz="2400" dirty="0" smtClean="0"/>
              <a:t> of 17-hydroxy </a:t>
            </a:r>
            <a:r>
              <a:rPr lang="en-US" sz="2400" dirty="0" err="1" smtClean="0"/>
              <a:t>pregnenolone</a:t>
            </a:r>
            <a:r>
              <a:rPr lang="en-US" sz="2400" dirty="0" smtClean="0"/>
              <a:t> follows androgen pathway.</a:t>
            </a:r>
          </a:p>
          <a:p>
            <a:r>
              <a:rPr lang="en-US" sz="2400" dirty="0" smtClean="0"/>
              <a:t> 17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/>
              <a:t>-hydroxylase + 17, 20 </a:t>
            </a:r>
            <a:r>
              <a:rPr lang="en-US" sz="2400" dirty="0" err="1" smtClean="0"/>
              <a:t>lyase</a:t>
            </a:r>
            <a:r>
              <a:rPr lang="en-US" sz="2400" dirty="0" smtClean="0"/>
              <a:t> = dual-function protein.</a:t>
            </a:r>
          </a:p>
          <a:p>
            <a:r>
              <a:rPr lang="en-US" sz="2400" u="sng" dirty="0" err="1" smtClean="0"/>
              <a:t>Lyase</a:t>
            </a:r>
            <a:r>
              <a:rPr lang="en-US" sz="2400" u="sng" dirty="0" smtClean="0"/>
              <a:t> activity </a:t>
            </a:r>
            <a:r>
              <a:rPr lang="en-US" sz="2400" dirty="0" smtClean="0"/>
              <a:t>is important in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adrenals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gonads</a:t>
            </a:r>
            <a:r>
              <a:rPr lang="en-US" sz="2400" dirty="0" smtClean="0"/>
              <a:t>. </a:t>
            </a:r>
            <a:r>
              <a:rPr lang="en-US" sz="2400" dirty="0" err="1" smtClean="0"/>
              <a:t>Lyase</a:t>
            </a:r>
            <a:r>
              <a:rPr lang="en-US" sz="2400" dirty="0" smtClean="0"/>
              <a:t> acts </a:t>
            </a:r>
            <a:r>
              <a:rPr 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exclusively</a:t>
            </a:r>
            <a:r>
              <a:rPr lang="en-US" sz="2400" dirty="0" smtClean="0"/>
              <a:t> on 17-hydroxy containing molecules. </a:t>
            </a:r>
          </a:p>
          <a:p>
            <a:r>
              <a:rPr lang="en-US" sz="2400" dirty="0" err="1" smtClean="0">
                <a:latin typeface="Wingdings 3" pitchFamily="18" charset="2"/>
              </a:rPr>
              <a:t>hhh</a:t>
            </a:r>
            <a:r>
              <a:rPr lang="en-US" sz="2400" dirty="0" smtClean="0"/>
              <a:t> adrenal androgens if </a:t>
            </a:r>
            <a:r>
              <a:rPr lang="en-US" sz="2400" dirty="0" smtClean="0">
                <a:latin typeface="Wingdings 3" pitchFamily="18" charset="2"/>
              </a:rPr>
              <a:t>&gt;&gt;&gt;</a:t>
            </a:r>
            <a:r>
              <a:rPr lang="en-US" sz="2400" dirty="0" smtClean="0"/>
              <a:t> </a:t>
            </a:r>
            <a:r>
              <a:rPr lang="en-US" sz="2400" dirty="0" err="1" smtClean="0"/>
              <a:t>glucocorticoid</a:t>
            </a:r>
            <a:r>
              <a:rPr lang="en-US" sz="2400" dirty="0" smtClean="0"/>
              <a:t> synthesis by lack of </a:t>
            </a:r>
            <a:r>
              <a:rPr lang="en-US" sz="2400" dirty="0" err="1" smtClean="0"/>
              <a:t>hydroxylases</a:t>
            </a:r>
            <a:r>
              <a:rPr lang="en-US" sz="2400" dirty="0" smtClean="0"/>
              <a:t> (</a:t>
            </a:r>
            <a:r>
              <a:rPr lang="en-US" sz="2400" dirty="0" err="1" smtClean="0"/>
              <a:t>adrenogenital</a:t>
            </a:r>
            <a:r>
              <a:rPr lang="en-US" sz="2400" dirty="0" smtClean="0"/>
              <a:t> syndrome)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500174"/>
            <a:ext cx="8129590" cy="4614866"/>
          </a:xfrm>
        </p:spPr>
        <p:txBody>
          <a:bodyPr lIns="90488" tIns="44450" rIns="90488" bIns="44450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Production is stimulated by </a:t>
            </a:r>
            <a:r>
              <a:rPr lang="en-US" sz="2400" b="1" i="1" dirty="0" smtClean="0">
                <a:solidFill>
                  <a:srgbClr val="008000"/>
                </a:solidFill>
              </a:rPr>
              <a:t>ACTH.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Main product: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androstenedione</a:t>
            </a:r>
            <a:endParaRPr lang="en-US" sz="2400" b="1" i="1" dirty="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u="sng" dirty="0" smtClean="0">
                <a:solidFill>
                  <a:srgbClr val="002060"/>
                </a:solidFill>
              </a:rPr>
              <a:t>In females</a:t>
            </a:r>
            <a:r>
              <a:rPr lang="en-US" sz="2400" dirty="0" smtClean="0"/>
              <a:t>,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adrenal androgens </a:t>
            </a:r>
            <a:r>
              <a:rPr lang="en-US" sz="2400" dirty="0" smtClean="0"/>
              <a:t>may play roles in development of </a:t>
            </a:r>
            <a:r>
              <a:rPr lang="en-US" sz="2400" dirty="0" err="1" smtClean="0"/>
              <a:t>axillary</a:t>
            </a:r>
            <a:r>
              <a:rPr lang="en-US" sz="2400" dirty="0" smtClean="0"/>
              <a:t> and pubic hair &amp;  libido.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    [</a:t>
            </a:r>
            <a:r>
              <a:rPr lang="en-US" sz="2400" b="1" u="sng" dirty="0" smtClean="0">
                <a:solidFill>
                  <a:srgbClr val="002060"/>
                </a:solidFill>
              </a:rPr>
              <a:t>In men</a:t>
            </a:r>
            <a:r>
              <a:rPr lang="en-US" sz="2400" dirty="0" smtClean="0"/>
              <a:t>, androgens from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testis</a:t>
            </a:r>
            <a:r>
              <a:rPr lang="en-US" sz="2400" dirty="0" smtClean="0"/>
              <a:t> serve these functions].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Adrenal androgens </a:t>
            </a:r>
            <a:r>
              <a:rPr lang="en-US" sz="2400" dirty="0" smtClean="0"/>
              <a:t>may also be </a:t>
            </a:r>
            <a:r>
              <a:rPr lang="en-US" sz="2400" b="1" i="1" dirty="0" smtClean="0">
                <a:solidFill>
                  <a:srgbClr val="008000"/>
                </a:solidFill>
              </a:rPr>
              <a:t>peripherally converted </a:t>
            </a:r>
            <a:r>
              <a:rPr lang="en-US" sz="2400" dirty="0" smtClean="0"/>
              <a:t>(in adipose tissue, for example) into testosterone and </a:t>
            </a:r>
            <a:r>
              <a:rPr lang="en-US" sz="2400" dirty="0" err="1" smtClean="0"/>
              <a:t>estrone</a:t>
            </a:r>
            <a:r>
              <a:rPr lang="en-US" sz="2400" dirty="0" smtClean="0"/>
              <a:t>.</a:t>
            </a:r>
          </a:p>
          <a:p>
            <a:r>
              <a:rPr lang="en-US" sz="2400" b="1" i="1" dirty="0" err="1" smtClean="0">
                <a:solidFill>
                  <a:srgbClr val="002060"/>
                </a:solidFill>
              </a:rPr>
              <a:t>Androstene-dione</a:t>
            </a:r>
            <a:r>
              <a:rPr lang="en-US" sz="2400" dirty="0" smtClean="0"/>
              <a:t> is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potent </a:t>
            </a:r>
            <a:r>
              <a:rPr lang="en-US" sz="2400" dirty="0" smtClean="0"/>
              <a:t>than </a:t>
            </a:r>
            <a:r>
              <a:rPr lang="en-US" sz="2400" b="1" i="1" dirty="0" smtClean="0">
                <a:solidFill>
                  <a:srgbClr val="002060"/>
                </a:solidFill>
              </a:rPr>
              <a:t>DHEA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Reduction of </a:t>
            </a:r>
            <a:r>
              <a:rPr lang="en-US" sz="2400" dirty="0" err="1" smtClean="0"/>
              <a:t>androstene-dion</a:t>
            </a:r>
            <a:r>
              <a:rPr lang="en-US" sz="2400" dirty="0" smtClean="0"/>
              <a:t> at C17 results in formation of </a:t>
            </a:r>
            <a:r>
              <a:rPr lang="en-US" sz="2400" b="1" i="1" dirty="0" smtClean="0">
                <a:solidFill>
                  <a:srgbClr val="002060"/>
                </a:solidFill>
              </a:rPr>
              <a:t>testosterone</a:t>
            </a:r>
            <a:r>
              <a:rPr lang="en-US" sz="2400" dirty="0" smtClean="0"/>
              <a:t> which is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potent adrenal androgen. </a:t>
            </a:r>
            <a:r>
              <a:rPr lang="en-US" sz="2400" dirty="0" smtClean="0"/>
              <a:t>Small amounts are produced in the adrenal, but most of this conversion occurs in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testes.</a:t>
            </a: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472518" cy="1143000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pPr algn="l"/>
            <a:r>
              <a:rPr lang="en-US" sz="3600" dirty="0" smtClean="0"/>
              <a:t> </a:t>
            </a:r>
            <a:r>
              <a:rPr lang="en-US" sz="3100" dirty="0" smtClean="0"/>
              <a:t>I. Adrenal </a:t>
            </a:r>
            <a:r>
              <a:rPr lang="en-US" sz="3100" dirty="0" err="1" smtClean="0"/>
              <a:t>Steroidogenesis</a:t>
            </a:r>
            <a:r>
              <a:rPr lang="en-US" sz="31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Adrenal androgens: regulation and metabolism </a:t>
            </a:r>
            <a:endParaRPr lang="en-US" sz="3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</a:rPr>
              <a:t>3. Adrenal androgens:    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2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Pregnenolone</a:t>
            </a: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en-US" dirty="0" smtClean="0"/>
              <a:t>                   </a:t>
            </a:r>
            <a:r>
              <a:rPr lang="en-US" b="1" dirty="0" smtClean="0">
                <a:solidFill>
                  <a:srgbClr val="002060"/>
                </a:solidFill>
              </a:rPr>
              <a:t>17(OH) </a:t>
            </a:r>
            <a:r>
              <a:rPr lang="en-US" b="1" dirty="0" err="1" smtClean="0">
                <a:solidFill>
                  <a:srgbClr val="002060"/>
                </a:solidFill>
              </a:rPr>
              <a:t>pregnenolone</a:t>
            </a:r>
            <a:endParaRPr lang="en-US" b="1" dirty="0" smtClean="0">
              <a:solidFill>
                <a:srgbClr val="002060"/>
              </a:solidFill>
            </a:endParaRPr>
          </a:p>
        </p:txBody>
      </p:sp>
      <p:pic>
        <p:nvPicPr>
          <p:cNvPr id="1028" name="Picture 4" descr="C:\Documents and Settings\Administrator\Desktop\formula of steroids\pregnenolo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286124"/>
            <a:ext cx="2786082" cy="2857520"/>
          </a:xfrm>
          <a:prstGeom prst="rect">
            <a:avLst/>
          </a:prstGeom>
          <a:noFill/>
        </p:spPr>
      </p:pic>
      <p:pic>
        <p:nvPicPr>
          <p:cNvPr id="5122" name="Picture 2" descr="C:\Documents and Settings\Administrator\Desktop\formula of steroids\17hydroxypregnenol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000372"/>
            <a:ext cx="2928958" cy="285752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3357554" y="1785926"/>
            <a:ext cx="1285884" cy="357190"/>
          </a:xfrm>
          <a:prstGeom prst="rightArrow">
            <a:avLst>
              <a:gd name="adj1" fmla="val 7358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2214554"/>
            <a:ext cx="2428892" cy="46166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17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/>
              <a:t>-hydroxylase </a:t>
            </a:r>
          </a:p>
        </p:txBody>
      </p:sp>
      <p:sp>
        <p:nvSpPr>
          <p:cNvPr id="10" name="Oval 9"/>
          <p:cNvSpPr/>
          <p:nvPr/>
        </p:nvSpPr>
        <p:spPr>
          <a:xfrm>
            <a:off x="8001024" y="3786190"/>
            <a:ext cx="714380" cy="428628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43834" y="4059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17</a:t>
            </a:r>
            <a:endParaRPr lang="en-US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</a:rPr>
              <a:t>3. Adrenal androgens: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3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17 (OH) </a:t>
            </a:r>
            <a:r>
              <a:rPr lang="en-US" sz="2400" b="1" dirty="0" err="1" smtClean="0">
                <a:solidFill>
                  <a:srgbClr val="002060"/>
                </a:solidFill>
              </a:rPr>
              <a:t>pregnenolone</a:t>
            </a:r>
            <a:r>
              <a:rPr lang="en-US" sz="2400" b="1" dirty="0" smtClean="0">
                <a:solidFill>
                  <a:srgbClr val="002060"/>
                </a:solidFill>
              </a:rPr>
              <a:t>                              </a:t>
            </a:r>
            <a:r>
              <a:rPr lang="en-US" sz="2400" b="1" dirty="0" err="1" smtClean="0">
                <a:solidFill>
                  <a:srgbClr val="002060"/>
                </a:solidFill>
              </a:rPr>
              <a:t>Dehydroepiandrosterone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                                                                                    (DHEA)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Documents and Settings\Administrator\Desktop\formula of steroids\17hydroxypregnenol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00372"/>
            <a:ext cx="3143272" cy="2670189"/>
          </a:xfrm>
          <a:prstGeom prst="rect">
            <a:avLst/>
          </a:prstGeom>
          <a:noFill/>
        </p:spPr>
      </p:pic>
      <p:pic>
        <p:nvPicPr>
          <p:cNvPr id="9218" name="Picture 2" descr="C:\Documents and Settings\Administrator\Desktop\formula of steroids\DHEA goo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143258"/>
            <a:ext cx="2928958" cy="2357444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>
            <a:off x="3500430" y="1714488"/>
            <a:ext cx="1714512" cy="285752"/>
          </a:xfrm>
          <a:prstGeom prst="rightArrow">
            <a:avLst>
              <a:gd name="adj1" fmla="val 7358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14678" y="2071678"/>
            <a:ext cx="2428892" cy="46166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17,20 </a:t>
            </a:r>
            <a:r>
              <a:rPr lang="en-US" sz="2400" dirty="0" err="1" smtClean="0"/>
              <a:t>lyase</a:t>
            </a:r>
            <a:r>
              <a:rPr lang="en-US" sz="2400" dirty="0" smtClean="0"/>
              <a:t>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00364" y="3714752"/>
            <a:ext cx="571504" cy="7143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28926" y="400050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17</a:t>
            </a:r>
            <a:endParaRPr lang="en-US" sz="16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</a:rPr>
              <a:t>3. Adrenal androgens:  </a:t>
            </a:r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Dehydroepiandrosterone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/>
              <a:t>  </a:t>
            </a:r>
            <a:r>
              <a:rPr lang="en-US" sz="2400" dirty="0" smtClean="0"/>
              <a:t>                           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3000" b="1" dirty="0" err="1" smtClean="0">
                <a:solidFill>
                  <a:srgbClr val="002060"/>
                </a:solidFill>
              </a:rPr>
              <a:t>Androstene-dione</a:t>
            </a:r>
            <a:endParaRPr lang="en-US" sz="3000" b="1" dirty="0" smtClean="0">
              <a:solidFill>
                <a:srgbClr val="002060"/>
              </a:solidFill>
            </a:endParaRPr>
          </a:p>
        </p:txBody>
      </p:sp>
      <p:pic>
        <p:nvPicPr>
          <p:cNvPr id="9218" name="Picture 2" descr="C:\Documents and Settings\Administrator\Desktop\formula of steroids\DHEA goo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40" y="785794"/>
            <a:ext cx="3381384" cy="2214578"/>
          </a:xfrm>
          <a:prstGeom prst="rect">
            <a:avLst/>
          </a:prstGeom>
          <a:noFill/>
        </p:spPr>
      </p:pic>
      <p:pic>
        <p:nvPicPr>
          <p:cNvPr id="10243" name="Picture 3" descr="C:\Documents and Settings\Administrator\Desktop\formula of steroids\androstene di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214818"/>
            <a:ext cx="4443428" cy="2285992"/>
          </a:xfrm>
          <a:prstGeom prst="rect">
            <a:avLst/>
          </a:prstGeom>
          <a:noFill/>
        </p:spPr>
      </p:pic>
      <p:sp>
        <p:nvSpPr>
          <p:cNvPr id="11" name="Down Arrow 10"/>
          <p:cNvSpPr/>
          <p:nvPr/>
        </p:nvSpPr>
        <p:spPr>
          <a:xfrm>
            <a:off x="1428728" y="2428868"/>
            <a:ext cx="484632" cy="2286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85918" y="3312383"/>
            <a:ext cx="5635187" cy="83099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r>
              <a:rPr lang="el-GR" sz="2400" dirty="0" smtClean="0"/>
              <a:t>β</a:t>
            </a:r>
            <a:r>
              <a:rPr lang="en-US" sz="2400" dirty="0" smtClean="0"/>
              <a:t> </a:t>
            </a:r>
            <a:r>
              <a:rPr lang="en-US" sz="2400" dirty="0" smtClean="0"/>
              <a:t>(OH)steroid </a:t>
            </a:r>
            <a:r>
              <a:rPr lang="en-US" sz="2400" dirty="0" err="1" smtClean="0"/>
              <a:t>dehydrogenase</a:t>
            </a:r>
            <a:r>
              <a:rPr lang="en-US" sz="2400" dirty="0" smtClean="0"/>
              <a:t>  &amp;</a:t>
            </a:r>
          </a:p>
          <a:p>
            <a:pPr algn="ctr"/>
            <a:r>
              <a:rPr lang="en-US" sz="2400" dirty="0" smtClean="0"/>
              <a:t> ∆5-4 </a:t>
            </a:r>
            <a:r>
              <a:rPr lang="en-US" sz="2400" dirty="0" err="1" smtClean="0"/>
              <a:t>isomerase</a:t>
            </a:r>
            <a:r>
              <a:rPr lang="en-US" sz="2400" dirty="0" smtClean="0"/>
              <a:t> </a:t>
            </a:r>
          </a:p>
        </p:txBody>
      </p:sp>
      <p:sp>
        <p:nvSpPr>
          <p:cNvPr id="9" name="Oval 8"/>
          <p:cNvSpPr/>
          <p:nvPr/>
        </p:nvSpPr>
        <p:spPr>
          <a:xfrm>
            <a:off x="4000496" y="6072206"/>
            <a:ext cx="1000132" cy="428628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14942" y="5929330"/>
            <a:ext cx="857256" cy="571504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57686" y="2643182"/>
            <a:ext cx="857256" cy="428628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57884" y="2500306"/>
            <a:ext cx="857256" cy="428628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</a:rPr>
              <a:t>3. Adrenal androgens: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 3\\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b="1" dirty="0" err="1" smtClean="0">
                <a:solidFill>
                  <a:srgbClr val="002060"/>
                </a:solidFill>
              </a:rPr>
              <a:t>Pregnenolone</a:t>
            </a:r>
            <a:r>
              <a:rPr lang="en-US" sz="3300" b="1" dirty="0" smtClean="0">
                <a:solidFill>
                  <a:srgbClr val="002060"/>
                </a:solidFill>
              </a:rPr>
              <a:t>                           17- (OH)  </a:t>
            </a:r>
            <a:r>
              <a:rPr lang="en-US" sz="3300" b="1" dirty="0" err="1" smtClean="0">
                <a:solidFill>
                  <a:srgbClr val="002060"/>
                </a:solidFill>
              </a:rPr>
              <a:t>pregnenolone</a:t>
            </a:r>
            <a:endParaRPr lang="en-US" sz="33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                                                      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Cortisol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                                                                           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Androstene-dione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714612" y="1740747"/>
            <a:ext cx="1714512" cy="285752"/>
          </a:xfrm>
          <a:prstGeom prst="rightArrow">
            <a:avLst>
              <a:gd name="adj1" fmla="val 7358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2110079"/>
            <a:ext cx="2428892" cy="46166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17</a:t>
            </a:r>
            <a:r>
              <a:rPr lang="el-GR" sz="2400" dirty="0" smtClean="0"/>
              <a:t>α</a:t>
            </a:r>
            <a:r>
              <a:rPr lang="en-US" sz="2400" dirty="0" smtClean="0"/>
              <a:t>-</a:t>
            </a:r>
            <a:r>
              <a:rPr lang="en-US" sz="2400" dirty="0" err="1" smtClean="0"/>
              <a:t>hydroxylase</a:t>
            </a:r>
            <a:r>
              <a:rPr lang="en-US" sz="2400" dirty="0" smtClean="0"/>
              <a:t> </a:t>
            </a:r>
            <a:endParaRPr lang="en-US" sz="2400" dirty="0" smtClean="0"/>
          </a:p>
        </p:txBody>
      </p:sp>
      <p:sp>
        <p:nvSpPr>
          <p:cNvPr id="6" name="Down Arrow 5"/>
          <p:cNvSpPr/>
          <p:nvPr/>
        </p:nvSpPr>
        <p:spPr>
          <a:xfrm>
            <a:off x="7302078" y="2214554"/>
            <a:ext cx="484632" cy="242889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6579" y="3429000"/>
            <a:ext cx="1785949" cy="46166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17,20 </a:t>
            </a:r>
            <a:r>
              <a:rPr lang="en-US" sz="2400" dirty="0" err="1" smtClean="0"/>
              <a:t>lyase</a:t>
            </a:r>
            <a:r>
              <a:rPr lang="en-US" sz="2400" smtClean="0"/>
              <a:t> </a:t>
            </a:r>
            <a:endParaRPr lang="en-US" sz="2400" dirty="0" smtClean="0"/>
          </a:p>
        </p:txBody>
      </p:sp>
      <p:sp>
        <p:nvSpPr>
          <p:cNvPr id="8" name="Down Arrow 7"/>
          <p:cNvSpPr/>
          <p:nvPr/>
        </p:nvSpPr>
        <p:spPr>
          <a:xfrm>
            <a:off x="5000628" y="2285992"/>
            <a:ext cx="984698" cy="300039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86116" y="3143248"/>
            <a:ext cx="3071833" cy="1200329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3</a:t>
            </a:r>
            <a:r>
              <a:rPr lang="el-GR" sz="2400" dirty="0" smtClean="0"/>
              <a:t>β</a:t>
            </a:r>
            <a:r>
              <a:rPr lang="en-US" sz="2400" dirty="0" smtClean="0"/>
              <a:t>-HSD </a:t>
            </a:r>
            <a:r>
              <a:rPr lang="en-US" sz="2400" dirty="0" smtClean="0"/>
              <a:t>&amp; </a:t>
            </a:r>
            <a:r>
              <a:rPr lang="en-US" sz="2400" dirty="0" err="1" smtClean="0"/>
              <a:t>isomerase</a:t>
            </a:r>
            <a:endParaRPr lang="en-US" sz="24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 21 </a:t>
            </a:r>
            <a:r>
              <a:rPr lang="en-US" sz="2400" dirty="0" err="1" smtClean="0"/>
              <a:t>hydroxylase</a:t>
            </a:r>
            <a:endParaRPr lang="en-US" sz="24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 11 </a:t>
            </a:r>
            <a:r>
              <a:rPr lang="en-US" sz="2400" dirty="0" err="1" smtClean="0"/>
              <a:t>hydroxylase</a:t>
            </a:r>
            <a:r>
              <a:rPr lang="en-US" sz="2400" dirty="0" smtClean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86512" y="4714884"/>
            <a:ext cx="2428892" cy="52322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DHEA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7358082" y="5214950"/>
            <a:ext cx="357190" cy="42862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Steroid hormones: chemical structure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099" name="Picture 3" descr="C:\Documents and Settings\Administrator\Desktop\steroid hor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62" y="1857364"/>
            <a:ext cx="7810528" cy="41434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20447" y="1500174"/>
            <a:ext cx="82266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800" dirty="0" smtClean="0"/>
              <a:t>C21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86248" y="1428736"/>
            <a:ext cx="82266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C21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500826" y="1357298"/>
            <a:ext cx="82266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800" dirty="0" smtClean="0"/>
              <a:t>C21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6072206"/>
            <a:ext cx="822661" cy="523220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C21 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6072206"/>
            <a:ext cx="822661" cy="523220"/>
          </a:xfrm>
          <a:prstGeom prst="rect">
            <a:avLst/>
          </a:prstGeom>
          <a:solidFill>
            <a:srgbClr val="00542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C18 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2264" y="6072206"/>
            <a:ext cx="822661" cy="523220"/>
          </a:xfrm>
          <a:prstGeom prst="rect">
            <a:avLst/>
          </a:prstGeom>
          <a:solidFill>
            <a:srgbClr val="F87AE9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sz="2800" dirty="0" smtClean="0"/>
              <a:t>C19 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7143768" y="1928802"/>
            <a:ext cx="642942" cy="71438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71868" y="4857760"/>
            <a:ext cx="785818" cy="1000132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4000496" y="4572008"/>
            <a:ext cx="357190" cy="214314"/>
          </a:xfrm>
          <a:prstGeom prst="star4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7611" y="15594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3OH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88007" y="150017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2OH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86644" y="142873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2OH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0034" y="6131502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OH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008" y="-1429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Steroid synthesis: overall 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4" name="Picture 3" descr="katz11_c039f001.gif"/>
          <p:cNvPicPr>
            <a:picLocks noChangeAspect="1"/>
          </p:cNvPicPr>
          <p:nvPr/>
        </p:nvPicPr>
        <p:blipFill>
          <a:blip r:embed="rId2" cstate="print"/>
          <a:srcRect b="32997"/>
          <a:stretch>
            <a:fillRect/>
          </a:stretch>
        </p:blipFill>
        <p:spPr>
          <a:xfrm>
            <a:off x="428596" y="1000108"/>
            <a:ext cx="8358246" cy="5643602"/>
          </a:xfrm>
          <a:prstGeom prst="rect">
            <a:avLst/>
          </a:prstGeom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0"/>
          <p:cNvSpPr>
            <a:spLocks noChangeArrowheads="1"/>
          </p:cNvSpPr>
          <p:nvPr/>
        </p:nvSpPr>
        <p:spPr bwMode="auto">
          <a:xfrm>
            <a:off x="533400" y="228600"/>
            <a:ext cx="832488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r>
              <a:rPr lang="en-US" sz="3200" dirty="0" smtClean="0">
                <a:solidFill>
                  <a:srgbClr val="C00000"/>
                </a:solidFill>
                <a:latin typeface="Arial" charset="0"/>
              </a:rPr>
              <a:t>Adrenal diseases: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Congenital adrenal hyperplasia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7348" name="Text Box 21"/>
          <p:cNvSpPr txBox="1">
            <a:spLocks noChangeArrowheads="1"/>
          </p:cNvSpPr>
          <p:nvPr/>
        </p:nvSpPr>
        <p:spPr bwMode="auto">
          <a:xfrm>
            <a:off x="381000" y="1727192"/>
            <a:ext cx="8153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latin typeface="Arial" charset="0"/>
              </a:rPr>
              <a:t>Deficiency </a:t>
            </a:r>
            <a:r>
              <a:rPr lang="en-US" sz="2400" b="1" dirty="0">
                <a:latin typeface="Arial" charset="0"/>
              </a:rPr>
              <a:t>in </a:t>
            </a:r>
            <a:r>
              <a:rPr lang="en-US" sz="2400" b="1" dirty="0" smtClean="0">
                <a:latin typeface="Arial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latin typeface="Arial" charset="0"/>
              </a:rPr>
              <a:t>3</a:t>
            </a:r>
            <a:r>
              <a:rPr lang="en-US" sz="2400" b="1" dirty="0" smtClean="0">
                <a:solidFill>
                  <a:srgbClr val="0070C0"/>
                </a:solidFill>
                <a:latin typeface="Symbol" pitchFamily="18" charset="2"/>
              </a:rPr>
              <a:t>b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</a:rPr>
              <a:t>-HSD 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(type II</a:t>
            </a:r>
            <a:r>
              <a:rPr lang="en-US" sz="2400" dirty="0">
                <a:solidFill>
                  <a:srgbClr val="0070C0"/>
                </a:solidFill>
                <a:latin typeface="Arial" charset="0"/>
              </a:rPr>
              <a:t>), </a:t>
            </a:r>
            <a:endParaRPr lang="en-US" sz="2400" dirty="0" smtClean="0">
              <a:solidFill>
                <a:srgbClr val="0070C0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70C0"/>
                </a:solidFill>
                <a:latin typeface="Arial" charset="0"/>
              </a:rPr>
              <a:t>11</a:t>
            </a:r>
            <a:r>
              <a:rPr lang="en-US" sz="2400" b="1" dirty="0" smtClean="0">
                <a:solidFill>
                  <a:srgbClr val="0070C0"/>
                </a:solidFill>
                <a:latin typeface="Symbol" pitchFamily="18" charset="2"/>
              </a:rPr>
              <a:t>b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</a:rPr>
              <a:t>-hydroxylase</a:t>
            </a:r>
            <a:r>
              <a:rPr lang="en-US" sz="2400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Arial" charset="0"/>
              </a:rPr>
              <a:t>or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21-hydroxylase 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</a:rPr>
              <a:t>activity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" charset="0"/>
              </a:rPr>
              <a:t>blocks </a:t>
            </a:r>
            <a:r>
              <a:rPr lang="en-US" sz="2400" dirty="0" err="1">
                <a:latin typeface="Arial" charset="0"/>
              </a:rPr>
              <a:t>cortisol</a:t>
            </a:r>
            <a:r>
              <a:rPr lang="en-US" sz="2400" dirty="0">
                <a:latin typeface="Arial" charset="0"/>
              </a:rPr>
              <a:t> formation, leading to increased ACTH (less negative feedback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- Result: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Increased formation of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androstenedione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or DHEA (which is converted to </a:t>
            </a:r>
            <a:r>
              <a:rPr lang="en-US" sz="2400" dirty="0" err="1">
                <a:solidFill>
                  <a:srgbClr val="000000"/>
                </a:solidFill>
                <a:latin typeface="Arial" charset="0"/>
              </a:rPr>
              <a:t>androstenedione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by 3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-HSD type I in liver)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tz11_c039f001.gif"/>
          <p:cNvPicPr>
            <a:picLocks noChangeAspect="1"/>
          </p:cNvPicPr>
          <p:nvPr/>
        </p:nvPicPr>
        <p:blipFill>
          <a:blip r:embed="rId2" cstate="print"/>
          <a:srcRect b="32997"/>
          <a:stretch>
            <a:fillRect/>
          </a:stretch>
        </p:blipFill>
        <p:spPr>
          <a:xfrm>
            <a:off x="609406" y="928670"/>
            <a:ext cx="8034560" cy="5557474"/>
          </a:xfrm>
          <a:prstGeom prst="rect">
            <a:avLst/>
          </a:prstGeom>
        </p:spPr>
      </p:pic>
      <p:sp>
        <p:nvSpPr>
          <p:cNvPr id="5" name="Multiply 4"/>
          <p:cNvSpPr/>
          <p:nvPr/>
        </p:nvSpPr>
        <p:spPr>
          <a:xfrm>
            <a:off x="2571736" y="2143116"/>
            <a:ext cx="642942" cy="428628"/>
          </a:xfrm>
          <a:prstGeom prst="mathMultiply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4786314" y="4357694"/>
            <a:ext cx="642942" cy="357190"/>
          </a:xfrm>
          <a:prstGeom prst="mathMultiply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4786314" y="3286124"/>
            <a:ext cx="642942" cy="428628"/>
          </a:xfrm>
          <a:prstGeom prst="mathMultiply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00958" y="642918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↑↑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2066" y="795318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↑↑</a:t>
            </a:r>
          </a:p>
        </p:txBody>
      </p:sp>
      <p:sp>
        <p:nvSpPr>
          <p:cNvPr id="10" name="Multiply 9"/>
          <p:cNvSpPr/>
          <p:nvPr/>
        </p:nvSpPr>
        <p:spPr>
          <a:xfrm>
            <a:off x="4786314" y="2143116"/>
            <a:ext cx="642942" cy="428628"/>
          </a:xfrm>
          <a:prstGeom prst="mathMultiply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2571736" y="4357694"/>
            <a:ext cx="642942" cy="357190"/>
          </a:xfrm>
          <a:prstGeom prst="mathMultiply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2571736" y="3286124"/>
            <a:ext cx="642942" cy="428628"/>
          </a:xfrm>
          <a:prstGeom prst="mathMultiply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000496" y="1428736"/>
            <a:ext cx="978408" cy="285752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500826" y="1428736"/>
            <a:ext cx="857256" cy="285752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51357" y="3191532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↑↑</a:t>
            </a:r>
          </a:p>
        </p:txBody>
      </p:sp>
      <p:sp>
        <p:nvSpPr>
          <p:cNvPr id="17" name="Multiply 16"/>
          <p:cNvSpPr/>
          <p:nvPr/>
        </p:nvSpPr>
        <p:spPr>
          <a:xfrm>
            <a:off x="7000892" y="2214554"/>
            <a:ext cx="642942" cy="357190"/>
          </a:xfrm>
          <a:prstGeom prst="mathMultiply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71454"/>
            <a:ext cx="8229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charset="0"/>
              </a:rPr>
              <a:t>Congenital adrenal hyperplasia</a:t>
            </a:r>
            <a:endParaRPr lang="en-US" sz="32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9992" y="6135687"/>
            <a:ext cx="150502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↑↑ ACTH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29124" y="5610541"/>
            <a:ext cx="1758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↓↓ </a:t>
            </a:r>
            <a:r>
              <a:rPr lang="en-US" sz="2400" b="1" dirty="0" err="1" smtClean="0">
                <a:solidFill>
                  <a:srgbClr val="C00000"/>
                </a:solidFill>
              </a:rPr>
              <a:t>cortisol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/>
      <p:bldP spid="9" grpId="0"/>
      <p:bldP spid="10" grpId="0" animBg="1"/>
      <p:bldP spid="11" grpId="0" animBg="1"/>
      <p:bldP spid="12" grpId="0" animBg="1"/>
      <p:bldP spid="12" grpId="1" animBg="1"/>
      <p:bldP spid="13" grpId="0" animBg="1"/>
      <p:bldP spid="15" grpId="0" animBg="1"/>
      <p:bldP spid="16" grpId="0"/>
      <p:bldP spid="17" grpId="0" animBg="1"/>
      <p:bldP spid="18" grpId="0" animBg="1"/>
      <p:bldP spid="2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Administrator\Desktop\steroidogenesis\cah13580952106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7166"/>
            <a:ext cx="8496944" cy="614366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5715016"/>
            <a:ext cx="18966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Brush Script MT" pitchFamily="66" charset="0"/>
              </a:rPr>
              <a:t>Best wishes</a:t>
            </a: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Brush Script MT" pitchFamily="66" charset="0"/>
              </a:rPr>
              <a:t>Dr.Eman</a:t>
            </a:r>
            <a:r>
              <a:rPr lang="en-US" sz="2400" dirty="0" smtClean="0">
                <a:solidFill>
                  <a:srgbClr val="7030A0"/>
                </a:solidFill>
                <a:latin typeface="Brush Script MT" pitchFamily="66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Brush Script MT" pitchFamily="66" charset="0"/>
              </a:rPr>
              <a:t>Shaat</a:t>
            </a:r>
            <a:endParaRPr lang="en-US" sz="2400" dirty="0">
              <a:solidFill>
                <a:srgbClr val="7030A0"/>
              </a:solidFill>
              <a:latin typeface="Brush Script MT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Steroid hormones: structure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All </a:t>
            </a:r>
            <a:r>
              <a:rPr lang="en-US" dirty="0" smtClean="0">
                <a:cs typeface="Times New Roman" pitchFamily="18" charset="0"/>
              </a:rPr>
              <a:t>steroid hormones are derived from </a:t>
            </a:r>
            <a:r>
              <a:rPr lang="en-US" b="1" u="sng" dirty="0" smtClean="0">
                <a:solidFill>
                  <a:srgbClr val="002060"/>
                </a:solidFill>
                <a:cs typeface="Times New Roman" pitchFamily="18" charset="0"/>
              </a:rPr>
              <a:t>cholesterol</a:t>
            </a:r>
            <a:r>
              <a:rPr lang="en-US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and differ only in the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ring structure</a:t>
            </a:r>
            <a:r>
              <a:rPr lang="en-US" dirty="0" smtClean="0"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side chains</a:t>
            </a:r>
            <a:r>
              <a:rPr lang="en-US" dirty="0" smtClean="0">
                <a:cs typeface="Times New Roman" pitchFamily="18" charset="0"/>
              </a:rPr>
              <a:t> attached to it.</a:t>
            </a:r>
          </a:p>
          <a:p>
            <a:pPr algn="just" eaLnBrk="1" hangingPunct="1">
              <a:buNone/>
            </a:pPr>
            <a:endParaRPr lang="en-US" dirty="0" smtClean="0">
              <a:cs typeface="Times New Roman" pitchFamily="18" charset="0"/>
            </a:endParaRPr>
          </a:p>
        </p:txBody>
      </p:sp>
      <p:pic>
        <p:nvPicPr>
          <p:cNvPr id="4" name="Picture 2" descr="C:\Documents and Settings\Administrator\Desktop\choles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286124"/>
            <a:ext cx="3643338" cy="2000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429264"/>
            <a:ext cx="3771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Cholesterol: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27 C.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OH at C3 (B).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Double bond between C5,6</a:t>
            </a:r>
          </a:p>
        </p:txBody>
      </p:sp>
      <p:pic>
        <p:nvPicPr>
          <p:cNvPr id="6" name="Picture 4" descr="SteroidStru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429000"/>
            <a:ext cx="457203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57752" y="6000768"/>
            <a:ext cx="37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Numbering scheme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Steroid hormones: Characteristics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857232"/>
            <a:ext cx="8286808" cy="490063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Steroid hormones: produced in the </a:t>
            </a:r>
            <a:r>
              <a:rPr lang="en-US" sz="2000" b="1" i="1" dirty="0" smtClean="0">
                <a:solidFill>
                  <a:srgbClr val="0070C0"/>
                </a:solidFill>
              </a:rPr>
              <a:t>adrenal cortex</a:t>
            </a:r>
            <a:r>
              <a:rPr lang="en-US" sz="2000" dirty="0" smtClean="0"/>
              <a:t>, </a:t>
            </a:r>
            <a:r>
              <a:rPr lang="en-US" sz="2000" b="1" i="1" dirty="0" smtClean="0">
                <a:solidFill>
                  <a:srgbClr val="0070C0"/>
                </a:solidFill>
              </a:rPr>
              <a:t>testis</a:t>
            </a:r>
            <a:r>
              <a:rPr lang="en-US" sz="2000" dirty="0" smtClean="0"/>
              <a:t>, </a:t>
            </a:r>
            <a:r>
              <a:rPr lang="en-US" sz="2000" b="1" i="1" dirty="0" smtClean="0">
                <a:solidFill>
                  <a:srgbClr val="0070C0"/>
                </a:solidFill>
              </a:rPr>
              <a:t>ovary</a:t>
            </a:r>
            <a:r>
              <a:rPr lang="en-US" sz="2000" dirty="0" smtClean="0"/>
              <a:t>, and </a:t>
            </a:r>
            <a:r>
              <a:rPr lang="en-US" sz="2000" b="1" i="1" dirty="0" smtClean="0">
                <a:solidFill>
                  <a:srgbClr val="0070C0"/>
                </a:solidFill>
              </a:rPr>
              <a:t>some peripheral tissues </a:t>
            </a:r>
            <a:r>
              <a:rPr lang="en-US" sz="2000" dirty="0" smtClean="0"/>
              <a:t>(adipose tissue, the brain).</a:t>
            </a:r>
            <a:endParaRPr lang="en-US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All steroids are lipid soluble and thus are freely permeable to membranes so are </a:t>
            </a:r>
            <a:r>
              <a:rPr lang="en-US" sz="2000" b="1" dirty="0" smtClean="0">
                <a:solidFill>
                  <a:srgbClr val="0070C0"/>
                </a:solidFill>
                <a:cs typeface="Times New Roman" pitchFamily="18" charset="0"/>
              </a:rPr>
              <a:t>not stored </a:t>
            </a:r>
            <a:r>
              <a:rPr lang="en-US" sz="2000" dirty="0" smtClean="0">
                <a:cs typeface="Times New Roman" pitchFamily="18" charset="0"/>
              </a:rPr>
              <a:t>in cells.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Steroid hormones are not water soluble so have to be carried in the blood </a:t>
            </a:r>
            <a:r>
              <a:rPr lang="en-US" sz="2000" dirty="0" err="1" smtClean="0">
                <a:cs typeface="Times New Roman" pitchFamily="18" charset="0"/>
              </a:rPr>
              <a:t>complexed</a:t>
            </a:r>
            <a:r>
              <a:rPr lang="en-US" sz="2000" dirty="0" smtClean="0">
                <a:cs typeface="Times New Roman" pitchFamily="18" charset="0"/>
              </a:rPr>
              <a:t> to </a:t>
            </a:r>
            <a:r>
              <a:rPr lang="en-US" sz="2000" b="1" dirty="0" smtClean="0">
                <a:solidFill>
                  <a:srgbClr val="0070C0"/>
                </a:solidFill>
                <a:cs typeface="Times New Roman" pitchFamily="18" charset="0"/>
              </a:rPr>
              <a:t>specific binding globulins.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i="1" dirty="0" smtClean="0">
                <a:cs typeface="Times New Roman" pitchFamily="18" charset="0"/>
              </a:rPr>
              <a:t>Corticosteroid binding globulin </a:t>
            </a:r>
            <a:r>
              <a:rPr lang="en-US" sz="2000" dirty="0" smtClean="0">
                <a:cs typeface="Times New Roman" pitchFamily="18" charset="0"/>
              </a:rPr>
              <a:t>carries </a:t>
            </a:r>
            <a:r>
              <a:rPr lang="en-US" sz="2000" dirty="0" err="1" smtClean="0">
                <a:cs typeface="Times New Roman" pitchFamily="18" charset="0"/>
              </a:rPr>
              <a:t>cortisol</a:t>
            </a:r>
            <a:endParaRPr lang="en-US" sz="2000" u="sng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i="1" dirty="0" smtClean="0">
                <a:cs typeface="Times New Roman" pitchFamily="18" charset="0"/>
              </a:rPr>
              <a:t>Sex steroid binding globulin </a:t>
            </a:r>
            <a:r>
              <a:rPr lang="en-US" sz="2000" dirty="0" smtClean="0">
                <a:cs typeface="Times New Roman" pitchFamily="18" charset="0"/>
              </a:rPr>
              <a:t>carries testosterone and </a:t>
            </a:r>
            <a:r>
              <a:rPr lang="en-US" sz="2000" dirty="0" err="1" smtClean="0">
                <a:cs typeface="Times New Roman" pitchFamily="18" charset="0"/>
              </a:rPr>
              <a:t>estradiol</a:t>
            </a:r>
            <a:r>
              <a:rPr lang="en-US" sz="2000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Only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unbound hormones </a:t>
            </a:r>
            <a:r>
              <a:rPr lang="en-US" sz="2000" dirty="0" smtClean="0">
                <a:cs typeface="Times New Roman" pitchFamily="18" charset="0"/>
              </a:rPr>
              <a:t>can diffuse into target cell.</a:t>
            </a:r>
          </a:p>
          <a:p>
            <a:pPr lvl="0">
              <a:lnSpc>
                <a:spcPct val="90000"/>
              </a:lnSpc>
              <a:defRPr/>
            </a:pPr>
            <a:r>
              <a:rPr lang="en-US" sz="2000" dirty="0" smtClean="0">
                <a:cs typeface="Times New Roman" pitchFamily="18" charset="0"/>
              </a:rPr>
              <a:t>In some cases a steroid is </a:t>
            </a:r>
            <a:r>
              <a:rPr lang="en-US" sz="2000" b="1" dirty="0" smtClean="0">
                <a:solidFill>
                  <a:srgbClr val="0070C0"/>
                </a:solidFill>
                <a:cs typeface="Times New Roman" pitchFamily="18" charset="0"/>
              </a:rPr>
              <a:t>secreted by one cell </a:t>
            </a:r>
            <a:r>
              <a:rPr lang="en-US" sz="2000" dirty="0" smtClean="0">
                <a:cs typeface="Times New Roman" pitchFamily="18" charset="0"/>
              </a:rPr>
              <a:t>and is </a:t>
            </a:r>
            <a:r>
              <a:rPr lang="en-US" sz="2000" b="1" dirty="0" smtClean="0">
                <a:solidFill>
                  <a:srgbClr val="0070C0"/>
                </a:solidFill>
                <a:cs typeface="Times New Roman" pitchFamily="18" charset="0"/>
              </a:rPr>
              <a:t>converted to the active steroid by the target cell</a:t>
            </a:r>
            <a:r>
              <a:rPr lang="en-US" sz="2000" dirty="0" smtClean="0">
                <a:cs typeface="Times New Roman" pitchFamily="18" charset="0"/>
              </a:rPr>
              <a:t>: </a:t>
            </a:r>
          </a:p>
          <a:p>
            <a:pPr lvl="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cs typeface="Times New Roman" pitchFamily="18" charset="0"/>
              </a:rPr>
              <a:t>an example is androgen which secreted by the gonad and converted into estrogen in the brain.</a:t>
            </a:r>
          </a:p>
          <a:p>
            <a:pPr>
              <a:lnSpc>
                <a:spcPct val="90000"/>
              </a:lnSpc>
            </a:pPr>
            <a:endParaRPr lang="en-US" sz="2000" dirty="0" smtClean="0"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r="29344" b="13043"/>
          <a:stretch>
            <a:fillRect/>
          </a:stretch>
        </p:blipFill>
        <p:spPr bwMode="auto">
          <a:xfrm>
            <a:off x="3424254" y="4714884"/>
            <a:ext cx="514827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98514" y="142852"/>
            <a:ext cx="7759700" cy="1130300"/>
          </a:xfrm>
          <a:noFill/>
        </p:spPr>
        <p:txBody>
          <a:bodyPr lIns="90488" tIns="44450" rIns="90488" bIns="44450">
            <a:normAutofit/>
          </a:bodyPr>
          <a:lstStyle/>
          <a:p>
            <a:pPr algn="l" eaLnBrk="1" hangingPunct="1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does the synthesis of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steroids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differ from that of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peptide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hormones?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14422"/>
            <a:ext cx="8358246" cy="4900634"/>
          </a:xfrm>
        </p:spPr>
        <p:txBody>
          <a:bodyPr lIns="90488" tIns="44450" rIns="90488" bIns="44450" rtlCol="0">
            <a:no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ea typeface="+mn-ea"/>
              </a:rPr>
              <a:t>While peptide hormones are encoded by specific genes, steroid hormones are synthesized from the enzymatic modification of cholesterol.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ea typeface="+mn-ea"/>
              </a:rPr>
              <a:t>Thus, there is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no gene </a:t>
            </a:r>
            <a:r>
              <a:rPr lang="en-US" sz="2400" dirty="0" smtClean="0">
                <a:ea typeface="+mn-ea"/>
              </a:rPr>
              <a:t>which encodes ex, </a:t>
            </a:r>
            <a:r>
              <a:rPr lang="en-US" sz="2400" dirty="0" err="1" smtClean="0">
                <a:ea typeface="+mn-ea"/>
              </a:rPr>
              <a:t>aldosterone</a:t>
            </a:r>
            <a:r>
              <a:rPr lang="en-US" sz="2400" dirty="0" smtClean="0">
                <a:ea typeface="+mn-ea"/>
              </a:rPr>
              <a:t>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i="1" dirty="0" smtClean="0">
                <a:ea typeface="+mn-ea"/>
              </a:rPr>
              <a:t>As a result</a:t>
            </a:r>
            <a:r>
              <a:rPr lang="en-US" sz="2400" b="1" dirty="0" smtClean="0">
                <a:ea typeface="+mn-ea"/>
              </a:rPr>
              <a:t>: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a typeface="+mn-ea"/>
              </a:rPr>
              <a:t>	</a:t>
            </a:r>
            <a:r>
              <a:rPr lang="en-US" sz="2400" dirty="0" smtClean="0"/>
              <a:t>- </a:t>
            </a:r>
            <a:r>
              <a:rPr lang="en-US" sz="2400" dirty="0" smtClean="0">
                <a:ea typeface="+mn-ea"/>
              </a:rPr>
              <a:t>There are far </a:t>
            </a:r>
            <a:r>
              <a:rPr lang="en-US" sz="2400" b="1" dirty="0" smtClean="0">
                <a:solidFill>
                  <a:srgbClr val="0070C0"/>
                </a:solidFill>
                <a:ea typeface="+mn-ea"/>
              </a:rPr>
              <a:t>fewer different types </a:t>
            </a:r>
            <a:r>
              <a:rPr lang="en-US" sz="2400" dirty="0" smtClean="0">
                <a:ea typeface="+mn-ea"/>
              </a:rPr>
              <a:t>of steroid hormones than peptide hormones.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a typeface="+mn-ea"/>
              </a:rPr>
              <a:t>	</a:t>
            </a:r>
            <a:r>
              <a:rPr lang="en-US" sz="2400" dirty="0" smtClean="0"/>
              <a:t>- </a:t>
            </a:r>
            <a:r>
              <a:rPr lang="en-US" sz="2400" dirty="0" smtClean="0">
                <a:ea typeface="+mn-ea"/>
              </a:rPr>
              <a:t>Steroid structures are the </a:t>
            </a:r>
            <a:r>
              <a:rPr lang="en-US" sz="2400" b="1" dirty="0" smtClean="0">
                <a:solidFill>
                  <a:srgbClr val="0070C0"/>
                </a:solidFill>
                <a:ea typeface="+mn-ea"/>
              </a:rPr>
              <a:t>same </a:t>
            </a:r>
            <a:r>
              <a:rPr lang="en-US" sz="2400" dirty="0" smtClean="0">
                <a:ea typeface="+mn-ea"/>
              </a:rPr>
              <a:t>from species to species.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a typeface="+mn-ea"/>
              </a:rPr>
              <a:t>	</a:t>
            </a:r>
            <a:r>
              <a:rPr lang="en-US" sz="2400" dirty="0" smtClean="0"/>
              <a:t>- </a:t>
            </a:r>
            <a:r>
              <a:rPr lang="en-US" sz="2400" dirty="0" smtClean="0">
                <a:ea typeface="+mn-ea"/>
              </a:rPr>
              <a:t>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regulation of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steroidogenesis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</a:t>
            </a:r>
            <a:r>
              <a:rPr lang="en-US" sz="2400" dirty="0" smtClean="0">
                <a:ea typeface="+mn-ea"/>
              </a:rPr>
              <a:t>involves </a:t>
            </a:r>
            <a:r>
              <a:rPr lang="en-US" sz="2400" b="1" dirty="0" smtClean="0">
                <a:solidFill>
                  <a:srgbClr val="0070C0"/>
                </a:solidFill>
                <a:ea typeface="+mn-ea"/>
              </a:rPr>
              <a:t>control of the enzymes which modify cholesterol </a:t>
            </a:r>
            <a:r>
              <a:rPr lang="en-US" sz="2400" dirty="0" smtClean="0">
                <a:ea typeface="+mn-ea"/>
              </a:rPr>
              <a:t>into the steroid hormone of interest.</a:t>
            </a:r>
          </a:p>
          <a:p>
            <a:pPr>
              <a:spcBef>
                <a:spcPct val="0"/>
              </a:spcBef>
              <a:defRPr/>
            </a:pPr>
            <a:r>
              <a:rPr lang="en-US" sz="2400" dirty="0" smtClean="0"/>
              <a:t>Steroid hormones are </a:t>
            </a:r>
            <a:r>
              <a:rPr lang="en-US" sz="2400" b="1" dirty="0" smtClean="0">
                <a:solidFill>
                  <a:srgbClr val="0070C0"/>
                </a:solidFill>
              </a:rPr>
              <a:t>slower acting </a:t>
            </a:r>
            <a:r>
              <a:rPr lang="en-US" sz="2400" dirty="0" smtClean="0"/>
              <a:t>and have </a:t>
            </a:r>
            <a:r>
              <a:rPr lang="en-US" sz="2400" b="1" dirty="0" smtClean="0">
                <a:solidFill>
                  <a:srgbClr val="0070C0"/>
                </a:solidFill>
              </a:rPr>
              <a:t>longer half-life </a:t>
            </a:r>
            <a:r>
              <a:rPr lang="en-US" sz="2400" dirty="0" smtClean="0"/>
              <a:t>than peptide hormones.</a:t>
            </a:r>
            <a:endParaRPr lang="en-US" sz="2400" dirty="0" smtClean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rgbClr val="C00000"/>
                </a:solidFill>
                <a:latin typeface="Arial" charset="0"/>
              </a:rPr>
              <a:t>Steroid hormones: mechanism of action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pitchFamily="18" charset="0"/>
              </a:rPr>
              <a:t>Enzymes which produce steroid hormones from cholesterol are located in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mitochondria</a:t>
            </a:r>
            <a:r>
              <a:rPr lang="en-US" sz="2400" dirty="0" smtClean="0">
                <a:cs typeface="Times New Roman" pitchFamily="18" charset="0"/>
              </a:rPr>
              <a:t> and smooth endoplasmic reticulum (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ER</a:t>
            </a:r>
            <a:r>
              <a:rPr lang="en-US" sz="2400" dirty="0" smtClean="0">
                <a:cs typeface="Times New Roman" pitchFamily="18" charset="0"/>
              </a:rPr>
              <a:t>).</a:t>
            </a:r>
          </a:p>
          <a:p>
            <a:pPr>
              <a:buFont typeface="Arial"/>
              <a:buChar char="•"/>
              <a:defRPr/>
            </a:pPr>
            <a:r>
              <a:rPr lang="en-US" sz="2400" dirty="0" smtClean="0"/>
              <a:t>Interact with </a:t>
            </a:r>
            <a:r>
              <a:rPr lang="en-US" sz="2400" dirty="0" err="1" smtClean="0"/>
              <a:t>cytoplasmic</a:t>
            </a:r>
            <a:r>
              <a:rPr lang="en-US" sz="2400" dirty="0" smtClean="0"/>
              <a:t> or nuclear receptors </a:t>
            </a:r>
          </a:p>
          <a:p>
            <a:pPr>
              <a:buFont typeface="Arial"/>
              <a:buChar char="•"/>
              <a:defRPr/>
            </a:pPr>
            <a:r>
              <a:rPr lang="en-US" sz="2400" dirty="0" smtClean="0"/>
              <a:t>Activate DNA for protein synthesis.</a:t>
            </a:r>
          </a:p>
          <a:p>
            <a:pPr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Steroid hormones: function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Steroid hormones play important roles in: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- carbohydrate regulation (</a:t>
            </a:r>
            <a:r>
              <a:rPr lang="en-US" sz="2400" dirty="0" err="1" smtClean="0"/>
              <a:t>glucocorticoids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- mineral balance (</a:t>
            </a:r>
            <a:r>
              <a:rPr lang="en-US" sz="2400" dirty="0" err="1" smtClean="0"/>
              <a:t>mineralocorticoids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- reproductive functions (</a:t>
            </a:r>
            <a:r>
              <a:rPr lang="en-US" sz="2400" dirty="0" err="1" smtClean="0"/>
              <a:t>gonadal</a:t>
            </a:r>
            <a:r>
              <a:rPr lang="en-US" sz="2400" dirty="0" smtClean="0"/>
              <a:t> steroids)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Steroids also play roles in inflammatory responses, stress responses, bone metabolism, cardiovascular fitness, behavior, cognition, and mood.</a:t>
            </a:r>
          </a:p>
          <a:p>
            <a:pPr>
              <a:buNone/>
              <a:defRPr/>
            </a:pPr>
            <a:endParaRPr lang="en-US" sz="2400" b="1" dirty="0" smtClean="0"/>
          </a:p>
          <a:p>
            <a:pPr>
              <a:buNone/>
              <a:defRPr/>
            </a:pPr>
            <a:r>
              <a:rPr lang="en-US" sz="2400" dirty="0" smtClean="0"/>
              <a:t> </a:t>
            </a:r>
            <a:endParaRPr lang="en-US" sz="24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2101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JO"/>
          </a:p>
        </p:txBody>
      </p:sp>
      <p:graphicFrame>
        <p:nvGraphicFramePr>
          <p:cNvPr id="242725" name="Group 37"/>
          <p:cNvGraphicFramePr>
            <a:graphicFrameLocks noGrp="1"/>
          </p:cNvGraphicFramePr>
          <p:nvPr/>
        </p:nvGraphicFramePr>
        <p:xfrm>
          <a:off x="533400" y="1375905"/>
          <a:ext cx="8153400" cy="2805430"/>
        </p:xfrm>
        <a:graphic>
          <a:graphicData uri="http://schemas.openxmlformats.org/drawingml/2006/table">
            <a:tbl>
              <a:tblPr/>
              <a:tblGrid>
                <a:gridCol w="4324352"/>
                <a:gridCol w="3829048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Product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Functions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Progesterone 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prepares uterus lining for implantation of ovum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Glucocorticoids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cortisol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(produced in adrenal cortex)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(catabolic steroid)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promote gluconeogenesis;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favor breakdown of fat and protein (fuel mobilization);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anti-inflammatory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Mineralocorticoids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aldosterone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) (produced in adrenal glands)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maintains blood volume and blood pressure by increasing sodium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reabsorption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 by kidney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214290"/>
            <a:ext cx="7759700" cy="1130300"/>
          </a:xfrm>
          <a:prstGeom prst="rect">
            <a:avLst/>
          </a:prstGeom>
          <a:noFill/>
        </p:spPr>
        <p:txBody>
          <a:bodyPr lIns="90488" tIns="44450" rIns="90488" bIns="4445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teroid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hormones: function </a:t>
            </a:r>
          </a:p>
        </p:txBody>
      </p:sp>
      <p:graphicFrame>
        <p:nvGraphicFramePr>
          <p:cNvPr id="6" name="Group 60"/>
          <p:cNvGraphicFramePr>
            <a:graphicFrameLocks noGrp="1"/>
          </p:cNvGraphicFramePr>
          <p:nvPr/>
        </p:nvGraphicFramePr>
        <p:xfrm>
          <a:off x="500034" y="4233425"/>
          <a:ext cx="8115328" cy="1910219"/>
        </p:xfrm>
        <a:graphic>
          <a:graphicData uri="http://schemas.openxmlformats.org/drawingml/2006/table">
            <a:tbl>
              <a:tblPr/>
              <a:tblGrid>
                <a:gridCol w="4357718"/>
                <a:gridCol w="3757610"/>
              </a:tblGrid>
              <a:tr h="84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Androgens (strongest = testosterone)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(produced in testes primarily but weak androgens in adrenal cortex) (anabolic steroid)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ＭＳ Ｐゴシック" pitchFamily="-105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development of male secondary sex characteristics; prevents bone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resorption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ＭＳ Ｐゴシック" pitchFamily="-105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Estrogen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(produced in ovaries primarily but also in adipose cells of males and females)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development of female secondary sex characteristics; prevents bone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resorption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; increase HDL &amp; dec.LDL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7DEA-AD01-41D2-9CA4-9A9FA72D6D9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5064</TotalTime>
  <Words>2238</Words>
  <Application>Microsoft Office PowerPoint</Application>
  <PresentationFormat>On-screen Show (4:3)</PresentationFormat>
  <Paragraphs>451</Paragraphs>
  <Slides>43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Second Year  Endocrine system Biochemistry</vt:lpstr>
      <vt:lpstr>Endocrine system Steroidogenesis lecture 6 (43 slide) (I. adrenal steroidogenesis)  </vt:lpstr>
      <vt:lpstr>Adrenal steroids: A review</vt:lpstr>
      <vt:lpstr>Steroid hormones: chemical structure</vt:lpstr>
      <vt:lpstr>Steroid hormones: structure</vt:lpstr>
      <vt:lpstr>Steroid hormones: Characteristics</vt:lpstr>
      <vt:lpstr>How does the synthesis of steroids differ from that of peptide hormones?</vt:lpstr>
      <vt:lpstr>Steroid hormones: mechanism of action</vt:lpstr>
      <vt:lpstr>Slide 9</vt:lpstr>
      <vt:lpstr>   </vt:lpstr>
      <vt:lpstr>Role of cholesterol in steroid synthesis</vt:lpstr>
      <vt:lpstr>   </vt:lpstr>
      <vt:lpstr>Slide 13</vt:lpstr>
      <vt:lpstr>I. Adrenal Steroidogenesis [after 1st step] 1. Mineralocorticoid synthesis. 2. Glucocorticoid synthesis. 3. Adrenal androgens </vt:lpstr>
      <vt:lpstr>I. Adrenal Steroidogenesis</vt:lpstr>
      <vt:lpstr>I. Adrenal steroidogenesis</vt:lpstr>
      <vt:lpstr>Transport of cholesterol </vt:lpstr>
      <vt:lpstr>  I. Adrenal Steroidogenesis  1. Mineralocorticoids: biosynthesis  </vt:lpstr>
      <vt:lpstr>  I. Adrenal Steroidogenesis  1. Mineralocorticoids: biosynthesis  </vt:lpstr>
      <vt:lpstr> I. Adrenal Steroidogenesis  1. Mineralocorticoids: regulation, transport and metabolism of Aldosterone</vt:lpstr>
      <vt:lpstr>1. Mineralocorticoid : Step 2</vt:lpstr>
      <vt:lpstr>1. Mineralocorticoid : Step 3</vt:lpstr>
      <vt:lpstr>1. Mineralocorticoid : Step 4</vt:lpstr>
      <vt:lpstr>1. Mineralocorticoid : Step 5 </vt:lpstr>
      <vt:lpstr>Steroid synthesis: 2. glucocorticoid </vt:lpstr>
      <vt:lpstr> I. Adrenal Steroidogenesis  2. Glucocorticoids: biosynthesis </vt:lpstr>
      <vt:lpstr> I. Adrenal Steroidogenesis  2. Glucocorticoid: biosynthesis</vt:lpstr>
      <vt:lpstr>  Adrenal steroid biosynthesis involves the shuttling of precursors between mitochondria and ER   </vt:lpstr>
      <vt:lpstr> I. Adrenal Steroidogenesis  2. Glucocorticoid: regulation, transport and metabolism of cortisol</vt:lpstr>
      <vt:lpstr>2. Glucocorticoid: B. synthesis pathway Step 2</vt:lpstr>
      <vt:lpstr>2. Glucocorticoid: B. synthesis pathway  Step 3</vt:lpstr>
      <vt:lpstr>2. Glucocorticoid: B. synthesis pathway  Step 4</vt:lpstr>
      <vt:lpstr>2. Glucocorticoid: B. synthesis pathway  Step 5</vt:lpstr>
      <vt:lpstr> I. Adrenal Steroidogenesis  3. Adrenal androgens: biosynthesis</vt:lpstr>
      <vt:lpstr> I. Adrenal Steroidogenesis  3. Adrenal androgens: regulation and metabolism </vt:lpstr>
      <vt:lpstr>3. Adrenal androgens:     Step 2</vt:lpstr>
      <vt:lpstr>3. Adrenal androgens: Step 3</vt:lpstr>
      <vt:lpstr>3. Adrenal androgens:  Step 4</vt:lpstr>
      <vt:lpstr>3. Adrenal androgens: Step 3\\</vt:lpstr>
      <vt:lpstr>Steroid synthesis: overall </vt:lpstr>
      <vt:lpstr>Slide 41</vt:lpstr>
      <vt:lpstr>Congenital adrenal hyperplasia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meperidine </dc:title>
  <dc:creator>ALY</dc:creator>
  <cp:lastModifiedBy>emans</cp:lastModifiedBy>
  <cp:revision>899</cp:revision>
  <dcterms:created xsi:type="dcterms:W3CDTF">2012-12-22T21:25:18Z</dcterms:created>
  <dcterms:modified xsi:type="dcterms:W3CDTF">2020-03-17T11:12:07Z</dcterms:modified>
</cp:coreProperties>
</file>