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mp4" ContentType="video/mp4"/>
  <Default Extension="fntdata" ContentType="application/x-fontdata"/>
  <Default Extension="png" ContentType="image/png"/>
  <Default Extension="jpeg" ContentType="image/jpeg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1.xml" ContentType="application/vnd.openxmlformats-officedocument.theme+xml"/>
  <Override PartName="/ppt/slideMasters/slideMaster2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slides/slide19.xml" ContentType="application/vnd.openxmlformats-officedocument.presentationml.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slides/slide21.xml" ContentType="application/vnd.openxmlformats-officedocument.presentationml.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slides/slide22.xml" ContentType="application/vnd.openxmlformats-officedocument.presentationml.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slides/slide23.xml" ContentType="application/vnd.openxmlformats-officedocument.presentationml.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s/slide24.xml" ContentType="application/vnd.openxmlformats-officedocument.presentationml.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slides/slide25.xml" ContentType="application/vnd.openxmlformats-officedocument.presentationml.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slides/slide28.xml" ContentType="application/vnd.openxmlformats-officedocument.presentationml.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slides/slide29.xml" ContentType="application/vnd.openxmlformats-officedocument.presentationml.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slides/slide32.xml" ContentType="application/vnd.openxmlformats-officedocument.presentationml.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slides/slide33.xml" ContentType="application/vnd.openxmlformats-officedocument.presentationml.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slides/slide34.xml" ContentType="application/vnd.openxmlformats-officedocument.presentationml.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13.xml" ContentType="application/vnd.openxmlformats-officedocument.presentationml.notesSlide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slides/slide35.xml" ContentType="application/vnd.openxmlformats-officedocument.presentationml.slide+xml"/>
  <Override PartName="/ppt/tags/tag148.xml" ContentType="application/vnd.openxmlformats-officedocument.presentationml.tags+xml"/>
  <Override PartName="/ppt/slides/slide36.xml" ContentType="application/vnd.openxmlformats-officedocument.presentationml.slid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slides/slide37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38.xml" ContentType="application/vnd.openxmlformats-officedocument.presentationml.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notesSlides/notesSlide15.xml" ContentType="application/vnd.openxmlformats-officedocument.presentationml.notesSlid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slides/slide39.xml" ContentType="application/vnd.openxmlformats-officedocument.presentationml.slide+xml"/>
  <Override PartName="/ppt/tags/tag168.xml" ContentType="application/vnd.openxmlformats-officedocument.presentationml.tags+xml"/>
  <Override PartName="/ppt/slides/slide40.xml" ContentType="application/vnd.openxmlformats-officedocument.presentationml.slide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notesSlides/notesSlide16.xml" ContentType="application/vnd.openxmlformats-officedocument.presentationml.notesSlid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slides/slide41.xml" ContentType="application/vnd.openxmlformats-officedocument.presentationml.slide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notesSlides/notesSlide17.xml" ContentType="application/vnd.openxmlformats-officedocument.presentationml.notesSlide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slides/slide42.xml" ContentType="application/vnd.openxmlformats-officedocument.presentationml.slide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notesSlides/notesSlide18.xml" ContentType="application/vnd.openxmlformats-officedocument.presentationml.notesSlide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slides/slide43.xml" ContentType="application/vnd.openxmlformats-officedocument.presentationml.slid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notesSlides/notesSlide19.xml" ContentType="application/vnd.openxmlformats-officedocument.presentationml.notesSlide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slides/slide44.xml" ContentType="application/vnd.openxmlformats-officedocument.presentationml.slide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notesSlides/notesSlide20.xml" ContentType="application/vnd.openxmlformats-officedocument.presentationml.notesSlide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slides/slide45.xml" ContentType="application/vnd.openxmlformats-officedocument.presentationml.slide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slides/slide46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autoCompressPictures="0" embedTrueTypeFonts="1" saveSubsetFonts="1" strictFirstAndLastChars="0">
  <p:sldMasterIdLst>
    <p:sldMasterId id="2147483648" r:id="rId1"/>
    <p:sldMasterId id="2147483649" r:id="rId2"/>
  </p:sldMasterIdLst>
  <p:notesMasterIdLst>
    <p:notesMasterId r:id="rId3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type="screen16x9" cy="5143500" cx="9144000"/>
  <p:notesSz cx="6858000" cy="9144000"/>
  <p:embeddedFontLst>
    <p:embeddedFont>
      <p:font typeface="Proxima Nova" panose="020B0604020202020204" charset="0"/>
      <p:regular r:id="rId63"/>
      <p:bold r:id="rId64"/>
      <p:italic r:id="rId65"/>
      <p:boldItalic r:id="rId66"/>
    </p:embeddedFont>
    <p:embeddedFont>
      <p:font typeface="Lato" panose="020B0604020202020204" charset="0"/>
      <p:regular r:id="rId67"/>
      <p:bold r:id="rId68"/>
      <p:italic r:id="rId69"/>
      <p:boldItalic r:id="rId70"/>
    </p:embeddedFont>
    <p:embeddedFont>
      <p:font typeface="Proxima Nova Semibold" panose="020B0604020202020204" charset="0"/>
      <p:regular r:id="rId71"/>
      <p:bold r:id="rId72"/>
      <p:boldItalic r:id="rId73"/>
    </p:embeddedFont>
    <p:embeddedFont>
      <p:font typeface="Castellar" panose="020A0402060406010301" pitchFamily="18" charset="0"/>
      <p:regular r:id="rId74"/>
    </p:embeddedFont>
    <p:embeddedFont>
      <p:font typeface="Kunstler Script" panose="030304020206070D0D06" pitchFamily="66" charset="0"/>
      <p:regular r:id="rId75"/>
    </p:embeddedFont>
    <p:embeddedFont>
      <p:font typeface="Open Sans" panose="020B0604020202020204" charset="0"/>
      <p:regular r:id="rId76"/>
      <p:bold r:id="rId77"/>
      <p:italic r:id="rId78"/>
      <p:boldItalic r:id="rId79"/>
    </p:embeddedFont>
    <p:embeddedFont>
      <p:font typeface="Tahoma" panose="020B0604030504040204" pitchFamily="34" charset="0"/>
      <p:regular r:id="rId80"/>
      <p:bold r:id="rId81"/>
    </p:embeddedFont>
    <p:embeddedFont>
      <p:font typeface="Engravers MT" panose="02090707080505020304" pitchFamily="18" charset="0"/>
      <p:regular r:id="rId82"/>
    </p:embeddedFont>
    <p:embeddedFont>
      <p:font typeface="Imprint MT Shadow" panose="04020605060303030202" pitchFamily="82" charset="0"/>
      <p:regular r:id="rId83"/>
    </p:embeddedFont>
  </p:embeddedFontLst>
  <p:defaultTextStyle>
    <a:defPPr algn="l" lvl="0" marR="0" rtl="0">
      <a:lnSpc>
        <a:spcPct val="100000"/>
      </a:lnSpc>
      <a:spcBef>
        <a:spcPts val="0"/>
      </a:spcBef>
      <a:spcAft>
        <a:spcPts val="0"/>
      </a:spcAft>
    </a:defPPr>
    <a:lvl1pPr algn="l" lvl="0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1pPr>
    <a:lvl2pPr algn="l" lvl="1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2pPr>
    <a:lvl3pPr algn="l" lvl="2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3pPr>
    <a:lvl4pPr algn="l" lvl="3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4pPr>
    <a:lvl5pPr algn="l" lvl="4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5pPr>
    <a:lvl6pPr algn="l" lvl="5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6pPr>
    <a:lvl7pPr algn="l" lvl="6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7pPr>
    <a:lvl8pPr algn="l" lvl="7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8pPr>
    <a:lvl9pPr algn="l" lvl="8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CCC9CC8B-613E-458C-8D79-9B03843EA3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620"/>
    <p:restoredTop sz="94364" autoAdjust="0"/>
  </p:normalViewPr>
  <p:slideViewPr>
    <p:cSldViewPr snapToGrid="0">
      <p:cViewPr varScale="1">
        <p:scale>
          <a:sx n="97" d="100"/>
          <a:sy n="97" d="100"/>
        </p:scale>
        <p:origin x="606" y="84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font" Target="fonts/font1.fntdata"/><Relationship Id="rId64" Type="http://schemas.openxmlformats.org/officeDocument/2006/relationships/font" Target="fonts/font2.fntdata"/><Relationship Id="rId65" Type="http://schemas.openxmlformats.org/officeDocument/2006/relationships/font" Target="fonts/font3.fntdata"/><Relationship Id="rId66" Type="http://schemas.openxmlformats.org/officeDocument/2006/relationships/font" Target="fonts/font4.fntdata"/><Relationship Id="rId67" Type="http://schemas.openxmlformats.org/officeDocument/2006/relationships/font" Target="fonts/font5.fntdata"/><Relationship Id="rId68" Type="http://schemas.openxmlformats.org/officeDocument/2006/relationships/font" Target="fonts/font6.fntdata"/><Relationship Id="rId69" Type="http://schemas.openxmlformats.org/officeDocument/2006/relationships/font" Target="fonts/font7.fntdata"/><Relationship Id="rId70" Type="http://schemas.openxmlformats.org/officeDocument/2006/relationships/font" Target="fonts/font8.fntdata"/><Relationship Id="rId71" Type="http://schemas.openxmlformats.org/officeDocument/2006/relationships/font" Target="fonts/font9.fntdata"/><Relationship Id="rId72" Type="http://schemas.openxmlformats.org/officeDocument/2006/relationships/font" Target="fonts/font10.fntdata"/><Relationship Id="rId73" Type="http://schemas.openxmlformats.org/officeDocument/2006/relationships/font" Target="fonts/font11.fntdata"/><Relationship Id="rId74" Type="http://schemas.openxmlformats.org/officeDocument/2006/relationships/font" Target="fonts/font12.fntdata"/><Relationship Id="rId75" Type="http://schemas.openxmlformats.org/officeDocument/2006/relationships/font" Target="fonts/font13.fntdata"/><Relationship Id="rId76" Type="http://schemas.openxmlformats.org/officeDocument/2006/relationships/font" Target="fonts/font14.fntdata"/><Relationship Id="rId77" Type="http://schemas.openxmlformats.org/officeDocument/2006/relationships/font" Target="fonts/font15.fntdata"/><Relationship Id="rId78" Type="http://schemas.openxmlformats.org/officeDocument/2006/relationships/font" Target="fonts/font16.fntdata"/><Relationship Id="rId79" Type="http://schemas.openxmlformats.org/officeDocument/2006/relationships/font" Target="fonts/font17.fntdata"/><Relationship Id="rId80" Type="http://schemas.openxmlformats.org/officeDocument/2006/relationships/font" Target="fonts/font18.fntdata"/><Relationship Id="rId81" Type="http://schemas.openxmlformats.org/officeDocument/2006/relationships/font" Target="fonts/font19.fntdata"/><Relationship Id="rId82" Type="http://schemas.openxmlformats.org/officeDocument/2006/relationships/font" Target="fonts/font20.fntdata"/><Relationship Id="rId83" Type="http://schemas.openxmlformats.org/officeDocument/2006/relationships/font" Target="fonts/font21.fntdata"/><Relationship Id="rId84" Type="http://schemas.openxmlformats.org/officeDocument/2006/relationships/tableStyles" Target="tableStyles.xml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23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31" name="Google Shape;3;n"/>
          <p:cNvSpPr>
            <a:spLocks noChangeAspect="1" noRot="1" noGrp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ah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9132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  <a:noFill/>
          <a:ln>
            <a:noFill/>
          </a:ln>
        </p:spPr>
        <p:txBody>
          <a:bodyPr anchor="t" anchorCtr="0" bIns="91425" lIns="91425" rIns="91425" spcFirstLastPara="1" tIns="91425" wrap="square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hlink="hlink" folHlink="folHlink"/>
  <p:notesStyle>
    <a:defPPr algn="l" lvl="0" marR="0" rtl="0">
      <a:lnSpc>
        <a:spcPct val="100000"/>
      </a:lnSpc>
      <a:spcBef>
        <a:spcPts val="0"/>
      </a:spcBef>
      <a:spcAft>
        <a:spcPts val="0"/>
      </a:spcAft>
    </a:defPPr>
    <a:lvl1pPr algn="l" lvl="0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1pPr>
    <a:lvl2pPr algn="l" lvl="1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2pPr>
    <a:lvl3pPr algn="l" lvl="2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3pPr>
    <a:lvl4pPr algn="l" lvl="3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4pPr>
    <a:lvl5pPr algn="l" lvl="4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5pPr>
    <a:lvl6pPr algn="l" lvl="5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6pPr>
    <a:lvl7pPr algn="l" lvl="6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7pPr>
    <a:lvl8pPr algn="l" lvl="7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8pPr>
    <a:lvl9pPr algn="l" lvl="8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10.xml.rels><?xml version="1.0" encoding="UTF-8" standalone="yes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</file>

<file path=ppt/notesSlides/_rels/notesSlide1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</file>

<file path=ppt/notesSlides/_rels/notesSlide12.xml.rels><?xml version="1.0" encoding="UTF-8" standalone="yes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</file>

<file path=ppt/notesSlides/_rels/notesSlide13.xml.rels><?xml version="1.0" encoding="UTF-8" standalone="yes"?>
<Relationships xmlns="http://schemas.openxmlformats.org/package/2006/relationships"><Relationship Id="rId1" Type="http://schemas.openxmlformats.org/officeDocument/2006/relationships/tags" Target="../tags/tag145.xml"/><Relationship Id="rId2" Type="http://schemas.openxmlformats.org/officeDocument/2006/relationships/tags" Target="../tags/tag146.xml"/><Relationship Id="rId3" Type="http://schemas.openxmlformats.org/officeDocument/2006/relationships/tags" Target="../tags/tag147.xml"/><Relationship Id="rId4" Type="http://schemas.openxmlformats.org/officeDocument/2006/relationships/slide" Target="../slides/slide34.xml"/><Relationship Id="rId5" Type="http://schemas.openxmlformats.org/officeDocument/2006/relationships/notesMaster" Target="../notesMasters/notesMaster1.xml"/></Relationships>
</file>

<file path=ppt/notesSlides/_rels/notesSlide14.xml.rels><?xml version="1.0" encoding="UTF-8" standalone="yes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</file>

<file path=ppt/notesSlides/_rels/notesSlide15.xml.rels><?xml version="1.0" encoding="UTF-8" standalone="yes"?>
<Relationships xmlns="http://schemas.openxmlformats.org/package/2006/relationships"><Relationship Id="rId1" Type="http://schemas.openxmlformats.org/officeDocument/2006/relationships/tags" Target="../tags/tag165.xml"/><Relationship Id="rId2" Type="http://schemas.openxmlformats.org/officeDocument/2006/relationships/tags" Target="../tags/tag166.xml"/><Relationship Id="rId3" Type="http://schemas.openxmlformats.org/officeDocument/2006/relationships/tags" Target="../tags/tag167.xml"/><Relationship Id="rId4" Type="http://schemas.openxmlformats.org/officeDocument/2006/relationships/slide" Target="../slides/slide38.xml"/><Relationship Id="rId5" Type="http://schemas.openxmlformats.org/officeDocument/2006/relationships/notesMaster" Target="../notesMasters/notesMaster1.xml"/></Relationships>
</file>

<file path=ppt/notesSlides/_rels/notesSlide16.xml.rels><?xml version="1.0" encoding="UTF-8" standalone="yes"?>
<Relationships xmlns="http://schemas.openxmlformats.org/package/2006/relationships"><Relationship Id="rId1" Type="http://schemas.openxmlformats.org/officeDocument/2006/relationships/tags" Target="../tags/tag181.xml"/><Relationship Id="rId2" Type="http://schemas.openxmlformats.org/officeDocument/2006/relationships/tags" Target="../tags/tag182.xml"/><Relationship Id="rId3" Type="http://schemas.openxmlformats.org/officeDocument/2006/relationships/tags" Target="../tags/tag183.xml"/><Relationship Id="rId4" Type="http://schemas.openxmlformats.org/officeDocument/2006/relationships/slide" Target="../slides/slide40.xml"/><Relationship Id="rId5" Type="http://schemas.openxmlformats.org/officeDocument/2006/relationships/notesMaster" Target="../notesMasters/notesMaster1.xml"/></Relationships>
</file>

<file path=ppt/notesSlides/_rels/notesSlide17.xml.rels><?xml version="1.0" encoding="UTF-8" standalone="yes"?>
<Relationships xmlns="http://schemas.openxmlformats.org/package/2006/relationships"><Relationship Id="rId1" Type="http://schemas.openxmlformats.org/officeDocument/2006/relationships/tags" Target="../tags/tag197.xml"/><Relationship Id="rId2" Type="http://schemas.openxmlformats.org/officeDocument/2006/relationships/tags" Target="../tags/tag198.xml"/><Relationship Id="rId3" Type="http://schemas.openxmlformats.org/officeDocument/2006/relationships/tags" Target="../tags/tag199.xml"/><Relationship Id="rId4" Type="http://schemas.openxmlformats.org/officeDocument/2006/relationships/slide" Target="../slides/slide41.xml"/><Relationship Id="rId5" Type="http://schemas.openxmlformats.org/officeDocument/2006/relationships/notesMaster" Target="../notesMasters/notesMaster1.xml"/></Relationships>
</file>

<file path=ppt/notesSlides/_rels/notesSlide18.xml.rels><?xml version="1.0" encoding="UTF-8" standalone="yes"?>
<Relationships xmlns="http://schemas.openxmlformats.org/package/2006/relationships"><Relationship Id="rId1" Type="http://schemas.openxmlformats.org/officeDocument/2006/relationships/tags" Target="../tags/tag216.xml"/><Relationship Id="rId2" Type="http://schemas.openxmlformats.org/officeDocument/2006/relationships/tags" Target="../tags/tag217.xml"/><Relationship Id="rId3" Type="http://schemas.openxmlformats.org/officeDocument/2006/relationships/tags" Target="../tags/tag218.xml"/><Relationship Id="rId4" Type="http://schemas.openxmlformats.org/officeDocument/2006/relationships/slide" Target="../slides/slide42.xml"/><Relationship Id="rId5" Type="http://schemas.openxmlformats.org/officeDocument/2006/relationships/notesMaster" Target="../notesMasters/notesMaster1.xml"/></Relationships>
</file>

<file path=ppt/notesSlides/_rels/notesSlide19.xml.rels><?xml version="1.0" encoding="UTF-8" standalone="yes"?>
<Relationships xmlns="http://schemas.openxmlformats.org/package/2006/relationships"><Relationship Id="rId1" Type="http://schemas.openxmlformats.org/officeDocument/2006/relationships/tags" Target="../tags/tag225.xml"/><Relationship Id="rId2" Type="http://schemas.openxmlformats.org/officeDocument/2006/relationships/tags" Target="../tags/tag226.xml"/><Relationship Id="rId3" Type="http://schemas.openxmlformats.org/officeDocument/2006/relationships/tags" Target="../tags/tag227.xml"/><Relationship Id="rId4" Type="http://schemas.openxmlformats.org/officeDocument/2006/relationships/slide" Target="../slides/slide43.xml"/><Relationship Id="rId5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20.xml.rels><?xml version="1.0" encoding="UTF-8" standalone="yes"?>
<Relationships xmlns="http://schemas.openxmlformats.org/package/2006/relationships"><Relationship Id="rId1" Type="http://schemas.openxmlformats.org/officeDocument/2006/relationships/tags" Target="../tags/tag240.xml"/><Relationship Id="rId2" Type="http://schemas.openxmlformats.org/officeDocument/2006/relationships/tags" Target="../tags/tag241.xml"/><Relationship Id="rId3" Type="http://schemas.openxmlformats.org/officeDocument/2006/relationships/tags" Target="../tags/tag242.xml"/><Relationship Id="rId4" Type="http://schemas.openxmlformats.org/officeDocument/2006/relationships/slide" Target="../slides/slide44.xml"/><Relationship Id="rId5" Type="http://schemas.openxmlformats.org/officeDocument/2006/relationships/notesMaster" Target="../notesMasters/notesMaster1.xml"/></Relationships>
</file>

<file path=ppt/notesSlides/_rels/notesSlide21.xml.rels><?xml version="1.0" encoding="UTF-8" standalone="yes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
<Relationships xmlns="http://schemas.openxmlformats.org/package/2006/relationships"><Relationship Id="rId1" Type="http://schemas.openxmlformats.org/officeDocument/2006/relationships/hyperlink" Target="http://radiopaedia.org/users/frank" TargetMode="External"/><Relationship Id="rId2" Type="http://schemas.openxmlformats.org/officeDocument/2006/relationships/hyperlink" Target="http://radiopaedia.org/articles/missing?article%5btitle%5d=optic%20nerve%20sheath" TargetMode="External"/><Relationship Id="rId3" Type="http://schemas.openxmlformats.org/officeDocument/2006/relationships/hyperlink" Target="http://radiopaedia.org/articles/orbital-meningioma" TargetMode="External"/><Relationship Id="rId4" Type="http://schemas.openxmlformats.org/officeDocument/2006/relationships/hyperlink" Target="http://radiopaedia.org/articles/meningioma" TargetMode="External"/><Relationship Id="rId5" Type="http://schemas.openxmlformats.org/officeDocument/2006/relationships/hyperlink" Target="http://radiopaedia.org/articles/optic-nerve-glioma" TargetMode="External"/><Relationship Id="rId6" Type="http://schemas.openxmlformats.org/officeDocument/2006/relationships/hyperlink" Target="http://radiopaedia.org/articles/neurofibromatosis-type-2-3" TargetMode="External"/><Relationship Id="rId7" Type="http://schemas.openxmlformats.org/officeDocument/2006/relationships/hyperlink" Target="http://radiopaedia.org/articles/multiple-sclerosis" TargetMode="External"/><Relationship Id="rId8" Type="http://schemas.openxmlformats.org/officeDocument/2006/relationships/hyperlink" Target="http://radiopaedia.org/articles/dura-mater" TargetMode="External"/><Relationship Id="rId9" Type="http://schemas.openxmlformats.org/officeDocument/2006/relationships/hyperlink" Target="http://radiopaedia.org/articles/optic_nerve_(cn_ii)" TargetMode="External"/><Relationship Id="rId10" Type="http://schemas.openxmlformats.org/officeDocument/2006/relationships/hyperlink" Target="http://radiopaedia.org/articles/tram-track-sign" TargetMode="External"/><Relationship Id="rId11" Type="http://schemas.openxmlformats.org/officeDocument/2006/relationships/hyperlink" Target="http://radiopaedia.org/articles/optic-nerve-enlargement" TargetMode="External"/><Relationship Id="rId12" Type="http://schemas.openxmlformats.org/officeDocument/2006/relationships/hyperlink" Target="http://radiopaedia.org/articles/orbital_pseudotumour" TargetMode="External"/><Relationship Id="rId13" Type="http://schemas.openxmlformats.org/officeDocument/2006/relationships/hyperlink" Target="http://radiopaedia.org/articles/orbital-lymphoma" TargetMode="External"/><Relationship Id="rId14" Type="http://schemas.openxmlformats.org/officeDocument/2006/relationships/hyperlink" Target="http://radiopaedia.org/articles/orbital-metastases" TargetMode="External"/><Relationship Id="rId15" Type="http://schemas.openxmlformats.org/officeDocument/2006/relationships/hyperlink" Target="http://radiopaedia.org/articles/sarcoidosis-1" TargetMode="External"/><Relationship Id="rId16" Type="http://schemas.openxmlformats.org/officeDocument/2006/relationships/slide" Target="../slides/slide9.xml"/><Relationship Id="rId17" Type="http://schemas.openxmlformats.org/officeDocument/2006/relationships/notesMaster" Target="../notesMasters/notesMaster1.xml"/></Relationships>
</file>

<file path=ppt/notesSlides/_rels/notesSlide8.xml.rels><?xml version="1.0" encoding="UTF-8" standalone="yes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0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Google Shape;302;p:notes"/>
          <p:cNvSpPr>
            <a:spLocks noChangeAspect="1" noRot="1" noGrp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ah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586" name="Google Shape;3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3" name="Google Shape;429;g8da63420ed_0_293:notes"/>
          <p:cNvSpPr>
            <a:spLocks noChangeAspect="1" noRot="1" noGrp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ah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54" name="Google Shape;430;g8da63420ed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9" name="Google Shape;397;g939d4bae08_0_304:notes"/>
          <p:cNvSpPr>
            <a:spLocks noChangeAspect="1" noRot="1" noGrp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ah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60" name="Google Shape;398;g939d4bae08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6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0" name="Google Shape;405;ga45499a858_5_60:notes"/>
          <p:cNvSpPr>
            <a:spLocks noChangeAspect="1" noRot="1" noGrp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ah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91" name="Google Shape;406;ga45499a858_5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6" name="Slide Image Placeholder 1"/>
          <p:cNvSpPr>
            <a:spLocks noChangeAspect="1" noRot="1" noGrp="1" noChangeArrowheads="1"/>
          </p:cNvSpPr>
          <p:nvPr>
            <p:ph type="sldImg"/>
            <p:custDataLst>
              <p:tags r:id="rId1"/>
            </p:custDataLst>
          </p:nvPr>
        </p:nvSpPr>
        <p:spPr>
          <a:xfrm>
            <a:off x="381000" y="685800"/>
            <a:ext cx="6096000" cy="3429000"/>
          </a:xfrm>
          <a:ln cap="flat">
            <a:round/>
            <a:headEnd type="none" w="med" len="med"/>
            <a:tailEnd type="none" w="med" len="med"/>
          </a:ln>
        </p:spPr>
      </p:sp>
      <p:sp>
        <p:nvSpPr>
          <p:cNvPr id="1048897" name="Notes Placeholder 2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p>
            <a:endParaRPr lang="en-CA"/>
          </a:p>
        </p:txBody>
      </p:sp>
      <p:sp>
        <p:nvSpPr>
          <p:cNvPr id="1048898" name="Slide Number Placeholder 3"/>
          <p:cNvSpPr>
            <a:spLocks noGrp="1" noChangeArrowheads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</p:spPr>
        <p:txBody>
          <a:bodyPr anchor="t"/>
          <a:p>
            <a:fld id="{29718E29-1C59-4B9A-833E-67E8408B3DCA}" type="slidenum">
              <a:rPr lang="en-CA"/>
              <a:t>34</a:t>
            </a:fld>
            <a:endParaRPr lang="en-C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7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3" name="Google Shape;397;g939d4bae08_0_304:notes"/>
          <p:cNvSpPr>
            <a:spLocks noChangeAspect="1" noRot="1" noGrp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ah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14" name="Google Shape;398;g939d4bae08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0" name="Rectangle 5"/>
          <p:cNvSpPr>
            <a:spLocks noGrp="1" noChangeArrowheads="1"/>
          </p:cNvSpPr>
          <p:nvPr>
            <p:ph type="sldNum" sz="quarter" idx="5"/>
            <p:custDataLst>
              <p:tags r:id="rId1"/>
            </p:custDataLst>
          </p:nvPr>
        </p:nvSpPr>
        <p:spPr bwMode="auto">
          <a:noFill/>
        </p:spPr>
        <p:txBody>
          <a:bodyPr anchor="t"/>
          <a:p>
            <a:fld id="{1EB870B3-2D16-45D0-8056-5EA5563F65BD}" type="slidenum">
              <a:rPr sz="1000" lang="en-US">
                <a:latin typeface="Times New Roman" pitchFamily="18" charset="0"/>
              </a:rPr>
              <a:t>38</a:t>
            </a:fld>
            <a:endParaRPr sz="1000" lang="en-US">
              <a:latin typeface="Times New Roman" pitchFamily="18" charset="0"/>
            </a:endParaRPr>
          </a:p>
        </p:txBody>
      </p:sp>
      <p:sp>
        <p:nvSpPr>
          <p:cNvPr id="1048921" name="Rectangle 2"/>
          <p:cNvSpPr>
            <a:spLocks noChangeAspect="1" noRot="1" noGrp="1" noChangeArrowheads="1" noTextEdit="1"/>
          </p:cNvSpPr>
          <p:nvPr>
            <p:ph type="sldImg"/>
            <p:custDataLst>
              <p:tags r:id="rId2"/>
            </p:custDataLst>
          </p:nvPr>
        </p:nvSpPr>
        <p:spPr>
          <a:xfrm>
            <a:off x="381000" y="685800"/>
            <a:ext cx="6096000" cy="3429000"/>
          </a:xfrm>
          <a:ln cap="flat">
            <a:round/>
            <a:headEnd type="none" w="med" len="med"/>
            <a:tailEnd type="none" w="med" len="med"/>
          </a:ln>
        </p:spPr>
      </p:sp>
      <p:sp>
        <p:nvSpPr>
          <p:cNvPr id="1048922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p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1" name="Rectangle 5"/>
          <p:cNvSpPr>
            <a:spLocks noGrp="1" noChangeArrowheads="1"/>
          </p:cNvSpPr>
          <p:nvPr>
            <p:ph type="sldNum" sz="quarter" idx="5"/>
            <p:custDataLst>
              <p:tags r:id="rId1"/>
            </p:custDataLst>
          </p:nvPr>
        </p:nvSpPr>
        <p:spPr bwMode="auto">
          <a:noFill/>
        </p:spPr>
        <p:txBody>
          <a:bodyPr anchor="t"/>
          <a:p>
            <a:fld id="{2235FB3A-7C2C-41F9-AC49-907901CD7F83}" type="slidenum">
              <a:rPr sz="1000" lang="en-US">
                <a:latin typeface="Times New Roman" pitchFamily="18" charset="0"/>
              </a:rPr>
              <a:t>40</a:t>
            </a:fld>
            <a:endParaRPr sz="1000" lang="en-US">
              <a:latin typeface="Times New Roman" pitchFamily="18" charset="0"/>
            </a:endParaRPr>
          </a:p>
        </p:txBody>
      </p:sp>
      <p:sp>
        <p:nvSpPr>
          <p:cNvPr id="1048932" name="Rectangle 2"/>
          <p:cNvSpPr>
            <a:spLocks noChangeAspect="1" noRot="1" noGrp="1" noChangeArrowheads="1" noTextEdit="1"/>
          </p:cNvSpPr>
          <p:nvPr>
            <p:ph type="sldImg"/>
            <p:custDataLst>
              <p:tags r:id="rId2"/>
            </p:custDataLst>
          </p:nvPr>
        </p:nvSpPr>
        <p:spPr>
          <a:xfrm>
            <a:off x="381000" y="685800"/>
            <a:ext cx="6096000" cy="3429000"/>
          </a:xfrm>
          <a:ln cap="flat">
            <a:round/>
            <a:headEnd type="none" w="med" len="med"/>
            <a:tailEnd type="none" w="med" len="med"/>
          </a:ln>
        </p:spPr>
      </p:sp>
      <p:sp>
        <p:nvSpPr>
          <p:cNvPr id="1048933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p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5" name="Rectangle 5"/>
          <p:cNvSpPr>
            <a:spLocks noGrp="1" noChangeArrowheads="1"/>
          </p:cNvSpPr>
          <p:nvPr>
            <p:ph type="sldNum" sz="quarter" idx="5"/>
            <p:custDataLst>
              <p:tags r:id="rId1"/>
            </p:custDataLst>
          </p:nvPr>
        </p:nvSpPr>
        <p:spPr bwMode="auto">
          <a:noFill/>
        </p:spPr>
        <p:txBody>
          <a:bodyPr anchor="t"/>
          <a:p>
            <a:fld id="{76DC5D5D-6B37-4DF8-9C67-62569C231676}" type="slidenum">
              <a:rPr sz="1000" lang="en-US">
                <a:latin typeface="Times New Roman" pitchFamily="18" charset="0"/>
              </a:rPr>
              <a:t>41</a:t>
            </a:fld>
            <a:endParaRPr sz="1000" lang="en-US">
              <a:latin typeface="Times New Roman" pitchFamily="18" charset="0"/>
            </a:endParaRPr>
          </a:p>
        </p:txBody>
      </p:sp>
      <p:sp>
        <p:nvSpPr>
          <p:cNvPr id="1048946" name="Rectangle 2"/>
          <p:cNvSpPr>
            <a:spLocks noChangeAspect="1" noRot="1" noGrp="1" noChangeArrowheads="1" noTextEdit="1"/>
          </p:cNvSpPr>
          <p:nvPr>
            <p:ph type="sldImg"/>
            <p:custDataLst>
              <p:tags r:id="rId2"/>
            </p:custDataLst>
          </p:nvPr>
        </p:nvSpPr>
        <p:spPr>
          <a:xfrm>
            <a:off x="381000" y="685800"/>
            <a:ext cx="6096000" cy="3429000"/>
          </a:xfrm>
          <a:ln cap="flat">
            <a:round/>
            <a:headEnd type="none" w="med" len="med"/>
            <a:tailEnd type="none" w="med" len="med"/>
          </a:ln>
        </p:spPr>
      </p:sp>
      <p:sp>
        <p:nvSpPr>
          <p:cNvPr id="104894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p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1" name="Rectangle 5"/>
          <p:cNvSpPr>
            <a:spLocks noGrp="1" noChangeArrowheads="1"/>
          </p:cNvSpPr>
          <p:nvPr>
            <p:ph type="sldNum" sz="quarter" idx="5"/>
            <p:custDataLst>
              <p:tags r:id="rId1"/>
            </p:custDataLst>
          </p:nvPr>
        </p:nvSpPr>
        <p:spPr bwMode="auto">
          <a:noFill/>
        </p:spPr>
        <p:txBody>
          <a:bodyPr anchor="t"/>
          <a:p>
            <a:fld id="{A990C1EA-F60B-42E3-804C-C2184BF34AE5}" type="slidenum">
              <a:rPr sz="1000" lang="en-US">
                <a:latin typeface="Times New Roman" pitchFamily="18" charset="0"/>
              </a:rPr>
              <a:t>42</a:t>
            </a:fld>
            <a:endParaRPr sz="1000" lang="en-US">
              <a:latin typeface="Times New Roman" pitchFamily="18" charset="0"/>
            </a:endParaRPr>
          </a:p>
        </p:txBody>
      </p:sp>
      <p:sp>
        <p:nvSpPr>
          <p:cNvPr id="1048962" name="Rectangle 2"/>
          <p:cNvSpPr>
            <a:spLocks noChangeAspect="1" noRot="1" noGrp="1" noChangeArrowheads="1" noTextEdit="1"/>
          </p:cNvSpPr>
          <p:nvPr>
            <p:ph type="sldImg"/>
            <p:custDataLst>
              <p:tags r:id="rId2"/>
            </p:custDataLst>
          </p:nvPr>
        </p:nvSpPr>
        <p:spPr>
          <a:xfrm>
            <a:off x="381000" y="685800"/>
            <a:ext cx="6096000" cy="3429000"/>
          </a:xfrm>
          <a:ln cap="flat">
            <a:round/>
            <a:headEnd type="none" w="med" len="med"/>
            <a:tailEnd type="none" w="med" len="med"/>
          </a:ln>
        </p:spPr>
      </p:sp>
      <p:sp>
        <p:nvSpPr>
          <p:cNvPr id="1048963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p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9" name="Rectangle 5"/>
          <p:cNvSpPr>
            <a:spLocks noGrp="1" noChangeArrowheads="1"/>
          </p:cNvSpPr>
          <p:nvPr>
            <p:ph type="sldNum" sz="quarter" idx="5"/>
            <p:custDataLst>
              <p:tags r:id="rId1"/>
            </p:custDataLst>
          </p:nvPr>
        </p:nvSpPr>
        <p:spPr bwMode="auto">
          <a:noFill/>
        </p:spPr>
        <p:txBody>
          <a:bodyPr anchor="t"/>
          <a:p>
            <a:fld id="{CADEAE38-3847-4E4E-871F-4DA819B6E9E2}" type="slidenum">
              <a:rPr sz="1000" lang="en-US">
                <a:latin typeface="Times New Roman" pitchFamily="18" charset="0"/>
              </a:rPr>
              <a:t>43</a:t>
            </a:fld>
            <a:endParaRPr sz="1000" lang="en-US">
              <a:latin typeface="Times New Roman" pitchFamily="18" charset="0"/>
            </a:endParaRPr>
          </a:p>
        </p:txBody>
      </p:sp>
      <p:sp>
        <p:nvSpPr>
          <p:cNvPr id="1048970" name="Rectangle 2"/>
          <p:cNvSpPr>
            <a:spLocks noChangeAspect="1" noRot="1" noGrp="1" noChangeArrowheads="1" noTextEdit="1"/>
          </p:cNvSpPr>
          <p:nvPr>
            <p:ph type="sldImg"/>
            <p:custDataLst>
              <p:tags r:id="rId2"/>
            </p:custDataLst>
          </p:nvPr>
        </p:nvSpPr>
        <p:spPr>
          <a:xfrm>
            <a:off x="381000" y="685800"/>
            <a:ext cx="6096000" cy="3429000"/>
          </a:xfrm>
          <a:ln cap="flat">
            <a:round/>
            <a:headEnd type="none" w="med" len="med"/>
            <a:tailEnd type="none" w="med" len="med"/>
          </a:ln>
        </p:spPr>
      </p:sp>
      <p:sp>
        <p:nvSpPr>
          <p:cNvPr id="1048971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3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Google Shape;312;g8da63420ed_0_18:notes"/>
          <p:cNvSpPr>
            <a:spLocks noChangeAspect="1" noRot="1" noGrp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ah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596" name="Google Shape;313;g8da63420e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82" name="Rectangle 5"/>
          <p:cNvSpPr>
            <a:spLocks noGrp="1" noChangeArrowheads="1"/>
          </p:cNvSpPr>
          <p:nvPr>
            <p:ph type="sldNum" sz="quarter" idx="5"/>
            <p:custDataLst>
              <p:tags r:id="rId1"/>
            </p:custDataLst>
          </p:nvPr>
        </p:nvSpPr>
        <p:spPr bwMode="auto">
          <a:noFill/>
        </p:spPr>
        <p:txBody>
          <a:bodyPr anchor="t"/>
          <a:p>
            <a:fld id="{DDCB8FEF-775A-4E45-8EE3-3060D4D757ED}" type="slidenum">
              <a:rPr sz="1000" lang="en-US">
                <a:latin typeface="Times New Roman" pitchFamily="18" charset="0"/>
              </a:rPr>
              <a:t>44</a:t>
            </a:fld>
            <a:endParaRPr sz="1000" lang="en-US">
              <a:latin typeface="Times New Roman" pitchFamily="18" charset="0"/>
            </a:endParaRPr>
          </a:p>
        </p:txBody>
      </p:sp>
      <p:sp>
        <p:nvSpPr>
          <p:cNvPr id="1048983" name="Rectangle 2"/>
          <p:cNvSpPr>
            <a:spLocks noChangeAspect="1" noRot="1" noGrp="1" noChangeArrowheads="1" noTextEdit="1"/>
          </p:cNvSpPr>
          <p:nvPr>
            <p:ph type="sldImg"/>
            <p:custDataLst>
              <p:tags r:id="rId2"/>
            </p:custDataLst>
          </p:nvPr>
        </p:nvSpPr>
        <p:spPr>
          <a:xfrm>
            <a:off x="381000" y="685800"/>
            <a:ext cx="6096000" cy="3429000"/>
          </a:xfrm>
          <a:ln cap="flat">
            <a:round/>
            <a:headEnd type="none" w="med" len="med"/>
            <a:tailEnd type="none" w="med" len="med"/>
          </a:ln>
        </p:spPr>
      </p:sp>
      <p:sp>
        <p:nvSpPr>
          <p:cNvPr id="1048984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p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4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01" name="Google Shape;397;g939d4bae08_0_304:notes"/>
          <p:cNvSpPr>
            <a:spLocks noChangeAspect="1" noRot="1" noGrp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ah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002" name="Google Shape;398;g939d4bae08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Slide Image Placeholder 1"/>
          <p:cNvSpPr>
            <a:spLocks noChangeAspect="1" noRot="1" noGrp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4860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dirty="0" lang="en-US" smtClean="0"/>
              <a:t>The base of the orbit is called the orbital margin or orbital rim.</a:t>
            </a:r>
            <a:endParaRPr dirty="0" lang="en-US"/>
          </a:p>
        </p:txBody>
      </p:sp>
      <p:sp>
        <p:nvSpPr>
          <p:cNvPr id="104860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06D9AFCA-085E-4509-8A5B-19D9E4C9F431}" type="slidenum">
              <a:rPr lang="en-CA" smtClean="0"/>
              <a:t>3</a:t>
            </a:fld>
            <a:endParaRPr lang="en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8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8" name="Google Shape;343;g8da63420ed_0_166:notes"/>
          <p:cNvSpPr>
            <a:spLocks noChangeAspect="1" noRot="1" noGrp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ah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69" name="Google Shape;344;g8da63420ed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2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Google Shape;357;g8da63420ed_0_116:notes"/>
          <p:cNvSpPr>
            <a:spLocks noChangeAspect="1" noRot="1" noGrp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ah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80" name="Google Shape;358;g8da63420e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8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4" name="Google Shape;368;g8da63420ed_0_205:notes"/>
          <p:cNvSpPr>
            <a:spLocks noChangeAspect="1" noRot="1" noGrp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ah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05" name="Google Shape;369;g8da63420ed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9" name="Rectangle 2"/>
          <p:cNvSpPr>
            <a:spLocks noChangeAspect="1" noRot="1" noGrp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871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>
            <a:normAutofit fontScale="62500" lnSpcReduction="20000"/>
          </a:bodyPr>
          <a:p>
            <a:pPr algn="l" indent="-228600" marL="228600" rtl="0">
              <a:lnSpc>
                <a:spcPct val="80000"/>
              </a:lnSpc>
            </a:pPr>
            <a:r>
              <a:rPr altLang="en-US" b="1" dirty="0" sz="800" lang="en-US" smtClean="0"/>
              <a:t>Optic nerve sheath meningioma</a:t>
            </a:r>
            <a:endParaRPr altLang="en-US" b="1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i="1" lang="en-US" err="1" smtClean="0">
                <a:hlinkClick r:id="rId1"/>
              </a:rPr>
              <a:t>Dr</a:t>
            </a:r>
            <a:r>
              <a:rPr altLang="en-US" dirty="0" sz="800" i="1" lang="en-US" smtClean="0">
                <a:hlinkClick r:id="rId1"/>
              </a:rPr>
              <a:t> Frank Gaillard</a:t>
            </a:r>
            <a:r>
              <a:rPr altLang="en-US" dirty="0" sz="800" i="1" lang="ar-SA" smtClean="0"/>
              <a:t> </a:t>
            </a:r>
            <a:r>
              <a:rPr altLang="en-US" dirty="0" sz="800" i="1" lang="en-US" smtClean="0"/>
              <a:t>et al</a:t>
            </a:r>
            <a:r>
              <a:rPr altLang="en-US" dirty="0" sz="800" i="1" lang="ar-SA" smtClean="0"/>
              <a:t>.</a:t>
            </a:r>
            <a:endParaRPr altLang="en-US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/>
              <a:t>An</a:t>
            </a:r>
            <a:r>
              <a:rPr altLang="en-US" b="1" dirty="0" sz="800" lang="ar-SA" smtClean="0"/>
              <a:t> </a:t>
            </a:r>
            <a:r>
              <a:rPr altLang="en-US" b="1" dirty="0" sz="800" lang="en-US" smtClean="0"/>
              <a:t>optic nerve meningioma</a:t>
            </a:r>
            <a:r>
              <a:rPr altLang="en-US" dirty="0" sz="800" lang="ar-SA" smtClean="0"/>
              <a:t> </a:t>
            </a:r>
            <a:r>
              <a:rPr altLang="en-US" dirty="0" sz="800" lang="en-US" smtClean="0"/>
              <a:t>is a benign </a:t>
            </a:r>
            <a:r>
              <a:rPr altLang="en-US" dirty="0" sz="800" lang="en-US" err="1" smtClean="0"/>
              <a:t>tumour</a:t>
            </a:r>
            <a:r>
              <a:rPr altLang="en-US" dirty="0" sz="800" lang="en-US" smtClean="0"/>
              <a:t> arising from the</a:t>
            </a:r>
            <a:r>
              <a:rPr altLang="en-US" dirty="0" sz="800" lang="ar-SA" smtClean="0"/>
              <a:t> </a:t>
            </a:r>
            <a:r>
              <a:rPr altLang="en-US" dirty="0" sz="800" lang="en-US" smtClean="0">
                <a:hlinkClick r:id="rId2" tooltip="optic nerve sheath"/>
              </a:rPr>
              <a:t>optic nerve sheath</a:t>
            </a:r>
            <a:r>
              <a:rPr altLang="en-US" dirty="0" sz="800" lang="ar-SA" smtClean="0"/>
              <a:t>, </a:t>
            </a:r>
            <a:r>
              <a:rPr altLang="en-US" dirty="0" sz="800" lang="en-US" smtClean="0"/>
              <a:t>and represents ~ 10 - 30% of all</a:t>
            </a:r>
            <a:r>
              <a:rPr altLang="en-US" dirty="0" sz="800" lang="ar-SA" smtClean="0"/>
              <a:t> </a:t>
            </a:r>
            <a:r>
              <a:rPr altLang="en-US" dirty="0" sz="800" lang="en-US" smtClean="0">
                <a:hlinkClick r:id="rId3" tooltip="orbital meningioma"/>
              </a:rPr>
              <a:t>orbital </a:t>
            </a:r>
            <a:r>
              <a:rPr altLang="en-US" dirty="0" sz="800" lang="en-US" err="1" smtClean="0">
                <a:hlinkClick r:id="rId3" tooltip="orbital meningioma"/>
              </a:rPr>
              <a:t>meningiomas</a:t>
            </a:r>
            <a:r>
              <a:rPr altLang="en-US" dirty="0" sz="800" lang="ar-SA" smtClean="0"/>
              <a:t>, </a:t>
            </a:r>
            <a:r>
              <a:rPr altLang="en-US" dirty="0" sz="800" lang="en-US" smtClean="0"/>
              <a:t>the majority of which are direct extensions </a:t>
            </a:r>
            <a:r>
              <a:rPr altLang="en-US" dirty="0" sz="800" lang="en-US" err="1" smtClean="0"/>
              <a:t>from</a:t>
            </a:r>
            <a:r>
              <a:rPr altLang="en-US" dirty="0" sz="800" lang="en-US" err="1" smtClean="0">
                <a:hlinkClick r:id="rId4" tooltip="meningioma"/>
              </a:rPr>
              <a:t>intracranial</a:t>
            </a:r>
            <a:r>
              <a:rPr altLang="en-US" dirty="0" sz="800" lang="en-US" smtClean="0">
                <a:hlinkClick r:id="rId4" tooltip="meningioma"/>
              </a:rPr>
              <a:t> </a:t>
            </a:r>
            <a:r>
              <a:rPr altLang="en-US" dirty="0" sz="800" lang="en-US" err="1" smtClean="0">
                <a:hlinkClick r:id="rId4" tooltip="meningioma"/>
              </a:rPr>
              <a:t>meningiomas</a:t>
            </a:r>
            <a:r>
              <a:rPr altLang="en-US" dirty="0" sz="800" lang="ar-SA" smtClean="0"/>
              <a:t> 1,4.</a:t>
            </a:r>
            <a:endParaRPr altLang="en-US" b="1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b="1" dirty="0" sz="800" lang="en-US" smtClean="0"/>
              <a:t>Epidemiology</a:t>
            </a:r>
            <a:endParaRPr altLang="en-US" b="1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/>
              <a:t>Optic nerve </a:t>
            </a:r>
            <a:r>
              <a:rPr altLang="en-US" dirty="0" sz="800" lang="en-US" err="1" smtClean="0"/>
              <a:t>meningiomas</a:t>
            </a:r>
            <a:r>
              <a:rPr altLang="en-US" dirty="0" sz="800" lang="en-US" smtClean="0"/>
              <a:t> account from approximately a third of all optic nerve neoplasms; optic nerve gliomas are the most common entity. Unlike</a:t>
            </a:r>
            <a:r>
              <a:rPr altLang="en-US" dirty="0" sz="800" lang="ar-SA" smtClean="0"/>
              <a:t> </a:t>
            </a:r>
            <a:r>
              <a:rPr altLang="en-US" dirty="0" sz="800" lang="en-US" smtClean="0">
                <a:hlinkClick r:id="rId5" tooltip="optic nerve glioma"/>
              </a:rPr>
              <a:t>optic nerve gliomas</a:t>
            </a:r>
            <a:r>
              <a:rPr altLang="en-US" dirty="0" sz="800" lang="ar-SA" smtClean="0"/>
              <a:t> </a:t>
            </a:r>
            <a:r>
              <a:rPr altLang="en-US" dirty="0" sz="800" lang="en-US" smtClean="0"/>
              <a:t>which occur primarily in children, optic nerve </a:t>
            </a:r>
            <a:r>
              <a:rPr altLang="en-US" dirty="0" sz="800" lang="en-US" err="1" smtClean="0"/>
              <a:t>meningiomas</a:t>
            </a:r>
            <a:r>
              <a:rPr altLang="en-US" dirty="0" sz="800" lang="en-US" smtClean="0"/>
              <a:t> are usually seen in adults (mean age at presentation 40 years</a:t>
            </a:r>
            <a:r>
              <a:rPr altLang="en-US" dirty="0" sz="800" lang="ar-SA" smtClean="0"/>
              <a:t>)1,5, </a:t>
            </a:r>
            <a:r>
              <a:rPr altLang="en-US" dirty="0" sz="800" lang="en-US" smtClean="0"/>
              <a:t>however up to 25% present in children, in which case they tend to be more aggressive</a:t>
            </a:r>
            <a:r>
              <a:rPr altLang="en-US" dirty="0" sz="800" lang="ar-SA" smtClean="0"/>
              <a:t>5.</a:t>
            </a:r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/>
              <a:t>Similar to</a:t>
            </a:r>
            <a:r>
              <a:rPr altLang="en-US" dirty="0" sz="800" lang="ar-SA" smtClean="0"/>
              <a:t> </a:t>
            </a:r>
            <a:r>
              <a:rPr altLang="en-US" dirty="0" sz="800" lang="en-US" err="1" smtClean="0">
                <a:hlinkClick r:id="rId4" tooltip="meningioma"/>
              </a:rPr>
              <a:t>meningiomas</a:t>
            </a:r>
            <a:r>
              <a:rPr altLang="en-US" dirty="0" sz="800" lang="ar-SA" smtClean="0"/>
              <a:t> </a:t>
            </a:r>
            <a:r>
              <a:rPr altLang="en-US" dirty="0" sz="800" lang="en-US" smtClean="0"/>
              <a:t>elsewhere there is a female predilection</a:t>
            </a:r>
            <a:r>
              <a:rPr altLang="en-US" dirty="0" sz="800" lang="ar-SA" smtClean="0"/>
              <a:t> 1. </a:t>
            </a:r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/>
              <a:t>The vast majority of cases are sporadic, although patients with</a:t>
            </a:r>
            <a:r>
              <a:rPr altLang="en-US" dirty="0" sz="800" lang="ar-SA" smtClean="0"/>
              <a:t> </a:t>
            </a:r>
            <a:r>
              <a:rPr altLang="en-US" dirty="0" sz="800" lang="en-US" smtClean="0">
                <a:hlinkClick r:id="rId6" tooltip="NF2"/>
              </a:rPr>
              <a:t>neurofibromatosis type II</a:t>
            </a:r>
            <a:r>
              <a:rPr altLang="en-US" dirty="0" sz="800" lang="ar-SA" smtClean="0"/>
              <a:t> (</a:t>
            </a:r>
            <a:r>
              <a:rPr altLang="en-US" dirty="0" sz="800" lang="en-US" smtClean="0"/>
              <a:t>NF2) are at increased risk</a:t>
            </a:r>
            <a:r>
              <a:rPr altLang="en-US" dirty="0" sz="800" lang="ar-SA" smtClean="0"/>
              <a:t>.</a:t>
            </a:r>
            <a:endParaRPr altLang="en-US" b="1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b="1" dirty="0" sz="800" lang="en-US" smtClean="0"/>
              <a:t>Clinical presentation</a:t>
            </a:r>
            <a:endParaRPr altLang="en-US" b="1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/>
              <a:t>Clinical presentation is with a combination of</a:t>
            </a:r>
            <a:r>
              <a:rPr altLang="en-US" dirty="0" sz="800" lang="ar-SA" smtClean="0"/>
              <a:t>:</a:t>
            </a:r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/>
              <a:t>visual loss</a:t>
            </a:r>
            <a:endParaRPr altLang="en-US" dirty="0" sz="800" lang="ar-SA" smtClean="0"/>
          </a:p>
          <a:p>
            <a:pPr algn="l" indent="-228600" lvl="1" marL="685800" rtl="0">
              <a:lnSpc>
                <a:spcPct val="80000"/>
              </a:lnSpc>
            </a:pPr>
            <a:r>
              <a:rPr altLang="en-US" dirty="0" sz="800" lang="en-US" smtClean="0"/>
              <a:t>present to a greater or lesser degree in 95% of cases</a:t>
            </a:r>
            <a:r>
              <a:rPr altLang="en-US" dirty="0" sz="800" lang="ar-SA" smtClean="0"/>
              <a:t> 1</a:t>
            </a:r>
          </a:p>
          <a:p>
            <a:pPr algn="l" indent="-228600" lvl="1" marL="685800" rtl="0">
              <a:lnSpc>
                <a:spcPct val="80000"/>
              </a:lnSpc>
            </a:pPr>
            <a:r>
              <a:rPr altLang="en-US" dirty="0" sz="800" lang="en-US" smtClean="0"/>
              <a:t>initially visual obscurations may be transient</a:t>
            </a:r>
            <a:r>
              <a:rPr altLang="en-US" dirty="0" sz="800" lang="ar-SA" smtClean="0"/>
              <a:t> 4</a:t>
            </a:r>
          </a:p>
          <a:p>
            <a:pPr algn="l" indent="-228600" lvl="1" marL="685800" rtl="0">
              <a:lnSpc>
                <a:spcPct val="80000"/>
              </a:lnSpc>
            </a:pPr>
            <a:r>
              <a:rPr altLang="en-US" dirty="0" sz="800" lang="en-US" smtClean="0"/>
              <a:t>painless and progressive</a:t>
            </a:r>
            <a:endParaRPr altLang="en-US" dirty="0" sz="800" lang="ar-SA" smtClean="0"/>
          </a:p>
          <a:p>
            <a:pPr algn="l" indent="-228600" lvl="1" marL="685800" rtl="0">
              <a:lnSpc>
                <a:spcPct val="80000"/>
              </a:lnSpc>
            </a:pPr>
            <a:r>
              <a:rPr altLang="en-US" dirty="0" sz="800" lang="en-US" smtClean="0"/>
              <a:t>more pronounced with lesions that affect the orbital apex</a:t>
            </a:r>
            <a:endParaRPr altLang="en-US" dirty="0" sz="800" lang="ar-SA" smtClean="0"/>
          </a:p>
          <a:p>
            <a:pPr algn="l" indent="-228600" lvl="1" marL="685800" rtl="0">
              <a:lnSpc>
                <a:spcPct val="80000"/>
              </a:lnSpc>
            </a:pPr>
            <a:r>
              <a:rPr altLang="en-US" dirty="0" sz="800" lang="en-US" smtClean="0"/>
              <a:t>exacerbated during pregnancy</a:t>
            </a:r>
            <a:endParaRPr altLang="en-US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err="1" smtClean="0"/>
              <a:t>proptosis</a:t>
            </a:r>
            <a:endParaRPr altLang="en-US" dirty="0" sz="800" lang="ar-SA" smtClean="0"/>
          </a:p>
          <a:p>
            <a:pPr algn="l" indent="-228600" lvl="1" marL="685800" rtl="0">
              <a:lnSpc>
                <a:spcPct val="80000"/>
              </a:lnSpc>
            </a:pPr>
            <a:r>
              <a:rPr altLang="en-US" dirty="0" sz="800" lang="en-US" smtClean="0"/>
              <a:t>present to a greater or lesser degree in 60-90% of cases</a:t>
            </a:r>
            <a:r>
              <a:rPr altLang="en-US" dirty="0" sz="800" lang="ar-SA" smtClean="0"/>
              <a:t> 1</a:t>
            </a:r>
          </a:p>
          <a:p>
            <a:pPr algn="l" indent="-228600" lvl="1" marL="685800" rtl="0">
              <a:lnSpc>
                <a:spcPct val="80000"/>
              </a:lnSpc>
            </a:pPr>
            <a:r>
              <a:rPr altLang="en-US" dirty="0" sz="800" lang="en-US" smtClean="0"/>
              <a:t>more pronounced with anterior lesions near the globe</a:t>
            </a:r>
            <a:endParaRPr altLang="en-US" dirty="0" sz="800" lang="ar-SA" smtClean="0"/>
          </a:p>
          <a:p>
            <a:pPr algn="l" indent="-228600" lvl="1" marL="685800" rtl="0">
              <a:lnSpc>
                <a:spcPct val="80000"/>
              </a:lnSpc>
            </a:pPr>
            <a:r>
              <a:rPr altLang="en-US" dirty="0" sz="800" lang="en-US" smtClean="0"/>
              <a:t>occurs later, as the </a:t>
            </a:r>
            <a:r>
              <a:rPr altLang="en-US" dirty="0" sz="800" lang="en-US" err="1" smtClean="0"/>
              <a:t>tumour</a:t>
            </a:r>
            <a:r>
              <a:rPr altLang="en-US" dirty="0" sz="800" lang="en-US" smtClean="0"/>
              <a:t> enlarges</a:t>
            </a:r>
            <a:endParaRPr altLang="en-US" dirty="0" sz="800" lang="ar-SA" smtClean="0"/>
          </a:p>
          <a:p>
            <a:pPr algn="l" indent="-228600" lvl="1" marL="685800" rtl="0">
              <a:lnSpc>
                <a:spcPct val="80000"/>
              </a:lnSpc>
            </a:pPr>
            <a:r>
              <a:rPr altLang="en-US" dirty="0" sz="800" lang="en-US" smtClean="0"/>
              <a:t>may be exacerbated by associated hyperostosis</a:t>
            </a:r>
            <a:endParaRPr altLang="en-US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>
                <a:cs typeface="Arial" panose="020B0604020202020204" pitchFamily="34" charset="0"/>
              </a:rPr>
              <a:t>These lesions are almost always unilateral, with the exception of NF2 patients which may be unlucky enough to have bilateral </a:t>
            </a:r>
            <a:r>
              <a:rPr altLang="en-US" dirty="0" sz="800" lang="en-US" err="1" smtClean="0">
                <a:cs typeface="Arial" panose="020B0604020202020204" pitchFamily="34" charset="0"/>
              </a:rPr>
              <a:t>tumours</a:t>
            </a:r>
            <a:r>
              <a:rPr altLang="en-US" dirty="0" sz="800" lang="en-US" smtClean="0">
                <a:cs typeface="Arial" panose="020B0604020202020204" pitchFamily="34" charset="0"/>
              </a:rPr>
              <a:t>. Occasionally a unilateral </a:t>
            </a:r>
            <a:r>
              <a:rPr altLang="en-US" dirty="0" sz="800" lang="en-US" err="1" smtClean="0">
                <a:cs typeface="Arial" panose="020B0604020202020204" pitchFamily="34" charset="0"/>
              </a:rPr>
              <a:t>tumour</a:t>
            </a:r>
            <a:r>
              <a:rPr altLang="en-US" dirty="0" sz="800" lang="en-US" smtClean="0">
                <a:cs typeface="Arial" panose="020B0604020202020204" pitchFamily="34" charset="0"/>
              </a:rPr>
              <a:t> will grow posteriorly, across the chiasm and along the contralateral nerve</a:t>
            </a:r>
            <a:r>
              <a:rPr altLang="en-US" dirty="0" sz="800" lang="ar-SA" smtClean="0"/>
              <a:t>. </a:t>
            </a:r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>
                <a:cs typeface="Arial" panose="020B0604020202020204" pitchFamily="34" charset="0"/>
              </a:rPr>
              <a:t>A particular clinical presentation is worth mentioning due to the potential pitfall. An </a:t>
            </a:r>
            <a:r>
              <a:rPr altLang="en-US" dirty="0" sz="800" lang="en-US" err="1" smtClean="0">
                <a:cs typeface="Arial" panose="020B0604020202020204" pitchFamily="34" charset="0"/>
              </a:rPr>
              <a:t>intracanalicular</a:t>
            </a:r>
            <a:r>
              <a:rPr altLang="en-US" dirty="0" sz="800" lang="en-US" smtClean="0">
                <a:cs typeface="Arial" panose="020B0604020202020204" pitchFamily="34" charset="0"/>
              </a:rPr>
              <a:t> lesions may cause marked visual loss with a very small </a:t>
            </a:r>
            <a:r>
              <a:rPr altLang="en-US" dirty="0" sz="800" lang="en-US" err="1" smtClean="0">
                <a:cs typeface="Arial" panose="020B0604020202020204" pitchFamily="34" charset="0"/>
              </a:rPr>
              <a:t>tumour</a:t>
            </a:r>
            <a:r>
              <a:rPr altLang="en-US" dirty="0" sz="800" lang="en-US" smtClean="0">
                <a:cs typeface="Arial" panose="020B0604020202020204" pitchFamily="34" charset="0"/>
              </a:rPr>
              <a:t> and clinically presentation may be similar to optic neuritis. As these patients are often middle aged women, the diagnosis of</a:t>
            </a:r>
            <a:r>
              <a:rPr altLang="en-US" dirty="0" sz="800" lang="ar-SA" smtClean="0"/>
              <a:t> </a:t>
            </a:r>
            <a:r>
              <a:rPr altLang="en-US" dirty="0" sz="800" lang="en-US" smtClean="0">
                <a:cs typeface="Arial" panose="020B0604020202020204" pitchFamily="34" charset="0"/>
                <a:hlinkClick r:id="rId7" tooltip="multiple sclerosis"/>
              </a:rPr>
              <a:t>multiple sclerosis</a:t>
            </a:r>
            <a:r>
              <a:rPr altLang="en-US" dirty="0" sz="800" lang="ar-SA" smtClean="0"/>
              <a:t> </a:t>
            </a:r>
            <a:r>
              <a:rPr altLang="en-US" dirty="0" sz="800" lang="en-US" smtClean="0">
                <a:cs typeface="Arial" panose="020B0604020202020204" pitchFamily="34" charset="0"/>
              </a:rPr>
              <a:t>may be suspected. Thus in patients being imaged for '</a:t>
            </a:r>
            <a:r>
              <a:rPr altLang="en-US" dirty="0" sz="800" lang="en-US" err="1" smtClean="0">
                <a:cs typeface="Arial" panose="020B0604020202020204" pitchFamily="34" charset="0"/>
              </a:rPr>
              <a:t>opitc</a:t>
            </a:r>
            <a:r>
              <a:rPr altLang="en-US" dirty="0" sz="800" lang="en-US" smtClean="0">
                <a:cs typeface="Arial" panose="020B0604020202020204" pitchFamily="34" charset="0"/>
              </a:rPr>
              <a:t> neuritis' careful inspection of the optic canals is important</a:t>
            </a:r>
            <a:r>
              <a:rPr altLang="en-US" dirty="0" sz="800" lang="ar-SA" smtClean="0"/>
              <a:t> 2</a:t>
            </a:r>
            <a:endParaRPr altLang="en-US" b="1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b="1" dirty="0" sz="800" lang="en-US" smtClean="0">
                <a:cs typeface="Arial" panose="020B0604020202020204" pitchFamily="34" charset="0"/>
              </a:rPr>
              <a:t>Pathology</a:t>
            </a:r>
            <a:endParaRPr altLang="en-US" b="1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>
                <a:cs typeface="Arial" panose="020B0604020202020204" pitchFamily="34" charset="0"/>
              </a:rPr>
              <a:t>Optic nerve </a:t>
            </a:r>
            <a:r>
              <a:rPr altLang="en-US" dirty="0" sz="800" lang="en-US" err="1" smtClean="0">
                <a:cs typeface="Arial" panose="020B0604020202020204" pitchFamily="34" charset="0"/>
              </a:rPr>
              <a:t>meningiomas</a:t>
            </a:r>
            <a:r>
              <a:rPr altLang="en-US" dirty="0" sz="800" lang="en-US" smtClean="0">
                <a:cs typeface="Arial" panose="020B0604020202020204" pitchFamily="34" charset="0"/>
              </a:rPr>
              <a:t> arise from the arachnoid cap cells of the optic nerve sheath, and as such are on the</a:t>
            </a:r>
            <a:r>
              <a:rPr altLang="en-US" dirty="0" sz="800" lang="ar-SA" smtClean="0"/>
              <a:t> </a:t>
            </a:r>
            <a:r>
              <a:rPr altLang="en-US" dirty="0" sz="800" i="1" lang="en-US" smtClean="0">
                <a:cs typeface="Arial" panose="020B0604020202020204" pitchFamily="34" charset="0"/>
              </a:rPr>
              <a:t>inside</a:t>
            </a:r>
            <a:r>
              <a:rPr altLang="en-US" dirty="0" sz="800" lang="ar-SA" smtClean="0"/>
              <a:t> </a:t>
            </a:r>
            <a:r>
              <a:rPr altLang="en-US" dirty="0" sz="800" lang="en-US" smtClean="0">
                <a:cs typeface="Arial" panose="020B0604020202020204" pitchFamily="34" charset="0"/>
              </a:rPr>
              <a:t>of the dura (remember that the arachnoid layer is immediately deep to the inner layer of the</a:t>
            </a:r>
            <a:r>
              <a:rPr altLang="en-US" dirty="0" sz="800" lang="ar-SA" smtClean="0"/>
              <a:t> </a:t>
            </a:r>
            <a:r>
              <a:rPr altLang="en-US" dirty="0" sz="800" lang="en-US" smtClean="0">
                <a:cs typeface="Arial" panose="020B0604020202020204" pitchFamily="34" charset="0"/>
                <a:hlinkClick r:id="rId8" tooltip="dura mater"/>
              </a:rPr>
              <a:t>dura mater</a:t>
            </a:r>
            <a:r>
              <a:rPr altLang="en-US" dirty="0" sz="800" lang="ar-SA" smtClean="0"/>
              <a:t>). </a:t>
            </a:r>
            <a:r>
              <a:rPr altLang="en-US" dirty="0" sz="800" lang="en-US" smtClean="0">
                <a:cs typeface="Arial" panose="020B0604020202020204" pitchFamily="34" charset="0"/>
              </a:rPr>
              <a:t>The </a:t>
            </a:r>
            <a:r>
              <a:rPr altLang="en-US" dirty="0" sz="800" lang="en-US" err="1" smtClean="0">
                <a:cs typeface="Arial" panose="020B0604020202020204" pitchFamily="34" charset="0"/>
              </a:rPr>
              <a:t>tumour</a:t>
            </a:r>
            <a:r>
              <a:rPr altLang="en-US" dirty="0" sz="800" lang="en-US" smtClean="0">
                <a:cs typeface="Arial" panose="020B0604020202020204" pitchFamily="34" charset="0"/>
              </a:rPr>
              <a:t> extends through the overlying dura and typically has a smooth or somewhat lobulated contour. The optic nerve, which is usually circumferentially encased, gradually atrophies due to compression</a:t>
            </a:r>
            <a:r>
              <a:rPr altLang="en-US" dirty="0" sz="800" lang="ar-SA" smtClean="0"/>
              <a:t> 1,4.</a:t>
            </a:r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>
                <a:cs typeface="Arial" panose="020B0604020202020204" pitchFamily="34" charset="0"/>
              </a:rPr>
              <a:t>The most common type of meningioma histologically is the </a:t>
            </a:r>
            <a:r>
              <a:rPr altLang="en-US" dirty="0" sz="800" lang="en-US" err="1" smtClean="0">
                <a:cs typeface="Arial" panose="020B0604020202020204" pitchFamily="34" charset="0"/>
              </a:rPr>
              <a:t>meningothelial</a:t>
            </a:r>
            <a:r>
              <a:rPr altLang="en-US" dirty="0" sz="800" lang="en-US" smtClean="0">
                <a:cs typeface="Arial" panose="020B0604020202020204" pitchFamily="34" charset="0"/>
              </a:rPr>
              <a:t> variety</a:t>
            </a:r>
            <a:r>
              <a:rPr altLang="en-US" dirty="0" sz="800" lang="ar-SA" smtClean="0"/>
              <a:t> 5.</a:t>
            </a:r>
            <a:endParaRPr altLang="en-US" b="1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b="1" dirty="0" sz="800" lang="en-US" smtClean="0">
                <a:cs typeface="Arial" panose="020B0604020202020204" pitchFamily="34" charset="0"/>
              </a:rPr>
              <a:t>Radiographic features</a:t>
            </a:r>
            <a:endParaRPr altLang="en-US" b="1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err="1" smtClean="0">
                <a:cs typeface="Arial" panose="020B0604020202020204" pitchFamily="34" charset="0"/>
              </a:rPr>
              <a:t>Meningiomas</a:t>
            </a:r>
            <a:r>
              <a:rPr altLang="en-US" dirty="0" sz="800" lang="en-US" smtClean="0">
                <a:cs typeface="Arial" panose="020B0604020202020204" pitchFamily="34" charset="0"/>
              </a:rPr>
              <a:t> of the optic nerve sheath have the same imaging characteristics as </a:t>
            </a:r>
            <a:r>
              <a:rPr altLang="en-US" dirty="0" sz="800" lang="en-US" err="1" smtClean="0">
                <a:cs typeface="Arial" panose="020B0604020202020204" pitchFamily="34" charset="0"/>
              </a:rPr>
              <a:t>meningiomas</a:t>
            </a:r>
            <a:r>
              <a:rPr altLang="en-US" dirty="0" sz="800" lang="en-US" smtClean="0">
                <a:cs typeface="Arial" panose="020B0604020202020204" pitchFamily="34" charset="0"/>
              </a:rPr>
              <a:t> elsewhere. The morphology of the </a:t>
            </a:r>
            <a:r>
              <a:rPr altLang="en-US" dirty="0" sz="800" lang="en-US" err="1" smtClean="0">
                <a:cs typeface="Arial" panose="020B0604020202020204" pitchFamily="34" charset="0"/>
              </a:rPr>
              <a:t>tumour</a:t>
            </a:r>
            <a:r>
              <a:rPr altLang="en-US" dirty="0" sz="800" lang="en-US" smtClean="0">
                <a:cs typeface="Arial" panose="020B0604020202020204" pitchFamily="34" charset="0"/>
              </a:rPr>
              <a:t> is variable</a:t>
            </a:r>
            <a:r>
              <a:rPr altLang="en-US" dirty="0" sz="800" lang="ar-SA" smtClean="0"/>
              <a:t>:</a:t>
            </a:r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>
                <a:cs typeface="Arial" panose="020B0604020202020204" pitchFamily="34" charset="0"/>
              </a:rPr>
              <a:t>tubular : 65%</a:t>
            </a:r>
            <a:r>
              <a:rPr altLang="en-US" dirty="0" sz="800" lang="ar-SA" smtClean="0"/>
              <a:t> 1,5</a:t>
            </a:r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err="1" smtClean="0">
                <a:cs typeface="Arial" panose="020B0604020202020204" pitchFamily="34" charset="0"/>
              </a:rPr>
              <a:t>exophytic</a:t>
            </a:r>
            <a:r>
              <a:rPr altLang="en-US" dirty="0" sz="800" lang="en-US" smtClean="0">
                <a:cs typeface="Arial" panose="020B0604020202020204" pitchFamily="34" charset="0"/>
              </a:rPr>
              <a:t> : 25%</a:t>
            </a:r>
            <a:endParaRPr altLang="en-US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>
                <a:cs typeface="Arial" panose="020B0604020202020204" pitchFamily="34" charset="0"/>
              </a:rPr>
              <a:t>fusiform : 10%</a:t>
            </a:r>
            <a:endParaRPr altLang="en-US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>
                <a:cs typeface="Arial" panose="020B0604020202020204" pitchFamily="34" charset="0"/>
              </a:rPr>
              <a:t>Occasionally cysts filled with arachnoid fluid develop between the globe and the anterior margin of the </a:t>
            </a:r>
            <a:r>
              <a:rPr altLang="en-US" dirty="0" sz="800" lang="en-US" err="1" smtClean="0">
                <a:cs typeface="Arial" panose="020B0604020202020204" pitchFamily="34" charset="0"/>
              </a:rPr>
              <a:t>tumour</a:t>
            </a:r>
            <a:r>
              <a:rPr altLang="en-US" dirty="0" sz="800" lang="en-US" smtClean="0">
                <a:cs typeface="Arial" panose="020B0604020202020204" pitchFamily="34" charset="0"/>
              </a:rPr>
              <a:t> as a result of impaired CSF flow backwards. These are known as </a:t>
            </a:r>
            <a:r>
              <a:rPr altLang="en-US" dirty="0" sz="800" lang="en-US" err="1" smtClean="0">
                <a:cs typeface="Arial" panose="020B0604020202020204" pitchFamily="34" charset="0"/>
              </a:rPr>
              <a:t>perioptic</a:t>
            </a:r>
            <a:r>
              <a:rPr altLang="en-US" dirty="0" sz="800" lang="en-US" smtClean="0">
                <a:cs typeface="Arial" panose="020B0604020202020204" pitchFamily="34" charset="0"/>
              </a:rPr>
              <a:t> cysts</a:t>
            </a:r>
            <a:r>
              <a:rPr altLang="en-US" dirty="0" sz="800" lang="ar-SA" smtClean="0"/>
              <a:t>1,3.</a:t>
            </a:r>
            <a:endParaRPr altLang="en-US" b="1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b="1" dirty="0" sz="800" lang="en-US" smtClean="0">
                <a:cs typeface="Arial" panose="020B0604020202020204" pitchFamily="34" charset="0"/>
              </a:rPr>
              <a:t>CT</a:t>
            </a:r>
            <a:endParaRPr altLang="en-US" b="1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>
                <a:cs typeface="Arial" panose="020B0604020202020204" pitchFamily="34" charset="0"/>
              </a:rPr>
              <a:t>The </a:t>
            </a:r>
            <a:r>
              <a:rPr altLang="en-US" dirty="0" sz="800" lang="en-US" err="1" smtClean="0">
                <a:cs typeface="Arial" panose="020B0604020202020204" pitchFamily="34" charset="0"/>
              </a:rPr>
              <a:t>tumour</a:t>
            </a:r>
            <a:r>
              <a:rPr altLang="en-US" dirty="0" sz="800" lang="en-US" smtClean="0">
                <a:cs typeface="Arial" panose="020B0604020202020204" pitchFamily="34" charset="0"/>
              </a:rPr>
              <a:t> is usually </a:t>
            </a:r>
            <a:r>
              <a:rPr altLang="en-US" dirty="0" sz="800" lang="en-US" err="1" smtClean="0">
                <a:cs typeface="Arial" panose="020B0604020202020204" pitchFamily="34" charset="0"/>
              </a:rPr>
              <a:t>isoattenuating</a:t>
            </a:r>
            <a:r>
              <a:rPr altLang="en-US" dirty="0" sz="800" lang="en-US" smtClean="0">
                <a:cs typeface="Arial" panose="020B0604020202020204" pitchFamily="34" charset="0"/>
              </a:rPr>
              <a:t> to the optic nerve on non-contrast studies, although calcification is sometimes seen. Following administration of contrast the </a:t>
            </a:r>
            <a:r>
              <a:rPr altLang="en-US" dirty="0" sz="800" lang="en-US" err="1" smtClean="0">
                <a:cs typeface="Arial" panose="020B0604020202020204" pitchFamily="34" charset="0"/>
              </a:rPr>
              <a:t>tumour</a:t>
            </a:r>
            <a:r>
              <a:rPr altLang="en-US" dirty="0" sz="800" lang="en-US" smtClean="0">
                <a:cs typeface="Arial" panose="020B0604020202020204" pitchFamily="34" charset="0"/>
              </a:rPr>
              <a:t> enhances</a:t>
            </a:r>
            <a:r>
              <a:rPr altLang="en-US" dirty="0" sz="800" lang="ar-SA" smtClean="0"/>
              <a:t> 1,4.</a:t>
            </a:r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>
                <a:cs typeface="Arial" panose="020B0604020202020204" pitchFamily="34" charset="0"/>
              </a:rPr>
              <a:t>On axial or oblique sagittal imaging the enhancing </a:t>
            </a:r>
            <a:r>
              <a:rPr altLang="en-US" dirty="0" sz="800" lang="en-US" err="1" smtClean="0">
                <a:cs typeface="Arial" panose="020B0604020202020204" pitchFamily="34" charset="0"/>
              </a:rPr>
              <a:t>tumour</a:t>
            </a:r>
            <a:r>
              <a:rPr altLang="en-US" dirty="0" sz="800" lang="en-US" smtClean="0">
                <a:cs typeface="Arial" panose="020B0604020202020204" pitchFamily="34" charset="0"/>
              </a:rPr>
              <a:t> surrounding the non-enhancing</a:t>
            </a:r>
            <a:r>
              <a:rPr altLang="en-US" dirty="0" sz="800" lang="ar-SA" smtClean="0"/>
              <a:t> </a:t>
            </a:r>
            <a:r>
              <a:rPr altLang="en-US" dirty="0" sz="800" lang="en-US" smtClean="0">
                <a:cs typeface="Arial" panose="020B0604020202020204" pitchFamily="34" charset="0"/>
                <a:hlinkClick r:id="rId9" tooltip="Optic nerve (CN II)"/>
              </a:rPr>
              <a:t>optic nerve</a:t>
            </a:r>
            <a:r>
              <a:rPr altLang="en-US" dirty="0" sz="800" lang="ar-SA" smtClean="0"/>
              <a:t> </a:t>
            </a:r>
            <a:r>
              <a:rPr altLang="en-US" dirty="0" sz="800" lang="en-US" smtClean="0">
                <a:cs typeface="Arial" panose="020B0604020202020204" pitchFamily="34" charset="0"/>
              </a:rPr>
              <a:t>results in the so-called</a:t>
            </a:r>
            <a:r>
              <a:rPr altLang="en-US" dirty="0" sz="800" lang="ar-SA" smtClean="0"/>
              <a:t> </a:t>
            </a:r>
            <a:r>
              <a:rPr altLang="en-US" dirty="0" sz="800" lang="en-US" smtClean="0">
                <a:cs typeface="Arial" panose="020B0604020202020204" pitchFamily="34" charset="0"/>
                <a:hlinkClick r:id="rId10" tooltip="Tram-track sign"/>
              </a:rPr>
              <a:t>tram-track sign</a:t>
            </a:r>
            <a:r>
              <a:rPr altLang="en-US" dirty="0" sz="800" lang="ar-SA" smtClean="0"/>
              <a:t>. </a:t>
            </a:r>
            <a:r>
              <a:rPr altLang="en-US" dirty="0" sz="800" lang="en-US" smtClean="0">
                <a:cs typeface="Arial" panose="020B0604020202020204" pitchFamily="34" charset="0"/>
              </a:rPr>
              <a:t>This is most evident in </a:t>
            </a:r>
            <a:r>
              <a:rPr altLang="en-US" dirty="0" sz="800" lang="en-US" err="1" smtClean="0">
                <a:cs typeface="Arial" panose="020B0604020202020204" pitchFamily="34" charset="0"/>
              </a:rPr>
              <a:t>tumours</a:t>
            </a:r>
            <a:r>
              <a:rPr altLang="en-US" dirty="0" sz="800" lang="en-US" smtClean="0">
                <a:cs typeface="Arial" panose="020B0604020202020204" pitchFamily="34" charset="0"/>
              </a:rPr>
              <a:t> with tubular growth pattern</a:t>
            </a:r>
            <a:r>
              <a:rPr altLang="en-US" dirty="0" sz="800" lang="ar-SA" smtClean="0"/>
              <a:t>. </a:t>
            </a:r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>
                <a:cs typeface="Arial" panose="020B0604020202020204" pitchFamily="34" charset="0"/>
              </a:rPr>
              <a:t>On coronal imaging the </a:t>
            </a:r>
            <a:r>
              <a:rPr altLang="en-US" dirty="0" sz="800" lang="en-US" err="1" smtClean="0">
                <a:cs typeface="Arial" panose="020B0604020202020204" pitchFamily="34" charset="0"/>
              </a:rPr>
              <a:t>tumour</a:t>
            </a:r>
            <a:r>
              <a:rPr altLang="en-US" dirty="0" sz="800" lang="en-US" smtClean="0">
                <a:cs typeface="Arial" panose="020B0604020202020204" pitchFamily="34" charset="0"/>
              </a:rPr>
              <a:t> appears as a cuff of enhancing </a:t>
            </a:r>
            <a:r>
              <a:rPr altLang="en-US" dirty="0" sz="800" lang="en-US" err="1" smtClean="0">
                <a:cs typeface="Arial" panose="020B0604020202020204" pitchFamily="34" charset="0"/>
              </a:rPr>
              <a:t>tumour</a:t>
            </a:r>
            <a:r>
              <a:rPr altLang="en-US" dirty="0" sz="800" lang="en-US" smtClean="0">
                <a:cs typeface="Arial" panose="020B0604020202020204" pitchFamily="34" charset="0"/>
              </a:rPr>
              <a:t> around a central non-enhancing dot (optic nerve</a:t>
            </a:r>
            <a:r>
              <a:rPr altLang="en-US" dirty="0" sz="800" lang="ar-SA" smtClean="0"/>
              <a:t>).</a:t>
            </a:r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err="1" smtClean="0">
                <a:cs typeface="Arial" panose="020B0604020202020204" pitchFamily="34" charset="0"/>
              </a:rPr>
              <a:t>Tumour</a:t>
            </a:r>
            <a:r>
              <a:rPr altLang="en-US" dirty="0" sz="800" lang="en-US" smtClean="0">
                <a:cs typeface="Arial" panose="020B0604020202020204" pitchFamily="34" charset="0"/>
              </a:rPr>
              <a:t> extending into the optic canal may lead to canal widening, or alternatively hyperostosis</a:t>
            </a:r>
            <a:r>
              <a:rPr altLang="en-US" dirty="0" sz="800" lang="ar-SA" smtClean="0"/>
              <a:t> 1.</a:t>
            </a:r>
            <a:endParaRPr altLang="en-US" b="1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b="1" dirty="0" sz="800" lang="en-US" smtClean="0">
                <a:cs typeface="Arial" panose="020B0604020202020204" pitchFamily="34" charset="0"/>
              </a:rPr>
              <a:t>MRI</a:t>
            </a:r>
            <a:endParaRPr altLang="en-US" b="1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>
                <a:cs typeface="Arial" panose="020B0604020202020204" pitchFamily="34" charset="0"/>
              </a:rPr>
              <a:t>Appearances on MRI are similar to those on CT with a greater ability to delineate posterior extension. Imaging should include thin axial and coronal (+/- sagittal) T1, fat suppressed T2 and fat suppressed post contrast T1 sequences</a:t>
            </a:r>
            <a:r>
              <a:rPr altLang="en-US" dirty="0" sz="800" lang="ar-SA" smtClean="0"/>
              <a:t>.</a:t>
            </a:r>
          </a:p>
          <a:p>
            <a:pPr algn="l" indent="-228600" marL="228600" rtl="0">
              <a:lnSpc>
                <a:spcPct val="80000"/>
              </a:lnSpc>
            </a:pPr>
            <a:r>
              <a:rPr altLang="en-US" b="1" dirty="0" sz="800" lang="en-US" smtClean="0">
                <a:cs typeface="Arial" panose="020B0604020202020204" pitchFamily="34" charset="0"/>
              </a:rPr>
              <a:t>T1</a:t>
            </a:r>
            <a:r>
              <a:rPr altLang="en-US" dirty="0" sz="800" lang="ar-SA" smtClean="0"/>
              <a:t> : </a:t>
            </a:r>
            <a:r>
              <a:rPr altLang="en-US" dirty="0" sz="800" lang="en-US" smtClean="0">
                <a:cs typeface="Arial" panose="020B0604020202020204" pitchFamily="34" charset="0"/>
              </a:rPr>
              <a:t>isointense to somewhat </a:t>
            </a:r>
            <a:r>
              <a:rPr altLang="en-US" dirty="0" sz="800" lang="en-US" err="1" smtClean="0">
                <a:cs typeface="Arial" panose="020B0604020202020204" pitchFamily="34" charset="0"/>
              </a:rPr>
              <a:t>hypointense</a:t>
            </a:r>
            <a:r>
              <a:rPr altLang="en-US" dirty="0" sz="800" lang="en-US" smtClean="0">
                <a:cs typeface="Arial" panose="020B0604020202020204" pitchFamily="34" charset="0"/>
              </a:rPr>
              <a:t> compared to the optic nerve</a:t>
            </a:r>
            <a:endParaRPr altLang="en-US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b="1" dirty="0" sz="800" lang="en-US" smtClean="0">
                <a:cs typeface="Arial" panose="020B0604020202020204" pitchFamily="34" charset="0"/>
              </a:rPr>
              <a:t>T1 C+ (GAD</a:t>
            </a:r>
            <a:r>
              <a:rPr altLang="en-US" b="1" dirty="0" sz="800" lang="ar-SA" smtClean="0"/>
              <a:t>)</a:t>
            </a:r>
            <a:r>
              <a:rPr altLang="en-US" dirty="0" sz="800" lang="ar-SA" smtClean="0"/>
              <a:t> : </a:t>
            </a:r>
            <a:r>
              <a:rPr altLang="en-US" dirty="0" sz="800" lang="en-US" smtClean="0">
                <a:cs typeface="Arial" panose="020B0604020202020204" pitchFamily="34" charset="0"/>
              </a:rPr>
              <a:t>homogeneous enhancement</a:t>
            </a:r>
            <a:endParaRPr altLang="en-US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b="1" dirty="0" sz="800" lang="en-US" smtClean="0">
                <a:cs typeface="Arial" panose="020B0604020202020204" pitchFamily="34" charset="0"/>
              </a:rPr>
              <a:t>T2</a:t>
            </a:r>
            <a:r>
              <a:rPr altLang="en-US" dirty="0" sz="800" lang="ar-SA" smtClean="0"/>
              <a:t> : </a:t>
            </a:r>
            <a:r>
              <a:rPr altLang="en-US" dirty="0" sz="800" lang="en-US" smtClean="0">
                <a:cs typeface="Arial" panose="020B0604020202020204" pitchFamily="34" charset="0"/>
              </a:rPr>
              <a:t>isointense to somewhat </a:t>
            </a:r>
            <a:r>
              <a:rPr altLang="en-US" dirty="0" sz="800" lang="en-US" err="1" smtClean="0">
                <a:cs typeface="Arial" panose="020B0604020202020204" pitchFamily="34" charset="0"/>
              </a:rPr>
              <a:t>hyperintense</a:t>
            </a:r>
            <a:r>
              <a:rPr altLang="en-US" dirty="0" sz="800" lang="en-US" smtClean="0">
                <a:cs typeface="Arial" panose="020B0604020202020204" pitchFamily="34" charset="0"/>
              </a:rPr>
              <a:t> compared to the optic nerve</a:t>
            </a:r>
            <a:endParaRPr altLang="en-US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>
                <a:cs typeface="Arial" panose="020B0604020202020204" pitchFamily="34" charset="0"/>
              </a:rPr>
              <a:t>Careful examination of the orbital apex and optic nerve canals is essential if small </a:t>
            </a:r>
            <a:r>
              <a:rPr altLang="en-US" dirty="0" sz="800" lang="en-US" err="1" smtClean="0">
                <a:cs typeface="Arial" panose="020B0604020202020204" pitchFamily="34" charset="0"/>
              </a:rPr>
              <a:t>intracanalicular</a:t>
            </a:r>
            <a:r>
              <a:rPr altLang="en-US" dirty="0" sz="800" lang="en-US" smtClean="0">
                <a:cs typeface="Arial" panose="020B0604020202020204" pitchFamily="34" charset="0"/>
              </a:rPr>
              <a:t> </a:t>
            </a:r>
            <a:r>
              <a:rPr altLang="en-US" dirty="0" sz="800" lang="en-US" err="1" smtClean="0">
                <a:cs typeface="Arial" panose="020B0604020202020204" pitchFamily="34" charset="0"/>
              </a:rPr>
              <a:t>tumours</a:t>
            </a:r>
            <a:r>
              <a:rPr altLang="en-US" dirty="0" sz="800" lang="en-US" smtClean="0">
                <a:cs typeface="Arial" panose="020B0604020202020204" pitchFamily="34" charset="0"/>
              </a:rPr>
              <a:t> are to be identified</a:t>
            </a:r>
            <a:r>
              <a:rPr altLang="en-US" dirty="0" sz="800" lang="ar-SA" smtClean="0"/>
              <a:t> 2.</a:t>
            </a:r>
            <a:endParaRPr altLang="en-US" b="1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b="1" dirty="0" sz="800" lang="en-US" smtClean="0">
                <a:cs typeface="Arial" panose="020B0604020202020204" pitchFamily="34" charset="0"/>
              </a:rPr>
              <a:t>Treatment and prognosis</a:t>
            </a:r>
            <a:endParaRPr altLang="en-US" b="1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>
                <a:cs typeface="Arial" panose="020B0604020202020204" pitchFamily="34" charset="0"/>
              </a:rPr>
              <a:t>Treatment of these lesions is problematic and depends on the degree of visual impairment and </a:t>
            </a:r>
            <a:r>
              <a:rPr altLang="en-US" dirty="0" sz="800" lang="en-US" err="1" smtClean="0">
                <a:cs typeface="Arial" panose="020B0604020202020204" pitchFamily="34" charset="0"/>
              </a:rPr>
              <a:t>proptosis</a:t>
            </a:r>
            <a:r>
              <a:rPr altLang="en-US" dirty="0" sz="800" lang="ar-SA" smtClean="0"/>
              <a:t>. </a:t>
            </a:r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>
                <a:cs typeface="Arial" panose="020B0604020202020204" pitchFamily="34" charset="0"/>
              </a:rPr>
              <a:t>In patients with preserved vision and no </a:t>
            </a:r>
            <a:r>
              <a:rPr altLang="en-US" dirty="0" sz="800" lang="en-US" err="1" smtClean="0">
                <a:cs typeface="Arial" panose="020B0604020202020204" pitchFamily="34" charset="0"/>
              </a:rPr>
              <a:t>proptosis</a:t>
            </a:r>
            <a:r>
              <a:rPr altLang="en-US" dirty="0" sz="800" lang="en-US" smtClean="0">
                <a:cs typeface="Arial" panose="020B0604020202020204" pitchFamily="34" charset="0"/>
              </a:rPr>
              <a:t>, conservative management with frequent ophthalmologic and radiological follow-up is usually preferred</a:t>
            </a:r>
            <a:r>
              <a:rPr altLang="en-US" dirty="0" sz="800" lang="ar-SA" smtClean="0"/>
              <a:t>. </a:t>
            </a:r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>
                <a:cs typeface="Arial" panose="020B0604020202020204" pitchFamily="34" charset="0"/>
              </a:rPr>
              <a:t>When vision begins to fail surgical intervention is tempting but often of limited success as far as preserving vision is concerned. Fenestration of the </a:t>
            </a:r>
            <a:r>
              <a:rPr altLang="en-US" dirty="0" sz="800" lang="en-US" err="1" smtClean="0">
                <a:cs typeface="Arial" panose="020B0604020202020204" pitchFamily="34" charset="0"/>
              </a:rPr>
              <a:t>dural</a:t>
            </a:r>
            <a:r>
              <a:rPr altLang="en-US" dirty="0" sz="800" lang="en-US" smtClean="0">
                <a:cs typeface="Arial" panose="020B0604020202020204" pitchFamily="34" charset="0"/>
              </a:rPr>
              <a:t> sheath has been tried but is of no benefit</a:t>
            </a:r>
            <a:r>
              <a:rPr altLang="en-US" dirty="0" sz="800" lang="ar-SA" smtClean="0"/>
              <a:t> 1.</a:t>
            </a:r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>
                <a:cs typeface="Arial" panose="020B0604020202020204" pitchFamily="34" charset="0"/>
              </a:rPr>
              <a:t>Severe </a:t>
            </a:r>
            <a:r>
              <a:rPr altLang="en-US" dirty="0" sz="800" lang="en-US" err="1" smtClean="0">
                <a:cs typeface="Arial" panose="020B0604020202020204" pitchFamily="34" charset="0"/>
              </a:rPr>
              <a:t>proptosis</a:t>
            </a:r>
            <a:r>
              <a:rPr altLang="en-US" dirty="0" sz="800" lang="en-US" smtClean="0">
                <a:cs typeface="Arial" panose="020B0604020202020204" pitchFamily="34" charset="0"/>
              </a:rPr>
              <a:t> requires surgery, but almost invariably results in loss of vision</a:t>
            </a:r>
            <a:r>
              <a:rPr altLang="en-US" dirty="0" sz="800" lang="ar-SA" smtClean="0"/>
              <a:t>. </a:t>
            </a:r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>
                <a:cs typeface="Arial" panose="020B0604020202020204" pitchFamily="34" charset="0"/>
              </a:rPr>
              <a:t>Another indication of surgery is imaging evidence of posterior growth, as this not only makes future attempts are surgical excision much harder, but the mass also threatens the contralateral eye</a:t>
            </a:r>
            <a:r>
              <a:rPr altLang="en-US" dirty="0" sz="800" lang="ar-SA" smtClean="0"/>
              <a:t>. </a:t>
            </a:r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>
                <a:cs typeface="Arial" panose="020B0604020202020204" pitchFamily="34" charset="0"/>
              </a:rPr>
              <a:t>Radiotherapy has an increasing role in the management of these lesion. Conventional radiotherapy has been used both pre-operatively and post-operatively for many years. More recently </a:t>
            </a:r>
            <a:r>
              <a:rPr altLang="en-US" dirty="0" sz="800" lang="en-US" err="1" smtClean="0">
                <a:cs typeface="Arial" panose="020B0604020202020204" pitchFamily="34" charset="0"/>
              </a:rPr>
              <a:t>sterotactic</a:t>
            </a:r>
            <a:r>
              <a:rPr altLang="en-US" dirty="0" sz="800" lang="en-US" smtClean="0">
                <a:cs typeface="Arial" panose="020B0604020202020204" pitchFamily="34" charset="0"/>
              </a:rPr>
              <a:t> radiotherapy has been employed as an alternative to surgery, and may well be superior. Care must be exercised however due to the proximity other important radiosensitive structures</a:t>
            </a:r>
            <a:r>
              <a:rPr altLang="en-US" dirty="0" sz="800" lang="ar-SA" smtClean="0"/>
              <a:t> 6.</a:t>
            </a:r>
            <a:endParaRPr altLang="en-US" b="1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b="1" dirty="0" sz="800" lang="en-US" smtClean="0">
                <a:cs typeface="Arial" panose="020B0604020202020204" pitchFamily="34" charset="0"/>
              </a:rPr>
              <a:t>Differential diagnoses</a:t>
            </a:r>
            <a:endParaRPr altLang="en-US" b="1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>
                <a:cs typeface="Arial" panose="020B0604020202020204" pitchFamily="34" charset="0"/>
              </a:rPr>
              <a:t>A number of entities can mimic an optic nerve meningioma and result in</a:t>
            </a:r>
            <a:r>
              <a:rPr altLang="en-US" dirty="0" sz="800" lang="ar-SA" smtClean="0"/>
              <a:t> </a:t>
            </a:r>
            <a:r>
              <a:rPr altLang="en-US" dirty="0" sz="800" lang="en-US" smtClean="0">
                <a:cs typeface="Arial" panose="020B0604020202020204" pitchFamily="34" charset="0"/>
                <a:hlinkClick r:id="rId11" tooltip="Optic nerve enlargement"/>
              </a:rPr>
              <a:t>enlargement of the optic nerve</a:t>
            </a:r>
            <a:r>
              <a:rPr altLang="en-US" dirty="0" sz="800" lang="ar-SA" smtClean="0"/>
              <a:t>. </a:t>
            </a:r>
            <a:r>
              <a:rPr altLang="en-US" dirty="0" sz="800" lang="en-US" smtClean="0">
                <a:cs typeface="Arial" panose="020B0604020202020204" pitchFamily="34" charset="0"/>
              </a:rPr>
              <a:t>More common entities to be considered in the differential include</a:t>
            </a:r>
            <a:r>
              <a:rPr altLang="en-US" dirty="0" sz="800" lang="ar-SA" smtClean="0"/>
              <a:t>:</a:t>
            </a:r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>
                <a:cs typeface="Arial" panose="020B0604020202020204" pitchFamily="34" charset="0"/>
                <a:hlinkClick r:id="rId5" tooltip="Optic nerve glioma"/>
              </a:rPr>
              <a:t>optic nerve glioma</a:t>
            </a:r>
            <a:endParaRPr altLang="en-US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>
                <a:cs typeface="Arial" panose="020B0604020202020204" pitchFamily="34" charset="0"/>
                <a:hlinkClick r:id="rId12" tooltip="Orbital pseudotumour"/>
              </a:rPr>
              <a:t>orbital </a:t>
            </a:r>
            <a:r>
              <a:rPr altLang="en-US" dirty="0" sz="800" lang="en-US" err="1" smtClean="0">
                <a:cs typeface="Arial" panose="020B0604020202020204" pitchFamily="34" charset="0"/>
                <a:hlinkClick r:id="rId12" tooltip="Orbital pseudotumour"/>
              </a:rPr>
              <a:t>pseudotumour</a:t>
            </a:r>
            <a:endParaRPr altLang="en-US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>
                <a:cs typeface="Arial" panose="020B0604020202020204" pitchFamily="34" charset="0"/>
                <a:hlinkClick r:id="rId13" tooltip="Primary orbital lymphoma"/>
              </a:rPr>
              <a:t>orbital lymphoma</a:t>
            </a:r>
            <a:r>
              <a:rPr altLang="en-US" dirty="0" sz="800" lang="ar-SA" smtClean="0"/>
              <a:t> / </a:t>
            </a:r>
            <a:r>
              <a:rPr altLang="en-US" dirty="0" sz="800" lang="en-US" err="1" smtClean="0">
                <a:cs typeface="Arial" panose="020B0604020202020204" pitchFamily="34" charset="0"/>
              </a:rPr>
              <a:t>leukaemia</a:t>
            </a:r>
            <a:endParaRPr altLang="en-US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>
                <a:cs typeface="Arial" panose="020B0604020202020204" pitchFamily="34" charset="0"/>
                <a:hlinkClick r:id="rId14" tooltip="orbital metastases"/>
              </a:rPr>
              <a:t>orbital metastases</a:t>
            </a:r>
            <a:endParaRPr altLang="en-US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en-US" smtClean="0">
                <a:cs typeface="Arial" panose="020B0604020202020204" pitchFamily="34" charset="0"/>
                <a:hlinkClick r:id="rId15" tooltip="sarcoidosis"/>
              </a:rPr>
              <a:t>sarcoidosis</a:t>
            </a:r>
            <a:endParaRPr altLang="en-US" dirty="0" sz="800" lang="ar-SA" smtClean="0"/>
          </a:p>
          <a:p>
            <a:pPr algn="l" indent="-228600" marL="228600" rtl="0">
              <a:lnSpc>
                <a:spcPct val="80000"/>
              </a:lnSpc>
            </a:pPr>
            <a:r>
              <a:rPr altLang="en-US" dirty="0" sz="800" lang="ar-SA" smtClean="0"/>
              <a:t/>
            </a:r>
            <a:br>
              <a:rPr altLang="en-US" dirty="0" sz="800" lang="ar-SA" smtClean="0"/>
            </a:br>
            <a:endParaRPr altLang="en-US" dirty="0" sz="800" lang="en-US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3" name="Slide Image Placeholder 1"/>
          <p:cNvSpPr>
            <a:spLocks noChangeAspect="1" noRot="1" noGrp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4872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dirty="0" lang="en-US" smtClean="0"/>
              <a:t>Pic 1: vertical dystopia</a:t>
            </a:r>
            <a:r>
              <a:rPr baseline="0" dirty="0" lang="en-US" smtClean="0"/>
              <a:t> </a:t>
            </a:r>
            <a:endParaRPr dirty="0" lang="en-US" smtClean="0"/>
          </a:p>
          <a:p>
            <a:r>
              <a:rPr dirty="0" lang="en-US" smtClean="0"/>
              <a:t>Pic 2 : </a:t>
            </a:r>
            <a:r>
              <a:rPr b="0" dirty="0" sz="1200" i="0" kern="1200" lang="en-US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nonaxial</a:t>
            </a:r>
            <a:r>
              <a:rPr b="0" dirty="0" sz="1200" i="0" kern="1200" lang="en-US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b="0" dirty="0" sz="1200" i="0" kern="1200" lang="en-US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proptosis</a:t>
            </a:r>
            <a:r>
              <a:rPr b="0" dirty="0" sz="1200" i="0" kern="1200" lang="en-US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inferior dystopia of the left globe with gross limitation of upward gaze , vertical diplopia</a:t>
            </a:r>
          </a:p>
          <a:p>
            <a:r>
              <a:rPr b="0" dirty="0" sz="1200" i="0" kern="1200" lang="en-US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CT scan showed a left-sided</a:t>
            </a:r>
            <a:r>
              <a:rPr baseline="0" b="0" dirty="0" sz="1200" i="0" kern="1200" lang="en-US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b="0" dirty="0" sz="1200" i="0" kern="1200" lang="en-US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well-circumscribed lacrimal gland mass (white arrow) in the lacrimal fossa with no bony erosion.</a:t>
            </a:r>
          </a:p>
          <a:p>
            <a:r>
              <a:rPr b="0" dirty="0" sz="1200" i="0" kern="1200" lang="en-US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clinical picture and CT findings were suggestive of a benign lacrimal gland </a:t>
            </a:r>
            <a:r>
              <a:rPr b="0" dirty="0" sz="1200" i="0" kern="1200" lang="en-US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tumour</a:t>
            </a:r>
            <a:endParaRPr dirty="0" lang="en-US"/>
          </a:p>
        </p:txBody>
      </p:sp>
      <p:sp>
        <p:nvSpPr>
          <p:cNvPr id="104872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06D9AFCA-085E-4509-8A5B-19D9E4C9F431}" type="slidenum">
              <a:rPr lang="en-CA" smtClean="0"/>
              <a:t>12</a:t>
            </a:fld>
            <a:endParaRPr lang="en-C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7" name="Slide Image Placeholder 1"/>
          <p:cNvSpPr>
            <a:spLocks noChangeAspect="1" noRot="1" noGrp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4872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b="0" dirty="0" sz="1200" i="0" kern="1200" lang="en-US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condition the distance between the inner eye corners as well as the distance between the pupils is greater than normal.</a:t>
            </a:r>
            <a:endParaRPr dirty="0" lang="en-US"/>
          </a:p>
        </p:txBody>
      </p:sp>
      <p:sp>
        <p:nvSpPr>
          <p:cNvPr id="104872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06D9AFCA-085E-4509-8A5B-19D9E4C9F431}" type="slidenum">
              <a:rPr lang="en-CA" smtClean="0"/>
              <a:t>14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</p:bgPr>
    </p:bg>
    <p:spTree>
      <p:nvGrpSpPr>
        <p:cNvPr id="27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8" name="Google Shape;9;p2"/>
          <p:cNvSpPr txBox="1">
            <a:spLocks noGrp="1"/>
          </p:cNvSpPr>
          <p:nvPr>
            <p:ph type="ctrTitle"/>
          </p:nvPr>
        </p:nvSpPr>
        <p:spPr>
          <a:xfrm>
            <a:off x="713100" y="928650"/>
            <a:ext cx="3621900" cy="2371800"/>
          </a:xfrm>
          <a:prstGeom prst="rect"/>
        </p:spPr>
        <p:txBody>
          <a:bodyPr anchor="b" anchorCtr="0" bIns="91425" lIns="91425" rIns="91425" spcFirstLastPara="1" tIns="91425" wrap="square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b="1" sz="5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9pPr>
          </a:lstStyle>
          <a:p/>
        </p:txBody>
      </p:sp>
      <p:sp>
        <p:nvSpPr>
          <p:cNvPr id="1048579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100" y="3516200"/>
            <a:ext cx="2535000" cy="609600"/>
          </a:xfrm>
          <a:prstGeom prst="rect"/>
        </p:spPr>
        <p:txBody>
          <a:bodyPr anchor="t" anchorCtr="0" bIns="91425" lIns="91425" rIns="91425" spcFirstLastPara="1" tIns="91425" wrap="square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Description">
  <p:cSld name="SECTION_HEADER_1_1">
    <p:bg>
      <p:bgPr>
        <a:solidFill>
          <a:schemeClr val="lt2"/>
        </a:solidFill>
      </p:bgPr>
    </p:bg>
    <p:spTree>
      <p:nvGrpSpPr>
        <p:cNvPr id="115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3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713100" y="2405100"/>
            <a:ext cx="2887500" cy="11715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48714" name="Google Shape;59;p13"/>
          <p:cNvSpPr txBox="1">
            <a:spLocks noGrp="1"/>
          </p:cNvSpPr>
          <p:nvPr>
            <p:ph type="title"/>
          </p:nvPr>
        </p:nvSpPr>
        <p:spPr>
          <a:xfrm>
            <a:off x="714125" y="1566900"/>
            <a:ext cx="3105600" cy="8859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4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48715" name="Google Shape;60;p13"/>
          <p:cNvSpPr/>
          <p:nvPr/>
        </p:nvSpPr>
        <p:spPr>
          <a:xfrm flipH="1">
            <a:off x="0" y="0"/>
            <a:ext cx="1227900" cy="1255800"/>
          </a:xfrm>
          <a:prstGeom prst="ellipse"/>
          <a:solidFill>
            <a:srgbClr val="7DB0EB">
              <a:alpha val="42460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_2">
    <p:bg>
      <p:bgPr>
        <a:solidFill>
          <a:schemeClr val="accent3"/>
        </a:solidFill>
      </p:bgPr>
    </p:bg>
    <p:spTree>
      <p:nvGrpSpPr>
        <p:cNvPr id="103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Google Shape;102;p16"/>
          <p:cNvSpPr txBox="1">
            <a:spLocks noGrp="1"/>
          </p:cNvSpPr>
          <p:nvPr>
            <p:ph type="title"/>
          </p:nvPr>
        </p:nvSpPr>
        <p:spPr>
          <a:xfrm>
            <a:off x="2255550" y="538572"/>
            <a:ext cx="4632900" cy="3657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lstStyle>
            <a:lvl1pPr algn="ctr" lvl="0" rtl="0">
              <a:spcBef>
                <a:spcPts val="0"/>
              </a:spcBef>
              <a:spcAft>
                <a:spcPts val="0"/>
              </a:spcAft>
              <a:buNone/>
              <a:defRPr b="1" sz="2500">
                <a:solidFill>
                  <a:schemeClr val="dk2"/>
                </a:solidFill>
              </a:defRPr>
            </a:lvl1pPr>
            <a:lvl2pPr algn="ctr" lvl="1" rtl="0">
              <a:spcBef>
                <a:spcPts val="0"/>
              </a:spcBef>
              <a:spcAft>
                <a:spcPts val="0"/>
              </a:spcAft>
              <a:buNone/>
              <a:defRPr b="1" sz="2500">
                <a:solidFill>
                  <a:schemeClr val="dk2"/>
                </a:solidFill>
              </a:defRPr>
            </a:lvl2pPr>
            <a:lvl3pPr algn="ctr" lvl="2" rtl="0">
              <a:spcBef>
                <a:spcPts val="0"/>
              </a:spcBef>
              <a:spcAft>
                <a:spcPts val="0"/>
              </a:spcAft>
              <a:buNone/>
              <a:defRPr b="1" sz="2500">
                <a:solidFill>
                  <a:schemeClr val="dk2"/>
                </a:solidFill>
              </a:defRPr>
            </a:lvl3pPr>
            <a:lvl4pPr algn="ctr" lvl="3" rtl="0">
              <a:spcBef>
                <a:spcPts val="0"/>
              </a:spcBef>
              <a:spcAft>
                <a:spcPts val="0"/>
              </a:spcAft>
              <a:buNone/>
              <a:defRPr b="1" sz="2500">
                <a:solidFill>
                  <a:schemeClr val="dk2"/>
                </a:solidFill>
              </a:defRPr>
            </a:lvl4pPr>
            <a:lvl5pPr algn="ctr" lvl="4" rtl="0">
              <a:spcBef>
                <a:spcPts val="0"/>
              </a:spcBef>
              <a:spcAft>
                <a:spcPts val="0"/>
              </a:spcAft>
              <a:buNone/>
              <a:defRPr b="1" sz="2500">
                <a:solidFill>
                  <a:schemeClr val="dk2"/>
                </a:solidFill>
              </a:defRPr>
            </a:lvl5pPr>
            <a:lvl6pPr algn="ctr" lvl="5" rtl="0">
              <a:spcBef>
                <a:spcPts val="0"/>
              </a:spcBef>
              <a:spcAft>
                <a:spcPts val="0"/>
              </a:spcAft>
              <a:buNone/>
              <a:defRPr b="1" sz="2500">
                <a:solidFill>
                  <a:schemeClr val="dk2"/>
                </a:solidFill>
              </a:defRPr>
            </a:lvl6pPr>
            <a:lvl7pPr algn="ctr" lvl="6" rtl="0">
              <a:spcBef>
                <a:spcPts val="0"/>
              </a:spcBef>
              <a:spcAft>
                <a:spcPts val="0"/>
              </a:spcAft>
              <a:buNone/>
              <a:defRPr b="1" sz="2500">
                <a:solidFill>
                  <a:schemeClr val="dk2"/>
                </a:solidFill>
              </a:defRPr>
            </a:lvl7pPr>
            <a:lvl8pPr algn="ctr" lvl="7" rtl="0">
              <a:spcBef>
                <a:spcPts val="0"/>
              </a:spcBef>
              <a:spcAft>
                <a:spcPts val="0"/>
              </a:spcAft>
              <a:buNone/>
              <a:defRPr b="1" sz="2500">
                <a:solidFill>
                  <a:schemeClr val="dk2"/>
                </a:solidFill>
              </a:defRPr>
            </a:lvl8pPr>
            <a:lvl9pPr algn="ctr" lvl="8" rtl="0">
              <a:spcBef>
                <a:spcPts val="0"/>
              </a:spcBef>
              <a:spcAft>
                <a:spcPts val="0"/>
              </a:spcAft>
              <a:buNone/>
              <a:defRPr b="1" sz="25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48682" name="Google Shape;103;p16"/>
          <p:cNvSpPr txBox="1">
            <a:spLocks noGrp="1"/>
          </p:cNvSpPr>
          <p:nvPr>
            <p:ph type="subTitle" idx="1"/>
          </p:nvPr>
        </p:nvSpPr>
        <p:spPr>
          <a:xfrm>
            <a:off x="915475" y="3087575"/>
            <a:ext cx="2233500" cy="5811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lstStyle>
            <a:lvl1pPr algn="ctr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algn="ctr"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algn="ctr"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algn="ctr"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algn="ctr"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algn="ctr"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algn="ctr"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algn="ctr"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algn="ctr"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48683" name="Google Shape;104;p16"/>
          <p:cNvSpPr txBox="1">
            <a:spLocks noGrp="1"/>
          </p:cNvSpPr>
          <p:nvPr>
            <p:ph type="subTitle" idx="2"/>
          </p:nvPr>
        </p:nvSpPr>
        <p:spPr>
          <a:xfrm>
            <a:off x="3455263" y="3087575"/>
            <a:ext cx="2233500" cy="5811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lstStyle>
            <a:lvl1pPr algn="ctr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algn="ctr"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algn="ctr"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algn="ctr"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algn="ctr"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algn="ctr"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algn="ctr"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algn="ctr"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algn="ctr"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48684" name="Google Shape;105;p16"/>
          <p:cNvSpPr txBox="1">
            <a:spLocks noGrp="1"/>
          </p:cNvSpPr>
          <p:nvPr>
            <p:ph type="subTitle" idx="3"/>
          </p:nvPr>
        </p:nvSpPr>
        <p:spPr>
          <a:xfrm>
            <a:off x="5995050" y="3087575"/>
            <a:ext cx="2233500" cy="5811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lstStyle>
            <a:lvl1pPr algn="ctr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algn="ctr"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algn="ctr"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algn="ctr"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algn="ctr"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algn="ctr"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algn="ctr"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algn="ctr"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algn="ctr"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48685" name="Google Shape;106;p16"/>
          <p:cNvSpPr/>
          <p:nvPr/>
        </p:nvSpPr>
        <p:spPr>
          <a:xfrm flipH="1">
            <a:off x="0" y="0"/>
            <a:ext cx="1227900" cy="1255800"/>
          </a:xfrm>
          <a:prstGeom prst="ellipse"/>
          <a:solidFill>
            <a:srgbClr val="7DB0EB">
              <a:alpha val="42460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686" name="Google Shape;107;p16"/>
          <p:cNvSpPr/>
          <p:nvPr/>
        </p:nvSpPr>
        <p:spPr>
          <a:xfrm flipH="1">
            <a:off x="3933775" y="3838189"/>
            <a:ext cx="1276500" cy="1305300"/>
          </a:xfrm>
          <a:prstGeom prst="ellipse"/>
          <a:solidFill>
            <a:srgbClr val="AABBD0"/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687" name="Google Shape;108;p16"/>
          <p:cNvSpPr/>
          <p:nvPr/>
        </p:nvSpPr>
        <p:spPr>
          <a:xfrm flipH="1">
            <a:off x="7705200" y="224250"/>
            <a:ext cx="1438800" cy="1471500"/>
          </a:xfrm>
          <a:prstGeom prst="ellipse"/>
          <a:solidFill>
            <a:srgbClr val="6580A9"/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s">
  <p:cSld name="SECTION_TITLE_AND_DESCRIPTION_1">
    <p:bg>
      <p:bgPr>
        <a:solidFill>
          <a:schemeClr val="accent3"/>
        </a:solidFill>
      </p:bgPr>
    </p:bg>
    <p:spTree>
      <p:nvGrpSpPr>
        <p:cNvPr id="125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0" name="Google Shape;155;p23"/>
          <p:cNvSpPr txBox="1">
            <a:spLocks noGrp="1"/>
          </p:cNvSpPr>
          <p:nvPr>
            <p:ph type="title"/>
          </p:nvPr>
        </p:nvSpPr>
        <p:spPr>
          <a:xfrm>
            <a:off x="713100" y="1363350"/>
            <a:ext cx="3197400" cy="11823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48731" name="Google Shape;156;p23"/>
          <p:cNvSpPr txBox="1">
            <a:spLocks noGrp="1"/>
          </p:cNvSpPr>
          <p:nvPr>
            <p:ph type="subTitle" idx="1"/>
          </p:nvPr>
        </p:nvSpPr>
        <p:spPr>
          <a:xfrm>
            <a:off x="713100" y="2695200"/>
            <a:ext cx="2631300" cy="7773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48732" name="Google Shape;157;p23"/>
          <p:cNvSpPr txBox="1">
            <a:spLocks noGrp="1"/>
          </p:cNvSpPr>
          <p:nvPr>
            <p:ph type="subTitle" idx="2"/>
          </p:nvPr>
        </p:nvSpPr>
        <p:spPr>
          <a:xfrm>
            <a:off x="5421725" y="1042150"/>
            <a:ext cx="1655400" cy="3474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2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2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2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2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2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2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2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2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48733" name="Google Shape;158;p23"/>
          <p:cNvSpPr txBox="1">
            <a:spLocks noGrp="1"/>
          </p:cNvSpPr>
          <p:nvPr>
            <p:ph type="subTitle" idx="3"/>
          </p:nvPr>
        </p:nvSpPr>
        <p:spPr>
          <a:xfrm>
            <a:off x="5421725" y="1611050"/>
            <a:ext cx="2122200" cy="5760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48734" name="Google Shape;159;p23"/>
          <p:cNvSpPr txBox="1">
            <a:spLocks noGrp="1"/>
          </p:cNvSpPr>
          <p:nvPr>
            <p:ph type="subTitle" idx="4"/>
          </p:nvPr>
        </p:nvSpPr>
        <p:spPr>
          <a:xfrm>
            <a:off x="5421725" y="2295725"/>
            <a:ext cx="2122200" cy="5760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48735" name="Google Shape;160;p23"/>
          <p:cNvSpPr txBox="1">
            <a:spLocks noGrp="1"/>
          </p:cNvSpPr>
          <p:nvPr>
            <p:ph type="subTitle" idx="5"/>
          </p:nvPr>
        </p:nvSpPr>
        <p:spPr>
          <a:xfrm>
            <a:off x="5421725" y="2983725"/>
            <a:ext cx="2122200" cy="5760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48736" name="Google Shape;161;p23"/>
          <p:cNvSpPr txBox="1">
            <a:spLocks noGrp="1"/>
          </p:cNvSpPr>
          <p:nvPr>
            <p:ph type="subTitle" idx="6"/>
          </p:nvPr>
        </p:nvSpPr>
        <p:spPr>
          <a:xfrm>
            <a:off x="5421725" y="3671700"/>
            <a:ext cx="2122200" cy="5760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48737" name="Google Shape;162;p23"/>
          <p:cNvSpPr txBox="1">
            <a:spLocks noGrp="1"/>
          </p:cNvSpPr>
          <p:nvPr>
            <p:ph type="title" idx="7" hasCustomPrompt="1"/>
          </p:nvPr>
        </p:nvSpPr>
        <p:spPr>
          <a:xfrm>
            <a:off x="4773297" y="1725350"/>
            <a:ext cx="402300" cy="347400"/>
          </a:xfrm>
          <a:prstGeom prst="rect"/>
          <a:solidFill>
            <a:schemeClr val="accent5"/>
          </a:solidFill>
        </p:spPr>
        <p:txBody>
          <a:bodyPr anchor="ctr" anchorCtr="0" bIns="91425" lIns="0" rIns="0" spcFirstLastPara="1" tIns="91425" wrap="square">
            <a:noAutofit/>
          </a:bodyPr>
          <a:lstStyle>
            <a:lvl1pPr algn="ctr"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500">
                <a:solidFill>
                  <a:srgbClr val="FFFFFF"/>
                </a:solidFill>
              </a:defRPr>
            </a:lvl1pPr>
            <a:lvl2pPr algn="ctr"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2pPr>
            <a:lvl3pPr algn="ctr"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3pPr>
            <a:lvl4pPr algn="ctr"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4pPr>
            <a:lvl5pPr algn="ctr"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5pPr>
            <a:lvl6pPr algn="ctr"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6pPr>
            <a:lvl7pPr algn="ctr"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7pPr>
            <a:lvl8pPr algn="ctr"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8pPr>
            <a:lvl9pPr algn="ctr"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8738" name="Google Shape;163;p23"/>
          <p:cNvSpPr txBox="1">
            <a:spLocks noGrp="1"/>
          </p:cNvSpPr>
          <p:nvPr>
            <p:ph type="title" idx="8" hasCustomPrompt="1"/>
          </p:nvPr>
        </p:nvSpPr>
        <p:spPr>
          <a:xfrm>
            <a:off x="4773297" y="2410020"/>
            <a:ext cx="402300" cy="347400"/>
          </a:xfrm>
          <a:prstGeom prst="rect"/>
          <a:solidFill>
            <a:schemeClr val="accent5"/>
          </a:solidFill>
        </p:spPr>
        <p:txBody>
          <a:bodyPr anchor="ctr" anchorCtr="0" bIns="91425" lIns="0" rIns="0" spcFirstLastPara="1" tIns="91425" wrap="square">
            <a:noAutofit/>
          </a:bodyPr>
          <a:lstStyle>
            <a:lvl1pPr algn="ctr"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500">
                <a:solidFill>
                  <a:srgbClr val="FFFFFF"/>
                </a:solidFill>
              </a:defRPr>
            </a:lvl1pPr>
            <a:lvl2pPr algn="ctr"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2pPr>
            <a:lvl3pPr algn="ctr"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3pPr>
            <a:lvl4pPr algn="ctr"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4pPr>
            <a:lvl5pPr algn="ctr"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5pPr>
            <a:lvl6pPr algn="ctr"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6pPr>
            <a:lvl7pPr algn="ctr"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7pPr>
            <a:lvl8pPr algn="ctr"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8pPr>
            <a:lvl9pPr algn="ctr"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8739" name="Google Shape;164;p23"/>
          <p:cNvSpPr txBox="1">
            <a:spLocks noGrp="1"/>
          </p:cNvSpPr>
          <p:nvPr>
            <p:ph type="title" idx="9" hasCustomPrompt="1"/>
          </p:nvPr>
        </p:nvSpPr>
        <p:spPr>
          <a:xfrm>
            <a:off x="4773297" y="3098011"/>
            <a:ext cx="402300" cy="347400"/>
          </a:xfrm>
          <a:prstGeom prst="rect"/>
          <a:solidFill>
            <a:schemeClr val="accent5"/>
          </a:solidFill>
        </p:spPr>
        <p:txBody>
          <a:bodyPr anchor="ctr" anchorCtr="0" bIns="91425" lIns="0" rIns="0" spcFirstLastPara="1" tIns="91425" wrap="square">
            <a:noAutofit/>
          </a:bodyPr>
          <a:lstStyle>
            <a:lvl1pPr algn="ctr"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500">
                <a:solidFill>
                  <a:srgbClr val="FFFFFF"/>
                </a:solidFill>
              </a:defRPr>
            </a:lvl1pPr>
            <a:lvl2pPr algn="ctr"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2pPr>
            <a:lvl3pPr algn="ctr"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3pPr>
            <a:lvl4pPr algn="ctr"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4pPr>
            <a:lvl5pPr algn="ctr"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5pPr>
            <a:lvl6pPr algn="ctr"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6pPr>
            <a:lvl7pPr algn="ctr"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7pPr>
            <a:lvl8pPr algn="ctr"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8pPr>
            <a:lvl9pPr algn="ctr"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8740" name="Google Shape;165;p23"/>
          <p:cNvSpPr txBox="1">
            <a:spLocks noGrp="1"/>
          </p:cNvSpPr>
          <p:nvPr>
            <p:ph type="title" idx="13" hasCustomPrompt="1"/>
          </p:nvPr>
        </p:nvSpPr>
        <p:spPr>
          <a:xfrm>
            <a:off x="4773297" y="3786003"/>
            <a:ext cx="402300" cy="347400"/>
          </a:xfrm>
          <a:prstGeom prst="rect"/>
          <a:solidFill>
            <a:schemeClr val="accent5"/>
          </a:solidFill>
        </p:spPr>
        <p:txBody>
          <a:bodyPr anchor="ctr" anchorCtr="0" bIns="91425" lIns="0" rIns="0" spcFirstLastPara="1" tIns="91425" wrap="square">
            <a:noAutofit/>
          </a:bodyPr>
          <a:lstStyle>
            <a:lvl1pPr algn="ctr"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500">
                <a:solidFill>
                  <a:srgbClr val="FFFFFF"/>
                </a:solidFill>
              </a:defRPr>
            </a:lvl1pPr>
            <a:lvl2pPr algn="ctr"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2pPr>
            <a:lvl3pPr algn="ctr"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3pPr>
            <a:lvl4pPr algn="ctr"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4pPr>
            <a:lvl5pPr algn="ctr"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5pPr>
            <a:lvl6pPr algn="ctr"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6pPr>
            <a:lvl7pPr algn="ctr"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7pPr>
            <a:lvl8pPr algn="ctr"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8pPr>
            <a:lvl9pPr algn="ctr"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8741" name="Google Shape;166;p23"/>
          <p:cNvSpPr/>
          <p:nvPr/>
        </p:nvSpPr>
        <p:spPr>
          <a:xfrm flipH="1">
            <a:off x="0" y="0"/>
            <a:ext cx="1227900" cy="1255800"/>
          </a:xfrm>
          <a:prstGeom prst="ellipse"/>
          <a:solidFill>
            <a:srgbClr val="7DB0EB">
              <a:alpha val="42460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742" name="Google Shape;167;p23"/>
          <p:cNvSpPr/>
          <p:nvPr/>
        </p:nvSpPr>
        <p:spPr>
          <a:xfrm flipH="1">
            <a:off x="2692374" y="3267000"/>
            <a:ext cx="1834800" cy="1876500"/>
          </a:xfrm>
          <a:prstGeom prst="ellipse"/>
          <a:solidFill>
            <a:srgbClr val="AABBD0"/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743" name="Google Shape;168;p23"/>
          <p:cNvSpPr/>
          <p:nvPr/>
        </p:nvSpPr>
        <p:spPr>
          <a:xfrm flipH="1">
            <a:off x="7687225" y="776525"/>
            <a:ext cx="1485300" cy="1519200"/>
          </a:xfrm>
          <a:prstGeom prst="ellipse"/>
          <a:solidFill>
            <a:srgbClr val="6580A9"/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2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9127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912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C1EB392-A38D-40EA-B4D5-61C341347E1E}" type="datetime1">
              <a:rPr lang="en-CA" smtClean="0"/>
              <a:t>2020-12-15</a:t>
            </a:fld>
            <a:endParaRPr lang="en-CA"/>
          </a:p>
        </p:txBody>
      </p:sp>
      <p:sp>
        <p:nvSpPr>
          <p:cNvPr id="104912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CA"/>
          </a:p>
        </p:txBody>
      </p:sp>
      <p:sp>
        <p:nvSpPr>
          <p:cNvPr id="10491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2C37AC-49D9-4591-88E6-5215969FBACF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49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</p:bgPr>
    </p:bg>
    <p:spTree>
      <p:nvGrpSpPr>
        <p:cNvPr id="22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4" name="Google Shape;41;p8"/>
          <p:cNvSpPr txBox="1">
            <a:spLocks noGrp="1"/>
          </p:cNvSpPr>
          <p:nvPr>
            <p:ph type="title"/>
          </p:nvPr>
        </p:nvSpPr>
        <p:spPr>
          <a:xfrm>
            <a:off x="714125" y="1214400"/>
            <a:ext cx="3057900" cy="27147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49125" name="Google Shape;42;p8"/>
          <p:cNvSpPr/>
          <p:nvPr/>
        </p:nvSpPr>
        <p:spPr>
          <a:xfrm>
            <a:off x="0" y="0"/>
            <a:ext cx="1295400" cy="1324200"/>
          </a:xfrm>
          <a:prstGeom prst="ellipse"/>
          <a:solidFill>
            <a:srgbClr val="0B2446">
              <a:alpha val="35200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</p:bgPr>
    </p:bg>
    <p:spTree>
      <p:nvGrpSpPr>
        <p:cNvPr id="164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8" name="Google Shape;49;p10"/>
          <p:cNvSpPr txBox="1">
            <a:spLocks noGrp="1"/>
          </p:cNvSpPr>
          <p:nvPr>
            <p:ph type="title"/>
          </p:nvPr>
        </p:nvSpPr>
        <p:spPr>
          <a:xfrm>
            <a:off x="609600" y="3152925"/>
            <a:ext cx="3522000" cy="1452000"/>
          </a:xfrm>
          <a:prstGeom prst="rect"/>
        </p:spPr>
        <p:txBody>
          <a:bodyPr anchor="t" anchorCtr="0" bIns="91425" lIns="91425" rIns="91425" spcFirstLastPara="1" tIns="91425" wrap="square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3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</p:bgPr>
    </p:bg>
    <p:spTree>
      <p:nvGrpSpPr>
        <p:cNvPr id="99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Google Shape;12;p3"/>
          <p:cNvSpPr txBox="1">
            <a:spLocks noGrp="1"/>
          </p:cNvSpPr>
          <p:nvPr>
            <p:ph type="title"/>
          </p:nvPr>
        </p:nvSpPr>
        <p:spPr>
          <a:xfrm>
            <a:off x="714125" y="1873650"/>
            <a:ext cx="3451200" cy="889800"/>
          </a:xfrm>
          <a:prstGeom prst="rect"/>
        </p:spPr>
        <p:txBody>
          <a:bodyPr anchor="t" anchorCtr="0" bIns="91425" lIns="91425" rIns="91425" spcFirstLastPara="1" tIns="91425" wrap="square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48671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714125" y="2634675"/>
            <a:ext cx="3163500" cy="11706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48672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714125" y="1338225"/>
            <a:ext cx="984900" cy="5790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000">
                <a:solidFill>
                  <a:schemeClr val="dk2"/>
                </a:solidFill>
              </a:defRPr>
            </a:lvl1pPr>
            <a:lvl2pPr algn="ctr"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algn="ctr"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algn="ctr"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algn="ctr"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algn="ctr"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algn="ctr"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algn="ctr"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algn="ctr"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3"/>
        </a:solidFill>
      </p:bgPr>
    </p:bg>
    <p:spTree>
      <p:nvGrpSpPr>
        <p:cNvPr id="80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Google Shape;16;p4"/>
          <p:cNvSpPr txBox="1">
            <a:spLocks noGrp="1"/>
          </p:cNvSpPr>
          <p:nvPr>
            <p:ph type="body" idx="1"/>
          </p:nvPr>
        </p:nvSpPr>
        <p:spPr>
          <a:xfrm>
            <a:off x="714125" y="1034575"/>
            <a:ext cx="7716600" cy="33087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lstStyle>
            <a:lvl1pPr indent="-292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 SemiBold"/>
              <a:buChar char="●"/>
              <a:defRPr sz="1200">
                <a:solidFill>
                  <a:schemeClr val="dk2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Josefin Slab Thin"/>
              <a:buChar char="○"/>
              <a:defRPr>
                <a:solidFill>
                  <a:schemeClr val="dk2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Josefin Slab Thin"/>
              <a:buChar char="■"/>
              <a:defRPr>
                <a:solidFill>
                  <a:schemeClr val="dk2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Josefin Slab Thin"/>
              <a:buChar char="●"/>
              <a:defRPr>
                <a:solidFill>
                  <a:schemeClr val="dk2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Josefin Slab Thin"/>
              <a:buChar char="○"/>
              <a:defRPr>
                <a:solidFill>
                  <a:schemeClr val="dk2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Josefin Slab Thin"/>
              <a:buChar char="■"/>
              <a:defRPr>
                <a:solidFill>
                  <a:schemeClr val="dk2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Josefin Slab Thin"/>
              <a:buChar char="●"/>
              <a:defRPr>
                <a:solidFill>
                  <a:schemeClr val="dk2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Josefin Slab Thin"/>
              <a:buChar char="○"/>
              <a:defRPr>
                <a:solidFill>
                  <a:schemeClr val="dk2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Josefin Slab Thin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48588" name="Google Shape;17;p4"/>
          <p:cNvSpPr txBox="1">
            <a:spLocks noGrp="1"/>
          </p:cNvSpPr>
          <p:nvPr>
            <p:ph type="title"/>
          </p:nvPr>
        </p:nvSpPr>
        <p:spPr>
          <a:xfrm>
            <a:off x="714125" y="538575"/>
            <a:ext cx="5786700" cy="365700"/>
          </a:xfrm>
          <a:prstGeom prst="rect"/>
        </p:spPr>
        <p:txBody>
          <a:bodyPr anchor="t" anchorCtr="0" bIns="91425" lIns="91425" rIns="91425" spcFirstLastPara="1" tIns="91425" wrap="square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</a:lvl9pPr>
          </a:lstStyle>
          <a:p/>
        </p:txBody>
      </p:sp>
      <p:sp>
        <p:nvSpPr>
          <p:cNvPr id="1048589" name="Google Shape;18;p4"/>
          <p:cNvSpPr/>
          <p:nvPr/>
        </p:nvSpPr>
        <p:spPr>
          <a:xfrm flipH="1">
            <a:off x="0" y="0"/>
            <a:ext cx="1227900" cy="1255800"/>
          </a:xfrm>
          <a:prstGeom prst="ellipse"/>
          <a:solidFill>
            <a:srgbClr val="7DB0EB">
              <a:alpha val="42460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590" name="Google Shape;19;p4"/>
          <p:cNvSpPr/>
          <p:nvPr/>
        </p:nvSpPr>
        <p:spPr>
          <a:xfrm flipH="1">
            <a:off x="4003951" y="3981600"/>
            <a:ext cx="1136100" cy="1161900"/>
          </a:xfrm>
          <a:prstGeom prst="ellipse"/>
          <a:solidFill>
            <a:srgbClr val="AABBD0"/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591" name="Google Shape;20;p4"/>
          <p:cNvSpPr/>
          <p:nvPr/>
        </p:nvSpPr>
        <p:spPr>
          <a:xfrm flipH="1">
            <a:off x="8105700" y="347930"/>
            <a:ext cx="1038300" cy="1062000"/>
          </a:xfrm>
          <a:prstGeom prst="ellipse"/>
          <a:solidFill>
            <a:srgbClr val="6580A9"/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3"/>
        </a:solidFill>
      </p:bgPr>
    </p:bg>
    <p:spTree>
      <p:nvGrpSpPr>
        <p:cNvPr id="95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Google Shape;30;p6"/>
          <p:cNvSpPr/>
          <p:nvPr/>
        </p:nvSpPr>
        <p:spPr>
          <a:xfrm flipH="1">
            <a:off x="0" y="0"/>
            <a:ext cx="1227900" cy="1255800"/>
          </a:xfrm>
          <a:prstGeom prst="ellipse"/>
          <a:solidFill>
            <a:srgbClr val="7DB0EB">
              <a:alpha val="42460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661" name="Google Shape;31;p6"/>
          <p:cNvSpPr txBox="1">
            <a:spLocks noGrp="1"/>
          </p:cNvSpPr>
          <p:nvPr>
            <p:ph type="title"/>
          </p:nvPr>
        </p:nvSpPr>
        <p:spPr>
          <a:xfrm>
            <a:off x="708625" y="538575"/>
            <a:ext cx="7721100" cy="365700"/>
          </a:xfrm>
          <a:prstGeom prst="rect"/>
        </p:spPr>
        <p:txBody>
          <a:bodyPr anchor="t" anchorCtr="0" bIns="91425" lIns="91425" rIns="91425" spcFirstLastPara="1" tIns="91425" wrap="square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 sz="2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</a:lvl9pPr>
          </a:lstStyle>
          <a:p/>
        </p:txBody>
      </p:sp>
      <p:sp>
        <p:nvSpPr>
          <p:cNvPr id="1048662" name="Google Shape;32;p6"/>
          <p:cNvSpPr/>
          <p:nvPr/>
        </p:nvSpPr>
        <p:spPr>
          <a:xfrm flipH="1">
            <a:off x="8023501" y="3981600"/>
            <a:ext cx="1136100" cy="1161900"/>
          </a:xfrm>
          <a:prstGeom prst="ellipse"/>
          <a:solidFill>
            <a:srgbClr val="AABBD0"/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663" name="Google Shape;33;p6"/>
          <p:cNvSpPr/>
          <p:nvPr/>
        </p:nvSpPr>
        <p:spPr>
          <a:xfrm flipH="1">
            <a:off x="8296200" y="369428"/>
            <a:ext cx="863400" cy="882900"/>
          </a:xfrm>
          <a:prstGeom prst="ellipse"/>
          <a:solidFill>
            <a:srgbClr val="6580A9"/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2"/>
        </a:solidFill>
      </p:bgPr>
    </p:bg>
    <p:spTree>
      <p:nvGrpSpPr>
        <p:cNvPr id="8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Google Shape;35;p7"/>
          <p:cNvSpPr txBox="1">
            <a:spLocks noGrp="1"/>
          </p:cNvSpPr>
          <p:nvPr>
            <p:ph type="body" idx="1"/>
          </p:nvPr>
        </p:nvSpPr>
        <p:spPr>
          <a:xfrm>
            <a:off x="714125" y="1019175"/>
            <a:ext cx="7716900" cy="35856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lstStyle>
            <a:lvl1pPr indent="-292100" lvl="0" marL="45720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uli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Char char="○"/>
              <a:defRPr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Char char="■"/>
              <a:defRPr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Char char="●"/>
              <a:defRPr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Char char="○"/>
              <a:defRPr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Char char="■"/>
              <a:defRPr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Char char="●"/>
              <a:defRPr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Char char="○"/>
              <a:defRPr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Font typeface="Josefin Slab Thin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48598" name="Google Shape;36;p7"/>
          <p:cNvSpPr txBox="1">
            <a:spLocks noGrp="1"/>
          </p:cNvSpPr>
          <p:nvPr>
            <p:ph type="title"/>
          </p:nvPr>
        </p:nvSpPr>
        <p:spPr>
          <a:xfrm>
            <a:off x="714125" y="538575"/>
            <a:ext cx="4033800" cy="365700"/>
          </a:xfrm>
          <a:prstGeom prst="rect"/>
        </p:spPr>
        <p:txBody>
          <a:bodyPr anchor="t" anchorCtr="0" bIns="91425" lIns="91425" rIns="91425" spcFirstLastPara="1" tIns="91425" wrap="square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</a:lvl9pPr>
          </a:lstStyle>
          <a:p/>
        </p:txBody>
      </p:sp>
      <p:sp>
        <p:nvSpPr>
          <p:cNvPr id="1048599" name="Google Shape;37;p7"/>
          <p:cNvSpPr/>
          <p:nvPr/>
        </p:nvSpPr>
        <p:spPr>
          <a:xfrm>
            <a:off x="6442300" y="3048950"/>
            <a:ext cx="1664400" cy="1701000"/>
          </a:xfrm>
          <a:prstGeom prst="ellipse"/>
          <a:solidFill>
            <a:srgbClr val="0B2446">
              <a:alpha val="35200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600" name="Google Shape;38;p7"/>
          <p:cNvSpPr/>
          <p:nvPr/>
        </p:nvSpPr>
        <p:spPr>
          <a:xfrm>
            <a:off x="7738050" y="-371025"/>
            <a:ext cx="2720400" cy="2728500"/>
          </a:xfrm>
          <a:prstGeom prst="ellipse"/>
          <a:solidFill>
            <a:srgbClr val="B6CFE6">
              <a:alpha val="35750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601" name="Google Shape;39;p7"/>
          <p:cNvSpPr/>
          <p:nvPr/>
        </p:nvSpPr>
        <p:spPr>
          <a:xfrm>
            <a:off x="0" y="4294675"/>
            <a:ext cx="829800" cy="849000"/>
          </a:xfrm>
          <a:prstGeom prst="ellipse"/>
          <a:solidFill>
            <a:srgbClr val="C1CFE0">
              <a:alpha val="40220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</p:bgPr>
    </p:bg>
    <p:spTree>
      <p:nvGrpSpPr>
        <p:cNvPr id="88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Google Shape;41;p8"/>
          <p:cNvSpPr txBox="1">
            <a:spLocks noGrp="1"/>
          </p:cNvSpPr>
          <p:nvPr>
            <p:ph type="title"/>
          </p:nvPr>
        </p:nvSpPr>
        <p:spPr>
          <a:xfrm>
            <a:off x="714125" y="1214400"/>
            <a:ext cx="3057900" cy="27147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48607" name="Google Shape;42;p8"/>
          <p:cNvSpPr/>
          <p:nvPr/>
        </p:nvSpPr>
        <p:spPr>
          <a:xfrm>
            <a:off x="0" y="0"/>
            <a:ext cx="1295400" cy="1324200"/>
          </a:xfrm>
          <a:prstGeom prst="ellipse"/>
          <a:solidFill>
            <a:srgbClr val="0B2446">
              <a:alpha val="35200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3"/>
        </a:solidFill>
      </p:bgPr>
    </p:bg>
    <p:spTree>
      <p:nvGrpSpPr>
        <p:cNvPr id="132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1" name="Google Shape;44;p9"/>
          <p:cNvSpPr txBox="1">
            <a:spLocks noGrp="1"/>
          </p:cNvSpPr>
          <p:nvPr>
            <p:ph type="title"/>
          </p:nvPr>
        </p:nvSpPr>
        <p:spPr>
          <a:xfrm>
            <a:off x="713100" y="1702225"/>
            <a:ext cx="3197400" cy="8433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4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48762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713100" y="2619000"/>
            <a:ext cx="2631300" cy="7773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48763" name="Google Shape;46;p9"/>
          <p:cNvSpPr/>
          <p:nvPr/>
        </p:nvSpPr>
        <p:spPr>
          <a:xfrm flipH="1">
            <a:off x="0" y="0"/>
            <a:ext cx="1227900" cy="1255800"/>
          </a:xfrm>
          <a:prstGeom prst="ellipse"/>
          <a:solidFill>
            <a:srgbClr val="7DB0EB">
              <a:alpha val="42460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764" name="Google Shape;47;p9"/>
          <p:cNvSpPr/>
          <p:nvPr/>
        </p:nvSpPr>
        <p:spPr>
          <a:xfrm flipH="1">
            <a:off x="2692374" y="3267000"/>
            <a:ext cx="1834800" cy="1876500"/>
          </a:xfrm>
          <a:prstGeom prst="ellipse"/>
          <a:solidFill>
            <a:srgbClr val="AABBD0"/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2"/>
        </a:solidFill>
      </p:bgPr>
    </p:bg>
    <p:spTree>
      <p:nvGrpSpPr>
        <p:cNvPr id="112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Google Shape;49;p10"/>
          <p:cNvSpPr txBox="1">
            <a:spLocks noGrp="1"/>
          </p:cNvSpPr>
          <p:nvPr>
            <p:ph type="title"/>
          </p:nvPr>
        </p:nvSpPr>
        <p:spPr>
          <a:xfrm>
            <a:off x="609600" y="3152925"/>
            <a:ext cx="3522000" cy="1452000"/>
          </a:xfrm>
          <a:prstGeom prst="rect"/>
        </p:spPr>
        <p:txBody>
          <a:bodyPr anchor="t" anchorCtr="0" bIns="91425" lIns="91425" rIns="91425" spcFirstLastPara="1" tIns="91425" wrap="square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3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222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</p:bgPr>
    </p:bg>
    <p:spTree>
      <p:nvGrpSpPr>
        <p:cNvPr id="13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/>
          <a:noFill/>
          <a:ln>
            <a:noFill/>
          </a:ln>
        </p:spPr>
        <p:txBody>
          <a:bodyPr anchor="t" anchorCtr="0" bIns="91425" lIns="91425" rIns="91425" spcFirstLastPara="1" tIns="91425" wrap="square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b="1"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4857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/>
          <a:noFill/>
          <a:ln>
            <a:noFill/>
          </a:ln>
        </p:spPr>
        <p:txBody>
          <a:bodyPr anchor="t" anchorCtr="0" bIns="91425" lIns="91425" rIns="91425" spcFirstLastPara="1" tIns="91425" wrap="square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dt="0" ftr="0" hdr="0" sldNum="0"/>
  <p:txStyles>
    <p:titleStyle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</p:bgPr>
    </p:bg>
    <p:spTree>
      <p:nvGrpSpPr>
        <p:cNvPr id="14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4" name="Google Shape;176;p25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/>
          <a:noFill/>
          <a:ln>
            <a:noFill/>
          </a:ln>
        </p:spPr>
        <p:txBody>
          <a:bodyPr anchor="t" anchorCtr="0" bIns="91425" lIns="91425" rIns="91425" spcFirstLastPara="1" tIns="91425" wrap="square">
            <a:noAutofit/>
          </a:bodyPr>
          <a:lstStyle>
            <a:lvl1pPr algn="ctr"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algn="ctr"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algn="ctr"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algn="ctr"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algn="ctr"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algn="ctr"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algn="ctr"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algn="ctr"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algn="ctr"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  <p:sp>
        <p:nvSpPr>
          <p:cNvPr id="1048855" name="Google Shape;177;p25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/>
          <a:noFill/>
          <a:ln>
            <a:noFill/>
          </a:ln>
        </p:spPr>
        <p:txBody>
          <a:bodyPr anchor="t" anchorCtr="0" bIns="91425" lIns="91425" rIns="91425" spcFirstLastPara="1" tIns="91425" wrap="square">
            <a:noAutofit/>
          </a:bodyPr>
          <a:lstStyle>
            <a:lvl1pPr indent="-2984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hlink="hlink" folHlink="folHlink"/>
  <p:sldLayoutIdLst>
    <p:sldLayoutId id="2147483663" r:id="rId1"/>
    <p:sldLayoutId id="2147483664" r:id="rId2"/>
    <p:sldLayoutId id="2147483665" r:id="rId3"/>
  </p:sldLayoutIdLst>
  <p:hf dt="0" ftr="0" hdr="0" sldNum="0"/>
  <p:txStyles>
    <p:titleStyle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8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0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8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5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11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hyperlink" Target="https://en.wikipedia.org/wiki/Thyroid-stimulating_hormone" TargetMode="External"/><Relationship Id="rId2" Type="http://schemas.openxmlformats.org/officeDocument/2006/relationships/hyperlink" Target="https://en.wikipedia.org/wiki/Hormone_receptor" TargetMode="External"/><Relationship Id="rId3" Type="http://schemas.openxmlformats.org/officeDocument/2006/relationships/hyperlink" Target="https://en.wikipedia.org/wiki/Antigen" TargetMode="External"/><Relationship Id="rId4" Type="http://schemas.openxmlformats.org/officeDocument/2006/relationships/hyperlink" Target="https://en.wikipedia.org/wiki/Connective_tissue" TargetMode="External"/><Relationship Id="rId5" Type="http://schemas.openxmlformats.org/officeDocument/2006/relationships/hyperlink" Target="https://en.wikipedia.org/wiki/Lymphocytes" TargetMode="External"/><Relationship Id="rId6" Type="http://schemas.openxmlformats.org/officeDocument/2006/relationships/slideLayout" Target="../slideLayouts/slideLayout7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hyperlink" Target="https://www.amboss.com/us/knowledge/Orbital_disorders%23Z66065acacab70c32168be26f4c081e08" TargetMode="External"/><Relationship Id="rId2" Type="http://schemas.openxmlformats.org/officeDocument/2006/relationships/hyperlink" Target="https://www.amboss.com/us/knowledge/Thyroid_gland_and_parathyroid_glands%23Za09b3ec4cbcf889fc4f7b34cecb45f4d" TargetMode="External"/><Relationship Id="rId3" Type="http://schemas.openxmlformats.org/officeDocument/2006/relationships/hyperlink" Target="https://www.amboss.com/us/knowledge/Graves_disease%23Ze505c2d5e4e6ee9ecdea0a07677c1ac7" TargetMode="External"/><Relationship Id="rId4" Type="http://schemas.openxmlformats.org/officeDocument/2006/relationships/tags" Target="../tags/tag1.xml"/><Relationship Id="rId5" Type="http://schemas.openxmlformats.org/officeDocument/2006/relationships/tags" Target="../tags/tag2.xml"/><Relationship Id="rId6" Type="http://schemas.openxmlformats.org/officeDocument/2006/relationships/tags" Target="../tags/tag3.xml"/><Relationship Id="rId7" Type="http://schemas.openxmlformats.org/officeDocument/2006/relationships/tags" Target="../tags/tag4.xml"/><Relationship Id="rId8" Type="http://schemas.openxmlformats.org/officeDocument/2006/relationships/tags" Target="../tags/tag5.xml"/><Relationship Id="rId9" Type="http://schemas.openxmlformats.org/officeDocument/2006/relationships/tags" Target="../tags/tag6.xml"/><Relationship Id="rId10" Type="http://schemas.openxmlformats.org/officeDocument/2006/relationships/tags" Target="../tags/tag7.xml"/><Relationship Id="rId11" Type="http://schemas.openxmlformats.org/officeDocument/2006/relationships/tags" Target="../tags/tag8.xml"/><Relationship Id="rId12" Type="http://schemas.openxmlformats.org/officeDocument/2006/relationships/tags" Target="../tags/tag9.xml"/><Relationship Id="rId13" Type="http://schemas.openxmlformats.org/officeDocument/2006/relationships/tags" Target="../tags/tag10.xml"/><Relationship Id="rId14" Type="http://schemas.openxmlformats.org/officeDocument/2006/relationships/slideLayout" Target="../slideLayouts/slideLayout7.xml"/><Relationship Id="rId15" Type="http://schemas.openxmlformats.org/officeDocument/2006/relationships/notesSlide" Target="../notesSlides/notesSlide1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image" Target="../media/image22.jpeg"/><Relationship Id="rId3" Type="http://schemas.openxmlformats.org/officeDocument/2006/relationships/tags" Target="../tags/tag12.xml"/><Relationship Id="rId4" Type="http://schemas.openxmlformats.org/officeDocument/2006/relationships/image" Target="../media/image23.jpeg"/><Relationship Id="rId5" Type="http://schemas.openxmlformats.org/officeDocument/2006/relationships/tags" Target="../tags/tag13.xml"/><Relationship Id="rId6" Type="http://schemas.openxmlformats.org/officeDocument/2006/relationships/image" Target="../media/image24.jpeg"/><Relationship Id="rId7" Type="http://schemas.openxmlformats.org/officeDocument/2006/relationships/tags" Target="../tags/tag14.xml"/><Relationship Id="rId8" Type="http://schemas.openxmlformats.org/officeDocument/2006/relationships/image" Target="../media/image25.jpeg"/><Relationship Id="rId9" Type="http://schemas.openxmlformats.org/officeDocument/2006/relationships/tags" Target="../tags/tag15.xml"/><Relationship Id="rId10" Type="http://schemas.openxmlformats.org/officeDocument/2006/relationships/tags" Target="../tags/tag16.xml"/><Relationship Id="rId11" Type="http://schemas.openxmlformats.org/officeDocument/2006/relationships/tags" Target="../tags/tag17.xml"/><Relationship Id="rId12" Type="http://schemas.openxmlformats.org/officeDocument/2006/relationships/tags" Target="../tags/tag18.xml"/><Relationship Id="rId13" Type="http://schemas.openxmlformats.org/officeDocument/2006/relationships/tags" Target="../tags/tag19.xml"/><Relationship Id="rId14" Type="http://schemas.openxmlformats.org/officeDocument/2006/relationships/tags" Target="../tags/tag20.xml"/><Relationship Id="rId15" Type="http://schemas.openxmlformats.org/officeDocument/2006/relationships/tags" Target="../tags/tag21.xml"/><Relationship Id="rId16" Type="http://schemas.openxmlformats.org/officeDocument/2006/relationships/tags" Target="../tags/tag22.xml"/><Relationship Id="rId17" Type="http://schemas.openxmlformats.org/officeDocument/2006/relationships/tags" Target="../tags/tag23.xml"/><Relationship Id="rId18" Type="http://schemas.openxmlformats.org/officeDocument/2006/relationships/tags" Target="../tags/tag24.xml"/><Relationship Id="rId19" Type="http://schemas.openxmlformats.org/officeDocument/2006/relationships/tags" Target="../tags/tag25.xml"/><Relationship Id="rId20" Type="http://schemas.openxmlformats.org/officeDocument/2006/relationships/slideLayout" Target="../slideLayouts/slideLayout4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tags" Target="../tags/tag26.xml"/><Relationship Id="rId2" Type="http://schemas.openxmlformats.org/officeDocument/2006/relationships/tags" Target="../tags/tag27.xml"/><Relationship Id="rId3" Type="http://schemas.openxmlformats.org/officeDocument/2006/relationships/image" Target="../media/image26.png"/><Relationship Id="rId4" Type="http://schemas.openxmlformats.org/officeDocument/2006/relationships/tags" Target="../tags/tag28.xml"/><Relationship Id="rId5" Type="http://schemas.openxmlformats.org/officeDocument/2006/relationships/image" Target="../media/image27.jpeg"/><Relationship Id="rId6" Type="http://schemas.openxmlformats.org/officeDocument/2006/relationships/slideLayout" Target="../slideLayouts/slideLayout4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tags" Target="../tags/tag29.xml"/><Relationship Id="rId2" Type="http://schemas.openxmlformats.org/officeDocument/2006/relationships/tags" Target="../tags/tag30.xml"/><Relationship Id="rId3" Type="http://schemas.openxmlformats.org/officeDocument/2006/relationships/image" Target="../media/image28.png"/><Relationship Id="rId4" Type="http://schemas.openxmlformats.org/officeDocument/2006/relationships/tags" Target="../tags/tag31.xml"/><Relationship Id="rId5" Type="http://schemas.openxmlformats.org/officeDocument/2006/relationships/image" Target="../media/image29.png"/><Relationship Id="rId6" Type="http://schemas.openxmlformats.org/officeDocument/2006/relationships/slideLayout" Target="../slideLayouts/slideLayout4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tags" Target="../tags/tag32.xml"/><Relationship Id="rId2" Type="http://schemas.openxmlformats.org/officeDocument/2006/relationships/image" Target="../media/image30.jpeg"/><Relationship Id="rId3" Type="http://schemas.openxmlformats.org/officeDocument/2006/relationships/tags" Target="../tags/tag33.xml"/><Relationship Id="rId4" Type="http://schemas.openxmlformats.org/officeDocument/2006/relationships/image" Target="../media/image31.jpeg"/><Relationship Id="rId5" Type="http://schemas.openxmlformats.org/officeDocument/2006/relationships/tags" Target="../tags/tag34.xml"/><Relationship Id="rId6" Type="http://schemas.openxmlformats.org/officeDocument/2006/relationships/image" Target="../media/image32.jpeg"/><Relationship Id="rId7" Type="http://schemas.openxmlformats.org/officeDocument/2006/relationships/tags" Target="../tags/tag35.xml"/><Relationship Id="rId8" Type="http://schemas.openxmlformats.org/officeDocument/2006/relationships/image" Target="../media/image33.jpeg"/><Relationship Id="rId9" Type="http://schemas.openxmlformats.org/officeDocument/2006/relationships/tags" Target="../tags/tag36.xml"/><Relationship Id="rId10" Type="http://schemas.openxmlformats.org/officeDocument/2006/relationships/tags" Target="../tags/tag37.xml"/><Relationship Id="rId11" Type="http://schemas.openxmlformats.org/officeDocument/2006/relationships/tags" Target="../tags/tag38.xml"/><Relationship Id="rId12" Type="http://schemas.openxmlformats.org/officeDocument/2006/relationships/tags" Target="../tags/tag39.xml"/><Relationship Id="rId13" Type="http://schemas.openxmlformats.org/officeDocument/2006/relationships/tags" Target="../tags/tag40.xml"/><Relationship Id="rId14" Type="http://schemas.openxmlformats.org/officeDocument/2006/relationships/tags" Target="../tags/tag41.xml"/><Relationship Id="rId15" Type="http://schemas.openxmlformats.org/officeDocument/2006/relationships/tags" Target="../tags/tag42.xml"/><Relationship Id="rId16" Type="http://schemas.openxmlformats.org/officeDocument/2006/relationships/tags" Target="../tags/tag43.xml"/><Relationship Id="rId17" Type="http://schemas.openxmlformats.org/officeDocument/2006/relationships/tags" Target="../tags/tag44.xml"/><Relationship Id="rId18" Type="http://schemas.openxmlformats.org/officeDocument/2006/relationships/tags" Target="../tags/tag45.xml"/><Relationship Id="rId19" Type="http://schemas.openxmlformats.org/officeDocument/2006/relationships/tags" Target="../tags/tag46.xml"/><Relationship Id="rId20" Type="http://schemas.openxmlformats.org/officeDocument/2006/relationships/tags" Target="../tags/tag47.xml"/><Relationship Id="rId21" Type="http://schemas.openxmlformats.org/officeDocument/2006/relationships/tags" Target="../tags/tag48.xml"/><Relationship Id="rId22" Type="http://schemas.openxmlformats.org/officeDocument/2006/relationships/tags" Target="../tags/tag49.xml"/><Relationship Id="rId23" Type="http://schemas.openxmlformats.org/officeDocument/2006/relationships/tags" Target="../tags/tag50.xml"/><Relationship Id="rId24" Type="http://schemas.openxmlformats.org/officeDocument/2006/relationships/image" Target="../media/image29.png"/><Relationship Id="rId25" Type="http://schemas.openxmlformats.org/officeDocument/2006/relationships/slideLayout" Target="../slideLayouts/slideLayout4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tags" Target="../tags/tag51.xml"/><Relationship Id="rId2" Type="http://schemas.openxmlformats.org/officeDocument/2006/relationships/image" Target="../media/image34.jpeg"/><Relationship Id="rId3" Type="http://schemas.openxmlformats.org/officeDocument/2006/relationships/tags" Target="../tags/tag52.xml"/><Relationship Id="rId4" Type="http://schemas.openxmlformats.org/officeDocument/2006/relationships/image" Target="../media/image35.jpeg"/><Relationship Id="rId5" Type="http://schemas.openxmlformats.org/officeDocument/2006/relationships/tags" Target="../tags/tag53.xml"/><Relationship Id="rId6" Type="http://schemas.openxmlformats.org/officeDocument/2006/relationships/tags" Target="../tags/tag54.xml"/><Relationship Id="rId7" Type="http://schemas.openxmlformats.org/officeDocument/2006/relationships/tags" Target="../tags/tag55.xml"/><Relationship Id="rId8" Type="http://schemas.openxmlformats.org/officeDocument/2006/relationships/tags" Target="../tags/tag56.xml"/><Relationship Id="rId9" Type="http://schemas.openxmlformats.org/officeDocument/2006/relationships/tags" Target="../tags/tag57.xml"/><Relationship Id="rId10" Type="http://schemas.openxmlformats.org/officeDocument/2006/relationships/tags" Target="../tags/tag58.xml"/><Relationship Id="rId11" Type="http://schemas.openxmlformats.org/officeDocument/2006/relationships/tags" Target="../tags/tag59.xml"/><Relationship Id="rId12" Type="http://schemas.openxmlformats.org/officeDocument/2006/relationships/tags" Target="../tags/tag60.xml"/><Relationship Id="rId13" Type="http://schemas.openxmlformats.org/officeDocument/2006/relationships/tags" Target="../tags/tag61.xml"/><Relationship Id="rId14" Type="http://schemas.openxmlformats.org/officeDocument/2006/relationships/image" Target="../media/image36.png"/><Relationship Id="rId15" Type="http://schemas.openxmlformats.org/officeDocument/2006/relationships/image" Target="../media/image37.png"/><Relationship Id="rId16" Type="http://schemas.openxmlformats.org/officeDocument/2006/relationships/slideLayout" Target="../slideLayouts/slideLayout4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tags" Target="../tags/tag62.xml"/><Relationship Id="rId2" Type="http://schemas.openxmlformats.org/officeDocument/2006/relationships/image" Target="../media/image38.jpeg"/><Relationship Id="rId3" Type="http://schemas.openxmlformats.org/officeDocument/2006/relationships/tags" Target="../tags/tag63.xml"/><Relationship Id="rId4" Type="http://schemas.openxmlformats.org/officeDocument/2006/relationships/image" Target="../media/image39.jpeg"/><Relationship Id="rId5" Type="http://schemas.openxmlformats.org/officeDocument/2006/relationships/tags" Target="../tags/tag64.xml"/><Relationship Id="rId6" Type="http://schemas.openxmlformats.org/officeDocument/2006/relationships/tags" Target="../tags/tag65.xml"/><Relationship Id="rId7" Type="http://schemas.openxmlformats.org/officeDocument/2006/relationships/tags" Target="../tags/tag66.xml"/><Relationship Id="rId8" Type="http://schemas.openxmlformats.org/officeDocument/2006/relationships/tags" Target="../tags/tag67.xml"/><Relationship Id="rId9" Type="http://schemas.openxmlformats.org/officeDocument/2006/relationships/tags" Target="../tags/tag68.xml"/><Relationship Id="rId10" Type="http://schemas.openxmlformats.org/officeDocument/2006/relationships/tags" Target="../tags/tag69.xml"/><Relationship Id="rId11" Type="http://schemas.openxmlformats.org/officeDocument/2006/relationships/tags" Target="../tags/tag70.xml"/><Relationship Id="rId12" Type="http://schemas.openxmlformats.org/officeDocument/2006/relationships/tags" Target="../tags/tag71.xml"/><Relationship Id="rId13" Type="http://schemas.openxmlformats.org/officeDocument/2006/relationships/tags" Target="../tags/tag72.xml"/><Relationship Id="rId14" Type="http://schemas.openxmlformats.org/officeDocument/2006/relationships/tags" Target="../tags/tag73.xml"/><Relationship Id="rId15" Type="http://schemas.openxmlformats.org/officeDocument/2006/relationships/slideLayout" Target="../slideLayouts/slideLayout4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tags" Target="../tags/tag74.xml"/><Relationship Id="rId2" Type="http://schemas.openxmlformats.org/officeDocument/2006/relationships/image" Target="../media/image40.jpeg"/><Relationship Id="rId3" Type="http://schemas.openxmlformats.org/officeDocument/2006/relationships/tags" Target="../tags/tag75.xml"/><Relationship Id="rId4" Type="http://schemas.openxmlformats.org/officeDocument/2006/relationships/image" Target="../media/image41.jpeg"/><Relationship Id="rId5" Type="http://schemas.openxmlformats.org/officeDocument/2006/relationships/tags" Target="../tags/tag76.xml"/><Relationship Id="rId6" Type="http://schemas.openxmlformats.org/officeDocument/2006/relationships/tags" Target="../tags/tag77.xml"/><Relationship Id="rId7" Type="http://schemas.openxmlformats.org/officeDocument/2006/relationships/tags" Target="../tags/tag78.xml"/><Relationship Id="rId8" Type="http://schemas.openxmlformats.org/officeDocument/2006/relationships/image" Target="../media/image42.jpeg"/><Relationship Id="rId9" Type="http://schemas.openxmlformats.org/officeDocument/2006/relationships/tags" Target="../tags/tag79.xml"/><Relationship Id="rId10" Type="http://schemas.openxmlformats.org/officeDocument/2006/relationships/image" Target="../media/image43.jpeg"/><Relationship Id="rId11" Type="http://schemas.openxmlformats.org/officeDocument/2006/relationships/tags" Target="../tags/tag80.xml"/><Relationship Id="rId12" Type="http://schemas.openxmlformats.org/officeDocument/2006/relationships/tags" Target="../tags/tag81.xml"/><Relationship Id="rId13" Type="http://schemas.openxmlformats.org/officeDocument/2006/relationships/tags" Target="../tags/tag82.xml"/><Relationship Id="rId14" Type="http://schemas.openxmlformats.org/officeDocument/2006/relationships/tags" Target="../tags/tag83.xml"/><Relationship Id="rId15" Type="http://schemas.openxmlformats.org/officeDocument/2006/relationships/tags" Target="../tags/tag84.xml"/><Relationship Id="rId16" Type="http://schemas.openxmlformats.org/officeDocument/2006/relationships/tags" Target="../tags/tag85.xml"/><Relationship Id="rId17" Type="http://schemas.openxmlformats.org/officeDocument/2006/relationships/tags" Target="../tags/tag86.xml"/><Relationship Id="rId18" Type="http://schemas.openxmlformats.org/officeDocument/2006/relationships/tags" Target="../tags/tag87.xml"/><Relationship Id="rId19" Type="http://schemas.openxmlformats.org/officeDocument/2006/relationships/tags" Target="../tags/tag88.xml"/><Relationship Id="rId20" Type="http://schemas.openxmlformats.org/officeDocument/2006/relationships/tags" Target="../tags/tag89.xml"/><Relationship Id="rId21" Type="http://schemas.openxmlformats.org/officeDocument/2006/relationships/tags" Target="../tags/tag90.xml"/><Relationship Id="rId22" Type="http://schemas.openxmlformats.org/officeDocument/2006/relationships/tags" Target="../tags/tag91.xml"/><Relationship Id="rId23" Type="http://schemas.openxmlformats.org/officeDocument/2006/relationships/tags" Target="../tags/tag92.xml"/><Relationship Id="rId24" Type="http://schemas.openxmlformats.org/officeDocument/2006/relationships/tags" Target="../tags/tag93.xml"/><Relationship Id="rId25" Type="http://schemas.openxmlformats.org/officeDocument/2006/relationships/tags" Target="../tags/tag94.xml"/><Relationship Id="rId26" Type="http://schemas.openxmlformats.org/officeDocument/2006/relationships/image" Target="../media/image44.png"/><Relationship Id="rId27" Type="http://schemas.openxmlformats.org/officeDocument/2006/relationships/slideLayout" Target="../slideLayouts/slideLayout4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tags" Target="../tags/tag95.xml"/><Relationship Id="rId2" Type="http://schemas.openxmlformats.org/officeDocument/2006/relationships/tags" Target="../tags/tag96.xml"/><Relationship Id="rId3" Type="http://schemas.openxmlformats.org/officeDocument/2006/relationships/tags" Target="../tags/tag97.xml"/><Relationship Id="rId4" Type="http://schemas.openxmlformats.org/officeDocument/2006/relationships/tags" Target="../tags/tag98.xml"/><Relationship Id="rId5" Type="http://schemas.openxmlformats.org/officeDocument/2006/relationships/tags" Target="../tags/tag99.xml"/><Relationship Id="rId6" Type="http://schemas.openxmlformats.org/officeDocument/2006/relationships/slideLayout" Target="../slideLayouts/slideLayout14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tags" Target="../tags/tag100.xml"/><Relationship Id="rId2" Type="http://schemas.openxmlformats.org/officeDocument/2006/relationships/tags" Target="../tags/tag101.xml"/><Relationship Id="rId3" Type="http://schemas.openxmlformats.org/officeDocument/2006/relationships/tags" Target="../tags/tag102.xml"/><Relationship Id="rId4" Type="http://schemas.openxmlformats.org/officeDocument/2006/relationships/image" Target="../media/image45.jpeg"/><Relationship Id="rId5" Type="http://schemas.openxmlformats.org/officeDocument/2006/relationships/tags" Target="../tags/tag103.xml"/><Relationship Id="rId6" Type="http://schemas.openxmlformats.org/officeDocument/2006/relationships/slideLayout" Target="../slideLayouts/slideLayout14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tags" Target="../tags/tag104.xml"/><Relationship Id="rId2" Type="http://schemas.openxmlformats.org/officeDocument/2006/relationships/tags" Target="../tags/tag105.xml"/><Relationship Id="rId3" Type="http://schemas.openxmlformats.org/officeDocument/2006/relationships/tags" Target="../tags/tag106.xml"/><Relationship Id="rId4" Type="http://schemas.openxmlformats.org/officeDocument/2006/relationships/tags" Target="../tags/tag107.xml"/><Relationship Id="rId5" Type="http://schemas.openxmlformats.org/officeDocument/2006/relationships/tags" Target="../tags/tag108.xml"/><Relationship Id="rId6" Type="http://schemas.openxmlformats.org/officeDocument/2006/relationships/image" Target="../media/image46.jpeg"/><Relationship Id="rId7" Type="http://schemas.openxmlformats.org/officeDocument/2006/relationships/tags" Target="../tags/tag109.xml"/><Relationship Id="rId8" Type="http://schemas.openxmlformats.org/officeDocument/2006/relationships/image" Target="../media/image47.jpeg"/><Relationship Id="rId9" Type="http://schemas.openxmlformats.org/officeDocument/2006/relationships/tags" Target="../tags/tag110.xml"/><Relationship Id="rId10" Type="http://schemas.openxmlformats.org/officeDocument/2006/relationships/tags" Target="../tags/tag111.xml"/><Relationship Id="rId11" Type="http://schemas.openxmlformats.org/officeDocument/2006/relationships/tags" Target="../tags/tag112.xml"/><Relationship Id="rId12" Type="http://schemas.openxmlformats.org/officeDocument/2006/relationships/tags" Target="../tags/tag113.xml"/><Relationship Id="rId13" Type="http://schemas.openxmlformats.org/officeDocument/2006/relationships/slideLayout" Target="../slideLayouts/slideLayout14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video" Target="../media/media1.mp4"/><Relationship Id="rId2" Type="http://schemas.microsoft.com/office/2007/relationships/media" Target="../media/media1.mp4"/><Relationship Id="rId3" Type="http://schemas.openxmlformats.org/officeDocument/2006/relationships/image" Target="../media/image48.png"/><Relationship Id="rId4" Type="http://schemas.openxmlformats.org/officeDocument/2006/relationships/slideLayout" Target="../slideLayouts/slideLayout14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tags" Target="../tags/tag114.xml"/><Relationship Id="rId2" Type="http://schemas.openxmlformats.org/officeDocument/2006/relationships/tags" Target="../tags/tag115.xml"/><Relationship Id="rId3" Type="http://schemas.openxmlformats.org/officeDocument/2006/relationships/tags" Target="../tags/tag116.xml"/><Relationship Id="rId4" Type="http://schemas.openxmlformats.org/officeDocument/2006/relationships/tags" Target="../tags/tag117.xml"/><Relationship Id="rId5" Type="http://schemas.openxmlformats.org/officeDocument/2006/relationships/tags" Target="../tags/tag118.xml"/><Relationship Id="rId6" Type="http://schemas.openxmlformats.org/officeDocument/2006/relationships/image" Target="../media/image49.jpeg"/><Relationship Id="rId7" Type="http://schemas.openxmlformats.org/officeDocument/2006/relationships/tags" Target="../tags/tag119.xml"/><Relationship Id="rId8" Type="http://schemas.openxmlformats.org/officeDocument/2006/relationships/image" Target="../media/image50.jpeg"/><Relationship Id="rId9" Type="http://schemas.openxmlformats.org/officeDocument/2006/relationships/tags" Target="../tags/tag120.xml"/><Relationship Id="rId10" Type="http://schemas.openxmlformats.org/officeDocument/2006/relationships/image" Target="../media/image51.jpeg"/><Relationship Id="rId11" Type="http://schemas.openxmlformats.org/officeDocument/2006/relationships/tags" Target="../tags/tag121.xml"/><Relationship Id="rId12" Type="http://schemas.openxmlformats.org/officeDocument/2006/relationships/tags" Target="../tags/tag122.xml"/><Relationship Id="rId13" Type="http://schemas.openxmlformats.org/officeDocument/2006/relationships/tags" Target="../tags/tag123.xml"/><Relationship Id="rId14" Type="http://schemas.openxmlformats.org/officeDocument/2006/relationships/tags" Target="../tags/tag124.xml"/><Relationship Id="rId15" Type="http://schemas.openxmlformats.org/officeDocument/2006/relationships/tags" Target="../tags/tag125.xml"/><Relationship Id="rId16" Type="http://schemas.openxmlformats.org/officeDocument/2006/relationships/tags" Target="../tags/tag126.xml"/><Relationship Id="rId17" Type="http://schemas.openxmlformats.org/officeDocument/2006/relationships/slideLayout" Target="../slideLayouts/slideLayout14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tags" Target="../tags/tag127.xml"/><Relationship Id="rId2" Type="http://schemas.openxmlformats.org/officeDocument/2006/relationships/image" Target="../media/image52.jpeg"/><Relationship Id="rId3" Type="http://schemas.openxmlformats.org/officeDocument/2006/relationships/tags" Target="../tags/tag128.xml"/><Relationship Id="rId4" Type="http://schemas.openxmlformats.org/officeDocument/2006/relationships/slideLayout" Target="../slideLayouts/slideLayout14.xml"/></Relationships>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tags" Target="../tags/tag129.xml"/><Relationship Id="rId2" Type="http://schemas.openxmlformats.org/officeDocument/2006/relationships/tags" Target="../tags/tag130.xml"/><Relationship Id="rId3" Type="http://schemas.openxmlformats.org/officeDocument/2006/relationships/tags" Target="../tags/tag131.xml"/><Relationship Id="rId4" Type="http://schemas.openxmlformats.org/officeDocument/2006/relationships/tags" Target="../tags/tag132.xml"/><Relationship Id="rId5" Type="http://schemas.openxmlformats.org/officeDocument/2006/relationships/tags" Target="../tags/tag133.xml"/><Relationship Id="rId6" Type="http://schemas.openxmlformats.org/officeDocument/2006/relationships/tags" Target="../tags/tag134.xml"/><Relationship Id="rId7" Type="http://schemas.openxmlformats.org/officeDocument/2006/relationships/image" Target="../media/image53.jpeg"/><Relationship Id="rId8" Type="http://schemas.openxmlformats.org/officeDocument/2006/relationships/tags" Target="../tags/tag135.xml"/><Relationship Id="rId9" Type="http://schemas.openxmlformats.org/officeDocument/2006/relationships/tags" Target="../tags/tag136.xml"/><Relationship Id="rId10" Type="http://schemas.openxmlformats.org/officeDocument/2006/relationships/slideLayout" Target="../slideLayouts/slideLayout14.xml"/></Relationships>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tags" Target="../tags/tag137.xml"/><Relationship Id="rId2" Type="http://schemas.openxmlformats.org/officeDocument/2006/relationships/image" Target="../media/image54.jpeg"/><Relationship Id="rId3" Type="http://schemas.openxmlformats.org/officeDocument/2006/relationships/tags" Target="../tags/tag138.xml"/><Relationship Id="rId4" Type="http://schemas.openxmlformats.org/officeDocument/2006/relationships/tags" Target="../tags/tag139.xml"/><Relationship Id="rId5" Type="http://schemas.openxmlformats.org/officeDocument/2006/relationships/tags" Target="../tags/tag140.xml"/><Relationship Id="rId6" Type="http://schemas.openxmlformats.org/officeDocument/2006/relationships/tags" Target="../tags/tag141.xml"/><Relationship Id="rId7" Type="http://schemas.openxmlformats.org/officeDocument/2006/relationships/image" Target="../media/image55.jpeg"/><Relationship Id="rId8" Type="http://schemas.openxmlformats.org/officeDocument/2006/relationships/tags" Target="../tags/tag142.xml"/><Relationship Id="rId9" Type="http://schemas.openxmlformats.org/officeDocument/2006/relationships/tags" Target="../tags/tag143.xml"/><Relationship Id="rId10" Type="http://schemas.openxmlformats.org/officeDocument/2006/relationships/tags" Target="../tags/tag144.xml"/><Relationship Id="rId11" Type="http://schemas.openxmlformats.org/officeDocument/2006/relationships/image" Target="../media/image56.png"/><Relationship Id="rId12" Type="http://schemas.openxmlformats.org/officeDocument/2006/relationships/slideLayout" Target="../slideLayouts/slideLayout14.xml"/><Relationship Id="rId13" Type="http://schemas.openxmlformats.org/officeDocument/2006/relationships/notesSlide" Target="../notesSlides/notesSlide13.xml"/></Relationships>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tags" Target="../tags/tag148.xml"/><Relationship Id="rId2" Type="http://schemas.openxmlformats.org/officeDocument/2006/relationships/image" Target="../media/image57.jpeg"/><Relationship Id="rId3" Type="http://schemas.openxmlformats.org/officeDocument/2006/relationships/slideLayout" Target="../slideLayouts/slideLayout14.xml"/></Relationships>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tags" Target="../tags/tag149.xml"/><Relationship Id="rId2" Type="http://schemas.openxmlformats.org/officeDocument/2006/relationships/tags" Target="../tags/tag150.xml"/><Relationship Id="rId3" Type="http://schemas.openxmlformats.org/officeDocument/2006/relationships/tags" Target="../tags/tag151.xml"/><Relationship Id="rId4" Type="http://schemas.openxmlformats.org/officeDocument/2006/relationships/tags" Target="../tags/tag152.xml"/><Relationship Id="rId5" Type="http://schemas.openxmlformats.org/officeDocument/2006/relationships/tags" Target="../tags/tag153.xml"/><Relationship Id="rId6" Type="http://schemas.openxmlformats.org/officeDocument/2006/relationships/tags" Target="../tags/tag154.xml"/><Relationship Id="rId7" Type="http://schemas.openxmlformats.org/officeDocument/2006/relationships/tags" Target="../tags/tag155.xml"/><Relationship Id="rId8" Type="http://schemas.openxmlformats.org/officeDocument/2006/relationships/image" Target="../media/image58.jpeg"/><Relationship Id="rId9" Type="http://schemas.openxmlformats.org/officeDocument/2006/relationships/tags" Target="../tags/tag156.xml"/><Relationship Id="rId10" Type="http://schemas.openxmlformats.org/officeDocument/2006/relationships/image" Target="../media/image59.jpeg"/><Relationship Id="rId11" Type="http://schemas.openxmlformats.org/officeDocument/2006/relationships/tags" Target="../tags/tag157.xml"/><Relationship Id="rId12" Type="http://schemas.openxmlformats.org/officeDocument/2006/relationships/tags" Target="../tags/tag158.xml"/><Relationship Id="rId13" Type="http://schemas.openxmlformats.org/officeDocument/2006/relationships/tags" Target="../tags/tag159.xml"/><Relationship Id="rId14" Type="http://schemas.openxmlformats.org/officeDocument/2006/relationships/slideLayout" Target="../slideLayouts/slideLayout14.xml"/></Relationships>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4.xml"/></Relationships>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tags" Target="../tags/tag160.xml"/><Relationship Id="rId2" Type="http://schemas.openxmlformats.org/officeDocument/2006/relationships/tags" Target="../tags/tag161.xml"/><Relationship Id="rId3" Type="http://schemas.openxmlformats.org/officeDocument/2006/relationships/tags" Target="../tags/tag162.xml"/><Relationship Id="rId4" Type="http://schemas.openxmlformats.org/officeDocument/2006/relationships/tags" Target="../tags/tag163.xml"/><Relationship Id="rId5" Type="http://schemas.openxmlformats.org/officeDocument/2006/relationships/tags" Target="../tags/tag164.xml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15.xml"/></Relationships>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tags" Target="../tags/tag168.xml"/><Relationship Id="rId2" Type="http://schemas.openxmlformats.org/officeDocument/2006/relationships/image" Target="../media/image61.jpeg"/><Relationship Id="rId3" Type="http://schemas.openxmlformats.org/officeDocument/2006/relationships/slideLayout" Target="../slideLayouts/slideLayout14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6.xml"/></Relationships>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tags" Target="../tags/tag169.xml"/><Relationship Id="rId2" Type="http://schemas.openxmlformats.org/officeDocument/2006/relationships/tags" Target="../tags/tag170.xml"/><Relationship Id="rId3" Type="http://schemas.openxmlformats.org/officeDocument/2006/relationships/tags" Target="../tags/tag171.xml"/><Relationship Id="rId4" Type="http://schemas.openxmlformats.org/officeDocument/2006/relationships/tags" Target="../tags/tag172.xml"/><Relationship Id="rId5" Type="http://schemas.openxmlformats.org/officeDocument/2006/relationships/tags" Target="../tags/tag173.xml"/><Relationship Id="rId6" Type="http://schemas.openxmlformats.org/officeDocument/2006/relationships/image" Target="../media/image62.jpeg"/><Relationship Id="rId7" Type="http://schemas.openxmlformats.org/officeDocument/2006/relationships/tags" Target="../tags/tag174.xml"/><Relationship Id="rId8" Type="http://schemas.openxmlformats.org/officeDocument/2006/relationships/tags" Target="../tags/tag175.xml"/><Relationship Id="rId9" Type="http://schemas.openxmlformats.org/officeDocument/2006/relationships/tags" Target="../tags/tag176.xml"/><Relationship Id="rId10" Type="http://schemas.openxmlformats.org/officeDocument/2006/relationships/tags" Target="../tags/tag177.xml"/><Relationship Id="rId11" Type="http://schemas.openxmlformats.org/officeDocument/2006/relationships/tags" Target="../tags/tag178.xml"/><Relationship Id="rId12" Type="http://schemas.openxmlformats.org/officeDocument/2006/relationships/image" Target="../media/image63.png"/><Relationship Id="rId13" Type="http://schemas.openxmlformats.org/officeDocument/2006/relationships/tags" Target="../tags/tag179.xml"/><Relationship Id="rId14" Type="http://schemas.openxmlformats.org/officeDocument/2006/relationships/image" Target="../media/image29.png"/><Relationship Id="rId15" Type="http://schemas.openxmlformats.org/officeDocument/2006/relationships/tags" Target="../tags/tag180.xml"/><Relationship Id="rId16" Type="http://schemas.openxmlformats.org/officeDocument/2006/relationships/image" Target="../media/image64.png"/><Relationship Id="rId17" Type="http://schemas.openxmlformats.org/officeDocument/2006/relationships/slideLayout" Target="../slideLayouts/slideLayout14.xml"/><Relationship Id="rId18" Type="http://schemas.openxmlformats.org/officeDocument/2006/relationships/notesSlide" Target="../notesSlides/notesSlide16.xml"/></Relationships>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tags" Target="../tags/tag184.xml"/><Relationship Id="rId2" Type="http://schemas.openxmlformats.org/officeDocument/2006/relationships/tags" Target="../tags/tag185.xml"/><Relationship Id="rId3" Type="http://schemas.openxmlformats.org/officeDocument/2006/relationships/tags" Target="../tags/tag186.xml"/><Relationship Id="rId4" Type="http://schemas.openxmlformats.org/officeDocument/2006/relationships/tags" Target="../tags/tag187.xml"/><Relationship Id="rId5" Type="http://schemas.openxmlformats.org/officeDocument/2006/relationships/image" Target="../media/image65.jpeg"/><Relationship Id="rId6" Type="http://schemas.openxmlformats.org/officeDocument/2006/relationships/tags" Target="../tags/tag188.xml"/><Relationship Id="rId7" Type="http://schemas.openxmlformats.org/officeDocument/2006/relationships/tags" Target="../tags/tag189.xml"/><Relationship Id="rId8" Type="http://schemas.openxmlformats.org/officeDocument/2006/relationships/tags" Target="../tags/tag190.xml"/><Relationship Id="rId9" Type="http://schemas.openxmlformats.org/officeDocument/2006/relationships/tags" Target="../tags/tag191.xml"/><Relationship Id="rId10" Type="http://schemas.openxmlformats.org/officeDocument/2006/relationships/tags" Target="../tags/tag192.xml"/><Relationship Id="rId11" Type="http://schemas.openxmlformats.org/officeDocument/2006/relationships/tags" Target="../tags/tag193.xml"/><Relationship Id="rId12" Type="http://schemas.openxmlformats.org/officeDocument/2006/relationships/image" Target="../media/image66.jpeg"/><Relationship Id="rId13" Type="http://schemas.openxmlformats.org/officeDocument/2006/relationships/tags" Target="../tags/tag194.xml"/><Relationship Id="rId14" Type="http://schemas.openxmlformats.org/officeDocument/2006/relationships/tags" Target="../tags/tag195.xml"/><Relationship Id="rId15" Type="http://schemas.openxmlformats.org/officeDocument/2006/relationships/tags" Target="../tags/tag196.xml"/><Relationship Id="rId16" Type="http://schemas.openxmlformats.org/officeDocument/2006/relationships/slideLayout" Target="../slideLayouts/slideLayout14.xml"/><Relationship Id="rId17" Type="http://schemas.openxmlformats.org/officeDocument/2006/relationships/notesSlide" Target="../notesSlides/notesSlide17.xml"/></Relationships>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tags" Target="../tags/tag200.xml"/><Relationship Id="rId2" Type="http://schemas.openxmlformats.org/officeDocument/2006/relationships/tags" Target="../tags/tag201.xml"/><Relationship Id="rId3" Type="http://schemas.openxmlformats.org/officeDocument/2006/relationships/tags" Target="../tags/tag202.xml"/><Relationship Id="rId4" Type="http://schemas.openxmlformats.org/officeDocument/2006/relationships/tags" Target="../tags/tag203.xml"/><Relationship Id="rId5" Type="http://schemas.openxmlformats.org/officeDocument/2006/relationships/tags" Target="../tags/tag204.xml"/><Relationship Id="rId6" Type="http://schemas.openxmlformats.org/officeDocument/2006/relationships/tags" Target="../tags/tag205.xml"/><Relationship Id="rId7" Type="http://schemas.openxmlformats.org/officeDocument/2006/relationships/tags" Target="../tags/tag206.xml"/><Relationship Id="rId8" Type="http://schemas.openxmlformats.org/officeDocument/2006/relationships/tags" Target="../tags/tag207.xml"/><Relationship Id="rId9" Type="http://schemas.openxmlformats.org/officeDocument/2006/relationships/tags" Target="../tags/tag208.xml"/><Relationship Id="rId10" Type="http://schemas.openxmlformats.org/officeDocument/2006/relationships/image" Target="../media/image67.jpeg"/><Relationship Id="rId11" Type="http://schemas.openxmlformats.org/officeDocument/2006/relationships/tags" Target="../tags/tag209.xml"/><Relationship Id="rId12" Type="http://schemas.openxmlformats.org/officeDocument/2006/relationships/image" Target="../media/image68.jpeg"/><Relationship Id="rId13" Type="http://schemas.openxmlformats.org/officeDocument/2006/relationships/tags" Target="../tags/tag210.xml"/><Relationship Id="rId14" Type="http://schemas.openxmlformats.org/officeDocument/2006/relationships/tags" Target="../tags/tag211.xml"/><Relationship Id="rId15" Type="http://schemas.openxmlformats.org/officeDocument/2006/relationships/tags" Target="../tags/tag212.xml"/><Relationship Id="rId16" Type="http://schemas.openxmlformats.org/officeDocument/2006/relationships/tags" Target="../tags/tag213.xml"/><Relationship Id="rId17" Type="http://schemas.openxmlformats.org/officeDocument/2006/relationships/tags" Target="../tags/tag214.xml"/><Relationship Id="rId18" Type="http://schemas.openxmlformats.org/officeDocument/2006/relationships/tags" Target="../tags/tag215.xml"/><Relationship Id="rId19" Type="http://schemas.openxmlformats.org/officeDocument/2006/relationships/image" Target="../media/image69.png"/><Relationship Id="rId20" Type="http://schemas.openxmlformats.org/officeDocument/2006/relationships/slideLayout" Target="../slideLayouts/slideLayout14.xml"/><Relationship Id="rId21" Type="http://schemas.openxmlformats.org/officeDocument/2006/relationships/notesSlide" Target="../notesSlides/notesSlide18.xml"/></Relationships>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tags" Target="../tags/tag219.xml"/><Relationship Id="rId2" Type="http://schemas.openxmlformats.org/officeDocument/2006/relationships/tags" Target="../tags/tag220.xml"/><Relationship Id="rId3" Type="http://schemas.openxmlformats.org/officeDocument/2006/relationships/tags" Target="../tags/tag221.xml"/><Relationship Id="rId4" Type="http://schemas.openxmlformats.org/officeDocument/2006/relationships/tags" Target="../tags/tag222.xml"/><Relationship Id="rId5" Type="http://schemas.openxmlformats.org/officeDocument/2006/relationships/tags" Target="../tags/tag223.xml"/><Relationship Id="rId6" Type="http://schemas.openxmlformats.org/officeDocument/2006/relationships/image" Target="../media/image70.jpeg"/><Relationship Id="rId7" Type="http://schemas.openxmlformats.org/officeDocument/2006/relationships/tags" Target="../tags/tag224.xml"/><Relationship Id="rId8" Type="http://schemas.openxmlformats.org/officeDocument/2006/relationships/slideLayout" Target="../slideLayouts/slideLayout14.xml"/><Relationship Id="rId9" Type="http://schemas.openxmlformats.org/officeDocument/2006/relationships/notesSlide" Target="../notesSlides/notesSlide19.xml"/></Relationships>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tags" Target="../tags/tag228.xml"/><Relationship Id="rId2" Type="http://schemas.openxmlformats.org/officeDocument/2006/relationships/tags" Target="../tags/tag229.xml"/><Relationship Id="rId3" Type="http://schemas.openxmlformats.org/officeDocument/2006/relationships/tags" Target="../tags/tag230.xml"/><Relationship Id="rId4" Type="http://schemas.openxmlformats.org/officeDocument/2006/relationships/tags" Target="../tags/tag231.xml"/><Relationship Id="rId5" Type="http://schemas.openxmlformats.org/officeDocument/2006/relationships/tags" Target="../tags/tag232.xml"/><Relationship Id="rId6" Type="http://schemas.openxmlformats.org/officeDocument/2006/relationships/tags" Target="../tags/tag233.xml"/><Relationship Id="rId7" Type="http://schemas.openxmlformats.org/officeDocument/2006/relationships/tags" Target="../tags/tag234.xml"/><Relationship Id="rId8" Type="http://schemas.openxmlformats.org/officeDocument/2006/relationships/tags" Target="../tags/tag235.xml"/><Relationship Id="rId9" Type="http://schemas.openxmlformats.org/officeDocument/2006/relationships/image" Target="../media/image71.jpeg"/><Relationship Id="rId10" Type="http://schemas.openxmlformats.org/officeDocument/2006/relationships/tags" Target="../tags/tag236.xml"/><Relationship Id="rId11" Type="http://schemas.openxmlformats.org/officeDocument/2006/relationships/image" Target="../media/image72.jpeg"/><Relationship Id="rId12" Type="http://schemas.openxmlformats.org/officeDocument/2006/relationships/tags" Target="../tags/tag237.xml"/><Relationship Id="rId13" Type="http://schemas.openxmlformats.org/officeDocument/2006/relationships/tags" Target="../tags/tag238.xml"/><Relationship Id="rId14" Type="http://schemas.openxmlformats.org/officeDocument/2006/relationships/tags" Target="../tags/tag239.xml"/><Relationship Id="rId15" Type="http://schemas.openxmlformats.org/officeDocument/2006/relationships/slideLayout" Target="../slideLayouts/slideLayout14.xml"/><Relationship Id="rId16" Type="http://schemas.openxmlformats.org/officeDocument/2006/relationships/notesSlide" Target="../notesSlides/notesSlide20.xml"/></Relationships>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tags" Target="../tags/tag243.xml"/><Relationship Id="rId2" Type="http://schemas.openxmlformats.org/officeDocument/2006/relationships/tags" Target="../tags/tag244.xml"/><Relationship Id="rId3" Type="http://schemas.openxmlformats.org/officeDocument/2006/relationships/tags" Target="../tags/tag245.xml"/><Relationship Id="rId4" Type="http://schemas.openxmlformats.org/officeDocument/2006/relationships/tags" Target="../tags/tag246.xml"/><Relationship Id="rId5" Type="http://schemas.openxmlformats.org/officeDocument/2006/relationships/tags" Target="../tags/tag247.xml"/><Relationship Id="rId6" Type="http://schemas.openxmlformats.org/officeDocument/2006/relationships/tags" Target="../tags/tag248.xml"/><Relationship Id="rId7" Type="http://schemas.openxmlformats.org/officeDocument/2006/relationships/tags" Target="../tags/tag249.xml"/><Relationship Id="rId8" Type="http://schemas.openxmlformats.org/officeDocument/2006/relationships/tags" Target="../tags/tag250.xml"/><Relationship Id="rId9" Type="http://schemas.openxmlformats.org/officeDocument/2006/relationships/tags" Target="../tags/tag251.xml"/><Relationship Id="rId10" Type="http://schemas.openxmlformats.org/officeDocument/2006/relationships/image" Target="../media/image73.jpeg"/><Relationship Id="rId11" Type="http://schemas.openxmlformats.org/officeDocument/2006/relationships/tags" Target="../tags/tag252.xml"/><Relationship Id="rId12" Type="http://schemas.openxmlformats.org/officeDocument/2006/relationships/image" Target="../media/image74.jpeg"/><Relationship Id="rId13" Type="http://schemas.openxmlformats.org/officeDocument/2006/relationships/tags" Target="../tags/tag253.xml"/><Relationship Id="rId14" Type="http://schemas.openxmlformats.org/officeDocument/2006/relationships/tags" Target="../tags/tag254.xml"/><Relationship Id="rId15" Type="http://schemas.openxmlformats.org/officeDocument/2006/relationships/tags" Target="../tags/tag255.xml"/><Relationship Id="rId16" Type="http://schemas.openxmlformats.org/officeDocument/2006/relationships/tags" Target="../tags/tag256.xml"/><Relationship Id="rId17" Type="http://schemas.openxmlformats.org/officeDocument/2006/relationships/slideLayout" Target="../slideLayouts/slideLayout14.xml"/></Relationships>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slideLayout" Target="../slideLayouts/slideLayout14.xml"/></Relationships>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jpeg"/><Relationship Id="rId3" Type="http://schemas.openxmlformats.org/officeDocument/2006/relationships/slideLayout" Target="../slideLayouts/slideLayout14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5.xml"/></Relationships>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image" Target="../media/image79.jpeg"/><Relationship Id="rId3" Type="http://schemas.openxmlformats.org/officeDocument/2006/relationships/slideLayout" Target="../slideLayouts/slideLayout14.xml"/></Relationships>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slideLayout" Target="../slideLayouts/slideLayout14.xml"/></Relationships>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image" Target="../media/image82.jpeg"/><Relationship Id="rId3" Type="http://schemas.openxmlformats.org/officeDocument/2006/relationships/image" Target="../media/image83.jpeg"/><Relationship Id="rId4" Type="http://schemas.openxmlformats.org/officeDocument/2006/relationships/slideLayout" Target="../slideLayouts/slideLayout14.xml"/></Relationships>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image" Target="../media/image85.jpeg"/><Relationship Id="rId3" Type="http://schemas.openxmlformats.org/officeDocument/2006/relationships/slideLayout" Target="../slideLayouts/slideLayout14.xml"/></Relationships>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image" Target="../media/image87.jpeg"/><Relationship Id="rId3" Type="http://schemas.openxmlformats.org/officeDocument/2006/relationships/slideLayout" Target="../slideLayouts/slideLayout14.xml"/></Relationships>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image" Target="../media/image89.jpeg"/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audio" Target="../media/media2.wav"/><Relationship Id="rId6" Type="http://schemas.microsoft.com/office/2007/relationships/media" Target="../media/media2.wav"/><Relationship Id="rId7" Type="http://schemas.openxmlformats.org/officeDocument/2006/relationships/image" Target="../media/image92.png"/><Relationship Id="rId8" Type="http://schemas.openxmlformats.org/officeDocument/2006/relationships/audio" Target="../media/media3.wav"/><Relationship Id="rId9" Type="http://schemas.microsoft.com/office/2007/relationships/media" Target="../media/media3.wav"/><Relationship Id="rId10" Type="http://schemas.openxmlformats.org/officeDocument/2006/relationships/image" Target="../media/image29.png"/><Relationship Id="rId11" Type="http://schemas.openxmlformats.org/officeDocument/2006/relationships/audio" Target="../media/media4.wav"/><Relationship Id="rId12" Type="http://schemas.microsoft.com/office/2007/relationships/media" Target="../media/media4.wav"/><Relationship Id="rId13" Type="http://schemas.openxmlformats.org/officeDocument/2006/relationships/audio" Target="../media/media5.wav"/><Relationship Id="rId14" Type="http://schemas.microsoft.com/office/2007/relationships/media" Target="../media/media5.wav"/><Relationship Id="rId15" Type="http://schemas.openxmlformats.org/officeDocument/2006/relationships/audio" Target="../media/media6.wav"/><Relationship Id="rId16" Type="http://schemas.microsoft.com/office/2007/relationships/media" Target="../media/media6.wav"/><Relationship Id="rId17" Type="http://schemas.openxmlformats.org/officeDocument/2006/relationships/slideLayout" Target="../slideLayouts/slideLayout14.xml"/></Relationships>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image" Target="../media/image94.jpeg"/><Relationship Id="rId3" Type="http://schemas.openxmlformats.org/officeDocument/2006/relationships/image" Target="../media/image95.jpeg"/><Relationship Id="rId4" Type="http://schemas.openxmlformats.org/officeDocument/2006/relationships/slideLayout" Target="../slideLayouts/slideLayout14.xml"/></Relationships>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image" Target="../media/image96.jpeg"/><Relationship Id="rId2" Type="http://schemas.openxmlformats.org/officeDocument/2006/relationships/image" Target="../media/image97.jpeg"/><Relationship Id="rId3" Type="http://schemas.openxmlformats.org/officeDocument/2006/relationships/slideLayout" Target="../slideLayouts/slideLayout14.xml"/></Relationships>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image" Target="../media/image99.jpeg"/><Relationship Id="rId3" Type="http://schemas.openxmlformats.org/officeDocument/2006/relationships/image" Target="../media/image100.jpeg"/><Relationship Id="rId4" Type="http://schemas.openxmlformats.org/officeDocument/2006/relationships/image" Target="../media/image101.jpeg"/><Relationship Id="rId5" Type="http://schemas.openxmlformats.org/officeDocument/2006/relationships/slideLayout" Target="../slideLayouts/slideLayout14.xml"/></Relationships>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image" Target="../media/image102.png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4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hyperlink" Target="http://en.wikipedia.org/wiki/Exophthalmos" TargetMode="External"/><Relationship Id="rId2" Type="http://schemas.openxmlformats.org/officeDocument/2006/relationships/hyperlink" Target="http://en.wikipedia.org/wiki/Orbit_(anatomy)" TargetMode="External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6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</p:bgPr>
    </p:bg>
    <p:spTree>
      <p:nvGrpSpPr>
        <p:cNvPr id="28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0" name="Google Shape;305;p51"/>
          <p:cNvSpPr txBox="1">
            <a:spLocks noGrp="1"/>
          </p:cNvSpPr>
          <p:nvPr>
            <p:ph type="ctrTitle"/>
          </p:nvPr>
        </p:nvSpPr>
        <p:spPr>
          <a:xfrm>
            <a:off x="713100" y="762395"/>
            <a:ext cx="3621900" cy="2371800"/>
          </a:xfrm>
          <a:prstGeom prst="rect"/>
        </p:spPr>
        <p:txBody>
          <a:bodyPr anchor="b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dirty="0" lang="en-US" smtClean="0"/>
              <a:t>O</a:t>
            </a:r>
            <a:r>
              <a:rPr dirty="0" lang="en" smtClean="0"/>
              <a:t>rbital diseases </a:t>
            </a:r>
            <a:endParaRPr dirty="0"/>
          </a:p>
        </p:txBody>
      </p:sp>
      <p:sp>
        <p:nvSpPr>
          <p:cNvPr id="1048581" name="Google Shape;306;p51"/>
          <p:cNvSpPr txBox="1">
            <a:spLocks noGrp="1"/>
          </p:cNvSpPr>
          <p:nvPr>
            <p:ph type="subTitle" idx="1"/>
          </p:nvPr>
        </p:nvSpPr>
        <p:spPr>
          <a:xfrm>
            <a:off x="713100" y="3516200"/>
            <a:ext cx="2535000" cy="609600"/>
          </a:xfrm>
          <a:prstGeom prst="rect"/>
        </p:spPr>
        <p:txBody>
          <a:bodyPr anchor="t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dirty="0" lang="en-US" smtClean="0"/>
              <a:t>P</a:t>
            </a:r>
            <a:r>
              <a:rPr dirty="0" lang="en" smtClean="0"/>
              <a:t>resented by : </a:t>
            </a: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dirty="0" lang="en-US" smtClean="0"/>
              <a:t>T</a:t>
            </a:r>
            <a:r>
              <a:rPr dirty="0" lang="en" smtClean="0"/>
              <a:t>amara zyoud </a:t>
            </a: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dirty="0" lang="en-US" smtClean="0"/>
              <a:t>A</a:t>
            </a:r>
            <a:r>
              <a:rPr dirty="0" lang="en" smtClean="0"/>
              <a:t>kram oran </a:t>
            </a:r>
            <a:endParaRPr dirty="0"/>
          </a:p>
        </p:txBody>
      </p:sp>
      <p:pic>
        <p:nvPicPr>
          <p:cNvPr id="2097152" name="Google Shape;307;p51"/>
          <p:cNvPicPr preferRelativeResize="0"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914901" y="939773"/>
            <a:ext cx="4053403" cy="3206152"/>
          </a:xfrm>
          <a:prstGeom prst="ellipse"/>
          <a:noFill/>
          <a:ln>
            <a:noFill/>
          </a:ln>
        </p:spPr>
      </p:pic>
      <p:sp>
        <p:nvSpPr>
          <p:cNvPr id="1048582" name="Google Shape;308;p51"/>
          <p:cNvSpPr/>
          <p:nvPr/>
        </p:nvSpPr>
        <p:spPr>
          <a:xfrm>
            <a:off x="7738050" y="-371025"/>
            <a:ext cx="2720400" cy="2728500"/>
          </a:xfrm>
          <a:prstGeom prst="ellipse"/>
          <a:solidFill>
            <a:srgbClr val="B6CFE6">
              <a:alpha val="35750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583" name="Google Shape;309;p51"/>
          <p:cNvSpPr/>
          <p:nvPr/>
        </p:nvSpPr>
        <p:spPr>
          <a:xfrm>
            <a:off x="4638675" y="392325"/>
            <a:ext cx="1175100" cy="1201800"/>
          </a:xfrm>
          <a:prstGeom prst="ellipse"/>
          <a:solidFill>
            <a:srgbClr val="0B2446">
              <a:alpha val="35200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584" name="Google Shape;310;p51"/>
          <p:cNvSpPr/>
          <p:nvPr/>
        </p:nvSpPr>
        <p:spPr>
          <a:xfrm>
            <a:off x="6404550" y="3686925"/>
            <a:ext cx="897600" cy="918000"/>
          </a:xfrm>
          <a:prstGeom prst="ellipse"/>
          <a:solidFill>
            <a:srgbClr val="7DB0EB">
              <a:alpha val="65359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3"/>
          <p:cNvGrpSpPr/>
          <p:nvPr/>
        </p:nvGrpSpPr>
        <p:grpSpPr>
          <a:xfrm>
            <a:off x="1223629" y="87474"/>
            <a:ext cx="6638867" cy="3928730"/>
            <a:chOff x="107504" y="116632"/>
            <a:chExt cx="8851823" cy="5238306"/>
          </a:xfrm>
        </p:grpSpPr>
        <p:pic>
          <p:nvPicPr>
            <p:cNvPr id="2097165" name="Picture 1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1"/>
            <a:stretch>
              <a:fillRect/>
            </a:stretch>
          </p:blipFill>
          <p:spPr>
            <a:xfrm>
              <a:off x="107504" y="116632"/>
              <a:ext cx="4574629" cy="5238306"/>
            </a:xfrm>
            <a:prstGeom prst="rect"/>
          </p:spPr>
        </p:pic>
        <p:sp>
          <p:nvSpPr>
            <p:cNvPr id="1048712" name="TextBox 2"/>
            <p:cNvSpPr txBox="1"/>
            <p:nvPr/>
          </p:nvSpPr>
          <p:spPr>
            <a:xfrm>
              <a:off x="4710855" y="332656"/>
              <a:ext cx="4248472" cy="861775"/>
            </a:xfrm>
            <a:prstGeom prst="rect"/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rtlCol="0" wrap="square">
              <a:spAutoFit/>
            </a:bodyPr>
            <a:p>
              <a:r>
                <a:rPr dirty="0" sz="1800" lang="en-US">
                  <a:solidFill>
                    <a:schemeClr val="bg1"/>
                  </a:solidFill>
                </a:rPr>
                <a:t>The left eye is much farther forward than the right </a:t>
              </a:r>
              <a:r>
                <a:rPr dirty="0" sz="1800" lang="en-US">
                  <a:solidFill>
                    <a:schemeClr val="accent6">
                      <a:lumMod val="75000"/>
                    </a:schemeClr>
                  </a:solidFill>
                </a:rPr>
                <a:t>.  </a:t>
              </a:r>
            </a:p>
          </p:txBody>
        </p:sp>
      </p:grpSp>
      <p:pic>
        <p:nvPicPr>
          <p:cNvPr id="2097166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2411760" y="851169"/>
            <a:ext cx="5257800" cy="4066580"/>
          </a:xfrm>
          <a:prstGeom prst="rect"/>
          <a:ln w="7620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2097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7126" y="2324174"/>
            <a:ext cx="4360345" cy="1643449"/>
          </a:xfrm>
        </p:spPr>
        <p:txBody>
          <a:bodyPr/>
          <a:p>
            <a:pPr eaLnBrk="1" hangingPunct="1"/>
            <a:r>
              <a:rPr altLang="en-US" dirty="0" lang="en-US" smtClean="0"/>
              <a:t>Backward displacement of the globe </a:t>
            </a:r>
          </a:p>
          <a:p>
            <a:pPr eaLnBrk="1" hangingPunct="1"/>
            <a:r>
              <a:rPr altLang="en-US" dirty="0" lang="en-US" smtClean="0"/>
              <a:t>Causes  : </a:t>
            </a:r>
          </a:p>
          <a:p>
            <a:pPr lvl="1"/>
            <a:r>
              <a:rPr altLang="en-US" dirty="0" lang="en-US" smtClean="0"/>
              <a:t>Orbital wall fracture </a:t>
            </a:r>
          </a:p>
          <a:p>
            <a:pPr lvl="1">
              <a:buFont typeface="Wingdings" panose="05000000000000000000" pitchFamily="2" charset="2"/>
              <a:buNone/>
            </a:pPr>
            <a:r>
              <a:rPr altLang="en-US" dirty="0" lang="en-US" smtClean="0"/>
              <a:t>Cicatrizing Metastatic tumor                    as breast Ca </a:t>
            </a:r>
          </a:p>
          <a:p>
            <a:pPr lvl="1">
              <a:buFont typeface="Wingdings" panose="05000000000000000000" pitchFamily="2" charset="2"/>
              <a:buNone/>
            </a:pPr>
            <a:r>
              <a:rPr altLang="en-US" dirty="0" lang="en-US" smtClean="0"/>
              <a:t> Pseudo </a:t>
            </a:r>
            <a:r>
              <a:rPr altLang="en-US" dirty="0" lang="en-US" err="1" smtClean="0"/>
              <a:t>enophthalmos</a:t>
            </a:r>
            <a:r>
              <a:rPr altLang="en-US" dirty="0" lang="en-US" smtClean="0"/>
              <a:t> as in Horner      </a:t>
            </a:r>
          </a:p>
        </p:txBody>
      </p:sp>
      <p:sp>
        <p:nvSpPr>
          <p:cNvPr id="1048717" name="Rectangle 2"/>
          <p:cNvSpPr>
            <a:spLocks noGrp="1" noChangeArrowheads="1"/>
          </p:cNvSpPr>
          <p:nvPr>
            <p:ph type="title"/>
          </p:nvPr>
        </p:nvSpPr>
        <p:spPr>
          <a:xfrm>
            <a:off x="1608859" y="797297"/>
            <a:ext cx="5155735" cy="885900"/>
          </a:xfrm>
        </p:spPr>
        <p:txBody>
          <a:bodyPr/>
          <a:p>
            <a:pPr eaLnBrk="1" hangingPunct="1"/>
            <a:r>
              <a:rPr altLang="en-US" dirty="0" sz="3600" lang="en-US" err="1" smtClean="0">
                <a:latin typeface="Castellar" panose="020A0402060406010301" pitchFamily="18" charset="0"/>
              </a:rPr>
              <a:t>Enophthalmos</a:t>
            </a:r>
            <a:r>
              <a:rPr altLang="en-US" dirty="0" sz="3600" lang="en-US" smtClean="0">
                <a:latin typeface="Castellar" panose="020A0402060406010301" pitchFamily="18" charset="0"/>
              </a:rPr>
              <a:t> </a:t>
            </a:r>
          </a:p>
        </p:txBody>
      </p:sp>
      <p:sp>
        <p:nvSpPr>
          <p:cNvPr id="1048718" name="Slide Number Placeholder 5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eaLnBrk="0" hangingPunct="0" indent="-214313" marL="557213">
              <a:defRPr sz="1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eaLnBrk="0" hangingPunct="0" indent="-171450" marL="857250">
              <a:defRPr sz="1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eaLnBrk="0" hangingPunct="0" indent="-171450" marL="1200150">
              <a:defRPr sz="1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eaLnBrk="0" hangingPunct="0" indent="-171450" marL="1543050">
              <a:defRPr sz="1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eaLnBrk="0" fontAlgn="base" hangingPunct="0" indent="-171450" marL="188595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eaLnBrk="0" fontAlgn="base" hangingPunct="0" indent="-171450" marL="222885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eaLnBrk="0" fontAlgn="base" hangingPunct="0" indent="-171450" marL="257175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eaLnBrk="0" fontAlgn="base" hangingPunct="0" indent="-171450" marL="291465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0A75C2-C6C8-4430-81C2-2488284F752B}" type="slidenum">
              <a:rPr altLang="en-US" sz="1050" lang="ar-SA"/>
              <a:pPr eaLnBrk="1" hangingPunct="1"/>
              <a:t>11</a:t>
            </a:fld>
            <a:endParaRPr altLang="en-US" sz="1050" lang="en-US"/>
          </a:p>
        </p:txBody>
      </p:sp>
      <p:sp>
        <p:nvSpPr>
          <p:cNvPr id="1048719" name="Google Shape;362;p55"/>
          <p:cNvSpPr txBox="1"/>
          <p:nvPr/>
        </p:nvSpPr>
        <p:spPr>
          <a:xfrm>
            <a:off x="736135" y="845550"/>
            <a:ext cx="1216853" cy="789394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lstStyle>
            <a:defPPr algn="l"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b="0" cap="none" sz="1400" i="0" strike="noStrike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b="0" cap="none" sz="1400" i="0" strike="noStrike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b="0" cap="none" sz="1400" i="0" strike="noStrike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b="0" cap="none" sz="1400" i="0" strike="noStrike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b="0" cap="none" sz="1400" i="0" strike="noStrike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b="0" cap="none" sz="1400" i="0" strike="noStrike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b="0" cap="none" sz="1400" i="0" strike="noStrike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b="0" cap="none" sz="1400" i="0" strike="noStrike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b="0" cap="none" sz="1400" i="0" strike="noStrike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b="1" dirty="0" sz="4000" lang="en" smtClean="0">
                <a:solidFill>
                  <a:schemeClr val="accent5">
                    <a:lumMod val="75000"/>
                  </a:schemeClr>
                </a:solidFill>
              </a:rPr>
              <a:t>02</a:t>
            </a:r>
            <a:endParaRPr b="1" dirty="0" sz="3200" lang="en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97167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5391261" y="1995949"/>
            <a:ext cx="3390900" cy="1971675"/>
          </a:xfrm>
          <a:prstGeom prst="rect"/>
        </p:spPr>
      </p:pic>
    </p:spTree>
  </p:cSld>
  <p:clrMapOvr>
    <a:masterClrMapping/>
  </p:clrMapOvr>
  <p:timing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0" name="TextBox 1"/>
          <p:cNvSpPr txBox="1"/>
          <p:nvPr/>
        </p:nvSpPr>
        <p:spPr>
          <a:xfrm>
            <a:off x="1430871" y="236834"/>
            <a:ext cx="5346594" cy="646331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dirty="0" sz="3600" lang="en-US">
                <a:solidFill>
                  <a:schemeClr val="accent5">
                    <a:lumMod val="40000"/>
                    <a:lumOff val="60000"/>
                  </a:schemeClr>
                </a:solidFill>
                <a:latin typeface="Castellar" panose="020A0402060406010301" pitchFamily="18" charset="0"/>
              </a:rPr>
              <a:t>Orbital dystopia </a:t>
            </a:r>
          </a:p>
        </p:txBody>
      </p:sp>
      <p:pic>
        <p:nvPicPr>
          <p:cNvPr id="2097168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430871" y="2826854"/>
            <a:ext cx="6201631" cy="1201566"/>
          </a:xfrm>
          <a:prstGeom prst="rect"/>
        </p:spPr>
      </p:pic>
      <p:sp>
        <p:nvSpPr>
          <p:cNvPr id="1048721" name="Rectangle 3"/>
          <p:cNvSpPr/>
          <p:nvPr/>
        </p:nvSpPr>
        <p:spPr>
          <a:xfrm>
            <a:off x="1385646" y="789552"/>
            <a:ext cx="6534727" cy="1800493"/>
          </a:xfrm>
          <a:prstGeom prst="rect"/>
        </p:spPr>
        <p:txBody>
          <a:bodyPr wrap="square">
            <a:spAutoFit/>
          </a:bodyPr>
          <a:p>
            <a:r>
              <a:rPr dirty="0" sz="1800" lang="en-US">
                <a:latin typeface="Arial" panose="020B0604020202020204" pitchFamily="34" charset="0"/>
              </a:rPr>
              <a:t>Vertical or horizontal. </a:t>
            </a:r>
          </a:p>
          <a:p>
            <a:r>
              <a:rPr dirty="0" sz="1800" lang="en-US">
                <a:latin typeface="Arial" panose="020B0604020202020204" pitchFamily="34" charset="0"/>
              </a:rPr>
              <a:t>With </a:t>
            </a:r>
            <a:r>
              <a:rPr b="1" dirty="0" sz="1800" lang="en-US">
                <a:latin typeface="Arial" panose="020B0604020202020204" pitchFamily="34" charset="0"/>
              </a:rPr>
              <a:t>vertical</a:t>
            </a:r>
            <a:r>
              <a:rPr dirty="0" sz="1800" lang="en-US">
                <a:latin typeface="Arial" panose="020B0604020202020204" pitchFamily="34" charset="0"/>
              </a:rPr>
              <a:t> dystopia the orbits do not lie on the same horizontal plane. </a:t>
            </a:r>
          </a:p>
          <a:p>
            <a:r>
              <a:rPr dirty="0" sz="1800" lang="en-US">
                <a:latin typeface="Arial" panose="020B0604020202020204" pitchFamily="34" charset="0"/>
              </a:rPr>
              <a:t>In </a:t>
            </a:r>
            <a:r>
              <a:rPr b="1" dirty="0" sz="1800" lang="en-US">
                <a:latin typeface="Arial" panose="020B0604020202020204" pitchFamily="34" charset="0"/>
              </a:rPr>
              <a:t>horizontal or transverse</a:t>
            </a:r>
            <a:r>
              <a:rPr dirty="0" sz="1800" lang="en-US">
                <a:latin typeface="Arial" panose="020B0604020202020204" pitchFamily="34" charset="0"/>
              </a:rPr>
              <a:t> dystopia, the orbits are displaced laterally (orbital </a:t>
            </a:r>
            <a:r>
              <a:rPr dirty="0" sz="1800" lang="en-US" err="1">
                <a:latin typeface="Arial" panose="020B0604020202020204" pitchFamily="34" charset="0"/>
              </a:rPr>
              <a:t>Hypertelorism</a:t>
            </a:r>
            <a:r>
              <a:rPr dirty="0" sz="1800" lang="en-US">
                <a:latin typeface="Arial" panose="020B0604020202020204" pitchFamily="34" charset="0"/>
              </a:rPr>
              <a:t>) or medially ...</a:t>
            </a:r>
          </a:p>
          <a:p>
            <a:r>
              <a:rPr dirty="0" sz="1050" lang="en-US">
                <a:latin typeface="Arial" panose="020B0604020202020204" pitchFamily="34" charset="0"/>
              </a:rPr>
              <a:t/>
            </a:r>
            <a:br>
              <a:rPr dirty="0" sz="1050" lang="en-US">
                <a:latin typeface="Arial" panose="020B0604020202020204" pitchFamily="34" charset="0"/>
              </a:rPr>
            </a:br>
            <a:endParaRPr dirty="0" sz="1050" lang="en-US"/>
          </a:p>
        </p:txBody>
      </p:sp>
      <p:cxnSp>
        <p:nvCxnSpPr>
          <p:cNvPr id="3145728" name="Straight Connector 5"/>
          <p:cNvCxnSpPr>
            <a:cxnSpLocks/>
          </p:cNvCxnSpPr>
          <p:nvPr/>
        </p:nvCxnSpPr>
        <p:spPr>
          <a:xfrm>
            <a:off x="1223628" y="3597864"/>
            <a:ext cx="6777372" cy="0"/>
          </a:xfrm>
          <a:prstGeom prst="line"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22" name="Rectangle 6"/>
          <p:cNvSpPr/>
          <p:nvPr/>
        </p:nvSpPr>
        <p:spPr>
          <a:xfrm>
            <a:off x="569238" y="298390"/>
            <a:ext cx="755335" cy="707886"/>
          </a:xfrm>
          <a:prstGeom prst="rect"/>
        </p:spPr>
        <p:txBody>
          <a:bodyPr wrap="none">
            <a:spAutoFit/>
          </a:bodyPr>
          <a:p>
            <a:r>
              <a:rPr b="1" dirty="0" sz="4000" lang="en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03</a:t>
            </a:r>
            <a:endParaRPr dirty="0" sz="3200" lang="en-US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172423" y="585044"/>
            <a:ext cx="6799154" cy="3973412"/>
          </a:xfrm>
          <a:prstGeom prst="rect"/>
        </p:spPr>
      </p:pic>
    </p:spTree>
  </p:cSld>
  <p:clrMapOvr>
    <a:masterClrMapping/>
  </p:clrMapOvr>
  <p:timing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Picture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r="48992" b="-823"/>
          <a:stretch>
            <a:fillRect/>
          </a:stretch>
        </p:blipFill>
        <p:spPr>
          <a:xfrm>
            <a:off x="1601670" y="1599642"/>
            <a:ext cx="5465825" cy="3428405"/>
          </a:xfrm>
          <a:prstGeom prst="rect"/>
        </p:spPr>
      </p:pic>
      <p:grpSp>
        <p:nvGrpSpPr>
          <p:cNvPr id="122" name="Group 6"/>
          <p:cNvGrpSpPr/>
          <p:nvPr/>
        </p:nvGrpSpPr>
        <p:grpSpPr>
          <a:xfrm>
            <a:off x="2529660" y="63049"/>
            <a:ext cx="3609845" cy="2454695"/>
            <a:chOff x="1848880" y="84066"/>
            <a:chExt cx="4813126" cy="3272926"/>
          </a:xfrm>
        </p:grpSpPr>
        <p:pic>
          <p:nvPicPr>
            <p:cNvPr id="2097171" name="Picture 2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/>
            <a:stretch>
              <a:fillRect/>
            </a:stretch>
          </p:blipFill>
          <p:spPr>
            <a:xfrm>
              <a:off x="1848880" y="84066"/>
              <a:ext cx="4813126" cy="3272926"/>
            </a:xfrm>
            <a:prstGeom prst="rect"/>
          </p:spPr>
        </p:pic>
        <p:cxnSp>
          <p:nvCxnSpPr>
            <p:cNvPr id="3145729" name="Straight Connector 4"/>
            <p:cNvCxnSpPr>
              <a:cxnSpLocks/>
            </p:cNvCxnSpPr>
            <p:nvPr/>
          </p:nvCxnSpPr>
          <p:spPr>
            <a:xfrm>
              <a:off x="5292080" y="316373"/>
              <a:ext cx="0" cy="2808312"/>
            </a:xfrm>
            <a:prstGeom prst="line"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0" name="Straight Connector 5"/>
            <p:cNvCxnSpPr>
              <a:cxnSpLocks/>
            </p:cNvCxnSpPr>
            <p:nvPr/>
          </p:nvCxnSpPr>
          <p:spPr>
            <a:xfrm>
              <a:off x="3347864" y="316373"/>
              <a:ext cx="0" cy="2808312"/>
            </a:xfrm>
            <a:prstGeom prst="line"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726" name="TextBox 7"/>
          <p:cNvSpPr txBox="1"/>
          <p:nvPr/>
        </p:nvSpPr>
        <p:spPr>
          <a:xfrm>
            <a:off x="6408204" y="411510"/>
            <a:ext cx="1728192" cy="646331"/>
          </a:xfrm>
          <a:prstGeom prst="rect"/>
          <a:noFill/>
        </p:spPr>
        <p:txBody>
          <a:bodyPr rtlCol="0" wrap="square">
            <a:spAutoFit/>
          </a:bodyPr>
          <a:p>
            <a:r>
              <a:rPr dirty="0" sz="1800" lang="en-US"/>
              <a:t>Horizontal dystopia </a:t>
            </a: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</p:bgPr>
    </p:bg>
    <p:spTree>
      <p:nvGrpSpPr>
        <p:cNvPr id="126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4" name="Google Shape;432;p60"/>
          <p:cNvSpPr txBox="1">
            <a:spLocks noGrp="1"/>
          </p:cNvSpPr>
          <p:nvPr>
            <p:ph type="title"/>
          </p:nvPr>
        </p:nvSpPr>
        <p:spPr>
          <a:xfrm>
            <a:off x="753095" y="-107011"/>
            <a:ext cx="4971955" cy="11823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dirty="0" lang="en-US" smtClean="0"/>
              <a:t>O</a:t>
            </a:r>
            <a:r>
              <a:rPr dirty="0" lang="en" smtClean="0"/>
              <a:t>ther presentation </a:t>
            </a:r>
            <a:endParaRPr dirty="0"/>
          </a:p>
        </p:txBody>
      </p:sp>
      <p:sp>
        <p:nvSpPr>
          <p:cNvPr id="1048745" name="Google Shape;435;p60"/>
          <p:cNvSpPr txBox="1">
            <a:spLocks noGrp="1"/>
          </p:cNvSpPr>
          <p:nvPr>
            <p:ph type="subTitle" idx="3"/>
          </p:nvPr>
        </p:nvSpPr>
        <p:spPr>
          <a:xfrm>
            <a:off x="1001637" y="1275999"/>
            <a:ext cx="3225564" cy="1274858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dirty="0" sz="1600" lang="en-US" smtClean="0"/>
              <a:t>P</a:t>
            </a:r>
            <a:r>
              <a:rPr b="1" dirty="0" sz="1600" lang="en" smtClean="0"/>
              <a:t>ain :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altLang="en-US" dirty="0" lang="en-US"/>
              <a:t>Mostly associated with </a:t>
            </a:r>
            <a:r>
              <a:rPr altLang="en-US" dirty="0" lang="en-US">
                <a:solidFill>
                  <a:srgbClr val="FF0000"/>
                </a:solidFill>
              </a:rPr>
              <a:t>infective</a:t>
            </a:r>
            <a:r>
              <a:rPr altLang="en-US" dirty="0" lang="en-US"/>
              <a:t> causes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altLang="en-US" dirty="0" lang="en-US">
                <a:solidFill>
                  <a:srgbClr val="FF0000"/>
                </a:solidFill>
              </a:rPr>
              <a:t>Inflammatory</a:t>
            </a:r>
            <a:r>
              <a:rPr altLang="en-US" dirty="0" lang="en-US"/>
              <a:t> disorders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altLang="en-US" dirty="0" lang="en-US">
                <a:solidFill>
                  <a:srgbClr val="FF0000"/>
                </a:solidFill>
              </a:rPr>
              <a:t>Rapidly</a:t>
            </a:r>
            <a:r>
              <a:rPr altLang="en-US" dirty="0" lang="en-US"/>
              <a:t> progressing </a:t>
            </a:r>
            <a:r>
              <a:rPr altLang="en-US" dirty="0" lang="en-US" err="1"/>
              <a:t>tumours</a:t>
            </a:r>
            <a:r>
              <a:rPr altLang="en-US" dirty="0" lang="en-US"/>
              <a:t> </a:t>
            </a:r>
          </a:p>
          <a:p>
            <a:pPr algn="l" indent="-285750" lvl="0" marL="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1048746" name="Google Shape;436;p60"/>
          <p:cNvSpPr txBox="1">
            <a:spLocks noGrp="1"/>
          </p:cNvSpPr>
          <p:nvPr>
            <p:ph type="subTitle" idx="4"/>
          </p:nvPr>
        </p:nvSpPr>
        <p:spPr>
          <a:xfrm>
            <a:off x="824580" y="3171156"/>
            <a:ext cx="3599517" cy="1972344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p>
            <a:pPr indent="0" lvl="0" marL="0"/>
            <a:r>
              <a:rPr altLang="en-US" b="1" dirty="0" sz="1600" lang="en-US"/>
              <a:t>Eye lid and </a:t>
            </a:r>
            <a:r>
              <a:rPr altLang="en-US" b="1" dirty="0" sz="1600" lang="en-US" err="1"/>
              <a:t>conjuctival</a:t>
            </a:r>
            <a:r>
              <a:rPr altLang="en-US" b="1" dirty="0" sz="1600" lang="en-US"/>
              <a:t> changes </a:t>
            </a:r>
            <a:r>
              <a:rPr altLang="en-US" b="1" dirty="0" sz="1600" lang="en-US" smtClean="0"/>
              <a:t>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altLang="en-US" dirty="0" lang="en-US"/>
              <a:t>Conjuctival injection with inflammatory and infective causes as in orbital and </a:t>
            </a:r>
            <a:r>
              <a:rPr altLang="en-US" dirty="0" lang="en-US" err="1"/>
              <a:t>preseptal</a:t>
            </a:r>
            <a:r>
              <a:rPr altLang="en-US" dirty="0" lang="en-US"/>
              <a:t> cellulitis 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altLang="en-US" dirty="0" lang="en-US"/>
              <a:t>Injection and </a:t>
            </a:r>
            <a:r>
              <a:rPr altLang="en-US" dirty="0" lang="en-US" err="1"/>
              <a:t>chemosis</a:t>
            </a:r>
            <a:r>
              <a:rPr altLang="en-US" dirty="0" lang="en-US"/>
              <a:t> with CCS  fistula 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altLang="en-US" dirty="0" lang="en-US" err="1"/>
              <a:t>Dysthyroid</a:t>
            </a:r>
            <a:r>
              <a:rPr altLang="en-US" dirty="0" lang="en-US"/>
              <a:t> ophthalmopathy</a:t>
            </a:r>
            <a:endParaRPr dirty="0"/>
          </a:p>
        </p:txBody>
      </p:sp>
      <p:sp>
        <p:nvSpPr>
          <p:cNvPr id="1048747" name="Google Shape;437;p60"/>
          <p:cNvSpPr txBox="1">
            <a:spLocks noGrp="1"/>
          </p:cNvSpPr>
          <p:nvPr>
            <p:ph type="subTitle" idx="5"/>
          </p:nvPr>
        </p:nvSpPr>
        <p:spPr>
          <a:xfrm>
            <a:off x="5125948" y="1275999"/>
            <a:ext cx="3814006" cy="1895157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p>
            <a:pPr indent="0" lvl="0" marL="0"/>
            <a:r>
              <a:rPr altLang="en-US" b="1" dirty="0" sz="1600" lang="en-US" smtClean="0"/>
              <a:t>Diplopia: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altLang="en-US" dirty="0" lang="en-US"/>
              <a:t>Direct muscle involvement as in </a:t>
            </a:r>
            <a:r>
              <a:rPr altLang="en-US" dirty="0" lang="en-US">
                <a:solidFill>
                  <a:srgbClr val="FF0000"/>
                </a:solidFill>
              </a:rPr>
              <a:t>myositis</a:t>
            </a:r>
            <a:r>
              <a:rPr altLang="en-US" dirty="0" lang="en-US"/>
              <a:t> and </a:t>
            </a:r>
            <a:r>
              <a:rPr altLang="en-US" dirty="0" lang="en-US" err="1">
                <a:solidFill>
                  <a:srgbClr val="FF0000"/>
                </a:solidFill>
              </a:rPr>
              <a:t>dysthyroid</a:t>
            </a:r>
            <a:r>
              <a:rPr altLang="en-US" dirty="0" lang="en-US"/>
              <a:t> eye disease, causing diplopia that is worse in gaze direction opposite to the affected muscle 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altLang="en-US" dirty="0" lang="en-US">
                <a:solidFill>
                  <a:srgbClr val="FF0000"/>
                </a:solidFill>
              </a:rPr>
              <a:t>Nerve</a:t>
            </a:r>
            <a:r>
              <a:rPr altLang="en-US" dirty="0" lang="en-US"/>
              <a:t> involvement : Diplopia worse in the direction of the affected muscle .</a:t>
            </a:r>
          </a:p>
          <a:p>
            <a:pPr indent="0" lvl="0" marL="0"/>
            <a:endParaRPr dirty="0"/>
          </a:p>
        </p:txBody>
      </p:sp>
      <p:sp>
        <p:nvSpPr>
          <p:cNvPr id="1048748" name="Google Shape;438;p60"/>
          <p:cNvSpPr txBox="1">
            <a:spLocks noGrp="1"/>
          </p:cNvSpPr>
          <p:nvPr>
            <p:ph type="subTitle" idx="6"/>
          </p:nvPr>
        </p:nvSpPr>
        <p:spPr>
          <a:xfrm>
            <a:off x="5322844" y="2888934"/>
            <a:ext cx="3127021" cy="1743497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p>
            <a:pPr indent="0" lvl="0" marL="0"/>
            <a:r>
              <a:rPr altLang="en-US" b="1" dirty="0" sz="1600" lang="en-US" smtClean="0"/>
              <a:t>visual </a:t>
            </a:r>
            <a:r>
              <a:rPr altLang="en-US" b="1" dirty="0" sz="1600" lang="en-US"/>
              <a:t>acuity </a:t>
            </a:r>
            <a:r>
              <a:rPr altLang="en-US" b="1" dirty="0" sz="1600" lang="en-US" smtClean="0"/>
              <a:t>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altLang="en-US" dirty="0" lang="en-US"/>
              <a:t>Exposure Keratopathy 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altLang="en-US" dirty="0" lang="en-US"/>
              <a:t>Optic nerve compression 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altLang="en-US" dirty="0" lang="en-US"/>
              <a:t>Macular distortion </a:t>
            </a:r>
          </a:p>
          <a:p>
            <a:pPr indent="-285750" lvl="0" marL="285750"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1048749" name="Google Shape;439;p60"/>
          <p:cNvSpPr txBox="1">
            <a:spLocks noGrp="1"/>
          </p:cNvSpPr>
          <p:nvPr>
            <p:ph type="title" idx="7"/>
          </p:nvPr>
        </p:nvSpPr>
        <p:spPr>
          <a:xfrm>
            <a:off x="162589" y="1571036"/>
            <a:ext cx="402300" cy="347400"/>
          </a:xfrm>
          <a:prstGeom prst="rect"/>
          <a:solidFill>
            <a:schemeClr val="lt2"/>
          </a:solidFill>
        </p:spPr>
        <p:txBody>
          <a:bodyPr anchor="ctr" anchorCtr="0" bIns="91425" lIns="0" rIns="0" spcFirstLastPara="1" tIns="91425" wrap="square">
            <a:noAutofit/>
          </a:bodyPr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dirty="0" lang="en"/>
              <a:t>01</a:t>
            </a:r>
            <a:endParaRPr dirty="0"/>
          </a:p>
        </p:txBody>
      </p:sp>
      <p:sp>
        <p:nvSpPr>
          <p:cNvPr id="1048750" name="Google Shape;440;p60"/>
          <p:cNvSpPr txBox="1">
            <a:spLocks noGrp="1"/>
          </p:cNvSpPr>
          <p:nvPr>
            <p:ph type="title" idx="8"/>
          </p:nvPr>
        </p:nvSpPr>
        <p:spPr>
          <a:xfrm>
            <a:off x="162589" y="3212325"/>
            <a:ext cx="402300" cy="347400"/>
          </a:xfrm>
          <a:prstGeom prst="rect"/>
          <a:solidFill>
            <a:schemeClr val="lt2"/>
          </a:solidFill>
        </p:spPr>
        <p:txBody>
          <a:bodyPr anchor="ctr" anchorCtr="0" bIns="91425" lIns="0" rIns="0" spcFirstLastPara="1" tIns="91425" wrap="square">
            <a:noAutofit/>
          </a:bodyPr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dirty="0" lang="en"/>
              <a:t>02</a:t>
            </a:r>
            <a:endParaRPr dirty="0"/>
          </a:p>
        </p:txBody>
      </p:sp>
      <p:sp>
        <p:nvSpPr>
          <p:cNvPr id="1048751" name="Google Shape;441;p60"/>
          <p:cNvSpPr txBox="1">
            <a:spLocks noGrp="1"/>
          </p:cNvSpPr>
          <p:nvPr>
            <p:ph type="title" idx="9"/>
          </p:nvPr>
        </p:nvSpPr>
        <p:spPr>
          <a:xfrm>
            <a:off x="4663950" y="1566028"/>
            <a:ext cx="402300" cy="347400"/>
          </a:xfrm>
          <a:prstGeom prst="rect"/>
          <a:solidFill>
            <a:schemeClr val="lt2"/>
          </a:solidFill>
        </p:spPr>
        <p:txBody>
          <a:bodyPr anchor="ctr" anchorCtr="0" bIns="91425" lIns="0" rIns="0" spcFirstLastPara="1" tIns="91425" wrap="square">
            <a:noAutofit/>
          </a:bodyPr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</a:p>
        </p:txBody>
      </p:sp>
      <p:sp>
        <p:nvSpPr>
          <p:cNvPr id="1048752" name="Google Shape;442;p60"/>
          <p:cNvSpPr txBox="1">
            <a:spLocks noGrp="1"/>
          </p:cNvSpPr>
          <p:nvPr>
            <p:ph type="title" idx="13"/>
          </p:nvPr>
        </p:nvSpPr>
        <p:spPr>
          <a:xfrm>
            <a:off x="4723648" y="3212325"/>
            <a:ext cx="402300" cy="347400"/>
          </a:xfrm>
          <a:prstGeom prst="rect"/>
          <a:solidFill>
            <a:schemeClr val="lt2"/>
          </a:solidFill>
        </p:spPr>
        <p:txBody>
          <a:bodyPr anchor="ctr" anchorCtr="0" bIns="91425" lIns="0" rIns="0" spcFirstLastPara="1" tIns="91425" wrap="square">
            <a:noAutofit/>
          </a:bodyPr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dirty="0" lang="en"/>
              <a:t>04</a:t>
            </a:r>
            <a:endParaRPr dirty="0"/>
          </a:p>
        </p:txBody>
      </p:sp>
    </p:spTree>
  </p:cSld>
  <p:clrMapOvr>
    <a:masterClrMapping/>
  </p:clrMapOvr>
  <p:timing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 t="-10000" b="-10000"/>
          </a:stretch>
        </a:blipFill>
      </p:bgPr>
    </p:bg>
    <p:spTree>
      <p:nvGrpSpPr>
        <p:cNvPr id="12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5" name="Google Shape;400;p57"/>
          <p:cNvSpPr/>
          <p:nvPr/>
        </p:nvSpPr>
        <p:spPr>
          <a:xfrm>
            <a:off x="-586800" y="-480525"/>
            <a:ext cx="1577400" cy="1582200"/>
          </a:xfrm>
          <a:prstGeom prst="ellipse"/>
          <a:solidFill>
            <a:srgbClr val="B6CFE6">
              <a:alpha val="35750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756" name="Google Shape;401;p57"/>
          <p:cNvSpPr/>
          <p:nvPr/>
        </p:nvSpPr>
        <p:spPr>
          <a:xfrm>
            <a:off x="1451666" y="740300"/>
            <a:ext cx="2058900" cy="2105400"/>
          </a:xfrm>
          <a:prstGeom prst="ellipse"/>
          <a:solidFill>
            <a:srgbClr val="0B2446">
              <a:alpha val="35750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757" name="Google Shape;402;p57"/>
          <p:cNvSpPr/>
          <p:nvPr/>
        </p:nvSpPr>
        <p:spPr>
          <a:xfrm>
            <a:off x="6331591" y="3438600"/>
            <a:ext cx="1666500" cy="1704900"/>
          </a:xfrm>
          <a:prstGeom prst="ellipse"/>
          <a:solidFill>
            <a:srgbClr val="B6CFE6">
              <a:alpha val="13410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758" name="Google Shape;403;p57"/>
          <p:cNvSpPr txBox="1">
            <a:spLocks noGrp="1"/>
          </p:cNvSpPr>
          <p:nvPr>
            <p:ph type="title"/>
          </p:nvPr>
        </p:nvSpPr>
        <p:spPr>
          <a:xfrm>
            <a:off x="1113000" y="3691500"/>
            <a:ext cx="3522000" cy="1452000"/>
          </a:xfrm>
          <a:prstGeom prst="rect"/>
        </p:spPr>
        <p:txBody>
          <a:bodyPr anchor="t" anchorCtr="0" bIns="91425" lIns="114300" rIns="91425" spcFirstLastPara="1" tIns="91425" wrap="square">
            <a:noAutofit/>
          </a:bodyPr>
          <a:p>
            <a:pPr lvl="0">
              <a:buClr>
                <a:schemeClr val="dk1"/>
              </a:buClr>
              <a:buSzPts val="1100"/>
            </a:pPr>
            <a:r>
              <a:rPr dirty="0" lang="en-US" smtClean="0">
                <a:solidFill>
                  <a:schemeClr val="accent6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Grave’s disease  ophthalmopathy</a:t>
            </a:r>
            <a:endParaRPr dirty="0">
              <a:solidFill>
                <a:schemeClr val="accent6">
                  <a:lumMod val="20000"/>
                  <a:lumOff val="80000"/>
                </a:schemeClr>
              </a:solidFill>
              <a:latin typeface="Imprint MT Shadow" panose="04020605060303030202" pitchFamily="82" charset="0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5" name="Google Shape;411;p58"/>
          <p:cNvSpPr txBox="1"/>
          <p:nvPr/>
        </p:nvSpPr>
        <p:spPr>
          <a:xfrm>
            <a:off x="420023" y="1364343"/>
            <a:ext cx="8723977" cy="3164114"/>
          </a:xfrm>
          <a:prstGeom prst="rect"/>
          <a:noFill/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lstStyle>
            <a:defPPr algn="l"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indent="-317500" lvl="0" marL="457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0" cap="none" sz="1400" i="0" strike="noStrike" u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algn="l" indent="-317500" lvl="1" marL="9144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0" cap="none" sz="1400" i="0" strike="noStrike" u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algn="l" indent="-317500" lvl="2" marL="1371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0" cap="none" sz="1400" i="0" strike="noStrike" u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algn="l" indent="-317500" lvl="3" marL="18288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0" cap="none" sz="1400" i="0" strike="noStrike" u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algn="l" indent="-317500" lvl="4" marL="2286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0" cap="none" sz="1400" i="0" strike="noStrike" u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algn="l" indent="-317500" lvl="5" marL="2743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0" cap="none" sz="1400" i="0" strike="noStrike" u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algn="l" indent="-317500" lvl="6" marL="32004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0" cap="none" sz="1400" i="0" strike="noStrike" u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algn="l" indent="-317500" lvl="7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0" cap="none" sz="1400" i="0" strike="noStrike" u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algn="l" indent="-317500" lvl="8" marL="41148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0" cap="none" sz="1400" i="0" strike="noStrike" u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marL="0"/>
            <a:r>
              <a:rPr altLang="en-US" b="1" dirty="0" sz="2000" lang="en-US" smtClean="0">
                <a:solidFill>
                  <a:schemeClr val="accent5">
                    <a:lumMod val="50000"/>
                  </a:schemeClr>
                </a:solidFill>
                <a:latin typeface="Lato" panose="020B0604020202020204" charset="0"/>
                <a:cs typeface="Lato" panose="020B0604020202020204" charset="0"/>
              </a:rPr>
              <a:t>Definition</a:t>
            </a:r>
            <a:r>
              <a:rPr altLang="en-US" b="1" dirty="0" sz="2000" lang="en-US" smtClean="0">
                <a:solidFill>
                  <a:srgbClr val="1A1C1C"/>
                </a:solidFill>
                <a:latin typeface="Lato" panose="020B0604020202020204" charset="0"/>
                <a:cs typeface="Lato" panose="020B0604020202020204" charset="0"/>
              </a:rPr>
              <a:t> :</a:t>
            </a:r>
            <a:r>
              <a:rPr dirty="0" sz="2000" lang="en-US" smtClean="0"/>
              <a:t> is an autoimmune inflammatory disorder of the orbit and periorbital tissues</a:t>
            </a:r>
            <a:endParaRPr altLang="en-US" b="1" dirty="0" sz="2000" lang="en-US" smtClean="0">
              <a:solidFill>
                <a:srgbClr val="1A1C1C"/>
              </a:solidFill>
              <a:latin typeface="Lato" panose="020B0604020202020204" charset="0"/>
              <a:cs typeface="Lato" panose="020B0604020202020204" charset="0"/>
            </a:endParaRPr>
          </a:p>
          <a:p>
            <a:pPr indent="0" marL="0"/>
            <a:r>
              <a:rPr b="1" dirty="0" sz="2000" lang="en-US" smtClean="0"/>
              <a:t>Pathophysiology</a:t>
            </a:r>
            <a:r>
              <a:rPr dirty="0" sz="2000" lang="en-US" smtClean="0"/>
              <a:t> : </a:t>
            </a:r>
          </a:p>
          <a:p>
            <a:pPr indent="-285750" marL="285750">
              <a:buFont typeface="Wingdings" panose="05000000000000000000" pitchFamily="2" charset="2"/>
              <a:buChar char="ü"/>
            </a:pPr>
            <a:r>
              <a:rPr dirty="0" sz="2000" lang="en-US" smtClean="0"/>
              <a:t>The </a:t>
            </a:r>
            <a:r>
              <a:rPr dirty="0" sz="2000" lang="en-US" smtClean="0">
                <a:hlinkClick r:id="rId1" tooltip="Thyroid-stimulating hormone"/>
              </a:rPr>
              <a:t>thyroid-stimulating hormone</a:t>
            </a:r>
            <a:r>
              <a:rPr dirty="0" sz="2000" lang="en-US" smtClean="0"/>
              <a:t> </a:t>
            </a:r>
            <a:r>
              <a:rPr dirty="0" sz="2000" lang="en-US" smtClean="0">
                <a:hlinkClick r:id="rId2" tooltip="Hormone receptor"/>
              </a:rPr>
              <a:t>receptor</a:t>
            </a:r>
            <a:r>
              <a:rPr dirty="0" sz="2000" lang="en-US" smtClean="0"/>
              <a:t> (TSH-R) is an </a:t>
            </a:r>
            <a:r>
              <a:rPr dirty="0" sz="2000" lang="en-US" smtClean="0">
                <a:hlinkClick r:id="rId3" tooltip="Antigen"/>
              </a:rPr>
              <a:t>antigen</a:t>
            </a:r>
            <a:r>
              <a:rPr dirty="0" sz="2000" lang="en-US" smtClean="0"/>
              <a:t> found in orbital fat and </a:t>
            </a:r>
            <a:r>
              <a:rPr dirty="0" sz="2000" lang="en-US" smtClean="0">
                <a:hlinkClick r:id="rId4" tooltip="Connective tissue"/>
              </a:rPr>
              <a:t>connective tissue</a:t>
            </a:r>
            <a:r>
              <a:rPr dirty="0" sz="2000" lang="en-US" smtClean="0"/>
              <a:t>, and is a target for autoimmune assault.</a:t>
            </a:r>
          </a:p>
          <a:p>
            <a:pPr indent="-285750" marL="285750">
              <a:buFont typeface="Wingdings" panose="05000000000000000000" pitchFamily="2" charset="2"/>
              <a:buChar char="ü"/>
            </a:pPr>
            <a:r>
              <a:rPr dirty="0" sz="2000" lang="en-US" smtClean="0"/>
              <a:t>infiltration of the orbital connective tissue by </a:t>
            </a:r>
            <a:r>
              <a:rPr dirty="0" sz="2000" lang="en-US" smtClean="0">
                <a:hlinkClick r:id="rId5" tooltip="Lymphocytes"/>
              </a:rPr>
              <a:t>lymphocytes</a:t>
            </a:r>
            <a:r>
              <a:rPr dirty="0" sz="2000" lang="en-US"/>
              <a:t> </a:t>
            </a:r>
            <a:r>
              <a:rPr dirty="0" sz="2000" lang="en-US" smtClean="0">
                <a:sym typeface="Wingdings" panose="05000000000000000000" pitchFamily="2" charset="2"/>
              </a:rPr>
              <a:t>  leads to release of cytokines which stimulate fibroblast to secrete </a:t>
            </a:r>
            <a:r>
              <a:rPr b="1" dirty="0" sz="2000" lang="en-US" u="sng" smtClean="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glycosaminoglycan's </a:t>
            </a:r>
          </a:p>
          <a:p>
            <a:pPr indent="-285750" marL="285750">
              <a:buFont typeface="Wingdings" panose="05000000000000000000" pitchFamily="2" charset="2"/>
              <a:buChar char="ü"/>
            </a:pPr>
            <a:r>
              <a:rPr dirty="0" sz="2000" lang="en-US" smtClean="0">
                <a:sym typeface="Wingdings" panose="05000000000000000000" pitchFamily="2" charset="2"/>
              </a:rPr>
              <a:t>glycosaminoglycan's pulls water into the interstitial space. </a:t>
            </a:r>
          </a:p>
          <a:p>
            <a:pPr indent="0" marL="0"/>
            <a:r>
              <a:rPr b="1" dirty="0" sz="2000" lang="en-US" u="sng" smtClean="0">
                <a:sym typeface="Wingdings" panose="05000000000000000000" pitchFamily="2" charset="2"/>
              </a:rPr>
              <a:t># expansion of the </a:t>
            </a:r>
            <a:r>
              <a:rPr b="1" dirty="0" sz="2000" lang="en-US" err="1" u="sng" smtClean="0">
                <a:sym typeface="Wingdings" panose="05000000000000000000" pitchFamily="2" charset="2"/>
              </a:rPr>
              <a:t>retero</a:t>
            </a:r>
            <a:r>
              <a:rPr b="1" dirty="0" sz="2000" lang="en-US" u="sng" smtClean="0">
                <a:sym typeface="Wingdings" panose="05000000000000000000" pitchFamily="2" charset="2"/>
              </a:rPr>
              <a:t>-orbital tissue due to ; </a:t>
            </a:r>
          </a:p>
          <a:p>
            <a:pPr indent="-342900" lvl="1" marL="800100">
              <a:buFont typeface="+mj-lt"/>
              <a:buAutoNum type="arabicPeriod"/>
            </a:pPr>
            <a:r>
              <a:rPr dirty="0" sz="2000" lang="en-US" smtClean="0">
                <a:sym typeface="Wingdings" panose="05000000000000000000" pitchFamily="2" charset="2"/>
              </a:rPr>
              <a:t> increase fluid in extra ocular </a:t>
            </a:r>
            <a:r>
              <a:rPr dirty="0" sz="2000" lang="en-US" err="1" smtClean="0">
                <a:sym typeface="Wingdings" panose="05000000000000000000" pitchFamily="2" charset="2"/>
              </a:rPr>
              <a:t>ms.</a:t>
            </a:r>
            <a:r>
              <a:rPr dirty="0" sz="2000" lang="en-US" smtClean="0">
                <a:sym typeface="Wingdings" panose="05000000000000000000" pitchFamily="2" charset="2"/>
              </a:rPr>
              <a:t> </a:t>
            </a:r>
          </a:p>
          <a:p>
            <a:pPr indent="-342900" lvl="1" marL="800100">
              <a:buFont typeface="+mj-lt"/>
              <a:buAutoNum type="arabicPeriod"/>
            </a:pPr>
            <a:r>
              <a:rPr dirty="0" sz="2000" lang="en-US" smtClean="0">
                <a:sym typeface="Wingdings" panose="05000000000000000000" pitchFamily="2" charset="2"/>
              </a:rPr>
              <a:t>Lymphatic infiltrate </a:t>
            </a:r>
          </a:p>
          <a:p>
            <a:pPr indent="-342900" lvl="1" marL="800100">
              <a:buFont typeface="+mj-lt"/>
              <a:buAutoNum type="arabicPeriod"/>
            </a:pPr>
            <a:r>
              <a:rPr dirty="0" sz="2000" lang="en-US" err="1" smtClean="0">
                <a:sym typeface="Wingdings" panose="05000000000000000000" pitchFamily="2" charset="2"/>
              </a:rPr>
              <a:t>adipogenesis</a:t>
            </a:r>
            <a:endParaRPr dirty="0" sz="2000" lang="en-US"/>
          </a:p>
        </p:txBody>
      </p:sp>
      <p:sp>
        <p:nvSpPr>
          <p:cNvPr id="1048766" name="Google Shape;410;p58"/>
          <p:cNvSpPr txBox="1"/>
          <p:nvPr/>
        </p:nvSpPr>
        <p:spPr>
          <a:xfrm>
            <a:off x="420023" y="17489"/>
            <a:ext cx="6273406" cy="843300"/>
          </a:xfrm>
          <a:prstGeom prst="rect"/>
          <a:noFill/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lstStyle>
            <a:defPPr algn="l"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b="1" cap="none" sz="4000" i="0" strike="noStrike" u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algn="l"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cap="none" sz="4000" i="0" strike="noStrike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cap="none" sz="4000" i="0" strike="noStrike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cap="none" sz="4000" i="0" strike="noStrike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cap="none" sz="4000" i="0" strike="noStrike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cap="none" sz="4000" i="0" strike="noStrike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cap="none" sz="4000" i="0" strike="noStrike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cap="none" sz="4000" i="0" strike="noStrike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cap="none" sz="4000" i="0" strike="noStrike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mtClean="0"/>
              <a:t>Grave’s  ophthalmopathy </a:t>
            </a:r>
            <a:endParaRPr dirty="0" lang="en-US"/>
          </a:p>
        </p:txBody>
      </p:sp>
    </p:spTree>
  </p:cSld>
  <p:clrMapOvr>
    <a:masterClrMapping/>
  </p:clrMapOvr>
  <p:timing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4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7" name="Google Shape;408;p58"/>
          <p:cNvSpPr/>
          <p:nvPr/>
        </p:nvSpPr>
        <p:spPr>
          <a:xfrm>
            <a:off x="4932200" y="0"/>
            <a:ext cx="5143431" cy="5143539"/>
          </a:xfrm>
          <a:custGeom>
            <a:avLst/>
            <a:ahLst/>
            <a:rect l="l" t="t" r="r" b="b"/>
            <a:pathLst>
              <a:path w="47476" h="47477" extrusionOk="0">
                <a:moveTo>
                  <a:pt x="23728" y="1"/>
                </a:moveTo>
                <a:cubicBezTo>
                  <a:pt x="10629" y="1"/>
                  <a:pt x="0" y="10630"/>
                  <a:pt x="0" y="23728"/>
                </a:cubicBezTo>
                <a:cubicBezTo>
                  <a:pt x="0" y="36847"/>
                  <a:pt x="10629" y="47476"/>
                  <a:pt x="23728" y="47476"/>
                </a:cubicBezTo>
                <a:cubicBezTo>
                  <a:pt x="36847" y="47476"/>
                  <a:pt x="47476" y="36847"/>
                  <a:pt x="47476" y="23728"/>
                </a:cubicBezTo>
                <a:cubicBezTo>
                  <a:pt x="47476" y="10630"/>
                  <a:pt x="36847" y="1"/>
                  <a:pt x="23728" y="1"/>
                </a:cubicBezTo>
                <a:close/>
              </a:path>
            </a:pathLst>
          </a:custGeom>
          <a:solidFill>
            <a:srgbClr val="8FBAEC">
              <a:alpha val="38550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768" name="Google Shape;409;p58"/>
          <p:cNvSpPr/>
          <p:nvPr/>
        </p:nvSpPr>
        <p:spPr>
          <a:xfrm>
            <a:off x="5186046" y="1299891"/>
            <a:ext cx="4635762" cy="2543720"/>
          </a:xfrm>
          <a:custGeom>
            <a:avLst/>
            <a:ahLst/>
            <a:rect l="l" t="t" r="r" b="b"/>
            <a:pathLst>
              <a:path w="42790" h="16052" extrusionOk="0">
                <a:moveTo>
                  <a:pt x="21810" y="0"/>
                </a:moveTo>
                <a:cubicBezTo>
                  <a:pt x="21675" y="0"/>
                  <a:pt x="21540" y="1"/>
                  <a:pt x="21406" y="3"/>
                </a:cubicBezTo>
                <a:cubicBezTo>
                  <a:pt x="18727" y="3"/>
                  <a:pt x="16049" y="317"/>
                  <a:pt x="13538" y="903"/>
                </a:cubicBezTo>
                <a:cubicBezTo>
                  <a:pt x="12283" y="1217"/>
                  <a:pt x="11069" y="1573"/>
                  <a:pt x="9918" y="1991"/>
                </a:cubicBezTo>
                <a:cubicBezTo>
                  <a:pt x="8768" y="2410"/>
                  <a:pt x="7680" y="2891"/>
                  <a:pt x="6696" y="3393"/>
                </a:cubicBezTo>
                <a:cubicBezTo>
                  <a:pt x="5692" y="3895"/>
                  <a:pt x="4771" y="4418"/>
                  <a:pt x="3955" y="4920"/>
                </a:cubicBezTo>
                <a:cubicBezTo>
                  <a:pt x="3139" y="5444"/>
                  <a:pt x="2428" y="5946"/>
                  <a:pt x="1842" y="6406"/>
                </a:cubicBezTo>
                <a:cubicBezTo>
                  <a:pt x="1695" y="6532"/>
                  <a:pt x="1549" y="6636"/>
                  <a:pt x="1423" y="6741"/>
                </a:cubicBezTo>
                <a:cubicBezTo>
                  <a:pt x="1298" y="6845"/>
                  <a:pt x="1172" y="6950"/>
                  <a:pt x="1068" y="7055"/>
                </a:cubicBezTo>
                <a:cubicBezTo>
                  <a:pt x="838" y="7243"/>
                  <a:pt x="649" y="7410"/>
                  <a:pt x="482" y="7557"/>
                </a:cubicBezTo>
                <a:cubicBezTo>
                  <a:pt x="335" y="7703"/>
                  <a:pt x="210" y="7829"/>
                  <a:pt x="126" y="7892"/>
                </a:cubicBezTo>
                <a:cubicBezTo>
                  <a:pt x="43" y="7975"/>
                  <a:pt x="1" y="8017"/>
                  <a:pt x="1" y="8017"/>
                </a:cubicBezTo>
                <a:cubicBezTo>
                  <a:pt x="1" y="8017"/>
                  <a:pt x="43" y="8059"/>
                  <a:pt x="126" y="8143"/>
                </a:cubicBezTo>
                <a:cubicBezTo>
                  <a:pt x="210" y="8226"/>
                  <a:pt x="335" y="8352"/>
                  <a:pt x="482" y="8498"/>
                </a:cubicBezTo>
                <a:cubicBezTo>
                  <a:pt x="649" y="8645"/>
                  <a:pt x="838" y="8812"/>
                  <a:pt x="1068" y="9001"/>
                </a:cubicBezTo>
                <a:cubicBezTo>
                  <a:pt x="1172" y="9105"/>
                  <a:pt x="1298" y="9189"/>
                  <a:pt x="1423" y="9314"/>
                </a:cubicBezTo>
                <a:cubicBezTo>
                  <a:pt x="1549" y="9419"/>
                  <a:pt x="1695" y="9524"/>
                  <a:pt x="1842" y="9628"/>
                </a:cubicBezTo>
                <a:cubicBezTo>
                  <a:pt x="2428" y="10089"/>
                  <a:pt x="3139" y="10591"/>
                  <a:pt x="3955" y="11114"/>
                </a:cubicBezTo>
                <a:cubicBezTo>
                  <a:pt x="4771" y="11637"/>
                  <a:pt x="5692" y="12160"/>
                  <a:pt x="6696" y="12662"/>
                </a:cubicBezTo>
                <a:cubicBezTo>
                  <a:pt x="7680" y="13164"/>
                  <a:pt x="8768" y="13625"/>
                  <a:pt x="9918" y="14043"/>
                </a:cubicBezTo>
                <a:cubicBezTo>
                  <a:pt x="11069" y="14483"/>
                  <a:pt x="12283" y="14838"/>
                  <a:pt x="13538" y="15131"/>
                </a:cubicBezTo>
                <a:cubicBezTo>
                  <a:pt x="16049" y="15738"/>
                  <a:pt x="18727" y="16052"/>
                  <a:pt x="21406" y="16052"/>
                </a:cubicBezTo>
                <a:cubicBezTo>
                  <a:pt x="22745" y="16052"/>
                  <a:pt x="24084" y="15989"/>
                  <a:pt x="25381" y="15843"/>
                </a:cubicBezTo>
                <a:cubicBezTo>
                  <a:pt x="26699" y="15696"/>
                  <a:pt x="27996" y="15466"/>
                  <a:pt x="29252" y="15152"/>
                </a:cubicBezTo>
                <a:cubicBezTo>
                  <a:pt x="30507" y="14859"/>
                  <a:pt x="31721" y="14503"/>
                  <a:pt x="32872" y="14085"/>
                </a:cubicBezTo>
                <a:cubicBezTo>
                  <a:pt x="34022" y="13667"/>
                  <a:pt x="35110" y="13185"/>
                  <a:pt x="36115" y="12683"/>
                </a:cubicBezTo>
                <a:cubicBezTo>
                  <a:pt x="37098" y="12181"/>
                  <a:pt x="38019" y="11658"/>
                  <a:pt x="38835" y="11135"/>
                </a:cubicBezTo>
                <a:cubicBezTo>
                  <a:pt x="39651" y="10612"/>
                  <a:pt x="40362" y="10110"/>
                  <a:pt x="40948" y="9628"/>
                </a:cubicBezTo>
                <a:cubicBezTo>
                  <a:pt x="41095" y="9524"/>
                  <a:pt x="41241" y="9419"/>
                  <a:pt x="41367" y="9314"/>
                </a:cubicBezTo>
                <a:cubicBezTo>
                  <a:pt x="41492" y="9210"/>
                  <a:pt x="41618" y="9105"/>
                  <a:pt x="41743" y="9001"/>
                </a:cubicBezTo>
                <a:cubicBezTo>
                  <a:pt x="41953" y="8812"/>
                  <a:pt x="42162" y="8645"/>
                  <a:pt x="42308" y="8498"/>
                </a:cubicBezTo>
                <a:cubicBezTo>
                  <a:pt x="42476" y="8352"/>
                  <a:pt x="42580" y="8226"/>
                  <a:pt x="42664" y="8143"/>
                </a:cubicBezTo>
                <a:lnTo>
                  <a:pt x="42789" y="8017"/>
                </a:lnTo>
                <a:cubicBezTo>
                  <a:pt x="42789" y="8017"/>
                  <a:pt x="42748" y="7975"/>
                  <a:pt x="42664" y="7913"/>
                </a:cubicBezTo>
                <a:cubicBezTo>
                  <a:pt x="42580" y="7829"/>
                  <a:pt x="42476" y="7703"/>
                  <a:pt x="42308" y="7557"/>
                </a:cubicBezTo>
                <a:cubicBezTo>
                  <a:pt x="42162" y="7410"/>
                  <a:pt x="41953" y="7243"/>
                  <a:pt x="41743" y="7055"/>
                </a:cubicBezTo>
                <a:cubicBezTo>
                  <a:pt x="41618" y="6950"/>
                  <a:pt x="41492" y="6845"/>
                  <a:pt x="41367" y="6741"/>
                </a:cubicBezTo>
                <a:cubicBezTo>
                  <a:pt x="41241" y="6636"/>
                  <a:pt x="41095" y="6532"/>
                  <a:pt x="40948" y="6406"/>
                </a:cubicBezTo>
                <a:cubicBezTo>
                  <a:pt x="40362" y="5946"/>
                  <a:pt x="39651" y="5444"/>
                  <a:pt x="38835" y="4920"/>
                </a:cubicBezTo>
                <a:cubicBezTo>
                  <a:pt x="38019" y="4397"/>
                  <a:pt x="37098" y="3874"/>
                  <a:pt x="36115" y="3372"/>
                </a:cubicBezTo>
                <a:cubicBezTo>
                  <a:pt x="35110" y="2870"/>
                  <a:pt x="34022" y="2389"/>
                  <a:pt x="32872" y="1970"/>
                </a:cubicBezTo>
                <a:cubicBezTo>
                  <a:pt x="31721" y="1552"/>
                  <a:pt x="30507" y="1175"/>
                  <a:pt x="29252" y="882"/>
                </a:cubicBezTo>
                <a:cubicBezTo>
                  <a:pt x="27996" y="589"/>
                  <a:pt x="26699" y="359"/>
                  <a:pt x="25381" y="213"/>
                </a:cubicBezTo>
                <a:cubicBezTo>
                  <a:pt x="24197" y="81"/>
                  <a:pt x="22997" y="0"/>
                  <a:pt x="21810" y="0"/>
                </a:cubicBezTo>
                <a:close/>
              </a:path>
            </a:pathLst>
          </a:custGeom>
          <a:gradFill>
            <a:gsLst>
              <a:gs pos="0">
                <a:srgbClr val="E7EFF7"/>
              </a:gs>
              <a:gs pos="100000">
                <a:srgbClr val="8BAFD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769" name="Google Shape;412;p58"/>
          <p:cNvSpPr/>
          <p:nvPr/>
        </p:nvSpPr>
        <p:spPr>
          <a:xfrm>
            <a:off x="5186033" y="1702232"/>
            <a:ext cx="4635762" cy="1739034"/>
          </a:xfrm>
          <a:custGeom>
            <a:avLst/>
            <a:ahLst/>
            <a:rect l="l" t="t" r="r" b="b"/>
            <a:pathLst>
              <a:path w="42790" h="16052" extrusionOk="0">
                <a:moveTo>
                  <a:pt x="21810" y="0"/>
                </a:moveTo>
                <a:cubicBezTo>
                  <a:pt x="21675" y="0"/>
                  <a:pt x="21540" y="1"/>
                  <a:pt x="21406" y="3"/>
                </a:cubicBezTo>
                <a:cubicBezTo>
                  <a:pt x="18727" y="3"/>
                  <a:pt x="16049" y="317"/>
                  <a:pt x="13538" y="903"/>
                </a:cubicBezTo>
                <a:cubicBezTo>
                  <a:pt x="12283" y="1217"/>
                  <a:pt x="11069" y="1573"/>
                  <a:pt x="9918" y="1991"/>
                </a:cubicBezTo>
                <a:cubicBezTo>
                  <a:pt x="8768" y="2410"/>
                  <a:pt x="7680" y="2891"/>
                  <a:pt x="6696" y="3393"/>
                </a:cubicBezTo>
                <a:cubicBezTo>
                  <a:pt x="5692" y="3895"/>
                  <a:pt x="4771" y="4418"/>
                  <a:pt x="3955" y="4920"/>
                </a:cubicBezTo>
                <a:cubicBezTo>
                  <a:pt x="3139" y="5444"/>
                  <a:pt x="2428" y="5946"/>
                  <a:pt x="1842" y="6406"/>
                </a:cubicBezTo>
                <a:cubicBezTo>
                  <a:pt x="1695" y="6532"/>
                  <a:pt x="1549" y="6636"/>
                  <a:pt x="1423" y="6741"/>
                </a:cubicBezTo>
                <a:cubicBezTo>
                  <a:pt x="1298" y="6845"/>
                  <a:pt x="1172" y="6950"/>
                  <a:pt x="1068" y="7055"/>
                </a:cubicBezTo>
                <a:cubicBezTo>
                  <a:pt x="838" y="7243"/>
                  <a:pt x="649" y="7410"/>
                  <a:pt x="482" y="7557"/>
                </a:cubicBezTo>
                <a:cubicBezTo>
                  <a:pt x="335" y="7703"/>
                  <a:pt x="210" y="7829"/>
                  <a:pt x="126" y="7892"/>
                </a:cubicBezTo>
                <a:cubicBezTo>
                  <a:pt x="43" y="7975"/>
                  <a:pt x="1" y="8017"/>
                  <a:pt x="1" y="8017"/>
                </a:cubicBezTo>
                <a:cubicBezTo>
                  <a:pt x="1" y="8017"/>
                  <a:pt x="43" y="8059"/>
                  <a:pt x="126" y="8143"/>
                </a:cubicBezTo>
                <a:cubicBezTo>
                  <a:pt x="210" y="8226"/>
                  <a:pt x="335" y="8352"/>
                  <a:pt x="482" y="8498"/>
                </a:cubicBezTo>
                <a:cubicBezTo>
                  <a:pt x="649" y="8645"/>
                  <a:pt x="838" y="8812"/>
                  <a:pt x="1068" y="9001"/>
                </a:cubicBezTo>
                <a:cubicBezTo>
                  <a:pt x="1172" y="9105"/>
                  <a:pt x="1298" y="9189"/>
                  <a:pt x="1423" y="9314"/>
                </a:cubicBezTo>
                <a:cubicBezTo>
                  <a:pt x="1549" y="9419"/>
                  <a:pt x="1695" y="9524"/>
                  <a:pt x="1842" y="9628"/>
                </a:cubicBezTo>
                <a:cubicBezTo>
                  <a:pt x="2428" y="10089"/>
                  <a:pt x="3139" y="10591"/>
                  <a:pt x="3955" y="11114"/>
                </a:cubicBezTo>
                <a:cubicBezTo>
                  <a:pt x="4771" y="11637"/>
                  <a:pt x="5692" y="12160"/>
                  <a:pt x="6696" y="12662"/>
                </a:cubicBezTo>
                <a:cubicBezTo>
                  <a:pt x="7680" y="13164"/>
                  <a:pt x="8768" y="13625"/>
                  <a:pt x="9918" y="14043"/>
                </a:cubicBezTo>
                <a:cubicBezTo>
                  <a:pt x="11069" y="14483"/>
                  <a:pt x="12283" y="14838"/>
                  <a:pt x="13538" y="15131"/>
                </a:cubicBezTo>
                <a:cubicBezTo>
                  <a:pt x="16049" y="15738"/>
                  <a:pt x="18727" y="16052"/>
                  <a:pt x="21406" y="16052"/>
                </a:cubicBezTo>
                <a:cubicBezTo>
                  <a:pt x="22745" y="16052"/>
                  <a:pt x="24084" y="15989"/>
                  <a:pt x="25381" y="15843"/>
                </a:cubicBezTo>
                <a:cubicBezTo>
                  <a:pt x="26699" y="15696"/>
                  <a:pt x="27996" y="15466"/>
                  <a:pt x="29252" y="15152"/>
                </a:cubicBezTo>
                <a:cubicBezTo>
                  <a:pt x="30507" y="14859"/>
                  <a:pt x="31721" y="14503"/>
                  <a:pt x="32872" y="14085"/>
                </a:cubicBezTo>
                <a:cubicBezTo>
                  <a:pt x="34022" y="13667"/>
                  <a:pt x="35110" y="13185"/>
                  <a:pt x="36115" y="12683"/>
                </a:cubicBezTo>
                <a:cubicBezTo>
                  <a:pt x="37098" y="12181"/>
                  <a:pt x="38019" y="11658"/>
                  <a:pt x="38835" y="11135"/>
                </a:cubicBezTo>
                <a:cubicBezTo>
                  <a:pt x="39651" y="10612"/>
                  <a:pt x="40362" y="10110"/>
                  <a:pt x="40948" y="9628"/>
                </a:cubicBezTo>
                <a:cubicBezTo>
                  <a:pt x="41095" y="9524"/>
                  <a:pt x="41241" y="9419"/>
                  <a:pt x="41367" y="9314"/>
                </a:cubicBezTo>
                <a:cubicBezTo>
                  <a:pt x="41492" y="9210"/>
                  <a:pt x="41618" y="9105"/>
                  <a:pt x="41743" y="9001"/>
                </a:cubicBezTo>
                <a:cubicBezTo>
                  <a:pt x="41953" y="8812"/>
                  <a:pt x="42162" y="8645"/>
                  <a:pt x="42308" y="8498"/>
                </a:cubicBezTo>
                <a:cubicBezTo>
                  <a:pt x="42476" y="8352"/>
                  <a:pt x="42580" y="8226"/>
                  <a:pt x="42664" y="8143"/>
                </a:cubicBezTo>
                <a:lnTo>
                  <a:pt x="42789" y="8017"/>
                </a:lnTo>
                <a:cubicBezTo>
                  <a:pt x="42789" y="8017"/>
                  <a:pt x="42748" y="7975"/>
                  <a:pt x="42664" y="7913"/>
                </a:cubicBezTo>
                <a:cubicBezTo>
                  <a:pt x="42580" y="7829"/>
                  <a:pt x="42476" y="7703"/>
                  <a:pt x="42308" y="7557"/>
                </a:cubicBezTo>
                <a:cubicBezTo>
                  <a:pt x="42162" y="7410"/>
                  <a:pt x="41953" y="7243"/>
                  <a:pt x="41743" y="7055"/>
                </a:cubicBezTo>
                <a:cubicBezTo>
                  <a:pt x="41618" y="6950"/>
                  <a:pt x="41492" y="6845"/>
                  <a:pt x="41367" y="6741"/>
                </a:cubicBezTo>
                <a:cubicBezTo>
                  <a:pt x="41241" y="6636"/>
                  <a:pt x="41095" y="6532"/>
                  <a:pt x="40948" y="6406"/>
                </a:cubicBezTo>
                <a:cubicBezTo>
                  <a:pt x="40362" y="5946"/>
                  <a:pt x="39651" y="5444"/>
                  <a:pt x="38835" y="4920"/>
                </a:cubicBezTo>
                <a:cubicBezTo>
                  <a:pt x="38019" y="4397"/>
                  <a:pt x="37098" y="3874"/>
                  <a:pt x="36115" y="3372"/>
                </a:cubicBezTo>
                <a:cubicBezTo>
                  <a:pt x="35110" y="2870"/>
                  <a:pt x="34022" y="2389"/>
                  <a:pt x="32872" y="1970"/>
                </a:cubicBezTo>
                <a:cubicBezTo>
                  <a:pt x="31721" y="1552"/>
                  <a:pt x="30507" y="1175"/>
                  <a:pt x="29252" y="882"/>
                </a:cubicBezTo>
                <a:cubicBezTo>
                  <a:pt x="27996" y="589"/>
                  <a:pt x="26699" y="359"/>
                  <a:pt x="25381" y="213"/>
                </a:cubicBezTo>
                <a:cubicBezTo>
                  <a:pt x="24197" y="81"/>
                  <a:pt x="22997" y="0"/>
                  <a:pt x="21810" y="0"/>
                </a:cubicBezTo>
                <a:close/>
              </a:path>
            </a:pathLst>
          </a:custGeom>
          <a:solidFill>
            <a:srgbClr val="F7F5F5"/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770" name="Google Shape;413;p58"/>
          <p:cNvSpPr/>
          <p:nvPr/>
        </p:nvSpPr>
        <p:spPr>
          <a:xfrm>
            <a:off x="6693429" y="1835987"/>
            <a:ext cx="1618671" cy="1469382"/>
          </a:xfrm>
          <a:custGeom>
            <a:avLst/>
            <a:ahLst/>
            <a:rect l="l" t="t" r="r" b="b"/>
            <a:pathLst>
              <a:path w="14941" h="13563" extrusionOk="0">
                <a:moveTo>
                  <a:pt x="7467" y="1"/>
                </a:moveTo>
                <a:cubicBezTo>
                  <a:pt x="4395" y="1"/>
                  <a:pt x="1630" y="2103"/>
                  <a:pt x="880" y="5212"/>
                </a:cubicBezTo>
                <a:cubicBezTo>
                  <a:pt x="1" y="8853"/>
                  <a:pt x="2261" y="12514"/>
                  <a:pt x="5901" y="13372"/>
                </a:cubicBezTo>
                <a:cubicBezTo>
                  <a:pt x="6436" y="13501"/>
                  <a:pt x="6971" y="13563"/>
                  <a:pt x="7498" y="13563"/>
                </a:cubicBezTo>
                <a:cubicBezTo>
                  <a:pt x="10558" y="13563"/>
                  <a:pt x="13333" y="11477"/>
                  <a:pt x="14082" y="8371"/>
                </a:cubicBezTo>
                <a:cubicBezTo>
                  <a:pt x="14940" y="4710"/>
                  <a:pt x="12701" y="1069"/>
                  <a:pt x="9061" y="190"/>
                </a:cubicBezTo>
                <a:cubicBezTo>
                  <a:pt x="8526" y="62"/>
                  <a:pt x="7992" y="1"/>
                  <a:pt x="7467" y="1"/>
                </a:cubicBezTo>
                <a:close/>
              </a:path>
            </a:pathLst>
          </a:custGeom>
          <a:gradFill>
            <a:gsLst>
              <a:gs pos="0">
                <a:srgbClr val="6F8BB4"/>
              </a:gs>
              <a:gs pos="100000">
                <a:srgbClr val="3C4C64"/>
              </a:gs>
            </a:gsLst>
            <a:path path="circle">
              <a:fillToRect l="50000" t="50000" r="50000" b="50000"/>
            </a:path>
          </a:gra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771" name="Google Shape;414;p58"/>
          <p:cNvSpPr/>
          <p:nvPr/>
        </p:nvSpPr>
        <p:spPr>
          <a:xfrm>
            <a:off x="7189227" y="2258888"/>
            <a:ext cx="627075" cy="623578"/>
          </a:xfrm>
          <a:custGeom>
            <a:avLst/>
            <a:ahLst/>
            <a:rect l="l" t="t" r="r" b="b"/>
            <a:pathLst>
              <a:path w="3956" h="3934" extrusionOk="0">
                <a:moveTo>
                  <a:pt x="1968" y="0"/>
                </a:moveTo>
                <a:cubicBezTo>
                  <a:pt x="880" y="0"/>
                  <a:pt x="1" y="879"/>
                  <a:pt x="1" y="1967"/>
                </a:cubicBezTo>
                <a:cubicBezTo>
                  <a:pt x="1" y="3055"/>
                  <a:pt x="880" y="3934"/>
                  <a:pt x="1968" y="3934"/>
                </a:cubicBezTo>
                <a:cubicBezTo>
                  <a:pt x="3077" y="3934"/>
                  <a:pt x="3955" y="3055"/>
                  <a:pt x="3955" y="1967"/>
                </a:cubicBezTo>
                <a:cubicBezTo>
                  <a:pt x="3955" y="879"/>
                  <a:pt x="3077" y="0"/>
                  <a:pt x="1968" y="0"/>
                </a:cubicBezTo>
                <a:close/>
              </a:path>
            </a:pathLst>
          </a:custGeom>
          <a:gradFill>
            <a:gsLst>
              <a:gs pos="0">
                <a:srgbClr val="6F8BB4"/>
              </a:gs>
              <a:gs pos="100000">
                <a:srgbClr val="3C4C64"/>
              </a:gs>
            </a:gsLst>
            <a:path path="circle">
              <a:fillToRect l="50000" t="50000" r="50000" b="50000"/>
            </a:path>
          </a:gra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772" name="Google Shape;415;p58"/>
          <p:cNvSpPr/>
          <p:nvPr/>
        </p:nvSpPr>
        <p:spPr>
          <a:xfrm>
            <a:off x="7443769" y="1947140"/>
            <a:ext cx="649592" cy="623591"/>
          </a:xfrm>
          <a:custGeom>
            <a:avLst/>
            <a:ahLst/>
            <a:rect l="l" t="t" r="r" b="b"/>
            <a:pathLst>
              <a:path w="5996" h="5756" extrusionOk="0">
                <a:moveTo>
                  <a:pt x="819" y="0"/>
                </a:moveTo>
                <a:cubicBezTo>
                  <a:pt x="1" y="0"/>
                  <a:pt x="14" y="1278"/>
                  <a:pt x="858" y="1298"/>
                </a:cubicBezTo>
                <a:cubicBezTo>
                  <a:pt x="2972" y="1361"/>
                  <a:pt x="4625" y="2993"/>
                  <a:pt x="4667" y="5127"/>
                </a:cubicBezTo>
                <a:cubicBezTo>
                  <a:pt x="4677" y="5546"/>
                  <a:pt x="5012" y="5755"/>
                  <a:pt x="5341" y="5755"/>
                </a:cubicBezTo>
                <a:cubicBezTo>
                  <a:pt x="5671" y="5755"/>
                  <a:pt x="5995" y="5546"/>
                  <a:pt x="5985" y="5127"/>
                </a:cubicBezTo>
                <a:cubicBezTo>
                  <a:pt x="5922" y="2282"/>
                  <a:pt x="3704" y="64"/>
                  <a:pt x="858" y="1"/>
                </a:cubicBezTo>
                <a:cubicBezTo>
                  <a:pt x="845" y="0"/>
                  <a:pt x="832" y="0"/>
                  <a:pt x="81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773" name="Google Shape;416;p58"/>
          <p:cNvSpPr/>
          <p:nvPr/>
        </p:nvSpPr>
        <p:spPr>
          <a:xfrm>
            <a:off x="2756154" y="2776912"/>
            <a:ext cx="353251" cy="288746"/>
          </a:xfrm>
          <a:custGeom>
            <a:avLst/>
            <a:ahLst/>
            <a:rect l="l" t="t" r="r" b="b"/>
            <a:pathLst>
              <a:path w="3956" h="3934" extrusionOk="0">
                <a:moveTo>
                  <a:pt x="1968" y="0"/>
                </a:moveTo>
                <a:cubicBezTo>
                  <a:pt x="880" y="0"/>
                  <a:pt x="1" y="879"/>
                  <a:pt x="1" y="1967"/>
                </a:cubicBezTo>
                <a:cubicBezTo>
                  <a:pt x="1" y="3055"/>
                  <a:pt x="880" y="3934"/>
                  <a:pt x="1968" y="3934"/>
                </a:cubicBezTo>
                <a:cubicBezTo>
                  <a:pt x="3077" y="3934"/>
                  <a:pt x="3955" y="3055"/>
                  <a:pt x="3955" y="1967"/>
                </a:cubicBezTo>
                <a:cubicBezTo>
                  <a:pt x="3955" y="879"/>
                  <a:pt x="3077" y="0"/>
                  <a:pt x="19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774" name="Google Shape;417;p58"/>
          <p:cNvSpPr/>
          <p:nvPr/>
        </p:nvSpPr>
        <p:spPr>
          <a:xfrm>
            <a:off x="7468750" y="1947150"/>
            <a:ext cx="156302" cy="142775"/>
          </a:xfrm>
          <a:custGeom>
            <a:avLst/>
            <a:ahLst/>
            <a:rect l="l" t="t" r="r" b="b"/>
            <a:pathLst>
              <a:path w="3956" h="3934" extrusionOk="0">
                <a:moveTo>
                  <a:pt x="1968" y="0"/>
                </a:moveTo>
                <a:cubicBezTo>
                  <a:pt x="880" y="0"/>
                  <a:pt x="1" y="879"/>
                  <a:pt x="1" y="1967"/>
                </a:cubicBezTo>
                <a:cubicBezTo>
                  <a:pt x="1" y="3055"/>
                  <a:pt x="880" y="3934"/>
                  <a:pt x="1968" y="3934"/>
                </a:cubicBezTo>
                <a:cubicBezTo>
                  <a:pt x="3077" y="3934"/>
                  <a:pt x="3955" y="3055"/>
                  <a:pt x="3955" y="1967"/>
                </a:cubicBezTo>
                <a:cubicBezTo>
                  <a:pt x="3955" y="879"/>
                  <a:pt x="3077" y="0"/>
                  <a:pt x="1968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775" name="Google Shape;418;p58"/>
          <p:cNvSpPr/>
          <p:nvPr/>
        </p:nvSpPr>
        <p:spPr>
          <a:xfrm>
            <a:off x="7288473" y="2357578"/>
            <a:ext cx="428583" cy="426200"/>
          </a:xfrm>
          <a:custGeom>
            <a:avLst/>
            <a:ahLst/>
            <a:rect l="l" t="t" r="r" b="b"/>
            <a:pathLst>
              <a:path w="3956" h="3934" extrusionOk="0">
                <a:moveTo>
                  <a:pt x="1968" y="0"/>
                </a:moveTo>
                <a:cubicBezTo>
                  <a:pt x="880" y="0"/>
                  <a:pt x="1" y="879"/>
                  <a:pt x="1" y="1967"/>
                </a:cubicBezTo>
                <a:cubicBezTo>
                  <a:pt x="1" y="3055"/>
                  <a:pt x="880" y="3934"/>
                  <a:pt x="1968" y="3934"/>
                </a:cubicBezTo>
                <a:cubicBezTo>
                  <a:pt x="3077" y="3934"/>
                  <a:pt x="3955" y="3055"/>
                  <a:pt x="3955" y="1967"/>
                </a:cubicBezTo>
                <a:cubicBezTo>
                  <a:pt x="3955" y="879"/>
                  <a:pt x="3077" y="0"/>
                  <a:pt x="19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776" name="AutoShape 9" descr="docIcon">
            <a:hlinkClick r:id="rId1"/>
          </p:cNvPr>
          <p:cNvSpPr>
            <a:spLocks noChangeAspect="1" noChangeArrowheads="1"/>
          </p:cNvSpPr>
          <p:nvPr/>
        </p:nvSpPr>
        <p:spPr bwMode="auto">
          <a:xfrm>
            <a:off x="63500" y="-1127125"/>
            <a:ext cx="304800" cy="304800"/>
          </a:xfrm>
          <a:prstGeom prst="rect"/>
          <a:noFill/>
        </p:spPr>
        <p:txBody>
          <a:bodyPr anchor="t" anchorCtr="0" bIns="45720" compatLnSpc="1" lIns="91440" numCol="1" rIns="91440" tIns="45720" vert="horz" wrap="square">
            <a:prstTxWarp prst="textNoShape"/>
          </a:bodyPr>
          <a:p>
            <a:endParaRPr lang="en-US"/>
          </a:p>
        </p:txBody>
      </p:sp>
      <p:sp>
        <p:nvSpPr>
          <p:cNvPr id="1048777" name="AutoShape 10" descr="arrowIcon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63500" y="-838200"/>
            <a:ext cx="304800" cy="304800"/>
          </a:xfrm>
          <a:prstGeom prst="rect"/>
          <a:noFill/>
        </p:spPr>
        <p:txBody>
          <a:bodyPr anchor="t" anchorCtr="0" bIns="45720" compatLnSpc="1" lIns="91440" numCol="1" rIns="91440" tIns="45720" vert="horz" wrap="square">
            <a:prstTxWarp prst="textNoShape"/>
          </a:bodyPr>
          <a:p>
            <a:endParaRPr lang="en-US"/>
          </a:p>
        </p:txBody>
      </p:sp>
      <p:sp>
        <p:nvSpPr>
          <p:cNvPr id="1048778" name="AutoShape 11" descr="docIcon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63500" y="549275"/>
            <a:ext cx="304800" cy="304800"/>
          </a:xfrm>
          <a:prstGeom prst="rect"/>
          <a:noFill/>
        </p:spPr>
        <p:txBody>
          <a:bodyPr anchor="t" anchorCtr="0" bIns="45720" compatLnSpc="1" lIns="91440" numCol="1" rIns="91440" tIns="45720" vert="horz" wrap="square">
            <a:prstTxWarp prst="textNoShape"/>
          </a:bodyPr>
          <a:p>
            <a:endParaRPr lang="en-US"/>
          </a:p>
        </p:txBody>
      </p:sp>
      <p:sp>
        <p:nvSpPr>
          <p:cNvPr id="1048779" name="AutoShape 12" descr="arrowIcon"/>
          <p:cNvSpPr>
            <a:spLocks noChangeAspect="1" noChangeArrowheads="1"/>
          </p:cNvSpPr>
          <p:nvPr/>
        </p:nvSpPr>
        <p:spPr bwMode="auto">
          <a:xfrm>
            <a:off x="63500" y="838200"/>
            <a:ext cx="304800" cy="304800"/>
          </a:xfrm>
          <a:prstGeom prst="rect"/>
          <a:noFill/>
        </p:spPr>
        <p:txBody>
          <a:bodyPr anchor="t" anchorCtr="0" bIns="45720" compatLnSpc="1" lIns="91440" numCol="1" rIns="91440" tIns="45720" vert="horz" wrap="square">
            <a:prstTxWarp prst="textNoShape"/>
          </a:bodyPr>
          <a:p>
            <a:endParaRPr lang="en-US"/>
          </a:p>
        </p:txBody>
      </p:sp>
      <p:sp>
        <p:nvSpPr>
          <p:cNvPr id="1048780" name="Text Box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12711" y="1069058"/>
            <a:ext cx="3518912" cy="461665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dirty="0" sz="2400" lang="en-US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1. Soft tissue involvement</a:t>
            </a:r>
            <a:endParaRPr b="1" dirty="0" sz="2100" lang="en-US">
              <a:solidFill>
                <a:schemeClr val="accent3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48781" name="Text Box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66314" y="1411958"/>
            <a:ext cx="3536546" cy="415498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buFontTx/>
              <a:buChar char="•"/>
            </a:pPr>
            <a:r>
              <a:rPr dirty="0" sz="2100" lang="en-US">
                <a:latin typeface="Times New Roman" pitchFamily="18" charset="0"/>
              </a:rPr>
              <a:t>  </a:t>
            </a:r>
            <a:r>
              <a:rPr b="1" dirty="0" sz="2100" lang="en-US">
                <a:latin typeface="Times New Roman" pitchFamily="18" charset="0"/>
              </a:rPr>
              <a:t>Periorbital and lid swelling</a:t>
            </a:r>
            <a:endParaRPr dirty="0" sz="2100" lang="en-US">
              <a:latin typeface="Times New Roman" pitchFamily="18" charset="0"/>
            </a:endParaRPr>
          </a:p>
        </p:txBody>
      </p:sp>
      <p:sp>
        <p:nvSpPr>
          <p:cNvPr id="1048782" name="Text Box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77030" y="1754858"/>
            <a:ext cx="3339376" cy="415498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buFontTx/>
              <a:buChar char="•"/>
            </a:pPr>
            <a:r>
              <a:rPr sz="2100" lang="en-US">
                <a:latin typeface="Times New Roman" pitchFamily="18" charset="0"/>
              </a:rPr>
              <a:t>  </a:t>
            </a:r>
            <a:r>
              <a:rPr b="1" sz="2100" lang="en-US">
                <a:latin typeface="Times New Roman" pitchFamily="18" charset="0"/>
              </a:rPr>
              <a:t>Conjunctival hyperaemia</a:t>
            </a:r>
            <a:endParaRPr sz="2100" lang="en-US">
              <a:latin typeface="Times New Roman" pitchFamily="18" charset="0"/>
            </a:endParaRPr>
          </a:p>
        </p:txBody>
      </p:sp>
      <p:sp>
        <p:nvSpPr>
          <p:cNvPr id="1048783" name="Text Box 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7746" y="2097758"/>
            <a:ext cx="1519968" cy="415498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buFontTx/>
              <a:buChar char="•"/>
            </a:pPr>
            <a:r>
              <a:rPr sz="2100" lang="en-US">
                <a:latin typeface="Times New Roman" pitchFamily="18" charset="0"/>
              </a:rPr>
              <a:t>  </a:t>
            </a:r>
            <a:r>
              <a:rPr b="1" sz="2100" lang="en-US">
                <a:latin typeface="Times New Roman" pitchFamily="18" charset="0"/>
              </a:rPr>
              <a:t>Chemosis</a:t>
            </a:r>
            <a:endParaRPr sz="2100" lang="en-US">
              <a:latin typeface="Times New Roman" pitchFamily="18" charset="0"/>
            </a:endParaRPr>
          </a:p>
        </p:txBody>
      </p:sp>
      <p:sp>
        <p:nvSpPr>
          <p:cNvPr id="1048784" name="Text Box 8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99423" y="2431117"/>
            <a:ext cx="4591321" cy="415498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buFontTx/>
              <a:buChar char="•"/>
            </a:pPr>
            <a:r>
              <a:rPr dirty="0" sz="2100" lang="en-US">
                <a:latin typeface="Times New Roman" pitchFamily="18" charset="0"/>
              </a:rPr>
              <a:t>  </a:t>
            </a:r>
            <a:r>
              <a:rPr b="1" dirty="0" sz="2100" lang="en-US">
                <a:latin typeface="Times New Roman" pitchFamily="18" charset="0"/>
              </a:rPr>
              <a:t>Superior limbic </a:t>
            </a:r>
            <a:r>
              <a:rPr b="1" dirty="0" sz="2100" lang="en-US" err="1">
                <a:latin typeface="Times New Roman" pitchFamily="18" charset="0"/>
              </a:rPr>
              <a:t>keratoconjunctivitis</a:t>
            </a:r>
            <a:endParaRPr dirty="0" sz="2100" lang="en-US">
              <a:latin typeface="Times New Roman" pitchFamily="18" charset="0"/>
            </a:endParaRPr>
          </a:p>
        </p:txBody>
      </p:sp>
      <p:sp>
        <p:nvSpPr>
          <p:cNvPr id="1048785" name="Text Box 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74624" y="2879999"/>
            <a:ext cx="2797561" cy="461665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dirty="0" sz="2400" lang="en-US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2.  Eyelid retraction</a:t>
            </a:r>
          </a:p>
        </p:txBody>
      </p:sp>
      <p:sp>
        <p:nvSpPr>
          <p:cNvPr id="1048786" name="Text Box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74624" y="3337199"/>
            <a:ext cx="1800493" cy="461665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dirty="0" sz="2400" lang="en-US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3.  </a:t>
            </a:r>
            <a:r>
              <a:rPr b="1" dirty="0" sz="2400" lang="en-US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Proptosis</a:t>
            </a:r>
            <a:endParaRPr b="1" dirty="0" sz="2400" lang="en-US">
              <a:solidFill>
                <a:schemeClr val="accent3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48787" name="Text Box 1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74624" y="3794399"/>
            <a:ext cx="2903359" cy="461665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sz="2400" lang="en-US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4.  Optic neuropathy</a:t>
            </a:r>
          </a:p>
        </p:txBody>
      </p:sp>
      <p:sp>
        <p:nvSpPr>
          <p:cNvPr id="1048788" name="Text Box 12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74623" y="4251599"/>
            <a:ext cx="3381054" cy="461665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sz="2400" lang="en-US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5.  Restrictive myopathy</a:t>
            </a:r>
          </a:p>
        </p:txBody>
      </p:sp>
      <p:sp>
        <p:nvSpPr>
          <p:cNvPr id="1048789" name="Text Box 1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434587" y="407764"/>
            <a:ext cx="4204997" cy="5078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dirty="0" sz="2700" lang="en-US">
                <a:solidFill>
                  <a:schemeClr val="tx2"/>
                </a:solidFill>
                <a:latin typeface="Times New Roman" pitchFamily="18" charset="0"/>
              </a:rPr>
              <a:t>THYROID EYE DISEASE</a:t>
            </a:r>
            <a:endParaRPr dirty="0" sz="2700" lang="en-US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Picture 18" descr="C:\My Documents\Thy5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4597004" y="2914650"/>
            <a:ext cx="2539603" cy="2114550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97173" name="Picture 16" descr="C:\My Documents\Thy3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4597004" y="706041"/>
            <a:ext cx="2539603" cy="1808559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97174" name="Picture 17" descr="C:\My Documents\Thy4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xmlns:r="http://schemas.openxmlformats.org/officeDocument/2006/relationships" r:embed="rId6"/>
          <a:srcRect/>
          <a:stretch>
            <a:fillRect/>
          </a:stretch>
        </p:blipFill>
        <p:spPr bwMode="auto">
          <a:xfrm>
            <a:off x="2108597" y="2914650"/>
            <a:ext cx="2489597" cy="2114550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97175" name="Picture 15" descr="C:\My Documents\Thy2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xmlns:r="http://schemas.openxmlformats.org/officeDocument/2006/relationships" r:embed="rId8"/>
          <a:srcRect/>
          <a:stretch>
            <a:fillRect/>
          </a:stretch>
        </p:blipFill>
        <p:spPr bwMode="auto">
          <a:xfrm>
            <a:off x="2108597" y="685800"/>
            <a:ext cx="2489597" cy="1808560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sp>
        <p:nvSpPr>
          <p:cNvPr id="1048792" name="Text Box 2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69431" y="-33337"/>
            <a:ext cx="3589444" cy="5078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sz="2700" lang="en-US">
                <a:solidFill>
                  <a:schemeClr val="tx2"/>
                </a:solidFill>
                <a:latin typeface="Times New Roman" pitchFamily="18" charset="0"/>
              </a:rPr>
              <a:t>Soft tissue involvement</a:t>
            </a:r>
            <a:endParaRPr b="1" sz="3600" lang="en-US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048793" name="Text Box 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311003" y="400050"/>
            <a:ext cx="2409634" cy="323165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sz="1500" lang="en-US">
                <a:solidFill>
                  <a:srgbClr val="FF0000"/>
                </a:solidFill>
                <a:latin typeface="Times New Roman" pitchFamily="18" charset="0"/>
              </a:rPr>
              <a:t>Periorbital and lid swelling</a:t>
            </a:r>
          </a:p>
        </p:txBody>
      </p:sp>
      <p:sp>
        <p:nvSpPr>
          <p:cNvPr id="1048794" name="Text Box 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864644" y="2571750"/>
            <a:ext cx="976549" cy="323165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sz="1500" lang="en-US">
                <a:solidFill>
                  <a:srgbClr val="FF0000"/>
                </a:solidFill>
                <a:latin typeface="Times New Roman" pitchFamily="18" charset="0"/>
              </a:rPr>
              <a:t>Chemosis</a:t>
            </a:r>
          </a:p>
        </p:txBody>
      </p:sp>
      <p:sp>
        <p:nvSpPr>
          <p:cNvPr id="1048795" name="Text Box 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872038" y="400050"/>
            <a:ext cx="2273379" cy="323165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sz="1500" lang="en-US">
                <a:solidFill>
                  <a:srgbClr val="FF0000"/>
                </a:solidFill>
                <a:latin typeface="Times New Roman" pitchFamily="18" charset="0"/>
              </a:rPr>
              <a:t>Conjunctival hyperaemia</a:t>
            </a:r>
          </a:p>
        </p:txBody>
      </p:sp>
      <p:sp>
        <p:nvSpPr>
          <p:cNvPr id="1048796" name="Rectangle 2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953000" y="3886200"/>
            <a:ext cx="3048000" cy="1257300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anchor="ctr" wrap="none"/>
          <a:p>
            <a:endParaRPr sz="1050" lang="en-US"/>
          </a:p>
        </p:txBody>
      </p:sp>
      <p:sp>
        <p:nvSpPr>
          <p:cNvPr id="1048797" name="Text Box 1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061348" y="2457451"/>
            <a:ext cx="1829347" cy="5078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sz="1500" lang="en-US">
                <a:solidFill>
                  <a:srgbClr val="FF0000"/>
                </a:solidFill>
                <a:latin typeface="Times New Roman" pitchFamily="18" charset="0"/>
              </a:rPr>
              <a:t>Superior limbic </a:t>
            </a:r>
          </a:p>
          <a:p>
            <a:pPr>
              <a:lnSpc>
                <a:spcPct val="80000"/>
              </a:lnSpc>
            </a:pPr>
            <a:r>
              <a:rPr b="1" sz="1500" lang="en-US">
                <a:solidFill>
                  <a:srgbClr val="FF0000"/>
                </a:solidFill>
                <a:latin typeface="Times New Roman" pitchFamily="18" charset="0"/>
              </a:rPr>
              <a:t>keratoconjunctivitis</a:t>
            </a:r>
          </a:p>
        </p:txBody>
      </p:sp>
      <p:sp>
        <p:nvSpPr>
          <p:cNvPr id="1048798" name="Rectangle 24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108597" y="457200"/>
            <a:ext cx="5029200" cy="4572000"/>
          </a:xfrm>
          <a:prstGeom prst="rect"/>
          <a:noFill/>
          <a:ln w="28575" algn="ctr">
            <a:solidFill>
              <a:schemeClr val="tx2"/>
            </a:solidFill>
            <a:miter lim="800000"/>
            <a:headEnd/>
            <a:tailEnd/>
          </a:ln>
        </p:spPr>
        <p:txBody>
          <a:bodyPr anchor="ctr" wrap="none"/>
          <a:p>
            <a:endParaRPr sz="1050" lang="en-US"/>
          </a:p>
        </p:txBody>
      </p:sp>
      <p:sp>
        <p:nvSpPr>
          <p:cNvPr id="1048799" name="Line 25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H="1">
            <a:off x="2108597" y="2514600"/>
            <a:ext cx="5029200" cy="0"/>
          </a:xfrm>
          <a:prstGeom prst="line"/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anchor="ctr" wrap="none"/>
          <a:p>
            <a:endParaRPr sz="1050" lang="en-CA"/>
          </a:p>
        </p:txBody>
      </p:sp>
      <p:sp>
        <p:nvSpPr>
          <p:cNvPr id="1048800" name="Line 26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H="1">
            <a:off x="2108597" y="685800"/>
            <a:ext cx="5029200" cy="0"/>
          </a:xfrm>
          <a:prstGeom prst="line"/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anchor="ctr" wrap="none"/>
          <a:p>
            <a:endParaRPr sz="1050" lang="en-CA"/>
          </a:p>
        </p:txBody>
      </p:sp>
      <p:sp>
        <p:nvSpPr>
          <p:cNvPr id="1048801" name="Line 27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>
            <a:off x="2108597" y="2914650"/>
            <a:ext cx="5029200" cy="0"/>
          </a:xfrm>
          <a:prstGeom prst="line"/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anchor="ctr" wrap="none"/>
          <a:p>
            <a:endParaRPr sz="1050" lang="en-CA"/>
          </a:p>
        </p:txBody>
      </p:sp>
      <p:sp>
        <p:nvSpPr>
          <p:cNvPr id="1048802" name="Line 28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4597004" y="457200"/>
            <a:ext cx="0" cy="4572000"/>
          </a:xfrm>
          <a:prstGeom prst="line"/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anchor="ctr" wrap="none"/>
          <a:p>
            <a:endParaRPr sz="1050" lang="en-CA"/>
          </a:p>
        </p:txBody>
      </p:sp>
    </p:spTree>
  </p:cSld>
  <p:clrMapOvr>
    <a:masterClrMapping/>
  </p:clrMapOvr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</p:bgPr>
    </p:bg>
    <p:spTree>
      <p:nvGrpSpPr>
        <p:cNvPr id="8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Google Shape;315;p52"/>
          <p:cNvSpPr txBox="1">
            <a:spLocks noGrp="1"/>
          </p:cNvSpPr>
          <p:nvPr>
            <p:ph type="title"/>
          </p:nvPr>
        </p:nvSpPr>
        <p:spPr>
          <a:xfrm>
            <a:off x="714125" y="538575"/>
            <a:ext cx="5786700" cy="3657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p>
            <a:pPr lvl="0"/>
            <a:r>
              <a:rPr altLang="en-US" dirty="0" lang="en-US"/>
              <a:t>Anatomy </a:t>
            </a:r>
            <a:r>
              <a:rPr altLang="en-US" dirty="0" lang="en-US" smtClean="0"/>
              <a:t>: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1048593" name="Google Shape;316;p52"/>
          <p:cNvSpPr txBox="1">
            <a:spLocks noGrp="1"/>
          </p:cNvSpPr>
          <p:nvPr>
            <p:ph type="body" idx="1"/>
          </p:nvPr>
        </p:nvSpPr>
        <p:spPr>
          <a:xfrm>
            <a:off x="714125" y="1034575"/>
            <a:ext cx="7716600" cy="33087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p>
            <a:pPr indent="-342900" marL="342900">
              <a:buClr>
                <a:schemeClr val="hlink"/>
              </a:buClr>
              <a:buSzPts val="1100"/>
            </a:pPr>
            <a:r>
              <a:rPr dirty="0" sz="2000" lang="en-US"/>
              <a:t>Walls of the orbit and the bones forming them .</a:t>
            </a:r>
          </a:p>
          <a:p>
            <a:pPr indent="-342900" marL="342900">
              <a:buClr>
                <a:schemeClr val="hlink"/>
              </a:buClr>
              <a:buSzPts val="1100"/>
            </a:pPr>
            <a:r>
              <a:rPr dirty="0" sz="2000" lang="en-US"/>
              <a:t>Functions of the orbit : </a:t>
            </a:r>
          </a:p>
          <a:p>
            <a:pPr indent="-342900" lvl="1" marL="800100">
              <a:buClr>
                <a:schemeClr val="hlink"/>
              </a:buClr>
              <a:buSzPts val="1100"/>
              <a:buFont typeface="Courier New" panose="02070309020205020404" pitchFamily="49" charset="0"/>
              <a:buChar char="o"/>
            </a:pPr>
            <a:r>
              <a:rPr dirty="0" sz="2200" lang="en-US"/>
              <a:t>        Protection of the globe </a:t>
            </a:r>
          </a:p>
          <a:p>
            <a:pPr indent="-342900" lvl="1" marL="800100">
              <a:buClr>
                <a:schemeClr val="hlink"/>
              </a:buClr>
              <a:buSzPts val="1100"/>
              <a:buFont typeface="Courier New" panose="02070309020205020404" pitchFamily="49" charset="0"/>
              <a:buChar char="o"/>
            </a:pPr>
            <a:r>
              <a:rPr dirty="0" sz="2200" lang="en-US"/>
              <a:t>        Attachment which stabilize the eye </a:t>
            </a:r>
            <a:r>
              <a:rPr dirty="0" sz="2200" lang="en-US" smtClean="0"/>
              <a:t>and </a:t>
            </a:r>
            <a:r>
              <a:rPr dirty="0" sz="2200" lang="en-US"/>
              <a:t>ocular </a:t>
            </a:r>
            <a:r>
              <a:rPr dirty="0" sz="2200" lang="en-US" smtClean="0"/>
              <a:t>movements. </a:t>
            </a:r>
            <a:endParaRPr dirty="0" sz="2200" lang="en-US"/>
          </a:p>
          <a:p>
            <a:pPr indent="-342900" lvl="1" marL="800100">
              <a:buClr>
                <a:schemeClr val="hlink"/>
              </a:buClr>
              <a:buSzPts val="1100"/>
              <a:buFont typeface="Courier New" panose="02070309020205020404" pitchFamily="49" charset="0"/>
              <a:buChar char="o"/>
            </a:pPr>
            <a:r>
              <a:rPr dirty="0" sz="2200" lang="en-US"/>
              <a:t>        Transmission  ocular movements of nerves and vessels </a:t>
            </a:r>
          </a:p>
          <a:p>
            <a:pPr indent="-342900" lvl="1" marL="800100">
              <a:buClr>
                <a:schemeClr val="hlink"/>
              </a:buClr>
              <a:buSzPts val="1100"/>
              <a:buFont typeface="Courier New" panose="02070309020205020404" pitchFamily="49" charset="0"/>
              <a:buChar char="o"/>
            </a:pPr>
            <a:endParaRPr dirty="0" sz="2200">
              <a:solidFill>
                <a:schemeClr val="dk2"/>
              </a:solidFill>
            </a:endParaRPr>
          </a:p>
        </p:txBody>
      </p:sp>
      <p:sp>
        <p:nvSpPr>
          <p:cNvPr id="1048594" name="Google Shape;317;p52"/>
          <p:cNvSpPr txBox="1"/>
          <p:nvPr/>
        </p:nvSpPr>
        <p:spPr>
          <a:xfrm>
            <a:off x="714125" y="4377650"/>
            <a:ext cx="7716600" cy="227400"/>
          </a:xfrm>
          <a:prstGeom prst="rect"/>
          <a:noFill/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3" name="Title 1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CA" smtClean="0"/>
              <a:t>Signs of graves disease </a:t>
            </a:r>
          </a:p>
        </p:txBody>
      </p:sp>
      <p:pic>
        <p:nvPicPr>
          <p:cNvPr id="2097176" name="Picture 2"/>
          <p:cNvPicPr>
            <a:picLocks noChangeAspect="1" noGrp="1" noChangeArrowheads="1"/>
          </p:cNvPicPr>
          <p:nvPr>
            <p:ph idx="4294967295"/>
            <p:custDataLst>
              <p:tags r:id="rId2"/>
            </p:custDataLst>
          </p:nvPr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5243613" y="1102406"/>
            <a:ext cx="3186112" cy="3773487"/>
          </a:xfrm>
        </p:spPr>
      </p:pic>
      <p:pic>
        <p:nvPicPr>
          <p:cNvPr id="2097177" name="Picture 4" descr="http://www.lemkefacialsurgery.com/sites/default/files/styles/before_and_after/public/eyelidretraction2.jpg?itok=cYg8YBiO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 bwMode="auto">
          <a:xfrm>
            <a:off x="1675210" y="1541944"/>
            <a:ext cx="3240881" cy="2894409"/>
          </a:xfrm>
          <a:prstGeom prst="rect"/>
          <a:noFill/>
          <a:ln w="9525" cap="flat" algn="ctr">
            <a:noFill/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4" name="Title 1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577997" y="175718"/>
            <a:ext cx="7721100" cy="365700"/>
          </a:xfrm>
        </p:spPr>
        <p:txBody>
          <a:bodyPr>
            <a:normAutofit fontScale="90000"/>
          </a:bodyPr>
          <a:p>
            <a:r>
              <a:rPr lang="en-CA" smtClean="0"/>
              <a:t>CT scan finding in Graves disease</a:t>
            </a:r>
          </a:p>
        </p:txBody>
      </p:sp>
      <p:pic>
        <p:nvPicPr>
          <p:cNvPr id="2097178" name="Picture 2"/>
          <p:cNvPicPr>
            <a:picLocks noChangeAspect="1" noGrp="1" noChangeArrowheads="1"/>
          </p:cNvPicPr>
          <p:nvPr>
            <p:ph idx="4294967295"/>
            <p:custDataLst>
              <p:tags r:id="rId2"/>
            </p:custDataLst>
          </p:nvPr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3051175" y="706438"/>
            <a:ext cx="6092825" cy="4392612"/>
          </a:xfrm>
        </p:spPr>
      </p:pic>
      <p:pic>
        <p:nvPicPr>
          <p:cNvPr id="2097179" name="صورة 17411">
            <a:hlinkClick r:id="" action="ppaction://media"/>
          </p:cNvPr>
          <p:cNvPicPr>
            <a:picLocks noChangeAspect="1" noRot="1" noChangeArrowheads="1"/>
          </p:cNvPicPr>
          <p:nvPr>
            <p:custDataLst>
              <p:tags r:id="rId4"/>
            </p:custDataLst>
            <a:audioFile r:link=""/>
            <p:extLst>
              <p:ext uri="{DAA4B4D4-6D71-4841-9C94-3DE7FCFB9230}">
                <p14:media xmlns:p14="http://schemas.microsoft.com/office/powerpoint/2010/main" r:link=""/>
              </p:ext>
            </p:extLst>
          </p:nvPr>
        </p:nvPicPr>
        <p:blipFill>
          <a:blip xmlns:r="http://schemas.openxmlformats.org/officeDocument/2006/relationships" r:embed="rId5" cstate="print"/>
          <a:srcRect/>
          <a:stretch>
            <a:fillRect/>
          </a:stretch>
        </p:blipFill>
        <p:spPr bwMode="auto">
          <a:xfrm flipH="1" flipV="1">
            <a:off x="1951435" y="707231"/>
            <a:ext cx="34528" cy="34529"/>
          </a:xfrm>
          <a:prstGeom prst="rect"/>
          <a:noFill/>
          <a:ln w="9525" cap="flat" algn="ctr">
            <a:noFill/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evt="onClick" delay="0">
                    <p:tgtEl>
                      <p:spTgt spid="2097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" fill="hold" id="6"/>
                                        <p:tgtEl>
                                          <p:spTgt spid="2097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79"/>
                  </p:tgtEl>
                </p:cond>
              </p:nextCondLst>
            </p:seq>
            <p:audio>
              <p:cMediaNode>
                <p:cTn display="0" fill="hold"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7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Picture 11" descr="C:\My Documents\Thy6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2108598" y="685800"/>
            <a:ext cx="2387203" cy="1663304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97181" name="Picture 12" descr="C:\My Documents\Thy7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4495800" y="685800"/>
            <a:ext cx="2590800" cy="1675210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97182" name="Picture 14" descr="C:\My Documents\Thy9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xmlns:r="http://schemas.openxmlformats.org/officeDocument/2006/relationships" r:embed="rId6"/>
          <a:srcRect/>
          <a:stretch>
            <a:fillRect/>
          </a:stretch>
        </p:blipFill>
        <p:spPr bwMode="auto">
          <a:xfrm>
            <a:off x="4546998" y="2914650"/>
            <a:ext cx="2539603" cy="1657350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97183" name="Picture 13" descr="C:\My Documents\Thy8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xmlns:r="http://schemas.openxmlformats.org/officeDocument/2006/relationships" r:embed="rId8"/>
          <a:srcRect/>
          <a:stretch>
            <a:fillRect/>
          </a:stretch>
        </p:blipFill>
        <p:spPr bwMode="auto">
          <a:xfrm>
            <a:off x="2108597" y="2914650"/>
            <a:ext cx="2438400" cy="1675210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sp>
        <p:nvSpPr>
          <p:cNvPr id="1048805" name="Text Box 2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870598" y="1"/>
            <a:ext cx="3868367" cy="5078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sz="2700" lang="en-US">
                <a:solidFill>
                  <a:schemeClr val="tx2"/>
                </a:solidFill>
                <a:latin typeface="Times New Roman" pitchFamily="18" charset="0"/>
              </a:rPr>
              <a:t>Signs of eyelid retraction</a:t>
            </a:r>
            <a:endParaRPr b="1" sz="3600" lang="en-US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048806" name="Text Box 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76600" y="336947"/>
            <a:ext cx="2396810" cy="369332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sz="1800" lang="en-US">
                <a:latin typeface="Times New Roman" pitchFamily="18" charset="0"/>
              </a:rPr>
              <a:t>  Occurs in about 50%</a:t>
            </a:r>
            <a:endParaRPr b="1" sz="1800" lang="en-US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48807" name="Text Box 4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158604" y="2376488"/>
            <a:ext cx="2239716" cy="276999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lnSpc>
                <a:spcPct val="80000"/>
              </a:lnSpc>
              <a:buFontTx/>
              <a:buChar char="•"/>
            </a:pPr>
            <a:r>
              <a:rPr b="1" sz="1500" lang="en-US">
                <a:latin typeface="Times New Roman" pitchFamily="18" charset="0"/>
              </a:rPr>
              <a:t>  Bilateral lid retraction </a:t>
            </a:r>
          </a:p>
        </p:txBody>
      </p:sp>
      <p:sp>
        <p:nvSpPr>
          <p:cNvPr id="1048808" name="Text Box 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168129" y="2628901"/>
            <a:ext cx="2321469" cy="276999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lnSpc>
                <a:spcPct val="80000"/>
              </a:lnSpc>
              <a:buFontTx/>
              <a:buChar char="•"/>
            </a:pPr>
            <a:r>
              <a:rPr b="1" dirty="0" sz="1500" lang="en-US">
                <a:latin typeface="Times New Roman" pitchFamily="18" charset="0"/>
              </a:rPr>
              <a:t>  No associated </a:t>
            </a:r>
            <a:r>
              <a:rPr b="1" dirty="0" sz="1500" lang="en-US" err="1">
                <a:latin typeface="Times New Roman" pitchFamily="18" charset="0"/>
              </a:rPr>
              <a:t>proptosis</a:t>
            </a:r>
            <a:r>
              <a:rPr b="1" dirty="0" sz="1500" lang="en-US">
                <a:latin typeface="Times New Roman" pitchFamily="18" charset="0"/>
              </a:rPr>
              <a:t> </a:t>
            </a:r>
          </a:p>
        </p:txBody>
      </p:sp>
      <p:sp>
        <p:nvSpPr>
          <p:cNvPr id="1048809" name="Text Box 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98181" y="2400301"/>
            <a:ext cx="2239716" cy="276999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lnSpc>
                <a:spcPct val="80000"/>
              </a:lnSpc>
              <a:buFontTx/>
              <a:buChar char="•"/>
            </a:pPr>
            <a:r>
              <a:rPr b="1" sz="1500" lang="en-US">
                <a:latin typeface="Times New Roman" pitchFamily="18" charset="0"/>
              </a:rPr>
              <a:t>  Bilateral lid retraction </a:t>
            </a:r>
          </a:p>
        </p:txBody>
      </p:sp>
      <p:sp>
        <p:nvSpPr>
          <p:cNvPr id="1048810" name="Text Box 7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495800" y="2628901"/>
            <a:ext cx="1917513" cy="276999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lnSpc>
                <a:spcPct val="80000"/>
              </a:lnSpc>
              <a:buFontTx/>
              <a:buChar char="•"/>
            </a:pPr>
            <a:r>
              <a:rPr b="1" dirty="0" sz="1500" lang="en-US">
                <a:latin typeface="Times New Roman" pitchFamily="18" charset="0"/>
              </a:rPr>
              <a:t>  Bilateral </a:t>
            </a:r>
            <a:r>
              <a:rPr b="1" dirty="0" sz="1500" lang="en-US" err="1">
                <a:latin typeface="Times New Roman" pitchFamily="18" charset="0"/>
              </a:rPr>
              <a:t>proptosis</a:t>
            </a:r>
            <a:r>
              <a:rPr b="1" dirty="0" sz="1500" lang="en-US">
                <a:latin typeface="Times New Roman" pitchFamily="18" charset="0"/>
              </a:rPr>
              <a:t> </a:t>
            </a:r>
          </a:p>
        </p:txBody>
      </p:sp>
      <p:sp>
        <p:nvSpPr>
          <p:cNvPr id="1048811" name="Text Box 1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495801" y="4629151"/>
            <a:ext cx="2047355" cy="276999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lnSpc>
                <a:spcPct val="80000"/>
              </a:lnSpc>
              <a:buFontTx/>
              <a:buChar char="•"/>
            </a:pPr>
            <a:r>
              <a:rPr b="1" sz="1500" lang="en-US">
                <a:latin typeface="Times New Roman" pitchFamily="18" charset="0"/>
              </a:rPr>
              <a:t> </a:t>
            </a:r>
            <a:r>
              <a:rPr b="1" sz="1500" lang="en-US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b="1" sz="1500" lang="en-US">
                <a:latin typeface="Times New Roman" pitchFamily="18" charset="0"/>
              </a:rPr>
              <a:t>Lid lag in downgaze </a:t>
            </a:r>
          </a:p>
        </p:txBody>
      </p:sp>
      <p:sp>
        <p:nvSpPr>
          <p:cNvPr id="1048812" name="Text Box 8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08597" y="4585098"/>
            <a:ext cx="2358338" cy="276999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lnSpc>
                <a:spcPct val="80000"/>
              </a:lnSpc>
              <a:buFontTx/>
              <a:buChar char="•"/>
            </a:pPr>
            <a:r>
              <a:rPr b="1" sz="1500" lang="en-US">
                <a:latin typeface="Times New Roman" pitchFamily="18" charset="0"/>
              </a:rPr>
              <a:t>  Unilateral lid retraction </a:t>
            </a:r>
          </a:p>
        </p:txBody>
      </p:sp>
      <p:sp>
        <p:nvSpPr>
          <p:cNvPr id="1048813" name="Text Box 9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3360" y="4833938"/>
            <a:ext cx="2036135" cy="276999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lnSpc>
                <a:spcPct val="80000"/>
              </a:lnSpc>
              <a:buFontTx/>
              <a:buChar char="•"/>
            </a:pPr>
            <a:r>
              <a:rPr b="1" dirty="0" sz="1500" lang="en-US">
                <a:latin typeface="Times New Roman" pitchFamily="18" charset="0"/>
              </a:rPr>
              <a:t>  Unilateral </a:t>
            </a:r>
            <a:r>
              <a:rPr b="1" dirty="0" sz="1500" lang="en-US" err="1">
                <a:latin typeface="Times New Roman" pitchFamily="18" charset="0"/>
              </a:rPr>
              <a:t>proptosis</a:t>
            </a:r>
            <a:r>
              <a:rPr b="1" dirty="0" sz="1500" lang="en-US">
                <a:latin typeface="Times New Roman" pitchFamily="18" charset="0"/>
              </a:rPr>
              <a:t> </a:t>
            </a:r>
          </a:p>
        </p:txBody>
      </p:sp>
      <p:sp>
        <p:nvSpPr>
          <p:cNvPr id="1048814" name="Rectangle 19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08598" y="685800"/>
            <a:ext cx="4978003" cy="4457700"/>
          </a:xfrm>
          <a:prstGeom prst="rect"/>
          <a:noFill/>
          <a:ln w="28575" algn="ctr">
            <a:solidFill>
              <a:schemeClr val="tx2"/>
            </a:solidFill>
            <a:miter lim="800000"/>
            <a:headEnd/>
            <a:tailEnd/>
          </a:ln>
        </p:spPr>
        <p:txBody>
          <a:bodyPr anchor="ctr" wrap="none"/>
          <a:p>
            <a:endParaRPr sz="1050" lang="en-US"/>
          </a:p>
        </p:txBody>
      </p:sp>
      <p:sp>
        <p:nvSpPr>
          <p:cNvPr id="1048815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2108598" y="2914650"/>
            <a:ext cx="4978003" cy="0"/>
          </a:xfrm>
          <a:prstGeom prst="line"/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anchor="ctr" wrap="none"/>
          <a:p>
            <a:endParaRPr sz="1050" lang="en-CA"/>
          </a:p>
        </p:txBody>
      </p:sp>
      <p:sp>
        <p:nvSpPr>
          <p:cNvPr id="1048816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2108598" y="2343150"/>
            <a:ext cx="4978003" cy="0"/>
          </a:xfrm>
          <a:prstGeom prst="line"/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anchor="ctr" wrap="none"/>
          <a:p>
            <a:endParaRPr sz="1050" lang="en-CA"/>
          </a:p>
        </p:txBody>
      </p:sp>
      <p:sp>
        <p:nvSpPr>
          <p:cNvPr id="1048817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2108598" y="4572000"/>
            <a:ext cx="4978003" cy="0"/>
          </a:xfrm>
          <a:prstGeom prst="line"/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anchor="ctr" wrap="none"/>
          <a:p>
            <a:endParaRPr sz="1050" lang="en-CA"/>
          </a:p>
        </p:txBody>
      </p:sp>
      <p:sp>
        <p:nvSpPr>
          <p:cNvPr id="1048818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4495800" y="685800"/>
            <a:ext cx="0" cy="4457700"/>
          </a:xfrm>
          <a:prstGeom prst="line"/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anchor="ctr" wrap="none"/>
          <a:p>
            <a:endParaRPr sz="1050" lang="en-CA"/>
          </a:p>
        </p:txBody>
      </p:sp>
      <p:pic>
        <p:nvPicPr>
          <p:cNvPr id="2097184" name="صورة 18451">
            <a:hlinkClick r:id="" action="ppaction://media"/>
          </p:cNvPr>
          <p:cNvPicPr>
            <a:picLocks noChangeAspect="1" noRot="1" noChangeArrowheads="1"/>
          </p:cNvPicPr>
          <p:nvPr>
            <p:custDataLst>
              <p:tags r:id="rId23"/>
            </p:custDataLst>
            <a:audioFile r:link=""/>
            <p:extLst>
              <p:ext uri="{DAA4B4D4-6D71-4841-9C94-3DE7FCFB9230}">
                <p14:media xmlns:p14="http://schemas.microsoft.com/office/powerpoint/2010/main" r:link=""/>
              </p:ext>
            </p:extLst>
          </p:nvPr>
        </p:nvPicPr>
        <p:blipFill>
          <a:blip xmlns:r="http://schemas.openxmlformats.org/officeDocument/2006/relationships" r:embed="rId24" cstate="print"/>
          <a:srcRect/>
          <a:stretch>
            <a:fillRect/>
          </a:stretch>
        </p:blipFill>
        <p:spPr bwMode="auto">
          <a:xfrm flipH="1" flipV="1">
            <a:off x="1896666" y="683419"/>
            <a:ext cx="34528" cy="34529"/>
          </a:xfrm>
          <a:prstGeom prst="rect"/>
          <a:noFill/>
          <a:ln w="9525" cap="flat" algn="ctr">
            <a:noFill/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" fill="hold" id="6"/>
                                        <p:tgtEl>
                                          <p:spTgt spid="2097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display="0" fill="hold"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8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5" name="Picture 21" descr="C:\My Documents\Aaa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xmlns:r="http://schemas.openxmlformats.org/officeDocument/2006/relationships" r:embed="rId2">
            <a:lum contrast="8000"/>
          </a:blip>
          <a:srcRect/>
          <a:stretch>
            <a:fillRect/>
          </a:stretch>
        </p:blipFill>
        <p:spPr bwMode="auto">
          <a:xfrm>
            <a:off x="4495800" y="971550"/>
            <a:ext cx="3301604" cy="2914650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97186" name="Picture 14" descr="C:\My Documents\Thy10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1396604" y="971550"/>
            <a:ext cx="3200400" cy="2914650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sp>
        <p:nvSpPr>
          <p:cNvPr id="1048819" name="Text Box 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12369" y="-57150"/>
            <a:ext cx="1569660" cy="5078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dirty="0" sz="2700" lang="en-US" err="1">
                <a:solidFill>
                  <a:schemeClr val="tx2"/>
                </a:solidFill>
                <a:latin typeface="Times New Roman" pitchFamily="18" charset="0"/>
              </a:rPr>
              <a:t>Proptosis</a:t>
            </a:r>
            <a:endParaRPr b="1" dirty="0" sz="3600" lang="en-US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048820" name="Text Box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11004" y="413147"/>
            <a:ext cx="2534668" cy="313932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lnSpc>
                <a:spcPct val="80000"/>
              </a:lnSpc>
              <a:buFontTx/>
              <a:buChar char="•"/>
            </a:pPr>
            <a:r>
              <a:rPr b="1" sz="1800" lang="en-US">
                <a:latin typeface="Times New Roman" pitchFamily="18" charset="0"/>
              </a:rPr>
              <a:t>  Occurs in about 30% </a:t>
            </a:r>
          </a:p>
        </p:txBody>
      </p:sp>
      <p:sp>
        <p:nvSpPr>
          <p:cNvPr id="1048821" name="Text Box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321719" y="647700"/>
            <a:ext cx="5054589" cy="313932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lnSpc>
                <a:spcPct val="80000"/>
              </a:lnSpc>
              <a:buFontTx/>
              <a:buChar char="•"/>
            </a:pPr>
            <a:r>
              <a:rPr b="1" sz="1800" lang="en-US">
                <a:latin typeface="Times New Roman" pitchFamily="18" charset="0"/>
              </a:rPr>
              <a:t>  Uninfluenced by treatment of hyperthyroidism </a:t>
            </a:r>
          </a:p>
        </p:txBody>
      </p:sp>
      <p:sp>
        <p:nvSpPr>
          <p:cNvPr id="1048822" name="Text Box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654969" y="3938588"/>
            <a:ext cx="2318263" cy="221599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lnSpc>
                <a:spcPct val="80000"/>
              </a:lnSpc>
            </a:pPr>
            <a:r>
              <a:rPr b="1" sz="1050" lang="en-US">
                <a:latin typeface="Times New Roman" pitchFamily="18" charset="0"/>
              </a:rPr>
              <a:t>  Axial and permanent in about 70% </a:t>
            </a:r>
          </a:p>
        </p:txBody>
      </p:sp>
      <p:sp>
        <p:nvSpPr>
          <p:cNvPr id="1048823" name="Text Box 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813697" y="3938588"/>
            <a:ext cx="2443298" cy="221599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lnSpc>
                <a:spcPct val="80000"/>
              </a:lnSpc>
            </a:pPr>
            <a:r>
              <a:rPr b="1" sz="1050" lang="en-US">
                <a:latin typeface="Times New Roman" pitchFamily="18" charset="0"/>
              </a:rPr>
              <a:t>May be associated with choroidal folds </a:t>
            </a:r>
          </a:p>
        </p:txBody>
      </p:sp>
      <p:sp>
        <p:nvSpPr>
          <p:cNvPr id="1048824" name="Rectangle 17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396604" y="971550"/>
            <a:ext cx="6400800" cy="3200400"/>
          </a:xfrm>
          <a:prstGeom prst="rect"/>
          <a:noFill/>
          <a:ln w="28575" algn="ctr">
            <a:solidFill>
              <a:schemeClr val="tx2"/>
            </a:solidFill>
            <a:miter lim="800000"/>
            <a:headEnd/>
            <a:tailEnd/>
          </a:ln>
        </p:spPr>
        <p:txBody>
          <a:bodyPr anchor="ctr" wrap="none"/>
          <a:p>
            <a:endParaRPr sz="1050" lang="en-US"/>
          </a:p>
        </p:txBody>
      </p:sp>
      <p:sp>
        <p:nvSpPr>
          <p:cNvPr id="1048825" name="Line 18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1396604" y="3886200"/>
            <a:ext cx="6400800" cy="0"/>
          </a:xfrm>
          <a:prstGeom prst="line"/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anchor="ctr" wrap="none"/>
          <a:p>
            <a:endParaRPr sz="1050" lang="en-CA"/>
          </a:p>
        </p:txBody>
      </p:sp>
      <p:sp>
        <p:nvSpPr>
          <p:cNvPr id="1048826" name="Line 19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597004" y="971550"/>
            <a:ext cx="0" cy="3200400"/>
          </a:xfrm>
          <a:prstGeom prst="line"/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anchor="ctr" wrap="none"/>
          <a:p>
            <a:endParaRPr sz="1050" lang="en-CA"/>
          </a:p>
        </p:txBody>
      </p:sp>
      <p:pic>
        <p:nvPicPr>
          <p:cNvPr id="2097187" name="صورة 19471">
            <a:hlinkClick r:id="" action="ppaction://media"/>
          </p:cNvPr>
          <p:cNvPicPr>
            <a:picLocks noChangeAspect="1" noRot="1" noChangeArrowheads="1"/>
          </p:cNvPicPr>
          <p:nvPr>
            <p:custDataLst>
              <p:tags r:id="rId13"/>
            </p:custDataLst>
            <a:audioFile r:link=""/>
            <p:extLst>
              <p:ext uri="{DAA4B4D4-6D71-4841-9C94-3DE7FCFB9230}">
                <p14:media xmlns:p14="http://schemas.microsoft.com/office/powerpoint/2010/main" r:link=""/>
              </p:ext>
            </p:extLst>
          </p:nvPr>
        </p:nvPicPr>
        <p:blipFill>
          <a:blip xmlns:r="http://schemas.openxmlformats.org/officeDocument/2006/relationships" r:embed="rId14" cstate="print"/>
          <a:srcRect/>
          <a:stretch>
            <a:fillRect/>
          </a:stretch>
        </p:blipFill>
        <p:spPr bwMode="auto">
          <a:xfrm flipH="1">
            <a:off x="1846660" y="647700"/>
            <a:ext cx="55959" cy="55960"/>
          </a:xfrm>
          <a:prstGeom prst="rect"/>
          <a:noFill/>
          <a:ln w="9525" cap="flat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097188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5"/>
          <a:stretch>
            <a:fillRect/>
          </a:stretch>
        </p:blipFill>
        <p:spPr>
          <a:xfrm>
            <a:off x="7555727" y="3085116"/>
            <a:ext cx="1621677" cy="2091109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" fill="hold" id="6"/>
                                        <p:tgtEl>
                                          <p:spTgt spid="2097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display="0" fill="hold"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8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9" name="Picture 11" descr="C:\My Documents\Thy12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1295400" y="1459707"/>
            <a:ext cx="3301604" cy="2859881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97190" name="Picture 12" descr="C:\My Documents\Thy13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4597004" y="1428750"/>
            <a:ext cx="3301603" cy="2914650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sp>
        <p:nvSpPr>
          <p:cNvPr id="1048827" name="Text Box 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178969" y="33338"/>
            <a:ext cx="2810385" cy="5078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sz="2700" lang="en-US">
                <a:solidFill>
                  <a:schemeClr val="tx2"/>
                </a:solidFill>
                <a:latin typeface="Times New Roman" pitchFamily="18" charset="0"/>
              </a:rPr>
              <a:t>Optic neuropathy</a:t>
            </a:r>
            <a:endParaRPr b="1" sz="3600" lang="en-US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048828" name="Text Box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45619" y="528638"/>
            <a:ext cx="2419252" cy="313932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lnSpc>
                <a:spcPct val="80000"/>
              </a:lnSpc>
              <a:buFontTx/>
              <a:buChar char="•"/>
            </a:pPr>
            <a:r>
              <a:rPr b="1" sz="1800" lang="en-US">
                <a:latin typeface="Times New Roman" pitchFamily="18" charset="0"/>
              </a:rPr>
              <a:t>  Occurs in about 5% </a:t>
            </a:r>
          </a:p>
        </p:txBody>
      </p:sp>
      <p:sp>
        <p:nvSpPr>
          <p:cNvPr id="1048829" name="Text Box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056335" y="777479"/>
            <a:ext cx="3239990" cy="313932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lnSpc>
                <a:spcPct val="80000"/>
              </a:lnSpc>
              <a:buFontTx/>
              <a:buChar char="•"/>
            </a:pPr>
            <a:r>
              <a:rPr b="1" sz="1800" lang="en-US">
                <a:latin typeface="Times New Roman" pitchFamily="18" charset="0"/>
              </a:rPr>
              <a:t>  Early defective colour vision </a:t>
            </a:r>
          </a:p>
        </p:txBody>
      </p:sp>
      <p:sp>
        <p:nvSpPr>
          <p:cNvPr id="1048830" name="Text Box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067050" y="1026319"/>
            <a:ext cx="3599062" cy="313932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lnSpc>
                <a:spcPct val="80000"/>
              </a:lnSpc>
              <a:buFontTx/>
              <a:buChar char="•"/>
            </a:pPr>
            <a:r>
              <a:rPr b="1" sz="1800" lang="en-US">
                <a:latin typeface="Times New Roman" pitchFamily="18" charset="0"/>
              </a:rPr>
              <a:t>  Usually normal disc appearance </a:t>
            </a:r>
          </a:p>
        </p:txBody>
      </p:sp>
      <p:sp>
        <p:nvSpPr>
          <p:cNvPr id="1048831" name="Text Box 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56122" y="4429125"/>
            <a:ext cx="2938463" cy="6463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p>
            <a:pPr>
              <a:lnSpc>
                <a:spcPct val="80000"/>
              </a:lnSpc>
            </a:pPr>
            <a:r>
              <a:rPr b="1" sz="1500" lang="en-US">
                <a:latin typeface="Times New Roman" pitchFamily="18" charset="0"/>
              </a:rPr>
              <a:t> Caused by optic nerve compression at </a:t>
            </a:r>
          </a:p>
          <a:p>
            <a:pPr>
              <a:lnSpc>
                <a:spcPct val="80000"/>
              </a:lnSpc>
            </a:pPr>
            <a:r>
              <a:rPr b="1" sz="1500" lang="en-US">
                <a:latin typeface="Times New Roman" pitchFamily="18" charset="0"/>
              </a:rPr>
              <a:t> orbital apex by enlarged recti </a:t>
            </a:r>
          </a:p>
        </p:txBody>
      </p:sp>
      <p:sp>
        <p:nvSpPr>
          <p:cNvPr id="1048832" name="Rectangle 1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242197" y="4629150"/>
            <a:ext cx="609600" cy="685800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anchor="ctr" wrap="none"/>
          <a:p>
            <a:endParaRPr sz="1050" lang="en-US"/>
          </a:p>
        </p:txBody>
      </p:sp>
      <p:sp>
        <p:nvSpPr>
          <p:cNvPr id="1048833" name="Text Box 8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648200" y="4429125"/>
            <a:ext cx="3292889" cy="461665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lnSpc>
                <a:spcPct val="80000"/>
              </a:lnSpc>
            </a:pPr>
            <a:r>
              <a:rPr b="1" dirty="0" sz="1500" lang="en-US">
                <a:latin typeface="Times New Roman" pitchFamily="18" charset="0"/>
              </a:rPr>
              <a:t>Often occurs in absence of significant </a:t>
            </a:r>
          </a:p>
          <a:p>
            <a:pPr>
              <a:lnSpc>
                <a:spcPct val="80000"/>
              </a:lnSpc>
            </a:pPr>
            <a:r>
              <a:rPr b="1" dirty="0" sz="1500" lang="en-US" err="1">
                <a:latin typeface="Times New Roman" pitchFamily="18" charset="0"/>
              </a:rPr>
              <a:t>proptosis</a:t>
            </a:r>
            <a:r>
              <a:rPr b="1" dirty="0" sz="1500" lang="en-US">
                <a:latin typeface="Times New Roman" pitchFamily="18" charset="0"/>
              </a:rPr>
              <a:t> </a:t>
            </a:r>
          </a:p>
        </p:txBody>
      </p:sp>
      <p:sp>
        <p:nvSpPr>
          <p:cNvPr id="1048834" name="Rectangle 1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295400" y="1428750"/>
            <a:ext cx="6604397" cy="3646706"/>
          </a:xfrm>
          <a:prstGeom prst="rect"/>
          <a:noFill/>
          <a:ln w="28575" algn="ctr">
            <a:solidFill>
              <a:schemeClr val="tx2"/>
            </a:solidFill>
            <a:miter lim="800000"/>
            <a:headEnd/>
            <a:tailEnd/>
          </a:ln>
        </p:spPr>
        <p:txBody>
          <a:bodyPr anchor="ctr" wrap="none"/>
          <a:p>
            <a:endParaRPr sz="1050" lang="en-US"/>
          </a:p>
        </p:txBody>
      </p:sp>
      <p:sp>
        <p:nvSpPr>
          <p:cNvPr id="1048835" name="Line 17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H="1">
            <a:off x="1346597" y="4343400"/>
            <a:ext cx="6553200" cy="0"/>
          </a:xfrm>
          <a:prstGeom prst="line"/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anchor="ctr" wrap="none"/>
          <a:p>
            <a:endParaRPr sz="1050" lang="en-CA"/>
          </a:p>
        </p:txBody>
      </p:sp>
      <p:sp>
        <p:nvSpPr>
          <p:cNvPr id="1048836" name="Line 18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4597004" y="1428750"/>
            <a:ext cx="0" cy="3486150"/>
          </a:xfrm>
          <a:prstGeom prst="line"/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anchor="ctr" wrap="none"/>
          <a:p>
            <a:endParaRPr sz="1050" lang="en-CA"/>
          </a:p>
        </p:txBody>
      </p:sp>
    </p:spTree>
  </p:cSld>
  <p:clrMapOvr>
    <a:masterClrMapping/>
  </p:clrMapOvr>
  <p:timing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1" name="Picture 14" descr="C:\My Documents\Thy17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4975718" y="2976563"/>
            <a:ext cx="2743200" cy="1888331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97192" name="Picture 12" descr="C:\My Documents\Thy15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4975718" y="847726"/>
            <a:ext cx="2743200" cy="1885950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sp>
        <p:nvSpPr>
          <p:cNvPr id="1048837" name="Text Box 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319463" y="342900"/>
            <a:ext cx="2534668" cy="313932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lnSpc>
                <a:spcPct val="80000"/>
              </a:lnSpc>
              <a:buFontTx/>
              <a:buChar char="•"/>
            </a:pPr>
            <a:r>
              <a:rPr b="1" sz="1800" lang="en-US">
                <a:latin typeface="Times New Roman" pitchFamily="18" charset="0"/>
              </a:rPr>
              <a:t>  Occurs in about 40% </a:t>
            </a:r>
          </a:p>
        </p:txBody>
      </p:sp>
      <p:sp>
        <p:nvSpPr>
          <p:cNvPr id="1048838" name="Text Box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95650" y="547688"/>
            <a:ext cx="3086101" cy="313932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lnSpc>
                <a:spcPct val="80000"/>
              </a:lnSpc>
              <a:buFontTx/>
              <a:buChar char="•"/>
            </a:pPr>
            <a:r>
              <a:rPr b="1" sz="1800" lang="en-US">
                <a:latin typeface="Times New Roman" pitchFamily="18" charset="0"/>
              </a:rPr>
              <a:t>  Due to fibrotic contracture </a:t>
            </a:r>
          </a:p>
        </p:txBody>
      </p:sp>
      <p:pic>
        <p:nvPicPr>
          <p:cNvPr id="2097193" name="Picture 13" descr="C:\My Documents\Thy16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xmlns:r="http://schemas.openxmlformats.org/officeDocument/2006/relationships" r:embed="rId8"/>
          <a:srcRect/>
          <a:stretch>
            <a:fillRect/>
          </a:stretch>
        </p:blipFill>
        <p:spPr bwMode="auto">
          <a:xfrm>
            <a:off x="1905000" y="2976563"/>
            <a:ext cx="2590800" cy="1888331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97194" name="Picture 11" descr="C:\My Documents\Thy14.jp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xmlns:r="http://schemas.openxmlformats.org/officeDocument/2006/relationships" r:embed="rId10"/>
          <a:srcRect/>
          <a:stretch>
            <a:fillRect/>
          </a:stretch>
        </p:blipFill>
        <p:spPr bwMode="auto">
          <a:xfrm>
            <a:off x="1905000" y="862013"/>
            <a:ext cx="2590800" cy="1888331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sp>
        <p:nvSpPr>
          <p:cNvPr id="1048839" name="Text Box 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128962" y="-57150"/>
            <a:ext cx="3348994" cy="5078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sz="2700" lang="en-US">
                <a:solidFill>
                  <a:schemeClr val="tx2"/>
                </a:solidFill>
                <a:latin typeface="Times New Roman" pitchFamily="18" charset="0"/>
              </a:rPr>
              <a:t>Restrictive myopathy</a:t>
            </a:r>
            <a:endParaRPr b="1" sz="3600" lang="en-US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048840" name="Line 15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3987404" y="1204913"/>
            <a:ext cx="0" cy="228600"/>
          </a:xfrm>
          <a:prstGeom prst="line"/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 anchor="ctr" wrap="none"/>
          <a:p>
            <a:endParaRPr sz="1050" lang="en-CA"/>
          </a:p>
        </p:txBody>
      </p:sp>
      <p:sp>
        <p:nvSpPr>
          <p:cNvPr id="1048841" name="Line 1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rot="16200000" flipV="1">
            <a:off x="6477596" y="3620095"/>
            <a:ext cx="0" cy="203597"/>
          </a:xfrm>
          <a:prstGeom prst="line"/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 anchor="ctr" wrap="none"/>
          <a:p>
            <a:endParaRPr sz="1050" lang="en-CA"/>
          </a:p>
        </p:txBody>
      </p:sp>
      <p:sp>
        <p:nvSpPr>
          <p:cNvPr id="1048842" name="Line 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rot="5400000" flipV="1">
            <a:off x="7035999" y="1788914"/>
            <a:ext cx="0" cy="203597"/>
          </a:xfrm>
          <a:prstGeom prst="line"/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 anchor="ctr" wrap="none"/>
          <a:p>
            <a:endParaRPr sz="1050" lang="en-CA"/>
          </a:p>
        </p:txBody>
      </p:sp>
      <p:sp>
        <p:nvSpPr>
          <p:cNvPr id="1048843" name="Line 19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H="1">
            <a:off x="3937397" y="4121944"/>
            <a:ext cx="0" cy="228600"/>
          </a:xfrm>
          <a:prstGeom prst="line"/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 anchor="ctr" wrap="none"/>
          <a:p>
            <a:endParaRPr sz="1050" lang="en-CA"/>
          </a:p>
        </p:txBody>
      </p:sp>
      <p:sp>
        <p:nvSpPr>
          <p:cNvPr id="1048844" name="Text Box 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956197" y="2724151"/>
            <a:ext cx="2860078" cy="276999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lnSpc>
                <a:spcPct val="80000"/>
              </a:lnSpc>
            </a:pPr>
            <a:r>
              <a:rPr b="1" sz="1500" lang="en-US">
                <a:latin typeface="Times New Roman" pitchFamily="18" charset="0"/>
              </a:rPr>
              <a:t>Elevation defect - most common</a:t>
            </a:r>
            <a:r>
              <a:rPr b="1" sz="1500" lang="en-US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048845" name="Text Box 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648200" y="2747963"/>
            <a:ext cx="3048000" cy="276999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p>
            <a:pPr>
              <a:lnSpc>
                <a:spcPct val="80000"/>
              </a:lnSpc>
            </a:pPr>
            <a:r>
              <a:rPr b="1" sz="1500" lang="en-US">
                <a:latin typeface="Times New Roman" pitchFamily="18" charset="0"/>
              </a:rPr>
              <a:t>Abduction defect - less common </a:t>
            </a:r>
          </a:p>
        </p:txBody>
      </p:sp>
      <p:sp>
        <p:nvSpPr>
          <p:cNvPr id="1048846" name="Text Box 9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014537" y="4838701"/>
            <a:ext cx="2808782" cy="276999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lnSpc>
                <a:spcPct val="80000"/>
              </a:lnSpc>
            </a:pPr>
            <a:r>
              <a:rPr b="1" sz="1500" lang="en-US">
                <a:latin typeface="Times New Roman" pitchFamily="18" charset="0"/>
              </a:rPr>
              <a:t>Depression defect -  uncommon</a:t>
            </a:r>
            <a:r>
              <a:rPr b="1" sz="1500" lang="en-US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048847" name="Text Box 1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827985" y="4838701"/>
            <a:ext cx="2149948" cy="276999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lnSpc>
                <a:spcPct val="80000"/>
              </a:lnSpc>
            </a:pPr>
            <a:r>
              <a:rPr b="1" sz="1500" lang="en-US">
                <a:latin typeface="Times New Roman" pitchFamily="18" charset="0"/>
              </a:rPr>
              <a:t>Adduction defect - rare </a:t>
            </a:r>
          </a:p>
        </p:txBody>
      </p:sp>
      <p:sp>
        <p:nvSpPr>
          <p:cNvPr id="1048848" name="Rectangle 24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905000" y="862013"/>
            <a:ext cx="5932714" cy="4229100"/>
          </a:xfrm>
          <a:prstGeom prst="rect"/>
          <a:noFill/>
          <a:ln w="28575" algn="ctr">
            <a:solidFill>
              <a:schemeClr val="tx2"/>
            </a:solidFill>
            <a:miter lim="800000"/>
            <a:headEnd/>
            <a:tailEnd/>
          </a:ln>
        </p:spPr>
        <p:txBody>
          <a:bodyPr anchor="ctr" wrap="none"/>
          <a:p>
            <a:endParaRPr sz="1050" lang="en-US"/>
          </a:p>
        </p:txBody>
      </p:sp>
      <p:sp>
        <p:nvSpPr>
          <p:cNvPr id="1048849" name="Line 25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1905000" y="2743200"/>
            <a:ext cx="5334000" cy="0"/>
          </a:xfrm>
          <a:prstGeom prst="line"/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anchor="ctr" wrap="none"/>
          <a:p>
            <a:endParaRPr sz="1050" lang="en-CA"/>
          </a:p>
        </p:txBody>
      </p:sp>
      <p:sp>
        <p:nvSpPr>
          <p:cNvPr id="1048850" name="Line 26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1905000" y="4857750"/>
            <a:ext cx="5334000" cy="0"/>
          </a:xfrm>
          <a:prstGeom prst="line"/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anchor="ctr" wrap="none"/>
          <a:p>
            <a:endParaRPr sz="1050" lang="en-CA"/>
          </a:p>
        </p:txBody>
      </p:sp>
      <p:sp>
        <p:nvSpPr>
          <p:cNvPr id="1048851" name="Line 27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V="1">
            <a:off x="1905000" y="2957907"/>
            <a:ext cx="5932714" cy="28181"/>
          </a:xfrm>
          <a:prstGeom prst="line"/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anchor="ctr" wrap="none"/>
          <a:p>
            <a:endParaRPr sz="1050" lang="en-CA"/>
          </a:p>
        </p:txBody>
      </p:sp>
      <p:sp>
        <p:nvSpPr>
          <p:cNvPr id="1048852" name="Line 28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4741003" y="861620"/>
            <a:ext cx="0" cy="4229100"/>
          </a:xfrm>
          <a:prstGeom prst="line"/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anchor="ctr" wrap="none"/>
          <a:p>
            <a:endParaRPr sz="1050" lang="en-CA"/>
          </a:p>
        </p:txBody>
      </p:sp>
      <p:pic>
        <p:nvPicPr>
          <p:cNvPr id="2097195" name="صورة 21528">
            <a:hlinkClick r:id="" action="ppaction://media"/>
          </p:cNvPr>
          <p:cNvPicPr>
            <a:picLocks noChangeAspect="1" noRot="1" noChangeArrowheads="1"/>
          </p:cNvPicPr>
          <p:nvPr>
            <p:custDataLst>
              <p:tags r:id="rId25"/>
            </p:custDataLst>
            <a:audioFile r:link=""/>
            <p:extLst>
              <p:ext uri="{DAA4B4D4-6D71-4841-9C94-3DE7FCFB9230}">
                <p14:media xmlns:p14="http://schemas.microsoft.com/office/powerpoint/2010/main" r:link=""/>
              </p:ext>
            </p:extLst>
          </p:nvPr>
        </p:nvPicPr>
        <p:blipFill>
          <a:blip xmlns:r="http://schemas.openxmlformats.org/officeDocument/2006/relationships" r:embed="rId26" cstate="print"/>
          <a:srcRect/>
          <a:stretch>
            <a:fillRect/>
          </a:stretch>
        </p:blipFill>
        <p:spPr bwMode="auto">
          <a:xfrm flipV="1">
            <a:off x="1818085" y="633413"/>
            <a:ext cx="86915" cy="86916"/>
          </a:xfrm>
          <a:prstGeom prst="rect"/>
          <a:noFill/>
          <a:ln w="9525" cap="flat" algn="ctr">
            <a:noFill/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evt="onClick" delay="0">
                    <p:tgtEl>
                      <p:spTgt spid="2097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" fill="hold" id="6"/>
                                        <p:tgtEl>
                                          <p:spTgt spid="2097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95"/>
                  </p:tgtEl>
                </p:cond>
              </p:nextCondLst>
            </p:seq>
            <p:audio>
              <p:cMediaNode>
                <p:cTn display="0" fill="hold"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9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en-US" smtClean="0"/>
              <a:t>Treatment : </a:t>
            </a:r>
            <a:br>
              <a:rPr dirty="0" lang="en-US" smtClean="0"/>
            </a:br>
            <a:r>
              <a:rPr dirty="0" lang="en-US"/>
              <a:t> </a:t>
            </a:r>
            <a:r>
              <a:rPr dirty="0" lang="en-US" smtClean="0"/>
              <a:t>  </a:t>
            </a:r>
            <a:br>
              <a:rPr dirty="0" lang="en-US" smtClean="0"/>
            </a:br>
            <a:r>
              <a:rPr dirty="0" lang="en-US" smtClean="0"/>
              <a:t> - mild disease : </a:t>
            </a:r>
            <a:br>
              <a:rPr dirty="0" lang="en-US" smtClean="0"/>
            </a:br>
            <a:r>
              <a:rPr dirty="0" lang="en-US"/>
              <a:t> </a:t>
            </a:r>
            <a:r>
              <a:rPr dirty="0" lang="en-US" smtClean="0"/>
              <a:t>       treatment of hyperthyroidism with </a:t>
            </a:r>
            <a:r>
              <a:rPr dirty="0" lang="en-US" err="1" smtClean="0"/>
              <a:t>thioamides</a:t>
            </a:r>
            <a:r>
              <a:rPr dirty="0" lang="en-US" smtClean="0"/>
              <a:t>  </a:t>
            </a:r>
            <a:br>
              <a:rPr dirty="0" lang="en-US" smtClean="0"/>
            </a:br>
            <a:r>
              <a:rPr dirty="0" lang="en-US" smtClean="0"/>
              <a:t>- moderate to severe: </a:t>
            </a:r>
            <a:br>
              <a:rPr dirty="0" lang="en-US" smtClean="0"/>
            </a:br>
            <a:r>
              <a:rPr dirty="0" lang="en-US" smtClean="0"/>
              <a:t>        high dose IV steroid :</a:t>
            </a:r>
            <a:br>
              <a:rPr dirty="0" lang="en-US" smtClean="0"/>
            </a:br>
            <a:r>
              <a:rPr dirty="0" lang="en-US"/>
              <a:t> </a:t>
            </a:r>
            <a:r>
              <a:rPr dirty="0" lang="en-US" smtClean="0"/>
              <a:t>                       good response </a:t>
            </a:r>
            <a:br>
              <a:rPr dirty="0" lang="en-US" smtClean="0"/>
            </a:br>
            <a:r>
              <a:rPr dirty="0" lang="en-US"/>
              <a:t> </a:t>
            </a:r>
            <a:r>
              <a:rPr dirty="0" lang="en-US" smtClean="0"/>
              <a:t>                       no response </a:t>
            </a:r>
            <a:r>
              <a:rPr dirty="0" lang="en-US" smtClean="0">
                <a:sym typeface="Wingdings" panose="05000000000000000000" pitchFamily="2" charset="2"/>
              </a:rPr>
              <a:t> surgical decompression </a:t>
            </a:r>
            <a:r>
              <a:rPr dirty="0" lang="en-US" smtClean="0"/>
              <a:t>          </a:t>
            </a:r>
            <a:r>
              <a:rPr dirty="0" lang="en-US"/>
              <a:t/>
            </a:r>
            <a:br>
              <a:rPr dirty="0" lang="en-US"/>
            </a:br>
            <a:r>
              <a:rPr dirty="0" lang="en-US" smtClean="0"/>
              <a:t/>
            </a:r>
            <a:br>
              <a:rPr dirty="0" lang="en-US" smtClean="0"/>
            </a:br>
            <a:r>
              <a:rPr dirty="0" lang="en-US"/>
              <a:t> </a:t>
            </a:r>
            <a:r>
              <a:rPr dirty="0" lang="en-US" smtClean="0"/>
              <a:t>** radiotherapy worsen the symptom  </a:t>
            </a:r>
            <a:br>
              <a:rPr dirty="0" lang="en-US" smtClean="0"/>
            </a:br>
            <a:endParaRPr dirty="0"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6" name="Text Box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87166" y="204788"/>
            <a:ext cx="5897768" cy="5078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sz="2700" lang="en-US">
                <a:solidFill>
                  <a:schemeClr val="tx2"/>
                </a:solidFill>
                <a:latin typeface="Times New Roman" pitchFamily="18" charset="0"/>
              </a:rPr>
              <a:t>VASCULAR ORBITAL DISORDERS</a:t>
            </a:r>
            <a:endParaRPr b="1" sz="2700" lang="en-US">
              <a:solidFill>
                <a:srgbClr val="010000"/>
              </a:solidFill>
              <a:latin typeface="Times New Roman" pitchFamily="18" charset="0"/>
            </a:endParaRPr>
          </a:p>
        </p:txBody>
      </p:sp>
      <p:sp>
        <p:nvSpPr>
          <p:cNvPr id="1048857" name="Text Box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45481" y="1100138"/>
            <a:ext cx="5123518" cy="461665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dirty="0" sz="2400" lang="en-US">
                <a:solidFill>
                  <a:schemeClr val="bg1"/>
                </a:solidFill>
                <a:latin typeface="Times New Roman" pitchFamily="18" charset="0"/>
              </a:rPr>
              <a:t>1.  Orbital venous anomalies (varices)</a:t>
            </a:r>
          </a:p>
        </p:txBody>
      </p:sp>
      <p:sp>
        <p:nvSpPr>
          <p:cNvPr id="1048858" name="Text Box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56198" y="2822973"/>
            <a:ext cx="3929281" cy="461665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dirty="0" sz="2400" lang="en-US">
                <a:solidFill>
                  <a:schemeClr val="bg1"/>
                </a:solidFill>
                <a:latin typeface="Times New Roman" pitchFamily="18" charset="0"/>
              </a:rPr>
              <a:t>2.  Carotid-cavernous fistula</a:t>
            </a:r>
          </a:p>
        </p:txBody>
      </p:sp>
      <p:sp>
        <p:nvSpPr>
          <p:cNvPr id="1048859" name="Text Box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402681" y="1690688"/>
            <a:ext cx="4844596" cy="738664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buFontTx/>
              <a:buChar char="•"/>
            </a:pPr>
            <a:r>
              <a:rPr b="1" dirty="0" sz="2100" lang="en-US">
                <a:latin typeface="Times New Roman" pitchFamily="18" charset="0"/>
              </a:rPr>
              <a:t>  </a:t>
            </a:r>
            <a:r>
              <a:rPr b="1" dirty="0" sz="21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Isolated orbital varices</a:t>
            </a:r>
          </a:p>
          <a:p>
            <a:pPr>
              <a:buFontTx/>
              <a:buChar char="•"/>
            </a:pPr>
            <a:r>
              <a:rPr b="1" dirty="0" sz="21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Combined orbital and external varices</a:t>
            </a:r>
          </a:p>
        </p:txBody>
      </p:sp>
      <p:sp>
        <p:nvSpPr>
          <p:cNvPr id="1048860" name="Text Box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363391" y="3519488"/>
            <a:ext cx="1342034" cy="738664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buFontTx/>
              <a:buChar char="•"/>
            </a:pPr>
            <a:r>
              <a:rPr b="1" dirty="0" sz="2100" lang="en-US">
                <a:latin typeface="Times New Roman" pitchFamily="18" charset="0"/>
              </a:rPr>
              <a:t>  </a:t>
            </a:r>
            <a:r>
              <a:rPr b="1" dirty="0" sz="21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Direct</a:t>
            </a:r>
          </a:p>
          <a:p>
            <a:pPr>
              <a:buFontTx/>
              <a:buChar char="•"/>
            </a:pPr>
            <a:r>
              <a:rPr b="1" dirty="0" sz="21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Indirect</a:t>
            </a:r>
          </a:p>
        </p:txBody>
      </p:sp>
    </p:spTree>
  </p:cSld>
  <p:clrMapOvr>
    <a:masterClrMapping/>
  </p:clrMapOvr>
  <p:timing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1" name="Text Box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57400" y="1"/>
            <a:ext cx="5657318" cy="5078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dirty="0" sz="2700" lang="en-US" smtClean="0">
                <a:solidFill>
                  <a:schemeClr val="tx2"/>
                </a:solidFill>
                <a:latin typeface="Times New Roman" pitchFamily="18" charset="0"/>
              </a:rPr>
              <a:t>1. Orbital </a:t>
            </a:r>
            <a:r>
              <a:rPr b="1" dirty="0" sz="2700" lang="en-US">
                <a:solidFill>
                  <a:schemeClr val="tx2"/>
                </a:solidFill>
                <a:latin typeface="Times New Roman" pitchFamily="18" charset="0"/>
              </a:rPr>
              <a:t>venous anomalies (varices)</a:t>
            </a:r>
            <a:endParaRPr b="1" dirty="0" sz="2700" lang="en-US">
              <a:solidFill>
                <a:srgbClr val="010000"/>
              </a:solidFill>
              <a:latin typeface="Times New Roman" pitchFamily="18" charset="0"/>
            </a:endParaRPr>
          </a:p>
        </p:txBody>
      </p:sp>
      <p:sp>
        <p:nvSpPr>
          <p:cNvPr id="1048862" name="Text Box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25317" y="4114800"/>
            <a:ext cx="4556055" cy="1027974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buFontTx/>
              <a:buChar char="•"/>
            </a:pPr>
            <a:r>
              <a:rPr b="1" dirty="0" sz="1500" lang="en-US">
                <a:latin typeface="Times New Roman" pitchFamily="18" charset="0"/>
              </a:rPr>
              <a:t>  </a:t>
            </a:r>
            <a:r>
              <a:rPr b="1" dirty="0" sz="16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Congenital enlargements of pre-existing venous </a:t>
            </a:r>
          </a:p>
          <a:p>
            <a:pPr>
              <a:lnSpc>
                <a:spcPct val="80000"/>
              </a:lnSpc>
            </a:pPr>
            <a:r>
              <a:rPr b="1" dirty="0" sz="16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 channels</a:t>
            </a:r>
          </a:p>
          <a:p>
            <a:pPr>
              <a:buFontTx/>
              <a:buChar char="•"/>
            </a:pPr>
            <a:r>
              <a:rPr b="1" dirty="0" sz="16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Usually unilateral</a:t>
            </a:r>
          </a:p>
          <a:p>
            <a:pPr>
              <a:buFontTx/>
              <a:buChar char="•"/>
            </a:pPr>
            <a:r>
              <a:rPr b="1" dirty="0" sz="16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May bleed or become thrombosed</a:t>
            </a:r>
            <a:endParaRPr b="1" dirty="0" sz="2400" lang="en-US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2097196" name="Picture 4" descr="C:\My Documents\V 1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xmlns:r="http://schemas.openxmlformats.org/officeDocument/2006/relationships" r:embed="rId4">
            <a:lum contrast="20000"/>
          </a:blip>
          <a:srcRect/>
          <a:stretch>
            <a:fillRect/>
          </a:stretch>
        </p:blipFill>
        <p:spPr bwMode="auto">
          <a:xfrm>
            <a:off x="2514601" y="457200"/>
            <a:ext cx="3861197" cy="3714750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sp>
        <p:nvSpPr>
          <p:cNvPr id="1048863" name="Rectangle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14601" y="457200"/>
            <a:ext cx="4437742" cy="4685574"/>
          </a:xfrm>
          <a:prstGeom prst="rect"/>
          <a:noFill/>
          <a:ln w="28575" algn="ctr">
            <a:solidFill>
              <a:schemeClr val="tx2"/>
            </a:solidFill>
            <a:miter lim="800000"/>
            <a:headEnd/>
            <a:tailEnd/>
          </a:ln>
        </p:spPr>
        <p:txBody>
          <a:bodyPr anchor="ctr" wrap="none"/>
          <a:p>
            <a:endParaRPr sz="1050" lang="en-US"/>
          </a:p>
        </p:txBody>
      </p:sp>
    </p:spTree>
  </p:cSld>
  <p:clrMapOvr>
    <a:masterClrMapping/>
  </p:clrMapOvr>
  <p:timing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4" name="Text Box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85182" y="78574"/>
            <a:ext cx="3570208" cy="5078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dirty="0" sz="2700" lang="en-US">
                <a:solidFill>
                  <a:schemeClr val="tx2"/>
                </a:solidFill>
                <a:latin typeface="Times New Roman" pitchFamily="18" charset="0"/>
              </a:rPr>
              <a:t>Isolated orbital varices</a:t>
            </a:r>
            <a:endParaRPr b="1" dirty="0" sz="2700" lang="en-US">
              <a:solidFill>
                <a:srgbClr val="010000"/>
              </a:solidFill>
              <a:latin typeface="Times New Roman" pitchFamily="18" charset="0"/>
            </a:endParaRPr>
          </a:p>
        </p:txBody>
      </p:sp>
      <p:grpSp>
        <p:nvGrpSpPr>
          <p:cNvPr id="153" name="Group 2"/>
          <p:cNvGrpSpPr/>
          <p:nvPr/>
        </p:nvGrpSpPr>
        <p:grpSpPr>
          <a:xfrm>
            <a:off x="2506946" y="760065"/>
            <a:ext cx="3825891" cy="4383435"/>
            <a:chOff x="2463404" y="628650"/>
            <a:chExt cx="3825891" cy="4383435"/>
          </a:xfrm>
        </p:grpSpPr>
        <p:sp>
          <p:nvSpPr>
            <p:cNvPr id="1048865" name="Text Box 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501504" y="4337448"/>
              <a:ext cx="2013693" cy="507831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p>
              <a:r>
                <a:rPr b="1" sz="1500" lang="en-US">
                  <a:latin typeface="Times New Roman" pitchFamily="18" charset="0"/>
                </a:rPr>
                <a:t>Non-pulsatile, without</a:t>
              </a:r>
            </a:p>
            <a:p>
              <a:pPr>
                <a:lnSpc>
                  <a:spcPct val="80000"/>
                </a:lnSpc>
              </a:pPr>
              <a:r>
                <a:rPr b="1" sz="1500" lang="en-US">
                  <a:latin typeface="Times New Roman" pitchFamily="18" charset="0"/>
                </a:rPr>
                <a:t>a bruit</a:t>
              </a:r>
              <a:endParaRPr b="1" sz="2100" lang="en-US">
                <a:latin typeface="Times New Roman" pitchFamily="18" charset="0"/>
              </a:endParaRPr>
            </a:p>
          </p:txBody>
        </p:sp>
        <p:sp>
          <p:nvSpPr>
            <p:cNvPr id="1048866" name="Text Box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413522" y="628650"/>
              <a:ext cx="2371162" cy="369332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p>
              <a:r>
                <a:rPr b="1" dirty="0" sz="1800" lang="en-US">
                  <a:solidFill>
                    <a:srgbClr val="FF0000"/>
                  </a:solidFill>
                  <a:latin typeface="Times New Roman" pitchFamily="18" charset="0"/>
                </a:rPr>
                <a:t>Intermittent </a:t>
              </a:r>
              <a:r>
                <a:rPr b="1" dirty="0" sz="1800" lang="en-US" err="1">
                  <a:solidFill>
                    <a:srgbClr val="FF0000"/>
                  </a:solidFill>
                  <a:latin typeface="Times New Roman" pitchFamily="18" charset="0"/>
                </a:rPr>
                <a:t>proptosis</a:t>
              </a:r>
              <a:endParaRPr b="1" dirty="0" sz="1800" lang="en-US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1048867" name="Text Box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4432697" y="4319588"/>
              <a:ext cx="1856598" cy="692497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p>
              <a:r>
                <a:rPr b="1" sz="1500" lang="en-US">
                  <a:latin typeface="Times New Roman" pitchFamily="18" charset="0"/>
                </a:rPr>
                <a:t>Precipitated or </a:t>
              </a:r>
            </a:p>
            <a:p>
              <a:pPr>
                <a:lnSpc>
                  <a:spcPct val="80000"/>
                </a:lnSpc>
              </a:pPr>
              <a:r>
                <a:rPr b="1" sz="1500" lang="en-US">
                  <a:latin typeface="Times New Roman" pitchFamily="18" charset="0"/>
                </a:rPr>
                <a:t>accentuated by</a:t>
              </a:r>
            </a:p>
            <a:p>
              <a:pPr>
                <a:lnSpc>
                  <a:spcPct val="80000"/>
                </a:lnSpc>
              </a:pPr>
              <a:r>
                <a:rPr b="1" sz="1500" lang="en-US">
                  <a:latin typeface="Times New Roman" pitchFamily="18" charset="0"/>
                </a:rPr>
                <a:t>Valsalva manoeuvre</a:t>
              </a:r>
              <a:endParaRPr b="1" sz="2100" lang="en-US">
                <a:latin typeface="Times New Roman" pitchFamily="18" charset="0"/>
              </a:endParaRPr>
            </a:p>
          </p:txBody>
        </p:sp>
        <p:pic>
          <p:nvPicPr>
            <p:cNvPr id="2097197" name="Picture 6" descr="C:\My Documents\V 2.JP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xmlns:r="http://schemas.openxmlformats.org/officeDocument/2006/relationships" r:embed="rId6"/>
            <a:srcRect/>
            <a:stretch>
              <a:fillRect/>
            </a:stretch>
          </p:blipFill>
          <p:spPr bwMode="auto">
            <a:xfrm>
              <a:off x="2463404" y="971550"/>
              <a:ext cx="1963340" cy="3348038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2097198" name="Picture 7" descr="C:\My Documents\V 3.JP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xmlns:r="http://schemas.openxmlformats.org/officeDocument/2006/relationships" r:embed="rId8"/>
            <a:srcRect/>
            <a:stretch>
              <a:fillRect/>
            </a:stretch>
          </p:blipFill>
          <p:spPr bwMode="auto">
            <a:xfrm>
              <a:off x="4394597" y="971550"/>
              <a:ext cx="1879997" cy="3348038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48868" name="Rectangle 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463404" y="628650"/>
              <a:ext cx="3810000" cy="4343400"/>
            </a:xfrm>
            <a:prstGeom prst="rect"/>
            <a:noFill/>
            <a:ln w="28575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anchor="ctr" wrap="none"/>
            <a:p>
              <a:endParaRPr sz="1050" lang="en-US"/>
            </a:p>
          </p:txBody>
        </p:sp>
        <p:sp>
          <p:nvSpPr>
            <p:cNvPr id="1048869" name="Line 9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2463404" y="4343400"/>
              <a:ext cx="3810000" cy="0"/>
            </a:xfrm>
            <a:prstGeom prst="line"/>
            <a:noFill/>
            <a:ln w="19050" algn="ctr">
              <a:solidFill>
                <a:schemeClr val="tx2"/>
              </a:solidFill>
              <a:round/>
              <a:headEnd/>
              <a:tailEnd/>
            </a:ln>
          </p:spPr>
          <p:txBody>
            <a:bodyPr anchor="ctr" wrap="none"/>
            <a:p>
              <a:endParaRPr sz="1050" lang="en-CA"/>
            </a:p>
          </p:txBody>
        </p:sp>
        <p:sp>
          <p:nvSpPr>
            <p:cNvPr id="1048870" name="Line 10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2463404" y="971550"/>
              <a:ext cx="3810000" cy="0"/>
            </a:xfrm>
            <a:prstGeom prst="line"/>
            <a:noFill/>
            <a:ln w="19050" algn="ctr">
              <a:solidFill>
                <a:schemeClr val="tx2"/>
              </a:solidFill>
              <a:round/>
              <a:headEnd/>
              <a:tailEnd/>
            </a:ln>
          </p:spPr>
          <p:txBody>
            <a:bodyPr anchor="ctr" wrap="none"/>
            <a:p>
              <a:endParaRPr sz="1050" lang="en-CA"/>
            </a:p>
          </p:txBody>
        </p:sp>
        <p:sp>
          <p:nvSpPr>
            <p:cNvPr id="1048871" name="Line 11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4394597" y="971550"/>
              <a:ext cx="0" cy="4000500"/>
            </a:xfrm>
            <a:prstGeom prst="line"/>
            <a:noFill/>
            <a:ln w="19050" algn="ctr">
              <a:solidFill>
                <a:schemeClr val="tx2"/>
              </a:solidFill>
              <a:round/>
              <a:headEnd/>
              <a:tailEnd/>
            </a:ln>
          </p:spPr>
          <p:txBody>
            <a:bodyPr anchor="ctr" wrap="none"/>
            <a:p>
              <a:endParaRPr sz="1050" lang="en-CA"/>
            </a:p>
          </p:txBody>
        </p:sp>
      </p:grpSp>
    </p:spTree>
  </p:cSld>
  <p:clrMapOvr>
    <a:masterClrMapping/>
  </p:clrMapOvr>
  <p:timing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53" name="Content Placeholder 5"/>
          <p:cNvPicPr>
            <a:picLocks noChangeAspect="1" noGrp="1"/>
          </p:cNvPicPr>
          <p:nvPr>
            <p:ph idx="4294967295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256737" y="8554"/>
            <a:ext cx="6844050" cy="5134946"/>
          </a:xfrm>
          <a:prstGeom prst="rect"/>
        </p:spPr>
      </p:pic>
      <p:pic>
        <p:nvPicPr>
          <p:cNvPr id="2097154" name="Picture 6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t="21591" r="50000"/>
          <a:stretch>
            <a:fillRect/>
          </a:stretch>
        </p:blipFill>
        <p:spPr>
          <a:xfrm>
            <a:off x="4389869" y="905910"/>
            <a:ext cx="3237861" cy="381213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2097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2097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9" name="orbital varix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xmlns:r="http://schemas.openxmlformats.org/officeDocument/2006/relationships" r:embed="rId3"/>
          <a:srcRect l="12698" t="11288" r="12222" b="12239"/>
          <a:stretch>
            <a:fillRect/>
          </a:stretch>
        </p:blipFill>
        <p:spPr>
          <a:xfrm>
            <a:off x="0" y="-64443"/>
            <a:ext cx="9144000" cy="5238952"/>
          </a:xfrm>
          <a:prstGeom prst="rect"/>
          <a:ln w="5715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3482" fill="hold" id="6"/>
                                        <p:tgtEl>
                                          <p:spTgt spid="2097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evtFilter="cancelBubble" fill="hold" id="7" nodeType="interactiveSeq" restart="whenNotActive">
                <p:stCondLst>
                  <p:cond evt="onClick" delay="0">
                    <p:tgtEl>
                      <p:spTgt spid="2097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8">
                      <p:stCondLst>
                        <p:cond delay="0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11"/>
                                        <p:tgtEl>
                                          <p:spTgt spid="2097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99"/>
                  </p:tgtEl>
                </p:cond>
              </p:nextCondLst>
            </p:seq>
            <p:video fullScrn="1">
              <p:cMediaNode vol="80000">
                <p:cTn display="0" fill="hold" id="12">
                  <p:stCondLst>
                    <p:cond delay="indefinite"/>
                  </p:stCondLst>
                </p:cTn>
                <p:tgtEl>
                  <p:spTgt spid="2097199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2" name="Text Box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07731" y="69360"/>
            <a:ext cx="5878532" cy="5078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dirty="0" sz="2700" lang="en-US">
                <a:solidFill>
                  <a:schemeClr val="tx2"/>
                </a:solidFill>
                <a:latin typeface="Times New Roman" pitchFamily="18" charset="0"/>
              </a:rPr>
              <a:t>Combined orbital and external varices</a:t>
            </a:r>
            <a:endParaRPr b="1" dirty="0" sz="2700" lang="en-US">
              <a:solidFill>
                <a:srgbClr val="010000"/>
              </a:solidFill>
              <a:latin typeface="Times New Roman" pitchFamily="18" charset="0"/>
            </a:endParaRPr>
          </a:p>
        </p:txBody>
      </p:sp>
      <p:grpSp>
        <p:nvGrpSpPr>
          <p:cNvPr id="156" name="Group 1"/>
          <p:cNvGrpSpPr/>
          <p:nvPr/>
        </p:nvGrpSpPr>
        <p:grpSpPr>
          <a:xfrm>
            <a:off x="1607731" y="577191"/>
            <a:ext cx="5599313" cy="4566309"/>
            <a:chOff x="2158604" y="685800"/>
            <a:chExt cx="4926593" cy="4171950"/>
          </a:xfrm>
        </p:grpSpPr>
        <p:sp>
          <p:nvSpPr>
            <p:cNvPr id="1048873" name="Text Box 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242197" y="2571750"/>
              <a:ext cx="1563248" cy="369332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p>
              <a:r>
                <a:rPr b="1" sz="1800" lang="en-US">
                  <a:solidFill>
                    <a:srgbClr val="FF0000"/>
                  </a:solidFill>
                  <a:latin typeface="Times New Roman" pitchFamily="18" charset="0"/>
                </a:rPr>
                <a:t>Eyelid varices</a:t>
              </a:r>
            </a:p>
          </p:txBody>
        </p:sp>
        <p:sp>
          <p:nvSpPr>
            <p:cNvPr id="1048874" name="Text Box 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667000" y="4514850"/>
              <a:ext cx="4418197" cy="323165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p>
              <a:r>
                <a:rPr b="1" dirty="0" sz="1500" lang="en-US">
                  <a:solidFill>
                    <a:schemeClr val="bg1"/>
                  </a:solidFill>
                  <a:latin typeface="Times New Roman" pitchFamily="18" charset="0"/>
                </a:rPr>
                <a:t>Precipitated or accentuated by Valsalva </a:t>
              </a:r>
              <a:r>
                <a:rPr b="1" dirty="0" sz="1500" lang="en-US" err="1">
                  <a:solidFill>
                    <a:schemeClr val="bg1"/>
                  </a:solidFill>
                  <a:latin typeface="Times New Roman" pitchFamily="18" charset="0"/>
                </a:rPr>
                <a:t>manoeuvre</a:t>
              </a:r>
              <a:endParaRPr b="1" dirty="0" sz="2100" lang="en-US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048875" name="Text Box 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733800" y="685800"/>
              <a:ext cx="2217274" cy="369332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p>
              <a:r>
                <a:rPr b="1" sz="1800" lang="en-US">
                  <a:solidFill>
                    <a:srgbClr val="FF0000"/>
                  </a:solidFill>
                  <a:latin typeface="Times New Roman" pitchFamily="18" charset="0"/>
                </a:rPr>
                <a:t>Conjunctival varices</a:t>
              </a:r>
            </a:p>
          </p:txBody>
        </p:sp>
        <p:pic>
          <p:nvPicPr>
            <p:cNvPr id="2097200" name="Picture 8" descr="C:\My Documents\V4.JP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xmlns:r="http://schemas.openxmlformats.org/officeDocument/2006/relationships" r:embed="rId6"/>
            <a:srcRect/>
            <a:stretch>
              <a:fillRect/>
            </a:stretch>
          </p:blipFill>
          <p:spPr bwMode="auto">
            <a:xfrm>
              <a:off x="2158604" y="2917031"/>
              <a:ext cx="2393156" cy="1543050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2097201" name="Picture 9" descr="C:\My Documents\V5.jp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xmlns:r="http://schemas.openxmlformats.org/officeDocument/2006/relationships" r:embed="rId8"/>
            <a:srcRect/>
            <a:stretch>
              <a:fillRect/>
            </a:stretch>
          </p:blipFill>
          <p:spPr bwMode="auto">
            <a:xfrm>
              <a:off x="4546997" y="2917031"/>
              <a:ext cx="2489597" cy="1539479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2097202" name="Picture 10" descr="C:\My Documents\V6.JP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xmlns:r="http://schemas.openxmlformats.org/officeDocument/2006/relationships" r:embed="rId10"/>
            <a:srcRect/>
            <a:stretch>
              <a:fillRect/>
            </a:stretch>
          </p:blipFill>
          <p:spPr bwMode="auto">
            <a:xfrm>
              <a:off x="3733800" y="1028700"/>
              <a:ext cx="1930004" cy="1545431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48876" name="Rectangle 1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158604" y="2571750"/>
              <a:ext cx="4876800" cy="2286000"/>
            </a:xfrm>
            <a:prstGeom prst="rect"/>
            <a:noFill/>
            <a:ln w="28575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anchor="ctr" wrap="none"/>
            <a:p>
              <a:endParaRPr sz="1050" lang="en-US"/>
            </a:p>
          </p:txBody>
        </p:sp>
        <p:sp>
          <p:nvSpPr>
            <p:cNvPr id="1048877" name="Rectangle 1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733800" y="685800"/>
              <a:ext cx="2217274" cy="1885950"/>
            </a:xfrm>
            <a:prstGeom prst="rect"/>
            <a:noFill/>
            <a:ln w="28575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anchor="ctr" wrap="none"/>
            <a:p>
              <a:endParaRPr sz="1050" lang="en-US"/>
            </a:p>
          </p:txBody>
        </p:sp>
        <p:sp>
          <p:nvSpPr>
            <p:cNvPr id="1048878" name="Line 18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3733800" y="1028700"/>
              <a:ext cx="1930004" cy="0"/>
            </a:xfrm>
            <a:prstGeom prst="line"/>
            <a:noFill/>
            <a:ln w="19050" algn="ctr">
              <a:solidFill>
                <a:schemeClr val="tx2"/>
              </a:solidFill>
              <a:round/>
              <a:headEnd/>
              <a:tailEnd/>
            </a:ln>
          </p:spPr>
          <p:txBody>
            <a:bodyPr anchor="ctr" wrap="none"/>
            <a:p>
              <a:endParaRPr sz="1050" lang="en-CA"/>
            </a:p>
          </p:txBody>
        </p:sp>
        <p:sp>
          <p:nvSpPr>
            <p:cNvPr id="10488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2158604" y="2914650"/>
              <a:ext cx="4876800" cy="0"/>
            </a:xfrm>
            <a:prstGeom prst="line"/>
            <a:noFill/>
            <a:ln w="19050" algn="ctr">
              <a:solidFill>
                <a:schemeClr val="tx2"/>
              </a:solidFill>
              <a:round/>
              <a:headEnd/>
              <a:tailEnd/>
            </a:ln>
          </p:spPr>
          <p:txBody>
            <a:bodyPr anchor="ctr" wrap="none"/>
            <a:p>
              <a:endParaRPr sz="1050" lang="en-CA"/>
            </a:p>
          </p:txBody>
        </p:sp>
        <p:sp>
          <p:nvSpPr>
            <p:cNvPr id="1048880" name="Line 20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2158604" y="4457700"/>
              <a:ext cx="4876800" cy="0"/>
            </a:xfrm>
            <a:prstGeom prst="line"/>
            <a:noFill/>
            <a:ln w="19050" algn="ctr">
              <a:solidFill>
                <a:schemeClr val="tx2"/>
              </a:solidFill>
              <a:round/>
              <a:headEnd/>
              <a:tailEnd/>
            </a:ln>
          </p:spPr>
          <p:txBody>
            <a:bodyPr anchor="ctr" wrap="none"/>
            <a:p>
              <a:endParaRPr sz="1050" lang="en-CA"/>
            </a:p>
          </p:txBody>
        </p:sp>
        <p:sp>
          <p:nvSpPr>
            <p:cNvPr id="1048881" name="Line 21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4546997" y="2914650"/>
              <a:ext cx="0" cy="1543050"/>
            </a:xfrm>
            <a:prstGeom prst="line"/>
            <a:noFill/>
            <a:ln w="19050" algn="ctr">
              <a:solidFill>
                <a:schemeClr val="tx2"/>
              </a:solidFill>
              <a:round/>
              <a:headEnd/>
              <a:tailEnd/>
            </a:ln>
          </p:spPr>
          <p:txBody>
            <a:bodyPr anchor="ctr" wrap="none"/>
            <a:p>
              <a:endParaRPr sz="1050" lang="en-CA"/>
            </a:p>
          </p:txBody>
        </p:sp>
      </p:grpSp>
      <p:sp>
        <p:nvSpPr>
          <p:cNvPr id="1048882" name="TextBox 2"/>
          <p:cNvSpPr txBox="1"/>
          <p:nvPr/>
        </p:nvSpPr>
        <p:spPr>
          <a:xfrm>
            <a:off x="6538452" y="904568"/>
            <a:ext cx="2399071" cy="369332"/>
          </a:xfrm>
          <a:prstGeom prst="rect"/>
          <a:noFill/>
        </p:spPr>
        <p:txBody>
          <a:bodyPr rtlCol="0" wrap="square">
            <a:spAutoFit/>
          </a:bodyPr>
          <a:p>
            <a:r>
              <a:rPr dirty="0" sz="1800" lang="en-US" smtClean="0">
                <a:solidFill>
                  <a:schemeClr val="bg1"/>
                </a:solidFill>
              </a:rPr>
              <a:t>Thrombosed</a:t>
            </a:r>
            <a:r>
              <a:rPr dirty="0" lang="en-US" smtClean="0"/>
              <a:t> </a:t>
            </a:r>
            <a:endParaRPr dirty="0" lang="en-US"/>
          </a:p>
        </p:txBody>
      </p:sp>
      <p:cxnSp>
        <p:nvCxnSpPr>
          <p:cNvPr id="3145731" name="Straight Arrow Connector 4"/>
          <p:cNvCxnSpPr>
            <a:cxnSpLocks/>
          </p:cNvCxnSpPr>
          <p:nvPr/>
        </p:nvCxnSpPr>
        <p:spPr>
          <a:xfrm flipH="1">
            <a:off x="4658038" y="1253333"/>
            <a:ext cx="1880414" cy="908137"/>
          </a:xfrm>
          <a:prstGeom prst="straightConnector1"/>
          <a:ln w="1905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3" name="Picture 4" descr="http://skullanatomy.info/individ%20spaces/orbit/04_brain_pan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1145976" y="949098"/>
            <a:ext cx="6852047" cy="4110038"/>
          </a:xfrm>
          <a:prstGeom prst="rect"/>
          <a:noFill/>
          <a:ln w="9525" cap="flat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48883" name="Title 1"/>
          <p:cNvSpPr>
            <a:spLocks noGrp="1" noChangeArrowheads="1"/>
          </p:cNvSpPr>
          <p:nvPr>
            <p:ph type="title" idx="4294967295"/>
            <p:custDataLst>
              <p:tags r:id="rId3"/>
            </p:custDataLst>
          </p:nvPr>
        </p:nvSpPr>
        <p:spPr>
          <a:xfrm>
            <a:off x="3521075" y="206375"/>
            <a:ext cx="5622925" cy="857250"/>
          </a:xfrm>
        </p:spPr>
        <p:txBody>
          <a:bodyPr/>
          <a:p>
            <a:r>
              <a:rPr lang="en-CA" smtClean="0"/>
              <a:t>Cavernous sinus anatomy </a:t>
            </a:r>
          </a:p>
        </p:txBody>
      </p:sp>
    </p:spTree>
  </p:cSld>
  <p:clrMapOvr>
    <a:masterClrMapping/>
  </p:clrMapOvr>
  <p:timing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4" name="Text Box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27698" y="33338"/>
            <a:ext cx="4878259" cy="5078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sz="2700" lang="en-US">
                <a:solidFill>
                  <a:schemeClr val="tx2"/>
                </a:solidFill>
                <a:latin typeface="Times New Roman" pitchFamily="18" charset="0"/>
              </a:rPr>
              <a:t>Direct carotid-cavernous fistula</a:t>
            </a:r>
            <a:endParaRPr b="1" sz="2700" lang="en-US">
              <a:solidFill>
                <a:srgbClr val="010000"/>
              </a:solidFill>
              <a:latin typeface="Times New Roman" pitchFamily="18" charset="0"/>
            </a:endParaRPr>
          </a:p>
        </p:txBody>
      </p:sp>
      <p:sp>
        <p:nvSpPr>
          <p:cNvPr id="1048885" name="Text Box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14601" y="1176338"/>
            <a:ext cx="4169731" cy="5078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buFontTx/>
              <a:buChar char="•"/>
            </a:pPr>
            <a:r>
              <a:rPr b="1" dirty="0" sz="15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Head trauma - most common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b="1" dirty="0" sz="15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Spontaneous rupture - in hypertensive females</a:t>
            </a:r>
            <a:endParaRPr b="1" dirty="0" sz="2100" lang="en-US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48886" name="Text Box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14601" y="914400"/>
            <a:ext cx="877163" cy="369332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dirty="0" sz="1800" lang="en-US">
                <a:solidFill>
                  <a:srgbClr val="FF0000"/>
                </a:solidFill>
                <a:latin typeface="Times New Roman" pitchFamily="18" charset="0"/>
              </a:rPr>
              <a:t>Causes</a:t>
            </a:r>
          </a:p>
        </p:txBody>
      </p:sp>
      <p:sp>
        <p:nvSpPr>
          <p:cNvPr id="1048887" name="Text Box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67000" y="4379119"/>
            <a:ext cx="3847528" cy="6463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lnSpc>
                <a:spcPct val="80000"/>
              </a:lnSpc>
              <a:buFontTx/>
              <a:buChar char="•"/>
            </a:pPr>
            <a:r>
              <a:rPr b="1" dirty="0" sz="1500" lang="en-US">
                <a:latin typeface="Times New Roman" pitchFamily="18" charset="0"/>
              </a:rPr>
              <a:t>  </a:t>
            </a:r>
            <a:r>
              <a:rPr b="1" dirty="0" sz="15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Ptosis, </a:t>
            </a:r>
            <a:r>
              <a:rPr b="1" dirty="0" sz="1500" lang="en-US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chemosis</a:t>
            </a:r>
            <a:r>
              <a:rPr b="1" dirty="0" sz="15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and conjunctival injection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b="1" dirty="0" sz="15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</a:t>
            </a:r>
            <a:r>
              <a:rPr b="1" dirty="0" sz="1500" lang="en-US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Ophthalmoplegia</a:t>
            </a:r>
            <a:endParaRPr b="1" dirty="0" sz="1500" lang="en-US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b="1" dirty="0" sz="15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Raised intraocular pressure</a:t>
            </a:r>
            <a:endParaRPr b="1" dirty="0" sz="2100" lang="en-US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48888" name="Text Box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14600" y="431007"/>
            <a:ext cx="5137945" cy="5909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buFontTx/>
              <a:buChar char="•"/>
            </a:pPr>
            <a:r>
              <a:rPr b="1" dirty="0" sz="1800" lang="en-US">
                <a:latin typeface="Times New Roman" pitchFamily="18" charset="0"/>
              </a:rPr>
              <a:t>  </a:t>
            </a:r>
            <a:r>
              <a:rPr b="1" dirty="0" sz="18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Defect in </a:t>
            </a:r>
            <a:r>
              <a:rPr b="1" dirty="0" sz="1800" lang="en-US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intracavernous</a:t>
            </a:r>
            <a:r>
              <a:rPr b="1" dirty="0" sz="18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part of internal carotid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b="1" dirty="0" sz="18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Rapid flow shunt</a:t>
            </a:r>
          </a:p>
        </p:txBody>
      </p:sp>
      <p:pic>
        <p:nvPicPr>
          <p:cNvPr id="2097204" name="Picture 8" descr="C:\My Documents\V 7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xmlns:r="http://schemas.openxmlformats.org/officeDocument/2006/relationships" r:embed="rId7"/>
          <a:srcRect/>
          <a:stretch>
            <a:fillRect/>
          </a:stretch>
        </p:blipFill>
        <p:spPr bwMode="auto">
          <a:xfrm>
            <a:off x="3175397" y="1657350"/>
            <a:ext cx="2641997" cy="2686050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sp>
        <p:nvSpPr>
          <p:cNvPr id="104888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615803" y="1657350"/>
            <a:ext cx="3708797" cy="3371850"/>
          </a:xfrm>
          <a:prstGeom prst="rect"/>
          <a:noFill/>
          <a:ln w="28575" algn="ctr">
            <a:solidFill>
              <a:schemeClr val="tx2"/>
            </a:solidFill>
            <a:miter lim="800000"/>
            <a:headEnd/>
            <a:tailEnd/>
          </a:ln>
        </p:spPr>
        <p:txBody>
          <a:bodyPr anchor="ctr" wrap="none"/>
          <a:p>
            <a:endParaRPr sz="1050" lang="en-US"/>
          </a:p>
        </p:txBody>
      </p:sp>
      <p:sp>
        <p:nvSpPr>
          <p:cNvPr id="1048890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2615803" y="4343400"/>
            <a:ext cx="3708797" cy="0"/>
          </a:xfrm>
          <a:prstGeom prst="line"/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anchor="ctr" wrap="none"/>
          <a:p>
            <a:endParaRPr sz="1050" lang="en-CA"/>
          </a:p>
        </p:txBody>
      </p:sp>
    </p:spTree>
  </p:cSld>
  <p:clrMapOvr>
    <a:masterClrMapping/>
  </p:clrMapOvr>
  <p:timing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5" name="Picture 8" descr="C:\My Documents\V9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3976687" y="685800"/>
            <a:ext cx="4024313" cy="3074194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sp>
        <p:nvSpPr>
          <p:cNvPr id="1048891" name="Text Box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25304" y="57151"/>
            <a:ext cx="4878259" cy="5078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sz="2700" lang="en-US">
                <a:solidFill>
                  <a:schemeClr val="tx2"/>
                </a:solidFill>
                <a:latin typeface="Times New Roman" pitchFamily="18" charset="0"/>
              </a:rPr>
              <a:t>Direct carotid-cavernous fistula</a:t>
            </a:r>
            <a:endParaRPr b="1" sz="2700" lang="en-US">
              <a:solidFill>
                <a:srgbClr val="010000"/>
              </a:solidFill>
              <a:latin typeface="Times New Roman" pitchFamily="18" charset="0"/>
            </a:endParaRPr>
          </a:p>
        </p:txBody>
      </p:sp>
      <p:sp>
        <p:nvSpPr>
          <p:cNvPr id="1048892" name="Text Box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60948" y="3415904"/>
            <a:ext cx="2059781" cy="1246495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p>
            <a:pPr>
              <a:buFontTx/>
              <a:buChar char="•"/>
            </a:pPr>
            <a:r>
              <a:rPr b="1" dirty="0" sz="1500" lang="en-US" u="sng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Pulsatile </a:t>
            </a:r>
            <a:r>
              <a:rPr b="1" dirty="0" sz="1500" lang="en-US" err="1" u="sng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proptosis</a:t>
            </a:r>
            <a:r>
              <a:rPr b="1" dirty="0" sz="1500" lang="en-US" u="sng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with bruit and thrill</a:t>
            </a:r>
          </a:p>
          <a:p>
            <a:pPr>
              <a:buFontTx/>
              <a:buChar char="•"/>
            </a:pPr>
            <a:r>
              <a:rPr b="1" dirty="0" sz="1500" lang="en-US">
                <a:latin typeface="Times New Roman" pitchFamily="18" charset="0"/>
              </a:rPr>
              <a:t>  </a:t>
            </a:r>
            <a:r>
              <a:rPr b="1" dirty="0" sz="15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Abolished by ipsilateral carotid compression</a:t>
            </a:r>
            <a:endParaRPr b="1" dirty="0" sz="2100" lang="en-US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48893" name="Text Box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906567" y="3886200"/>
            <a:ext cx="3088481" cy="553998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p>
            <a:pPr>
              <a:buFontTx/>
              <a:buChar char="•"/>
            </a:pPr>
            <a:r>
              <a:rPr b="1" dirty="0" sz="1500" lang="en-US">
                <a:latin typeface="Times New Roman" pitchFamily="18" charset="0"/>
              </a:rPr>
              <a:t>  </a:t>
            </a:r>
            <a:r>
              <a:rPr b="1" dirty="0" sz="15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Retinal venous congestion and </a:t>
            </a:r>
            <a:r>
              <a:rPr b="1" dirty="0" sz="1500" lang="en-US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haemorrhages</a:t>
            </a:r>
            <a:endParaRPr b="1" dirty="0" sz="2100" lang="en-US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2097206" name="Picture 7" descr="C:\My Documents\V 8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xmlns:r="http://schemas.openxmlformats.org/officeDocument/2006/relationships" r:embed="rId7"/>
          <a:srcRect/>
          <a:stretch>
            <a:fillRect/>
          </a:stretch>
        </p:blipFill>
        <p:spPr bwMode="auto">
          <a:xfrm>
            <a:off x="1914526" y="789385"/>
            <a:ext cx="2022872" cy="2607469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sp>
        <p:nvSpPr>
          <p:cNvPr id="1048894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914526" y="685800"/>
            <a:ext cx="5985272" cy="3938588"/>
          </a:xfrm>
          <a:prstGeom prst="rect"/>
          <a:noFill/>
          <a:ln w="28575" algn="ctr">
            <a:solidFill>
              <a:schemeClr val="tx2"/>
            </a:solidFill>
            <a:miter lim="800000"/>
            <a:headEnd/>
            <a:tailEnd/>
          </a:ln>
        </p:spPr>
        <p:txBody>
          <a:bodyPr anchor="ctr" wrap="none"/>
          <a:p>
            <a:endParaRPr sz="1050" lang="en-US"/>
          </a:p>
        </p:txBody>
      </p:sp>
      <p:sp>
        <p:nvSpPr>
          <p:cNvPr id="1048895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3937397" y="685800"/>
            <a:ext cx="0" cy="4171950"/>
          </a:xfrm>
          <a:prstGeom prst="line"/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anchor="ctr" wrap="none"/>
          <a:p>
            <a:endParaRPr sz="1050" lang="en-CA"/>
          </a:p>
        </p:txBody>
      </p:sp>
      <p:pic>
        <p:nvPicPr>
          <p:cNvPr id="2097207" name="صورة 29705">
            <a:hlinkClick r:id="" action="ppaction://media"/>
          </p:cNvPr>
          <p:cNvPicPr>
            <a:picLocks noChangeAspect="1" noRot="1" noChangeArrowheads="1"/>
          </p:cNvPicPr>
          <p:nvPr>
            <p:custDataLst>
              <p:tags r:id="rId10"/>
            </p:custDataLst>
            <a:audioFile r:link=""/>
            <p:extLst>
              <p:ext uri="{DAA4B4D4-6D71-4841-9C94-3DE7FCFB9230}">
                <p14:media xmlns:p14="http://schemas.microsoft.com/office/powerpoint/2010/main" r:link=""/>
              </p:ext>
            </p:extLst>
          </p:nvPr>
        </p:nvPicPr>
        <p:blipFill>
          <a:blip xmlns:r="http://schemas.openxmlformats.org/officeDocument/2006/relationships" r:embed="rId11" cstate="print"/>
          <a:srcRect/>
          <a:stretch>
            <a:fillRect/>
          </a:stretch>
        </p:blipFill>
        <p:spPr bwMode="auto">
          <a:xfrm>
            <a:off x="1914525" y="517922"/>
            <a:ext cx="36910" cy="36909"/>
          </a:xfrm>
          <a:prstGeom prst="rect"/>
          <a:noFill/>
          <a:ln w="9525" cap="flat" algn="ctr">
            <a:noFill/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" fill="hold" id="6"/>
                                        <p:tgtEl>
                                          <p:spTgt spid="2097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display="0" fill="hold"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0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8" name="Picture 2" descr="http://image.slidesharecdn.com/redhallccfppt-160422194718/95/an-unusual-case-of-glaucoma-21-638.jpg?cb=1461354497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1977629" y="357187"/>
            <a:ext cx="5970984" cy="4482704"/>
          </a:xfrm>
          <a:prstGeom prst="rect"/>
          <a:noFill/>
          <a:ln w="9525" cap="flat" algn="ctr">
            <a:noFill/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9" name="Text Box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59782" y="4343400"/>
            <a:ext cx="3046027" cy="738664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buFontTx/>
              <a:buChar char="•"/>
            </a:pPr>
            <a:r>
              <a:rPr b="1" dirty="0" sz="1500" lang="en-US">
                <a:latin typeface="Times New Roman" pitchFamily="18" charset="0"/>
              </a:rPr>
              <a:t>  </a:t>
            </a:r>
            <a:r>
              <a:rPr b="1" dirty="0" sz="15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Dilated </a:t>
            </a:r>
            <a:r>
              <a:rPr b="1" dirty="0" sz="1500" lang="en-US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episcleral</a:t>
            </a:r>
            <a:r>
              <a:rPr b="1" dirty="0" sz="15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vessels</a:t>
            </a:r>
          </a:p>
          <a:p>
            <a:pPr>
              <a:buFontTx/>
              <a:buChar char="•"/>
            </a:pPr>
            <a:r>
              <a:rPr b="1" dirty="0" sz="15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Raised intraocular pressure with</a:t>
            </a:r>
          </a:p>
          <a:p>
            <a:pPr>
              <a:lnSpc>
                <a:spcPct val="80000"/>
              </a:lnSpc>
            </a:pPr>
            <a:r>
              <a:rPr b="1" dirty="0" sz="15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 wide pulsation </a:t>
            </a:r>
            <a:endParaRPr b="1" dirty="0" sz="2100" lang="en-US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48900" name="Text Box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39529" y="1085850"/>
            <a:ext cx="877163" cy="369332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r>
              <a:rPr b="1" sz="1800" lang="en-US">
                <a:solidFill>
                  <a:srgbClr val="FF0000"/>
                </a:solidFill>
                <a:latin typeface="Times New Roman" pitchFamily="18" charset="0"/>
              </a:rPr>
              <a:t>Causes</a:t>
            </a:r>
          </a:p>
        </p:txBody>
      </p:sp>
      <p:sp>
        <p:nvSpPr>
          <p:cNvPr id="1048901" name="Text Box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988719" y="4319588"/>
            <a:ext cx="2719014" cy="5078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buFontTx/>
              <a:buChar char="•"/>
            </a:pPr>
            <a:r>
              <a:rPr b="1" dirty="0" sz="1500" lang="en-US">
                <a:latin typeface="Times New Roman" pitchFamily="18" charset="0"/>
              </a:rPr>
              <a:t>  </a:t>
            </a:r>
            <a:r>
              <a:rPr b="1" dirty="0" sz="15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Occasional </a:t>
            </a:r>
            <a:r>
              <a:rPr b="1" dirty="0" sz="1500" lang="en-US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ophthalmoplegia</a:t>
            </a:r>
            <a:r>
              <a:rPr b="1" dirty="0" sz="15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b="1" dirty="0" sz="15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  and mild </a:t>
            </a:r>
            <a:r>
              <a:rPr b="1" dirty="0" sz="1500" lang="en-US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proptosis</a:t>
            </a:r>
            <a:endParaRPr b="1" dirty="0" sz="2100" lang="en-US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48902" name="Text Box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71663" y="-41672"/>
            <a:ext cx="6372225" cy="461665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p>
            <a:r>
              <a:rPr b="1" sz="2400" lang="en-US">
                <a:solidFill>
                  <a:schemeClr val="tx2"/>
                </a:solidFill>
                <a:latin typeface="Times New Roman" pitchFamily="18" charset="0"/>
              </a:rPr>
              <a:t>Indirect carotid-cavernous fistula(dural shunt)</a:t>
            </a:r>
            <a:endParaRPr b="1" sz="2400" lang="en-US">
              <a:solidFill>
                <a:srgbClr val="010000"/>
              </a:solidFill>
              <a:latin typeface="Times New Roman" pitchFamily="18" charset="0"/>
            </a:endParaRPr>
          </a:p>
        </p:txBody>
      </p:sp>
      <p:sp>
        <p:nvSpPr>
          <p:cNvPr id="1048903" name="Text Box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80010" y="342901"/>
            <a:ext cx="5886450" cy="923330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p>
            <a:pPr>
              <a:buFontTx/>
              <a:buChar char="•"/>
            </a:pPr>
            <a:r>
              <a:rPr b="1" dirty="0" sz="1800" lang="en-US">
                <a:latin typeface="Times New Roman" pitchFamily="18" charset="0"/>
              </a:rPr>
              <a:t>  </a:t>
            </a:r>
            <a:r>
              <a:rPr b="1" dirty="0" sz="18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Indirect communication between meningeal branches of     internal or external carotids and cavernous sinus, Slow flow shunt</a:t>
            </a:r>
          </a:p>
        </p:txBody>
      </p:sp>
      <p:sp>
        <p:nvSpPr>
          <p:cNvPr id="1048904" name="Text Box 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65722" y="1314450"/>
            <a:ext cx="2501006" cy="553998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p>
            <a:pPr>
              <a:buFontTx/>
              <a:buChar char="•"/>
            </a:pPr>
            <a:r>
              <a:rPr b="1" dirty="0" sz="1500" lang="en-US">
                <a:latin typeface="Times New Roman" pitchFamily="18" charset="0"/>
              </a:rPr>
              <a:t>  </a:t>
            </a:r>
            <a:r>
              <a:rPr b="1" dirty="0" sz="15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Congenital malformations</a:t>
            </a:r>
          </a:p>
          <a:p>
            <a:pPr>
              <a:buFontTx/>
              <a:buChar char="•"/>
            </a:pPr>
            <a:r>
              <a:rPr b="1" dirty="0" sz="1500" lang="en-US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Spontaneous rupture</a:t>
            </a:r>
            <a:endParaRPr b="1" dirty="0" sz="2100" lang="en-US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2097209" name="Picture 10" descr="C:\My Documents\V 10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xmlns:r="http://schemas.openxmlformats.org/officeDocument/2006/relationships" r:embed="rId8"/>
          <a:srcRect/>
          <a:stretch>
            <a:fillRect/>
          </a:stretch>
        </p:blipFill>
        <p:spPr bwMode="auto">
          <a:xfrm>
            <a:off x="2057400" y="1885950"/>
            <a:ext cx="2902744" cy="2447925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97210" name="Picture 11" descr="C:\My Documents\V 11.JP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xmlns:r="http://schemas.openxmlformats.org/officeDocument/2006/relationships" r:embed="rId10"/>
          <a:srcRect/>
          <a:stretch>
            <a:fillRect/>
          </a:stretch>
        </p:blipFill>
        <p:spPr bwMode="auto">
          <a:xfrm>
            <a:off x="4953000" y="1885950"/>
            <a:ext cx="2387204" cy="2458641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sp>
        <p:nvSpPr>
          <p:cNvPr id="1048905" name="Rectangle 1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057400" y="1885950"/>
            <a:ext cx="5485210" cy="3173016"/>
          </a:xfrm>
          <a:prstGeom prst="rect"/>
          <a:noFill/>
          <a:ln w="28575" algn="ctr">
            <a:solidFill>
              <a:schemeClr val="tx2"/>
            </a:solidFill>
            <a:miter lim="800000"/>
            <a:headEnd/>
            <a:tailEnd/>
          </a:ln>
        </p:spPr>
        <p:txBody>
          <a:bodyPr anchor="ctr" wrap="none"/>
          <a:p>
            <a:endParaRPr sz="1050" lang="en-US"/>
          </a:p>
        </p:txBody>
      </p:sp>
      <p:sp>
        <p:nvSpPr>
          <p:cNvPr id="1048906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>
            <a:off x="2057400" y="4343400"/>
            <a:ext cx="5282804" cy="0"/>
          </a:xfrm>
          <a:prstGeom prst="line"/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anchor="ctr" wrap="none"/>
          <a:p>
            <a:endParaRPr sz="1050" lang="en-CA"/>
          </a:p>
        </p:txBody>
      </p:sp>
      <p:sp>
        <p:nvSpPr>
          <p:cNvPr id="1048907" name="Line 15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4953000" y="1885950"/>
            <a:ext cx="0" cy="3143250"/>
          </a:xfrm>
          <a:prstGeom prst="line"/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anchor="ctr" wrap="none"/>
          <a:p>
            <a:endParaRPr sz="1050" lang="en-CA"/>
          </a:p>
        </p:txBody>
      </p:sp>
    </p:spTree>
  </p:cSld>
  <p:clrMapOvr>
    <a:masterClrMapping/>
  </p:clrMapOvr>
  <p:timing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 l="-2000" r="-2000"/>
          </a:stretch>
        </a:blipFill>
      </p:bgPr>
    </p:bg>
    <p:spTree>
      <p:nvGrpSpPr>
        <p:cNvPr id="165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Google Shape;400;p57"/>
          <p:cNvSpPr/>
          <p:nvPr/>
        </p:nvSpPr>
        <p:spPr>
          <a:xfrm>
            <a:off x="-586800" y="-480525"/>
            <a:ext cx="1577400" cy="1582200"/>
          </a:xfrm>
          <a:prstGeom prst="ellipse"/>
          <a:solidFill>
            <a:srgbClr val="B6CFE6">
              <a:alpha val="35750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910" name="Google Shape;401;p57"/>
          <p:cNvSpPr/>
          <p:nvPr/>
        </p:nvSpPr>
        <p:spPr>
          <a:xfrm>
            <a:off x="4706857" y="2238448"/>
            <a:ext cx="2058900" cy="2105400"/>
          </a:xfrm>
          <a:prstGeom prst="ellipse"/>
          <a:solidFill>
            <a:srgbClr val="0B2446">
              <a:alpha val="35750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911" name="Google Shape;402;p57"/>
          <p:cNvSpPr/>
          <p:nvPr/>
        </p:nvSpPr>
        <p:spPr>
          <a:xfrm>
            <a:off x="7353265" y="3438600"/>
            <a:ext cx="1666500" cy="1704900"/>
          </a:xfrm>
          <a:prstGeom prst="ellipse"/>
          <a:solidFill>
            <a:srgbClr val="B6CFE6">
              <a:alpha val="13410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912" name="Google Shape;403;p57"/>
          <p:cNvSpPr txBox="1">
            <a:spLocks noGrp="1"/>
          </p:cNvSpPr>
          <p:nvPr>
            <p:ph type="title"/>
          </p:nvPr>
        </p:nvSpPr>
        <p:spPr>
          <a:xfrm>
            <a:off x="5298511" y="3195455"/>
            <a:ext cx="3522000" cy="1452000"/>
          </a:xfrm>
          <a:prstGeom prst="rect"/>
        </p:spPr>
        <p:txBody>
          <a:bodyPr anchor="t" anchorCtr="0" bIns="91425" lIns="114300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dirty="0" lang="en-US" smtClean="0">
                <a:latin typeface="Engravers MT" panose="02090707080505020304" pitchFamily="18" charset="0"/>
              </a:rPr>
              <a:t>Orbital infection </a:t>
            </a:r>
            <a:endParaRPr b="1" dirty="0">
              <a:latin typeface="Engravers MT" panose="02090707080505020304" pitchFamily="18" charset="0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5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14863" y="227410"/>
            <a:ext cx="4736873" cy="900729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algn="ctr"/>
            <a:r>
              <a:rPr sz="2700" lang="en-US">
                <a:solidFill>
                  <a:srgbClr val="FAFD00"/>
                </a:solidFill>
              </a:rPr>
              <a:t>ORBITAL INFECTIONS AND </a:t>
            </a:r>
          </a:p>
          <a:p>
            <a:pPr algn="ctr"/>
            <a:r>
              <a:rPr sz="2700" lang="en-US">
                <a:solidFill>
                  <a:srgbClr val="FAFD00"/>
                </a:solidFill>
              </a:rPr>
              <a:t>INFLAMMATIONS</a:t>
            </a:r>
          </a:p>
        </p:txBody>
      </p:sp>
      <p:sp>
        <p:nvSpPr>
          <p:cNvPr id="1048916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6450" y="1484710"/>
            <a:ext cx="2947922" cy="4852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r>
              <a:rPr sz="2700" lang="en-US">
                <a:solidFill>
                  <a:schemeClr val="hlink"/>
                </a:solidFill>
              </a:rPr>
              <a:t>1.  Orbital cellulitis</a:t>
            </a:r>
          </a:p>
        </p:txBody>
      </p:sp>
      <p:sp>
        <p:nvSpPr>
          <p:cNvPr id="1048917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76451" y="2284810"/>
            <a:ext cx="6269831" cy="900729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>
            <a:spAutoFit/>
          </a:bodyPr>
          <a:p>
            <a:r>
              <a:rPr sz="2700" lang="en-US">
                <a:solidFill>
                  <a:schemeClr val="hlink"/>
                </a:solidFill>
              </a:rPr>
              <a:t>2.  Idiopathic orbital inflammatory disease (IOID)</a:t>
            </a:r>
          </a:p>
        </p:txBody>
      </p:sp>
      <p:sp>
        <p:nvSpPr>
          <p:cNvPr id="1048918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26457" y="3327797"/>
            <a:ext cx="2909450" cy="4852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r>
              <a:rPr sz="2700" lang="en-US">
                <a:solidFill>
                  <a:schemeClr val="hlink"/>
                </a:solidFill>
              </a:rPr>
              <a:t>3.  Dacryoadenitis</a:t>
            </a:r>
          </a:p>
        </p:txBody>
      </p:sp>
      <p:sp>
        <p:nvSpPr>
          <p:cNvPr id="1048919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28837" y="4083844"/>
            <a:ext cx="2986394" cy="4852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r>
              <a:rPr sz="2700" lang="en-US">
                <a:solidFill>
                  <a:schemeClr val="hlink"/>
                </a:solidFill>
              </a:rPr>
              <a:t>4.  Orbital myositis</a:t>
            </a:r>
          </a:p>
        </p:txBody>
      </p:sp>
    </p:spTree>
  </p:cSld>
  <p:clrMapOvr>
    <a:masterClrMapping/>
  </p:clrMapOvr>
  <p:timing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1" name="Picture 2" descr="http://www.fastbleep.com/assets/notes/image/9859_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2626242" y="1"/>
            <a:ext cx="4589087" cy="5166726"/>
          </a:xfrm>
          <a:prstGeom prst="rect"/>
          <a:noFill/>
          <a:ln w="9525" cap="flat" algn="ctr">
            <a:noFill/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5" name="Content Placeholder 3"/>
          <p:cNvPicPr>
            <a:picLocks noChangeAspect="1" noGrp="1"/>
          </p:cNvPicPr>
          <p:nvPr>
            <p:ph idx="4294967295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22369"/>
            <a:ext cx="5289550" cy="4911725"/>
          </a:xfrm>
          <a:prstGeom prst="rect"/>
        </p:spPr>
      </p:pic>
      <p:pic>
        <p:nvPicPr>
          <p:cNvPr id="2097156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700587" y="857250"/>
            <a:ext cx="4443413" cy="428625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2097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3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22762" y="396713"/>
            <a:ext cx="2467021" cy="4852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r>
              <a:rPr dirty="0" sz="2700" lang="en-US">
                <a:solidFill>
                  <a:srgbClr val="FAFD00"/>
                </a:solidFill>
              </a:rPr>
              <a:t>Orbital cellulitis</a:t>
            </a:r>
          </a:p>
        </p:txBody>
      </p:sp>
      <p:grpSp>
        <p:nvGrpSpPr>
          <p:cNvPr id="173" name="Group 3"/>
          <p:cNvGrpSpPr/>
          <p:nvPr/>
        </p:nvGrpSpPr>
        <p:grpSpPr>
          <a:xfrm>
            <a:off x="489098" y="1044107"/>
            <a:ext cx="3840825" cy="2063583"/>
            <a:chOff x="489098" y="1044107"/>
            <a:chExt cx="3840825" cy="1016226"/>
          </a:xfrm>
        </p:grpSpPr>
        <p:sp>
          <p:nvSpPr>
            <p:cNvPr id="1048924" name="Rectangle 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959082" y="1044107"/>
              <a:ext cx="2410806" cy="525416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  <p:txBody>
            <a:bodyPr bIns="34529" lIns="69056" rIns="69056" tIns="34529" wrap="square">
              <a:spAutoFit/>
            </a:bodyPr>
            <a:p>
              <a:pPr>
                <a:lnSpc>
                  <a:spcPct val="80000"/>
                </a:lnSpc>
                <a:buFontTx/>
                <a:buChar char="•"/>
              </a:pPr>
              <a:r>
                <a:rPr dirty="0" sz="1800" lang="en-US">
                  <a:solidFill>
                    <a:schemeClr val="bg1"/>
                  </a:solidFill>
                </a:rPr>
                <a:t> Infection behind orbital septum</a:t>
              </a:r>
            </a:p>
            <a:p>
              <a:pPr>
                <a:buFontTx/>
                <a:buChar char="•"/>
              </a:pPr>
              <a:r>
                <a:rPr dirty="0" sz="1800" lang="en-US">
                  <a:solidFill>
                    <a:schemeClr val="bg1"/>
                  </a:solidFill>
                </a:rPr>
                <a:t> Usually secondary to ethmoiditis</a:t>
              </a:r>
            </a:p>
          </p:txBody>
        </p:sp>
        <p:sp>
          <p:nvSpPr>
            <p:cNvPr id="1048925" name="Rectangle 8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89098" y="1807737"/>
              <a:ext cx="3840825" cy="252596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  <p:txBody>
            <a:bodyPr bIns="34529" lIns="69056" rIns="69056" tIns="34529" wrap="square">
              <a:spAutoFit/>
            </a:bodyPr>
            <a:p>
              <a:pPr>
                <a:lnSpc>
                  <a:spcPct val="80000"/>
                </a:lnSpc>
                <a:buFontTx/>
                <a:buChar char="•"/>
              </a:pPr>
              <a:r>
                <a:rPr dirty="0" sz="1800" lang="en-US">
                  <a:solidFill>
                    <a:schemeClr val="bg1"/>
                  </a:solidFill>
                </a:rPr>
                <a:t>  Presentation - severe malaise, fever and orbital signs</a:t>
              </a:r>
              <a:endParaRPr dirty="0" sz="2800"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74" name="Group 2"/>
          <p:cNvGrpSpPr/>
          <p:nvPr/>
        </p:nvGrpSpPr>
        <p:grpSpPr>
          <a:xfrm>
            <a:off x="4529470" y="433387"/>
            <a:ext cx="4849083" cy="4710113"/>
            <a:chOff x="2784872" y="1491853"/>
            <a:chExt cx="4079505" cy="3480197"/>
          </a:xfrm>
        </p:grpSpPr>
        <p:sp>
          <p:nvSpPr>
            <p:cNvPr id="1048926" name="Rectangle 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784872" y="3998119"/>
              <a:ext cx="4079505" cy="829263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>
                <a:lnSpc>
                  <a:spcPct val="80000"/>
                </a:lnSpc>
                <a:buFontTx/>
                <a:buChar char="•"/>
              </a:pPr>
              <a:r>
                <a:rPr dirty="0" sz="1050" lang="en-US"/>
                <a:t> </a:t>
              </a:r>
              <a:r>
                <a:rPr dirty="0" sz="1800" lang="en-US">
                  <a:solidFill>
                    <a:schemeClr val="bg1"/>
                  </a:solidFill>
                </a:rPr>
                <a:t>Severe eyelid </a:t>
              </a:r>
              <a:r>
                <a:rPr dirty="0" sz="1800" lang="en-US" err="1">
                  <a:solidFill>
                    <a:schemeClr val="bg1"/>
                  </a:solidFill>
                </a:rPr>
                <a:t>oedema</a:t>
              </a:r>
              <a:r>
                <a:rPr dirty="0" sz="1800" lang="en-US">
                  <a:solidFill>
                    <a:schemeClr val="bg1"/>
                  </a:solidFill>
                </a:rPr>
                <a:t> and redness</a:t>
              </a:r>
            </a:p>
            <a:p>
              <a:pPr>
                <a:buFontTx/>
                <a:buChar char="•"/>
              </a:pPr>
              <a:r>
                <a:rPr dirty="0" sz="1800" lang="en-US">
                  <a:solidFill>
                    <a:schemeClr val="bg1"/>
                  </a:solidFill>
                </a:rPr>
                <a:t>  </a:t>
              </a:r>
              <a:r>
                <a:rPr dirty="0" sz="1800" lang="en-US" err="1">
                  <a:solidFill>
                    <a:schemeClr val="bg1"/>
                  </a:solidFill>
                </a:rPr>
                <a:t>Proptosis</a:t>
              </a:r>
              <a:r>
                <a:rPr dirty="0" sz="1800" lang="en-US">
                  <a:solidFill>
                    <a:schemeClr val="bg1"/>
                  </a:solidFill>
                </a:rPr>
                <a:t> - most frequently lateral and down</a:t>
              </a:r>
            </a:p>
            <a:p>
              <a:pPr>
                <a:buFontTx/>
                <a:buChar char="•"/>
              </a:pPr>
              <a:r>
                <a:rPr dirty="0" sz="1800" lang="en-US">
                  <a:solidFill>
                    <a:schemeClr val="bg1"/>
                  </a:solidFill>
                </a:rPr>
                <a:t>  Painful </a:t>
              </a:r>
              <a:r>
                <a:rPr dirty="0" sz="1800" lang="en-US" err="1">
                  <a:solidFill>
                    <a:schemeClr val="bg1"/>
                  </a:solidFill>
                </a:rPr>
                <a:t>ophthalmoplegia</a:t>
              </a:r>
              <a:endParaRPr dirty="0" sz="1800" lang="en-US">
                <a:solidFill>
                  <a:schemeClr val="bg1"/>
                </a:solidFill>
              </a:endParaRPr>
            </a:p>
            <a:p>
              <a:pPr>
                <a:buFontTx/>
                <a:buChar char="•"/>
              </a:pPr>
              <a:r>
                <a:rPr dirty="0" sz="1800" lang="en-US">
                  <a:solidFill>
                    <a:schemeClr val="bg1"/>
                  </a:solidFill>
                </a:rPr>
                <a:t>  Optic nerve dysfunction if advanced</a:t>
              </a:r>
            </a:p>
          </p:txBody>
        </p:sp>
        <p:pic>
          <p:nvPicPr>
            <p:cNvPr id="2097212" name="Picture 9" descr="D:\slides\Infection 1.JP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xmlns:r="http://schemas.openxmlformats.org/officeDocument/2006/relationships" r:embed="rId6"/>
            <a:srcRect/>
            <a:stretch>
              <a:fillRect/>
            </a:stretch>
          </p:blipFill>
          <p:spPr bwMode="auto">
            <a:xfrm>
              <a:off x="3022998" y="1943100"/>
              <a:ext cx="2844403" cy="2057400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48927" name="Rectangle 1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819400" y="1491853"/>
              <a:ext cx="3858816" cy="3480197"/>
            </a:xfrm>
            <a:prstGeom prst="rect"/>
            <a:noFill/>
            <a:ln w="28575" algn="ctr">
              <a:solidFill>
                <a:srgbClr val="FAFD00"/>
              </a:solidFill>
              <a:miter lim="800000"/>
              <a:headEnd type="none" w="sm" len="sm"/>
              <a:tailEnd type="none" w="sm" len="sm"/>
            </a:ln>
          </p:spPr>
          <p:txBody>
            <a:bodyPr anchor="ctr" wrap="none"/>
            <a:p>
              <a:endParaRPr sz="1050" lang="en-US"/>
            </a:p>
          </p:txBody>
        </p:sp>
        <p:sp>
          <p:nvSpPr>
            <p:cNvPr id="1048928" name="Line 11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2819400" y="4000500"/>
              <a:ext cx="3454004" cy="0"/>
            </a:xfrm>
            <a:prstGeom prst="line"/>
            <a:noFill/>
            <a:ln w="19050" algn="ctr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050" lang="en-CA"/>
            </a:p>
          </p:txBody>
        </p:sp>
        <p:sp>
          <p:nvSpPr>
            <p:cNvPr id="1048929" name="Line 12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2819400" y="1943100"/>
              <a:ext cx="3858816" cy="1191"/>
            </a:xfrm>
            <a:prstGeom prst="line"/>
            <a:noFill/>
            <a:ln w="19050" algn="ctr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050" lang="en-CA"/>
            </a:p>
          </p:txBody>
        </p:sp>
        <p:sp>
          <p:nvSpPr>
            <p:cNvPr id="1048930" name="Text Box 1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107059" y="1635800"/>
              <a:ext cx="597698" cy="272891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  <p:txBody>
            <a:bodyPr anchor="ctr" wrap="none">
              <a:spAutoFit/>
            </a:bodyPr>
            <a:p>
              <a:pPr algn="ctr"/>
              <a:r>
                <a:rPr b="1" dirty="0" sz="1800" lang="en-GB">
                  <a:solidFill>
                    <a:schemeClr val="bg1"/>
                  </a:solidFill>
                  <a:latin typeface="Times New Roman" pitchFamily="18" charset="0"/>
                </a:rPr>
                <a:t>Signs</a:t>
              </a:r>
            </a:p>
          </p:txBody>
        </p:sp>
      </p:grpSp>
      <p:pic>
        <p:nvPicPr>
          <p:cNvPr id="2097213" name="صورة 35850">
            <a:hlinkClick r:id="" action="ppaction://media"/>
          </p:cNvPr>
          <p:cNvPicPr>
            <a:picLocks noChangeAspect="1" noRot="1" noChangeArrowheads="1"/>
          </p:cNvPicPr>
          <p:nvPr>
            <p:custDataLst>
              <p:tags r:id="rId11"/>
            </p:custDataLst>
            <a:audioFile r:link=""/>
            <p:extLst>
              <p:ext uri="{DAA4B4D4-6D71-4841-9C94-3DE7FCFB9230}">
                <p14:media xmlns:p14="http://schemas.microsoft.com/office/powerpoint/2010/main" r:link=""/>
              </p:ext>
            </p:extLst>
          </p:nvPr>
        </p:nvPicPr>
        <p:blipFill>
          <a:blip xmlns:r="http://schemas.openxmlformats.org/officeDocument/2006/relationships" r:embed="rId12" cstate="print"/>
          <a:srcRect/>
          <a:stretch>
            <a:fillRect/>
          </a:stretch>
        </p:blipFill>
        <p:spPr bwMode="auto">
          <a:xfrm>
            <a:off x="1494235" y="240507"/>
            <a:ext cx="116681" cy="116681"/>
          </a:xfrm>
          <a:prstGeom prst="rect"/>
          <a:noFill/>
          <a:ln w="9525" cap="flat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097214" name="صورة 35851">
            <a:hlinkClick r:id="" action="ppaction://media"/>
          </p:cNvPr>
          <p:cNvPicPr>
            <a:picLocks noChangeAspect="1" noRot="1" noChangeArrowheads="1"/>
          </p:cNvPicPr>
          <p:nvPr>
            <p:custDataLst>
              <p:tags r:id="rId13"/>
            </p:custDataLst>
            <a:audioFile r:link=""/>
            <p:extLst>
              <p:ext uri="{DAA4B4D4-6D71-4841-9C94-3DE7FCFB9230}">
                <p14:media xmlns:p14="http://schemas.microsoft.com/office/powerpoint/2010/main" r:link=""/>
              </p:ext>
            </p:extLst>
          </p:nvPr>
        </p:nvPicPr>
        <p:blipFill>
          <a:blip xmlns:r="http://schemas.openxmlformats.org/officeDocument/2006/relationships" r:embed="rId14" cstate="print"/>
          <a:srcRect/>
          <a:stretch>
            <a:fillRect/>
          </a:stretch>
        </p:blipFill>
        <p:spPr bwMode="auto">
          <a:xfrm>
            <a:off x="1494235" y="240506"/>
            <a:ext cx="34528" cy="34529"/>
          </a:xfrm>
          <a:prstGeom prst="rect"/>
          <a:noFill/>
          <a:ln w="9525" cap="flat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097215" name="صورة 35852">
            <a:hlinkClick r:id="" action="ppaction://media"/>
          </p:cNvPr>
          <p:cNvPicPr>
            <a:picLocks noChangeAspect="1" noRot="1" noChangeArrowheads="1"/>
          </p:cNvPicPr>
          <p:nvPr>
            <p:custDataLst>
              <p:tags r:id="rId15"/>
            </p:custDataLst>
            <a:audioFile r:link=""/>
            <p:extLst>
              <p:ext uri="{DAA4B4D4-6D71-4841-9C94-3DE7FCFB9230}">
                <p14:media xmlns:p14="http://schemas.microsoft.com/office/powerpoint/2010/main" r:link=""/>
              </p:ext>
            </p:extLst>
          </p:nvPr>
        </p:nvPicPr>
        <p:blipFill>
          <a:blip xmlns:r="http://schemas.openxmlformats.org/officeDocument/2006/relationships" r:embed="rId16" cstate="print"/>
          <a:srcRect/>
          <a:stretch>
            <a:fillRect/>
          </a:stretch>
        </p:blipFill>
        <p:spPr bwMode="auto">
          <a:xfrm>
            <a:off x="1501379" y="261938"/>
            <a:ext cx="95250" cy="95250"/>
          </a:xfrm>
          <a:prstGeom prst="rect"/>
          <a:noFill/>
          <a:ln w="9525" cap="flat" algn="ctr">
            <a:noFill/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" fill="hold" id="6"/>
                                        <p:tgtEl>
                                          <p:spTgt spid="2097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7">
                            <p:stCondLst>
                              <p:cond delay="0"/>
                            </p:stCondLst>
                            <p:childTnLst>
                              <p:par>
                                <p:cTn fill="hold" id="8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" fill="hold" id="9"/>
                                        <p:tgtEl>
                                          <p:spTgt spid="2097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" fill="hold" id="12"/>
                                        <p:tgtEl>
                                          <p:spTgt spid="2097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display="0" fill="hold" id="13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13"/>
                </p:tgtEl>
              </p:cMediaNode>
            </p:audio>
            <p:audio>
              <p:cMediaNode>
                <p:cTn display="0" fill="hold" id="14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14"/>
                </p:tgtEl>
              </p:cMediaNode>
            </p:audio>
            <p:audio>
              <p:cMediaNode>
                <p:cTn display="0" fill="hold" id="15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1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3480" y="280084"/>
            <a:ext cx="4012585" cy="900729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square">
            <a:spAutoFit/>
          </a:bodyPr>
          <a:p>
            <a:r>
              <a:rPr dirty="0" sz="2700" lang="en-US">
                <a:solidFill>
                  <a:srgbClr val="FAFD00"/>
                </a:solidFill>
              </a:rPr>
              <a:t>Complications of orbital cellulitis</a:t>
            </a:r>
          </a:p>
        </p:txBody>
      </p:sp>
      <p:sp>
        <p:nvSpPr>
          <p:cNvPr id="1048935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17462" y="1590896"/>
            <a:ext cx="3622787" cy="762935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>
              <a:lnSpc>
                <a:spcPct val="75000"/>
              </a:lnSpc>
              <a:buFontTx/>
              <a:buChar char="•"/>
            </a:pPr>
            <a:r>
              <a:rPr dirty="0" sz="1500" lang="en-US"/>
              <a:t> </a:t>
            </a:r>
            <a:r>
              <a:rPr dirty="0" sz="2000" lang="en-US">
                <a:solidFill>
                  <a:schemeClr val="bg1"/>
                </a:solidFill>
              </a:rPr>
              <a:t>Raised intraocular pressure</a:t>
            </a:r>
          </a:p>
          <a:p>
            <a:pPr>
              <a:lnSpc>
                <a:spcPct val="75000"/>
              </a:lnSpc>
              <a:buFontTx/>
              <a:buChar char="•"/>
            </a:pPr>
            <a:r>
              <a:rPr dirty="0" sz="2000" lang="en-US">
                <a:solidFill>
                  <a:schemeClr val="bg1"/>
                </a:solidFill>
              </a:rPr>
              <a:t> Retinal vasculature occlusion</a:t>
            </a:r>
          </a:p>
          <a:p>
            <a:pPr>
              <a:lnSpc>
                <a:spcPct val="75000"/>
              </a:lnSpc>
              <a:buFontTx/>
              <a:buChar char="•"/>
            </a:pPr>
            <a:r>
              <a:rPr dirty="0" sz="2000" lang="en-US">
                <a:solidFill>
                  <a:schemeClr val="bg1"/>
                </a:solidFill>
              </a:rPr>
              <a:t> Optic neuropathy</a:t>
            </a:r>
            <a:endParaRPr dirty="0" sz="3200" lang="en-US">
              <a:solidFill>
                <a:schemeClr val="bg1"/>
              </a:solidFill>
            </a:endParaRPr>
          </a:p>
        </p:txBody>
      </p:sp>
      <p:sp>
        <p:nvSpPr>
          <p:cNvPr id="1048936" name="Rectangle 1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77803" y="400050"/>
            <a:ext cx="2946797" cy="514350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anchor="ctr" wrap="none"/>
          <a:p>
            <a:endParaRPr sz="1050" lang="en-US"/>
          </a:p>
        </p:txBody>
      </p:sp>
      <p:grpSp>
        <p:nvGrpSpPr>
          <p:cNvPr id="178" name="Group 1"/>
          <p:cNvGrpSpPr/>
          <p:nvPr/>
        </p:nvGrpSpPr>
        <p:grpSpPr>
          <a:xfrm>
            <a:off x="4337187" y="0"/>
            <a:ext cx="4814384" cy="5143500"/>
            <a:chOff x="2718197" y="976312"/>
            <a:chExt cx="4224967" cy="4373042"/>
          </a:xfrm>
        </p:grpSpPr>
        <p:pic>
          <p:nvPicPr>
            <p:cNvPr id="2097216" name="Picture 10" descr="D:\slides\Infection 3.JP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xmlns:r="http://schemas.openxmlformats.org/officeDocument/2006/relationships" r:embed="rId5"/>
            <a:srcRect/>
            <a:stretch>
              <a:fillRect/>
            </a:stretch>
          </p:blipFill>
          <p:spPr bwMode="auto">
            <a:xfrm>
              <a:off x="2718198" y="1262063"/>
              <a:ext cx="2082403" cy="3429000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48937" name="Rectangle 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171825" y="976312"/>
              <a:ext cx="537005" cy="231315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r>
                <a:rPr sz="1050" lang="en-US">
                  <a:solidFill>
                    <a:schemeClr val="hlink"/>
                  </a:solidFill>
                </a:rPr>
                <a:t>Orbital</a:t>
              </a:r>
            </a:p>
          </p:txBody>
        </p:sp>
        <p:sp>
          <p:nvSpPr>
            <p:cNvPr id="1048938" name="Rectangle 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141119" y="976312"/>
              <a:ext cx="807913" cy="231315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r>
                <a:rPr sz="1050" lang="en-US">
                  <a:solidFill>
                    <a:schemeClr val="hlink"/>
                  </a:solidFill>
                </a:rPr>
                <a:t>Intracranial</a:t>
              </a:r>
            </a:p>
          </p:txBody>
        </p:sp>
        <p:sp>
          <p:nvSpPr>
            <p:cNvPr id="1048939" name="Rectangle 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699398" y="4726781"/>
              <a:ext cx="2243766" cy="561701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>
                <a:lnSpc>
                  <a:spcPct val="80000"/>
                </a:lnSpc>
                <a:buFontTx/>
                <a:buChar char="•"/>
              </a:pPr>
              <a:r>
                <a:rPr dirty="0" sz="1425" lang="en-US"/>
                <a:t> </a:t>
              </a:r>
              <a:r>
                <a:rPr dirty="0" sz="1600" lang="en-US">
                  <a:solidFill>
                    <a:schemeClr val="bg1"/>
                  </a:solidFill>
                </a:rPr>
                <a:t>Meningitis, brain abscess</a:t>
              </a:r>
            </a:p>
            <a:p>
              <a:pPr>
                <a:lnSpc>
                  <a:spcPct val="80000"/>
                </a:lnSpc>
                <a:buFontTx/>
                <a:buChar char="•"/>
              </a:pPr>
              <a:r>
                <a:rPr dirty="0" sz="1600" lang="en-US">
                  <a:solidFill>
                    <a:schemeClr val="bg1"/>
                  </a:solidFill>
                </a:rPr>
                <a:t> Cavernous sinus </a:t>
              </a:r>
              <a:endParaRPr dirty="0" sz="1600" lang="en-US" smtClean="0">
                <a:solidFill>
                  <a:schemeClr val="bg1"/>
                </a:solidFill>
              </a:endParaRPr>
            </a:p>
            <a:p>
              <a:pPr>
                <a:lnSpc>
                  <a:spcPct val="80000"/>
                </a:lnSpc>
              </a:pPr>
              <a:r>
                <a:rPr dirty="0" sz="1600" lang="en-US" smtClean="0">
                  <a:solidFill>
                    <a:schemeClr val="bg1"/>
                  </a:solidFill>
                </a:rPr>
                <a:t>thrombosis</a:t>
              </a:r>
              <a:endParaRPr dirty="0" sz="1600" lang="en-US">
                <a:solidFill>
                  <a:schemeClr val="bg1"/>
                </a:solidFill>
              </a:endParaRPr>
            </a:p>
          </p:txBody>
        </p:sp>
        <p:sp>
          <p:nvSpPr>
            <p:cNvPr id="1048940" name="Rectangle 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738438" y="4726781"/>
              <a:ext cx="2010966" cy="545627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  <p:txBody>
            <a:bodyPr bIns="34529" lIns="69056" rIns="69056" tIns="34529" wrap="square">
              <a:spAutoFit/>
            </a:bodyPr>
            <a:p>
              <a:pPr>
                <a:lnSpc>
                  <a:spcPct val="80000"/>
                </a:lnSpc>
                <a:buFontTx/>
                <a:buChar char="•"/>
              </a:pPr>
              <a:r>
                <a:rPr dirty="0" sz="1425" lang="en-US"/>
                <a:t> </a:t>
              </a:r>
              <a:r>
                <a:rPr dirty="0" sz="1600" lang="en-US">
                  <a:solidFill>
                    <a:schemeClr val="bg1"/>
                  </a:solidFill>
                </a:rPr>
                <a:t>Orbital or </a:t>
              </a:r>
              <a:r>
                <a:rPr dirty="0" sz="1600" lang="en-US" err="1">
                  <a:solidFill>
                    <a:schemeClr val="bg1"/>
                  </a:solidFill>
                </a:rPr>
                <a:t>subperiosteal</a:t>
              </a:r>
              <a:endParaRPr dirty="0" sz="1600" lang="en-US">
                <a:solidFill>
                  <a:schemeClr val="bg1"/>
                </a:solidFill>
              </a:endParaRPr>
            </a:p>
            <a:p>
              <a:pPr>
                <a:lnSpc>
                  <a:spcPct val="80000"/>
                </a:lnSpc>
              </a:pPr>
              <a:r>
                <a:rPr dirty="0" sz="1600" lang="en-US">
                  <a:solidFill>
                    <a:schemeClr val="bg1"/>
                  </a:solidFill>
                </a:rPr>
                <a:t>  abscess</a:t>
              </a:r>
            </a:p>
          </p:txBody>
        </p:sp>
        <p:sp>
          <p:nvSpPr>
            <p:cNvPr id="1048941" name="Line 13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2718197" y="1262063"/>
              <a:ext cx="4114800" cy="0"/>
            </a:xfrm>
            <a:prstGeom prst="line"/>
            <a:noFill/>
            <a:ln w="19050" algn="ctr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050" lang="en-CA"/>
            </a:p>
          </p:txBody>
        </p:sp>
        <p:pic>
          <p:nvPicPr>
            <p:cNvPr id="2097217" name="Picture 11" descr="D:\slides\Infection 4.JP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xmlns:r="http://schemas.openxmlformats.org/officeDocument/2006/relationships" r:embed="rId12"/>
            <a:srcRect/>
            <a:stretch>
              <a:fillRect/>
            </a:stretch>
          </p:blipFill>
          <p:spPr bwMode="auto">
            <a:xfrm>
              <a:off x="4749404" y="1262063"/>
              <a:ext cx="2082403" cy="3429000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48942" name="Line 15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4749404" y="1012031"/>
              <a:ext cx="0" cy="4337323"/>
            </a:xfrm>
            <a:prstGeom prst="line"/>
            <a:noFill/>
            <a:ln w="19050" algn="ctr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050" lang="en-CA"/>
            </a:p>
          </p:txBody>
        </p:sp>
        <p:sp>
          <p:nvSpPr>
            <p:cNvPr id="1048943" name="Rectangle 12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718197" y="992982"/>
              <a:ext cx="4114800" cy="4356371"/>
            </a:xfrm>
            <a:prstGeom prst="rect"/>
            <a:noFill/>
            <a:ln w="28575" algn="ctr">
              <a:solidFill>
                <a:srgbClr val="FAFD00"/>
              </a:solidFill>
              <a:miter lim="800000"/>
              <a:headEnd type="none" w="sm" len="sm"/>
              <a:tailEnd type="none" w="sm" len="sm"/>
            </a:ln>
          </p:spPr>
          <p:txBody>
            <a:bodyPr anchor="ctr" wrap="none"/>
            <a:p>
              <a:endParaRPr sz="1050" lang="en-US"/>
            </a:p>
          </p:txBody>
        </p:sp>
        <p:sp>
          <p:nvSpPr>
            <p:cNvPr id="1048944" name="Line 18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718197" y="4686300"/>
              <a:ext cx="4114800" cy="0"/>
            </a:xfrm>
            <a:prstGeom prst="line"/>
            <a:noFill/>
            <a:ln w="19050" algn="ctr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050" lang="en-CA"/>
            </a:p>
          </p:txBody>
        </p:sp>
      </p:grpSp>
    </p:spTree>
  </p:cSld>
  <p:clrMapOvr>
    <a:masterClrMapping/>
  </p:clrMapOvr>
  <p:timing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8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71546" y="2360296"/>
            <a:ext cx="3434316" cy="900729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square">
            <a:spAutoFit/>
          </a:bodyPr>
          <a:p>
            <a:r>
              <a:rPr b="1" dirty="0" sz="2700" lang="en-US">
                <a:solidFill>
                  <a:schemeClr val="bg1"/>
                </a:solidFill>
              </a:rPr>
              <a:t>Management of orbital cellulitis</a:t>
            </a:r>
          </a:p>
        </p:txBody>
      </p:sp>
      <p:sp>
        <p:nvSpPr>
          <p:cNvPr id="104894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50626" y="4838879"/>
            <a:ext cx="1526059" cy="323648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r>
              <a:rPr dirty="0" sz="1650" lang="en-US">
                <a:solidFill>
                  <a:schemeClr val="bg1"/>
                </a:solidFill>
              </a:rPr>
              <a:t>Post-treatment</a:t>
            </a:r>
          </a:p>
        </p:txBody>
      </p:sp>
      <p:sp>
        <p:nvSpPr>
          <p:cNvPr id="104895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76846" y="4026948"/>
            <a:ext cx="3528931" cy="819309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>
              <a:lnSpc>
                <a:spcPct val="80000"/>
              </a:lnSpc>
              <a:buFontTx/>
              <a:buChar char="•"/>
            </a:pPr>
            <a:r>
              <a:rPr sz="1500" lang="en-US"/>
              <a:t>  Resistance to antibodies</a:t>
            </a:r>
          </a:p>
          <a:p>
            <a:pPr>
              <a:buFontTx/>
              <a:buChar char="•"/>
            </a:pPr>
            <a:r>
              <a:rPr sz="1500" lang="en-US"/>
              <a:t>  Orbital or subperiosteal abscess</a:t>
            </a:r>
          </a:p>
          <a:p>
            <a:pPr>
              <a:buFontTx/>
              <a:buChar char="•"/>
            </a:pPr>
            <a:r>
              <a:rPr sz="1500" lang="en-US"/>
              <a:t>  Optic neuropathy</a:t>
            </a:r>
          </a:p>
        </p:txBody>
      </p:sp>
      <p:sp>
        <p:nvSpPr>
          <p:cNvPr id="1048951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161546" y="457732"/>
            <a:ext cx="2027798" cy="285176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r>
              <a:rPr b="1" dirty="0" lang="en-US">
                <a:solidFill>
                  <a:schemeClr val="bg1"/>
                </a:solidFill>
              </a:rPr>
              <a:t>1.  Hospital admission</a:t>
            </a:r>
          </a:p>
        </p:txBody>
      </p:sp>
      <p:sp>
        <p:nvSpPr>
          <p:cNvPr id="104895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161546" y="1412701"/>
            <a:ext cx="2713883" cy="285176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r>
              <a:rPr b="1" lang="en-US">
                <a:solidFill>
                  <a:schemeClr val="bg1"/>
                </a:solidFill>
              </a:rPr>
              <a:t>2.  Systemic antibiotic therapy</a:t>
            </a:r>
          </a:p>
        </p:txBody>
      </p:sp>
      <p:sp>
        <p:nvSpPr>
          <p:cNvPr id="1048953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161546" y="2419439"/>
            <a:ext cx="2582437" cy="4575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r>
              <a:rPr b="1" lang="en-US">
                <a:solidFill>
                  <a:schemeClr val="bg1"/>
                </a:solidFill>
              </a:rPr>
              <a:t>3.  Monitoring of optic nerve </a:t>
            </a:r>
          </a:p>
          <a:p>
            <a:pPr>
              <a:lnSpc>
                <a:spcPct val="80000"/>
              </a:lnSpc>
            </a:pPr>
            <a:r>
              <a:rPr b="1" lang="en-US">
                <a:solidFill>
                  <a:schemeClr val="bg1"/>
                </a:solidFill>
              </a:rPr>
              <a:t>     function</a:t>
            </a:r>
          </a:p>
        </p:txBody>
      </p:sp>
      <p:sp>
        <p:nvSpPr>
          <p:cNvPr id="1048954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161546" y="3543334"/>
            <a:ext cx="2325957" cy="285176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r>
              <a:rPr b="1" lang="en-US">
                <a:solidFill>
                  <a:schemeClr val="bg1"/>
                </a:solidFill>
              </a:rPr>
              <a:t>4.  Indications for surgery</a:t>
            </a:r>
          </a:p>
        </p:txBody>
      </p:sp>
      <p:sp>
        <p:nvSpPr>
          <p:cNvPr id="1048955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372561" y="2288659"/>
            <a:ext cx="1431481" cy="323648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r>
              <a:rPr dirty="0" sz="1650" lang="en-US">
                <a:solidFill>
                  <a:schemeClr val="bg1"/>
                </a:solidFill>
              </a:rPr>
              <a:t>Pre-treatment</a:t>
            </a:r>
          </a:p>
        </p:txBody>
      </p:sp>
      <p:pic>
        <p:nvPicPr>
          <p:cNvPr id="2097218" name="Picture 10" descr="D:\slides\Infection 5.JP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xmlns:r="http://schemas.openxmlformats.org/officeDocument/2006/relationships" r:embed="rId10"/>
          <a:srcRect/>
          <a:stretch>
            <a:fillRect/>
          </a:stretch>
        </p:blipFill>
        <p:spPr bwMode="auto">
          <a:xfrm>
            <a:off x="3478118" y="0"/>
            <a:ext cx="1421591" cy="2354049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97219" name="Picture 11" descr="D:\slides\Infection 6.JP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xmlns:r="http://schemas.openxmlformats.org/officeDocument/2006/relationships" r:embed="rId12"/>
          <a:srcRect/>
          <a:stretch>
            <a:fillRect/>
          </a:stretch>
        </p:blipFill>
        <p:spPr bwMode="auto">
          <a:xfrm>
            <a:off x="3537065" y="2681000"/>
            <a:ext cx="1391433" cy="2157878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sp>
        <p:nvSpPr>
          <p:cNvPr id="1048956" name="Rectangle 1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349256" y="0"/>
            <a:ext cx="5498555" cy="5231219"/>
          </a:xfrm>
          <a:prstGeom prst="rect"/>
          <a:noFill/>
          <a:ln w="28575" algn="ctr">
            <a:solidFill>
              <a:srgbClr val="FAFD00"/>
            </a:solidFill>
            <a:miter lim="800000"/>
            <a:headEnd type="none" w="sm" len="sm"/>
            <a:tailEnd type="none" w="sm" len="sm"/>
          </a:ln>
        </p:spPr>
        <p:txBody>
          <a:bodyPr anchor="ctr" wrap="none"/>
          <a:p>
            <a:endParaRPr sz="1050" lang="en-US"/>
          </a:p>
        </p:txBody>
      </p:sp>
      <p:sp>
        <p:nvSpPr>
          <p:cNvPr id="1048957" name="Line 13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103968" y="0"/>
            <a:ext cx="0" cy="5231219"/>
          </a:xfrm>
          <a:prstGeom prst="line"/>
          <a:noFill/>
          <a:ln w="19050" algn="ctr">
            <a:solidFill>
              <a:srgbClr val="FAFD00"/>
            </a:solidFill>
            <a:round/>
            <a:headEnd type="none" w="sm" len="sm"/>
            <a:tailEnd type="none" w="sm" len="sm"/>
          </a:ln>
        </p:spPr>
        <p:txBody>
          <a:bodyPr anchor="ctr" wrap="none"/>
          <a:p>
            <a:endParaRPr sz="1050" lang="en-CA"/>
          </a:p>
        </p:txBody>
      </p:sp>
      <p:sp>
        <p:nvSpPr>
          <p:cNvPr id="1048958" name="Line 14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3349256" y="4838878"/>
            <a:ext cx="1754712" cy="0"/>
          </a:xfrm>
          <a:prstGeom prst="line"/>
          <a:noFill/>
          <a:ln w="19050" algn="ctr">
            <a:solidFill>
              <a:srgbClr val="FAFD00"/>
            </a:solidFill>
            <a:round/>
            <a:headEnd type="none" w="sm" len="sm"/>
            <a:tailEnd type="none" w="sm" len="sm"/>
          </a:ln>
        </p:spPr>
        <p:txBody>
          <a:bodyPr anchor="ctr" wrap="none"/>
          <a:p>
            <a:endParaRPr sz="1050" lang="en-CA"/>
          </a:p>
        </p:txBody>
      </p:sp>
      <p:sp>
        <p:nvSpPr>
          <p:cNvPr id="1048959" name="Line 15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3349256" y="2681000"/>
            <a:ext cx="1754712" cy="0"/>
          </a:xfrm>
          <a:prstGeom prst="line"/>
          <a:noFill/>
          <a:ln w="19050" algn="ctr">
            <a:solidFill>
              <a:srgbClr val="FAFD00"/>
            </a:solidFill>
            <a:round/>
            <a:headEnd type="none" w="sm" len="sm"/>
            <a:tailEnd type="none" w="sm" len="sm"/>
          </a:ln>
        </p:spPr>
        <p:txBody>
          <a:bodyPr anchor="ctr" wrap="none"/>
          <a:p>
            <a:endParaRPr sz="1050" lang="en-CA"/>
          </a:p>
        </p:txBody>
      </p:sp>
      <p:sp>
        <p:nvSpPr>
          <p:cNvPr id="1048960" name="Line 16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3349256" y="2354049"/>
            <a:ext cx="1754712" cy="0"/>
          </a:xfrm>
          <a:prstGeom prst="line"/>
          <a:noFill/>
          <a:ln w="19050" algn="ctr">
            <a:solidFill>
              <a:srgbClr val="FAFD00"/>
            </a:solidFill>
            <a:round/>
            <a:headEnd type="none" w="sm" len="sm"/>
            <a:tailEnd type="none" w="sm" len="sm"/>
          </a:ln>
        </p:spPr>
        <p:txBody>
          <a:bodyPr anchor="ctr" wrap="none"/>
          <a:p>
            <a:endParaRPr sz="1050" lang="en-CA"/>
          </a:p>
        </p:txBody>
      </p:sp>
      <p:pic>
        <p:nvPicPr>
          <p:cNvPr id="2097220" name="صورة 37904">
            <a:hlinkClick r:id="" action="ppaction://media"/>
          </p:cNvPr>
          <p:cNvPicPr>
            <a:picLocks noChangeAspect="1" noRot="1" noChangeArrowheads="1"/>
          </p:cNvPicPr>
          <p:nvPr>
            <p:custDataLst>
              <p:tags r:id="rId18"/>
            </p:custDataLst>
            <a:audioFile r:link=""/>
            <p:extLst>
              <p:ext uri="{DAA4B4D4-6D71-4841-9C94-3DE7FCFB9230}">
                <p14:media xmlns:p14="http://schemas.microsoft.com/office/powerpoint/2010/main" r:link=""/>
              </p:ext>
            </p:extLst>
          </p:nvPr>
        </p:nvPicPr>
        <p:blipFill>
          <a:blip xmlns:r="http://schemas.openxmlformats.org/officeDocument/2006/relationships" r:embed="rId19" cstate="print"/>
          <a:srcRect/>
          <a:stretch>
            <a:fillRect/>
          </a:stretch>
        </p:blipFill>
        <p:spPr bwMode="auto">
          <a:xfrm>
            <a:off x="3764088" y="399834"/>
            <a:ext cx="116524" cy="115795"/>
          </a:xfrm>
          <a:prstGeom prst="rect"/>
          <a:noFill/>
          <a:ln w="9525" cap="flat" algn="ctr">
            <a:noFill/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dur="indefinite" id="1" nodeType="tmRoot" restart="never">
          <p:childTnLst>
            <p:audio>
              <p:cMediaNode>
                <p:cTn display="0" fill="hold" id="2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20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43657" y="343188"/>
            <a:ext cx="6182915" cy="900729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>
            <a:spAutoFit/>
          </a:bodyPr>
          <a:p>
            <a:r>
              <a:rPr dirty="0" sz="2700" lang="en-US">
                <a:solidFill>
                  <a:srgbClr val="FAFD00"/>
                </a:solidFill>
              </a:rPr>
              <a:t>Idiopathic orbital inflammatory disease (IOID)  </a:t>
            </a:r>
          </a:p>
        </p:txBody>
      </p:sp>
      <p:sp>
        <p:nvSpPr>
          <p:cNvPr id="1048965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19787" y="4126674"/>
            <a:ext cx="3726981" cy="956129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>
              <a:lnSpc>
                <a:spcPct val="80000"/>
              </a:lnSpc>
              <a:buSzPct val="60000"/>
              <a:buFontTx/>
              <a:buChar char="•"/>
            </a:pPr>
            <a:r>
              <a:rPr sz="1800" lang="en-US">
                <a:solidFill>
                  <a:schemeClr val="bg1"/>
                </a:solidFill>
              </a:rPr>
              <a:t>  Usually unilateral</a:t>
            </a:r>
          </a:p>
          <a:p>
            <a:pPr>
              <a:lnSpc>
                <a:spcPct val="80000"/>
              </a:lnSpc>
              <a:buSzPct val="60000"/>
              <a:buFontTx/>
              <a:buChar char="•"/>
            </a:pPr>
            <a:r>
              <a:rPr sz="1800" lang="en-US">
                <a:solidFill>
                  <a:schemeClr val="bg1"/>
                </a:solidFill>
              </a:rPr>
              <a:t>  Periorbital swelling and chemosis</a:t>
            </a:r>
          </a:p>
          <a:p>
            <a:pPr>
              <a:lnSpc>
                <a:spcPct val="80000"/>
              </a:lnSpc>
              <a:buSzPct val="60000"/>
              <a:buFontTx/>
              <a:buChar char="•"/>
            </a:pPr>
            <a:r>
              <a:rPr sz="1800" lang="en-US">
                <a:solidFill>
                  <a:schemeClr val="bg1"/>
                </a:solidFill>
              </a:rPr>
              <a:t>  Proptosis</a:t>
            </a:r>
          </a:p>
          <a:p>
            <a:pPr>
              <a:lnSpc>
                <a:spcPct val="80000"/>
              </a:lnSpc>
              <a:buSzPct val="60000"/>
              <a:buFontTx/>
              <a:buChar char="•"/>
            </a:pPr>
            <a:r>
              <a:rPr sz="1800" lang="en-US">
                <a:solidFill>
                  <a:schemeClr val="bg1"/>
                </a:solidFill>
              </a:rPr>
              <a:t>  Ophthalmoplegia</a:t>
            </a:r>
          </a:p>
        </p:txBody>
      </p:sp>
      <p:sp>
        <p:nvSpPr>
          <p:cNvPr id="1048966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0734" y="2618185"/>
            <a:ext cx="4616690" cy="629886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square">
            <a:spAutoFit/>
          </a:bodyPr>
          <a:p>
            <a:pPr>
              <a:lnSpc>
                <a:spcPct val="80000"/>
              </a:lnSpc>
              <a:buFontTx/>
              <a:buChar char="•"/>
            </a:pPr>
            <a:r>
              <a:rPr dirty="0" lang="en-US">
                <a:solidFill>
                  <a:schemeClr val="bg1"/>
                </a:solidFill>
              </a:rPr>
              <a:t>  Non-neoplastic, non-infectious orbital lesion (</a:t>
            </a:r>
            <a:r>
              <a:rPr dirty="0" lang="en-US" err="1">
                <a:solidFill>
                  <a:schemeClr val="bg1"/>
                </a:solidFill>
              </a:rPr>
              <a:t>pseudotumour</a:t>
            </a:r>
            <a:r>
              <a:rPr dirty="0" lang="en-US">
                <a:solidFill>
                  <a:schemeClr val="bg1"/>
                </a:solidFill>
              </a:rPr>
              <a:t>)</a:t>
            </a:r>
          </a:p>
          <a:p>
            <a:pPr>
              <a:buFontTx/>
              <a:buChar char="•"/>
            </a:pPr>
            <a:r>
              <a:rPr dirty="0" lang="en-US">
                <a:solidFill>
                  <a:schemeClr val="bg1"/>
                </a:solidFill>
              </a:rPr>
              <a:t>  Involves any or all soft-tissue components</a:t>
            </a:r>
          </a:p>
        </p:txBody>
      </p:sp>
      <p:sp>
        <p:nvSpPr>
          <p:cNvPr id="1048967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0734" y="3437062"/>
            <a:ext cx="4128190" cy="500620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square">
            <a:spAutoFit/>
          </a:bodyPr>
          <a:p>
            <a:pPr>
              <a:buFontTx/>
              <a:buChar char="•"/>
            </a:pPr>
            <a:r>
              <a:rPr dirty="0" lang="en-US">
                <a:solidFill>
                  <a:schemeClr val="bg1"/>
                </a:solidFill>
              </a:rPr>
              <a:t> Presentation - 20 to 50 years with abrupt painful onset</a:t>
            </a:r>
            <a:endParaRPr dirty="0" sz="2000" lang="en-US">
              <a:solidFill>
                <a:schemeClr val="bg1"/>
              </a:solidFill>
            </a:endParaRPr>
          </a:p>
        </p:txBody>
      </p:sp>
      <p:pic>
        <p:nvPicPr>
          <p:cNvPr id="2097221" name="Picture 7" descr="D:\slides\Infection 7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xmlns:r="http://schemas.openxmlformats.org/officeDocument/2006/relationships" r:embed="rId6"/>
          <a:srcRect/>
          <a:stretch>
            <a:fillRect/>
          </a:stretch>
        </p:blipFill>
        <p:spPr bwMode="auto">
          <a:xfrm>
            <a:off x="5355431" y="1311980"/>
            <a:ext cx="3788569" cy="2807494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sp>
        <p:nvSpPr>
          <p:cNvPr id="1048968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4990021" y="4129055"/>
            <a:ext cx="4165997" cy="0"/>
          </a:xfrm>
          <a:prstGeom prst="line"/>
          <a:noFill/>
          <a:ln w="19050" algn="ctr">
            <a:solidFill>
              <a:srgbClr val="FAFD00"/>
            </a:solidFill>
            <a:round/>
            <a:headEnd type="none" w="sm" len="sm"/>
            <a:tailEnd type="none" w="sm" len="sm"/>
          </a:ln>
        </p:spPr>
        <p:txBody>
          <a:bodyPr anchor="ctr" wrap="none"/>
          <a:p>
            <a:endParaRPr sz="1200" lang="en-CA">
              <a:solidFill>
                <a:schemeClr val="bg1"/>
              </a:solidFill>
            </a:endParaRPr>
          </a:p>
        </p:txBody>
      </p:sp>
    </p:spTree>
  </p:cSld>
  <p:clrMapOvr>
    <a:masterClrMapping/>
  </p:clrMapOvr>
  <p:timing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72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71838" y="-80963"/>
            <a:ext cx="2428549" cy="4852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r>
              <a:rPr sz="2700" lang="en-US">
                <a:solidFill>
                  <a:srgbClr val="FAFD00"/>
                </a:solidFill>
              </a:rPr>
              <a:t>Dacryoadenitis</a:t>
            </a:r>
          </a:p>
        </p:txBody>
      </p:sp>
      <p:sp>
        <p:nvSpPr>
          <p:cNvPr id="1048973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59781" y="342900"/>
            <a:ext cx="5663409" cy="500620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  Occurs in 25% of patients with IOID  </a:t>
            </a:r>
          </a:p>
          <a:p>
            <a:pPr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  Usually affects otherwise healthy individuals - no treatment required</a:t>
            </a:r>
          </a:p>
        </p:txBody>
      </p:sp>
      <p:sp>
        <p:nvSpPr>
          <p:cNvPr id="1048974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25241" y="925116"/>
            <a:ext cx="4329710" cy="285176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  Presentation - acute discomfort over lacrimal gland</a:t>
            </a:r>
            <a:endParaRPr sz="2000" lang="en-US">
              <a:solidFill>
                <a:schemeClr val="bg1"/>
              </a:solidFill>
            </a:endParaRPr>
          </a:p>
        </p:txBody>
      </p:sp>
      <p:sp>
        <p:nvSpPr>
          <p:cNvPr id="1048975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05474" y="4139557"/>
            <a:ext cx="3054549" cy="439064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>
            <a:spAutoFit/>
          </a:bodyPr>
          <a:p>
            <a:pPr>
              <a:lnSpc>
                <a:spcPct val="80000"/>
              </a:lnSpc>
              <a:buSzPct val="60000"/>
              <a:buFontTx/>
              <a:buChar char="•"/>
            </a:pPr>
            <a:r>
              <a:rPr dirty="0" sz="1500" lang="en-US">
                <a:solidFill>
                  <a:schemeClr val="bg1"/>
                </a:solidFill>
              </a:rPr>
              <a:t>  </a:t>
            </a:r>
            <a:r>
              <a:rPr dirty="0" sz="1500" lang="en-US" err="1">
                <a:solidFill>
                  <a:schemeClr val="bg1"/>
                </a:solidFill>
              </a:rPr>
              <a:t>Oedema</a:t>
            </a:r>
            <a:r>
              <a:rPr dirty="0" sz="1500" lang="en-US">
                <a:solidFill>
                  <a:schemeClr val="bg1"/>
                </a:solidFill>
              </a:rPr>
              <a:t> of lateral aspect of upper lid </a:t>
            </a:r>
          </a:p>
        </p:txBody>
      </p:sp>
      <p:sp>
        <p:nvSpPr>
          <p:cNvPr id="1048976" name="Rectangle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05474" y="4516035"/>
            <a:ext cx="3054549" cy="531397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>
            <a:spAutoFit/>
          </a:bodyPr>
          <a:p>
            <a:pPr>
              <a:buSzPct val="60000"/>
              <a:buFontTx/>
              <a:buChar char="•"/>
            </a:pPr>
            <a:r>
              <a:rPr dirty="0" sz="1500" lang="en-US">
                <a:solidFill>
                  <a:schemeClr val="bg1"/>
                </a:solidFill>
              </a:rPr>
              <a:t>  Mild downward and inward globe displacement</a:t>
            </a:r>
          </a:p>
        </p:txBody>
      </p:sp>
      <p:sp>
        <p:nvSpPr>
          <p:cNvPr id="1048977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61022" y="4100341"/>
            <a:ext cx="3246915" cy="439064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square">
            <a:spAutoFit/>
          </a:bodyPr>
          <a:p>
            <a:pPr>
              <a:lnSpc>
                <a:spcPct val="80000"/>
              </a:lnSpc>
              <a:buSzPct val="60000"/>
              <a:buFontTx/>
              <a:buChar char="•"/>
            </a:pPr>
            <a:r>
              <a:rPr dirty="0" sz="1500" lang="en-US">
                <a:solidFill>
                  <a:schemeClr val="bg1"/>
                </a:solidFill>
              </a:rPr>
              <a:t>tenderness of palpebral lobe of lacrimal gland</a:t>
            </a:r>
          </a:p>
        </p:txBody>
      </p:sp>
      <p:sp>
        <p:nvSpPr>
          <p:cNvPr id="104897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579150" y="4628456"/>
            <a:ext cx="2577629" cy="300565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>
              <a:buSzPct val="60000"/>
              <a:buFontTx/>
              <a:buChar char="•"/>
            </a:pPr>
            <a:r>
              <a:rPr dirty="0" sz="1500" lang="en-US">
                <a:solidFill>
                  <a:schemeClr val="bg1"/>
                </a:solidFill>
              </a:rPr>
              <a:t>  Reduction in tear secretion</a:t>
            </a:r>
          </a:p>
        </p:txBody>
      </p:sp>
      <p:pic>
        <p:nvPicPr>
          <p:cNvPr id="2097222" name="Picture 9" descr="D:\slides\Infection 11.JP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xmlns:r="http://schemas.openxmlformats.org/officeDocument/2006/relationships" r:embed="rId9"/>
          <a:srcRect/>
          <a:stretch>
            <a:fillRect/>
          </a:stretch>
        </p:blipFill>
        <p:spPr bwMode="auto">
          <a:xfrm>
            <a:off x="776177" y="1317273"/>
            <a:ext cx="3755064" cy="2696790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97223" name="Picture 10" descr="D:\slides\Infection 12.JP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xmlns:r="http://schemas.openxmlformats.org/officeDocument/2006/relationships" r:embed="rId11"/>
          <a:srcRect/>
          <a:stretch>
            <a:fillRect/>
          </a:stretch>
        </p:blipFill>
        <p:spPr bwMode="auto">
          <a:xfrm>
            <a:off x="4555843" y="1298972"/>
            <a:ext cx="3307045" cy="2698098"/>
          </a:xfrm>
          <a:prstGeom prst="rect"/>
          <a:noFill/>
          <a:ln w="9525" algn="ctr">
            <a:noFill/>
            <a:miter lim="800000"/>
            <a:headEnd/>
            <a:tailEnd/>
          </a:ln>
        </p:spPr>
      </p:pic>
      <p:sp>
        <p:nvSpPr>
          <p:cNvPr id="1048979" name="Rectangle 11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91716" y="1315966"/>
            <a:ext cx="7071172" cy="3827534"/>
          </a:xfrm>
          <a:prstGeom prst="rect"/>
          <a:noFill/>
          <a:ln w="28575" algn="ctr">
            <a:solidFill>
              <a:srgbClr val="FAFD00"/>
            </a:solidFill>
            <a:miter lim="800000"/>
            <a:headEnd type="none" w="sm" len="sm"/>
            <a:tailEnd type="none" w="sm" len="sm"/>
          </a:ln>
        </p:spPr>
        <p:txBody>
          <a:bodyPr anchor="ctr" wrap="none"/>
          <a:p>
            <a:endParaRPr sz="1050" lang="en-US"/>
          </a:p>
        </p:txBody>
      </p:sp>
      <p:sp>
        <p:nvSpPr>
          <p:cNvPr id="1048980" name="Line 12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H="1">
            <a:off x="776178" y="4014064"/>
            <a:ext cx="7071172" cy="0"/>
          </a:xfrm>
          <a:prstGeom prst="line"/>
          <a:noFill/>
          <a:ln w="19050" algn="ctr">
            <a:solidFill>
              <a:srgbClr val="FAFD00"/>
            </a:solidFill>
            <a:round/>
            <a:headEnd type="none" w="sm" len="sm"/>
            <a:tailEnd type="none" w="sm" len="sm"/>
          </a:ln>
        </p:spPr>
        <p:txBody>
          <a:bodyPr anchor="ctr" wrap="none"/>
          <a:p>
            <a:endParaRPr sz="1050" lang="en-CA"/>
          </a:p>
        </p:txBody>
      </p:sp>
      <p:sp>
        <p:nvSpPr>
          <p:cNvPr id="1048981" name="Line 13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4532535" y="1315966"/>
            <a:ext cx="0" cy="3827534"/>
          </a:xfrm>
          <a:prstGeom prst="line"/>
          <a:noFill/>
          <a:ln w="19050" algn="ctr">
            <a:solidFill>
              <a:srgbClr val="FAFD00"/>
            </a:solidFill>
            <a:round/>
            <a:headEnd type="none" w="sm" len="sm"/>
            <a:tailEnd type="none" w="sm" len="sm"/>
          </a:ln>
        </p:spPr>
        <p:txBody>
          <a:bodyPr anchor="ctr" wrap="none"/>
          <a:p>
            <a:endParaRPr sz="1050" lang="en-CA"/>
          </a:p>
        </p:txBody>
      </p:sp>
    </p:spTree>
  </p:cSld>
  <p:clrMapOvr>
    <a:masterClrMapping/>
  </p:clrMapOvr>
  <p:timing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85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99235" y="57150"/>
            <a:ext cx="2505493" cy="485231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r>
              <a:rPr sz="2700" lang="en-US">
                <a:solidFill>
                  <a:srgbClr val="FAFD00"/>
                </a:solidFill>
              </a:rPr>
              <a:t>Orbital myositis</a:t>
            </a:r>
          </a:p>
        </p:txBody>
      </p:sp>
      <p:sp>
        <p:nvSpPr>
          <p:cNvPr id="1048986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39528" y="1143000"/>
            <a:ext cx="4324902" cy="285176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  Clinical course is usually short - treat with NSAIDs </a:t>
            </a:r>
          </a:p>
        </p:txBody>
      </p:sp>
      <p:sp>
        <p:nvSpPr>
          <p:cNvPr id="1048987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39528" y="571500"/>
            <a:ext cx="1575751" cy="285176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  Subtype of IOID</a:t>
            </a:r>
          </a:p>
        </p:txBody>
      </p:sp>
      <p:sp>
        <p:nvSpPr>
          <p:cNvPr id="1048988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39529" y="857250"/>
            <a:ext cx="4119718" cy="285176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  Involvement of one or more extraocular muscles</a:t>
            </a:r>
          </a:p>
        </p:txBody>
      </p:sp>
      <p:sp>
        <p:nvSpPr>
          <p:cNvPr id="1048989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25241" y="1428750"/>
            <a:ext cx="4796185" cy="285176"/>
          </a:xfrm>
          <a:prstGeom prst="rect"/>
          <a:noFill/>
          <a:ln w="9525" algn="ctr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  Presentation - sudden onset of pain on ocular movement</a:t>
            </a:r>
            <a:endParaRPr sz="2000" lang="en-US">
              <a:solidFill>
                <a:schemeClr val="bg1"/>
              </a:solidFill>
            </a:endParaRPr>
          </a:p>
        </p:txBody>
      </p:sp>
      <p:grpSp>
        <p:nvGrpSpPr>
          <p:cNvPr id="191" name="Group 1"/>
          <p:cNvGrpSpPr/>
          <p:nvPr/>
        </p:nvGrpSpPr>
        <p:grpSpPr>
          <a:xfrm>
            <a:off x="808074" y="1828800"/>
            <a:ext cx="6904614" cy="3314700"/>
            <a:chOff x="1447800" y="1828800"/>
            <a:chExt cx="6268641" cy="2914650"/>
          </a:xfrm>
        </p:grpSpPr>
        <p:sp>
          <p:nvSpPr>
            <p:cNvPr id="1048990" name="Rectangle 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462087" y="4092179"/>
              <a:ext cx="2775357" cy="223695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>
                <a:lnSpc>
                  <a:spcPct val="80000"/>
                </a:lnSpc>
                <a:buSzPct val="60000"/>
                <a:buFontTx/>
                <a:buChar char="•"/>
              </a:pPr>
              <a:r>
                <a:rPr sz="1500" lang="en-US">
                  <a:solidFill>
                    <a:schemeClr val="bg1"/>
                  </a:solidFill>
                </a:rPr>
                <a:t>  Underaction of left lateral rectus </a:t>
              </a:r>
            </a:p>
          </p:txBody>
        </p:sp>
        <p:sp>
          <p:nvSpPr>
            <p:cNvPr id="1048991" name="Rectangle 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462088" y="4401741"/>
              <a:ext cx="3446276" cy="264290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>
                <a:buSzPct val="60000"/>
                <a:buFontTx/>
                <a:buChar char="•"/>
              </a:pPr>
              <a:r>
                <a:rPr sz="1500" lang="en-US">
                  <a:solidFill>
                    <a:schemeClr val="bg1"/>
                  </a:solidFill>
                </a:rPr>
                <a:t>  Worsening of pain on attempted left gaze</a:t>
              </a:r>
            </a:p>
          </p:txBody>
        </p:sp>
        <p:sp>
          <p:nvSpPr>
            <p:cNvPr id="1048992" name="Rectangle 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749404" y="4057651"/>
              <a:ext cx="2727331" cy="386074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>
                <a:lnSpc>
                  <a:spcPct val="80000"/>
                </a:lnSpc>
                <a:buSzPct val="60000"/>
                <a:buFontTx/>
                <a:buChar char="•"/>
              </a:pPr>
              <a:r>
                <a:rPr sz="1500" lang="en-US">
                  <a:solidFill>
                    <a:schemeClr val="bg1"/>
                  </a:solidFill>
                </a:rPr>
                <a:t>  CT shows fusiform enlargement</a:t>
              </a:r>
            </a:p>
            <a:p>
              <a:pPr>
                <a:lnSpc>
                  <a:spcPct val="80000"/>
                </a:lnSpc>
                <a:buSzPct val="60000"/>
              </a:pPr>
              <a:r>
                <a:rPr sz="1500" lang="en-US">
                  <a:solidFill>
                    <a:schemeClr val="bg1"/>
                  </a:solidFill>
                </a:rPr>
                <a:t>   of left lateral rectus</a:t>
              </a:r>
            </a:p>
          </p:txBody>
        </p:sp>
        <p:pic>
          <p:nvPicPr>
            <p:cNvPr id="2097224" name="Picture 15" descr="C:\My Documents\Aaa.jp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xmlns:r="http://schemas.openxmlformats.org/officeDocument/2006/relationships" r:embed="rId10"/>
            <a:srcRect/>
            <a:stretch>
              <a:fillRect/>
            </a:stretch>
          </p:blipFill>
          <p:spPr bwMode="auto">
            <a:xfrm>
              <a:off x="4719637" y="1828800"/>
              <a:ext cx="2996804" cy="2057400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2097225" name="Picture 10" descr="D:\slides\Infection 13.JP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xmlns:r="http://schemas.openxmlformats.org/officeDocument/2006/relationships" r:embed="rId12"/>
            <a:srcRect/>
            <a:stretch>
              <a:fillRect/>
            </a:stretch>
          </p:blipFill>
          <p:spPr bwMode="auto">
            <a:xfrm>
              <a:off x="1447800" y="1828800"/>
              <a:ext cx="3311129" cy="2176463"/>
            </a:xfrm>
            <a:prstGeom prst="rect"/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48993" name="Line 1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4749404" y="1828800"/>
              <a:ext cx="0" cy="2914650"/>
            </a:xfrm>
            <a:prstGeom prst="line"/>
            <a:noFill/>
            <a:ln w="19050" algn="ctr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050" lang="en-CA">
                <a:solidFill>
                  <a:schemeClr val="bg1"/>
                </a:solidFill>
              </a:endParaRPr>
            </a:p>
          </p:txBody>
        </p:sp>
        <p:sp>
          <p:nvSpPr>
            <p:cNvPr id="1048994" name="Rectangle 12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447800" y="1828800"/>
              <a:ext cx="6167438" cy="2914650"/>
            </a:xfrm>
            <a:prstGeom prst="rect"/>
            <a:noFill/>
            <a:ln w="28575" algn="ctr">
              <a:solidFill>
                <a:srgbClr val="FAFD00"/>
              </a:solidFill>
              <a:miter lim="800000"/>
              <a:headEnd type="none" w="sm" len="sm"/>
              <a:tailEnd type="none" w="sm" len="sm"/>
            </a:ln>
          </p:spPr>
          <p:txBody>
            <a:bodyPr anchor="ctr" wrap="none"/>
            <a:p>
              <a:endParaRPr sz="1050" lang="en-US">
                <a:solidFill>
                  <a:schemeClr val="bg1"/>
                </a:solidFill>
              </a:endParaRPr>
            </a:p>
          </p:txBody>
        </p:sp>
        <p:sp>
          <p:nvSpPr>
            <p:cNvPr id="1048995" name="Line 1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1447801" y="4000500"/>
              <a:ext cx="6147197" cy="0"/>
            </a:xfrm>
            <a:prstGeom prst="line"/>
            <a:noFill/>
            <a:ln w="19050" algn="ctr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050" lang="en-CA">
                <a:solidFill>
                  <a:schemeClr val="bg1"/>
                </a:solidFill>
              </a:endParaRPr>
            </a:p>
          </p:txBody>
        </p:sp>
        <p:sp>
          <p:nvSpPr>
            <p:cNvPr id="1048996" name="Line 16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6578204" y="2686051"/>
              <a:ext cx="152400" cy="98822"/>
            </a:xfrm>
            <a:prstGeom prst="line"/>
            <a:noFill/>
            <a:ln w="38100" algn="ctr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anchor="ctr" wrap="none"/>
            <a:p>
              <a:endParaRPr sz="1050" lang="en-CA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2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7" name="Google Shape;400;p57"/>
          <p:cNvSpPr/>
          <p:nvPr/>
        </p:nvSpPr>
        <p:spPr>
          <a:xfrm>
            <a:off x="-586800" y="-480525"/>
            <a:ext cx="1577400" cy="1582200"/>
          </a:xfrm>
          <a:prstGeom prst="ellipse"/>
          <a:solidFill>
            <a:srgbClr val="B6CFE6">
              <a:alpha val="35750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998" name="Google Shape;402;p57"/>
          <p:cNvSpPr/>
          <p:nvPr/>
        </p:nvSpPr>
        <p:spPr>
          <a:xfrm>
            <a:off x="6481458" y="2742811"/>
            <a:ext cx="1666500" cy="1704900"/>
          </a:xfrm>
          <a:prstGeom prst="ellipse"/>
          <a:solidFill>
            <a:srgbClr val="B6CFE6">
              <a:alpha val="13410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999" name="Google Shape;403;p57"/>
          <p:cNvSpPr txBox="1">
            <a:spLocks noGrp="1"/>
          </p:cNvSpPr>
          <p:nvPr>
            <p:ph type="title" idx="4294967295"/>
          </p:nvPr>
        </p:nvSpPr>
        <p:spPr>
          <a:xfrm>
            <a:off x="1754372" y="2078886"/>
            <a:ext cx="5752214" cy="1452563"/>
          </a:xfrm>
          <a:prstGeom prst="rect"/>
        </p:spPr>
        <p:txBody>
          <a:bodyPr anchor="t" anchorCtr="0" bIns="91425" lIns="114300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dirty="0" sz="3600" lang="en-US" smtClean="0">
                <a:latin typeface="Engravers MT" panose="02090707080505020304" pitchFamily="18" charset="0"/>
              </a:rPr>
              <a:t>Orbital tumor </a:t>
            </a:r>
            <a:endParaRPr b="1" dirty="0" sz="3600">
              <a:latin typeface="Engravers MT" panose="02090707080505020304" pitchFamily="18" charset="0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9000" name="Google Shape;401;p57"/>
          <p:cNvSpPr/>
          <p:nvPr/>
        </p:nvSpPr>
        <p:spPr>
          <a:xfrm>
            <a:off x="1113000" y="841900"/>
            <a:ext cx="2058900" cy="2105400"/>
          </a:xfrm>
          <a:prstGeom prst="ellipse"/>
          <a:solidFill>
            <a:schemeClr val="accent2">
              <a:lumMod val="50000"/>
              <a:lumOff val="50000"/>
              <a:alpha val="35750"/>
            </a:scheme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03" name="Rectangle 2"/>
          <p:cNvSpPr>
            <a:spLocks noChangeArrowheads="1"/>
          </p:cNvSpPr>
          <p:nvPr/>
        </p:nvSpPr>
        <p:spPr bwMode="auto">
          <a:xfrm>
            <a:off x="232835" y="2338998"/>
            <a:ext cx="3467295" cy="485231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dirty="0" sz="2700" lang="en-US">
                <a:solidFill>
                  <a:srgbClr val="FAFD00"/>
                </a:solidFill>
              </a:rPr>
              <a:t>ORBITAL TUMOURS</a:t>
            </a:r>
          </a:p>
        </p:txBody>
      </p:sp>
      <p:grpSp>
        <p:nvGrpSpPr>
          <p:cNvPr id="196" name="Group 2"/>
          <p:cNvGrpSpPr/>
          <p:nvPr/>
        </p:nvGrpSpPr>
        <p:grpSpPr>
          <a:xfrm>
            <a:off x="3870251" y="180649"/>
            <a:ext cx="4966103" cy="4801927"/>
            <a:chOff x="2328530" y="514351"/>
            <a:chExt cx="4966103" cy="4801927"/>
          </a:xfrm>
        </p:grpSpPr>
        <p:sp>
          <p:nvSpPr>
            <p:cNvPr id="1049004" name="Rectangle 3"/>
            <p:cNvSpPr>
              <a:spLocks noChangeArrowheads="1"/>
            </p:cNvSpPr>
            <p:nvPr/>
          </p:nvSpPr>
          <p:spPr bwMode="auto">
            <a:xfrm>
              <a:off x="2328530" y="514351"/>
              <a:ext cx="4692570" cy="562175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square">
              <a:spAutoFit/>
            </a:bodyPr>
            <a:p>
              <a:pPr eaLnBrk="1" hangingPunct="1"/>
              <a:r>
                <a:rPr dirty="0" sz="3200" lang="en-US">
                  <a:solidFill>
                    <a:schemeClr val="hlink"/>
                  </a:solidFill>
                </a:rPr>
                <a:t>1.  Vascular </a:t>
              </a:r>
              <a:r>
                <a:rPr dirty="0" sz="3200" lang="en-US" err="1">
                  <a:solidFill>
                    <a:schemeClr val="hlink"/>
                  </a:solidFill>
                </a:rPr>
                <a:t>tumours</a:t>
              </a:r>
              <a:endParaRPr dirty="0" sz="3200" lang="en-US">
                <a:solidFill>
                  <a:schemeClr val="hlink"/>
                </a:solidFill>
              </a:endParaRPr>
            </a:p>
          </p:txBody>
        </p:sp>
        <p:sp>
          <p:nvSpPr>
            <p:cNvPr id="1049005" name="Rectangle 4"/>
            <p:cNvSpPr>
              <a:spLocks noChangeArrowheads="1"/>
            </p:cNvSpPr>
            <p:nvPr/>
          </p:nvSpPr>
          <p:spPr bwMode="auto">
            <a:xfrm>
              <a:off x="2328530" y="1501891"/>
              <a:ext cx="4966103" cy="562175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/>
              <a:r>
                <a:rPr dirty="0" sz="3200" lang="en-US">
                  <a:solidFill>
                    <a:schemeClr val="accent5"/>
                  </a:solidFill>
                </a:rPr>
                <a:t>2.  Lacrimal gland </a:t>
              </a:r>
              <a:r>
                <a:rPr dirty="0" sz="3200" lang="en-US" err="1">
                  <a:solidFill>
                    <a:schemeClr val="accent5"/>
                  </a:solidFill>
                </a:rPr>
                <a:t>tumours</a:t>
              </a:r>
              <a:endParaRPr dirty="0" sz="3200" lang="en-US">
                <a:solidFill>
                  <a:schemeClr val="accent5"/>
                </a:solidFill>
              </a:endParaRPr>
            </a:p>
          </p:txBody>
        </p:sp>
        <p:sp>
          <p:nvSpPr>
            <p:cNvPr id="1049006" name="Rectangle 5"/>
            <p:cNvSpPr>
              <a:spLocks noChangeArrowheads="1"/>
            </p:cNvSpPr>
            <p:nvPr/>
          </p:nvSpPr>
          <p:spPr bwMode="auto">
            <a:xfrm>
              <a:off x="2802136" y="1913549"/>
              <a:ext cx="2108691" cy="511134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>
                <a:buFontTx/>
                <a:buChar char="•"/>
              </a:pPr>
              <a:r>
                <a:rPr sz="1200" lang="en-US">
                  <a:solidFill>
                    <a:schemeClr val="bg1"/>
                  </a:solidFill>
                </a:rPr>
                <a:t>  Pleomorphic adenoma</a:t>
              </a:r>
            </a:p>
            <a:p>
              <a:pPr eaLnBrk="1" hangingPunct="1">
                <a:buFontTx/>
                <a:buChar char="•"/>
              </a:pPr>
              <a:r>
                <a:rPr sz="1200" lang="en-US">
                  <a:solidFill>
                    <a:schemeClr val="bg1"/>
                  </a:solidFill>
                </a:rPr>
                <a:t>  Carcinoma</a:t>
              </a:r>
            </a:p>
          </p:txBody>
        </p:sp>
        <p:sp>
          <p:nvSpPr>
            <p:cNvPr id="1049007" name="Rectangle 6"/>
            <p:cNvSpPr>
              <a:spLocks noChangeArrowheads="1"/>
            </p:cNvSpPr>
            <p:nvPr/>
          </p:nvSpPr>
          <p:spPr bwMode="auto">
            <a:xfrm>
              <a:off x="2802135" y="979975"/>
              <a:ext cx="2365984" cy="511134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>
                <a:buFontTx/>
                <a:buChar char="•"/>
              </a:pPr>
              <a:r>
                <a:rPr sz="1200" lang="en-US">
                  <a:solidFill>
                    <a:schemeClr val="bg1"/>
                  </a:solidFill>
                </a:rPr>
                <a:t>  Capillary haemangioma</a:t>
              </a:r>
            </a:p>
            <a:p>
              <a:pPr eaLnBrk="1" hangingPunct="1">
                <a:buFontTx/>
                <a:buChar char="•"/>
              </a:pPr>
              <a:r>
                <a:rPr sz="1200" lang="en-US">
                  <a:solidFill>
                    <a:schemeClr val="bg1"/>
                  </a:solidFill>
                </a:rPr>
                <a:t>  Cavernous haemangioma</a:t>
              </a:r>
            </a:p>
          </p:txBody>
        </p:sp>
        <p:sp>
          <p:nvSpPr>
            <p:cNvPr id="1049008" name="Rectangle 7"/>
            <p:cNvSpPr>
              <a:spLocks noChangeArrowheads="1"/>
            </p:cNvSpPr>
            <p:nvPr/>
          </p:nvSpPr>
          <p:spPr bwMode="auto">
            <a:xfrm>
              <a:off x="2328530" y="2353925"/>
              <a:ext cx="3508972" cy="562175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/>
              <a:r>
                <a:rPr dirty="0" sz="3200" lang="en-US">
                  <a:solidFill>
                    <a:schemeClr val="accent5"/>
                  </a:solidFill>
                </a:rPr>
                <a:t>3.  Neural </a:t>
              </a:r>
              <a:r>
                <a:rPr dirty="0" sz="3200" lang="en-US" err="1">
                  <a:solidFill>
                    <a:schemeClr val="accent5"/>
                  </a:solidFill>
                </a:rPr>
                <a:t>tumours</a:t>
              </a:r>
              <a:endParaRPr dirty="0" sz="3200" lang="en-US">
                <a:solidFill>
                  <a:schemeClr val="accent5"/>
                </a:solidFill>
              </a:endParaRPr>
            </a:p>
          </p:txBody>
        </p:sp>
        <p:sp>
          <p:nvSpPr>
            <p:cNvPr id="1049009" name="Rectangle 8"/>
            <p:cNvSpPr>
              <a:spLocks noChangeArrowheads="1"/>
            </p:cNvSpPr>
            <p:nvPr/>
          </p:nvSpPr>
          <p:spPr bwMode="auto">
            <a:xfrm>
              <a:off x="2802135" y="2911511"/>
              <a:ext cx="2845148" cy="726111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>
                <a:buFontTx/>
                <a:buChar char="•"/>
              </a:pPr>
              <a:r>
                <a:rPr sz="1200" lang="en-US">
                  <a:solidFill>
                    <a:schemeClr val="bg1"/>
                  </a:solidFill>
                </a:rPr>
                <a:t>  Optic nerve glioma</a:t>
              </a:r>
            </a:p>
            <a:p>
              <a:pPr eaLnBrk="1" hangingPunct="1">
                <a:buFontTx/>
                <a:buChar char="•"/>
              </a:pPr>
              <a:r>
                <a:rPr sz="1200" lang="en-US">
                  <a:solidFill>
                    <a:schemeClr val="bg1"/>
                  </a:solidFill>
                </a:rPr>
                <a:t>  Optic nerve sheath meningioma</a:t>
              </a:r>
            </a:p>
            <a:p>
              <a:pPr eaLnBrk="1" hangingPunct="1">
                <a:buFontTx/>
                <a:buChar char="•"/>
              </a:pPr>
              <a:r>
                <a:rPr sz="1200" lang="en-US">
                  <a:solidFill>
                    <a:schemeClr val="bg1"/>
                  </a:solidFill>
                </a:rPr>
                <a:t>  Sphenoidal ridge meningioma</a:t>
              </a:r>
            </a:p>
          </p:txBody>
        </p:sp>
        <p:sp>
          <p:nvSpPr>
            <p:cNvPr id="1049010" name="Rectangle 9"/>
            <p:cNvSpPr>
              <a:spLocks noChangeArrowheads="1"/>
            </p:cNvSpPr>
            <p:nvPr/>
          </p:nvSpPr>
          <p:spPr bwMode="auto">
            <a:xfrm>
              <a:off x="2328530" y="3813014"/>
              <a:ext cx="4898777" cy="562175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/>
              <a:r>
                <a:rPr dirty="0" sz="3200" lang="en-US">
                  <a:solidFill>
                    <a:schemeClr val="accent5"/>
                  </a:solidFill>
                </a:rPr>
                <a:t>4.  Miscellaneous </a:t>
              </a:r>
              <a:r>
                <a:rPr dirty="0" sz="3200" lang="en-US" err="1">
                  <a:solidFill>
                    <a:schemeClr val="accent5"/>
                  </a:solidFill>
                </a:rPr>
                <a:t>tumours</a:t>
              </a:r>
              <a:endParaRPr dirty="0" sz="3200" lang="en-US">
                <a:solidFill>
                  <a:schemeClr val="accent5"/>
                </a:solidFill>
              </a:endParaRPr>
            </a:p>
          </p:txBody>
        </p:sp>
        <p:sp>
          <p:nvSpPr>
            <p:cNvPr id="1049011" name="Rectangle 10"/>
            <p:cNvSpPr>
              <a:spLocks noChangeArrowheads="1"/>
            </p:cNvSpPr>
            <p:nvPr/>
          </p:nvSpPr>
          <p:spPr bwMode="auto">
            <a:xfrm>
              <a:off x="2802135" y="4375189"/>
              <a:ext cx="2052757" cy="941089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>
                <a:buFontTx/>
                <a:buChar char="•"/>
              </a:pPr>
              <a:r>
                <a:rPr sz="1200" lang="en-US">
                  <a:solidFill>
                    <a:schemeClr val="bg1"/>
                  </a:solidFill>
                </a:rPr>
                <a:t>  Lymphoma</a:t>
              </a:r>
            </a:p>
            <a:p>
              <a:pPr eaLnBrk="1" hangingPunct="1">
                <a:buFontTx/>
                <a:buChar char="•"/>
              </a:pPr>
              <a:r>
                <a:rPr sz="1200" lang="en-US">
                  <a:solidFill>
                    <a:schemeClr val="bg1"/>
                  </a:solidFill>
                </a:rPr>
                <a:t>  Rhabdomyosarcoma</a:t>
              </a:r>
            </a:p>
            <a:p>
              <a:pPr eaLnBrk="1" hangingPunct="1">
                <a:buFontTx/>
                <a:buChar char="•"/>
              </a:pPr>
              <a:r>
                <a:rPr sz="1200" lang="en-US">
                  <a:solidFill>
                    <a:schemeClr val="bg1"/>
                  </a:solidFill>
                </a:rPr>
                <a:t>  Metastases</a:t>
              </a:r>
            </a:p>
            <a:p>
              <a:pPr eaLnBrk="1" hangingPunct="1">
                <a:buFontTx/>
                <a:buChar char="•"/>
              </a:pPr>
              <a:r>
                <a:rPr sz="1200" lang="en-US">
                  <a:solidFill>
                    <a:schemeClr val="bg1"/>
                  </a:solidFill>
                </a:rPr>
                <a:t>  Invasion from sinuses</a:t>
              </a:r>
            </a:p>
          </p:txBody>
        </p:sp>
      </p:grpSp>
    </p:spTree>
  </p:cSld>
  <p:clrMapOvr>
    <a:masterClrMapping/>
  </p:clrMapOvr>
  <p:timing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2" name="Rectangle 2"/>
          <p:cNvSpPr>
            <a:spLocks noChangeArrowheads="1"/>
          </p:cNvSpPr>
          <p:nvPr/>
        </p:nvSpPr>
        <p:spPr bwMode="auto">
          <a:xfrm>
            <a:off x="0" y="642183"/>
            <a:ext cx="3775071" cy="485231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dirty="0" sz="2700" lang="en-US">
                <a:solidFill>
                  <a:srgbClr val="FAFD00"/>
                </a:solidFill>
              </a:rPr>
              <a:t>Capillary </a:t>
            </a:r>
            <a:r>
              <a:rPr dirty="0" sz="2700" lang="en-US" err="1">
                <a:solidFill>
                  <a:srgbClr val="FAFD00"/>
                </a:solidFill>
              </a:rPr>
              <a:t>haemangioma</a:t>
            </a:r>
            <a:endParaRPr dirty="0" sz="2700" lang="en-US">
              <a:solidFill>
                <a:srgbClr val="FAFD00"/>
              </a:solidFill>
            </a:endParaRPr>
          </a:p>
        </p:txBody>
      </p:sp>
      <p:grpSp>
        <p:nvGrpSpPr>
          <p:cNvPr id="198" name="Group 1"/>
          <p:cNvGrpSpPr/>
          <p:nvPr/>
        </p:nvGrpSpPr>
        <p:grpSpPr>
          <a:xfrm>
            <a:off x="32155" y="1930352"/>
            <a:ext cx="4530087" cy="552459"/>
            <a:chOff x="2661047" y="400050"/>
            <a:chExt cx="4530087" cy="552459"/>
          </a:xfrm>
        </p:grpSpPr>
        <p:sp>
          <p:nvSpPr>
            <p:cNvPr id="1049013" name="Rectangle 4"/>
            <p:cNvSpPr>
              <a:spLocks noChangeArrowheads="1"/>
            </p:cNvSpPr>
            <p:nvPr/>
          </p:nvSpPr>
          <p:spPr bwMode="auto">
            <a:xfrm>
              <a:off x="2661047" y="400050"/>
              <a:ext cx="3920945" cy="266709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>
                <a:lnSpc>
                  <a:spcPct val="80000"/>
                </a:lnSpc>
                <a:buFontTx/>
                <a:buChar char="•"/>
              </a:pPr>
              <a:r>
                <a:rPr sz="1600" lang="en-US">
                  <a:solidFill>
                    <a:schemeClr val="bg1"/>
                  </a:solidFill>
                </a:rPr>
                <a:t>  Most common orbital tumour in children</a:t>
              </a:r>
            </a:p>
          </p:txBody>
        </p:sp>
        <p:sp>
          <p:nvSpPr>
            <p:cNvPr id="1049014" name="Rectangle 5"/>
            <p:cNvSpPr>
              <a:spLocks noChangeArrowheads="1"/>
            </p:cNvSpPr>
            <p:nvPr/>
          </p:nvSpPr>
          <p:spPr bwMode="auto">
            <a:xfrm>
              <a:off x="2661048" y="685800"/>
              <a:ext cx="4530086" cy="266709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>
                <a:lnSpc>
                  <a:spcPct val="80000"/>
                </a:lnSpc>
                <a:buFontTx/>
                <a:buChar char="•"/>
              </a:pPr>
              <a:r>
                <a:rPr sz="1600" lang="en-US">
                  <a:solidFill>
                    <a:schemeClr val="bg1"/>
                  </a:solidFill>
                </a:rPr>
                <a:t>  Presents - 30% at birth and 100% at 6 months</a:t>
              </a:r>
            </a:p>
          </p:txBody>
        </p:sp>
      </p:grpSp>
      <p:grpSp>
        <p:nvGrpSpPr>
          <p:cNvPr id="199" name="Group 2"/>
          <p:cNvGrpSpPr/>
          <p:nvPr/>
        </p:nvGrpSpPr>
        <p:grpSpPr>
          <a:xfrm>
            <a:off x="4562242" y="10741"/>
            <a:ext cx="4610543" cy="4944140"/>
            <a:chOff x="2853929" y="1085850"/>
            <a:chExt cx="3571875" cy="3943350"/>
          </a:xfrm>
        </p:grpSpPr>
        <p:sp>
          <p:nvSpPr>
            <p:cNvPr id="1049015" name="Rectangle 3"/>
            <p:cNvSpPr>
              <a:spLocks noChangeArrowheads="1"/>
            </p:cNvSpPr>
            <p:nvPr/>
          </p:nvSpPr>
          <p:spPr bwMode="auto">
            <a:xfrm>
              <a:off x="2853929" y="4229100"/>
              <a:ext cx="3233847" cy="644761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>
                <a:buSzPct val="60000"/>
                <a:buFontTx/>
                <a:buChar char="•"/>
              </a:pPr>
              <a:r>
                <a:rPr sz="1100" lang="en-US">
                  <a:solidFill>
                    <a:schemeClr val="bg1"/>
                  </a:solidFill>
                </a:rPr>
                <a:t>  </a:t>
              </a:r>
              <a:r>
                <a:rPr sz="1600" lang="en-US">
                  <a:solidFill>
                    <a:schemeClr val="bg1"/>
                  </a:solidFill>
                </a:rPr>
                <a:t>Most commonly in superior anterior orbit</a:t>
              </a:r>
            </a:p>
            <a:p>
              <a:pPr eaLnBrk="1" hangingPunct="1">
                <a:buSzPct val="60000"/>
                <a:buFontTx/>
                <a:buChar char="•"/>
              </a:pPr>
              <a:r>
                <a:rPr sz="1600" lang="en-US">
                  <a:solidFill>
                    <a:schemeClr val="bg1"/>
                  </a:solidFill>
                </a:rPr>
                <a:t>  May enlarge on coughing or straining</a:t>
              </a:r>
            </a:p>
            <a:p>
              <a:pPr eaLnBrk="1" hangingPunct="1">
                <a:buSzPct val="60000"/>
                <a:buFontTx/>
                <a:buChar char="•"/>
              </a:pPr>
              <a:r>
                <a:rPr sz="1600" lang="en-US">
                  <a:solidFill>
                    <a:schemeClr val="bg1"/>
                  </a:solidFill>
                </a:rPr>
                <a:t>  Associated ‘strawberry’ naevus is common</a:t>
              </a:r>
            </a:p>
          </p:txBody>
        </p:sp>
        <p:pic>
          <p:nvPicPr>
            <p:cNvPr id="2097226" name="Picture 6" descr="D:\slides\O tumour 1.JPG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1"/>
            <a:srcRect/>
            <a:stretch>
              <a:fillRect/>
            </a:stretch>
          </p:blipFill>
          <p:spPr bwMode="auto">
            <a:xfrm>
              <a:off x="3176588" y="1085850"/>
              <a:ext cx="2775347" cy="3143250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9016" name="Rectangle 7"/>
            <p:cNvSpPr>
              <a:spLocks noChangeArrowheads="1"/>
            </p:cNvSpPr>
            <p:nvPr/>
          </p:nvSpPr>
          <p:spPr bwMode="auto">
            <a:xfrm>
              <a:off x="2870598" y="1085850"/>
              <a:ext cx="3555206" cy="3943350"/>
            </a:xfrm>
            <a:prstGeom prst="rect"/>
            <a:noFill/>
            <a:ln w="28575">
              <a:solidFill>
                <a:srgbClr val="FAFD00"/>
              </a:solidFill>
              <a:miter lim="800000"/>
              <a:headEnd type="none" w="sm" len="sm"/>
              <a:tailEnd type="none" w="sm" len="sm"/>
            </a:ln>
          </p:spPr>
          <p:txBody>
            <a:bodyPr anchor="ctr" wrap="none"/>
            <a:p>
              <a:pPr eaLnBrk="1" hangingPunct="1"/>
              <a:endParaRPr sz="1100" lang="ar-JO">
                <a:solidFill>
                  <a:schemeClr val="bg1"/>
                </a:solidFill>
              </a:endParaRPr>
            </a:p>
          </p:txBody>
        </p:sp>
        <p:sp>
          <p:nvSpPr>
            <p:cNvPr id="1049017" name="Line 8"/>
            <p:cNvSpPr>
              <a:spLocks noChangeShapeType="1"/>
            </p:cNvSpPr>
            <p:nvPr/>
          </p:nvSpPr>
          <p:spPr bwMode="auto">
            <a:xfrm flipH="1">
              <a:off x="2870598" y="4229100"/>
              <a:ext cx="3402806" cy="0"/>
            </a:xfrm>
            <a:prstGeom prst="line"/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100" lang="ar-JO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8" name="Rectangle 1026"/>
          <p:cNvSpPr>
            <a:spLocks noChangeArrowheads="1"/>
          </p:cNvSpPr>
          <p:nvPr/>
        </p:nvSpPr>
        <p:spPr bwMode="auto">
          <a:xfrm>
            <a:off x="53239" y="1907924"/>
            <a:ext cx="2332369" cy="900729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dirty="0" sz="2700" lang="en-US">
                <a:solidFill>
                  <a:srgbClr val="FAFD00"/>
                </a:solidFill>
              </a:rPr>
              <a:t>Capillary </a:t>
            </a:r>
            <a:endParaRPr dirty="0" sz="2700" lang="en-US" smtClean="0">
              <a:solidFill>
                <a:srgbClr val="FAFD00"/>
              </a:solidFill>
            </a:endParaRPr>
          </a:p>
          <a:p>
            <a:pPr eaLnBrk="1" hangingPunct="1"/>
            <a:r>
              <a:rPr dirty="0" sz="2700" lang="en-US" err="1" smtClean="0">
                <a:solidFill>
                  <a:srgbClr val="FAFD00"/>
                </a:solidFill>
              </a:rPr>
              <a:t>haemangioma</a:t>
            </a:r>
            <a:endParaRPr dirty="0" sz="2700" lang="en-US">
              <a:solidFill>
                <a:srgbClr val="FAFD00"/>
              </a:solidFill>
            </a:endParaRPr>
          </a:p>
        </p:txBody>
      </p:sp>
      <p:sp>
        <p:nvSpPr>
          <p:cNvPr id="1049019" name="Rectangle 1030"/>
          <p:cNvSpPr>
            <a:spLocks noChangeArrowheads="1"/>
          </p:cNvSpPr>
          <p:nvPr/>
        </p:nvSpPr>
        <p:spPr bwMode="auto">
          <a:xfrm>
            <a:off x="3413135" y="-13943"/>
            <a:ext cx="2039020" cy="392898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b="1" dirty="0" sz="2100" lang="en-US">
                <a:solidFill>
                  <a:schemeClr val="hlink"/>
                </a:solidFill>
              </a:rPr>
              <a:t>Natural history</a:t>
            </a:r>
          </a:p>
        </p:txBody>
      </p:sp>
      <p:grpSp>
        <p:nvGrpSpPr>
          <p:cNvPr id="201" name="Group 1"/>
          <p:cNvGrpSpPr/>
          <p:nvPr/>
        </p:nvGrpSpPr>
        <p:grpSpPr>
          <a:xfrm>
            <a:off x="2736306" y="0"/>
            <a:ext cx="6726671" cy="5143500"/>
            <a:chOff x="1853804" y="457200"/>
            <a:chExt cx="5891398" cy="4572000"/>
          </a:xfrm>
        </p:grpSpPr>
        <p:sp>
          <p:nvSpPr>
            <p:cNvPr id="1049020" name="Rectangle 1027"/>
            <p:cNvSpPr>
              <a:spLocks noChangeArrowheads="1"/>
            </p:cNvSpPr>
            <p:nvPr/>
          </p:nvSpPr>
          <p:spPr bwMode="auto">
            <a:xfrm>
              <a:off x="1907381" y="4286250"/>
              <a:ext cx="2313133" cy="300565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>
                <a:buFontTx/>
                <a:buChar char="•"/>
              </a:pPr>
              <a:r>
                <a:rPr sz="1500" lang="en-US">
                  <a:solidFill>
                    <a:schemeClr val="bg1"/>
                  </a:solidFill>
                </a:rPr>
                <a:t>  Growth during first year</a:t>
              </a:r>
            </a:p>
          </p:txBody>
        </p:sp>
        <p:sp>
          <p:nvSpPr>
            <p:cNvPr id="1049021" name="Rectangle 1028"/>
            <p:cNvSpPr>
              <a:spLocks noChangeArrowheads="1"/>
            </p:cNvSpPr>
            <p:nvPr/>
          </p:nvSpPr>
          <p:spPr bwMode="auto">
            <a:xfrm>
              <a:off x="4970860" y="457200"/>
              <a:ext cx="2049771" cy="280848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/>
              <a:r>
                <a:rPr b="1" dirty="0" sz="1600" lang="en-US">
                  <a:solidFill>
                    <a:schemeClr val="accent5"/>
                  </a:solidFill>
                </a:rPr>
                <a:t>Systemic associations</a:t>
              </a:r>
            </a:p>
          </p:txBody>
        </p:sp>
        <p:sp>
          <p:nvSpPr>
            <p:cNvPr id="1049022" name="Rectangle 1029"/>
            <p:cNvSpPr>
              <a:spLocks noChangeArrowheads="1"/>
            </p:cNvSpPr>
            <p:nvPr/>
          </p:nvSpPr>
          <p:spPr bwMode="auto">
            <a:xfrm>
              <a:off x="4686300" y="971550"/>
              <a:ext cx="2999218" cy="1362394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>
                <a:buFontTx/>
                <a:buChar char="•"/>
              </a:pPr>
              <a:r>
                <a:rPr dirty="0" sz="1500" lang="en-US">
                  <a:solidFill>
                    <a:schemeClr val="bg1"/>
                  </a:solidFill>
                </a:rPr>
                <a:t>  High output cardiac failure</a:t>
              </a:r>
            </a:p>
            <a:p>
              <a:pPr eaLnBrk="1" hangingPunct="1">
                <a:lnSpc>
                  <a:spcPct val="140000"/>
                </a:lnSpc>
                <a:buFontTx/>
                <a:buChar char="•"/>
              </a:pPr>
              <a:r>
                <a:rPr dirty="0" sz="1500" lang="en-US">
                  <a:solidFill>
                    <a:schemeClr val="bg1"/>
                  </a:solidFill>
                </a:rPr>
                <a:t>  </a:t>
              </a:r>
              <a:r>
                <a:rPr dirty="0" sz="1500" lang="en-US" err="1">
                  <a:solidFill>
                    <a:schemeClr val="bg1"/>
                  </a:solidFill>
                </a:rPr>
                <a:t>Kasabach</a:t>
              </a:r>
              <a:r>
                <a:rPr dirty="0" sz="1500" lang="en-US">
                  <a:solidFill>
                    <a:schemeClr val="bg1"/>
                  </a:solidFill>
                </a:rPr>
                <a:t>-Merritt syndrome -</a:t>
              </a:r>
            </a:p>
            <a:p>
              <a:pPr eaLnBrk="1" hangingPunct="1"/>
              <a:r>
                <a:rPr dirty="0" sz="1500" lang="en-US">
                  <a:solidFill>
                    <a:schemeClr val="bg1"/>
                  </a:solidFill>
                </a:rPr>
                <a:t>   thrombocytopenia, </a:t>
              </a:r>
              <a:r>
                <a:rPr dirty="0" sz="1500" lang="en-US" err="1">
                  <a:solidFill>
                    <a:schemeClr val="bg1"/>
                  </a:solidFill>
                </a:rPr>
                <a:t>anaemia</a:t>
              </a:r>
              <a:endParaRPr dirty="0" sz="1500" lang="en-US">
                <a:solidFill>
                  <a:schemeClr val="bg1"/>
                </a:solidFill>
              </a:endParaRPr>
            </a:p>
            <a:p>
              <a:pPr eaLnBrk="1" hangingPunct="1">
                <a:lnSpc>
                  <a:spcPct val="140000"/>
                </a:lnSpc>
                <a:buFontTx/>
                <a:buChar char="•"/>
              </a:pPr>
              <a:r>
                <a:rPr dirty="0" sz="1500" lang="en-US">
                  <a:solidFill>
                    <a:schemeClr val="bg1"/>
                  </a:solidFill>
                </a:rPr>
                <a:t>  </a:t>
              </a:r>
              <a:r>
                <a:rPr dirty="0" sz="1500" lang="en-US" err="1">
                  <a:solidFill>
                    <a:schemeClr val="bg1"/>
                  </a:solidFill>
                </a:rPr>
                <a:t>Maffucci</a:t>
              </a:r>
              <a:r>
                <a:rPr dirty="0" sz="1500" lang="en-US">
                  <a:solidFill>
                    <a:schemeClr val="bg1"/>
                  </a:solidFill>
                </a:rPr>
                <a:t> syndrome - skin </a:t>
              </a:r>
            </a:p>
            <a:p>
              <a:pPr eaLnBrk="1" hangingPunct="1">
                <a:lnSpc>
                  <a:spcPct val="80000"/>
                </a:lnSpc>
              </a:pPr>
              <a:r>
                <a:rPr dirty="0" sz="1500" lang="en-US">
                  <a:solidFill>
                    <a:schemeClr val="bg1"/>
                  </a:solidFill>
                </a:rPr>
                <a:t>   </a:t>
              </a:r>
              <a:r>
                <a:rPr dirty="0" sz="1500" lang="en-US" err="1">
                  <a:solidFill>
                    <a:schemeClr val="bg1"/>
                  </a:solidFill>
                </a:rPr>
                <a:t>haemangiomas</a:t>
              </a:r>
              <a:r>
                <a:rPr dirty="0" sz="1500" lang="en-US">
                  <a:solidFill>
                    <a:schemeClr val="bg1"/>
                  </a:solidFill>
                </a:rPr>
                <a:t>, </a:t>
              </a:r>
              <a:r>
                <a:rPr dirty="0" sz="1500" lang="en-US" err="1">
                  <a:solidFill>
                    <a:schemeClr val="bg1"/>
                  </a:solidFill>
                </a:rPr>
                <a:t>enchondromas</a:t>
              </a:r>
              <a:endParaRPr dirty="0" sz="1500" lang="en-US">
                <a:solidFill>
                  <a:schemeClr val="bg1"/>
                </a:solidFill>
              </a:endParaRPr>
            </a:p>
          </p:txBody>
        </p:sp>
        <p:sp>
          <p:nvSpPr>
            <p:cNvPr id="1049023" name="Rectangle 1031"/>
            <p:cNvSpPr>
              <a:spLocks noChangeArrowheads="1"/>
            </p:cNvSpPr>
            <p:nvPr/>
          </p:nvSpPr>
          <p:spPr bwMode="auto">
            <a:xfrm>
              <a:off x="1905000" y="4536282"/>
              <a:ext cx="3039294" cy="439064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>
                <a:lnSpc>
                  <a:spcPct val="80000"/>
                </a:lnSpc>
                <a:buFontTx/>
                <a:buChar char="•"/>
              </a:pPr>
              <a:r>
                <a:rPr sz="1500" lang="en-US">
                  <a:solidFill>
                    <a:schemeClr val="bg1"/>
                  </a:solidFill>
                </a:rPr>
                <a:t>  Subsequent resolution - </a:t>
              </a:r>
            </a:p>
            <a:p>
              <a:pPr eaLnBrk="1" hangingPunct="1">
                <a:lnSpc>
                  <a:spcPct val="80000"/>
                </a:lnSpc>
              </a:pPr>
              <a:r>
                <a:rPr sz="1500" lang="en-US">
                  <a:solidFill>
                    <a:schemeClr val="bg1"/>
                  </a:solidFill>
                </a:rPr>
                <a:t>   complete in 70% by age 7 years</a:t>
              </a:r>
            </a:p>
          </p:txBody>
        </p:sp>
        <p:sp>
          <p:nvSpPr>
            <p:cNvPr id="1049024" name="Rectangle 1032"/>
            <p:cNvSpPr>
              <a:spLocks noChangeArrowheads="1"/>
            </p:cNvSpPr>
            <p:nvPr/>
          </p:nvSpPr>
          <p:spPr bwMode="auto">
            <a:xfrm>
              <a:off x="5091454" y="2611132"/>
              <a:ext cx="790280" cy="231315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/>
              <a:r>
                <a:rPr sz="1050" lang="en-US">
                  <a:solidFill>
                    <a:schemeClr val="bg1"/>
                  </a:solidFill>
                </a:rPr>
                <a:t>Treatment </a:t>
              </a:r>
            </a:p>
          </p:txBody>
        </p:sp>
        <p:sp>
          <p:nvSpPr>
            <p:cNvPr id="1049025" name="Rectangle 1033"/>
            <p:cNvSpPr>
              <a:spLocks noChangeArrowheads="1"/>
            </p:cNvSpPr>
            <p:nvPr/>
          </p:nvSpPr>
          <p:spPr bwMode="auto">
            <a:xfrm>
              <a:off x="4648200" y="3233738"/>
              <a:ext cx="3097002" cy="1362394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>
                <a:lnSpc>
                  <a:spcPct val="80000"/>
                </a:lnSpc>
                <a:buFontTx/>
                <a:buChar char="•"/>
              </a:pPr>
              <a:r>
                <a:rPr sz="1500" lang="en-US">
                  <a:solidFill>
                    <a:schemeClr val="bg1"/>
                  </a:solidFill>
                </a:rPr>
                <a:t>  Steroid injections - for superficial</a:t>
              </a:r>
            </a:p>
            <a:p>
              <a:pPr eaLnBrk="1" hangingPunct="1">
                <a:lnSpc>
                  <a:spcPct val="80000"/>
                </a:lnSpc>
              </a:pPr>
              <a:r>
                <a:rPr sz="1500" lang="en-US">
                  <a:solidFill>
                    <a:schemeClr val="bg1"/>
                  </a:solidFill>
                </a:rPr>
                <a:t>   component</a:t>
              </a:r>
            </a:p>
            <a:p>
              <a:pPr eaLnBrk="1" hangingPunct="1">
                <a:lnSpc>
                  <a:spcPct val="200000"/>
                </a:lnSpc>
                <a:buFontTx/>
                <a:buChar char="•"/>
              </a:pPr>
              <a:r>
                <a:rPr sz="1500" lang="en-US">
                  <a:solidFill>
                    <a:schemeClr val="bg1"/>
                  </a:solidFill>
                </a:rPr>
                <a:t>  Systemic steroids</a:t>
              </a:r>
            </a:p>
            <a:p>
              <a:pPr eaLnBrk="1" hangingPunct="1">
                <a:lnSpc>
                  <a:spcPct val="200000"/>
                </a:lnSpc>
                <a:buFontTx/>
                <a:buChar char="•"/>
              </a:pPr>
              <a:r>
                <a:rPr sz="1500" lang="en-US">
                  <a:solidFill>
                    <a:schemeClr val="bg1"/>
                  </a:solidFill>
                </a:rPr>
                <a:t>  Local resection - difficult</a:t>
              </a:r>
            </a:p>
          </p:txBody>
        </p:sp>
        <p:pic>
          <p:nvPicPr>
            <p:cNvPr id="2097227" name="Picture 1034" descr="D:\slides\O tumour 2.JPG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1"/>
            <a:srcRect/>
            <a:stretch>
              <a:fillRect/>
            </a:stretch>
          </p:blipFill>
          <p:spPr bwMode="auto">
            <a:xfrm>
              <a:off x="1853804" y="800100"/>
              <a:ext cx="2743200" cy="1771650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97228" name="Picture 1035" descr="D:\slides\O tumour 3.JPG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2"/>
            <a:srcRect/>
            <a:stretch>
              <a:fillRect/>
            </a:stretch>
          </p:blipFill>
          <p:spPr bwMode="auto">
            <a:xfrm>
              <a:off x="1853804" y="2571751"/>
              <a:ext cx="2743200" cy="1727597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9026" name="Rectangle 1036"/>
            <p:cNvSpPr>
              <a:spLocks noChangeArrowheads="1"/>
            </p:cNvSpPr>
            <p:nvPr/>
          </p:nvSpPr>
          <p:spPr bwMode="auto">
            <a:xfrm>
              <a:off x="1853804" y="457200"/>
              <a:ext cx="5588794" cy="4572000"/>
            </a:xfrm>
            <a:prstGeom prst="rect"/>
            <a:noFill/>
            <a:ln w="28575">
              <a:solidFill>
                <a:srgbClr val="FAFD00"/>
              </a:solidFill>
              <a:miter lim="800000"/>
              <a:headEnd type="none" w="sm" len="sm"/>
              <a:tailEnd type="none" w="sm" len="sm"/>
            </a:ln>
          </p:spPr>
          <p:txBody>
            <a:bodyPr anchor="ctr" wrap="none"/>
            <a:p>
              <a:pPr eaLnBrk="1" hangingPunct="1"/>
              <a:endParaRPr sz="1050" lang="ar-JO">
                <a:solidFill>
                  <a:schemeClr val="bg1"/>
                </a:solidFill>
              </a:endParaRPr>
            </a:p>
          </p:txBody>
        </p:sp>
        <p:sp>
          <p:nvSpPr>
            <p:cNvPr id="1049027" name="Line 1037"/>
            <p:cNvSpPr>
              <a:spLocks noChangeShapeType="1"/>
            </p:cNvSpPr>
            <p:nvPr/>
          </p:nvSpPr>
          <p:spPr bwMode="auto">
            <a:xfrm>
              <a:off x="4597004" y="457200"/>
              <a:ext cx="0" cy="4572000"/>
            </a:xfrm>
            <a:prstGeom prst="line"/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050" lang="ar-JO">
                <a:solidFill>
                  <a:schemeClr val="bg1"/>
                </a:solidFill>
              </a:endParaRPr>
            </a:p>
          </p:txBody>
        </p:sp>
        <p:sp>
          <p:nvSpPr>
            <p:cNvPr id="1049028" name="Line 1038"/>
            <p:cNvSpPr>
              <a:spLocks noChangeShapeType="1"/>
            </p:cNvSpPr>
            <p:nvPr/>
          </p:nvSpPr>
          <p:spPr bwMode="auto">
            <a:xfrm>
              <a:off x="1853804" y="2571750"/>
              <a:ext cx="5588794" cy="0"/>
            </a:xfrm>
            <a:prstGeom prst="line"/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050" lang="ar-JO">
                <a:solidFill>
                  <a:schemeClr val="bg1"/>
                </a:solidFill>
              </a:endParaRPr>
            </a:p>
          </p:txBody>
        </p:sp>
        <p:sp>
          <p:nvSpPr>
            <p:cNvPr id="1049029" name="Line 1039"/>
            <p:cNvSpPr>
              <a:spLocks noChangeShapeType="1"/>
            </p:cNvSpPr>
            <p:nvPr/>
          </p:nvSpPr>
          <p:spPr bwMode="auto">
            <a:xfrm>
              <a:off x="1853804" y="800100"/>
              <a:ext cx="5588794" cy="0"/>
            </a:xfrm>
            <a:prstGeom prst="line"/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050" lang="ar-JO">
                <a:solidFill>
                  <a:schemeClr val="bg1"/>
                </a:solidFill>
              </a:endParaRPr>
            </a:p>
          </p:txBody>
        </p:sp>
        <p:sp>
          <p:nvSpPr>
            <p:cNvPr id="1049030" name="Line 1040"/>
            <p:cNvSpPr>
              <a:spLocks noChangeShapeType="1"/>
            </p:cNvSpPr>
            <p:nvPr/>
          </p:nvSpPr>
          <p:spPr bwMode="auto">
            <a:xfrm>
              <a:off x="1853804" y="4286250"/>
              <a:ext cx="2743200" cy="0"/>
            </a:xfrm>
            <a:prstGeom prst="line"/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050" lang="ar-JO">
                <a:solidFill>
                  <a:schemeClr val="bg1"/>
                </a:solidFill>
              </a:endParaRPr>
            </a:p>
          </p:txBody>
        </p:sp>
        <p:sp>
          <p:nvSpPr>
            <p:cNvPr id="1049031" name="Line 1042"/>
            <p:cNvSpPr>
              <a:spLocks noChangeShapeType="1"/>
            </p:cNvSpPr>
            <p:nvPr/>
          </p:nvSpPr>
          <p:spPr bwMode="auto">
            <a:xfrm>
              <a:off x="4597004" y="2857500"/>
              <a:ext cx="2845594" cy="0"/>
            </a:xfrm>
            <a:prstGeom prst="line"/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050" lang="ar-JO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638514" y="19771"/>
            <a:ext cx="5778642" cy="5123729"/>
          </a:xfrm>
          <a:prstGeom prst="rect"/>
        </p:spPr>
      </p:pic>
      <p:pic>
        <p:nvPicPr>
          <p:cNvPr id="2097158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280017" y="12605"/>
            <a:ext cx="6495635" cy="4876817"/>
          </a:xfrm>
          <a:prstGeom prst="rect"/>
        </p:spPr>
      </p:pic>
      <p:pic>
        <p:nvPicPr>
          <p:cNvPr id="2097159" name="Picture 7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036080" y="195486"/>
            <a:ext cx="6964920" cy="4124156"/>
          </a:xfrm>
          <a:prstGeom prst="rect"/>
        </p:spPr>
      </p:pic>
      <p:sp>
        <p:nvSpPr>
          <p:cNvPr id="1048609" name="Rectangle 9"/>
          <p:cNvSpPr/>
          <p:nvPr/>
        </p:nvSpPr>
        <p:spPr>
          <a:xfrm>
            <a:off x="3437874" y="3813889"/>
            <a:ext cx="1512168" cy="371300"/>
          </a:xfrm>
          <a:prstGeom prst="rect"/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34290" compatLnSpc="1" forceAA="0" fromWordArt="0" horzOverflow="overflow" lIns="68580" numCol="1" rIns="68580" rot="0" rtlCol="0" spcCol="0" spcFirstLastPara="0" tIns="34290" vert="horz" vertOverflow="overflow" wrap="square">
            <a:prstTxWarp prst="textNoShape"/>
            <a:noAutofit/>
          </a:bodyPr>
          <a:p>
            <a:pPr algn="ctr"/>
            <a:endParaRPr sz="1050" lang="en-US"/>
          </a:p>
        </p:txBody>
      </p:sp>
      <p:pic>
        <p:nvPicPr>
          <p:cNvPr id="2097160" name="Picture 11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1133328" y="279755"/>
            <a:ext cx="6867672" cy="4603761"/>
          </a:xfrm>
          <a:prstGeom prst="rect"/>
        </p:spPr>
      </p:pic>
      <p:sp>
        <p:nvSpPr>
          <p:cNvPr id="1048610" name="Rectangle 12"/>
          <p:cNvSpPr/>
          <p:nvPr/>
        </p:nvSpPr>
        <p:spPr>
          <a:xfrm>
            <a:off x="3079378" y="4070475"/>
            <a:ext cx="1561338" cy="432048"/>
          </a:xfrm>
          <a:prstGeom prst="rect"/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34290" compatLnSpc="1" forceAA="0" fromWordArt="0" horzOverflow="overflow" lIns="68580" numCol="1" rIns="68580" rot="0" rtlCol="0" spcCol="0" spcFirstLastPara="0" tIns="34290" vert="horz" vertOverflow="overflow" wrap="square">
            <a:prstTxWarp prst="textNoShape"/>
            <a:noAutofit/>
          </a:bodyPr>
          <a:p>
            <a:pPr algn="ctr"/>
            <a:endParaRPr sz="1050" lang="en-US"/>
          </a:p>
        </p:txBody>
      </p:sp>
      <p:grpSp>
        <p:nvGrpSpPr>
          <p:cNvPr id="91" name="Google Shape;10398;p90"/>
          <p:cNvGrpSpPr/>
          <p:nvPr/>
        </p:nvGrpSpPr>
        <p:grpSpPr>
          <a:xfrm>
            <a:off x="8049314" y="3087402"/>
            <a:ext cx="913743" cy="1966145"/>
            <a:chOff x="2939074" y="1542757"/>
            <a:chExt cx="557541" cy="1310345"/>
          </a:xfrm>
        </p:grpSpPr>
        <p:sp>
          <p:nvSpPr>
            <p:cNvPr id="1048611" name="Google Shape;10399;p90"/>
            <p:cNvSpPr/>
            <p:nvPr/>
          </p:nvSpPr>
          <p:spPr>
            <a:xfrm>
              <a:off x="2988761" y="2803693"/>
              <a:ext cx="457485" cy="49409"/>
            </a:xfrm>
            <a:custGeom>
              <a:avLst/>
              <a:ahLst/>
              <a:rect l="l" t="t" r="r" b="b"/>
              <a:pathLst>
                <a:path w="18120" h="1957" extrusionOk="0">
                  <a:moveTo>
                    <a:pt x="9060" y="1"/>
                  </a:moveTo>
                  <a:cubicBezTo>
                    <a:pt x="4061" y="1"/>
                    <a:pt x="1" y="437"/>
                    <a:pt x="1" y="978"/>
                  </a:cubicBezTo>
                  <a:cubicBezTo>
                    <a:pt x="1" y="1519"/>
                    <a:pt x="4061" y="1956"/>
                    <a:pt x="9060" y="1956"/>
                  </a:cubicBezTo>
                  <a:cubicBezTo>
                    <a:pt x="14066" y="1956"/>
                    <a:pt x="18120" y="1519"/>
                    <a:pt x="18120" y="978"/>
                  </a:cubicBezTo>
                  <a:cubicBezTo>
                    <a:pt x="18120" y="437"/>
                    <a:pt x="14066" y="1"/>
                    <a:pt x="9060" y="1"/>
                  </a:cubicBezTo>
                  <a:close/>
                </a:path>
              </a:pathLst>
            </a:custGeom>
            <a:solidFill>
              <a:srgbClr val="778C9E"/>
            </a:solidFill>
            <a:ln>
              <a:noFill/>
            </a:ln>
          </p:spPr>
          <p:txBody>
            <a:bodyPr anchor="ctr" anchorCtr="0" bIns="91425" lIns="91425" rIns="91425" spcFirstLastPara="1" tIns="91425" wrap="square">
              <a:noAutofit/>
            </a:bodyPr>
            <a:p>
              <a:pPr algn="l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2" name="Google Shape;10400;p90"/>
            <p:cNvGrpSpPr/>
            <p:nvPr/>
          </p:nvGrpSpPr>
          <p:grpSpPr>
            <a:xfrm>
              <a:off x="2939074" y="1542757"/>
              <a:ext cx="557541" cy="1277423"/>
              <a:chOff x="2939074" y="1542757"/>
              <a:chExt cx="557541" cy="1277423"/>
            </a:xfrm>
          </p:grpSpPr>
          <p:sp>
            <p:nvSpPr>
              <p:cNvPr id="1048612" name="Google Shape;10401;p90"/>
              <p:cNvSpPr/>
              <p:nvPr/>
            </p:nvSpPr>
            <p:spPr>
              <a:xfrm>
                <a:off x="3032035" y="1674397"/>
                <a:ext cx="366821" cy="342104"/>
              </a:xfrm>
              <a:custGeom>
                <a:avLst/>
                <a:ahLst/>
                <a:rect l="l" t="t" r="r" b="b"/>
                <a:pathLst>
                  <a:path w="14529" h="13550" extrusionOk="0">
                    <a:moveTo>
                      <a:pt x="2158" y="0"/>
                    </a:moveTo>
                    <a:cubicBezTo>
                      <a:pt x="966" y="0"/>
                      <a:pt x="1" y="958"/>
                      <a:pt x="1" y="2157"/>
                    </a:cubicBezTo>
                    <a:lnTo>
                      <a:pt x="1" y="11393"/>
                    </a:lnTo>
                    <a:cubicBezTo>
                      <a:pt x="1" y="12585"/>
                      <a:pt x="966" y="13550"/>
                      <a:pt x="2158" y="13550"/>
                    </a:cubicBezTo>
                    <a:lnTo>
                      <a:pt x="12378" y="13550"/>
                    </a:lnTo>
                    <a:cubicBezTo>
                      <a:pt x="13571" y="13550"/>
                      <a:pt x="14529" y="12585"/>
                      <a:pt x="14529" y="11393"/>
                    </a:cubicBezTo>
                    <a:lnTo>
                      <a:pt x="14529" y="2157"/>
                    </a:lnTo>
                    <a:cubicBezTo>
                      <a:pt x="14529" y="958"/>
                      <a:pt x="13571" y="0"/>
                      <a:pt x="12378" y="0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anchor="ctr" anchorCtr="0" bIns="91425" lIns="91425" rIns="91425" spcFirstLastPara="1" tIns="91425" wrap="square">
                <a:noAutofit/>
              </a:bodyPr>
              <a:p>
                <a:pPr algn="l" indent="0" lvl="0" marL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93" name="Google Shape;10402;p90"/>
              <p:cNvGrpSpPr/>
              <p:nvPr/>
            </p:nvGrpSpPr>
            <p:grpSpPr>
              <a:xfrm>
                <a:off x="2939074" y="1547529"/>
                <a:ext cx="557541" cy="1272651"/>
                <a:chOff x="2939074" y="1547529"/>
                <a:chExt cx="557541" cy="1272651"/>
              </a:xfrm>
            </p:grpSpPr>
            <p:sp>
              <p:nvSpPr>
                <p:cNvPr id="1048613" name="Google Shape;10403;p90"/>
                <p:cNvSpPr/>
                <p:nvPr/>
              </p:nvSpPr>
              <p:spPr>
                <a:xfrm>
                  <a:off x="2939074" y="1547529"/>
                  <a:ext cx="557541" cy="1272651"/>
                </a:xfrm>
                <a:custGeom>
                  <a:avLst/>
                  <a:ahLst/>
                  <a:rect l="l" t="t" r="r" b="b"/>
                  <a:pathLst>
                    <a:path w="22083" h="50407" extrusionOk="0">
                      <a:moveTo>
                        <a:pt x="11035" y="0"/>
                      </a:moveTo>
                      <a:cubicBezTo>
                        <a:pt x="7053" y="0"/>
                        <a:pt x="3833" y="3226"/>
                        <a:pt x="3833" y="7202"/>
                      </a:cubicBezTo>
                      <a:lnTo>
                        <a:pt x="3833" y="7208"/>
                      </a:lnTo>
                      <a:cubicBezTo>
                        <a:pt x="3807" y="7208"/>
                        <a:pt x="3787" y="7202"/>
                        <a:pt x="3768" y="7202"/>
                      </a:cubicBezTo>
                      <a:cubicBezTo>
                        <a:pt x="3764" y="7202"/>
                        <a:pt x="3761" y="7202"/>
                        <a:pt x="3757" y="7202"/>
                      </a:cubicBezTo>
                      <a:cubicBezTo>
                        <a:pt x="3091" y="7202"/>
                        <a:pt x="2589" y="7811"/>
                        <a:pt x="2718" y="8466"/>
                      </a:cubicBezTo>
                      <a:cubicBezTo>
                        <a:pt x="2815" y="8983"/>
                        <a:pt x="3269" y="9322"/>
                        <a:pt x="3759" y="9322"/>
                      </a:cubicBezTo>
                      <a:cubicBezTo>
                        <a:pt x="3894" y="9322"/>
                        <a:pt x="4032" y="9297"/>
                        <a:pt x="4165" y="9242"/>
                      </a:cubicBezTo>
                      <a:cubicBezTo>
                        <a:pt x="4921" y="11543"/>
                        <a:pt x="6896" y="13367"/>
                        <a:pt x="9073" y="14078"/>
                      </a:cubicBezTo>
                      <a:lnTo>
                        <a:pt x="9073" y="16124"/>
                      </a:lnTo>
                      <a:lnTo>
                        <a:pt x="6864" y="16124"/>
                      </a:lnTo>
                      <a:cubicBezTo>
                        <a:pt x="6864" y="16124"/>
                        <a:pt x="6857" y="16170"/>
                        <a:pt x="6837" y="16183"/>
                      </a:cubicBezTo>
                      <a:cubicBezTo>
                        <a:pt x="6257" y="16183"/>
                        <a:pt x="5743" y="16561"/>
                        <a:pt x="5560" y="17109"/>
                      </a:cubicBezTo>
                      <a:lnTo>
                        <a:pt x="235" y="32861"/>
                      </a:lnTo>
                      <a:cubicBezTo>
                        <a:pt x="1" y="33559"/>
                        <a:pt x="372" y="34308"/>
                        <a:pt x="1069" y="34543"/>
                      </a:cubicBezTo>
                      <a:cubicBezTo>
                        <a:pt x="1208" y="34588"/>
                        <a:pt x="1350" y="34610"/>
                        <a:pt x="1489" y="34610"/>
                      </a:cubicBezTo>
                      <a:cubicBezTo>
                        <a:pt x="2047" y="34610"/>
                        <a:pt x="2568" y="34261"/>
                        <a:pt x="2751" y="33702"/>
                      </a:cubicBezTo>
                      <a:lnTo>
                        <a:pt x="2927" y="33187"/>
                      </a:lnTo>
                      <a:lnTo>
                        <a:pt x="3507" y="33428"/>
                      </a:lnTo>
                      <a:cubicBezTo>
                        <a:pt x="3507" y="33428"/>
                        <a:pt x="4015" y="32412"/>
                        <a:pt x="3468" y="31577"/>
                      </a:cubicBezTo>
                      <a:lnTo>
                        <a:pt x="6733" y="21918"/>
                      </a:lnTo>
                      <a:lnTo>
                        <a:pt x="6733" y="21918"/>
                      </a:lnTo>
                      <a:cubicBezTo>
                        <a:pt x="6733" y="27699"/>
                        <a:pt x="5951" y="29166"/>
                        <a:pt x="5951" y="32360"/>
                      </a:cubicBezTo>
                      <a:cubicBezTo>
                        <a:pt x="5951" y="35560"/>
                        <a:pt x="7861" y="48490"/>
                        <a:pt x="7861" y="48490"/>
                      </a:cubicBezTo>
                      <a:lnTo>
                        <a:pt x="5554" y="50407"/>
                      </a:lnTo>
                      <a:lnTo>
                        <a:pt x="10018" y="50407"/>
                      </a:lnTo>
                      <a:lnTo>
                        <a:pt x="10761" y="31630"/>
                      </a:lnTo>
                      <a:lnTo>
                        <a:pt x="11146" y="31630"/>
                      </a:lnTo>
                      <a:lnTo>
                        <a:pt x="11889" y="50407"/>
                      </a:lnTo>
                      <a:lnTo>
                        <a:pt x="16353" y="50407"/>
                      </a:lnTo>
                      <a:lnTo>
                        <a:pt x="14046" y="48497"/>
                      </a:lnTo>
                      <a:cubicBezTo>
                        <a:pt x="14046" y="48497"/>
                        <a:pt x="15949" y="34171"/>
                        <a:pt x="15949" y="31590"/>
                      </a:cubicBezTo>
                      <a:cubicBezTo>
                        <a:pt x="15949" y="29003"/>
                        <a:pt x="15291" y="27680"/>
                        <a:pt x="15291" y="21821"/>
                      </a:cubicBezTo>
                      <a:lnTo>
                        <a:pt x="15291" y="21821"/>
                      </a:lnTo>
                      <a:lnTo>
                        <a:pt x="18595" y="31584"/>
                      </a:lnTo>
                      <a:cubicBezTo>
                        <a:pt x="18048" y="32418"/>
                        <a:pt x="18556" y="33435"/>
                        <a:pt x="18556" y="33435"/>
                      </a:cubicBezTo>
                      <a:lnTo>
                        <a:pt x="19136" y="33187"/>
                      </a:lnTo>
                      <a:lnTo>
                        <a:pt x="19306" y="33709"/>
                      </a:lnTo>
                      <a:cubicBezTo>
                        <a:pt x="19484" y="34280"/>
                        <a:pt x="20013" y="34650"/>
                        <a:pt x="20579" y="34650"/>
                      </a:cubicBezTo>
                      <a:cubicBezTo>
                        <a:pt x="20717" y="34650"/>
                        <a:pt x="20856" y="34628"/>
                        <a:pt x="20994" y="34582"/>
                      </a:cubicBezTo>
                      <a:cubicBezTo>
                        <a:pt x="21704" y="34347"/>
                        <a:pt x="22082" y="33578"/>
                        <a:pt x="21828" y="32874"/>
                      </a:cubicBezTo>
                      <a:lnTo>
                        <a:pt x="21828" y="32868"/>
                      </a:lnTo>
                      <a:lnTo>
                        <a:pt x="16503" y="17128"/>
                      </a:lnTo>
                      <a:cubicBezTo>
                        <a:pt x="16334" y="16613"/>
                        <a:pt x="15877" y="16242"/>
                        <a:pt x="15336" y="16190"/>
                      </a:cubicBezTo>
                      <a:cubicBezTo>
                        <a:pt x="15323" y="16170"/>
                        <a:pt x="15310" y="16150"/>
                        <a:pt x="15304" y="16131"/>
                      </a:cubicBezTo>
                      <a:lnTo>
                        <a:pt x="12827" y="16131"/>
                      </a:lnTo>
                      <a:lnTo>
                        <a:pt x="12827" y="14130"/>
                      </a:lnTo>
                      <a:cubicBezTo>
                        <a:pt x="15050" y="13459"/>
                        <a:pt x="17096" y="11621"/>
                        <a:pt x="17885" y="9281"/>
                      </a:cubicBezTo>
                      <a:cubicBezTo>
                        <a:pt x="17969" y="9301"/>
                        <a:pt x="18054" y="9314"/>
                        <a:pt x="18139" y="9314"/>
                      </a:cubicBezTo>
                      <a:cubicBezTo>
                        <a:pt x="18706" y="9314"/>
                        <a:pt x="19169" y="8870"/>
                        <a:pt x="19195" y="8310"/>
                      </a:cubicBezTo>
                      <a:cubicBezTo>
                        <a:pt x="19214" y="7743"/>
                        <a:pt x="18797" y="7261"/>
                        <a:pt x="18230" y="7208"/>
                      </a:cubicBezTo>
                      <a:lnTo>
                        <a:pt x="18230" y="7202"/>
                      </a:lnTo>
                      <a:cubicBezTo>
                        <a:pt x="18230" y="3226"/>
                        <a:pt x="15011" y="0"/>
                        <a:pt x="11035" y="0"/>
                      </a:cubicBezTo>
                      <a:close/>
                    </a:path>
                  </a:pathLst>
                </a:custGeom>
                <a:solidFill>
                  <a:srgbClr val="F2F4F6"/>
                </a:solidFill>
                <a:ln>
                  <a:noFill/>
                </a:ln>
              </p:spPr>
              <p:txBody>
                <a:bodyPr anchor="ctr" anchorCtr="0" bIns="91425" lIns="91425" rIns="91425" spcFirstLastPara="1" tIns="91425" wrap="square">
                  <a:noAutofit/>
                </a:bodyPr>
                <a:p>
                  <a:pPr algn="l" indent="0" lvl="0" marL="0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grpSp>
              <p:nvGrpSpPr>
                <p:cNvPr id="94" name="Google Shape;10404;p90"/>
                <p:cNvGrpSpPr/>
                <p:nvPr/>
              </p:nvGrpSpPr>
              <p:grpSpPr>
                <a:xfrm>
                  <a:off x="2977425" y="1655184"/>
                  <a:ext cx="476218" cy="1085365"/>
                  <a:chOff x="2977425" y="1655184"/>
                  <a:chExt cx="476218" cy="1085365"/>
                </a:xfrm>
              </p:grpSpPr>
              <p:sp>
                <p:nvSpPr>
                  <p:cNvPr id="1048614" name="Google Shape;10405;p90"/>
                  <p:cNvSpPr/>
                  <p:nvPr/>
                </p:nvSpPr>
                <p:spPr>
                  <a:xfrm>
                    <a:off x="2977425" y="2207549"/>
                    <a:ext cx="65871" cy="115179"/>
                  </a:xfrm>
                  <a:custGeom>
                    <a:avLst/>
                    <a:ahLst/>
                    <a:rect l="l" t="t" r="r" b="b"/>
                    <a:pathLst>
                      <a:path w="2609" h="4562" extrusionOk="0">
                        <a:moveTo>
                          <a:pt x="2183" y="0"/>
                        </a:moveTo>
                        <a:cubicBezTo>
                          <a:pt x="2148" y="0"/>
                          <a:pt x="2111" y="6"/>
                          <a:pt x="2073" y="19"/>
                        </a:cubicBezTo>
                        <a:cubicBezTo>
                          <a:pt x="430" y="573"/>
                          <a:pt x="0" y="3030"/>
                          <a:pt x="72" y="4510"/>
                        </a:cubicBezTo>
                        <a:cubicBezTo>
                          <a:pt x="76" y="4542"/>
                          <a:pt x="102" y="4562"/>
                          <a:pt x="127" y="4562"/>
                        </a:cubicBezTo>
                        <a:cubicBezTo>
                          <a:pt x="144" y="4562"/>
                          <a:pt x="159" y="4554"/>
                          <a:pt x="170" y="4536"/>
                        </a:cubicBezTo>
                        <a:cubicBezTo>
                          <a:pt x="515" y="3923"/>
                          <a:pt x="730" y="3272"/>
                          <a:pt x="984" y="2613"/>
                        </a:cubicBezTo>
                        <a:cubicBezTo>
                          <a:pt x="1317" y="1746"/>
                          <a:pt x="1799" y="1251"/>
                          <a:pt x="2412" y="593"/>
                        </a:cubicBezTo>
                        <a:cubicBezTo>
                          <a:pt x="2608" y="379"/>
                          <a:pt x="2461" y="0"/>
                          <a:pt x="2183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15" name="Google Shape;10406;p90"/>
                  <p:cNvSpPr/>
                  <p:nvPr/>
                </p:nvSpPr>
                <p:spPr>
                  <a:xfrm>
                    <a:off x="3000198" y="2248172"/>
                    <a:ext cx="38124" cy="63422"/>
                  </a:xfrm>
                  <a:custGeom>
                    <a:avLst/>
                    <a:ahLst/>
                    <a:rect l="l" t="t" r="r" b="b"/>
                    <a:pathLst>
                      <a:path w="1510" h="2512" extrusionOk="0">
                        <a:moveTo>
                          <a:pt x="1257" y="1"/>
                        </a:moveTo>
                        <a:cubicBezTo>
                          <a:pt x="1226" y="1"/>
                          <a:pt x="1194" y="11"/>
                          <a:pt x="1164" y="33"/>
                        </a:cubicBezTo>
                        <a:cubicBezTo>
                          <a:pt x="845" y="274"/>
                          <a:pt x="695" y="633"/>
                          <a:pt x="545" y="985"/>
                        </a:cubicBezTo>
                        <a:cubicBezTo>
                          <a:pt x="356" y="1408"/>
                          <a:pt x="187" y="1845"/>
                          <a:pt x="37" y="2288"/>
                        </a:cubicBezTo>
                        <a:cubicBezTo>
                          <a:pt x="1" y="2396"/>
                          <a:pt x="102" y="2512"/>
                          <a:pt x="207" y="2512"/>
                        </a:cubicBezTo>
                        <a:cubicBezTo>
                          <a:pt x="236" y="2512"/>
                          <a:pt x="264" y="2503"/>
                          <a:pt x="291" y="2484"/>
                        </a:cubicBezTo>
                        <a:cubicBezTo>
                          <a:pt x="643" y="2230"/>
                          <a:pt x="923" y="1884"/>
                          <a:pt x="1106" y="1487"/>
                        </a:cubicBezTo>
                        <a:cubicBezTo>
                          <a:pt x="1288" y="1096"/>
                          <a:pt x="1510" y="652"/>
                          <a:pt x="1464" y="209"/>
                        </a:cubicBezTo>
                        <a:cubicBezTo>
                          <a:pt x="1454" y="109"/>
                          <a:pt x="1359" y="1"/>
                          <a:pt x="1257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16" name="Google Shape;10407;p90"/>
                  <p:cNvSpPr/>
                  <p:nvPr/>
                </p:nvSpPr>
                <p:spPr>
                  <a:xfrm>
                    <a:off x="3035772" y="2078231"/>
                    <a:ext cx="68698" cy="102581"/>
                  </a:xfrm>
                  <a:custGeom>
                    <a:avLst/>
                    <a:ahLst/>
                    <a:rect l="l" t="t" r="r" b="b"/>
                    <a:pathLst>
                      <a:path w="2721" h="4063" extrusionOk="0">
                        <a:moveTo>
                          <a:pt x="1730" y="0"/>
                        </a:moveTo>
                        <a:cubicBezTo>
                          <a:pt x="1354" y="0"/>
                          <a:pt x="1057" y="265"/>
                          <a:pt x="915" y="625"/>
                        </a:cubicBezTo>
                        <a:cubicBezTo>
                          <a:pt x="557" y="1524"/>
                          <a:pt x="146" y="2554"/>
                          <a:pt x="35" y="3512"/>
                        </a:cubicBezTo>
                        <a:cubicBezTo>
                          <a:pt x="1" y="3825"/>
                          <a:pt x="314" y="4062"/>
                          <a:pt x="609" y="4062"/>
                        </a:cubicBezTo>
                        <a:cubicBezTo>
                          <a:pt x="702" y="4062"/>
                          <a:pt x="792" y="4039"/>
                          <a:pt x="870" y="3988"/>
                        </a:cubicBezTo>
                        <a:cubicBezTo>
                          <a:pt x="1802" y="3362"/>
                          <a:pt x="2173" y="2085"/>
                          <a:pt x="2551" y="1081"/>
                        </a:cubicBezTo>
                        <a:cubicBezTo>
                          <a:pt x="2721" y="644"/>
                          <a:pt x="2375" y="149"/>
                          <a:pt x="1958" y="32"/>
                        </a:cubicBezTo>
                        <a:cubicBezTo>
                          <a:pt x="1880" y="10"/>
                          <a:pt x="1804" y="0"/>
                          <a:pt x="1730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17" name="Google Shape;10408;p90"/>
                  <p:cNvSpPr/>
                  <p:nvPr/>
                </p:nvSpPr>
                <p:spPr>
                  <a:xfrm>
                    <a:off x="3082934" y="1960300"/>
                    <a:ext cx="73546" cy="79100"/>
                  </a:xfrm>
                  <a:custGeom>
                    <a:avLst/>
                    <a:ahLst/>
                    <a:rect l="l" t="t" r="r" b="b"/>
                    <a:pathLst>
                      <a:path w="2913" h="3133" extrusionOk="0">
                        <a:moveTo>
                          <a:pt x="1955" y="1"/>
                        </a:moveTo>
                        <a:cubicBezTo>
                          <a:pt x="1392" y="1"/>
                          <a:pt x="788" y="419"/>
                          <a:pt x="494" y="864"/>
                        </a:cubicBezTo>
                        <a:cubicBezTo>
                          <a:pt x="266" y="1209"/>
                          <a:pt x="273" y="1535"/>
                          <a:pt x="181" y="1913"/>
                        </a:cubicBezTo>
                        <a:cubicBezTo>
                          <a:pt x="103" y="2259"/>
                          <a:pt x="51" y="2610"/>
                          <a:pt x="12" y="2962"/>
                        </a:cubicBezTo>
                        <a:cubicBezTo>
                          <a:pt x="0" y="3069"/>
                          <a:pt x="96" y="3133"/>
                          <a:pt x="191" y="3133"/>
                        </a:cubicBezTo>
                        <a:cubicBezTo>
                          <a:pt x="253" y="3133"/>
                          <a:pt x="314" y="3106"/>
                          <a:pt x="344" y="3047"/>
                        </a:cubicBezTo>
                        <a:cubicBezTo>
                          <a:pt x="468" y="2819"/>
                          <a:pt x="572" y="2578"/>
                          <a:pt x="683" y="2343"/>
                        </a:cubicBezTo>
                        <a:cubicBezTo>
                          <a:pt x="807" y="2102"/>
                          <a:pt x="983" y="1939"/>
                          <a:pt x="1153" y="1724"/>
                        </a:cubicBezTo>
                        <a:cubicBezTo>
                          <a:pt x="1276" y="1555"/>
                          <a:pt x="1446" y="1424"/>
                          <a:pt x="1628" y="1333"/>
                        </a:cubicBezTo>
                        <a:cubicBezTo>
                          <a:pt x="1948" y="1209"/>
                          <a:pt x="2261" y="1307"/>
                          <a:pt x="2573" y="1118"/>
                        </a:cubicBezTo>
                        <a:cubicBezTo>
                          <a:pt x="2860" y="949"/>
                          <a:pt x="2912" y="551"/>
                          <a:pt x="2678" y="310"/>
                        </a:cubicBezTo>
                        <a:cubicBezTo>
                          <a:pt x="2469" y="91"/>
                          <a:pt x="2216" y="1"/>
                          <a:pt x="1955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18" name="Google Shape;10409;p90"/>
                  <p:cNvSpPr/>
                  <p:nvPr/>
                </p:nvSpPr>
                <p:spPr>
                  <a:xfrm>
                    <a:off x="3114494" y="2001327"/>
                    <a:ext cx="113992" cy="97481"/>
                  </a:xfrm>
                  <a:custGeom>
                    <a:avLst/>
                    <a:ahLst/>
                    <a:rect l="l" t="t" r="r" b="b"/>
                    <a:pathLst>
                      <a:path w="4515" h="3861" extrusionOk="0">
                        <a:moveTo>
                          <a:pt x="2398" y="0"/>
                        </a:moveTo>
                        <a:cubicBezTo>
                          <a:pt x="2353" y="0"/>
                          <a:pt x="2308" y="3"/>
                          <a:pt x="2262" y="8"/>
                        </a:cubicBezTo>
                        <a:cubicBezTo>
                          <a:pt x="1415" y="93"/>
                          <a:pt x="548" y="607"/>
                          <a:pt x="365" y="875"/>
                        </a:cubicBezTo>
                        <a:cubicBezTo>
                          <a:pt x="0" y="1409"/>
                          <a:pt x="131" y="2015"/>
                          <a:pt x="372" y="2569"/>
                        </a:cubicBezTo>
                        <a:cubicBezTo>
                          <a:pt x="714" y="3336"/>
                          <a:pt x="1496" y="3861"/>
                          <a:pt x="2279" y="3861"/>
                        </a:cubicBezTo>
                        <a:cubicBezTo>
                          <a:pt x="2675" y="3861"/>
                          <a:pt x="3070" y="3727"/>
                          <a:pt x="3409" y="3423"/>
                        </a:cubicBezTo>
                        <a:cubicBezTo>
                          <a:pt x="4514" y="2419"/>
                          <a:pt x="3802" y="0"/>
                          <a:pt x="2398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19" name="Google Shape;10410;p90"/>
                  <p:cNvSpPr/>
                  <p:nvPr/>
                </p:nvSpPr>
                <p:spPr>
                  <a:xfrm>
                    <a:off x="3164383" y="1962345"/>
                    <a:ext cx="34968" cy="27520"/>
                  </a:xfrm>
                  <a:custGeom>
                    <a:avLst/>
                    <a:ahLst/>
                    <a:rect l="l" t="t" r="r" b="b"/>
                    <a:pathLst>
                      <a:path w="1385" h="1090" extrusionOk="0">
                        <a:moveTo>
                          <a:pt x="393" y="0"/>
                        </a:moveTo>
                        <a:cubicBezTo>
                          <a:pt x="192" y="0"/>
                          <a:pt x="0" y="200"/>
                          <a:pt x="51" y="405"/>
                        </a:cubicBezTo>
                        <a:cubicBezTo>
                          <a:pt x="19" y="522"/>
                          <a:pt x="12" y="639"/>
                          <a:pt x="12" y="757"/>
                        </a:cubicBezTo>
                        <a:cubicBezTo>
                          <a:pt x="12" y="887"/>
                          <a:pt x="103" y="1004"/>
                          <a:pt x="227" y="1037"/>
                        </a:cubicBezTo>
                        <a:cubicBezTo>
                          <a:pt x="475" y="1070"/>
                          <a:pt x="716" y="1083"/>
                          <a:pt x="964" y="1089"/>
                        </a:cubicBezTo>
                        <a:cubicBezTo>
                          <a:pt x="969" y="1089"/>
                          <a:pt x="974" y="1089"/>
                          <a:pt x="979" y="1089"/>
                        </a:cubicBezTo>
                        <a:cubicBezTo>
                          <a:pt x="1274" y="1089"/>
                          <a:pt x="1384" y="721"/>
                          <a:pt x="1198" y="522"/>
                        </a:cubicBezTo>
                        <a:cubicBezTo>
                          <a:pt x="1101" y="418"/>
                          <a:pt x="990" y="333"/>
                          <a:pt x="872" y="255"/>
                        </a:cubicBezTo>
                        <a:cubicBezTo>
                          <a:pt x="729" y="164"/>
                          <a:pt x="644" y="66"/>
                          <a:pt x="481" y="14"/>
                        </a:cubicBezTo>
                        <a:cubicBezTo>
                          <a:pt x="452" y="5"/>
                          <a:pt x="423" y="0"/>
                          <a:pt x="393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20" name="Google Shape;10411;p90"/>
                  <p:cNvSpPr/>
                  <p:nvPr/>
                </p:nvSpPr>
                <p:spPr>
                  <a:xfrm>
                    <a:off x="3180794" y="1922782"/>
                    <a:ext cx="36407" cy="56504"/>
                  </a:xfrm>
                  <a:custGeom>
                    <a:avLst/>
                    <a:ahLst/>
                    <a:rect l="l" t="t" r="r" b="b"/>
                    <a:pathLst>
                      <a:path w="1442" h="2238" extrusionOk="0">
                        <a:moveTo>
                          <a:pt x="235" y="0"/>
                        </a:moveTo>
                        <a:cubicBezTo>
                          <a:pt x="220" y="0"/>
                          <a:pt x="204" y="11"/>
                          <a:pt x="196" y="30"/>
                        </a:cubicBezTo>
                        <a:lnTo>
                          <a:pt x="196" y="43"/>
                        </a:lnTo>
                        <a:cubicBezTo>
                          <a:pt x="14" y="140"/>
                          <a:pt x="1" y="401"/>
                          <a:pt x="177" y="512"/>
                        </a:cubicBezTo>
                        <a:cubicBezTo>
                          <a:pt x="222" y="1092"/>
                          <a:pt x="503" y="1626"/>
                          <a:pt x="835" y="2122"/>
                        </a:cubicBezTo>
                        <a:cubicBezTo>
                          <a:pt x="886" y="2197"/>
                          <a:pt x="978" y="2237"/>
                          <a:pt x="1066" y="2237"/>
                        </a:cubicBezTo>
                        <a:cubicBezTo>
                          <a:pt x="1169" y="2237"/>
                          <a:pt x="1267" y="2182"/>
                          <a:pt x="1291" y="2063"/>
                        </a:cubicBezTo>
                        <a:cubicBezTo>
                          <a:pt x="1441" y="1300"/>
                          <a:pt x="1246" y="277"/>
                          <a:pt x="385" y="23"/>
                        </a:cubicBezTo>
                        <a:cubicBezTo>
                          <a:pt x="362" y="15"/>
                          <a:pt x="337" y="12"/>
                          <a:pt x="313" y="12"/>
                        </a:cubicBezTo>
                        <a:cubicBezTo>
                          <a:pt x="295" y="12"/>
                          <a:pt x="278" y="14"/>
                          <a:pt x="262" y="17"/>
                        </a:cubicBezTo>
                        <a:cubicBezTo>
                          <a:pt x="256" y="6"/>
                          <a:pt x="246" y="0"/>
                          <a:pt x="235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21" name="Google Shape;10412;p90"/>
                  <p:cNvSpPr/>
                  <p:nvPr/>
                </p:nvSpPr>
                <p:spPr>
                  <a:xfrm>
                    <a:off x="3159131" y="2111002"/>
                    <a:ext cx="48526" cy="50091"/>
                  </a:xfrm>
                  <a:custGeom>
                    <a:avLst/>
                    <a:ahLst/>
                    <a:rect l="l" t="t" r="r" b="b"/>
                    <a:pathLst>
                      <a:path w="1922" h="1984" extrusionOk="0">
                        <a:moveTo>
                          <a:pt x="1410" y="0"/>
                        </a:moveTo>
                        <a:cubicBezTo>
                          <a:pt x="1343" y="0"/>
                          <a:pt x="1276" y="9"/>
                          <a:pt x="1211" y="24"/>
                        </a:cubicBezTo>
                        <a:cubicBezTo>
                          <a:pt x="1087" y="44"/>
                          <a:pt x="976" y="96"/>
                          <a:pt x="885" y="181"/>
                        </a:cubicBezTo>
                        <a:cubicBezTo>
                          <a:pt x="507" y="441"/>
                          <a:pt x="240" y="943"/>
                          <a:pt x="116" y="1341"/>
                        </a:cubicBezTo>
                        <a:cubicBezTo>
                          <a:pt x="1" y="1713"/>
                          <a:pt x="281" y="1984"/>
                          <a:pt x="637" y="1984"/>
                        </a:cubicBezTo>
                        <a:cubicBezTo>
                          <a:pt x="704" y="1984"/>
                          <a:pt x="775" y="1974"/>
                          <a:pt x="846" y="1953"/>
                        </a:cubicBezTo>
                        <a:cubicBezTo>
                          <a:pt x="1198" y="1842"/>
                          <a:pt x="1498" y="1816"/>
                          <a:pt x="1719" y="1517"/>
                        </a:cubicBezTo>
                        <a:cubicBezTo>
                          <a:pt x="1895" y="1262"/>
                          <a:pt x="1921" y="910"/>
                          <a:pt x="1921" y="611"/>
                        </a:cubicBezTo>
                        <a:cubicBezTo>
                          <a:pt x="1915" y="545"/>
                          <a:pt x="1908" y="487"/>
                          <a:pt x="1889" y="435"/>
                        </a:cubicBezTo>
                        <a:cubicBezTo>
                          <a:pt x="1915" y="252"/>
                          <a:pt x="1804" y="76"/>
                          <a:pt x="1628" y="31"/>
                        </a:cubicBezTo>
                        <a:cubicBezTo>
                          <a:pt x="1556" y="10"/>
                          <a:pt x="1483" y="0"/>
                          <a:pt x="1410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22" name="Google Shape;10413;p90"/>
                  <p:cNvSpPr/>
                  <p:nvPr/>
                </p:nvSpPr>
                <p:spPr>
                  <a:xfrm>
                    <a:off x="3159131" y="2164148"/>
                    <a:ext cx="48526" cy="50116"/>
                  </a:xfrm>
                  <a:custGeom>
                    <a:avLst/>
                    <a:ahLst/>
                    <a:rect l="l" t="t" r="r" b="b"/>
                    <a:pathLst>
                      <a:path w="1922" h="1985" extrusionOk="0">
                        <a:moveTo>
                          <a:pt x="1410" y="1"/>
                        </a:moveTo>
                        <a:cubicBezTo>
                          <a:pt x="1343" y="1"/>
                          <a:pt x="1276" y="9"/>
                          <a:pt x="1211" y="24"/>
                        </a:cubicBezTo>
                        <a:cubicBezTo>
                          <a:pt x="1087" y="44"/>
                          <a:pt x="976" y="96"/>
                          <a:pt x="885" y="174"/>
                        </a:cubicBezTo>
                        <a:cubicBezTo>
                          <a:pt x="507" y="441"/>
                          <a:pt x="240" y="943"/>
                          <a:pt x="116" y="1341"/>
                        </a:cubicBezTo>
                        <a:cubicBezTo>
                          <a:pt x="1" y="1713"/>
                          <a:pt x="281" y="1984"/>
                          <a:pt x="637" y="1984"/>
                        </a:cubicBezTo>
                        <a:cubicBezTo>
                          <a:pt x="704" y="1984"/>
                          <a:pt x="775" y="1974"/>
                          <a:pt x="846" y="1953"/>
                        </a:cubicBezTo>
                        <a:cubicBezTo>
                          <a:pt x="1198" y="1843"/>
                          <a:pt x="1498" y="1817"/>
                          <a:pt x="1719" y="1517"/>
                        </a:cubicBezTo>
                        <a:cubicBezTo>
                          <a:pt x="1895" y="1263"/>
                          <a:pt x="1921" y="911"/>
                          <a:pt x="1921" y="611"/>
                        </a:cubicBezTo>
                        <a:cubicBezTo>
                          <a:pt x="1915" y="546"/>
                          <a:pt x="1908" y="487"/>
                          <a:pt x="1889" y="428"/>
                        </a:cubicBezTo>
                        <a:cubicBezTo>
                          <a:pt x="1915" y="252"/>
                          <a:pt x="1804" y="76"/>
                          <a:pt x="1628" y="31"/>
                        </a:cubicBezTo>
                        <a:cubicBezTo>
                          <a:pt x="1556" y="10"/>
                          <a:pt x="1483" y="1"/>
                          <a:pt x="1410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23" name="Google Shape;10414;p90"/>
                  <p:cNvSpPr/>
                  <p:nvPr/>
                </p:nvSpPr>
                <p:spPr>
                  <a:xfrm>
                    <a:off x="3159131" y="2217294"/>
                    <a:ext cx="48526" cy="50116"/>
                  </a:xfrm>
                  <a:custGeom>
                    <a:avLst/>
                    <a:ahLst/>
                    <a:rect l="l" t="t" r="r" b="b"/>
                    <a:pathLst>
                      <a:path w="1922" h="1985" extrusionOk="0">
                        <a:moveTo>
                          <a:pt x="1410" y="1"/>
                        </a:moveTo>
                        <a:cubicBezTo>
                          <a:pt x="1343" y="1"/>
                          <a:pt x="1276" y="9"/>
                          <a:pt x="1211" y="24"/>
                        </a:cubicBezTo>
                        <a:cubicBezTo>
                          <a:pt x="1087" y="44"/>
                          <a:pt x="976" y="96"/>
                          <a:pt x="885" y="174"/>
                        </a:cubicBezTo>
                        <a:cubicBezTo>
                          <a:pt x="507" y="442"/>
                          <a:pt x="240" y="943"/>
                          <a:pt x="116" y="1341"/>
                        </a:cubicBezTo>
                        <a:cubicBezTo>
                          <a:pt x="1" y="1713"/>
                          <a:pt x="281" y="1984"/>
                          <a:pt x="637" y="1984"/>
                        </a:cubicBezTo>
                        <a:cubicBezTo>
                          <a:pt x="704" y="1984"/>
                          <a:pt x="775" y="1974"/>
                          <a:pt x="846" y="1954"/>
                        </a:cubicBezTo>
                        <a:cubicBezTo>
                          <a:pt x="1198" y="1843"/>
                          <a:pt x="1498" y="1817"/>
                          <a:pt x="1719" y="1517"/>
                        </a:cubicBezTo>
                        <a:cubicBezTo>
                          <a:pt x="1895" y="1263"/>
                          <a:pt x="1921" y="911"/>
                          <a:pt x="1921" y="611"/>
                        </a:cubicBezTo>
                        <a:cubicBezTo>
                          <a:pt x="1915" y="546"/>
                          <a:pt x="1908" y="487"/>
                          <a:pt x="1889" y="428"/>
                        </a:cubicBezTo>
                        <a:cubicBezTo>
                          <a:pt x="1915" y="253"/>
                          <a:pt x="1804" y="77"/>
                          <a:pt x="1628" y="31"/>
                        </a:cubicBezTo>
                        <a:cubicBezTo>
                          <a:pt x="1556" y="10"/>
                          <a:pt x="1483" y="1"/>
                          <a:pt x="1410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24" name="Google Shape;10415;p90"/>
                  <p:cNvSpPr/>
                  <p:nvPr/>
                </p:nvSpPr>
                <p:spPr>
                  <a:xfrm>
                    <a:off x="3121916" y="2111532"/>
                    <a:ext cx="31585" cy="42795"/>
                  </a:xfrm>
                  <a:custGeom>
                    <a:avLst/>
                    <a:ahLst/>
                    <a:rect l="l" t="t" r="r" b="b"/>
                    <a:pathLst>
                      <a:path w="1251" h="1695" extrusionOk="0">
                        <a:moveTo>
                          <a:pt x="457" y="0"/>
                        </a:moveTo>
                        <a:cubicBezTo>
                          <a:pt x="228" y="0"/>
                          <a:pt x="1" y="197"/>
                          <a:pt x="52" y="505"/>
                        </a:cubicBezTo>
                        <a:cubicBezTo>
                          <a:pt x="110" y="883"/>
                          <a:pt x="202" y="1600"/>
                          <a:pt x="658" y="1685"/>
                        </a:cubicBezTo>
                        <a:cubicBezTo>
                          <a:pt x="692" y="1691"/>
                          <a:pt x="727" y="1694"/>
                          <a:pt x="762" y="1694"/>
                        </a:cubicBezTo>
                        <a:cubicBezTo>
                          <a:pt x="906" y="1694"/>
                          <a:pt x="1047" y="1637"/>
                          <a:pt x="1121" y="1496"/>
                        </a:cubicBezTo>
                        <a:cubicBezTo>
                          <a:pt x="1251" y="1248"/>
                          <a:pt x="1160" y="1020"/>
                          <a:pt x="1036" y="772"/>
                        </a:cubicBezTo>
                        <a:cubicBezTo>
                          <a:pt x="958" y="616"/>
                          <a:pt x="892" y="453"/>
                          <a:pt x="834" y="290"/>
                        </a:cubicBezTo>
                        <a:cubicBezTo>
                          <a:pt x="763" y="89"/>
                          <a:pt x="610" y="0"/>
                          <a:pt x="457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25" name="Google Shape;10416;p90"/>
                  <p:cNvSpPr/>
                  <p:nvPr/>
                </p:nvSpPr>
                <p:spPr>
                  <a:xfrm>
                    <a:off x="3118760" y="2152635"/>
                    <a:ext cx="30524" cy="45849"/>
                  </a:xfrm>
                  <a:custGeom>
                    <a:avLst/>
                    <a:ahLst/>
                    <a:rect l="l" t="t" r="r" b="b"/>
                    <a:pathLst>
                      <a:path w="1209" h="1816" extrusionOk="0">
                        <a:moveTo>
                          <a:pt x="261" y="0"/>
                        </a:moveTo>
                        <a:cubicBezTo>
                          <a:pt x="136" y="0"/>
                          <a:pt x="1" y="101"/>
                          <a:pt x="1" y="239"/>
                        </a:cubicBezTo>
                        <a:cubicBezTo>
                          <a:pt x="1" y="728"/>
                          <a:pt x="53" y="1464"/>
                          <a:pt x="516" y="1751"/>
                        </a:cubicBezTo>
                        <a:cubicBezTo>
                          <a:pt x="586" y="1795"/>
                          <a:pt x="659" y="1815"/>
                          <a:pt x="729" y="1815"/>
                        </a:cubicBezTo>
                        <a:cubicBezTo>
                          <a:pt x="988" y="1815"/>
                          <a:pt x="1208" y="1546"/>
                          <a:pt x="1141" y="1269"/>
                        </a:cubicBezTo>
                        <a:cubicBezTo>
                          <a:pt x="1089" y="1047"/>
                          <a:pt x="913" y="904"/>
                          <a:pt x="796" y="715"/>
                        </a:cubicBezTo>
                        <a:cubicBezTo>
                          <a:pt x="659" y="526"/>
                          <a:pt x="542" y="330"/>
                          <a:pt x="444" y="122"/>
                        </a:cubicBezTo>
                        <a:cubicBezTo>
                          <a:pt x="407" y="36"/>
                          <a:pt x="336" y="0"/>
                          <a:pt x="261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26" name="Google Shape;10417;p90"/>
                  <p:cNvSpPr/>
                  <p:nvPr/>
                </p:nvSpPr>
                <p:spPr>
                  <a:xfrm>
                    <a:off x="3111186" y="2198561"/>
                    <a:ext cx="37543" cy="43198"/>
                  </a:xfrm>
                  <a:custGeom>
                    <a:avLst/>
                    <a:ahLst/>
                    <a:rect l="l" t="t" r="r" b="b"/>
                    <a:pathLst>
                      <a:path w="1487" h="1711" extrusionOk="0">
                        <a:moveTo>
                          <a:pt x="275" y="0"/>
                        </a:moveTo>
                        <a:cubicBezTo>
                          <a:pt x="183" y="0"/>
                          <a:pt x="96" y="47"/>
                          <a:pt x="79" y="154"/>
                        </a:cubicBezTo>
                        <a:cubicBezTo>
                          <a:pt x="1" y="662"/>
                          <a:pt x="177" y="1073"/>
                          <a:pt x="477" y="1470"/>
                        </a:cubicBezTo>
                        <a:cubicBezTo>
                          <a:pt x="589" y="1614"/>
                          <a:pt x="744" y="1711"/>
                          <a:pt x="911" y="1711"/>
                        </a:cubicBezTo>
                        <a:cubicBezTo>
                          <a:pt x="986" y="1711"/>
                          <a:pt x="1064" y="1691"/>
                          <a:pt x="1142" y="1646"/>
                        </a:cubicBezTo>
                        <a:cubicBezTo>
                          <a:pt x="1389" y="1496"/>
                          <a:pt x="1487" y="1086"/>
                          <a:pt x="1239" y="884"/>
                        </a:cubicBezTo>
                        <a:cubicBezTo>
                          <a:pt x="952" y="662"/>
                          <a:pt x="698" y="395"/>
                          <a:pt x="490" y="102"/>
                        </a:cubicBezTo>
                        <a:cubicBezTo>
                          <a:pt x="444" y="37"/>
                          <a:pt x="357" y="0"/>
                          <a:pt x="275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27" name="Google Shape;10418;p90"/>
                  <p:cNvSpPr/>
                  <p:nvPr/>
                </p:nvSpPr>
                <p:spPr>
                  <a:xfrm>
                    <a:off x="3113812" y="2250924"/>
                    <a:ext cx="32620" cy="36028"/>
                  </a:xfrm>
                  <a:custGeom>
                    <a:avLst/>
                    <a:ahLst/>
                    <a:rect l="l" t="t" r="r" b="b"/>
                    <a:pathLst>
                      <a:path w="1292" h="1427" extrusionOk="0">
                        <a:moveTo>
                          <a:pt x="192" y="1"/>
                        </a:moveTo>
                        <a:cubicBezTo>
                          <a:pt x="85" y="1"/>
                          <a:pt x="0" y="118"/>
                          <a:pt x="21" y="231"/>
                        </a:cubicBezTo>
                        <a:cubicBezTo>
                          <a:pt x="27" y="276"/>
                          <a:pt x="1" y="380"/>
                          <a:pt x="1" y="446"/>
                        </a:cubicBezTo>
                        <a:cubicBezTo>
                          <a:pt x="14" y="563"/>
                          <a:pt x="40" y="680"/>
                          <a:pt x="86" y="791"/>
                        </a:cubicBezTo>
                        <a:cubicBezTo>
                          <a:pt x="125" y="895"/>
                          <a:pt x="171" y="993"/>
                          <a:pt x="223" y="1091"/>
                        </a:cubicBezTo>
                        <a:cubicBezTo>
                          <a:pt x="353" y="1312"/>
                          <a:pt x="516" y="1397"/>
                          <a:pt x="764" y="1423"/>
                        </a:cubicBezTo>
                        <a:cubicBezTo>
                          <a:pt x="778" y="1425"/>
                          <a:pt x="792" y="1426"/>
                          <a:pt x="807" y="1426"/>
                        </a:cubicBezTo>
                        <a:cubicBezTo>
                          <a:pt x="964" y="1426"/>
                          <a:pt x="1129" y="1301"/>
                          <a:pt x="1200" y="1176"/>
                        </a:cubicBezTo>
                        <a:cubicBezTo>
                          <a:pt x="1292" y="1013"/>
                          <a:pt x="1292" y="817"/>
                          <a:pt x="1200" y="661"/>
                        </a:cubicBezTo>
                        <a:cubicBezTo>
                          <a:pt x="1142" y="543"/>
                          <a:pt x="1044" y="452"/>
                          <a:pt x="920" y="400"/>
                        </a:cubicBezTo>
                        <a:cubicBezTo>
                          <a:pt x="881" y="380"/>
                          <a:pt x="842" y="361"/>
                          <a:pt x="809" y="335"/>
                        </a:cubicBezTo>
                        <a:cubicBezTo>
                          <a:pt x="809" y="335"/>
                          <a:pt x="743" y="288"/>
                          <a:pt x="740" y="288"/>
                        </a:cubicBezTo>
                        <a:lnTo>
                          <a:pt x="740" y="288"/>
                        </a:lnTo>
                        <a:cubicBezTo>
                          <a:pt x="740" y="288"/>
                          <a:pt x="740" y="288"/>
                          <a:pt x="740" y="288"/>
                        </a:cubicBezTo>
                        <a:lnTo>
                          <a:pt x="740" y="288"/>
                        </a:lnTo>
                        <a:cubicBezTo>
                          <a:pt x="666" y="228"/>
                          <a:pt x="582" y="168"/>
                          <a:pt x="503" y="120"/>
                        </a:cubicBezTo>
                        <a:cubicBezTo>
                          <a:pt x="431" y="81"/>
                          <a:pt x="347" y="68"/>
                          <a:pt x="281" y="28"/>
                        </a:cubicBezTo>
                        <a:cubicBezTo>
                          <a:pt x="251" y="9"/>
                          <a:pt x="221" y="1"/>
                          <a:pt x="192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28" name="Google Shape;10419;p90"/>
                  <p:cNvSpPr/>
                  <p:nvPr/>
                </p:nvSpPr>
                <p:spPr>
                  <a:xfrm>
                    <a:off x="3179152" y="2275717"/>
                    <a:ext cx="75717" cy="61377"/>
                  </a:xfrm>
                  <a:custGeom>
                    <a:avLst/>
                    <a:ahLst/>
                    <a:rect l="l" t="t" r="r" b="b"/>
                    <a:pathLst>
                      <a:path w="2999" h="2431" extrusionOk="0">
                        <a:moveTo>
                          <a:pt x="1501" y="0"/>
                        </a:moveTo>
                        <a:cubicBezTo>
                          <a:pt x="1115" y="0"/>
                          <a:pt x="732" y="77"/>
                          <a:pt x="372" y="259"/>
                        </a:cubicBezTo>
                        <a:cubicBezTo>
                          <a:pt x="66" y="415"/>
                          <a:pt x="1" y="735"/>
                          <a:pt x="85" y="1015"/>
                        </a:cubicBezTo>
                        <a:cubicBezTo>
                          <a:pt x="170" y="1673"/>
                          <a:pt x="561" y="2286"/>
                          <a:pt x="1265" y="2410"/>
                        </a:cubicBezTo>
                        <a:cubicBezTo>
                          <a:pt x="1347" y="2424"/>
                          <a:pt x="1426" y="2430"/>
                          <a:pt x="1502" y="2430"/>
                        </a:cubicBezTo>
                        <a:cubicBezTo>
                          <a:pt x="2309" y="2430"/>
                          <a:pt x="2785" y="1674"/>
                          <a:pt x="2934" y="917"/>
                        </a:cubicBezTo>
                        <a:cubicBezTo>
                          <a:pt x="2999" y="578"/>
                          <a:pt x="2842" y="259"/>
                          <a:pt x="2503" y="154"/>
                        </a:cubicBezTo>
                        <a:cubicBezTo>
                          <a:pt x="2174" y="58"/>
                          <a:pt x="1836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29" name="Google Shape;10420;p90"/>
                  <p:cNvSpPr/>
                  <p:nvPr/>
                </p:nvSpPr>
                <p:spPr>
                  <a:xfrm>
                    <a:off x="3103460" y="2303136"/>
                    <a:ext cx="46632" cy="110155"/>
                  </a:xfrm>
                  <a:custGeom>
                    <a:avLst/>
                    <a:ahLst/>
                    <a:rect l="l" t="t" r="r" b="b"/>
                    <a:pathLst>
                      <a:path w="1847" h="4363" extrusionOk="0">
                        <a:moveTo>
                          <a:pt x="988" y="0"/>
                        </a:moveTo>
                        <a:cubicBezTo>
                          <a:pt x="718" y="0"/>
                          <a:pt x="455" y="139"/>
                          <a:pt x="366" y="470"/>
                        </a:cubicBezTo>
                        <a:cubicBezTo>
                          <a:pt x="40" y="1669"/>
                          <a:pt x="1" y="3103"/>
                          <a:pt x="483" y="4269"/>
                        </a:cubicBezTo>
                        <a:cubicBezTo>
                          <a:pt x="499" y="4331"/>
                          <a:pt x="551" y="4362"/>
                          <a:pt x="603" y="4362"/>
                        </a:cubicBezTo>
                        <a:cubicBezTo>
                          <a:pt x="656" y="4362"/>
                          <a:pt x="708" y="4331"/>
                          <a:pt x="724" y="4269"/>
                        </a:cubicBezTo>
                        <a:cubicBezTo>
                          <a:pt x="1180" y="3175"/>
                          <a:pt x="1219" y="1936"/>
                          <a:pt x="1656" y="822"/>
                        </a:cubicBezTo>
                        <a:cubicBezTo>
                          <a:pt x="1847" y="341"/>
                          <a:pt x="1410" y="0"/>
                          <a:pt x="988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30" name="Google Shape;10421;p90"/>
                  <p:cNvSpPr/>
                  <p:nvPr/>
                </p:nvSpPr>
                <p:spPr>
                  <a:xfrm>
                    <a:off x="3101314" y="2420915"/>
                    <a:ext cx="51985" cy="138331"/>
                  </a:xfrm>
                  <a:custGeom>
                    <a:avLst/>
                    <a:ahLst/>
                    <a:rect l="l" t="t" r="r" b="b"/>
                    <a:pathLst>
                      <a:path w="2059" h="5479" extrusionOk="0">
                        <a:moveTo>
                          <a:pt x="1418" y="0"/>
                        </a:moveTo>
                        <a:cubicBezTo>
                          <a:pt x="1242" y="0"/>
                          <a:pt x="1060" y="81"/>
                          <a:pt x="933" y="263"/>
                        </a:cubicBezTo>
                        <a:cubicBezTo>
                          <a:pt x="33" y="1540"/>
                          <a:pt x="1" y="3997"/>
                          <a:pt x="861" y="5307"/>
                        </a:cubicBezTo>
                        <a:cubicBezTo>
                          <a:pt x="933" y="5418"/>
                          <a:pt x="1067" y="5478"/>
                          <a:pt x="1197" y="5478"/>
                        </a:cubicBezTo>
                        <a:cubicBezTo>
                          <a:pt x="1349" y="5478"/>
                          <a:pt x="1494" y="5396"/>
                          <a:pt x="1526" y="5216"/>
                        </a:cubicBezTo>
                        <a:cubicBezTo>
                          <a:pt x="1656" y="4525"/>
                          <a:pt x="1526" y="3821"/>
                          <a:pt x="1513" y="3117"/>
                        </a:cubicBezTo>
                        <a:cubicBezTo>
                          <a:pt x="1487" y="2257"/>
                          <a:pt x="1793" y="1521"/>
                          <a:pt x="1969" y="699"/>
                        </a:cubicBezTo>
                        <a:cubicBezTo>
                          <a:pt x="2058" y="279"/>
                          <a:pt x="1747" y="0"/>
                          <a:pt x="1418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31" name="Google Shape;10422;p90"/>
                  <p:cNvSpPr/>
                  <p:nvPr/>
                </p:nvSpPr>
                <p:spPr>
                  <a:xfrm>
                    <a:off x="3153577" y="2340073"/>
                    <a:ext cx="54080" cy="195416"/>
                  </a:xfrm>
                  <a:custGeom>
                    <a:avLst/>
                    <a:ahLst/>
                    <a:rect l="l" t="t" r="r" b="b"/>
                    <a:pathLst>
                      <a:path w="2142" h="7740" extrusionOk="0">
                        <a:moveTo>
                          <a:pt x="1063" y="1"/>
                        </a:moveTo>
                        <a:cubicBezTo>
                          <a:pt x="652" y="1"/>
                          <a:pt x="241" y="271"/>
                          <a:pt x="225" y="812"/>
                        </a:cubicBezTo>
                        <a:cubicBezTo>
                          <a:pt x="166" y="3009"/>
                          <a:pt x="238" y="5153"/>
                          <a:pt x="23" y="7343"/>
                        </a:cubicBezTo>
                        <a:cubicBezTo>
                          <a:pt x="1" y="7567"/>
                          <a:pt x="226" y="7739"/>
                          <a:pt x="436" y="7739"/>
                        </a:cubicBezTo>
                        <a:cubicBezTo>
                          <a:pt x="531" y="7739"/>
                          <a:pt x="623" y="7704"/>
                          <a:pt x="688" y="7623"/>
                        </a:cubicBezTo>
                        <a:cubicBezTo>
                          <a:pt x="2141" y="5818"/>
                          <a:pt x="1978" y="3002"/>
                          <a:pt x="1907" y="812"/>
                        </a:cubicBezTo>
                        <a:cubicBezTo>
                          <a:pt x="1887" y="271"/>
                          <a:pt x="1475" y="1"/>
                          <a:pt x="1063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32" name="Google Shape;10423;p90"/>
                  <p:cNvSpPr/>
                  <p:nvPr/>
                </p:nvSpPr>
                <p:spPr>
                  <a:xfrm>
                    <a:off x="3124037" y="2604843"/>
                    <a:ext cx="42138" cy="127348"/>
                  </a:xfrm>
                  <a:custGeom>
                    <a:avLst/>
                    <a:ahLst/>
                    <a:rect l="l" t="t" r="r" b="b"/>
                    <a:pathLst>
                      <a:path w="1669" h="5044" extrusionOk="0">
                        <a:moveTo>
                          <a:pt x="786" y="1"/>
                        </a:moveTo>
                        <a:cubicBezTo>
                          <a:pt x="627" y="1"/>
                          <a:pt x="463" y="80"/>
                          <a:pt x="372" y="219"/>
                        </a:cubicBezTo>
                        <a:cubicBezTo>
                          <a:pt x="0" y="805"/>
                          <a:pt x="228" y="1679"/>
                          <a:pt x="320" y="2324"/>
                        </a:cubicBezTo>
                        <a:cubicBezTo>
                          <a:pt x="443" y="3171"/>
                          <a:pt x="567" y="4253"/>
                          <a:pt x="1089" y="4950"/>
                        </a:cubicBezTo>
                        <a:cubicBezTo>
                          <a:pt x="1131" y="5011"/>
                          <a:pt x="1198" y="5043"/>
                          <a:pt x="1263" y="5043"/>
                        </a:cubicBezTo>
                        <a:cubicBezTo>
                          <a:pt x="1338" y="5043"/>
                          <a:pt x="1410" y="4999"/>
                          <a:pt x="1434" y="4905"/>
                        </a:cubicBezTo>
                        <a:cubicBezTo>
                          <a:pt x="1669" y="4155"/>
                          <a:pt x="1473" y="3223"/>
                          <a:pt x="1395" y="2454"/>
                        </a:cubicBezTo>
                        <a:cubicBezTo>
                          <a:pt x="1323" y="1750"/>
                          <a:pt x="1486" y="857"/>
                          <a:pt x="1154" y="219"/>
                        </a:cubicBezTo>
                        <a:cubicBezTo>
                          <a:pt x="1076" y="68"/>
                          <a:pt x="933" y="1"/>
                          <a:pt x="786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33" name="Google Shape;10424;p90"/>
                  <p:cNvSpPr/>
                  <p:nvPr/>
                </p:nvSpPr>
                <p:spPr>
                  <a:xfrm>
                    <a:off x="3156682" y="2559398"/>
                    <a:ext cx="40446" cy="181151"/>
                  </a:xfrm>
                  <a:custGeom>
                    <a:avLst/>
                    <a:ahLst/>
                    <a:rect l="l" t="t" r="r" b="b"/>
                    <a:pathLst>
                      <a:path w="1602" h="7175" extrusionOk="0">
                        <a:moveTo>
                          <a:pt x="526" y="1"/>
                        </a:moveTo>
                        <a:cubicBezTo>
                          <a:pt x="257" y="1"/>
                          <a:pt x="1" y="269"/>
                          <a:pt x="17" y="533"/>
                        </a:cubicBezTo>
                        <a:cubicBezTo>
                          <a:pt x="24" y="728"/>
                          <a:pt x="43" y="911"/>
                          <a:pt x="193" y="1054"/>
                        </a:cubicBezTo>
                        <a:cubicBezTo>
                          <a:pt x="343" y="1204"/>
                          <a:pt x="369" y="1380"/>
                          <a:pt x="428" y="1628"/>
                        </a:cubicBezTo>
                        <a:cubicBezTo>
                          <a:pt x="597" y="2292"/>
                          <a:pt x="591" y="3009"/>
                          <a:pt x="584" y="3694"/>
                        </a:cubicBezTo>
                        <a:cubicBezTo>
                          <a:pt x="578" y="4339"/>
                          <a:pt x="552" y="4991"/>
                          <a:pt x="519" y="5636"/>
                        </a:cubicBezTo>
                        <a:cubicBezTo>
                          <a:pt x="493" y="6112"/>
                          <a:pt x="363" y="6692"/>
                          <a:pt x="597" y="7122"/>
                        </a:cubicBezTo>
                        <a:cubicBezTo>
                          <a:pt x="620" y="7156"/>
                          <a:pt x="657" y="7174"/>
                          <a:pt x="695" y="7174"/>
                        </a:cubicBezTo>
                        <a:cubicBezTo>
                          <a:pt x="723" y="7174"/>
                          <a:pt x="751" y="7164"/>
                          <a:pt x="773" y="7141"/>
                        </a:cubicBezTo>
                        <a:cubicBezTo>
                          <a:pt x="1119" y="6855"/>
                          <a:pt x="1164" y="6353"/>
                          <a:pt x="1262" y="5942"/>
                        </a:cubicBezTo>
                        <a:cubicBezTo>
                          <a:pt x="1419" y="5277"/>
                          <a:pt x="1484" y="4587"/>
                          <a:pt x="1549" y="3915"/>
                        </a:cubicBezTo>
                        <a:cubicBezTo>
                          <a:pt x="1601" y="3283"/>
                          <a:pt x="1588" y="2657"/>
                          <a:pt x="1529" y="2025"/>
                        </a:cubicBezTo>
                        <a:cubicBezTo>
                          <a:pt x="1484" y="1576"/>
                          <a:pt x="1217" y="982"/>
                          <a:pt x="1204" y="637"/>
                        </a:cubicBezTo>
                        <a:cubicBezTo>
                          <a:pt x="1184" y="350"/>
                          <a:pt x="1028" y="174"/>
                          <a:pt x="767" y="70"/>
                        </a:cubicBezTo>
                        <a:lnTo>
                          <a:pt x="676" y="31"/>
                        </a:lnTo>
                        <a:cubicBezTo>
                          <a:pt x="626" y="10"/>
                          <a:pt x="576" y="1"/>
                          <a:pt x="526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34" name="Google Shape;10425;p90"/>
                  <p:cNvSpPr/>
                  <p:nvPr/>
                </p:nvSpPr>
                <p:spPr>
                  <a:xfrm>
                    <a:off x="3387773" y="2207549"/>
                    <a:ext cx="65871" cy="115179"/>
                  </a:xfrm>
                  <a:custGeom>
                    <a:avLst/>
                    <a:ahLst/>
                    <a:rect l="l" t="t" r="r" b="b"/>
                    <a:pathLst>
                      <a:path w="2609" h="4562" extrusionOk="0">
                        <a:moveTo>
                          <a:pt x="427" y="0"/>
                        </a:moveTo>
                        <a:cubicBezTo>
                          <a:pt x="153" y="0"/>
                          <a:pt x="1" y="379"/>
                          <a:pt x="197" y="593"/>
                        </a:cubicBezTo>
                        <a:cubicBezTo>
                          <a:pt x="810" y="1251"/>
                          <a:pt x="1292" y="1746"/>
                          <a:pt x="1625" y="2613"/>
                        </a:cubicBezTo>
                        <a:cubicBezTo>
                          <a:pt x="1879" y="3272"/>
                          <a:pt x="2094" y="3923"/>
                          <a:pt x="2440" y="4536"/>
                        </a:cubicBezTo>
                        <a:cubicBezTo>
                          <a:pt x="2450" y="4554"/>
                          <a:pt x="2466" y="4562"/>
                          <a:pt x="2481" y="4562"/>
                        </a:cubicBezTo>
                        <a:cubicBezTo>
                          <a:pt x="2506" y="4562"/>
                          <a:pt x="2531" y="4542"/>
                          <a:pt x="2531" y="4510"/>
                        </a:cubicBezTo>
                        <a:cubicBezTo>
                          <a:pt x="2609" y="3030"/>
                          <a:pt x="2179" y="573"/>
                          <a:pt x="536" y="19"/>
                        </a:cubicBezTo>
                        <a:cubicBezTo>
                          <a:pt x="498" y="6"/>
                          <a:pt x="462" y="0"/>
                          <a:pt x="427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35" name="Google Shape;10426;p90"/>
                  <p:cNvSpPr/>
                  <p:nvPr/>
                </p:nvSpPr>
                <p:spPr>
                  <a:xfrm>
                    <a:off x="3392746" y="2248172"/>
                    <a:ext cx="37997" cy="63422"/>
                  </a:xfrm>
                  <a:custGeom>
                    <a:avLst/>
                    <a:ahLst/>
                    <a:rect l="l" t="t" r="r" b="b"/>
                    <a:pathLst>
                      <a:path w="1505" h="2512" extrusionOk="0">
                        <a:moveTo>
                          <a:pt x="251" y="1"/>
                        </a:moveTo>
                        <a:cubicBezTo>
                          <a:pt x="147" y="1"/>
                          <a:pt x="56" y="109"/>
                          <a:pt x="46" y="209"/>
                        </a:cubicBezTo>
                        <a:cubicBezTo>
                          <a:pt x="0" y="652"/>
                          <a:pt x="222" y="1096"/>
                          <a:pt x="405" y="1487"/>
                        </a:cubicBezTo>
                        <a:cubicBezTo>
                          <a:pt x="581" y="1884"/>
                          <a:pt x="861" y="2230"/>
                          <a:pt x="1219" y="2484"/>
                        </a:cubicBezTo>
                        <a:cubicBezTo>
                          <a:pt x="1246" y="2503"/>
                          <a:pt x="1274" y="2512"/>
                          <a:pt x="1302" y="2512"/>
                        </a:cubicBezTo>
                        <a:cubicBezTo>
                          <a:pt x="1406" y="2512"/>
                          <a:pt x="1504" y="2396"/>
                          <a:pt x="1473" y="2288"/>
                        </a:cubicBezTo>
                        <a:cubicBezTo>
                          <a:pt x="1324" y="1845"/>
                          <a:pt x="1154" y="1408"/>
                          <a:pt x="965" y="985"/>
                        </a:cubicBezTo>
                        <a:cubicBezTo>
                          <a:pt x="809" y="633"/>
                          <a:pt x="659" y="274"/>
                          <a:pt x="346" y="33"/>
                        </a:cubicBezTo>
                        <a:cubicBezTo>
                          <a:pt x="314" y="11"/>
                          <a:pt x="282" y="1"/>
                          <a:pt x="251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36" name="Google Shape;10427;p90"/>
                  <p:cNvSpPr/>
                  <p:nvPr/>
                </p:nvSpPr>
                <p:spPr>
                  <a:xfrm>
                    <a:off x="3326598" y="2078231"/>
                    <a:ext cx="68522" cy="102581"/>
                  </a:xfrm>
                  <a:custGeom>
                    <a:avLst/>
                    <a:ahLst/>
                    <a:rect l="l" t="t" r="r" b="b"/>
                    <a:pathLst>
                      <a:path w="2714" h="4063" extrusionOk="0">
                        <a:moveTo>
                          <a:pt x="987" y="0"/>
                        </a:moveTo>
                        <a:cubicBezTo>
                          <a:pt x="913" y="0"/>
                          <a:pt x="836" y="10"/>
                          <a:pt x="756" y="32"/>
                        </a:cubicBezTo>
                        <a:cubicBezTo>
                          <a:pt x="346" y="149"/>
                          <a:pt x="0" y="644"/>
                          <a:pt x="163" y="1081"/>
                        </a:cubicBezTo>
                        <a:cubicBezTo>
                          <a:pt x="548" y="2085"/>
                          <a:pt x="913" y="3362"/>
                          <a:pt x="1851" y="3988"/>
                        </a:cubicBezTo>
                        <a:cubicBezTo>
                          <a:pt x="1929" y="4039"/>
                          <a:pt x="2019" y="4062"/>
                          <a:pt x="2111" y="4062"/>
                        </a:cubicBezTo>
                        <a:cubicBezTo>
                          <a:pt x="2404" y="4062"/>
                          <a:pt x="2714" y="3825"/>
                          <a:pt x="2679" y="3512"/>
                        </a:cubicBezTo>
                        <a:cubicBezTo>
                          <a:pt x="2568" y="2554"/>
                          <a:pt x="2164" y="1524"/>
                          <a:pt x="1806" y="625"/>
                        </a:cubicBezTo>
                        <a:cubicBezTo>
                          <a:pt x="1664" y="265"/>
                          <a:pt x="1367" y="0"/>
                          <a:pt x="987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37" name="Google Shape;10428;p90"/>
                  <p:cNvSpPr/>
                  <p:nvPr/>
                </p:nvSpPr>
                <p:spPr>
                  <a:xfrm>
                    <a:off x="3274588" y="1960300"/>
                    <a:ext cx="73571" cy="79100"/>
                  </a:xfrm>
                  <a:custGeom>
                    <a:avLst/>
                    <a:ahLst/>
                    <a:rect l="l" t="t" r="r" b="b"/>
                    <a:pathLst>
                      <a:path w="2914" h="3133" extrusionOk="0">
                        <a:moveTo>
                          <a:pt x="958" y="1"/>
                        </a:moveTo>
                        <a:cubicBezTo>
                          <a:pt x="697" y="1"/>
                          <a:pt x="444" y="91"/>
                          <a:pt x="236" y="310"/>
                        </a:cubicBezTo>
                        <a:cubicBezTo>
                          <a:pt x="1" y="551"/>
                          <a:pt x="53" y="949"/>
                          <a:pt x="340" y="1118"/>
                        </a:cubicBezTo>
                        <a:cubicBezTo>
                          <a:pt x="646" y="1307"/>
                          <a:pt x="965" y="1209"/>
                          <a:pt x="1278" y="1333"/>
                        </a:cubicBezTo>
                        <a:cubicBezTo>
                          <a:pt x="1467" y="1424"/>
                          <a:pt x="1630" y="1555"/>
                          <a:pt x="1754" y="1724"/>
                        </a:cubicBezTo>
                        <a:cubicBezTo>
                          <a:pt x="1930" y="1939"/>
                          <a:pt x="2106" y="2102"/>
                          <a:pt x="2223" y="2343"/>
                        </a:cubicBezTo>
                        <a:cubicBezTo>
                          <a:pt x="2341" y="2578"/>
                          <a:pt x="2445" y="2819"/>
                          <a:pt x="2569" y="3047"/>
                        </a:cubicBezTo>
                        <a:cubicBezTo>
                          <a:pt x="2600" y="3106"/>
                          <a:pt x="2661" y="3133"/>
                          <a:pt x="2722" y="3133"/>
                        </a:cubicBezTo>
                        <a:cubicBezTo>
                          <a:pt x="2817" y="3133"/>
                          <a:pt x="2913" y="3069"/>
                          <a:pt x="2901" y="2962"/>
                        </a:cubicBezTo>
                        <a:cubicBezTo>
                          <a:pt x="2862" y="2610"/>
                          <a:pt x="2803" y="2259"/>
                          <a:pt x="2725" y="1913"/>
                        </a:cubicBezTo>
                        <a:cubicBezTo>
                          <a:pt x="2634" y="1535"/>
                          <a:pt x="2647" y="1209"/>
                          <a:pt x="2419" y="864"/>
                        </a:cubicBezTo>
                        <a:cubicBezTo>
                          <a:pt x="2125" y="419"/>
                          <a:pt x="1521" y="1"/>
                          <a:pt x="958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38" name="Google Shape;10429;p90"/>
                  <p:cNvSpPr/>
                  <p:nvPr/>
                </p:nvSpPr>
                <p:spPr>
                  <a:xfrm>
                    <a:off x="3208642" y="2004306"/>
                    <a:ext cx="112048" cy="95688"/>
                  </a:xfrm>
                  <a:custGeom>
                    <a:avLst/>
                    <a:ahLst/>
                    <a:rect l="l" t="t" r="r" b="b"/>
                    <a:pathLst>
                      <a:path w="4438" h="3790" extrusionOk="0">
                        <a:moveTo>
                          <a:pt x="2084" y="0"/>
                        </a:moveTo>
                        <a:cubicBezTo>
                          <a:pt x="703" y="0"/>
                          <a:pt x="1" y="2377"/>
                          <a:pt x="1088" y="3357"/>
                        </a:cubicBezTo>
                        <a:cubicBezTo>
                          <a:pt x="1421" y="3658"/>
                          <a:pt x="1810" y="3790"/>
                          <a:pt x="2199" y="3790"/>
                        </a:cubicBezTo>
                        <a:cubicBezTo>
                          <a:pt x="2967" y="3790"/>
                          <a:pt x="3733" y="3275"/>
                          <a:pt x="4066" y="2523"/>
                        </a:cubicBezTo>
                        <a:cubicBezTo>
                          <a:pt x="4307" y="1982"/>
                          <a:pt x="4438" y="1382"/>
                          <a:pt x="4073" y="854"/>
                        </a:cubicBezTo>
                        <a:cubicBezTo>
                          <a:pt x="3897" y="600"/>
                          <a:pt x="3050" y="92"/>
                          <a:pt x="2215" y="7"/>
                        </a:cubicBezTo>
                        <a:cubicBezTo>
                          <a:pt x="2171" y="2"/>
                          <a:pt x="2127" y="0"/>
                          <a:pt x="2084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39" name="Google Shape;10430;p90"/>
                  <p:cNvSpPr/>
                  <p:nvPr/>
                </p:nvSpPr>
                <p:spPr>
                  <a:xfrm>
                    <a:off x="3231894" y="1962345"/>
                    <a:ext cx="34816" cy="27520"/>
                  </a:xfrm>
                  <a:custGeom>
                    <a:avLst/>
                    <a:ahLst/>
                    <a:rect l="l" t="t" r="r" b="b"/>
                    <a:pathLst>
                      <a:path w="1379" h="1090" extrusionOk="0">
                        <a:moveTo>
                          <a:pt x="983" y="0"/>
                        </a:moveTo>
                        <a:cubicBezTo>
                          <a:pt x="954" y="0"/>
                          <a:pt x="925" y="5"/>
                          <a:pt x="897" y="14"/>
                        </a:cubicBezTo>
                        <a:cubicBezTo>
                          <a:pt x="727" y="66"/>
                          <a:pt x="643" y="164"/>
                          <a:pt x="506" y="255"/>
                        </a:cubicBezTo>
                        <a:cubicBezTo>
                          <a:pt x="382" y="333"/>
                          <a:pt x="271" y="418"/>
                          <a:pt x="180" y="522"/>
                        </a:cubicBezTo>
                        <a:cubicBezTo>
                          <a:pt x="0" y="721"/>
                          <a:pt x="104" y="1089"/>
                          <a:pt x="399" y="1089"/>
                        </a:cubicBezTo>
                        <a:cubicBezTo>
                          <a:pt x="404" y="1089"/>
                          <a:pt x="409" y="1089"/>
                          <a:pt x="414" y="1089"/>
                        </a:cubicBezTo>
                        <a:cubicBezTo>
                          <a:pt x="656" y="1083"/>
                          <a:pt x="903" y="1070"/>
                          <a:pt x="1144" y="1037"/>
                        </a:cubicBezTo>
                        <a:cubicBezTo>
                          <a:pt x="1275" y="1004"/>
                          <a:pt x="1359" y="887"/>
                          <a:pt x="1359" y="757"/>
                        </a:cubicBezTo>
                        <a:cubicBezTo>
                          <a:pt x="1366" y="639"/>
                          <a:pt x="1353" y="522"/>
                          <a:pt x="1327" y="405"/>
                        </a:cubicBezTo>
                        <a:cubicBezTo>
                          <a:pt x="1378" y="200"/>
                          <a:pt x="1181" y="0"/>
                          <a:pt x="983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40" name="Google Shape;10431;p90"/>
                  <p:cNvSpPr/>
                  <p:nvPr/>
                </p:nvSpPr>
                <p:spPr>
                  <a:xfrm>
                    <a:off x="3213716" y="1922782"/>
                    <a:ext cx="36887" cy="56504"/>
                  </a:xfrm>
                  <a:custGeom>
                    <a:avLst/>
                    <a:ahLst/>
                    <a:rect l="l" t="t" r="r" b="b"/>
                    <a:pathLst>
                      <a:path w="1461" h="2238" extrusionOk="0">
                        <a:moveTo>
                          <a:pt x="1211" y="0"/>
                        </a:moveTo>
                        <a:cubicBezTo>
                          <a:pt x="1200" y="0"/>
                          <a:pt x="1188" y="6"/>
                          <a:pt x="1180" y="17"/>
                        </a:cubicBezTo>
                        <a:cubicBezTo>
                          <a:pt x="1164" y="14"/>
                          <a:pt x="1148" y="12"/>
                          <a:pt x="1131" y="12"/>
                        </a:cubicBezTo>
                        <a:cubicBezTo>
                          <a:pt x="1109" y="12"/>
                          <a:pt x="1086" y="15"/>
                          <a:pt x="1063" y="23"/>
                        </a:cubicBezTo>
                        <a:cubicBezTo>
                          <a:pt x="202" y="277"/>
                          <a:pt x="0" y="1300"/>
                          <a:pt x="157" y="2063"/>
                        </a:cubicBezTo>
                        <a:cubicBezTo>
                          <a:pt x="181" y="2182"/>
                          <a:pt x="278" y="2237"/>
                          <a:pt x="379" y="2237"/>
                        </a:cubicBezTo>
                        <a:cubicBezTo>
                          <a:pt x="465" y="2237"/>
                          <a:pt x="555" y="2197"/>
                          <a:pt x="607" y="2122"/>
                        </a:cubicBezTo>
                        <a:cubicBezTo>
                          <a:pt x="939" y="1626"/>
                          <a:pt x="1226" y="1092"/>
                          <a:pt x="1265" y="512"/>
                        </a:cubicBezTo>
                        <a:cubicBezTo>
                          <a:pt x="1460" y="401"/>
                          <a:pt x="1408" y="127"/>
                          <a:pt x="1245" y="43"/>
                        </a:cubicBezTo>
                        <a:lnTo>
                          <a:pt x="1245" y="30"/>
                        </a:lnTo>
                        <a:cubicBezTo>
                          <a:pt x="1241" y="11"/>
                          <a:pt x="1227" y="0"/>
                          <a:pt x="1211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41" name="Google Shape;10432;p90"/>
                  <p:cNvSpPr/>
                  <p:nvPr/>
                </p:nvSpPr>
                <p:spPr>
                  <a:xfrm>
                    <a:off x="3223260" y="2111002"/>
                    <a:ext cx="48677" cy="50091"/>
                  </a:xfrm>
                  <a:custGeom>
                    <a:avLst/>
                    <a:ahLst/>
                    <a:rect l="l" t="t" r="r" b="b"/>
                    <a:pathLst>
                      <a:path w="1928" h="1984" extrusionOk="0">
                        <a:moveTo>
                          <a:pt x="518" y="0"/>
                        </a:moveTo>
                        <a:cubicBezTo>
                          <a:pt x="445" y="0"/>
                          <a:pt x="372" y="10"/>
                          <a:pt x="300" y="31"/>
                        </a:cubicBezTo>
                        <a:cubicBezTo>
                          <a:pt x="124" y="76"/>
                          <a:pt x="13" y="252"/>
                          <a:pt x="39" y="435"/>
                        </a:cubicBezTo>
                        <a:cubicBezTo>
                          <a:pt x="20" y="487"/>
                          <a:pt x="13" y="545"/>
                          <a:pt x="7" y="611"/>
                        </a:cubicBezTo>
                        <a:cubicBezTo>
                          <a:pt x="0" y="910"/>
                          <a:pt x="33" y="1262"/>
                          <a:pt x="209" y="1517"/>
                        </a:cubicBezTo>
                        <a:cubicBezTo>
                          <a:pt x="431" y="1816"/>
                          <a:pt x="730" y="1842"/>
                          <a:pt x="1082" y="1953"/>
                        </a:cubicBezTo>
                        <a:cubicBezTo>
                          <a:pt x="1153" y="1974"/>
                          <a:pt x="1224" y="1984"/>
                          <a:pt x="1291" y="1984"/>
                        </a:cubicBezTo>
                        <a:cubicBezTo>
                          <a:pt x="1647" y="1984"/>
                          <a:pt x="1927" y="1713"/>
                          <a:pt x="1812" y="1341"/>
                        </a:cubicBezTo>
                        <a:cubicBezTo>
                          <a:pt x="1688" y="943"/>
                          <a:pt x="1421" y="441"/>
                          <a:pt x="1043" y="181"/>
                        </a:cubicBezTo>
                        <a:cubicBezTo>
                          <a:pt x="952" y="96"/>
                          <a:pt x="841" y="44"/>
                          <a:pt x="717" y="24"/>
                        </a:cubicBezTo>
                        <a:cubicBezTo>
                          <a:pt x="652" y="9"/>
                          <a:pt x="585" y="0"/>
                          <a:pt x="518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42" name="Google Shape;10433;p90"/>
                  <p:cNvSpPr/>
                  <p:nvPr/>
                </p:nvSpPr>
                <p:spPr>
                  <a:xfrm>
                    <a:off x="3223260" y="2164148"/>
                    <a:ext cx="48677" cy="50116"/>
                  </a:xfrm>
                  <a:custGeom>
                    <a:avLst/>
                    <a:ahLst/>
                    <a:rect l="l" t="t" r="r" b="b"/>
                    <a:pathLst>
                      <a:path w="1928" h="1985" extrusionOk="0">
                        <a:moveTo>
                          <a:pt x="518" y="1"/>
                        </a:moveTo>
                        <a:cubicBezTo>
                          <a:pt x="445" y="1"/>
                          <a:pt x="372" y="10"/>
                          <a:pt x="300" y="31"/>
                        </a:cubicBezTo>
                        <a:cubicBezTo>
                          <a:pt x="124" y="76"/>
                          <a:pt x="13" y="252"/>
                          <a:pt x="39" y="428"/>
                        </a:cubicBezTo>
                        <a:cubicBezTo>
                          <a:pt x="20" y="487"/>
                          <a:pt x="13" y="546"/>
                          <a:pt x="7" y="611"/>
                        </a:cubicBezTo>
                        <a:cubicBezTo>
                          <a:pt x="0" y="911"/>
                          <a:pt x="33" y="1263"/>
                          <a:pt x="209" y="1517"/>
                        </a:cubicBezTo>
                        <a:cubicBezTo>
                          <a:pt x="431" y="1817"/>
                          <a:pt x="730" y="1843"/>
                          <a:pt x="1082" y="1953"/>
                        </a:cubicBezTo>
                        <a:cubicBezTo>
                          <a:pt x="1153" y="1974"/>
                          <a:pt x="1224" y="1984"/>
                          <a:pt x="1291" y="1984"/>
                        </a:cubicBezTo>
                        <a:cubicBezTo>
                          <a:pt x="1647" y="1984"/>
                          <a:pt x="1927" y="1713"/>
                          <a:pt x="1812" y="1341"/>
                        </a:cubicBezTo>
                        <a:cubicBezTo>
                          <a:pt x="1688" y="943"/>
                          <a:pt x="1421" y="441"/>
                          <a:pt x="1043" y="174"/>
                        </a:cubicBezTo>
                        <a:cubicBezTo>
                          <a:pt x="952" y="96"/>
                          <a:pt x="841" y="44"/>
                          <a:pt x="717" y="24"/>
                        </a:cubicBezTo>
                        <a:cubicBezTo>
                          <a:pt x="652" y="9"/>
                          <a:pt x="585" y="1"/>
                          <a:pt x="518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43" name="Google Shape;10434;p90"/>
                  <p:cNvSpPr/>
                  <p:nvPr/>
                </p:nvSpPr>
                <p:spPr>
                  <a:xfrm>
                    <a:off x="3223260" y="2217294"/>
                    <a:ext cx="48677" cy="50116"/>
                  </a:xfrm>
                  <a:custGeom>
                    <a:avLst/>
                    <a:ahLst/>
                    <a:rect l="l" t="t" r="r" b="b"/>
                    <a:pathLst>
                      <a:path w="1928" h="1985" extrusionOk="0">
                        <a:moveTo>
                          <a:pt x="518" y="1"/>
                        </a:moveTo>
                        <a:cubicBezTo>
                          <a:pt x="445" y="1"/>
                          <a:pt x="372" y="10"/>
                          <a:pt x="300" y="31"/>
                        </a:cubicBezTo>
                        <a:cubicBezTo>
                          <a:pt x="124" y="77"/>
                          <a:pt x="13" y="253"/>
                          <a:pt x="39" y="428"/>
                        </a:cubicBezTo>
                        <a:cubicBezTo>
                          <a:pt x="20" y="487"/>
                          <a:pt x="13" y="546"/>
                          <a:pt x="7" y="611"/>
                        </a:cubicBezTo>
                        <a:cubicBezTo>
                          <a:pt x="0" y="911"/>
                          <a:pt x="33" y="1263"/>
                          <a:pt x="209" y="1517"/>
                        </a:cubicBezTo>
                        <a:cubicBezTo>
                          <a:pt x="431" y="1817"/>
                          <a:pt x="730" y="1843"/>
                          <a:pt x="1082" y="1954"/>
                        </a:cubicBezTo>
                        <a:cubicBezTo>
                          <a:pt x="1153" y="1974"/>
                          <a:pt x="1224" y="1984"/>
                          <a:pt x="1291" y="1984"/>
                        </a:cubicBezTo>
                        <a:cubicBezTo>
                          <a:pt x="1647" y="1984"/>
                          <a:pt x="1927" y="1713"/>
                          <a:pt x="1812" y="1341"/>
                        </a:cubicBezTo>
                        <a:cubicBezTo>
                          <a:pt x="1688" y="943"/>
                          <a:pt x="1421" y="442"/>
                          <a:pt x="1043" y="174"/>
                        </a:cubicBezTo>
                        <a:cubicBezTo>
                          <a:pt x="952" y="96"/>
                          <a:pt x="841" y="44"/>
                          <a:pt x="717" y="24"/>
                        </a:cubicBezTo>
                        <a:cubicBezTo>
                          <a:pt x="652" y="9"/>
                          <a:pt x="585" y="1"/>
                          <a:pt x="518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44" name="Google Shape;10435;p90"/>
                  <p:cNvSpPr/>
                  <p:nvPr/>
                </p:nvSpPr>
                <p:spPr>
                  <a:xfrm>
                    <a:off x="3277567" y="2111532"/>
                    <a:ext cx="31585" cy="42795"/>
                  </a:xfrm>
                  <a:custGeom>
                    <a:avLst/>
                    <a:ahLst/>
                    <a:rect l="l" t="t" r="r" b="b"/>
                    <a:pathLst>
                      <a:path w="1251" h="1695" extrusionOk="0">
                        <a:moveTo>
                          <a:pt x="794" y="0"/>
                        </a:moveTo>
                        <a:cubicBezTo>
                          <a:pt x="641" y="0"/>
                          <a:pt x="488" y="89"/>
                          <a:pt x="417" y="290"/>
                        </a:cubicBezTo>
                        <a:cubicBezTo>
                          <a:pt x="359" y="453"/>
                          <a:pt x="287" y="616"/>
                          <a:pt x="209" y="772"/>
                        </a:cubicBezTo>
                        <a:cubicBezTo>
                          <a:pt x="91" y="1020"/>
                          <a:pt x="0" y="1248"/>
                          <a:pt x="131" y="1496"/>
                        </a:cubicBezTo>
                        <a:cubicBezTo>
                          <a:pt x="204" y="1637"/>
                          <a:pt x="341" y="1694"/>
                          <a:pt x="483" y="1694"/>
                        </a:cubicBezTo>
                        <a:cubicBezTo>
                          <a:pt x="517" y="1694"/>
                          <a:pt x="552" y="1691"/>
                          <a:pt x="587" y="1685"/>
                        </a:cubicBezTo>
                        <a:cubicBezTo>
                          <a:pt x="1050" y="1600"/>
                          <a:pt x="1141" y="883"/>
                          <a:pt x="1199" y="505"/>
                        </a:cubicBezTo>
                        <a:cubicBezTo>
                          <a:pt x="1250" y="197"/>
                          <a:pt x="1023" y="0"/>
                          <a:pt x="794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45" name="Google Shape;10436;p90"/>
                  <p:cNvSpPr/>
                  <p:nvPr/>
                </p:nvSpPr>
                <p:spPr>
                  <a:xfrm>
                    <a:off x="3281632" y="2152635"/>
                    <a:ext cx="30499" cy="45849"/>
                  </a:xfrm>
                  <a:custGeom>
                    <a:avLst/>
                    <a:ahLst/>
                    <a:rect l="l" t="t" r="r" b="b"/>
                    <a:pathLst>
                      <a:path w="1208" h="1816" extrusionOk="0">
                        <a:moveTo>
                          <a:pt x="951" y="0"/>
                        </a:moveTo>
                        <a:cubicBezTo>
                          <a:pt x="876" y="0"/>
                          <a:pt x="804" y="36"/>
                          <a:pt x="765" y="122"/>
                        </a:cubicBezTo>
                        <a:cubicBezTo>
                          <a:pt x="667" y="330"/>
                          <a:pt x="556" y="526"/>
                          <a:pt x="419" y="715"/>
                        </a:cubicBezTo>
                        <a:cubicBezTo>
                          <a:pt x="295" y="904"/>
                          <a:pt x="126" y="1047"/>
                          <a:pt x="67" y="1269"/>
                        </a:cubicBezTo>
                        <a:cubicBezTo>
                          <a:pt x="1" y="1546"/>
                          <a:pt x="225" y="1815"/>
                          <a:pt x="486" y="1815"/>
                        </a:cubicBezTo>
                        <a:cubicBezTo>
                          <a:pt x="556" y="1815"/>
                          <a:pt x="629" y="1795"/>
                          <a:pt x="700" y="1751"/>
                        </a:cubicBezTo>
                        <a:cubicBezTo>
                          <a:pt x="1162" y="1464"/>
                          <a:pt x="1208" y="728"/>
                          <a:pt x="1208" y="239"/>
                        </a:cubicBezTo>
                        <a:cubicBezTo>
                          <a:pt x="1208" y="101"/>
                          <a:pt x="1075" y="0"/>
                          <a:pt x="951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46" name="Google Shape;10437;p90"/>
                  <p:cNvSpPr/>
                  <p:nvPr/>
                </p:nvSpPr>
                <p:spPr>
                  <a:xfrm>
                    <a:off x="3282339" y="2198561"/>
                    <a:ext cx="37366" cy="43198"/>
                  </a:xfrm>
                  <a:custGeom>
                    <a:avLst/>
                    <a:ahLst/>
                    <a:rect l="l" t="t" r="r" b="b"/>
                    <a:pathLst>
                      <a:path w="1480" h="1711" extrusionOk="0">
                        <a:moveTo>
                          <a:pt x="1209" y="0"/>
                        </a:moveTo>
                        <a:cubicBezTo>
                          <a:pt x="1128" y="0"/>
                          <a:pt x="1043" y="37"/>
                          <a:pt x="997" y="102"/>
                        </a:cubicBezTo>
                        <a:cubicBezTo>
                          <a:pt x="782" y="395"/>
                          <a:pt x="528" y="662"/>
                          <a:pt x="241" y="884"/>
                        </a:cubicBezTo>
                        <a:cubicBezTo>
                          <a:pt x="0" y="1086"/>
                          <a:pt x="91" y="1496"/>
                          <a:pt x="339" y="1646"/>
                        </a:cubicBezTo>
                        <a:cubicBezTo>
                          <a:pt x="416" y="1691"/>
                          <a:pt x="494" y="1711"/>
                          <a:pt x="570" y="1711"/>
                        </a:cubicBezTo>
                        <a:cubicBezTo>
                          <a:pt x="737" y="1711"/>
                          <a:pt x="892" y="1614"/>
                          <a:pt x="1004" y="1470"/>
                        </a:cubicBezTo>
                        <a:cubicBezTo>
                          <a:pt x="1304" y="1073"/>
                          <a:pt x="1480" y="662"/>
                          <a:pt x="1401" y="154"/>
                        </a:cubicBezTo>
                        <a:cubicBezTo>
                          <a:pt x="1384" y="47"/>
                          <a:pt x="1299" y="0"/>
                          <a:pt x="1209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47" name="Google Shape;10438;p90"/>
                  <p:cNvSpPr/>
                  <p:nvPr/>
                </p:nvSpPr>
                <p:spPr>
                  <a:xfrm>
                    <a:off x="3284636" y="2250924"/>
                    <a:ext cx="32595" cy="36028"/>
                  </a:xfrm>
                  <a:custGeom>
                    <a:avLst/>
                    <a:ahLst/>
                    <a:rect l="l" t="t" r="r" b="b"/>
                    <a:pathLst>
                      <a:path w="1291" h="1427" extrusionOk="0">
                        <a:moveTo>
                          <a:pt x="1100" y="1"/>
                        </a:moveTo>
                        <a:cubicBezTo>
                          <a:pt x="1071" y="1"/>
                          <a:pt x="1041" y="9"/>
                          <a:pt x="1011" y="28"/>
                        </a:cubicBezTo>
                        <a:cubicBezTo>
                          <a:pt x="939" y="68"/>
                          <a:pt x="861" y="81"/>
                          <a:pt x="789" y="120"/>
                        </a:cubicBezTo>
                        <a:cubicBezTo>
                          <a:pt x="704" y="168"/>
                          <a:pt x="625" y="228"/>
                          <a:pt x="552" y="288"/>
                        </a:cubicBezTo>
                        <a:lnTo>
                          <a:pt x="552" y="288"/>
                        </a:lnTo>
                        <a:cubicBezTo>
                          <a:pt x="552" y="288"/>
                          <a:pt x="552" y="288"/>
                          <a:pt x="552" y="288"/>
                        </a:cubicBezTo>
                        <a:lnTo>
                          <a:pt x="552" y="288"/>
                        </a:lnTo>
                        <a:cubicBezTo>
                          <a:pt x="549" y="288"/>
                          <a:pt x="483" y="335"/>
                          <a:pt x="483" y="335"/>
                        </a:cubicBezTo>
                        <a:cubicBezTo>
                          <a:pt x="444" y="361"/>
                          <a:pt x="411" y="380"/>
                          <a:pt x="372" y="400"/>
                        </a:cubicBezTo>
                        <a:cubicBezTo>
                          <a:pt x="248" y="452"/>
                          <a:pt x="150" y="543"/>
                          <a:pt x="85" y="661"/>
                        </a:cubicBezTo>
                        <a:cubicBezTo>
                          <a:pt x="0" y="817"/>
                          <a:pt x="0" y="1013"/>
                          <a:pt x="85" y="1176"/>
                        </a:cubicBezTo>
                        <a:cubicBezTo>
                          <a:pt x="163" y="1301"/>
                          <a:pt x="323" y="1426"/>
                          <a:pt x="484" y="1426"/>
                        </a:cubicBezTo>
                        <a:cubicBezTo>
                          <a:pt x="499" y="1426"/>
                          <a:pt x="514" y="1425"/>
                          <a:pt x="528" y="1423"/>
                        </a:cubicBezTo>
                        <a:cubicBezTo>
                          <a:pt x="770" y="1397"/>
                          <a:pt x="939" y="1312"/>
                          <a:pt x="1063" y="1091"/>
                        </a:cubicBezTo>
                        <a:cubicBezTo>
                          <a:pt x="1115" y="993"/>
                          <a:pt x="1167" y="895"/>
                          <a:pt x="1206" y="791"/>
                        </a:cubicBezTo>
                        <a:cubicBezTo>
                          <a:pt x="1252" y="680"/>
                          <a:pt x="1278" y="563"/>
                          <a:pt x="1284" y="446"/>
                        </a:cubicBezTo>
                        <a:cubicBezTo>
                          <a:pt x="1291" y="380"/>
                          <a:pt x="1265" y="276"/>
                          <a:pt x="1271" y="231"/>
                        </a:cubicBezTo>
                        <a:cubicBezTo>
                          <a:pt x="1287" y="118"/>
                          <a:pt x="1205" y="1"/>
                          <a:pt x="1100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48" name="Google Shape;10439;p90"/>
                  <p:cNvSpPr/>
                  <p:nvPr/>
                </p:nvSpPr>
                <p:spPr>
                  <a:xfrm>
                    <a:off x="3280900" y="2303136"/>
                    <a:ext cx="46708" cy="110155"/>
                  </a:xfrm>
                  <a:custGeom>
                    <a:avLst/>
                    <a:ahLst/>
                    <a:rect l="l" t="t" r="r" b="b"/>
                    <a:pathLst>
                      <a:path w="1850" h="4363" extrusionOk="0">
                        <a:moveTo>
                          <a:pt x="862" y="0"/>
                        </a:moveTo>
                        <a:cubicBezTo>
                          <a:pt x="440" y="0"/>
                          <a:pt x="1" y="341"/>
                          <a:pt x="188" y="822"/>
                        </a:cubicBezTo>
                        <a:cubicBezTo>
                          <a:pt x="624" y="1936"/>
                          <a:pt x="670" y="3175"/>
                          <a:pt x="1120" y="4269"/>
                        </a:cubicBezTo>
                        <a:cubicBezTo>
                          <a:pt x="1136" y="4331"/>
                          <a:pt x="1190" y="4362"/>
                          <a:pt x="1243" y="4362"/>
                        </a:cubicBezTo>
                        <a:cubicBezTo>
                          <a:pt x="1297" y="4362"/>
                          <a:pt x="1351" y="4331"/>
                          <a:pt x="1367" y="4269"/>
                        </a:cubicBezTo>
                        <a:cubicBezTo>
                          <a:pt x="1850" y="3103"/>
                          <a:pt x="1810" y="1669"/>
                          <a:pt x="1485" y="470"/>
                        </a:cubicBezTo>
                        <a:cubicBezTo>
                          <a:pt x="1396" y="139"/>
                          <a:pt x="1132" y="0"/>
                          <a:pt x="862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49" name="Google Shape;10440;p90"/>
                  <p:cNvSpPr/>
                  <p:nvPr/>
                </p:nvSpPr>
                <p:spPr>
                  <a:xfrm>
                    <a:off x="3277668" y="2420915"/>
                    <a:ext cx="52086" cy="138331"/>
                  </a:xfrm>
                  <a:custGeom>
                    <a:avLst/>
                    <a:ahLst/>
                    <a:rect l="l" t="t" r="r" b="b"/>
                    <a:pathLst>
                      <a:path w="2063" h="5479" extrusionOk="0">
                        <a:moveTo>
                          <a:pt x="640" y="0"/>
                        </a:moveTo>
                        <a:cubicBezTo>
                          <a:pt x="310" y="0"/>
                          <a:pt x="1" y="279"/>
                          <a:pt x="94" y="699"/>
                        </a:cubicBezTo>
                        <a:cubicBezTo>
                          <a:pt x="270" y="1521"/>
                          <a:pt x="570" y="2257"/>
                          <a:pt x="550" y="3117"/>
                        </a:cubicBezTo>
                        <a:cubicBezTo>
                          <a:pt x="531" y="3821"/>
                          <a:pt x="407" y="4525"/>
                          <a:pt x="531" y="5216"/>
                        </a:cubicBezTo>
                        <a:cubicBezTo>
                          <a:pt x="562" y="5396"/>
                          <a:pt x="710" y="5478"/>
                          <a:pt x="864" y="5478"/>
                        </a:cubicBezTo>
                        <a:cubicBezTo>
                          <a:pt x="995" y="5478"/>
                          <a:pt x="1130" y="5418"/>
                          <a:pt x="1202" y="5307"/>
                        </a:cubicBezTo>
                        <a:cubicBezTo>
                          <a:pt x="2062" y="3997"/>
                          <a:pt x="2030" y="1540"/>
                          <a:pt x="1130" y="263"/>
                        </a:cubicBezTo>
                        <a:cubicBezTo>
                          <a:pt x="1001" y="81"/>
                          <a:pt x="818" y="0"/>
                          <a:pt x="640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50" name="Google Shape;10441;p90"/>
                  <p:cNvSpPr/>
                  <p:nvPr/>
                </p:nvSpPr>
                <p:spPr>
                  <a:xfrm>
                    <a:off x="3223260" y="2340073"/>
                    <a:ext cx="54232" cy="195416"/>
                  </a:xfrm>
                  <a:custGeom>
                    <a:avLst/>
                    <a:ahLst/>
                    <a:rect l="l" t="t" r="r" b="b"/>
                    <a:pathLst>
                      <a:path w="2148" h="7740" extrusionOk="0">
                        <a:moveTo>
                          <a:pt x="1084" y="1"/>
                        </a:moveTo>
                        <a:cubicBezTo>
                          <a:pt x="673" y="1"/>
                          <a:pt x="261" y="271"/>
                          <a:pt x="242" y="812"/>
                        </a:cubicBezTo>
                        <a:cubicBezTo>
                          <a:pt x="170" y="3002"/>
                          <a:pt x="0" y="5818"/>
                          <a:pt x="1454" y="7623"/>
                        </a:cubicBezTo>
                        <a:cubicBezTo>
                          <a:pt x="1519" y="7704"/>
                          <a:pt x="1611" y="7739"/>
                          <a:pt x="1707" y="7739"/>
                        </a:cubicBezTo>
                        <a:cubicBezTo>
                          <a:pt x="1919" y="7739"/>
                          <a:pt x="2148" y="7567"/>
                          <a:pt x="2125" y="7343"/>
                        </a:cubicBezTo>
                        <a:cubicBezTo>
                          <a:pt x="1910" y="5153"/>
                          <a:pt x="1982" y="3009"/>
                          <a:pt x="1917" y="812"/>
                        </a:cubicBezTo>
                        <a:cubicBezTo>
                          <a:pt x="1904" y="271"/>
                          <a:pt x="1495" y="1"/>
                          <a:pt x="1084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51" name="Google Shape;10442;p90"/>
                  <p:cNvSpPr/>
                  <p:nvPr/>
                </p:nvSpPr>
                <p:spPr>
                  <a:xfrm>
                    <a:off x="3264893" y="2604843"/>
                    <a:ext cx="42138" cy="127348"/>
                  </a:xfrm>
                  <a:custGeom>
                    <a:avLst/>
                    <a:ahLst/>
                    <a:rect l="l" t="t" r="r" b="b"/>
                    <a:pathLst>
                      <a:path w="1669" h="5044" extrusionOk="0">
                        <a:moveTo>
                          <a:pt x="883" y="1"/>
                        </a:moveTo>
                        <a:cubicBezTo>
                          <a:pt x="736" y="1"/>
                          <a:pt x="594" y="68"/>
                          <a:pt x="515" y="219"/>
                        </a:cubicBezTo>
                        <a:cubicBezTo>
                          <a:pt x="183" y="857"/>
                          <a:pt x="346" y="1750"/>
                          <a:pt x="274" y="2454"/>
                        </a:cubicBezTo>
                        <a:cubicBezTo>
                          <a:pt x="189" y="3223"/>
                          <a:pt x="0" y="4155"/>
                          <a:pt x="228" y="4905"/>
                        </a:cubicBezTo>
                        <a:cubicBezTo>
                          <a:pt x="256" y="4999"/>
                          <a:pt x="328" y="5043"/>
                          <a:pt x="403" y="5043"/>
                        </a:cubicBezTo>
                        <a:cubicBezTo>
                          <a:pt x="468" y="5043"/>
                          <a:pt x="535" y="5011"/>
                          <a:pt x="580" y="4950"/>
                        </a:cubicBezTo>
                        <a:cubicBezTo>
                          <a:pt x="1102" y="4253"/>
                          <a:pt x="1219" y="3171"/>
                          <a:pt x="1349" y="2324"/>
                        </a:cubicBezTo>
                        <a:cubicBezTo>
                          <a:pt x="1441" y="1679"/>
                          <a:pt x="1669" y="805"/>
                          <a:pt x="1297" y="219"/>
                        </a:cubicBezTo>
                        <a:cubicBezTo>
                          <a:pt x="1206" y="80"/>
                          <a:pt x="1042" y="1"/>
                          <a:pt x="883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52" name="Google Shape;10443;p90"/>
                  <p:cNvSpPr/>
                  <p:nvPr/>
                </p:nvSpPr>
                <p:spPr>
                  <a:xfrm>
                    <a:off x="3233965" y="2559398"/>
                    <a:ext cx="40270" cy="181151"/>
                  </a:xfrm>
                  <a:custGeom>
                    <a:avLst/>
                    <a:ahLst/>
                    <a:rect l="l" t="t" r="r" b="b"/>
                    <a:pathLst>
                      <a:path w="1595" h="7175" extrusionOk="0">
                        <a:moveTo>
                          <a:pt x="1069" y="1"/>
                        </a:moveTo>
                        <a:cubicBezTo>
                          <a:pt x="1019" y="1"/>
                          <a:pt x="968" y="10"/>
                          <a:pt x="919" y="31"/>
                        </a:cubicBezTo>
                        <a:lnTo>
                          <a:pt x="828" y="70"/>
                        </a:lnTo>
                        <a:cubicBezTo>
                          <a:pt x="567" y="174"/>
                          <a:pt x="417" y="350"/>
                          <a:pt x="398" y="637"/>
                        </a:cubicBezTo>
                        <a:cubicBezTo>
                          <a:pt x="378" y="982"/>
                          <a:pt x="111" y="1576"/>
                          <a:pt x="72" y="2025"/>
                        </a:cubicBezTo>
                        <a:cubicBezTo>
                          <a:pt x="7" y="2657"/>
                          <a:pt x="0" y="3283"/>
                          <a:pt x="46" y="3915"/>
                        </a:cubicBezTo>
                        <a:cubicBezTo>
                          <a:pt x="111" y="4587"/>
                          <a:pt x="176" y="5277"/>
                          <a:pt x="332" y="5942"/>
                        </a:cubicBezTo>
                        <a:cubicBezTo>
                          <a:pt x="430" y="6353"/>
                          <a:pt x="476" y="6855"/>
                          <a:pt x="821" y="7141"/>
                        </a:cubicBezTo>
                        <a:cubicBezTo>
                          <a:pt x="844" y="7164"/>
                          <a:pt x="872" y="7174"/>
                          <a:pt x="900" y="7174"/>
                        </a:cubicBezTo>
                        <a:cubicBezTo>
                          <a:pt x="937" y="7174"/>
                          <a:pt x="975" y="7156"/>
                          <a:pt x="997" y="7122"/>
                        </a:cubicBezTo>
                        <a:cubicBezTo>
                          <a:pt x="1238" y="6692"/>
                          <a:pt x="1102" y="6112"/>
                          <a:pt x="1075" y="5636"/>
                        </a:cubicBezTo>
                        <a:cubicBezTo>
                          <a:pt x="1043" y="4991"/>
                          <a:pt x="1017" y="4339"/>
                          <a:pt x="1010" y="3694"/>
                        </a:cubicBezTo>
                        <a:cubicBezTo>
                          <a:pt x="1004" y="3009"/>
                          <a:pt x="997" y="2292"/>
                          <a:pt x="1167" y="1628"/>
                        </a:cubicBezTo>
                        <a:cubicBezTo>
                          <a:pt x="1232" y="1380"/>
                          <a:pt x="1258" y="1204"/>
                          <a:pt x="1408" y="1054"/>
                        </a:cubicBezTo>
                        <a:cubicBezTo>
                          <a:pt x="1551" y="911"/>
                          <a:pt x="1571" y="728"/>
                          <a:pt x="1584" y="533"/>
                        </a:cubicBezTo>
                        <a:cubicBezTo>
                          <a:pt x="1595" y="269"/>
                          <a:pt x="1337" y="1"/>
                          <a:pt x="1069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53" name="Google Shape;10444;p90"/>
                  <p:cNvSpPr/>
                  <p:nvPr/>
                </p:nvSpPr>
                <p:spPr>
                  <a:xfrm>
                    <a:off x="3097199" y="1655184"/>
                    <a:ext cx="106342" cy="74834"/>
                  </a:xfrm>
                  <a:custGeom>
                    <a:avLst/>
                    <a:ahLst/>
                    <a:rect l="l" t="t" r="r" b="b"/>
                    <a:pathLst>
                      <a:path w="4212" h="2964" extrusionOk="0">
                        <a:moveTo>
                          <a:pt x="2110" y="1"/>
                        </a:moveTo>
                        <a:cubicBezTo>
                          <a:pt x="1412" y="1"/>
                          <a:pt x="712" y="469"/>
                          <a:pt x="444" y="1106"/>
                        </a:cubicBezTo>
                        <a:cubicBezTo>
                          <a:pt x="229" y="1602"/>
                          <a:pt x="86" y="2117"/>
                          <a:pt x="1" y="2645"/>
                        </a:cubicBezTo>
                        <a:cubicBezTo>
                          <a:pt x="451" y="2182"/>
                          <a:pt x="1070" y="1921"/>
                          <a:pt x="1715" y="1921"/>
                        </a:cubicBezTo>
                        <a:cubicBezTo>
                          <a:pt x="2504" y="1928"/>
                          <a:pt x="3234" y="2312"/>
                          <a:pt x="3683" y="2964"/>
                        </a:cubicBezTo>
                        <a:cubicBezTo>
                          <a:pt x="3729" y="2847"/>
                          <a:pt x="3775" y="2736"/>
                          <a:pt x="3833" y="2619"/>
                        </a:cubicBezTo>
                        <a:cubicBezTo>
                          <a:pt x="4211" y="1823"/>
                          <a:pt x="3892" y="989"/>
                          <a:pt x="3299" y="416"/>
                        </a:cubicBezTo>
                        <a:cubicBezTo>
                          <a:pt x="3058" y="181"/>
                          <a:pt x="2738" y="90"/>
                          <a:pt x="2412" y="31"/>
                        </a:cubicBezTo>
                        <a:cubicBezTo>
                          <a:pt x="2312" y="10"/>
                          <a:pt x="2211" y="1"/>
                          <a:pt x="2110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54" name="Google Shape;10445;p90"/>
                  <p:cNvSpPr/>
                  <p:nvPr/>
                </p:nvSpPr>
                <p:spPr>
                  <a:xfrm>
                    <a:off x="3104117" y="1802074"/>
                    <a:ext cx="103868" cy="80994"/>
                  </a:xfrm>
                  <a:custGeom>
                    <a:avLst/>
                    <a:ahLst/>
                    <a:rect l="l" t="t" r="r" b="b"/>
                    <a:pathLst>
                      <a:path w="4114" h="3208" extrusionOk="0">
                        <a:moveTo>
                          <a:pt x="3312" y="1"/>
                        </a:moveTo>
                        <a:cubicBezTo>
                          <a:pt x="2855" y="574"/>
                          <a:pt x="2165" y="907"/>
                          <a:pt x="1435" y="913"/>
                        </a:cubicBezTo>
                        <a:cubicBezTo>
                          <a:pt x="920" y="913"/>
                          <a:pt x="418" y="737"/>
                          <a:pt x="1" y="424"/>
                        </a:cubicBezTo>
                        <a:lnTo>
                          <a:pt x="1" y="424"/>
                        </a:lnTo>
                        <a:cubicBezTo>
                          <a:pt x="397" y="1687"/>
                          <a:pt x="1621" y="3207"/>
                          <a:pt x="3010" y="3207"/>
                        </a:cubicBezTo>
                        <a:cubicBezTo>
                          <a:pt x="3084" y="3207"/>
                          <a:pt x="3159" y="3203"/>
                          <a:pt x="3233" y="3194"/>
                        </a:cubicBezTo>
                        <a:cubicBezTo>
                          <a:pt x="3690" y="3142"/>
                          <a:pt x="4113" y="2686"/>
                          <a:pt x="4015" y="2210"/>
                        </a:cubicBezTo>
                        <a:cubicBezTo>
                          <a:pt x="3853" y="1428"/>
                          <a:pt x="3488" y="763"/>
                          <a:pt x="3312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55" name="Google Shape;10446;p90"/>
                  <p:cNvSpPr/>
                  <p:nvPr/>
                </p:nvSpPr>
                <p:spPr>
                  <a:xfrm>
                    <a:off x="3097199" y="1736910"/>
                    <a:ext cx="70617" cy="70617"/>
                  </a:xfrm>
                  <a:custGeom>
                    <a:avLst/>
                    <a:ahLst/>
                    <a:rect l="l" t="t" r="r" b="b"/>
                    <a:pathLst>
                      <a:path w="2797" h="2797" fill="none" extrusionOk="0">
                        <a:moveTo>
                          <a:pt x="2797" y="1200"/>
                        </a:moveTo>
                        <a:cubicBezTo>
                          <a:pt x="2797" y="2262"/>
                          <a:pt x="1506" y="2797"/>
                          <a:pt x="757" y="2041"/>
                        </a:cubicBezTo>
                        <a:cubicBezTo>
                          <a:pt x="1" y="1291"/>
                          <a:pt x="535" y="1"/>
                          <a:pt x="1604" y="7"/>
                        </a:cubicBezTo>
                        <a:cubicBezTo>
                          <a:pt x="2263" y="7"/>
                          <a:pt x="2797" y="542"/>
                          <a:pt x="2797" y="1200"/>
                        </a:cubicBezTo>
                        <a:close/>
                      </a:path>
                    </a:pathLst>
                  </a:custGeom>
                  <a:noFill/>
                  <a:ln w="10275" cap="flat" cmpd="sng">
                    <a:solidFill>
                      <a:srgbClr val="445D73"/>
                    </a:solidFill>
                    <a:prstDash val="solid"/>
                    <a:miter lim="6517"/>
                    <a:headEnd type="none" w="sm" len="sm"/>
                    <a:tailEnd type="none" w="sm" len="sm"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56" name="Google Shape;10447;p90"/>
                  <p:cNvSpPr/>
                  <p:nvPr/>
                </p:nvSpPr>
                <p:spPr>
                  <a:xfrm>
                    <a:off x="3227527" y="1655184"/>
                    <a:ext cx="106342" cy="74834"/>
                  </a:xfrm>
                  <a:custGeom>
                    <a:avLst/>
                    <a:ahLst/>
                    <a:rect l="l" t="t" r="r" b="b"/>
                    <a:pathLst>
                      <a:path w="4212" h="2964" extrusionOk="0">
                        <a:moveTo>
                          <a:pt x="2102" y="1"/>
                        </a:moveTo>
                        <a:cubicBezTo>
                          <a:pt x="2001" y="1"/>
                          <a:pt x="1900" y="10"/>
                          <a:pt x="1800" y="31"/>
                        </a:cubicBezTo>
                        <a:cubicBezTo>
                          <a:pt x="1474" y="90"/>
                          <a:pt x="1154" y="181"/>
                          <a:pt x="913" y="416"/>
                        </a:cubicBezTo>
                        <a:cubicBezTo>
                          <a:pt x="320" y="989"/>
                          <a:pt x="1" y="1823"/>
                          <a:pt x="385" y="2619"/>
                        </a:cubicBezTo>
                        <a:cubicBezTo>
                          <a:pt x="438" y="2729"/>
                          <a:pt x="483" y="2847"/>
                          <a:pt x="529" y="2964"/>
                        </a:cubicBezTo>
                        <a:cubicBezTo>
                          <a:pt x="978" y="2312"/>
                          <a:pt x="1715" y="1928"/>
                          <a:pt x="2497" y="1921"/>
                        </a:cubicBezTo>
                        <a:cubicBezTo>
                          <a:pt x="3142" y="1921"/>
                          <a:pt x="3761" y="2182"/>
                          <a:pt x="4211" y="2645"/>
                        </a:cubicBezTo>
                        <a:cubicBezTo>
                          <a:pt x="4126" y="2117"/>
                          <a:pt x="3983" y="1602"/>
                          <a:pt x="3775" y="1106"/>
                        </a:cubicBezTo>
                        <a:cubicBezTo>
                          <a:pt x="3501" y="469"/>
                          <a:pt x="2801" y="1"/>
                          <a:pt x="2102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57" name="Google Shape;10448;p90"/>
                  <p:cNvSpPr/>
                  <p:nvPr/>
                </p:nvSpPr>
                <p:spPr>
                  <a:xfrm>
                    <a:off x="3223083" y="1802074"/>
                    <a:ext cx="103868" cy="80994"/>
                  </a:xfrm>
                  <a:custGeom>
                    <a:avLst/>
                    <a:ahLst/>
                    <a:rect l="l" t="t" r="r" b="b"/>
                    <a:pathLst>
                      <a:path w="4114" h="3208" extrusionOk="0">
                        <a:moveTo>
                          <a:pt x="803" y="1"/>
                        </a:moveTo>
                        <a:cubicBezTo>
                          <a:pt x="627" y="763"/>
                          <a:pt x="255" y="1428"/>
                          <a:pt x="99" y="2210"/>
                        </a:cubicBezTo>
                        <a:cubicBezTo>
                          <a:pt x="1" y="2686"/>
                          <a:pt x="425" y="3142"/>
                          <a:pt x="881" y="3194"/>
                        </a:cubicBezTo>
                        <a:cubicBezTo>
                          <a:pt x="956" y="3203"/>
                          <a:pt x="1030" y="3207"/>
                          <a:pt x="1104" y="3207"/>
                        </a:cubicBezTo>
                        <a:cubicBezTo>
                          <a:pt x="2493" y="3207"/>
                          <a:pt x="3717" y="1687"/>
                          <a:pt x="4113" y="424"/>
                        </a:cubicBezTo>
                        <a:lnTo>
                          <a:pt x="4113" y="424"/>
                        </a:lnTo>
                        <a:cubicBezTo>
                          <a:pt x="3696" y="737"/>
                          <a:pt x="3194" y="913"/>
                          <a:pt x="2680" y="913"/>
                        </a:cubicBezTo>
                        <a:cubicBezTo>
                          <a:pt x="1950" y="907"/>
                          <a:pt x="1259" y="574"/>
                          <a:pt x="803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048658" name="Google Shape;10449;p90"/>
                  <p:cNvSpPr/>
                  <p:nvPr/>
                </p:nvSpPr>
                <p:spPr>
                  <a:xfrm>
                    <a:off x="3263252" y="1736910"/>
                    <a:ext cx="70617" cy="70617"/>
                  </a:xfrm>
                  <a:custGeom>
                    <a:avLst/>
                    <a:ahLst/>
                    <a:rect l="l" t="t" r="r" b="b"/>
                    <a:pathLst>
                      <a:path w="2797" h="2797" fill="none" extrusionOk="0">
                        <a:moveTo>
                          <a:pt x="0" y="1200"/>
                        </a:moveTo>
                        <a:cubicBezTo>
                          <a:pt x="0" y="2262"/>
                          <a:pt x="1291" y="2797"/>
                          <a:pt x="2040" y="2041"/>
                        </a:cubicBezTo>
                        <a:cubicBezTo>
                          <a:pt x="2796" y="1291"/>
                          <a:pt x="2262" y="7"/>
                          <a:pt x="1199" y="7"/>
                        </a:cubicBezTo>
                        <a:cubicBezTo>
                          <a:pt x="541" y="1"/>
                          <a:pt x="7" y="535"/>
                          <a:pt x="0" y="1200"/>
                        </a:cubicBezTo>
                        <a:close/>
                      </a:path>
                    </a:pathLst>
                  </a:custGeom>
                  <a:noFill/>
                  <a:ln w="10275" cap="flat" cmpd="sng">
                    <a:solidFill>
                      <a:srgbClr val="445D73"/>
                    </a:solidFill>
                    <a:prstDash val="solid"/>
                    <a:miter lim="6517"/>
                    <a:headEnd type="none" w="sm" len="sm"/>
                    <a:tailEnd type="none" w="sm" len="sm"/>
                  </a:ln>
                </p:spPr>
                <p:txBody>
                  <a:bodyPr anchor="ctr" anchorCtr="0" bIns="91425" lIns="91425" rIns="91425" spcFirstLastPara="1" tIns="91425" wrap="square">
                    <a:noAutofit/>
                  </a:bodyPr>
                  <a:p>
                    <a:pPr algn="l" indent="0" lvl="0" marL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</p:grpSp>
          </p:grpSp>
          <p:sp>
            <p:nvSpPr>
              <p:cNvPr id="1048659" name="Google Shape;10450;p90"/>
              <p:cNvSpPr/>
              <p:nvPr/>
            </p:nvSpPr>
            <p:spPr>
              <a:xfrm>
                <a:off x="3010499" y="1542757"/>
                <a:ext cx="406788" cy="325163"/>
              </a:xfrm>
              <a:custGeom>
                <a:avLst/>
                <a:ahLst/>
                <a:rect l="l" t="t" r="r" b="b"/>
                <a:pathLst>
                  <a:path w="16112" h="12879" extrusionOk="0">
                    <a:moveTo>
                      <a:pt x="1004" y="8740"/>
                    </a:moveTo>
                    <a:cubicBezTo>
                      <a:pt x="1006" y="8824"/>
                      <a:pt x="1024" y="8949"/>
                      <a:pt x="1054" y="9103"/>
                    </a:cubicBezTo>
                    <a:lnTo>
                      <a:pt x="1054" y="9103"/>
                    </a:lnTo>
                    <a:cubicBezTo>
                      <a:pt x="1030" y="8968"/>
                      <a:pt x="1013" y="8846"/>
                      <a:pt x="1004" y="8740"/>
                    </a:cubicBezTo>
                    <a:close/>
                    <a:moveTo>
                      <a:pt x="8530" y="0"/>
                    </a:moveTo>
                    <a:cubicBezTo>
                      <a:pt x="7378" y="0"/>
                      <a:pt x="6098" y="274"/>
                      <a:pt x="4699" y="906"/>
                    </a:cubicBezTo>
                    <a:cubicBezTo>
                      <a:pt x="0" y="3031"/>
                      <a:pt x="1004" y="8740"/>
                      <a:pt x="1004" y="8740"/>
                    </a:cubicBezTo>
                    <a:cubicBezTo>
                      <a:pt x="952" y="6113"/>
                      <a:pt x="4048" y="3448"/>
                      <a:pt x="4048" y="3448"/>
                    </a:cubicBezTo>
                    <a:cubicBezTo>
                      <a:pt x="6231" y="4790"/>
                      <a:pt x="13544" y="6504"/>
                      <a:pt x="14215" y="6726"/>
                    </a:cubicBezTo>
                    <a:cubicBezTo>
                      <a:pt x="14557" y="6840"/>
                      <a:pt x="14772" y="11921"/>
                      <a:pt x="14748" y="12624"/>
                    </a:cubicBezTo>
                    <a:lnTo>
                      <a:pt x="14748" y="12624"/>
                    </a:lnTo>
                    <a:lnTo>
                      <a:pt x="15206" y="9548"/>
                    </a:lnTo>
                    <a:cubicBezTo>
                      <a:pt x="15206" y="9548"/>
                      <a:pt x="16112" y="6166"/>
                      <a:pt x="14437" y="3441"/>
                    </a:cubicBezTo>
                    <a:cubicBezTo>
                      <a:pt x="13260" y="1523"/>
                      <a:pt x="11251" y="0"/>
                      <a:pt x="8530" y="0"/>
                    </a:cubicBezTo>
                    <a:close/>
                    <a:moveTo>
                      <a:pt x="14748" y="12624"/>
                    </a:moveTo>
                    <a:lnTo>
                      <a:pt x="14736" y="12703"/>
                    </a:lnTo>
                    <a:cubicBezTo>
                      <a:pt x="14737" y="12704"/>
                      <a:pt x="14738" y="12705"/>
                      <a:pt x="14739" y="12705"/>
                    </a:cubicBezTo>
                    <a:cubicBezTo>
                      <a:pt x="14743" y="12705"/>
                      <a:pt x="14746" y="12677"/>
                      <a:pt x="14748" y="12624"/>
                    </a:cubicBezTo>
                    <a:close/>
                    <a:moveTo>
                      <a:pt x="1054" y="9103"/>
                    </a:moveTo>
                    <a:lnTo>
                      <a:pt x="1054" y="9103"/>
                    </a:lnTo>
                    <a:cubicBezTo>
                      <a:pt x="1283" y="10402"/>
                      <a:pt x="2112" y="12879"/>
                      <a:pt x="2112" y="12879"/>
                    </a:cubicBezTo>
                    <a:cubicBezTo>
                      <a:pt x="2112" y="12879"/>
                      <a:pt x="1271" y="10220"/>
                      <a:pt x="1054" y="9103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anchor="ctr" anchorCtr="0" bIns="91425" lIns="91425" rIns="91425" spcFirstLastPara="1" tIns="91425" wrap="square">
                <a:noAutofit/>
              </a:bodyPr>
              <a:p>
                <a:pPr algn="l" indent="0" lvl="0" marL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2097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4"/>
                                        <p:tgtEl>
                                          <p:spTgt spid="209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0"/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25"/>
                                        <p:tgtEl>
                                          <p:spTgt spid="209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6">
                      <p:stCondLst>
                        <p:cond delay="indefinite"/>
                      </p:stCondLst>
                      <p:childTnLst>
                        <p:par>
                          <p:cTn fill="hold" id="27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8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0"/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1"/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9" grpId="0" animBg="1"/>
      <p:bldP spid="10486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2" name="Rectangle 2"/>
          <p:cNvSpPr>
            <a:spLocks noChangeArrowheads="1"/>
          </p:cNvSpPr>
          <p:nvPr/>
        </p:nvSpPr>
        <p:spPr bwMode="auto">
          <a:xfrm>
            <a:off x="2783681" y="-1191"/>
            <a:ext cx="4102084" cy="485231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sz="2700" lang="en-US">
                <a:solidFill>
                  <a:srgbClr val="FAFD00"/>
                </a:solidFill>
              </a:rPr>
              <a:t>Cavernous haemangioma</a:t>
            </a:r>
          </a:p>
        </p:txBody>
      </p:sp>
      <p:sp>
        <p:nvSpPr>
          <p:cNvPr id="1049033" name="Rectangle 3"/>
          <p:cNvSpPr>
            <a:spLocks noChangeArrowheads="1"/>
          </p:cNvSpPr>
          <p:nvPr/>
        </p:nvSpPr>
        <p:spPr bwMode="auto">
          <a:xfrm>
            <a:off x="157455" y="1329383"/>
            <a:ext cx="2548775" cy="285176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  Presents - 4th to 5th decade</a:t>
            </a:r>
            <a:endParaRPr sz="2000" lang="en-US">
              <a:solidFill>
                <a:schemeClr val="bg1"/>
              </a:solidFill>
            </a:endParaRPr>
          </a:p>
        </p:txBody>
      </p:sp>
      <p:sp>
        <p:nvSpPr>
          <p:cNvPr id="1049034" name="Rectangle 5"/>
          <p:cNvSpPr>
            <a:spLocks noChangeArrowheads="1"/>
          </p:cNvSpPr>
          <p:nvPr/>
        </p:nvSpPr>
        <p:spPr bwMode="auto">
          <a:xfrm>
            <a:off x="165790" y="529283"/>
            <a:ext cx="3940181" cy="808396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>
              <a:buFontTx/>
              <a:buChar char="•"/>
            </a:pPr>
            <a:r>
              <a:rPr sz="2000" lang="en-US">
                <a:solidFill>
                  <a:schemeClr val="bg1"/>
                </a:solidFill>
              </a:rPr>
              <a:t>  </a:t>
            </a:r>
            <a:r>
              <a:rPr lang="en-US">
                <a:solidFill>
                  <a:schemeClr val="bg1"/>
                </a:solidFill>
              </a:rPr>
              <a:t>Most common benign orbital tumour in adults</a:t>
            </a:r>
          </a:p>
          <a:p>
            <a:pPr eaLnBrk="1" hangingPunct="1"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  Usually located just behind globe</a:t>
            </a:r>
          </a:p>
          <a:p>
            <a:pPr eaLnBrk="1" hangingPunct="1"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  Female preponderance - 70%</a:t>
            </a:r>
          </a:p>
        </p:txBody>
      </p:sp>
      <p:grpSp>
        <p:nvGrpSpPr>
          <p:cNvPr id="203" name="Group 1"/>
          <p:cNvGrpSpPr/>
          <p:nvPr/>
        </p:nvGrpSpPr>
        <p:grpSpPr>
          <a:xfrm>
            <a:off x="2200940" y="1614559"/>
            <a:ext cx="6874955" cy="3528941"/>
            <a:chOff x="1295400" y="1543050"/>
            <a:chExt cx="6604398" cy="3168759"/>
          </a:xfrm>
        </p:grpSpPr>
        <p:sp>
          <p:nvSpPr>
            <p:cNvPr id="1049035" name="Rectangle 4"/>
            <p:cNvSpPr>
              <a:spLocks noChangeArrowheads="1"/>
            </p:cNvSpPr>
            <p:nvPr/>
          </p:nvSpPr>
          <p:spPr bwMode="auto">
            <a:xfrm>
              <a:off x="1578769" y="4388644"/>
              <a:ext cx="3085780" cy="300565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/>
              <a:r>
                <a:rPr sz="1500" lang="en-US"/>
                <a:t>Slowly progressive axial proptosis </a:t>
              </a:r>
            </a:p>
          </p:txBody>
        </p:sp>
        <p:pic>
          <p:nvPicPr>
            <p:cNvPr id="2097229" name="Picture 6" descr="D:\slides\O tumour 4.JPG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1"/>
            <a:srcRect/>
            <a:stretch>
              <a:fillRect/>
            </a:stretch>
          </p:blipFill>
          <p:spPr bwMode="auto">
            <a:xfrm>
              <a:off x="1295401" y="1966912"/>
              <a:ext cx="3403997" cy="1862138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97230" name="Picture 7" descr="D:\slides\O tumour 5.JPG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2"/>
            <a:srcRect/>
            <a:stretch>
              <a:fillRect/>
            </a:stretch>
          </p:blipFill>
          <p:spPr bwMode="auto">
            <a:xfrm>
              <a:off x="4695826" y="1543050"/>
              <a:ext cx="3203972" cy="2811066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9036" name="Rectangle 8"/>
            <p:cNvSpPr>
              <a:spLocks noChangeArrowheads="1"/>
            </p:cNvSpPr>
            <p:nvPr/>
          </p:nvSpPr>
          <p:spPr bwMode="auto">
            <a:xfrm>
              <a:off x="1295400" y="1543050"/>
              <a:ext cx="6553200" cy="3143250"/>
            </a:xfrm>
            <a:prstGeom prst="rect"/>
            <a:noFill/>
            <a:ln w="28575">
              <a:solidFill>
                <a:srgbClr val="FAFD00"/>
              </a:solidFill>
              <a:miter lim="800000"/>
              <a:headEnd type="none" w="sm" len="sm"/>
              <a:tailEnd type="none" w="sm" len="sm"/>
            </a:ln>
          </p:spPr>
          <p:txBody>
            <a:bodyPr anchor="ctr" wrap="none"/>
            <a:p>
              <a:pPr eaLnBrk="1" hangingPunct="1"/>
              <a:endParaRPr sz="1050" lang="ar-JO"/>
            </a:p>
          </p:txBody>
        </p:sp>
        <p:sp>
          <p:nvSpPr>
            <p:cNvPr id="1049037" name="Line 9"/>
            <p:cNvSpPr>
              <a:spLocks noChangeShapeType="1"/>
            </p:cNvSpPr>
            <p:nvPr/>
          </p:nvSpPr>
          <p:spPr bwMode="auto">
            <a:xfrm>
              <a:off x="4699397" y="1543050"/>
              <a:ext cx="0" cy="3143250"/>
            </a:xfrm>
            <a:prstGeom prst="line"/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050" lang="ar-JO"/>
            </a:p>
          </p:txBody>
        </p:sp>
        <p:sp>
          <p:nvSpPr>
            <p:cNvPr id="1049038" name="Line 10"/>
            <p:cNvSpPr>
              <a:spLocks noChangeShapeType="1"/>
            </p:cNvSpPr>
            <p:nvPr/>
          </p:nvSpPr>
          <p:spPr bwMode="auto">
            <a:xfrm flipH="1">
              <a:off x="1295400" y="4343400"/>
              <a:ext cx="6553200" cy="0"/>
            </a:xfrm>
            <a:prstGeom prst="line"/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050" lang="ar-JO"/>
            </a:p>
          </p:txBody>
        </p:sp>
        <p:sp>
          <p:nvSpPr>
            <p:cNvPr id="1049039" name="Rectangle 11"/>
            <p:cNvSpPr>
              <a:spLocks noChangeArrowheads="1"/>
            </p:cNvSpPr>
            <p:nvPr/>
          </p:nvSpPr>
          <p:spPr bwMode="auto">
            <a:xfrm>
              <a:off x="5305425" y="4388644"/>
              <a:ext cx="2412840" cy="323165"/>
            </a:xfrm>
            <a:prstGeom prst="rect"/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p>
              <a:pPr eaLnBrk="1" hangingPunct="1"/>
              <a:r>
                <a:rPr sz="1500" lang="en-US"/>
                <a:t>May cause choroidal folds</a:t>
              </a:r>
            </a:p>
          </p:txBody>
        </p:sp>
      </p:grpSp>
      <p:sp>
        <p:nvSpPr>
          <p:cNvPr id="1049040" name="Rectangle 12"/>
          <p:cNvSpPr>
            <a:spLocks noChangeArrowheads="1"/>
          </p:cNvSpPr>
          <p:nvPr/>
        </p:nvSpPr>
        <p:spPr bwMode="auto">
          <a:xfrm>
            <a:off x="122483" y="2468198"/>
            <a:ext cx="2223686" cy="707886"/>
          </a:xfrm>
          <a:prstGeom prst="rect"/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p>
            <a:pPr eaLnBrk="1" hangingPunct="1"/>
            <a:r>
              <a:rPr dirty="0" lang="en-US">
                <a:solidFill>
                  <a:schemeClr val="accent5"/>
                </a:solidFill>
              </a:rPr>
              <a:t>Treatment</a:t>
            </a:r>
            <a:r>
              <a:rPr dirty="0" sz="2000" lang="en-US">
                <a:solidFill>
                  <a:schemeClr val="accent5"/>
                </a:solidFill>
              </a:rPr>
              <a:t> </a:t>
            </a:r>
            <a:endParaRPr dirty="0" sz="2000" lang="en-US" smtClean="0">
              <a:solidFill>
                <a:schemeClr val="accent5"/>
              </a:solidFill>
            </a:endParaRPr>
          </a:p>
          <a:p>
            <a:pPr eaLnBrk="1" hangingPunct="1"/>
            <a:r>
              <a:rPr dirty="0" sz="2000" lang="en-US" smtClean="0">
                <a:solidFill>
                  <a:schemeClr val="bg1"/>
                </a:solidFill>
              </a:rPr>
              <a:t>- </a:t>
            </a:r>
            <a:r>
              <a:rPr dirty="0" sz="2000" lang="en-US">
                <a:solidFill>
                  <a:schemeClr val="bg1"/>
                </a:solidFill>
              </a:rPr>
              <a:t>surgical excision</a:t>
            </a:r>
          </a:p>
        </p:txBody>
      </p:sp>
    </p:spTree>
  </p:cSld>
  <p:clrMapOvr>
    <a:masterClrMapping/>
  </p:clrMapOvr>
  <p:timing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1030"/>
          <p:cNvGrpSpPr/>
          <p:nvPr/>
        </p:nvGrpSpPr>
        <p:grpSpPr bwMode="auto">
          <a:xfrm>
            <a:off x="1945481" y="67867"/>
            <a:ext cx="6320367" cy="4841081"/>
            <a:chOff x="576" y="68"/>
            <a:chExt cx="5972" cy="4066"/>
          </a:xfrm>
        </p:grpSpPr>
        <p:sp>
          <p:nvSpPr>
            <p:cNvPr id="1049041" name="Rectangle 1026"/>
            <p:cNvSpPr>
              <a:spLocks noChangeArrowheads="1"/>
            </p:cNvSpPr>
            <p:nvPr/>
          </p:nvSpPr>
          <p:spPr bwMode="auto">
            <a:xfrm>
              <a:off x="655" y="68"/>
              <a:ext cx="5893" cy="408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/>
              <a:r>
                <a:rPr sz="2700" lang="en-US">
                  <a:solidFill>
                    <a:srgbClr val="FAFD00"/>
                  </a:solidFill>
                </a:rPr>
                <a:t>Classification of lacrimal gland tumours </a:t>
              </a:r>
            </a:p>
          </p:txBody>
        </p:sp>
        <p:pic>
          <p:nvPicPr>
            <p:cNvPr id="2097231" name="Picture 1027" descr="D:\slides\O tumour 6.JPG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1">
              <a:lum bright="12000" contrast="20000"/>
            </a:blip>
            <a:srcRect/>
            <a:stretch>
              <a:fillRect/>
            </a:stretch>
          </p:blipFill>
          <p:spPr bwMode="auto">
            <a:xfrm>
              <a:off x="576" y="528"/>
              <a:ext cx="5472" cy="3606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9042" name="Rectangle 1028"/>
            <p:cNvSpPr>
              <a:spLocks noChangeArrowheads="1"/>
            </p:cNvSpPr>
            <p:nvPr/>
          </p:nvSpPr>
          <p:spPr bwMode="auto">
            <a:xfrm>
              <a:off x="576" y="528"/>
              <a:ext cx="5472" cy="3600"/>
            </a:xfrm>
            <a:prstGeom prst="rect"/>
            <a:noFill/>
            <a:ln w="28575">
              <a:solidFill>
                <a:srgbClr val="FAFD00"/>
              </a:solidFill>
              <a:miter lim="800000"/>
              <a:headEnd type="none" w="sm" len="sm"/>
              <a:tailEnd type="none" w="sm" len="sm"/>
            </a:ln>
          </p:spPr>
          <p:txBody>
            <a:bodyPr anchor="ctr" wrap="none"/>
            <a:p>
              <a:pPr eaLnBrk="1" hangingPunct="1"/>
              <a:endParaRPr sz="1050" lang="ar-JO"/>
            </a:p>
          </p:txBody>
        </p:sp>
        <p:sp>
          <p:nvSpPr>
            <p:cNvPr id="1049043" name="Text Box 1029"/>
            <p:cNvSpPr txBox="1">
              <a:spLocks noChangeArrowheads="1"/>
            </p:cNvSpPr>
            <p:nvPr/>
          </p:nvSpPr>
          <p:spPr bwMode="auto">
            <a:xfrm rot="16200000">
              <a:off x="1136" y="3077"/>
              <a:ext cx="244" cy="218"/>
            </a:xfrm>
            <a:prstGeom prst="rect"/>
            <a:noFill/>
            <a:ln w="19050">
              <a:noFill/>
              <a:miter lim="800000"/>
              <a:headEnd type="none" w="sm" len="sm"/>
              <a:tailEnd type="none" w="sm" len="sm"/>
            </a:ln>
          </p:spPr>
          <p:txBody>
            <a:bodyPr anchor="ctr" wrap="none">
              <a:spAutoFit/>
            </a:bodyPr>
            <a:p>
              <a:pPr eaLnBrk="1" hangingPunct="1"/>
              <a:r>
                <a:rPr b="1" sz="900" lang="en-GB">
                  <a:solidFill>
                    <a:schemeClr val="bg1"/>
                  </a:solidFill>
                  <a:latin typeface="Times New Roman" pitchFamily="18" charset="0"/>
                </a:rPr>
                <a:t>( )</a:t>
              </a:r>
              <a:endParaRPr b="1" sz="900" lang="en-GB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44" name="Rectangle 2"/>
          <p:cNvSpPr>
            <a:spLocks noChangeArrowheads="1"/>
          </p:cNvSpPr>
          <p:nvPr/>
        </p:nvSpPr>
        <p:spPr bwMode="auto">
          <a:xfrm>
            <a:off x="2010967" y="90487"/>
            <a:ext cx="6064160" cy="485231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sz="2700" lang="en-US">
                <a:solidFill>
                  <a:srgbClr val="FAFD00"/>
                </a:solidFill>
              </a:rPr>
              <a:t>Pleomorphic Lacrimal Gland Adenoma</a:t>
            </a:r>
          </a:p>
        </p:txBody>
      </p:sp>
      <p:grpSp>
        <p:nvGrpSpPr>
          <p:cNvPr id="207" name="Group 1"/>
          <p:cNvGrpSpPr/>
          <p:nvPr/>
        </p:nvGrpSpPr>
        <p:grpSpPr>
          <a:xfrm>
            <a:off x="318978" y="829339"/>
            <a:ext cx="7959865" cy="4314161"/>
            <a:chOff x="1213606" y="1143001"/>
            <a:chExt cx="6833470" cy="3263503"/>
          </a:xfrm>
        </p:grpSpPr>
        <p:sp>
          <p:nvSpPr>
            <p:cNvPr id="1049045" name="Rectangle 5"/>
            <p:cNvSpPr>
              <a:spLocks noChangeArrowheads="1"/>
            </p:cNvSpPr>
            <p:nvPr/>
          </p:nvSpPr>
          <p:spPr bwMode="auto">
            <a:xfrm>
              <a:off x="1213606" y="3314701"/>
              <a:ext cx="2266540" cy="835031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>
                <a:lnSpc>
                  <a:spcPct val="80000"/>
                </a:lnSpc>
                <a:buFontTx/>
                <a:buChar char="•"/>
              </a:pPr>
              <a:r>
                <a:rPr dirty="0" sz="1600" lang="en-US">
                  <a:solidFill>
                    <a:schemeClr val="bg1"/>
                  </a:solidFill>
                </a:rPr>
                <a:t>  Painless and very slow-</a:t>
              </a:r>
            </a:p>
            <a:p>
              <a:pPr eaLnBrk="1" hangingPunct="1">
                <a:lnSpc>
                  <a:spcPct val="80000"/>
                </a:lnSpc>
              </a:pPr>
              <a:r>
                <a:rPr dirty="0" sz="1600" lang="en-US">
                  <a:solidFill>
                    <a:schemeClr val="bg1"/>
                  </a:solidFill>
                </a:rPr>
                <a:t>   growing, smooth mass in </a:t>
              </a:r>
            </a:p>
            <a:p>
              <a:pPr eaLnBrk="1" hangingPunct="1">
                <a:lnSpc>
                  <a:spcPct val="80000"/>
                </a:lnSpc>
              </a:pPr>
              <a:r>
                <a:rPr dirty="0" sz="1600" lang="en-US">
                  <a:solidFill>
                    <a:schemeClr val="bg1"/>
                  </a:solidFill>
                </a:rPr>
                <a:t>   lacrimal fossa</a:t>
              </a:r>
            </a:p>
            <a:p>
              <a:pPr eaLnBrk="1" hangingPunct="1">
                <a:buFontTx/>
                <a:buChar char="•"/>
              </a:pPr>
              <a:r>
                <a:rPr dirty="0" sz="1600" lang="en-US">
                  <a:solidFill>
                    <a:schemeClr val="bg1"/>
                  </a:solidFill>
                </a:rPr>
                <a:t>  </a:t>
              </a:r>
              <a:r>
                <a:rPr dirty="0" sz="1600" lang="en-US" err="1">
                  <a:solidFill>
                    <a:schemeClr val="bg1"/>
                  </a:solidFill>
                </a:rPr>
                <a:t>Inferonasal</a:t>
              </a:r>
              <a:r>
                <a:rPr dirty="0" sz="1600" lang="en-US">
                  <a:solidFill>
                    <a:schemeClr val="bg1"/>
                  </a:solidFill>
                </a:rPr>
                <a:t> globe </a:t>
              </a:r>
            </a:p>
            <a:p>
              <a:pPr eaLnBrk="1" hangingPunct="1">
                <a:lnSpc>
                  <a:spcPct val="80000"/>
                </a:lnSpc>
              </a:pPr>
              <a:r>
                <a:rPr dirty="0" sz="1600" lang="en-US">
                  <a:solidFill>
                    <a:schemeClr val="bg1"/>
                  </a:solidFill>
                </a:rPr>
                <a:t>   displacement</a:t>
              </a:r>
            </a:p>
          </p:txBody>
        </p:sp>
        <p:sp>
          <p:nvSpPr>
            <p:cNvPr id="1049046" name="Rectangle 6"/>
            <p:cNvSpPr>
              <a:spLocks noChangeArrowheads="1"/>
            </p:cNvSpPr>
            <p:nvPr/>
          </p:nvSpPr>
          <p:spPr bwMode="auto">
            <a:xfrm>
              <a:off x="3451622" y="3367088"/>
              <a:ext cx="2170209" cy="499767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>
                <a:lnSpc>
                  <a:spcPct val="80000"/>
                </a:lnSpc>
                <a:buFontTx/>
                <a:buChar char="•"/>
              </a:pPr>
              <a:r>
                <a:rPr dirty="0" sz="1600" lang="en-US">
                  <a:solidFill>
                    <a:schemeClr val="bg1"/>
                  </a:solidFill>
                </a:rPr>
                <a:t>  Posterior extension may</a:t>
              </a:r>
            </a:p>
            <a:p>
              <a:pPr eaLnBrk="1" hangingPunct="1">
                <a:lnSpc>
                  <a:spcPct val="80000"/>
                </a:lnSpc>
              </a:pPr>
              <a:r>
                <a:rPr dirty="0" sz="1600" lang="en-US">
                  <a:solidFill>
                    <a:schemeClr val="bg1"/>
                  </a:solidFill>
                </a:rPr>
                <a:t>   cause </a:t>
              </a:r>
              <a:r>
                <a:rPr dirty="0" sz="1600" lang="en-US" err="1">
                  <a:solidFill>
                    <a:schemeClr val="bg1"/>
                  </a:solidFill>
                </a:rPr>
                <a:t>proptosis</a:t>
              </a:r>
              <a:r>
                <a:rPr dirty="0" sz="1600" lang="en-US">
                  <a:solidFill>
                    <a:schemeClr val="bg1"/>
                  </a:solidFill>
                </a:rPr>
                <a:t> and </a:t>
              </a:r>
            </a:p>
            <a:p>
              <a:pPr eaLnBrk="1" hangingPunct="1">
                <a:lnSpc>
                  <a:spcPct val="80000"/>
                </a:lnSpc>
              </a:pPr>
              <a:r>
                <a:rPr dirty="0" sz="1600" lang="en-US">
                  <a:solidFill>
                    <a:schemeClr val="bg1"/>
                  </a:solidFill>
                </a:rPr>
                <a:t>   </a:t>
              </a:r>
              <a:r>
                <a:rPr dirty="0" sz="1600" lang="en-US" err="1">
                  <a:solidFill>
                    <a:schemeClr val="bg1"/>
                  </a:solidFill>
                </a:rPr>
                <a:t>ophthalmoplegia</a:t>
              </a:r>
              <a:endParaRPr dirty="0" sz="1600" lang="en-US">
                <a:solidFill>
                  <a:schemeClr val="bg1"/>
                </a:solidFill>
              </a:endParaRPr>
            </a:p>
          </p:txBody>
        </p:sp>
        <p:sp>
          <p:nvSpPr>
            <p:cNvPr id="1049047" name="Rectangle 7"/>
            <p:cNvSpPr>
              <a:spLocks noChangeArrowheads="1"/>
            </p:cNvSpPr>
            <p:nvPr/>
          </p:nvSpPr>
          <p:spPr bwMode="auto">
            <a:xfrm>
              <a:off x="5575487" y="3474838"/>
              <a:ext cx="2471589" cy="648773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>
                <a:lnSpc>
                  <a:spcPct val="80000"/>
                </a:lnSpc>
                <a:buFontTx/>
                <a:buChar char="•"/>
              </a:pPr>
              <a:r>
                <a:rPr dirty="0" sz="1600" lang="en-US">
                  <a:solidFill>
                    <a:schemeClr val="bg1"/>
                  </a:solidFill>
                </a:rPr>
                <a:t>  Smooth, encapsulated</a:t>
              </a:r>
            </a:p>
            <a:p>
              <a:pPr eaLnBrk="1" hangingPunct="1">
                <a:lnSpc>
                  <a:spcPct val="80000"/>
                </a:lnSpc>
              </a:pPr>
              <a:r>
                <a:rPr dirty="0" sz="1600" lang="en-US">
                  <a:solidFill>
                    <a:schemeClr val="bg1"/>
                  </a:solidFill>
                </a:rPr>
                <a:t>   outline</a:t>
              </a:r>
            </a:p>
            <a:p>
              <a:pPr eaLnBrk="1" hangingPunct="1">
                <a:lnSpc>
                  <a:spcPct val="80000"/>
                </a:lnSpc>
                <a:buFontTx/>
                <a:buChar char="•"/>
              </a:pPr>
              <a:r>
                <a:rPr dirty="0" sz="1600" lang="en-US">
                  <a:solidFill>
                    <a:schemeClr val="bg1"/>
                  </a:solidFill>
                </a:rPr>
                <a:t>  Excavation of lacrimal gland</a:t>
              </a:r>
            </a:p>
            <a:p>
              <a:pPr eaLnBrk="1" hangingPunct="1">
                <a:lnSpc>
                  <a:spcPct val="80000"/>
                </a:lnSpc>
              </a:pPr>
              <a:r>
                <a:rPr dirty="0" sz="1600" lang="en-US">
                  <a:solidFill>
                    <a:schemeClr val="bg1"/>
                  </a:solidFill>
                </a:rPr>
                <a:t>   fossa without destruction</a:t>
              </a:r>
            </a:p>
          </p:txBody>
        </p:sp>
        <p:pic>
          <p:nvPicPr>
            <p:cNvPr id="2097232" name="Picture 8" descr="D:\slides\O tumour 7.JPG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1"/>
            <a:srcRect/>
            <a:stretch>
              <a:fillRect/>
            </a:stretch>
          </p:blipFill>
          <p:spPr bwMode="auto">
            <a:xfrm>
              <a:off x="1266825" y="1614488"/>
              <a:ext cx="2207419" cy="1288256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97233" name="Picture 9" descr="D:\slides\O tumour 8.JPG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2"/>
            <a:srcRect/>
            <a:stretch>
              <a:fillRect/>
            </a:stretch>
          </p:blipFill>
          <p:spPr bwMode="auto">
            <a:xfrm>
              <a:off x="3400426" y="1614487"/>
              <a:ext cx="2099072" cy="1300163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97234" name="Picture 10" descr="D:\slides\O tumour 9.JPG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3"/>
            <a:srcRect/>
            <a:stretch>
              <a:fillRect/>
            </a:stretch>
          </p:blipFill>
          <p:spPr bwMode="auto">
            <a:xfrm>
              <a:off x="5482828" y="1143001"/>
              <a:ext cx="2365772" cy="2193131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9048" name="Rectangle 11"/>
            <p:cNvSpPr>
              <a:spLocks noChangeArrowheads="1"/>
            </p:cNvSpPr>
            <p:nvPr/>
          </p:nvSpPr>
          <p:spPr bwMode="auto">
            <a:xfrm>
              <a:off x="1266825" y="1221581"/>
              <a:ext cx="6553200" cy="3178969"/>
            </a:xfrm>
            <a:prstGeom prst="rect"/>
            <a:noFill/>
            <a:ln w="28575">
              <a:solidFill>
                <a:srgbClr val="FAFD00"/>
              </a:solidFill>
              <a:miter lim="800000"/>
              <a:headEnd type="none" w="sm" len="sm"/>
              <a:tailEnd type="none" w="sm" len="sm"/>
            </a:ln>
          </p:spPr>
          <p:txBody>
            <a:bodyPr anchor="ctr" wrap="none"/>
            <a:p>
              <a:pPr eaLnBrk="1" hangingPunct="1"/>
              <a:endParaRPr sz="1100" lang="ar-JO">
                <a:solidFill>
                  <a:schemeClr val="bg1"/>
                </a:solidFill>
              </a:endParaRPr>
            </a:p>
          </p:txBody>
        </p:sp>
        <p:sp>
          <p:nvSpPr>
            <p:cNvPr id="1049049" name="Line 12"/>
            <p:cNvSpPr>
              <a:spLocks noChangeShapeType="1"/>
            </p:cNvSpPr>
            <p:nvPr/>
          </p:nvSpPr>
          <p:spPr bwMode="auto">
            <a:xfrm>
              <a:off x="3451622" y="1227535"/>
              <a:ext cx="0" cy="3178969"/>
            </a:xfrm>
            <a:prstGeom prst="line"/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100" lang="ar-JO">
                <a:solidFill>
                  <a:schemeClr val="bg1"/>
                </a:solidFill>
              </a:endParaRPr>
            </a:p>
          </p:txBody>
        </p:sp>
        <p:sp>
          <p:nvSpPr>
            <p:cNvPr id="1049050" name="Line 13"/>
            <p:cNvSpPr>
              <a:spLocks noChangeShapeType="1"/>
            </p:cNvSpPr>
            <p:nvPr/>
          </p:nvSpPr>
          <p:spPr bwMode="auto">
            <a:xfrm>
              <a:off x="5598114" y="1221582"/>
              <a:ext cx="0" cy="3178969"/>
            </a:xfrm>
            <a:prstGeom prst="line"/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100" lang="ar-JO">
                <a:solidFill>
                  <a:schemeClr val="bg1"/>
                </a:solidFill>
              </a:endParaRPr>
            </a:p>
          </p:txBody>
        </p:sp>
        <p:sp>
          <p:nvSpPr>
            <p:cNvPr id="1049051" name="Line 15"/>
            <p:cNvSpPr>
              <a:spLocks noChangeShapeType="1"/>
            </p:cNvSpPr>
            <p:nvPr/>
          </p:nvSpPr>
          <p:spPr bwMode="auto">
            <a:xfrm flipH="1">
              <a:off x="1266825" y="3314700"/>
              <a:ext cx="6553200" cy="0"/>
            </a:xfrm>
            <a:prstGeom prst="line"/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100" lang="ar-JO">
                <a:solidFill>
                  <a:schemeClr val="bg1"/>
                </a:solidFill>
              </a:endParaRPr>
            </a:p>
          </p:txBody>
        </p:sp>
      </p:grpSp>
      <p:sp>
        <p:nvSpPr>
          <p:cNvPr id="1049052" name="Rectangle 18"/>
          <p:cNvSpPr>
            <a:spLocks noChangeArrowheads="1"/>
          </p:cNvSpPr>
          <p:nvPr/>
        </p:nvSpPr>
        <p:spPr bwMode="auto">
          <a:xfrm>
            <a:off x="3222441" y="536585"/>
            <a:ext cx="2069476" cy="254398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dirty="0" sz="1200" lang="en-US">
                <a:solidFill>
                  <a:schemeClr val="bg1"/>
                </a:solidFill>
              </a:rPr>
              <a:t>Presents - 4th to 5th decade</a:t>
            </a:r>
          </a:p>
        </p:txBody>
      </p:sp>
    </p:spTree>
  </p:cSld>
  <p:clrMapOvr>
    <a:masterClrMapping/>
  </p:clrMapOvr>
  <p:timing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3" name="Rectangle 2"/>
          <p:cNvSpPr>
            <a:spLocks noChangeArrowheads="1"/>
          </p:cNvSpPr>
          <p:nvPr/>
        </p:nvSpPr>
        <p:spPr bwMode="auto">
          <a:xfrm>
            <a:off x="2621812" y="-24242"/>
            <a:ext cx="4082848" cy="485231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dirty="0" sz="2700" lang="en-US">
                <a:solidFill>
                  <a:srgbClr val="FAFD00"/>
                </a:solidFill>
              </a:rPr>
              <a:t>Lacrimal gland carcinoma</a:t>
            </a:r>
          </a:p>
        </p:txBody>
      </p:sp>
      <p:grpSp>
        <p:nvGrpSpPr>
          <p:cNvPr id="209" name="Group 2"/>
          <p:cNvGrpSpPr/>
          <p:nvPr/>
        </p:nvGrpSpPr>
        <p:grpSpPr>
          <a:xfrm>
            <a:off x="120419" y="4163609"/>
            <a:ext cx="4137896" cy="846615"/>
            <a:chOff x="3342085" y="4274344"/>
            <a:chExt cx="4137896" cy="846615"/>
          </a:xfrm>
        </p:grpSpPr>
        <p:sp>
          <p:nvSpPr>
            <p:cNvPr id="1049054" name="Rectangle 3"/>
            <p:cNvSpPr>
              <a:spLocks noChangeArrowheads="1"/>
            </p:cNvSpPr>
            <p:nvPr/>
          </p:nvSpPr>
          <p:spPr bwMode="auto">
            <a:xfrm>
              <a:off x="3368278" y="4514850"/>
              <a:ext cx="1106072" cy="377509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>
                <a:buSzPct val="60000"/>
                <a:buFontTx/>
                <a:buChar char="•"/>
              </a:pPr>
              <a:r>
                <a:rPr sz="2000" lang="en-US">
                  <a:solidFill>
                    <a:schemeClr val="bg1"/>
                  </a:solidFill>
                </a:rPr>
                <a:t>  Biopsy</a:t>
              </a:r>
            </a:p>
          </p:txBody>
        </p:sp>
        <p:sp>
          <p:nvSpPr>
            <p:cNvPr id="1049055" name="Rectangle 6"/>
            <p:cNvSpPr>
              <a:spLocks noChangeArrowheads="1"/>
            </p:cNvSpPr>
            <p:nvPr/>
          </p:nvSpPr>
          <p:spPr bwMode="auto">
            <a:xfrm>
              <a:off x="3342085" y="4274344"/>
              <a:ext cx="1183016" cy="285176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/>
              <a:r>
                <a:rPr dirty="0" lang="en-US">
                  <a:solidFill>
                    <a:schemeClr val="accent5"/>
                  </a:solidFill>
                </a:rPr>
                <a:t>Management</a:t>
              </a:r>
            </a:p>
          </p:txBody>
        </p:sp>
        <p:sp>
          <p:nvSpPr>
            <p:cNvPr id="1049056" name="Rectangle 7"/>
            <p:cNvSpPr>
              <a:spLocks noChangeArrowheads="1"/>
            </p:cNvSpPr>
            <p:nvPr/>
          </p:nvSpPr>
          <p:spPr bwMode="auto">
            <a:xfrm>
              <a:off x="3368279" y="4743450"/>
              <a:ext cx="4111702" cy="377509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>
                <a:buSzPct val="60000"/>
                <a:buFontTx/>
                <a:buChar char="•"/>
              </a:pPr>
              <a:r>
                <a:rPr dirty="0" sz="2000" lang="en-US">
                  <a:solidFill>
                    <a:schemeClr val="bg1"/>
                  </a:solidFill>
                </a:rPr>
                <a:t>  Radical surgery and radiotherapy</a:t>
              </a:r>
            </a:p>
          </p:txBody>
        </p:sp>
      </p:grpSp>
      <p:sp>
        <p:nvSpPr>
          <p:cNvPr id="1049057" name="Rectangle 8"/>
          <p:cNvSpPr>
            <a:spLocks noChangeArrowheads="1"/>
          </p:cNvSpPr>
          <p:nvPr/>
        </p:nvSpPr>
        <p:spPr bwMode="auto">
          <a:xfrm>
            <a:off x="225004" y="514153"/>
            <a:ext cx="2638543" cy="285176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>
              <a:buFontTx/>
              <a:buChar char="•"/>
            </a:pPr>
            <a:r>
              <a:rPr dirty="0" lang="en-US">
                <a:solidFill>
                  <a:schemeClr val="bg1"/>
                </a:solidFill>
              </a:rPr>
              <a:t>  Presents - 4th to 6th decades</a:t>
            </a:r>
            <a:endParaRPr dirty="0" sz="2000" lang="en-US">
              <a:solidFill>
                <a:schemeClr val="bg1"/>
              </a:solidFill>
            </a:endParaRPr>
          </a:p>
        </p:txBody>
      </p:sp>
      <p:sp>
        <p:nvSpPr>
          <p:cNvPr id="1049058" name="Rectangle 9"/>
          <p:cNvSpPr>
            <a:spLocks noChangeArrowheads="1"/>
          </p:cNvSpPr>
          <p:nvPr/>
        </p:nvSpPr>
        <p:spPr bwMode="auto">
          <a:xfrm>
            <a:off x="306366" y="820244"/>
            <a:ext cx="1923604" cy="377509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>
              <a:buFontTx/>
              <a:buChar char="•"/>
            </a:pPr>
            <a:r>
              <a:rPr dirty="0" lang="en-US">
                <a:solidFill>
                  <a:schemeClr val="bg1"/>
                </a:solidFill>
              </a:rPr>
              <a:t> </a:t>
            </a:r>
            <a:r>
              <a:rPr dirty="0" sz="2000" lang="en-US">
                <a:solidFill>
                  <a:schemeClr val="bg1"/>
                </a:solidFill>
              </a:rPr>
              <a:t> </a:t>
            </a:r>
            <a:r>
              <a:rPr dirty="0" lang="en-US">
                <a:solidFill>
                  <a:schemeClr val="bg1"/>
                </a:solidFill>
              </a:rPr>
              <a:t>Very poor prognosis</a:t>
            </a:r>
          </a:p>
        </p:txBody>
      </p:sp>
      <p:grpSp>
        <p:nvGrpSpPr>
          <p:cNvPr id="210" name="Group 1"/>
          <p:cNvGrpSpPr/>
          <p:nvPr/>
        </p:nvGrpSpPr>
        <p:grpSpPr>
          <a:xfrm>
            <a:off x="2181147" y="956239"/>
            <a:ext cx="7049169" cy="3381041"/>
            <a:chOff x="1234850" y="1085849"/>
            <a:chExt cx="6706931" cy="3381041"/>
          </a:xfrm>
        </p:grpSpPr>
        <p:sp>
          <p:nvSpPr>
            <p:cNvPr id="1049059" name="Rectangle 4"/>
            <p:cNvSpPr>
              <a:spLocks noChangeArrowheads="1"/>
            </p:cNvSpPr>
            <p:nvPr/>
          </p:nvSpPr>
          <p:spPr bwMode="auto">
            <a:xfrm>
              <a:off x="1281565" y="3434358"/>
              <a:ext cx="3204402" cy="759152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>
                <a:buSzPct val="60000"/>
                <a:buFontTx/>
                <a:buChar char="•"/>
              </a:pPr>
              <a:r>
                <a:rPr dirty="0" sz="1600" lang="en-US">
                  <a:solidFill>
                    <a:schemeClr val="bg1"/>
                  </a:solidFill>
                </a:rPr>
                <a:t>  Painful, fast-growing mass in </a:t>
              </a:r>
            </a:p>
            <a:p>
              <a:pPr eaLnBrk="1" hangingPunct="1">
                <a:lnSpc>
                  <a:spcPct val="80000"/>
                </a:lnSpc>
                <a:buSzPct val="60000"/>
              </a:pPr>
              <a:r>
                <a:rPr dirty="0" sz="1600" lang="en-US">
                  <a:solidFill>
                    <a:schemeClr val="bg1"/>
                  </a:solidFill>
                </a:rPr>
                <a:t>   lacrimal fossa</a:t>
              </a:r>
            </a:p>
            <a:p>
              <a:pPr eaLnBrk="1" hangingPunct="1">
                <a:buSzPct val="60000"/>
                <a:buFontTx/>
                <a:buChar char="•"/>
              </a:pPr>
              <a:r>
                <a:rPr dirty="0" sz="1600" lang="en-US">
                  <a:solidFill>
                    <a:schemeClr val="bg1"/>
                  </a:solidFill>
                </a:rPr>
                <a:t>  </a:t>
              </a:r>
              <a:r>
                <a:rPr dirty="0" sz="1600" lang="en-US" err="1">
                  <a:solidFill>
                    <a:schemeClr val="bg1"/>
                  </a:solidFill>
                </a:rPr>
                <a:t>Infero</a:t>
              </a:r>
              <a:r>
                <a:rPr dirty="0" sz="1600" lang="en-US">
                  <a:solidFill>
                    <a:schemeClr val="bg1"/>
                  </a:solidFill>
                </a:rPr>
                <a:t>-nasal globe displacement</a:t>
              </a:r>
            </a:p>
          </p:txBody>
        </p:sp>
        <p:sp>
          <p:nvSpPr>
            <p:cNvPr id="1049060" name="Rectangle 5"/>
            <p:cNvSpPr>
              <a:spLocks noChangeArrowheads="1"/>
            </p:cNvSpPr>
            <p:nvPr/>
          </p:nvSpPr>
          <p:spPr bwMode="auto">
            <a:xfrm>
              <a:off x="4597599" y="3371850"/>
              <a:ext cx="3344182" cy="1060773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square">
              <a:spAutoFit/>
            </a:bodyPr>
            <a:p>
              <a:pPr eaLnBrk="1" hangingPunct="1">
                <a:buSzPct val="60000"/>
                <a:buFontTx/>
                <a:buChar char="•"/>
              </a:pPr>
              <a:r>
                <a:rPr dirty="0" lang="en-US">
                  <a:solidFill>
                    <a:schemeClr val="bg1"/>
                  </a:solidFill>
                </a:rPr>
                <a:t>  Posterior extension may cause </a:t>
              </a:r>
              <a:r>
                <a:rPr dirty="0" lang="en-US" err="1">
                  <a:solidFill>
                    <a:schemeClr val="bg1"/>
                  </a:solidFill>
                </a:rPr>
                <a:t>proptosis</a:t>
              </a:r>
              <a:r>
                <a:rPr dirty="0" lang="en-US">
                  <a:solidFill>
                    <a:schemeClr val="bg1"/>
                  </a:solidFill>
                </a:rPr>
                <a:t>, </a:t>
              </a:r>
            </a:p>
            <a:p>
              <a:pPr eaLnBrk="1" hangingPunct="1">
                <a:lnSpc>
                  <a:spcPct val="80000"/>
                </a:lnSpc>
              </a:pPr>
              <a:r>
                <a:rPr dirty="0" lang="en-US">
                  <a:solidFill>
                    <a:schemeClr val="bg1"/>
                  </a:solidFill>
                </a:rPr>
                <a:t>   </a:t>
              </a:r>
              <a:r>
                <a:rPr dirty="0" lang="en-US" err="1">
                  <a:solidFill>
                    <a:schemeClr val="bg1"/>
                  </a:solidFill>
                </a:rPr>
                <a:t>ophthalmoplegia</a:t>
              </a:r>
              <a:r>
                <a:rPr dirty="0" lang="en-US">
                  <a:solidFill>
                    <a:schemeClr val="bg1"/>
                  </a:solidFill>
                </a:rPr>
                <a:t> and </a:t>
              </a:r>
              <a:r>
                <a:rPr dirty="0" lang="en-US" err="1">
                  <a:solidFill>
                    <a:schemeClr val="bg1"/>
                  </a:solidFill>
                </a:rPr>
                <a:t>episcleral</a:t>
              </a:r>
              <a:r>
                <a:rPr dirty="0" lang="en-US">
                  <a:solidFill>
                    <a:schemeClr val="bg1"/>
                  </a:solidFill>
                </a:rPr>
                <a:t> congestion</a:t>
              </a:r>
            </a:p>
            <a:p>
              <a:pPr eaLnBrk="1" hangingPunct="1">
                <a:buSzPct val="60000"/>
                <a:buFontTx/>
                <a:buChar char="•"/>
              </a:pPr>
              <a:r>
                <a:rPr dirty="0" lang="en-US">
                  <a:solidFill>
                    <a:schemeClr val="bg1"/>
                  </a:solidFill>
                </a:rPr>
                <a:t>  Trigeminal </a:t>
              </a:r>
              <a:r>
                <a:rPr dirty="0" lang="en-US" err="1">
                  <a:solidFill>
                    <a:schemeClr val="bg1"/>
                  </a:solidFill>
                </a:rPr>
                <a:t>hypoaesthesia</a:t>
              </a:r>
              <a:r>
                <a:rPr dirty="0" lang="en-US">
                  <a:solidFill>
                    <a:schemeClr val="bg1"/>
                  </a:solidFill>
                </a:rPr>
                <a:t> in 25%</a:t>
              </a:r>
            </a:p>
          </p:txBody>
        </p:sp>
        <p:pic>
          <p:nvPicPr>
            <p:cNvPr id="2097235" name="Picture 10" descr="D:\slides\O tumour 11.JPG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1"/>
            <a:srcRect/>
            <a:stretch>
              <a:fillRect/>
            </a:stretch>
          </p:blipFill>
          <p:spPr bwMode="auto">
            <a:xfrm>
              <a:off x="1254749" y="1105035"/>
              <a:ext cx="3251597" cy="2286000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97236" name="Picture 11" descr="D:\slides\O tumour 12.JPG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2"/>
            <a:srcRect/>
            <a:stretch>
              <a:fillRect/>
            </a:stretch>
          </p:blipFill>
          <p:spPr bwMode="auto">
            <a:xfrm>
              <a:off x="4482350" y="1100137"/>
              <a:ext cx="3352800" cy="2271713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9061" name="Rectangle 12"/>
            <p:cNvSpPr>
              <a:spLocks noChangeArrowheads="1"/>
            </p:cNvSpPr>
            <p:nvPr/>
          </p:nvSpPr>
          <p:spPr bwMode="auto">
            <a:xfrm>
              <a:off x="1234850" y="1085849"/>
              <a:ext cx="6604397" cy="3381041"/>
            </a:xfrm>
            <a:prstGeom prst="rect"/>
            <a:noFill/>
            <a:ln w="28575">
              <a:solidFill>
                <a:srgbClr val="FAFD00"/>
              </a:solidFill>
              <a:miter lim="800000"/>
              <a:headEnd type="none" w="sm" len="sm"/>
              <a:tailEnd type="none" w="sm" len="sm"/>
            </a:ln>
          </p:spPr>
          <p:txBody>
            <a:bodyPr anchor="ctr" wrap="none"/>
            <a:p>
              <a:pPr eaLnBrk="1" hangingPunct="1"/>
              <a:endParaRPr sz="1100" lang="ar-JO">
                <a:solidFill>
                  <a:schemeClr val="bg1"/>
                </a:solidFill>
              </a:endParaRPr>
            </a:p>
          </p:txBody>
        </p:sp>
        <p:sp>
          <p:nvSpPr>
            <p:cNvPr id="1049062" name="Line 13"/>
            <p:cNvSpPr>
              <a:spLocks noChangeShapeType="1"/>
            </p:cNvSpPr>
            <p:nvPr/>
          </p:nvSpPr>
          <p:spPr bwMode="auto">
            <a:xfrm>
              <a:off x="4546996" y="1085849"/>
              <a:ext cx="1" cy="3346773"/>
            </a:xfrm>
            <a:prstGeom prst="line"/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100" lang="ar-JO">
                <a:solidFill>
                  <a:schemeClr val="bg1"/>
                </a:solidFill>
              </a:endParaRPr>
            </a:p>
          </p:txBody>
        </p:sp>
        <p:sp>
          <p:nvSpPr>
            <p:cNvPr id="1049063" name="Line 14"/>
            <p:cNvSpPr>
              <a:spLocks noChangeShapeType="1"/>
            </p:cNvSpPr>
            <p:nvPr/>
          </p:nvSpPr>
          <p:spPr bwMode="auto">
            <a:xfrm flipH="1">
              <a:off x="1295401" y="3371850"/>
              <a:ext cx="6604397" cy="0"/>
            </a:xfrm>
            <a:prstGeom prst="line"/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100" lang="ar-JO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4" name="Rectangle 2"/>
          <p:cNvSpPr>
            <a:spLocks noChangeArrowheads="1"/>
          </p:cNvSpPr>
          <p:nvPr/>
        </p:nvSpPr>
        <p:spPr bwMode="auto">
          <a:xfrm>
            <a:off x="2936081" y="33337"/>
            <a:ext cx="3024866" cy="485231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sz="2700" lang="en-US">
                <a:solidFill>
                  <a:srgbClr val="FAFD00"/>
                </a:solidFill>
              </a:rPr>
              <a:t>Optic nerve glioma</a:t>
            </a:r>
          </a:p>
        </p:txBody>
      </p:sp>
      <p:sp>
        <p:nvSpPr>
          <p:cNvPr id="1049065" name="Rectangle 3"/>
          <p:cNvSpPr>
            <a:spLocks noChangeArrowheads="1"/>
          </p:cNvSpPr>
          <p:nvPr/>
        </p:nvSpPr>
        <p:spPr bwMode="auto">
          <a:xfrm>
            <a:off x="1994297" y="1085850"/>
            <a:ext cx="4530086" cy="285176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  Presents - end of first decade with gradual visual loss</a:t>
            </a:r>
            <a:endParaRPr sz="2000" lang="en-US">
              <a:solidFill>
                <a:schemeClr val="bg1"/>
              </a:solidFill>
            </a:endParaRPr>
          </a:p>
        </p:txBody>
      </p:sp>
      <p:sp>
        <p:nvSpPr>
          <p:cNvPr id="1049066" name="Rectangle 4"/>
          <p:cNvSpPr>
            <a:spLocks noChangeArrowheads="1"/>
          </p:cNvSpPr>
          <p:nvPr/>
        </p:nvSpPr>
        <p:spPr bwMode="auto">
          <a:xfrm>
            <a:off x="2421731" y="4331494"/>
            <a:ext cx="5163272" cy="762230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>
              <a:buFontTx/>
              <a:buChar char="•"/>
            </a:pPr>
            <a:r>
              <a:rPr dirty="0" sz="1500" lang="en-US">
                <a:solidFill>
                  <a:schemeClr val="bg1"/>
                </a:solidFill>
              </a:rPr>
              <a:t>  Observation - no growth, good vision and good </a:t>
            </a:r>
            <a:r>
              <a:rPr dirty="0" sz="1500" lang="en-US" err="1">
                <a:solidFill>
                  <a:schemeClr val="bg1"/>
                </a:solidFill>
              </a:rPr>
              <a:t>cosmesis</a:t>
            </a:r>
            <a:endParaRPr dirty="0" sz="1500" lang="en-US">
              <a:solidFill>
                <a:schemeClr val="bg1"/>
              </a:solidFill>
            </a:endParaRPr>
          </a:p>
          <a:p>
            <a:pPr eaLnBrk="1" hangingPunct="1">
              <a:buFontTx/>
              <a:buChar char="•"/>
            </a:pPr>
            <a:r>
              <a:rPr dirty="0" sz="1500" lang="en-US">
                <a:solidFill>
                  <a:schemeClr val="bg1"/>
                </a:solidFill>
              </a:rPr>
              <a:t>  Excision - poor vision and poor </a:t>
            </a:r>
            <a:r>
              <a:rPr dirty="0" sz="1500" lang="en-US" err="1">
                <a:solidFill>
                  <a:schemeClr val="bg1"/>
                </a:solidFill>
              </a:rPr>
              <a:t>cosmesis</a:t>
            </a:r>
            <a:endParaRPr dirty="0" sz="1500" lang="en-US">
              <a:solidFill>
                <a:schemeClr val="bg1"/>
              </a:solidFill>
            </a:endParaRPr>
          </a:p>
          <a:p>
            <a:pPr eaLnBrk="1" hangingPunct="1">
              <a:buFontTx/>
              <a:buChar char="•"/>
            </a:pPr>
            <a:r>
              <a:rPr dirty="0" sz="1500" lang="en-US">
                <a:solidFill>
                  <a:schemeClr val="bg1"/>
                </a:solidFill>
              </a:rPr>
              <a:t>  Radiotherapy - intracranial extension</a:t>
            </a:r>
          </a:p>
        </p:txBody>
      </p:sp>
      <p:sp>
        <p:nvSpPr>
          <p:cNvPr id="1049067" name="Rectangle 5"/>
          <p:cNvSpPr>
            <a:spLocks noChangeArrowheads="1"/>
          </p:cNvSpPr>
          <p:nvPr/>
        </p:nvSpPr>
        <p:spPr bwMode="auto">
          <a:xfrm>
            <a:off x="1977629" y="526256"/>
            <a:ext cx="3773469" cy="592953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>
              <a:buFontTx/>
              <a:buChar char="•"/>
            </a:pPr>
            <a:r>
              <a:rPr sz="2000" lang="en-US">
                <a:solidFill>
                  <a:schemeClr val="bg1"/>
                </a:solidFill>
              </a:rPr>
              <a:t>  </a:t>
            </a:r>
            <a:r>
              <a:rPr lang="en-US">
                <a:solidFill>
                  <a:schemeClr val="bg1"/>
                </a:solidFill>
              </a:rPr>
              <a:t>Typically affects young girls</a:t>
            </a:r>
          </a:p>
          <a:p>
            <a:pPr eaLnBrk="1" hangingPunct="1"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  Associated neurofibromatosis -1 is common</a:t>
            </a:r>
          </a:p>
        </p:txBody>
      </p:sp>
      <p:sp>
        <p:nvSpPr>
          <p:cNvPr id="1049068" name="Rectangle 8"/>
          <p:cNvSpPr>
            <a:spLocks noChangeArrowheads="1"/>
          </p:cNvSpPr>
          <p:nvPr/>
        </p:nvSpPr>
        <p:spPr bwMode="auto">
          <a:xfrm>
            <a:off x="4127239" y="3988594"/>
            <a:ext cx="1449115" cy="377509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b="1" dirty="0" sz="2000" lang="en-US">
                <a:solidFill>
                  <a:schemeClr val="hlink"/>
                </a:solidFill>
              </a:rPr>
              <a:t>Treatment </a:t>
            </a:r>
          </a:p>
        </p:txBody>
      </p:sp>
      <p:grpSp>
        <p:nvGrpSpPr>
          <p:cNvPr id="212" name="Group 1"/>
          <p:cNvGrpSpPr/>
          <p:nvPr/>
        </p:nvGrpSpPr>
        <p:grpSpPr>
          <a:xfrm>
            <a:off x="1549004" y="1543050"/>
            <a:ext cx="6045994" cy="2400300"/>
            <a:chOff x="1549004" y="1543050"/>
            <a:chExt cx="6045994" cy="2400300"/>
          </a:xfrm>
        </p:grpSpPr>
        <p:sp>
          <p:nvSpPr>
            <p:cNvPr id="1049069" name="Rectangle 6"/>
            <p:cNvSpPr>
              <a:spLocks noChangeArrowheads="1"/>
            </p:cNvSpPr>
            <p:nvPr/>
          </p:nvSpPr>
          <p:spPr bwMode="auto">
            <a:xfrm>
              <a:off x="1765698" y="3588544"/>
              <a:ext cx="2955937" cy="300565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/>
              <a:r>
                <a:rPr sz="1500" lang="en-US">
                  <a:solidFill>
                    <a:schemeClr val="bg1"/>
                  </a:solidFill>
                </a:rPr>
                <a:t>  Gradually progressive proptosis</a:t>
              </a:r>
            </a:p>
          </p:txBody>
        </p:sp>
        <p:sp>
          <p:nvSpPr>
            <p:cNvPr id="1049070" name="Rectangle 7"/>
            <p:cNvSpPr>
              <a:spLocks noChangeArrowheads="1"/>
            </p:cNvSpPr>
            <p:nvPr/>
          </p:nvSpPr>
          <p:spPr bwMode="auto">
            <a:xfrm>
              <a:off x="5639991" y="3633788"/>
              <a:ext cx="1284005" cy="254398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>
                <a:lnSpc>
                  <a:spcPct val="80000"/>
                </a:lnSpc>
              </a:pPr>
              <a:r>
                <a:rPr sz="1500" lang="en-US">
                  <a:solidFill>
                    <a:schemeClr val="bg1"/>
                  </a:solidFill>
                </a:rPr>
                <a:t>Optic atrophy</a:t>
              </a:r>
            </a:p>
          </p:txBody>
        </p:sp>
        <p:pic>
          <p:nvPicPr>
            <p:cNvPr id="2097237" name="Picture 9" descr="D:\slides\O tumour 13.JPG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1"/>
            <a:srcRect/>
            <a:stretch>
              <a:fillRect/>
            </a:stretch>
          </p:blipFill>
          <p:spPr bwMode="auto">
            <a:xfrm>
              <a:off x="1549004" y="1543050"/>
              <a:ext cx="3331369" cy="2057400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9071" name="Line 12"/>
            <p:cNvSpPr>
              <a:spLocks noChangeShapeType="1"/>
            </p:cNvSpPr>
            <p:nvPr/>
          </p:nvSpPr>
          <p:spPr bwMode="auto">
            <a:xfrm flipH="1">
              <a:off x="1549004" y="3600450"/>
              <a:ext cx="6045994" cy="0"/>
            </a:xfrm>
            <a:prstGeom prst="line"/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050" lang="ar-JO">
                <a:solidFill>
                  <a:schemeClr val="bg1"/>
                </a:solidFill>
              </a:endParaRPr>
            </a:p>
          </p:txBody>
        </p:sp>
        <p:pic>
          <p:nvPicPr>
            <p:cNvPr id="2097238" name="Picture 14" descr="C:\My Documents\Aaa.jpg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2"/>
            <a:srcRect/>
            <a:stretch>
              <a:fillRect/>
            </a:stretch>
          </p:blipFill>
          <p:spPr bwMode="auto">
            <a:xfrm>
              <a:off x="4851797" y="1543050"/>
              <a:ext cx="2743200" cy="2038350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9072" name="Rectangle 11"/>
            <p:cNvSpPr>
              <a:spLocks noChangeArrowheads="1"/>
            </p:cNvSpPr>
            <p:nvPr/>
          </p:nvSpPr>
          <p:spPr bwMode="auto">
            <a:xfrm>
              <a:off x="1549004" y="1543050"/>
              <a:ext cx="6045994" cy="2400300"/>
            </a:xfrm>
            <a:prstGeom prst="rect"/>
            <a:noFill/>
            <a:ln w="28575">
              <a:solidFill>
                <a:srgbClr val="FAFD00"/>
              </a:solidFill>
              <a:miter lim="800000"/>
              <a:headEnd type="none" w="sm" len="sm"/>
              <a:tailEnd type="none" w="sm" len="sm"/>
            </a:ln>
          </p:spPr>
          <p:txBody>
            <a:bodyPr anchor="ctr" wrap="none"/>
            <a:p>
              <a:pPr eaLnBrk="1" hangingPunct="1"/>
              <a:endParaRPr sz="1100" lang="ar-JO">
                <a:solidFill>
                  <a:schemeClr val="bg1"/>
                </a:solidFill>
              </a:endParaRPr>
            </a:p>
          </p:txBody>
        </p:sp>
        <p:sp>
          <p:nvSpPr>
            <p:cNvPr id="1049073" name="Line 13"/>
            <p:cNvSpPr>
              <a:spLocks noChangeShapeType="1"/>
            </p:cNvSpPr>
            <p:nvPr/>
          </p:nvSpPr>
          <p:spPr bwMode="auto">
            <a:xfrm>
              <a:off x="4851798" y="1543050"/>
              <a:ext cx="1190" cy="2400300"/>
            </a:xfrm>
            <a:prstGeom prst="line"/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050" lang="ar-JO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4" name="Rectangle 2"/>
          <p:cNvSpPr>
            <a:spLocks noChangeArrowheads="1"/>
          </p:cNvSpPr>
          <p:nvPr/>
        </p:nvSpPr>
        <p:spPr bwMode="auto">
          <a:xfrm>
            <a:off x="2276205" y="193524"/>
            <a:ext cx="5025414" cy="485231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dirty="0" sz="2700" lang="en-US">
                <a:solidFill>
                  <a:srgbClr val="FAFD00"/>
                </a:solidFill>
              </a:rPr>
              <a:t>Optic nerve sheath meningioma</a:t>
            </a:r>
          </a:p>
        </p:txBody>
      </p:sp>
      <p:sp>
        <p:nvSpPr>
          <p:cNvPr id="1049075" name="Rectangle 4"/>
          <p:cNvSpPr>
            <a:spLocks noChangeArrowheads="1"/>
          </p:cNvSpPr>
          <p:nvPr/>
        </p:nvSpPr>
        <p:spPr bwMode="auto">
          <a:xfrm>
            <a:off x="178422" y="1871135"/>
            <a:ext cx="3616375" cy="315954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>
              <a:buSzPct val="60000"/>
            </a:pPr>
            <a:r>
              <a:rPr dirty="0" sz="1600" lang="en-US">
                <a:solidFill>
                  <a:schemeClr val="bg1"/>
                </a:solidFill>
              </a:rPr>
              <a:t>  Typically affects middle-aged women</a:t>
            </a:r>
          </a:p>
        </p:txBody>
      </p:sp>
      <p:grpSp>
        <p:nvGrpSpPr>
          <p:cNvPr id="214" name="Group 5"/>
          <p:cNvGrpSpPr/>
          <p:nvPr/>
        </p:nvGrpSpPr>
        <p:grpSpPr>
          <a:xfrm>
            <a:off x="228691" y="2401778"/>
            <a:ext cx="3515838" cy="2123186"/>
            <a:chOff x="2507457" y="4286250"/>
            <a:chExt cx="4900652" cy="765368"/>
          </a:xfrm>
        </p:grpSpPr>
        <p:sp>
          <p:nvSpPr>
            <p:cNvPr id="1049076" name="Rectangle 9"/>
            <p:cNvSpPr>
              <a:spLocks noChangeArrowheads="1"/>
            </p:cNvSpPr>
            <p:nvPr/>
          </p:nvSpPr>
          <p:spPr bwMode="auto">
            <a:xfrm>
              <a:off x="3632597" y="4286250"/>
              <a:ext cx="1133323" cy="315954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/>
              <a:r>
                <a:rPr dirty="0" sz="1600" lang="en-US">
                  <a:solidFill>
                    <a:schemeClr val="bg1"/>
                  </a:solidFill>
                </a:rPr>
                <a:t>Treatment </a:t>
              </a:r>
            </a:p>
          </p:txBody>
        </p:sp>
        <p:sp>
          <p:nvSpPr>
            <p:cNvPr id="1049077" name="Rectangle 10"/>
            <p:cNvSpPr>
              <a:spLocks noChangeArrowheads="1"/>
            </p:cNvSpPr>
            <p:nvPr/>
          </p:nvSpPr>
          <p:spPr bwMode="auto">
            <a:xfrm>
              <a:off x="2507457" y="4524375"/>
              <a:ext cx="4900652" cy="527243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square">
              <a:spAutoFit/>
            </a:bodyPr>
            <a:p>
              <a:pPr eaLnBrk="1" hangingPunct="1">
                <a:lnSpc>
                  <a:spcPct val="80000"/>
                </a:lnSpc>
                <a:buSzPct val="60000"/>
                <a:buFontTx/>
                <a:buChar char="•"/>
              </a:pPr>
              <a:r>
                <a:rPr dirty="0" sz="1500" lang="en-US"/>
                <a:t>  </a:t>
              </a:r>
              <a:r>
                <a:rPr dirty="0" sz="1600" lang="en-US">
                  <a:solidFill>
                    <a:schemeClr val="bg1"/>
                  </a:solidFill>
                </a:rPr>
                <a:t>Observation - slow-growing </a:t>
              </a:r>
              <a:r>
                <a:rPr dirty="0" sz="1600" lang="en-US" err="1">
                  <a:solidFill>
                    <a:schemeClr val="bg1"/>
                  </a:solidFill>
                </a:rPr>
                <a:t>tumours</a:t>
              </a:r>
              <a:endParaRPr dirty="0" sz="1600" lang="en-US">
                <a:solidFill>
                  <a:schemeClr val="bg1"/>
                </a:solidFill>
              </a:endParaRPr>
            </a:p>
            <a:p>
              <a:pPr eaLnBrk="1" hangingPunct="1">
                <a:lnSpc>
                  <a:spcPct val="80000"/>
                </a:lnSpc>
                <a:buSzPct val="60000"/>
                <a:buFontTx/>
                <a:buChar char="•"/>
              </a:pPr>
              <a:r>
                <a:rPr dirty="0" sz="1600" lang="en-US">
                  <a:solidFill>
                    <a:schemeClr val="bg1"/>
                  </a:solidFill>
                </a:rPr>
                <a:t>  Excision - aggressive </a:t>
              </a:r>
              <a:r>
                <a:rPr dirty="0" sz="1600" lang="en-US" err="1">
                  <a:solidFill>
                    <a:schemeClr val="bg1"/>
                  </a:solidFill>
                </a:rPr>
                <a:t>tumours</a:t>
              </a:r>
              <a:r>
                <a:rPr dirty="0" sz="1600" lang="en-US">
                  <a:solidFill>
                    <a:schemeClr val="bg1"/>
                  </a:solidFill>
                </a:rPr>
                <a:t> and poor vision</a:t>
              </a:r>
            </a:p>
            <a:p>
              <a:pPr eaLnBrk="1" hangingPunct="1">
                <a:lnSpc>
                  <a:spcPct val="80000"/>
                </a:lnSpc>
                <a:buSzPct val="60000"/>
                <a:buFontTx/>
                <a:buChar char="•"/>
              </a:pPr>
              <a:r>
                <a:rPr dirty="0" sz="1600" lang="en-US">
                  <a:solidFill>
                    <a:schemeClr val="bg1"/>
                  </a:solidFill>
                </a:rPr>
                <a:t>  Radiotherapy - slow-growing </a:t>
              </a:r>
              <a:r>
                <a:rPr dirty="0" sz="1600" lang="en-US" err="1">
                  <a:solidFill>
                    <a:schemeClr val="bg1"/>
                  </a:solidFill>
                </a:rPr>
                <a:t>tumours</a:t>
              </a:r>
              <a:r>
                <a:rPr dirty="0" sz="1600" lang="en-US">
                  <a:solidFill>
                    <a:schemeClr val="bg1"/>
                  </a:solidFill>
                </a:rPr>
                <a:t> and good vision</a:t>
              </a:r>
            </a:p>
          </p:txBody>
        </p:sp>
      </p:grpSp>
      <p:grpSp>
        <p:nvGrpSpPr>
          <p:cNvPr id="215" name="Group 2"/>
          <p:cNvGrpSpPr/>
          <p:nvPr/>
        </p:nvGrpSpPr>
        <p:grpSpPr>
          <a:xfrm>
            <a:off x="3934047" y="788031"/>
            <a:ext cx="5209953" cy="4177374"/>
            <a:chOff x="2134791" y="827485"/>
            <a:chExt cx="4595813" cy="3458765"/>
          </a:xfrm>
        </p:grpSpPr>
        <p:sp>
          <p:nvSpPr>
            <p:cNvPr id="1049078" name="Rectangle 5"/>
            <p:cNvSpPr>
              <a:spLocks noChangeArrowheads="1"/>
            </p:cNvSpPr>
            <p:nvPr/>
          </p:nvSpPr>
          <p:spPr bwMode="auto">
            <a:xfrm>
              <a:off x="5138737" y="2214562"/>
              <a:ext cx="1447511" cy="377509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>
                <a:lnSpc>
                  <a:spcPct val="80000"/>
                </a:lnSpc>
                <a:buSzPct val="60000"/>
              </a:pPr>
              <a:r>
                <a:rPr sz="1100" lang="en-US">
                  <a:solidFill>
                    <a:schemeClr val="bg1"/>
                  </a:solidFill>
                </a:rPr>
                <a:t>Optociliary shunts in </a:t>
              </a:r>
            </a:p>
            <a:p>
              <a:pPr eaLnBrk="1" hangingPunct="1">
                <a:lnSpc>
                  <a:spcPct val="80000"/>
                </a:lnSpc>
                <a:buSzPct val="60000"/>
              </a:pPr>
              <a:r>
                <a:rPr sz="1100" lang="en-US">
                  <a:solidFill>
                    <a:schemeClr val="bg1"/>
                  </a:solidFill>
                </a:rPr>
                <a:t>30%</a:t>
              </a:r>
              <a:r>
                <a:rPr lang="en-US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049079" name="Rectangle 6"/>
            <p:cNvSpPr>
              <a:spLocks noChangeArrowheads="1"/>
            </p:cNvSpPr>
            <p:nvPr/>
          </p:nvSpPr>
          <p:spPr bwMode="auto">
            <a:xfrm>
              <a:off x="2134791" y="3929063"/>
              <a:ext cx="3483325" cy="266709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>
                <a:lnSpc>
                  <a:spcPct val="80000"/>
                </a:lnSpc>
                <a:buSzPct val="60000"/>
              </a:pPr>
              <a:r>
                <a:rPr sz="1600" lang="en-US">
                  <a:solidFill>
                    <a:schemeClr val="bg1"/>
                  </a:solidFill>
                </a:rPr>
                <a:t>  Proptosis due to intraconal spread  </a:t>
              </a:r>
            </a:p>
          </p:txBody>
        </p:sp>
        <p:sp>
          <p:nvSpPr>
            <p:cNvPr id="1049080" name="Rectangle 7"/>
            <p:cNvSpPr>
              <a:spLocks noChangeArrowheads="1"/>
            </p:cNvSpPr>
            <p:nvPr/>
          </p:nvSpPr>
          <p:spPr bwMode="auto">
            <a:xfrm>
              <a:off x="5105400" y="3869531"/>
              <a:ext cx="1293623" cy="402131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>
                <a:lnSpc>
                  <a:spcPct val="80000"/>
                </a:lnSpc>
                <a:buSzPct val="60000"/>
              </a:pPr>
              <a:r>
                <a:rPr sz="1600" lang="en-US">
                  <a:solidFill>
                    <a:schemeClr val="bg1"/>
                  </a:solidFill>
                </a:rPr>
                <a:t>T</a:t>
              </a:r>
              <a:r>
                <a:rPr sz="1100" lang="en-US">
                  <a:solidFill>
                    <a:schemeClr val="bg1"/>
                  </a:solidFill>
                </a:rPr>
                <a:t>hickening and </a:t>
              </a:r>
            </a:p>
            <a:p>
              <a:pPr eaLnBrk="1" hangingPunct="1">
                <a:lnSpc>
                  <a:spcPct val="80000"/>
                </a:lnSpc>
                <a:buSzPct val="60000"/>
              </a:pPr>
              <a:r>
                <a:rPr sz="1100" lang="en-US">
                  <a:solidFill>
                    <a:schemeClr val="bg1"/>
                  </a:solidFill>
                </a:rPr>
                <a:t>calcification on CT</a:t>
              </a:r>
            </a:p>
          </p:txBody>
        </p:sp>
        <p:sp>
          <p:nvSpPr>
            <p:cNvPr id="1049081" name="Rectangle 8"/>
            <p:cNvSpPr>
              <a:spLocks noChangeArrowheads="1"/>
            </p:cNvSpPr>
            <p:nvPr/>
          </p:nvSpPr>
          <p:spPr bwMode="auto">
            <a:xfrm>
              <a:off x="2237185" y="2214563"/>
              <a:ext cx="2489463" cy="374431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bIns="34529" lIns="69056" rIns="69056" tIns="34529" wrap="none">
              <a:spAutoFit/>
            </a:bodyPr>
            <a:p>
              <a:pPr eaLnBrk="1" hangingPunct="1"/>
              <a:r>
                <a:rPr sz="1100" lang="en-US">
                  <a:solidFill>
                    <a:schemeClr val="bg1"/>
                  </a:solidFill>
                </a:rPr>
                <a:t>Gradual visual loss due to optic nerve</a:t>
              </a:r>
            </a:p>
            <a:p>
              <a:pPr eaLnBrk="1" hangingPunct="1">
                <a:lnSpc>
                  <a:spcPct val="80000"/>
                </a:lnSpc>
              </a:pPr>
              <a:r>
                <a:rPr sz="1100" lang="en-US">
                  <a:solidFill>
                    <a:schemeClr val="bg1"/>
                  </a:solidFill>
                </a:rPr>
                <a:t>compression</a:t>
              </a:r>
            </a:p>
          </p:txBody>
        </p:sp>
        <p:pic>
          <p:nvPicPr>
            <p:cNvPr id="2097239" name="Picture 11" descr="D:\slides\O tumour 15.JPG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1"/>
            <a:srcRect/>
            <a:stretch>
              <a:fillRect/>
            </a:stretch>
          </p:blipFill>
          <p:spPr bwMode="auto">
            <a:xfrm>
              <a:off x="2363391" y="827485"/>
              <a:ext cx="2692003" cy="1428750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97240" name="Picture 14" descr="D:\slides\O tumour 17a.JPG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2"/>
            <a:srcRect/>
            <a:stretch>
              <a:fillRect/>
            </a:stretch>
          </p:blipFill>
          <p:spPr bwMode="auto">
            <a:xfrm>
              <a:off x="2337197" y="2613423"/>
              <a:ext cx="2590800" cy="1272778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97241" name="Picture 15" descr="D:\slides\O tumour 18.JPG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3"/>
            <a:srcRect/>
            <a:stretch>
              <a:fillRect/>
            </a:stretch>
          </p:blipFill>
          <p:spPr bwMode="auto">
            <a:xfrm>
              <a:off x="5148263" y="2628900"/>
              <a:ext cx="1473994" cy="1254919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9082" name="Line 17"/>
            <p:cNvSpPr>
              <a:spLocks noChangeShapeType="1"/>
            </p:cNvSpPr>
            <p:nvPr/>
          </p:nvSpPr>
          <p:spPr bwMode="auto">
            <a:xfrm>
              <a:off x="5148263" y="2228850"/>
              <a:ext cx="0" cy="2057400"/>
            </a:xfrm>
            <a:prstGeom prst="line"/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100" lang="ar-JO">
                <a:solidFill>
                  <a:schemeClr val="bg1"/>
                </a:solidFill>
              </a:endParaRPr>
            </a:p>
          </p:txBody>
        </p:sp>
        <p:sp>
          <p:nvSpPr>
            <p:cNvPr id="1049083" name="Line 19"/>
            <p:cNvSpPr>
              <a:spLocks noChangeShapeType="1"/>
            </p:cNvSpPr>
            <p:nvPr/>
          </p:nvSpPr>
          <p:spPr bwMode="auto">
            <a:xfrm>
              <a:off x="2565798" y="3886200"/>
              <a:ext cx="4164806" cy="0"/>
            </a:xfrm>
            <a:prstGeom prst="line"/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100" lang="ar-JO">
                <a:solidFill>
                  <a:schemeClr val="bg1"/>
                </a:solidFill>
              </a:endParaRPr>
            </a:p>
          </p:txBody>
        </p:sp>
        <p:sp>
          <p:nvSpPr>
            <p:cNvPr id="1049084" name="Line 20"/>
            <p:cNvSpPr>
              <a:spLocks noChangeShapeType="1"/>
            </p:cNvSpPr>
            <p:nvPr/>
          </p:nvSpPr>
          <p:spPr bwMode="auto">
            <a:xfrm>
              <a:off x="2565798" y="2628900"/>
              <a:ext cx="4164806" cy="0"/>
            </a:xfrm>
            <a:prstGeom prst="line"/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100" lang="ar-JO">
                <a:solidFill>
                  <a:schemeClr val="bg1"/>
                </a:solidFill>
              </a:endParaRPr>
            </a:p>
          </p:txBody>
        </p:sp>
        <p:pic>
          <p:nvPicPr>
            <p:cNvPr id="2097242" name="Picture 24" descr="C:\My Documents\Aaa.jpg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4">
              <a:lum bright="8000" contrast="-8000"/>
            </a:blip>
            <a:srcRect/>
            <a:stretch>
              <a:fillRect/>
            </a:stretch>
          </p:blipFill>
          <p:spPr bwMode="auto">
            <a:xfrm>
              <a:off x="5148263" y="857250"/>
              <a:ext cx="1575197" cy="1371600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9085" name="Line 25"/>
            <p:cNvSpPr>
              <a:spLocks noChangeShapeType="1"/>
            </p:cNvSpPr>
            <p:nvPr/>
          </p:nvSpPr>
          <p:spPr bwMode="auto">
            <a:xfrm>
              <a:off x="5663804" y="1257300"/>
              <a:ext cx="152400" cy="0"/>
            </a:xfrm>
            <a:prstGeom prst="line"/>
            <a:noFill/>
            <a:ln w="381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anchor="ctr" wrap="none"/>
            <a:p>
              <a:endParaRPr sz="1100" lang="ar-JO">
                <a:solidFill>
                  <a:schemeClr val="bg1"/>
                </a:solidFill>
              </a:endParaRPr>
            </a:p>
          </p:txBody>
        </p:sp>
        <p:sp>
          <p:nvSpPr>
            <p:cNvPr id="1049086" name="Rectangle 16"/>
            <p:cNvSpPr>
              <a:spLocks noChangeArrowheads="1"/>
            </p:cNvSpPr>
            <p:nvPr/>
          </p:nvSpPr>
          <p:spPr bwMode="auto">
            <a:xfrm>
              <a:off x="2235994" y="857250"/>
              <a:ext cx="4494609" cy="3429000"/>
            </a:xfrm>
            <a:prstGeom prst="rect"/>
            <a:noFill/>
            <a:ln w="28575">
              <a:solidFill>
                <a:srgbClr val="FAFD00"/>
              </a:solidFill>
              <a:miter lim="800000"/>
              <a:headEnd type="none" w="sm" len="sm"/>
              <a:tailEnd type="none" w="sm" len="sm"/>
            </a:ln>
          </p:spPr>
          <p:txBody>
            <a:bodyPr anchor="ctr" wrap="none"/>
            <a:p>
              <a:pPr eaLnBrk="1" hangingPunct="1"/>
              <a:endParaRPr sz="1100" lang="ar-JO">
                <a:solidFill>
                  <a:schemeClr val="bg1"/>
                </a:solidFill>
              </a:endParaRPr>
            </a:p>
          </p:txBody>
        </p:sp>
        <p:sp>
          <p:nvSpPr>
            <p:cNvPr id="1049087" name="Line 26"/>
            <p:cNvSpPr>
              <a:spLocks noChangeShapeType="1"/>
            </p:cNvSpPr>
            <p:nvPr/>
          </p:nvSpPr>
          <p:spPr bwMode="auto">
            <a:xfrm>
              <a:off x="5156597" y="857250"/>
              <a:ext cx="0" cy="1371600"/>
            </a:xfrm>
            <a:prstGeom prst="line"/>
            <a:noFill/>
            <a:ln w="1905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100" lang="ar-JO">
                <a:solidFill>
                  <a:schemeClr val="bg1"/>
                </a:solidFill>
              </a:endParaRPr>
            </a:p>
          </p:txBody>
        </p:sp>
        <p:sp>
          <p:nvSpPr>
            <p:cNvPr id="1049088" name="Line 18"/>
            <p:cNvSpPr>
              <a:spLocks noChangeShapeType="1"/>
            </p:cNvSpPr>
            <p:nvPr/>
          </p:nvSpPr>
          <p:spPr bwMode="auto">
            <a:xfrm>
              <a:off x="2565798" y="2228850"/>
              <a:ext cx="4164806" cy="0"/>
            </a:xfrm>
            <a:prstGeom prst="line"/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 anchor="ctr" wrap="none"/>
            <a:p>
              <a:endParaRPr sz="1100" lang="ar-JO">
                <a:solidFill>
                  <a:schemeClr val="bg1"/>
                </a:solidFill>
              </a:endParaRPr>
            </a:p>
          </p:txBody>
        </p:sp>
      </p:grpSp>
      <p:pic>
        <p:nvPicPr>
          <p:cNvPr id="2097243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xmlns:r="http://schemas.openxmlformats.org/officeDocument/2006/relationships" r:embed="rId7" cstate="print"/>
          <a:srcRect/>
          <a:stretch>
            <a:fillRect/>
          </a:stretch>
        </p:blipFill>
        <p:spPr bwMode="auto">
          <a:xfrm>
            <a:off x="1385887" y="255985"/>
            <a:ext cx="34529" cy="34528"/>
          </a:xfrm>
          <a:prstGeom prst="rect"/>
          <a:noFill/>
          <a:ln w="9525">
            <a:noFill/>
            <a:miter lim="800000"/>
            <a:headEnd/>
            <a:tailEnd/>
          </a:ln>
        </p:spPr>
      </p:pic>
      <p:pic>
        <p:nvPicPr>
          <p:cNvPr id="2097244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xmlns:r="http://schemas.openxmlformats.org/officeDocument/2006/relationships" r:embed="rId10" cstate="print"/>
          <a:srcRect/>
          <a:stretch>
            <a:fillRect/>
          </a:stretch>
        </p:blipFill>
        <p:spPr bwMode="auto">
          <a:xfrm>
            <a:off x="1385887" y="292894"/>
            <a:ext cx="34529" cy="33338"/>
          </a:xfrm>
          <a:prstGeom prst="rect"/>
          <a:noFill/>
          <a:ln w="9525">
            <a:noFill/>
            <a:miter lim="800000"/>
            <a:headEnd/>
            <a:tailEnd/>
          </a:ln>
        </p:spPr>
      </p:pic>
      <p:pic>
        <p:nvPicPr>
          <p:cNvPr id="2097245" name="Recorded Sound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xmlns:r="http://schemas.openxmlformats.org/officeDocument/2006/relationships" r:embed="rId10" cstate="print"/>
          <a:srcRect/>
          <a:stretch>
            <a:fillRect/>
          </a:stretch>
        </p:blipFill>
        <p:spPr bwMode="auto">
          <a:xfrm>
            <a:off x="1385887" y="276225"/>
            <a:ext cx="34529" cy="34529"/>
          </a:xfrm>
          <a:prstGeom prst="rect"/>
          <a:noFill/>
          <a:ln w="9525">
            <a:noFill/>
            <a:miter lim="800000"/>
            <a:headEnd/>
            <a:tailEnd/>
          </a:ln>
        </p:spPr>
      </p:pic>
      <p:pic>
        <p:nvPicPr>
          <p:cNvPr id="2097246" name="Recorded Sound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xmlns:r="http://schemas.openxmlformats.org/officeDocument/2006/relationships" r:embed="rId10" cstate="print"/>
          <a:srcRect/>
          <a:stretch>
            <a:fillRect/>
          </a:stretch>
        </p:blipFill>
        <p:spPr bwMode="auto">
          <a:xfrm>
            <a:off x="1377554" y="289323"/>
            <a:ext cx="34528" cy="34528"/>
          </a:xfrm>
          <a:prstGeom prst="rect"/>
          <a:noFill/>
          <a:ln w="9525">
            <a:noFill/>
            <a:miter lim="800000"/>
            <a:headEnd/>
            <a:tailEnd/>
          </a:ln>
        </p:spPr>
      </p:pic>
      <p:pic>
        <p:nvPicPr>
          <p:cNvPr id="2097247" name="Recorded Sound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xmlns:r="http://schemas.openxmlformats.org/officeDocument/2006/relationships" r:embed="rId10" cstate="print"/>
          <a:srcRect/>
          <a:stretch>
            <a:fillRect/>
          </a:stretch>
        </p:blipFill>
        <p:spPr bwMode="auto">
          <a:xfrm>
            <a:off x="1403748" y="628650"/>
            <a:ext cx="34528" cy="34529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dur="indefinite" id="1" nodeType="tmRoot" restart="never">
          <p:childTnLst>
            <p:audio>
              <p:cMediaNode vol="80000">
                <p:cTn display="0" fill="hold" id="2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43"/>
                </p:tgtEl>
              </p:cMediaNode>
            </p:audio>
            <p:audio>
              <p:cMediaNode vol="80000">
                <p:cTn display="0" fill="hold" id="3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44"/>
                </p:tgtEl>
              </p:cMediaNode>
            </p:audio>
            <p:audio>
              <p:cMediaNode vol="80000">
                <p:cTn display="0" fill="hold" id="4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45"/>
                </p:tgtEl>
              </p:cMediaNode>
            </p:audio>
            <p:audio>
              <p:cMediaNode vol="80000">
                <p:cTn display="0" fill="hold" id="5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46"/>
                </p:tgtEl>
              </p:cMediaNode>
            </p:audio>
            <p:audio>
              <p:cMediaNode vol="80000">
                <p:cTn display="0" fill="hold" id="6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47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9" name="Rectangle 1026"/>
          <p:cNvSpPr>
            <a:spLocks noChangeArrowheads="1"/>
          </p:cNvSpPr>
          <p:nvPr/>
        </p:nvSpPr>
        <p:spPr bwMode="auto">
          <a:xfrm>
            <a:off x="3627835" y="90487"/>
            <a:ext cx="1851468" cy="485231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sz="2700" lang="en-US">
                <a:solidFill>
                  <a:srgbClr val="FAFD00"/>
                </a:solidFill>
              </a:rPr>
              <a:t>Lymphoma</a:t>
            </a:r>
          </a:p>
        </p:txBody>
      </p:sp>
      <p:sp>
        <p:nvSpPr>
          <p:cNvPr id="1049090" name="Rectangle 1027"/>
          <p:cNvSpPr>
            <a:spLocks noChangeArrowheads="1"/>
          </p:cNvSpPr>
          <p:nvPr/>
        </p:nvSpPr>
        <p:spPr bwMode="auto">
          <a:xfrm>
            <a:off x="3225403" y="628650"/>
            <a:ext cx="2476639" cy="285176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dirty="0" lang="en-US">
                <a:solidFill>
                  <a:schemeClr val="bg1"/>
                </a:solidFill>
              </a:rPr>
              <a:t>Presents - 6th to 8th decades</a:t>
            </a:r>
            <a:endParaRPr dirty="0" sz="2000" lang="en-US">
              <a:solidFill>
                <a:schemeClr val="bg1"/>
              </a:solidFill>
            </a:endParaRPr>
          </a:p>
        </p:txBody>
      </p:sp>
      <p:sp>
        <p:nvSpPr>
          <p:cNvPr id="1049091" name="Rectangle 1028"/>
          <p:cNvSpPr>
            <a:spLocks noChangeArrowheads="1"/>
          </p:cNvSpPr>
          <p:nvPr/>
        </p:nvSpPr>
        <p:spPr bwMode="auto">
          <a:xfrm>
            <a:off x="1607344" y="3143250"/>
            <a:ext cx="2377253" cy="457531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lang="en-US">
                <a:solidFill>
                  <a:schemeClr val="bg1"/>
                </a:solidFill>
              </a:rPr>
              <a:t>Affects any part of orbit and </a:t>
            </a:r>
          </a:p>
          <a:p>
            <a:pPr eaLnBrk="1" hangingPunct="1">
              <a:lnSpc>
                <a:spcPct val="80000"/>
              </a:lnSpc>
            </a:pPr>
            <a:r>
              <a:rPr lang="en-US">
                <a:solidFill>
                  <a:schemeClr val="bg1"/>
                </a:solidFill>
              </a:rPr>
              <a:t>may be bilateral</a:t>
            </a:r>
          </a:p>
        </p:txBody>
      </p:sp>
      <p:sp>
        <p:nvSpPr>
          <p:cNvPr id="1049092" name="Rectangle 1029"/>
          <p:cNvSpPr>
            <a:spLocks noChangeArrowheads="1"/>
          </p:cNvSpPr>
          <p:nvPr/>
        </p:nvSpPr>
        <p:spPr bwMode="auto">
          <a:xfrm>
            <a:off x="3944542" y="3143250"/>
            <a:ext cx="2386871" cy="457531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lang="en-US">
                <a:solidFill>
                  <a:schemeClr val="bg1"/>
                </a:solidFill>
              </a:rPr>
              <a:t>Anterior lesions are rubbery </a:t>
            </a:r>
          </a:p>
          <a:p>
            <a:pPr eaLnBrk="1" hangingPunct="1">
              <a:lnSpc>
                <a:spcPct val="80000"/>
              </a:lnSpc>
            </a:pPr>
            <a:r>
              <a:rPr lang="en-US">
                <a:solidFill>
                  <a:schemeClr val="bg1"/>
                </a:solidFill>
              </a:rPr>
              <a:t>on palpitation</a:t>
            </a:r>
          </a:p>
        </p:txBody>
      </p:sp>
      <p:sp>
        <p:nvSpPr>
          <p:cNvPr id="1049093" name="Rectangle 1030"/>
          <p:cNvSpPr>
            <a:spLocks noChangeArrowheads="1"/>
          </p:cNvSpPr>
          <p:nvPr/>
        </p:nvSpPr>
        <p:spPr bwMode="auto">
          <a:xfrm>
            <a:off x="3956448" y="3886200"/>
            <a:ext cx="1191031" cy="346731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dirty="0" sz="1800" lang="en-US">
                <a:solidFill>
                  <a:schemeClr val="bg1"/>
                </a:solidFill>
              </a:rPr>
              <a:t>Treatment</a:t>
            </a:r>
          </a:p>
        </p:txBody>
      </p:sp>
      <p:sp>
        <p:nvSpPr>
          <p:cNvPr id="1049094" name="Rectangle 1031"/>
          <p:cNvSpPr>
            <a:spLocks noChangeArrowheads="1"/>
          </p:cNvSpPr>
          <p:nvPr/>
        </p:nvSpPr>
        <p:spPr bwMode="auto">
          <a:xfrm>
            <a:off x="6172201" y="3143250"/>
            <a:ext cx="1700786" cy="457531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lang="en-US">
                <a:solidFill>
                  <a:schemeClr val="bg1"/>
                </a:solidFill>
              </a:rPr>
              <a:t>May be confined to </a:t>
            </a:r>
          </a:p>
          <a:p>
            <a:pPr eaLnBrk="1" hangingPunct="1">
              <a:lnSpc>
                <a:spcPct val="80000"/>
              </a:lnSpc>
            </a:pPr>
            <a:r>
              <a:rPr lang="en-US">
                <a:solidFill>
                  <a:schemeClr val="bg1"/>
                </a:solidFill>
              </a:rPr>
              <a:t>lacrimal glands</a:t>
            </a:r>
          </a:p>
        </p:txBody>
      </p:sp>
      <p:sp>
        <p:nvSpPr>
          <p:cNvPr id="1049095" name="Rectangle 1032"/>
          <p:cNvSpPr>
            <a:spLocks noChangeArrowheads="1"/>
          </p:cNvSpPr>
          <p:nvPr/>
        </p:nvSpPr>
        <p:spPr bwMode="auto">
          <a:xfrm>
            <a:off x="3189685" y="4206479"/>
            <a:ext cx="4252766" cy="623730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>
              <a:buSzPct val="60000"/>
              <a:buFontTx/>
              <a:buChar char="•"/>
            </a:pPr>
            <a:r>
              <a:rPr dirty="0" sz="1800" lang="en-US">
                <a:solidFill>
                  <a:schemeClr val="bg1"/>
                </a:solidFill>
              </a:rPr>
              <a:t>  Radiotherapy - localized lesions</a:t>
            </a:r>
          </a:p>
          <a:p>
            <a:pPr eaLnBrk="1" hangingPunct="1">
              <a:buSzPct val="60000"/>
              <a:buFontTx/>
              <a:buChar char="•"/>
            </a:pPr>
            <a:r>
              <a:rPr dirty="0" sz="1800" lang="en-US">
                <a:solidFill>
                  <a:schemeClr val="bg1"/>
                </a:solidFill>
              </a:rPr>
              <a:t>  Chemotherapy - disseminated disease</a:t>
            </a:r>
          </a:p>
        </p:txBody>
      </p:sp>
      <p:pic>
        <p:nvPicPr>
          <p:cNvPr id="2097248" name="Picture 1034" descr="D:\slides\O tumour 23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3805238" y="1153716"/>
            <a:ext cx="2418160" cy="1989534"/>
          </a:xfrm>
          <a:prstGeom prst="rect"/>
          <a:noFill/>
          <a:ln w="9525">
            <a:noFill/>
            <a:miter lim="800000"/>
            <a:headEnd/>
            <a:tailEnd/>
          </a:ln>
        </p:spPr>
      </p:pic>
      <p:pic>
        <p:nvPicPr>
          <p:cNvPr id="2097249" name="Picture 1035" descr="D:\slides\O tumour 24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6223397" y="1143000"/>
            <a:ext cx="1443038" cy="2000250"/>
          </a:xfrm>
          <a:prstGeom prst="rect"/>
          <a:noFill/>
          <a:ln w="9525">
            <a:noFill/>
            <a:miter lim="800000"/>
            <a:headEnd/>
            <a:tailEnd/>
          </a:ln>
        </p:spPr>
      </p:pic>
      <p:sp>
        <p:nvSpPr>
          <p:cNvPr id="1049096" name="Line 1041"/>
          <p:cNvSpPr>
            <a:spLocks noChangeShapeType="1"/>
          </p:cNvSpPr>
          <p:nvPr/>
        </p:nvSpPr>
        <p:spPr bwMode="auto">
          <a:xfrm>
            <a:off x="1549004" y="3143250"/>
            <a:ext cx="6096000" cy="0"/>
          </a:xfrm>
          <a:prstGeom prst="line"/>
          <a:noFill/>
          <a:ln w="19050">
            <a:solidFill>
              <a:srgbClr val="FAFD00"/>
            </a:solidFill>
            <a:round/>
            <a:headEnd type="none" w="sm" len="sm"/>
            <a:tailEnd type="none" w="sm" len="sm"/>
          </a:ln>
        </p:spPr>
        <p:txBody>
          <a:bodyPr anchor="ctr" wrap="none"/>
          <a:p>
            <a:endParaRPr sz="1050" lang="ar-JO">
              <a:solidFill>
                <a:schemeClr val="bg1"/>
              </a:solidFill>
            </a:endParaRPr>
          </a:p>
        </p:txBody>
      </p:sp>
      <p:pic>
        <p:nvPicPr>
          <p:cNvPr id="2097250" name="Picture 1033" descr="D:\slides\O tumour 22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1549004" y="1162050"/>
            <a:ext cx="2286000" cy="1981200"/>
          </a:xfrm>
          <a:prstGeom prst="rect"/>
          <a:noFill/>
          <a:ln w="9525">
            <a:noFill/>
            <a:miter lim="800000"/>
            <a:headEnd/>
            <a:tailEnd/>
          </a:ln>
        </p:spPr>
      </p:pic>
      <p:sp>
        <p:nvSpPr>
          <p:cNvPr id="1049097" name="Line 1042"/>
          <p:cNvSpPr>
            <a:spLocks noChangeShapeType="1"/>
          </p:cNvSpPr>
          <p:nvPr/>
        </p:nvSpPr>
        <p:spPr bwMode="auto">
          <a:xfrm>
            <a:off x="3835004" y="1143000"/>
            <a:ext cx="0" cy="2628900"/>
          </a:xfrm>
          <a:prstGeom prst="line"/>
          <a:noFill/>
          <a:ln w="19050">
            <a:solidFill>
              <a:srgbClr val="FAFD00"/>
            </a:solidFill>
            <a:round/>
            <a:headEnd type="none" w="sm" len="sm"/>
            <a:tailEnd type="none" w="sm" len="sm"/>
          </a:ln>
        </p:spPr>
        <p:txBody>
          <a:bodyPr anchor="ctr" wrap="none"/>
          <a:p>
            <a:endParaRPr sz="1050" lang="ar-JO">
              <a:solidFill>
                <a:schemeClr val="bg1"/>
              </a:solidFill>
            </a:endParaRPr>
          </a:p>
        </p:txBody>
      </p:sp>
      <p:sp>
        <p:nvSpPr>
          <p:cNvPr id="1049098" name="Line 1043"/>
          <p:cNvSpPr>
            <a:spLocks noChangeShapeType="1"/>
          </p:cNvSpPr>
          <p:nvPr/>
        </p:nvSpPr>
        <p:spPr bwMode="auto">
          <a:xfrm>
            <a:off x="6223397" y="1143000"/>
            <a:ext cx="0" cy="2628900"/>
          </a:xfrm>
          <a:prstGeom prst="line"/>
          <a:noFill/>
          <a:ln w="19050">
            <a:solidFill>
              <a:srgbClr val="FAFD00"/>
            </a:solidFill>
            <a:round/>
            <a:headEnd type="none" w="sm" len="sm"/>
            <a:tailEnd type="none" w="sm" len="sm"/>
          </a:ln>
        </p:spPr>
        <p:txBody>
          <a:bodyPr anchor="ctr" wrap="none"/>
          <a:p>
            <a:endParaRPr sz="1050" lang="ar-JO">
              <a:solidFill>
                <a:schemeClr val="bg1"/>
              </a:solidFill>
            </a:endParaRPr>
          </a:p>
        </p:txBody>
      </p:sp>
      <p:sp>
        <p:nvSpPr>
          <p:cNvPr id="1049099" name="Rectangle 1036"/>
          <p:cNvSpPr>
            <a:spLocks noChangeArrowheads="1"/>
          </p:cNvSpPr>
          <p:nvPr/>
        </p:nvSpPr>
        <p:spPr bwMode="auto">
          <a:xfrm>
            <a:off x="1549004" y="1143000"/>
            <a:ext cx="6096000" cy="2628900"/>
          </a:xfrm>
          <a:prstGeom prst="rect"/>
          <a:noFill/>
          <a:ln w="28575">
            <a:solidFill>
              <a:srgbClr val="FAFD00"/>
            </a:solidFill>
            <a:miter lim="800000"/>
            <a:headEnd type="none" w="sm" len="sm"/>
            <a:tailEnd type="none" w="sm" len="sm"/>
          </a:ln>
        </p:spPr>
        <p:txBody>
          <a:bodyPr anchor="ctr" wrap="none"/>
          <a:p>
            <a:pPr eaLnBrk="1" hangingPunct="1"/>
            <a:endParaRPr sz="1050" lang="ar-JO">
              <a:solidFill>
                <a:schemeClr val="bg1"/>
              </a:solidFill>
            </a:endParaRPr>
          </a:p>
        </p:txBody>
      </p:sp>
    </p:spTree>
  </p:cSld>
  <p:clrMapOvr>
    <a:masterClrMapping/>
  </p:clrMapOvr>
  <p:timing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00" name="Rectangle 2"/>
          <p:cNvSpPr>
            <a:spLocks noChangeArrowheads="1"/>
          </p:cNvSpPr>
          <p:nvPr/>
        </p:nvSpPr>
        <p:spPr bwMode="auto">
          <a:xfrm>
            <a:off x="2950369" y="114300"/>
            <a:ext cx="3332643" cy="485231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sz="2700" lang="en-US">
                <a:solidFill>
                  <a:srgbClr val="FAFD00"/>
                </a:solidFill>
              </a:rPr>
              <a:t>Rhabdomyosarcoma</a:t>
            </a:r>
          </a:p>
        </p:txBody>
      </p:sp>
      <p:sp>
        <p:nvSpPr>
          <p:cNvPr id="1049101" name="Rectangle 3"/>
          <p:cNvSpPr>
            <a:spLocks noChangeArrowheads="1"/>
          </p:cNvSpPr>
          <p:nvPr/>
        </p:nvSpPr>
        <p:spPr bwMode="auto">
          <a:xfrm>
            <a:off x="1787129" y="3645694"/>
            <a:ext cx="2547171" cy="300565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sz="1500" lang="en-US">
                <a:solidFill>
                  <a:schemeClr val="bg1"/>
                </a:solidFill>
              </a:rPr>
              <a:t>May involve any part of orbit</a:t>
            </a:r>
          </a:p>
        </p:txBody>
      </p:sp>
      <p:sp>
        <p:nvSpPr>
          <p:cNvPr id="1049102" name="Rectangle 4"/>
          <p:cNvSpPr>
            <a:spLocks noChangeArrowheads="1"/>
          </p:cNvSpPr>
          <p:nvPr/>
        </p:nvSpPr>
        <p:spPr bwMode="auto">
          <a:xfrm>
            <a:off x="2130029" y="800100"/>
            <a:ext cx="4379404" cy="285176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  Most common primary childhood orbital malignancy</a:t>
            </a:r>
          </a:p>
        </p:txBody>
      </p:sp>
      <p:sp>
        <p:nvSpPr>
          <p:cNvPr id="1049103" name="Rectangle 6"/>
          <p:cNvSpPr>
            <a:spLocks noChangeArrowheads="1"/>
          </p:cNvSpPr>
          <p:nvPr/>
        </p:nvSpPr>
        <p:spPr bwMode="auto">
          <a:xfrm>
            <a:off x="4550569" y="3645694"/>
            <a:ext cx="3513782" cy="300565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sz="1500" lang="en-US">
                <a:solidFill>
                  <a:schemeClr val="bg1"/>
                </a:solidFill>
              </a:rPr>
              <a:t>Palpable mass and ptosis in about 30%</a:t>
            </a:r>
          </a:p>
        </p:txBody>
      </p:sp>
      <p:sp>
        <p:nvSpPr>
          <p:cNvPr id="1049104" name="Rectangle 7"/>
          <p:cNvSpPr>
            <a:spLocks noChangeArrowheads="1"/>
          </p:cNvSpPr>
          <p:nvPr/>
        </p:nvSpPr>
        <p:spPr bwMode="auto">
          <a:xfrm>
            <a:off x="2115742" y="1200150"/>
            <a:ext cx="3821559" cy="285176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  Rapid onset  in first decade ( average 7 yrs )</a:t>
            </a:r>
            <a:endParaRPr sz="2000" lang="en-US">
              <a:solidFill>
                <a:schemeClr val="bg1"/>
              </a:solidFill>
            </a:endParaRPr>
          </a:p>
        </p:txBody>
      </p:sp>
      <p:sp>
        <p:nvSpPr>
          <p:cNvPr id="1049105" name="Rectangle 8"/>
          <p:cNvSpPr>
            <a:spLocks noChangeArrowheads="1"/>
          </p:cNvSpPr>
          <p:nvPr/>
        </p:nvSpPr>
        <p:spPr bwMode="auto">
          <a:xfrm>
            <a:off x="3651648" y="4000500"/>
            <a:ext cx="1378583" cy="377509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b="1" dirty="0" sz="2000" lang="en-US">
                <a:solidFill>
                  <a:schemeClr val="accent5"/>
                </a:solidFill>
              </a:rPr>
              <a:t>Treatment</a:t>
            </a:r>
          </a:p>
        </p:txBody>
      </p:sp>
      <p:sp>
        <p:nvSpPr>
          <p:cNvPr id="1049106" name="Rectangle 9"/>
          <p:cNvSpPr>
            <a:spLocks noChangeArrowheads="1"/>
          </p:cNvSpPr>
          <p:nvPr/>
        </p:nvSpPr>
        <p:spPr bwMode="auto">
          <a:xfrm>
            <a:off x="2463404" y="4263629"/>
            <a:ext cx="5743559" cy="685286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>
              <a:buSzPct val="60000"/>
              <a:buFontTx/>
              <a:buChar char="•"/>
            </a:pPr>
            <a:r>
              <a:rPr dirty="0" sz="2000" lang="en-US">
                <a:solidFill>
                  <a:schemeClr val="bg1"/>
                </a:solidFill>
              </a:rPr>
              <a:t>  Radiotherapy and chemotherapy</a:t>
            </a:r>
          </a:p>
          <a:p>
            <a:pPr eaLnBrk="1" hangingPunct="1">
              <a:buSzPct val="60000"/>
              <a:buFontTx/>
              <a:buChar char="•"/>
            </a:pPr>
            <a:r>
              <a:rPr dirty="0" sz="2000" lang="en-US">
                <a:solidFill>
                  <a:schemeClr val="bg1"/>
                </a:solidFill>
              </a:rPr>
              <a:t>  Excision for radio-resistant or recurrent </a:t>
            </a:r>
            <a:r>
              <a:rPr dirty="0" sz="2000" lang="en-US" err="1">
                <a:solidFill>
                  <a:schemeClr val="bg1"/>
                </a:solidFill>
              </a:rPr>
              <a:t>tumours</a:t>
            </a:r>
            <a:endParaRPr dirty="0" sz="2000" lang="en-US">
              <a:solidFill>
                <a:schemeClr val="bg1"/>
              </a:solidFill>
            </a:endParaRPr>
          </a:p>
        </p:txBody>
      </p:sp>
      <p:pic>
        <p:nvPicPr>
          <p:cNvPr id="2097251" name="Picture 10" descr="D:\slides\O tumour 2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1549003" y="1645444"/>
            <a:ext cx="2946797" cy="2000250"/>
          </a:xfrm>
          <a:prstGeom prst="rect"/>
          <a:noFill/>
          <a:ln w="9525">
            <a:noFill/>
            <a:miter lim="800000"/>
            <a:headEnd/>
            <a:tailEnd/>
          </a:ln>
        </p:spPr>
      </p:pic>
      <p:sp>
        <p:nvSpPr>
          <p:cNvPr id="1049107" name="Line 14"/>
          <p:cNvSpPr>
            <a:spLocks noChangeShapeType="1"/>
          </p:cNvSpPr>
          <p:nvPr/>
        </p:nvSpPr>
        <p:spPr bwMode="auto">
          <a:xfrm flipH="1">
            <a:off x="1549004" y="3645694"/>
            <a:ext cx="6045994" cy="0"/>
          </a:xfrm>
          <a:prstGeom prst="line"/>
          <a:noFill/>
          <a:ln w="19050">
            <a:solidFill>
              <a:srgbClr val="FAFD00"/>
            </a:solidFill>
            <a:round/>
            <a:headEnd type="none" w="sm" len="sm"/>
            <a:tailEnd type="none" w="sm" len="sm"/>
          </a:ln>
        </p:spPr>
        <p:txBody>
          <a:bodyPr anchor="ctr" wrap="none"/>
          <a:p>
            <a:endParaRPr sz="1050" lang="ar-JO"/>
          </a:p>
        </p:txBody>
      </p:sp>
      <p:pic>
        <p:nvPicPr>
          <p:cNvPr id="2097252" name="Picture 15" descr="C:\My Documents\Aaa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4495801" y="1645444"/>
            <a:ext cx="3099197" cy="1987154"/>
          </a:xfrm>
          <a:prstGeom prst="rect"/>
          <a:noFill/>
          <a:ln w="9525">
            <a:noFill/>
            <a:miter lim="800000"/>
            <a:headEnd/>
            <a:tailEnd/>
          </a:ln>
        </p:spPr>
      </p:pic>
      <p:sp>
        <p:nvSpPr>
          <p:cNvPr id="1049108" name="Rectangle 12"/>
          <p:cNvSpPr>
            <a:spLocks noChangeArrowheads="1"/>
          </p:cNvSpPr>
          <p:nvPr/>
        </p:nvSpPr>
        <p:spPr bwMode="auto">
          <a:xfrm>
            <a:off x="1549004" y="1645444"/>
            <a:ext cx="6045994" cy="2286000"/>
          </a:xfrm>
          <a:prstGeom prst="rect"/>
          <a:noFill/>
          <a:ln w="28575">
            <a:solidFill>
              <a:srgbClr val="FAFD00"/>
            </a:solidFill>
            <a:miter lim="800000"/>
            <a:headEnd type="none" w="sm" len="sm"/>
            <a:tailEnd type="none" w="sm" len="sm"/>
          </a:ln>
        </p:spPr>
        <p:txBody>
          <a:bodyPr anchor="ctr" wrap="none"/>
          <a:p>
            <a:pPr eaLnBrk="1" hangingPunct="1"/>
            <a:endParaRPr sz="1050" lang="ar-JO"/>
          </a:p>
        </p:txBody>
      </p:sp>
      <p:sp>
        <p:nvSpPr>
          <p:cNvPr id="1049109" name="Line 13"/>
          <p:cNvSpPr>
            <a:spLocks noChangeShapeType="1"/>
          </p:cNvSpPr>
          <p:nvPr/>
        </p:nvSpPr>
        <p:spPr bwMode="auto">
          <a:xfrm>
            <a:off x="4495800" y="1645444"/>
            <a:ext cx="0" cy="2286000"/>
          </a:xfrm>
          <a:prstGeom prst="line"/>
          <a:noFill/>
          <a:ln w="19050">
            <a:solidFill>
              <a:srgbClr val="FAFD00"/>
            </a:solidFill>
            <a:round/>
            <a:headEnd type="none" w="sm" len="sm"/>
            <a:tailEnd type="none" w="sm" len="sm"/>
          </a:ln>
        </p:spPr>
        <p:txBody>
          <a:bodyPr anchor="ctr" wrap="none"/>
          <a:p>
            <a:endParaRPr sz="1050" lang="ar-JO">
              <a:solidFill>
                <a:schemeClr val="bg1"/>
              </a:solidFill>
            </a:endParaRPr>
          </a:p>
        </p:txBody>
      </p:sp>
    </p:spTree>
  </p:cSld>
  <p:clrMapOvr>
    <a:masterClrMapping/>
  </p:clrMapOvr>
  <p:timing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10" name="Rectangle 2"/>
          <p:cNvSpPr>
            <a:spLocks noChangeArrowheads="1"/>
          </p:cNvSpPr>
          <p:nvPr/>
        </p:nvSpPr>
        <p:spPr bwMode="auto">
          <a:xfrm>
            <a:off x="2732485" y="-57150"/>
            <a:ext cx="3948196" cy="485231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sz="2700" lang="en-US">
                <a:solidFill>
                  <a:srgbClr val="FAFD00"/>
                </a:solidFill>
              </a:rPr>
              <a:t>Adult metastatic tumours</a:t>
            </a:r>
          </a:p>
        </p:txBody>
      </p:sp>
      <p:sp>
        <p:nvSpPr>
          <p:cNvPr id="1049111" name="Rectangle 3"/>
          <p:cNvSpPr>
            <a:spLocks noChangeArrowheads="1"/>
          </p:cNvSpPr>
          <p:nvPr/>
        </p:nvSpPr>
        <p:spPr bwMode="auto">
          <a:xfrm>
            <a:off x="1956198" y="4707732"/>
            <a:ext cx="2271455" cy="623730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>
              <a:lnSpc>
                <a:spcPct val="80000"/>
              </a:lnSpc>
            </a:pPr>
            <a:r>
              <a:rPr dirty="0" sz="1500" lang="en-US">
                <a:solidFill>
                  <a:schemeClr val="bg1"/>
                </a:solidFill>
              </a:rPr>
              <a:t>Similar to orbital </a:t>
            </a:r>
            <a:r>
              <a:rPr dirty="0" sz="1500" lang="en-US" smtClean="0">
                <a:solidFill>
                  <a:schemeClr val="bg1"/>
                </a:solidFill>
              </a:rPr>
              <a:t>pseudo-</a:t>
            </a:r>
          </a:p>
          <a:p>
            <a:pPr eaLnBrk="1" hangingPunct="1">
              <a:lnSpc>
                <a:spcPct val="80000"/>
              </a:lnSpc>
            </a:pPr>
            <a:r>
              <a:rPr dirty="0" sz="1500" lang="en-US">
                <a:solidFill>
                  <a:schemeClr val="bg1"/>
                </a:solidFill>
              </a:rPr>
              <a:t> </a:t>
            </a:r>
            <a:r>
              <a:rPr dirty="0" sz="1500" lang="en-US" smtClean="0">
                <a:solidFill>
                  <a:schemeClr val="bg1"/>
                </a:solidFill>
              </a:rPr>
              <a:t>                 </a:t>
            </a:r>
            <a:r>
              <a:rPr dirty="0" sz="1500" lang="en-US" err="1" smtClean="0">
                <a:solidFill>
                  <a:schemeClr val="bg1"/>
                </a:solidFill>
              </a:rPr>
              <a:t>tumour</a:t>
            </a:r>
            <a:endParaRPr dirty="0" sz="1500" lang="en-US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dirty="0" sz="1500" lang="en-US">
              <a:solidFill>
                <a:schemeClr val="bg1"/>
              </a:solidFill>
            </a:endParaRPr>
          </a:p>
        </p:txBody>
      </p:sp>
      <p:sp>
        <p:nvSpPr>
          <p:cNvPr id="1049112" name="Rectangle 4"/>
          <p:cNvSpPr>
            <a:spLocks noChangeArrowheads="1"/>
          </p:cNvSpPr>
          <p:nvPr/>
        </p:nvSpPr>
        <p:spPr bwMode="auto">
          <a:xfrm>
            <a:off x="1701404" y="257175"/>
            <a:ext cx="6856043" cy="547556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sz="1725" lang="en-US">
                <a:solidFill>
                  <a:schemeClr val="bg1"/>
                </a:solidFill>
              </a:rPr>
              <a:t>Common primary sites - breast, bronchus, prostate, skin melanoma, </a:t>
            </a:r>
          </a:p>
          <a:p>
            <a:pPr eaLnBrk="1" hangingPunct="1">
              <a:lnSpc>
                <a:spcPct val="80000"/>
              </a:lnSpc>
            </a:pPr>
            <a:r>
              <a:rPr sz="1725" lang="en-US">
                <a:solidFill>
                  <a:schemeClr val="bg1"/>
                </a:solidFill>
              </a:rPr>
              <a:t>gastrointestinal tract and kidney</a:t>
            </a:r>
          </a:p>
        </p:txBody>
      </p:sp>
      <p:sp>
        <p:nvSpPr>
          <p:cNvPr id="1049113" name="Rectangle 5"/>
          <p:cNvSpPr>
            <a:spLocks noChangeArrowheads="1"/>
          </p:cNvSpPr>
          <p:nvPr/>
        </p:nvSpPr>
        <p:spPr bwMode="auto">
          <a:xfrm>
            <a:off x="4536281" y="4627960"/>
            <a:ext cx="3214020" cy="439064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>
              <a:lnSpc>
                <a:spcPct val="80000"/>
              </a:lnSpc>
            </a:pPr>
            <a:r>
              <a:rPr sz="1500" lang="en-US">
                <a:solidFill>
                  <a:schemeClr val="bg1"/>
                </a:solidFill>
              </a:rPr>
              <a:t>Cranial nerve involvement at orbital </a:t>
            </a:r>
          </a:p>
          <a:p>
            <a:pPr eaLnBrk="1" hangingPunct="1">
              <a:lnSpc>
                <a:spcPct val="80000"/>
              </a:lnSpc>
            </a:pPr>
            <a:r>
              <a:rPr sz="1500" lang="en-US">
                <a:solidFill>
                  <a:schemeClr val="bg1"/>
                </a:solidFill>
              </a:rPr>
              <a:t>apex and mild proptosis</a:t>
            </a:r>
          </a:p>
        </p:txBody>
      </p:sp>
      <p:sp>
        <p:nvSpPr>
          <p:cNvPr id="1049114" name="Rectangle 6"/>
          <p:cNvSpPr>
            <a:spLocks noChangeArrowheads="1"/>
          </p:cNvSpPr>
          <p:nvPr/>
        </p:nvSpPr>
        <p:spPr bwMode="auto">
          <a:xfrm>
            <a:off x="4037410" y="742950"/>
            <a:ext cx="1322477" cy="285176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b="1" dirty="0" lang="en-US">
                <a:solidFill>
                  <a:schemeClr val="accent5"/>
                </a:solidFill>
              </a:rPr>
              <a:t>Presentations</a:t>
            </a:r>
          </a:p>
        </p:txBody>
      </p:sp>
      <p:sp>
        <p:nvSpPr>
          <p:cNvPr id="1049115" name="Rectangle 7"/>
          <p:cNvSpPr>
            <a:spLocks noChangeArrowheads="1"/>
          </p:cNvSpPr>
          <p:nvPr/>
        </p:nvSpPr>
        <p:spPr bwMode="auto">
          <a:xfrm>
            <a:off x="2063354" y="2742010"/>
            <a:ext cx="2741135" cy="439064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>
              <a:lnSpc>
                <a:spcPct val="80000"/>
              </a:lnSpc>
            </a:pPr>
            <a:r>
              <a:rPr dirty="0" sz="1500" lang="en-US">
                <a:solidFill>
                  <a:schemeClr val="bg1"/>
                </a:solidFill>
              </a:rPr>
              <a:t>Anterior orbital mass </a:t>
            </a:r>
            <a:r>
              <a:rPr dirty="0" sz="1500" lang="en-US" smtClean="0">
                <a:solidFill>
                  <a:schemeClr val="bg1"/>
                </a:solidFill>
              </a:rPr>
              <a:t>with non-</a:t>
            </a:r>
          </a:p>
          <a:p>
            <a:pPr eaLnBrk="1" hangingPunct="1">
              <a:lnSpc>
                <a:spcPct val="80000"/>
              </a:lnSpc>
            </a:pPr>
            <a:r>
              <a:rPr dirty="0" sz="1500" lang="en-US" smtClean="0">
                <a:solidFill>
                  <a:schemeClr val="bg1"/>
                </a:solidFill>
              </a:rPr>
              <a:t>axial globe displacement</a:t>
            </a:r>
            <a:endParaRPr dirty="0" sz="1500" lang="en-US">
              <a:solidFill>
                <a:schemeClr val="bg1"/>
              </a:solidFill>
            </a:endParaRPr>
          </a:p>
        </p:txBody>
      </p:sp>
      <p:sp>
        <p:nvSpPr>
          <p:cNvPr id="1049116" name="Rectangle 8"/>
          <p:cNvSpPr>
            <a:spLocks noChangeArrowheads="1"/>
          </p:cNvSpPr>
          <p:nvPr/>
        </p:nvSpPr>
        <p:spPr bwMode="auto">
          <a:xfrm>
            <a:off x="4520804" y="2708672"/>
            <a:ext cx="2603277" cy="485231"/>
          </a:xfrm>
          <a:prstGeom prst="rect"/>
          <a:noFill/>
          <a:ln w="9525">
            <a:noFill/>
            <a:miter lim="800000"/>
            <a:headEnd/>
            <a:tailEnd/>
          </a:ln>
        </p:spPr>
        <p:txBody>
          <a:bodyPr bIns="34529" lIns="69056" rIns="69056" tIns="34529" wrap="none">
            <a:spAutoFit/>
          </a:bodyPr>
          <a:p>
            <a:pPr eaLnBrk="1" hangingPunct="1"/>
            <a:r>
              <a:rPr sz="1500" lang="en-US">
                <a:solidFill>
                  <a:schemeClr val="bg1"/>
                </a:solidFill>
              </a:rPr>
              <a:t>Enophthalmos with schirrous</a:t>
            </a:r>
          </a:p>
          <a:p>
            <a:pPr eaLnBrk="1" hangingPunct="1">
              <a:lnSpc>
                <a:spcPct val="80000"/>
              </a:lnSpc>
            </a:pPr>
            <a:r>
              <a:rPr sz="1500" lang="en-US">
                <a:solidFill>
                  <a:schemeClr val="bg1"/>
                </a:solidFill>
              </a:rPr>
              <a:t>tumours</a:t>
            </a:r>
          </a:p>
        </p:txBody>
      </p:sp>
      <p:pic>
        <p:nvPicPr>
          <p:cNvPr id="2097253" name="Picture 9" descr="D:\slides\O tumour 28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2184798" y="1010841"/>
            <a:ext cx="2082403" cy="1732359"/>
          </a:xfrm>
          <a:prstGeom prst="rect"/>
          <a:noFill/>
          <a:ln w="9525">
            <a:noFill/>
            <a:miter lim="800000"/>
            <a:headEnd/>
            <a:tailEnd/>
          </a:ln>
        </p:spPr>
      </p:pic>
      <p:pic>
        <p:nvPicPr>
          <p:cNvPr id="2097254" name="Picture 10" descr="D:\slides\O tumour 31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4699398" y="1028701"/>
            <a:ext cx="2387203" cy="1726406"/>
          </a:xfrm>
          <a:prstGeom prst="rect"/>
          <a:noFill/>
          <a:ln w="9525">
            <a:noFill/>
            <a:miter lim="800000"/>
            <a:headEnd/>
            <a:tailEnd/>
          </a:ln>
        </p:spPr>
      </p:pic>
      <p:pic>
        <p:nvPicPr>
          <p:cNvPr id="2097255" name="Picture 11" descr="D:\slides\O tumour 32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4876800" y="3200400"/>
            <a:ext cx="2057400" cy="1427560"/>
          </a:xfrm>
          <a:prstGeom prst="rect"/>
          <a:noFill/>
          <a:ln w="9525">
            <a:noFill/>
            <a:miter lim="800000"/>
            <a:headEnd/>
            <a:tailEnd/>
          </a:ln>
        </p:spPr>
      </p:pic>
      <p:sp>
        <p:nvSpPr>
          <p:cNvPr id="1049117" name="Rectangle 13"/>
          <p:cNvSpPr>
            <a:spLocks noChangeArrowheads="1"/>
          </p:cNvSpPr>
          <p:nvPr/>
        </p:nvSpPr>
        <p:spPr bwMode="auto">
          <a:xfrm>
            <a:off x="1981199" y="800100"/>
            <a:ext cx="5769101" cy="4343400"/>
          </a:xfrm>
          <a:prstGeom prst="rect"/>
          <a:noFill/>
          <a:ln w="28575">
            <a:solidFill>
              <a:srgbClr val="FAFD00"/>
            </a:solidFill>
            <a:miter lim="800000"/>
            <a:headEnd type="none" w="sm" len="sm"/>
            <a:tailEnd type="none" w="sm" len="sm"/>
          </a:ln>
        </p:spPr>
        <p:txBody>
          <a:bodyPr anchor="ctr" wrap="none"/>
          <a:p>
            <a:pPr eaLnBrk="1" hangingPunct="1"/>
            <a:endParaRPr sz="1050" lang="ar-JO">
              <a:solidFill>
                <a:schemeClr val="bg1"/>
              </a:solidFill>
            </a:endParaRPr>
          </a:p>
        </p:txBody>
      </p:sp>
      <p:sp>
        <p:nvSpPr>
          <p:cNvPr id="1049118" name="Line 15"/>
          <p:cNvSpPr>
            <a:spLocks noChangeShapeType="1"/>
          </p:cNvSpPr>
          <p:nvPr/>
        </p:nvSpPr>
        <p:spPr bwMode="auto">
          <a:xfrm>
            <a:off x="1981200" y="1028700"/>
            <a:ext cx="5769100" cy="0"/>
          </a:xfrm>
          <a:prstGeom prst="line"/>
          <a:noFill/>
          <a:ln w="19050">
            <a:solidFill>
              <a:srgbClr val="FAFD00"/>
            </a:solidFill>
            <a:round/>
            <a:headEnd type="none" w="sm" len="sm"/>
            <a:tailEnd type="none" w="sm" len="sm"/>
          </a:ln>
        </p:spPr>
        <p:txBody>
          <a:bodyPr anchor="ctr" wrap="none"/>
          <a:p>
            <a:endParaRPr sz="1050" lang="ar-JO">
              <a:solidFill>
                <a:schemeClr val="bg1"/>
              </a:solidFill>
            </a:endParaRPr>
          </a:p>
        </p:txBody>
      </p:sp>
      <p:sp>
        <p:nvSpPr>
          <p:cNvPr id="1049119" name="Line 16"/>
          <p:cNvSpPr>
            <a:spLocks noChangeShapeType="1"/>
          </p:cNvSpPr>
          <p:nvPr/>
        </p:nvSpPr>
        <p:spPr bwMode="auto">
          <a:xfrm flipV="1">
            <a:off x="1981199" y="4616597"/>
            <a:ext cx="5844363" cy="12553"/>
          </a:xfrm>
          <a:prstGeom prst="line"/>
          <a:noFill/>
          <a:ln w="19050">
            <a:solidFill>
              <a:srgbClr val="FAFD00"/>
            </a:solidFill>
            <a:round/>
            <a:headEnd type="none" w="sm" len="sm"/>
            <a:tailEnd type="none" w="sm" len="sm"/>
          </a:ln>
        </p:spPr>
        <p:txBody>
          <a:bodyPr anchor="ctr" wrap="none"/>
          <a:p>
            <a:endParaRPr sz="1050" lang="ar-JO">
              <a:solidFill>
                <a:schemeClr val="bg1"/>
              </a:solidFill>
            </a:endParaRPr>
          </a:p>
        </p:txBody>
      </p:sp>
      <p:sp>
        <p:nvSpPr>
          <p:cNvPr id="1049120" name="Line 17"/>
          <p:cNvSpPr>
            <a:spLocks noChangeShapeType="1"/>
          </p:cNvSpPr>
          <p:nvPr/>
        </p:nvSpPr>
        <p:spPr bwMode="auto">
          <a:xfrm flipV="1">
            <a:off x="1981200" y="2729181"/>
            <a:ext cx="5769100" cy="14019"/>
          </a:xfrm>
          <a:prstGeom prst="line"/>
          <a:noFill/>
          <a:ln w="19050">
            <a:solidFill>
              <a:srgbClr val="FAFD00"/>
            </a:solidFill>
            <a:round/>
            <a:headEnd type="none" w="sm" len="sm"/>
            <a:tailEnd type="none" w="sm" len="sm"/>
          </a:ln>
        </p:spPr>
        <p:txBody>
          <a:bodyPr anchor="ctr" wrap="none"/>
          <a:p>
            <a:endParaRPr sz="1050" lang="ar-JO">
              <a:solidFill>
                <a:schemeClr val="bg1"/>
              </a:solidFill>
            </a:endParaRPr>
          </a:p>
        </p:txBody>
      </p:sp>
      <p:sp>
        <p:nvSpPr>
          <p:cNvPr id="1049121" name="Line 18"/>
          <p:cNvSpPr>
            <a:spLocks noChangeShapeType="1"/>
          </p:cNvSpPr>
          <p:nvPr/>
        </p:nvSpPr>
        <p:spPr bwMode="auto">
          <a:xfrm>
            <a:off x="4520804" y="1028700"/>
            <a:ext cx="0" cy="4114800"/>
          </a:xfrm>
          <a:prstGeom prst="line"/>
          <a:noFill/>
          <a:ln w="19050">
            <a:solidFill>
              <a:srgbClr val="FAFD00"/>
            </a:solidFill>
            <a:round/>
            <a:headEnd type="none" w="sm" len="sm"/>
            <a:tailEnd type="none" w="sm" len="sm"/>
          </a:ln>
        </p:spPr>
        <p:txBody>
          <a:bodyPr anchor="ctr" wrap="none"/>
          <a:p>
            <a:endParaRPr sz="1050" lang="ar-JO">
              <a:solidFill>
                <a:schemeClr val="bg1"/>
              </a:solidFill>
            </a:endParaRPr>
          </a:p>
        </p:txBody>
      </p:sp>
      <p:pic>
        <p:nvPicPr>
          <p:cNvPr id="2097256" name="Picture 19" descr="C:\My Documents\Aaa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2260998" y="3200400"/>
            <a:ext cx="2031206" cy="1409700"/>
          </a:xfrm>
          <a:prstGeom prst="rect"/>
          <a:noFill/>
          <a:ln w="9525">
            <a:noFill/>
            <a:miter lim="800000"/>
            <a:headEnd/>
            <a:tailEnd/>
          </a:ln>
        </p:spPr>
      </p:pic>
      <p:sp>
        <p:nvSpPr>
          <p:cNvPr id="1049122" name="Line 14"/>
          <p:cNvSpPr>
            <a:spLocks noChangeShapeType="1"/>
          </p:cNvSpPr>
          <p:nvPr/>
        </p:nvSpPr>
        <p:spPr bwMode="auto">
          <a:xfrm>
            <a:off x="1981200" y="3200400"/>
            <a:ext cx="5769100" cy="0"/>
          </a:xfrm>
          <a:prstGeom prst="line"/>
          <a:noFill/>
          <a:ln w="19050">
            <a:solidFill>
              <a:srgbClr val="FAFD00"/>
            </a:solidFill>
            <a:round/>
            <a:headEnd type="none" w="sm" len="sm"/>
            <a:tailEnd type="none" w="sm" len="sm"/>
          </a:ln>
        </p:spPr>
        <p:txBody>
          <a:bodyPr anchor="ctr" wrap="none"/>
          <a:p>
            <a:endParaRPr sz="1050" lang="ar-JO">
              <a:solidFill>
                <a:schemeClr val="bg1"/>
              </a:solidFill>
            </a:endParaRPr>
          </a:p>
        </p:txBody>
      </p:sp>
    </p:spTree>
  </p:cSld>
  <p:clrMapOvr>
    <a:masterClrMapping/>
  </p:clrMapOvr>
  <p:timing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3" name="Title 2"/>
          <p:cNvSpPr>
            <a:spLocks noGrp="1"/>
          </p:cNvSpPr>
          <p:nvPr>
            <p:ph type="title"/>
          </p:nvPr>
        </p:nvSpPr>
        <p:spPr>
          <a:xfrm>
            <a:off x="1680662" y="2042467"/>
            <a:ext cx="6272491" cy="843300"/>
          </a:xfrm>
        </p:spPr>
        <p:txBody>
          <a:bodyPr/>
          <a:p>
            <a:r>
              <a:rPr dirty="0" sz="11500" lang="en-US" smtClean="0">
                <a:latin typeface="Kunstler Script" panose="030304020206070D0D06" pitchFamily="66" charset="0"/>
              </a:rPr>
              <a:t>Thank you </a:t>
            </a:r>
            <a:endParaRPr dirty="0" sz="11500" lang="en-US">
              <a:latin typeface="Kunstler Script" panose="030304020206070D0D06" pitchFamily="66" charset="0"/>
            </a:endParaRPr>
          </a:p>
        </p:txBody>
      </p:sp>
      <p:pic>
        <p:nvPicPr>
          <p:cNvPr id="2097257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412752" y="1834116"/>
            <a:ext cx="2054530" cy="2103302"/>
          </a:xfrm>
          <a:prstGeom prst="rect"/>
        </p:spPr>
      </p:pic>
    </p:spTree>
  </p:cSld>
  <p:clrMapOvr>
    <a:masterClrMapping/>
  </p:clrMapOvr>
  <p:timing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</p:bgPr>
    </p:bg>
    <p:spTree>
      <p:nvGrpSpPr>
        <p:cNvPr id="96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Google Shape;346;p54"/>
          <p:cNvSpPr/>
          <p:nvPr/>
        </p:nvSpPr>
        <p:spPr>
          <a:xfrm>
            <a:off x="0" y="1263000"/>
            <a:ext cx="9144000" cy="2707800"/>
          </a:xfrm>
          <a:prstGeom prst="rect"/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048665" name="Google Shape;347;p54"/>
          <p:cNvSpPr txBox="1">
            <a:spLocks noGrp="1"/>
          </p:cNvSpPr>
          <p:nvPr>
            <p:ph type="title"/>
          </p:nvPr>
        </p:nvSpPr>
        <p:spPr>
          <a:xfrm>
            <a:off x="708625" y="538575"/>
            <a:ext cx="7721100" cy="3657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dirty="0" lang="en-US" smtClean="0"/>
              <a:t>C</a:t>
            </a:r>
            <a:r>
              <a:rPr dirty="0" lang="en" smtClean="0"/>
              <a:t>linical presentation </a:t>
            </a:r>
            <a:endParaRPr dirty="0"/>
          </a:p>
        </p:txBody>
      </p:sp>
      <p:sp>
        <p:nvSpPr>
          <p:cNvPr id="1048666" name="Google Shape;349;p54"/>
          <p:cNvSpPr txBox="1">
            <a:spLocks noGrp="1"/>
          </p:cNvSpPr>
          <p:nvPr>
            <p:ph type="subTitle" idx="4294967295"/>
          </p:nvPr>
        </p:nvSpPr>
        <p:spPr>
          <a:xfrm>
            <a:off x="286249" y="1305131"/>
            <a:ext cx="2355600" cy="27078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p>
            <a:r>
              <a:rPr altLang="en-US" dirty="0" sz="1600" lang="en-US" smtClean="0">
                <a:solidFill>
                  <a:schemeClr val="bg1"/>
                </a:solidFill>
              </a:rPr>
              <a:t>Proptosis</a:t>
            </a:r>
          </a:p>
          <a:p>
            <a:pPr indent="0" marL="139700">
              <a:buNone/>
            </a:pPr>
            <a:r>
              <a:rPr altLang="en-US" dirty="0" sz="1600" lang="en-US" smtClean="0">
                <a:solidFill>
                  <a:schemeClr val="bg1"/>
                </a:solidFill>
              </a:rPr>
              <a:t> </a:t>
            </a:r>
            <a:endParaRPr altLang="en-US" dirty="0" sz="1600" lang="en-US">
              <a:solidFill>
                <a:schemeClr val="bg1"/>
              </a:solidFill>
            </a:endParaRPr>
          </a:p>
          <a:p>
            <a:r>
              <a:rPr altLang="en-US" dirty="0" sz="1600" lang="en-US" err="1">
                <a:solidFill>
                  <a:schemeClr val="bg1"/>
                </a:solidFill>
              </a:rPr>
              <a:t>Enophthalmos</a:t>
            </a:r>
            <a:r>
              <a:rPr altLang="en-US" dirty="0" sz="1600" lang="en-US">
                <a:solidFill>
                  <a:schemeClr val="bg1"/>
                </a:solidFill>
              </a:rPr>
              <a:t> </a:t>
            </a:r>
          </a:p>
          <a:p>
            <a:endParaRPr altLang="en-US" dirty="0" sz="1600" lang="en-US" smtClean="0">
              <a:solidFill>
                <a:schemeClr val="bg1"/>
              </a:solidFill>
            </a:endParaRPr>
          </a:p>
          <a:p>
            <a:r>
              <a:rPr altLang="en-US" dirty="0" sz="1600" lang="en-US" smtClean="0">
                <a:solidFill>
                  <a:schemeClr val="bg1"/>
                </a:solidFill>
              </a:rPr>
              <a:t>Pain </a:t>
            </a:r>
            <a:endParaRPr altLang="en-US" dirty="0" sz="1600" lang="en-US">
              <a:solidFill>
                <a:schemeClr val="bg1"/>
              </a:solidFill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bg1"/>
              </a:solidFill>
            </a:endParaRPr>
          </a:p>
        </p:txBody>
      </p:sp>
      <p:pic>
        <p:nvPicPr>
          <p:cNvPr id="2097161" name="Google Shape;355;p54"/>
          <p:cNvPicPr preferRelativeResize="0">
            <a:picLocks/>
          </p:cNvPicPr>
          <p:nvPr/>
        </p:nvPicPr>
        <p:blipFill rotWithShape="1">
          <a:blip xmlns:r="http://schemas.openxmlformats.org/officeDocument/2006/relationships" r:embed="rId1"/>
          <a:srcRect l="46605"/>
          <a:stretch>
            <a:fillRect/>
          </a:stretch>
        </p:blipFill>
        <p:spPr>
          <a:xfrm>
            <a:off x="2863744" y="1388402"/>
            <a:ext cx="2431473" cy="2456995"/>
          </a:xfrm>
          <a:prstGeom prst="ellipse"/>
          <a:noFill/>
          <a:ln>
            <a:noFill/>
          </a:ln>
        </p:spPr>
      </p:pic>
      <p:sp>
        <p:nvSpPr>
          <p:cNvPr id="1048667" name="Rectangle 1"/>
          <p:cNvSpPr/>
          <p:nvPr/>
        </p:nvSpPr>
        <p:spPr>
          <a:xfrm>
            <a:off x="5517113" y="1781868"/>
            <a:ext cx="3273136" cy="1691641"/>
          </a:xfrm>
          <a:prstGeom prst="rect"/>
        </p:spPr>
        <p:txBody>
          <a:bodyPr wrap="square">
            <a:spAutoFit/>
          </a:bodyPr>
          <a:p>
            <a:pPr eaLnBrk="1" hangingPunct="1" indent="-285750" marL="285750">
              <a:buFont typeface="Arial" panose="020B0604020202020204" pitchFamily="34" charset="0"/>
              <a:buChar char="•"/>
            </a:pPr>
            <a:r>
              <a:rPr altLang="en-US" dirty="0" sz="1800" lang="en-US">
                <a:solidFill>
                  <a:schemeClr val="bg1"/>
                </a:solidFill>
              </a:rPr>
              <a:t>Eye lid and </a:t>
            </a:r>
            <a:r>
              <a:rPr altLang="en-US" dirty="0" sz="1800" lang="en-US" err="1">
                <a:solidFill>
                  <a:schemeClr val="bg1"/>
                </a:solidFill>
              </a:rPr>
              <a:t>conjuctival</a:t>
            </a:r>
            <a:r>
              <a:rPr altLang="en-US" dirty="0" sz="1800" lang="en-US">
                <a:solidFill>
                  <a:schemeClr val="bg1"/>
                </a:solidFill>
              </a:rPr>
              <a:t> changes </a:t>
            </a:r>
            <a:r>
              <a:rPr altLang="en-US" dirty="0" sz="1800" lang="en-US" smtClean="0">
                <a:solidFill>
                  <a:schemeClr val="bg1"/>
                </a:solidFill>
              </a:rPr>
              <a:t>.</a:t>
            </a:r>
          </a:p>
          <a:p>
            <a:pPr eaLnBrk="1" hangingPunct="1" indent="-285750" marL="285750">
              <a:buFont typeface="Arial" panose="020B0604020202020204" pitchFamily="34" charset="0"/>
              <a:buChar char="•"/>
            </a:pPr>
            <a:endParaRPr altLang="en-US" dirty="0" sz="1800" lang="en-US">
              <a:solidFill>
                <a:schemeClr val="bg1"/>
              </a:solidFill>
            </a:endParaRPr>
          </a:p>
          <a:p>
            <a:pPr eaLnBrk="1" hangingPunct="1" indent="-285750" marL="285750">
              <a:buFont typeface="Arial" panose="020B0604020202020204" pitchFamily="34" charset="0"/>
              <a:buChar char="•"/>
            </a:pPr>
            <a:r>
              <a:rPr altLang="en-US" dirty="0" sz="1800" lang="en-US" smtClean="0">
                <a:solidFill>
                  <a:schemeClr val="bg1"/>
                </a:solidFill>
              </a:rPr>
              <a:t>Diplopia</a:t>
            </a:r>
          </a:p>
          <a:p>
            <a:pPr eaLnBrk="1" hangingPunct="1"/>
            <a:r>
              <a:rPr altLang="en-US" dirty="0" sz="1800" lang="en-US" smtClean="0">
                <a:solidFill>
                  <a:schemeClr val="bg1"/>
                </a:solidFill>
              </a:rPr>
              <a:t> </a:t>
            </a:r>
            <a:endParaRPr altLang="en-US" dirty="0" sz="1800" lang="en-US">
              <a:solidFill>
                <a:schemeClr val="bg1"/>
              </a:solidFill>
            </a:endParaRPr>
          </a:p>
          <a:p>
            <a:pPr eaLnBrk="1" hangingPunct="1" indent="-285750" marL="285750">
              <a:buFont typeface="Arial" panose="020B0604020202020204" pitchFamily="34" charset="0"/>
              <a:buChar char="•"/>
            </a:pPr>
            <a:r>
              <a:rPr altLang="en-US" dirty="0" sz="1800" lang="en-US">
                <a:solidFill>
                  <a:schemeClr val="bg1"/>
                </a:solidFill>
              </a:rPr>
              <a:t>Vision and optic nerve </a:t>
            </a:r>
          </a:p>
        </p:txBody>
      </p:sp>
    </p:spTree>
  </p:cSld>
  <p:clrMapOvr>
    <a:masterClrMapping/>
  </p:clrMapOvr>
  <p:timing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</p:bgPr>
    </p:bg>
    <p:spTree>
      <p:nvGrpSpPr>
        <p:cNvPr id="100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Google Shape;360;p55"/>
          <p:cNvSpPr txBox="1">
            <a:spLocks noGrp="1"/>
          </p:cNvSpPr>
          <p:nvPr>
            <p:ph type="title"/>
          </p:nvPr>
        </p:nvSpPr>
        <p:spPr>
          <a:xfrm>
            <a:off x="1497525" y="97425"/>
            <a:ext cx="3451200" cy="889800"/>
          </a:xfrm>
          <a:prstGeom prst="rect"/>
        </p:spPr>
        <p:txBody>
          <a:bodyPr anchor="t" anchorCtr="0" bIns="91425" lIns="91425" rIns="91425" spcFirstLastPara="1" tIns="91425" wrap="square">
            <a:noAutofit/>
          </a:bodyPr>
          <a:p>
            <a:pPr lvl="0"/>
            <a:r>
              <a:rPr dirty="0" lang="en-US">
                <a:latin typeface="Castellar" panose="020A0402060406010301" pitchFamily="18" charset="0"/>
              </a:rPr>
              <a:t>Proptosis</a:t>
            </a:r>
            <a:endParaRPr dirty="0"/>
          </a:p>
        </p:txBody>
      </p:sp>
      <p:sp>
        <p:nvSpPr>
          <p:cNvPr id="1048674" name="Google Shape;361;p55"/>
          <p:cNvSpPr txBox="1">
            <a:spLocks noGrp="1"/>
          </p:cNvSpPr>
          <p:nvPr>
            <p:ph type="subTitle" idx="1"/>
          </p:nvPr>
        </p:nvSpPr>
        <p:spPr>
          <a:xfrm>
            <a:off x="89185" y="1331990"/>
            <a:ext cx="4894391" cy="4156275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p>
            <a:pPr fontAlgn="base"/>
            <a:r>
              <a:rPr dirty="0" sz="2000" lang="en-US"/>
              <a:t>forward projection </a:t>
            </a:r>
            <a:r>
              <a:rPr dirty="0" sz="2000" lang="en-US" smtClean="0"/>
              <a:t>or displacement </a:t>
            </a:r>
            <a:r>
              <a:rPr dirty="0" sz="2000" lang="en-US"/>
              <a:t>of the eyeball</a:t>
            </a:r>
            <a:r>
              <a:rPr dirty="0" sz="2000" lang="en-US" smtClean="0"/>
              <a:t>.</a:t>
            </a:r>
          </a:p>
          <a:p>
            <a:pPr fontAlgn="base"/>
            <a:endParaRPr dirty="0" sz="2000" lang="en-US"/>
          </a:p>
          <a:p>
            <a:pPr fontAlgn="base"/>
            <a:r>
              <a:rPr altLang="en-US" b="1" dirty="0" sz="2000" lang="en-US">
                <a:solidFill>
                  <a:schemeClr val="accent5">
                    <a:lumMod val="50000"/>
                  </a:schemeClr>
                </a:solidFill>
              </a:rPr>
              <a:t>Proptosis and associated features </a:t>
            </a:r>
            <a:endParaRPr altLang="en-US" b="1" dirty="0" sz="2000" lang="en-US" smtClean="0">
              <a:solidFill>
                <a:schemeClr val="accent5">
                  <a:lumMod val="50000"/>
                </a:schemeClr>
              </a:solidFill>
            </a:endParaRPr>
          </a:p>
          <a:p>
            <a:pPr eaLnBrk="1" hangingPunct="1" indent="-457200" marL="596900">
              <a:lnSpc>
                <a:spcPct val="90000"/>
              </a:lnSpc>
              <a:buFont typeface="+mj-lt"/>
              <a:buAutoNum type="arabicPeriod"/>
            </a:pPr>
            <a:r>
              <a:rPr altLang="en-US" dirty="0" sz="2000" lang="en-US"/>
              <a:t>Transient </a:t>
            </a:r>
            <a:r>
              <a:rPr altLang="en-US" dirty="0" sz="2000" lang="en-US" err="1"/>
              <a:t>proptosis</a:t>
            </a:r>
            <a:r>
              <a:rPr altLang="en-US" dirty="0" sz="2000" lang="en-US"/>
              <a:t> increasing by </a:t>
            </a:r>
            <a:r>
              <a:rPr altLang="en-US" dirty="0" sz="2000" lang="en-US" err="1"/>
              <a:t>Vulsalva</a:t>
            </a:r>
            <a:r>
              <a:rPr altLang="en-US" dirty="0" sz="2000" lang="en-US"/>
              <a:t> is a sign of </a:t>
            </a:r>
            <a:r>
              <a:rPr altLang="en-US" b="1" dirty="0" sz="2000" lang="en-US"/>
              <a:t>orbital varices </a:t>
            </a:r>
            <a:r>
              <a:rPr altLang="en-US" dirty="0" sz="2000" lang="en-US"/>
              <a:t>.</a:t>
            </a:r>
          </a:p>
          <a:p>
            <a:pPr eaLnBrk="1" hangingPunct="1" indent="-457200" marL="596900">
              <a:lnSpc>
                <a:spcPct val="90000"/>
              </a:lnSpc>
              <a:buFont typeface="+mj-lt"/>
              <a:buAutoNum type="arabicPeriod"/>
            </a:pPr>
            <a:r>
              <a:rPr altLang="en-US" dirty="0" sz="2000" lang="en-US"/>
              <a:t>Slow onset </a:t>
            </a:r>
            <a:r>
              <a:rPr altLang="en-US" dirty="0" sz="2000" lang="en-US" err="1"/>
              <a:t>proptosis</a:t>
            </a:r>
            <a:r>
              <a:rPr altLang="en-US" dirty="0" sz="2000" lang="en-US"/>
              <a:t> </a:t>
            </a:r>
            <a:r>
              <a:rPr altLang="en-US" dirty="0" sz="2000" lang="en-US" smtClean="0"/>
              <a:t>: </a:t>
            </a:r>
            <a:r>
              <a:rPr altLang="en-US" dirty="0" sz="2000" lang="en-US"/>
              <a:t>Benign orbital </a:t>
            </a:r>
            <a:r>
              <a:rPr altLang="en-US" dirty="0" sz="2000" lang="en-US" err="1"/>
              <a:t>tumour</a:t>
            </a:r>
            <a:r>
              <a:rPr altLang="en-US" dirty="0" sz="2000" lang="en-US"/>
              <a:t> </a:t>
            </a:r>
          </a:p>
          <a:p>
            <a:pPr eaLnBrk="1" hangingPunct="1" indent="-457200" marL="596900">
              <a:lnSpc>
                <a:spcPct val="90000"/>
              </a:lnSpc>
              <a:buFont typeface="+mj-lt"/>
              <a:buAutoNum type="arabicPeriod"/>
            </a:pPr>
            <a:r>
              <a:rPr altLang="en-US" dirty="0" sz="2000" lang="en-US"/>
              <a:t>Rapid onset  </a:t>
            </a:r>
            <a:r>
              <a:rPr altLang="en-US" dirty="0" sz="2000" lang="en-US" err="1"/>
              <a:t>proptosis</a:t>
            </a:r>
            <a:r>
              <a:rPr altLang="en-US" dirty="0" sz="2000" lang="en-US"/>
              <a:t> : malignant </a:t>
            </a:r>
            <a:r>
              <a:rPr altLang="en-US" dirty="0" sz="2000" lang="en-US" err="1"/>
              <a:t>tumours</a:t>
            </a:r>
            <a:r>
              <a:rPr altLang="en-US" dirty="0" sz="2000" lang="en-US"/>
              <a:t> ,inflammatory disorders and CCS fistula (carotid cavernous sinus )</a:t>
            </a:r>
          </a:p>
          <a:p>
            <a:pPr eaLnBrk="1" hangingPunct="1" indent="-457200" marL="596900">
              <a:lnSpc>
                <a:spcPct val="90000"/>
              </a:lnSpc>
              <a:buFont typeface="+mj-lt"/>
              <a:buAutoNum type="arabicPeriod"/>
            </a:pPr>
            <a:r>
              <a:rPr altLang="en-US" dirty="0" sz="2000" lang="en-US"/>
              <a:t>Pain  : Infective  conditions </a:t>
            </a:r>
          </a:p>
          <a:p>
            <a:pPr fontAlgn="base"/>
            <a:endParaRPr dirty="0" sz="2000" lang="en-US" smtClean="0"/>
          </a:p>
          <a:p>
            <a:pPr fontAlgn="base"/>
            <a:endParaRPr dirty="0" sz="2000" lang="en-US"/>
          </a:p>
        </p:txBody>
      </p:sp>
      <p:sp>
        <p:nvSpPr>
          <p:cNvPr id="1048675" name="Google Shape;362;p55"/>
          <p:cNvSpPr txBox="1">
            <a:spLocks noGrp="1"/>
          </p:cNvSpPr>
          <p:nvPr>
            <p:ph type="title" idx="2"/>
          </p:nvPr>
        </p:nvSpPr>
        <p:spPr>
          <a:xfrm>
            <a:off x="392007" y="252825"/>
            <a:ext cx="984900" cy="5790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dirty="0" lang="en"/>
              <a:t>01</a:t>
            </a:r>
            <a:endParaRPr dirty="0"/>
          </a:p>
        </p:txBody>
      </p:sp>
      <p:pic>
        <p:nvPicPr>
          <p:cNvPr id="2097162" name="Google Shape;363;p55"/>
          <p:cNvPicPr preferRelativeResize="0"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flipH="1">
            <a:off x="4790209" y="1531103"/>
            <a:ext cx="4291116" cy="3508488"/>
          </a:xfrm>
          <a:prstGeom prst="ellipse"/>
          <a:noFill/>
          <a:ln>
            <a:noFill/>
          </a:ln>
        </p:spPr>
      </p:pic>
      <p:sp>
        <p:nvSpPr>
          <p:cNvPr id="1048676" name="Google Shape;364;p55"/>
          <p:cNvSpPr/>
          <p:nvPr/>
        </p:nvSpPr>
        <p:spPr>
          <a:xfrm>
            <a:off x="7444975" y="-246335"/>
            <a:ext cx="2720400" cy="2728500"/>
          </a:xfrm>
          <a:prstGeom prst="ellipse"/>
          <a:solidFill>
            <a:srgbClr val="B6CFE6">
              <a:alpha val="35750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677" name="Google Shape;365;p55"/>
          <p:cNvSpPr/>
          <p:nvPr/>
        </p:nvSpPr>
        <p:spPr>
          <a:xfrm>
            <a:off x="4071907" y="329303"/>
            <a:ext cx="1175100" cy="1201800"/>
          </a:xfrm>
          <a:prstGeom prst="ellipse"/>
          <a:solidFill>
            <a:srgbClr val="0B2446">
              <a:alpha val="35200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678" name="Google Shape;366;p55"/>
          <p:cNvSpPr/>
          <p:nvPr/>
        </p:nvSpPr>
        <p:spPr>
          <a:xfrm>
            <a:off x="4318234" y="4403832"/>
            <a:ext cx="897600" cy="918000"/>
          </a:xfrm>
          <a:prstGeom prst="ellipse"/>
          <a:solidFill>
            <a:srgbClr val="7DB0EB">
              <a:alpha val="65359"/>
            </a:srgbClr>
          </a:solidFill>
          <a:ln>
            <a:noFill/>
          </a:ln>
        </p:spPr>
        <p:txBody>
          <a:bodyPr anchor="ctr" anchorCtr="0" bIns="91425" lIns="91425" rIns="91425" spcFirstLastPara="1" tIns="91425" wrap="square">
            <a:noAutofit/>
          </a:bodyPr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</p:bgPr>
    </p:bg>
    <p:spTree>
      <p:nvGrpSpPr>
        <p:cNvPr id="104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Google Shape;371;p56"/>
          <p:cNvSpPr txBox="1">
            <a:spLocks noGrp="1"/>
          </p:cNvSpPr>
          <p:nvPr>
            <p:ph type="title"/>
          </p:nvPr>
        </p:nvSpPr>
        <p:spPr>
          <a:xfrm>
            <a:off x="1599830" y="361927"/>
            <a:ext cx="5755841" cy="365700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p>
            <a:pPr lvl="0"/>
            <a:r>
              <a:rPr altLang="en-US" dirty="0" sz="3600" lang="en-US"/>
              <a:t>Proptosis and </a:t>
            </a:r>
            <a:r>
              <a:rPr altLang="en-US" dirty="0" sz="3600" lang="en-US" err="1"/>
              <a:t>Exopthalmos</a:t>
            </a:r>
            <a:endParaRPr dirty="0" sz="3600"/>
          </a:p>
        </p:txBody>
      </p:sp>
      <p:sp>
        <p:nvSpPr>
          <p:cNvPr id="1048689" name="Google Shape;372;p56"/>
          <p:cNvSpPr txBox="1">
            <a:spLocks noGrp="1"/>
          </p:cNvSpPr>
          <p:nvPr>
            <p:ph type="subTitle" idx="1"/>
          </p:nvPr>
        </p:nvSpPr>
        <p:spPr>
          <a:xfrm>
            <a:off x="1305925" y="1140116"/>
            <a:ext cx="2233500" cy="1518289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dirty="0" lang="en-US" smtClean="0"/>
              <a:t>Proptosis </a:t>
            </a:r>
          </a:p>
          <a:p>
            <a:pPr indent="0" lvl="0" marL="0"/>
            <a:r>
              <a:rPr dirty="0" lang="en-US"/>
              <a:t>include any directional forward displacement</a:t>
            </a:r>
            <a:r>
              <a:rPr dirty="0" lang="en-US" smtClean="0"/>
              <a:t>.</a:t>
            </a:r>
          </a:p>
          <a:p>
            <a:pPr indent="0" lvl="0" marL="0"/>
            <a:endParaRPr dirty="0" lang="en-US"/>
          </a:p>
          <a:p>
            <a:pPr indent="0" lvl="0" marL="0"/>
            <a:r>
              <a:rPr altLang="en-US" dirty="0" lang="en-US"/>
              <a:t>caused by space occupying lesion </a:t>
            </a:r>
            <a:r>
              <a:rPr altLang="en-US" dirty="0" lang="en-US" smtClean="0"/>
              <a:t>.</a:t>
            </a:r>
          </a:p>
          <a:p>
            <a:pPr indent="0" lvl="0" marL="0"/>
            <a:endParaRPr dirty="0"/>
          </a:p>
        </p:txBody>
      </p:sp>
      <p:sp>
        <p:nvSpPr>
          <p:cNvPr id="1048690" name="Google Shape;374;p56"/>
          <p:cNvSpPr txBox="1">
            <a:spLocks noGrp="1"/>
          </p:cNvSpPr>
          <p:nvPr>
            <p:ph type="subTitle" idx="3"/>
          </p:nvPr>
        </p:nvSpPr>
        <p:spPr>
          <a:xfrm>
            <a:off x="5240800" y="1186290"/>
            <a:ext cx="2233500" cy="1218954"/>
          </a:xfrm>
          <a:prstGeom prst="rect"/>
        </p:spPr>
        <p:txBody>
          <a:bodyPr anchor="ctr" anchorCtr="0" bIns="91425" lIns="91425" rIns="91425" spcFirstLastPara="1" tIns="91425" wrap="square">
            <a:noAutofit/>
          </a:bodyPr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dirty="0" lang="en-US" smtClean="0"/>
              <a:t>E</a:t>
            </a:r>
            <a:r>
              <a:rPr dirty="0" lang="en" smtClean="0"/>
              <a:t>xopthalmos </a:t>
            </a:r>
          </a:p>
          <a:p>
            <a:pPr indent="0" lvl="0" marL="0"/>
            <a:r>
              <a:rPr b="1" dirty="0" lang="en-US" err="1"/>
              <a:t>proptosis</a:t>
            </a:r>
            <a:r>
              <a:rPr dirty="0" lang="en-US"/>
              <a:t> secondary to </a:t>
            </a:r>
            <a:r>
              <a:rPr dirty="0" lang="en-US" err="1"/>
              <a:t>endocrinological</a:t>
            </a:r>
            <a:r>
              <a:rPr dirty="0" lang="en-US"/>
              <a:t> dysfunction</a:t>
            </a:r>
            <a:endParaRPr dirty="0" lang="en" smtClean="0"/>
          </a:p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5" name="Google Shape;375;p56"/>
          <p:cNvGrpSpPr/>
          <p:nvPr/>
        </p:nvGrpSpPr>
        <p:grpSpPr>
          <a:xfrm>
            <a:off x="251875" y="1202567"/>
            <a:ext cx="1186900" cy="1186925"/>
            <a:chOff x="1438763" y="1553750"/>
            <a:chExt cx="1186900" cy="1186925"/>
          </a:xfrm>
        </p:grpSpPr>
        <p:sp>
          <p:nvSpPr>
            <p:cNvPr id="1048691" name="Google Shape;376;p56"/>
            <p:cNvSpPr/>
            <p:nvPr/>
          </p:nvSpPr>
          <p:spPr>
            <a:xfrm>
              <a:off x="1438763" y="1553750"/>
              <a:ext cx="1186900" cy="1186925"/>
            </a:xfrm>
            <a:custGeom>
              <a:avLst/>
              <a:ahLst/>
              <a:rect l="l" t="t" r="r" b="b"/>
              <a:pathLst>
                <a:path w="47476" h="47477" extrusionOk="0">
                  <a:moveTo>
                    <a:pt x="23728" y="1"/>
                  </a:moveTo>
                  <a:cubicBezTo>
                    <a:pt x="10629" y="1"/>
                    <a:pt x="0" y="10630"/>
                    <a:pt x="0" y="23728"/>
                  </a:cubicBezTo>
                  <a:cubicBezTo>
                    <a:pt x="0" y="36847"/>
                    <a:pt x="10629" y="47476"/>
                    <a:pt x="23728" y="47476"/>
                  </a:cubicBezTo>
                  <a:cubicBezTo>
                    <a:pt x="36847" y="47476"/>
                    <a:pt x="47476" y="36847"/>
                    <a:pt x="47476" y="23728"/>
                  </a:cubicBezTo>
                  <a:cubicBezTo>
                    <a:pt x="47476" y="10630"/>
                    <a:pt x="36847" y="1"/>
                    <a:pt x="23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="ctr" anchorCtr="0" bIns="91425" lIns="91425" rIns="91425" spcFirstLastPara="1" tIns="91425" wrap="square">
              <a:noAutofit/>
            </a:bodyPr>
            <a:p>
              <a:pPr algn="l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692" name="Google Shape;377;p56"/>
            <p:cNvSpPr/>
            <p:nvPr/>
          </p:nvSpPr>
          <p:spPr>
            <a:xfrm>
              <a:off x="1497338" y="2146950"/>
              <a:ext cx="1123625" cy="593200"/>
            </a:xfrm>
            <a:custGeom>
              <a:avLst/>
              <a:ahLst/>
              <a:rect l="l" t="t" r="r" b="b"/>
              <a:pathLst>
                <a:path w="44945" h="23728" extrusionOk="0">
                  <a:moveTo>
                    <a:pt x="1" y="0"/>
                  </a:moveTo>
                  <a:lnTo>
                    <a:pt x="21385" y="23728"/>
                  </a:lnTo>
                  <a:cubicBezTo>
                    <a:pt x="33541" y="23728"/>
                    <a:pt x="43543" y="14626"/>
                    <a:pt x="44945" y="2846"/>
                  </a:cubicBezTo>
                  <a:lnTo>
                    <a:pt x="42664" y="1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97C9"/>
            </a:solidFill>
            <a:ln>
              <a:noFill/>
            </a:ln>
          </p:spPr>
          <p:txBody>
            <a:bodyPr anchor="ctr" anchorCtr="0" bIns="91425" lIns="91425" rIns="91425" spcFirstLastPara="1" tIns="91425" wrap="square">
              <a:noAutofit/>
            </a:bodyPr>
            <a:p>
              <a:pPr algn="l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693" name="Google Shape;378;p56"/>
            <p:cNvSpPr/>
            <p:nvPr/>
          </p:nvSpPr>
          <p:spPr>
            <a:xfrm>
              <a:off x="1497338" y="1890100"/>
              <a:ext cx="1069750" cy="513775"/>
            </a:xfrm>
            <a:custGeom>
              <a:avLst/>
              <a:ahLst/>
              <a:rect l="l" t="t" r="r" b="b"/>
              <a:pathLst>
                <a:path w="42790" h="20551" extrusionOk="0">
                  <a:moveTo>
                    <a:pt x="21385" y="1"/>
                  </a:moveTo>
                  <a:cubicBezTo>
                    <a:pt x="18706" y="1"/>
                    <a:pt x="16049" y="398"/>
                    <a:pt x="13538" y="1172"/>
                  </a:cubicBezTo>
                  <a:cubicBezTo>
                    <a:pt x="12283" y="1549"/>
                    <a:pt x="11069" y="2009"/>
                    <a:pt x="9919" y="2553"/>
                  </a:cubicBezTo>
                  <a:cubicBezTo>
                    <a:pt x="8768" y="3097"/>
                    <a:pt x="7680" y="3704"/>
                    <a:pt x="6675" y="4332"/>
                  </a:cubicBezTo>
                  <a:cubicBezTo>
                    <a:pt x="5671" y="4980"/>
                    <a:pt x="4771" y="5650"/>
                    <a:pt x="3955" y="6320"/>
                  </a:cubicBezTo>
                  <a:cubicBezTo>
                    <a:pt x="3139" y="6989"/>
                    <a:pt x="2428" y="7617"/>
                    <a:pt x="1842" y="8224"/>
                  </a:cubicBezTo>
                  <a:lnTo>
                    <a:pt x="1424" y="8642"/>
                  </a:lnTo>
                  <a:cubicBezTo>
                    <a:pt x="1298" y="8789"/>
                    <a:pt x="1172" y="8914"/>
                    <a:pt x="1047" y="9040"/>
                  </a:cubicBezTo>
                  <a:cubicBezTo>
                    <a:pt x="838" y="9270"/>
                    <a:pt x="628" y="9500"/>
                    <a:pt x="482" y="9688"/>
                  </a:cubicBezTo>
                  <a:cubicBezTo>
                    <a:pt x="315" y="9856"/>
                    <a:pt x="210" y="10023"/>
                    <a:pt x="126" y="10128"/>
                  </a:cubicBezTo>
                  <a:cubicBezTo>
                    <a:pt x="43" y="10232"/>
                    <a:pt x="1" y="10274"/>
                    <a:pt x="1" y="10274"/>
                  </a:cubicBezTo>
                  <a:cubicBezTo>
                    <a:pt x="1" y="10274"/>
                    <a:pt x="43" y="10337"/>
                    <a:pt x="126" y="10421"/>
                  </a:cubicBezTo>
                  <a:cubicBezTo>
                    <a:pt x="189" y="10525"/>
                    <a:pt x="315" y="10693"/>
                    <a:pt x="482" y="10860"/>
                  </a:cubicBezTo>
                  <a:cubicBezTo>
                    <a:pt x="628" y="11048"/>
                    <a:pt x="817" y="11278"/>
                    <a:pt x="1047" y="11509"/>
                  </a:cubicBezTo>
                  <a:cubicBezTo>
                    <a:pt x="1172" y="11634"/>
                    <a:pt x="1298" y="11760"/>
                    <a:pt x="1424" y="11906"/>
                  </a:cubicBezTo>
                  <a:lnTo>
                    <a:pt x="1842" y="12325"/>
                  </a:lnTo>
                  <a:cubicBezTo>
                    <a:pt x="2428" y="12931"/>
                    <a:pt x="3139" y="13559"/>
                    <a:pt x="3955" y="14229"/>
                  </a:cubicBezTo>
                  <a:cubicBezTo>
                    <a:pt x="4771" y="14898"/>
                    <a:pt x="5692" y="15568"/>
                    <a:pt x="6675" y="16216"/>
                  </a:cubicBezTo>
                  <a:cubicBezTo>
                    <a:pt x="7680" y="16844"/>
                    <a:pt x="8768" y="17451"/>
                    <a:pt x="9919" y="17995"/>
                  </a:cubicBezTo>
                  <a:cubicBezTo>
                    <a:pt x="11069" y="18539"/>
                    <a:pt x="12283" y="18999"/>
                    <a:pt x="13538" y="19397"/>
                  </a:cubicBezTo>
                  <a:cubicBezTo>
                    <a:pt x="16049" y="20150"/>
                    <a:pt x="18727" y="20548"/>
                    <a:pt x="21385" y="20548"/>
                  </a:cubicBezTo>
                  <a:cubicBezTo>
                    <a:pt x="21498" y="20549"/>
                    <a:pt x="21611" y="20550"/>
                    <a:pt x="21724" y="20550"/>
                  </a:cubicBezTo>
                  <a:cubicBezTo>
                    <a:pt x="22950" y="20550"/>
                    <a:pt x="24174" y="20448"/>
                    <a:pt x="25381" y="20276"/>
                  </a:cubicBezTo>
                  <a:cubicBezTo>
                    <a:pt x="26699" y="20087"/>
                    <a:pt x="27997" y="19794"/>
                    <a:pt x="29252" y="19418"/>
                  </a:cubicBezTo>
                  <a:cubicBezTo>
                    <a:pt x="30507" y="19041"/>
                    <a:pt x="31721" y="18560"/>
                    <a:pt x="32872" y="18016"/>
                  </a:cubicBezTo>
                  <a:cubicBezTo>
                    <a:pt x="34002" y="17493"/>
                    <a:pt x="35090" y="16886"/>
                    <a:pt x="36094" y="16237"/>
                  </a:cubicBezTo>
                  <a:cubicBezTo>
                    <a:pt x="37098" y="15589"/>
                    <a:pt x="38019" y="14919"/>
                    <a:pt x="38835" y="14250"/>
                  </a:cubicBezTo>
                  <a:cubicBezTo>
                    <a:pt x="39651" y="13580"/>
                    <a:pt x="40362" y="12931"/>
                    <a:pt x="40948" y="12346"/>
                  </a:cubicBezTo>
                  <a:cubicBezTo>
                    <a:pt x="41095" y="12199"/>
                    <a:pt x="41241" y="12053"/>
                    <a:pt x="41367" y="11927"/>
                  </a:cubicBezTo>
                  <a:cubicBezTo>
                    <a:pt x="41492" y="11781"/>
                    <a:pt x="41618" y="11655"/>
                    <a:pt x="41722" y="11530"/>
                  </a:cubicBezTo>
                  <a:cubicBezTo>
                    <a:pt x="41953" y="11278"/>
                    <a:pt x="42162" y="11048"/>
                    <a:pt x="42308" y="10881"/>
                  </a:cubicBezTo>
                  <a:cubicBezTo>
                    <a:pt x="42455" y="10693"/>
                    <a:pt x="42580" y="10525"/>
                    <a:pt x="42664" y="10421"/>
                  </a:cubicBezTo>
                  <a:cubicBezTo>
                    <a:pt x="42748" y="10316"/>
                    <a:pt x="42790" y="10274"/>
                    <a:pt x="42790" y="10274"/>
                  </a:cubicBezTo>
                  <a:cubicBezTo>
                    <a:pt x="42790" y="10274"/>
                    <a:pt x="42748" y="10211"/>
                    <a:pt x="42664" y="10128"/>
                  </a:cubicBezTo>
                  <a:cubicBezTo>
                    <a:pt x="42580" y="10023"/>
                    <a:pt x="42455" y="9856"/>
                    <a:pt x="42308" y="9667"/>
                  </a:cubicBezTo>
                  <a:cubicBezTo>
                    <a:pt x="42162" y="9479"/>
                    <a:pt x="41953" y="9270"/>
                    <a:pt x="41722" y="9019"/>
                  </a:cubicBezTo>
                  <a:cubicBezTo>
                    <a:pt x="41618" y="8893"/>
                    <a:pt x="41492" y="8768"/>
                    <a:pt x="41367" y="8621"/>
                  </a:cubicBezTo>
                  <a:cubicBezTo>
                    <a:pt x="41241" y="8496"/>
                    <a:pt x="41095" y="8349"/>
                    <a:pt x="40948" y="8203"/>
                  </a:cubicBezTo>
                  <a:cubicBezTo>
                    <a:pt x="40362" y="7617"/>
                    <a:pt x="39651" y="6968"/>
                    <a:pt x="38835" y="6299"/>
                  </a:cubicBezTo>
                  <a:cubicBezTo>
                    <a:pt x="38019" y="5629"/>
                    <a:pt x="37098" y="4960"/>
                    <a:pt x="36094" y="4311"/>
                  </a:cubicBezTo>
                  <a:cubicBezTo>
                    <a:pt x="35090" y="3662"/>
                    <a:pt x="34002" y="3055"/>
                    <a:pt x="32872" y="2532"/>
                  </a:cubicBezTo>
                  <a:cubicBezTo>
                    <a:pt x="31721" y="1988"/>
                    <a:pt x="30507" y="1507"/>
                    <a:pt x="29252" y="1131"/>
                  </a:cubicBezTo>
                  <a:cubicBezTo>
                    <a:pt x="27997" y="754"/>
                    <a:pt x="26699" y="461"/>
                    <a:pt x="25381" y="273"/>
                  </a:cubicBezTo>
                  <a:cubicBezTo>
                    <a:pt x="24063" y="84"/>
                    <a:pt x="22724" y="1"/>
                    <a:pt x="21385" y="1"/>
                  </a:cubicBezTo>
                  <a:close/>
                </a:path>
              </a:pathLst>
            </a:custGeom>
            <a:solidFill>
              <a:srgbClr val="F7F5F5"/>
            </a:solidFill>
            <a:ln>
              <a:noFill/>
            </a:ln>
          </p:spPr>
          <p:txBody>
            <a:bodyPr anchor="ctr" anchorCtr="0" bIns="91425" lIns="91425" rIns="91425" spcFirstLastPara="1" tIns="91425" wrap="square">
              <a:noAutofit/>
            </a:bodyPr>
            <a:p>
              <a:pPr algn="l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694" name="Google Shape;379;p56"/>
            <p:cNvSpPr/>
            <p:nvPr/>
          </p:nvSpPr>
          <p:spPr>
            <a:xfrm>
              <a:off x="1774588" y="1889575"/>
              <a:ext cx="515275" cy="515275"/>
            </a:xfrm>
            <a:custGeom>
              <a:avLst/>
              <a:ahLst/>
              <a:rect l="l" t="t" r="r" b="b"/>
              <a:pathLst>
                <a:path w="20611" h="20611" extrusionOk="0">
                  <a:moveTo>
                    <a:pt x="10295" y="1"/>
                  </a:moveTo>
                  <a:cubicBezTo>
                    <a:pt x="4603" y="1"/>
                    <a:pt x="0" y="4604"/>
                    <a:pt x="0" y="10295"/>
                  </a:cubicBezTo>
                  <a:cubicBezTo>
                    <a:pt x="0" y="15986"/>
                    <a:pt x="4603" y="20610"/>
                    <a:pt x="10295" y="20610"/>
                  </a:cubicBezTo>
                  <a:cubicBezTo>
                    <a:pt x="15986" y="20610"/>
                    <a:pt x="20610" y="15986"/>
                    <a:pt x="20610" y="10295"/>
                  </a:cubicBezTo>
                  <a:cubicBezTo>
                    <a:pt x="20610" y="4604"/>
                    <a:pt x="15986" y="1"/>
                    <a:pt x="10295" y="1"/>
                  </a:cubicBezTo>
                  <a:close/>
                </a:path>
              </a:pathLst>
            </a:custGeom>
            <a:solidFill>
              <a:srgbClr val="ACCCF1"/>
            </a:solidFill>
            <a:ln>
              <a:noFill/>
            </a:ln>
          </p:spPr>
          <p:txBody>
            <a:bodyPr anchor="ctr" anchorCtr="0" bIns="91425" lIns="91425" rIns="91425" spcFirstLastPara="1" tIns="91425" wrap="square">
              <a:noAutofit/>
            </a:bodyPr>
            <a:p>
              <a:pPr algn="l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695" name="Google Shape;380;p56"/>
            <p:cNvSpPr/>
            <p:nvPr/>
          </p:nvSpPr>
          <p:spPr>
            <a:xfrm>
              <a:off x="1824788" y="1939800"/>
              <a:ext cx="414850" cy="414825"/>
            </a:xfrm>
            <a:custGeom>
              <a:avLst/>
              <a:ahLst/>
              <a:rect l="l" t="t" r="r" b="b"/>
              <a:pathLst>
                <a:path w="16594" h="16593" extrusionOk="0">
                  <a:moveTo>
                    <a:pt x="8287" y="0"/>
                  </a:moveTo>
                  <a:cubicBezTo>
                    <a:pt x="3704" y="0"/>
                    <a:pt x="1" y="3704"/>
                    <a:pt x="1" y="8286"/>
                  </a:cubicBezTo>
                  <a:cubicBezTo>
                    <a:pt x="1" y="12868"/>
                    <a:pt x="3704" y="16593"/>
                    <a:pt x="8287" y="16593"/>
                  </a:cubicBezTo>
                  <a:cubicBezTo>
                    <a:pt x="12869" y="16593"/>
                    <a:pt x="16593" y="12868"/>
                    <a:pt x="16593" y="8286"/>
                  </a:cubicBezTo>
                  <a:cubicBezTo>
                    <a:pt x="16593" y="3704"/>
                    <a:pt x="12869" y="0"/>
                    <a:pt x="8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="ctr" anchorCtr="0" bIns="91425" lIns="91425" rIns="91425" spcFirstLastPara="1" tIns="91425" wrap="square">
              <a:noAutofit/>
            </a:bodyPr>
            <a:p>
              <a:pPr algn="l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696" name="Google Shape;381;p56"/>
            <p:cNvSpPr/>
            <p:nvPr/>
          </p:nvSpPr>
          <p:spPr>
            <a:xfrm>
              <a:off x="2045013" y="1985300"/>
              <a:ext cx="141000" cy="136175"/>
            </a:xfrm>
            <a:custGeom>
              <a:avLst/>
              <a:ahLst/>
              <a:rect l="l" t="t" r="r" b="b"/>
              <a:pathLst>
                <a:path w="5640" h="5447" extrusionOk="0">
                  <a:moveTo>
                    <a:pt x="776" y="0"/>
                  </a:moveTo>
                  <a:cubicBezTo>
                    <a:pt x="1" y="0"/>
                    <a:pt x="7" y="1214"/>
                    <a:pt x="796" y="1235"/>
                  </a:cubicBezTo>
                  <a:cubicBezTo>
                    <a:pt x="2805" y="1298"/>
                    <a:pt x="4332" y="2846"/>
                    <a:pt x="4395" y="4834"/>
                  </a:cubicBezTo>
                  <a:cubicBezTo>
                    <a:pt x="4405" y="5242"/>
                    <a:pt x="4719" y="5446"/>
                    <a:pt x="5028" y="5446"/>
                  </a:cubicBezTo>
                  <a:cubicBezTo>
                    <a:pt x="5336" y="5446"/>
                    <a:pt x="5640" y="5242"/>
                    <a:pt x="5629" y="4834"/>
                  </a:cubicBezTo>
                  <a:cubicBezTo>
                    <a:pt x="5566" y="2156"/>
                    <a:pt x="3474" y="84"/>
                    <a:pt x="796" y="1"/>
                  </a:cubicBezTo>
                  <a:cubicBezTo>
                    <a:pt x="789" y="1"/>
                    <a:pt x="783" y="0"/>
                    <a:pt x="776" y="0"/>
                  </a:cubicBezTo>
                  <a:close/>
                </a:path>
              </a:pathLst>
            </a:custGeom>
            <a:solidFill>
              <a:srgbClr val="F7F5F5"/>
            </a:solidFill>
            <a:ln>
              <a:noFill/>
            </a:ln>
          </p:spPr>
          <p:txBody>
            <a:bodyPr anchor="ctr" anchorCtr="0" bIns="91425" lIns="91425" rIns="91425" spcFirstLastPara="1" tIns="91425" wrap="square">
              <a:noAutofit/>
            </a:bodyPr>
            <a:p>
              <a:pPr algn="l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6" name="Google Shape;389;p56"/>
          <p:cNvGrpSpPr/>
          <p:nvPr/>
        </p:nvGrpSpPr>
        <p:grpSpPr>
          <a:xfrm>
            <a:off x="4000025" y="1202567"/>
            <a:ext cx="1186900" cy="1186925"/>
            <a:chOff x="6518338" y="1608338"/>
            <a:chExt cx="1186900" cy="1186925"/>
          </a:xfrm>
        </p:grpSpPr>
        <p:sp>
          <p:nvSpPr>
            <p:cNvPr id="1048697" name="Google Shape;390;p56"/>
            <p:cNvSpPr/>
            <p:nvPr/>
          </p:nvSpPr>
          <p:spPr>
            <a:xfrm>
              <a:off x="6518338" y="1608338"/>
              <a:ext cx="1186900" cy="1186925"/>
            </a:xfrm>
            <a:custGeom>
              <a:avLst/>
              <a:ahLst/>
              <a:rect l="l" t="t" r="r" b="b"/>
              <a:pathLst>
                <a:path w="47476" h="47477" extrusionOk="0">
                  <a:moveTo>
                    <a:pt x="23728" y="1"/>
                  </a:moveTo>
                  <a:cubicBezTo>
                    <a:pt x="10629" y="1"/>
                    <a:pt x="0" y="10630"/>
                    <a:pt x="0" y="23728"/>
                  </a:cubicBezTo>
                  <a:cubicBezTo>
                    <a:pt x="0" y="36847"/>
                    <a:pt x="10629" y="47476"/>
                    <a:pt x="23728" y="47476"/>
                  </a:cubicBezTo>
                  <a:cubicBezTo>
                    <a:pt x="36847" y="47476"/>
                    <a:pt x="47476" y="36847"/>
                    <a:pt x="47476" y="23728"/>
                  </a:cubicBezTo>
                  <a:cubicBezTo>
                    <a:pt x="47476" y="10630"/>
                    <a:pt x="36847" y="1"/>
                    <a:pt x="23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="ctr" anchorCtr="0" bIns="91425" lIns="91425" rIns="91425" spcFirstLastPara="1" tIns="91425" wrap="square">
              <a:noAutofit/>
            </a:bodyPr>
            <a:p>
              <a:pPr algn="l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698" name="Google Shape;391;p56"/>
            <p:cNvSpPr/>
            <p:nvPr/>
          </p:nvSpPr>
          <p:spPr>
            <a:xfrm>
              <a:off x="6576913" y="2201538"/>
              <a:ext cx="1123625" cy="593725"/>
            </a:xfrm>
            <a:custGeom>
              <a:avLst/>
              <a:ahLst/>
              <a:rect l="l" t="t" r="r" b="b"/>
              <a:pathLst>
                <a:path w="44945" h="23749" extrusionOk="0">
                  <a:moveTo>
                    <a:pt x="1" y="0"/>
                  </a:moveTo>
                  <a:lnTo>
                    <a:pt x="21385" y="23748"/>
                  </a:lnTo>
                  <a:cubicBezTo>
                    <a:pt x="33541" y="23748"/>
                    <a:pt x="43543" y="14626"/>
                    <a:pt x="44945" y="2846"/>
                  </a:cubicBezTo>
                  <a:lnTo>
                    <a:pt x="42664" y="1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97C9"/>
            </a:solidFill>
            <a:ln>
              <a:noFill/>
            </a:ln>
          </p:spPr>
          <p:txBody>
            <a:bodyPr anchor="ctr" anchorCtr="0" bIns="91425" lIns="91425" rIns="91425" spcFirstLastPara="1" tIns="91425" wrap="square">
              <a:noAutofit/>
            </a:bodyPr>
            <a:p>
              <a:pPr algn="l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699" name="Google Shape;392;p56"/>
            <p:cNvSpPr/>
            <p:nvPr/>
          </p:nvSpPr>
          <p:spPr>
            <a:xfrm>
              <a:off x="6576913" y="1882963"/>
              <a:ext cx="1069750" cy="637200"/>
            </a:xfrm>
            <a:custGeom>
              <a:avLst/>
              <a:ahLst/>
              <a:rect l="l" t="t" r="r" b="b"/>
              <a:pathLst>
                <a:path w="42790" h="25488" extrusionOk="0">
                  <a:moveTo>
                    <a:pt x="21385" y="1"/>
                  </a:moveTo>
                  <a:cubicBezTo>
                    <a:pt x="18706" y="1"/>
                    <a:pt x="16049" y="503"/>
                    <a:pt x="13538" y="1444"/>
                  </a:cubicBezTo>
                  <a:cubicBezTo>
                    <a:pt x="12283" y="1925"/>
                    <a:pt x="11069" y="2511"/>
                    <a:pt x="9919" y="3181"/>
                  </a:cubicBezTo>
                  <a:cubicBezTo>
                    <a:pt x="8768" y="3850"/>
                    <a:pt x="7680" y="4604"/>
                    <a:pt x="6675" y="5399"/>
                  </a:cubicBezTo>
                  <a:cubicBezTo>
                    <a:pt x="5671" y="6173"/>
                    <a:pt x="4771" y="7031"/>
                    <a:pt x="3955" y="7847"/>
                  </a:cubicBezTo>
                  <a:cubicBezTo>
                    <a:pt x="3139" y="8663"/>
                    <a:pt x="2428" y="9458"/>
                    <a:pt x="1842" y="10211"/>
                  </a:cubicBezTo>
                  <a:cubicBezTo>
                    <a:pt x="1696" y="10379"/>
                    <a:pt x="1549" y="10546"/>
                    <a:pt x="1424" y="10713"/>
                  </a:cubicBezTo>
                  <a:cubicBezTo>
                    <a:pt x="1298" y="10902"/>
                    <a:pt x="1172" y="11048"/>
                    <a:pt x="1047" y="11216"/>
                  </a:cubicBezTo>
                  <a:cubicBezTo>
                    <a:pt x="838" y="11509"/>
                    <a:pt x="628" y="11781"/>
                    <a:pt x="482" y="12011"/>
                  </a:cubicBezTo>
                  <a:cubicBezTo>
                    <a:pt x="315" y="12241"/>
                    <a:pt x="210" y="12429"/>
                    <a:pt x="126" y="12555"/>
                  </a:cubicBezTo>
                  <a:cubicBezTo>
                    <a:pt x="43" y="12680"/>
                    <a:pt x="1" y="12743"/>
                    <a:pt x="1" y="12743"/>
                  </a:cubicBezTo>
                  <a:cubicBezTo>
                    <a:pt x="1" y="12743"/>
                    <a:pt x="43" y="12806"/>
                    <a:pt x="126" y="12952"/>
                  </a:cubicBezTo>
                  <a:cubicBezTo>
                    <a:pt x="189" y="13057"/>
                    <a:pt x="315" y="13266"/>
                    <a:pt x="482" y="13496"/>
                  </a:cubicBezTo>
                  <a:cubicBezTo>
                    <a:pt x="628" y="13705"/>
                    <a:pt x="817" y="13998"/>
                    <a:pt x="1047" y="14291"/>
                  </a:cubicBezTo>
                  <a:cubicBezTo>
                    <a:pt x="1172" y="14438"/>
                    <a:pt x="1298" y="14605"/>
                    <a:pt x="1424" y="14773"/>
                  </a:cubicBezTo>
                  <a:cubicBezTo>
                    <a:pt x="1549" y="14940"/>
                    <a:pt x="1696" y="15107"/>
                    <a:pt x="1842" y="15296"/>
                  </a:cubicBezTo>
                  <a:cubicBezTo>
                    <a:pt x="2428" y="16028"/>
                    <a:pt x="3139" y="16823"/>
                    <a:pt x="3955" y="17660"/>
                  </a:cubicBezTo>
                  <a:cubicBezTo>
                    <a:pt x="4771" y="18476"/>
                    <a:pt x="5692" y="19313"/>
                    <a:pt x="6675" y="20108"/>
                  </a:cubicBezTo>
                  <a:cubicBezTo>
                    <a:pt x="7680" y="20903"/>
                    <a:pt x="8768" y="21656"/>
                    <a:pt x="9919" y="22326"/>
                  </a:cubicBezTo>
                  <a:cubicBezTo>
                    <a:pt x="11069" y="22996"/>
                    <a:pt x="12283" y="23581"/>
                    <a:pt x="13538" y="24042"/>
                  </a:cubicBezTo>
                  <a:cubicBezTo>
                    <a:pt x="16049" y="25004"/>
                    <a:pt x="18727" y="25485"/>
                    <a:pt x="21385" y="25485"/>
                  </a:cubicBezTo>
                  <a:cubicBezTo>
                    <a:pt x="21481" y="25487"/>
                    <a:pt x="21578" y="25488"/>
                    <a:pt x="21675" y="25488"/>
                  </a:cubicBezTo>
                  <a:cubicBezTo>
                    <a:pt x="22917" y="25488"/>
                    <a:pt x="24158" y="25364"/>
                    <a:pt x="25381" y="25151"/>
                  </a:cubicBezTo>
                  <a:cubicBezTo>
                    <a:pt x="26699" y="24921"/>
                    <a:pt x="27997" y="24544"/>
                    <a:pt x="29252" y="24084"/>
                  </a:cubicBezTo>
                  <a:cubicBezTo>
                    <a:pt x="30507" y="23602"/>
                    <a:pt x="31721" y="23037"/>
                    <a:pt x="32872" y="22347"/>
                  </a:cubicBezTo>
                  <a:cubicBezTo>
                    <a:pt x="34002" y="21698"/>
                    <a:pt x="35090" y="20945"/>
                    <a:pt x="36094" y="20150"/>
                  </a:cubicBezTo>
                  <a:cubicBezTo>
                    <a:pt x="37098" y="19355"/>
                    <a:pt x="38019" y="18518"/>
                    <a:pt x="38835" y="17681"/>
                  </a:cubicBezTo>
                  <a:cubicBezTo>
                    <a:pt x="39651" y="16844"/>
                    <a:pt x="40362" y="16049"/>
                    <a:pt x="40948" y="15317"/>
                  </a:cubicBezTo>
                  <a:cubicBezTo>
                    <a:pt x="41095" y="15128"/>
                    <a:pt x="41241" y="14961"/>
                    <a:pt x="41367" y="14794"/>
                  </a:cubicBezTo>
                  <a:cubicBezTo>
                    <a:pt x="41492" y="14626"/>
                    <a:pt x="41618" y="14459"/>
                    <a:pt x="41722" y="14312"/>
                  </a:cubicBezTo>
                  <a:cubicBezTo>
                    <a:pt x="41953" y="13998"/>
                    <a:pt x="42162" y="13726"/>
                    <a:pt x="42308" y="13496"/>
                  </a:cubicBezTo>
                  <a:cubicBezTo>
                    <a:pt x="42455" y="13266"/>
                    <a:pt x="42580" y="13078"/>
                    <a:pt x="42664" y="12952"/>
                  </a:cubicBezTo>
                  <a:cubicBezTo>
                    <a:pt x="42748" y="12827"/>
                    <a:pt x="42790" y="12743"/>
                    <a:pt x="42790" y="12743"/>
                  </a:cubicBezTo>
                  <a:cubicBezTo>
                    <a:pt x="42790" y="12743"/>
                    <a:pt x="42748" y="12680"/>
                    <a:pt x="42664" y="12555"/>
                  </a:cubicBezTo>
                  <a:cubicBezTo>
                    <a:pt x="42580" y="12429"/>
                    <a:pt x="42455" y="12241"/>
                    <a:pt x="42308" y="12011"/>
                  </a:cubicBezTo>
                  <a:cubicBezTo>
                    <a:pt x="42162" y="11781"/>
                    <a:pt x="41953" y="11509"/>
                    <a:pt x="41722" y="11195"/>
                  </a:cubicBezTo>
                  <a:cubicBezTo>
                    <a:pt x="41618" y="11048"/>
                    <a:pt x="41492" y="10881"/>
                    <a:pt x="41367" y="10713"/>
                  </a:cubicBezTo>
                  <a:cubicBezTo>
                    <a:pt x="41241" y="10546"/>
                    <a:pt x="41095" y="10379"/>
                    <a:pt x="40948" y="10190"/>
                  </a:cubicBezTo>
                  <a:cubicBezTo>
                    <a:pt x="40362" y="9458"/>
                    <a:pt x="39651" y="8642"/>
                    <a:pt x="38835" y="7826"/>
                  </a:cubicBezTo>
                  <a:cubicBezTo>
                    <a:pt x="38019" y="6989"/>
                    <a:pt x="37098" y="6152"/>
                    <a:pt x="36094" y="5357"/>
                  </a:cubicBezTo>
                  <a:cubicBezTo>
                    <a:pt x="35090" y="4562"/>
                    <a:pt x="34002" y="3809"/>
                    <a:pt x="32872" y="3139"/>
                  </a:cubicBezTo>
                  <a:cubicBezTo>
                    <a:pt x="31721" y="2470"/>
                    <a:pt x="30507" y="1884"/>
                    <a:pt x="29252" y="1423"/>
                  </a:cubicBezTo>
                  <a:cubicBezTo>
                    <a:pt x="27997" y="963"/>
                    <a:pt x="26699" y="586"/>
                    <a:pt x="25381" y="356"/>
                  </a:cubicBezTo>
                  <a:cubicBezTo>
                    <a:pt x="24063" y="105"/>
                    <a:pt x="22724" y="1"/>
                    <a:pt x="21385" y="1"/>
                  </a:cubicBezTo>
                  <a:close/>
                </a:path>
              </a:pathLst>
            </a:custGeom>
            <a:solidFill>
              <a:srgbClr val="F7F5F5"/>
            </a:solidFill>
            <a:ln>
              <a:noFill/>
            </a:ln>
          </p:spPr>
          <p:txBody>
            <a:bodyPr anchor="ctr" anchorCtr="0" bIns="91425" lIns="91425" rIns="91425" spcFirstLastPara="1" tIns="91425" wrap="square">
              <a:noAutofit/>
            </a:bodyPr>
            <a:p>
              <a:pPr algn="l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700" name="Google Shape;393;p56"/>
            <p:cNvSpPr/>
            <p:nvPr/>
          </p:nvSpPr>
          <p:spPr>
            <a:xfrm>
              <a:off x="6854163" y="1944163"/>
              <a:ext cx="515275" cy="515275"/>
            </a:xfrm>
            <a:custGeom>
              <a:avLst/>
              <a:ahLst/>
              <a:rect l="l" t="t" r="r" b="b"/>
              <a:pathLst>
                <a:path w="20611" h="20611" extrusionOk="0">
                  <a:moveTo>
                    <a:pt x="10295" y="1"/>
                  </a:moveTo>
                  <a:cubicBezTo>
                    <a:pt x="4603" y="1"/>
                    <a:pt x="0" y="4604"/>
                    <a:pt x="0" y="10295"/>
                  </a:cubicBezTo>
                  <a:cubicBezTo>
                    <a:pt x="0" y="15986"/>
                    <a:pt x="4603" y="20610"/>
                    <a:pt x="10295" y="20610"/>
                  </a:cubicBezTo>
                  <a:cubicBezTo>
                    <a:pt x="15986" y="20610"/>
                    <a:pt x="20610" y="15986"/>
                    <a:pt x="20610" y="10295"/>
                  </a:cubicBezTo>
                  <a:cubicBezTo>
                    <a:pt x="20610" y="4604"/>
                    <a:pt x="15986" y="1"/>
                    <a:pt x="10295" y="1"/>
                  </a:cubicBezTo>
                  <a:close/>
                </a:path>
              </a:pathLst>
            </a:custGeom>
            <a:solidFill>
              <a:srgbClr val="385787"/>
            </a:solidFill>
            <a:ln>
              <a:noFill/>
            </a:ln>
          </p:spPr>
          <p:txBody>
            <a:bodyPr anchor="ctr" anchorCtr="0" bIns="91425" lIns="91425" rIns="91425" spcFirstLastPara="1" tIns="91425" wrap="square">
              <a:noAutofit/>
            </a:bodyPr>
            <a:p>
              <a:pPr algn="l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701" name="Google Shape;394;p56"/>
            <p:cNvSpPr/>
            <p:nvPr/>
          </p:nvSpPr>
          <p:spPr>
            <a:xfrm>
              <a:off x="7057113" y="2152088"/>
              <a:ext cx="108825" cy="98900"/>
            </a:xfrm>
            <a:custGeom>
              <a:avLst/>
              <a:ahLst/>
              <a:rect l="l" t="t" r="r" b="b"/>
              <a:pathLst>
                <a:path w="4353" h="3956" extrusionOk="0">
                  <a:moveTo>
                    <a:pt x="2164" y="0"/>
                  </a:moveTo>
                  <a:cubicBezTo>
                    <a:pt x="1263" y="0"/>
                    <a:pt x="449" y="623"/>
                    <a:pt x="252" y="1539"/>
                  </a:cubicBezTo>
                  <a:cubicBezTo>
                    <a:pt x="1" y="2606"/>
                    <a:pt x="670" y="3673"/>
                    <a:pt x="1737" y="3903"/>
                  </a:cubicBezTo>
                  <a:cubicBezTo>
                    <a:pt x="1889" y="3939"/>
                    <a:pt x="2041" y="3956"/>
                    <a:pt x="2190" y="3956"/>
                  </a:cubicBezTo>
                  <a:cubicBezTo>
                    <a:pt x="3091" y="3956"/>
                    <a:pt x="3904" y="3333"/>
                    <a:pt x="4102" y="2417"/>
                  </a:cubicBezTo>
                  <a:cubicBezTo>
                    <a:pt x="4353" y="1350"/>
                    <a:pt x="3683" y="304"/>
                    <a:pt x="2616" y="53"/>
                  </a:cubicBezTo>
                  <a:cubicBezTo>
                    <a:pt x="2464" y="17"/>
                    <a:pt x="2313" y="0"/>
                    <a:pt x="2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="ctr" anchorCtr="0" bIns="91425" lIns="91425" rIns="91425" spcFirstLastPara="1" tIns="91425" wrap="square">
              <a:noAutofit/>
            </a:bodyPr>
            <a:p>
              <a:pPr algn="l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702" name="Google Shape;395;p56"/>
            <p:cNvSpPr/>
            <p:nvPr/>
          </p:nvSpPr>
          <p:spPr>
            <a:xfrm>
              <a:off x="7087988" y="2069188"/>
              <a:ext cx="141500" cy="135750"/>
            </a:xfrm>
            <a:custGeom>
              <a:avLst/>
              <a:ahLst/>
              <a:rect l="l" t="t" r="r" b="b"/>
              <a:pathLst>
                <a:path w="5660" h="5430" extrusionOk="0">
                  <a:moveTo>
                    <a:pt x="796" y="0"/>
                  </a:moveTo>
                  <a:cubicBezTo>
                    <a:pt x="1" y="0"/>
                    <a:pt x="28" y="1214"/>
                    <a:pt x="816" y="1235"/>
                  </a:cubicBezTo>
                  <a:cubicBezTo>
                    <a:pt x="2804" y="1298"/>
                    <a:pt x="4352" y="2825"/>
                    <a:pt x="4394" y="4834"/>
                  </a:cubicBezTo>
                  <a:cubicBezTo>
                    <a:pt x="4415" y="5231"/>
                    <a:pt x="4734" y="5430"/>
                    <a:pt x="5045" y="5430"/>
                  </a:cubicBezTo>
                  <a:cubicBezTo>
                    <a:pt x="5357" y="5430"/>
                    <a:pt x="5660" y="5231"/>
                    <a:pt x="5649" y="4834"/>
                  </a:cubicBezTo>
                  <a:cubicBezTo>
                    <a:pt x="5566" y="2155"/>
                    <a:pt x="3494" y="63"/>
                    <a:pt x="816" y="0"/>
                  </a:cubicBezTo>
                  <a:cubicBezTo>
                    <a:pt x="809" y="0"/>
                    <a:pt x="802" y="0"/>
                    <a:pt x="796" y="0"/>
                  </a:cubicBezTo>
                  <a:close/>
                </a:path>
              </a:pathLst>
            </a:custGeom>
            <a:solidFill>
              <a:srgbClr val="F7F5F5"/>
            </a:solidFill>
            <a:ln>
              <a:noFill/>
            </a:ln>
          </p:spPr>
          <p:txBody>
            <a:bodyPr anchor="ctr" anchorCtr="0" bIns="91425" lIns="91425" rIns="91425" spcFirstLastPara="1" tIns="91425" wrap="square">
              <a:noAutofit/>
            </a:bodyPr>
            <a:p>
              <a:pPr algn="l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48703" name="TextBox 2"/>
          <p:cNvSpPr txBox="1"/>
          <p:nvPr/>
        </p:nvSpPr>
        <p:spPr>
          <a:xfrm>
            <a:off x="310450" y="2944357"/>
            <a:ext cx="5469290" cy="1815882"/>
          </a:xfrm>
          <a:prstGeom prst="rect"/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rtlCol="0" wrap="square">
            <a:spAutoFit/>
          </a:bodyPr>
          <a:p>
            <a:pPr eaLnBrk="1" hangingPunct="1" indent="-285750" marL="285750">
              <a:buFont typeface="Arial" panose="020B0604020202020204" pitchFamily="34" charset="0"/>
              <a:buChar char="•"/>
            </a:pPr>
            <a:r>
              <a:rPr altLang="en-US" b="1" dirty="0" lang="en-US">
                <a:solidFill>
                  <a:schemeClr val="accent5">
                    <a:lumMod val="75000"/>
                  </a:schemeClr>
                </a:solidFill>
              </a:rPr>
              <a:t>Exophthalmometers </a:t>
            </a:r>
            <a:r>
              <a:rPr altLang="en-US" b="1" dirty="0" lang="en-US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altLang="en-US" b="1" dirty="0" lang="en-US">
                <a:solidFill>
                  <a:schemeClr val="accent5">
                    <a:lumMod val="75000"/>
                  </a:schemeClr>
                </a:solidFill>
              </a:rPr>
              <a:t>is an instrument used for measuring the degree of forward displacement of the eye in </a:t>
            </a:r>
            <a:r>
              <a:rPr altLang="en-US" b="1" dirty="0" lang="en-US">
                <a:solidFill>
                  <a:schemeClr val="accent5">
                    <a:lumMod val="75000"/>
                  </a:schemeClr>
                </a:solidFill>
                <a:hlinkClick r:id="rId1" tooltip="Exophthalmos"/>
              </a:rPr>
              <a:t>exophthalmos</a:t>
            </a:r>
            <a:r>
              <a:rPr altLang="en-US" b="1" dirty="0" lang="en-US">
                <a:solidFill>
                  <a:schemeClr val="accent5">
                    <a:lumMod val="75000"/>
                  </a:schemeClr>
                </a:solidFill>
              </a:rPr>
              <a:t>. The device allows measurement of the forward distance of the lateral </a:t>
            </a:r>
            <a:r>
              <a:rPr altLang="en-US" b="1" dirty="0" lang="en-US">
                <a:solidFill>
                  <a:schemeClr val="accent5">
                    <a:lumMod val="75000"/>
                  </a:schemeClr>
                </a:solidFill>
                <a:hlinkClick r:id="rId2" tooltip="Orbit (anatomy)"/>
              </a:rPr>
              <a:t>orbital</a:t>
            </a:r>
            <a:r>
              <a:rPr altLang="en-US" b="1" dirty="0" lang="en-US">
                <a:solidFill>
                  <a:schemeClr val="accent5">
                    <a:lumMod val="75000"/>
                  </a:schemeClr>
                </a:solidFill>
              </a:rPr>
              <a:t> rim to the front of the </a:t>
            </a:r>
            <a:r>
              <a:rPr altLang="en-US" b="1" dirty="0" lang="en-US" smtClean="0">
                <a:solidFill>
                  <a:schemeClr val="accent5">
                    <a:lumMod val="75000"/>
                  </a:schemeClr>
                </a:solidFill>
              </a:rPr>
              <a:t>cornea</a:t>
            </a:r>
            <a:endParaRPr altLang="en-US" b="1" dirty="0" lang="en-US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 indent="-285750" marL="285750">
              <a:buFont typeface="Arial" panose="020B0604020202020204" pitchFamily="34" charset="0"/>
              <a:buChar char="•"/>
            </a:pPr>
            <a:r>
              <a:rPr altLang="en-US" b="1" dirty="0" lang="en-US" smtClean="0">
                <a:solidFill>
                  <a:schemeClr val="accent5">
                    <a:lumMod val="75000"/>
                  </a:schemeClr>
                </a:solidFill>
              </a:rPr>
              <a:t>Any reading &gt; 20mm or difference &gt;2-3mm</a:t>
            </a:r>
          </a:p>
          <a:p>
            <a:pPr eaLnBrk="1" hangingPunct="1" indent="-285750" marL="285750">
              <a:buFont typeface="Arial" panose="020B0604020202020204" pitchFamily="34" charset="0"/>
              <a:buChar char="•"/>
            </a:pPr>
            <a:r>
              <a:rPr altLang="en-US" b="1" dirty="0" lang="en-US" smtClean="0">
                <a:solidFill>
                  <a:schemeClr val="accent5">
                    <a:lumMod val="75000"/>
                  </a:schemeClr>
                </a:solidFill>
              </a:rPr>
              <a:t>It should be measured in an erect and supine positions </a:t>
            </a:r>
          </a:p>
          <a:p>
            <a:pPr eaLnBrk="1" hangingPunct="1"/>
            <a:endParaRPr altLang="en-US" dirty="0" lang="en-US"/>
          </a:p>
        </p:txBody>
      </p:sp>
      <p:pic>
        <p:nvPicPr>
          <p:cNvPr id="2097163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749464" y="2897346"/>
            <a:ext cx="3394536" cy="1909904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4182" y="538574"/>
            <a:ext cx="6156024" cy="4120511"/>
          </a:xfrm>
        </p:spPr>
        <p:txBody>
          <a:bodyPr/>
          <a:p>
            <a:pPr eaLnBrk="1" hangingPunct="1"/>
            <a:r>
              <a:rPr altLang="en-US" b="1" dirty="0" sz="2400" lang="en-US">
                <a:solidFill>
                  <a:schemeClr val="accent5">
                    <a:lumMod val="40000"/>
                    <a:lumOff val="60000"/>
                  </a:schemeClr>
                </a:solidFill>
              </a:rPr>
              <a:t>Axial </a:t>
            </a:r>
            <a:r>
              <a:rPr altLang="en-US" dirty="0" sz="2100" lang="en-US"/>
              <a:t>when the globe is displaced directly forward ,mostly caused by a lesion within the muscle cone ,</a:t>
            </a:r>
            <a:r>
              <a:rPr altLang="en-US" dirty="0" sz="2100" lang="en-US" err="1"/>
              <a:t>e.g</a:t>
            </a:r>
            <a:r>
              <a:rPr altLang="en-US" dirty="0" sz="2100" lang="en-US"/>
              <a:t> </a:t>
            </a:r>
            <a:r>
              <a:rPr altLang="en-US" b="1" dirty="0" sz="2100" lang="en-US"/>
              <a:t>optic nerve meningioma </a:t>
            </a:r>
            <a:endParaRPr altLang="en-US" b="1" dirty="0" sz="2100" lang="en-US" smtClean="0"/>
          </a:p>
          <a:p>
            <a:pPr eaLnBrk="1" hangingPunct="1" indent="0" marL="165100">
              <a:buNone/>
            </a:pPr>
            <a:endParaRPr altLang="en-US" b="1" dirty="0" sz="2100" lang="en-US"/>
          </a:p>
          <a:p>
            <a:pPr eaLnBrk="1" hangingPunct="1" indent="0" marL="165100">
              <a:buNone/>
            </a:pPr>
            <a:endParaRPr altLang="en-US" b="1" dirty="0" sz="2100" lang="en-US"/>
          </a:p>
          <a:p>
            <a:pPr eaLnBrk="1" hangingPunct="1"/>
            <a:r>
              <a:rPr altLang="en-US" b="1" dirty="0" sz="2400" lang="en-US">
                <a:solidFill>
                  <a:schemeClr val="accent5">
                    <a:lumMod val="40000"/>
                    <a:lumOff val="60000"/>
                  </a:schemeClr>
                </a:solidFill>
              </a:rPr>
              <a:t>Non-axial</a:t>
            </a:r>
            <a:r>
              <a:rPr altLang="en-US" b="1" dirty="0" sz="2400" lang="en-US"/>
              <a:t> </a:t>
            </a:r>
            <a:r>
              <a:rPr altLang="en-US" dirty="0" sz="2100" lang="en-US"/>
              <a:t> when the globe is displaced to one side ,the lesion here mostly is outside the muscle cone ,</a:t>
            </a:r>
            <a:r>
              <a:rPr altLang="en-US" dirty="0" sz="2100" lang="en-US" err="1"/>
              <a:t>e.g</a:t>
            </a:r>
            <a:r>
              <a:rPr altLang="en-US" dirty="0" sz="2100" lang="en-US"/>
              <a:t> ethmoidal sinus </a:t>
            </a:r>
            <a:r>
              <a:rPr altLang="en-US" dirty="0" sz="2100" lang="en-US" err="1"/>
              <a:t>tumour</a:t>
            </a:r>
            <a:r>
              <a:rPr altLang="en-US" dirty="0" sz="2100" lang="en-US"/>
              <a:t> will cause temporal displacement .</a:t>
            </a:r>
          </a:p>
        </p:txBody>
      </p:sp>
      <p:sp>
        <p:nvSpPr>
          <p:cNvPr id="1048707" name="Rectangle 2"/>
          <p:cNvSpPr>
            <a:spLocks noGrp="1" noChangeArrowheads="1"/>
          </p:cNvSpPr>
          <p:nvPr>
            <p:ph type="title"/>
          </p:nvPr>
        </p:nvSpPr>
        <p:spPr>
          <a:xfrm>
            <a:off x="1325294" y="172874"/>
            <a:ext cx="4033800" cy="365700"/>
          </a:xfrm>
        </p:spPr>
        <p:txBody>
          <a:bodyPr/>
          <a:p>
            <a:pPr eaLnBrk="1" hangingPunct="1"/>
            <a:r>
              <a:rPr altLang="en-US" dirty="0" sz="3200" lang="en-US" smtClean="0"/>
              <a:t>Proptosis direction </a:t>
            </a:r>
          </a:p>
        </p:txBody>
      </p:sp>
      <p:sp>
        <p:nvSpPr>
          <p:cNvPr id="1048708" name="Slide Number Placeholder 5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eaLnBrk="0" hangingPunct="0" indent="-214313" marL="557213">
              <a:defRPr sz="1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eaLnBrk="0" hangingPunct="0" indent="-171450" marL="857250">
              <a:defRPr sz="1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eaLnBrk="0" hangingPunct="0" indent="-171450" marL="1200150">
              <a:defRPr sz="1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eaLnBrk="0" hangingPunct="0" indent="-171450" marL="1543050">
              <a:defRPr sz="1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eaLnBrk="0" fontAlgn="base" hangingPunct="0" indent="-171450" marL="188595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eaLnBrk="0" fontAlgn="base" hangingPunct="0" indent="-171450" marL="222885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eaLnBrk="0" fontAlgn="base" hangingPunct="0" indent="-171450" marL="257175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eaLnBrk="0" fontAlgn="base" hangingPunct="0" indent="-171450" marL="291465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68443A8-99F3-4034-AE97-44F35F032D9C}" type="slidenum">
              <a:rPr altLang="en-US" sz="1050" lang="ar-SA"/>
              <a:pPr eaLnBrk="1" hangingPunct="1"/>
              <a:t>9</a:t>
            </a:fld>
            <a:endParaRPr altLang="en-US" sz="1050" lang="en-US"/>
          </a:p>
        </p:txBody>
      </p:sp>
      <p:pic>
        <p:nvPicPr>
          <p:cNvPr id="2097164" name="Picture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r="56692" b="3210"/>
          <a:stretch>
            <a:fillRect/>
          </a:stretch>
        </p:blipFill>
        <p:spPr>
          <a:xfrm>
            <a:off x="6420206" y="0"/>
            <a:ext cx="2723794" cy="5143500"/>
          </a:xfrm>
          <a:prstGeom prst="rect"/>
        </p:spPr>
      </p:pic>
    </p:spTree>
  </p:cSld>
  <p:clrMapOvr>
    <a:masterClrMapping/>
  </p:clrMapOvr>
  <p:timing/>
</p:sld>
</file>

<file path=ppt/tags/tag1.xml><?xml version="1.0" encoding="utf-8"?>
<p:tagLst xmlns:p="http://schemas.openxmlformats.org/presentationml/2006/main">
  <p:tag name="AS_UNIQUEID" val="111"/>
</p:tagLst>
</file>

<file path=ppt/tags/tag10.xml><?xml version="1.0" encoding="utf-8"?>
<p:tagLst xmlns:p="http://schemas.openxmlformats.org/presentationml/2006/main">
  <p:tag name="AS_UNIQUEID" val="120"/>
</p:tagLst>
</file>

<file path=ppt/tags/tag100.xml><?xml version="1.0" encoding="utf-8"?>
<p:tagLst xmlns:p="http://schemas.openxmlformats.org/presentationml/2006/main">
  <p:tag name="AS_UNIQUEID" val="225"/>
</p:tagLst>
</file>

<file path=ppt/tags/tag101.xml><?xml version="1.0" encoding="utf-8"?>
<p:tagLst xmlns:p="http://schemas.openxmlformats.org/presentationml/2006/main">
  <p:tag name="AS_UNIQUEID" val="226"/>
</p:tagLst>
</file>

<file path=ppt/tags/tag102.xml><?xml version="1.0" encoding="utf-8"?>
<p:tagLst xmlns:p="http://schemas.openxmlformats.org/presentationml/2006/main">
  <p:tag name="AS_UNIQUEID" val="227"/>
</p:tagLst>
</file>

<file path=ppt/tags/tag103.xml><?xml version="1.0" encoding="utf-8"?>
<p:tagLst xmlns:p="http://schemas.openxmlformats.org/presentationml/2006/main">
  <p:tag name="AS_UNIQUEID" val="228"/>
</p:tagLst>
</file>

<file path=ppt/tags/tag104.xml><?xml version="1.0" encoding="utf-8"?>
<p:tagLst xmlns:p="http://schemas.openxmlformats.org/presentationml/2006/main">
  <p:tag name="AS_UNIQUEID" val="231"/>
</p:tagLst>
</file>

<file path=ppt/tags/tag105.xml><?xml version="1.0" encoding="utf-8"?>
<p:tagLst xmlns:p="http://schemas.openxmlformats.org/presentationml/2006/main">
  <p:tag name="AS_UNIQUEID" val="232"/>
</p:tagLst>
</file>

<file path=ppt/tags/tag106.xml><?xml version="1.0" encoding="utf-8"?>
<p:tagLst xmlns:p="http://schemas.openxmlformats.org/presentationml/2006/main">
  <p:tag name="AS_UNIQUEID" val="233"/>
</p:tagLst>
</file>

<file path=ppt/tags/tag107.xml><?xml version="1.0" encoding="utf-8"?>
<p:tagLst xmlns:p="http://schemas.openxmlformats.org/presentationml/2006/main">
  <p:tag name="AS_UNIQUEID" val="234"/>
</p:tagLst>
</file>

<file path=ppt/tags/tag108.xml><?xml version="1.0" encoding="utf-8"?>
<p:tagLst xmlns:p="http://schemas.openxmlformats.org/presentationml/2006/main">
  <p:tag name="AS_UNIQUEID" val="235"/>
</p:tagLst>
</file>

<file path=ppt/tags/tag109.xml><?xml version="1.0" encoding="utf-8"?>
<p:tagLst xmlns:p="http://schemas.openxmlformats.org/presentationml/2006/main">
  <p:tag name="AS_UNIQUEID" val="236"/>
</p:tagLst>
</file>

<file path=ppt/tags/tag11.xml><?xml version="1.0" encoding="utf-8"?>
<p:tagLst xmlns:p="http://schemas.openxmlformats.org/presentationml/2006/main">
  <p:tag name="AS_UNIQUEID" val="123"/>
</p:tagLst>
</file>

<file path=ppt/tags/tag110.xml><?xml version="1.0" encoding="utf-8"?>
<p:tagLst xmlns:p="http://schemas.openxmlformats.org/presentationml/2006/main">
  <p:tag name="AS_UNIQUEID" val="237"/>
</p:tagLst>
</file>

<file path=ppt/tags/tag111.xml><?xml version="1.0" encoding="utf-8"?>
<p:tagLst xmlns:p="http://schemas.openxmlformats.org/presentationml/2006/main">
  <p:tag name="AS_UNIQUEID" val="238"/>
</p:tagLst>
</file>

<file path=ppt/tags/tag112.xml><?xml version="1.0" encoding="utf-8"?>
<p:tagLst xmlns:p="http://schemas.openxmlformats.org/presentationml/2006/main">
  <p:tag name="AS_UNIQUEID" val="239"/>
</p:tagLst>
</file>

<file path=ppt/tags/tag113.xml><?xml version="1.0" encoding="utf-8"?>
<p:tagLst xmlns:p="http://schemas.openxmlformats.org/presentationml/2006/main">
  <p:tag name="AS_UNIQUEID" val="240"/>
</p:tagLst>
</file>

<file path=ppt/tags/tag114.xml><?xml version="1.0" encoding="utf-8"?>
<p:tagLst xmlns:p="http://schemas.openxmlformats.org/presentationml/2006/main">
  <p:tag name="AS_UNIQUEID" val="242"/>
</p:tagLst>
</file>

<file path=ppt/tags/tag115.xml><?xml version="1.0" encoding="utf-8"?>
<p:tagLst xmlns:p="http://schemas.openxmlformats.org/presentationml/2006/main">
  <p:tag name="AS_UNIQUEID" val="243"/>
</p:tagLst>
</file>

<file path=ppt/tags/tag116.xml><?xml version="1.0" encoding="utf-8"?>
<p:tagLst xmlns:p="http://schemas.openxmlformats.org/presentationml/2006/main">
  <p:tag name="AS_UNIQUEID" val="244"/>
</p:tagLst>
</file>

<file path=ppt/tags/tag117.xml><?xml version="1.0" encoding="utf-8"?>
<p:tagLst xmlns:p="http://schemas.openxmlformats.org/presentationml/2006/main">
  <p:tag name="AS_UNIQUEID" val="245"/>
</p:tagLst>
</file>

<file path=ppt/tags/tag118.xml><?xml version="1.0" encoding="utf-8"?>
<p:tagLst xmlns:p="http://schemas.openxmlformats.org/presentationml/2006/main">
  <p:tag name="AS_UNIQUEID" val="246"/>
</p:tagLst>
</file>

<file path=ppt/tags/tag119.xml><?xml version="1.0" encoding="utf-8"?>
<p:tagLst xmlns:p="http://schemas.openxmlformats.org/presentationml/2006/main">
  <p:tag name="AS_UNIQUEID" val="247"/>
</p:tagLst>
</file>

<file path=ppt/tags/tag12.xml><?xml version="1.0" encoding="utf-8"?>
<p:tagLst xmlns:p="http://schemas.openxmlformats.org/presentationml/2006/main">
  <p:tag name="AS_UNIQUEID" val="124"/>
</p:tagLst>
</file>

<file path=ppt/tags/tag120.xml><?xml version="1.0" encoding="utf-8"?>
<p:tagLst xmlns:p="http://schemas.openxmlformats.org/presentationml/2006/main">
  <p:tag name="AS_UNIQUEID" val="248"/>
</p:tagLst>
</file>

<file path=ppt/tags/tag121.xml><?xml version="1.0" encoding="utf-8"?>
<p:tagLst xmlns:p="http://schemas.openxmlformats.org/presentationml/2006/main">
  <p:tag name="AS_UNIQUEID" val="249"/>
</p:tagLst>
</file>

<file path=ppt/tags/tag122.xml><?xml version="1.0" encoding="utf-8"?>
<p:tagLst xmlns:p="http://schemas.openxmlformats.org/presentationml/2006/main">
  <p:tag name="AS_UNIQUEID" val="250"/>
</p:tagLst>
</file>

<file path=ppt/tags/tag123.xml><?xml version="1.0" encoding="utf-8"?>
<p:tagLst xmlns:p="http://schemas.openxmlformats.org/presentationml/2006/main">
  <p:tag name="AS_UNIQUEID" val="251"/>
</p:tagLst>
</file>

<file path=ppt/tags/tag124.xml><?xml version="1.0" encoding="utf-8"?>
<p:tagLst xmlns:p="http://schemas.openxmlformats.org/presentationml/2006/main">
  <p:tag name="AS_UNIQUEID" val="252"/>
</p:tagLst>
</file>

<file path=ppt/tags/tag125.xml><?xml version="1.0" encoding="utf-8"?>
<p:tagLst xmlns:p="http://schemas.openxmlformats.org/presentationml/2006/main">
  <p:tag name="AS_UNIQUEID" val="253"/>
</p:tagLst>
</file>

<file path=ppt/tags/tag126.xml><?xml version="1.0" encoding="utf-8"?>
<p:tagLst xmlns:p="http://schemas.openxmlformats.org/presentationml/2006/main">
  <p:tag name="AS_UNIQUEID" val="254"/>
</p:tagLst>
</file>

<file path=ppt/tags/tag127.xml><?xml version="1.0" encoding="utf-8"?>
<p:tagLst xmlns:p="http://schemas.openxmlformats.org/presentationml/2006/main">
  <p:tag name="AS_UNIQUEID" val="257"/>
</p:tagLst>
</file>

<file path=ppt/tags/tag128.xml><?xml version="1.0" encoding="utf-8"?>
<p:tagLst xmlns:p="http://schemas.openxmlformats.org/presentationml/2006/main">
  <p:tag name="AS_UNIQUEID" val="258"/>
</p:tagLst>
</file>

<file path=ppt/tags/tag129.xml><?xml version="1.0" encoding="utf-8"?>
<p:tagLst xmlns:p="http://schemas.openxmlformats.org/presentationml/2006/main">
  <p:tag name="AS_UNIQUEID" val="263"/>
</p:tagLst>
</file>

<file path=ppt/tags/tag13.xml><?xml version="1.0" encoding="utf-8"?>
<p:tagLst xmlns:p="http://schemas.openxmlformats.org/presentationml/2006/main">
  <p:tag name="AS_UNIQUEID" val="125"/>
</p:tagLst>
</file>

<file path=ppt/tags/tag130.xml><?xml version="1.0" encoding="utf-8"?>
<p:tagLst xmlns:p="http://schemas.openxmlformats.org/presentationml/2006/main">
  <p:tag name="AS_UNIQUEID" val="264"/>
</p:tagLst>
</file>

<file path=ppt/tags/tag131.xml><?xml version="1.0" encoding="utf-8"?>
<p:tagLst xmlns:p="http://schemas.openxmlformats.org/presentationml/2006/main">
  <p:tag name="AS_UNIQUEID" val="265"/>
</p:tagLst>
</file>

<file path=ppt/tags/tag132.xml><?xml version="1.0" encoding="utf-8"?>
<p:tagLst xmlns:p="http://schemas.openxmlformats.org/presentationml/2006/main">
  <p:tag name="AS_UNIQUEID" val="266"/>
</p:tagLst>
</file>

<file path=ppt/tags/tag133.xml><?xml version="1.0" encoding="utf-8"?>
<p:tagLst xmlns:p="http://schemas.openxmlformats.org/presentationml/2006/main">
  <p:tag name="AS_UNIQUEID" val="267"/>
</p:tagLst>
</file>

<file path=ppt/tags/tag134.xml><?xml version="1.0" encoding="utf-8"?>
<p:tagLst xmlns:p="http://schemas.openxmlformats.org/presentationml/2006/main">
  <p:tag name="AS_UNIQUEID" val="268"/>
</p:tagLst>
</file>

<file path=ppt/tags/tag135.xml><?xml version="1.0" encoding="utf-8"?>
<p:tagLst xmlns:p="http://schemas.openxmlformats.org/presentationml/2006/main">
  <p:tag name="AS_UNIQUEID" val="269"/>
</p:tagLst>
</file>

<file path=ppt/tags/tag136.xml><?xml version="1.0" encoding="utf-8"?>
<p:tagLst xmlns:p="http://schemas.openxmlformats.org/presentationml/2006/main">
  <p:tag name="AS_UNIQUEID" val="270"/>
</p:tagLst>
</file>

<file path=ppt/tags/tag137.xml><?xml version="1.0" encoding="utf-8"?>
<p:tagLst xmlns:p="http://schemas.openxmlformats.org/presentationml/2006/main">
  <p:tag name="AS_UNIQUEID" val="272"/>
</p:tagLst>
</file>

<file path=ppt/tags/tag138.xml><?xml version="1.0" encoding="utf-8"?>
<p:tagLst xmlns:p="http://schemas.openxmlformats.org/presentationml/2006/main">
  <p:tag name="AS_UNIQUEID" val="273"/>
</p:tagLst>
</file>

<file path=ppt/tags/tag139.xml><?xml version="1.0" encoding="utf-8"?>
<p:tagLst xmlns:p="http://schemas.openxmlformats.org/presentationml/2006/main">
  <p:tag name="AS_UNIQUEID" val="274"/>
</p:tagLst>
</file>

<file path=ppt/tags/tag14.xml><?xml version="1.0" encoding="utf-8"?>
<p:tagLst xmlns:p="http://schemas.openxmlformats.org/presentationml/2006/main">
  <p:tag name="AS_UNIQUEID" val="126"/>
</p:tagLst>
</file>

<file path=ppt/tags/tag140.xml><?xml version="1.0" encoding="utf-8"?>
<p:tagLst xmlns:p="http://schemas.openxmlformats.org/presentationml/2006/main">
  <p:tag name="AS_UNIQUEID" val="275"/>
</p:tagLst>
</file>

<file path=ppt/tags/tag141.xml><?xml version="1.0" encoding="utf-8"?>
<p:tagLst xmlns:p="http://schemas.openxmlformats.org/presentationml/2006/main">
  <p:tag name="AS_UNIQUEID" val="276"/>
</p:tagLst>
</file>

<file path=ppt/tags/tag142.xml><?xml version="1.0" encoding="utf-8"?>
<p:tagLst xmlns:p="http://schemas.openxmlformats.org/presentationml/2006/main">
  <p:tag name="AS_UNIQUEID" val="277"/>
</p:tagLst>
</file>

<file path=ppt/tags/tag143.xml><?xml version="1.0" encoding="utf-8"?>
<p:tagLst xmlns:p="http://schemas.openxmlformats.org/presentationml/2006/main">
  <p:tag name="AS_UNIQUEID" val="278"/>
</p:tagLst>
</file>

<file path=ppt/tags/tag144.xml><?xml version="1.0" encoding="utf-8"?>
<p:tagLst xmlns:p="http://schemas.openxmlformats.org/presentationml/2006/main">
  <p:tag name="AS_UNIQUEID" val="280"/>
</p:tagLst>
</file>

<file path=ppt/tags/tag145.xml><?xml version="1.0" encoding="utf-8"?>
<p:tagLst xmlns:p="http://schemas.openxmlformats.org/presentationml/2006/main">
  <p:tag name="AS_UNIQUEID" val="414"/>
</p:tagLst>
</file>

<file path=ppt/tags/tag146.xml><?xml version="1.0" encoding="utf-8"?>
<p:tagLst xmlns:p="http://schemas.openxmlformats.org/presentationml/2006/main">
  <p:tag name="AS_UNIQUEID" val="415"/>
</p:tagLst>
</file>

<file path=ppt/tags/tag147.xml><?xml version="1.0" encoding="utf-8"?>
<p:tagLst xmlns:p="http://schemas.openxmlformats.org/presentationml/2006/main">
  <p:tag name="AS_UNIQUEID" val="416"/>
</p:tagLst>
</file>

<file path=ppt/tags/tag148.xml><?xml version="1.0" encoding="utf-8"?>
<p:tagLst xmlns:p="http://schemas.openxmlformats.org/presentationml/2006/main">
  <p:tag name="AS_UNIQUEID" val="281"/>
</p:tagLst>
</file>

<file path=ppt/tags/tag149.xml><?xml version="1.0" encoding="utf-8"?>
<p:tagLst xmlns:p="http://schemas.openxmlformats.org/presentationml/2006/main">
  <p:tag name="AS_UNIQUEID" val="284"/>
</p:tagLst>
</file>

<file path=ppt/tags/tag15.xml><?xml version="1.0" encoding="utf-8"?>
<p:tagLst xmlns:p="http://schemas.openxmlformats.org/presentationml/2006/main">
  <p:tag name="AS_UNIQUEID" val="127"/>
</p:tagLst>
</file>

<file path=ppt/tags/tag150.xml><?xml version="1.0" encoding="utf-8"?>
<p:tagLst xmlns:p="http://schemas.openxmlformats.org/presentationml/2006/main">
  <p:tag name="AS_UNIQUEID" val="285"/>
</p:tagLst>
</file>

<file path=ppt/tags/tag151.xml><?xml version="1.0" encoding="utf-8"?>
<p:tagLst xmlns:p="http://schemas.openxmlformats.org/presentationml/2006/main">
  <p:tag name="AS_UNIQUEID" val="286"/>
</p:tagLst>
</file>

<file path=ppt/tags/tag152.xml><?xml version="1.0" encoding="utf-8"?>
<p:tagLst xmlns:p="http://schemas.openxmlformats.org/presentationml/2006/main">
  <p:tag name="AS_UNIQUEID" val="287"/>
</p:tagLst>
</file>

<file path=ppt/tags/tag153.xml><?xml version="1.0" encoding="utf-8"?>
<p:tagLst xmlns:p="http://schemas.openxmlformats.org/presentationml/2006/main">
  <p:tag name="AS_UNIQUEID" val="288"/>
</p:tagLst>
</file>

<file path=ppt/tags/tag154.xml><?xml version="1.0" encoding="utf-8"?>
<p:tagLst xmlns:p="http://schemas.openxmlformats.org/presentationml/2006/main">
  <p:tag name="AS_UNIQUEID" val="289"/>
</p:tagLst>
</file>

<file path=ppt/tags/tag155.xml><?xml version="1.0" encoding="utf-8"?>
<p:tagLst xmlns:p="http://schemas.openxmlformats.org/presentationml/2006/main">
  <p:tag name="AS_UNIQUEID" val="290"/>
</p:tagLst>
</file>

<file path=ppt/tags/tag156.xml><?xml version="1.0" encoding="utf-8"?>
<p:tagLst xmlns:p="http://schemas.openxmlformats.org/presentationml/2006/main">
  <p:tag name="AS_UNIQUEID" val="291"/>
</p:tagLst>
</file>

<file path=ppt/tags/tag157.xml><?xml version="1.0" encoding="utf-8"?>
<p:tagLst xmlns:p="http://schemas.openxmlformats.org/presentationml/2006/main">
  <p:tag name="AS_UNIQUEID" val="292"/>
</p:tagLst>
</file>

<file path=ppt/tags/tag158.xml><?xml version="1.0" encoding="utf-8"?>
<p:tagLst xmlns:p="http://schemas.openxmlformats.org/presentationml/2006/main">
  <p:tag name="AS_UNIQUEID" val="293"/>
</p:tagLst>
</file>

<file path=ppt/tags/tag159.xml><?xml version="1.0" encoding="utf-8"?>
<p:tagLst xmlns:p="http://schemas.openxmlformats.org/presentationml/2006/main">
  <p:tag name="AS_UNIQUEID" val="294"/>
</p:tagLst>
</file>

<file path=ppt/tags/tag16.xml><?xml version="1.0" encoding="utf-8"?>
<p:tagLst xmlns:p="http://schemas.openxmlformats.org/presentationml/2006/main">
  <p:tag name="AS_UNIQUEID" val="128"/>
</p:tagLst>
</file>

<file path=ppt/tags/tag160.xml><?xml version="1.0" encoding="utf-8"?>
<p:tagLst xmlns:p="http://schemas.openxmlformats.org/presentationml/2006/main">
  <p:tag name="AS_UNIQUEID" val="300"/>
</p:tagLst>
</file>

<file path=ppt/tags/tag161.xml><?xml version="1.0" encoding="utf-8"?>
<p:tagLst xmlns:p="http://schemas.openxmlformats.org/presentationml/2006/main">
  <p:tag name="AS_UNIQUEID" val="301"/>
</p:tagLst>
</file>

<file path=ppt/tags/tag162.xml><?xml version="1.0" encoding="utf-8"?>
<p:tagLst xmlns:p="http://schemas.openxmlformats.org/presentationml/2006/main">
  <p:tag name="AS_UNIQUEID" val="302"/>
</p:tagLst>
</file>

<file path=ppt/tags/tag163.xml><?xml version="1.0" encoding="utf-8"?>
<p:tagLst xmlns:p="http://schemas.openxmlformats.org/presentationml/2006/main">
  <p:tag name="AS_UNIQUEID" val="303"/>
</p:tagLst>
</file>

<file path=ppt/tags/tag164.xml><?xml version="1.0" encoding="utf-8"?>
<p:tagLst xmlns:p="http://schemas.openxmlformats.org/presentationml/2006/main">
  <p:tag name="AS_UNIQUEID" val="304"/>
</p:tagLst>
</file>

<file path=ppt/tags/tag165.xml><?xml version="1.0" encoding="utf-8"?>
<p:tagLst xmlns:p="http://schemas.openxmlformats.org/presentationml/2006/main">
  <p:tag name="AS_UNIQUEID" val="417"/>
</p:tagLst>
</file>

<file path=ppt/tags/tag166.xml><?xml version="1.0" encoding="utf-8"?>
<p:tagLst xmlns:p="http://schemas.openxmlformats.org/presentationml/2006/main">
  <p:tag name="AS_UNIQUEID" val="418"/>
</p:tagLst>
</file>

<file path=ppt/tags/tag167.xml><?xml version="1.0" encoding="utf-8"?>
<p:tagLst xmlns:p="http://schemas.openxmlformats.org/presentationml/2006/main">
  <p:tag name="AS_UNIQUEID" val="419"/>
</p:tagLst>
</file>

<file path=ppt/tags/tag168.xml><?xml version="1.0" encoding="utf-8"?>
<p:tagLst xmlns:p="http://schemas.openxmlformats.org/presentationml/2006/main">
  <p:tag name="AS_UNIQUEID" val="306"/>
</p:tagLst>
</file>

<file path=ppt/tags/tag169.xml><?xml version="1.0" encoding="utf-8"?>
<p:tagLst xmlns:p="http://schemas.openxmlformats.org/presentationml/2006/main">
  <p:tag name="AS_UNIQUEID" val="308"/>
</p:tagLst>
</file>

<file path=ppt/tags/tag17.xml><?xml version="1.0" encoding="utf-8"?>
<p:tagLst xmlns:p="http://schemas.openxmlformats.org/presentationml/2006/main">
  <p:tag name="AS_UNIQUEID" val="129"/>
</p:tagLst>
</file>

<file path=ppt/tags/tag170.xml><?xml version="1.0" encoding="utf-8"?>
<p:tagLst xmlns:p="http://schemas.openxmlformats.org/presentationml/2006/main">
  <p:tag name="AS_UNIQUEID" val="309"/>
</p:tagLst>
</file>

<file path=ppt/tags/tag171.xml><?xml version="1.0" encoding="utf-8"?>
<p:tagLst xmlns:p="http://schemas.openxmlformats.org/presentationml/2006/main">
  <p:tag name="AS_UNIQUEID" val="311"/>
</p:tagLst>
</file>

<file path=ppt/tags/tag172.xml><?xml version="1.0" encoding="utf-8"?>
<p:tagLst xmlns:p="http://schemas.openxmlformats.org/presentationml/2006/main">
  <p:tag name="AS_UNIQUEID" val="310"/>
</p:tagLst>
</file>

<file path=ppt/tags/tag173.xml><?xml version="1.0" encoding="utf-8"?>
<p:tagLst xmlns:p="http://schemas.openxmlformats.org/presentationml/2006/main">
  <p:tag name="AS_UNIQUEID" val="312"/>
</p:tagLst>
</file>

<file path=ppt/tags/tag174.xml><?xml version="1.0" encoding="utf-8"?>
<p:tagLst xmlns:p="http://schemas.openxmlformats.org/presentationml/2006/main">
  <p:tag name="AS_UNIQUEID" val="313"/>
</p:tagLst>
</file>

<file path=ppt/tags/tag175.xml><?xml version="1.0" encoding="utf-8"?>
<p:tagLst xmlns:p="http://schemas.openxmlformats.org/presentationml/2006/main">
  <p:tag name="AS_UNIQUEID" val="314"/>
</p:tagLst>
</file>

<file path=ppt/tags/tag176.xml><?xml version="1.0" encoding="utf-8"?>
<p:tagLst xmlns:p="http://schemas.openxmlformats.org/presentationml/2006/main">
  <p:tag name="AS_UNIQUEID" val="315"/>
</p:tagLst>
</file>

<file path=ppt/tags/tag177.xml><?xml version="1.0" encoding="utf-8"?>
<p:tagLst xmlns:p="http://schemas.openxmlformats.org/presentationml/2006/main">
  <p:tag name="AS_UNIQUEID" val="316"/>
</p:tagLst>
</file>

<file path=ppt/tags/tag178.xml><?xml version="1.0" encoding="utf-8"?>
<p:tagLst xmlns:p="http://schemas.openxmlformats.org/presentationml/2006/main">
  <p:tag name="AS_UNIQUEID" val="317"/>
</p:tagLst>
</file>

<file path=ppt/tags/tag179.xml><?xml version="1.0" encoding="utf-8"?>
<p:tagLst xmlns:p="http://schemas.openxmlformats.org/presentationml/2006/main">
  <p:tag name="AS_UNIQUEID" val="318"/>
</p:tagLst>
</file>

<file path=ppt/tags/tag18.xml><?xml version="1.0" encoding="utf-8"?>
<p:tagLst xmlns:p="http://schemas.openxmlformats.org/presentationml/2006/main">
  <p:tag name="AS_UNIQUEID" val="130"/>
</p:tagLst>
</file>

<file path=ppt/tags/tag180.xml><?xml version="1.0" encoding="utf-8"?>
<p:tagLst xmlns:p="http://schemas.openxmlformats.org/presentationml/2006/main">
  <p:tag name="AS_UNIQUEID" val="319"/>
</p:tagLst>
</file>

<file path=ppt/tags/tag181.xml><?xml version="1.0" encoding="utf-8"?>
<p:tagLst xmlns:p="http://schemas.openxmlformats.org/presentationml/2006/main">
  <p:tag name="AS_UNIQUEID" val="420"/>
</p:tagLst>
</file>

<file path=ppt/tags/tag182.xml><?xml version="1.0" encoding="utf-8"?>
<p:tagLst xmlns:p="http://schemas.openxmlformats.org/presentationml/2006/main">
  <p:tag name="AS_UNIQUEID" val="421"/>
</p:tagLst>
</file>

<file path=ppt/tags/tag183.xml><?xml version="1.0" encoding="utf-8"?>
<p:tagLst xmlns:p="http://schemas.openxmlformats.org/presentationml/2006/main">
  <p:tag name="AS_UNIQUEID" val="422"/>
</p:tagLst>
</file>

<file path=ppt/tags/tag184.xml><?xml version="1.0" encoding="utf-8"?>
<p:tagLst xmlns:p="http://schemas.openxmlformats.org/presentationml/2006/main">
  <p:tag name="AS_UNIQUEID" val="321"/>
</p:tagLst>
</file>

<file path=ppt/tags/tag185.xml><?xml version="1.0" encoding="utf-8"?>
<p:tagLst xmlns:p="http://schemas.openxmlformats.org/presentationml/2006/main">
  <p:tag name="AS_UNIQUEID" val="323"/>
</p:tagLst>
</file>

<file path=ppt/tags/tag186.xml><?xml version="1.0" encoding="utf-8"?>
<p:tagLst xmlns:p="http://schemas.openxmlformats.org/presentationml/2006/main">
  <p:tag name="AS_UNIQUEID" val="331"/>
</p:tagLst>
</file>

<file path=ppt/tags/tag187.xml><?xml version="1.0" encoding="utf-8"?>
<p:tagLst xmlns:p="http://schemas.openxmlformats.org/presentationml/2006/main">
  <p:tag name="AS_UNIQUEID" val="320"/>
</p:tagLst>
</file>

<file path=ppt/tags/tag188.xml><?xml version="1.0" encoding="utf-8"?>
<p:tagLst xmlns:p="http://schemas.openxmlformats.org/presentationml/2006/main">
  <p:tag name="AS_UNIQUEID" val="322"/>
</p:tagLst>
</file>

<file path=ppt/tags/tag189.xml><?xml version="1.0" encoding="utf-8"?>
<p:tagLst xmlns:p="http://schemas.openxmlformats.org/presentationml/2006/main">
  <p:tag name="AS_UNIQUEID" val="324"/>
</p:tagLst>
</file>

<file path=ppt/tags/tag19.xml><?xml version="1.0" encoding="utf-8"?>
<p:tagLst xmlns:p="http://schemas.openxmlformats.org/presentationml/2006/main">
  <p:tag name="AS_UNIQUEID" val="131"/>
</p:tagLst>
</file>

<file path=ppt/tags/tag190.xml><?xml version="1.0" encoding="utf-8"?>
<p:tagLst xmlns:p="http://schemas.openxmlformats.org/presentationml/2006/main">
  <p:tag name="AS_UNIQUEID" val="325"/>
</p:tagLst>
</file>

<file path=ppt/tags/tag191.xml><?xml version="1.0" encoding="utf-8"?>
<p:tagLst xmlns:p="http://schemas.openxmlformats.org/presentationml/2006/main">
  <p:tag name="AS_UNIQUEID" val="326"/>
</p:tagLst>
</file>

<file path=ppt/tags/tag192.xml><?xml version="1.0" encoding="utf-8"?>
<p:tagLst xmlns:p="http://schemas.openxmlformats.org/presentationml/2006/main">
  <p:tag name="AS_UNIQUEID" val="327"/>
</p:tagLst>
</file>

<file path=ppt/tags/tag193.xml><?xml version="1.0" encoding="utf-8"?>
<p:tagLst xmlns:p="http://schemas.openxmlformats.org/presentationml/2006/main">
  <p:tag name="AS_UNIQUEID" val="328"/>
</p:tagLst>
</file>

<file path=ppt/tags/tag194.xml><?xml version="1.0" encoding="utf-8"?>
<p:tagLst xmlns:p="http://schemas.openxmlformats.org/presentationml/2006/main">
  <p:tag name="AS_UNIQUEID" val="329"/>
</p:tagLst>
</file>

<file path=ppt/tags/tag195.xml><?xml version="1.0" encoding="utf-8"?>
<p:tagLst xmlns:p="http://schemas.openxmlformats.org/presentationml/2006/main">
  <p:tag name="AS_UNIQUEID" val="330"/>
</p:tagLst>
</file>

<file path=ppt/tags/tag196.xml><?xml version="1.0" encoding="utf-8"?>
<p:tagLst xmlns:p="http://schemas.openxmlformats.org/presentationml/2006/main">
  <p:tag name="AS_UNIQUEID" val="332"/>
</p:tagLst>
</file>

<file path=ppt/tags/tag197.xml><?xml version="1.0" encoding="utf-8"?>
<p:tagLst xmlns:p="http://schemas.openxmlformats.org/presentationml/2006/main">
  <p:tag name="AS_UNIQUEID" val="423"/>
</p:tagLst>
</file>

<file path=ppt/tags/tag198.xml><?xml version="1.0" encoding="utf-8"?>
<p:tagLst xmlns:p="http://schemas.openxmlformats.org/presentationml/2006/main">
  <p:tag name="AS_UNIQUEID" val="424"/>
</p:tagLst>
</file>

<file path=ppt/tags/tag199.xml><?xml version="1.0" encoding="utf-8"?>
<p:tagLst xmlns:p="http://schemas.openxmlformats.org/presentationml/2006/main">
  <p:tag name="AS_UNIQUEID" val="425"/>
</p:tagLst>
</file>

<file path=ppt/tags/tag2.xml><?xml version="1.0" encoding="utf-8"?>
<p:tagLst xmlns:p="http://schemas.openxmlformats.org/presentationml/2006/main">
  <p:tag name="AS_UNIQUEID" val="112"/>
</p:tagLst>
</file>

<file path=ppt/tags/tag20.xml><?xml version="1.0" encoding="utf-8"?>
<p:tagLst xmlns:p="http://schemas.openxmlformats.org/presentationml/2006/main">
  <p:tag name="AS_UNIQUEID" val="132"/>
</p:tagLst>
</file>

<file path=ppt/tags/tag200.xml><?xml version="1.0" encoding="utf-8"?>
<p:tagLst xmlns:p="http://schemas.openxmlformats.org/presentationml/2006/main">
  <p:tag name="AS_UNIQUEID" val="338"/>
</p:tagLst>
</file>

<file path=ppt/tags/tag201.xml><?xml version="1.0" encoding="utf-8"?>
<p:tagLst xmlns:p="http://schemas.openxmlformats.org/presentationml/2006/main">
  <p:tag name="AS_UNIQUEID" val="339"/>
</p:tagLst>
</file>

<file path=ppt/tags/tag202.xml><?xml version="1.0" encoding="utf-8"?>
<p:tagLst xmlns:p="http://schemas.openxmlformats.org/presentationml/2006/main">
  <p:tag name="AS_UNIQUEID" val="340"/>
</p:tagLst>
</file>

<file path=ppt/tags/tag203.xml><?xml version="1.0" encoding="utf-8"?>
<p:tagLst xmlns:p="http://schemas.openxmlformats.org/presentationml/2006/main">
  <p:tag name="AS_UNIQUEID" val="341"/>
</p:tagLst>
</file>

<file path=ppt/tags/tag204.xml><?xml version="1.0" encoding="utf-8"?>
<p:tagLst xmlns:p="http://schemas.openxmlformats.org/presentationml/2006/main">
  <p:tag name="AS_UNIQUEID" val="342"/>
</p:tagLst>
</file>

<file path=ppt/tags/tag205.xml><?xml version="1.0" encoding="utf-8"?>
<p:tagLst xmlns:p="http://schemas.openxmlformats.org/presentationml/2006/main">
  <p:tag name="AS_UNIQUEID" val="343"/>
</p:tagLst>
</file>

<file path=ppt/tags/tag206.xml><?xml version="1.0" encoding="utf-8"?>
<p:tagLst xmlns:p="http://schemas.openxmlformats.org/presentationml/2006/main">
  <p:tag name="AS_UNIQUEID" val="344"/>
</p:tagLst>
</file>

<file path=ppt/tags/tag207.xml><?xml version="1.0" encoding="utf-8"?>
<p:tagLst xmlns:p="http://schemas.openxmlformats.org/presentationml/2006/main">
  <p:tag name="AS_UNIQUEID" val="345"/>
</p:tagLst>
</file>

<file path=ppt/tags/tag208.xml><?xml version="1.0" encoding="utf-8"?>
<p:tagLst xmlns:p="http://schemas.openxmlformats.org/presentationml/2006/main">
  <p:tag name="AS_UNIQUEID" val="346"/>
</p:tagLst>
</file>

<file path=ppt/tags/tag209.xml><?xml version="1.0" encoding="utf-8"?>
<p:tagLst xmlns:p="http://schemas.openxmlformats.org/presentationml/2006/main">
  <p:tag name="AS_UNIQUEID" val="347"/>
</p:tagLst>
</file>

<file path=ppt/tags/tag21.xml><?xml version="1.0" encoding="utf-8"?>
<p:tagLst xmlns:p="http://schemas.openxmlformats.org/presentationml/2006/main">
  <p:tag name="AS_UNIQUEID" val="133"/>
</p:tagLst>
</file>

<file path=ppt/tags/tag210.xml><?xml version="1.0" encoding="utf-8"?>
<p:tagLst xmlns:p="http://schemas.openxmlformats.org/presentationml/2006/main">
  <p:tag name="AS_UNIQUEID" val="348"/>
</p:tagLst>
</file>

<file path=ppt/tags/tag211.xml><?xml version="1.0" encoding="utf-8"?>
<p:tagLst xmlns:p="http://schemas.openxmlformats.org/presentationml/2006/main">
  <p:tag name="AS_UNIQUEID" val="349"/>
</p:tagLst>
</file>

<file path=ppt/tags/tag212.xml><?xml version="1.0" encoding="utf-8"?>
<p:tagLst xmlns:p="http://schemas.openxmlformats.org/presentationml/2006/main">
  <p:tag name="AS_UNIQUEID" val="350"/>
</p:tagLst>
</file>

<file path=ppt/tags/tag213.xml><?xml version="1.0" encoding="utf-8"?>
<p:tagLst xmlns:p="http://schemas.openxmlformats.org/presentationml/2006/main">
  <p:tag name="AS_UNIQUEID" val="351"/>
</p:tagLst>
</file>

<file path=ppt/tags/tag214.xml><?xml version="1.0" encoding="utf-8"?>
<p:tagLst xmlns:p="http://schemas.openxmlformats.org/presentationml/2006/main">
  <p:tag name="AS_UNIQUEID" val="352"/>
</p:tagLst>
</file>

<file path=ppt/tags/tag215.xml><?xml version="1.0" encoding="utf-8"?>
<p:tagLst xmlns:p="http://schemas.openxmlformats.org/presentationml/2006/main">
  <p:tag name="AS_UNIQUEID" val="353"/>
</p:tagLst>
</file>

<file path=ppt/tags/tag216.xml><?xml version="1.0" encoding="utf-8"?>
<p:tagLst xmlns:p="http://schemas.openxmlformats.org/presentationml/2006/main">
  <p:tag name="AS_UNIQUEID" val="426"/>
</p:tagLst>
</file>

<file path=ppt/tags/tag217.xml><?xml version="1.0" encoding="utf-8"?>
<p:tagLst xmlns:p="http://schemas.openxmlformats.org/presentationml/2006/main">
  <p:tag name="AS_UNIQUEID" val="427"/>
</p:tagLst>
</file>

<file path=ppt/tags/tag218.xml><?xml version="1.0" encoding="utf-8"?>
<p:tagLst xmlns:p="http://schemas.openxmlformats.org/presentationml/2006/main">
  <p:tag name="AS_UNIQUEID" val="428"/>
</p:tagLst>
</file>

<file path=ppt/tags/tag219.xml><?xml version="1.0" encoding="utf-8"?>
<p:tagLst xmlns:p="http://schemas.openxmlformats.org/presentationml/2006/main">
  <p:tag name="AS_UNIQUEID" val="354"/>
</p:tagLst>
</file>

<file path=ppt/tags/tag22.xml><?xml version="1.0" encoding="utf-8"?>
<p:tagLst xmlns:p="http://schemas.openxmlformats.org/presentationml/2006/main">
  <p:tag name="AS_UNIQUEID" val="134"/>
</p:tagLst>
</file>

<file path=ppt/tags/tag220.xml><?xml version="1.0" encoding="utf-8"?>
<p:tagLst xmlns:p="http://schemas.openxmlformats.org/presentationml/2006/main">
  <p:tag name="AS_UNIQUEID" val="355"/>
</p:tagLst>
</file>

<file path=ppt/tags/tag221.xml><?xml version="1.0" encoding="utf-8"?>
<p:tagLst xmlns:p="http://schemas.openxmlformats.org/presentationml/2006/main">
  <p:tag name="AS_UNIQUEID" val="356"/>
</p:tagLst>
</file>

<file path=ppt/tags/tag222.xml><?xml version="1.0" encoding="utf-8"?>
<p:tagLst xmlns:p="http://schemas.openxmlformats.org/presentationml/2006/main">
  <p:tag name="AS_UNIQUEID" val="357"/>
</p:tagLst>
</file>

<file path=ppt/tags/tag223.xml><?xml version="1.0" encoding="utf-8"?>
<p:tagLst xmlns:p="http://schemas.openxmlformats.org/presentationml/2006/main">
  <p:tag name="AS_UNIQUEID" val="358"/>
</p:tagLst>
</file>

<file path=ppt/tags/tag224.xml><?xml version="1.0" encoding="utf-8"?>
<p:tagLst xmlns:p="http://schemas.openxmlformats.org/presentationml/2006/main">
  <p:tag name="AS_UNIQUEID" val="359"/>
</p:tagLst>
</file>

<file path=ppt/tags/tag225.xml><?xml version="1.0" encoding="utf-8"?>
<p:tagLst xmlns:p="http://schemas.openxmlformats.org/presentationml/2006/main">
  <p:tag name="AS_UNIQUEID" val="429"/>
</p:tagLst>
</file>

<file path=ppt/tags/tag226.xml><?xml version="1.0" encoding="utf-8"?>
<p:tagLst xmlns:p="http://schemas.openxmlformats.org/presentationml/2006/main">
  <p:tag name="AS_UNIQUEID" val="430"/>
</p:tagLst>
</file>

<file path=ppt/tags/tag227.xml><?xml version="1.0" encoding="utf-8"?>
<p:tagLst xmlns:p="http://schemas.openxmlformats.org/presentationml/2006/main">
  <p:tag name="AS_UNIQUEID" val="431"/>
</p:tagLst>
</file>

<file path=ppt/tags/tag228.xml><?xml version="1.0" encoding="utf-8"?>
<p:tagLst xmlns:p="http://schemas.openxmlformats.org/presentationml/2006/main">
  <p:tag name="AS_UNIQUEID" val="379"/>
</p:tagLst>
</file>

<file path=ppt/tags/tag229.xml><?xml version="1.0" encoding="utf-8"?>
<p:tagLst xmlns:p="http://schemas.openxmlformats.org/presentationml/2006/main">
  <p:tag name="AS_UNIQUEID" val="380"/>
</p:tagLst>
</file>

<file path=ppt/tags/tag23.xml><?xml version="1.0" encoding="utf-8"?>
<p:tagLst xmlns:p="http://schemas.openxmlformats.org/presentationml/2006/main">
  <p:tag name="AS_UNIQUEID" val="135"/>
</p:tagLst>
</file>

<file path=ppt/tags/tag230.xml><?xml version="1.0" encoding="utf-8"?>
<p:tagLst xmlns:p="http://schemas.openxmlformats.org/presentationml/2006/main">
  <p:tag name="AS_UNIQUEID" val="384"/>
</p:tagLst>
</file>

<file path=ppt/tags/tag231.xml><?xml version="1.0" encoding="utf-8"?>
<p:tagLst xmlns:p="http://schemas.openxmlformats.org/presentationml/2006/main">
  <p:tag name="AS_UNIQUEID" val="381"/>
</p:tagLst>
</file>

<file path=ppt/tags/tag232.xml><?xml version="1.0" encoding="utf-8"?>
<p:tagLst xmlns:p="http://schemas.openxmlformats.org/presentationml/2006/main">
  <p:tag name="AS_UNIQUEID" val="382"/>
</p:tagLst>
</file>

<file path=ppt/tags/tag233.xml><?xml version="1.0" encoding="utf-8"?>
<p:tagLst xmlns:p="http://schemas.openxmlformats.org/presentationml/2006/main">
  <p:tag name="AS_UNIQUEID" val="383"/>
</p:tagLst>
</file>

<file path=ppt/tags/tag234.xml><?xml version="1.0" encoding="utf-8"?>
<p:tagLst xmlns:p="http://schemas.openxmlformats.org/presentationml/2006/main">
  <p:tag name="AS_UNIQUEID" val="385"/>
</p:tagLst>
</file>

<file path=ppt/tags/tag235.xml><?xml version="1.0" encoding="utf-8"?>
<p:tagLst xmlns:p="http://schemas.openxmlformats.org/presentationml/2006/main">
  <p:tag name="AS_UNIQUEID" val="386"/>
</p:tagLst>
</file>

<file path=ppt/tags/tag236.xml><?xml version="1.0" encoding="utf-8"?>
<p:tagLst xmlns:p="http://schemas.openxmlformats.org/presentationml/2006/main">
  <p:tag name="AS_UNIQUEID" val="387"/>
</p:tagLst>
</file>

<file path=ppt/tags/tag237.xml><?xml version="1.0" encoding="utf-8"?>
<p:tagLst xmlns:p="http://schemas.openxmlformats.org/presentationml/2006/main">
  <p:tag name="AS_UNIQUEID" val="388"/>
</p:tagLst>
</file>

<file path=ppt/tags/tag238.xml><?xml version="1.0" encoding="utf-8"?>
<p:tagLst xmlns:p="http://schemas.openxmlformats.org/presentationml/2006/main">
  <p:tag name="AS_UNIQUEID" val="389"/>
</p:tagLst>
</file>

<file path=ppt/tags/tag239.xml><?xml version="1.0" encoding="utf-8"?>
<p:tagLst xmlns:p="http://schemas.openxmlformats.org/presentationml/2006/main">
  <p:tag name="AS_UNIQUEID" val="390"/>
</p:tagLst>
</file>

<file path=ppt/tags/tag24.xml><?xml version="1.0" encoding="utf-8"?>
<p:tagLst xmlns:p="http://schemas.openxmlformats.org/presentationml/2006/main">
  <p:tag name="AS_UNIQUEID" val="136"/>
</p:tagLst>
</file>

<file path=ppt/tags/tag240.xml><?xml version="1.0" encoding="utf-8"?>
<p:tagLst xmlns:p="http://schemas.openxmlformats.org/presentationml/2006/main">
  <p:tag name="AS_UNIQUEID" val="435"/>
</p:tagLst>
</file>

<file path=ppt/tags/tag241.xml><?xml version="1.0" encoding="utf-8"?>
<p:tagLst xmlns:p="http://schemas.openxmlformats.org/presentationml/2006/main">
  <p:tag name="AS_UNIQUEID" val="436"/>
</p:tagLst>
</file>

<file path=ppt/tags/tag242.xml><?xml version="1.0" encoding="utf-8"?>
<p:tagLst xmlns:p="http://schemas.openxmlformats.org/presentationml/2006/main">
  <p:tag name="AS_UNIQUEID" val="437"/>
</p:tagLst>
</file>

<file path=ppt/tags/tag243.xml><?xml version="1.0" encoding="utf-8"?>
<p:tagLst xmlns:p="http://schemas.openxmlformats.org/presentationml/2006/main">
  <p:tag name="AS_UNIQUEID" val="392"/>
</p:tagLst>
</file>

<file path=ppt/tags/tag244.xml><?xml version="1.0" encoding="utf-8"?>
<p:tagLst xmlns:p="http://schemas.openxmlformats.org/presentationml/2006/main">
  <p:tag name="AS_UNIQUEID" val="394"/>
</p:tagLst>
</file>

<file path=ppt/tags/tag245.xml><?xml version="1.0" encoding="utf-8"?>
<p:tagLst xmlns:p="http://schemas.openxmlformats.org/presentationml/2006/main">
  <p:tag name="AS_UNIQUEID" val="395"/>
</p:tagLst>
</file>

<file path=ppt/tags/tag246.xml><?xml version="1.0" encoding="utf-8"?>
<p:tagLst xmlns:p="http://schemas.openxmlformats.org/presentationml/2006/main">
  <p:tag name="AS_UNIQUEID" val="396"/>
</p:tagLst>
</file>

<file path=ppt/tags/tag247.xml><?xml version="1.0" encoding="utf-8"?>
<p:tagLst xmlns:p="http://schemas.openxmlformats.org/presentationml/2006/main">
  <p:tag name="AS_UNIQUEID" val="397"/>
</p:tagLst>
</file>

<file path=ppt/tags/tag248.xml><?xml version="1.0" encoding="utf-8"?>
<p:tagLst xmlns:p="http://schemas.openxmlformats.org/presentationml/2006/main">
  <p:tag name="AS_UNIQUEID" val="393"/>
</p:tagLst>
</file>

<file path=ppt/tags/tag249.xml><?xml version="1.0" encoding="utf-8"?>
<p:tagLst xmlns:p="http://schemas.openxmlformats.org/presentationml/2006/main">
  <p:tag name="AS_UNIQUEID" val="398"/>
</p:tagLst>
</file>

<file path=ppt/tags/tag25.xml><?xml version="1.0" encoding="utf-8"?>
<p:tagLst xmlns:p="http://schemas.openxmlformats.org/presentationml/2006/main">
  <p:tag name="AS_UNIQUEID" val="137"/>
</p:tagLst>
</file>

<file path=ppt/tags/tag250.xml><?xml version="1.0" encoding="utf-8"?>
<p:tagLst xmlns:p="http://schemas.openxmlformats.org/presentationml/2006/main">
  <p:tag name="AS_UNIQUEID" val="399"/>
</p:tagLst>
</file>

<file path=ppt/tags/tag251.xml><?xml version="1.0" encoding="utf-8"?>
<p:tagLst xmlns:p="http://schemas.openxmlformats.org/presentationml/2006/main">
  <p:tag name="AS_UNIQUEID" val="400"/>
</p:tagLst>
</file>

<file path=ppt/tags/tag252.xml><?xml version="1.0" encoding="utf-8"?>
<p:tagLst xmlns:p="http://schemas.openxmlformats.org/presentationml/2006/main">
  <p:tag name="AS_UNIQUEID" val="401"/>
</p:tagLst>
</file>

<file path=ppt/tags/tag253.xml><?xml version="1.0" encoding="utf-8"?>
<p:tagLst xmlns:p="http://schemas.openxmlformats.org/presentationml/2006/main">
  <p:tag name="AS_UNIQUEID" val="402"/>
</p:tagLst>
</file>

<file path=ppt/tags/tag254.xml><?xml version="1.0" encoding="utf-8"?>
<p:tagLst xmlns:p="http://schemas.openxmlformats.org/presentationml/2006/main">
  <p:tag name="AS_UNIQUEID" val="403"/>
</p:tagLst>
</file>

<file path=ppt/tags/tag255.xml><?xml version="1.0" encoding="utf-8"?>
<p:tagLst xmlns:p="http://schemas.openxmlformats.org/presentationml/2006/main">
  <p:tag name="AS_UNIQUEID" val="404"/>
</p:tagLst>
</file>

<file path=ppt/tags/tag256.xml><?xml version="1.0" encoding="utf-8"?>
<p:tagLst xmlns:p="http://schemas.openxmlformats.org/presentationml/2006/main">
  <p:tag name="AS_UNIQUEID" val="405"/>
</p:tagLst>
</file>

<file path=ppt/tags/tag26.xml><?xml version="1.0" encoding="utf-8"?>
<p:tagLst xmlns:p="http://schemas.openxmlformats.org/presentationml/2006/main">
  <p:tag name="AS_UNIQUEID" val="138"/>
</p:tagLst>
</file>

<file path=ppt/tags/tag27.xml><?xml version="1.0" encoding="utf-8"?>
<p:tagLst xmlns:p="http://schemas.openxmlformats.org/presentationml/2006/main">
  <p:tag name="AS_UNIQUEID" val="140"/>
</p:tagLst>
</file>

<file path=ppt/tags/tag28.xml><?xml version="1.0" encoding="utf-8"?>
<p:tagLst xmlns:p="http://schemas.openxmlformats.org/presentationml/2006/main">
  <p:tag name="AS_UNIQUEID" val="139"/>
</p:tagLst>
</file>

<file path=ppt/tags/tag29.xml><?xml version="1.0" encoding="utf-8"?>
<p:tagLst xmlns:p="http://schemas.openxmlformats.org/presentationml/2006/main">
  <p:tag name="AS_UNIQUEID" val="142"/>
</p:tagLst>
</file>

<file path=ppt/tags/tag3.xml><?xml version="1.0" encoding="utf-8"?>
<p:tagLst xmlns:p="http://schemas.openxmlformats.org/presentationml/2006/main">
  <p:tag name="AS_UNIQUEID" val="113"/>
</p:tagLst>
</file>

<file path=ppt/tags/tag30.xml><?xml version="1.0" encoding="utf-8"?>
<p:tagLst xmlns:p="http://schemas.openxmlformats.org/presentationml/2006/main">
  <p:tag name="AS_UNIQUEID" val="143"/>
</p:tagLst>
</file>

<file path=ppt/tags/tag31.xml><?xml version="1.0" encoding="utf-8"?>
<p:tagLst xmlns:p="http://schemas.openxmlformats.org/presentationml/2006/main">
  <p:tag name="AS_UNIQUEID" val="144"/>
</p:tagLst>
</file>

<file path=ppt/tags/tag32.xml><?xml version="1.0" encoding="utf-8"?>
<p:tagLst xmlns:p="http://schemas.openxmlformats.org/presentationml/2006/main">
  <p:tag name="AS_UNIQUEID" val="145"/>
</p:tagLst>
</file>

<file path=ppt/tags/tag33.xml><?xml version="1.0" encoding="utf-8"?>
<p:tagLst xmlns:p="http://schemas.openxmlformats.org/presentationml/2006/main">
  <p:tag name="AS_UNIQUEID" val="146"/>
</p:tagLst>
</file>

<file path=ppt/tags/tag34.xml><?xml version="1.0" encoding="utf-8"?>
<p:tagLst xmlns:p="http://schemas.openxmlformats.org/presentationml/2006/main">
  <p:tag name="AS_UNIQUEID" val="147"/>
</p:tagLst>
</file>

<file path=ppt/tags/tag35.xml><?xml version="1.0" encoding="utf-8"?>
<p:tagLst xmlns:p="http://schemas.openxmlformats.org/presentationml/2006/main">
  <p:tag name="AS_UNIQUEID" val="148"/>
</p:tagLst>
</file>

<file path=ppt/tags/tag36.xml><?xml version="1.0" encoding="utf-8"?>
<p:tagLst xmlns:p="http://schemas.openxmlformats.org/presentationml/2006/main">
  <p:tag name="AS_UNIQUEID" val="149"/>
</p:tagLst>
</file>

<file path=ppt/tags/tag37.xml><?xml version="1.0" encoding="utf-8"?>
<p:tagLst xmlns:p="http://schemas.openxmlformats.org/presentationml/2006/main">
  <p:tag name="AS_UNIQUEID" val="150"/>
</p:tagLst>
</file>

<file path=ppt/tags/tag38.xml><?xml version="1.0" encoding="utf-8"?>
<p:tagLst xmlns:p="http://schemas.openxmlformats.org/presentationml/2006/main">
  <p:tag name="AS_UNIQUEID" val="151"/>
</p:tagLst>
</file>

<file path=ppt/tags/tag39.xml><?xml version="1.0" encoding="utf-8"?>
<p:tagLst xmlns:p="http://schemas.openxmlformats.org/presentationml/2006/main">
  <p:tag name="AS_UNIQUEID" val="152"/>
</p:tagLst>
</file>

<file path=ppt/tags/tag4.xml><?xml version="1.0" encoding="utf-8"?>
<p:tagLst xmlns:p="http://schemas.openxmlformats.org/presentationml/2006/main">
  <p:tag name="AS_UNIQUEID" val="114"/>
</p:tagLst>
</file>

<file path=ppt/tags/tag40.xml><?xml version="1.0" encoding="utf-8"?>
<p:tagLst xmlns:p="http://schemas.openxmlformats.org/presentationml/2006/main">
  <p:tag name="AS_UNIQUEID" val="153"/>
</p:tagLst>
</file>

<file path=ppt/tags/tag41.xml><?xml version="1.0" encoding="utf-8"?>
<p:tagLst xmlns:p="http://schemas.openxmlformats.org/presentationml/2006/main">
  <p:tag name="AS_UNIQUEID" val="154"/>
</p:tagLst>
</file>

<file path=ppt/tags/tag42.xml><?xml version="1.0" encoding="utf-8"?>
<p:tagLst xmlns:p="http://schemas.openxmlformats.org/presentationml/2006/main">
  <p:tag name="AS_UNIQUEID" val="155"/>
</p:tagLst>
</file>

<file path=ppt/tags/tag43.xml><?xml version="1.0" encoding="utf-8"?>
<p:tagLst xmlns:p="http://schemas.openxmlformats.org/presentationml/2006/main">
  <p:tag name="AS_UNIQUEID" val="156"/>
</p:tagLst>
</file>

<file path=ppt/tags/tag44.xml><?xml version="1.0" encoding="utf-8"?>
<p:tagLst xmlns:p="http://schemas.openxmlformats.org/presentationml/2006/main">
  <p:tag name="AS_UNIQUEID" val="157"/>
</p:tagLst>
</file>

<file path=ppt/tags/tag45.xml><?xml version="1.0" encoding="utf-8"?>
<p:tagLst xmlns:p="http://schemas.openxmlformats.org/presentationml/2006/main">
  <p:tag name="AS_UNIQUEID" val="158"/>
</p:tagLst>
</file>

<file path=ppt/tags/tag46.xml><?xml version="1.0" encoding="utf-8"?>
<p:tagLst xmlns:p="http://schemas.openxmlformats.org/presentationml/2006/main">
  <p:tag name="AS_UNIQUEID" val="159"/>
</p:tagLst>
</file>

<file path=ppt/tags/tag47.xml><?xml version="1.0" encoding="utf-8"?>
<p:tagLst xmlns:p="http://schemas.openxmlformats.org/presentationml/2006/main">
  <p:tag name="AS_UNIQUEID" val="160"/>
</p:tagLst>
</file>

<file path=ppt/tags/tag48.xml><?xml version="1.0" encoding="utf-8"?>
<p:tagLst xmlns:p="http://schemas.openxmlformats.org/presentationml/2006/main">
  <p:tag name="AS_UNIQUEID" val="161"/>
</p:tagLst>
</file>

<file path=ppt/tags/tag49.xml><?xml version="1.0" encoding="utf-8"?>
<p:tagLst xmlns:p="http://schemas.openxmlformats.org/presentationml/2006/main">
  <p:tag name="AS_UNIQUEID" val="162"/>
</p:tagLst>
</file>

<file path=ppt/tags/tag5.xml><?xml version="1.0" encoding="utf-8"?>
<p:tagLst xmlns:p="http://schemas.openxmlformats.org/presentationml/2006/main">
  <p:tag name="AS_UNIQUEID" val="115"/>
</p:tagLst>
</file>

<file path=ppt/tags/tag50.xml><?xml version="1.0" encoding="utf-8"?>
<p:tagLst xmlns:p="http://schemas.openxmlformats.org/presentationml/2006/main">
  <p:tag name="AS_UNIQUEID" val="163"/>
</p:tagLst>
</file>

<file path=ppt/tags/tag51.xml><?xml version="1.0" encoding="utf-8"?>
<p:tagLst xmlns:p="http://schemas.openxmlformats.org/presentationml/2006/main">
  <p:tag name="AS_UNIQUEID" val="164"/>
</p:tagLst>
</file>

<file path=ppt/tags/tag52.xml><?xml version="1.0" encoding="utf-8"?>
<p:tagLst xmlns:p="http://schemas.openxmlformats.org/presentationml/2006/main">
  <p:tag name="AS_UNIQUEID" val="165"/>
</p:tagLst>
</file>

<file path=ppt/tags/tag53.xml><?xml version="1.0" encoding="utf-8"?>
<p:tagLst xmlns:p="http://schemas.openxmlformats.org/presentationml/2006/main">
  <p:tag name="AS_UNIQUEID" val="166"/>
</p:tagLst>
</file>

<file path=ppt/tags/tag54.xml><?xml version="1.0" encoding="utf-8"?>
<p:tagLst xmlns:p="http://schemas.openxmlformats.org/presentationml/2006/main">
  <p:tag name="AS_UNIQUEID" val="171"/>
</p:tagLst>
</file>

<file path=ppt/tags/tag55.xml><?xml version="1.0" encoding="utf-8"?>
<p:tagLst xmlns:p="http://schemas.openxmlformats.org/presentationml/2006/main">
  <p:tag name="AS_UNIQUEID" val="172"/>
</p:tagLst>
</file>

<file path=ppt/tags/tag56.xml><?xml version="1.0" encoding="utf-8"?>
<p:tagLst xmlns:p="http://schemas.openxmlformats.org/presentationml/2006/main">
  <p:tag name="AS_UNIQUEID" val="173"/>
</p:tagLst>
</file>

<file path=ppt/tags/tag57.xml><?xml version="1.0" encoding="utf-8"?>
<p:tagLst xmlns:p="http://schemas.openxmlformats.org/presentationml/2006/main">
  <p:tag name="AS_UNIQUEID" val="174"/>
</p:tagLst>
</file>

<file path=ppt/tags/tag58.xml><?xml version="1.0" encoding="utf-8"?>
<p:tagLst xmlns:p="http://schemas.openxmlformats.org/presentationml/2006/main">
  <p:tag name="AS_UNIQUEID" val="175"/>
</p:tagLst>
</file>

<file path=ppt/tags/tag59.xml><?xml version="1.0" encoding="utf-8"?>
<p:tagLst xmlns:p="http://schemas.openxmlformats.org/presentationml/2006/main">
  <p:tag name="AS_UNIQUEID" val="176"/>
</p:tagLst>
</file>

<file path=ppt/tags/tag6.xml><?xml version="1.0" encoding="utf-8"?>
<p:tagLst xmlns:p="http://schemas.openxmlformats.org/presentationml/2006/main">
  <p:tag name="AS_UNIQUEID" val="116"/>
</p:tagLst>
</file>

<file path=ppt/tags/tag60.xml><?xml version="1.0" encoding="utf-8"?>
<p:tagLst xmlns:p="http://schemas.openxmlformats.org/presentationml/2006/main">
  <p:tag name="AS_UNIQUEID" val="177"/>
</p:tagLst>
</file>

<file path=ppt/tags/tag61.xml><?xml version="1.0" encoding="utf-8"?>
<p:tagLst xmlns:p="http://schemas.openxmlformats.org/presentationml/2006/main">
  <p:tag name="AS_UNIQUEID" val="178"/>
</p:tagLst>
</file>

<file path=ppt/tags/tag62.xml><?xml version="1.0" encoding="utf-8"?>
<p:tagLst xmlns:p="http://schemas.openxmlformats.org/presentationml/2006/main">
  <p:tag name="AS_UNIQUEID" val="179"/>
</p:tagLst>
</file>

<file path=ppt/tags/tag63.xml><?xml version="1.0" encoding="utf-8"?>
<p:tagLst xmlns:p="http://schemas.openxmlformats.org/presentationml/2006/main">
  <p:tag name="AS_UNIQUEID" val="180"/>
</p:tagLst>
</file>

<file path=ppt/tags/tag64.xml><?xml version="1.0" encoding="utf-8"?>
<p:tagLst xmlns:p="http://schemas.openxmlformats.org/presentationml/2006/main">
  <p:tag name="AS_UNIQUEID" val="181"/>
</p:tagLst>
</file>

<file path=ppt/tags/tag65.xml><?xml version="1.0" encoding="utf-8"?>
<p:tagLst xmlns:p="http://schemas.openxmlformats.org/presentationml/2006/main">
  <p:tag name="AS_UNIQUEID" val="182"/>
</p:tagLst>
</file>

<file path=ppt/tags/tag66.xml><?xml version="1.0" encoding="utf-8"?>
<p:tagLst xmlns:p="http://schemas.openxmlformats.org/presentationml/2006/main">
  <p:tag name="AS_UNIQUEID" val="183"/>
</p:tagLst>
</file>

<file path=ppt/tags/tag67.xml><?xml version="1.0" encoding="utf-8"?>
<p:tagLst xmlns:p="http://schemas.openxmlformats.org/presentationml/2006/main">
  <p:tag name="AS_UNIQUEID" val="184"/>
</p:tagLst>
</file>

<file path=ppt/tags/tag68.xml><?xml version="1.0" encoding="utf-8"?>
<p:tagLst xmlns:p="http://schemas.openxmlformats.org/presentationml/2006/main">
  <p:tag name="AS_UNIQUEID" val="185"/>
</p:tagLst>
</file>

<file path=ppt/tags/tag69.xml><?xml version="1.0" encoding="utf-8"?>
<p:tagLst xmlns:p="http://schemas.openxmlformats.org/presentationml/2006/main">
  <p:tag name="AS_UNIQUEID" val="186"/>
</p:tagLst>
</file>

<file path=ppt/tags/tag7.xml><?xml version="1.0" encoding="utf-8"?>
<p:tagLst xmlns:p="http://schemas.openxmlformats.org/presentationml/2006/main">
  <p:tag name="AS_UNIQUEID" val="117"/>
</p:tagLst>
</file>

<file path=ppt/tags/tag70.xml><?xml version="1.0" encoding="utf-8"?>
<p:tagLst xmlns:p="http://schemas.openxmlformats.org/presentationml/2006/main">
  <p:tag name="AS_UNIQUEID" val="187"/>
</p:tagLst>
</file>

<file path=ppt/tags/tag71.xml><?xml version="1.0" encoding="utf-8"?>
<p:tagLst xmlns:p="http://schemas.openxmlformats.org/presentationml/2006/main">
  <p:tag name="AS_UNIQUEID" val="188"/>
</p:tagLst>
</file>

<file path=ppt/tags/tag72.xml><?xml version="1.0" encoding="utf-8"?>
<p:tagLst xmlns:p="http://schemas.openxmlformats.org/presentationml/2006/main">
  <p:tag name="AS_UNIQUEID" val="189"/>
</p:tagLst>
</file>

<file path=ppt/tags/tag73.xml><?xml version="1.0" encoding="utf-8"?>
<p:tagLst xmlns:p="http://schemas.openxmlformats.org/presentationml/2006/main">
  <p:tag name="AS_UNIQUEID" val="190"/>
</p:tagLst>
</file>

<file path=ppt/tags/tag74.xml><?xml version="1.0" encoding="utf-8"?>
<p:tagLst xmlns:p="http://schemas.openxmlformats.org/presentationml/2006/main">
  <p:tag name="AS_UNIQUEID" val="192"/>
</p:tagLst>
</file>

<file path=ppt/tags/tag75.xml><?xml version="1.0" encoding="utf-8"?>
<p:tagLst xmlns:p="http://schemas.openxmlformats.org/presentationml/2006/main">
  <p:tag name="AS_UNIQUEID" val="193"/>
</p:tagLst>
</file>

<file path=ppt/tags/tag76.xml><?xml version="1.0" encoding="utf-8"?>
<p:tagLst xmlns:p="http://schemas.openxmlformats.org/presentationml/2006/main">
  <p:tag name="AS_UNIQUEID" val="194"/>
</p:tagLst>
</file>

<file path=ppt/tags/tag77.xml><?xml version="1.0" encoding="utf-8"?>
<p:tagLst xmlns:p="http://schemas.openxmlformats.org/presentationml/2006/main">
  <p:tag name="AS_UNIQUEID" val="195"/>
</p:tagLst>
</file>

<file path=ppt/tags/tag78.xml><?xml version="1.0" encoding="utf-8"?>
<p:tagLst xmlns:p="http://schemas.openxmlformats.org/presentationml/2006/main">
  <p:tag name="AS_UNIQUEID" val="196"/>
</p:tagLst>
</file>

<file path=ppt/tags/tag79.xml><?xml version="1.0" encoding="utf-8"?>
<p:tagLst xmlns:p="http://schemas.openxmlformats.org/presentationml/2006/main">
  <p:tag name="AS_UNIQUEID" val="197"/>
</p:tagLst>
</file>

<file path=ppt/tags/tag8.xml><?xml version="1.0" encoding="utf-8"?>
<p:tagLst xmlns:p="http://schemas.openxmlformats.org/presentationml/2006/main">
  <p:tag name="AS_UNIQUEID" val="118"/>
</p:tagLst>
</file>

<file path=ppt/tags/tag80.xml><?xml version="1.0" encoding="utf-8"?>
<p:tagLst xmlns:p="http://schemas.openxmlformats.org/presentationml/2006/main">
  <p:tag name="AS_UNIQUEID" val="198"/>
</p:tagLst>
</file>

<file path=ppt/tags/tag81.xml><?xml version="1.0" encoding="utf-8"?>
<p:tagLst xmlns:p="http://schemas.openxmlformats.org/presentationml/2006/main">
  <p:tag name="AS_UNIQUEID" val="199"/>
</p:tagLst>
</file>

<file path=ppt/tags/tag82.xml><?xml version="1.0" encoding="utf-8"?>
<p:tagLst xmlns:p="http://schemas.openxmlformats.org/presentationml/2006/main">
  <p:tag name="AS_UNIQUEID" val="200"/>
</p:tagLst>
</file>

<file path=ppt/tags/tag83.xml><?xml version="1.0" encoding="utf-8"?>
<p:tagLst xmlns:p="http://schemas.openxmlformats.org/presentationml/2006/main">
  <p:tag name="AS_UNIQUEID" val="201"/>
</p:tagLst>
</file>

<file path=ppt/tags/tag84.xml><?xml version="1.0" encoding="utf-8"?>
<p:tagLst xmlns:p="http://schemas.openxmlformats.org/presentationml/2006/main">
  <p:tag name="AS_UNIQUEID" val="202"/>
</p:tagLst>
</file>

<file path=ppt/tags/tag85.xml><?xml version="1.0" encoding="utf-8"?>
<p:tagLst xmlns:p="http://schemas.openxmlformats.org/presentationml/2006/main">
  <p:tag name="AS_UNIQUEID" val="203"/>
</p:tagLst>
</file>

<file path=ppt/tags/tag86.xml><?xml version="1.0" encoding="utf-8"?>
<p:tagLst xmlns:p="http://schemas.openxmlformats.org/presentationml/2006/main">
  <p:tag name="AS_UNIQUEID" val="204"/>
</p:tagLst>
</file>

<file path=ppt/tags/tag87.xml><?xml version="1.0" encoding="utf-8"?>
<p:tagLst xmlns:p="http://schemas.openxmlformats.org/presentationml/2006/main">
  <p:tag name="AS_UNIQUEID" val="205"/>
</p:tagLst>
</file>

<file path=ppt/tags/tag88.xml><?xml version="1.0" encoding="utf-8"?>
<p:tagLst xmlns:p="http://schemas.openxmlformats.org/presentationml/2006/main">
  <p:tag name="AS_UNIQUEID" val="206"/>
</p:tagLst>
</file>

<file path=ppt/tags/tag89.xml><?xml version="1.0" encoding="utf-8"?>
<p:tagLst xmlns:p="http://schemas.openxmlformats.org/presentationml/2006/main">
  <p:tag name="AS_UNIQUEID" val="207"/>
</p:tagLst>
</file>

<file path=ppt/tags/tag9.xml><?xml version="1.0" encoding="utf-8"?>
<p:tagLst xmlns:p="http://schemas.openxmlformats.org/presentationml/2006/main">
  <p:tag name="AS_UNIQUEID" val="119"/>
</p:tagLst>
</file>

<file path=ppt/tags/tag90.xml><?xml version="1.0" encoding="utf-8"?>
<p:tagLst xmlns:p="http://schemas.openxmlformats.org/presentationml/2006/main">
  <p:tag name="AS_UNIQUEID" val="208"/>
</p:tagLst>
</file>

<file path=ppt/tags/tag91.xml><?xml version="1.0" encoding="utf-8"?>
<p:tagLst xmlns:p="http://schemas.openxmlformats.org/presentationml/2006/main">
  <p:tag name="AS_UNIQUEID" val="209"/>
</p:tagLst>
</file>

<file path=ppt/tags/tag92.xml><?xml version="1.0" encoding="utf-8"?>
<p:tagLst xmlns:p="http://schemas.openxmlformats.org/presentationml/2006/main">
  <p:tag name="AS_UNIQUEID" val="210"/>
</p:tagLst>
</file>

<file path=ppt/tags/tag93.xml><?xml version="1.0" encoding="utf-8"?>
<p:tagLst xmlns:p="http://schemas.openxmlformats.org/presentationml/2006/main">
  <p:tag name="AS_UNIQUEID" val="211"/>
</p:tagLst>
</file>

<file path=ppt/tags/tag94.xml><?xml version="1.0" encoding="utf-8"?>
<p:tagLst xmlns:p="http://schemas.openxmlformats.org/presentationml/2006/main">
  <p:tag name="AS_UNIQUEID" val="215"/>
</p:tagLst>
</file>

<file path=ppt/tags/tag95.xml><?xml version="1.0" encoding="utf-8"?>
<p:tagLst xmlns:p="http://schemas.openxmlformats.org/presentationml/2006/main">
  <p:tag name="AS_UNIQUEID" val="219"/>
</p:tagLst>
</file>

<file path=ppt/tags/tag96.xml><?xml version="1.0" encoding="utf-8"?>
<p:tagLst xmlns:p="http://schemas.openxmlformats.org/presentationml/2006/main">
  <p:tag name="AS_UNIQUEID" val="220"/>
</p:tagLst>
</file>

<file path=ppt/tags/tag97.xml><?xml version="1.0" encoding="utf-8"?>
<p:tagLst xmlns:p="http://schemas.openxmlformats.org/presentationml/2006/main">
  <p:tag name="AS_UNIQUEID" val="221"/>
</p:tagLst>
</file>

<file path=ppt/tags/tag98.xml><?xml version="1.0" encoding="utf-8"?>
<p:tagLst xmlns:p="http://schemas.openxmlformats.org/presentationml/2006/main">
  <p:tag name="AS_UNIQUEID" val="222"/>
</p:tagLst>
</file>

<file path=ppt/tags/tag99.xml><?xml version="1.0" encoding="utf-8"?>
<p:tagLst xmlns:p="http://schemas.openxmlformats.org/presentationml/2006/main">
  <p:tag name="AS_UNIQUEID" val="223"/>
</p:tagLst>
</file>

<file path=ppt/theme/theme1.xml><?xml version="1.0" encoding="utf-8"?>
<a:theme xmlns:a="http://schemas.openxmlformats.org/drawingml/2006/main" name="Eye Care Clinical Case by Slidesgo">
  <a:themeElements>
    <a:clrScheme name="Simple Light">
      <a:dk1>
        <a:srgbClr val="000000"/>
      </a:dk1>
      <a:lt1>
        <a:srgbClr val="FFFFFF"/>
      </a:lt1>
      <a:dk2>
        <a:srgbClr val="052249"/>
      </a:dk2>
      <a:lt2>
        <a:srgbClr val="4D6994"/>
      </a:lt2>
      <a:accent1>
        <a:srgbClr val="7DB0EB"/>
      </a:accent1>
      <a:accent2>
        <a:srgbClr val="B6CFE6"/>
      </a:accent2>
      <a:accent3>
        <a:srgbClr val="C1CFE0"/>
      </a:accent3>
      <a:accent4>
        <a:srgbClr val="052249"/>
      </a:accent4>
      <a:accent5>
        <a:srgbClr val="4D6994"/>
      </a:accent5>
      <a:accent6>
        <a:srgbClr val="8FBAEC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Orbital diseases </dc:title>
  <dc:creator>JKM-LX1</dc:creator>
  <cp:lastModifiedBy>tmara</cp:lastModifiedBy>
  <dcterms:created xsi:type="dcterms:W3CDTF">2020-12-16T16:05:34Z</dcterms:created>
  <dcterms:modified xsi:type="dcterms:W3CDTF">2020-12-16T16:05:34Z</dcterms:modified>
</cp:coreProperties>
</file>