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774" r:id="rId2"/>
  </p:sldMasterIdLst>
  <p:notesMasterIdLst>
    <p:notesMasterId r:id="rId37"/>
  </p:notesMasterIdLst>
  <p:sldIdLst>
    <p:sldId id="256" r:id="rId3"/>
    <p:sldId id="298" r:id="rId4"/>
    <p:sldId id="258" r:id="rId5"/>
    <p:sldId id="259" r:id="rId6"/>
    <p:sldId id="307" r:id="rId7"/>
    <p:sldId id="261" r:id="rId8"/>
    <p:sldId id="262" r:id="rId9"/>
    <p:sldId id="263" r:id="rId10"/>
    <p:sldId id="264" r:id="rId11"/>
    <p:sldId id="265" r:id="rId12"/>
    <p:sldId id="308" r:id="rId13"/>
    <p:sldId id="266" r:id="rId14"/>
    <p:sldId id="309" r:id="rId15"/>
    <p:sldId id="268" r:id="rId16"/>
    <p:sldId id="267" r:id="rId17"/>
    <p:sldId id="269" r:id="rId18"/>
    <p:sldId id="270" r:id="rId19"/>
    <p:sldId id="311" r:id="rId20"/>
    <p:sldId id="305" r:id="rId21"/>
    <p:sldId id="271" r:id="rId22"/>
    <p:sldId id="303" r:id="rId23"/>
    <p:sldId id="301" r:id="rId24"/>
    <p:sldId id="273" r:id="rId25"/>
    <p:sldId id="274" r:id="rId26"/>
    <p:sldId id="275" r:id="rId27"/>
    <p:sldId id="276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4" r:id="rId36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3950" autoAdjust="0"/>
  </p:normalViewPr>
  <p:slideViewPr>
    <p:cSldViewPr>
      <p:cViewPr>
        <p:scale>
          <a:sx n="71" d="100"/>
          <a:sy n="71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DC66F-9521-45FE-B31E-DE89BA1B4FAD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C6DEB2-38EE-456C-B8DA-DFAC39FC2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8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A6E7A0-F707-498A-B51E-19BCC21C23D1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4DF068-CF1F-4A26-B27E-6808FFCA28B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9F5A2B-234F-4F79-88F8-94C471D85F7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4AF7EC-4917-4429-AE10-28FE3F216AAC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Arial" pitchFamily="34" charset="0"/>
              </a:rPr>
              <a:t>For the elderly or frail patient with a scarred, narrowed vagina or in cases where other surgery has failed,</a:t>
            </a:r>
          </a:p>
          <a:p>
            <a:r>
              <a:rPr lang="en-US" smtClean="0">
                <a:cs typeface="Arial" pitchFamily="34" charset="0"/>
              </a:rPr>
              <a:t>Periurethral bulking injections.</a:t>
            </a:r>
          </a:p>
          <a:p>
            <a:r>
              <a:rPr lang="en-US" smtClean="0">
                <a:cs typeface="Arial" pitchFamily="34" charset="0"/>
              </a:rPr>
              <a:t>Early success at three-month follow up ranges from 80 to 90%, but there is a time-dependent decline to approximately 50% at three to four</a:t>
            </a:r>
          </a:p>
          <a:p>
            <a:r>
              <a:rPr lang="en-US" smtClean="0">
                <a:cs typeface="Arial" pitchFamily="34" charset="0"/>
              </a:rPr>
              <a:t>years. </a:t>
            </a:r>
          </a:p>
          <a:p>
            <a:r>
              <a:rPr lang="en-US" smtClean="0">
                <a:cs typeface="Arial" pitchFamily="34" charset="0"/>
              </a:rPr>
              <a:t>Complications are uncommon and minor: Dysuria, urinary tract infection and retention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6BFB94-0C7A-45F6-B168-F130BC142F64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F9E534-C314-4822-A904-EBF7D2621025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348E407-4EB2-4398-AFE9-536DE6ACACE6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9D2759-C873-47EA-974A-5FBAC6E886ED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F0FA8A8-1717-43BF-A95B-5B769E145186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0AA6AB-3F0B-4DD5-B3CF-6681344FEC3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583467-704E-4DDC-8C12-FC323256FE37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F6F09F-692C-4A89-B5F4-91C3C2FC1F2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660A50-047E-458F-A6E7-0ED07188E65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6D6D99-2C7D-466B-A946-F188AFAC6E8A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66B9441-5B88-4CBB-BB55-B0D0215FDCB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226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11C2-7BFB-425D-BD78-FF6103A7AE8B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5CFA-E751-4E50-8885-A3E784C8D5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87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3F6F-CCC4-4622-A7DB-108BCFA091F2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B78A-2420-4C10-8DCB-51331DFC953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053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FB25-F516-4107-B043-6D298B41261D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932A-DF55-4CFD-B8E2-DC6BD760880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569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69EB-4FB8-4F98-9843-DD2819F714F2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9D6A-5551-40D9-A51E-6D446FF87B9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89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3438-93EC-457B-97C9-D4C93C7FDBFB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B5F3-C868-4276-8EB3-1A9808A869F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05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C58A-87D2-41F7-8081-AD355ED2D67E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3E9B-19CF-4F33-825F-E5143D207AA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960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9FB6D-7E40-4D53-B4A9-3B1DDF8F399E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3AD2-923B-44FB-BAF2-C6274316B4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852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E4A7-6F55-49CF-9E40-7D9D25AF1761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E250-9B23-4803-8F5A-58EE4437DBE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177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819E-69C9-4BA9-8AD9-AAB3E789F3FC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33A6-FEF5-44F6-84DA-B62846A5996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56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6BB4-8112-4C39-949B-4AA25FEC57EE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9B03-2C4A-4925-835C-6440C3018EC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2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8A00-D15A-4C44-AB72-6E3AC970B4E9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933F-D5D8-4690-90E8-3201AD8E3E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099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5C50-E47A-4143-BC3A-AF61194C76B2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58AE-84F0-4810-BBD8-88021DF867C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044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0C5C-1906-480B-AD73-48AF5BC8DECB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315B-D294-407A-BF54-DBAD157BE34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28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8BFBD-FF64-4717-B16B-C9DCFCFDB43C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89E5-759F-4694-80D7-CD4DCEF4E7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13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A3E894-5751-4398-A4DB-7755C8C70242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F7420-CF6F-40CA-9697-DB38DFD64E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7194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2DF0D-0BB1-4480-9EAA-698D6F206BC8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7E676-E547-4E3E-8BAC-97B6723D6E0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17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DE5983-031C-4EC3-88EF-7FE8F2534195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AC6ED-6217-4690-B4F0-45366FDEB14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660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7B4D1D-FCD4-4E9F-99BF-4977CFFAF2C2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E68998-F46B-40DD-AA43-A87BD2F6AA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1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8F0F-EF8C-453B-9016-5F38893FCC1C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F370-BEFD-4FAD-9907-37284509812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557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2661E8-7F8C-4808-9ECC-689BB723D78C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7DAAF-BC31-4CD3-93F3-1B35E4EB910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611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0DBCA0-8B09-4841-8EBA-22CAB3C5B049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BA3CA7-B0B4-45A2-9C77-4E07B6F5F0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94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23936F0-0458-4E6F-A0B8-B92FA97D77F4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16D1F62-695F-47AA-ACA8-195525F88F1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1" r:id="rId2"/>
    <p:sldLayoutId id="2147484157" r:id="rId3"/>
    <p:sldLayoutId id="2147484158" r:id="rId4"/>
    <p:sldLayoutId id="2147484159" r:id="rId5"/>
    <p:sldLayoutId id="2147484160" r:id="rId6"/>
    <p:sldLayoutId id="2147484142" r:id="rId7"/>
    <p:sldLayoutId id="2147484161" r:id="rId8"/>
    <p:sldLayoutId id="2147484162" r:id="rId9"/>
    <p:sldLayoutId id="2147484143" r:id="rId10"/>
    <p:sldLayoutId id="21474841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DB10E3-558C-4A6B-8943-8AED6CA9E9B3}" type="datetimeFigureOut">
              <a:rPr lang="ar-SA"/>
              <a:pPr>
                <a:defRPr/>
              </a:pPr>
              <a:t>01/02/1443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602FF5-9CDA-420E-A2EB-5B7BF31D9E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aufCB3vfJAhWFVxoKHd4EDyIQjRwIBw&amp;url=https://www.mutah.edu.jo/National-sec/index.htm&amp;psig=AFQjCNF9gqZMCJ2L1WCSX58F8SAdyG2nUw&amp;ust=1451157741830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342188" cy="156882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Urinary Incontinence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Ahlam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Al-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Kharabsheh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9" descr="https://www.mutah.edu.jo/National-sec/images/mutah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144780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Lower urinary tract disorders divide into : 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Emptying and Storage (as Urinary incontinence ) </a:t>
            </a:r>
            <a:endParaRPr lang="ar-JO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3810000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Edited By : Noor Al-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huda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Esam Al-Karaki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Doctor's notes were  added in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dark purple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color 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OBS &amp; GYN Department 2021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7674"/>
            <a:ext cx="4047565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7674"/>
            <a:ext cx="5257799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Bladder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is normally under inhibitory effect of micturating center in pons or medulla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responds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to inhibitory effect from cortex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stimulation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of Sympathetic (T11-L3) and release of Nor-Adrenaline and bind on beta 3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receptors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of bladder wall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relaxation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of muscle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alpha 1 on the internal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sphincter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contract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and close it ,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inhibit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effect of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pudendal nerve: close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 external sphincter 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2" y="3995678"/>
            <a:ext cx="5257799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maximum bladder capacity and stretching signals reach the micturating center on cortex and ask the higher center to release the inhibitory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effect and activate the parasympathetic system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Ach on M3 receptor on the wall of bladder  contractions of detrusor muscle and open sphincters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start urination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in a proper environment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13447" y="838200"/>
            <a:ext cx="9130553" cy="1782762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Classification: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 many cause of urinary incontinence divided into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urethral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extra-urethral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other openings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causes.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1-Urethral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causes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Stress incontinence: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3886200"/>
            <a:ext cx="9144000" cy="294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352800" y="2057400"/>
            <a:ext cx="5772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First theory </a:t>
            </a:r>
            <a:r>
              <a:rPr lang="en-US" sz="2000" b="1" dirty="0" smtClean="0">
                <a:solidFill>
                  <a:srgbClr val="FF0000"/>
                </a:solidFill>
              </a:rPr>
              <a:t>Pressure-Transmission Theory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Second one : vaginal hammock theory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609600" y="3239869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Adequate pelvic floor muscle support 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3772" y="3886200"/>
            <a:ext cx="28648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no pressures difference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29200" y="3536628"/>
            <a:ext cx="31470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urethral hypermobilization </a:t>
            </a:r>
            <a:endParaRPr lang="ar-JO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Urethral causes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Stress incontinence:</a:t>
            </a:r>
            <a:endParaRPr lang="en-US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most common type , </a:t>
            </a:r>
            <a:r>
              <a:rPr lang="en-US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Young and middle age 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have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involuntary leakage of urine that occurs with sneezing, coughing, laughing, or anytime an increase in intra-abdominal pressure exceeds urethral sphincter closure mechanisms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incontinence may be provoked by minimal or no activity when there is severe sphincter dysfunction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continuous leaking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Font typeface="Arial" pitchFamily="34" charset="0"/>
              <a:buNone/>
            </a:pPr>
            <a:r>
              <a:rPr lang="en-US" sz="20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Causes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l"/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Damage of the nerve supply of the pelvic floor , urethral sphincter and damage  to pelvic floor muscle during vaginal delivery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Prolonged second stage, large babies and instrumental deliveries cause the most damage.))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problem with intrinsic factors ( epithelium , urethral  muscles , sphincters )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Atrophy due to menopause ,Chronic raise in  intra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abd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pressure (cough , obesity, constipation…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Congenital collagen diseases</a:t>
            </a:r>
          </a:p>
          <a:p>
            <a:pPr marR="0" eaLnBrk="1" hangingPunct="1">
              <a:buFont typeface="Arial" pitchFamily="34" charset="0"/>
              <a:buNone/>
            </a:pPr>
            <a:endParaRPr lang="en-US" sz="2500" dirty="0" smtClean="0">
              <a:solidFill>
                <a:srgbClr val="C00000"/>
              </a:solidFill>
              <a:cs typeface="Arial" pitchFamily="34" charset="0"/>
            </a:endParaRPr>
          </a:p>
          <a:p>
            <a:pPr marR="0" eaLnBrk="1" hangingPunct="1">
              <a:buFont typeface="Arial" pitchFamily="34" charset="0"/>
              <a:buNone/>
            </a:pPr>
            <a:r>
              <a:rPr lang="en-US" sz="2500" dirty="0" smtClean="0">
                <a:solidFill>
                  <a:schemeClr val="tx1"/>
                </a:solidFill>
                <a:cs typeface="Arial" pitchFamily="34" charset="0"/>
              </a:rPr>
              <a:t> </a:t>
            </a:r>
          </a:p>
          <a:p>
            <a:pPr marR="0" eaLnBrk="1" hangingPunct="1">
              <a:buFont typeface="Arial" pitchFamily="34" charset="0"/>
              <a:buNone/>
            </a:pPr>
            <a:endParaRPr lang="en-US" sz="25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8153400" cy="914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100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Urge incontinence: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ubtitle 4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556260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typically have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symptoms of involuntary leakage of urine accompanied by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urgency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Postpone urination normally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,strong desire to void )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 may have increased daytime frequency and nocturia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To differentiate it from UTI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 triggers include running water, hand washing, and cold weather exposure.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disappear once the triggers are disappeared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Urge incontinence is believed to be  caused by detrusor overactivity (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Detrusor Syndrome )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 are poorly understood</a:t>
            </a:r>
          </a:p>
          <a:p>
            <a:pPr marR="0" algn="l"/>
            <a:endParaRPr lang="en-US" dirty="0" smtClean="0"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3447" y="5302623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Mixed stress and urge urinary incontinence </a:t>
            </a:r>
            <a:r>
              <a:rPr lang="en-US" dirty="0"/>
              <a:t>: </a:t>
            </a:r>
          </a:p>
          <a:p>
            <a:r>
              <a:rPr lang="en-US" sz="2000" b="1" dirty="0" smtClean="0"/>
              <a:t>Symptoms </a:t>
            </a:r>
            <a:r>
              <a:rPr lang="en-US" sz="2000" b="1" dirty="0"/>
              <a:t>of urge and stress </a:t>
            </a:r>
            <a:r>
              <a:rPr lang="en-US" sz="2000" b="1" dirty="0" smtClean="0"/>
              <a:t>incontinence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One dominates the other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69135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Overflow incontinence: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more with menopause and muscle atrophy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Involuntary, continuous, urinary leakage or dribbling and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incomplete bladder emptying.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caused by 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impaired detrusor contractility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underactivity due to impaired sensation , DM , vit b12 def , Myasthenia Graves  , multiple sclerosis) or due to impaired contractility with recurrent cystitis .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bladder outlet obstruction (rare in women)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stage 3,4 prolapse ,bladder tumor , large stone in Trigone , fibroid  .  So this obstruction will increase the capacity and compliance  stimulates the tension wall receptor  insufficient contraction  incomplete bladder emptying with high residual volume  .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bladder is over-distended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 increases in intra-abdominal pressure can force urine past the urethral sphincter, causing stress incontinence</a:t>
            </a:r>
          </a:p>
          <a:p>
            <a:pPr marL="800100" lvl="1" indent="-34290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some cases, bladder over-distention may provoke an uninhibited contraction of the detrusor muscle, leading to incontinence. </a:t>
            </a:r>
          </a:p>
          <a:p>
            <a:pPr marR="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en-US" sz="2500" dirty="0" smtClean="0">
              <a:cs typeface="Arial" pitchFamily="34" charset="0"/>
            </a:endParaRPr>
          </a:p>
          <a:p>
            <a:pPr marR="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5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68960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Causes of urethral incontinence : 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Genitourinary 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older women, several physiologic changes occur in the lower urinary tract that can cause incontinence: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Involuntary detrusor contractions or overactivity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Decreased detrusor contractility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estrogen levels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Decrease in urethral closure pressure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Others: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Interstitial cystitis (painful bladder syndrome).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Pelvic organ prolapse (Cystocele)</a:t>
            </a:r>
          </a:p>
          <a:p>
            <a:pPr marR="0" algn="l" eaLnBrk="1" hangingPunct="1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575945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Systemic conditions 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Neurologic disorders: e.g. stroke, multiple sclerosis, Parkinson disease, disc herniation, spinal cord injury…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Diabetes mellitus: overflow incontinence and poor urinary stream can be present in patients with diabetic autonomic neuropathy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Cancers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Potentially reversible causes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(Functional incontinence) 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Medications ( alpha blockers, ACE inhibitors, Anti-depressant)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Decreased mobility (e.g., post-surgery)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 in cognitive or mental status ( sedation from medications as Morphine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mepredine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Stool impaction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Alcohol and caffeine intake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-17930" y="4724400"/>
            <a:ext cx="91619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DIAPPERS : Dementia or Delirium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not aware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 , Infection  (UTI , Vaginitis ), Atrophy , Pharmacological , Psychological , Excessive urination (DM) , Restricted movement (Fractures , post surgery ) , Stool impactation </a:t>
            </a:r>
            <a:endParaRPr lang="ar-JO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51986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ACEI : chronic cough , increase intra-abdominal pressure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Stress incontinence 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Alpha blocker : Prazosin antihypertensive 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Antidepressant ,Alpha 1 Agonist ( nasal decongestion ) , opioids (systemic analgesia ) , anti-psychotic : anti-cholinergic  increase contraction of internal sphincter  increase retention  overflow incontinence 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CCB : decrease contractility  of muscle  retention and cause overflow  + peripheral edema which cause nocturia due to venous redistribution with supine position.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Antihistamine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as buscopan , antispasmodic  anticholinergic   Retention.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IVF and high progesterone effect .  </a:t>
            </a:r>
          </a:p>
          <a:p>
            <a:r>
              <a:rPr lang="en-US" dirty="0" smtClean="0">
                <a:sym typeface="Wingdings" pitchFamily="2" charset="2"/>
              </a:rPr>
              <a:t>   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ar-JO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: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54000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6894" y="1295400"/>
            <a:ext cx="9144000" cy="5562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*Congenital 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normally the ureter opens in Trigone.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Bladder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exstrophy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abdominal wall defect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 and ectopic ureter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*Fistula 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contact between two epithelium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Abnormal opening between the urinary tract and the outside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has obstetric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gynaecologycal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causes such as obstructed labor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in developing countries , there is no access to CS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2-3 days in labor  </a:t>
            </a:r>
            <a:r>
              <a:rPr lang="en-US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ishchemia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and necrosis  Fistula )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, ( in developed countries : Surgeries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most frequent one : </a:t>
            </a:r>
            <a:r>
              <a:rPr lang="en-US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Hyesterctomy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malignancy and radiotherapy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Most common fistula : Vesico-Vaginal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ar-SA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76" y="-152400"/>
            <a:ext cx="9175376" cy="1858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Extraurthral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causes:</a:t>
            </a:r>
            <a:b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observation of urine leakage through channels other than the urethra.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ar-SA" sz="32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486400"/>
          </a:xfrm>
        </p:spPr>
        <p:txBody>
          <a:bodyPr rtlCol="0">
            <a:normAutofit lnSpcReduction="10000"/>
          </a:bodyPr>
          <a:lstStyle/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involuntary leakage of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urine.</a:t>
            </a: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remains undetected and undertreated worldwide despite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its</a:t>
            </a: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substantial impact on affected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individuals.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1-hesitation of seeking medical help 2- lack of knowledge according to treatment options other than surgery 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 US survey, only 45% of women who reported urinary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incontinence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occurring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at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least once a week sought care for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incontinence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symptoms.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prevalence of incontinence in women is high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 older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than 65,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prevalence of urinary incontinence is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20%.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 morbidity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Fractures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 case of Rushing to the bathroom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For younger and middle-aged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women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( 20-45 years ),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prevalence is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5-10%.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45-65 years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10%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Wingdings 3" pitchFamily="18" charset="2"/>
              <a:buNone/>
              <a:defRPr/>
            </a:pPr>
            <a:r>
              <a:rPr lang="en-US" sz="19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**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Urinary incontinence has profound effects on quality of life and is associated with depression and anxiety, work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impairment,social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isolation, and sexual dysfunction</a:t>
            </a:r>
          </a:p>
          <a:p>
            <a:pPr marL="45720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Leakage during intercourse , specially with women with one type of incontinence , called : coital incontinence ( urge ) .</a:t>
            </a:r>
          </a:p>
          <a:p>
            <a:pPr marL="45720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Socially : it’s a chronic  condition progressive  increasing in severity and frequency  affect the quality of life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450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Urinary 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incontinence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EVALUATION :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 have to check 4 things : Onset ( sudden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neuro or infection , because the incontinence progress gradually . 2- Associated symptoms ( change in urine color , dysuria , hematuria ) 3- Associated neurological symptoms ? Impaired gait  ,sensation . 4- Bulging through vagina ? * if  previous points were –</a:t>
            </a:r>
            <a:r>
              <a:rPr lang="en-US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ve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, think of incontinence 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History: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Patient’s urinary symptoms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(volume, onset of incontinence, timing, severity, hesitancy, precipitating triggers, nocturia, intermittent or slow stream, incomplete emptying, continuous urine leakage, and straining to void)</a:t>
            </a:r>
          </a:p>
          <a:p>
            <a:pPr marR="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Voiding (bladder) diaries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Frequency- volume bladder charts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 useful for assessing incontinence frequency, severity, and volume of urine loss during incontinent episodes. 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Severity of symptoms &amp; degree of bother and effect on quality of life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(Questionnaires to assess quality of life and urinary incontinence) :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UDI-6: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Urogenital Distress Inventory, short form.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2-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IIQ-7 :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Incontinence Impact Questionnaires, short form.</a:t>
            </a:r>
            <a:endParaRPr lang="en-US" sz="1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2" name="قوس كبير أيمن 1"/>
          <p:cNvSpPr/>
          <p:nvPr/>
        </p:nvSpPr>
        <p:spPr>
          <a:xfrm>
            <a:off x="5257800" y="5029200"/>
            <a:ext cx="3048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مربع نص 2"/>
          <p:cNvSpPr txBox="1"/>
          <p:nvPr/>
        </p:nvSpPr>
        <p:spPr>
          <a:xfrm>
            <a:off x="5562600" y="5029200"/>
            <a:ext cx="3200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severity increase with high score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152400"/>
            <a:ext cx="9144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To keep record of voiding habit  for 3 days , or just for  one day is enough ( 24 hours )  to assess the cause and type , help in management. </a:t>
            </a:r>
            <a:endParaRPr lang="ar-JO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5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past obstetric , past medical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there is indications to evaluate for underlying serious causes or potentially reversible conditions. Alarm symptoms on history include: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sudden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onset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incontinence</a:t>
            </a: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presence of abdominal or pelvic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pain</a:t>
            </a: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Hematuria , bladder tumor </a:t>
            </a: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gait or new lower extremity weakness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cardiopulmonary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neurologic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symptoms</a:t>
            </a: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mental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status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changes</a:t>
            </a: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Fibroid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change in menstrual cycle .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34290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 Other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drug history, constipation, caffeine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 tea intake 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uncontrolled DM , vit b12 def , alcohol intake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…etc.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Physical examination :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inspection : general look , age , gait , obese </a:t>
            </a:r>
          </a:p>
          <a:p>
            <a:pPr marL="342900" marR="0" indent="-342900" algn="l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Abdominal examination to rule out : organomegaly , Ascites , masses </a:t>
            </a:r>
          </a:p>
          <a:p>
            <a:pPr marL="285750" marR="0" indent="-285750" algn="l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women presenting with incontinence need a pelvic examination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lithotomy semi-sitting position , separate labia and insert the speculum on the posterior vaginal wall , ask her to cough : cough test or bladder stress test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Why we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 speculum ? to avoid pelvic floor muscle contractions and false -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results , because ladies usually come with advanced compensated  stage , so to prevent the leakage they contract their pelvic floor muscle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voluntarily 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addition, a comprehensive examination is often necessary to detect potentially reversible factors and underlying serious conditions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detailed pelvic examination in women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includes:with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full bladder 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Inspect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vaginal mucosa for signs of atrophy (thinning, pallor, loss of rugae), and inflammation,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signs of menopause and irritation , the urine is a good media for Bactria  and infections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itching and eczema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Palpate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bimanually to evaluate for masses or tenderness.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Assess for pelvic organ prolapse: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hold the blade firmly against the posterior vaginal wall. Ask the woman to cough once, looking for urethral leakage &amp;/or cystocele.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Specially with anterior wall prolapse 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Bladder stress test: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is performed by asking the patient, with a full bladder, to stand, relax, and give a single vigorous cough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according to symptoms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Urine analysis :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supra-pubic pain ,sudden onset , dysuria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UTI</a:t>
            </a:r>
            <a:endParaRPr lang="en-US" sz="2000" u="sng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Postvoid</a:t>
            </a: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residual volume </a:t>
            </a:r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(PVR)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overflow type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 In general, a PVR of &lt; 50 mL is considered adequate emptying, and a PVR &gt; 200 mL is considered inadequate and suggestive of either detrusor weakness or bladder outlet obstruction .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other types ? PVR is normal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Urodynamic testing:</a:t>
            </a:r>
            <a:r>
              <a:rPr lang="ar-JO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تخطيط المثانة </a:t>
            </a:r>
            <a:endParaRPr lang="en-US" sz="20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of tests used to assess function of the urinary tract. Some specific types of urodynamic testing are: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Cystometry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Cystometrogram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evaluates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bladder function by measuring pressure and volume of fluid in the bladder during filling, storage, and voiding.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Uroflowmetry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measures the rate of urine flow.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When to do URODYNAMIC study ? 1-mixed type   2- failure urge  treatment with –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cough test.  3-recurrence after anti- incontinence surgery  4-combined with prolapse so combined surgery  ( mild 1,2 grades associated with incontinence ) but with 3,4 grades associated with obstruction and increase capacity so once we treat the 3,4 grades the incontinence will appear again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Clinical evaluation with urodynamics may lead to a more accurate diagnosis of incontinence type </a:t>
            </a:r>
          </a:p>
          <a:p>
            <a:pPr marR="0" algn="l" eaLnBrk="1" hangingPunct="1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Normal observations and results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normal bladder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should not have involuntary phasic contractions during filling despite provocation. It should initially expand without resistance or increased intraluminal pressure.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urethral sphincter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should relax and open when the patient wants to initiate voiding, accompanied by detrusor contractions. 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voiding, detrusor contraction should be smooth and lead to a steady urine stream.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uroflowmetry we can detect : 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 Maximum urine amount 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 Residual volume 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 Voiding time 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4- continuity of stream 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urine flow is a bell shape ( slow then reach the peak then slow , 30-40 seconds duration )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With obstruction 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ladies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make an effort to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urinate so the diagram will be intermittent with high RV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3657601"/>
            <a:ext cx="9157447" cy="31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3446" y="457200"/>
            <a:ext cx="6615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 the difference between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bladder and rectum pressures is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detrusor pressure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ubtitle 2"/>
          <p:cNvSpPr>
            <a:spLocks noGrp="1"/>
          </p:cNvSpPr>
          <p:nvPr>
            <p:ph type="subTitle" idx="1"/>
          </p:nvPr>
        </p:nvSpPr>
        <p:spPr>
          <a:xfrm>
            <a:off x="0" y="4482"/>
            <a:ext cx="9144000" cy="609600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Technique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patient begins by emptying her bladder as much as possible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catheter is inserted into the bladder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Intravesical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rectal catheters are placed to measure detrusor and abdominal pressure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or normal saline is used to fill the bladder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woman is asked to describe sensations during filling, including when the first feeling of bladder fullness occurs.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Provocative maneuvers, such as coughing,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Valsalva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listening to running water are helpful for determining if they cause leakage and whether the leakage is related to uninhibited detrusor contractions or stress incontinence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 the bladder is completely full, the woman is asked to begin voiding, and measurements are made of pressure, volume, and flow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2"/>
            <a:ext cx="9144000" cy="57194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5791200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only time we detect increase in detrusor pressure is directly before the  voiding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20200" cy="68580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marR="0" algn="l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Approximate of normal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cystometric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values for women are: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Residual urine → &lt; 50 mL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desire to void → occur between 150 &amp; 250 mL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desire to void →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doesn’t occur until &gt; 250 mL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she can hold herself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Bladder compliance →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400 &amp; 600 mL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uninhibited destructor contraction during filling, despite provocation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stress or urge incontinence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Voiding occurs because of voluntarily initiated &amp; sustained detrusor contraction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Flow rate during voiding is &gt; 15 mL / sec with detrusor pressure of &lt; 25 cm H2O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377"/>
            <a:ext cx="9144000" cy="73062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Anatomy of the urinary system:</a:t>
            </a:r>
            <a:b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3447" y="381000"/>
            <a:ext cx="9144000" cy="532765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 Urethral Closure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Normal urethral closure is maintained by a combination of intrinsic &amp; extrinsic factors: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extrinsic factors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>
                <a:srgbClr val="C0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levator ani muscles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line ,main pelvic floor muscle ),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endopelvic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fascia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line 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&amp; their attachments to the pelvic sidewalls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arcus tendineus line ( white line )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the urethra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anterior vaginal wall which is the first line of sport . 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 intrinsic factors includes:</a:t>
            </a:r>
          </a:p>
          <a:p>
            <a:pPr marL="800100" lvl="1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striated muscle of the urethral wall</a:t>
            </a:r>
          </a:p>
          <a:p>
            <a:pPr marL="800100" lvl="1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vascular congestion of the submucosal venous plexus</a:t>
            </a:r>
          </a:p>
          <a:p>
            <a:pPr marL="800100" lvl="1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smooth muscle of the urethral wall &amp; associated blood vessels</a:t>
            </a:r>
          </a:p>
          <a:p>
            <a:pPr marL="800100" lvl="1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epithelial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coaptation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the folds of the urethral lining</a:t>
            </a:r>
          </a:p>
          <a:p>
            <a:pPr marL="800100" lvl="1" indent="-342900" algn="l" eaLnBrk="1" hangingPunct="1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R="0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685800" y="836613"/>
            <a:ext cx="7342188" cy="5400675"/>
          </a:xfrm>
        </p:spPr>
        <p:txBody>
          <a:bodyPr/>
          <a:lstStyle/>
          <a:p>
            <a:pPr marR="0"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Overactive bladder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“Detrusor overactivity”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urodynamic observation characterized</a:t>
            </a:r>
          </a:p>
          <a:p>
            <a:pPr marR="0"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by involuntary detrusor contractions during the filling</a:t>
            </a:r>
          </a:p>
          <a:p>
            <a:pPr marR="0"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phase which may be spontaneous or provoked.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Genuine stress incontinence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(Urodynamic stress incontinence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USI)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characterized by leakage that occurs with an increase in abdominal pressure, such as coughing or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Valsalva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without a rise in true detrusor pressure</a:t>
            </a:r>
          </a:p>
          <a:p>
            <a:pPr marR="0" eaLnBrk="1" hangingPunct="1"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 </a:t>
            </a: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458200" cy="6080125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Prevention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Behavioral and lifestyle changes: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weight loss for obesity, smoking cessation, increasing physical activity/exercise, improving diet.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Pelvic floor muscle exercises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effective in preventing and reversing some urinary incontinence in the first year after vaginal delivery or following pelvic surgery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 of conditions associated with incontinence (Diabetes, constipation)</a:t>
            </a: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None/>
            </a:pPr>
            <a:endParaRPr lang="en-US" sz="2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 medications and surgical procedures may adversely affect continence such as hysterectomy.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Stress incontinence 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Non-surgical Treatment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 factors that worsen the problem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obesity, smoking, medication, excessive fluid intake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Pelvic floor exercise &amp; biofeedback, Electrical stimulation of pelvic floor muscle 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Estrogen topical  therapy (in postmenopausal women with urogenital atrophy)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improve intrinsic factors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Vaginal Pessaries.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Medication: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Duloxetine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cause liver toxicity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(selective  adrenaline – serotonin reuptake inhibitor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prolonged sympathetic action  relax muscle and close sphincter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, the only approved one , use it with depression and incontinence  ),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Imipramine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decrease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influx  relaxation of muscle and contraction of alpha 1 , no difference with placebo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Surgical Management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Anterior vaginal colporrhaphy  ineffective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Retro-pubic bladder neck suspension operations (Burch,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MMK)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Tension-free vaginal tape (TVT, TVT-O)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second choice </a:t>
            </a: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Sling operations 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Miniarc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Monarc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gold standard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-urethral injections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Hyaluronic acid around urethra , intrinsic factors problem improve function and closure pressure  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4226859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R="0"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Urge incontinence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Conservative measure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effective in between 60 and 70%)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 down volume of fluid consumed – should consume between 1 &amp; 1.5 liters a day 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1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eg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:no fluid intake after 6PM </a:t>
            </a:r>
            <a:endParaRPr lang="en-US" sz="21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 caffeine based drinks 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endParaRPr lang="en-US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Bladder training: the patient is instructed to void on a timed schedule, starting with a relatively frequent interval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until the normal interval 3-4 hours </a:t>
            </a:r>
            <a:endParaRPr lang="en-US" sz="21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Medications: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Anti-muscarinic drugs (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tolterodine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oxybutynin</a:t>
            </a:r>
            <a:r>
              <a:rPr lang="en-US" sz="21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most common SE : dry mouth and the 2</a:t>
            </a:r>
            <a:r>
              <a:rPr lang="en-US" sz="2100" u="sng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nd</a:t>
            </a:r>
            <a:r>
              <a:rPr lang="en-US" sz="21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one is constipation  , may also cause tachycardia , blurred vision </a:t>
            </a:r>
            <a:r>
              <a:rPr lang="en-US" sz="21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R="0" algn="l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Newer anticholinergic drugs include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solifenacin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fesoterodine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darifenacin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B3 adrenergic receptor agonist: 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Mirabegron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less SE in comparison with anti muscarinic )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cause retention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every 4-6 month check the PVR 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Estrogen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less effective than with stress type 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Intra-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vesical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therapy ( 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Botulinum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toxin )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Sacral nerve root 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neuromodulation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new pacemaker . </a:t>
            </a:r>
            <a:endParaRPr lang="en-US" sz="21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Surgery (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cystoplasty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urinary diversion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ureter re-insertion or implantation in terminal ileum , suprapubic drainage  cause malabsorption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in refractory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8580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Overflow incontinence: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Medical therapy to enhance bladder emptying provided there is no obstruction 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case of muscle hypoactivity 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alpha 1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blocker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as phenoxybenzamine ( with pheochromocytoma )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relaxation 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Bethanechol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Chloride  parasympathetic agonist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Treatment of the underlying cause of obstruction e.g. myomectomy or hysterectomy in the case of fibroid, removal of the urethral stricture …etc.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case of retention After surgery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Neostigmine (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cholinestrase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inhibitor )  increase Ach level and contraction  complete emptying 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" indent="0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Intermittent self catheterization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the last choice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965"/>
            <a:ext cx="4827494" cy="357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-26894" y="44824"/>
            <a:ext cx="43434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Endopelvic fascia : completely surround vagina. And partially around urethra with difference in thickness , it’s thicker and more dense  around the proximal part ( involuntary ) than the distal urethral part ( Voluntary )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Endopelvic fascia anatomically  : posterior to suspensory ligaments , Anterior to pubic bone and lateral to vagina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Urethra : short striated smooth  muscle 4-5 cm , just above the vaginal opening .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97092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-26894" y="4015142"/>
            <a:ext cx="421789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Levator ani muscles :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1- Puborectalis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  2- Pubococcygeus</a:t>
            </a:r>
          </a:p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3-Ilio-coccygeus</a:t>
            </a:r>
          </a:p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4-coccygeus </a:t>
            </a:r>
            <a:endParaRPr lang="pt-B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Innervated by : pedundal nerve  from sacral plexus S2-S4  which is the most common affected nerve during labor in reversible manner usually , in severe cases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irreversible ( rare )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295464" y="4648200"/>
            <a:ext cx="3810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5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257800" y="4856629"/>
            <a:ext cx="533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6</a:t>
            </a:r>
            <a:endParaRPr lang="ar-JO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620000" y="5076971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7</a:t>
            </a:r>
            <a:endParaRPr lang="ar-JO" dirty="0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1219200" y="3276600"/>
            <a:ext cx="5076264" cy="1580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3890682" y="3626774"/>
            <a:ext cx="2595282" cy="159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7620000" y="9906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8077200" y="19050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8077200" y="22098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4346" name="Picture 12" descr="capture-142696C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8001000" y="4876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8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8001000" y="4419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latin typeface="Calibri" pitchFamily="34" charset="0"/>
              </a:rPr>
              <a:t>6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5486400" y="3657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latin typeface="Calibri" pitchFamily="34" charset="0"/>
              </a:rPr>
              <a:t>8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474758" y="2227729"/>
            <a:ext cx="2669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Uterosacral ligament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رابط كسهم مستقيم 3"/>
          <p:cNvCxnSpPr>
            <a:stCxn id="2" idx="1"/>
          </p:cNvCxnSpPr>
          <p:nvPr/>
        </p:nvCxnSpPr>
        <p:spPr>
          <a:xfrm flipH="1">
            <a:off x="4800600" y="2412395"/>
            <a:ext cx="1674158" cy="1092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6591299" y="2774131"/>
            <a:ext cx="25526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Cardinal ligament </a:t>
            </a:r>
            <a:endParaRPr lang="ar-JO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4572000" y="2958797"/>
            <a:ext cx="2209800" cy="1160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0"/>
            <a:ext cx="7127875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17929"/>
            <a:ext cx="2043019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With menopause , female loses epithelia folds ( rugae )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decrease in blood supply  within venous plexus so the incidence of incontinence increases with age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JO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1021509" y="1447800"/>
            <a:ext cx="4388691" cy="616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381750"/>
          </a:xfrm>
        </p:spPr>
        <p:txBody>
          <a:bodyPr/>
          <a:lstStyle/>
          <a:p>
            <a:pPr marR="0" algn="l" eaLnBrk="1" hangingPunct="1">
              <a:buFont typeface="Arial" pitchFamily="34" charset="0"/>
              <a:buNone/>
            </a:pP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Bladder </a:t>
            </a:r>
            <a:endParaRPr lang="en-US" sz="3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bladder is a low-pressure system that expands to accommodate increasing </a:t>
            </a:r>
          </a:p>
          <a:p>
            <a:pPr marR="0" algn="l" eaLnBrk="1" hangingPunct="1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volumes of urine without an appreciable rise in pressure. 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19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Filling :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bladder filling, there is an accompanying increase in muscle fiber recruitment of the pelvic floor &amp; urethra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in outlet resistance. The bladder muscle (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detrusor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should remain inactive during bladder filling, without involuntary contractions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9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Micturition: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 bladder has filled to a certain volume, fullness is registered by tension-stretch receptors, which signal the brain to initiate a micturition reflex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reflex is permitted or not permitted by cortical control mechanisms, depending on the social circumstances &amp; the state of the patient's nervous system. </a:t>
            </a:r>
          </a:p>
          <a:p>
            <a:pPr marR="0" algn="l" eaLnBrk="1" hangingPunct="1">
              <a:buFont typeface="Arial" pitchFamily="34" charset="0"/>
              <a:buNone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 voiding is accomplished by voluntary relaxation of the pelvic floor &amp; urethra, accompanied by sustained contraction of the detrusor muscle, leading to complete bladder emptying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257800" y="1559388"/>
            <a:ext cx="3505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Continuous with detrusor muscle , Involuntary : parasympathetic and sympathetic systems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2400" y="5867400"/>
            <a:ext cx="2743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: voluntary </a:t>
            </a:r>
            <a:endParaRPr lang="ar-J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2895600" y="1828800"/>
            <a:ext cx="25146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395288" y="188913"/>
            <a:ext cx="7848600" cy="6192837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Innervations </a:t>
            </a:r>
            <a:endParaRPr lang="en-US" sz="220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The lower urinary tract receives its innervation from three sources: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Sympathetic nervous system 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Parasympathetic nervous system 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neurons of the somatic nervous system (</a:t>
            </a:r>
            <a:r>
              <a:rPr 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urethral sphincter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sympathetic nervous system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Originates in the thoraco-lumbar spinal cord, principally T11 through L2-L3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Acts on two types of receptors: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Alpha-receptors </a:t>
            </a: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urethra &amp; bladder neck </a:t>
            </a: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increases urethral tone &amp; thus promotes closure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Beta-receptors </a:t>
            </a: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bladder body </a:t>
            </a:r>
            <a:r>
              <a:rPr lang="en-US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decreases tone in the bladder body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parasympathetic nervous system: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Controls bladder motor function — bladder contraction &amp; bladder emptying 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Originates in the sacral spinal cord, primarily in S2 to S4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endParaRPr lang="en-US" sz="1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endParaRPr lang="en-US" sz="1800" b="1" i="1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None/>
            </a:pPr>
            <a:r>
              <a:rPr lang="en-US" sz="1800" b="1" i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somatic nervous system </a:t>
            </a:r>
          </a:p>
          <a:p>
            <a:pPr marR="0" algn="l" eaLnBrk="1" hangingPunct="1">
              <a:lnSpc>
                <a:spcPct val="8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somatic innervation of the pelvic floor, urethra, &amp; external anal sphincter originates in the sacral spinal cord, primarily in S2 to S4</a:t>
            </a:r>
            <a:endParaRPr lang="en-US" sz="23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4162</TotalTime>
  <Words>2601</Words>
  <Application>Microsoft Office PowerPoint</Application>
  <PresentationFormat>عرض على الشاشة (3:4)‏</PresentationFormat>
  <Paragraphs>317</Paragraphs>
  <Slides>34</Slides>
  <Notes>13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34</vt:i4>
      </vt:variant>
    </vt:vector>
  </HeadingPairs>
  <TitlesOfParts>
    <vt:vector size="36" baseType="lpstr">
      <vt:lpstr>Concourse</vt:lpstr>
      <vt:lpstr>Office Theme</vt:lpstr>
      <vt:lpstr>Urinary Incontinence Dr. Ahlam Al-Kharabsheh </vt:lpstr>
      <vt:lpstr> Urinary incontinence </vt:lpstr>
      <vt:lpstr>Anatomy of the urinary system: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Classification:  There are many cause of urinary incontinence divided into urethral and extra-urethral ( other openings ) causes. 1-Urethral causes Stress incontinence: </vt:lpstr>
      <vt:lpstr>عرض تقديمي في PowerPoint</vt:lpstr>
      <vt:lpstr>Urge incontinence: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Pharmacological : </vt:lpstr>
      <vt:lpstr>Extraurthral causes: The observation of urine leakage through channels other than the urethra.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Incontinence</dc:title>
  <dc:creator>Rawan</dc:creator>
  <cp:lastModifiedBy>user</cp:lastModifiedBy>
  <cp:revision>227</cp:revision>
  <dcterms:created xsi:type="dcterms:W3CDTF">2015-02-09T04:06:12Z</dcterms:created>
  <dcterms:modified xsi:type="dcterms:W3CDTF">2021-09-08T19:24:27Z</dcterms:modified>
</cp:coreProperties>
</file>