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59" r:id="rId6"/>
    <p:sldId id="260" r:id="rId7"/>
    <p:sldId id="282" r:id="rId8"/>
    <p:sldId id="261" r:id="rId9"/>
    <p:sldId id="262" r:id="rId10"/>
    <p:sldId id="263" r:id="rId11"/>
    <p:sldId id="264" r:id="rId12"/>
    <p:sldId id="266" r:id="rId13"/>
    <p:sldId id="272" r:id="rId14"/>
    <p:sldId id="273" r:id="rId15"/>
    <p:sldId id="274" r:id="rId16"/>
    <p:sldId id="275" r:id="rId17"/>
    <p:sldId id="276" r:id="rId18"/>
    <p:sldId id="277" r:id="rId19"/>
    <p:sldId id="278" r:id="rId20"/>
    <p:sldId id="279" r:id="rId21"/>
    <p:sldId id="280" r:id="rId22"/>
    <p:sldId id="281" r:id="rId23"/>
    <p:sldId id="283" r:id="rId24"/>
    <p:sldId id="284" r:id="rId25"/>
    <p:sldId id="267" r:id="rId26"/>
    <p:sldId id="268" r:id="rId27"/>
    <p:sldId id="269" r:id="rId28"/>
    <p:sldId id="270" r:id="rId29"/>
    <p:sldId id="286" r:id="rId30"/>
    <p:sldId id="287" r:id="rId31"/>
    <p:sldId id="288" r:id="rId32"/>
    <p:sldId id="289" r:id="rId33"/>
    <p:sldId id="290" r:id="rId34"/>
    <p:sldId id="291" r:id="rId35"/>
    <p:sldId id="293" r:id="rId36"/>
    <p:sldId id="294" r:id="rId37"/>
    <p:sldId id="295" r:id="rId38"/>
    <p:sldId id="296" r:id="rId39"/>
    <p:sldId id="297" r:id="rId40"/>
    <p:sldId id="299" r:id="rId41"/>
    <p:sldId id="300" r:id="rId42"/>
    <p:sldId id="301" r:id="rId43"/>
    <p:sldId id="307" r:id="rId44"/>
    <p:sldId id="308" r:id="rId45"/>
    <p:sldId id="309" r:id="rId46"/>
    <p:sldId id="302" r:id="rId47"/>
    <p:sldId id="303" r:id="rId48"/>
    <p:sldId id="304" r:id="rId49"/>
    <p:sldId id="305" r:id="rId50"/>
    <p:sldId id="306" r:id="rId51"/>
    <p:sldId id="265" r:id="rId52"/>
    <p:sldId id="31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12E3C-2F04-425D-AAB3-E35EFA313311}"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364977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12E3C-2F04-425D-AAB3-E35EFA313311}"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280794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12E3C-2F04-425D-AAB3-E35EFA313311}"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88530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12E3C-2F04-425D-AAB3-E35EFA313311}"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54720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E12E3C-2F04-425D-AAB3-E35EFA313311}"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396869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12E3C-2F04-425D-AAB3-E35EFA313311}" type="datetimeFigureOut">
              <a:rPr lang="en-US" smtClean="0"/>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332632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12E3C-2F04-425D-AAB3-E35EFA313311}" type="datetimeFigureOut">
              <a:rPr lang="en-US" smtClean="0"/>
              <a:t>05/07/2022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293763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12E3C-2F04-425D-AAB3-E35EFA313311}" type="datetimeFigureOut">
              <a:rPr lang="en-US" smtClean="0"/>
              <a:t>05/07/2022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347149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12E3C-2F04-425D-AAB3-E35EFA313311}" type="datetimeFigureOut">
              <a:rPr lang="en-US" smtClean="0"/>
              <a:t>05/07/2022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94579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E12E3C-2F04-425D-AAB3-E35EFA313311}" type="datetimeFigureOut">
              <a:rPr lang="en-US" smtClean="0"/>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41900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E12E3C-2F04-425D-AAB3-E35EFA313311}" type="datetimeFigureOut">
              <a:rPr lang="en-US" smtClean="0"/>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61144-82D8-4BD9-9851-A2D16D363930}" type="slidenum">
              <a:rPr lang="en-US" smtClean="0"/>
              <a:t>‹#›</a:t>
            </a:fld>
            <a:endParaRPr lang="en-US"/>
          </a:p>
        </p:txBody>
      </p:sp>
    </p:spTree>
    <p:extLst>
      <p:ext uri="{BB962C8B-B14F-4D97-AF65-F5344CB8AC3E}">
        <p14:creationId xmlns:p14="http://schemas.microsoft.com/office/powerpoint/2010/main" val="382848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12E3C-2F04-425D-AAB3-E35EFA313311}" type="datetimeFigureOut">
              <a:rPr lang="en-US" smtClean="0"/>
              <a:t>05/07/2022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61144-82D8-4BD9-9851-A2D16D363930}" type="slidenum">
              <a:rPr lang="en-US" smtClean="0"/>
              <a:t>‹#›</a:t>
            </a:fld>
            <a:endParaRPr lang="en-US"/>
          </a:p>
        </p:txBody>
      </p:sp>
    </p:spTree>
    <p:extLst>
      <p:ext uri="{BB962C8B-B14F-4D97-AF65-F5344CB8AC3E}">
        <p14:creationId xmlns:p14="http://schemas.microsoft.com/office/powerpoint/2010/main" val="3439542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Cardiovascular system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46336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Family history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Sudden death </a:t>
            </a:r>
          </a:p>
          <a:p>
            <a:r>
              <a:rPr lang="en-US" dirty="0" smtClean="0"/>
              <a:t>Hyperlipidemia , risk factor for atherosclerosis </a:t>
            </a:r>
          </a:p>
          <a:p>
            <a:r>
              <a:rPr lang="en-US" dirty="0" smtClean="0"/>
              <a:t>Inherited thrombophilia &gt; risk of DVT and PE</a:t>
            </a:r>
          </a:p>
          <a:p>
            <a:r>
              <a:rPr lang="en-US" dirty="0" smtClean="0"/>
              <a:t>Premature coronary artery disease : &lt; 60 years in females , &lt; 55 in males </a:t>
            </a:r>
            <a:endParaRPr lang="en-US" dirty="0"/>
          </a:p>
        </p:txBody>
      </p:sp>
    </p:spTree>
    <p:extLst>
      <p:ext uri="{BB962C8B-B14F-4D97-AF65-F5344CB8AC3E}">
        <p14:creationId xmlns:p14="http://schemas.microsoft.com/office/powerpoint/2010/main" val="3892712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Social history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Smoking , alcohol , recreational drug</a:t>
            </a:r>
          </a:p>
          <a:p>
            <a:r>
              <a:rPr lang="en-US" dirty="0" smtClean="0"/>
              <a:t>Impact on daily activities and work </a:t>
            </a:r>
          </a:p>
          <a:p>
            <a:r>
              <a:rPr lang="en-US" dirty="0" smtClean="0"/>
              <a:t>Occupation ( public safety ) </a:t>
            </a:r>
            <a:endParaRPr lang="en-US" dirty="0"/>
          </a:p>
        </p:txBody>
      </p:sp>
    </p:spTree>
    <p:extLst>
      <p:ext uri="{BB962C8B-B14F-4D97-AF65-F5344CB8AC3E}">
        <p14:creationId xmlns:p14="http://schemas.microsoft.com/office/powerpoint/2010/main" val="3275107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General examination of the cardiovascular system</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Look at the patient’s general appearance. D</a:t>
            </a:r>
            <a:r>
              <a:rPr lang="en-US" dirty="0" smtClean="0"/>
              <a:t>istressed? comfortable? Cachectic? Overweight? Features of conditions with high cardiovascular risk?</a:t>
            </a:r>
          </a:p>
          <a:p>
            <a:r>
              <a:rPr lang="en-US" dirty="0" smtClean="0"/>
              <a:t>Examine patient’s hands. Temperature? capillary refill? Tobacco staining? Skin crease? Cyanosis? Lesions? Clubbing? </a:t>
            </a:r>
          </a:p>
          <a:p>
            <a:r>
              <a:rPr lang="en-US" dirty="0" smtClean="0"/>
              <a:t>Examine patient’s face. Central cyanosis? </a:t>
            </a:r>
            <a:r>
              <a:rPr lang="en-US" dirty="0" err="1" smtClean="0"/>
              <a:t>Xanthelesma</a:t>
            </a:r>
            <a:r>
              <a:rPr lang="en-US" dirty="0" smtClean="0"/>
              <a:t>? Corneal arcus? Conjunctival pallor or </a:t>
            </a:r>
            <a:r>
              <a:rPr lang="en-US" dirty="0" err="1" smtClean="0"/>
              <a:t>petechiae</a:t>
            </a:r>
            <a:r>
              <a:rPr lang="en-US" dirty="0"/>
              <a:t> </a:t>
            </a:r>
            <a:r>
              <a:rPr lang="en-US" dirty="0" smtClean="0"/>
              <a:t>? </a:t>
            </a:r>
            <a:r>
              <a:rPr lang="en-US" dirty="0" err="1" smtClean="0"/>
              <a:t>Fundoscopy</a:t>
            </a:r>
            <a:r>
              <a:rPr lang="en-US" dirty="0" smtClean="0"/>
              <a:t> ?</a:t>
            </a:r>
          </a:p>
          <a:p>
            <a:r>
              <a:rPr lang="en-US" dirty="0" smtClean="0"/>
              <a:t>Arterial pulses. Rate, Rhythm,, Volume and character.</a:t>
            </a:r>
          </a:p>
          <a:p>
            <a:r>
              <a:rPr lang="en-US" dirty="0" smtClean="0"/>
              <a:t>Blood pressure.</a:t>
            </a:r>
          </a:p>
          <a:p>
            <a:r>
              <a:rPr lang="en-US" dirty="0" smtClean="0"/>
              <a:t>Jugular wave form.</a:t>
            </a:r>
          </a:p>
          <a:p>
            <a:endParaRPr lang="en-US" dirty="0"/>
          </a:p>
        </p:txBody>
      </p:sp>
    </p:spTree>
    <p:extLst>
      <p:ext uri="{BB962C8B-B14F-4D97-AF65-F5344CB8AC3E}">
        <p14:creationId xmlns:p14="http://schemas.microsoft.com/office/powerpoint/2010/main" val="2103052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4320654" cy="4698194"/>
          </a:xfrm>
        </p:spPr>
        <p:txBody>
          <a:bodyPr>
            <a:normAutofit/>
          </a:bodyPr>
          <a:lstStyle/>
          <a:p>
            <a:r>
              <a:rPr lang="en-US" b="1" dirty="0" err="1">
                <a:solidFill>
                  <a:srgbClr val="FF0000"/>
                </a:solidFill>
              </a:rPr>
              <a:t>Janeway</a:t>
            </a:r>
            <a:r>
              <a:rPr lang="en-US" b="1" dirty="0">
                <a:solidFill>
                  <a:srgbClr val="FF0000"/>
                </a:solidFill>
              </a:rPr>
              <a:t> lesions: </a:t>
            </a:r>
            <a:r>
              <a:rPr lang="en-US" dirty="0"/>
              <a:t>painless, blanching red macules </a:t>
            </a:r>
            <a:r>
              <a:rPr lang="en-US" dirty="0" smtClean="0"/>
              <a:t>on </a:t>
            </a:r>
            <a:r>
              <a:rPr lang="en-GB" dirty="0" smtClean="0"/>
              <a:t>the </a:t>
            </a:r>
            <a:r>
              <a:rPr lang="en-GB" dirty="0" err="1"/>
              <a:t>thenar</a:t>
            </a:r>
            <a:r>
              <a:rPr lang="en-GB" dirty="0"/>
              <a:t>/</a:t>
            </a:r>
            <a:r>
              <a:rPr lang="en-GB" dirty="0" err="1"/>
              <a:t>hypothenar</a:t>
            </a:r>
            <a:r>
              <a:rPr lang="en-GB" dirty="0"/>
              <a:t> eminences</a:t>
            </a:r>
            <a:endParaRPr lang="ar-JO"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9983" y="550234"/>
            <a:ext cx="4264996" cy="571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1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Splinter hemorrhages</a:t>
            </a:r>
            <a:endParaRPr lang="ar-JO" b="1" dirty="0">
              <a:solidFill>
                <a:srgbClr val="FF0000"/>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17404"/>
            <a:ext cx="7828128" cy="393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13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4511722" cy="4657251"/>
          </a:xfrm>
        </p:spPr>
        <p:txBody>
          <a:bodyPr>
            <a:normAutofit/>
          </a:bodyPr>
          <a:lstStyle/>
          <a:p>
            <a:r>
              <a:rPr lang="en-US" b="1" dirty="0">
                <a:solidFill>
                  <a:srgbClr val="FF0000"/>
                </a:solidFill>
              </a:rPr>
              <a:t>Osler’s nodes: </a:t>
            </a:r>
            <a:r>
              <a:rPr lang="en-US" dirty="0"/>
              <a:t>painful raised erythematous </a:t>
            </a:r>
            <a:r>
              <a:rPr lang="en-US" dirty="0" smtClean="0"/>
              <a:t>lesions, typically </a:t>
            </a:r>
            <a:r>
              <a:rPr lang="en-US" dirty="0"/>
              <a:t>on the pads of the fingers</a:t>
            </a:r>
            <a:endParaRPr lang="ar-JO"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95013" y="365125"/>
            <a:ext cx="4649706" cy="573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67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b="1" dirty="0">
                <a:solidFill>
                  <a:srgbClr val="FF0000"/>
                </a:solidFill>
              </a:rPr>
              <a:t>Roth’s spots </a:t>
            </a:r>
            <a:r>
              <a:rPr lang="en-GB" dirty="0"/>
              <a:t>(</a:t>
            </a:r>
            <a:r>
              <a:rPr lang="en-GB" dirty="0" smtClean="0"/>
              <a:t>flame-shaped </a:t>
            </a:r>
            <a:r>
              <a:rPr lang="en-US" dirty="0" smtClean="0"/>
              <a:t>retinal </a:t>
            </a:r>
            <a:r>
              <a:rPr lang="en-US" dirty="0" err="1"/>
              <a:t>haemorrhages</a:t>
            </a:r>
            <a:r>
              <a:rPr lang="en-US" dirty="0"/>
              <a:t> with a ‘cotton-wool’ </a:t>
            </a:r>
            <a:r>
              <a:rPr lang="en-US" dirty="0" err="1"/>
              <a:t>centre</a:t>
            </a:r>
            <a:endParaRPr lang="ar-JO"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2699" y="1980870"/>
            <a:ext cx="6933062" cy="470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01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solidFill>
                  <a:srgbClr val="FF0000"/>
                </a:solidFill>
              </a:rPr>
              <a:t>Conjunctival petechial hemorrhages</a:t>
            </a:r>
            <a:endParaRPr lang="ar-JO" b="1" dirty="0">
              <a:solidFill>
                <a:srgbClr val="FF0000"/>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3166" y="1783728"/>
            <a:ext cx="6654421" cy="472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483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199" y="1410153"/>
            <a:ext cx="4607257" cy="3510839"/>
          </a:xfrm>
        </p:spPr>
        <p:txBody>
          <a:bodyPr>
            <a:normAutofit fontScale="90000"/>
          </a:bodyPr>
          <a:lstStyle/>
          <a:p>
            <a:r>
              <a:rPr lang="en-GB" b="1" dirty="0" err="1">
                <a:solidFill>
                  <a:srgbClr val="FF0000"/>
                </a:solidFill>
              </a:rPr>
              <a:t>X</a:t>
            </a:r>
            <a:r>
              <a:rPr lang="en-GB" b="1" dirty="0" err="1" smtClean="0">
                <a:solidFill>
                  <a:srgbClr val="FF0000"/>
                </a:solidFill>
              </a:rPr>
              <a:t>anthelasma</a:t>
            </a:r>
            <a:r>
              <a:rPr lang="en-GB" b="1" dirty="0" smtClean="0">
                <a:solidFill>
                  <a:srgbClr val="FF0000"/>
                </a:solidFill>
              </a:rPr>
              <a:t>: </a:t>
            </a:r>
            <a:r>
              <a:rPr lang="en-GB" dirty="0"/>
              <a:t>soft, yellowish </a:t>
            </a:r>
            <a:r>
              <a:rPr lang="en-US" dirty="0"/>
              <a:t>plaques found </a:t>
            </a:r>
            <a:r>
              <a:rPr lang="en-US" dirty="0" err="1"/>
              <a:t>periorbitally</a:t>
            </a:r>
            <a:r>
              <a:rPr lang="en-US" dirty="0"/>
              <a:t> and on the medial aspect of the</a:t>
            </a:r>
            <a:br>
              <a:rPr lang="en-US" dirty="0"/>
            </a:br>
            <a:r>
              <a:rPr lang="en-GB" dirty="0"/>
              <a:t>eyelids</a:t>
            </a:r>
            <a:endParaRPr lang="ar-JO"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30434" y="1253960"/>
            <a:ext cx="4694830" cy="466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97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4844143" cy="4546509"/>
          </a:xfrm>
        </p:spPr>
        <p:txBody>
          <a:bodyPr>
            <a:normAutofit/>
          </a:bodyPr>
          <a:lstStyle/>
          <a:p>
            <a:r>
              <a:rPr lang="en-US" b="1" dirty="0" smtClean="0">
                <a:solidFill>
                  <a:srgbClr val="FF0000"/>
                </a:solidFill>
              </a:rPr>
              <a:t>Tendon xanthomata</a:t>
            </a:r>
            <a:r>
              <a:rPr lang="en-US" dirty="0"/>
              <a:t>: hard, slightly yellowish masses over </a:t>
            </a:r>
            <a:r>
              <a:rPr lang="en-US" dirty="0" smtClean="0"/>
              <a:t>the extensor </a:t>
            </a:r>
            <a:r>
              <a:rPr lang="en-US" dirty="0"/>
              <a:t>tendons of the hand from lipid deposits</a:t>
            </a:r>
            <a:endParaRPr lang="ar-JO"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77061" y="835318"/>
            <a:ext cx="5644379" cy="505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34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presenting symptoms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smtClean="0">
                <a:solidFill>
                  <a:srgbClr val="FF0000"/>
                </a:solidFill>
              </a:rPr>
              <a:t>1- Chest pain : Ask </a:t>
            </a:r>
            <a:r>
              <a:rPr lang="en-US" sz="4000" b="1" u="sng" dirty="0" smtClean="0">
                <a:solidFill>
                  <a:srgbClr val="0070C0"/>
                </a:solidFill>
              </a:rPr>
              <a:t>SOCRATES </a:t>
            </a:r>
          </a:p>
          <a:p>
            <a:pPr marL="0" indent="0">
              <a:buNone/>
            </a:pPr>
            <a:r>
              <a:rPr lang="en-US" dirty="0" smtClean="0"/>
              <a:t>Acute Vs chronic</a:t>
            </a:r>
          </a:p>
          <a:p>
            <a:pPr marL="0" indent="0">
              <a:buNone/>
            </a:pPr>
            <a:r>
              <a:rPr lang="en-US" dirty="0" smtClean="0"/>
              <a:t>If chronic consider &gt;&gt;&gt; Angina pectoris :</a:t>
            </a:r>
          </a:p>
          <a:p>
            <a:r>
              <a:rPr lang="en-US" dirty="0" smtClean="0"/>
              <a:t>dull discomfort</a:t>
            </a:r>
            <a:r>
              <a:rPr lang="en-US" dirty="0"/>
              <a:t> </a:t>
            </a:r>
            <a:r>
              <a:rPr lang="en-US" dirty="0" smtClean="0"/>
              <a:t>, tight , pressing </a:t>
            </a:r>
            <a:r>
              <a:rPr lang="en-US" dirty="0"/>
              <a:t>‘band-like’ sensation akin to a heavy </a:t>
            </a:r>
            <a:r>
              <a:rPr lang="en-US" dirty="0" smtClean="0"/>
              <a:t>weight, diffuse , radiate to  </a:t>
            </a:r>
            <a:r>
              <a:rPr lang="en-US" dirty="0"/>
              <a:t>one or both arms and into the throat, jaw or </a:t>
            </a:r>
            <a:r>
              <a:rPr lang="en-US" dirty="0" smtClean="0"/>
              <a:t>teeth</a:t>
            </a:r>
          </a:p>
          <a:p>
            <a:r>
              <a:rPr lang="en-GB" dirty="0" smtClean="0"/>
              <a:t>Precipitated by exertion/cold/emotion/heavy meal , relieved by rest/NTG</a:t>
            </a:r>
          </a:p>
          <a:p>
            <a:r>
              <a:rPr lang="en-GB" dirty="0" smtClean="0"/>
              <a:t>Less than 10 minutes </a:t>
            </a:r>
            <a:endParaRPr lang="en-US" dirty="0"/>
          </a:p>
          <a:p>
            <a:pPr marL="0" indent="0">
              <a:buNone/>
            </a:pPr>
            <a:r>
              <a:rPr lang="en-US" dirty="0" smtClean="0"/>
              <a:t>functional classification (Grade 1&gt;4 : with strenuous exercise  , mild limitation , marked limitation of ordinary activity , angina even at rest )</a:t>
            </a:r>
          </a:p>
          <a:p>
            <a:pPr marL="0" indent="0">
              <a:buNone/>
            </a:pPr>
            <a:endParaRPr lang="en-US" dirty="0" smtClean="0"/>
          </a:p>
        </p:txBody>
      </p:sp>
    </p:spTree>
    <p:extLst>
      <p:ext uri="{BB962C8B-B14F-4D97-AF65-F5344CB8AC3E}">
        <p14:creationId xmlns:p14="http://schemas.microsoft.com/office/powerpoint/2010/main" val="1849416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solidFill>
                  <a:srgbClr val="FF0000"/>
                </a:solidFill>
              </a:rPr>
              <a:t>Corneal </a:t>
            </a:r>
            <a:r>
              <a:rPr lang="en-US" b="1" dirty="0">
                <a:solidFill>
                  <a:srgbClr val="FF0000"/>
                </a:solidFill>
              </a:rPr>
              <a:t>arcus: </a:t>
            </a:r>
            <a:r>
              <a:rPr lang="en-US" dirty="0"/>
              <a:t>a creamy </a:t>
            </a:r>
            <a:r>
              <a:rPr lang="en-US" dirty="0" smtClean="0"/>
              <a:t>yellow discoloration </a:t>
            </a:r>
            <a:r>
              <a:rPr lang="en-US" dirty="0"/>
              <a:t>at the boundary of the iris and cornea</a:t>
            </a:r>
            <a:endParaRPr lang="ar-JO"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2257" y="1833951"/>
            <a:ext cx="6414447" cy="409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179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Arterial </a:t>
            </a:r>
            <a:r>
              <a:rPr lang="en-US" dirty="0" smtClean="0"/>
              <a:t>pulses </a:t>
            </a:r>
            <a:endParaRPr lang="ar-JO" dirty="0"/>
          </a:p>
        </p:txBody>
      </p:sp>
      <p:sp>
        <p:nvSpPr>
          <p:cNvPr id="3" name="عنصر نائب للمحتوى 2"/>
          <p:cNvSpPr>
            <a:spLocks noGrp="1"/>
          </p:cNvSpPr>
          <p:nvPr>
            <p:ph idx="1"/>
          </p:nvPr>
        </p:nvSpPr>
        <p:spPr/>
        <p:txBody>
          <a:bodyPr/>
          <a:lstStyle/>
          <a:p>
            <a:pPr marL="0" indent="0">
              <a:buNone/>
            </a:pPr>
            <a:r>
              <a:rPr lang="en-US" b="1" dirty="0" smtClean="0">
                <a:solidFill>
                  <a:srgbClr val="FF0000"/>
                </a:solidFill>
              </a:rPr>
              <a:t>Is the </a:t>
            </a:r>
            <a:r>
              <a:rPr lang="en-GB" b="1" dirty="0">
                <a:solidFill>
                  <a:srgbClr val="FF0000"/>
                </a:solidFill>
              </a:rPr>
              <a:t>the pressure </a:t>
            </a:r>
            <a:r>
              <a:rPr lang="en-GB" b="1" dirty="0" smtClean="0">
                <a:solidFill>
                  <a:srgbClr val="FF0000"/>
                </a:solidFill>
              </a:rPr>
              <a:t>wave </a:t>
            </a:r>
            <a:r>
              <a:rPr lang="en-US" b="1" dirty="0" smtClean="0">
                <a:solidFill>
                  <a:srgbClr val="FF0000"/>
                </a:solidFill>
              </a:rPr>
              <a:t>generated </a:t>
            </a:r>
            <a:r>
              <a:rPr lang="en-US" b="1" dirty="0">
                <a:solidFill>
                  <a:srgbClr val="FF0000"/>
                </a:solidFill>
              </a:rPr>
              <a:t>by the ejection of blood into the circulation from </a:t>
            </a:r>
            <a:r>
              <a:rPr lang="en-US" b="1" dirty="0" smtClean="0">
                <a:solidFill>
                  <a:srgbClr val="FF0000"/>
                </a:solidFill>
              </a:rPr>
              <a:t>the </a:t>
            </a:r>
            <a:r>
              <a:rPr lang="en-GB" b="1" dirty="0" smtClean="0">
                <a:solidFill>
                  <a:srgbClr val="FF0000"/>
                </a:solidFill>
              </a:rPr>
              <a:t>left ventricle.</a:t>
            </a:r>
          </a:p>
          <a:p>
            <a:pPr marL="0" indent="0">
              <a:buNone/>
            </a:pPr>
            <a:r>
              <a:rPr lang="en-US" dirty="0" smtClean="0"/>
              <a:t>*When </a:t>
            </a:r>
            <a:r>
              <a:rPr lang="en-US" dirty="0"/>
              <a:t>taking a pulse, assess:</a:t>
            </a:r>
          </a:p>
          <a:p>
            <a:pPr marL="0" indent="0">
              <a:buNone/>
            </a:pPr>
            <a:r>
              <a:rPr lang="en-US" dirty="0"/>
              <a:t>• </a:t>
            </a:r>
            <a:r>
              <a:rPr lang="en-US" dirty="0" smtClean="0"/>
              <a:t>Rate</a:t>
            </a:r>
            <a:r>
              <a:rPr lang="en-US" dirty="0"/>
              <a:t>: </a:t>
            </a:r>
            <a:r>
              <a:rPr lang="en-US" dirty="0">
                <a:solidFill>
                  <a:schemeClr val="accent1"/>
                </a:solidFill>
              </a:rPr>
              <a:t>the number of pulses occurring per </a:t>
            </a:r>
            <a:r>
              <a:rPr lang="en-US" dirty="0" smtClean="0">
                <a:solidFill>
                  <a:schemeClr val="accent1"/>
                </a:solidFill>
              </a:rPr>
              <a:t>minute</a:t>
            </a:r>
            <a:r>
              <a:rPr lang="en-US" dirty="0" smtClean="0"/>
              <a:t>(radial artery )</a:t>
            </a:r>
          </a:p>
          <a:p>
            <a:pPr marL="0" indent="0">
              <a:buNone/>
            </a:pPr>
            <a:r>
              <a:rPr lang="en-US" dirty="0" err="1" smtClean="0"/>
              <a:t>Brdaycardia</a:t>
            </a:r>
            <a:r>
              <a:rPr lang="en-US" dirty="0" smtClean="0"/>
              <a:t> &lt; 60bpm and Tachycardia &gt;100bpm</a:t>
            </a:r>
            <a:endParaRPr lang="en-US" dirty="0"/>
          </a:p>
          <a:p>
            <a:pPr marL="0" indent="0">
              <a:buNone/>
            </a:pPr>
            <a:r>
              <a:rPr lang="en-US" dirty="0"/>
              <a:t>• R</a:t>
            </a:r>
            <a:r>
              <a:rPr lang="en-US" dirty="0" smtClean="0"/>
              <a:t>hythm</a:t>
            </a:r>
            <a:r>
              <a:rPr lang="en-US" dirty="0"/>
              <a:t>: </a:t>
            </a:r>
            <a:r>
              <a:rPr lang="en-US" dirty="0">
                <a:solidFill>
                  <a:schemeClr val="accent6"/>
                </a:solidFill>
              </a:rPr>
              <a:t>the pattern or regularity </a:t>
            </a:r>
            <a:r>
              <a:rPr lang="en-US" dirty="0"/>
              <a:t>of </a:t>
            </a:r>
            <a:r>
              <a:rPr lang="en-US" dirty="0" smtClean="0"/>
              <a:t>pulses</a:t>
            </a:r>
            <a:r>
              <a:rPr lang="en-US" dirty="0"/>
              <a:t>(radial artery </a:t>
            </a:r>
            <a:r>
              <a:rPr lang="en-US" dirty="0" smtClean="0"/>
              <a:t>)</a:t>
            </a:r>
            <a:endParaRPr lang="en-US" dirty="0"/>
          </a:p>
          <a:p>
            <a:pPr marL="0" indent="0">
              <a:buNone/>
            </a:pPr>
            <a:r>
              <a:rPr lang="en-US" dirty="0"/>
              <a:t>• </a:t>
            </a:r>
            <a:r>
              <a:rPr lang="en-US" dirty="0" smtClean="0"/>
              <a:t>Volume</a:t>
            </a:r>
            <a:r>
              <a:rPr lang="en-US" dirty="0"/>
              <a:t>: the </a:t>
            </a:r>
            <a:r>
              <a:rPr lang="en-US" dirty="0">
                <a:solidFill>
                  <a:srgbClr val="FFC000"/>
                </a:solidFill>
              </a:rPr>
              <a:t>perceived degree of </a:t>
            </a:r>
            <a:r>
              <a:rPr lang="en-US" dirty="0" smtClean="0">
                <a:solidFill>
                  <a:srgbClr val="FFC000"/>
                </a:solidFill>
              </a:rPr>
              <a:t>pulsation</a:t>
            </a:r>
            <a:r>
              <a:rPr lang="en-US" dirty="0" smtClean="0"/>
              <a:t>(Large artery ) </a:t>
            </a:r>
            <a:endParaRPr lang="en-US" dirty="0"/>
          </a:p>
          <a:p>
            <a:pPr marL="0" indent="0">
              <a:buNone/>
            </a:pPr>
            <a:r>
              <a:rPr lang="en-US" dirty="0"/>
              <a:t>• </a:t>
            </a:r>
            <a:r>
              <a:rPr lang="en-US" dirty="0" smtClean="0"/>
              <a:t>Character</a:t>
            </a:r>
            <a:r>
              <a:rPr lang="en-US" dirty="0"/>
              <a:t>: an </a:t>
            </a:r>
            <a:r>
              <a:rPr lang="en-US" dirty="0">
                <a:solidFill>
                  <a:srgbClr val="7030A0"/>
                </a:solidFill>
              </a:rPr>
              <a:t>impression of the pulse waveform or </a:t>
            </a:r>
            <a:r>
              <a:rPr lang="en-US" dirty="0" smtClean="0">
                <a:solidFill>
                  <a:srgbClr val="7030A0"/>
                </a:solidFill>
              </a:rPr>
              <a:t>shape</a:t>
            </a:r>
            <a:r>
              <a:rPr lang="en-US" dirty="0"/>
              <a:t>(Large </a:t>
            </a:r>
            <a:r>
              <a:rPr lang="en-US" dirty="0" smtClean="0"/>
              <a:t>artery) .</a:t>
            </a:r>
            <a:endParaRPr lang="ar-JO" dirty="0"/>
          </a:p>
        </p:txBody>
      </p:sp>
    </p:spTree>
    <p:extLst>
      <p:ext uri="{BB962C8B-B14F-4D97-AF65-F5344CB8AC3E}">
        <p14:creationId xmlns:p14="http://schemas.microsoft.com/office/powerpoint/2010/main" val="303833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Examining pulses</a:t>
            </a:r>
            <a:endParaRPr lang="ar-JO" dirty="0"/>
          </a:p>
        </p:txBody>
      </p:sp>
      <p:sp>
        <p:nvSpPr>
          <p:cNvPr id="3" name="عنصر نائب للمحتوى 2"/>
          <p:cNvSpPr>
            <a:spLocks noGrp="1"/>
          </p:cNvSpPr>
          <p:nvPr>
            <p:ph idx="1"/>
          </p:nvPr>
        </p:nvSpPr>
        <p:spPr>
          <a:xfrm>
            <a:off x="838200" y="1410789"/>
            <a:ext cx="10515600" cy="5159828"/>
          </a:xfrm>
        </p:spPr>
        <p:txBody>
          <a:bodyPr>
            <a:normAutofit fontScale="85000" lnSpcReduction="20000"/>
          </a:bodyPr>
          <a:lstStyle/>
          <a:p>
            <a:r>
              <a:rPr lang="en-US" b="1" dirty="0">
                <a:solidFill>
                  <a:srgbClr val="FF0000"/>
                </a:solidFill>
              </a:rPr>
              <a:t>Radial </a:t>
            </a:r>
            <a:r>
              <a:rPr lang="en-US" b="1" dirty="0" smtClean="0">
                <a:solidFill>
                  <a:srgbClr val="FF0000"/>
                </a:solidFill>
              </a:rPr>
              <a:t>pulse; </a:t>
            </a:r>
            <a:r>
              <a:rPr lang="en-US" dirty="0" smtClean="0"/>
              <a:t>Pads of index </a:t>
            </a:r>
            <a:r>
              <a:rPr lang="en-US" dirty="0"/>
              <a:t>and middle fingers over the right wrist, just lateral to the flexor carpi </a:t>
            </a:r>
            <a:r>
              <a:rPr lang="en-US" dirty="0" err="1"/>
              <a:t>radialis</a:t>
            </a:r>
            <a:r>
              <a:rPr lang="en-US" dirty="0"/>
              <a:t> tendon (</a:t>
            </a:r>
            <a:r>
              <a:rPr lang="en-US" b="1" dirty="0" smtClean="0">
                <a:solidFill>
                  <a:srgbClr val="FF0000"/>
                </a:solidFill>
              </a:rPr>
              <a:t>Assess </a:t>
            </a:r>
            <a:r>
              <a:rPr lang="en-US" b="1" dirty="0">
                <a:solidFill>
                  <a:srgbClr val="FF0000"/>
                </a:solidFill>
              </a:rPr>
              <a:t>the rhythm </a:t>
            </a:r>
            <a:r>
              <a:rPr lang="en-US" b="1" dirty="0" smtClean="0">
                <a:solidFill>
                  <a:srgbClr val="FF0000"/>
                </a:solidFill>
              </a:rPr>
              <a:t>and rate </a:t>
            </a:r>
            <a:r>
              <a:rPr lang="en-US" dirty="0" smtClean="0"/>
              <a:t>(number of pulses over </a:t>
            </a:r>
            <a:r>
              <a:rPr lang="en-US" dirty="0"/>
              <a:t>15 </a:t>
            </a:r>
            <a:r>
              <a:rPr lang="en-US" dirty="0" smtClean="0"/>
              <a:t>seconds X 4))</a:t>
            </a:r>
            <a:r>
              <a:rPr lang="en-US" dirty="0"/>
              <a:t> </a:t>
            </a:r>
            <a:br>
              <a:rPr lang="en-US" dirty="0"/>
            </a:br>
            <a:r>
              <a:rPr lang="en-US" dirty="0" smtClean="0"/>
              <a:t>Palpate </a:t>
            </a:r>
            <a:r>
              <a:rPr lang="en-US" dirty="0"/>
              <a:t>both radial pulses simultaneously, assessing any delay between the two. </a:t>
            </a:r>
            <a:endParaRPr lang="en-US" dirty="0" smtClean="0"/>
          </a:p>
          <a:p>
            <a:pPr marL="0" indent="0">
              <a:buNone/>
            </a:pPr>
            <a:r>
              <a:rPr lang="en-US" dirty="0" smtClean="0"/>
              <a:t>&gt;&gt; </a:t>
            </a:r>
            <a:r>
              <a:rPr lang="en-US" b="1" u="sng" dirty="0" smtClean="0">
                <a:solidFill>
                  <a:schemeClr val="accent1"/>
                </a:solidFill>
              </a:rPr>
              <a:t>To </a:t>
            </a:r>
            <a:r>
              <a:rPr lang="en-US" b="1" u="sng" dirty="0">
                <a:solidFill>
                  <a:schemeClr val="accent1"/>
                </a:solidFill>
              </a:rPr>
              <a:t>detect a collapsing </a:t>
            </a:r>
            <a:r>
              <a:rPr lang="en-US" b="1" u="sng" dirty="0" smtClean="0">
                <a:solidFill>
                  <a:schemeClr val="accent1"/>
                </a:solidFill>
              </a:rPr>
              <a:t>pulse</a:t>
            </a:r>
            <a:r>
              <a:rPr lang="en-US" dirty="0"/>
              <a:t> </a:t>
            </a:r>
            <a:r>
              <a:rPr lang="en-US" dirty="0" smtClean="0"/>
              <a:t>&gt;&gt; </a:t>
            </a:r>
          </a:p>
          <a:p>
            <a:pPr marL="0" indent="0">
              <a:buNone/>
            </a:pPr>
            <a:r>
              <a:rPr lang="en-US" dirty="0" smtClean="0"/>
              <a:t>1- </a:t>
            </a:r>
            <a:r>
              <a:rPr lang="en-US" dirty="0"/>
              <a:t>check that the patient has no shoulder or arm pain or restriction on movement; </a:t>
            </a:r>
            <a:endParaRPr lang="en-US" dirty="0" smtClean="0"/>
          </a:p>
          <a:p>
            <a:pPr marL="0" indent="0">
              <a:buNone/>
            </a:pPr>
            <a:r>
              <a:rPr lang="en-US" dirty="0" smtClean="0"/>
              <a:t>2- feel </a:t>
            </a:r>
            <a:r>
              <a:rPr lang="en-US" dirty="0"/>
              <a:t>the pulse with the base of your fingers, then raise the patient’s arm vertically above their </a:t>
            </a:r>
            <a:r>
              <a:rPr lang="en-US" dirty="0" smtClean="0"/>
              <a:t>head. </a:t>
            </a:r>
          </a:p>
          <a:p>
            <a:r>
              <a:rPr lang="en-US" b="1" dirty="0" smtClean="0">
                <a:solidFill>
                  <a:srgbClr val="FF0000"/>
                </a:solidFill>
              </a:rPr>
              <a:t>Brachial pulse;</a:t>
            </a:r>
            <a:r>
              <a:rPr lang="en-US" dirty="0" smtClean="0"/>
              <a:t> </a:t>
            </a:r>
            <a:r>
              <a:rPr lang="en-US" dirty="0"/>
              <a:t>Use your index and middle fingers to palpate the pulse in the antecubital fossa, just medial to the biceps </a:t>
            </a:r>
            <a:r>
              <a:rPr lang="en-US" dirty="0" smtClean="0"/>
              <a:t>tendon. </a:t>
            </a:r>
            <a:r>
              <a:rPr lang="en-US" b="1" dirty="0">
                <a:solidFill>
                  <a:srgbClr val="FF0000"/>
                </a:solidFill>
              </a:rPr>
              <a:t>Assess the character and volume of the pulse</a:t>
            </a:r>
            <a:r>
              <a:rPr lang="en-US" dirty="0"/>
              <a:t>. </a:t>
            </a:r>
            <a:endParaRPr lang="en-US" dirty="0" smtClean="0"/>
          </a:p>
          <a:p>
            <a:r>
              <a:rPr lang="en-US" b="1" dirty="0" smtClean="0">
                <a:solidFill>
                  <a:srgbClr val="FF0000"/>
                </a:solidFill>
              </a:rPr>
              <a:t>Carotid pulse;</a:t>
            </a:r>
            <a:r>
              <a:rPr lang="en-US" dirty="0" smtClean="0"/>
              <a:t> With </a:t>
            </a:r>
            <a:r>
              <a:rPr lang="en-US" dirty="0"/>
              <a:t>the patient </a:t>
            </a:r>
            <a:r>
              <a:rPr lang="en-US" dirty="0" err="1"/>
              <a:t>semirecumbent</a:t>
            </a:r>
            <a:r>
              <a:rPr lang="en-US" dirty="0"/>
              <a:t>, place the tips of your fingers between the larynx and the anterior border of the sternocleidomastoid </a:t>
            </a:r>
            <a:r>
              <a:rPr lang="en-US" dirty="0" smtClean="0"/>
              <a:t>muscle and </a:t>
            </a:r>
            <a:r>
              <a:rPr lang="en-US" dirty="0"/>
              <a:t>Palpate the pulse </a:t>
            </a:r>
            <a:r>
              <a:rPr lang="en-US" b="1" u="sng" dirty="0"/>
              <a:t>gently to avoid a vagal reflex</a:t>
            </a:r>
            <a:r>
              <a:rPr lang="en-US" dirty="0"/>
              <a:t>, </a:t>
            </a:r>
            <a:r>
              <a:rPr lang="en-US" dirty="0">
                <a:solidFill>
                  <a:srgbClr val="FF0000"/>
                </a:solidFill>
              </a:rPr>
              <a:t>and never assess both carotids simultaneously</a:t>
            </a:r>
            <a:r>
              <a:rPr lang="en-US" dirty="0"/>
              <a:t>. </a:t>
            </a:r>
            <a:br>
              <a:rPr lang="en-US" dirty="0"/>
            </a:br>
            <a:r>
              <a:rPr lang="en-US" dirty="0" smtClean="0"/>
              <a:t>Listen </a:t>
            </a:r>
            <a:r>
              <a:rPr lang="en-US" dirty="0"/>
              <a:t>for bruits over both carotid arteries, using the diaphragm of your stethoscope in held inspiration</a:t>
            </a:r>
            <a:r>
              <a:rPr lang="en-US" dirty="0" smtClean="0"/>
              <a:t>.</a:t>
            </a:r>
            <a:endParaRPr lang="en-US" dirty="0"/>
          </a:p>
          <a:p>
            <a:endParaRPr lang="ar-JO" dirty="0"/>
          </a:p>
        </p:txBody>
      </p:sp>
    </p:spTree>
    <p:extLst>
      <p:ext uri="{BB962C8B-B14F-4D97-AF65-F5344CB8AC3E}">
        <p14:creationId xmlns:p14="http://schemas.microsoft.com/office/powerpoint/2010/main" val="1443663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Pulse </a:t>
            </a:r>
            <a:r>
              <a:rPr lang="en-US" b="1" dirty="0" smtClean="0">
                <a:solidFill>
                  <a:srgbClr val="FF0000"/>
                </a:solidFill>
              </a:rPr>
              <a:t>Volume</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a:t>large pulse volume is a reflection of a large pulse pressure, which can be physiological or </a:t>
            </a:r>
            <a:r>
              <a:rPr lang="en-US" dirty="0" smtClean="0"/>
              <a:t>pathological. </a:t>
            </a:r>
          </a:p>
          <a:p>
            <a:r>
              <a:rPr lang="en-US" dirty="0" smtClean="0"/>
              <a:t>Low </a:t>
            </a:r>
            <a:r>
              <a:rPr lang="en-US" dirty="0"/>
              <a:t>pulse volume may result from severe heart failure and conditions associated with inadequate ventricular filling such as </a:t>
            </a:r>
            <a:r>
              <a:rPr lang="en-US" dirty="0" err="1"/>
              <a:t>hypovolaemia</a:t>
            </a:r>
            <a:r>
              <a:rPr lang="en-US" dirty="0"/>
              <a:t>, cardiac tamponade and mitral stenosis. </a:t>
            </a:r>
            <a:endParaRPr lang="en-US" dirty="0" smtClean="0"/>
          </a:p>
          <a:p>
            <a:r>
              <a:rPr lang="en-US" dirty="0" smtClean="0"/>
              <a:t>Asymmetric </a:t>
            </a:r>
            <a:r>
              <a:rPr lang="en-US" dirty="0"/>
              <a:t>pulses may represent occlusive peripheral arterial disease or </a:t>
            </a:r>
            <a:r>
              <a:rPr lang="en-US" dirty="0" smtClean="0"/>
              <a:t>Aortic dissection.</a:t>
            </a:r>
          </a:p>
          <a:p>
            <a:r>
              <a:rPr lang="en-US" dirty="0" err="1"/>
              <a:t>Coarctation</a:t>
            </a:r>
            <a:r>
              <a:rPr lang="en-US" dirty="0"/>
              <a:t> </a:t>
            </a:r>
            <a:r>
              <a:rPr lang="en-US" dirty="0" smtClean="0"/>
              <a:t>of the aorta may </a:t>
            </a:r>
            <a:r>
              <a:rPr lang="en-US" dirty="0"/>
              <a:t>produce reduced-volume lower limb pulses, which are also delayed relative to the upper limb pulses (</a:t>
            </a:r>
            <a:r>
              <a:rPr lang="en-US" dirty="0" err="1"/>
              <a:t>radiofemoral</a:t>
            </a:r>
            <a:r>
              <a:rPr lang="en-US" dirty="0"/>
              <a:t> delay). </a:t>
            </a:r>
          </a:p>
        </p:txBody>
      </p:sp>
    </p:spTree>
    <p:extLst>
      <p:ext uri="{BB962C8B-B14F-4D97-AF65-F5344CB8AC3E}">
        <p14:creationId xmlns:p14="http://schemas.microsoft.com/office/powerpoint/2010/main" val="2447006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Pulse character</a:t>
            </a:r>
            <a:endParaRPr lang="en-US" b="1" dirty="0">
              <a:solidFill>
                <a:srgbClr val="FF0000"/>
              </a:solidFill>
            </a:endParaRPr>
          </a:p>
        </p:txBody>
      </p:sp>
      <p:sp>
        <p:nvSpPr>
          <p:cNvPr id="3" name="Content Placeholder 2"/>
          <p:cNvSpPr>
            <a:spLocks noGrp="1"/>
          </p:cNvSpPr>
          <p:nvPr>
            <p:ph idx="1"/>
          </p:nvPr>
        </p:nvSpPr>
        <p:spPr>
          <a:xfrm>
            <a:off x="838200" y="1825625"/>
            <a:ext cx="10515600" cy="4810306"/>
          </a:xfrm>
        </p:spPr>
        <p:txBody>
          <a:bodyPr>
            <a:normAutofit fontScale="92500" lnSpcReduction="20000"/>
          </a:bodyPr>
          <a:lstStyle/>
          <a:p>
            <a:r>
              <a:rPr lang="en-US" b="1" dirty="0">
                <a:solidFill>
                  <a:srgbClr val="FF0000"/>
                </a:solidFill>
              </a:rPr>
              <a:t>S</a:t>
            </a:r>
            <a:r>
              <a:rPr lang="en-US" b="1" dirty="0" smtClean="0">
                <a:solidFill>
                  <a:srgbClr val="FF0000"/>
                </a:solidFill>
              </a:rPr>
              <a:t>low-rising pulse;</a:t>
            </a:r>
            <a:r>
              <a:rPr lang="en-US" dirty="0" smtClean="0"/>
              <a:t> gradual </a:t>
            </a:r>
            <a:r>
              <a:rPr lang="en-US" dirty="0"/>
              <a:t>upstroke with a reduced peak occurring late in systole, and is a feature of severe aortic </a:t>
            </a:r>
            <a:r>
              <a:rPr lang="en-US" dirty="0" smtClean="0"/>
              <a:t>stenosis. </a:t>
            </a:r>
          </a:p>
          <a:p>
            <a:r>
              <a:rPr lang="en-US" b="1" dirty="0" smtClean="0">
                <a:solidFill>
                  <a:srgbClr val="FF0000"/>
                </a:solidFill>
              </a:rPr>
              <a:t>Collapsing </a:t>
            </a:r>
            <a:r>
              <a:rPr lang="en-US" b="1" dirty="0">
                <a:solidFill>
                  <a:srgbClr val="FF0000"/>
                </a:solidFill>
              </a:rPr>
              <a:t>pulse </a:t>
            </a:r>
            <a:r>
              <a:rPr lang="en-US" dirty="0"/>
              <a:t>may occur with severe aortic regurgitation. The peak of the pulse wave arrives early and is followed by a rapid fall in </a:t>
            </a:r>
            <a:r>
              <a:rPr lang="en-US" dirty="0" smtClean="0"/>
              <a:t>pressure.). </a:t>
            </a:r>
          </a:p>
          <a:p>
            <a:r>
              <a:rPr lang="en-US" b="1" dirty="0" err="1" smtClean="0">
                <a:solidFill>
                  <a:srgbClr val="FF0000"/>
                </a:solidFill>
              </a:rPr>
              <a:t>Pulsus</a:t>
            </a:r>
            <a:r>
              <a:rPr lang="en-US" b="1" dirty="0" smtClean="0">
                <a:solidFill>
                  <a:srgbClr val="FF0000"/>
                </a:solidFill>
              </a:rPr>
              <a:t> </a:t>
            </a:r>
            <a:r>
              <a:rPr lang="en-US" b="1" dirty="0" err="1">
                <a:solidFill>
                  <a:srgbClr val="FF0000"/>
                </a:solidFill>
              </a:rPr>
              <a:t>bisferiens</a:t>
            </a:r>
            <a:r>
              <a:rPr lang="en-US" b="1" dirty="0">
                <a:solidFill>
                  <a:srgbClr val="FF0000"/>
                </a:solidFill>
              </a:rPr>
              <a:t>, </a:t>
            </a:r>
            <a:r>
              <a:rPr lang="en-US" dirty="0"/>
              <a:t>an increased pulse with a double systolic peak separated by a distinct mid-systolic dip, is classically produced by concomitant aortic stenosis and regurgitation. </a:t>
            </a:r>
            <a:endParaRPr lang="en-US" dirty="0" smtClean="0"/>
          </a:p>
          <a:p>
            <a:r>
              <a:rPr lang="en-US" b="1" dirty="0" err="1" smtClean="0">
                <a:solidFill>
                  <a:srgbClr val="FF0000"/>
                </a:solidFill>
              </a:rPr>
              <a:t>Pulsus</a:t>
            </a:r>
            <a:r>
              <a:rPr lang="en-US" b="1" dirty="0" smtClean="0">
                <a:solidFill>
                  <a:srgbClr val="FF0000"/>
                </a:solidFill>
              </a:rPr>
              <a:t> </a:t>
            </a:r>
            <a:r>
              <a:rPr lang="en-US" b="1" dirty="0" err="1">
                <a:solidFill>
                  <a:srgbClr val="FF0000"/>
                </a:solidFill>
              </a:rPr>
              <a:t>alternans</a:t>
            </a:r>
            <a:r>
              <a:rPr lang="en-US" b="1" dirty="0">
                <a:solidFill>
                  <a:srgbClr val="FF0000"/>
                </a:solidFill>
              </a:rPr>
              <a:t>, </a:t>
            </a:r>
            <a:r>
              <a:rPr lang="en-US" dirty="0"/>
              <a:t>beat-to-beat variation in pulse volume with a normal rhythm, may occur in advanced heart </a:t>
            </a:r>
            <a:r>
              <a:rPr lang="en-US" dirty="0" smtClean="0"/>
              <a:t>failure.</a:t>
            </a:r>
          </a:p>
          <a:p>
            <a:r>
              <a:rPr lang="en-US" b="1" dirty="0" err="1">
                <a:solidFill>
                  <a:srgbClr val="FF0000"/>
                </a:solidFill>
              </a:rPr>
              <a:t>Pulsus</a:t>
            </a:r>
            <a:r>
              <a:rPr lang="en-US" b="1" dirty="0">
                <a:solidFill>
                  <a:srgbClr val="FF0000"/>
                </a:solidFill>
              </a:rPr>
              <a:t> </a:t>
            </a:r>
            <a:r>
              <a:rPr lang="en-US" b="1" dirty="0" err="1">
                <a:solidFill>
                  <a:srgbClr val="FF0000"/>
                </a:solidFill>
              </a:rPr>
              <a:t>paradoxus</a:t>
            </a:r>
            <a:r>
              <a:rPr lang="en-US" b="1" dirty="0">
                <a:solidFill>
                  <a:srgbClr val="FF0000"/>
                </a:solidFill>
              </a:rPr>
              <a:t> </a:t>
            </a:r>
            <a:r>
              <a:rPr lang="en-US" dirty="0"/>
              <a:t>is an exaggeration of the normal variability of pulse volume with </a:t>
            </a:r>
            <a:r>
              <a:rPr lang="en-US" dirty="0" smtClean="0"/>
              <a:t>breathing. </a:t>
            </a:r>
            <a:r>
              <a:rPr lang="en-US" dirty="0"/>
              <a:t>If suspected, </a:t>
            </a:r>
            <a:r>
              <a:rPr lang="en-US" dirty="0" err="1"/>
              <a:t>pulsus</a:t>
            </a:r>
            <a:r>
              <a:rPr lang="en-US" dirty="0"/>
              <a:t> </a:t>
            </a:r>
            <a:r>
              <a:rPr lang="en-US" dirty="0" err="1"/>
              <a:t>paradoxus</a:t>
            </a:r>
            <a:r>
              <a:rPr lang="en-US" dirty="0"/>
              <a:t> can be confirmed using a blood pressure cuff </a:t>
            </a:r>
            <a:r>
              <a:rPr lang="en-US" dirty="0" smtClean="0"/>
              <a:t>(a </a:t>
            </a:r>
            <a:r>
              <a:rPr lang="en-US" dirty="0"/>
              <a:t>fall of &gt;10 mmHg between the cuff pressure at which </a:t>
            </a:r>
            <a:r>
              <a:rPr lang="en-US" dirty="0" err="1"/>
              <a:t>Korotkoff</a:t>
            </a:r>
            <a:r>
              <a:rPr lang="en-US" dirty="0"/>
              <a:t> sounds appear in expiration only and the cuff pressure at which </a:t>
            </a:r>
            <a:r>
              <a:rPr lang="en-US" dirty="0" err="1"/>
              <a:t>Korotkoff</a:t>
            </a:r>
            <a:r>
              <a:rPr lang="en-US" dirty="0"/>
              <a:t> sounds persist throughout the respiratory cycle is </a:t>
            </a:r>
            <a:r>
              <a:rPr lang="en-US" dirty="0" smtClean="0"/>
              <a:t>diagnostic)</a:t>
            </a:r>
          </a:p>
          <a:p>
            <a:endParaRPr lang="en-US" dirty="0"/>
          </a:p>
        </p:txBody>
      </p:sp>
    </p:spTree>
    <p:extLst>
      <p:ext uri="{BB962C8B-B14F-4D97-AF65-F5344CB8AC3E}">
        <p14:creationId xmlns:p14="http://schemas.microsoft.com/office/powerpoint/2010/main" val="1738377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JVP examination</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a:t>Estimate the jugular venous pressure (JVP) by observing the level of pulsation in the internal jugular </a:t>
            </a:r>
            <a:r>
              <a:rPr lang="en-US" dirty="0" smtClean="0"/>
              <a:t>vein</a:t>
            </a:r>
          </a:p>
          <a:p>
            <a:r>
              <a:rPr lang="en-US" dirty="0"/>
              <a:t>The vein runs deep to the </a:t>
            </a:r>
            <a:r>
              <a:rPr lang="en-US" dirty="0" err="1"/>
              <a:t>sternomastoid</a:t>
            </a:r>
            <a:r>
              <a:rPr lang="en-US" dirty="0"/>
              <a:t> muscle and enters the thorax between the sternal and clavicular </a:t>
            </a:r>
            <a:r>
              <a:rPr lang="en-US" dirty="0" smtClean="0"/>
              <a:t>heads</a:t>
            </a:r>
          </a:p>
          <a:p>
            <a:r>
              <a:rPr lang="en-US" dirty="0"/>
              <a:t>The normal waveform has two main peaks per cycle, which helps to distinguish it from the carotid arterial </a:t>
            </a:r>
            <a:r>
              <a:rPr lang="en-US" dirty="0" smtClean="0"/>
              <a:t>pulse</a:t>
            </a:r>
          </a:p>
          <a:p>
            <a:r>
              <a:rPr lang="en-US" dirty="0"/>
              <a:t>he external jugular vein is more superficial, prominent and easier to see. </a:t>
            </a:r>
            <a:endParaRPr lang="en-US" dirty="0" smtClean="0"/>
          </a:p>
          <a:p>
            <a:r>
              <a:rPr lang="en-US" dirty="0" smtClean="0"/>
              <a:t>The </a:t>
            </a:r>
            <a:r>
              <a:rPr lang="en-US" dirty="0"/>
              <a:t>JVP level reflects right atrial pressure (normally </a:t>
            </a:r>
            <a:r>
              <a:rPr lang="en-US" dirty="0" smtClean="0"/>
              <a:t>&lt;7mmhg,9cmH2o)</a:t>
            </a:r>
          </a:p>
          <a:p>
            <a:r>
              <a:rPr lang="en-US" dirty="0"/>
              <a:t>The sternal angle is approximately 5 cm above the right atrium, so the JVP in health should be ≤4 cm above this angle when the patient lies at 45 </a:t>
            </a:r>
            <a:r>
              <a:rPr lang="en-US" dirty="0" smtClean="0"/>
              <a:t>degrees</a:t>
            </a:r>
          </a:p>
          <a:p>
            <a:r>
              <a:rPr lang="en-US" dirty="0"/>
              <a:t>If right atrial pressure is low, the patient may have to lie flat for the JVP to be seen; if high, the patient may need to sit upright</a:t>
            </a:r>
          </a:p>
        </p:txBody>
      </p:sp>
    </p:spTree>
    <p:extLst>
      <p:ext uri="{BB962C8B-B14F-4D97-AF65-F5344CB8AC3E}">
        <p14:creationId xmlns:p14="http://schemas.microsoft.com/office/powerpoint/2010/main" val="3554432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22515" y="461203"/>
            <a:ext cx="6807926" cy="5578717"/>
          </a:xfrm>
          <a:prstGeom prst="rect">
            <a:avLst/>
          </a:prstGeom>
        </p:spPr>
      </p:pic>
    </p:spTree>
    <p:extLst>
      <p:ext uri="{BB962C8B-B14F-4D97-AF65-F5344CB8AC3E}">
        <p14:creationId xmlns:p14="http://schemas.microsoft.com/office/powerpoint/2010/main" val="3040620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31518" y="306061"/>
            <a:ext cx="6296923" cy="6458729"/>
          </a:xfrm>
          <a:prstGeom prst="rect">
            <a:avLst/>
          </a:prstGeom>
        </p:spPr>
      </p:pic>
    </p:spTree>
    <p:extLst>
      <p:ext uri="{BB962C8B-B14F-4D97-AF65-F5344CB8AC3E}">
        <p14:creationId xmlns:p14="http://schemas.microsoft.com/office/powerpoint/2010/main" val="1085344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5675" y="770709"/>
            <a:ext cx="11776492" cy="4646000"/>
          </a:xfrm>
          <a:prstGeom prst="rect">
            <a:avLst/>
          </a:prstGeom>
        </p:spPr>
      </p:pic>
    </p:spTree>
    <p:extLst>
      <p:ext uri="{BB962C8B-B14F-4D97-AF65-F5344CB8AC3E}">
        <p14:creationId xmlns:p14="http://schemas.microsoft.com/office/powerpoint/2010/main" val="2454412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solidFill>
                  <a:srgbClr val="FF0000"/>
                </a:solidFill>
              </a:rPr>
              <a:t>Precordium </a:t>
            </a:r>
            <a:endParaRPr lang="ar-JO" b="1" dirty="0">
              <a:solidFill>
                <a:srgbClr val="FF0000"/>
              </a:solidFill>
            </a:endParaRPr>
          </a:p>
        </p:txBody>
      </p:sp>
      <p:sp>
        <p:nvSpPr>
          <p:cNvPr id="3" name="عنصر نائب للمحتوى 2"/>
          <p:cNvSpPr>
            <a:spLocks noGrp="1"/>
          </p:cNvSpPr>
          <p:nvPr>
            <p:ph idx="1"/>
          </p:nvPr>
        </p:nvSpPr>
        <p:spPr>
          <a:xfrm>
            <a:off x="838200" y="1825625"/>
            <a:ext cx="10515600" cy="4351338"/>
          </a:xfrm>
        </p:spPr>
        <p:txBody>
          <a:bodyPr>
            <a:normAutofit/>
          </a:bodyPr>
          <a:lstStyle/>
          <a:p>
            <a:pPr algn="l" rtl="0"/>
            <a:r>
              <a:rPr lang="en-US" sz="3600" b="1" dirty="0">
                <a:solidFill>
                  <a:schemeClr val="accent1"/>
                </a:solidFill>
              </a:rPr>
              <a:t>T</a:t>
            </a:r>
            <a:r>
              <a:rPr lang="en-US" sz="3600" b="1" dirty="0" smtClean="0">
                <a:solidFill>
                  <a:schemeClr val="accent1"/>
                </a:solidFill>
              </a:rPr>
              <a:t>he </a:t>
            </a:r>
            <a:r>
              <a:rPr lang="en-US" sz="3600" b="1" dirty="0">
                <a:solidFill>
                  <a:schemeClr val="accent1"/>
                </a:solidFill>
              </a:rPr>
              <a:t>anterior chest surface overlying the </a:t>
            </a:r>
            <a:r>
              <a:rPr lang="en-US" sz="3600" b="1" dirty="0" smtClean="0">
                <a:solidFill>
                  <a:schemeClr val="accent1"/>
                </a:solidFill>
              </a:rPr>
              <a:t>heart </a:t>
            </a:r>
            <a:r>
              <a:rPr lang="en-GB" sz="3600" b="1" dirty="0" smtClean="0">
                <a:solidFill>
                  <a:schemeClr val="accent1"/>
                </a:solidFill>
              </a:rPr>
              <a:t>and </a:t>
            </a:r>
            <a:r>
              <a:rPr lang="en-GB" sz="3600" b="1" dirty="0">
                <a:solidFill>
                  <a:schemeClr val="accent1"/>
                </a:solidFill>
              </a:rPr>
              <a:t>great </a:t>
            </a:r>
            <a:r>
              <a:rPr lang="en-GB" sz="3600" b="1" dirty="0" smtClean="0">
                <a:solidFill>
                  <a:schemeClr val="accent1"/>
                </a:solidFill>
              </a:rPr>
              <a:t>vessels</a:t>
            </a:r>
          </a:p>
        </p:txBody>
      </p:sp>
    </p:spTree>
    <p:extLst>
      <p:ext uri="{BB962C8B-B14F-4D97-AF65-F5344CB8AC3E}">
        <p14:creationId xmlns:p14="http://schemas.microsoft.com/office/powerpoint/2010/main" val="257458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1- </a:t>
            </a:r>
            <a:r>
              <a:rPr lang="en-US" b="1" dirty="0">
                <a:solidFill>
                  <a:srgbClr val="FF0000"/>
                </a:solidFill>
              </a:rPr>
              <a:t>Chest pain :</a:t>
            </a:r>
            <a:br>
              <a:rPr lang="en-US" b="1" dirty="0">
                <a:solidFill>
                  <a:srgbClr val="FF0000"/>
                </a:solidFill>
              </a:rPr>
            </a:br>
            <a:endParaRPr lang="ar-JO" b="1" dirty="0">
              <a:solidFill>
                <a:srgbClr val="FF0000"/>
              </a:solidFill>
            </a:endParaRPr>
          </a:p>
        </p:txBody>
      </p:sp>
      <p:sp>
        <p:nvSpPr>
          <p:cNvPr id="3" name="عنصر نائب للمحتوى 2"/>
          <p:cNvSpPr>
            <a:spLocks noGrp="1"/>
          </p:cNvSpPr>
          <p:nvPr>
            <p:ph idx="1"/>
          </p:nvPr>
        </p:nvSpPr>
        <p:spPr/>
        <p:txBody>
          <a:bodyPr>
            <a:normAutofit fontScale="85000" lnSpcReduction="20000"/>
          </a:bodyPr>
          <a:lstStyle/>
          <a:p>
            <a:pPr marL="0" indent="0">
              <a:buNone/>
            </a:pPr>
            <a:r>
              <a:rPr lang="en-US" dirty="0" smtClean="0"/>
              <a:t>If acute, consider:</a:t>
            </a:r>
          </a:p>
          <a:p>
            <a:r>
              <a:rPr lang="en-US" dirty="0" smtClean="0">
                <a:solidFill>
                  <a:srgbClr val="FF0000"/>
                </a:solidFill>
              </a:rPr>
              <a:t>Acute </a:t>
            </a:r>
            <a:r>
              <a:rPr lang="en-US" dirty="0">
                <a:solidFill>
                  <a:srgbClr val="FF0000"/>
                </a:solidFill>
              </a:rPr>
              <a:t>coronary syndrome </a:t>
            </a:r>
            <a:r>
              <a:rPr lang="en-US" dirty="0"/>
              <a:t>(Unstable angina , MI) : like angina , but more severe and associated with : Dyspnea , </a:t>
            </a:r>
            <a:r>
              <a:rPr lang="en-US" dirty="0" err="1"/>
              <a:t>angor</a:t>
            </a:r>
            <a:r>
              <a:rPr lang="en-US" dirty="0"/>
              <a:t> animi , </a:t>
            </a:r>
            <a:r>
              <a:rPr lang="en-US" dirty="0" err="1"/>
              <a:t>nasuea</a:t>
            </a:r>
            <a:r>
              <a:rPr lang="en-US" dirty="0"/>
              <a:t> , vomiting , sweating , pallor </a:t>
            </a:r>
          </a:p>
          <a:p>
            <a:r>
              <a:rPr lang="en-US" dirty="0" smtClean="0">
                <a:solidFill>
                  <a:srgbClr val="FF0000"/>
                </a:solidFill>
              </a:rPr>
              <a:t>Acute </a:t>
            </a:r>
            <a:r>
              <a:rPr lang="en-US" dirty="0">
                <a:solidFill>
                  <a:srgbClr val="FF0000"/>
                </a:solidFill>
              </a:rPr>
              <a:t>aortic dissection </a:t>
            </a:r>
            <a:r>
              <a:rPr lang="en-US" dirty="0"/>
              <a:t>: sudden , severe , tearing , radiated to back + syncope/stroke + risk factors ( HTN ,</a:t>
            </a:r>
            <a:r>
              <a:rPr lang="en-US" dirty="0" err="1"/>
              <a:t>marfan</a:t>
            </a:r>
            <a:r>
              <a:rPr lang="en-US" dirty="0"/>
              <a:t> syndrome ) </a:t>
            </a:r>
          </a:p>
          <a:p>
            <a:r>
              <a:rPr lang="en-US" dirty="0" smtClean="0">
                <a:solidFill>
                  <a:srgbClr val="FF0000"/>
                </a:solidFill>
              </a:rPr>
              <a:t>Pulmonary </a:t>
            </a:r>
            <a:r>
              <a:rPr lang="en-US" dirty="0">
                <a:solidFill>
                  <a:srgbClr val="FF0000"/>
                </a:solidFill>
              </a:rPr>
              <a:t>embolism </a:t>
            </a:r>
            <a:r>
              <a:rPr lang="en-US" dirty="0"/>
              <a:t>, </a:t>
            </a:r>
            <a:r>
              <a:rPr lang="en-US" dirty="0">
                <a:solidFill>
                  <a:srgbClr val="FF0000"/>
                </a:solidFill>
              </a:rPr>
              <a:t>pneumothorax</a:t>
            </a:r>
            <a:r>
              <a:rPr lang="en-US" dirty="0"/>
              <a:t>  : sharp pleuritic  , increased with coughing/inspiration ,</a:t>
            </a:r>
          </a:p>
          <a:p>
            <a:r>
              <a:rPr lang="en-US" dirty="0" smtClean="0">
                <a:solidFill>
                  <a:srgbClr val="FF0000"/>
                </a:solidFill>
              </a:rPr>
              <a:t>Acute </a:t>
            </a:r>
            <a:r>
              <a:rPr lang="en-US" dirty="0">
                <a:solidFill>
                  <a:srgbClr val="FF0000"/>
                </a:solidFill>
              </a:rPr>
              <a:t>pericarditis </a:t>
            </a:r>
            <a:r>
              <a:rPr lang="en-US" dirty="0"/>
              <a:t>: retrosternal/left sided , constant , sharp , stabbing  , radiated to shoulders , increased with inspiration/lying down , decreased by leaning forward </a:t>
            </a:r>
          </a:p>
          <a:p>
            <a:r>
              <a:rPr lang="en-US" dirty="0" smtClean="0">
                <a:solidFill>
                  <a:srgbClr val="FF0000"/>
                </a:solidFill>
              </a:rPr>
              <a:t>Musculoskeletal </a:t>
            </a:r>
            <a:r>
              <a:rPr lang="en-US" dirty="0">
                <a:solidFill>
                  <a:srgbClr val="FF0000"/>
                </a:solidFill>
              </a:rPr>
              <a:t>pain </a:t>
            </a:r>
            <a:r>
              <a:rPr lang="en-US" dirty="0"/>
              <a:t>: any site , vary with position/movements , with </a:t>
            </a:r>
            <a:r>
              <a:rPr lang="en-US" dirty="0" smtClean="0"/>
              <a:t>tenderness</a:t>
            </a:r>
          </a:p>
          <a:p>
            <a:r>
              <a:rPr lang="en-US" dirty="0" smtClean="0">
                <a:solidFill>
                  <a:srgbClr val="FF0000"/>
                </a:solidFill>
              </a:rPr>
              <a:t>Esophageal spasm</a:t>
            </a:r>
            <a:endParaRPr lang="en-US" dirty="0">
              <a:solidFill>
                <a:srgbClr val="FF0000"/>
              </a:solidFill>
            </a:endParaRPr>
          </a:p>
          <a:p>
            <a:endParaRPr lang="ar-JO" dirty="0"/>
          </a:p>
        </p:txBody>
      </p:sp>
    </p:spTree>
    <p:extLst>
      <p:ext uri="{BB962C8B-B14F-4D97-AF65-F5344CB8AC3E}">
        <p14:creationId xmlns:p14="http://schemas.microsoft.com/office/powerpoint/2010/main" val="4041454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GB" b="1" dirty="0" smtClean="0">
                <a:solidFill>
                  <a:srgbClr val="FF0000"/>
                </a:solidFill>
              </a:rPr>
              <a:t>Inspection </a:t>
            </a:r>
            <a:endParaRPr lang="ar-JO" b="1" dirty="0">
              <a:solidFill>
                <a:srgbClr val="FF0000"/>
              </a:solidFill>
            </a:endParaRPr>
          </a:p>
        </p:txBody>
      </p:sp>
      <p:sp>
        <p:nvSpPr>
          <p:cNvPr id="3" name="عنصر نائب للمحتوى 2"/>
          <p:cNvSpPr>
            <a:spLocks noGrp="1"/>
          </p:cNvSpPr>
          <p:nvPr>
            <p:ph idx="1"/>
          </p:nvPr>
        </p:nvSpPr>
        <p:spPr/>
        <p:txBody>
          <a:bodyPr/>
          <a:lstStyle/>
          <a:p>
            <a:r>
              <a:rPr lang="en-GB" dirty="0"/>
              <a:t>Deformity : pigeon chest , pectus </a:t>
            </a:r>
            <a:r>
              <a:rPr lang="en-GB" dirty="0" err="1"/>
              <a:t>excvatum</a:t>
            </a:r>
            <a:r>
              <a:rPr lang="en-GB" dirty="0"/>
              <a:t> </a:t>
            </a:r>
          </a:p>
          <a:p>
            <a:pPr algn="l"/>
            <a:r>
              <a:rPr lang="en-GB" dirty="0" smtClean="0"/>
              <a:t>Skin : Lesions, Hair distribution, vein dilatation.</a:t>
            </a:r>
          </a:p>
          <a:p>
            <a:pPr algn="l"/>
            <a:r>
              <a:rPr lang="en-GB" dirty="0" smtClean="0"/>
              <a:t>Scars : midline sternotomy(Open heart surgery : valve replacement or CABG )  , infra-clavicular(Pacemaker) , infra- mammary(mitral </a:t>
            </a:r>
            <a:r>
              <a:rPr lang="en-GB" dirty="0" err="1" smtClean="0"/>
              <a:t>valvotomy</a:t>
            </a:r>
            <a:r>
              <a:rPr lang="en-GB" dirty="0" smtClean="0"/>
              <a:t> )  </a:t>
            </a:r>
          </a:p>
          <a:p>
            <a:pPr algn="l"/>
            <a:r>
              <a:rPr lang="en-GB" dirty="0" smtClean="0"/>
              <a:t>Visible pulsation : apex</a:t>
            </a:r>
          </a:p>
        </p:txBody>
      </p:sp>
    </p:spTree>
    <p:extLst>
      <p:ext uri="{BB962C8B-B14F-4D97-AF65-F5344CB8AC3E}">
        <p14:creationId xmlns:p14="http://schemas.microsoft.com/office/powerpoint/2010/main" val="2224397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solidFill>
                  <a:srgbClr val="FF0000"/>
                </a:solidFill>
              </a:rPr>
              <a:t>Palpation</a:t>
            </a:r>
            <a:r>
              <a:rPr lang="en-GB" dirty="0" smtClean="0"/>
              <a:t> </a:t>
            </a:r>
            <a:endParaRPr lang="ar-JO" dirty="0"/>
          </a:p>
        </p:txBody>
      </p:sp>
      <p:sp>
        <p:nvSpPr>
          <p:cNvPr id="3" name="عنصر نائب للمحتوى 2"/>
          <p:cNvSpPr>
            <a:spLocks noGrp="1"/>
          </p:cNvSpPr>
          <p:nvPr>
            <p:ph idx="1"/>
          </p:nvPr>
        </p:nvSpPr>
        <p:spPr/>
        <p:txBody>
          <a:bodyPr>
            <a:normAutofit lnSpcReduction="10000"/>
          </a:bodyPr>
          <a:lstStyle/>
          <a:p>
            <a:pPr algn="l" rtl="0"/>
            <a:r>
              <a:rPr lang="en-GB" b="1" dirty="0" smtClean="0">
                <a:solidFill>
                  <a:schemeClr val="accent1"/>
                </a:solidFill>
              </a:rPr>
              <a:t>Apex beat : the </a:t>
            </a:r>
            <a:r>
              <a:rPr lang="en-US" b="1" dirty="0" smtClean="0">
                <a:solidFill>
                  <a:schemeClr val="accent1"/>
                </a:solidFill>
              </a:rPr>
              <a:t>most </a:t>
            </a:r>
            <a:r>
              <a:rPr lang="en-US" b="1" dirty="0">
                <a:solidFill>
                  <a:schemeClr val="accent1"/>
                </a:solidFill>
              </a:rPr>
              <a:t>lateral and inferior position at which the cardiac impulse </a:t>
            </a:r>
            <a:r>
              <a:rPr lang="en-US" b="1" dirty="0" smtClean="0">
                <a:solidFill>
                  <a:schemeClr val="accent1"/>
                </a:solidFill>
              </a:rPr>
              <a:t>can be felt. </a:t>
            </a:r>
            <a:r>
              <a:rPr lang="en-US" dirty="0" smtClean="0"/>
              <a:t> </a:t>
            </a:r>
          </a:p>
          <a:p>
            <a:pPr marL="0" indent="0">
              <a:buNone/>
            </a:pPr>
            <a:r>
              <a:rPr lang="en-US" dirty="0" smtClean="0"/>
              <a:t>&gt; </a:t>
            </a:r>
            <a:r>
              <a:rPr lang="en-US" dirty="0" smtClean="0">
                <a:solidFill>
                  <a:srgbClr val="FF0000"/>
                </a:solidFill>
              </a:rPr>
              <a:t>Location: </a:t>
            </a:r>
            <a:r>
              <a:rPr lang="en-US" dirty="0" smtClean="0"/>
              <a:t>5</a:t>
            </a:r>
            <a:r>
              <a:rPr lang="en-US" baseline="30000" dirty="0" smtClean="0"/>
              <a:t>th</a:t>
            </a:r>
            <a:r>
              <a:rPr lang="en-US" dirty="0" smtClean="0"/>
              <a:t> ICS at/medial to  MCL (</a:t>
            </a:r>
            <a:r>
              <a:rPr lang="en-US" dirty="0" err="1" smtClean="0"/>
              <a:t>Abnm</a:t>
            </a:r>
            <a:r>
              <a:rPr lang="en-US" dirty="0" smtClean="0"/>
              <a:t>  inferior and lateral in left ventricular dilatation or on right side in </a:t>
            </a:r>
            <a:r>
              <a:rPr lang="en-US" dirty="0" err="1" smtClean="0"/>
              <a:t>dextrocardia</a:t>
            </a:r>
            <a:r>
              <a:rPr lang="en-US" dirty="0" smtClean="0"/>
              <a:t> ) </a:t>
            </a:r>
          </a:p>
          <a:p>
            <a:pPr marL="0" indent="0">
              <a:buNone/>
            </a:pPr>
            <a:r>
              <a:rPr lang="en-US" dirty="0" smtClean="0"/>
              <a:t>&gt; </a:t>
            </a:r>
            <a:r>
              <a:rPr lang="en-US" dirty="0" smtClean="0">
                <a:solidFill>
                  <a:srgbClr val="FF0000"/>
                </a:solidFill>
              </a:rPr>
              <a:t>character : </a:t>
            </a:r>
            <a:r>
              <a:rPr lang="en-US" dirty="0" smtClean="0"/>
              <a:t>Normally briefly lift your hand/localized), (</a:t>
            </a:r>
            <a:r>
              <a:rPr lang="en-US" dirty="0" err="1" smtClean="0"/>
              <a:t>Abnm</a:t>
            </a:r>
            <a:r>
              <a:rPr lang="en-US" dirty="0" smtClean="0"/>
              <a:t>  LVH: forceful, MS : tapping  ,HCM : double ) </a:t>
            </a:r>
            <a:endParaRPr lang="en-GB" dirty="0" smtClean="0"/>
          </a:p>
          <a:p>
            <a:pPr marL="0" indent="0" algn="l" rtl="0">
              <a:buNone/>
            </a:pPr>
            <a:r>
              <a:rPr lang="en-GB" dirty="0" smtClean="0">
                <a:solidFill>
                  <a:srgbClr val="FF0000"/>
                </a:solidFill>
              </a:rPr>
              <a:t>&gt; Ventricular heave (palpable impulse that lefts your hand). </a:t>
            </a:r>
            <a:r>
              <a:rPr lang="en-GB" dirty="0" smtClean="0"/>
              <a:t>Right ventricular heave in RVH.</a:t>
            </a:r>
          </a:p>
          <a:p>
            <a:pPr marL="0" indent="0" algn="l" rtl="0">
              <a:buNone/>
            </a:pPr>
            <a:r>
              <a:rPr lang="en-GB" dirty="0" smtClean="0">
                <a:solidFill>
                  <a:srgbClr val="FF0000"/>
                </a:solidFill>
              </a:rPr>
              <a:t>&gt; Thrill : </a:t>
            </a:r>
            <a:r>
              <a:rPr lang="en-US" dirty="0"/>
              <a:t>tactile equivalent of a </a:t>
            </a:r>
            <a:r>
              <a:rPr lang="en-US" dirty="0" smtClean="0"/>
              <a:t>murmur: AS/VSD</a:t>
            </a:r>
            <a:r>
              <a:rPr lang="en-US" b="1" dirty="0" smtClean="0">
                <a:solidFill>
                  <a:schemeClr val="accent1"/>
                </a:solidFill>
              </a:rPr>
              <a:t> </a:t>
            </a:r>
            <a:r>
              <a:rPr lang="en-US" dirty="0"/>
              <a:t/>
            </a:r>
            <a:br>
              <a:rPr lang="en-US" dirty="0"/>
            </a:br>
            <a:r>
              <a:rPr lang="en-US" dirty="0" smtClean="0"/>
              <a:t>&gt;Apex </a:t>
            </a:r>
            <a:r>
              <a:rPr lang="en-US" dirty="0"/>
              <a:t>beat might be absent (OPERA).</a:t>
            </a:r>
            <a:endParaRPr lang="en-GB" dirty="0" smtClean="0"/>
          </a:p>
        </p:txBody>
      </p:sp>
    </p:spTree>
    <p:extLst>
      <p:ext uri="{BB962C8B-B14F-4D97-AF65-F5344CB8AC3E}">
        <p14:creationId xmlns:p14="http://schemas.microsoft.com/office/powerpoint/2010/main" val="3673684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793" y="875212"/>
            <a:ext cx="11772520" cy="495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48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Auscultation </a:t>
            </a:r>
            <a:endParaRPr lang="ar-JO" b="1" dirty="0">
              <a:solidFill>
                <a:srgbClr val="FF0000"/>
              </a:solidFill>
            </a:endParaRPr>
          </a:p>
        </p:txBody>
      </p:sp>
      <p:sp>
        <p:nvSpPr>
          <p:cNvPr id="3" name="عنصر نائب للمحتوى 2"/>
          <p:cNvSpPr>
            <a:spLocks noGrp="1"/>
          </p:cNvSpPr>
          <p:nvPr>
            <p:ph idx="1"/>
          </p:nvPr>
        </p:nvSpPr>
        <p:spPr/>
        <p:txBody>
          <a:bodyPr>
            <a:normAutofit/>
          </a:bodyPr>
          <a:lstStyle/>
          <a:p>
            <a:r>
              <a:rPr lang="en-US" dirty="0"/>
              <a:t>The diaphragm of the stethoscope attenuates all frequencies equally, thus </a:t>
            </a:r>
            <a:r>
              <a:rPr lang="en-US" dirty="0" smtClean="0"/>
              <a:t>making some </a:t>
            </a:r>
            <a:r>
              <a:rPr lang="en-US" dirty="0"/>
              <a:t>low-frequency sounds less </a:t>
            </a:r>
            <a:r>
              <a:rPr lang="en-US" dirty="0" smtClean="0"/>
              <a:t>audible.</a:t>
            </a:r>
            <a:br>
              <a:rPr lang="en-US" dirty="0" smtClean="0"/>
            </a:br>
            <a:r>
              <a:rPr lang="en-US" dirty="0" smtClean="0"/>
              <a:t>&gt;&gt; first </a:t>
            </a:r>
            <a:r>
              <a:rPr lang="en-US" dirty="0"/>
              <a:t>and second heart sounds, and </a:t>
            </a:r>
            <a:r>
              <a:rPr lang="en-US" dirty="0" smtClean="0"/>
              <a:t>high-pitched sounds </a:t>
            </a:r>
            <a:r>
              <a:rPr lang="en-US" dirty="0"/>
              <a:t>such as the early diastolic murmur of aortic </a:t>
            </a:r>
            <a:r>
              <a:rPr lang="en-US" dirty="0" smtClean="0"/>
              <a:t>regurgitation are best heard with the diaphragm. </a:t>
            </a:r>
          </a:p>
          <a:p>
            <a:pPr algn="l" rtl="0"/>
            <a:r>
              <a:rPr lang="en-US" dirty="0"/>
              <a:t>The bell of the stethoscope transmits all sounds well, but </a:t>
            </a:r>
            <a:r>
              <a:rPr lang="en-US" dirty="0" smtClean="0"/>
              <a:t>in patients </a:t>
            </a:r>
            <a:r>
              <a:rPr lang="en-US" dirty="0"/>
              <a:t>with high-frequency murmurs additional </a:t>
            </a:r>
            <a:r>
              <a:rPr lang="en-US" dirty="0" smtClean="0"/>
              <a:t>low-frequency sounds </a:t>
            </a:r>
            <a:r>
              <a:rPr lang="en-US" dirty="0"/>
              <a:t>may be masked by the high-frequency </a:t>
            </a:r>
            <a:r>
              <a:rPr lang="en-US" dirty="0" smtClean="0"/>
              <a:t>murmur </a:t>
            </a:r>
            <a:br>
              <a:rPr lang="en-US" dirty="0" smtClean="0"/>
            </a:br>
            <a:r>
              <a:rPr lang="en-US" dirty="0" smtClean="0"/>
              <a:t>&gt;&gt; 3</a:t>
            </a:r>
            <a:r>
              <a:rPr lang="en-US" baseline="30000" dirty="0" smtClean="0"/>
              <a:t>rd</a:t>
            </a:r>
            <a:r>
              <a:rPr lang="en-US" dirty="0" smtClean="0"/>
              <a:t>/4</a:t>
            </a:r>
            <a:r>
              <a:rPr lang="en-US" baseline="30000" dirty="0" smtClean="0"/>
              <a:t>th</a:t>
            </a:r>
            <a:r>
              <a:rPr lang="en-US" dirty="0" smtClean="0"/>
              <a:t> sounds , MS are best heard with the bell.</a:t>
            </a:r>
            <a:endParaRPr lang="ar-JO" dirty="0"/>
          </a:p>
        </p:txBody>
      </p:sp>
    </p:spTree>
    <p:extLst>
      <p:ext uri="{BB962C8B-B14F-4D97-AF65-F5344CB8AC3E}">
        <p14:creationId xmlns:p14="http://schemas.microsoft.com/office/powerpoint/2010/main" val="3251935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b="1" dirty="0"/>
              <a:t>The </a:t>
            </a:r>
            <a:r>
              <a:rPr lang="en-US" sz="2400" b="1" dirty="0"/>
              <a:t>optimal sites for auscultation (aortic, pulmonary, apex and left sternal border) do not correspond with the location of cardiac structures but are where the transmitted sounds and murmurs </a:t>
            </a:r>
            <a:r>
              <a:rPr lang="en-GB" sz="2400" b="1" dirty="0"/>
              <a:t>are best heard</a:t>
            </a:r>
            <a:endParaRPr lang="ar-JO" sz="2400" b="1"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725163" y="1825625"/>
            <a:ext cx="3407674"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72263" y="1729064"/>
            <a:ext cx="4287474" cy="438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153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solidFill>
                  <a:srgbClr val="FF0000"/>
                </a:solidFill>
              </a:rPr>
              <a:t>Auscultation </a:t>
            </a:r>
            <a:endParaRPr lang="ar-JO" b="1" dirty="0">
              <a:solidFill>
                <a:srgbClr val="FF0000"/>
              </a:solidFill>
            </a:endParaRPr>
          </a:p>
        </p:txBody>
      </p:sp>
      <p:sp>
        <p:nvSpPr>
          <p:cNvPr id="3" name="عنصر نائب للمحتوى 2"/>
          <p:cNvSpPr>
            <a:spLocks noGrp="1"/>
          </p:cNvSpPr>
          <p:nvPr>
            <p:ph idx="1"/>
          </p:nvPr>
        </p:nvSpPr>
        <p:spPr/>
        <p:txBody>
          <a:bodyPr>
            <a:normAutofit/>
          </a:bodyPr>
          <a:lstStyle/>
          <a:p>
            <a:r>
              <a:rPr lang="en-GB" dirty="0" err="1" smtClean="0"/>
              <a:t>Diaghram</a:t>
            </a:r>
            <a:r>
              <a:rPr lang="en-GB" dirty="0" smtClean="0"/>
              <a:t> &gt; Bell : moving from the apex to RUSB</a:t>
            </a:r>
          </a:p>
          <a:p>
            <a:pPr algn="l" rtl="0"/>
            <a:r>
              <a:rPr lang="en-GB" dirty="0" smtClean="0"/>
              <a:t>Listen for S1/S2 : intensity , splitting</a:t>
            </a:r>
          </a:p>
          <a:p>
            <a:pPr algn="l" rtl="0"/>
            <a:r>
              <a:rPr lang="en-GB" dirty="0" smtClean="0"/>
              <a:t>Listen for any murmur , timing (with the carotid S1 precede or with upstroke , S2 after upstroke) + duration + character + intensity + location + radiation.  </a:t>
            </a:r>
          </a:p>
          <a:p>
            <a:pPr algn="l" rtl="0"/>
            <a:r>
              <a:rPr lang="en-GB" dirty="0" smtClean="0"/>
              <a:t>Listen for added sounds (S3/S4 + snaps + clicks) </a:t>
            </a:r>
          </a:p>
          <a:p>
            <a:pPr algn="l" rtl="0"/>
            <a:r>
              <a:rPr lang="en-GB" dirty="0" smtClean="0"/>
              <a:t>Check radiation (for systolic murmurs): left axilla in MR, carotid in AS</a:t>
            </a:r>
          </a:p>
          <a:p>
            <a:pPr algn="l" rtl="0"/>
            <a:r>
              <a:rPr lang="en-GB" dirty="0" smtClean="0"/>
              <a:t>Special manoeuvres diastolic murmurs( MS and AR) </a:t>
            </a:r>
            <a:endParaRPr lang="ar-JO" dirty="0"/>
          </a:p>
        </p:txBody>
      </p:sp>
    </p:spTree>
    <p:extLst>
      <p:ext uri="{BB962C8B-B14F-4D97-AF65-F5344CB8AC3E}">
        <p14:creationId xmlns:p14="http://schemas.microsoft.com/office/powerpoint/2010/main" val="3730368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Heart sounds</a:t>
            </a:r>
            <a:endParaRPr lang="ar-JO" dirty="0"/>
          </a:p>
        </p:txBody>
      </p:sp>
      <p:sp>
        <p:nvSpPr>
          <p:cNvPr id="3" name="عنصر نائب للمحتوى 2"/>
          <p:cNvSpPr>
            <a:spLocks noGrp="1"/>
          </p:cNvSpPr>
          <p:nvPr>
            <p:ph idx="1"/>
          </p:nvPr>
        </p:nvSpPr>
        <p:spPr/>
        <p:txBody>
          <a:bodyPr>
            <a:normAutofit lnSpcReduction="10000"/>
          </a:bodyPr>
          <a:lstStyle/>
          <a:p>
            <a:pPr algn="l" rtl="0"/>
            <a:r>
              <a:rPr lang="en-GB" b="1" dirty="0" smtClean="0">
                <a:solidFill>
                  <a:schemeClr val="accent1"/>
                </a:solidFill>
              </a:rPr>
              <a:t>1</a:t>
            </a:r>
            <a:r>
              <a:rPr lang="en-GB" b="1" baseline="30000" dirty="0" smtClean="0">
                <a:solidFill>
                  <a:schemeClr val="accent1"/>
                </a:solidFill>
              </a:rPr>
              <a:t>st</a:t>
            </a:r>
            <a:r>
              <a:rPr lang="en-GB" b="1" dirty="0" smtClean="0">
                <a:solidFill>
                  <a:schemeClr val="accent1"/>
                </a:solidFill>
              </a:rPr>
              <a:t>  sound /</a:t>
            </a:r>
            <a:r>
              <a:rPr lang="en-GB" b="1" dirty="0" err="1" smtClean="0">
                <a:solidFill>
                  <a:schemeClr val="accent1"/>
                </a:solidFill>
              </a:rPr>
              <a:t>Lub</a:t>
            </a:r>
            <a:r>
              <a:rPr lang="en-GB" b="1" dirty="0" smtClean="0">
                <a:solidFill>
                  <a:schemeClr val="accent1"/>
                </a:solidFill>
              </a:rPr>
              <a:t> : </a:t>
            </a:r>
            <a:r>
              <a:rPr lang="en-GB" dirty="0" smtClean="0"/>
              <a:t>closure of MV/TV , </a:t>
            </a:r>
          </a:p>
          <a:p>
            <a:pPr marL="0" indent="0" algn="l" rtl="0">
              <a:buNone/>
            </a:pPr>
            <a:r>
              <a:rPr lang="en-GB" dirty="0" smtClean="0"/>
              <a:t>&gt;&gt; Increased ( MS , Increased CO , Short PR, Atrial </a:t>
            </a:r>
            <a:r>
              <a:rPr lang="en-GB" dirty="0" err="1" smtClean="0"/>
              <a:t>Myxoma</a:t>
            </a:r>
            <a:r>
              <a:rPr lang="en-GB" dirty="0" smtClean="0"/>
              <a:t>). </a:t>
            </a:r>
            <a:br>
              <a:rPr lang="en-GB" dirty="0" smtClean="0"/>
            </a:br>
            <a:r>
              <a:rPr lang="en-GB" dirty="0" smtClean="0"/>
              <a:t>&gt;&gt; Decreased ( MR, Low COP , Long PR ) . </a:t>
            </a:r>
            <a:br>
              <a:rPr lang="en-GB" dirty="0" smtClean="0"/>
            </a:br>
            <a:r>
              <a:rPr lang="en-GB" dirty="0" smtClean="0"/>
              <a:t>&gt;&gt; Variable ( Complete Heart Block, AF , ectopic beats).</a:t>
            </a:r>
          </a:p>
          <a:p>
            <a:pPr algn="l" rtl="0"/>
            <a:r>
              <a:rPr lang="en-GB" b="1" dirty="0" smtClean="0">
                <a:solidFill>
                  <a:schemeClr val="accent1"/>
                </a:solidFill>
              </a:rPr>
              <a:t>2</a:t>
            </a:r>
            <a:r>
              <a:rPr lang="en-GB" b="1" baseline="30000" dirty="0" smtClean="0">
                <a:solidFill>
                  <a:schemeClr val="accent1"/>
                </a:solidFill>
              </a:rPr>
              <a:t>nd</a:t>
            </a:r>
            <a:r>
              <a:rPr lang="en-GB" b="1" dirty="0" smtClean="0">
                <a:solidFill>
                  <a:schemeClr val="accent1"/>
                </a:solidFill>
              </a:rPr>
              <a:t> sound/dub : </a:t>
            </a:r>
            <a:r>
              <a:rPr lang="en-GB" dirty="0" smtClean="0"/>
              <a:t>Closure of AV/PV , </a:t>
            </a:r>
          </a:p>
          <a:p>
            <a:pPr marL="0" indent="0" algn="l" rtl="0">
              <a:buNone/>
            </a:pPr>
            <a:r>
              <a:rPr lang="en-GB" dirty="0" smtClean="0"/>
              <a:t>&gt;&gt; Increased ( HTN/PHTN) , </a:t>
            </a:r>
          </a:p>
          <a:p>
            <a:pPr marL="0" indent="0" algn="l" rtl="0">
              <a:buNone/>
            </a:pPr>
            <a:r>
              <a:rPr lang="en-GB" dirty="0" smtClean="0"/>
              <a:t>&gt;&gt; Decreased (Low COP , Cal AS , AR  ) </a:t>
            </a:r>
          </a:p>
          <a:p>
            <a:pPr marL="0" indent="0">
              <a:buNone/>
            </a:pPr>
            <a:r>
              <a:rPr lang="en-GB" dirty="0" smtClean="0"/>
              <a:t>&gt;&gt; Splitting : Physiological in inspiration (</a:t>
            </a:r>
            <a:r>
              <a:rPr lang="en-GB" dirty="0" err="1" smtClean="0"/>
              <a:t>Lub</a:t>
            </a:r>
            <a:r>
              <a:rPr lang="en-GB" dirty="0" smtClean="0"/>
              <a:t>-d-dub) . </a:t>
            </a:r>
          </a:p>
          <a:p>
            <a:pPr marL="0" indent="0">
              <a:buNone/>
            </a:pPr>
            <a:r>
              <a:rPr lang="en-GB" dirty="0" smtClean="0"/>
              <a:t>Pathological &gt; Increased ( RBBB/PS/PHTN/VSD) , Fixed (ASD) , Reversed ( AS,  HCM , LBBB, Right Ventricular pacing )</a:t>
            </a:r>
          </a:p>
          <a:p>
            <a:pPr algn="l" rtl="0"/>
            <a:endParaRPr lang="ar-JO" dirty="0"/>
          </a:p>
        </p:txBody>
      </p:sp>
    </p:spTree>
    <p:extLst>
      <p:ext uri="{BB962C8B-B14F-4D97-AF65-F5344CB8AC3E}">
        <p14:creationId xmlns:p14="http://schemas.microsoft.com/office/powerpoint/2010/main" val="4237852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4309" y="509806"/>
            <a:ext cx="4059042" cy="575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930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4366" y="1384664"/>
            <a:ext cx="10398807" cy="446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339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Heart sounds</a:t>
            </a:r>
            <a:endParaRPr lang="ar-JO" dirty="0"/>
          </a:p>
        </p:txBody>
      </p:sp>
      <p:sp>
        <p:nvSpPr>
          <p:cNvPr id="3" name="عنصر نائب للمحتوى 2"/>
          <p:cNvSpPr>
            <a:spLocks noGrp="1"/>
          </p:cNvSpPr>
          <p:nvPr>
            <p:ph idx="1"/>
          </p:nvPr>
        </p:nvSpPr>
        <p:spPr/>
        <p:txBody>
          <a:bodyPr/>
          <a:lstStyle/>
          <a:p>
            <a:r>
              <a:rPr lang="en-GB" b="1" dirty="0" smtClean="0">
                <a:solidFill>
                  <a:schemeClr val="accent1"/>
                </a:solidFill>
              </a:rPr>
              <a:t>3</a:t>
            </a:r>
            <a:r>
              <a:rPr lang="en-GB" b="1" baseline="30000" dirty="0" smtClean="0">
                <a:solidFill>
                  <a:schemeClr val="accent1"/>
                </a:solidFill>
              </a:rPr>
              <a:t>rd</a:t>
            </a:r>
            <a:r>
              <a:rPr lang="en-GB" b="1" dirty="0" smtClean="0">
                <a:solidFill>
                  <a:schemeClr val="accent1"/>
                </a:solidFill>
              </a:rPr>
              <a:t> heart sound (</a:t>
            </a:r>
            <a:r>
              <a:rPr lang="en-GB" b="1" dirty="0" err="1" smtClean="0">
                <a:solidFill>
                  <a:schemeClr val="accent1"/>
                </a:solidFill>
              </a:rPr>
              <a:t>Lub</a:t>
            </a:r>
            <a:r>
              <a:rPr lang="en-GB" b="1" dirty="0" smtClean="0">
                <a:solidFill>
                  <a:schemeClr val="accent1"/>
                </a:solidFill>
              </a:rPr>
              <a:t>-dub-</a:t>
            </a:r>
            <a:r>
              <a:rPr lang="en-GB" b="1" dirty="0" err="1" smtClean="0">
                <a:solidFill>
                  <a:schemeClr val="accent1"/>
                </a:solidFill>
              </a:rPr>
              <a:t>dum</a:t>
            </a:r>
            <a:r>
              <a:rPr lang="en-GB" b="1" dirty="0" smtClean="0">
                <a:solidFill>
                  <a:schemeClr val="accent1"/>
                </a:solidFill>
              </a:rPr>
              <a:t> , </a:t>
            </a:r>
            <a:r>
              <a:rPr lang="en-GB" b="1" dirty="0" err="1" smtClean="0">
                <a:solidFill>
                  <a:schemeClr val="accent1"/>
                </a:solidFill>
              </a:rPr>
              <a:t>lub</a:t>
            </a:r>
            <a:r>
              <a:rPr lang="en-GB" b="1" dirty="0" smtClean="0">
                <a:solidFill>
                  <a:schemeClr val="accent1"/>
                </a:solidFill>
              </a:rPr>
              <a:t>-da-dub) </a:t>
            </a:r>
            <a:r>
              <a:rPr lang="en-GB" dirty="0" smtClean="0"/>
              <a:t>: </a:t>
            </a:r>
            <a:r>
              <a:rPr lang="en-GB" b="1" dirty="0" smtClean="0">
                <a:solidFill>
                  <a:srgbClr val="FF0000"/>
                </a:solidFill>
              </a:rPr>
              <a:t>due </a:t>
            </a:r>
            <a:r>
              <a:rPr lang="en-GB" b="1" dirty="0">
                <a:solidFill>
                  <a:srgbClr val="FF0000"/>
                </a:solidFill>
              </a:rPr>
              <a:t>to rapid ventricular </a:t>
            </a:r>
            <a:r>
              <a:rPr lang="en-GB" b="1" dirty="0" smtClean="0">
                <a:solidFill>
                  <a:srgbClr val="FF0000"/>
                </a:solidFill>
              </a:rPr>
              <a:t>filling, </a:t>
            </a:r>
            <a:r>
              <a:rPr lang="en-GB" dirty="0" smtClean="0"/>
              <a:t>early diastolic .</a:t>
            </a:r>
            <a:br>
              <a:rPr lang="en-GB" dirty="0" smtClean="0"/>
            </a:br>
            <a:r>
              <a:rPr lang="en-GB" dirty="0" smtClean="0"/>
              <a:t>&gt; Physiological (Young &lt; 40 years , febrile , pregnancy ) </a:t>
            </a:r>
            <a:br>
              <a:rPr lang="en-GB" dirty="0" smtClean="0"/>
            </a:br>
            <a:r>
              <a:rPr lang="en-GB" dirty="0" smtClean="0"/>
              <a:t>&gt; Pathological ( &gt;40 years , MR , HF ) </a:t>
            </a:r>
            <a:r>
              <a:rPr lang="en-GB" dirty="0"/>
              <a:t>.</a:t>
            </a:r>
            <a:endParaRPr lang="en-GB" dirty="0" smtClean="0"/>
          </a:p>
          <a:p>
            <a:r>
              <a:rPr lang="en-GB" b="1" dirty="0" smtClean="0">
                <a:solidFill>
                  <a:schemeClr val="accent1"/>
                </a:solidFill>
              </a:rPr>
              <a:t>4</a:t>
            </a:r>
            <a:r>
              <a:rPr lang="en-GB" b="1" baseline="30000" dirty="0" smtClean="0">
                <a:solidFill>
                  <a:schemeClr val="accent1"/>
                </a:solidFill>
              </a:rPr>
              <a:t>th</a:t>
            </a:r>
            <a:r>
              <a:rPr lang="en-GB" b="1" dirty="0" smtClean="0">
                <a:solidFill>
                  <a:schemeClr val="accent1"/>
                </a:solidFill>
              </a:rPr>
              <a:t> heart sound (da-</a:t>
            </a:r>
            <a:r>
              <a:rPr lang="en-GB" b="1" dirty="0" err="1" smtClean="0">
                <a:solidFill>
                  <a:schemeClr val="accent1"/>
                </a:solidFill>
              </a:rPr>
              <a:t>lub</a:t>
            </a:r>
            <a:r>
              <a:rPr lang="en-GB" b="1" dirty="0" smtClean="0">
                <a:solidFill>
                  <a:schemeClr val="accent1"/>
                </a:solidFill>
              </a:rPr>
              <a:t>-dub) : </a:t>
            </a:r>
            <a:r>
              <a:rPr lang="en-GB" b="1" dirty="0" smtClean="0">
                <a:solidFill>
                  <a:srgbClr val="FF0000"/>
                </a:solidFill>
              </a:rPr>
              <a:t>due </a:t>
            </a:r>
            <a:r>
              <a:rPr lang="en-GB" b="1" dirty="0">
                <a:solidFill>
                  <a:srgbClr val="FF0000"/>
                </a:solidFill>
              </a:rPr>
              <a:t>to contraction of atrium against stiff </a:t>
            </a:r>
            <a:r>
              <a:rPr lang="en-GB" b="1" dirty="0" smtClean="0">
                <a:solidFill>
                  <a:srgbClr val="FF0000"/>
                </a:solidFill>
              </a:rPr>
              <a:t>ventricle, </a:t>
            </a:r>
            <a:r>
              <a:rPr lang="en-GB" dirty="0" smtClean="0"/>
              <a:t>Pre –systolic .</a:t>
            </a:r>
            <a:br>
              <a:rPr lang="en-GB" dirty="0" smtClean="0"/>
            </a:br>
            <a:r>
              <a:rPr lang="en-GB" dirty="0" smtClean="0"/>
              <a:t>Always pathological (LVH, HCM, AS , HTN ) .</a:t>
            </a:r>
            <a:endParaRPr lang="ar-JO" dirty="0"/>
          </a:p>
        </p:txBody>
      </p:sp>
    </p:spTree>
    <p:extLst>
      <p:ext uri="{BB962C8B-B14F-4D97-AF65-F5344CB8AC3E}">
        <p14:creationId xmlns:p14="http://schemas.microsoft.com/office/powerpoint/2010/main" val="758543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2- Dyspnea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smtClean="0">
                <a:solidFill>
                  <a:srgbClr val="0070C0"/>
                </a:solidFill>
              </a:rPr>
              <a:t>-Acute vs chronic </a:t>
            </a:r>
          </a:p>
          <a:p>
            <a:pPr marL="0" indent="0">
              <a:buNone/>
            </a:pPr>
            <a:r>
              <a:rPr lang="en-US" dirty="0" smtClean="0"/>
              <a:t>-</a:t>
            </a:r>
            <a:r>
              <a:rPr lang="en-US" b="1" dirty="0" smtClean="0">
                <a:solidFill>
                  <a:srgbClr val="0070C0"/>
                </a:solidFill>
              </a:rPr>
              <a:t>Exertional / Rest</a:t>
            </a:r>
            <a:r>
              <a:rPr lang="en-US" dirty="0" smtClean="0"/>
              <a:t> , NYHA(with strenuous exercise , mild limitation , marked limitation , dyspnea even at rest )  , </a:t>
            </a:r>
            <a:r>
              <a:rPr lang="en-US" b="1" u="sng" dirty="0" smtClean="0">
                <a:solidFill>
                  <a:srgbClr val="FF0000"/>
                </a:solidFill>
              </a:rPr>
              <a:t>Angina equivalent </a:t>
            </a:r>
            <a:r>
              <a:rPr lang="en-US" dirty="0" smtClean="0"/>
              <a:t>(dyspnea as an equivalent to angina in </a:t>
            </a:r>
            <a:r>
              <a:rPr lang="en-US" u="sng" dirty="0" smtClean="0"/>
              <a:t>elderly/women/diabetic </a:t>
            </a:r>
            <a:r>
              <a:rPr lang="en-US" dirty="0" smtClean="0"/>
              <a:t>)   </a:t>
            </a:r>
          </a:p>
          <a:p>
            <a:pPr marL="0" indent="0">
              <a:buNone/>
            </a:pPr>
            <a:r>
              <a:rPr lang="en-US" dirty="0" smtClean="0"/>
              <a:t>-Orthopnea(number of Pillows )  /PND( waking at night with severe dyspnea +/- cough and frothy sputum )</a:t>
            </a:r>
          </a:p>
          <a:p>
            <a:pPr marL="0" indent="0">
              <a:buNone/>
            </a:pPr>
            <a:r>
              <a:rPr lang="en-US" dirty="0" smtClean="0"/>
              <a:t>-</a:t>
            </a:r>
            <a:r>
              <a:rPr lang="en-US" b="1" u="sng" dirty="0" smtClean="0">
                <a:solidFill>
                  <a:srgbClr val="00B050"/>
                </a:solidFill>
              </a:rPr>
              <a:t>Associated symptoms : </a:t>
            </a:r>
            <a:r>
              <a:rPr lang="en-US" dirty="0" smtClean="0"/>
              <a:t>Cough , wheezes , hemoptysis , edema </a:t>
            </a:r>
          </a:p>
          <a:p>
            <a:pPr marL="0" indent="0">
              <a:buNone/>
            </a:pPr>
            <a:endParaRPr lang="en-US" dirty="0"/>
          </a:p>
        </p:txBody>
      </p:sp>
    </p:spTree>
    <p:extLst>
      <p:ext uri="{BB962C8B-B14F-4D97-AF65-F5344CB8AC3E}">
        <p14:creationId xmlns:p14="http://schemas.microsoft.com/office/powerpoint/2010/main" val="24821103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64807" y="78378"/>
            <a:ext cx="4153028" cy="674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عنصر نائب للمحتوى 2"/>
          <p:cNvSpPr txBox="1">
            <a:spLocks/>
          </p:cNvSpPr>
          <p:nvPr/>
        </p:nvSpPr>
        <p:spPr>
          <a:xfrm>
            <a:off x="433248" y="1690688"/>
            <a:ext cx="7431559" cy="512988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solidFill>
                  <a:schemeClr val="accent1"/>
                </a:solidFill>
              </a:rPr>
              <a:t>Opening snap : </a:t>
            </a:r>
            <a:r>
              <a:rPr lang="en-GB" dirty="0" smtClean="0"/>
              <a:t>MS , early diastole , after S2 , at apex (best heard with </a:t>
            </a:r>
            <a:r>
              <a:rPr lang="en-GB" dirty="0" err="1"/>
              <a:t>d</a:t>
            </a:r>
            <a:r>
              <a:rPr lang="en-GB" dirty="0" err="1" smtClean="0"/>
              <a:t>iaghram</a:t>
            </a:r>
            <a:r>
              <a:rPr lang="en-GB" dirty="0" smtClean="0"/>
              <a:t> ) : Sudden opening of </a:t>
            </a:r>
            <a:r>
              <a:rPr lang="en-GB" dirty="0" err="1" smtClean="0"/>
              <a:t>stenosed</a:t>
            </a:r>
            <a:r>
              <a:rPr lang="en-GB" dirty="0" smtClean="0"/>
              <a:t> valve.</a:t>
            </a:r>
          </a:p>
          <a:p>
            <a:r>
              <a:rPr lang="en-GB" b="1" dirty="0" smtClean="0">
                <a:solidFill>
                  <a:schemeClr val="accent1"/>
                </a:solidFill>
              </a:rPr>
              <a:t>Ejection clicks : </a:t>
            </a:r>
            <a:r>
              <a:rPr lang="en-GB" dirty="0" smtClean="0"/>
              <a:t>Congenital PS/AS , after S1 , best heard with </a:t>
            </a:r>
            <a:r>
              <a:rPr lang="en-GB" dirty="0" err="1" smtClean="0"/>
              <a:t>diaghram</a:t>
            </a:r>
            <a:r>
              <a:rPr lang="en-GB" dirty="0" smtClean="0"/>
              <a:t>. </a:t>
            </a:r>
          </a:p>
          <a:p>
            <a:r>
              <a:rPr lang="en-US" b="1" dirty="0" smtClean="0">
                <a:solidFill>
                  <a:schemeClr val="accent1"/>
                </a:solidFill>
              </a:rPr>
              <a:t>Mid-systolic clicks </a:t>
            </a:r>
            <a:r>
              <a:rPr lang="en-GB" b="1" dirty="0" smtClean="0">
                <a:solidFill>
                  <a:schemeClr val="accent1"/>
                </a:solidFill>
              </a:rPr>
              <a:t>: </a:t>
            </a:r>
            <a:r>
              <a:rPr lang="en-GB" dirty="0" smtClean="0"/>
              <a:t>MVP, apex with the diaphragm.</a:t>
            </a:r>
          </a:p>
          <a:p>
            <a:r>
              <a:rPr lang="en-GB" b="1" dirty="0" smtClean="0">
                <a:solidFill>
                  <a:schemeClr val="accent1"/>
                </a:solidFill>
              </a:rPr>
              <a:t>Metallic click : </a:t>
            </a:r>
            <a:r>
              <a:rPr lang="en-GB" dirty="0" smtClean="0"/>
              <a:t>MV (Metallic S1+ Like OS) , AV ( Metallic S2 , Like ejection click ) : both can be palpated and heard without stethoscope.</a:t>
            </a:r>
          </a:p>
          <a:p>
            <a:r>
              <a:rPr lang="en-GB" b="1" dirty="0" smtClean="0">
                <a:solidFill>
                  <a:schemeClr val="accent1"/>
                </a:solidFill>
              </a:rPr>
              <a:t>Pericardial friction rub : </a:t>
            </a:r>
            <a:r>
              <a:rPr lang="en-GB" dirty="0" smtClean="0"/>
              <a:t>coarse scratching sound , systolic +diastolic , often localized + variable ( over time , position ) , hold breath  in expiration  + </a:t>
            </a:r>
            <a:r>
              <a:rPr lang="en-GB" dirty="0" err="1" smtClean="0"/>
              <a:t>diaghram</a:t>
            </a:r>
            <a:r>
              <a:rPr lang="en-GB" dirty="0" smtClean="0"/>
              <a:t>  , </a:t>
            </a:r>
            <a:r>
              <a:rPr lang="en-GB" dirty="0" err="1" smtClean="0"/>
              <a:t>moslty</a:t>
            </a:r>
            <a:r>
              <a:rPr lang="en-GB" dirty="0" smtClean="0"/>
              <a:t> due to pericarditis.</a:t>
            </a:r>
          </a:p>
        </p:txBody>
      </p:sp>
      <p:sp>
        <p:nvSpPr>
          <p:cNvPr id="7" name="عنوان 1"/>
          <p:cNvSpPr>
            <a:spLocks noGrp="1"/>
          </p:cNvSpPr>
          <p:nvPr>
            <p:ph type="title"/>
          </p:nvPr>
        </p:nvSpPr>
        <p:spPr>
          <a:xfrm>
            <a:off x="838200" y="365125"/>
            <a:ext cx="10515600" cy="1325563"/>
          </a:xfrm>
        </p:spPr>
        <p:txBody>
          <a:bodyPr/>
          <a:lstStyle/>
          <a:p>
            <a:r>
              <a:rPr lang="en-GB" b="1" dirty="0" smtClean="0">
                <a:solidFill>
                  <a:srgbClr val="FF0000"/>
                </a:solidFill>
              </a:rPr>
              <a:t>Added sounds </a:t>
            </a:r>
            <a:endParaRPr lang="ar-JO" b="1" dirty="0">
              <a:solidFill>
                <a:srgbClr val="FF0000"/>
              </a:solidFill>
            </a:endParaRPr>
          </a:p>
        </p:txBody>
      </p:sp>
    </p:spTree>
    <p:extLst>
      <p:ext uri="{BB962C8B-B14F-4D97-AF65-F5344CB8AC3E}">
        <p14:creationId xmlns:p14="http://schemas.microsoft.com/office/powerpoint/2010/main" val="3622200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Murmurs </a:t>
            </a:r>
            <a:endParaRPr lang="ar-JO" dirty="0"/>
          </a:p>
        </p:txBody>
      </p:sp>
      <p:sp>
        <p:nvSpPr>
          <p:cNvPr id="3" name="عنصر نائب للمحتوى 2"/>
          <p:cNvSpPr>
            <a:spLocks noGrp="1"/>
          </p:cNvSpPr>
          <p:nvPr>
            <p:ph idx="1"/>
          </p:nvPr>
        </p:nvSpPr>
        <p:spPr/>
        <p:txBody>
          <a:bodyPr>
            <a:normAutofit/>
          </a:bodyPr>
          <a:lstStyle/>
          <a:p>
            <a:pPr algn="l" rtl="0"/>
            <a:r>
              <a:rPr lang="en-GB" dirty="0" smtClean="0"/>
              <a:t>Due to turbulent flow across an abnormal valve or Increased flow across a normal valve.</a:t>
            </a:r>
          </a:p>
          <a:p>
            <a:pPr marL="0" indent="0" algn="l" rtl="0">
              <a:buNone/>
            </a:pPr>
            <a:r>
              <a:rPr lang="en-GB" dirty="0" smtClean="0"/>
              <a:t>Timing : </a:t>
            </a:r>
            <a:r>
              <a:rPr lang="en-GB" dirty="0"/>
              <a:t>D</a:t>
            </a:r>
            <a:r>
              <a:rPr lang="en-GB" dirty="0" smtClean="0"/>
              <a:t>etermine systolic or diastolic </a:t>
            </a:r>
            <a:r>
              <a:rPr lang="en-GB" dirty="0"/>
              <a:t>: </a:t>
            </a:r>
          </a:p>
          <a:p>
            <a:pPr>
              <a:buFontTx/>
              <a:buChar char="-"/>
            </a:pPr>
            <a:r>
              <a:rPr lang="en-GB" dirty="0"/>
              <a:t>S1-S2 : systole :  S1 &gt; all valves are closed &gt; then opening of AV/PV &gt; then S2 with closure of AV/PV)  </a:t>
            </a:r>
          </a:p>
          <a:p>
            <a:pPr>
              <a:buFontTx/>
              <a:buChar char="-"/>
            </a:pPr>
            <a:r>
              <a:rPr lang="en-GB" dirty="0"/>
              <a:t>-S2-S1 : Diastole (</a:t>
            </a:r>
            <a:r>
              <a:rPr lang="en-GB" dirty="0">
                <a:solidFill>
                  <a:schemeClr val="accent1"/>
                </a:solidFill>
              </a:rPr>
              <a:t>Early : </a:t>
            </a:r>
            <a:r>
              <a:rPr lang="en-GB" dirty="0"/>
              <a:t>closure of AV/PV to opening of MV/TV , </a:t>
            </a:r>
            <a:r>
              <a:rPr lang="en-GB" dirty="0">
                <a:solidFill>
                  <a:schemeClr val="accent1"/>
                </a:solidFill>
              </a:rPr>
              <a:t>Mid</a:t>
            </a:r>
            <a:r>
              <a:rPr lang="en-GB" dirty="0"/>
              <a:t>:passive ventricular filling  , </a:t>
            </a:r>
            <a:r>
              <a:rPr lang="en-GB" dirty="0">
                <a:solidFill>
                  <a:schemeClr val="accent1"/>
                </a:solidFill>
              </a:rPr>
              <a:t>pre-systole</a:t>
            </a:r>
            <a:r>
              <a:rPr lang="en-GB" dirty="0"/>
              <a:t> : atrial contraction ) </a:t>
            </a:r>
          </a:p>
          <a:p>
            <a:pPr marL="0" indent="0" algn="l" rtl="0">
              <a:buNone/>
            </a:pPr>
            <a:endParaRPr lang="en-GB" dirty="0" smtClean="0"/>
          </a:p>
          <a:p>
            <a:pPr marL="0" indent="0">
              <a:buNone/>
            </a:pPr>
            <a:endParaRPr lang="ar-JO" dirty="0"/>
          </a:p>
        </p:txBody>
      </p:sp>
    </p:spTree>
    <p:extLst>
      <p:ext uri="{BB962C8B-B14F-4D97-AF65-F5344CB8AC3E}">
        <p14:creationId xmlns:p14="http://schemas.microsoft.com/office/powerpoint/2010/main" val="3373354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dirty="0" smtClean="0"/>
              <a:t>Duration </a:t>
            </a:r>
            <a:endParaRPr lang="ar-JO" dirty="0"/>
          </a:p>
        </p:txBody>
      </p:sp>
      <p:sp>
        <p:nvSpPr>
          <p:cNvPr id="3" name="عنصر نائب للمحتوى 2"/>
          <p:cNvSpPr>
            <a:spLocks noGrp="1"/>
          </p:cNvSpPr>
          <p:nvPr>
            <p:ph idx="1"/>
          </p:nvPr>
        </p:nvSpPr>
        <p:spPr>
          <a:xfrm>
            <a:off x="731520" y="1600200"/>
            <a:ext cx="9479280" cy="4925144"/>
          </a:xfrm>
        </p:spPr>
        <p:txBody>
          <a:bodyPr>
            <a:normAutofit/>
          </a:bodyPr>
          <a:lstStyle/>
          <a:p>
            <a:pPr algn="l" rtl="0">
              <a:buFontTx/>
              <a:buChar char="-"/>
            </a:pPr>
            <a:r>
              <a:rPr lang="en-GB" dirty="0" err="1" smtClean="0">
                <a:solidFill>
                  <a:srgbClr val="FF0000"/>
                </a:solidFill>
              </a:rPr>
              <a:t>Pansystolic</a:t>
            </a:r>
            <a:r>
              <a:rPr lang="en-GB" dirty="0" smtClean="0">
                <a:solidFill>
                  <a:srgbClr val="FF0000"/>
                </a:solidFill>
              </a:rPr>
              <a:t> </a:t>
            </a:r>
            <a:r>
              <a:rPr lang="en-GB" dirty="0" smtClean="0"/>
              <a:t>: muffling s1 +through systole : MR/TR</a:t>
            </a:r>
          </a:p>
          <a:p>
            <a:pPr algn="l" rtl="0">
              <a:buFontTx/>
              <a:buChar char="-"/>
            </a:pPr>
            <a:r>
              <a:rPr lang="en-GB" dirty="0" smtClean="0">
                <a:solidFill>
                  <a:srgbClr val="FF0000"/>
                </a:solidFill>
              </a:rPr>
              <a:t>Late systolic </a:t>
            </a:r>
            <a:r>
              <a:rPr lang="en-GB" dirty="0" smtClean="0"/>
              <a:t>: MVP </a:t>
            </a:r>
          </a:p>
          <a:p>
            <a:pPr algn="l" rtl="0">
              <a:buFontTx/>
              <a:buChar char="-"/>
            </a:pPr>
            <a:r>
              <a:rPr lang="en-GB" dirty="0" smtClean="0">
                <a:solidFill>
                  <a:srgbClr val="FF0000"/>
                </a:solidFill>
              </a:rPr>
              <a:t>Ejection systolic </a:t>
            </a:r>
            <a:r>
              <a:rPr lang="en-GB" dirty="0" smtClean="0"/>
              <a:t>: maximum intensity in mid-systole , then fades and stopped before s2 : AS/PS </a:t>
            </a:r>
          </a:p>
          <a:p>
            <a:pPr algn="l" rtl="0">
              <a:buFontTx/>
              <a:buChar char="-"/>
            </a:pPr>
            <a:r>
              <a:rPr lang="en-GB" dirty="0" smtClean="0">
                <a:solidFill>
                  <a:srgbClr val="FF0000"/>
                </a:solidFill>
              </a:rPr>
              <a:t>Early diastole to mid-diastole </a:t>
            </a:r>
            <a:r>
              <a:rPr lang="en-GB" dirty="0" smtClean="0"/>
              <a:t>: AR/PR</a:t>
            </a:r>
          </a:p>
          <a:p>
            <a:pPr algn="l" rtl="0">
              <a:buFontTx/>
              <a:buChar char="-"/>
            </a:pPr>
            <a:r>
              <a:rPr lang="en-GB" dirty="0" smtClean="0">
                <a:solidFill>
                  <a:srgbClr val="FF0000"/>
                </a:solidFill>
              </a:rPr>
              <a:t>Mid diastole </a:t>
            </a:r>
            <a:r>
              <a:rPr lang="en-GB" dirty="0" smtClean="0"/>
              <a:t>: start in mid-diastole : MS/TS.</a:t>
            </a:r>
          </a:p>
          <a:p>
            <a:pPr algn="l" rtl="0"/>
            <a:endParaRPr lang="ar-JO" dirty="0"/>
          </a:p>
        </p:txBody>
      </p:sp>
    </p:spTree>
    <p:extLst>
      <p:ext uri="{BB962C8B-B14F-4D97-AF65-F5344CB8AC3E}">
        <p14:creationId xmlns:p14="http://schemas.microsoft.com/office/powerpoint/2010/main" val="3937374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dirty="0"/>
          </a:p>
        </p:txBody>
      </p:sp>
      <p:sp>
        <p:nvSpPr>
          <p:cNvPr id="3" name="عنصر نائب للمحتوى 2"/>
          <p:cNvSpPr>
            <a:spLocks noGrp="1"/>
          </p:cNvSpPr>
          <p:nvPr>
            <p:ph idx="1"/>
          </p:nvPr>
        </p:nvSpPr>
        <p:spPr/>
        <p:txBody>
          <a:bodyPr>
            <a:normAutofit lnSpcReduction="10000"/>
          </a:bodyPr>
          <a:lstStyle/>
          <a:p>
            <a:r>
              <a:rPr lang="en-GB" dirty="0" smtClean="0"/>
              <a:t>Character:</a:t>
            </a:r>
            <a:r>
              <a:rPr lang="en-US" dirty="0" smtClean="0"/>
              <a:t> harsh(AS), blowing(MR), musical (AS), </a:t>
            </a:r>
            <a:r>
              <a:rPr lang="en-US" dirty="0"/>
              <a:t>rumbling </a:t>
            </a:r>
            <a:r>
              <a:rPr lang="en-US" dirty="0" smtClean="0"/>
              <a:t>(MS)</a:t>
            </a:r>
          </a:p>
          <a:p>
            <a:r>
              <a:rPr lang="en-GB" dirty="0" smtClean="0"/>
              <a:t>Pitch : </a:t>
            </a:r>
            <a:r>
              <a:rPr lang="en-US" dirty="0" smtClean="0"/>
              <a:t>high </a:t>
            </a:r>
            <a:r>
              <a:rPr lang="en-US" dirty="0"/>
              <a:t>or </a:t>
            </a:r>
            <a:r>
              <a:rPr lang="en-US" dirty="0" smtClean="0"/>
              <a:t>low-pitched</a:t>
            </a:r>
          </a:p>
          <a:p>
            <a:pPr algn="l" rtl="0"/>
            <a:r>
              <a:rPr lang="en-US" dirty="0" smtClean="0"/>
              <a:t>Intensity : </a:t>
            </a:r>
          </a:p>
          <a:p>
            <a:pPr marL="0" indent="0">
              <a:buNone/>
            </a:pPr>
            <a:r>
              <a:rPr lang="en-US" dirty="0" smtClean="0"/>
              <a:t>- Grade 1/2 : needs optimum condition heard by expert/non-expert</a:t>
            </a:r>
          </a:p>
          <a:p>
            <a:pPr marL="0" indent="0">
              <a:buNone/>
            </a:pPr>
            <a:r>
              <a:rPr lang="en-US" dirty="0" smtClean="0"/>
              <a:t>- Grade 3/4 : easily heard without </a:t>
            </a:r>
            <a:r>
              <a:rPr lang="en-US" dirty="0"/>
              <a:t>/</a:t>
            </a:r>
            <a:r>
              <a:rPr lang="en-US" dirty="0" smtClean="0"/>
              <a:t>with thrill </a:t>
            </a:r>
          </a:p>
          <a:p>
            <a:pPr>
              <a:buFontTx/>
              <a:buChar char="-"/>
            </a:pPr>
            <a:r>
              <a:rPr lang="en-US" dirty="0" smtClean="0"/>
              <a:t>Grade 5/6: Loud ,over a wide area , with thrill, with / without stethoscope </a:t>
            </a:r>
          </a:p>
          <a:p>
            <a:r>
              <a:rPr lang="en-US" dirty="0" smtClean="0"/>
              <a:t>Site : where ? , useful more for diastolic murmur </a:t>
            </a:r>
          </a:p>
          <a:p>
            <a:r>
              <a:rPr lang="en-US" dirty="0" smtClean="0"/>
              <a:t>Radiation : Axilla(MR) , carotids(AS) , Right sternal border(VSD)</a:t>
            </a:r>
          </a:p>
          <a:p>
            <a:pPr marL="0" indent="0">
              <a:buNone/>
            </a:pPr>
            <a:endParaRPr lang="ar-JO" dirty="0"/>
          </a:p>
        </p:txBody>
      </p:sp>
    </p:spTree>
    <p:extLst>
      <p:ext uri="{BB962C8B-B14F-4D97-AF65-F5344CB8AC3E}">
        <p14:creationId xmlns:p14="http://schemas.microsoft.com/office/powerpoint/2010/main" val="4118038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Systolic Murmurs</a:t>
            </a:r>
            <a:endParaRPr lang="ar-JO" b="1" dirty="0">
              <a:solidFill>
                <a:srgbClr val="FF0000"/>
              </a:solidFill>
            </a:endParaRPr>
          </a:p>
        </p:txBody>
      </p:sp>
      <p:sp>
        <p:nvSpPr>
          <p:cNvPr id="3" name="عنصر نائب للمحتوى 2"/>
          <p:cNvSpPr>
            <a:spLocks noGrp="1"/>
          </p:cNvSpPr>
          <p:nvPr>
            <p:ph idx="1"/>
          </p:nvPr>
        </p:nvSpPr>
        <p:spPr/>
        <p:txBody>
          <a:bodyPr>
            <a:normAutofit/>
          </a:bodyPr>
          <a:lstStyle/>
          <a:p>
            <a:pPr algn="l" rtl="0"/>
            <a:r>
              <a:rPr lang="en-US" dirty="0" smtClean="0">
                <a:solidFill>
                  <a:schemeClr val="accent1"/>
                </a:solidFill>
              </a:rPr>
              <a:t>Ejection systolic :</a:t>
            </a:r>
            <a:r>
              <a:rPr lang="en-US" dirty="0" smtClean="0"/>
              <a:t> AS, PS , HCM , Increased flow across a normal valve ( fever , anemia , pregnancy , ASD) . </a:t>
            </a:r>
            <a:br>
              <a:rPr lang="en-US" dirty="0" smtClean="0"/>
            </a:br>
            <a:r>
              <a:rPr lang="en-US" dirty="0" smtClean="0"/>
              <a:t>&gt;&gt; Murmur of AS( Diffuse , harsh , musical high pitched &gt; radiates to the suprasternal notch , carotid </a:t>
            </a:r>
            <a:r>
              <a:rPr lang="en-US" dirty="0" err="1" smtClean="0"/>
              <a:t>artries</a:t>
            </a:r>
            <a:r>
              <a:rPr lang="en-US" dirty="0" smtClean="0"/>
              <a:t> or RUSB ) </a:t>
            </a:r>
          </a:p>
          <a:p>
            <a:pPr algn="l" rtl="0"/>
            <a:r>
              <a:rPr lang="en-US" dirty="0" err="1" smtClean="0">
                <a:solidFill>
                  <a:schemeClr val="accent1"/>
                </a:solidFill>
              </a:rPr>
              <a:t>Pansystolic</a:t>
            </a:r>
            <a:r>
              <a:rPr lang="en-US" dirty="0" smtClean="0">
                <a:solidFill>
                  <a:schemeClr val="accent1"/>
                </a:solidFill>
              </a:rPr>
              <a:t> murmur : </a:t>
            </a:r>
            <a:r>
              <a:rPr lang="en-US" dirty="0" smtClean="0"/>
              <a:t>MR(blowing , apex &gt; radiates to the axilla) , TR(  LLSB , Large V wave in JVP, pulsatile liver )  , VSD ( LLSB- radiates to the RLSB) </a:t>
            </a:r>
          </a:p>
          <a:p>
            <a:pPr algn="l" rtl="0"/>
            <a:r>
              <a:rPr lang="en-US" dirty="0" smtClean="0">
                <a:solidFill>
                  <a:schemeClr val="accent1"/>
                </a:solidFill>
              </a:rPr>
              <a:t>Late systolic murmur : </a:t>
            </a:r>
            <a:r>
              <a:rPr lang="en-US" dirty="0" smtClean="0"/>
              <a:t>MVP with mid-systolic click .</a:t>
            </a:r>
          </a:p>
          <a:p>
            <a:pPr algn="l" rtl="0"/>
            <a:endParaRPr lang="ar-JO" dirty="0"/>
          </a:p>
        </p:txBody>
      </p:sp>
    </p:spTree>
    <p:extLst>
      <p:ext uri="{BB962C8B-B14F-4D97-AF65-F5344CB8AC3E}">
        <p14:creationId xmlns:p14="http://schemas.microsoft.com/office/powerpoint/2010/main" val="888538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Diastolic murmur </a:t>
            </a:r>
            <a:endParaRPr lang="ar-JO" b="1" dirty="0">
              <a:solidFill>
                <a:srgbClr val="FF0000"/>
              </a:solidFill>
            </a:endParaRPr>
          </a:p>
        </p:txBody>
      </p:sp>
      <p:sp>
        <p:nvSpPr>
          <p:cNvPr id="3" name="عنصر نائب للمحتوى 2"/>
          <p:cNvSpPr>
            <a:spLocks noGrp="1"/>
          </p:cNvSpPr>
          <p:nvPr>
            <p:ph idx="1"/>
          </p:nvPr>
        </p:nvSpPr>
        <p:spPr/>
        <p:txBody>
          <a:bodyPr>
            <a:normAutofit/>
          </a:bodyPr>
          <a:lstStyle/>
          <a:p>
            <a:pPr algn="l" rtl="0"/>
            <a:r>
              <a:rPr lang="en-US" dirty="0" smtClean="0">
                <a:solidFill>
                  <a:schemeClr val="accent1"/>
                </a:solidFill>
              </a:rPr>
              <a:t>Early diastole </a:t>
            </a:r>
            <a:r>
              <a:rPr lang="en-US" dirty="0" smtClean="0"/>
              <a:t>(name is misleading &gt;through out diastole ) : AR/PR +/- Systolic flow murmur</a:t>
            </a:r>
          </a:p>
          <a:p>
            <a:pPr algn="l" rtl="0"/>
            <a:r>
              <a:rPr lang="en-GB" dirty="0">
                <a:solidFill>
                  <a:schemeClr val="accent1"/>
                </a:solidFill>
              </a:rPr>
              <a:t>Mid-diastolic </a:t>
            </a:r>
            <a:r>
              <a:rPr lang="en-GB" dirty="0" smtClean="0">
                <a:solidFill>
                  <a:schemeClr val="accent1"/>
                </a:solidFill>
              </a:rPr>
              <a:t>murmurs </a:t>
            </a:r>
            <a:r>
              <a:rPr lang="en-GB" dirty="0" smtClean="0"/>
              <a:t>(Rumble , low pitched ) : MS/TS : </a:t>
            </a:r>
            <a:r>
              <a:rPr lang="en-GB" dirty="0" err="1" smtClean="0"/>
              <a:t>Lup</a:t>
            </a:r>
            <a:r>
              <a:rPr lang="en-GB" dirty="0" smtClean="0"/>
              <a:t>-ta-ta-</a:t>
            </a:r>
            <a:r>
              <a:rPr lang="en-GB" dirty="0" err="1" smtClean="0"/>
              <a:t>rru</a:t>
            </a:r>
            <a:endParaRPr lang="en-GB" dirty="0" smtClean="0"/>
          </a:p>
          <a:p>
            <a:pPr algn="l" rtl="0"/>
            <a:r>
              <a:rPr lang="en-US" dirty="0">
                <a:solidFill>
                  <a:schemeClr val="accent1"/>
                </a:solidFill>
              </a:rPr>
              <a:t>Austin Flint murmur </a:t>
            </a:r>
            <a:r>
              <a:rPr lang="en-US" dirty="0" smtClean="0"/>
              <a:t>: mid-diastolic murmur: aortic regurgitation: </a:t>
            </a:r>
            <a:r>
              <a:rPr lang="en-US" dirty="0" err="1" smtClean="0"/>
              <a:t>regurgitant</a:t>
            </a:r>
            <a:r>
              <a:rPr lang="en-US" dirty="0" smtClean="0"/>
              <a:t> jet </a:t>
            </a:r>
            <a:r>
              <a:rPr lang="en-US" dirty="0"/>
              <a:t>striking the anterior leaflet of the mitral valve, restricting </a:t>
            </a:r>
            <a:r>
              <a:rPr lang="en-US" dirty="0" smtClean="0"/>
              <a:t>inflow </a:t>
            </a:r>
            <a:r>
              <a:rPr lang="en-GB" dirty="0" smtClean="0"/>
              <a:t>to </a:t>
            </a:r>
            <a:r>
              <a:rPr lang="en-GB" dirty="0"/>
              <a:t>the left </a:t>
            </a:r>
            <a:r>
              <a:rPr lang="en-GB" dirty="0" smtClean="0"/>
              <a:t>ventricle(functional MS?)</a:t>
            </a:r>
          </a:p>
          <a:p>
            <a:pPr algn="l" rtl="0"/>
            <a:r>
              <a:rPr lang="en-GB" dirty="0" smtClean="0">
                <a:solidFill>
                  <a:schemeClr val="accent1"/>
                </a:solidFill>
              </a:rPr>
              <a:t>Graham steel murmur </a:t>
            </a:r>
            <a:r>
              <a:rPr lang="en-GB" dirty="0" smtClean="0"/>
              <a:t>: PR murmur due to PHTN</a:t>
            </a:r>
          </a:p>
          <a:p>
            <a:r>
              <a:rPr lang="en-GB" dirty="0">
                <a:solidFill>
                  <a:schemeClr val="accent1"/>
                </a:solidFill>
              </a:rPr>
              <a:t>C</a:t>
            </a:r>
            <a:r>
              <a:rPr lang="en-GB" dirty="0" smtClean="0">
                <a:solidFill>
                  <a:schemeClr val="accent1"/>
                </a:solidFill>
              </a:rPr>
              <a:t>ontinuous murmur </a:t>
            </a:r>
            <a:r>
              <a:rPr lang="en-GB" dirty="0" smtClean="0"/>
              <a:t>(systolic + diastolic), i.e.: </a:t>
            </a:r>
            <a:r>
              <a:rPr lang="en-GB" dirty="0"/>
              <a:t>machinery murmur </a:t>
            </a:r>
            <a:r>
              <a:rPr lang="en-GB" dirty="0" smtClean="0"/>
              <a:t>&gt;&gt; due </a:t>
            </a:r>
            <a:r>
              <a:rPr lang="en-GB" dirty="0"/>
              <a:t>to PDA  .</a:t>
            </a:r>
            <a:endParaRPr lang="en-GB" dirty="0" smtClean="0"/>
          </a:p>
          <a:p>
            <a:pPr marL="0" indent="0">
              <a:buNone/>
            </a:pPr>
            <a:endParaRPr lang="ar-JO" dirty="0"/>
          </a:p>
        </p:txBody>
      </p:sp>
    </p:spTree>
    <p:extLst>
      <p:ext uri="{BB962C8B-B14F-4D97-AF65-F5344CB8AC3E}">
        <p14:creationId xmlns:p14="http://schemas.microsoft.com/office/powerpoint/2010/main" val="3978077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4664" y="1127779"/>
            <a:ext cx="7564074" cy="463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585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1613" y="1463039"/>
            <a:ext cx="9202730" cy="448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250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2138" y="1528354"/>
            <a:ext cx="9281393" cy="446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2597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6621" y="1443790"/>
            <a:ext cx="9335999" cy="45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91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3- Palpitation :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Awareness of heart beating </a:t>
            </a:r>
            <a:endParaRPr lang="en-US" dirty="0"/>
          </a:p>
          <a:p>
            <a:pPr marL="0" indent="0">
              <a:buNone/>
            </a:pPr>
            <a:r>
              <a:rPr lang="en-US" dirty="0" smtClean="0"/>
              <a:t>*Ask:</a:t>
            </a:r>
          </a:p>
          <a:p>
            <a:pPr>
              <a:buFontTx/>
              <a:buChar char="-"/>
            </a:pPr>
            <a:r>
              <a:rPr lang="en-US" dirty="0" smtClean="0"/>
              <a:t>Describe : fast , forceful , regular/irregular </a:t>
            </a:r>
          </a:p>
          <a:p>
            <a:pPr>
              <a:buFontTx/>
              <a:buChar char="-"/>
            </a:pPr>
            <a:r>
              <a:rPr lang="en-US" dirty="0" smtClean="0"/>
              <a:t>Episodes : duration , onset/offset , frequency </a:t>
            </a:r>
          </a:p>
          <a:p>
            <a:pPr>
              <a:buFontTx/>
              <a:buChar char="-"/>
            </a:pPr>
            <a:r>
              <a:rPr lang="en-US" dirty="0" smtClean="0"/>
              <a:t>Possible precipitants /relieving factors.</a:t>
            </a:r>
          </a:p>
          <a:p>
            <a:pPr>
              <a:buFontTx/>
              <a:buChar char="-"/>
            </a:pPr>
            <a:r>
              <a:rPr lang="en-US" dirty="0" smtClean="0"/>
              <a:t>Associated symptoms : Chest pain , syncopal attack , dyspnea </a:t>
            </a:r>
          </a:p>
          <a:p>
            <a:pPr>
              <a:buFontTx/>
              <a:buChar char="-"/>
            </a:pPr>
            <a:r>
              <a:rPr lang="en-US" dirty="0" smtClean="0"/>
              <a:t>History of cardiac diseases  </a:t>
            </a:r>
          </a:p>
          <a:p>
            <a:pPr marL="0" indent="0">
              <a:buNone/>
            </a:pPr>
            <a:r>
              <a:rPr lang="en-US" dirty="0" smtClean="0"/>
              <a:t>*Possible causes : Normal sinus rhythm( healthy , after exercise /stress , lying on left side at night )  , Ectopic beats(missed beat/</a:t>
            </a:r>
            <a:r>
              <a:rPr lang="en-US" dirty="0" err="1" smtClean="0"/>
              <a:t>forecful</a:t>
            </a:r>
            <a:r>
              <a:rPr lang="en-US" dirty="0" smtClean="0"/>
              <a:t> )  , sinus tachycardia , SVT ,AF, VT</a:t>
            </a:r>
            <a:endParaRPr lang="en-US" dirty="0"/>
          </a:p>
        </p:txBody>
      </p:sp>
    </p:spTree>
    <p:extLst>
      <p:ext uri="{BB962C8B-B14F-4D97-AF65-F5344CB8AC3E}">
        <p14:creationId xmlns:p14="http://schemas.microsoft.com/office/powerpoint/2010/main" val="9737861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6429" y="1191126"/>
            <a:ext cx="8079307" cy="504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495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Tailor </a:t>
            </a:r>
            <a:r>
              <a:rPr lang="en-US" dirty="0"/>
              <a:t>the sequence and extent of examination to the patient’s condition. If you suspect that the person may be unstable, deteriorating or critically unwell (breathless, distressed, cyanosed or obtunded, for example), adopt an ABCDE approach </a:t>
            </a:r>
            <a:r>
              <a:rPr lang="en-US" dirty="0" smtClean="0"/>
              <a:t>initially </a:t>
            </a:r>
            <a:r>
              <a:rPr lang="en-US" dirty="0"/>
              <a:t>and defer detailed examination until </a:t>
            </a:r>
            <a:endParaRPr lang="en-US" dirty="0" smtClean="0"/>
          </a:p>
          <a:p>
            <a:r>
              <a:rPr lang="en-US" dirty="0" smtClean="0"/>
              <a:t>In </a:t>
            </a:r>
            <a:r>
              <a:rPr lang="en-US" dirty="0"/>
              <a:t>stable patients, perform a detailed and comprehensive physical examination.</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9074039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4738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4- </a:t>
            </a:r>
            <a:r>
              <a:rPr lang="en-US" b="1" dirty="0" err="1">
                <a:solidFill>
                  <a:srgbClr val="FF0000"/>
                </a:solidFill>
              </a:rPr>
              <a:t>Presyncope</a:t>
            </a:r>
            <a:r>
              <a:rPr lang="en-US" b="1" dirty="0">
                <a:solidFill>
                  <a:srgbClr val="FF0000"/>
                </a:solidFill>
              </a:rPr>
              <a:t>/Syncope </a:t>
            </a:r>
          </a:p>
        </p:txBody>
      </p:sp>
      <p:sp>
        <p:nvSpPr>
          <p:cNvPr id="3" name="Content Placeholder 2"/>
          <p:cNvSpPr>
            <a:spLocks noGrp="1"/>
          </p:cNvSpPr>
          <p:nvPr>
            <p:ph idx="1"/>
          </p:nvPr>
        </p:nvSpPr>
        <p:spPr/>
        <p:txBody>
          <a:bodyPr>
            <a:normAutofit fontScale="85000" lnSpcReduction="20000"/>
          </a:bodyPr>
          <a:lstStyle/>
          <a:p>
            <a:r>
              <a:rPr lang="en-US" dirty="0" smtClean="0"/>
              <a:t>Syncope : </a:t>
            </a:r>
            <a:r>
              <a:rPr lang="en-US" dirty="0"/>
              <a:t>transient loss of consciousness due to </a:t>
            </a:r>
            <a:r>
              <a:rPr lang="en-US" dirty="0" smtClean="0"/>
              <a:t>transient </a:t>
            </a:r>
            <a:r>
              <a:rPr lang="en-GB" dirty="0" smtClean="0"/>
              <a:t>cerebral </a:t>
            </a:r>
            <a:r>
              <a:rPr lang="en-GB" dirty="0" err="1"/>
              <a:t>hypoperfusion</a:t>
            </a:r>
            <a:endParaRPr lang="en-US" dirty="0" smtClean="0"/>
          </a:p>
          <a:p>
            <a:pPr marL="0" indent="0">
              <a:buNone/>
            </a:pPr>
            <a:r>
              <a:rPr lang="en-US" dirty="0" smtClean="0"/>
              <a:t>*In syncopal attacks : </a:t>
            </a:r>
          </a:p>
          <a:p>
            <a:pPr>
              <a:buFontTx/>
              <a:buChar char="-"/>
            </a:pPr>
            <a:r>
              <a:rPr lang="en-US" dirty="0" smtClean="0"/>
              <a:t>Event(possible precipitants ) , preceding symptoms : palpitation, chest pain, lightheadedness, nausea, tinnitus, sweating or visual disturbance</a:t>
            </a:r>
          </a:p>
          <a:p>
            <a:pPr>
              <a:buFontTx/>
              <a:buChar char="-"/>
            </a:pPr>
            <a:r>
              <a:rPr lang="en-US" dirty="0" smtClean="0"/>
              <a:t>Duration , appearance of patient , injuries </a:t>
            </a:r>
          </a:p>
          <a:p>
            <a:pPr>
              <a:buFontTx/>
              <a:buChar char="-"/>
            </a:pPr>
            <a:r>
              <a:rPr lang="en-US" dirty="0" smtClean="0"/>
              <a:t>Time to full recovery </a:t>
            </a:r>
          </a:p>
          <a:p>
            <a:pPr marL="0" indent="0">
              <a:buNone/>
            </a:pPr>
            <a:r>
              <a:rPr lang="en-US" dirty="0" smtClean="0"/>
              <a:t>*Pre- </a:t>
            </a:r>
            <a:r>
              <a:rPr lang="en-US" dirty="0" err="1" smtClean="0"/>
              <a:t>syncopal</a:t>
            </a:r>
            <a:r>
              <a:rPr lang="en-US" dirty="0" smtClean="0"/>
              <a:t> attacks  :</a:t>
            </a:r>
          </a:p>
          <a:p>
            <a:pPr marL="0" indent="0">
              <a:buNone/>
            </a:pPr>
            <a:r>
              <a:rPr lang="en-US" dirty="0" smtClean="0"/>
              <a:t>-clarify(can be mistaken with vertigo ) , associated symptoms (palpitation ) </a:t>
            </a:r>
          </a:p>
          <a:p>
            <a:pPr>
              <a:buFontTx/>
              <a:buChar char="-"/>
            </a:pPr>
            <a:r>
              <a:rPr lang="en-US" dirty="0" smtClean="0"/>
              <a:t>Possible precipitants , causes ( Postural , drugs , exertional )</a:t>
            </a:r>
          </a:p>
          <a:p>
            <a:pPr>
              <a:buFontTx/>
              <a:buChar char="-"/>
            </a:pPr>
            <a:r>
              <a:rPr lang="en-US" dirty="0" smtClean="0"/>
              <a:t>Frequency , effect on life style </a:t>
            </a:r>
          </a:p>
          <a:p>
            <a:pPr marL="0" indent="0">
              <a:buNone/>
            </a:pPr>
            <a:r>
              <a:rPr lang="en-US" dirty="0" smtClean="0"/>
              <a:t>*Possible causes : postural hypotension , reflex syncope(vasovagal)  , Cardiac ( Arrhythmias , Mechanical causes ) </a:t>
            </a:r>
            <a:endParaRPr lang="en-US" dirty="0"/>
          </a:p>
        </p:txBody>
      </p:sp>
    </p:spTree>
    <p:extLst>
      <p:ext uri="{BB962C8B-B14F-4D97-AF65-F5344CB8AC3E}">
        <p14:creationId xmlns:p14="http://schemas.microsoft.com/office/powerpoint/2010/main" val="378224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5- </a:t>
            </a:r>
            <a:r>
              <a:rPr lang="en-US" b="1" dirty="0" err="1">
                <a:solidFill>
                  <a:srgbClr val="FF0000"/>
                </a:solidFill>
              </a:rPr>
              <a:t>Oedema</a:t>
            </a:r>
            <a:r>
              <a:rPr lang="en-US" b="1" dirty="0">
                <a:solidFill>
                  <a:srgbClr val="FF0000"/>
                </a:solidFill>
              </a:rPr>
              <a:t> (tissue swelling).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Usually </a:t>
            </a:r>
            <a:r>
              <a:rPr lang="en-US" dirty="0"/>
              <a:t>gravity-dependent and so is seen especially around the ankles, or over the sacrum in patients lying in bed. </a:t>
            </a:r>
            <a:endParaRPr lang="en-US" dirty="0" smtClean="0"/>
          </a:p>
          <a:p>
            <a:r>
              <a:rPr lang="en-US" dirty="0" smtClean="0"/>
              <a:t>Unilateral Vs Bilateral</a:t>
            </a:r>
          </a:p>
          <a:p>
            <a:r>
              <a:rPr lang="en-US" dirty="0" smtClean="0"/>
              <a:t>Heart </a:t>
            </a:r>
            <a:r>
              <a:rPr lang="en-US" dirty="0"/>
              <a:t>failure is a common cause of bilateral lower limb </a:t>
            </a:r>
            <a:r>
              <a:rPr lang="en-US" dirty="0" err="1"/>
              <a:t>oedema</a:t>
            </a:r>
            <a:r>
              <a:rPr lang="en-US" dirty="0"/>
              <a:t> but other causes include chronic venous disease, </a:t>
            </a:r>
            <a:r>
              <a:rPr lang="en-US" dirty="0" err="1"/>
              <a:t>vasodilating</a:t>
            </a:r>
            <a:r>
              <a:rPr lang="en-US" dirty="0"/>
              <a:t> calcium channel antagonists (such as amlodipine) and </a:t>
            </a:r>
            <a:r>
              <a:rPr lang="en-US" dirty="0" err="1"/>
              <a:t>hypoalbuminaemia</a:t>
            </a:r>
            <a:r>
              <a:rPr lang="en-US" dirty="0"/>
              <a:t>. </a:t>
            </a:r>
            <a:endParaRPr lang="en-US" dirty="0" smtClean="0"/>
          </a:p>
          <a:p>
            <a:r>
              <a:rPr lang="en-US" dirty="0" smtClean="0"/>
              <a:t>An </a:t>
            </a:r>
            <a:r>
              <a:rPr lang="en-US" dirty="0"/>
              <a:t>elevated jugular venous pressure strongly suggests a cardiogenic cause of </a:t>
            </a:r>
            <a:r>
              <a:rPr lang="en-US" dirty="0" err="1"/>
              <a:t>oedema</a:t>
            </a:r>
            <a:r>
              <a:rPr lang="en-US" dirty="0"/>
              <a:t>. </a:t>
            </a:r>
            <a:endParaRPr lang="en-US" dirty="0" smtClean="0"/>
          </a:p>
          <a:p>
            <a:r>
              <a:rPr lang="en-US" dirty="0" smtClean="0"/>
              <a:t>Enquire </a:t>
            </a:r>
            <a:r>
              <a:rPr lang="en-US" dirty="0"/>
              <a:t>about other symptoms of fluid overload, including </a:t>
            </a:r>
            <a:r>
              <a:rPr lang="en-US" dirty="0" err="1"/>
              <a:t>dyspnoea</a:t>
            </a:r>
            <a:r>
              <a:rPr lang="en-US" dirty="0"/>
              <a:t>, </a:t>
            </a:r>
            <a:r>
              <a:rPr lang="en-US" dirty="0" err="1"/>
              <a:t>orthopnoea</a:t>
            </a:r>
            <a:r>
              <a:rPr lang="en-US" dirty="0"/>
              <a:t> and abdominal distension. </a:t>
            </a:r>
          </a:p>
        </p:txBody>
      </p:sp>
    </p:spTree>
    <p:extLst>
      <p:ext uri="{BB962C8B-B14F-4D97-AF65-F5344CB8AC3E}">
        <p14:creationId xmlns:p14="http://schemas.microsoft.com/office/powerpoint/2010/main" val="511285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Past medical history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History of cardiac diseases, risk factors like DM/HTN </a:t>
            </a:r>
          </a:p>
          <a:p>
            <a:r>
              <a:rPr lang="en-US" dirty="0" smtClean="0"/>
              <a:t>History of rheumatic fever , risk factors for infective endocarditis.</a:t>
            </a:r>
          </a:p>
          <a:p>
            <a:r>
              <a:rPr lang="en-US" dirty="0" smtClean="0"/>
              <a:t>Systemic diseases &gt;might present or complicated by cardiac diseases/symptoms  &gt;CTDs , Marfan’s syndrome  </a:t>
            </a:r>
            <a:endParaRPr lang="en-US" dirty="0"/>
          </a:p>
        </p:txBody>
      </p:sp>
    </p:spTree>
    <p:extLst>
      <p:ext uri="{BB962C8B-B14F-4D97-AF65-F5344CB8AC3E}">
        <p14:creationId xmlns:p14="http://schemas.microsoft.com/office/powerpoint/2010/main" val="1642890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Drug history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As usual </a:t>
            </a:r>
          </a:p>
          <a:p>
            <a:pPr marL="0" indent="0">
              <a:buNone/>
            </a:pPr>
            <a:r>
              <a:rPr lang="en-US" dirty="0" smtClean="0"/>
              <a:t>*Certain drug might causes cardiovascular symptoms :</a:t>
            </a:r>
          </a:p>
          <a:p>
            <a:pPr>
              <a:buFontTx/>
              <a:buChar char="-"/>
            </a:pPr>
            <a:r>
              <a:rPr lang="en-US" dirty="0" smtClean="0"/>
              <a:t>Angina: Thyroxine </a:t>
            </a:r>
          </a:p>
          <a:p>
            <a:pPr>
              <a:buFontTx/>
              <a:buChar char="-"/>
            </a:pPr>
            <a:r>
              <a:rPr lang="en-US" dirty="0" smtClean="0"/>
              <a:t>Edema : NSAIDs , corticosteroids , Amlodipine </a:t>
            </a:r>
          </a:p>
          <a:p>
            <a:pPr>
              <a:buFontTx/>
              <a:buChar char="-"/>
            </a:pPr>
            <a:r>
              <a:rPr lang="en-US" dirty="0" smtClean="0"/>
              <a:t>Syncope : Vasodilators , Beta-blockers </a:t>
            </a:r>
          </a:p>
          <a:p>
            <a:pPr>
              <a:buFontTx/>
              <a:buChar char="-"/>
            </a:pPr>
            <a:r>
              <a:rPr lang="en-US" dirty="0" smtClean="0"/>
              <a:t>Palpitation : Thyroxine , beta –agonists , diuretics , digoxin </a:t>
            </a:r>
          </a:p>
          <a:p>
            <a:pPr>
              <a:buFontTx/>
              <a:buChar char="-"/>
            </a:pPr>
            <a:r>
              <a:rPr lang="en-US" dirty="0" smtClean="0"/>
              <a:t>Dyspnea : beta-blockers , Calcium channel blockers , NSAIDs  </a:t>
            </a:r>
            <a:endParaRPr lang="en-US" dirty="0"/>
          </a:p>
        </p:txBody>
      </p:sp>
    </p:spTree>
    <p:extLst>
      <p:ext uri="{BB962C8B-B14F-4D97-AF65-F5344CB8AC3E}">
        <p14:creationId xmlns:p14="http://schemas.microsoft.com/office/powerpoint/2010/main" val="1124637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TotalTime>
  <Words>2202</Words>
  <Application>Microsoft Office PowerPoint</Application>
  <PresentationFormat>Widescreen</PresentationFormat>
  <Paragraphs>191</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Times New Roman</vt:lpstr>
      <vt:lpstr>Office Theme</vt:lpstr>
      <vt:lpstr>Cardiovascular system </vt:lpstr>
      <vt:lpstr>Common presenting symptoms </vt:lpstr>
      <vt:lpstr>1- Chest pain : </vt:lpstr>
      <vt:lpstr>2- Dyspnea : </vt:lpstr>
      <vt:lpstr>3- Palpitation : </vt:lpstr>
      <vt:lpstr>4- Presyncope/Syncope </vt:lpstr>
      <vt:lpstr>5- Oedema (tissue swelling).  </vt:lpstr>
      <vt:lpstr>Past medical history </vt:lpstr>
      <vt:lpstr>Drug history </vt:lpstr>
      <vt:lpstr>Family history </vt:lpstr>
      <vt:lpstr>Social history </vt:lpstr>
      <vt:lpstr>General examination of the cardiovascular system</vt:lpstr>
      <vt:lpstr>Janeway lesions: painless, blanching red macules on the thenar/hypothenar eminences</vt:lpstr>
      <vt:lpstr>Splinter hemorrhages</vt:lpstr>
      <vt:lpstr>Osler’s nodes: painful raised erythematous lesions, typically on the pads of the fingers</vt:lpstr>
      <vt:lpstr>Roth’s spots (flame-shaped retinal haemorrhages with a ‘cotton-wool’ centre</vt:lpstr>
      <vt:lpstr>Conjunctival petechial hemorrhages</vt:lpstr>
      <vt:lpstr>Xanthelasma: soft, yellowish plaques found periorbitally and on the medial aspect of the eyelids</vt:lpstr>
      <vt:lpstr>Tendon xanthomata: hard, slightly yellowish masses over the extensor tendons of the hand from lipid deposits</vt:lpstr>
      <vt:lpstr>Corneal arcus: a creamy yellow discoloration at the boundary of the iris and cornea</vt:lpstr>
      <vt:lpstr>Arterial pulses </vt:lpstr>
      <vt:lpstr>Examining pulses</vt:lpstr>
      <vt:lpstr>Pulse Volume</vt:lpstr>
      <vt:lpstr>Pulse character</vt:lpstr>
      <vt:lpstr>JVP examination</vt:lpstr>
      <vt:lpstr>PowerPoint Presentation</vt:lpstr>
      <vt:lpstr>PowerPoint Presentation</vt:lpstr>
      <vt:lpstr>PowerPoint Presentation</vt:lpstr>
      <vt:lpstr>Precordium </vt:lpstr>
      <vt:lpstr>Inspection </vt:lpstr>
      <vt:lpstr>Palpation </vt:lpstr>
      <vt:lpstr>PowerPoint Presentation</vt:lpstr>
      <vt:lpstr>Auscultation </vt:lpstr>
      <vt:lpstr>The optimal sites for auscultation (aortic, pulmonary, apex and left sternal border) do not correspond with the location of cardiac structures but are where the transmitted sounds and murmurs are best heard</vt:lpstr>
      <vt:lpstr>Auscultation </vt:lpstr>
      <vt:lpstr>Heart sounds</vt:lpstr>
      <vt:lpstr>PowerPoint Presentation</vt:lpstr>
      <vt:lpstr>PowerPoint Presentation</vt:lpstr>
      <vt:lpstr>Heart sounds</vt:lpstr>
      <vt:lpstr>Added sounds </vt:lpstr>
      <vt:lpstr>Murmurs </vt:lpstr>
      <vt:lpstr>Duration </vt:lpstr>
      <vt:lpstr>PowerPoint Presentation</vt:lpstr>
      <vt:lpstr>Systolic Murmurs</vt:lpstr>
      <vt:lpstr>Diastolic murmur </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Admin</dc:creator>
  <cp:lastModifiedBy>Admin</cp:lastModifiedBy>
  <cp:revision>62</cp:revision>
  <dcterms:created xsi:type="dcterms:W3CDTF">2022-06-30T10:37:10Z</dcterms:created>
  <dcterms:modified xsi:type="dcterms:W3CDTF">2022-07-04T22:12:11Z</dcterms:modified>
</cp:coreProperties>
</file>