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8" r:id="rId1"/>
  </p:sldMasterIdLst>
  <p:sldIdLst>
    <p:sldId id="256" r:id="rId2"/>
    <p:sldId id="304" r:id="rId3"/>
    <p:sldId id="305" r:id="rId4"/>
    <p:sldId id="258" r:id="rId5"/>
    <p:sldId id="306" r:id="rId6"/>
    <p:sldId id="312" r:id="rId7"/>
    <p:sldId id="307" r:id="rId8"/>
    <p:sldId id="308" r:id="rId9"/>
    <p:sldId id="309" r:id="rId10"/>
    <p:sldId id="264" r:id="rId11"/>
    <p:sldId id="265" r:id="rId12"/>
    <p:sldId id="268" r:id="rId13"/>
    <p:sldId id="266" r:id="rId14"/>
    <p:sldId id="310" r:id="rId15"/>
    <p:sldId id="267" r:id="rId16"/>
    <p:sldId id="278" r:id="rId17"/>
    <p:sldId id="269" r:id="rId18"/>
    <p:sldId id="311" r:id="rId19"/>
    <p:sldId id="271" r:id="rId20"/>
    <p:sldId id="332" r:id="rId21"/>
    <p:sldId id="272" r:id="rId22"/>
    <p:sldId id="273" r:id="rId23"/>
    <p:sldId id="274" r:id="rId24"/>
    <p:sldId id="275" r:id="rId25"/>
    <p:sldId id="329" r:id="rId26"/>
    <p:sldId id="330" r:id="rId27"/>
    <p:sldId id="331"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0AEA9-F91A-498C-8AA7-DF7D02A18DC0}" v="416" dt="2021-09-18T10:48:48.029"/>
    <p1510:client id="{870669E4-D1B5-41AB-8B53-FE9EDDBD79E8}" v="1072" dt="2021-09-14T20:25:35.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p:scale>
          <a:sx n="70" d="100"/>
          <a:sy n="70" d="100"/>
        </p:scale>
        <p:origin x="-702"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57F1E4F-1CFF-5643-939E-217C01CDF565}" type="slidenum">
              <a:rPr lang="en-US" smtClean="0"/>
              <a:pPr/>
              <a:t>‹#›</a:t>
            </a:fld>
            <a:endParaRPr lang="en-US" dirty="0"/>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mayoclinic.org/diseases-conditions/prolactinoma/basics/definition/con-20028094" TargetMode="External"/><Relationship Id="rId2" Type="http://schemas.openxmlformats.org/officeDocument/2006/relationships/hyperlink" Target="http://www.mayfieldclinic.com/PE-EndoPitSurg.htm#.VhbJfvlVhBc" TargetMode="External"/><Relationship Id="rId1" Type="http://schemas.openxmlformats.org/officeDocument/2006/relationships/slideLayout" Target="../slideLayouts/slideLayout4.xml"/><Relationship Id="rId4" Type="http://schemas.openxmlformats.org/officeDocument/2006/relationships/hyperlink" Target="https://en.wikipedia.org/wiki/Dopamine_agoni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533" y="4408098"/>
            <a:ext cx="10363200" cy="1138687"/>
          </a:xfrm>
        </p:spPr>
        <p:txBody>
          <a:bodyPr/>
          <a:lstStyle/>
          <a:p>
            <a:r>
              <a:rPr lang="en-US" dirty="0"/>
              <a:t>Brain Tumors</a:t>
            </a:r>
          </a:p>
        </p:txBody>
      </p:sp>
      <p:sp>
        <p:nvSpPr>
          <p:cNvPr id="3" name="Subtitle 2"/>
          <p:cNvSpPr>
            <a:spLocks noGrp="1"/>
          </p:cNvSpPr>
          <p:nvPr>
            <p:ph type="subTitle" idx="1"/>
          </p:nvPr>
        </p:nvSpPr>
        <p:spPr>
          <a:xfrm>
            <a:off x="2363636" y="5742315"/>
            <a:ext cx="8169216" cy="1219200"/>
          </a:xfrm>
        </p:spPr>
        <p:txBody>
          <a:bodyPr lIns="91440" tIns="45720" rIns="91440" bIns="45720" anchor="t">
            <a:normAutofit/>
          </a:bodyPr>
          <a:lstStyle/>
          <a:p>
            <a:r>
              <a:rPr lang="en-US" b="1" dirty="0">
                <a:solidFill>
                  <a:schemeClr val="accent1">
                    <a:lumMod val="75000"/>
                  </a:schemeClr>
                </a:solidFill>
              </a:rPr>
              <a:t>Done by: </a:t>
            </a:r>
            <a:r>
              <a:rPr lang="en-US" b="1" dirty="0" err="1">
                <a:solidFill>
                  <a:schemeClr val="accent1">
                    <a:lumMod val="75000"/>
                  </a:schemeClr>
                </a:solidFill>
              </a:rPr>
              <a:t>Raghad</a:t>
            </a:r>
            <a:r>
              <a:rPr lang="en-US" b="1" dirty="0">
                <a:solidFill>
                  <a:schemeClr val="accent1">
                    <a:lumMod val="75000"/>
                  </a:schemeClr>
                </a:solidFill>
              </a:rPr>
              <a:t> </a:t>
            </a:r>
            <a:r>
              <a:rPr lang="en-US" b="1" dirty="0" err="1">
                <a:solidFill>
                  <a:schemeClr val="accent1">
                    <a:lumMod val="75000"/>
                  </a:schemeClr>
                </a:solidFill>
              </a:rPr>
              <a:t>Kreishan</a:t>
            </a:r>
            <a:r>
              <a:rPr lang="en-US" b="1" dirty="0">
                <a:solidFill>
                  <a:schemeClr val="accent1">
                    <a:lumMod val="75000"/>
                  </a:schemeClr>
                </a:solidFill>
              </a:rPr>
              <a:t> , </a:t>
            </a:r>
            <a:r>
              <a:rPr lang="en-US" b="1" dirty="0" err="1">
                <a:solidFill>
                  <a:schemeClr val="accent1">
                    <a:lumMod val="75000"/>
                  </a:schemeClr>
                </a:solidFill>
              </a:rPr>
              <a:t>Hala</a:t>
            </a:r>
            <a:r>
              <a:rPr lang="en-US" b="1" dirty="0">
                <a:solidFill>
                  <a:schemeClr val="accent1">
                    <a:lumMod val="75000"/>
                  </a:schemeClr>
                </a:solidFill>
              </a:rPr>
              <a:t> </a:t>
            </a:r>
            <a:r>
              <a:rPr lang="en-US" b="1" dirty="0" err="1">
                <a:solidFill>
                  <a:schemeClr val="accent1">
                    <a:lumMod val="75000"/>
                  </a:schemeClr>
                </a:solidFill>
              </a:rPr>
              <a:t>Rawashdeh</a:t>
            </a:r>
            <a:endParaRPr lang="en-US" b="1"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951" y="1"/>
            <a:ext cx="9532189" cy="426144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CFF577C-936C-4F90-B49C-E50281837A98}"/>
              </a:ext>
            </a:extLst>
          </p:cNvPr>
          <p:cNvSpPr>
            <a:spLocks noGrp="1"/>
          </p:cNvSpPr>
          <p:nvPr>
            <p:ph type="title"/>
          </p:nvPr>
        </p:nvSpPr>
        <p:spPr>
          <a:xfrm>
            <a:off x="678464" y="74764"/>
            <a:ext cx="8008187" cy="812321"/>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Histopathology</a:t>
            </a:r>
            <a:endParaRPr lang="en-US" dirty="0"/>
          </a:p>
        </p:txBody>
      </p:sp>
      <p:sp>
        <p:nvSpPr>
          <p:cNvPr id="3" name="Content Placeholder 2"/>
          <p:cNvSpPr>
            <a:spLocks noGrp="1"/>
          </p:cNvSpPr>
          <p:nvPr>
            <p:ph sz="half" idx="2"/>
          </p:nvPr>
        </p:nvSpPr>
        <p:spPr>
          <a:xfrm>
            <a:off x="550643" y="1658729"/>
            <a:ext cx="10612755" cy="4351655"/>
          </a:xfrm>
        </p:spPr>
        <p:txBody>
          <a:bodyPr vert="horz" lIns="91440" tIns="45720" rIns="91440" bIns="45720" rtlCol="0" anchor="ctr">
            <a:noAutofit/>
          </a:bodyPr>
          <a:lstStyle/>
          <a:p>
            <a:r>
              <a:rPr lang="en-US" altLang="ar-JO" sz="3200" dirty="0">
                <a:cs typeface="Tahoma"/>
                <a:sym typeface="+mn-ea"/>
              </a:rPr>
              <a:t>“ </a:t>
            </a:r>
            <a:r>
              <a:rPr lang="en-US" altLang="ar-JO" sz="3200" dirty="0" err="1">
                <a:cs typeface="Tahoma"/>
                <a:sym typeface="+mn-ea"/>
              </a:rPr>
              <a:t>Pseudopalisading</a:t>
            </a:r>
            <a:r>
              <a:rPr lang="en-US" altLang="ar-JO" sz="3200" dirty="0">
                <a:cs typeface="Tahoma"/>
                <a:sym typeface="+mn-ea"/>
              </a:rPr>
              <a:t>”  cancer cells typically recruit BV to provide nourishment in a process called </a:t>
            </a:r>
            <a:r>
              <a:rPr lang="en-US" altLang="ar-JO" sz="3200" dirty="0" err="1">
                <a:cs typeface="Tahoma"/>
                <a:sym typeface="+mn-ea"/>
              </a:rPr>
              <a:t>angiogensis</a:t>
            </a:r>
            <a:r>
              <a:rPr lang="en-US" altLang="ar-JO" sz="3200" dirty="0">
                <a:cs typeface="Tahoma"/>
                <a:sym typeface="+mn-ea"/>
              </a:rPr>
              <a:t> , but </a:t>
            </a:r>
            <a:r>
              <a:rPr lang="en-US" altLang="ar-JO" sz="3200" dirty="0" err="1">
                <a:cs typeface="Tahoma"/>
                <a:sym typeface="+mn-ea"/>
              </a:rPr>
              <a:t>gliobalstoma</a:t>
            </a:r>
            <a:r>
              <a:rPr lang="en-US" altLang="ar-JO" sz="3200" dirty="0">
                <a:cs typeface="Tahoma"/>
                <a:sym typeface="+mn-ea"/>
              </a:rPr>
              <a:t> proliferates so fast that even with </a:t>
            </a:r>
            <a:r>
              <a:rPr lang="en-US" altLang="ar-JO" sz="3200" dirty="0" err="1">
                <a:cs typeface="Tahoma"/>
                <a:sym typeface="+mn-ea"/>
              </a:rPr>
              <a:t>angiogensis</a:t>
            </a:r>
            <a:r>
              <a:rPr lang="en-US" altLang="ar-JO" sz="3200" dirty="0">
                <a:cs typeface="Tahoma"/>
                <a:sym typeface="+mn-ea"/>
              </a:rPr>
              <a:t> the </a:t>
            </a:r>
            <a:r>
              <a:rPr lang="en-US" altLang="ar-JO" sz="3200" dirty="0" err="1">
                <a:cs typeface="Tahoma"/>
                <a:sym typeface="+mn-ea"/>
              </a:rPr>
              <a:t>neuitrient</a:t>
            </a:r>
            <a:r>
              <a:rPr lang="en-US" altLang="ar-JO" sz="3200" dirty="0">
                <a:cs typeface="Tahoma"/>
                <a:sym typeface="+mn-ea"/>
              </a:rPr>
              <a:t> demand outpaces blood supply , as a result because the blood supply serves peripheral tumor cells first , the tumor cells in the center die first because the are the furthest from blood supply , the remaining viable tumor collect along edges of necrotic region ( </a:t>
            </a:r>
            <a:r>
              <a:rPr lang="en-US" altLang="ar-JO" sz="3200" dirty="0" err="1">
                <a:cs typeface="Tahoma"/>
                <a:sym typeface="+mn-ea"/>
              </a:rPr>
              <a:t>neucli</a:t>
            </a:r>
            <a:r>
              <a:rPr lang="en-US" altLang="ar-JO" sz="3200" dirty="0">
                <a:cs typeface="Tahoma"/>
                <a:sym typeface="+mn-ea"/>
              </a:rPr>
              <a:t> are lining up on the edges because they are being pushed out from something in the middle which is the </a:t>
            </a:r>
            <a:r>
              <a:rPr lang="en-US" altLang="ar-JO" sz="3200" dirty="0" err="1">
                <a:cs typeface="Tahoma"/>
                <a:sym typeface="+mn-ea"/>
              </a:rPr>
              <a:t>necotic</a:t>
            </a:r>
            <a:r>
              <a:rPr lang="en-US" altLang="ar-JO" sz="3200" dirty="0">
                <a:cs typeface="Tahoma"/>
                <a:sym typeface="+mn-ea"/>
              </a:rPr>
              <a:t> cells )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45624" y="506286"/>
            <a:ext cx="3845560" cy="918210"/>
          </a:xfrm>
        </p:spPr>
        <p:txBody>
          <a:bodyPr>
            <a:normAutofit/>
          </a:bodyPr>
          <a:lstStyle/>
          <a:p>
            <a:r>
              <a:rPr lang="en-US" altLang="ar-JO" sz="3600" dirty="0" err="1">
                <a:sym typeface="+mn-ea"/>
              </a:rPr>
              <a:t>Pseudopalisading</a:t>
            </a:r>
            <a:endParaRPr lang="en-US" sz="3600" dirty="0"/>
          </a:p>
        </p:txBody>
      </p:sp>
      <p:pic>
        <p:nvPicPr>
          <p:cNvPr id="5" name="Content Placeholder 4" descr="Pseudo"/>
          <p:cNvPicPr>
            <a:picLocks noGrp="1" noChangeAspect="1"/>
          </p:cNvPicPr>
          <p:nvPr>
            <p:ph sz="half" idx="2"/>
          </p:nvPr>
        </p:nvPicPr>
        <p:blipFill>
          <a:blip r:embed="rId2"/>
          <a:stretch>
            <a:fillRect/>
          </a:stretch>
        </p:blipFill>
        <p:spPr>
          <a:xfrm>
            <a:off x="1" y="1691005"/>
            <a:ext cx="6011545" cy="5071110"/>
          </a:xfrm>
          <a:prstGeom prst="rect">
            <a:avLst/>
          </a:prstGeom>
        </p:spPr>
      </p:pic>
      <p:pic>
        <p:nvPicPr>
          <p:cNvPr id="7" name="Content Placeholder 6" descr="Butterfly"/>
          <p:cNvPicPr>
            <a:picLocks noGrp="1" noChangeAspect="1"/>
          </p:cNvPicPr>
          <p:nvPr>
            <p:ph sz="quarter" idx="13"/>
          </p:nvPr>
        </p:nvPicPr>
        <p:blipFill>
          <a:blip r:embed="rId3"/>
          <a:stretch>
            <a:fillRect/>
          </a:stretch>
        </p:blipFill>
        <p:spPr>
          <a:xfrm>
            <a:off x="6323162" y="2027208"/>
            <a:ext cx="5650302" cy="3528203"/>
          </a:xfrm>
          <a:prstGeom prst="rect">
            <a:avLst/>
          </a:prstGeom>
        </p:spPr>
      </p:pic>
      <p:sp>
        <p:nvSpPr>
          <p:cNvPr id="9" name="Text Box 8"/>
          <p:cNvSpPr txBox="1"/>
          <p:nvPr/>
        </p:nvSpPr>
        <p:spPr>
          <a:xfrm>
            <a:off x="6955791" y="890272"/>
            <a:ext cx="4782820" cy="707886"/>
          </a:xfrm>
          <a:prstGeom prst="rect">
            <a:avLst/>
          </a:prstGeom>
          <a:noFill/>
        </p:spPr>
        <p:txBody>
          <a:bodyPr wrap="square" rtlCol="0">
            <a:spAutoFit/>
          </a:bodyPr>
          <a:lstStyle/>
          <a:p>
            <a:r>
              <a:rPr lang="en-US" altLang="ar-JO" sz="4000">
                <a:sym typeface="+mn-ea"/>
              </a:rPr>
              <a:t>butterfly glioma</a:t>
            </a:r>
            <a:endParaRPr 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375" y="316302"/>
            <a:ext cx="5380157" cy="984850"/>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Glioblastoma</a:t>
            </a:r>
            <a:endParaRPr lang="en-US" dirty="0"/>
          </a:p>
        </p:txBody>
      </p:sp>
      <p:sp>
        <p:nvSpPr>
          <p:cNvPr id="3" name="Content Placeholder 2"/>
          <p:cNvSpPr>
            <a:spLocks noGrp="1"/>
          </p:cNvSpPr>
          <p:nvPr>
            <p:ph sz="half" idx="2"/>
          </p:nvPr>
        </p:nvSpPr>
        <p:spPr>
          <a:xfrm>
            <a:off x="838201" y="1825627"/>
            <a:ext cx="10516235" cy="4351655"/>
          </a:xfrm>
        </p:spPr>
        <p:txBody>
          <a:bodyPr vert="horz" lIns="91440" tIns="45720" rIns="91440" bIns="45720" rtlCol="0" anchor="ctr">
            <a:noAutofit/>
          </a:bodyPr>
          <a:lstStyle/>
          <a:p>
            <a:r>
              <a:rPr lang="en-US" sz="2800" dirty="0"/>
              <a:t>Diagnosis : Neurologic exam , imaging test , </a:t>
            </a:r>
            <a:r>
              <a:rPr lang="en-US" sz="2800" dirty="0" err="1"/>
              <a:t>biobsy</a:t>
            </a:r>
            <a:r>
              <a:rPr lang="en-US" sz="2800" dirty="0"/>
              <a:t> </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800" dirty="0"/>
              <a:t>Treatment : </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Surgical resection </a:t>
            </a:r>
          </a:p>
          <a:p>
            <a:r>
              <a:rPr lang="en-US" sz="2800"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Neoadjuvant</a:t>
            </a: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(pre-surgery) radiation</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r>
              <a:rPr lang="en-US" sz="2800" b="1" dirty="0" err="1">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Temozolomide</a:t>
            </a:r>
            <a:endParaRPr lang="en-US" sz="2800" b="1" dirty="0">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Oral alkylating agent</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Given daily during radiation</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Followed by post-radiation cycles </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492" y="-156712"/>
            <a:ext cx="6800489" cy="1200510"/>
          </a:xfrm>
        </p:spPr>
        <p:txBody>
          <a:bodyPr>
            <a:normAutofit/>
          </a:bodyPr>
          <a:lstStyle/>
          <a:p>
            <a:r>
              <a:rPr lang="en-US" dirty="0">
                <a:sym typeface="+mn-ea"/>
              </a:rPr>
              <a:t>Meningioma </a:t>
            </a:r>
            <a:endParaRPr lang="en-US" dirty="0"/>
          </a:p>
        </p:txBody>
      </p:sp>
      <p:sp>
        <p:nvSpPr>
          <p:cNvPr id="4" name="TextBox 3">
            <a:extLst>
              <a:ext uri="{FF2B5EF4-FFF2-40B4-BE49-F238E27FC236}">
                <a16:creationId xmlns:a16="http://schemas.microsoft.com/office/drawing/2014/main" xmlns="" id="{6612F9FE-8E84-41A8-889E-6B0072C92BCD}"/>
              </a:ext>
            </a:extLst>
          </p:cNvPr>
          <p:cNvSpPr txBox="1"/>
          <p:nvPr/>
        </p:nvSpPr>
        <p:spPr>
          <a:xfrm>
            <a:off x="166778" y="1043798"/>
            <a:ext cx="11800935"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small" dirty="0"/>
              <a:t>A meningioma is a tumor that arises from the meninges (the membranes that surround your brain and spinal cord). Although not technically a brain tumor, it is included in this category because it may compress or squeeze the adjacent brain, nerves and vessels. </a:t>
            </a:r>
            <a:endParaRPr lang="en-US" sz="2800" dirty="0"/>
          </a:p>
          <a:p>
            <a:r>
              <a:rPr lang="en-US" sz="3200" dirty="0"/>
              <a:t>• Second most common brain tumor in adults</a:t>
            </a:r>
            <a:endParaRPr lang="en-US" dirty="0"/>
          </a:p>
          <a:p>
            <a:r>
              <a:rPr lang="en-US" sz="3200" dirty="0"/>
              <a:t> • From arachnoid cells </a:t>
            </a:r>
          </a:p>
          <a:p>
            <a:r>
              <a:rPr lang="en-US" sz="3200" dirty="0"/>
              <a:t>• Forms along dura </a:t>
            </a:r>
          </a:p>
          <a:p>
            <a:r>
              <a:rPr lang="en-US" sz="3200" dirty="0"/>
              <a:t>• “Extra-axial” - external to brain </a:t>
            </a:r>
          </a:p>
          <a:p>
            <a:r>
              <a:rPr lang="en-US" sz="3200" dirty="0"/>
              <a:t>• Can have </a:t>
            </a:r>
            <a:r>
              <a:rPr lang="en-US" sz="3200" dirty="0" err="1"/>
              <a:t>dural</a:t>
            </a:r>
            <a:r>
              <a:rPr lang="en-US" sz="3200" dirty="0"/>
              <a:t> attachment ("tail")</a:t>
            </a:r>
          </a:p>
          <a:p>
            <a:r>
              <a:rPr lang="en-US" sz="3200" dirty="0"/>
              <a:t> • Usually benign (no metastasis) and </a:t>
            </a:r>
            <a:r>
              <a:rPr lang="en-US" sz="3200" dirty="0" err="1"/>
              <a:t>resectable</a:t>
            </a:r>
            <a:endParaRPr lang="en-US" sz="3200" dirty="0"/>
          </a:p>
          <a:p>
            <a:r>
              <a:rPr lang="en-US" sz="3200" dirty="0"/>
              <a:t> • Treatment: observation or surgical resection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9F7A2-12A0-4A6C-9949-AA5D85989C44}"/>
              </a:ext>
            </a:extLst>
          </p:cNvPr>
          <p:cNvSpPr>
            <a:spLocks noGrp="1"/>
          </p:cNvSpPr>
          <p:nvPr>
            <p:ph type="title"/>
          </p:nvPr>
        </p:nvSpPr>
        <p:spPr>
          <a:xfrm>
            <a:off x="2418121" y="531964"/>
            <a:ext cx="6383547" cy="900021"/>
          </a:xfrm>
        </p:spPr>
        <p:txBody>
          <a:bodyPr>
            <a:noAutofit/>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meningioma</a:t>
            </a:r>
            <a:endParaRPr lang="en-US" dirty="0"/>
          </a:p>
        </p:txBody>
      </p:sp>
      <p:sp>
        <p:nvSpPr>
          <p:cNvPr id="14" name="TextBox 13">
            <a:extLst>
              <a:ext uri="{FF2B5EF4-FFF2-40B4-BE49-F238E27FC236}">
                <a16:creationId xmlns:a16="http://schemas.microsoft.com/office/drawing/2014/main" xmlns="" id="{E571A6EE-681F-40A5-B551-374E9EDBD7A1}"/>
              </a:ext>
            </a:extLst>
          </p:cNvPr>
          <p:cNvSpPr txBox="1"/>
          <p:nvPr/>
        </p:nvSpPr>
        <p:spPr>
          <a:xfrm>
            <a:off x="506083" y="1765540"/>
            <a:ext cx="1107919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 Often asymptomatic, typically benign </a:t>
            </a:r>
          </a:p>
          <a:p>
            <a:r>
              <a:rPr lang="en-US" sz="3200" dirty="0"/>
              <a:t>• Tissue compression can cause focal defects or seizures </a:t>
            </a:r>
          </a:p>
          <a:p>
            <a:r>
              <a:rPr lang="en-US" sz="3200" dirty="0"/>
              <a:t>• Classically affects female more than males</a:t>
            </a:r>
          </a:p>
          <a:p>
            <a:r>
              <a:rPr lang="en-US" sz="3200" dirty="0"/>
              <a:t>     • Expresses estrogen receptors</a:t>
            </a:r>
          </a:p>
          <a:p>
            <a:r>
              <a:rPr lang="en-US" sz="3200" dirty="0"/>
              <a:t> • Prior radiation to head is risk factor </a:t>
            </a:r>
          </a:p>
          <a:p>
            <a:r>
              <a:rPr lang="en-US" sz="3200" dirty="0"/>
              <a:t>     • Childhood malignancies </a:t>
            </a:r>
          </a:p>
          <a:p>
            <a:r>
              <a:rPr lang="en-US" sz="3200" dirty="0"/>
              <a:t>     • Latency period ~20 years</a:t>
            </a:r>
          </a:p>
        </p:txBody>
      </p:sp>
    </p:spTree>
    <p:extLst>
      <p:ext uri="{BB962C8B-B14F-4D97-AF65-F5344CB8AC3E}">
        <p14:creationId xmlns:p14="http://schemas.microsoft.com/office/powerpoint/2010/main" val="169648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ym typeface="+mn-ea"/>
              </a:rPr>
              <a:t>Meningioma </a:t>
            </a:r>
            <a:endParaRPr lang="en-US"/>
          </a:p>
        </p:txBody>
      </p:sp>
      <p:sp>
        <p:nvSpPr>
          <p:cNvPr id="3" name="Content Placeholder 2"/>
          <p:cNvSpPr>
            <a:spLocks noGrp="1"/>
          </p:cNvSpPr>
          <p:nvPr>
            <p:ph sz="half" idx="2"/>
          </p:nvPr>
        </p:nvSpPr>
        <p:spPr>
          <a:xfrm>
            <a:off x="710092" y="2278810"/>
            <a:ext cx="5868837" cy="3124201"/>
          </a:xfrm>
        </p:spPr>
        <p:txBody>
          <a:bodyPr vert="horz" lIns="91440" tIns="45720" rIns="91440" bIns="45720" rtlCol="0" anchor="ctr">
            <a:noAutofit/>
          </a:bodyPr>
          <a:lstStyle/>
          <a:p>
            <a:pPr marL="0" indent="0">
              <a:buNone/>
            </a:pPr>
            <a:r>
              <a:rPr lang="en-US" sz="3200" dirty="0"/>
              <a:t>Histology:</a:t>
            </a:r>
            <a:endParaRPr lang="en-US" sz="32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3200" dirty="0"/>
              <a:t>Psammoma bodies (laminated calcifications)</a:t>
            </a:r>
            <a:endParaRPr lang="en-US" sz="32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3200" dirty="0"/>
              <a:t>Spindle cells concentrically arranged in whorled pattern.</a:t>
            </a: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5" name="Content Placeholder 4" descr="psamoma"/>
          <p:cNvPicPr>
            <a:picLocks noGrp="1" noChangeAspect="1"/>
          </p:cNvPicPr>
          <p:nvPr>
            <p:ph sz="quarter" idx="13"/>
          </p:nvPr>
        </p:nvPicPr>
        <p:blipFill>
          <a:blip r:embed="rId2"/>
          <a:stretch>
            <a:fillRect/>
          </a:stretch>
        </p:blipFill>
        <p:spPr>
          <a:xfrm>
            <a:off x="7712014" y="2084858"/>
            <a:ext cx="3999947" cy="2996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2347" y="-146649"/>
            <a:ext cx="10972800" cy="1600200"/>
          </a:xfrm>
        </p:spPr>
        <p:txBody>
          <a:bodyPr/>
          <a:lstStyle/>
          <a:p>
            <a:r>
              <a:rPr lang="en-US" dirty="0">
                <a:sym typeface="+mn-ea"/>
              </a:rPr>
              <a:t>Meningioma </a:t>
            </a:r>
            <a:endParaRPr lang="en-US" dirty="0"/>
          </a:p>
        </p:txBody>
      </p:sp>
      <p:pic>
        <p:nvPicPr>
          <p:cNvPr id="5" name="Content Placeholder 4" descr="tail"/>
          <p:cNvPicPr>
            <a:picLocks noGrp="1" noChangeAspect="1"/>
          </p:cNvPicPr>
          <p:nvPr>
            <p:ph sz="half" idx="2"/>
          </p:nvPr>
        </p:nvPicPr>
        <p:blipFill>
          <a:blip r:embed="rId2"/>
          <a:stretch>
            <a:fillRect/>
          </a:stretch>
        </p:blipFill>
        <p:spPr>
          <a:xfrm>
            <a:off x="6587647" y="1766799"/>
            <a:ext cx="5011767" cy="3731283"/>
          </a:xfrm>
          <a:prstGeom prst="rect">
            <a:avLst/>
          </a:prstGeom>
        </p:spPr>
      </p:pic>
      <p:sp>
        <p:nvSpPr>
          <p:cNvPr id="7" name="Content Placeholder 6"/>
          <p:cNvSpPr>
            <a:spLocks noGrp="1"/>
          </p:cNvSpPr>
          <p:nvPr>
            <p:ph sz="quarter" idx="13"/>
          </p:nvPr>
        </p:nvSpPr>
        <p:spPr>
          <a:xfrm>
            <a:off x="60385" y="1565574"/>
            <a:ext cx="6113731" cy="5292426"/>
          </a:xfrm>
        </p:spPr>
        <p:txBody>
          <a:bodyPr/>
          <a:lstStyle/>
          <a:p>
            <a:r>
              <a:rPr lang="en-US" sz="2800" dirty="0"/>
              <a:t>CT scan :</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800" dirty="0">
                <a:sym typeface="+mn-ea"/>
              </a:rPr>
              <a:t>Extra-axial ( external to brain parenchyma ) so can attach to dura and have this ” tail” of thickened dura from the meningioma cells.</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22" y="92015"/>
            <a:ext cx="9905999" cy="1905000"/>
          </a:xfrm>
        </p:spPr>
        <p:txBody>
          <a:bodyPr>
            <a:normAutofit/>
          </a:bodyPr>
          <a:lstStyle/>
          <a:p>
            <a:r>
              <a:rPr lang="en-US">
                <a:sym typeface="+mn-ea"/>
              </a:rPr>
              <a:t>Meningioma </a:t>
            </a:r>
            <a:r>
              <a:rPr lang="en-US"/>
              <a:t/>
            </a:r>
            <a:br>
              <a:rPr lang="en-US"/>
            </a:br>
            <a:endParaRPr lang="en-US"/>
          </a:p>
        </p:txBody>
      </p:sp>
      <p:sp>
        <p:nvSpPr>
          <p:cNvPr id="3" name="Content Placeholder 2"/>
          <p:cNvSpPr>
            <a:spLocks noGrp="1"/>
          </p:cNvSpPr>
          <p:nvPr>
            <p:ph sz="half" idx="2"/>
          </p:nvPr>
        </p:nvSpPr>
        <p:spPr>
          <a:xfrm>
            <a:off x="187840" y="1362904"/>
            <a:ext cx="6791864" cy="5104765"/>
          </a:xfrm>
        </p:spPr>
        <p:txBody>
          <a:bodyPr vert="horz" lIns="91440" tIns="45720" rIns="91440" bIns="45720" rtlCol="0" anchor="ctr">
            <a:noAutofit/>
          </a:bodyPr>
          <a:lstStyle/>
          <a:p>
            <a:r>
              <a:rPr lang="en-US" sz="2800" dirty="0" err="1"/>
              <a:t>Charectirstic</a:t>
            </a:r>
            <a:r>
              <a:rPr lang="en-US" sz="2800" dirty="0"/>
              <a:t> of meningioma on CT scan : it appears on the outside pushing its way in, no little fingers of growth diving into the cortex because it is extra-axial.</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800" dirty="0"/>
              <a:t>Treatment : Because most meningiomas grow slowly, often without any significant signs and symptoms, they do not always require immediate treatment and may be monitored over time.</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5" name="Content Placeholder 4" descr="meningioma ct"/>
          <p:cNvPicPr>
            <a:picLocks noGrp="1" noChangeAspect="1"/>
          </p:cNvPicPr>
          <p:nvPr>
            <p:ph sz="quarter" idx="13"/>
          </p:nvPr>
        </p:nvPicPr>
        <p:blipFill>
          <a:blip r:embed="rId2"/>
          <a:stretch>
            <a:fillRect/>
          </a:stretch>
        </p:blipFill>
        <p:spPr>
          <a:xfrm>
            <a:off x="7292997" y="1319840"/>
            <a:ext cx="4334384" cy="46755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C1870-EF48-4F1F-8112-E61E361F1445}"/>
              </a:ext>
            </a:extLst>
          </p:cNvPr>
          <p:cNvSpPr>
            <a:spLocks noGrp="1"/>
          </p:cNvSpPr>
          <p:nvPr>
            <p:ph type="title"/>
          </p:nvPr>
        </p:nvSpPr>
        <p:spPr>
          <a:xfrm>
            <a:off x="897000" y="207034"/>
            <a:ext cx="6383545" cy="754812"/>
          </a:xfrm>
        </p:spPr>
        <p:txBody>
          <a:bodyPr>
            <a:normAutofit fontScale="90000"/>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Schwannoma </a:t>
            </a:r>
            <a:endParaRPr lang="en-US"/>
          </a:p>
        </p:txBody>
      </p:sp>
      <p:sp>
        <p:nvSpPr>
          <p:cNvPr id="7" name="Content Placeholder 6">
            <a:extLst>
              <a:ext uri="{FF2B5EF4-FFF2-40B4-BE49-F238E27FC236}">
                <a16:creationId xmlns:a16="http://schemas.microsoft.com/office/drawing/2014/main" xmlns="" id="{9EA10029-9694-4398-94D9-89FC71F28402}"/>
              </a:ext>
            </a:extLst>
          </p:cNvPr>
          <p:cNvSpPr>
            <a:spLocks noGrp="1"/>
          </p:cNvSpPr>
          <p:nvPr>
            <p:ph sz="half" idx="2"/>
          </p:nvPr>
        </p:nvSpPr>
        <p:spPr>
          <a:xfrm>
            <a:off x="149375" y="1433420"/>
            <a:ext cx="12108611" cy="3368616"/>
          </a:xfrm>
        </p:spPr>
        <p:txBody>
          <a:bodyPr>
            <a:noAutofit/>
          </a:bodyPr>
          <a:lstStyle/>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third most common adult primary brain tumor</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Derives from Schwann cells of PNS </a:t>
            </a:r>
          </a:p>
          <a:p>
            <a:r>
              <a:rPr lang="en-US" sz="2800"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Clasically</a:t>
            </a: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t>
            </a:r>
            <a:r>
              <a:rPr lang="en-US" sz="2800"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cerebellopontine</a:t>
            </a: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angle involving both CN 7 and 8 , but can be along any </a:t>
            </a:r>
            <a:r>
              <a:rPr lang="en-US" sz="2800"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periphral</a:t>
            </a: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nerve . Often localized to CN 8 in internal acoustic meatus , leading to vestibular </a:t>
            </a:r>
            <a:r>
              <a:rPr lang="en-US" sz="2800"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schwannoma</a:t>
            </a: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that presents as:</a:t>
            </a:r>
            <a:endParaRPr lang="en-US" sz="2800" dirty="0">
              <a:solidFill>
                <a:srgbClr val="5AD0B8"/>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Cochlear nerve lesions: </a:t>
            </a:r>
            <a:r>
              <a:rPr lang="en-US" sz="2800" dirty="0">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hearing loss, tinnitus </a:t>
            </a:r>
            <a:endParaRPr lang="en-US" sz="2800" dirty="0">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Vestibular nerve lesions: </a:t>
            </a:r>
            <a:r>
              <a:rPr lang="en-US" sz="2800" dirty="0">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ataxia, rarely vertigo </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Rarely compresses trigeminal (V) or facial (VII) nerves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Facial paralysis or </a:t>
            </a:r>
            <a:r>
              <a:rPr lang="en-US" sz="2800" dirty="0"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paresthesias</a:t>
            </a: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Treatable with surgery for resection and radiation</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96449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322" y="716796"/>
            <a:ext cx="4599305" cy="1325880"/>
          </a:xfrm>
        </p:spPr>
        <p:txBody>
          <a:bodyPr>
            <a:normAutofit fontScale="90000"/>
          </a:bodyPr>
          <a:lstStyle/>
          <a:p>
            <a:r>
              <a:rPr lang="en-US" sz="2220" dirty="0"/>
              <a:t>Histology : dense , </a:t>
            </a:r>
            <a:r>
              <a:rPr lang="en-US" sz="2220" dirty="0" err="1"/>
              <a:t>hypercellular</a:t>
            </a:r>
            <a:r>
              <a:rPr lang="en-US" sz="2220" dirty="0"/>
              <a:t> areas containing spindle cells alternating with </a:t>
            </a:r>
            <a:r>
              <a:rPr lang="en-US" sz="2220" dirty="0" err="1"/>
              <a:t>hypocellular</a:t>
            </a:r>
            <a:r>
              <a:rPr lang="en-US" sz="2220" dirty="0"/>
              <a:t> , </a:t>
            </a:r>
            <a:r>
              <a:rPr lang="en-US" sz="2220" dirty="0" err="1"/>
              <a:t>myxoid</a:t>
            </a:r>
            <a:r>
              <a:rPr lang="en-US" sz="2220" dirty="0"/>
              <a:t> areas</a:t>
            </a:r>
          </a:p>
        </p:txBody>
      </p:sp>
      <p:pic>
        <p:nvPicPr>
          <p:cNvPr id="8" name="Content Placeholder 7" descr="Schwannoma_AntoniA_1"/>
          <p:cNvPicPr>
            <a:picLocks noGrp="1" noChangeAspect="1"/>
          </p:cNvPicPr>
          <p:nvPr>
            <p:ph sz="half" idx="2"/>
          </p:nvPr>
        </p:nvPicPr>
        <p:blipFill>
          <a:blip r:embed="rId2"/>
          <a:stretch>
            <a:fillRect/>
          </a:stretch>
        </p:blipFill>
        <p:spPr>
          <a:xfrm>
            <a:off x="6197600" y="2307636"/>
            <a:ext cx="5384800" cy="4042742"/>
          </a:xfrm>
          <a:prstGeom prst="rect">
            <a:avLst/>
          </a:prstGeom>
        </p:spPr>
      </p:pic>
      <p:pic>
        <p:nvPicPr>
          <p:cNvPr id="5" name="Content Placeholder 4" descr="vestibular"/>
          <p:cNvPicPr>
            <a:picLocks noGrp="1" noChangeAspect="1"/>
          </p:cNvPicPr>
          <p:nvPr>
            <p:ph sz="quarter" idx="13"/>
          </p:nvPr>
        </p:nvPicPr>
        <p:blipFill>
          <a:blip r:embed="rId3"/>
          <a:stretch>
            <a:fillRect/>
          </a:stretch>
        </p:blipFill>
        <p:spPr>
          <a:xfrm>
            <a:off x="1086928" y="2283173"/>
            <a:ext cx="3511322" cy="3511322"/>
          </a:xfrm>
          <a:prstGeom prst="rect">
            <a:avLst/>
          </a:prstGeom>
        </p:spPr>
      </p:pic>
      <p:sp>
        <p:nvSpPr>
          <p:cNvPr id="10" name="Text Box 9"/>
          <p:cNvSpPr txBox="1"/>
          <p:nvPr/>
        </p:nvSpPr>
        <p:spPr>
          <a:xfrm>
            <a:off x="7045961" y="1195070"/>
            <a:ext cx="184731" cy="369332"/>
          </a:xfrm>
          <a:prstGeom prst="rect">
            <a:avLst/>
          </a:prstGeom>
          <a:noFill/>
        </p:spPr>
        <p:txBody>
          <a:bodyPr wrap="none" rtlCol="0">
            <a:spAutoFit/>
          </a:bodyPr>
          <a:lstStyle/>
          <a:p>
            <a:endParaRPr lang="en-US"/>
          </a:p>
        </p:txBody>
      </p:sp>
      <p:sp>
        <p:nvSpPr>
          <p:cNvPr id="11" name="Text Box 10"/>
          <p:cNvSpPr txBox="1"/>
          <p:nvPr/>
        </p:nvSpPr>
        <p:spPr>
          <a:xfrm>
            <a:off x="6966585" y="938531"/>
            <a:ext cx="4104640" cy="523220"/>
          </a:xfrm>
          <a:prstGeom prst="rect">
            <a:avLst/>
          </a:prstGeom>
          <a:noFill/>
        </p:spPr>
        <p:txBody>
          <a:bodyPr wrap="square" rtlCol="0">
            <a:spAutoFit/>
          </a:bodyPr>
          <a:lstStyle/>
          <a:p>
            <a:r>
              <a:rPr lang="en-US" sz="2800">
                <a:sym typeface="+mn-ea"/>
              </a:rPr>
              <a:t>vestibular schwannoma</a:t>
            </a:r>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26454F-BB20-40D5-95DB-908CAE39A768}"/>
              </a:ext>
            </a:extLst>
          </p:cNvPr>
          <p:cNvSpPr txBox="1"/>
          <p:nvPr/>
        </p:nvSpPr>
        <p:spPr>
          <a:xfrm>
            <a:off x="785005" y="1719535"/>
            <a:ext cx="824972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 Primary brain tumors (~30%) </a:t>
            </a:r>
            <a:endParaRPr lang="en-US" sz="3200"/>
          </a:p>
          <a:p>
            <a:r>
              <a:rPr lang="en-US" sz="3200" dirty="0"/>
              <a:t>• Metastasis (~70%) </a:t>
            </a:r>
            <a:endParaRPr lang="en-US" sz="3200"/>
          </a:p>
          <a:p>
            <a:r>
              <a:rPr lang="en-US" sz="3200" dirty="0"/>
              <a:t>• Most common sources: </a:t>
            </a:r>
            <a:endParaRPr lang="en-US" sz="3200"/>
          </a:p>
          <a:p>
            <a:r>
              <a:rPr lang="en-US" sz="3200" dirty="0"/>
              <a:t>• Lung </a:t>
            </a:r>
            <a:endParaRPr lang="en-US" sz="3200"/>
          </a:p>
          <a:p>
            <a:r>
              <a:rPr lang="en-US" sz="3200" dirty="0"/>
              <a:t>• Breast </a:t>
            </a:r>
            <a:endParaRPr lang="en-US" sz="3200"/>
          </a:p>
          <a:p>
            <a:r>
              <a:rPr lang="en-US" sz="3200" dirty="0"/>
              <a:t>• GI tract </a:t>
            </a:r>
            <a:endParaRPr lang="en-US" sz="3200"/>
          </a:p>
          <a:p>
            <a:r>
              <a:rPr lang="en-US" sz="3200" dirty="0"/>
              <a:t>• Kidney</a:t>
            </a:r>
            <a:endParaRPr lang="en-US" sz="3200"/>
          </a:p>
          <a:p>
            <a:r>
              <a:rPr lang="en-US" sz="3200" dirty="0"/>
              <a:t> • Melanoma</a:t>
            </a:r>
          </a:p>
        </p:txBody>
      </p:sp>
      <p:sp>
        <p:nvSpPr>
          <p:cNvPr id="4" name="Title 1">
            <a:extLst>
              <a:ext uri="{FF2B5EF4-FFF2-40B4-BE49-F238E27FC236}">
                <a16:creationId xmlns:a16="http://schemas.microsoft.com/office/drawing/2014/main" xmlns="" id="{72FB76B6-DDEC-4AC1-A28D-5876A7ED87B3}"/>
              </a:ext>
            </a:extLst>
          </p:cNvPr>
          <p:cNvSpPr txBox="1">
            <a:spLocks/>
          </p:cNvSpPr>
          <p:nvPr/>
        </p:nvSpPr>
        <p:spPr>
          <a:xfrm>
            <a:off x="1141414" y="609600"/>
            <a:ext cx="9905999" cy="1905000"/>
          </a:xfrm>
          <a:prstGeom prst="rect">
            <a:avLst/>
          </a:prstGeom>
        </p:spPr>
        <p:txBody>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Brain Tumors </a:t>
            </a:r>
          </a:p>
        </p:txBody>
      </p:sp>
    </p:spTree>
    <p:extLst>
      <p:ext uri="{BB962C8B-B14F-4D97-AF65-F5344CB8AC3E}">
        <p14:creationId xmlns:p14="http://schemas.microsoft.com/office/powerpoint/2010/main" val="200016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F13DD-CBE5-44E4-98DD-64E5EAB3A1AB}"/>
              </a:ext>
            </a:extLst>
          </p:cNvPr>
          <p:cNvSpPr>
            <a:spLocks noGrp="1"/>
          </p:cNvSpPr>
          <p:nvPr>
            <p:ph type="title"/>
          </p:nvPr>
        </p:nvSpPr>
        <p:spPr/>
        <p:txBody>
          <a:bodyPr/>
          <a:lstStyle/>
          <a:p>
            <a:r>
              <a:rPr lang="en-US" dirty="0"/>
              <a:t>Neurofibromatosis</a:t>
            </a:r>
          </a:p>
        </p:txBody>
      </p:sp>
      <p:sp>
        <p:nvSpPr>
          <p:cNvPr id="4" name="Content Placeholder 3">
            <a:extLst>
              <a:ext uri="{FF2B5EF4-FFF2-40B4-BE49-F238E27FC236}">
                <a16:creationId xmlns:a16="http://schemas.microsoft.com/office/drawing/2014/main" xmlns="" id="{9D5FECBA-B48A-4C43-B266-F86A3FA5CB8F}"/>
              </a:ext>
            </a:extLst>
          </p:cNvPr>
          <p:cNvSpPr>
            <a:spLocks noGrp="1"/>
          </p:cNvSpPr>
          <p:nvPr>
            <p:ph sz="quarter" idx="13"/>
          </p:nvPr>
        </p:nvSpPr>
        <p:spPr>
          <a:xfrm>
            <a:off x="502057" y="1959634"/>
            <a:ext cx="8609391" cy="4526280"/>
          </a:xfrm>
        </p:spPr>
        <p:txBody>
          <a:bodyPr vert="horz" lIns="91440" tIns="45720" rIns="91440" bIns="45720" rtlCol="0" anchor="t">
            <a:normAutofit lnSpcReduction="10000"/>
          </a:bodyPr>
          <a:lstStyle/>
          <a:p>
            <a:r>
              <a:rPr lang="en-US" dirty="0"/>
              <a:t>Type 2 (less common)is ass/w :</a:t>
            </a:r>
          </a:p>
          <a:p>
            <a:pPr marL="0" indent="0">
              <a:buNone/>
            </a:pPr>
            <a:endParaRPr lang="en-US" dirty="0">
              <a:ea typeface="+mj-lt"/>
              <a:cs typeface="+mj-lt"/>
            </a:endParaRPr>
          </a:p>
          <a:p>
            <a:pPr marL="0" indent="0">
              <a:buNone/>
            </a:pPr>
            <a:r>
              <a:rPr lang="en-US" dirty="0">
                <a:ea typeface="+mj-lt"/>
                <a:cs typeface="+mj-lt"/>
              </a:rPr>
              <a:t> • </a:t>
            </a:r>
            <a:r>
              <a:rPr lang="en-US" b="1" dirty="0">
                <a:ea typeface="+mj-lt"/>
                <a:cs typeface="+mj-lt"/>
              </a:rPr>
              <a:t>Bilateral schwannomas: </a:t>
            </a:r>
            <a:r>
              <a:rPr lang="en-US" dirty="0">
                <a:ea typeface="+mj-lt"/>
                <a:cs typeface="+mj-lt"/>
              </a:rPr>
              <a:t>almost all patients with Neurofibromatosis develop Bilateral schwannomas.</a:t>
            </a:r>
          </a:p>
          <a:p>
            <a:pPr marL="0" indent="0">
              <a:buNone/>
            </a:pPr>
            <a:endParaRPr lang="en-US" b="1" dirty="0">
              <a:ea typeface="+mj-lt"/>
              <a:cs typeface="+mj-lt"/>
            </a:endParaRPr>
          </a:p>
          <a:p>
            <a:pPr marL="0" indent="0">
              <a:buNone/>
            </a:pPr>
            <a:r>
              <a:rPr lang="en-US" dirty="0">
                <a:ea typeface="+mj-lt"/>
                <a:cs typeface="+mj-lt"/>
              </a:rPr>
              <a:t> • Many patients also develop </a:t>
            </a:r>
            <a:r>
              <a:rPr lang="en-US" b="1" dirty="0">
                <a:ea typeface="+mj-lt"/>
                <a:cs typeface="+mj-lt"/>
              </a:rPr>
              <a:t>Meningioma</a:t>
            </a:r>
            <a:r>
              <a:rPr lang="en-US" b="1" dirty="0" smtClean="0">
                <a:ea typeface="+mj-lt"/>
                <a:cs typeface="+mj-lt"/>
              </a:rPr>
              <a:t>.</a:t>
            </a:r>
          </a:p>
          <a:p>
            <a:endParaRPr lang="en-GB" dirty="0"/>
          </a:p>
          <a:p>
            <a:endParaRPr lang="en-GB" dirty="0"/>
          </a:p>
          <a:p>
            <a:r>
              <a:rPr lang="en-GB" dirty="0"/>
              <a:t>•</a:t>
            </a:r>
            <a:r>
              <a:rPr lang="en-GB" dirty="0" err="1">
                <a:solidFill>
                  <a:srgbClr val="FF0000"/>
                </a:solidFill>
              </a:rPr>
              <a:t>Neurofibromas</a:t>
            </a:r>
            <a:endParaRPr lang="en-GB" dirty="0">
              <a:solidFill>
                <a:srgbClr val="FF0000"/>
              </a:solidFill>
            </a:endParaRPr>
          </a:p>
          <a:p>
            <a:r>
              <a:rPr lang="en-GB" dirty="0">
                <a:solidFill>
                  <a:srgbClr val="FF0000"/>
                </a:solidFill>
              </a:rPr>
              <a:t>•</a:t>
            </a:r>
            <a:r>
              <a:rPr lang="en-GB" dirty="0" err="1" smtClean="0">
                <a:solidFill>
                  <a:srgbClr val="FF0000"/>
                </a:solidFill>
              </a:rPr>
              <a:t>Lisch</a:t>
            </a:r>
            <a:r>
              <a:rPr lang="en-GB" dirty="0" smtClean="0">
                <a:solidFill>
                  <a:srgbClr val="FF0000"/>
                </a:solidFill>
              </a:rPr>
              <a:t> nodules</a:t>
            </a:r>
            <a:endParaRPr lang="en-GB" dirty="0">
              <a:solidFill>
                <a:srgbClr val="FF0000"/>
              </a:solidFill>
            </a:endParaRPr>
          </a:p>
          <a:p>
            <a:r>
              <a:rPr lang="en-GB" dirty="0">
                <a:solidFill>
                  <a:srgbClr val="FF0000"/>
                </a:solidFill>
              </a:rPr>
              <a:t>•Café-au-</a:t>
            </a:r>
            <a:r>
              <a:rPr lang="en-GB" dirty="0" err="1">
                <a:solidFill>
                  <a:srgbClr val="FF0000"/>
                </a:solidFill>
              </a:rPr>
              <a:t>lait</a:t>
            </a:r>
            <a:r>
              <a:rPr lang="en-GB" dirty="0">
                <a:solidFill>
                  <a:srgbClr val="FF0000"/>
                </a:solidFill>
              </a:rPr>
              <a:t> spots</a:t>
            </a:r>
          </a:p>
          <a:p>
            <a:pPr marL="0" indent="0">
              <a:buNone/>
            </a:pPr>
            <a:endParaRPr lang="en-US" b="1" dirty="0"/>
          </a:p>
        </p:txBody>
      </p:sp>
      <p:pic>
        <p:nvPicPr>
          <p:cNvPr id="5" name="Picture 5" descr="A picture containing indoor&#10;&#10;Description automatically generated">
            <a:extLst>
              <a:ext uri="{FF2B5EF4-FFF2-40B4-BE49-F238E27FC236}">
                <a16:creationId xmlns:a16="http://schemas.microsoft.com/office/drawing/2014/main" xmlns="" id="{26E1ED60-52E8-429C-8614-56F182930195}"/>
              </a:ext>
            </a:extLst>
          </p:cNvPr>
          <p:cNvPicPr>
            <a:picLocks noChangeAspect="1"/>
          </p:cNvPicPr>
          <p:nvPr/>
        </p:nvPicPr>
        <p:blipFill>
          <a:blip r:embed="rId2"/>
          <a:stretch>
            <a:fillRect/>
          </a:stretch>
        </p:blipFill>
        <p:spPr>
          <a:xfrm>
            <a:off x="8491268" y="1657709"/>
            <a:ext cx="3347049" cy="4462732"/>
          </a:xfrm>
          <a:prstGeom prst="rect">
            <a:avLst/>
          </a:prstGeom>
        </p:spPr>
      </p:pic>
      <p:sp>
        <p:nvSpPr>
          <p:cNvPr id="6" name="TextBox 5">
            <a:extLst>
              <a:ext uri="{FF2B5EF4-FFF2-40B4-BE49-F238E27FC236}">
                <a16:creationId xmlns:a16="http://schemas.microsoft.com/office/drawing/2014/main" xmlns="" id="{7EDDEE1E-7C37-4AF7-AFE4-64915E5FBE6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41944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18" y="77638"/>
            <a:ext cx="9905999" cy="1181819"/>
          </a:xfrm>
        </p:spPr>
        <p:txBody>
          <a:bodyPr/>
          <a:lstStyle/>
          <a:p>
            <a:r>
              <a:rPr lang="en-US" dirty="0" err="1"/>
              <a:t>Oligodendroglioma</a:t>
            </a:r>
            <a:endParaRPr lang="en-US" dirty="0"/>
          </a:p>
        </p:txBody>
      </p:sp>
      <p:pic>
        <p:nvPicPr>
          <p:cNvPr id="5" name="Content Placeholder 4" descr="egg"/>
          <p:cNvPicPr>
            <a:picLocks noGrp="1" noChangeAspect="1"/>
          </p:cNvPicPr>
          <p:nvPr>
            <p:ph sz="half" idx="2"/>
          </p:nvPr>
        </p:nvPicPr>
        <p:blipFill>
          <a:blip r:embed="rId2"/>
          <a:stretch>
            <a:fillRect/>
          </a:stretch>
        </p:blipFill>
        <p:spPr>
          <a:xfrm>
            <a:off x="9001111" y="4681414"/>
            <a:ext cx="2818371" cy="1750929"/>
          </a:xfrm>
          <a:prstGeom prst="rect">
            <a:avLst/>
          </a:prstGeom>
        </p:spPr>
      </p:pic>
      <p:sp>
        <p:nvSpPr>
          <p:cNvPr id="4" name="TextBox 3">
            <a:extLst>
              <a:ext uri="{FF2B5EF4-FFF2-40B4-BE49-F238E27FC236}">
                <a16:creationId xmlns:a16="http://schemas.microsoft.com/office/drawing/2014/main" xmlns="" id="{A04F104A-F287-4AA5-8127-641F83D67974}"/>
              </a:ext>
            </a:extLst>
          </p:cNvPr>
          <p:cNvSpPr txBox="1"/>
          <p:nvPr/>
        </p:nvSpPr>
        <p:spPr>
          <a:xfrm>
            <a:off x="109268" y="1466492"/>
            <a:ext cx="9126747" cy="58108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 Rare, slow-growing tumors of oligodendrocytes </a:t>
            </a:r>
          </a:p>
          <a:p>
            <a:r>
              <a:rPr lang="en-US" sz="2800"/>
              <a:t>• </a:t>
            </a:r>
            <a:r>
              <a:rPr lang="en-US" sz="2800" b="1">
                <a:solidFill>
                  <a:schemeClr val="accent1"/>
                </a:solidFill>
              </a:rPr>
              <a:t>Most patients 25 to 45 years old </a:t>
            </a:r>
          </a:p>
          <a:p>
            <a:r>
              <a:rPr lang="en-US" sz="2800"/>
              <a:t>• White matter of the cerebral hemispheres </a:t>
            </a:r>
          </a:p>
          <a:p>
            <a:r>
              <a:rPr lang="en-US" sz="2800"/>
              <a:t>• Usually in frontal lobe </a:t>
            </a:r>
          </a:p>
          <a:p>
            <a:r>
              <a:rPr lang="en-US" sz="2800"/>
              <a:t>• Most common presenting symptom: </a:t>
            </a:r>
            <a:r>
              <a:rPr lang="en-US" sz="3200" b="1">
                <a:solidFill>
                  <a:schemeClr val="accent1"/>
                </a:solidFill>
              </a:rPr>
              <a:t>seizure </a:t>
            </a:r>
          </a:p>
          <a:p>
            <a:r>
              <a:rPr lang="en-US" sz="2800"/>
              <a:t>• Contrast with glioblastoma </a:t>
            </a:r>
          </a:p>
          <a:p>
            <a:r>
              <a:rPr lang="en-US" sz="2800"/>
              <a:t>• Older patient </a:t>
            </a:r>
          </a:p>
          <a:p>
            <a:r>
              <a:rPr lang="en-US" sz="2800"/>
              <a:t>• Fast growing </a:t>
            </a:r>
          </a:p>
          <a:p>
            <a:r>
              <a:rPr lang="en-US" sz="2800"/>
              <a:t>• Worse prognosis</a:t>
            </a:r>
          </a:p>
          <a:p>
            <a:pPr marL="285750" indent="-285750">
              <a:spcBef>
                <a:spcPct val="20000"/>
              </a:spcBef>
              <a:spcAft>
                <a:spcPts val="600"/>
              </a:spcAft>
              <a:buFont typeface="Arial"/>
              <a:buChar char="•"/>
            </a:pPr>
            <a:r>
              <a:rPr lang="en-US" sz="2800" cap="small"/>
              <a:t>Histology :“  Fried egg”  “ Chicken-wire “ capillary pattern </a:t>
            </a:r>
            <a:endParaRPr lang="en-US" sz="2800" dirty="0">
              <a:ea typeface="+mn-lt"/>
              <a:cs typeface="+mn-lt"/>
            </a:endParaRPr>
          </a:p>
          <a:p>
            <a:pPr marL="285750" indent="-285750">
              <a:spcBef>
                <a:spcPct val="20000"/>
              </a:spcBef>
              <a:spcAft>
                <a:spcPts val="600"/>
              </a:spcAft>
              <a:buFont typeface="Arial"/>
              <a:buChar char="•"/>
            </a:pPr>
            <a:endParaRPr lang="en-US" sz="2000" dirty="0">
              <a:ea typeface="+mn-lt"/>
              <a:cs typeface="+mn-lt"/>
            </a:endParaRPr>
          </a:p>
          <a:p>
            <a:endParaRPr lang="en-US" sz="2000" dirty="0"/>
          </a:p>
        </p:txBody>
      </p:sp>
      <p:pic>
        <p:nvPicPr>
          <p:cNvPr id="8" name="Picture 8" descr="Graphical user interface, application&#10;&#10;Description automatically generated">
            <a:extLst>
              <a:ext uri="{FF2B5EF4-FFF2-40B4-BE49-F238E27FC236}">
                <a16:creationId xmlns:a16="http://schemas.microsoft.com/office/drawing/2014/main" xmlns="" id="{2CD26C60-4293-4B49-BF0A-0CBD76F203C1}"/>
              </a:ext>
            </a:extLst>
          </p:cNvPr>
          <p:cNvPicPr>
            <a:picLocks noChangeAspect="1"/>
          </p:cNvPicPr>
          <p:nvPr/>
        </p:nvPicPr>
        <p:blipFill rotWithShape="1">
          <a:blip r:embed="rId3"/>
          <a:srcRect l="64829" t="30233" r="10499" b="10622"/>
          <a:stretch/>
        </p:blipFill>
        <p:spPr>
          <a:xfrm>
            <a:off x="8836326" y="271210"/>
            <a:ext cx="3147943" cy="42662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37" y="235789"/>
            <a:ext cx="9905999" cy="877019"/>
          </a:xfrm>
        </p:spPr>
        <p:txBody>
          <a:bodyPr/>
          <a:lstStyle/>
          <a:p>
            <a:r>
              <a:rPr lang="en-US" dirty="0"/>
              <a:t>Pituitary Adenoma </a:t>
            </a:r>
          </a:p>
        </p:txBody>
      </p:sp>
      <p:sp>
        <p:nvSpPr>
          <p:cNvPr id="3" name="Content Placeholder 2"/>
          <p:cNvSpPr>
            <a:spLocks noGrp="1"/>
          </p:cNvSpPr>
          <p:nvPr>
            <p:ph sz="half" idx="2"/>
          </p:nvPr>
        </p:nvSpPr>
        <p:spPr>
          <a:xfrm>
            <a:off x="220909" y="1459843"/>
            <a:ext cx="11971091" cy="4782975"/>
          </a:xfrm>
        </p:spPr>
        <p:txBody>
          <a:bodyPr vert="horz" lIns="91440" tIns="45720" rIns="91440" bIns="45720" rtlCol="0" anchor="ctr">
            <a:noAutofit/>
          </a:bodyPr>
          <a:lstStyle/>
          <a:p>
            <a:r>
              <a:rPr lang="en-US" sz="2600" dirty="0"/>
              <a:t>Formed by hormone secreting cells of anterior pituitary , may be nonfunctioning or </a:t>
            </a:r>
            <a:r>
              <a:rPr lang="en-US" sz="2600" dirty="0" err="1"/>
              <a:t>hyperfunctioning</a:t>
            </a:r>
            <a:r>
              <a:rPr lang="en-US" sz="2600" dirty="0"/>
              <a:t> .</a:t>
            </a: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600" dirty="0"/>
              <a:t>classified by the hormone that is released as tumor forms, and by size of tumor .</a:t>
            </a: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600" dirty="0"/>
              <a:t>The non-functioning type 1.presents with mass effect (like : </a:t>
            </a:r>
            <a:r>
              <a:rPr lang="en-US" sz="2600" dirty="0" err="1"/>
              <a:t>bitemporal</a:t>
            </a:r>
            <a:r>
              <a:rPr lang="en-US" sz="2600" dirty="0"/>
              <a:t> hemianopia , due to pressure on optic chiasm you can't see in the outer portion of both your eyes. )</a:t>
            </a: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600" dirty="0"/>
              <a:t>2.Pituitary apoplexy is characterized by a sudden onset of headache, visual symptoms, altered mental status, and hormonal dysfunction due to acute hemorrhage or infarction of a pituitary gland.</a:t>
            </a: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600" dirty="0"/>
              <a:t>3. </a:t>
            </a:r>
            <a:r>
              <a:rPr lang="en-US" sz="2600" dirty="0" err="1"/>
              <a:t>Hypopituitrism</a:t>
            </a: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26" y="1046866"/>
            <a:ext cx="10972800" cy="582613"/>
          </a:xfrm>
        </p:spPr>
        <p:txBody>
          <a:bodyPr>
            <a:normAutofit fontScale="90000"/>
          </a:bodyPr>
          <a:lstStyle/>
          <a:p>
            <a:r>
              <a:rPr lang="en-US" dirty="0">
                <a:sym typeface="+mn-ea"/>
              </a:rPr>
              <a:t>Pituitary Adenoma </a:t>
            </a:r>
            <a:r>
              <a:rPr lang="en-US" dirty="0"/>
              <a:t/>
            </a:r>
            <a:br>
              <a:rPr lang="en-US" dirty="0"/>
            </a:br>
            <a:endParaRPr lang="en-US" dirty="0"/>
          </a:p>
        </p:txBody>
      </p:sp>
      <p:sp>
        <p:nvSpPr>
          <p:cNvPr id="3" name="Content Placeholder 2"/>
          <p:cNvSpPr>
            <a:spLocks noGrp="1"/>
          </p:cNvSpPr>
          <p:nvPr>
            <p:ph sz="half" idx="2"/>
          </p:nvPr>
        </p:nvSpPr>
        <p:spPr>
          <a:xfrm>
            <a:off x="536275" y="1322420"/>
            <a:ext cx="9767571" cy="4351655"/>
          </a:xfrm>
        </p:spPr>
        <p:txBody>
          <a:bodyPr>
            <a:normAutofit fontScale="92500" lnSpcReduction="10000"/>
          </a:bodyPr>
          <a:lstStyle/>
          <a:p>
            <a:r>
              <a:rPr lang="en-US" sz="2800" dirty="0"/>
              <a:t>Hyperplasia of only one type of endocrine cells found in pituitary , most </a:t>
            </a:r>
            <a:r>
              <a:rPr lang="en-US" sz="2800" dirty="0" err="1"/>
              <a:t>commenly</a:t>
            </a:r>
            <a:r>
              <a:rPr lang="en-US" sz="2800" dirty="0"/>
              <a:t> form </a:t>
            </a:r>
            <a:r>
              <a:rPr lang="en-US" sz="2800" dirty="0" err="1"/>
              <a:t>lactotrophes</a:t>
            </a:r>
            <a:r>
              <a:rPr lang="en-US" sz="2800" dirty="0"/>
              <a:t> , causes </a:t>
            </a:r>
            <a:r>
              <a:rPr lang="en-US" sz="2800" dirty="0" err="1"/>
              <a:t>hyperprolactinemia</a:t>
            </a:r>
            <a:r>
              <a:rPr lang="en-US" sz="2800" dirty="0"/>
              <a:t> present at </a:t>
            </a:r>
            <a:r>
              <a:rPr lang="en-US" sz="2800" dirty="0" err="1"/>
              <a:t>galactorrhea</a:t>
            </a:r>
            <a:r>
              <a:rPr lang="en-US" sz="2800" dirty="0"/>
              <a:t>, </a:t>
            </a:r>
            <a:r>
              <a:rPr lang="en-US" sz="2800" dirty="0" err="1"/>
              <a:t>amenorehea</a:t>
            </a:r>
            <a:r>
              <a:rPr lang="en-US" sz="2800" dirty="0"/>
              <a:t> , decrease in bone density , decreased libido and infertility in men.</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800" dirty="0" err="1"/>
              <a:t>Somatotrophes</a:t>
            </a:r>
            <a:r>
              <a:rPr lang="en-US" sz="2800" dirty="0"/>
              <a:t> : acromegaly , </a:t>
            </a:r>
            <a:r>
              <a:rPr lang="en-US" sz="2800" dirty="0" err="1"/>
              <a:t>gigantisim</a:t>
            </a:r>
            <a:r>
              <a:rPr lang="en-US" sz="2800" dirty="0"/>
              <a:t>.</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800" dirty="0" err="1"/>
              <a:t>Corticotrophes</a:t>
            </a:r>
            <a:r>
              <a:rPr lang="en-US" sz="2800" dirty="0"/>
              <a:t> : </a:t>
            </a:r>
            <a:r>
              <a:rPr lang="en-US" sz="2800" dirty="0" err="1"/>
              <a:t>cushing</a:t>
            </a:r>
            <a:r>
              <a:rPr lang="en-US" sz="2800" dirty="0"/>
              <a:t> disease </a:t>
            </a:r>
          </a:p>
          <a:p>
            <a:r>
              <a:rPr lang="en-US" sz="2800" dirty="0"/>
              <a:t>Rarely from </a:t>
            </a:r>
            <a:r>
              <a:rPr lang="en-US" sz="2800" dirty="0" err="1"/>
              <a:t>thyrotrophes</a:t>
            </a:r>
            <a:r>
              <a:rPr lang="en-US" sz="2800" dirty="0"/>
              <a:t> and </a:t>
            </a:r>
            <a:r>
              <a:rPr lang="en-US" sz="2800" dirty="0" err="1" smtClean="0"/>
              <a:t>gonadotrophes</a:t>
            </a:r>
            <a:endParaRPr lang="en-GB" sz="2800" dirty="0">
              <a:solidFill>
                <a:srgbClr val="FF0000"/>
              </a:solidFill>
            </a:endParaRPr>
          </a:p>
          <a:p>
            <a:r>
              <a:rPr lang="en-GB" sz="2800" dirty="0">
                <a:solidFill>
                  <a:srgbClr val="FF0000"/>
                </a:solidFill>
              </a:rPr>
              <a:t>•&lt;10mm = </a:t>
            </a:r>
            <a:r>
              <a:rPr lang="en-GB" sz="2800" dirty="0" err="1">
                <a:solidFill>
                  <a:srgbClr val="FF0000"/>
                </a:solidFill>
              </a:rPr>
              <a:t>microadenoma</a:t>
            </a:r>
            <a:endParaRPr lang="en-GB" sz="2800" dirty="0">
              <a:solidFill>
                <a:srgbClr val="FF0000"/>
              </a:solidFill>
            </a:endParaRPr>
          </a:p>
          <a:p>
            <a:r>
              <a:rPr lang="en-GB" sz="2800" dirty="0">
                <a:solidFill>
                  <a:srgbClr val="FF0000"/>
                </a:solidFill>
              </a:rPr>
              <a:t>•&gt;10mm = </a:t>
            </a:r>
            <a:r>
              <a:rPr lang="en-GB" sz="2800" dirty="0" err="1">
                <a:solidFill>
                  <a:srgbClr val="FF0000"/>
                </a:solidFill>
              </a:rPr>
              <a:t>macroadenoma</a:t>
            </a:r>
            <a:endParaRPr lang="en-GB" sz="2800" dirty="0">
              <a:solidFill>
                <a:srgbClr val="FF0000"/>
              </a:solidFill>
            </a:endParaRPr>
          </a:p>
          <a:p>
            <a:pPr marL="0" indent="0">
              <a:buNone/>
            </a:pPr>
            <a:endParaRPr lang="en-US" sz="2800" dirty="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8226" y="1272590"/>
            <a:ext cx="10972800" cy="582613"/>
          </a:xfrm>
        </p:spPr>
        <p:txBody>
          <a:bodyPr>
            <a:normAutofit fontScale="90000"/>
          </a:bodyPr>
          <a:lstStyle/>
          <a:p>
            <a:r>
              <a:rPr lang="en-US" dirty="0">
                <a:sym typeface="+mn-ea"/>
              </a:rPr>
              <a:t/>
            </a:r>
            <a:br>
              <a:rPr lang="en-US" dirty="0">
                <a:sym typeface="+mn-ea"/>
              </a:rPr>
            </a:br>
            <a:r>
              <a:rPr lang="en-US" dirty="0">
                <a:sym typeface="+mn-ea"/>
              </a:rPr>
              <a:t/>
            </a:r>
            <a:br>
              <a:rPr lang="en-US" dirty="0">
                <a:sym typeface="+mn-ea"/>
              </a:rPr>
            </a:br>
            <a:r>
              <a:rPr lang="en-US" dirty="0">
                <a:sym typeface="+mn-ea"/>
              </a:rPr>
              <a:t>Pituitary Adenoma </a:t>
            </a:r>
            <a:r>
              <a:rPr lang="en-US" dirty="0"/>
              <a:t/>
            </a:r>
            <a:br>
              <a:rPr lang="en-US" dirty="0"/>
            </a:br>
            <a:endParaRPr lang="en-US" dirty="0"/>
          </a:p>
        </p:txBody>
      </p:sp>
      <p:pic>
        <p:nvPicPr>
          <p:cNvPr id="8" name="Content Placeholder 7" descr="pituitary"/>
          <p:cNvPicPr>
            <a:picLocks noGrp="1" noChangeAspect="1"/>
          </p:cNvPicPr>
          <p:nvPr>
            <p:ph sz="half" idx="2"/>
          </p:nvPr>
        </p:nvPicPr>
        <p:blipFill>
          <a:blip r:embed="rId2"/>
          <a:stretch>
            <a:fillRect/>
          </a:stretch>
        </p:blipFill>
        <p:spPr>
          <a:xfrm>
            <a:off x="3333511" y="1435132"/>
            <a:ext cx="6241809" cy="48460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FFA11-394C-4100-B75E-CF5C2ECE2495}"/>
              </a:ext>
            </a:extLst>
          </p:cNvPr>
          <p:cNvSpPr>
            <a:spLocks noGrp="1"/>
          </p:cNvSpPr>
          <p:nvPr>
            <p:ph type="title"/>
          </p:nvPr>
        </p:nvSpPr>
        <p:spPr/>
        <p:txBody>
          <a:bodyPr/>
          <a:lstStyle/>
          <a:p>
            <a:r>
              <a:rPr lang="en-US" dirty="0"/>
              <a:t>Treatment </a:t>
            </a:r>
          </a:p>
        </p:txBody>
      </p:sp>
      <p:sp>
        <p:nvSpPr>
          <p:cNvPr id="4" name="Content Placeholder 3">
            <a:extLst>
              <a:ext uri="{FF2B5EF4-FFF2-40B4-BE49-F238E27FC236}">
                <a16:creationId xmlns:a16="http://schemas.microsoft.com/office/drawing/2014/main" xmlns="" id="{B13E0504-2A6F-4AA9-9A3D-54068D68B684}"/>
              </a:ext>
            </a:extLst>
          </p:cNvPr>
          <p:cNvSpPr>
            <a:spLocks noGrp="1"/>
          </p:cNvSpPr>
          <p:nvPr>
            <p:ph sz="quarter" idx="13"/>
          </p:nvPr>
        </p:nvSpPr>
        <p:spPr/>
        <p:txBody>
          <a:bodyPr vert="horz" lIns="91440" tIns="45720" rIns="91440" bIns="45720" rtlCol="0" anchor="t">
            <a:normAutofit/>
          </a:bodyPr>
          <a:lstStyle/>
          <a:p>
            <a:r>
              <a:rPr lang="en-US" dirty="0">
                <a:ea typeface="+mj-lt"/>
                <a:cs typeface="+mj-lt"/>
              </a:rPr>
              <a:t>There are three types of treatment used for pituitary tumors:</a:t>
            </a:r>
          </a:p>
          <a:p>
            <a:r>
              <a:rPr lang="en-US" dirty="0">
                <a:ea typeface="+mj-lt"/>
                <a:cs typeface="+mj-lt"/>
              </a:rPr>
              <a:t> </a:t>
            </a:r>
            <a:r>
              <a:rPr lang="en-US" b="1" dirty="0">
                <a:ea typeface="+mj-lt"/>
                <a:cs typeface="+mj-lt"/>
              </a:rPr>
              <a:t>surgical removal of the tumor</a:t>
            </a:r>
            <a:endParaRPr lang="en-US" dirty="0">
              <a:ea typeface="+mj-lt"/>
              <a:cs typeface="+mj-lt"/>
            </a:endParaRPr>
          </a:p>
          <a:p>
            <a:r>
              <a:rPr lang="en-US" dirty="0">
                <a:ea typeface="+mj-lt"/>
                <a:cs typeface="+mj-lt"/>
              </a:rPr>
              <a:t>  radiation therapy using high-dose x-rays to kill tumor cells </a:t>
            </a:r>
          </a:p>
          <a:p>
            <a:r>
              <a:rPr lang="en-US" dirty="0">
                <a:ea typeface="+mj-lt"/>
                <a:cs typeface="+mj-lt"/>
              </a:rPr>
              <a:t> medication therapy to shrink or eradicate the tumor.</a:t>
            </a:r>
            <a:endParaRPr lang="en-US"/>
          </a:p>
        </p:txBody>
      </p:sp>
    </p:spTree>
    <p:extLst>
      <p:ext uri="{BB962C8B-B14F-4D97-AF65-F5344CB8AC3E}">
        <p14:creationId xmlns:p14="http://schemas.microsoft.com/office/powerpoint/2010/main" val="2737859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92D91-102D-4A44-997B-F936A254C596}"/>
              </a:ext>
            </a:extLst>
          </p:cNvPr>
          <p:cNvSpPr>
            <a:spLocks noGrp="1"/>
          </p:cNvSpPr>
          <p:nvPr>
            <p:ph type="title"/>
          </p:nvPr>
        </p:nvSpPr>
        <p:spPr>
          <a:xfrm>
            <a:off x="1731034" y="316302"/>
            <a:ext cx="8543027" cy="1096993"/>
          </a:xfrm>
        </p:spPr>
        <p:txBody>
          <a:bodyPr/>
          <a:lstStyle/>
          <a:p>
            <a:r>
              <a:rPr lang="en-US" dirty="0"/>
              <a:t>Surgical approach </a:t>
            </a:r>
          </a:p>
        </p:txBody>
      </p:sp>
      <p:sp>
        <p:nvSpPr>
          <p:cNvPr id="4" name="Content Placeholder 3">
            <a:extLst>
              <a:ext uri="{FF2B5EF4-FFF2-40B4-BE49-F238E27FC236}">
                <a16:creationId xmlns:a16="http://schemas.microsoft.com/office/drawing/2014/main" xmlns="" id="{5835B515-C97A-46BA-BE22-2B46F4605A21}"/>
              </a:ext>
            </a:extLst>
          </p:cNvPr>
          <p:cNvSpPr>
            <a:spLocks noGrp="1"/>
          </p:cNvSpPr>
          <p:nvPr>
            <p:ph sz="quarter" idx="13"/>
          </p:nvPr>
        </p:nvSpPr>
        <p:spPr>
          <a:xfrm>
            <a:off x="487680" y="1600200"/>
            <a:ext cx="11024788" cy="4526280"/>
          </a:xfrm>
        </p:spPr>
        <p:txBody>
          <a:bodyPr vert="horz" lIns="91440" tIns="45720" rIns="91440" bIns="45720" rtlCol="0" anchor="t">
            <a:normAutofit fontScale="92500" lnSpcReduction="10000"/>
          </a:bodyPr>
          <a:lstStyle/>
          <a:p>
            <a:r>
              <a:rPr lang="en-US" dirty="0">
                <a:ea typeface="+mj-lt"/>
                <a:cs typeface="+mj-lt"/>
              </a:rPr>
              <a:t>The </a:t>
            </a:r>
            <a:r>
              <a:rPr lang="en-US" dirty="0">
                <a:ea typeface="+mj-lt"/>
                <a:cs typeface="+mj-lt"/>
                <a:hlinkClick r:id="rId2"/>
              </a:rPr>
              <a:t>transsphenoidal approach</a:t>
            </a:r>
            <a:r>
              <a:rPr lang="en-US" dirty="0">
                <a:ea typeface="+mj-lt"/>
                <a:cs typeface="+mj-lt"/>
              </a:rPr>
              <a:t> involves accessing the tumor through the nasal cavity using either a microsurgical or endoscopic approach, whichever the surgeon prefers. Surgery is usually combined with the use of computer guidance, allowing a minimally invasive approach. </a:t>
            </a:r>
            <a:endParaRPr lang="en-US"/>
          </a:p>
          <a:p>
            <a:r>
              <a:rPr lang="en-US" dirty="0">
                <a:ea typeface="+mj-lt"/>
                <a:cs typeface="+mj-lt"/>
              </a:rPr>
              <a:t>Transsphenoidal surgery is invariably the procedure of choice in small “functional” adenomas and in most macroadenomas, with the exception of </a:t>
            </a:r>
            <a:r>
              <a:rPr lang="en-US" dirty="0">
                <a:ea typeface="+mj-lt"/>
                <a:cs typeface="+mj-lt"/>
                <a:hlinkClick r:id="rId3"/>
              </a:rPr>
              <a:t>prolactinomas</a:t>
            </a:r>
            <a:r>
              <a:rPr lang="en-US" dirty="0">
                <a:ea typeface="+mj-lt"/>
                <a:cs typeface="+mj-lt"/>
              </a:rPr>
              <a:t>. In prolactinomas (prolactin hormone-secreting microadenomas or macroadenomas), the use of a specific </a:t>
            </a:r>
            <a:r>
              <a:rPr lang="en-US" dirty="0">
                <a:ea typeface="+mj-lt"/>
                <a:cs typeface="+mj-lt"/>
                <a:hlinkClick r:id="rId4"/>
              </a:rPr>
              <a:t>dopamine agonist medication</a:t>
            </a:r>
            <a:r>
              <a:rPr lang="en-US" dirty="0">
                <a:ea typeface="+mj-lt"/>
                <a:cs typeface="+mj-lt"/>
              </a:rPr>
              <a:t> is generally advised with surgery reserved for those tumors failing to show a good response to the treatment.</a:t>
            </a:r>
          </a:p>
          <a:p>
            <a:r>
              <a:rPr lang="en-US" dirty="0">
                <a:ea typeface="+mj-lt"/>
                <a:cs typeface="+mj-lt"/>
              </a:rPr>
              <a:t> Transsphenoidal surgery is generally very well tolerated because of its minimally invasive characteristic, few side effects and quick patient recovery. Patients can often leave the hospital as early as two to three days after surgery.</a:t>
            </a:r>
            <a:endParaRPr lang="en-US"/>
          </a:p>
        </p:txBody>
      </p:sp>
    </p:spTree>
    <p:extLst>
      <p:ext uri="{BB962C8B-B14F-4D97-AF65-F5344CB8AC3E}">
        <p14:creationId xmlns:p14="http://schemas.microsoft.com/office/powerpoint/2010/main" val="323355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065AEE6-AF5D-4BE7-B66F-2032C0E7D101}"/>
              </a:ext>
            </a:extLst>
          </p:cNvPr>
          <p:cNvPicPr>
            <a:picLocks noChangeAspect="1"/>
          </p:cNvPicPr>
          <p:nvPr/>
        </p:nvPicPr>
        <p:blipFill>
          <a:blip r:embed="rId2"/>
          <a:stretch>
            <a:fillRect/>
          </a:stretch>
        </p:blipFill>
        <p:spPr>
          <a:xfrm>
            <a:off x="6291532" y="864111"/>
            <a:ext cx="5388633" cy="4942873"/>
          </a:xfrm>
          <a:prstGeom prst="rect">
            <a:avLst/>
          </a:prstGeom>
        </p:spPr>
      </p:pic>
      <p:pic>
        <p:nvPicPr>
          <p:cNvPr id="3" name="Picture 3">
            <a:extLst>
              <a:ext uri="{FF2B5EF4-FFF2-40B4-BE49-F238E27FC236}">
                <a16:creationId xmlns:a16="http://schemas.microsoft.com/office/drawing/2014/main" xmlns="" id="{756E096B-A962-42F4-B05C-A75568CF7F2F}"/>
              </a:ext>
            </a:extLst>
          </p:cNvPr>
          <p:cNvPicPr>
            <a:picLocks noChangeAspect="1"/>
          </p:cNvPicPr>
          <p:nvPr/>
        </p:nvPicPr>
        <p:blipFill>
          <a:blip r:embed="rId3"/>
          <a:stretch>
            <a:fillRect/>
          </a:stretch>
        </p:blipFill>
        <p:spPr>
          <a:xfrm>
            <a:off x="641230" y="868932"/>
            <a:ext cx="5144218" cy="5206400"/>
          </a:xfrm>
          <a:prstGeom prst="rect">
            <a:avLst/>
          </a:prstGeom>
        </p:spPr>
      </p:pic>
      <p:sp>
        <p:nvSpPr>
          <p:cNvPr id="4" name="TextBox 3">
            <a:extLst>
              <a:ext uri="{FF2B5EF4-FFF2-40B4-BE49-F238E27FC236}">
                <a16:creationId xmlns:a16="http://schemas.microsoft.com/office/drawing/2014/main" xmlns="" id="{6D5FC9EE-C918-425B-90A9-FE0F07F672C7}"/>
              </a:ext>
            </a:extLst>
          </p:cNvPr>
          <p:cNvSpPr txBox="1"/>
          <p:nvPr/>
        </p:nvSpPr>
        <p:spPr>
          <a:xfrm>
            <a:off x="828136" y="281796"/>
            <a:ext cx="5273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Transsphenoidal procedure  </a:t>
            </a:r>
          </a:p>
        </p:txBody>
      </p:sp>
    </p:spTree>
    <p:extLst>
      <p:ext uri="{BB962C8B-B14F-4D97-AF65-F5344CB8AC3E}">
        <p14:creationId xmlns:p14="http://schemas.microsoft.com/office/powerpoint/2010/main" val="184756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Grp="1" noRot="1" noChangeAspect="1" noMove="1" noResize="1" noEditPoints="1" noAdjustHandles="1" noChangeArrowheads="1" noChangeShapeType="1" noTextEdit="1"/>
          </p:cNvSpPr>
          <p:nvPr/>
        </p:nvSpPr>
        <p:spPr>
          <a:xfrm>
            <a:off x="636669" y="640080"/>
            <a:ext cx="10915252" cy="526313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6"/>
          <p:cNvSpPr>
            <a:spLocks noGrp="1" noRot="1" noChangeAspect="1" noMove="1" noResize="1" noEditPoints="1" noAdjustHandles="1" noChangeArrowheads="1" noChangeShapeType="1" noTextEdit="1"/>
          </p:cNvSpPr>
          <p:nvPr/>
        </p:nvSpPr>
        <p:spPr>
          <a:xfrm>
            <a:off x="801521" y="802767"/>
            <a:ext cx="10585167" cy="4937760"/>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36669" y="957532"/>
            <a:ext cx="5220667" cy="4408098"/>
          </a:xfrm>
          <a:noFill/>
          <a:ln>
            <a:noFill/>
          </a:ln>
        </p:spPr>
        <p:txBody>
          <a:bodyPr vert="horz" lIns="182880" tIns="182880" rIns="182880" bIns="182880" rtlCol="0" anchor="ctr" anchorCtr="1">
            <a:normAutofit/>
          </a:bodyPr>
          <a:lstStyle/>
          <a:p>
            <a:endParaRPr lang="en-US" sz="5600" kern="1200" cap="all" spc="200" baseline="0" dirty="0">
              <a:solidFill>
                <a:srgbClr val="FFFFFF"/>
              </a:solidFill>
              <a:latin typeface="+mj-lt"/>
              <a:ea typeface="+mj-ea"/>
              <a:cs typeface="+mj-cs"/>
            </a:endParaRPr>
          </a:p>
          <a:p>
            <a:r>
              <a:rPr lang="en-US" b="1" kern="1200" cap="all" spc="200" baseline="0" dirty="0">
                <a:solidFill>
                  <a:schemeClr val="tx2">
                    <a:lumMod val="60000"/>
                    <a:lumOff val="40000"/>
                  </a:schemeClr>
                </a:solidFill>
                <a:latin typeface="+mj-lt"/>
              </a:rPr>
              <a:t>childhood CNS</a:t>
            </a:r>
            <a:r>
              <a:rPr lang="en-US" b="1" cap="all" spc="200" dirty="0">
                <a:solidFill>
                  <a:schemeClr val="tx2">
                    <a:lumMod val="60000"/>
                    <a:lumOff val="40000"/>
                  </a:schemeClr>
                </a:solidFill>
                <a:latin typeface="+mj-lt"/>
              </a:rPr>
              <a:t> </a:t>
            </a:r>
            <a:r>
              <a:rPr lang="en-US" b="1" kern="1200" cap="all" spc="200" baseline="0" dirty="0">
                <a:solidFill>
                  <a:schemeClr val="tx2">
                    <a:lumMod val="60000"/>
                    <a:lumOff val="40000"/>
                  </a:schemeClr>
                </a:solidFill>
                <a:latin typeface="+mj-lt"/>
              </a:rPr>
              <a:t>TUMORS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152" y="888522"/>
            <a:ext cx="5324573" cy="477903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CNS tumors </a:t>
            </a:r>
          </a:p>
        </p:txBody>
      </p:sp>
      <p:sp>
        <p:nvSpPr>
          <p:cNvPr id="3" name="Content Placeholder 2"/>
          <p:cNvSpPr>
            <a:spLocks noGrp="1"/>
          </p:cNvSpPr>
          <p:nvPr>
            <p:ph idx="1"/>
          </p:nvPr>
        </p:nvSpPr>
        <p:spPr>
          <a:xfrm>
            <a:off x="2222510" y="2422383"/>
            <a:ext cx="7729728" cy="3820850"/>
          </a:xfrm>
        </p:spPr>
        <p:txBody>
          <a:bodyPr vert="horz" lIns="91440" tIns="45720" rIns="91440" bIns="45720" rtlCol="0" anchor="t">
            <a:normAutofit/>
          </a:bodyPr>
          <a:lstStyle/>
          <a:p>
            <a:r>
              <a:rPr lang="en-US" sz="2800" dirty="0"/>
              <a:t>Pilocytic astrocytoma</a:t>
            </a:r>
          </a:p>
          <a:p>
            <a:r>
              <a:rPr lang="en-US" sz="2800" dirty="0"/>
              <a:t>Medulloblastoma</a:t>
            </a:r>
          </a:p>
          <a:p>
            <a:r>
              <a:rPr lang="en-US" sz="2800" dirty="0"/>
              <a:t>Ependymoma </a:t>
            </a:r>
          </a:p>
          <a:p>
            <a:r>
              <a:rPr lang="en-US" sz="2800" dirty="0"/>
              <a:t>Craniopharyngioma </a:t>
            </a:r>
          </a:p>
        </p:txBody>
      </p:sp>
      <p:sp>
        <p:nvSpPr>
          <p:cNvPr id="5" name="Right Bracket 4"/>
          <p:cNvSpPr/>
          <p:nvPr/>
        </p:nvSpPr>
        <p:spPr>
          <a:xfrm>
            <a:off x="6588786" y="2622969"/>
            <a:ext cx="488829" cy="1178942"/>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077615" y="295083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800" dirty="0"/>
              <a:t>Cerebellar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960B0FD-5BE2-4098-A985-ED4B3CD1027F}"/>
              </a:ext>
            </a:extLst>
          </p:cNvPr>
          <p:cNvSpPr txBox="1"/>
          <p:nvPr/>
        </p:nvSpPr>
        <p:spPr>
          <a:xfrm>
            <a:off x="296177" y="1547005"/>
            <a:ext cx="103056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 May be asymptomatic</a:t>
            </a:r>
            <a:endParaRPr lang="en-US" dirty="0"/>
          </a:p>
          <a:p>
            <a:r>
              <a:rPr lang="en-US" sz="3200" dirty="0"/>
              <a:t> • Most common presenting features: </a:t>
            </a:r>
            <a:endParaRPr lang="en-US"/>
          </a:p>
          <a:p>
            <a:r>
              <a:rPr lang="en-US" sz="3200" dirty="0"/>
              <a:t>• Seizures </a:t>
            </a:r>
            <a:endParaRPr lang="en-US"/>
          </a:p>
          <a:p>
            <a:r>
              <a:rPr lang="en-US" sz="3200" dirty="0"/>
              <a:t>• Slowly progressive focal deficits</a:t>
            </a:r>
            <a:endParaRPr lang="en-US" dirty="0"/>
          </a:p>
          <a:p>
            <a:r>
              <a:rPr lang="en-US" sz="3200" dirty="0"/>
              <a:t> • Can raise intracranial pressure </a:t>
            </a:r>
            <a:endParaRPr lang="en-US"/>
          </a:p>
          <a:p>
            <a:r>
              <a:rPr lang="en-US" sz="3200"/>
              <a:t>   • Papilledema</a:t>
            </a:r>
            <a:endParaRPr lang="en-US"/>
          </a:p>
          <a:p>
            <a:r>
              <a:rPr lang="en-US" sz="3200"/>
              <a:t>    • Vomiting </a:t>
            </a:r>
            <a:endParaRPr lang="en-US"/>
          </a:p>
          <a:p>
            <a:r>
              <a:rPr lang="en-US" sz="3200"/>
              <a:t>• Headache: worse with bending or coughing </a:t>
            </a:r>
          </a:p>
          <a:p>
            <a:r>
              <a:rPr lang="en-US" sz="3200" dirty="0"/>
              <a:t>• Headache classically early morning (rare finding)</a:t>
            </a:r>
            <a:endParaRPr lang="en-US"/>
          </a:p>
        </p:txBody>
      </p:sp>
      <p:sp>
        <p:nvSpPr>
          <p:cNvPr id="5" name="Title 1">
            <a:extLst>
              <a:ext uri="{FF2B5EF4-FFF2-40B4-BE49-F238E27FC236}">
                <a16:creationId xmlns:a16="http://schemas.microsoft.com/office/drawing/2014/main" xmlns="" id="{CC7F5200-52EF-46A6-AF3C-9DA204C445B4}"/>
              </a:ext>
            </a:extLst>
          </p:cNvPr>
          <p:cNvSpPr txBox="1">
            <a:spLocks/>
          </p:cNvSpPr>
          <p:nvPr/>
        </p:nvSpPr>
        <p:spPr>
          <a:xfrm>
            <a:off x="465677" y="508958"/>
            <a:ext cx="4859547" cy="711680"/>
          </a:xfrm>
          <a:prstGeom prst="rect">
            <a:avLst/>
          </a:prstGeom>
        </p:spPr>
        <p:txBody>
          <a:bodyPr lIns="91440" tIns="45720" rIns="91440" bIns="45720" anchor="t"/>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Clinical features </a:t>
            </a:r>
          </a:p>
        </p:txBody>
      </p:sp>
    </p:spTree>
    <p:extLst>
      <p:ext uri="{BB962C8B-B14F-4D97-AF65-F5344CB8AC3E}">
        <p14:creationId xmlns:p14="http://schemas.microsoft.com/office/powerpoint/2010/main" val="145012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891" y="1409"/>
            <a:ext cx="7212144" cy="800532"/>
          </a:xfrm>
        </p:spPr>
        <p:txBody>
          <a:bodyPr/>
          <a:lstStyle/>
          <a:p>
            <a:r>
              <a:rPr lang="en-US" dirty="0"/>
              <a:t>Pilocytic astrocytoma </a:t>
            </a:r>
          </a:p>
        </p:txBody>
      </p:sp>
      <p:sp>
        <p:nvSpPr>
          <p:cNvPr id="3" name="Content Placeholder 2"/>
          <p:cNvSpPr>
            <a:spLocks noGrp="1"/>
          </p:cNvSpPr>
          <p:nvPr>
            <p:ph idx="1"/>
          </p:nvPr>
        </p:nvSpPr>
        <p:spPr>
          <a:xfrm>
            <a:off x="69012" y="529087"/>
            <a:ext cx="9733702" cy="4304581"/>
          </a:xfrm>
        </p:spPr>
        <p:txBody>
          <a:bodyPr vert="horz" lIns="91440" tIns="45720" rIns="91440" bIns="45720" rtlCol="0" anchor="t">
            <a:noAutofit/>
          </a:bodyPr>
          <a:lstStyle/>
          <a:p>
            <a:pPr marL="0" indent="0">
              <a:buNone/>
            </a:pPr>
            <a:r>
              <a:rPr lang="en-US" sz="2400" dirty="0"/>
              <a:t> </a:t>
            </a:r>
          </a:p>
          <a:p>
            <a:r>
              <a:rPr lang="en-US" sz="2400" dirty="0"/>
              <a:t>Low grade astrocytoma </a:t>
            </a:r>
          </a:p>
          <a:p>
            <a:r>
              <a:rPr lang="en-US" sz="2400" dirty="0"/>
              <a:t>Usually in posterior fossa (cerebellum) </a:t>
            </a:r>
          </a:p>
          <a:p>
            <a:r>
              <a:rPr lang="en-US" sz="2400" dirty="0"/>
              <a:t>Usually presented with cerebellar dysfunction (ataxia)</a:t>
            </a:r>
          </a:p>
          <a:p>
            <a:r>
              <a:rPr lang="en-US" sz="2400" dirty="0"/>
              <a:t>Well-defined &amp; growing slowly</a:t>
            </a:r>
          </a:p>
          <a:p>
            <a:r>
              <a:rPr lang="en-US" sz="2400" dirty="0"/>
              <a:t>Often successfully treated with surgery </a:t>
            </a:r>
          </a:p>
          <a:p>
            <a:r>
              <a:rPr lang="en-US" sz="2400" dirty="0"/>
              <a:t>cure rate up to 95%</a:t>
            </a:r>
          </a:p>
          <a:p>
            <a:r>
              <a:rPr lang="en-US" sz="2400" dirty="0"/>
              <a:t>Contain </a:t>
            </a:r>
            <a:r>
              <a:rPr lang="en-US" sz="2400" dirty="0" err="1"/>
              <a:t>rosenthal</a:t>
            </a:r>
            <a:r>
              <a:rPr lang="en-US" sz="2400" dirty="0"/>
              <a:t> fibers </a:t>
            </a:r>
          </a:p>
          <a:p>
            <a:endParaRPr lang="en-US" sz="2400" dirty="0"/>
          </a:p>
          <a:p>
            <a:endParaRPr lang="en-US" sz="2400" dirty="0"/>
          </a:p>
        </p:txBody>
      </p:sp>
      <p:pic>
        <p:nvPicPr>
          <p:cNvPr id="5" name="Picture 5" descr="A picture containing text, spectacles&#10;&#10;Description automatically generated">
            <a:extLst>
              <a:ext uri="{FF2B5EF4-FFF2-40B4-BE49-F238E27FC236}">
                <a16:creationId xmlns:a16="http://schemas.microsoft.com/office/drawing/2014/main" xmlns="" id="{D70A8AE9-D415-423A-8CAD-515AFE43135C}"/>
              </a:ext>
            </a:extLst>
          </p:cNvPr>
          <p:cNvPicPr>
            <a:picLocks noChangeAspect="1"/>
          </p:cNvPicPr>
          <p:nvPr/>
        </p:nvPicPr>
        <p:blipFill>
          <a:blip r:embed="rId2"/>
          <a:stretch>
            <a:fillRect/>
          </a:stretch>
        </p:blipFill>
        <p:spPr>
          <a:xfrm>
            <a:off x="4508740" y="3183722"/>
            <a:ext cx="7473351" cy="339477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03244" y="2638044"/>
            <a:ext cx="3063765" cy="3263206"/>
          </a:xfrm>
        </p:spPr>
        <p:txBody>
          <a:bodyPr vert="horz" lIns="91440" tIns="45720" rIns="91440" bIns="45720" rtlCol="0">
            <a:normAutofit/>
          </a:bodyPr>
          <a:lstStyle/>
          <a:p>
            <a:r>
              <a:rPr lang="en-US" sz="3200"/>
              <a:t>Rosenthal fibers </a:t>
            </a:r>
          </a:p>
        </p:txBody>
      </p:sp>
      <p:sp>
        <p:nvSpPr>
          <p:cNvPr id="18" name="Rectangle 17"/>
          <p:cNvSpPr>
            <a:spLocks noGrp="1" noRot="1" noChangeAspect="1" noMove="1" noResize="1" noEditPoints="1" noAdjustHandles="1" noChangeArrowheads="1" noChangeShapeType="1" noTextEdit="1"/>
          </p:cNvSpPr>
          <p:nvPr/>
        </p:nvSpPr>
        <p:spPr>
          <a:xfrm>
            <a:off x="4494183"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a:off x="4657803"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umbrella, pink, large, sitting&#10;&#10;Description automatically generated"/>
          <p:cNvPicPr>
            <a:picLocks noChangeAspect="1"/>
          </p:cNvPicPr>
          <p:nvPr/>
        </p:nvPicPr>
        <p:blipFill>
          <a:blip r:embed="rId2"/>
          <a:stretch>
            <a:fillRect/>
          </a:stretch>
        </p:blipFill>
        <p:spPr>
          <a:xfrm>
            <a:off x="5055153" y="1293275"/>
            <a:ext cx="5763491" cy="42793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573" y="31"/>
            <a:ext cx="7729728" cy="1188720"/>
          </a:xfrm>
        </p:spPr>
        <p:txBody>
          <a:bodyPr/>
          <a:lstStyle/>
          <a:p>
            <a:r>
              <a:rPr lang="en-US" dirty="0"/>
              <a:t>Medulloblastoma </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sz="2400" dirty="0"/>
              <a:t>Most common childhood brain tumor</a:t>
            </a:r>
          </a:p>
          <a:p>
            <a:r>
              <a:rPr lang="en-US" sz="2400" dirty="0"/>
              <a:t>Highly malignant primary brain tumor </a:t>
            </a:r>
          </a:p>
          <a:p>
            <a:r>
              <a:rPr lang="en-US" sz="2400" dirty="0"/>
              <a:t>Usually occurs in children </a:t>
            </a:r>
          </a:p>
          <a:p>
            <a:r>
              <a:rPr lang="en-US" sz="2400" dirty="0"/>
              <a:t>Usually occurs in cerebellum </a:t>
            </a:r>
          </a:p>
          <a:p>
            <a:pPr marL="0" indent="0">
              <a:buNone/>
            </a:pPr>
            <a:r>
              <a:rPr lang="en-US" sz="2400" dirty="0"/>
              <a:t>                often in midline (truncal ataxia) </a:t>
            </a:r>
          </a:p>
          <a:p>
            <a:r>
              <a:rPr lang="en-US" sz="2400" dirty="0"/>
              <a:t>75% children survive to adulthood </a:t>
            </a:r>
          </a:p>
          <a:p>
            <a:r>
              <a:rPr lang="en-US" sz="2400" dirty="0">
                <a:sym typeface="+mn-ea"/>
              </a:rPr>
              <a:t>Can compress 4th ventricle causing hydrocephalus</a:t>
            </a:r>
            <a:endParaRPr lang="en-US" sz="2400" dirty="0"/>
          </a:p>
          <a:p>
            <a:r>
              <a:rPr lang="en-US" sz="2400" dirty="0">
                <a:sym typeface="+mn-ea"/>
              </a:rPr>
              <a:t>Can spread to CSF</a:t>
            </a:r>
            <a:endParaRPr lang="en-US" sz="2400" dirty="0"/>
          </a:p>
          <a:p>
            <a:pPr>
              <a:buFont typeface="Wingdings" panose="05000000000000000000" pitchFamily="34" charset="0"/>
              <a:buChar char="ü"/>
            </a:pPr>
            <a:r>
              <a:rPr lang="en-US" sz="2400" dirty="0">
                <a:sym typeface="+mn-ea"/>
              </a:rPr>
              <a:t>Nodules in </a:t>
            </a:r>
            <a:r>
              <a:rPr lang="en-US" sz="2400" dirty="0" err="1">
                <a:sym typeface="+mn-ea"/>
              </a:rPr>
              <a:t>dura</a:t>
            </a:r>
            <a:r>
              <a:rPr lang="en-US" sz="2400" dirty="0">
                <a:sym typeface="+mn-ea"/>
              </a:rPr>
              <a:t> of spinal cord : "Drops metastasis "</a:t>
            </a:r>
            <a:endParaRPr lang="en-US" sz="2400" dirty="0"/>
          </a:p>
          <a:p>
            <a:pPr>
              <a:buFont typeface="Wingdings" panose="05000000000000000000" pitchFamily="34" charset="0"/>
              <a:buChar char="ü"/>
            </a:pPr>
            <a:r>
              <a:rPr lang="en-US" sz="2400" dirty="0">
                <a:sym typeface="+mn-ea"/>
              </a:rPr>
              <a:t>Tends to occur in lower spinal cord, </a:t>
            </a:r>
            <a:r>
              <a:rPr lang="en-US" sz="2400" dirty="0" err="1">
                <a:sym typeface="+mn-ea"/>
              </a:rPr>
              <a:t>cauda</a:t>
            </a:r>
            <a:r>
              <a:rPr lang="en-US" sz="2400" dirty="0">
                <a:sym typeface="+mn-ea"/>
              </a:rPr>
              <a:t> </a:t>
            </a:r>
            <a:r>
              <a:rPr lang="en-US" sz="2400" dirty="0" err="1">
                <a:sym typeface="+mn-ea"/>
              </a:rPr>
              <a:t>equina</a:t>
            </a:r>
            <a:r>
              <a:rPr lang="en-US" sz="2400" dirty="0">
                <a:sym typeface="+mn-ea"/>
              </a:rPr>
              <a:t> </a:t>
            </a:r>
            <a:r>
              <a:rPr lang="en-US" dirty="0">
                <a:sym typeface="+mn-ea"/>
              </a:rPr>
              <a:t>(</a:t>
            </a:r>
            <a:r>
              <a:rPr lang="en-US" sz="2400" dirty="0">
                <a:sym typeface="+mn-ea"/>
              </a:rPr>
              <a:t>Back pain)</a:t>
            </a:r>
            <a:endParaRPr lang="en-US" sz="2400" dirty="0"/>
          </a:p>
          <a:p>
            <a:r>
              <a:rPr lang="en-US" sz="2400" dirty="0"/>
              <a:t>Tx : chemotherapy, radiotherapy or surgery</a:t>
            </a:r>
          </a:p>
          <a:p>
            <a:endParaRPr lang="en-GB" dirty="0"/>
          </a:p>
          <a:p>
            <a:r>
              <a:rPr lang="en-GB" dirty="0">
                <a:solidFill>
                  <a:srgbClr val="FF0000"/>
                </a:solidFill>
              </a:rPr>
              <a:t>•Homer-Wrights Rosettes</a:t>
            </a:r>
          </a:p>
          <a:p>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43" y="140158"/>
            <a:ext cx="7729728" cy="1188720"/>
          </a:xfrm>
        </p:spPr>
        <p:txBody>
          <a:bodyPr/>
          <a:lstStyle/>
          <a:p>
            <a:r>
              <a:rPr lang="en-US" dirty="0" err="1"/>
              <a:t>Ependymoma</a:t>
            </a:r>
            <a:r>
              <a:rPr lang="en-US" dirty="0"/>
              <a:t> </a:t>
            </a:r>
          </a:p>
        </p:txBody>
      </p:sp>
      <p:sp>
        <p:nvSpPr>
          <p:cNvPr id="3" name="Content Placeholder 2"/>
          <p:cNvSpPr>
            <a:spLocks noGrp="1"/>
          </p:cNvSpPr>
          <p:nvPr>
            <p:ph idx="1"/>
          </p:nvPr>
        </p:nvSpPr>
        <p:spPr>
          <a:xfrm>
            <a:off x="99249" y="1630358"/>
            <a:ext cx="6922653" cy="3101983"/>
          </a:xfrm>
        </p:spPr>
        <p:txBody>
          <a:bodyPr vert="horz" lIns="91440" tIns="45720" rIns="91440" bIns="45720" rtlCol="0" anchor="t">
            <a:normAutofit/>
          </a:bodyPr>
          <a:lstStyle/>
          <a:p>
            <a:r>
              <a:rPr lang="en-US" sz="2400" dirty="0" err="1"/>
              <a:t>Ependyma</a:t>
            </a:r>
            <a:r>
              <a:rPr lang="en-US" sz="2400" dirty="0"/>
              <a:t> : epithelium-like lining of ventricles </a:t>
            </a:r>
          </a:p>
          <a:p>
            <a:r>
              <a:rPr lang="en-US" sz="2400" dirty="0"/>
              <a:t>Found in brain and the spinal cord </a:t>
            </a:r>
          </a:p>
          <a:p>
            <a:r>
              <a:rPr lang="en-US" sz="2400" dirty="0"/>
              <a:t>Often found in 4th ventricle </a:t>
            </a:r>
          </a:p>
          <a:p>
            <a:r>
              <a:rPr lang="en-US" sz="2400" dirty="0"/>
              <a:t>Can cause hydrocephalus </a:t>
            </a:r>
            <a:endParaRPr lang="en-US" sz="2400" dirty="0" smtClean="0"/>
          </a:p>
          <a:p>
            <a:endParaRPr lang="en-GB" dirty="0"/>
          </a:p>
          <a:p>
            <a:r>
              <a:rPr lang="en-GB" dirty="0" err="1">
                <a:solidFill>
                  <a:srgbClr val="FF0000"/>
                </a:solidFill>
              </a:rPr>
              <a:t>Pseudorosette</a:t>
            </a:r>
            <a:endParaRPr lang="en-US" sz="2400" dirty="0">
              <a:solidFill>
                <a:srgbClr val="FF0000"/>
              </a:solidFill>
            </a:endParaRPr>
          </a:p>
        </p:txBody>
      </p:sp>
      <p:pic>
        <p:nvPicPr>
          <p:cNvPr id="4" name="Picture 4" descr="A picture containing dog, person, sitting, wearing&#10;&#10;Description automatically generated"/>
          <p:cNvPicPr>
            <a:picLocks noChangeAspect="1"/>
          </p:cNvPicPr>
          <p:nvPr/>
        </p:nvPicPr>
        <p:blipFill>
          <a:blip r:embed="rId2"/>
          <a:stretch>
            <a:fillRect/>
          </a:stretch>
        </p:blipFill>
        <p:spPr>
          <a:xfrm>
            <a:off x="7297321" y="1407018"/>
            <a:ext cx="4692651" cy="46672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61484"/>
            <a:ext cx="7729728" cy="1188720"/>
          </a:xfrm>
        </p:spPr>
        <p:txBody>
          <a:bodyPr/>
          <a:lstStyle/>
          <a:p>
            <a:r>
              <a:rPr lang="en-US" dirty="0"/>
              <a:t>Hemangioblastoma </a:t>
            </a:r>
          </a:p>
        </p:txBody>
      </p:sp>
      <p:sp>
        <p:nvSpPr>
          <p:cNvPr id="3" name="Content Placeholder 2"/>
          <p:cNvSpPr>
            <a:spLocks noGrp="1"/>
          </p:cNvSpPr>
          <p:nvPr>
            <p:ph idx="1"/>
          </p:nvPr>
        </p:nvSpPr>
        <p:spPr>
          <a:xfrm>
            <a:off x="86264" y="1932318"/>
            <a:ext cx="9874600" cy="4132052"/>
          </a:xfrm>
        </p:spPr>
        <p:txBody>
          <a:bodyPr vert="horz" lIns="91440" tIns="45720" rIns="91440" bIns="45720" rtlCol="0" anchor="t">
            <a:normAutofit/>
          </a:bodyPr>
          <a:lstStyle/>
          <a:p>
            <a:r>
              <a:rPr lang="en-US" sz="2800" dirty="0"/>
              <a:t>Very rare , slow growing CNS tumor </a:t>
            </a:r>
          </a:p>
          <a:p>
            <a:r>
              <a:rPr lang="en-US" sz="2800" dirty="0"/>
              <a:t>Often cerebellar , also brainstem and spinal cord </a:t>
            </a:r>
          </a:p>
          <a:p>
            <a:r>
              <a:rPr lang="en-US" sz="2800" dirty="0"/>
              <a:t>Well-circumscribed , highly vascular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83" y="185439"/>
            <a:ext cx="7729728" cy="1188720"/>
          </a:xfrm>
        </p:spPr>
        <p:txBody>
          <a:bodyPr/>
          <a:lstStyle/>
          <a:p>
            <a:r>
              <a:rPr lang="en-US" dirty="0"/>
              <a:t>Hemangioblastoma </a:t>
            </a:r>
          </a:p>
        </p:txBody>
      </p:sp>
      <p:sp>
        <p:nvSpPr>
          <p:cNvPr id="3" name="Content Placeholder 2"/>
          <p:cNvSpPr>
            <a:spLocks noGrp="1"/>
          </p:cNvSpPr>
          <p:nvPr>
            <p:ph idx="1"/>
          </p:nvPr>
        </p:nvSpPr>
        <p:spPr>
          <a:xfrm>
            <a:off x="284671" y="1639019"/>
            <a:ext cx="10386203" cy="5049913"/>
          </a:xfrm>
        </p:spPr>
        <p:txBody>
          <a:bodyPr vert="horz" lIns="91440" tIns="45720" rIns="91440" bIns="45720" rtlCol="0" anchor="t">
            <a:noAutofit/>
          </a:bodyPr>
          <a:lstStyle/>
          <a:p>
            <a:r>
              <a:rPr lang="en-US" sz="2800" dirty="0"/>
              <a:t>Two key facts to know : </a:t>
            </a:r>
          </a:p>
          <a:p>
            <a:pPr marL="342900" indent="-342900">
              <a:buAutoNum type="arabicPeriod"/>
            </a:pPr>
            <a:r>
              <a:rPr lang="en-US" sz="2400" dirty="0"/>
              <a:t>Can produce EPO &gt;&gt; polycythemia (increased </a:t>
            </a:r>
            <a:r>
              <a:rPr lang="en-US" sz="2400" dirty="0" err="1"/>
              <a:t>Hct</a:t>
            </a:r>
            <a:r>
              <a:rPr lang="en-US" sz="2400" dirty="0"/>
              <a:t> )</a:t>
            </a:r>
          </a:p>
          <a:p>
            <a:pPr marL="342900" indent="-342900">
              <a:buAutoNum type="arabicPeriod"/>
            </a:pPr>
            <a:r>
              <a:rPr lang="en-US" sz="2400" dirty="0"/>
              <a:t>Occur in von </a:t>
            </a:r>
            <a:r>
              <a:rPr lang="en-US" sz="2400" dirty="0" err="1">
                <a:ea typeface="+mn-lt"/>
                <a:cs typeface="+mn-lt"/>
              </a:rPr>
              <a:t>hippel</a:t>
            </a:r>
            <a:r>
              <a:rPr lang="en-US" sz="2400" dirty="0">
                <a:ea typeface="+mn-lt"/>
                <a:cs typeface="+mn-lt"/>
              </a:rPr>
              <a:t> </a:t>
            </a:r>
            <a:r>
              <a:rPr lang="en-US" sz="2400" dirty="0" err="1">
                <a:ea typeface="+mn-lt"/>
                <a:cs typeface="+mn-lt"/>
              </a:rPr>
              <a:t>lindau</a:t>
            </a:r>
            <a:r>
              <a:rPr lang="en-US" sz="2400" dirty="0">
                <a:ea typeface="+mn-lt"/>
                <a:cs typeface="+mn-lt"/>
              </a:rPr>
              <a:t> syndrome :</a:t>
            </a:r>
          </a:p>
          <a:p>
            <a:pPr marL="285750" indent="-285750" algn="ctr">
              <a:buFont typeface="Courier New" panose="02070309020205020404" pitchFamily="34" charset="0"/>
              <a:buChar char="o"/>
            </a:pPr>
            <a:r>
              <a:rPr lang="en-US" sz="2000" dirty="0"/>
              <a:t>Autosomal dominant disease </a:t>
            </a:r>
          </a:p>
          <a:p>
            <a:pPr marL="285750" indent="-285750" algn="ctr">
              <a:buFont typeface="Courier New" panose="02070309020205020404" pitchFamily="34" charset="0"/>
              <a:buChar char="o"/>
            </a:pPr>
            <a:r>
              <a:rPr lang="en-US" sz="2000" dirty="0"/>
              <a:t>Tumor suppressor gene mutation </a:t>
            </a:r>
          </a:p>
          <a:p>
            <a:pPr marL="285750" indent="-285750" algn="ctr">
              <a:buFont typeface="Courier New" panose="02070309020205020404" pitchFamily="34" charset="0"/>
              <a:buChar char="o"/>
            </a:pPr>
            <a:r>
              <a:rPr lang="en-US" sz="2000" dirty="0"/>
              <a:t>LOTS of tumors :</a:t>
            </a:r>
          </a:p>
          <a:p>
            <a:pPr marL="0" indent="0" algn="ctr">
              <a:buNone/>
            </a:pPr>
            <a:r>
              <a:rPr lang="en-US" sz="2000" dirty="0"/>
              <a:t>(hemangioblastomas of brain and spine , retinal angioma ,renal cell carcinoma , pheochromocytoma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2088"/>
            <a:ext cx="7729728" cy="1188720"/>
          </a:xfrm>
        </p:spPr>
        <p:txBody>
          <a:bodyPr/>
          <a:lstStyle/>
          <a:p>
            <a:r>
              <a:rPr lang="en-US" dirty="0"/>
              <a:t>Craniopharyngioma </a:t>
            </a:r>
          </a:p>
        </p:txBody>
      </p:sp>
      <p:sp>
        <p:nvSpPr>
          <p:cNvPr id="3" name="Content Placeholder 2"/>
          <p:cNvSpPr>
            <a:spLocks noGrp="1"/>
          </p:cNvSpPr>
          <p:nvPr>
            <p:ph idx="1"/>
          </p:nvPr>
        </p:nvSpPr>
        <p:spPr>
          <a:xfrm>
            <a:off x="293298" y="1751162"/>
            <a:ext cx="11430000" cy="4664603"/>
          </a:xfrm>
        </p:spPr>
        <p:txBody>
          <a:bodyPr vert="horz" lIns="91440" tIns="45720" rIns="91440" bIns="45720" rtlCol="0" anchor="t">
            <a:noAutofit/>
          </a:bodyPr>
          <a:lstStyle/>
          <a:p>
            <a:r>
              <a:rPr lang="en-US" sz="2400" dirty="0"/>
              <a:t>benign tumor grow near pitutary gland .</a:t>
            </a:r>
          </a:p>
          <a:p>
            <a:r>
              <a:rPr lang="en-US" sz="2400" dirty="0"/>
              <a:t>Mostly children 10-14 years old ( rarely younger adults )</a:t>
            </a:r>
          </a:p>
          <a:p>
            <a:r>
              <a:rPr lang="en-US" sz="2400" dirty="0" err="1"/>
              <a:t>Suprasellar</a:t>
            </a:r>
            <a:endParaRPr lang="en-US" sz="2000" dirty="0"/>
          </a:p>
          <a:p>
            <a:pPr marL="0" indent="0">
              <a:buNone/>
            </a:pPr>
            <a:endParaRPr lang="en-US" sz="2400" dirty="0"/>
          </a:p>
          <a:p>
            <a:pPr marL="285750" indent="-285750"/>
            <a:r>
              <a:rPr lang="en-US" sz="2400" dirty="0"/>
              <a:t>Symptoms from compression : </a:t>
            </a:r>
          </a:p>
          <a:p>
            <a:pPr marL="285750" indent="-285750" algn="just">
              <a:buFont typeface="Courier New" panose="02070309020205020404" pitchFamily="34" charset="0"/>
              <a:buChar char="o"/>
            </a:pPr>
            <a:r>
              <a:rPr lang="en-US" sz="2000" dirty="0"/>
              <a:t>Visual field defects</a:t>
            </a:r>
          </a:p>
          <a:p>
            <a:pPr marL="285750" indent="-285750" algn="just">
              <a:buFont typeface="Courier New" panose="02070309020205020404" pitchFamily="34" charset="0"/>
              <a:buChar char="o"/>
            </a:pPr>
            <a:r>
              <a:rPr lang="en-US" sz="2000" dirty="0"/>
              <a:t>Hormonal imbalance </a:t>
            </a:r>
          </a:p>
          <a:p>
            <a:pPr marL="285750" indent="-285750" algn="just">
              <a:buFont typeface="Courier New" panose="02070309020205020404" pitchFamily="34" charset="0"/>
              <a:buChar char="o"/>
            </a:pPr>
            <a:r>
              <a:rPr lang="en-US" sz="2000" dirty="0"/>
              <a:t>Behavioral change (frontal lobe dysfunction )</a:t>
            </a:r>
          </a:p>
          <a:p>
            <a:pPr marL="285750" indent="-285750"/>
            <a:endParaRPr lang="en-US" sz="2400" dirty="0"/>
          </a:p>
          <a:p>
            <a:pPr marL="285750" indent="-285750"/>
            <a:endParaRPr lang="en-US" sz="2400" dirty="0"/>
          </a:p>
          <a:p>
            <a:pPr marL="285750" indent="-285750"/>
            <a:endParaRPr lang="en-US" sz="2400" dirty="0"/>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400" y="317711"/>
            <a:ext cx="7729728" cy="1188720"/>
          </a:xfrm>
        </p:spPr>
        <p:txBody>
          <a:bodyPr>
            <a:normAutofit fontScale="90000"/>
          </a:bodyPr>
          <a:lstStyle/>
          <a:p>
            <a:r>
              <a:rPr lang="en-US" dirty="0">
                <a:sym typeface="+mn-ea"/>
              </a:rPr>
              <a:t>Craniopharyngioma </a:t>
            </a:r>
            <a:r>
              <a:rPr lang="en-US" dirty="0"/>
              <a:t/>
            </a:r>
            <a:br>
              <a:rPr lang="en-US" dirty="0"/>
            </a:br>
            <a:endParaRPr lang="en-US" dirty="0"/>
          </a:p>
        </p:txBody>
      </p:sp>
      <p:sp>
        <p:nvSpPr>
          <p:cNvPr id="3" name="Content Placeholder 2"/>
          <p:cNvSpPr>
            <a:spLocks noGrp="1"/>
          </p:cNvSpPr>
          <p:nvPr>
            <p:ph idx="1"/>
          </p:nvPr>
        </p:nvSpPr>
        <p:spPr>
          <a:xfrm>
            <a:off x="362309" y="1328468"/>
            <a:ext cx="7172941" cy="4645287"/>
          </a:xfrm>
        </p:spPr>
        <p:txBody>
          <a:bodyPr vert="horz" lIns="91440" tIns="45720" rIns="91440" bIns="45720" rtlCol="0" anchor="t">
            <a:noAutofit/>
          </a:bodyPr>
          <a:lstStyle/>
          <a:p>
            <a:r>
              <a:rPr lang="en-US" sz="2400" dirty="0"/>
              <a:t>Derived from remnants of </a:t>
            </a:r>
            <a:r>
              <a:rPr lang="en-US" sz="2400" dirty="0" err="1"/>
              <a:t>rathke's</a:t>
            </a:r>
            <a:r>
              <a:rPr lang="en-US" sz="2400" dirty="0"/>
              <a:t> pouch </a:t>
            </a:r>
          </a:p>
          <a:p>
            <a:pPr marL="285750" indent="-285750" algn="ctr">
              <a:buFont typeface="Courier New" panose="02070309020205020404" pitchFamily="34" charset="0"/>
              <a:buChar char="o"/>
            </a:pPr>
            <a:r>
              <a:rPr lang="en-US" sz="2400" dirty="0"/>
              <a:t>Invagination of the ectoderm </a:t>
            </a:r>
          </a:p>
          <a:p>
            <a:pPr marL="285750" indent="-285750" algn="ctr">
              <a:buFont typeface="Courier New" panose="02070309020205020404" pitchFamily="34" charset="0"/>
              <a:buChar char="o"/>
            </a:pPr>
            <a:r>
              <a:rPr lang="en-US" sz="2400" dirty="0"/>
              <a:t>Protrudes from roof of mouth </a:t>
            </a:r>
          </a:p>
          <a:p>
            <a:pPr marL="285750" indent="-285750" algn="ctr">
              <a:buFont typeface="Courier New" panose="02070309020205020404" pitchFamily="34" charset="0"/>
              <a:buChar char="o"/>
            </a:pPr>
            <a:r>
              <a:rPr lang="en-US" sz="2400" dirty="0"/>
              <a:t>Also forms anterior pituitary</a:t>
            </a:r>
            <a:r>
              <a:rPr lang="en-US" sz="1600" dirty="0"/>
              <a:t> </a:t>
            </a:r>
          </a:p>
          <a:p>
            <a:r>
              <a:rPr lang="en-US" sz="2400" dirty="0"/>
              <a:t>Often calcified and cystic </a:t>
            </a:r>
          </a:p>
          <a:p>
            <a:r>
              <a:rPr lang="en-US" sz="2400" dirty="0"/>
              <a:t>Tx : surgery plus radiation</a:t>
            </a:r>
          </a:p>
          <a:p>
            <a:endParaRPr lang="en-US" sz="2400" dirty="0"/>
          </a:p>
          <a:p>
            <a:endParaRPr lang="en-US" sz="2400" dirty="0"/>
          </a:p>
        </p:txBody>
      </p:sp>
      <p:pic>
        <p:nvPicPr>
          <p:cNvPr id="4" name="Picture 4" descr="A picture containing photo, person, sitting, side&#10;&#10;Description automatically generated"/>
          <p:cNvPicPr>
            <a:picLocks noChangeAspect="1"/>
          </p:cNvPicPr>
          <p:nvPr/>
        </p:nvPicPr>
        <p:blipFill>
          <a:blip r:embed="rId2"/>
          <a:stretch>
            <a:fillRect/>
          </a:stretch>
        </p:blipFill>
        <p:spPr>
          <a:xfrm>
            <a:off x="8081728" y="1584321"/>
            <a:ext cx="3232031" cy="35464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79" y="288956"/>
            <a:ext cx="7729728" cy="1188720"/>
          </a:xfrm>
        </p:spPr>
        <p:txBody>
          <a:bodyPr/>
          <a:lstStyle/>
          <a:p>
            <a:r>
              <a:rPr lang="en-US" dirty="0"/>
              <a:t>Pineal tumors </a:t>
            </a:r>
          </a:p>
        </p:txBody>
      </p:sp>
      <p:sp>
        <p:nvSpPr>
          <p:cNvPr id="3" name="Content Placeholder 2"/>
          <p:cNvSpPr>
            <a:spLocks noGrp="1"/>
          </p:cNvSpPr>
          <p:nvPr>
            <p:ph idx="1"/>
          </p:nvPr>
        </p:nvSpPr>
        <p:spPr>
          <a:xfrm>
            <a:off x="370936" y="1621766"/>
            <a:ext cx="10946921" cy="4244196"/>
          </a:xfrm>
        </p:spPr>
        <p:txBody>
          <a:bodyPr vert="horz" lIns="91440" tIns="45720" rIns="91440" bIns="45720" rtlCol="0" anchor="t">
            <a:noAutofit/>
          </a:bodyPr>
          <a:lstStyle/>
          <a:p>
            <a:r>
              <a:rPr lang="en-US" sz="2400" dirty="0"/>
              <a:t>Rare germ cell tumors or parenchymal tumors </a:t>
            </a:r>
          </a:p>
          <a:p>
            <a:endParaRPr lang="en-US" sz="2400" dirty="0"/>
          </a:p>
          <a:p>
            <a:r>
              <a:rPr lang="en-US" sz="2400" dirty="0"/>
              <a:t>Compression pretectal area of midbrain </a:t>
            </a:r>
          </a:p>
          <a:p>
            <a:endParaRPr lang="en-US" sz="2400" dirty="0"/>
          </a:p>
          <a:p>
            <a:r>
              <a:rPr lang="en-US" sz="2400" dirty="0"/>
              <a:t>Parinaud syndrome :</a:t>
            </a:r>
          </a:p>
          <a:p>
            <a:pPr lvl="6">
              <a:buFont typeface="Wingdings" pitchFamily="2" charset="2"/>
              <a:buChar char="ü"/>
            </a:pPr>
            <a:r>
              <a:rPr lang="en-US" sz="2000" dirty="0">
                <a:ea typeface="+mn-lt"/>
                <a:cs typeface="+mn-lt"/>
              </a:rPr>
              <a:t>Paralysis of upward gaze</a:t>
            </a:r>
          </a:p>
          <a:p>
            <a:pPr lvl="6">
              <a:buFont typeface="Wingdings" pitchFamily="2" charset="2"/>
              <a:buChar char="ü"/>
            </a:pPr>
            <a:r>
              <a:rPr lang="en-US" sz="2000" dirty="0">
                <a:ea typeface="+mn-lt"/>
                <a:cs typeface="+mn-lt"/>
              </a:rPr>
              <a:t>Pseudo argyll </a:t>
            </a:r>
            <a:r>
              <a:rPr lang="en-US" sz="2000" dirty="0" err="1">
                <a:ea typeface="+mn-lt"/>
                <a:cs typeface="+mn-lt"/>
              </a:rPr>
              <a:t>robertson</a:t>
            </a:r>
            <a:r>
              <a:rPr lang="en-US" sz="2000" dirty="0">
                <a:ea typeface="+mn-lt"/>
                <a:cs typeface="+mn-lt"/>
              </a:rPr>
              <a:t> pupil </a:t>
            </a:r>
          </a:p>
          <a:p>
            <a:pPr algn="ctr">
              <a:buFont typeface="Courier New" panose="02070309020205020404" pitchFamily="34" charset="0"/>
              <a:buChar char="o"/>
            </a:pPr>
            <a:endParaRPr lang="en-US" sz="2000" dirty="0">
              <a:ea typeface="+mn-lt"/>
              <a:cs typeface="+mn-lt"/>
            </a:endParaRPr>
          </a:p>
          <a:p>
            <a:r>
              <a:rPr lang="en-US" sz="2400" dirty="0">
                <a:ea typeface="+mn-lt"/>
                <a:cs typeface="+mn-lt"/>
              </a:rPr>
              <a:t>Causes obstructive hydrocephalus ( increase ICP, headache , nausea &amp; vomiting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75862"/>
            <a:ext cx="7729728" cy="1188720"/>
          </a:xfrm>
        </p:spPr>
        <p:txBody>
          <a:bodyPr/>
          <a:lstStyle/>
          <a:p>
            <a:r>
              <a:rPr lang="en-US" dirty="0">
                <a:ea typeface="+mj-lt"/>
                <a:cs typeface="+mj-lt"/>
              </a:rPr>
              <a:t>Stereotactic biopsy </a:t>
            </a:r>
            <a:endParaRPr lang="en-US" dirty="0"/>
          </a:p>
          <a:p>
            <a:endParaRPr lang="en-US" dirty="0"/>
          </a:p>
        </p:txBody>
      </p:sp>
      <p:sp>
        <p:nvSpPr>
          <p:cNvPr id="3" name="Content Placeholder 2"/>
          <p:cNvSpPr>
            <a:spLocks noGrp="1"/>
          </p:cNvSpPr>
          <p:nvPr>
            <p:ph idx="1"/>
          </p:nvPr>
        </p:nvSpPr>
        <p:spPr>
          <a:xfrm>
            <a:off x="189781" y="1224951"/>
            <a:ext cx="10860657" cy="4873924"/>
          </a:xfrm>
        </p:spPr>
        <p:txBody>
          <a:bodyPr vert="horz" lIns="91440" tIns="45720" rIns="91440" bIns="45720" rtlCol="0" anchor="t">
            <a:normAutofit/>
          </a:bodyPr>
          <a:lstStyle/>
          <a:p>
            <a:r>
              <a:rPr lang="en-US" sz="2800" dirty="0">
                <a:ea typeface="+mn-lt"/>
                <a:cs typeface="+mn-lt"/>
              </a:rPr>
              <a:t>Stereotactic biopsy involves </a:t>
            </a:r>
            <a:r>
              <a:rPr lang="en-US" sz="2800" b="1" dirty="0">
                <a:ea typeface="+mn-lt"/>
                <a:cs typeface="+mn-lt"/>
              </a:rPr>
              <a:t>localization of the tumor with a stereotactic frame </a:t>
            </a:r>
            <a:r>
              <a:rPr lang="en-US" sz="2800" dirty="0">
                <a:ea typeface="+mn-lt"/>
                <a:cs typeface="+mn-lt"/>
              </a:rPr>
              <a:t>applied to the head of the patient using the </a:t>
            </a:r>
            <a:r>
              <a:rPr lang="en-US" sz="2800" b="1" dirty="0">
                <a:ea typeface="+mn-lt"/>
                <a:cs typeface="+mn-lt"/>
              </a:rPr>
              <a:t>CT scan or MRI.</a:t>
            </a:r>
            <a:endParaRPr lang="en-US" sz="2800" dirty="0"/>
          </a:p>
          <a:p>
            <a:r>
              <a:rPr lang="en-US" sz="2800" b="1" dirty="0">
                <a:ea typeface="+mn-lt"/>
                <a:cs typeface="+mn-lt"/>
              </a:rPr>
              <a:t>The three-dimensional </a:t>
            </a:r>
            <a:r>
              <a:rPr lang="en-US" sz="2800" dirty="0">
                <a:ea typeface="+mn-lt"/>
                <a:cs typeface="+mn-lt"/>
              </a:rPr>
              <a:t>coordinates of the tumor are ascertained. </a:t>
            </a:r>
            <a:endParaRPr lang="en-US" sz="2800" dirty="0"/>
          </a:p>
          <a:p>
            <a:r>
              <a:rPr lang="en-US" sz="2800" b="1" dirty="0">
                <a:ea typeface="+mn-lt"/>
                <a:cs typeface="+mn-lt"/>
              </a:rPr>
              <a:t>The surgeon chooses the point of entry and the desired path through the brain </a:t>
            </a:r>
            <a:r>
              <a:rPr lang="en-US" sz="2800" dirty="0">
                <a:ea typeface="+mn-lt"/>
                <a:cs typeface="+mn-lt"/>
              </a:rPr>
              <a:t>and a computer program determines the necessary angles for the biopsy probe and the depth to the tumor</a:t>
            </a:r>
            <a:endParaRPr lang="en-US" sz="2800" dirty="0"/>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61" y="120713"/>
            <a:ext cx="10515600" cy="992096"/>
          </a:xfrm>
        </p:spPr>
        <p:txBody>
          <a:bodyPr/>
          <a:lstStyle/>
          <a:p>
            <a:r>
              <a:rPr lang="en-US" dirty="0"/>
              <a:t>Symptoms </a:t>
            </a:r>
          </a:p>
        </p:txBody>
      </p:sp>
      <p:sp>
        <p:nvSpPr>
          <p:cNvPr id="3" name="Content Placeholder 2"/>
          <p:cNvSpPr>
            <a:spLocks noGrp="1"/>
          </p:cNvSpPr>
          <p:nvPr>
            <p:ph sz="half" idx="2"/>
          </p:nvPr>
        </p:nvSpPr>
        <p:spPr>
          <a:xfrm>
            <a:off x="512457" y="2449830"/>
            <a:ext cx="10271184" cy="4408170"/>
          </a:xfrm>
        </p:spPr>
        <p:txBody>
          <a:bodyPr vert="horz" lIns="91440" tIns="45720" rIns="91440" bIns="45720" rtlCol="0" anchor="ctr">
            <a:noAutofit/>
          </a:bodyPr>
          <a:lstStyle/>
          <a:p>
            <a:pPr marL="0" indent="0">
              <a:buNone/>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en-US"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1.Vision problems, such as blurred vision, double vision or loss of peripheral vision. </a:t>
            </a: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Difficulty with balance</a:t>
            </a: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2.Speech difficulties</a:t>
            </a: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3.Confusion in everyday matters</a:t>
            </a: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4.Personality or behavior changes</a:t>
            </a: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5.Seizures, especially in someone who doesn't have a history of seizures</a:t>
            </a: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6.Hearing problems</a:t>
            </a:r>
          </a:p>
          <a:p>
            <a:pPr marL="0" indent="0">
              <a:buNone/>
            </a:pP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7" name="Text Box 6"/>
          <p:cNvSpPr txBox="1"/>
          <p:nvPr/>
        </p:nvSpPr>
        <p:spPr>
          <a:xfrm>
            <a:off x="512457" y="1220759"/>
            <a:ext cx="10088880" cy="1754326"/>
          </a:xfrm>
          <a:prstGeom prst="rect">
            <a:avLst/>
          </a:prstGeom>
          <a:noFill/>
        </p:spPr>
        <p:txBody>
          <a:bodyPr wrap="square" rtlCol="0">
            <a:spAutoFit/>
          </a:bodyPr>
          <a:lstStyle/>
          <a:p>
            <a:pPr marL="457200" indent="-457200">
              <a:buFont typeface="Wingdings" pitchFamily="2" charset="2"/>
              <a:buChar char="Ø"/>
            </a:pPr>
            <a:r>
              <a:rPr lang="en-US" sz="2800" dirty="0">
                <a:sym typeface="+mn-ea"/>
              </a:rPr>
              <a:t>The signs and symptoms of a brain tumor vary greatly and depend on the brain tumor's size, location and rate of growth.</a:t>
            </a:r>
            <a:endParaRPr lang="en-US" sz="2800" dirty="0"/>
          </a:p>
          <a:p>
            <a:endParaRPr lang="en-US" sz="2400" dirty="0">
              <a:solidFill>
                <a:schemeClr val="tx1">
                  <a:lumMod val="50000"/>
                  <a:lumOff val="50000"/>
                </a:schemeClr>
              </a:solidFill>
              <a:effectLst>
                <a:glow rad="38100">
                  <a:prstClr val="black">
                    <a:lumMod val="50000"/>
                    <a:lumOff val="50000"/>
                    <a:alpha val="20000"/>
                  </a:prstClr>
                </a:glow>
                <a:outerShdw blurRad="44450" dist="12700" dir="13860000" algn="tl" rotWithShape="0">
                  <a:srgbClr val="000000">
                    <a:alpha val="20000"/>
                  </a:srgbClr>
                </a:outerShdw>
              </a:effectLst>
              <a:latin typeface="+mj-lt"/>
              <a:ea typeface="+mn-lt"/>
              <a:cs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indoor, photo, small, sitting&#10;&#10;Description automatically generated"/>
          <p:cNvPicPr>
            <a:picLocks noChangeAspect="1"/>
          </p:cNvPicPr>
          <p:nvPr/>
        </p:nvPicPr>
        <p:blipFill rotWithShape="1">
          <a:blip r:embed="rId2"/>
          <a:srcRect l="3918" r="10668"/>
          <a:stretch>
            <a:fillRect/>
          </a:stretch>
        </p:blipFill>
        <p:spPr>
          <a:xfrm>
            <a:off x="6141729" y="321734"/>
            <a:ext cx="5728547" cy="6214533"/>
          </a:xfrm>
          <a:prstGeom prst="rect">
            <a:avLst/>
          </a:prstGeom>
          <a:ln>
            <a:noFill/>
          </a:ln>
          <a:effectLst>
            <a:softEdge rad="112500"/>
          </a:effectLst>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190" y="409755"/>
            <a:ext cx="4934308" cy="6038490"/>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1702" y="510197"/>
            <a:ext cx="8894295" cy="3030097"/>
          </a:xfrm>
        </p:spPr>
        <p:txBody>
          <a:bodyPr vert="horz" lIns="91440" tIns="45720" rIns="91440" bIns="45720" rtlCol="0" anchor="t">
            <a:noAutofit/>
          </a:bodyPr>
          <a:lstStyle/>
          <a:p>
            <a:r>
              <a:rPr lang="en-US" sz="2800" u="sng" dirty="0">
                <a:ea typeface="+mn-lt"/>
                <a:cs typeface="+mn-lt"/>
              </a:rPr>
              <a:t>The indication </a:t>
            </a:r>
            <a:r>
              <a:rPr lang="en-US" sz="2800" dirty="0">
                <a:ea typeface="+mn-lt"/>
                <a:cs typeface="+mn-lt"/>
              </a:rPr>
              <a:t>for a stereotactic biopsy is the intention to obtain a histopathological diagnosis of an unknown cerebral tumor in patients in whom an open tumor resection is not the “first choice” therapy</a:t>
            </a:r>
            <a:endParaRPr lang="en-US" sz="2800" dirty="0"/>
          </a:p>
          <a:p>
            <a:pPr marL="0" indent="0">
              <a:buNone/>
            </a:pPr>
            <a:endParaRPr lang="en-US" sz="2800" dirty="0"/>
          </a:p>
          <a:p>
            <a:r>
              <a:rPr lang="en-US" sz="2800" dirty="0">
                <a:ea typeface="+mn-lt"/>
                <a:cs typeface="+mn-lt"/>
              </a:rPr>
              <a:t>Such as lesions in critical brain areas like the basal ganglia, the brain stem and the motor- or language-related cortex, as well as lesions with a diffuse spread, multifocal lesions with suspected metastatic disease, brain-related disease or lymphoma, as well as AIDS-related pathological brain lesions.</a:t>
            </a:r>
            <a:endParaRPr lang="en-US" sz="2800" dirty="0"/>
          </a:p>
          <a:p>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2" y="0"/>
            <a:ext cx="307017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Grp="1" noRot="1" noChangeAspect="1" noMove="1" noResize="1" noEditPoints="1" noAdjustHandles="1" noChangeArrowheads="1" noChangeShapeType="1" noTextEdit="1"/>
          </p:cNvSpPr>
          <p:nvPr/>
        </p:nvSpPr>
        <p:spPr>
          <a:xfrm>
            <a:off x="1117423" y="1443035"/>
            <a:ext cx="3971932" cy="397193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1026313" y="2628900"/>
            <a:ext cx="4063042" cy="1600200"/>
          </a:xfrm>
        </p:spPr>
        <p:txBody>
          <a:bodyPr/>
          <a:lstStyle/>
          <a:p>
            <a:r>
              <a:rPr lang="en-US" dirty="0">
                <a:solidFill>
                  <a:schemeClr val="accent2">
                    <a:lumMod val="60000"/>
                    <a:lumOff val="40000"/>
                  </a:schemeClr>
                </a:solidFill>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DDD21-FDB6-40FB-B3CF-C5C25B3FC80E}"/>
              </a:ext>
            </a:extLst>
          </p:cNvPr>
          <p:cNvSpPr>
            <a:spLocks noGrp="1"/>
          </p:cNvSpPr>
          <p:nvPr>
            <p:ph type="title"/>
          </p:nvPr>
        </p:nvSpPr>
        <p:spPr>
          <a:xfrm>
            <a:off x="796355" y="192656"/>
            <a:ext cx="9115244" cy="1157378"/>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Diagnosis</a:t>
            </a:r>
            <a:endParaRPr lang="en-US" dirty="0"/>
          </a:p>
        </p:txBody>
      </p:sp>
      <p:sp>
        <p:nvSpPr>
          <p:cNvPr id="13" name="Content Placeholder 12">
            <a:extLst>
              <a:ext uri="{FF2B5EF4-FFF2-40B4-BE49-F238E27FC236}">
                <a16:creationId xmlns:a16="http://schemas.microsoft.com/office/drawing/2014/main" xmlns="" id="{223265D2-816C-42C8-9DCE-2845087507D0}"/>
              </a:ext>
            </a:extLst>
          </p:cNvPr>
          <p:cNvSpPr>
            <a:spLocks noGrp="1"/>
          </p:cNvSpPr>
          <p:nvPr>
            <p:ph sz="half" idx="2"/>
          </p:nvPr>
        </p:nvSpPr>
        <p:spPr>
          <a:xfrm>
            <a:off x="0" y="1915064"/>
            <a:ext cx="8850702" cy="3292414"/>
          </a:xfrm>
        </p:spPr>
        <p:txBody>
          <a:bodyPr>
            <a:noAutofit/>
          </a:bodyPr>
          <a:lstStyle/>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Best initial test: CT or MRI </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Most accurate test: contrast-enhanced (gadolinium) MRI </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Best at visualizing soft tissue structures and vascularity </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Biopsy for histologic diagnosis</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14" name="Picture 14" descr="Graphical user interface, text, application&#10;&#10;Description automatically generated">
            <a:extLst>
              <a:ext uri="{FF2B5EF4-FFF2-40B4-BE49-F238E27FC236}">
                <a16:creationId xmlns:a16="http://schemas.microsoft.com/office/drawing/2014/main" xmlns="" id="{1BD5E633-7EA0-4E82-A4A0-3F3E3A9C8F84}"/>
              </a:ext>
            </a:extLst>
          </p:cNvPr>
          <p:cNvPicPr>
            <a:picLocks noChangeAspect="1"/>
          </p:cNvPicPr>
          <p:nvPr/>
        </p:nvPicPr>
        <p:blipFill rotWithShape="1">
          <a:blip r:embed="rId2"/>
          <a:srcRect l="64921" t="40741" r="10995" b="17592"/>
          <a:stretch/>
        </p:blipFill>
        <p:spPr>
          <a:xfrm>
            <a:off x="8652192" y="1726067"/>
            <a:ext cx="3539807" cy="3449782"/>
          </a:xfrm>
          <a:prstGeom prst="rect">
            <a:avLst/>
          </a:prstGeom>
        </p:spPr>
      </p:pic>
    </p:spTree>
    <p:extLst>
      <p:ext uri="{BB962C8B-B14F-4D97-AF65-F5344CB8AC3E}">
        <p14:creationId xmlns:p14="http://schemas.microsoft.com/office/powerpoint/2010/main" val="359389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87FCB-4594-4A94-BE8D-846851752442}"/>
              </a:ext>
            </a:extLst>
          </p:cNvPr>
          <p:cNvSpPr>
            <a:spLocks noGrp="1"/>
          </p:cNvSpPr>
          <p:nvPr>
            <p:ph type="title"/>
          </p:nvPr>
        </p:nvSpPr>
        <p:spPr>
          <a:xfrm>
            <a:off x="1641746" y="333557"/>
            <a:ext cx="6863899" cy="826699"/>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Treatment </a:t>
            </a:r>
            <a:endParaRPr lang="en-US" dirty="0"/>
          </a:p>
        </p:txBody>
      </p:sp>
      <p:sp>
        <p:nvSpPr>
          <p:cNvPr id="3" name="Content Placeholder 2">
            <a:extLst>
              <a:ext uri="{FF2B5EF4-FFF2-40B4-BE49-F238E27FC236}">
                <a16:creationId xmlns:a16="http://schemas.microsoft.com/office/drawing/2014/main" xmlns="" id="{092BC83F-B378-4D27-9FB4-5D45DDD9C8B3}"/>
              </a:ext>
            </a:extLst>
          </p:cNvPr>
          <p:cNvSpPr>
            <a:spLocks noGrp="1"/>
          </p:cNvSpPr>
          <p:nvPr>
            <p:ph sz="half" idx="2"/>
          </p:nvPr>
        </p:nvSpPr>
        <p:spPr>
          <a:xfrm>
            <a:off x="284672" y="1604513"/>
            <a:ext cx="8062673" cy="3769743"/>
          </a:xfrm>
        </p:spPr>
        <p:txBody>
          <a:bodyPr vert="horz" lIns="91440" tIns="45720" rIns="91440" bIns="45720" rtlCol="0" anchor="ctr">
            <a:noAutofit/>
          </a:bodyPr>
          <a:lstStyle/>
          <a:p>
            <a:pPr marL="0" indent="0">
              <a:buNone/>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t>
            </a: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Varies based on type of tumor</a:t>
            </a:r>
            <a:endParaRPr lang="en-US" sz="3000"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Surgery </a:t>
            </a:r>
          </a:p>
          <a:p>
            <a:pPr marL="0" indent="0">
              <a:buNone/>
            </a:pP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Radiation:</a:t>
            </a:r>
          </a:p>
          <a:p>
            <a:pPr marL="0" indent="0">
              <a:buNone/>
            </a:pP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Whole brain radiotherapy (WBRT)</a:t>
            </a:r>
          </a:p>
          <a:p>
            <a:pPr marL="0" indent="0">
              <a:buNone/>
            </a:pP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Stereotactic radiosurgery (SRS)</a:t>
            </a:r>
          </a:p>
          <a:p>
            <a:pPr marL="0" indent="0">
              <a:buNone/>
            </a:pP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Chemotherapy</a:t>
            </a:r>
          </a:p>
          <a:p>
            <a:pPr marL="0" indent="0">
              <a:buNone/>
            </a:pPr>
            <a:r>
              <a:rPr lang="en-US" sz="30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Glucocorticoids for ↓ ICP</a:t>
            </a:r>
            <a:endParaRPr lang="en-US" sz="30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80901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849A9-0B30-4221-A473-E5FE86F9B785}"/>
              </a:ext>
            </a:extLst>
          </p:cNvPr>
          <p:cNvSpPr>
            <a:spLocks noGrp="1"/>
          </p:cNvSpPr>
          <p:nvPr>
            <p:ph type="title"/>
          </p:nvPr>
        </p:nvSpPr>
        <p:spPr>
          <a:xfrm>
            <a:off x="666960" y="523336"/>
            <a:ext cx="9546565" cy="668548"/>
          </a:xfrm>
        </p:spPr>
        <p:txBody>
          <a:bodyPr>
            <a:normAutofit fontScale="90000"/>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Brain Metastasis</a:t>
            </a:r>
            <a:endParaRPr lang="en-US" dirty="0"/>
          </a:p>
        </p:txBody>
      </p:sp>
      <p:sp>
        <p:nvSpPr>
          <p:cNvPr id="3" name="Content Placeholder 2">
            <a:extLst>
              <a:ext uri="{FF2B5EF4-FFF2-40B4-BE49-F238E27FC236}">
                <a16:creationId xmlns:a16="http://schemas.microsoft.com/office/drawing/2014/main" xmlns="" id="{B2A2C7BA-B439-44E6-8B29-3214C50D3BFF}"/>
              </a:ext>
            </a:extLst>
          </p:cNvPr>
          <p:cNvSpPr>
            <a:spLocks noGrp="1"/>
          </p:cNvSpPr>
          <p:nvPr>
            <p:ph sz="half" idx="2"/>
          </p:nvPr>
        </p:nvSpPr>
        <p:spPr>
          <a:xfrm>
            <a:off x="436923" y="1718093"/>
            <a:ext cx="8054196" cy="4432540"/>
          </a:xfrm>
        </p:spPr>
        <p:txBody>
          <a:bodyPr>
            <a:noAutofit/>
          </a:bodyPr>
          <a:lstStyle/>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One or more lesions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Usually at gray-white matter junction </a:t>
            </a:r>
            <a:endParaRPr lang="en-US" sz="28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Generally very poor survival (months)</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Survival predictors: age &lt; 65, limited extracranial disease</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Single brain lesion often treated with surgery</a:t>
            </a:r>
          </a:p>
          <a:p>
            <a:pPr marL="0" indent="0">
              <a:buNone/>
            </a:pPr>
            <a:r>
              <a:rPr lang="en-US" sz="28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Can significantly improve prognosis </a:t>
            </a:r>
          </a:p>
          <a:p>
            <a:pPr marL="0" indent="0">
              <a:buNone/>
            </a:pPr>
            <a:r>
              <a:rPr lang="en-US" sz="28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Followed by radiation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Multiple lesions often treated with radiation</a:t>
            </a:r>
            <a:endParaRPr lang="en-US" sz="280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6" name="Picture 6" descr="Graphical user interface, text, application&#10;&#10;Description automatically generated">
            <a:extLst>
              <a:ext uri="{FF2B5EF4-FFF2-40B4-BE49-F238E27FC236}">
                <a16:creationId xmlns:a16="http://schemas.microsoft.com/office/drawing/2014/main" xmlns="" id="{A0E1E8B4-A72F-4B9F-BDFE-46E89794C24C}"/>
              </a:ext>
            </a:extLst>
          </p:cNvPr>
          <p:cNvPicPr>
            <a:picLocks noChangeAspect="1"/>
          </p:cNvPicPr>
          <p:nvPr/>
        </p:nvPicPr>
        <p:blipFill rotWithShape="1">
          <a:blip r:embed="rId2"/>
          <a:srcRect l="67129" t="38710" r="10352" b="17078"/>
          <a:stretch/>
        </p:blipFill>
        <p:spPr>
          <a:xfrm>
            <a:off x="8488392" y="1921206"/>
            <a:ext cx="3372649" cy="3726839"/>
          </a:xfrm>
          <a:prstGeom prst="rect">
            <a:avLst/>
          </a:prstGeom>
        </p:spPr>
      </p:pic>
    </p:spTree>
    <p:extLst>
      <p:ext uri="{BB962C8B-B14F-4D97-AF65-F5344CB8AC3E}">
        <p14:creationId xmlns:p14="http://schemas.microsoft.com/office/powerpoint/2010/main" val="195109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64718-61C9-48C7-8DDB-5764E15B5386}"/>
              </a:ext>
            </a:extLst>
          </p:cNvPr>
          <p:cNvSpPr>
            <a:spLocks noGrp="1"/>
          </p:cNvSpPr>
          <p:nvPr>
            <p:ph type="title"/>
          </p:nvPr>
        </p:nvSpPr>
        <p:spPr>
          <a:xfrm>
            <a:off x="698592" y="477328"/>
            <a:ext cx="5492149" cy="1099868"/>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Primary Brain Tumors</a:t>
            </a:r>
            <a:endParaRPr lang="en-US" dirty="0"/>
          </a:p>
        </p:txBody>
      </p:sp>
      <p:sp>
        <p:nvSpPr>
          <p:cNvPr id="3" name="Content Placeholder 2">
            <a:extLst>
              <a:ext uri="{FF2B5EF4-FFF2-40B4-BE49-F238E27FC236}">
                <a16:creationId xmlns:a16="http://schemas.microsoft.com/office/drawing/2014/main" xmlns="" id="{895F2BA0-6657-4462-9233-373C2420759F}"/>
              </a:ext>
            </a:extLst>
          </p:cNvPr>
          <p:cNvSpPr>
            <a:spLocks noGrp="1"/>
          </p:cNvSpPr>
          <p:nvPr>
            <p:ph sz="half" idx="2"/>
          </p:nvPr>
        </p:nvSpPr>
        <p:spPr>
          <a:xfrm>
            <a:off x="290272" y="1479433"/>
            <a:ext cx="7622875" cy="2126410"/>
          </a:xfrm>
        </p:spPr>
        <p:txBody>
          <a:bodyPr/>
          <a:lstStyle/>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Adult tumors: supratentorial</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Childhood tumors: infratentorial</a:t>
            </a:r>
            <a:endParaRPr lang="en-US" sz="28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5" name="Picture 5" descr="A picture containing table&#10;&#10;Description automatically generated">
            <a:extLst>
              <a:ext uri="{FF2B5EF4-FFF2-40B4-BE49-F238E27FC236}">
                <a16:creationId xmlns:a16="http://schemas.microsoft.com/office/drawing/2014/main" xmlns="" id="{BDAEDCEB-097B-412A-ACDD-52875F2668D6}"/>
              </a:ext>
            </a:extLst>
          </p:cNvPr>
          <p:cNvPicPr>
            <a:picLocks noChangeAspect="1"/>
          </p:cNvPicPr>
          <p:nvPr/>
        </p:nvPicPr>
        <p:blipFill rotWithShape="1">
          <a:blip r:embed="rId2"/>
          <a:srcRect l="21263" t="52524" r="25267" b="23344"/>
          <a:stretch/>
        </p:blipFill>
        <p:spPr>
          <a:xfrm>
            <a:off x="856892" y="3707402"/>
            <a:ext cx="9512043" cy="2419627"/>
          </a:xfrm>
          <a:prstGeom prst="rect">
            <a:avLst/>
          </a:prstGeom>
        </p:spPr>
      </p:pic>
      <p:pic>
        <p:nvPicPr>
          <p:cNvPr id="6" name="Picture 6" descr="A picture containing table&#10;&#10;Description automatically generated">
            <a:extLst>
              <a:ext uri="{FF2B5EF4-FFF2-40B4-BE49-F238E27FC236}">
                <a16:creationId xmlns:a16="http://schemas.microsoft.com/office/drawing/2014/main" xmlns="" id="{BC7327F9-052A-4266-AE73-9015FD3DCE28}"/>
              </a:ext>
            </a:extLst>
          </p:cNvPr>
          <p:cNvPicPr>
            <a:picLocks noChangeAspect="1"/>
          </p:cNvPicPr>
          <p:nvPr/>
        </p:nvPicPr>
        <p:blipFill rotWithShape="1">
          <a:blip r:embed="rId2"/>
          <a:srcRect l="67663" t="18617" r="10462" b="52404"/>
          <a:stretch/>
        </p:blipFill>
        <p:spPr>
          <a:xfrm>
            <a:off x="7297947" y="306377"/>
            <a:ext cx="4068175" cy="3052938"/>
          </a:xfrm>
          <a:prstGeom prst="rect">
            <a:avLst/>
          </a:prstGeom>
        </p:spPr>
      </p:pic>
    </p:spTree>
    <p:extLst>
      <p:ext uri="{BB962C8B-B14F-4D97-AF65-F5344CB8AC3E}">
        <p14:creationId xmlns:p14="http://schemas.microsoft.com/office/powerpoint/2010/main" val="278371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3C450-E263-4CA0-80BD-6524B618AE0B}"/>
              </a:ext>
            </a:extLst>
          </p:cNvPr>
          <p:cNvSpPr>
            <a:spLocks noGrp="1"/>
          </p:cNvSpPr>
          <p:nvPr>
            <p:ph type="title"/>
          </p:nvPr>
        </p:nvSpPr>
        <p:spPr>
          <a:xfrm>
            <a:off x="1141414" y="609602"/>
            <a:ext cx="5259386" cy="539151"/>
          </a:xfrm>
        </p:spPr>
        <p:txBody>
          <a:bodyPr>
            <a:normAutofit fontScale="90000"/>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Glioblastoma </a:t>
            </a:r>
            <a:endParaRPr lang="en-US" dirty="0"/>
          </a:p>
        </p:txBody>
      </p:sp>
      <p:sp>
        <p:nvSpPr>
          <p:cNvPr id="3" name="Content Placeholder 2">
            <a:extLst>
              <a:ext uri="{FF2B5EF4-FFF2-40B4-BE49-F238E27FC236}">
                <a16:creationId xmlns:a16="http://schemas.microsoft.com/office/drawing/2014/main" xmlns="" id="{9D4E4F8C-B111-4C22-9B3E-39533DA8BACD}"/>
              </a:ext>
            </a:extLst>
          </p:cNvPr>
          <p:cNvSpPr>
            <a:spLocks noGrp="1"/>
          </p:cNvSpPr>
          <p:nvPr>
            <p:ph sz="half" idx="2"/>
          </p:nvPr>
        </p:nvSpPr>
        <p:spPr>
          <a:xfrm>
            <a:off x="307528" y="1718095"/>
            <a:ext cx="8025441" cy="4073107"/>
          </a:xfrm>
        </p:spPr>
        <p:txBody>
          <a:bodyPr>
            <a:noAutofit/>
          </a:bodyPr>
          <a:lstStyle/>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r>
              <a:rPr lang="en-US" sz="2800" b="1" dirty="0">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Most common primary brain tumor in adults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Derives from astrocytes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Occurs in cerebral cortex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r>
              <a:rPr lang="en-US" sz="2800" b="1" dirty="0">
                <a:solidFill>
                  <a:schemeClr val="accent1"/>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Butterfly appearance on MRI </a:t>
            </a:r>
          </a:p>
          <a:p>
            <a:pPr marL="0" indent="0">
              <a:buNone/>
            </a:pPr>
            <a:r>
              <a:rPr lang="en-US" sz="28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Tumor spanning corpus callosum</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Rapidly progressive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Usually fatal &lt; 1 year • Half of patients &gt; 65 years old </a:t>
            </a:r>
          </a:p>
          <a:p>
            <a:pPr marL="0" indent="0">
              <a:buNone/>
            </a:pPr>
            <a:r>
              <a:rPr lang="en-US" sz="2800"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Older age = worse prognosis</a:t>
            </a:r>
            <a:endParaRPr lang="en-US" sz="280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5" name="Picture 5" descr="Graphical user interface, text, application&#10;&#10;Description automatically generated">
            <a:extLst>
              <a:ext uri="{FF2B5EF4-FFF2-40B4-BE49-F238E27FC236}">
                <a16:creationId xmlns:a16="http://schemas.microsoft.com/office/drawing/2014/main" xmlns="" id="{2CB0B323-A21B-406A-95C8-C44461978BB2}"/>
              </a:ext>
            </a:extLst>
          </p:cNvPr>
          <p:cNvPicPr>
            <a:picLocks noChangeAspect="1"/>
          </p:cNvPicPr>
          <p:nvPr/>
        </p:nvPicPr>
        <p:blipFill rotWithShape="1">
          <a:blip r:embed="rId2"/>
          <a:srcRect l="64089" t="25637" r="13156" b="24522"/>
          <a:stretch/>
        </p:blipFill>
        <p:spPr>
          <a:xfrm>
            <a:off x="8347497" y="1057436"/>
            <a:ext cx="3682287" cy="4506751"/>
          </a:xfrm>
          <a:prstGeom prst="rect">
            <a:avLst/>
          </a:prstGeom>
        </p:spPr>
      </p:pic>
    </p:spTree>
    <p:extLst>
      <p:ext uri="{BB962C8B-B14F-4D97-AF65-F5344CB8AC3E}">
        <p14:creationId xmlns:p14="http://schemas.microsoft.com/office/powerpoint/2010/main" val="606903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99</TotalTime>
  <Words>699</Words>
  <Application>Microsoft Office PowerPoint</Application>
  <PresentationFormat>Custom</PresentationFormat>
  <Paragraphs>251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Executive</vt:lpstr>
      <vt:lpstr>Brain Tumors</vt:lpstr>
      <vt:lpstr>PowerPoint Presentation</vt:lpstr>
      <vt:lpstr>PowerPoint Presentation</vt:lpstr>
      <vt:lpstr>Symptoms </vt:lpstr>
      <vt:lpstr>Diagnosis</vt:lpstr>
      <vt:lpstr>Treatment </vt:lpstr>
      <vt:lpstr>Brain Metastasis</vt:lpstr>
      <vt:lpstr>Primary Brain Tumors</vt:lpstr>
      <vt:lpstr>Glioblastoma </vt:lpstr>
      <vt:lpstr>Histopathology</vt:lpstr>
      <vt:lpstr>Pseudopalisading</vt:lpstr>
      <vt:lpstr>Glioblastoma</vt:lpstr>
      <vt:lpstr>Meningioma </vt:lpstr>
      <vt:lpstr>meningioma</vt:lpstr>
      <vt:lpstr>Meningioma </vt:lpstr>
      <vt:lpstr>Meningioma </vt:lpstr>
      <vt:lpstr>Meningioma  </vt:lpstr>
      <vt:lpstr>Schwannoma </vt:lpstr>
      <vt:lpstr>Histology : dense , hypercellular areas containing spindle cells alternating with hypocellular , myxoid areas</vt:lpstr>
      <vt:lpstr>Neurofibromatosis</vt:lpstr>
      <vt:lpstr>Oligodendroglioma</vt:lpstr>
      <vt:lpstr>Pituitary Adenoma </vt:lpstr>
      <vt:lpstr>Pituitary Adenoma  </vt:lpstr>
      <vt:lpstr>  Pituitary Adenoma  </vt:lpstr>
      <vt:lpstr>Treatment </vt:lpstr>
      <vt:lpstr>Surgical approach </vt:lpstr>
      <vt:lpstr>PowerPoint Presentation</vt:lpstr>
      <vt:lpstr> childhood CNS TUMORS</vt:lpstr>
      <vt:lpstr>Childhood CNS tumors </vt:lpstr>
      <vt:lpstr>Pilocytic astrocytoma </vt:lpstr>
      <vt:lpstr>PowerPoint Presentation</vt:lpstr>
      <vt:lpstr>Medulloblastoma </vt:lpstr>
      <vt:lpstr>Ependymoma </vt:lpstr>
      <vt:lpstr>Hemangioblastoma </vt:lpstr>
      <vt:lpstr>Hemangioblastoma </vt:lpstr>
      <vt:lpstr>Craniopharyngioma </vt:lpstr>
      <vt:lpstr>Craniopharyngioma  </vt:lpstr>
      <vt:lpstr>Pineal tumors </vt:lpstr>
      <vt:lpstr>Stereotactic biopsy  </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Tumors</dc:title>
  <dc:creator/>
  <cp:lastModifiedBy>Windows User</cp:lastModifiedBy>
  <cp:revision>529</cp:revision>
  <dcterms:created xsi:type="dcterms:W3CDTF">2020-10-07T00:07:00Z</dcterms:created>
  <dcterms:modified xsi:type="dcterms:W3CDTF">2021-09-21T22:58:35Z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