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AAAAE1-18E6-4FED-9680-813FB77ED7E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109839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AAAE1-18E6-4FED-9680-813FB77ED7E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292841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AAAE1-18E6-4FED-9680-813FB77ED7E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27221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AAAAE1-18E6-4FED-9680-813FB77ED7E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425541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AAAAE1-18E6-4FED-9680-813FB77ED7EB}"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147790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AAAAE1-18E6-4FED-9680-813FB77ED7E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277579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AAAAE1-18E6-4FED-9680-813FB77ED7EB}"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185538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AAAAE1-18E6-4FED-9680-813FB77ED7EB}"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298737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AAAE1-18E6-4FED-9680-813FB77ED7EB}"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335544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AAAAE1-18E6-4FED-9680-813FB77ED7E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280955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AAAAE1-18E6-4FED-9680-813FB77ED7EB}"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4ED67-0689-4A5F-ACEA-AFE42BE35177}" type="slidenum">
              <a:rPr lang="en-US" smtClean="0"/>
              <a:t>‹#›</a:t>
            </a:fld>
            <a:endParaRPr lang="en-US"/>
          </a:p>
        </p:txBody>
      </p:sp>
    </p:spTree>
    <p:extLst>
      <p:ext uri="{BB962C8B-B14F-4D97-AF65-F5344CB8AC3E}">
        <p14:creationId xmlns:p14="http://schemas.microsoft.com/office/powerpoint/2010/main" val="135380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AAAE1-18E6-4FED-9680-813FB77ED7EB}"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4ED67-0689-4A5F-ACEA-AFE42BE35177}" type="slidenum">
              <a:rPr lang="en-US" smtClean="0"/>
              <a:t>‹#›</a:t>
            </a:fld>
            <a:endParaRPr lang="en-US"/>
          </a:p>
        </p:txBody>
      </p:sp>
    </p:spTree>
    <p:extLst>
      <p:ext uri="{BB962C8B-B14F-4D97-AF65-F5344CB8AC3E}">
        <p14:creationId xmlns:p14="http://schemas.microsoft.com/office/powerpoint/2010/main" val="3003855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FLAPS &amp; GRAFTS</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Ashour</a:t>
            </a:r>
            <a:r>
              <a:rPr lang="en-US" dirty="0" smtClean="0"/>
              <a:t>, Mohammed</a:t>
            </a:r>
          </a:p>
          <a:p>
            <a:r>
              <a:rPr lang="en-US" dirty="0" smtClean="0"/>
              <a:t>Cons. Plastic Surgery</a:t>
            </a:r>
            <a:endParaRPr lang="en-US" dirty="0"/>
          </a:p>
        </p:txBody>
      </p:sp>
    </p:spTree>
    <p:extLst>
      <p:ext uri="{BB962C8B-B14F-4D97-AF65-F5344CB8AC3E}">
        <p14:creationId xmlns:p14="http://schemas.microsoft.com/office/powerpoint/2010/main" val="318488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135"/>
            <a:ext cx="12192000" cy="2862322"/>
          </a:xfrm>
          <a:prstGeom prst="rect">
            <a:avLst/>
          </a:prstGeom>
        </p:spPr>
        <p:txBody>
          <a:bodyPr wrap="square">
            <a:spAutoFit/>
          </a:bodyPr>
          <a:lstStyle/>
          <a:p>
            <a:r>
              <a:rPr lang="en-US" dirty="0" smtClean="0"/>
              <a:t>■ Muscle and </a:t>
            </a:r>
            <a:r>
              <a:rPr lang="en-US" dirty="0" err="1" smtClean="0"/>
              <a:t>myocutaneous</a:t>
            </a:r>
            <a:r>
              <a:rPr lang="en-US" dirty="0" smtClean="0"/>
              <a:t> flaps</a:t>
            </a:r>
          </a:p>
          <a:p>
            <a:r>
              <a:rPr lang="en-US" dirty="0" smtClean="0"/>
              <a:t>• Muscle flaps can be transferred as </a:t>
            </a:r>
            <a:r>
              <a:rPr lang="en-US" dirty="0" err="1" smtClean="0"/>
              <a:t>pedicled</a:t>
            </a:r>
            <a:r>
              <a:rPr lang="en-US" dirty="0" smtClean="0"/>
              <a:t> flaps or as a free tissue transfer based on their dominant vascular pedicle</a:t>
            </a:r>
          </a:p>
          <a:p>
            <a:r>
              <a:rPr lang="en-US" dirty="0" smtClean="0"/>
              <a:t>• </a:t>
            </a:r>
            <a:r>
              <a:rPr lang="en-US" dirty="0" err="1" smtClean="0"/>
              <a:t>Myocutaneous</a:t>
            </a:r>
            <a:r>
              <a:rPr lang="en-US" dirty="0" smtClean="0"/>
              <a:t> flaps are composites of skin and underlying muscle supplied by a dominant vascular pedicle</a:t>
            </a:r>
          </a:p>
          <a:p>
            <a:r>
              <a:rPr lang="en-US" dirty="0" smtClean="0"/>
              <a:t>• </a:t>
            </a:r>
            <a:r>
              <a:rPr lang="en-US" dirty="0" err="1" smtClean="0"/>
              <a:t>Myocutaneous</a:t>
            </a:r>
            <a:r>
              <a:rPr lang="en-US" dirty="0" smtClean="0"/>
              <a:t> flaps are primarily used for breast, head and neck, and pressure sore reconstruction</a:t>
            </a:r>
          </a:p>
          <a:p>
            <a:r>
              <a:rPr lang="en-US" dirty="0" smtClean="0"/>
              <a:t>• Muscle flaps are indicated for coverage of infected, radiated, or traumatic wounds</a:t>
            </a:r>
          </a:p>
          <a:p>
            <a:r>
              <a:rPr lang="en-US" dirty="0" smtClean="0"/>
              <a:t>• </a:t>
            </a:r>
            <a:r>
              <a:rPr lang="en-US" dirty="0" err="1" smtClean="0"/>
              <a:t>Myocutaneous</a:t>
            </a:r>
            <a:r>
              <a:rPr lang="en-US" dirty="0" smtClean="0"/>
              <a:t> versus </a:t>
            </a:r>
            <a:r>
              <a:rPr lang="en-US" dirty="0" err="1" smtClean="0"/>
              <a:t>fasciocutaneous</a:t>
            </a:r>
            <a:r>
              <a:rPr lang="en-US" dirty="0" smtClean="0"/>
              <a:t> flaps </a:t>
            </a:r>
          </a:p>
          <a:p>
            <a:r>
              <a:rPr lang="en-US" dirty="0" smtClean="0"/>
              <a:t>▶ </a:t>
            </a:r>
            <a:r>
              <a:rPr lang="en-US" dirty="0" err="1" smtClean="0"/>
              <a:t>Myocutaneous</a:t>
            </a:r>
            <a:r>
              <a:rPr lang="en-US" dirty="0" smtClean="0"/>
              <a:t> and </a:t>
            </a:r>
            <a:r>
              <a:rPr lang="en-US" dirty="0" err="1" smtClean="0"/>
              <a:t>fasciocutaneous</a:t>
            </a:r>
            <a:r>
              <a:rPr lang="en-US" dirty="0" smtClean="0"/>
              <a:t> flaps demonstrate a marked increase in blood flow to all levels of tissue after elevation</a:t>
            </a:r>
          </a:p>
          <a:p>
            <a:r>
              <a:rPr lang="en-US" dirty="0" smtClean="0"/>
              <a:t>▶ The decrease in bacterial concentration is significantly greater in wounds covered with </a:t>
            </a:r>
            <a:r>
              <a:rPr lang="en-US" dirty="0" err="1" smtClean="0"/>
              <a:t>myocutaneous</a:t>
            </a:r>
            <a:r>
              <a:rPr lang="en-US" dirty="0" smtClean="0"/>
              <a:t> flaps than in those covered with </a:t>
            </a:r>
            <a:r>
              <a:rPr lang="en-US" dirty="0" err="1" smtClean="0"/>
              <a:t>fasciocutaneous</a:t>
            </a:r>
            <a:r>
              <a:rPr lang="en-US" dirty="0" smtClean="0"/>
              <a:t> flaps </a:t>
            </a:r>
          </a:p>
          <a:p>
            <a:r>
              <a:rPr lang="en-US" dirty="0" smtClean="0"/>
              <a:t>▶ </a:t>
            </a:r>
            <a:r>
              <a:rPr lang="en-US" dirty="0" err="1" smtClean="0"/>
              <a:t>Myocutaneous</a:t>
            </a:r>
            <a:r>
              <a:rPr lang="en-US" dirty="0" smtClean="0"/>
              <a:t> flaps exhibit more collagen deposition than </a:t>
            </a:r>
            <a:r>
              <a:rPr lang="en-US" dirty="0" err="1" smtClean="0"/>
              <a:t>fasciocutaneous</a:t>
            </a:r>
            <a:r>
              <a:rPr lang="en-US" dirty="0" smtClean="0"/>
              <a:t> flaps</a:t>
            </a:r>
            <a:endParaRPr lang="en-US" dirty="0"/>
          </a:p>
        </p:txBody>
      </p:sp>
      <p:pic>
        <p:nvPicPr>
          <p:cNvPr id="3" name="Picture 2"/>
          <p:cNvPicPr>
            <a:picLocks noChangeAspect="1"/>
          </p:cNvPicPr>
          <p:nvPr/>
        </p:nvPicPr>
        <p:blipFill>
          <a:blip r:embed="rId2"/>
          <a:stretch>
            <a:fillRect/>
          </a:stretch>
        </p:blipFill>
        <p:spPr>
          <a:xfrm>
            <a:off x="0" y="2890457"/>
            <a:ext cx="7324158" cy="1771294"/>
          </a:xfrm>
          <a:prstGeom prst="rect">
            <a:avLst/>
          </a:prstGeom>
        </p:spPr>
      </p:pic>
      <p:pic>
        <p:nvPicPr>
          <p:cNvPr id="4" name="Picture 3"/>
          <p:cNvPicPr>
            <a:picLocks noChangeAspect="1"/>
          </p:cNvPicPr>
          <p:nvPr/>
        </p:nvPicPr>
        <p:blipFill>
          <a:blip r:embed="rId3"/>
          <a:stretch>
            <a:fillRect/>
          </a:stretch>
        </p:blipFill>
        <p:spPr>
          <a:xfrm>
            <a:off x="7964306" y="2360863"/>
            <a:ext cx="4227694" cy="2483401"/>
          </a:xfrm>
          <a:prstGeom prst="rect">
            <a:avLst/>
          </a:prstGeom>
        </p:spPr>
      </p:pic>
      <p:sp>
        <p:nvSpPr>
          <p:cNvPr id="5" name="Rectangle 4"/>
          <p:cNvSpPr/>
          <p:nvPr/>
        </p:nvSpPr>
        <p:spPr>
          <a:xfrm>
            <a:off x="192259" y="4661751"/>
            <a:ext cx="7131899" cy="1754326"/>
          </a:xfrm>
          <a:prstGeom prst="rect">
            <a:avLst/>
          </a:prstGeom>
        </p:spPr>
        <p:txBody>
          <a:bodyPr wrap="square">
            <a:spAutoFit/>
          </a:bodyPr>
          <a:lstStyle/>
          <a:p>
            <a:r>
              <a:rPr lang="en-US" dirty="0" err="1" smtClean="0"/>
              <a:t>Mathes</a:t>
            </a:r>
            <a:r>
              <a:rPr lang="en-US" dirty="0" smtClean="0"/>
              <a:t> and </a:t>
            </a:r>
            <a:r>
              <a:rPr lang="en-US" dirty="0" err="1" smtClean="0"/>
              <a:t>Nahai</a:t>
            </a:r>
            <a:r>
              <a:rPr lang="en-US" dirty="0" smtClean="0"/>
              <a:t> developed a classification of muscles based on circulatory</a:t>
            </a:r>
          </a:p>
          <a:p>
            <a:r>
              <a:rPr lang="en-US" dirty="0" smtClean="0"/>
              <a:t>patterns </a:t>
            </a:r>
          </a:p>
          <a:p>
            <a:r>
              <a:rPr lang="en-US" dirty="0" smtClean="0"/>
              <a:t>▶ Type I, III, and V muscle flaps have the most reliable vascularity</a:t>
            </a:r>
          </a:p>
          <a:p>
            <a:r>
              <a:rPr lang="en-US" dirty="0" smtClean="0"/>
              <a:t>▶ Type II and IV muscle flaps are less reliable because the vascular pedicle to distal muscle must be divided to achieve adequate arc of rotation</a:t>
            </a:r>
            <a:endParaRPr lang="en-US" dirty="0"/>
          </a:p>
        </p:txBody>
      </p:sp>
      <p:sp>
        <p:nvSpPr>
          <p:cNvPr id="6" name="Rectangle 5"/>
          <p:cNvSpPr/>
          <p:nvPr/>
        </p:nvSpPr>
        <p:spPr>
          <a:xfrm>
            <a:off x="7465256" y="4887789"/>
            <a:ext cx="4726744" cy="1754326"/>
          </a:xfrm>
          <a:prstGeom prst="rect">
            <a:avLst/>
          </a:prstGeom>
        </p:spPr>
        <p:txBody>
          <a:bodyPr wrap="square">
            <a:spAutoFit/>
          </a:bodyPr>
          <a:lstStyle/>
          <a:p>
            <a:r>
              <a:rPr lang="en-US" dirty="0" smtClean="0"/>
              <a:t>Patterns of vascular anatomy. Type I, one vascular pedicle; type II, dominant pedicle(s) and minor pedicle(s); type III, two dominant pedicles; type IV, segmental vascular pedicles; type V, one dominant pedicle and secondary segmental pedicles.</a:t>
            </a:r>
            <a:endParaRPr lang="en-US" dirty="0"/>
          </a:p>
        </p:txBody>
      </p:sp>
    </p:spTree>
    <p:extLst>
      <p:ext uri="{BB962C8B-B14F-4D97-AF65-F5344CB8AC3E}">
        <p14:creationId xmlns:p14="http://schemas.microsoft.com/office/powerpoint/2010/main" val="64632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8" y="138727"/>
            <a:ext cx="11619914" cy="2031325"/>
          </a:xfrm>
          <a:prstGeom prst="rect">
            <a:avLst/>
          </a:prstGeom>
        </p:spPr>
        <p:txBody>
          <a:bodyPr wrap="square">
            <a:spAutoFit/>
          </a:bodyPr>
          <a:lstStyle/>
          <a:p>
            <a:r>
              <a:rPr lang="en-US" dirty="0" smtClean="0"/>
              <a:t>■ Vascularized bone flaps </a:t>
            </a:r>
          </a:p>
          <a:p>
            <a:r>
              <a:rPr lang="en-US" dirty="0" smtClean="0"/>
              <a:t>• Vascularized bone flaps can be transferred in a </a:t>
            </a:r>
            <a:r>
              <a:rPr lang="en-US" dirty="0" err="1" smtClean="0"/>
              <a:t>pedicled</a:t>
            </a:r>
            <a:r>
              <a:rPr lang="en-US" dirty="0" smtClean="0"/>
              <a:t> or free fashion based on their nutrient vessels</a:t>
            </a:r>
          </a:p>
          <a:p>
            <a:r>
              <a:rPr lang="en-US" dirty="0" smtClean="0"/>
              <a:t>• Most commonly transferred vascularized bone flaps:</a:t>
            </a:r>
          </a:p>
          <a:p>
            <a:r>
              <a:rPr lang="en-US" dirty="0" smtClean="0"/>
              <a:t>▶ Fibula (peroneal artery)</a:t>
            </a:r>
          </a:p>
          <a:p>
            <a:r>
              <a:rPr lang="en-US" dirty="0" smtClean="0"/>
              <a:t>▶ Iliac crest (deep circumflex iliac artery)</a:t>
            </a:r>
          </a:p>
          <a:p>
            <a:r>
              <a:rPr lang="en-US" dirty="0" smtClean="0"/>
              <a:t>▶ Scapula (transverse branch of circumflex scapular artery)</a:t>
            </a:r>
          </a:p>
          <a:p>
            <a:r>
              <a:rPr lang="en-US" dirty="0" smtClean="0"/>
              <a:t>▶ Radius (radial artery)</a:t>
            </a:r>
            <a:endParaRPr lang="en-US" dirty="0"/>
          </a:p>
        </p:txBody>
      </p:sp>
      <p:pic>
        <p:nvPicPr>
          <p:cNvPr id="3" name="Picture 2"/>
          <p:cNvPicPr>
            <a:picLocks noChangeAspect="1"/>
          </p:cNvPicPr>
          <p:nvPr/>
        </p:nvPicPr>
        <p:blipFill>
          <a:blip r:embed="rId2"/>
          <a:stretch>
            <a:fillRect/>
          </a:stretch>
        </p:blipFill>
        <p:spPr>
          <a:xfrm>
            <a:off x="5584874" y="1786597"/>
            <a:ext cx="6607126" cy="2013720"/>
          </a:xfrm>
          <a:prstGeom prst="rect">
            <a:avLst/>
          </a:prstGeom>
        </p:spPr>
      </p:pic>
      <p:sp>
        <p:nvSpPr>
          <p:cNvPr id="4" name="Rectangle 3"/>
          <p:cNvSpPr/>
          <p:nvPr/>
        </p:nvSpPr>
        <p:spPr>
          <a:xfrm>
            <a:off x="196949" y="2355032"/>
            <a:ext cx="5542670" cy="1754326"/>
          </a:xfrm>
          <a:prstGeom prst="rect">
            <a:avLst/>
          </a:prstGeom>
        </p:spPr>
        <p:txBody>
          <a:bodyPr wrap="square">
            <a:spAutoFit/>
          </a:bodyPr>
          <a:lstStyle/>
          <a:p>
            <a:r>
              <a:rPr lang="en-US" dirty="0" smtClean="0"/>
              <a:t>■ Visceral flaps</a:t>
            </a:r>
          </a:p>
          <a:p>
            <a:r>
              <a:rPr lang="en-US" dirty="0" smtClean="0"/>
              <a:t>• The </a:t>
            </a:r>
            <a:r>
              <a:rPr lang="en-US" dirty="0" err="1" smtClean="0"/>
              <a:t>omentum</a:t>
            </a:r>
            <a:r>
              <a:rPr lang="en-US" dirty="0" smtClean="0"/>
              <a:t>, colon, and jejunum can be transferred as visceral flaps based on their dominant pedicles or vascular arcades</a:t>
            </a:r>
          </a:p>
          <a:p>
            <a:r>
              <a:rPr lang="en-US" dirty="0" smtClean="0"/>
              <a:t>• Intestinal flaps are primarily useful in </a:t>
            </a:r>
            <a:r>
              <a:rPr lang="en-US" dirty="0" err="1" smtClean="0"/>
              <a:t>pharyngoesophageal</a:t>
            </a:r>
            <a:r>
              <a:rPr lang="en-US" dirty="0" smtClean="0"/>
              <a:t> reconstruction</a:t>
            </a:r>
          </a:p>
        </p:txBody>
      </p:sp>
      <p:sp>
        <p:nvSpPr>
          <p:cNvPr id="5" name="Rectangle 4"/>
          <p:cNvSpPr/>
          <p:nvPr/>
        </p:nvSpPr>
        <p:spPr>
          <a:xfrm>
            <a:off x="196948" y="4109358"/>
            <a:ext cx="11802794" cy="2585323"/>
          </a:xfrm>
          <a:prstGeom prst="rect">
            <a:avLst/>
          </a:prstGeom>
        </p:spPr>
        <p:txBody>
          <a:bodyPr wrap="square">
            <a:spAutoFit/>
          </a:bodyPr>
          <a:lstStyle/>
          <a:p>
            <a:r>
              <a:rPr lang="en-US" dirty="0" smtClean="0"/>
              <a:t>• The </a:t>
            </a:r>
            <a:r>
              <a:rPr lang="en-US" dirty="0" err="1" smtClean="0"/>
              <a:t>omentum</a:t>
            </a:r>
            <a:r>
              <a:rPr lang="en-US" dirty="0" smtClean="0"/>
              <a:t> is a versatile flap that can be tailored to many different defects</a:t>
            </a:r>
          </a:p>
          <a:p>
            <a:endParaRPr lang="en-US" dirty="0" smtClean="0"/>
          </a:p>
          <a:p>
            <a:r>
              <a:rPr lang="en-US" dirty="0" smtClean="0"/>
              <a:t>■ Innervated flaps</a:t>
            </a:r>
          </a:p>
          <a:p>
            <a:r>
              <a:rPr lang="en-US" dirty="0" smtClean="0"/>
              <a:t>Functional muscle flaps and sensory flaps can be created by inclusion of the appropriate motor or sensory nerve for </a:t>
            </a:r>
            <a:r>
              <a:rPr lang="en-US" dirty="0" err="1" smtClean="0"/>
              <a:t>coaptation</a:t>
            </a:r>
            <a:r>
              <a:rPr lang="en-US" dirty="0" smtClean="0"/>
              <a:t> at the recipient site after flap transfer.</a:t>
            </a:r>
          </a:p>
          <a:p>
            <a:r>
              <a:rPr lang="en-US" dirty="0" smtClean="0"/>
              <a:t>• To restore muscle function after transfer, the original tension and length/width ratio of the fibers need to be recreated during inset</a:t>
            </a:r>
          </a:p>
          <a:p>
            <a:r>
              <a:rPr lang="en-US" dirty="0" smtClean="0"/>
              <a:t>• The </a:t>
            </a:r>
            <a:r>
              <a:rPr lang="en-US" dirty="0" err="1" smtClean="0"/>
              <a:t>gracilis</a:t>
            </a:r>
            <a:r>
              <a:rPr lang="en-US" dirty="0" smtClean="0"/>
              <a:t>, latissimus </a:t>
            </a:r>
            <a:r>
              <a:rPr lang="en-US" dirty="0" err="1" smtClean="0"/>
              <a:t>dorsi</a:t>
            </a:r>
            <a:r>
              <a:rPr lang="en-US" dirty="0" smtClean="0"/>
              <a:t>, and serratus muscles are often used for functional muscle transfers</a:t>
            </a:r>
          </a:p>
          <a:p>
            <a:r>
              <a:rPr lang="en-US" dirty="0" smtClean="0"/>
              <a:t>• Many flaps can be modified to include a sensory nerve for creating a sensory flap</a:t>
            </a:r>
            <a:endParaRPr lang="en-US" dirty="0"/>
          </a:p>
        </p:txBody>
      </p:sp>
    </p:spTree>
    <p:extLst>
      <p:ext uri="{BB962C8B-B14F-4D97-AF65-F5344CB8AC3E}">
        <p14:creationId xmlns:p14="http://schemas.microsoft.com/office/powerpoint/2010/main" val="6930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9" y="125834"/>
            <a:ext cx="7146389" cy="2862322"/>
          </a:xfrm>
          <a:prstGeom prst="rect">
            <a:avLst/>
          </a:prstGeom>
        </p:spPr>
        <p:txBody>
          <a:bodyPr wrap="square">
            <a:spAutoFit/>
          </a:bodyPr>
          <a:lstStyle/>
          <a:p>
            <a:r>
              <a:rPr lang="en-US" dirty="0" smtClean="0"/>
              <a:t>■ Compound and composite flaps</a:t>
            </a:r>
          </a:p>
          <a:p>
            <a:r>
              <a:rPr lang="en-US" dirty="0" smtClean="0"/>
              <a:t>Compound flaps contain diverse tissue components such as bone, skin, fascia, and muscle that are incorporated into an interrelated unit to allow single-stage reconstruction of complex defects.</a:t>
            </a:r>
          </a:p>
          <a:p>
            <a:r>
              <a:rPr lang="en-US" dirty="0" smtClean="0"/>
              <a:t>• Classified into two groups based on vascularization:</a:t>
            </a:r>
          </a:p>
          <a:p>
            <a:r>
              <a:rPr lang="en-US" dirty="0" smtClean="0"/>
              <a:t>1. Compound flap with solitary vascularization is a composite flap that incorporates multiple tissue components dependent on a single vascular supply</a:t>
            </a:r>
          </a:p>
          <a:p>
            <a:r>
              <a:rPr lang="en-US" dirty="0" smtClean="0"/>
              <a:t>2. Compound flaps of mixed vascularization are further subdivided into Siamese flaps, conjoint flaps, and sequential flaps</a:t>
            </a:r>
            <a:endParaRPr lang="en-US" dirty="0"/>
          </a:p>
        </p:txBody>
      </p:sp>
      <p:pic>
        <p:nvPicPr>
          <p:cNvPr id="3" name="Picture 2"/>
          <p:cNvPicPr>
            <a:picLocks noChangeAspect="1"/>
          </p:cNvPicPr>
          <p:nvPr/>
        </p:nvPicPr>
        <p:blipFill>
          <a:blip r:embed="rId2"/>
          <a:stretch>
            <a:fillRect/>
          </a:stretch>
        </p:blipFill>
        <p:spPr>
          <a:xfrm>
            <a:off x="7638756" y="279029"/>
            <a:ext cx="3941797" cy="2831696"/>
          </a:xfrm>
          <a:prstGeom prst="rect">
            <a:avLst/>
          </a:prstGeom>
        </p:spPr>
      </p:pic>
      <p:sp>
        <p:nvSpPr>
          <p:cNvPr id="4" name="Rectangle 3"/>
          <p:cNvSpPr/>
          <p:nvPr/>
        </p:nvSpPr>
        <p:spPr>
          <a:xfrm>
            <a:off x="182879" y="3164681"/>
            <a:ext cx="11844998" cy="3139321"/>
          </a:xfrm>
          <a:prstGeom prst="rect">
            <a:avLst/>
          </a:prstGeom>
        </p:spPr>
        <p:txBody>
          <a:bodyPr wrap="square">
            <a:spAutoFit/>
          </a:bodyPr>
          <a:lstStyle/>
          <a:p>
            <a:r>
              <a:rPr lang="en-US" dirty="0" smtClean="0"/>
              <a:t>■ </a:t>
            </a:r>
            <a:r>
              <a:rPr lang="en-US" dirty="0" err="1" smtClean="0"/>
              <a:t>Prelaminated</a:t>
            </a:r>
            <a:r>
              <a:rPr lang="en-US" dirty="0" smtClean="0"/>
              <a:t> flaps</a:t>
            </a:r>
          </a:p>
          <a:p>
            <a:r>
              <a:rPr lang="en-US" dirty="0" err="1" smtClean="0"/>
              <a:t>Prelamination</a:t>
            </a:r>
            <a:r>
              <a:rPr lang="en-US" dirty="0" smtClean="0"/>
              <a:t> is a two-stage technique in which a flap is surgically altered by partial elevation, structural manipulation, and incorporation of other tissue layers at the first stage to create a specialized composite flap.</a:t>
            </a:r>
          </a:p>
          <a:p>
            <a:r>
              <a:rPr lang="en-US" dirty="0" smtClean="0"/>
              <a:t>• The altered flap is allowed to heal, and transfer to the recipient site for the second stage is delayed</a:t>
            </a:r>
          </a:p>
          <a:p>
            <a:r>
              <a:rPr lang="en-US" dirty="0" smtClean="0"/>
              <a:t>• </a:t>
            </a:r>
            <a:r>
              <a:rPr lang="en-US" dirty="0" err="1" smtClean="0"/>
              <a:t>Prelamination</a:t>
            </a:r>
            <a:r>
              <a:rPr lang="en-US" dirty="0" smtClean="0"/>
              <a:t> is useful for nasal reconstruction where skin grafts and cartilage can be used to reconstruct lining and framework in the forehead or free radial forearm flap</a:t>
            </a:r>
          </a:p>
          <a:p>
            <a:endParaRPr lang="en-US" dirty="0"/>
          </a:p>
          <a:p>
            <a:r>
              <a:rPr lang="en-US" dirty="0" smtClean="0"/>
              <a:t>■ Prefabricated flaps</a:t>
            </a:r>
          </a:p>
          <a:p>
            <a:r>
              <a:rPr lang="en-US" dirty="0" smtClean="0"/>
              <a:t>• Prefabrication is another form of flap manipulation where a new dominant vascular pedicle is buried in the planned flap territory, and 6 weeks later the flap is elevated based on the new pedicle for subsequent transfer</a:t>
            </a:r>
          </a:p>
          <a:p>
            <a:r>
              <a:rPr lang="en-US" dirty="0" smtClean="0"/>
              <a:t>• Prefabrication is unreliable and rarely used</a:t>
            </a:r>
            <a:endParaRPr lang="en-US" dirty="0"/>
          </a:p>
        </p:txBody>
      </p:sp>
    </p:spTree>
    <p:extLst>
      <p:ext uri="{BB962C8B-B14F-4D97-AF65-F5344CB8AC3E}">
        <p14:creationId xmlns:p14="http://schemas.microsoft.com/office/powerpoint/2010/main" val="17646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44" y="175572"/>
            <a:ext cx="11648050" cy="2585323"/>
          </a:xfrm>
          <a:prstGeom prst="rect">
            <a:avLst/>
          </a:prstGeom>
        </p:spPr>
        <p:txBody>
          <a:bodyPr wrap="square">
            <a:spAutoFit/>
          </a:bodyPr>
          <a:lstStyle/>
          <a:p>
            <a:r>
              <a:rPr lang="en-US" dirty="0" smtClean="0"/>
              <a:t>METHOD OF MOVEMENT</a:t>
            </a:r>
          </a:p>
          <a:p>
            <a:r>
              <a:rPr lang="en-US" dirty="0" smtClean="0"/>
              <a:t>■ Local flaps: Adjacent tissue used to close defects that are large and require</a:t>
            </a:r>
          </a:p>
          <a:p>
            <a:r>
              <a:rPr lang="en-US" dirty="0" smtClean="0"/>
              <a:t>significant tension to close</a:t>
            </a:r>
          </a:p>
          <a:p>
            <a:r>
              <a:rPr lang="en-US" dirty="0" smtClean="0"/>
              <a:t>• Advancement flaps: Unidirectional tissue advancement into a defect by</a:t>
            </a:r>
          </a:p>
          <a:p>
            <a:r>
              <a:rPr lang="en-US" dirty="0" smtClean="0"/>
              <a:t>stretching the skin, without rotation or lateral movement </a:t>
            </a:r>
          </a:p>
          <a:p>
            <a:r>
              <a:rPr lang="en-US" dirty="0" smtClean="0"/>
              <a:t>▶ Single-pedicle advancement</a:t>
            </a:r>
          </a:p>
          <a:p>
            <a:r>
              <a:rPr lang="en-US" dirty="0" smtClean="0"/>
              <a:t>▶ Double-pedicle advancement (always design and elevate the first flap</a:t>
            </a:r>
          </a:p>
          <a:p>
            <a:r>
              <a:rPr lang="en-US" dirty="0" smtClean="0"/>
              <a:t>completely to verify necessity of second flap before incising)</a:t>
            </a:r>
          </a:p>
          <a:p>
            <a:r>
              <a:rPr lang="en-US" dirty="0" smtClean="0"/>
              <a:t>▶ V-Y advancement</a:t>
            </a:r>
            <a:endParaRPr lang="en-US" dirty="0"/>
          </a:p>
        </p:txBody>
      </p:sp>
      <p:pic>
        <p:nvPicPr>
          <p:cNvPr id="3" name="Picture 2"/>
          <p:cNvPicPr>
            <a:picLocks noChangeAspect="1"/>
          </p:cNvPicPr>
          <p:nvPr/>
        </p:nvPicPr>
        <p:blipFill>
          <a:blip r:embed="rId2"/>
          <a:stretch>
            <a:fillRect/>
          </a:stretch>
        </p:blipFill>
        <p:spPr>
          <a:xfrm>
            <a:off x="9072308" y="9667"/>
            <a:ext cx="3119692" cy="3310308"/>
          </a:xfrm>
          <a:prstGeom prst="rect">
            <a:avLst/>
          </a:prstGeom>
        </p:spPr>
      </p:pic>
      <p:sp>
        <p:nvSpPr>
          <p:cNvPr id="4" name="Rectangle 3"/>
          <p:cNvSpPr/>
          <p:nvPr/>
        </p:nvSpPr>
        <p:spPr>
          <a:xfrm>
            <a:off x="154744" y="2865409"/>
            <a:ext cx="8187398" cy="1754326"/>
          </a:xfrm>
          <a:prstGeom prst="rect">
            <a:avLst/>
          </a:prstGeom>
        </p:spPr>
        <p:txBody>
          <a:bodyPr wrap="square">
            <a:spAutoFit/>
          </a:bodyPr>
          <a:lstStyle/>
          <a:p>
            <a:r>
              <a:rPr lang="en-US" dirty="0" smtClean="0"/>
              <a:t>• Rotation flaps: Semicircular—the leading edge of the flap is</a:t>
            </a:r>
          </a:p>
          <a:p>
            <a:r>
              <a:rPr lang="en-US" dirty="0" smtClean="0"/>
              <a:t>on the border of the defect to be closed, the flap is rotated about a pivot point into the defect </a:t>
            </a:r>
          </a:p>
          <a:p>
            <a:r>
              <a:rPr lang="en-US" dirty="0" smtClean="0"/>
              <a:t>▶ Donor site can be closed primarily or with a skin graft</a:t>
            </a:r>
          </a:p>
          <a:p>
            <a:r>
              <a:rPr lang="en-US" dirty="0" smtClean="0"/>
              <a:t>▶ To facilitate rotation, the base can be back-cut at the pivot point, or a triangle of</a:t>
            </a:r>
          </a:p>
          <a:p>
            <a:r>
              <a:rPr lang="en-US" dirty="0" smtClean="0"/>
              <a:t>skin (</a:t>
            </a:r>
            <a:r>
              <a:rPr lang="en-US" dirty="0" err="1" smtClean="0"/>
              <a:t>Burow’s</a:t>
            </a:r>
            <a:r>
              <a:rPr lang="en-US" dirty="0" smtClean="0"/>
              <a:t> triangle) can be removed external to the pivot point</a:t>
            </a:r>
            <a:endParaRPr lang="en-US" dirty="0"/>
          </a:p>
        </p:txBody>
      </p:sp>
      <p:pic>
        <p:nvPicPr>
          <p:cNvPr id="5" name="Picture 4"/>
          <p:cNvPicPr>
            <a:picLocks noChangeAspect="1"/>
          </p:cNvPicPr>
          <p:nvPr/>
        </p:nvPicPr>
        <p:blipFill>
          <a:blip r:embed="rId3"/>
          <a:stretch>
            <a:fillRect/>
          </a:stretch>
        </p:blipFill>
        <p:spPr>
          <a:xfrm>
            <a:off x="8652846" y="3319975"/>
            <a:ext cx="3539154" cy="2134509"/>
          </a:xfrm>
          <a:prstGeom prst="rect">
            <a:avLst/>
          </a:prstGeom>
        </p:spPr>
      </p:pic>
      <p:sp>
        <p:nvSpPr>
          <p:cNvPr id="6" name="Rectangle 5"/>
          <p:cNvSpPr/>
          <p:nvPr/>
        </p:nvSpPr>
        <p:spPr>
          <a:xfrm>
            <a:off x="150124" y="4619735"/>
            <a:ext cx="6096000" cy="1200329"/>
          </a:xfrm>
          <a:prstGeom prst="rect">
            <a:avLst/>
          </a:prstGeom>
        </p:spPr>
        <p:txBody>
          <a:bodyPr>
            <a:spAutoFit/>
          </a:bodyPr>
          <a:lstStyle/>
          <a:p>
            <a:r>
              <a:rPr lang="en-US" dirty="0" smtClean="0"/>
              <a:t>■ </a:t>
            </a:r>
            <a:r>
              <a:rPr lang="en-US" dirty="0" err="1" smtClean="0"/>
              <a:t>Bilobed</a:t>
            </a:r>
            <a:r>
              <a:rPr lang="en-US" dirty="0" smtClean="0"/>
              <a:t> flaps: A rotation flap used when a donor site closure of a single lobe the size of the defect is not possible. A second lobe, smaller than the primary lobe, is designed perpendicular to the axis of the </a:t>
            </a:r>
            <a:r>
              <a:rPr lang="en-US" dirty="0" smtClean="0"/>
              <a:t>first </a:t>
            </a:r>
            <a:r>
              <a:rPr lang="en-US" dirty="0" smtClean="0"/>
              <a:t>lobe to close the donor site</a:t>
            </a:r>
            <a:endParaRPr lang="en-US" dirty="0"/>
          </a:p>
        </p:txBody>
      </p:sp>
      <p:pic>
        <p:nvPicPr>
          <p:cNvPr id="7" name="Picture 6"/>
          <p:cNvPicPr>
            <a:picLocks noChangeAspect="1"/>
          </p:cNvPicPr>
          <p:nvPr/>
        </p:nvPicPr>
        <p:blipFill>
          <a:blip r:embed="rId4"/>
          <a:stretch>
            <a:fillRect/>
          </a:stretch>
        </p:blipFill>
        <p:spPr>
          <a:xfrm>
            <a:off x="6246124" y="5330993"/>
            <a:ext cx="5011346" cy="1542422"/>
          </a:xfrm>
          <a:prstGeom prst="rect">
            <a:avLst/>
          </a:prstGeom>
        </p:spPr>
      </p:pic>
    </p:spTree>
    <p:extLst>
      <p:ext uri="{BB962C8B-B14F-4D97-AF65-F5344CB8AC3E}">
        <p14:creationId xmlns:p14="http://schemas.microsoft.com/office/powerpoint/2010/main" val="232969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45" y="173394"/>
            <a:ext cx="8989255" cy="2031325"/>
          </a:xfrm>
          <a:prstGeom prst="rect">
            <a:avLst/>
          </a:prstGeom>
        </p:spPr>
        <p:txBody>
          <a:bodyPr wrap="square">
            <a:spAutoFit/>
          </a:bodyPr>
          <a:lstStyle/>
          <a:p>
            <a:r>
              <a:rPr lang="en-US" dirty="0" smtClean="0"/>
              <a:t>• Transposition flaps: Rotated laterally about a pivot point into an immediately adjacent defect. Maximal possible arc of movement is 90 degrees</a:t>
            </a:r>
          </a:p>
          <a:p>
            <a:r>
              <a:rPr lang="en-US" dirty="0" smtClean="0"/>
              <a:t>▶ Effective length of the flap becomes shorter the farther the flap is rotated; therefore, the flap must be designed longer than the defect to be covered, otherwise a back-cut may be necessary </a:t>
            </a:r>
          </a:p>
          <a:p>
            <a:r>
              <a:rPr lang="en-US" dirty="0" smtClean="0"/>
              <a:t>▶ Donor site can be closed by skin graft, direct suture, or secondary flap</a:t>
            </a:r>
          </a:p>
          <a:p>
            <a:endParaRPr lang="en-US" dirty="0"/>
          </a:p>
        </p:txBody>
      </p:sp>
      <p:pic>
        <p:nvPicPr>
          <p:cNvPr id="3" name="Picture 2"/>
          <p:cNvPicPr>
            <a:picLocks noChangeAspect="1"/>
          </p:cNvPicPr>
          <p:nvPr/>
        </p:nvPicPr>
        <p:blipFill>
          <a:blip r:embed="rId2"/>
          <a:stretch>
            <a:fillRect/>
          </a:stretch>
        </p:blipFill>
        <p:spPr>
          <a:xfrm>
            <a:off x="9254764" y="47795"/>
            <a:ext cx="2704863" cy="1874084"/>
          </a:xfrm>
          <a:prstGeom prst="rect">
            <a:avLst/>
          </a:prstGeom>
        </p:spPr>
      </p:pic>
      <p:sp>
        <p:nvSpPr>
          <p:cNvPr id="6" name="Rectangle 5"/>
          <p:cNvSpPr/>
          <p:nvPr/>
        </p:nvSpPr>
        <p:spPr>
          <a:xfrm>
            <a:off x="154744" y="1927720"/>
            <a:ext cx="7158235" cy="2031325"/>
          </a:xfrm>
          <a:prstGeom prst="rect">
            <a:avLst/>
          </a:prstGeom>
        </p:spPr>
        <p:txBody>
          <a:bodyPr wrap="square">
            <a:spAutoFit/>
          </a:bodyPr>
          <a:lstStyle/>
          <a:p>
            <a:r>
              <a:rPr lang="en-US" dirty="0" smtClean="0"/>
              <a:t>▶ Z-</a:t>
            </a:r>
            <a:r>
              <a:rPr lang="en-US" dirty="0" err="1" smtClean="0"/>
              <a:t>plasty</a:t>
            </a:r>
            <a:r>
              <a:rPr lang="en-US" dirty="0" smtClean="0"/>
              <a:t> is a variation of the transposition flap in which two adjacent</a:t>
            </a:r>
          </a:p>
          <a:p>
            <a:r>
              <a:rPr lang="en-US" dirty="0" smtClean="0"/>
              <a:t>triangular flaps are reversed to lengthen the areas along a tight scar or break up a linear scar</a:t>
            </a:r>
          </a:p>
          <a:p>
            <a:r>
              <a:rPr lang="en-US" dirty="0" smtClean="0"/>
              <a:t>♦ The three limbs of the Z must be of equal length, and the two lateral limb to central-limb angles should be equivalent</a:t>
            </a:r>
          </a:p>
          <a:p>
            <a:r>
              <a:rPr lang="en-US" dirty="0" smtClean="0"/>
              <a:t>♦ Gain in length is related to the angles between the central and lateral</a:t>
            </a:r>
          </a:p>
          <a:p>
            <a:r>
              <a:rPr lang="en-US" dirty="0" smtClean="0"/>
              <a:t>Limbs</a:t>
            </a:r>
            <a:endParaRPr lang="en-US" dirty="0"/>
          </a:p>
        </p:txBody>
      </p:sp>
      <p:sp>
        <p:nvSpPr>
          <p:cNvPr id="8" name="Rectangle 7"/>
          <p:cNvSpPr/>
          <p:nvPr/>
        </p:nvSpPr>
        <p:spPr>
          <a:xfrm>
            <a:off x="157211" y="3903220"/>
            <a:ext cx="6271723" cy="2031325"/>
          </a:xfrm>
          <a:prstGeom prst="rect">
            <a:avLst/>
          </a:prstGeom>
        </p:spPr>
        <p:txBody>
          <a:bodyPr wrap="square">
            <a:spAutoFit/>
          </a:bodyPr>
          <a:lstStyle/>
          <a:p>
            <a:r>
              <a:rPr lang="en-US" dirty="0" smtClean="0"/>
              <a:t>♦ Gain in central limb length is estimated to be 55 to 84% of predicted and varies with local skin tension</a:t>
            </a:r>
          </a:p>
          <a:p>
            <a:r>
              <a:rPr lang="en-US" dirty="0" smtClean="0"/>
              <a:t>♦ Multiple Z-</a:t>
            </a:r>
            <a:r>
              <a:rPr lang="en-US" dirty="0" err="1" smtClean="0"/>
              <a:t>plasties</a:t>
            </a:r>
            <a:r>
              <a:rPr lang="en-US" dirty="0" smtClean="0"/>
              <a:t> can be designed in series, but the geometry of one large Z-</a:t>
            </a:r>
            <a:r>
              <a:rPr lang="en-US" dirty="0" err="1" smtClean="0"/>
              <a:t>plasty</a:t>
            </a:r>
            <a:r>
              <a:rPr lang="en-US" dirty="0" smtClean="0"/>
              <a:t> is more effective for achieving skin lengthening</a:t>
            </a:r>
          </a:p>
          <a:p>
            <a:r>
              <a:rPr lang="en-US" dirty="0" smtClean="0"/>
              <a:t>♦ Curvilinear modification of the Z-</a:t>
            </a:r>
            <a:r>
              <a:rPr lang="en-US" dirty="0" err="1" smtClean="0"/>
              <a:t>plasty</a:t>
            </a:r>
            <a:r>
              <a:rPr lang="en-US" dirty="0" smtClean="0"/>
              <a:t> using double opposing</a:t>
            </a:r>
          </a:p>
          <a:p>
            <a:r>
              <a:rPr lang="en-US" dirty="0" smtClean="0"/>
              <a:t>semicircular flaps can close circular defect</a:t>
            </a:r>
            <a:endParaRPr lang="en-US" dirty="0"/>
          </a:p>
        </p:txBody>
      </p:sp>
      <p:pic>
        <p:nvPicPr>
          <p:cNvPr id="9" name="Picture 8"/>
          <p:cNvPicPr>
            <a:picLocks noChangeAspect="1"/>
          </p:cNvPicPr>
          <p:nvPr/>
        </p:nvPicPr>
        <p:blipFill>
          <a:blip r:embed="rId3"/>
          <a:stretch>
            <a:fillRect/>
          </a:stretch>
        </p:blipFill>
        <p:spPr>
          <a:xfrm>
            <a:off x="8258193" y="2321412"/>
            <a:ext cx="3610479" cy="1876687"/>
          </a:xfrm>
          <a:prstGeom prst="rect">
            <a:avLst/>
          </a:prstGeom>
        </p:spPr>
      </p:pic>
      <p:pic>
        <p:nvPicPr>
          <p:cNvPr id="10" name="Picture 9"/>
          <p:cNvPicPr>
            <a:picLocks noChangeAspect="1"/>
          </p:cNvPicPr>
          <p:nvPr/>
        </p:nvPicPr>
        <p:blipFill>
          <a:blip r:embed="rId4"/>
          <a:stretch>
            <a:fillRect/>
          </a:stretch>
        </p:blipFill>
        <p:spPr>
          <a:xfrm>
            <a:off x="8581521" y="4230203"/>
            <a:ext cx="3287151" cy="1863137"/>
          </a:xfrm>
          <a:prstGeom prst="rect">
            <a:avLst/>
          </a:prstGeom>
        </p:spPr>
      </p:pic>
      <p:sp>
        <p:nvSpPr>
          <p:cNvPr id="11" name="Rectangle 10"/>
          <p:cNvSpPr/>
          <p:nvPr/>
        </p:nvSpPr>
        <p:spPr>
          <a:xfrm>
            <a:off x="154743" y="5934545"/>
            <a:ext cx="8750105" cy="646331"/>
          </a:xfrm>
          <a:prstGeom prst="rect">
            <a:avLst/>
          </a:prstGeom>
        </p:spPr>
        <p:txBody>
          <a:bodyPr wrap="square">
            <a:spAutoFit/>
          </a:bodyPr>
          <a:lstStyle/>
          <a:p>
            <a:r>
              <a:rPr lang="en-US" dirty="0" smtClean="0"/>
              <a:t>TIP: The 60-degree Z-</a:t>
            </a:r>
            <a:r>
              <a:rPr lang="en-US" dirty="0" err="1" smtClean="0"/>
              <a:t>plasty</a:t>
            </a:r>
            <a:r>
              <a:rPr lang="en-US" dirty="0" smtClean="0"/>
              <a:t> is most effective because it lengthens the central</a:t>
            </a:r>
          </a:p>
          <a:p>
            <a:r>
              <a:rPr lang="en-US" dirty="0" smtClean="0"/>
              <a:t>limb without placing too much tension laterally</a:t>
            </a:r>
            <a:endParaRPr lang="en-US" dirty="0"/>
          </a:p>
        </p:txBody>
      </p:sp>
    </p:spTree>
    <p:extLst>
      <p:ext uri="{BB962C8B-B14F-4D97-AF65-F5344CB8AC3E}">
        <p14:creationId xmlns:p14="http://schemas.microsoft.com/office/powerpoint/2010/main" val="413327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863840" cy="1754326"/>
          </a:xfrm>
          <a:prstGeom prst="rect">
            <a:avLst/>
          </a:prstGeom>
        </p:spPr>
        <p:txBody>
          <a:bodyPr wrap="square">
            <a:spAutoFit/>
          </a:bodyPr>
          <a:lstStyle/>
          <a:p>
            <a:r>
              <a:rPr lang="en-US" dirty="0" smtClean="0"/>
              <a:t>▶ Rhomboid (</a:t>
            </a:r>
            <a:r>
              <a:rPr lang="en-US" dirty="0" err="1" smtClean="0"/>
              <a:t>Limberg</a:t>
            </a:r>
            <a:r>
              <a:rPr lang="en-US" dirty="0" smtClean="0"/>
              <a:t>) flap is a variation of the transposition flap in which the longitudinal axis of the rhomboid excision parallels the line of minimal skin tension</a:t>
            </a:r>
          </a:p>
          <a:p>
            <a:r>
              <a:rPr lang="en-US" dirty="0" smtClean="0"/>
              <a:t>♦ Rhomboid defect must have 60-degree and 120-degree angles </a:t>
            </a:r>
          </a:p>
          <a:p>
            <a:r>
              <a:rPr lang="en-US" dirty="0" smtClean="0"/>
              <a:t>♦ Technique can be expanded to create a double or triple rhomboid flap</a:t>
            </a:r>
          </a:p>
          <a:p>
            <a:r>
              <a:rPr lang="en-US" dirty="0" smtClean="0"/>
              <a:t>▶ </a:t>
            </a:r>
            <a:r>
              <a:rPr lang="en-US" dirty="0" err="1" smtClean="0"/>
              <a:t>Dufourmentel</a:t>
            </a:r>
            <a:r>
              <a:rPr lang="en-US" dirty="0" smtClean="0"/>
              <a:t> flap is similar to the rhomboid flap but can be drawn with angles up to 90 degrees</a:t>
            </a:r>
            <a:endParaRPr lang="en-US" dirty="0"/>
          </a:p>
        </p:txBody>
      </p:sp>
      <p:pic>
        <p:nvPicPr>
          <p:cNvPr id="3" name="Picture 2"/>
          <p:cNvPicPr>
            <a:picLocks noChangeAspect="1"/>
          </p:cNvPicPr>
          <p:nvPr/>
        </p:nvPicPr>
        <p:blipFill>
          <a:blip r:embed="rId2"/>
          <a:stretch>
            <a:fillRect/>
          </a:stretch>
        </p:blipFill>
        <p:spPr>
          <a:xfrm>
            <a:off x="8173329" y="178519"/>
            <a:ext cx="3739452" cy="1697684"/>
          </a:xfrm>
          <a:prstGeom prst="rect">
            <a:avLst/>
          </a:prstGeom>
        </p:spPr>
      </p:pic>
      <p:sp>
        <p:nvSpPr>
          <p:cNvPr id="7" name="Rectangle 6"/>
          <p:cNvSpPr/>
          <p:nvPr/>
        </p:nvSpPr>
        <p:spPr>
          <a:xfrm>
            <a:off x="0" y="1663584"/>
            <a:ext cx="7278462" cy="1477328"/>
          </a:xfrm>
          <a:prstGeom prst="rect">
            <a:avLst/>
          </a:prstGeom>
        </p:spPr>
        <p:txBody>
          <a:bodyPr wrap="square">
            <a:spAutoFit/>
          </a:bodyPr>
          <a:lstStyle/>
          <a:p>
            <a:r>
              <a:rPr lang="en-US" dirty="0" smtClean="0"/>
              <a:t>■ Interpolation flaps: A local flap transposed across intervening tissue into a defect that is near but not adjacent to the donor site—flap pedicle must pass over or under intervening tissue. Examples:</a:t>
            </a:r>
          </a:p>
          <a:p>
            <a:r>
              <a:rPr lang="en-US" dirty="0" smtClean="0"/>
              <a:t>• </a:t>
            </a:r>
            <a:r>
              <a:rPr lang="en-US" dirty="0" err="1" smtClean="0"/>
              <a:t>Deltopectoral</a:t>
            </a:r>
            <a:r>
              <a:rPr lang="en-US" dirty="0" smtClean="0"/>
              <a:t> (</a:t>
            </a:r>
            <a:r>
              <a:rPr lang="en-US" dirty="0" err="1" smtClean="0"/>
              <a:t>Bakamjian</a:t>
            </a:r>
            <a:r>
              <a:rPr lang="en-US" dirty="0" smtClean="0"/>
              <a:t>) flap</a:t>
            </a:r>
          </a:p>
          <a:p>
            <a:r>
              <a:rPr lang="en-US" dirty="0" smtClean="0"/>
              <a:t>• Island flaps such as the Littler neurovascular digital pulp flap</a:t>
            </a:r>
            <a:endParaRPr lang="en-US" dirty="0"/>
          </a:p>
        </p:txBody>
      </p:sp>
      <p:pic>
        <p:nvPicPr>
          <p:cNvPr id="8" name="Picture 7"/>
          <p:cNvPicPr>
            <a:picLocks noChangeAspect="1"/>
          </p:cNvPicPr>
          <p:nvPr/>
        </p:nvPicPr>
        <p:blipFill>
          <a:blip r:embed="rId3"/>
          <a:stretch>
            <a:fillRect/>
          </a:stretch>
        </p:blipFill>
        <p:spPr>
          <a:xfrm>
            <a:off x="7278462" y="1885620"/>
            <a:ext cx="4772691" cy="2076740"/>
          </a:xfrm>
          <a:prstGeom prst="rect">
            <a:avLst/>
          </a:prstGeom>
        </p:spPr>
      </p:pic>
      <p:sp>
        <p:nvSpPr>
          <p:cNvPr id="9" name="Rectangle 8"/>
          <p:cNvSpPr/>
          <p:nvPr/>
        </p:nvSpPr>
        <p:spPr>
          <a:xfrm>
            <a:off x="0" y="3012213"/>
            <a:ext cx="13023953" cy="3970318"/>
          </a:xfrm>
          <a:prstGeom prst="rect">
            <a:avLst/>
          </a:prstGeom>
        </p:spPr>
        <p:txBody>
          <a:bodyPr wrap="square">
            <a:spAutoFit/>
          </a:bodyPr>
          <a:lstStyle/>
          <a:p>
            <a:r>
              <a:rPr lang="en-US" dirty="0" smtClean="0"/>
              <a:t>■ Distant flaps: Donor and recipient sites not close to one another</a:t>
            </a:r>
          </a:p>
          <a:p>
            <a:r>
              <a:rPr lang="en-US" dirty="0" smtClean="0"/>
              <a:t>• Direct flaps can be used when the donor site can be approximated to the</a:t>
            </a:r>
          </a:p>
          <a:p>
            <a:r>
              <a:rPr lang="en-US" dirty="0" smtClean="0"/>
              <a:t>defect. Examples:</a:t>
            </a:r>
          </a:p>
          <a:p>
            <a:r>
              <a:rPr lang="en-US" dirty="0" smtClean="0"/>
              <a:t>▶ </a:t>
            </a:r>
            <a:r>
              <a:rPr lang="en-US" dirty="0" err="1" smtClean="0"/>
              <a:t>Thenar</a:t>
            </a:r>
            <a:r>
              <a:rPr lang="en-US" dirty="0" smtClean="0"/>
              <a:t> flap   ▶ Cross-leg flap    ▶ Groin flap</a:t>
            </a:r>
          </a:p>
          <a:p>
            <a:r>
              <a:rPr lang="en-US" dirty="0" smtClean="0"/>
              <a:t>• When the two sites cannot be approximated, tubed flaps or microvascular free</a:t>
            </a:r>
          </a:p>
          <a:p>
            <a:r>
              <a:rPr lang="en-US" dirty="0" smtClean="0"/>
              <a:t>tissue transfers are indicated</a:t>
            </a:r>
          </a:p>
          <a:p>
            <a:r>
              <a:rPr lang="en-US" dirty="0" smtClean="0"/>
              <a:t>▶ Tubed flaps are </a:t>
            </a:r>
            <a:r>
              <a:rPr lang="en-US" dirty="0" err="1" smtClean="0"/>
              <a:t>pedicled</a:t>
            </a:r>
            <a:r>
              <a:rPr lang="en-US" dirty="0" smtClean="0"/>
              <a:t> flaps that can be “walked” to the recipient site, in multiple stages, from a distant location</a:t>
            </a:r>
          </a:p>
          <a:p>
            <a:r>
              <a:rPr lang="en-US" dirty="0" smtClean="0"/>
              <a:t>♦ For example, a </a:t>
            </a:r>
            <a:r>
              <a:rPr lang="en-US" dirty="0" err="1" smtClean="0"/>
              <a:t>pedicled</a:t>
            </a:r>
            <a:r>
              <a:rPr lang="en-US" dirty="0" smtClean="0"/>
              <a:t> groin flap can be transferred to the forearm, and then later it can be divided and transferred to a</a:t>
            </a:r>
          </a:p>
          <a:p>
            <a:r>
              <a:rPr lang="en-US" dirty="0" smtClean="0"/>
              <a:t> recipient site on the face</a:t>
            </a:r>
          </a:p>
          <a:p>
            <a:r>
              <a:rPr lang="en-US" dirty="0" smtClean="0"/>
              <a:t>♦ The lateral edges of the flap are sutured together to create a tube and decrease the risk of infection and the amount of raw</a:t>
            </a:r>
          </a:p>
          <a:p>
            <a:r>
              <a:rPr lang="en-US" dirty="0" smtClean="0"/>
              <a:t> surface exposed</a:t>
            </a:r>
          </a:p>
          <a:p>
            <a:r>
              <a:rPr lang="en-US" dirty="0" smtClean="0"/>
              <a:t>♦ Note: These are rarely used</a:t>
            </a:r>
          </a:p>
          <a:p>
            <a:r>
              <a:rPr lang="en-US" dirty="0" smtClean="0"/>
              <a:t>▶ Free tissue transfer moves a unit of tissue that has a pedicle consisting of a feeding artery and a draining vein. The pedicle is anastomosed to an artery and vein at the recipient site to reestablish blood flow to the unit of tissue</a:t>
            </a:r>
            <a:endParaRPr lang="en-US" dirty="0"/>
          </a:p>
        </p:txBody>
      </p:sp>
    </p:spTree>
    <p:extLst>
      <p:ext uri="{BB962C8B-B14F-4D97-AF65-F5344CB8AC3E}">
        <p14:creationId xmlns:p14="http://schemas.microsoft.com/office/powerpoint/2010/main" val="3356781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63308"/>
          </a:xfrm>
          <a:prstGeom prst="rect">
            <a:avLst/>
          </a:prstGeom>
        </p:spPr>
        <p:txBody>
          <a:bodyPr wrap="square">
            <a:spAutoFit/>
          </a:bodyPr>
          <a:lstStyle/>
          <a:p>
            <a:r>
              <a:rPr lang="en-US" dirty="0" smtClean="0"/>
              <a:t>FLAP PHYSIOLOGY</a:t>
            </a:r>
          </a:p>
          <a:p>
            <a:r>
              <a:rPr lang="en-US" dirty="0" smtClean="0"/>
              <a:t>REGULATION OF BLOOD FLOW TO SKIN</a:t>
            </a:r>
          </a:p>
          <a:p>
            <a:r>
              <a:rPr lang="en-US" dirty="0" smtClean="0"/>
              <a:t>■ Systemic and local factors regulate cutaneous blood flow at the level of microcirculation</a:t>
            </a:r>
          </a:p>
          <a:p>
            <a:r>
              <a:rPr lang="en-US" dirty="0" smtClean="0"/>
              <a:t>■ Systemic control</a:t>
            </a:r>
          </a:p>
          <a:p>
            <a:r>
              <a:rPr lang="en-US" dirty="0" smtClean="0"/>
              <a:t>• Neural regulation: Occurs primarily through sympathetic adrenergic fibers</a:t>
            </a:r>
          </a:p>
          <a:p>
            <a:r>
              <a:rPr lang="en-US" dirty="0" smtClean="0"/>
              <a:t>▶ Alpha-adrenergic receptors: Vasoconstriction</a:t>
            </a:r>
          </a:p>
          <a:p>
            <a:r>
              <a:rPr lang="en-US" dirty="0" smtClean="0"/>
              <a:t>▶ Beta-adrenergic receptors: Vasodilation</a:t>
            </a:r>
          </a:p>
          <a:p>
            <a:r>
              <a:rPr lang="en-US" dirty="0" smtClean="0"/>
              <a:t>▶ Sympathetic adrenergic fibers: Maintain basal tone of vascular smooth muscle at the arteriovenous anastomoses, arterioles, and arteries</a:t>
            </a:r>
          </a:p>
          <a:p>
            <a:r>
              <a:rPr lang="en-US" dirty="0" smtClean="0"/>
              <a:t>▶ Cholinergic fibers: Bradykinin release → vasodilation</a:t>
            </a:r>
          </a:p>
          <a:p>
            <a:r>
              <a:rPr lang="en-US" dirty="0" smtClean="0"/>
              <a:t>• Humoral regulation</a:t>
            </a:r>
          </a:p>
          <a:p>
            <a:r>
              <a:rPr lang="en-US" dirty="0" smtClean="0"/>
              <a:t>▶ Mediators of vasoconstriction</a:t>
            </a:r>
          </a:p>
          <a:p>
            <a:r>
              <a:rPr lang="en-US" dirty="0" smtClean="0"/>
              <a:t>♦ Epinephrine    ♦ Norepinephrine   ♦ Serotonin    ♦ Thromboxane A2    ♦ Prostaglandin F2</a:t>
            </a:r>
            <a:r>
              <a:rPr lang="el-GR" dirty="0" smtClean="0"/>
              <a:t>α</a:t>
            </a:r>
          </a:p>
          <a:p>
            <a:r>
              <a:rPr lang="el-GR" dirty="0" smtClean="0"/>
              <a:t>▶ </a:t>
            </a:r>
            <a:r>
              <a:rPr lang="en-US" dirty="0" smtClean="0"/>
              <a:t>Mediators of vasodilation</a:t>
            </a:r>
          </a:p>
          <a:p>
            <a:r>
              <a:rPr lang="en-US" dirty="0" smtClean="0"/>
              <a:t>♦ Bradykinin     ♦ Histamine     ♦ Prostaglandin-E1</a:t>
            </a:r>
          </a:p>
          <a:p>
            <a:r>
              <a:rPr lang="en-US" dirty="0" smtClean="0"/>
              <a:t>■ Local control (autoregulation)</a:t>
            </a:r>
          </a:p>
          <a:p>
            <a:r>
              <a:rPr lang="en-US" dirty="0" smtClean="0"/>
              <a:t>• Metabolic factors (act primarily as vasodilators)</a:t>
            </a:r>
          </a:p>
          <a:p>
            <a:r>
              <a:rPr lang="en-US" dirty="0" smtClean="0"/>
              <a:t>▶ Hypercapnia     ▶ Hypoxia      ▶ Acidosis        ▶ Hyperkalemia</a:t>
            </a:r>
          </a:p>
          <a:p>
            <a:r>
              <a:rPr lang="en-US" dirty="0" smtClean="0"/>
              <a:t>• Physical factors</a:t>
            </a:r>
          </a:p>
          <a:p>
            <a:r>
              <a:rPr lang="en-US" dirty="0" smtClean="0"/>
              <a:t>▶ Myogenic reflex triggers vasoconstriction in response to distention of isolated cutaneous vessels and maintains capillary flow at a constant level, independent of arterial pressure</a:t>
            </a:r>
          </a:p>
          <a:p>
            <a:r>
              <a:rPr lang="en-US" dirty="0" smtClean="0"/>
              <a:t>▶ Local hypothermia (which acts directly on the smooth muscle in vessel walls) decreases flow</a:t>
            </a:r>
          </a:p>
          <a:p>
            <a:r>
              <a:rPr lang="en-US" dirty="0" smtClean="0"/>
              <a:t>▶ Increased blood viscosity (hematocrit &gt;45%) decreases </a:t>
            </a:r>
            <a:r>
              <a:rPr lang="en-US" dirty="0" smtClean="0"/>
              <a:t>flow</a:t>
            </a:r>
            <a:endParaRPr lang="en-US" dirty="0"/>
          </a:p>
        </p:txBody>
      </p:sp>
    </p:spTree>
    <p:extLst>
      <p:ext uri="{BB962C8B-B14F-4D97-AF65-F5344CB8AC3E}">
        <p14:creationId xmlns:p14="http://schemas.microsoft.com/office/powerpoint/2010/main" val="3596134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48639"/>
            <a:ext cx="11461212" cy="4557934"/>
          </a:xfrm>
          <a:prstGeom prst="rect">
            <a:avLst/>
          </a:prstGeom>
        </p:spPr>
      </p:pic>
    </p:spTree>
    <p:extLst>
      <p:ext uri="{BB962C8B-B14F-4D97-AF65-F5344CB8AC3E}">
        <p14:creationId xmlns:p14="http://schemas.microsoft.com/office/powerpoint/2010/main" val="234022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308324"/>
          </a:xfrm>
          <a:prstGeom prst="rect">
            <a:avLst/>
          </a:prstGeom>
        </p:spPr>
        <p:txBody>
          <a:bodyPr wrap="square">
            <a:spAutoFit/>
          </a:bodyPr>
          <a:lstStyle/>
          <a:p>
            <a:r>
              <a:rPr lang="en-US" dirty="0" smtClean="0"/>
              <a:t>FLAP TRANSFER</a:t>
            </a:r>
          </a:p>
          <a:p>
            <a:r>
              <a:rPr lang="en-US" dirty="0" smtClean="0"/>
              <a:t>■ Elevating a skin flap disrupts the equilibrium of homeostasis through:</a:t>
            </a:r>
          </a:p>
          <a:p>
            <a:r>
              <a:rPr lang="en-US" dirty="0" smtClean="0"/>
              <a:t>• Loss of sympathetic innervation       • Ischemia          • Change from aerobic to anaerobic metabolism</a:t>
            </a:r>
          </a:p>
          <a:p>
            <a:r>
              <a:rPr lang="en-US" dirty="0" smtClean="0"/>
              <a:t>• Increased lactate production            • Increased levels of superoxide radicals        • Changes in blood viscosity and clotting</a:t>
            </a:r>
          </a:p>
          <a:p>
            <a:r>
              <a:rPr lang="en-US" dirty="0" smtClean="0"/>
              <a:t>■ Ischemia-induced reperfusion injury (IIRI): Direct cytotoxic injury results from accumulation of oxygen-derived free radicals during flap ischemia. After reperfusion, the free radicals are attacked by free radical scavengers, causing further injury to the cells</a:t>
            </a:r>
          </a:p>
          <a:p>
            <a:r>
              <a:rPr lang="en-US" dirty="0" smtClean="0"/>
              <a:t>• The transition from normal reperfusion to reperfusion injury differs according to tissue type</a:t>
            </a:r>
          </a:p>
          <a:p>
            <a:r>
              <a:rPr lang="en-US" dirty="0" smtClean="0"/>
              <a:t>• Skin and bone can usually tolerate ischemia for up to 3 hours, but muscle and intestinal mucosa are much less tolerant</a:t>
            </a:r>
            <a:endParaRPr lang="en-US" dirty="0"/>
          </a:p>
        </p:txBody>
      </p:sp>
      <p:sp>
        <p:nvSpPr>
          <p:cNvPr id="3" name="Rectangle 2"/>
          <p:cNvSpPr/>
          <p:nvPr/>
        </p:nvSpPr>
        <p:spPr>
          <a:xfrm>
            <a:off x="0" y="2179936"/>
            <a:ext cx="11760592" cy="4801314"/>
          </a:xfrm>
          <a:prstGeom prst="rect">
            <a:avLst/>
          </a:prstGeom>
        </p:spPr>
        <p:txBody>
          <a:bodyPr wrap="square">
            <a:spAutoFit/>
          </a:bodyPr>
          <a:lstStyle/>
          <a:p>
            <a:r>
              <a:rPr lang="en-US" dirty="0" smtClean="0"/>
              <a:t>FLAP DELAY</a:t>
            </a:r>
          </a:p>
          <a:p>
            <a:r>
              <a:rPr lang="en-US" dirty="0" smtClean="0"/>
              <a:t>Surgical interruption of a portion of the blood supply to a flap at a preliminary stage before transfer</a:t>
            </a:r>
          </a:p>
          <a:p>
            <a:r>
              <a:rPr lang="en-US" dirty="0" smtClean="0"/>
              <a:t>■ Purpose: To overcome the limitations of random pattern flaps and increase the surviving length of a flap, or to improve the circulation of a flap and diminish the insult of transfer</a:t>
            </a:r>
          </a:p>
          <a:p>
            <a:r>
              <a:rPr lang="en-US" dirty="0" smtClean="0"/>
              <a:t>■ Two theories</a:t>
            </a:r>
          </a:p>
          <a:p>
            <a:r>
              <a:rPr lang="en-US" dirty="0" smtClean="0"/>
              <a:t>1. The delay conditions tissue to ischemia, allowing it to survive on less nutrient blood flow than normally needed</a:t>
            </a:r>
          </a:p>
          <a:p>
            <a:r>
              <a:rPr lang="en-US" dirty="0" smtClean="0"/>
              <a:t>2. The delay improves or increases vascularity through the dilation of choke vessels connecting adjacent vascular territories</a:t>
            </a:r>
          </a:p>
          <a:p>
            <a:r>
              <a:rPr lang="en-US" dirty="0" smtClean="0"/>
              <a:t>■ Contribution to flap survival is likely a combination of both mechanisms acting to a greater or lesser extent at various times during surgical delay</a:t>
            </a:r>
          </a:p>
          <a:p>
            <a:r>
              <a:rPr lang="en-US" dirty="0" smtClean="0"/>
              <a:t>■ Five mechanisms of delay</a:t>
            </a:r>
          </a:p>
          <a:p>
            <a:r>
              <a:rPr lang="en-US" dirty="0" smtClean="0"/>
              <a:t>1. </a:t>
            </a:r>
            <a:r>
              <a:rPr lang="en-US" dirty="0" err="1" smtClean="0"/>
              <a:t>Sympathectomy</a:t>
            </a:r>
            <a:r>
              <a:rPr lang="en-US" dirty="0" smtClean="0"/>
              <a:t>         2. Vascular reorganization          3. Reactive hyperemia        4. Acclimatization to hypoxia</a:t>
            </a:r>
          </a:p>
          <a:p>
            <a:r>
              <a:rPr lang="en-US" dirty="0" smtClean="0"/>
              <a:t>5. Nonspecific inflammatory reaction</a:t>
            </a:r>
          </a:p>
          <a:p>
            <a:r>
              <a:rPr lang="en-US" dirty="0" smtClean="0"/>
              <a:t>■ Timing of delay</a:t>
            </a:r>
          </a:p>
          <a:p>
            <a:r>
              <a:rPr lang="en-US" dirty="0" smtClean="0"/>
              <a:t>• Flaps can be divided as early as the third day after delay in animal models; however, the clinical delay period should be lengthened to suit specific anatomy, expected flap viability, and characteristics of the recipient site</a:t>
            </a:r>
          </a:p>
          <a:p>
            <a:r>
              <a:rPr lang="en-US" dirty="0" smtClean="0"/>
              <a:t>■ Most flaps can be divided safely at 10 days to 3 weeks; blood </a:t>
            </a:r>
            <a:r>
              <a:rPr lang="en-US" dirty="0" smtClean="0"/>
              <a:t>flow </a:t>
            </a:r>
            <a:r>
              <a:rPr lang="en-US" dirty="0" smtClean="0"/>
              <a:t>to the area of delay reaches a maximum after 1 week</a:t>
            </a:r>
          </a:p>
          <a:p>
            <a:r>
              <a:rPr lang="en-US" dirty="0" smtClean="0"/>
              <a:t>■ Tissue expansion is a form of delay that has histologic features similar to incisional delay</a:t>
            </a:r>
            <a:endParaRPr lang="en-US" dirty="0"/>
          </a:p>
        </p:txBody>
      </p:sp>
    </p:spTree>
    <p:extLst>
      <p:ext uri="{BB962C8B-B14F-4D97-AF65-F5344CB8AC3E}">
        <p14:creationId xmlns:p14="http://schemas.microsoft.com/office/powerpoint/2010/main" val="1193212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988" y="112769"/>
            <a:ext cx="11835618" cy="6186309"/>
          </a:xfrm>
          <a:prstGeom prst="rect">
            <a:avLst/>
          </a:prstGeom>
        </p:spPr>
        <p:txBody>
          <a:bodyPr wrap="square">
            <a:spAutoFit/>
          </a:bodyPr>
          <a:lstStyle/>
          <a:p>
            <a:r>
              <a:rPr lang="en-US" dirty="0" smtClean="0"/>
              <a:t>FLAP CHOICE</a:t>
            </a:r>
          </a:p>
          <a:p>
            <a:r>
              <a:rPr lang="en-US" dirty="0" smtClean="0"/>
              <a:t>■ The goals of surgical reconstruction are preservation and restoration of form and function while minimizing morbidity</a:t>
            </a:r>
          </a:p>
          <a:p>
            <a:r>
              <a:rPr lang="en-US" dirty="0" smtClean="0"/>
              <a:t>■ An optimal reconstructive solution can be designed through a systematic analysis of the following:</a:t>
            </a:r>
          </a:p>
          <a:p>
            <a:r>
              <a:rPr lang="en-US" dirty="0" smtClean="0"/>
              <a:t>• Wound defect</a:t>
            </a:r>
          </a:p>
          <a:p>
            <a:r>
              <a:rPr lang="en-US" dirty="0" smtClean="0"/>
              <a:t>• Medical and functional status of the patient</a:t>
            </a:r>
          </a:p>
          <a:p>
            <a:r>
              <a:rPr lang="en-US" dirty="0" smtClean="0"/>
              <a:t>• Available reconstructive options</a:t>
            </a:r>
          </a:p>
          <a:p>
            <a:r>
              <a:rPr lang="en-US" dirty="0" smtClean="0"/>
              <a:t>DEFECT ANALYSIS</a:t>
            </a:r>
          </a:p>
          <a:p>
            <a:r>
              <a:rPr lang="en-US" dirty="0" smtClean="0"/>
              <a:t>■ Location</a:t>
            </a:r>
          </a:p>
          <a:p>
            <a:r>
              <a:rPr lang="en-US" dirty="0" smtClean="0"/>
              <a:t>■ Size and surface area of wound after adequate debridement</a:t>
            </a:r>
          </a:p>
          <a:p>
            <a:r>
              <a:rPr lang="en-US" dirty="0" smtClean="0"/>
              <a:t>■ Tissue components missing or exposed in defect (e.g., skin, hair, mucosa, subcutaneous tissue, muscle, vessels, nerves, cartilage, bone)</a:t>
            </a:r>
          </a:p>
          <a:p>
            <a:r>
              <a:rPr lang="en-US" dirty="0" smtClean="0"/>
              <a:t>• Which components need to be replaced?</a:t>
            </a:r>
          </a:p>
          <a:p>
            <a:r>
              <a:rPr lang="en-US" dirty="0" smtClean="0"/>
              <a:t>• Which components can feasibly be replaced?</a:t>
            </a:r>
          </a:p>
          <a:p>
            <a:r>
              <a:rPr lang="en-US" dirty="0" smtClean="0"/>
              <a:t>■ Vascular status of wound</a:t>
            </a:r>
          </a:p>
          <a:p>
            <a:r>
              <a:rPr lang="en-US" dirty="0" smtClean="0"/>
              <a:t>• Presence of vascular disease</a:t>
            </a:r>
          </a:p>
          <a:p>
            <a:r>
              <a:rPr lang="en-US" dirty="0" smtClean="0"/>
              <a:t>• Evaluation of zone of injury (trauma)</a:t>
            </a:r>
          </a:p>
          <a:p>
            <a:r>
              <a:rPr lang="en-US" dirty="0" smtClean="0"/>
              <a:t>• Adequate microcirculation to support grafts or local flaps</a:t>
            </a:r>
          </a:p>
          <a:p>
            <a:r>
              <a:rPr lang="en-US" dirty="0" smtClean="0"/>
              <a:t>• Suitable recipient vessels available for free tissue transfer</a:t>
            </a:r>
          </a:p>
          <a:p>
            <a:r>
              <a:rPr lang="en-US" dirty="0" smtClean="0"/>
              <a:t>• Previous radiation</a:t>
            </a:r>
          </a:p>
          <a:p>
            <a:r>
              <a:rPr lang="en-US" dirty="0" smtClean="0"/>
              <a:t>• Previous surgery or trauma</a:t>
            </a:r>
          </a:p>
          <a:p>
            <a:r>
              <a:rPr lang="en-US" dirty="0" smtClean="0"/>
              <a:t>■ Infection and bacteriology of wound</a:t>
            </a:r>
          </a:p>
          <a:p>
            <a:r>
              <a:rPr lang="en-US" dirty="0" smtClean="0"/>
              <a:t>■ Future management concerns (e.g., need for postoperative radiation, future surgical needs)</a:t>
            </a:r>
            <a:endParaRPr lang="en-US" dirty="0"/>
          </a:p>
        </p:txBody>
      </p:sp>
    </p:spTree>
    <p:extLst>
      <p:ext uri="{BB962C8B-B14F-4D97-AF65-F5344CB8AC3E}">
        <p14:creationId xmlns:p14="http://schemas.microsoft.com/office/powerpoint/2010/main" val="198116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2584"/>
            <a:ext cx="12192000" cy="6186309"/>
          </a:xfrm>
          <a:prstGeom prst="rect">
            <a:avLst/>
          </a:prstGeom>
        </p:spPr>
        <p:txBody>
          <a:bodyPr wrap="square">
            <a:spAutoFit/>
          </a:bodyPr>
          <a:lstStyle/>
          <a:p>
            <a:r>
              <a:rPr lang="en-US" dirty="0"/>
              <a:t> </a:t>
            </a:r>
            <a:r>
              <a:rPr lang="en-US" dirty="0" smtClean="0"/>
              <a:t>                                                                                                   Flaps</a:t>
            </a:r>
            <a:endParaRPr lang="en-US" dirty="0" smtClean="0"/>
          </a:p>
          <a:p>
            <a:endParaRPr lang="en-US" dirty="0"/>
          </a:p>
          <a:p>
            <a:r>
              <a:rPr lang="en-US" dirty="0" smtClean="0"/>
              <a:t>DEFINITION</a:t>
            </a:r>
            <a:endParaRPr lang="en-US" dirty="0" smtClean="0"/>
          </a:p>
          <a:p>
            <a:r>
              <a:rPr lang="en-US" dirty="0" smtClean="0"/>
              <a:t>A flap is a unit of tissue that maintains its own blood supply while being transferred from a donor site to a recipient site.</a:t>
            </a:r>
          </a:p>
          <a:p>
            <a:endParaRPr lang="en-US" dirty="0"/>
          </a:p>
          <a:p>
            <a:r>
              <a:rPr lang="en-US" dirty="0" smtClean="0"/>
              <a:t>CLASSIFICATION</a:t>
            </a:r>
          </a:p>
          <a:p>
            <a:r>
              <a:rPr lang="en-US" dirty="0" smtClean="0"/>
              <a:t>Most flaps can be classified according to three principles:</a:t>
            </a:r>
          </a:p>
          <a:p>
            <a:r>
              <a:rPr lang="en-US" dirty="0" smtClean="0"/>
              <a:t>1. Vascularity</a:t>
            </a:r>
          </a:p>
          <a:p>
            <a:r>
              <a:rPr lang="en-US" dirty="0" smtClean="0"/>
              <a:t>2. Tissue composition</a:t>
            </a:r>
          </a:p>
          <a:p>
            <a:r>
              <a:rPr lang="en-US" dirty="0" smtClean="0"/>
              <a:t>3. Method of movement</a:t>
            </a:r>
          </a:p>
          <a:p>
            <a:r>
              <a:rPr lang="en-US" dirty="0" smtClean="0"/>
              <a:t>TIP: The intrinsic vascularity of a flap is the most critical determinant of successful transfer and is therefore the most clinically valid method of classification.</a:t>
            </a:r>
          </a:p>
          <a:p>
            <a:endParaRPr lang="en-US" dirty="0"/>
          </a:p>
          <a:p>
            <a:r>
              <a:rPr lang="en-US" dirty="0" smtClean="0"/>
              <a:t>VASCULARITY</a:t>
            </a:r>
          </a:p>
          <a:p>
            <a:r>
              <a:rPr lang="en-US" dirty="0" smtClean="0"/>
              <a:t>■ Vascular anatomy of the skin</a:t>
            </a:r>
          </a:p>
          <a:p>
            <a:r>
              <a:rPr lang="en-US" dirty="0" smtClean="0"/>
              <a:t>• Microvascular plexuses run parallel to the skin with numerous collaterals supplied by </a:t>
            </a:r>
            <a:r>
              <a:rPr lang="en-US" dirty="0" err="1" smtClean="0"/>
              <a:t>septocutaneous</a:t>
            </a:r>
            <a:r>
              <a:rPr lang="en-US" dirty="0" smtClean="0"/>
              <a:t> and </a:t>
            </a:r>
            <a:r>
              <a:rPr lang="en-US" dirty="0" err="1" smtClean="0"/>
              <a:t>myocutaneous</a:t>
            </a:r>
            <a:r>
              <a:rPr lang="en-US" dirty="0" smtClean="0"/>
              <a:t> arteries</a:t>
            </a:r>
          </a:p>
          <a:p>
            <a:r>
              <a:rPr lang="en-US" dirty="0" smtClean="0"/>
              <a:t>• </a:t>
            </a:r>
            <a:r>
              <a:rPr lang="en-US" dirty="0" err="1" smtClean="0"/>
              <a:t>Septocutaneous</a:t>
            </a:r>
            <a:r>
              <a:rPr lang="en-US" dirty="0" smtClean="0"/>
              <a:t> perforators are found in the fascial septa between muscles and are most abundant in thin long muscles of the extremities</a:t>
            </a:r>
          </a:p>
          <a:p>
            <a:r>
              <a:rPr lang="en-US" dirty="0" smtClean="0"/>
              <a:t>• </a:t>
            </a:r>
            <a:r>
              <a:rPr lang="en-US" dirty="0" err="1" smtClean="0"/>
              <a:t>Myocutaneous</a:t>
            </a:r>
            <a:r>
              <a:rPr lang="en-US" dirty="0" smtClean="0"/>
              <a:t> perforators pass perpendicularly through muscles and are found most commonly in broad flat muscles of the torso</a:t>
            </a:r>
          </a:p>
          <a:p>
            <a:r>
              <a:rPr lang="en-US" dirty="0" smtClean="0"/>
              <a:t>• The epidermis, with its higher metabolic activity, receives nutrients via diffusion from the dermal vascular plexus</a:t>
            </a:r>
            <a:endParaRPr lang="en-US" dirty="0"/>
          </a:p>
        </p:txBody>
      </p:sp>
    </p:spTree>
    <p:extLst>
      <p:ext uri="{BB962C8B-B14F-4D97-AF65-F5344CB8AC3E}">
        <p14:creationId xmlns:p14="http://schemas.microsoft.com/office/powerpoint/2010/main" val="3136512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0591"/>
            <a:ext cx="12660924" cy="3416320"/>
          </a:xfrm>
          <a:prstGeom prst="rect">
            <a:avLst/>
          </a:prstGeom>
        </p:spPr>
        <p:txBody>
          <a:bodyPr wrap="square">
            <a:spAutoFit/>
          </a:bodyPr>
          <a:lstStyle/>
          <a:p>
            <a:r>
              <a:rPr lang="en-US" dirty="0" smtClean="0"/>
              <a:t>PATIENT FACTORS</a:t>
            </a:r>
          </a:p>
          <a:p>
            <a:r>
              <a:rPr lang="en-US" dirty="0" smtClean="0"/>
              <a:t>■ Reconstructing wounds that are not life threatening is secondary to treating any vital organ system dysfunction</a:t>
            </a:r>
          </a:p>
          <a:p>
            <a:r>
              <a:rPr lang="en-US" dirty="0" smtClean="0"/>
              <a:t>■ Conditions that influence the safety and success of reconstructive options:</a:t>
            </a:r>
          </a:p>
          <a:p>
            <a:r>
              <a:rPr lang="en-US" dirty="0" smtClean="0"/>
              <a:t>• Diabetes          • Peripheral vascular disease           • Hypertension           • Obesity          • Hematologic disorders</a:t>
            </a:r>
          </a:p>
          <a:p>
            <a:r>
              <a:rPr lang="en-US" dirty="0" smtClean="0"/>
              <a:t>• Immunosuppression         • Pulmonary dysfunction            • Tobacco </a:t>
            </a:r>
            <a:r>
              <a:rPr lang="en-US" dirty="0" smtClean="0"/>
              <a:t>use</a:t>
            </a:r>
          </a:p>
          <a:p>
            <a:r>
              <a:rPr lang="en-US" dirty="0"/>
              <a:t>CAUTION: Acute exposure of human skin vasculature to nicotine is associated with </a:t>
            </a:r>
            <a:r>
              <a:rPr lang="en-US" dirty="0" smtClean="0"/>
              <a:t>amplification </a:t>
            </a:r>
            <a:r>
              <a:rPr lang="en-US" dirty="0"/>
              <a:t>of norepinephrine-induced skin vasoconstriction and impaired of endothelium-dependent skin </a:t>
            </a:r>
            <a:r>
              <a:rPr lang="en-US" dirty="0" err="1" smtClean="0"/>
              <a:t>vasorelaxation</a:t>
            </a:r>
            <a:r>
              <a:rPr lang="en-US" dirty="0"/>
              <a:t>.</a:t>
            </a:r>
          </a:p>
          <a:p>
            <a:r>
              <a:rPr lang="en-US" dirty="0" smtClean="0"/>
              <a:t>■ </a:t>
            </a:r>
            <a:r>
              <a:rPr lang="en-US" dirty="0" smtClean="0"/>
              <a:t>Functional status, lifestyle, and rehabilitative capacity of the patient also require consideration</a:t>
            </a:r>
          </a:p>
          <a:p>
            <a:r>
              <a:rPr lang="en-US" dirty="0" smtClean="0"/>
              <a:t>■ Complex reconstruction may be questionable in a patient with a limited life expectancy or with central nervous system </a:t>
            </a:r>
          </a:p>
          <a:p>
            <a:r>
              <a:rPr lang="en-US" dirty="0" smtClean="0"/>
              <a:t>dysfunction</a:t>
            </a:r>
          </a:p>
          <a:p>
            <a:r>
              <a:rPr lang="en-US" dirty="0" smtClean="0"/>
              <a:t>■ The sacrifice of specific muscles for flap coverage affects individuals differently, depending on other disabilities present (e.g., paraplegia) or their occupation and lifestyle (e.g., professional athlete versus accountant)</a:t>
            </a:r>
            <a:endParaRPr lang="en-US" dirty="0"/>
          </a:p>
        </p:txBody>
      </p:sp>
      <p:pic>
        <p:nvPicPr>
          <p:cNvPr id="3" name="Picture 2"/>
          <p:cNvPicPr>
            <a:picLocks noChangeAspect="1"/>
          </p:cNvPicPr>
          <p:nvPr/>
        </p:nvPicPr>
        <p:blipFill>
          <a:blip r:embed="rId2"/>
          <a:stretch>
            <a:fillRect/>
          </a:stretch>
        </p:blipFill>
        <p:spPr>
          <a:xfrm>
            <a:off x="0" y="3859178"/>
            <a:ext cx="11784589" cy="2688569"/>
          </a:xfrm>
          <a:prstGeom prst="rect">
            <a:avLst/>
          </a:prstGeom>
        </p:spPr>
      </p:pic>
    </p:spTree>
    <p:extLst>
      <p:ext uri="{BB962C8B-B14F-4D97-AF65-F5344CB8AC3E}">
        <p14:creationId xmlns:p14="http://schemas.microsoft.com/office/powerpoint/2010/main" val="310090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3218" y="1618752"/>
            <a:ext cx="6945313" cy="3196192"/>
          </a:xfrm>
          <a:prstGeom prst="rect">
            <a:avLst/>
          </a:prstGeom>
        </p:spPr>
      </p:pic>
      <p:pic>
        <p:nvPicPr>
          <p:cNvPr id="4" name="Picture 3"/>
          <p:cNvPicPr>
            <a:picLocks noChangeAspect="1"/>
          </p:cNvPicPr>
          <p:nvPr/>
        </p:nvPicPr>
        <p:blipFill>
          <a:blip r:embed="rId3"/>
          <a:stretch>
            <a:fillRect/>
          </a:stretch>
        </p:blipFill>
        <p:spPr>
          <a:xfrm>
            <a:off x="7422443" y="750349"/>
            <a:ext cx="4769557" cy="4932999"/>
          </a:xfrm>
          <a:prstGeom prst="rect">
            <a:avLst/>
          </a:prstGeom>
        </p:spPr>
      </p:pic>
    </p:spTree>
    <p:extLst>
      <p:ext uri="{BB962C8B-B14F-4D97-AF65-F5344CB8AC3E}">
        <p14:creationId xmlns:p14="http://schemas.microsoft.com/office/powerpoint/2010/main" val="381150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12" y="139729"/>
            <a:ext cx="11887200" cy="7017306"/>
          </a:xfrm>
          <a:prstGeom prst="rect">
            <a:avLst/>
          </a:prstGeom>
        </p:spPr>
        <p:txBody>
          <a:bodyPr wrap="square">
            <a:spAutoFit/>
          </a:bodyPr>
          <a:lstStyle/>
          <a:p>
            <a:r>
              <a:rPr lang="en-US" dirty="0" smtClean="0"/>
              <a:t>FLAP SURVIVAL</a:t>
            </a:r>
          </a:p>
          <a:p>
            <a:r>
              <a:rPr lang="en-US" dirty="0" smtClean="0"/>
              <a:t>Flap complications can be categorized as technical, judgment, or patient management</a:t>
            </a:r>
          </a:p>
          <a:p>
            <a:r>
              <a:rPr lang="en-US" dirty="0" smtClean="0"/>
              <a:t>PHYSICAL FACTORS</a:t>
            </a:r>
          </a:p>
          <a:p>
            <a:r>
              <a:rPr lang="en-US" dirty="0" smtClean="0"/>
              <a:t>■ Physical factors that have experimentally demonstrated survival advantage include:</a:t>
            </a:r>
          </a:p>
          <a:p>
            <a:r>
              <a:rPr lang="en-US" dirty="0" smtClean="0"/>
              <a:t>• Maintenance of a moist environment along flap edges          • Avoidance of local hypothermia</a:t>
            </a:r>
          </a:p>
          <a:p>
            <a:r>
              <a:rPr lang="en-US" dirty="0" smtClean="0"/>
              <a:t>PHARMACOLOGIC FACTORS</a:t>
            </a:r>
          </a:p>
          <a:p>
            <a:r>
              <a:rPr lang="en-US" dirty="0" smtClean="0"/>
              <a:t>■ </a:t>
            </a:r>
            <a:r>
              <a:rPr lang="en-US" dirty="0" smtClean="0"/>
              <a:t>Anticoagulants; </a:t>
            </a:r>
            <a:r>
              <a:rPr lang="en-US" dirty="0" smtClean="0"/>
              <a:t>Routine use in free tissue transfer is discouraged</a:t>
            </a:r>
          </a:p>
          <a:p>
            <a:r>
              <a:rPr lang="en-US" dirty="0" smtClean="0"/>
              <a:t>• Heparin</a:t>
            </a:r>
          </a:p>
          <a:p>
            <a:r>
              <a:rPr lang="en-US" dirty="0" smtClean="0"/>
              <a:t>▶ </a:t>
            </a:r>
            <a:r>
              <a:rPr lang="en-US" dirty="0" smtClean="0"/>
              <a:t>More effective at preventing venous thrombosis than arterial thrombosis</a:t>
            </a:r>
          </a:p>
          <a:p>
            <a:r>
              <a:rPr lang="en-US" dirty="0" smtClean="0"/>
              <a:t>▶ </a:t>
            </a:r>
            <a:r>
              <a:rPr lang="en-US" dirty="0" smtClean="0"/>
              <a:t>Only LMWH </a:t>
            </a:r>
            <a:r>
              <a:rPr lang="en-US" dirty="0" smtClean="0"/>
              <a:t>has been shown to improve anastomotic patency while minimizing </a:t>
            </a:r>
            <a:r>
              <a:rPr lang="en-US" dirty="0" smtClean="0"/>
              <a:t>hemorrhage</a:t>
            </a:r>
          </a:p>
          <a:p>
            <a:r>
              <a:rPr lang="en-US" dirty="0"/>
              <a:t>• Thrombolytic </a:t>
            </a:r>
            <a:r>
              <a:rPr lang="en-US" dirty="0" smtClean="0"/>
              <a:t>agents</a:t>
            </a:r>
            <a:r>
              <a:rPr lang="en-US" dirty="0"/>
              <a:t>; effective in salvaging flaps after microvascular thrombosis</a:t>
            </a:r>
          </a:p>
          <a:p>
            <a:r>
              <a:rPr lang="en-US" dirty="0"/>
              <a:t>• Medicinal leeches (</a:t>
            </a:r>
            <a:r>
              <a:rPr lang="en-US" dirty="0" err="1"/>
              <a:t>Hirudo</a:t>
            </a:r>
            <a:r>
              <a:rPr lang="en-US" dirty="0"/>
              <a:t> </a:t>
            </a:r>
            <a:r>
              <a:rPr lang="en-US" dirty="0" err="1"/>
              <a:t>medicinalis</a:t>
            </a:r>
            <a:r>
              <a:rPr lang="en-US" dirty="0"/>
              <a:t>)</a:t>
            </a:r>
          </a:p>
          <a:p>
            <a:r>
              <a:rPr lang="en-US" dirty="0"/>
              <a:t>▶ Exert their effect by injecting </a:t>
            </a:r>
            <a:r>
              <a:rPr lang="en-US" dirty="0" err="1"/>
              <a:t>hirudin</a:t>
            </a:r>
            <a:r>
              <a:rPr lang="en-US" dirty="0"/>
              <a:t> at the site of bite</a:t>
            </a:r>
          </a:p>
          <a:p>
            <a:r>
              <a:rPr lang="en-US" dirty="0"/>
              <a:t>♦ </a:t>
            </a:r>
            <a:r>
              <a:rPr lang="en-US" dirty="0" err="1"/>
              <a:t>Hirudin</a:t>
            </a:r>
            <a:r>
              <a:rPr lang="en-US" dirty="0"/>
              <a:t>: A naturally occurring anticoagulant that inhibits the conversion of fibrin to fibrinogen but, unlike heparin, does not </a:t>
            </a:r>
          </a:p>
          <a:p>
            <a:r>
              <a:rPr lang="en-US" dirty="0"/>
              <a:t>require </a:t>
            </a:r>
            <a:r>
              <a:rPr lang="en-US" dirty="0" err="1"/>
              <a:t>antithrombin</a:t>
            </a:r>
            <a:r>
              <a:rPr lang="en-US" dirty="0"/>
              <a:t> III for activation</a:t>
            </a:r>
          </a:p>
          <a:p>
            <a:r>
              <a:rPr lang="en-US" dirty="0"/>
              <a:t>▶ Also secrete:         ♦ Hyaluronidase: Facilitates spread of the anticoagulant within the tissues</a:t>
            </a:r>
          </a:p>
          <a:p>
            <a:r>
              <a:rPr lang="en-US" dirty="0"/>
              <a:t>                                    ♦ A vasodilator: Contributes to prolonged bleeding (up to 48 hours)</a:t>
            </a:r>
          </a:p>
          <a:p>
            <a:r>
              <a:rPr lang="en-US" dirty="0"/>
              <a:t>▶ Mechanical effect of creating physical channels through which venous drainage can occur</a:t>
            </a:r>
          </a:p>
          <a:p>
            <a:r>
              <a:rPr lang="en-US" dirty="0"/>
              <a:t>▶ Risks</a:t>
            </a:r>
            <a:r>
              <a:rPr lang="en-US" dirty="0" smtClean="0"/>
              <a:t>: </a:t>
            </a:r>
          </a:p>
          <a:p>
            <a:r>
              <a:rPr lang="en-US" dirty="0" smtClean="0"/>
              <a:t>♦ </a:t>
            </a:r>
            <a:r>
              <a:rPr lang="en-US" dirty="0"/>
              <a:t>Bacterial infection from the gram-negative rod </a:t>
            </a:r>
            <a:r>
              <a:rPr lang="en-US" dirty="0" err="1"/>
              <a:t>Aeromonas</a:t>
            </a:r>
            <a:r>
              <a:rPr lang="en-US" dirty="0"/>
              <a:t> </a:t>
            </a:r>
            <a:r>
              <a:rPr lang="en-US" dirty="0" err="1"/>
              <a:t>hydrophila</a:t>
            </a:r>
            <a:r>
              <a:rPr lang="en-US" dirty="0"/>
              <a:t>     ♦ Anaphylaxis      ♦ Persistent bleeding</a:t>
            </a:r>
          </a:p>
          <a:p>
            <a:r>
              <a:rPr lang="en-US" dirty="0"/>
              <a:t>♦ Excessive scarring</a:t>
            </a:r>
          </a:p>
          <a:p>
            <a:r>
              <a:rPr lang="en-US" dirty="0"/>
              <a:t>▶ Antibiotic prophylaxis recommended against </a:t>
            </a:r>
            <a:r>
              <a:rPr lang="en-US" dirty="0" err="1"/>
              <a:t>Aeromonas</a:t>
            </a:r>
            <a:r>
              <a:rPr lang="en-US" dirty="0"/>
              <a:t> </a:t>
            </a:r>
            <a:r>
              <a:rPr lang="en-US" dirty="0" err="1"/>
              <a:t>hydrophila</a:t>
            </a:r>
            <a:endParaRPr lang="en-US" dirty="0"/>
          </a:p>
          <a:p>
            <a:r>
              <a:rPr lang="en-US" dirty="0"/>
              <a:t>♦ Fluoroquinolones       ♦ Resistance to amoxicillin/</a:t>
            </a:r>
            <a:r>
              <a:rPr lang="en-US" dirty="0" err="1"/>
              <a:t>clavulanate</a:t>
            </a:r>
            <a:r>
              <a:rPr lang="en-US" dirty="0"/>
              <a:t> and all generations of </a:t>
            </a:r>
            <a:r>
              <a:rPr lang="en-US" dirty="0" err="1"/>
              <a:t>cephalosporins</a:t>
            </a:r>
            <a:r>
              <a:rPr lang="en-US" dirty="0"/>
              <a:t> reported</a:t>
            </a:r>
          </a:p>
          <a:p>
            <a:endParaRPr lang="en-US" dirty="0"/>
          </a:p>
          <a:p>
            <a:endParaRPr lang="en-US" dirty="0"/>
          </a:p>
        </p:txBody>
      </p:sp>
    </p:spTree>
    <p:extLst>
      <p:ext uri="{BB962C8B-B14F-4D97-AF65-F5344CB8AC3E}">
        <p14:creationId xmlns:p14="http://schemas.microsoft.com/office/powerpoint/2010/main" val="88603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083" y="172392"/>
            <a:ext cx="12192000" cy="5632311"/>
          </a:xfrm>
          <a:prstGeom prst="rect">
            <a:avLst/>
          </a:prstGeom>
        </p:spPr>
        <p:txBody>
          <a:bodyPr wrap="square">
            <a:spAutoFit/>
          </a:bodyPr>
          <a:lstStyle/>
          <a:p>
            <a:r>
              <a:rPr lang="en-US" dirty="0" smtClean="0"/>
              <a:t>■ Vasodilators</a:t>
            </a:r>
          </a:p>
          <a:p>
            <a:r>
              <a:rPr lang="en-US" dirty="0" smtClean="0"/>
              <a:t>• Calcium-channel </a:t>
            </a:r>
            <a:r>
              <a:rPr lang="en-US" dirty="0" smtClean="0"/>
              <a:t>blockers; No </a:t>
            </a:r>
            <a:r>
              <a:rPr lang="en-US" dirty="0" smtClean="0"/>
              <a:t>clinical evidence to support use</a:t>
            </a:r>
          </a:p>
          <a:p>
            <a:r>
              <a:rPr lang="en-US" dirty="0" smtClean="0"/>
              <a:t>• Topical nitroglycerin   </a:t>
            </a:r>
            <a:endParaRPr lang="en-US" dirty="0" smtClean="0"/>
          </a:p>
          <a:p>
            <a:r>
              <a:rPr lang="en-US" dirty="0" smtClean="0"/>
              <a:t>▶ </a:t>
            </a:r>
            <a:r>
              <a:rPr lang="en-US" dirty="0" smtClean="0"/>
              <a:t>Potent vasodilator with a greater effect on venous circulation than arterial</a:t>
            </a:r>
          </a:p>
          <a:p>
            <a:r>
              <a:rPr lang="en-US" dirty="0" smtClean="0"/>
              <a:t>▶ Improved survival of axial flaps reported from treatment with transdermal nitroglycerin</a:t>
            </a:r>
          </a:p>
          <a:p>
            <a:r>
              <a:rPr lang="en-US" dirty="0" smtClean="0"/>
              <a:t>• Topical lidocaine and </a:t>
            </a:r>
            <a:r>
              <a:rPr lang="en-US" dirty="0" smtClean="0"/>
              <a:t>pentobarbital; Have </a:t>
            </a:r>
            <a:r>
              <a:rPr lang="en-US" dirty="0" smtClean="0"/>
              <a:t>demonstrated effective resolution of mechanically induced </a:t>
            </a:r>
            <a:r>
              <a:rPr lang="en-US" dirty="0" smtClean="0"/>
              <a:t>vasospasm</a:t>
            </a:r>
          </a:p>
          <a:p>
            <a:endParaRPr lang="en-US" dirty="0"/>
          </a:p>
          <a:p>
            <a:r>
              <a:rPr lang="en-US" dirty="0"/>
              <a:t>■ Anti-inflammatory agents</a:t>
            </a:r>
          </a:p>
          <a:p>
            <a:r>
              <a:rPr lang="en-US" dirty="0"/>
              <a:t>• Steroids; no evidence to support clinical use of corticosteroids to </a:t>
            </a:r>
            <a:r>
              <a:rPr lang="en-US" dirty="0" smtClean="0"/>
              <a:t>enhance </a:t>
            </a:r>
            <a:r>
              <a:rPr lang="en-US" dirty="0"/>
              <a:t>flap </a:t>
            </a:r>
            <a:r>
              <a:rPr lang="en-US" dirty="0" smtClean="0"/>
              <a:t>viability</a:t>
            </a:r>
          </a:p>
          <a:p>
            <a:r>
              <a:rPr lang="en-US" dirty="0"/>
              <a:t>▶ </a:t>
            </a:r>
            <a:r>
              <a:rPr lang="en-US" dirty="0" smtClean="0"/>
              <a:t>Aspirin; Experimentally</a:t>
            </a:r>
            <a:r>
              <a:rPr lang="en-US" dirty="0"/>
              <a:t>, preoperative aspirin decreases thrombus formation at venous anastomoses and improves capillary perfusion in the </a:t>
            </a:r>
            <a:r>
              <a:rPr lang="en-US" dirty="0" smtClean="0"/>
              <a:t>microcirculation.</a:t>
            </a:r>
            <a:endParaRPr lang="en-US" dirty="0"/>
          </a:p>
          <a:p>
            <a:r>
              <a:rPr lang="en-US" dirty="0" smtClean="0"/>
              <a:t>Studies </a:t>
            </a:r>
            <a:r>
              <a:rPr lang="en-US" dirty="0"/>
              <a:t>demonstrate increased early anastomotic patency, but there is no difference from controls after 24 hours to 1 week.</a:t>
            </a:r>
          </a:p>
          <a:p>
            <a:r>
              <a:rPr lang="en-US" dirty="0" smtClean="0"/>
              <a:t>There </a:t>
            </a:r>
            <a:r>
              <a:rPr lang="en-US" dirty="0"/>
              <a:t>is no empirical evidence in the literature for using aspirin postoperatively</a:t>
            </a:r>
          </a:p>
          <a:p>
            <a:endParaRPr lang="en-US" dirty="0"/>
          </a:p>
          <a:p>
            <a:endParaRPr lang="en-US" dirty="0" smtClean="0"/>
          </a:p>
          <a:p>
            <a:endParaRPr lang="en-US" dirty="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27470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p:spPr>
        <p:txBody>
          <a:bodyPr wrap="square">
            <a:spAutoFit/>
          </a:bodyPr>
          <a:lstStyle/>
          <a:p>
            <a:r>
              <a:rPr lang="en-US" dirty="0" smtClean="0"/>
              <a:t>POSTOPERATIVE MONITORING</a:t>
            </a:r>
          </a:p>
          <a:p>
            <a:r>
              <a:rPr lang="en-US" dirty="0" smtClean="0"/>
              <a:t>■ Noninvasive monitoring</a:t>
            </a:r>
          </a:p>
          <a:p>
            <a:r>
              <a:rPr lang="en-US" dirty="0" smtClean="0"/>
              <a:t>• Conventional methods (e.g., clinical examination, handheld Doppler) </a:t>
            </a:r>
          </a:p>
          <a:p>
            <a:r>
              <a:rPr lang="en-US" dirty="0" smtClean="0"/>
              <a:t>▶ Hands-on flap evaluation is the baseline standard and also serves as the follow-up to any flap concerns arising from other monitoring techniques          ▶ Reliability can depend on clinician and frequency</a:t>
            </a:r>
          </a:p>
          <a:p>
            <a:r>
              <a:rPr lang="en-US" dirty="0" smtClean="0"/>
              <a:t>• Tissue oximetry (e.g., the </a:t>
            </a:r>
            <a:r>
              <a:rPr lang="en-US" dirty="0" err="1" smtClean="0"/>
              <a:t>T.Ox</a:t>
            </a:r>
            <a:r>
              <a:rPr lang="en-US" dirty="0" smtClean="0"/>
              <a:t> Tissue Oximeter, </a:t>
            </a:r>
            <a:r>
              <a:rPr lang="en-US" dirty="0" err="1" smtClean="0"/>
              <a:t>ViOptix</a:t>
            </a:r>
            <a:r>
              <a:rPr lang="en-US" dirty="0" smtClean="0"/>
              <a:t>)</a:t>
            </a:r>
          </a:p>
          <a:p>
            <a:r>
              <a:rPr lang="en-US" dirty="0" smtClean="0"/>
              <a:t>▶ Utilizes near-infrared spectroscopy        ▶ Early detection of flow failure       ▶ Higher tissue penetration than laser Doppler</a:t>
            </a:r>
          </a:p>
          <a:p>
            <a:r>
              <a:rPr lang="en-US" dirty="0" smtClean="0"/>
              <a:t>▶ High positive and negative predictive values       ▶ Smartphone monitoring via Wi-Fi     ▶ Expensive</a:t>
            </a:r>
          </a:p>
          <a:p>
            <a:r>
              <a:rPr lang="en-US" dirty="0" smtClean="0"/>
              <a:t>▶ Requires adequate skin paddle</a:t>
            </a:r>
          </a:p>
          <a:p>
            <a:r>
              <a:rPr lang="en-US" dirty="0" smtClean="0"/>
              <a:t>• Laser-assisted </a:t>
            </a:r>
            <a:r>
              <a:rPr lang="en-US" dirty="0" err="1" smtClean="0"/>
              <a:t>indocyanine</a:t>
            </a:r>
            <a:r>
              <a:rPr lang="en-US" dirty="0" smtClean="0"/>
              <a:t> green fluorescent dye angiography </a:t>
            </a:r>
          </a:p>
          <a:p>
            <a:r>
              <a:rPr lang="en-US" dirty="0" smtClean="0"/>
              <a:t>▶ New handheld version allows portable evaluation outside of the operating room (OR)</a:t>
            </a:r>
          </a:p>
          <a:p>
            <a:r>
              <a:rPr lang="en-US" dirty="0" smtClean="0"/>
              <a:t>• Laser Doppler </a:t>
            </a:r>
            <a:r>
              <a:rPr lang="en-US" dirty="0" err="1" smtClean="0"/>
              <a:t>flowmetry</a:t>
            </a:r>
            <a:endParaRPr lang="en-US" dirty="0" smtClean="0"/>
          </a:p>
          <a:p>
            <a:r>
              <a:rPr lang="en-US" dirty="0" smtClean="0"/>
              <a:t>▶ Measures blood velocity within tissue        ▶ High positive and negative predictive values</a:t>
            </a:r>
          </a:p>
          <a:p>
            <a:r>
              <a:rPr lang="en-US" dirty="0" smtClean="0"/>
              <a:t>▶ Can be used in combination with tissue spectrometry and temperature sensors</a:t>
            </a:r>
          </a:p>
          <a:p>
            <a:r>
              <a:rPr lang="en-US" dirty="0" smtClean="0"/>
              <a:t>▶ Sensitive to vibration and motion of the tissue/probe      ▶ Limited tissue penetration</a:t>
            </a:r>
          </a:p>
          <a:p>
            <a:r>
              <a:rPr lang="en-US" dirty="0" smtClean="0"/>
              <a:t>■ Invasive monitoring</a:t>
            </a:r>
          </a:p>
          <a:p>
            <a:r>
              <a:rPr lang="en-US" dirty="0" smtClean="0"/>
              <a:t>• Implantable Doppler</a:t>
            </a:r>
          </a:p>
          <a:p>
            <a:r>
              <a:rPr lang="en-US" dirty="0" smtClean="0"/>
              <a:t>▶ Easy to use and interpret (all-or-none phenomenon)           ▶ Informative during flap inset</a:t>
            </a:r>
          </a:p>
          <a:p>
            <a:r>
              <a:rPr lang="en-US" dirty="0" smtClean="0"/>
              <a:t>▶ Applicable to all flap types, especially buried            ▶ Probe and/or wire can dislodge      ▶ Lower positive predictive value</a:t>
            </a:r>
          </a:p>
          <a:p>
            <a:r>
              <a:rPr lang="en-US" dirty="0" smtClean="0"/>
              <a:t>■ Strict evaluation of flap perfusion is essential to prevent, recognize, and treat complications</a:t>
            </a:r>
          </a:p>
          <a:p>
            <a:r>
              <a:rPr lang="en-US" dirty="0" smtClean="0"/>
              <a:t>■ Venous insufficiency is the most common cause of flap failure</a:t>
            </a:r>
          </a:p>
          <a:p>
            <a:r>
              <a:rPr lang="en-US" dirty="0" smtClean="0"/>
              <a:t>■ The failure rate of free tissue transfer is reported to be less than 5%. However, the incidence of pedicle thrombosis is higher than the failure rate reflects because the salvage rate after pedicle thrombosis ranges from 36 to 70%</a:t>
            </a:r>
          </a:p>
          <a:p>
            <a:r>
              <a:rPr lang="en-US" dirty="0" smtClean="0"/>
              <a:t>■ Because of more successful salvage within the first 24 hours after initial surgery, hourly monitoring is recommended for the</a:t>
            </a:r>
          </a:p>
          <a:p>
            <a:r>
              <a:rPr lang="en-US" dirty="0" smtClean="0"/>
              <a:t> first 24 hours and then every 4 hours for 48 hours</a:t>
            </a:r>
            <a:endParaRPr lang="en-US" dirty="0"/>
          </a:p>
        </p:txBody>
      </p:sp>
    </p:spTree>
    <p:extLst>
      <p:ext uri="{BB962C8B-B14F-4D97-AF65-F5344CB8AC3E}">
        <p14:creationId xmlns:p14="http://schemas.microsoft.com/office/powerpoint/2010/main" val="194426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6" y="253445"/>
            <a:ext cx="11563643" cy="1477328"/>
          </a:xfrm>
          <a:prstGeom prst="rect">
            <a:avLst/>
          </a:prstGeom>
        </p:spPr>
        <p:txBody>
          <a:bodyPr wrap="square">
            <a:spAutoFit/>
          </a:bodyPr>
          <a:lstStyle/>
          <a:p>
            <a:r>
              <a:rPr lang="en-US" dirty="0" smtClean="0"/>
              <a:t>SUBJECTIVE AND PHYSICAL CRITERIA</a:t>
            </a:r>
          </a:p>
          <a:p>
            <a:r>
              <a:rPr lang="en-US" dirty="0" smtClean="0"/>
              <a:t>■ Clinical observation remains the most effective method of flap monitoring</a:t>
            </a:r>
          </a:p>
          <a:p>
            <a:r>
              <a:rPr lang="en-US" dirty="0" smtClean="0"/>
              <a:t>• Subjective evaluation of flap viability by color, capillary blanching, and warmth can be unreliable</a:t>
            </a:r>
          </a:p>
          <a:p>
            <a:r>
              <a:rPr lang="en-US" dirty="0" smtClean="0"/>
              <a:t>• Bleeding from a stab wound is the most accurate clinical test</a:t>
            </a:r>
          </a:p>
          <a:p>
            <a:r>
              <a:rPr lang="en-US" dirty="0" smtClean="0"/>
              <a:t>• Clinical signs can be used to differentiate venous from arterial insufficiency in flaps</a:t>
            </a:r>
            <a:endParaRPr lang="en-US" dirty="0"/>
          </a:p>
        </p:txBody>
      </p:sp>
      <p:sp>
        <p:nvSpPr>
          <p:cNvPr id="4" name="Rectangle 3"/>
          <p:cNvSpPr/>
          <p:nvPr/>
        </p:nvSpPr>
        <p:spPr>
          <a:xfrm>
            <a:off x="211015" y="4620670"/>
            <a:ext cx="11563643" cy="1477328"/>
          </a:xfrm>
          <a:prstGeom prst="rect">
            <a:avLst/>
          </a:prstGeom>
        </p:spPr>
        <p:txBody>
          <a:bodyPr wrap="square">
            <a:spAutoFit/>
          </a:bodyPr>
          <a:lstStyle/>
          <a:p>
            <a:r>
              <a:rPr lang="en-US" dirty="0" smtClean="0"/>
              <a:t>■ Temperature monitoring can be accomplished by measuring surface temperature and differential thermometry</a:t>
            </a:r>
          </a:p>
          <a:p>
            <a:r>
              <a:rPr lang="en-US" dirty="0" smtClean="0"/>
              <a:t>• Surface temperature is clinically useful for monitoring extrinsic complications but is an inadequate indicator of intrinsic</a:t>
            </a:r>
          </a:p>
          <a:p>
            <a:r>
              <a:rPr lang="en-US" dirty="0" smtClean="0"/>
              <a:t> flap failure</a:t>
            </a:r>
          </a:p>
          <a:p>
            <a:r>
              <a:rPr lang="en-US" dirty="0" smtClean="0"/>
              <a:t>• Differential thermometry is useful for monitoring vascular patency in buried free tissue transfers for which a temperature gradient exceeding 3° C is considered significant</a:t>
            </a:r>
            <a:endParaRPr lang="en-US" dirty="0"/>
          </a:p>
        </p:txBody>
      </p:sp>
      <p:pic>
        <p:nvPicPr>
          <p:cNvPr id="7" name="Picture 6"/>
          <p:cNvPicPr>
            <a:picLocks noChangeAspect="1"/>
          </p:cNvPicPr>
          <p:nvPr/>
        </p:nvPicPr>
        <p:blipFill>
          <a:blip r:embed="rId2"/>
          <a:stretch>
            <a:fillRect/>
          </a:stretch>
        </p:blipFill>
        <p:spPr>
          <a:xfrm>
            <a:off x="974105" y="1997613"/>
            <a:ext cx="9274920" cy="2284216"/>
          </a:xfrm>
          <a:prstGeom prst="rect">
            <a:avLst/>
          </a:prstGeom>
        </p:spPr>
      </p:pic>
    </p:spTree>
    <p:extLst>
      <p:ext uri="{BB962C8B-B14F-4D97-AF65-F5344CB8AC3E}">
        <p14:creationId xmlns:p14="http://schemas.microsoft.com/office/powerpoint/2010/main" val="375932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1" y="0"/>
            <a:ext cx="11338560" cy="7017306"/>
          </a:xfrm>
          <a:prstGeom prst="rect">
            <a:avLst/>
          </a:prstGeom>
        </p:spPr>
        <p:txBody>
          <a:bodyPr wrap="square">
            <a:spAutoFit/>
          </a:bodyPr>
          <a:lstStyle/>
          <a:p>
            <a:r>
              <a:rPr lang="en-US" dirty="0" smtClean="0"/>
              <a:t>                                                                                              SKIN GRAFTING</a:t>
            </a:r>
          </a:p>
          <a:p>
            <a:r>
              <a:rPr lang="en-US" dirty="0" smtClean="0"/>
              <a:t>ANATOMY </a:t>
            </a:r>
            <a:r>
              <a:rPr lang="en-US" dirty="0"/>
              <a:t>OF </a:t>
            </a:r>
            <a:r>
              <a:rPr lang="en-US" dirty="0" smtClean="0"/>
              <a:t>SKIN</a:t>
            </a:r>
            <a:endParaRPr lang="en-US" dirty="0"/>
          </a:p>
          <a:p>
            <a:r>
              <a:rPr lang="en-US" dirty="0"/>
              <a:t>■ Epidermis:</a:t>
            </a:r>
          </a:p>
          <a:p>
            <a:r>
              <a:rPr lang="en-US" dirty="0"/>
              <a:t>• 5% of skin thickness</a:t>
            </a:r>
          </a:p>
          <a:p>
            <a:r>
              <a:rPr lang="en-US" dirty="0"/>
              <a:t>• Consists of </a:t>
            </a:r>
            <a:r>
              <a:rPr lang="en-US" dirty="0" smtClean="0"/>
              <a:t>five </a:t>
            </a:r>
            <a:r>
              <a:rPr lang="en-US" dirty="0"/>
              <a:t>layers:</a:t>
            </a:r>
          </a:p>
          <a:p>
            <a:r>
              <a:rPr lang="en-US" dirty="0"/>
              <a:t>▶ Stratum </a:t>
            </a:r>
            <a:r>
              <a:rPr lang="en-US" dirty="0" err="1"/>
              <a:t>basale</a:t>
            </a:r>
            <a:r>
              <a:rPr lang="en-US" dirty="0"/>
              <a:t>, stratum </a:t>
            </a:r>
            <a:r>
              <a:rPr lang="en-US" dirty="0" err="1"/>
              <a:t>spinosum</a:t>
            </a:r>
            <a:r>
              <a:rPr lang="en-US" dirty="0"/>
              <a:t>, stratum granulosum, stratum </a:t>
            </a:r>
            <a:r>
              <a:rPr lang="en-US" dirty="0" err="1" smtClean="0"/>
              <a:t>lucidum</a:t>
            </a:r>
            <a:r>
              <a:rPr lang="en-US" dirty="0" smtClean="0"/>
              <a:t>, stratum </a:t>
            </a:r>
            <a:r>
              <a:rPr lang="en-US" dirty="0" err="1"/>
              <a:t>corneum</a:t>
            </a:r>
            <a:endParaRPr lang="en-US" dirty="0"/>
          </a:p>
          <a:p>
            <a:r>
              <a:rPr lang="en-US" dirty="0"/>
              <a:t>♦ Stratum </a:t>
            </a:r>
            <a:r>
              <a:rPr lang="en-US" dirty="0" err="1" smtClean="0"/>
              <a:t>lucidum</a:t>
            </a:r>
            <a:r>
              <a:rPr lang="en-US" dirty="0" smtClean="0"/>
              <a:t> </a:t>
            </a:r>
            <a:r>
              <a:rPr lang="en-US" dirty="0"/>
              <a:t>is </a:t>
            </a:r>
            <a:r>
              <a:rPr lang="en-US" dirty="0" smtClean="0"/>
              <a:t>only in </a:t>
            </a:r>
            <a:r>
              <a:rPr lang="en-US" dirty="0"/>
              <a:t>glabrous skin</a:t>
            </a:r>
          </a:p>
          <a:p>
            <a:r>
              <a:rPr lang="en-US" dirty="0"/>
              <a:t>■ Dermis:</a:t>
            </a:r>
          </a:p>
          <a:p>
            <a:r>
              <a:rPr lang="en-US" dirty="0"/>
              <a:t>• 95% of skin thickness</a:t>
            </a:r>
          </a:p>
          <a:p>
            <a:r>
              <a:rPr lang="en-US" dirty="0"/>
              <a:t>• Divided into </a:t>
            </a:r>
            <a:r>
              <a:rPr lang="en-US" dirty="0" smtClean="0"/>
              <a:t>superficial </a:t>
            </a:r>
            <a:r>
              <a:rPr lang="en-US" dirty="0"/>
              <a:t>papillary dermis and deeper reticular dermis.</a:t>
            </a:r>
          </a:p>
          <a:p>
            <a:r>
              <a:rPr lang="en-US" dirty="0"/>
              <a:t>• Thickest on scalp, back, and feet.</a:t>
            </a:r>
          </a:p>
          <a:p>
            <a:r>
              <a:rPr lang="en-US" dirty="0"/>
              <a:t>• Thinnest on eyelids</a:t>
            </a:r>
            <a:r>
              <a:rPr lang="en-US" dirty="0" smtClean="0"/>
              <a:t>.</a:t>
            </a:r>
            <a:endParaRPr lang="en-US" dirty="0"/>
          </a:p>
          <a:p>
            <a:r>
              <a:rPr lang="en-US" dirty="0"/>
              <a:t>• Dermal strength maintained by a matrix of ground substance, collagen </a:t>
            </a:r>
            <a:r>
              <a:rPr lang="en-US" dirty="0" smtClean="0"/>
              <a:t>and elastin</a:t>
            </a:r>
            <a:r>
              <a:rPr lang="en-US" dirty="0"/>
              <a:t>.</a:t>
            </a:r>
          </a:p>
          <a:p>
            <a:r>
              <a:rPr lang="en-US" dirty="0"/>
              <a:t>• Skin appendages, such as hair follicles, sebaceous glands, apocrine, and </a:t>
            </a:r>
            <a:r>
              <a:rPr lang="en-US" dirty="0" smtClean="0"/>
              <a:t>eccrine glands</a:t>
            </a:r>
            <a:r>
              <a:rPr lang="en-US" dirty="0"/>
              <a:t>, are found in the </a:t>
            </a:r>
            <a:r>
              <a:rPr lang="en-US" dirty="0" smtClean="0"/>
              <a:t>dermis</a:t>
            </a:r>
          </a:p>
          <a:p>
            <a:endParaRPr lang="en-US" dirty="0"/>
          </a:p>
          <a:p>
            <a:r>
              <a:rPr lang="en-US" dirty="0"/>
              <a:t>TYPES OF </a:t>
            </a:r>
            <a:r>
              <a:rPr lang="en-US" dirty="0" smtClean="0"/>
              <a:t>GRAFTS</a:t>
            </a:r>
            <a:endParaRPr lang="en-US" dirty="0"/>
          </a:p>
          <a:p>
            <a:r>
              <a:rPr lang="en-US" dirty="0"/>
              <a:t>■ </a:t>
            </a:r>
            <a:r>
              <a:rPr lang="en-US" dirty="0" err="1"/>
              <a:t>Autograft</a:t>
            </a:r>
            <a:r>
              <a:rPr lang="en-US" dirty="0"/>
              <a:t>: Tissue transplanted from one location to another on the </a:t>
            </a:r>
            <a:r>
              <a:rPr lang="en-US" dirty="0" smtClean="0"/>
              <a:t>same individual</a:t>
            </a:r>
            <a:endParaRPr lang="en-US" dirty="0"/>
          </a:p>
          <a:p>
            <a:r>
              <a:rPr lang="en-US" dirty="0"/>
              <a:t>■ Allograft: Tissue transplanted between separate individuals of the same </a:t>
            </a:r>
            <a:r>
              <a:rPr lang="en-US" dirty="0" smtClean="0"/>
              <a:t>species</a:t>
            </a:r>
          </a:p>
          <a:p>
            <a:r>
              <a:rPr lang="en-US" dirty="0"/>
              <a:t>■ Xenograft: Tissue transplanted between diff </a:t>
            </a:r>
            <a:r>
              <a:rPr lang="en-US" dirty="0" err="1"/>
              <a:t>erent</a:t>
            </a:r>
            <a:r>
              <a:rPr lang="en-US" dirty="0"/>
              <a:t> species</a:t>
            </a:r>
          </a:p>
          <a:p>
            <a:r>
              <a:rPr lang="en-US" dirty="0"/>
              <a:t>■ Split-thickness skin graft (STSG): Contain varying amounts of </a:t>
            </a:r>
            <a:r>
              <a:rPr lang="en-US" dirty="0" smtClean="0"/>
              <a:t>dermis;  </a:t>
            </a:r>
            <a:r>
              <a:rPr lang="en-US" dirty="0"/>
              <a:t>Generally hairless grafts</a:t>
            </a:r>
          </a:p>
          <a:p>
            <a:r>
              <a:rPr lang="en-US" dirty="0"/>
              <a:t>■ Full-thickness skin graft (FTSG): Contains the entire </a:t>
            </a:r>
            <a:r>
              <a:rPr lang="en-US" dirty="0" smtClean="0"/>
              <a:t>dermis;  </a:t>
            </a:r>
            <a:r>
              <a:rPr lang="en-US" dirty="0"/>
              <a:t>Will generally replicate hair growth from donor </a:t>
            </a:r>
            <a:r>
              <a:rPr lang="en-US" dirty="0" smtClean="0"/>
              <a:t>site</a:t>
            </a:r>
          </a:p>
          <a:p>
            <a:endParaRPr lang="en-US" dirty="0" smtClean="0"/>
          </a:p>
          <a:p>
            <a:r>
              <a:rPr lang="en-US" dirty="0"/>
              <a:t>TIP: If concerned about possible infection or poor local tissue perfusion</a:t>
            </a:r>
            <a:r>
              <a:rPr lang="en-US" dirty="0" smtClean="0"/>
              <a:t>, xenograft/allograft </a:t>
            </a:r>
            <a:r>
              <a:rPr lang="en-US" dirty="0"/>
              <a:t>can be applied to wound bed </a:t>
            </a:r>
            <a:r>
              <a:rPr lang="en-US" dirty="0" smtClean="0"/>
              <a:t>first </a:t>
            </a:r>
            <a:r>
              <a:rPr lang="en-US" dirty="0"/>
              <a:t>and observed for </a:t>
            </a:r>
            <a:r>
              <a:rPr lang="en-US" dirty="0" smtClean="0"/>
              <a:t>short-term adherence</a:t>
            </a:r>
            <a:r>
              <a:rPr lang="en-US" dirty="0"/>
              <a:t>. This can inform the surgeon as to the likelihood of eventual </a:t>
            </a:r>
            <a:r>
              <a:rPr lang="en-US" dirty="0" err="1"/>
              <a:t>autograft</a:t>
            </a:r>
            <a:endParaRPr lang="en-US" dirty="0"/>
          </a:p>
          <a:p>
            <a:r>
              <a:rPr lang="en-US" dirty="0"/>
              <a:t>success.</a:t>
            </a:r>
          </a:p>
        </p:txBody>
      </p:sp>
    </p:spTree>
    <p:extLst>
      <p:ext uri="{BB962C8B-B14F-4D97-AF65-F5344CB8AC3E}">
        <p14:creationId xmlns:p14="http://schemas.microsoft.com/office/powerpoint/2010/main" val="1572916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3" y="197346"/>
            <a:ext cx="11591779" cy="6463308"/>
          </a:xfrm>
          <a:prstGeom prst="rect">
            <a:avLst/>
          </a:prstGeom>
        </p:spPr>
        <p:txBody>
          <a:bodyPr wrap="square">
            <a:spAutoFit/>
          </a:bodyPr>
          <a:lstStyle/>
          <a:p>
            <a:r>
              <a:rPr lang="en-US" dirty="0"/>
              <a:t>INDICATIONS FOR SKIN GRAFTING</a:t>
            </a:r>
          </a:p>
          <a:p>
            <a:r>
              <a:rPr lang="en-US" dirty="0"/>
              <a:t>■ Common option for wounds that are not amenable to primary closure or </a:t>
            </a:r>
            <a:r>
              <a:rPr lang="en-US" dirty="0" smtClean="0"/>
              <a:t>adjacent tissue </a:t>
            </a:r>
            <a:r>
              <a:rPr lang="en-US" dirty="0"/>
              <a:t>transfer</a:t>
            </a:r>
          </a:p>
          <a:p>
            <a:r>
              <a:rPr lang="en-US" dirty="0"/>
              <a:t>■ Patients with </a:t>
            </a:r>
            <a:r>
              <a:rPr lang="en-US" dirty="0" smtClean="0"/>
              <a:t>significant </a:t>
            </a:r>
            <a:r>
              <a:rPr lang="en-US" dirty="0"/>
              <a:t>comorbidities unable to tolerate more </a:t>
            </a:r>
            <a:r>
              <a:rPr lang="en-US" dirty="0" smtClean="0"/>
              <a:t>complex reconstructive efforts </a:t>
            </a:r>
            <a:r>
              <a:rPr lang="en-US" dirty="0"/>
              <a:t>or in those in whom risks of complex </a:t>
            </a:r>
            <a:r>
              <a:rPr lang="en-US" dirty="0" smtClean="0"/>
              <a:t>reconstruction outweigh benefit</a:t>
            </a:r>
            <a:endParaRPr lang="en-US" dirty="0"/>
          </a:p>
          <a:p>
            <a:r>
              <a:rPr lang="en-US" dirty="0"/>
              <a:t>■ Traumatic soft tissue avulsion</a:t>
            </a:r>
          </a:p>
          <a:p>
            <a:r>
              <a:rPr lang="en-US" dirty="0"/>
              <a:t>■ Large surface area skin loss, as in burn patients</a:t>
            </a:r>
          </a:p>
          <a:p>
            <a:r>
              <a:rPr lang="en-US" dirty="0"/>
              <a:t>■ Donor site closure for </a:t>
            </a:r>
            <a:r>
              <a:rPr lang="en-US" dirty="0" smtClean="0"/>
              <a:t>flap </a:t>
            </a:r>
            <a:r>
              <a:rPr lang="en-US" dirty="0"/>
              <a:t>reconstruction (e.g., scalp rotation, free radial </a:t>
            </a:r>
            <a:r>
              <a:rPr lang="en-US" dirty="0" smtClean="0"/>
              <a:t>forearm flap</a:t>
            </a:r>
            <a:r>
              <a:rPr lang="en-US" dirty="0"/>
              <a:t>, anterolateral thigh </a:t>
            </a:r>
            <a:r>
              <a:rPr lang="en-US" dirty="0" smtClean="0"/>
              <a:t>flap</a:t>
            </a:r>
            <a:r>
              <a:rPr lang="en-US" dirty="0"/>
              <a:t>, etc.)</a:t>
            </a:r>
          </a:p>
          <a:p>
            <a:r>
              <a:rPr lang="en-US" dirty="0"/>
              <a:t>CONTRAINDICATIONS FOR SKIN </a:t>
            </a:r>
            <a:r>
              <a:rPr lang="en-US" dirty="0" smtClean="0"/>
              <a:t>GRAFTING</a:t>
            </a:r>
            <a:endParaRPr lang="en-US" dirty="0"/>
          </a:p>
          <a:p>
            <a:r>
              <a:rPr lang="en-US" dirty="0"/>
              <a:t>■ Recipient wound bed infection</a:t>
            </a:r>
          </a:p>
          <a:p>
            <a:r>
              <a:rPr lang="en-US" dirty="0"/>
              <a:t>■ Recipient wound with poor vascularization or concern for hindered </a:t>
            </a:r>
            <a:r>
              <a:rPr lang="en-US" dirty="0" smtClean="0"/>
              <a:t>vascular ingrowth </a:t>
            </a:r>
            <a:r>
              <a:rPr lang="en-US" dirty="0"/>
              <a:t>(i.e. sites of prior radiation, etc.)</a:t>
            </a:r>
          </a:p>
          <a:p>
            <a:r>
              <a:rPr lang="en-US" dirty="0"/>
              <a:t>■ Inability to achieve motionless/shear-free recipient site</a:t>
            </a:r>
          </a:p>
          <a:p>
            <a:r>
              <a:rPr lang="en-US" dirty="0"/>
              <a:t>■ Coverage of avascular structures: Tendon without </a:t>
            </a:r>
            <a:r>
              <a:rPr lang="en-US" dirty="0" err="1"/>
              <a:t>paratenon</a:t>
            </a:r>
            <a:r>
              <a:rPr lang="en-US" dirty="0"/>
              <a:t>, bone </a:t>
            </a:r>
            <a:r>
              <a:rPr lang="en-US" dirty="0" smtClean="0"/>
              <a:t>without periosteum</a:t>
            </a:r>
            <a:r>
              <a:rPr lang="en-US" dirty="0"/>
              <a:t>, cartilage without </a:t>
            </a:r>
            <a:r>
              <a:rPr lang="en-US" dirty="0" smtClean="0"/>
              <a:t>perichondrium</a:t>
            </a:r>
          </a:p>
          <a:p>
            <a:r>
              <a:rPr lang="en-US" dirty="0"/>
              <a:t>INDICATIONS FOR </a:t>
            </a:r>
            <a:r>
              <a:rPr lang="en-US" dirty="0" smtClean="0"/>
              <a:t>XENOGRAFTING/ALLOGRAFTING</a:t>
            </a:r>
            <a:endParaRPr lang="en-US" dirty="0"/>
          </a:p>
          <a:p>
            <a:r>
              <a:rPr lang="en-US" dirty="0"/>
              <a:t>■ Xenografts have been harvested from numerous animals; however, </a:t>
            </a:r>
            <a:r>
              <a:rPr lang="en-US" dirty="0" smtClean="0"/>
              <a:t>porcine xenografts </a:t>
            </a:r>
            <a:r>
              <a:rPr lang="en-US" dirty="0"/>
              <a:t>are most commonly used today</a:t>
            </a:r>
          </a:p>
          <a:p>
            <a:r>
              <a:rPr lang="en-US" dirty="0"/>
              <a:t>■ Allografts from cadaver donor</a:t>
            </a:r>
          </a:p>
          <a:p>
            <a:r>
              <a:rPr lang="en-US" dirty="0"/>
              <a:t>■ Commonly used as processed and preserved “off -the-shelf” products, </a:t>
            </a:r>
            <a:r>
              <a:rPr lang="en-US" dirty="0" smtClean="0"/>
              <a:t>having decreased </a:t>
            </a:r>
            <a:r>
              <a:rPr lang="en-US" dirty="0"/>
              <a:t>antigenicity</a:t>
            </a:r>
          </a:p>
          <a:p>
            <a:r>
              <a:rPr lang="en-US" dirty="0"/>
              <a:t>■ Utilized for temporary wound coverage/biologic dressing in the management </a:t>
            </a:r>
            <a:r>
              <a:rPr lang="en-US" dirty="0" smtClean="0"/>
              <a:t>of large </a:t>
            </a:r>
            <a:r>
              <a:rPr lang="en-US" dirty="0"/>
              <a:t>surface area burns in patients with small donor site availability, </a:t>
            </a:r>
            <a:r>
              <a:rPr lang="en-US" dirty="0" err="1" smtClean="0"/>
              <a:t>exfoliative</a:t>
            </a:r>
            <a:r>
              <a:rPr lang="en-US" dirty="0" smtClean="0"/>
              <a:t> diseases </a:t>
            </a:r>
            <a:r>
              <a:rPr lang="en-US" dirty="0"/>
              <a:t>including Stevens-Johnson syndrome and toxic epidermal necrolysis, and</a:t>
            </a:r>
          </a:p>
          <a:p>
            <a:r>
              <a:rPr lang="en-US" dirty="0" err="1"/>
              <a:t>autograft</a:t>
            </a:r>
            <a:r>
              <a:rPr lang="en-US" dirty="0"/>
              <a:t> donor site coverage</a:t>
            </a:r>
          </a:p>
          <a:p>
            <a:r>
              <a:rPr lang="en-US" dirty="0"/>
              <a:t>■ Allografts become vascularized and then are rejected at around 10 days</a:t>
            </a:r>
          </a:p>
          <a:p>
            <a:r>
              <a:rPr lang="en-US" dirty="0"/>
              <a:t>■ Xenografts are rejected prior to vascularization</a:t>
            </a:r>
          </a:p>
          <a:p>
            <a:r>
              <a:rPr lang="en-US" dirty="0"/>
              <a:t>■ Studies have shown faster healing times, decreased pain, and decreased </a:t>
            </a:r>
            <a:r>
              <a:rPr lang="en-US" dirty="0" smtClean="0"/>
              <a:t>bacterial overgrowth </a:t>
            </a:r>
            <a:r>
              <a:rPr lang="en-US" dirty="0"/>
              <a:t>when xenografts have been applied to partial-thickness burn wounds</a:t>
            </a:r>
          </a:p>
        </p:txBody>
      </p:sp>
    </p:spTree>
    <p:extLst>
      <p:ext uri="{BB962C8B-B14F-4D97-AF65-F5344CB8AC3E}">
        <p14:creationId xmlns:p14="http://schemas.microsoft.com/office/powerpoint/2010/main" val="1819062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09310"/>
          </a:xfrm>
          <a:prstGeom prst="rect">
            <a:avLst/>
          </a:prstGeom>
        </p:spPr>
        <p:txBody>
          <a:bodyPr wrap="square">
            <a:spAutoFit/>
          </a:bodyPr>
          <a:lstStyle/>
          <a:p>
            <a:r>
              <a:rPr lang="en-US" dirty="0"/>
              <a:t>SKIN GRAFT </a:t>
            </a:r>
            <a:r>
              <a:rPr lang="en-US" dirty="0" smtClean="0"/>
              <a:t>SURVIVAL</a:t>
            </a:r>
            <a:endParaRPr lang="en-US" dirty="0"/>
          </a:p>
          <a:p>
            <a:r>
              <a:rPr lang="en-US" dirty="0"/>
              <a:t>■ Skin graft survival, or “take,” is based upon ability to adhere to a recipient site</a:t>
            </a:r>
            <a:r>
              <a:rPr lang="en-US" dirty="0" smtClean="0"/>
              <a:t>, receive </a:t>
            </a:r>
            <a:r>
              <a:rPr lang="en-US" dirty="0"/>
              <a:t>nutrients from underlying wound bed, and have vascular </a:t>
            </a:r>
            <a:r>
              <a:rPr lang="en-US" dirty="0" smtClean="0"/>
              <a:t>ingrowth eventually</a:t>
            </a:r>
            <a:endParaRPr lang="en-US" dirty="0"/>
          </a:p>
          <a:p>
            <a:r>
              <a:rPr lang="en-US" dirty="0"/>
              <a:t>■ Skin Graft Adherence</a:t>
            </a:r>
          </a:p>
          <a:p>
            <a:r>
              <a:rPr lang="en-US" dirty="0"/>
              <a:t>• 1st Phase: Fibrin deposition—a </a:t>
            </a:r>
            <a:r>
              <a:rPr lang="en-US" dirty="0" smtClean="0"/>
              <a:t>fibrin </a:t>
            </a:r>
            <a:r>
              <a:rPr lang="en-US" dirty="0"/>
              <a:t>layer forms between graft and </a:t>
            </a:r>
            <a:r>
              <a:rPr lang="en-US" dirty="0" smtClean="0"/>
              <a:t>recipient bed</a:t>
            </a:r>
            <a:r>
              <a:rPr lang="en-US" dirty="0"/>
              <a:t>, causing graft adherence, lasting approximately 72 hours</a:t>
            </a:r>
          </a:p>
          <a:p>
            <a:r>
              <a:rPr lang="en-US" dirty="0"/>
              <a:t>• 2nd Phase: Ingrowth of </a:t>
            </a:r>
            <a:r>
              <a:rPr lang="en-US" dirty="0" smtClean="0"/>
              <a:t>fibrous </a:t>
            </a:r>
            <a:r>
              <a:rPr lang="en-US" dirty="0"/>
              <a:t>tissue and vessels into graft, producing </a:t>
            </a:r>
            <a:r>
              <a:rPr lang="en-US" dirty="0" smtClean="0"/>
              <a:t>long term adherence</a:t>
            </a:r>
            <a:endParaRPr lang="en-US" dirty="0"/>
          </a:p>
          <a:p>
            <a:r>
              <a:rPr lang="en-US" dirty="0"/>
              <a:t>■ Three Phases of Skin Graft </a:t>
            </a:r>
            <a:r>
              <a:rPr lang="en-US" dirty="0" smtClean="0"/>
              <a:t>Revascularization</a:t>
            </a:r>
            <a:endParaRPr lang="en-US" dirty="0"/>
          </a:p>
          <a:p>
            <a:r>
              <a:rPr lang="en-US" dirty="0"/>
              <a:t>• Imbibition: 24–48 hours—absorption of nutrients from wound bed to </a:t>
            </a:r>
            <a:r>
              <a:rPr lang="en-US" dirty="0" smtClean="0"/>
              <a:t>graft occurs </a:t>
            </a:r>
            <a:r>
              <a:rPr lang="en-US" dirty="0"/>
              <a:t>through capillary action</a:t>
            </a:r>
          </a:p>
          <a:p>
            <a:r>
              <a:rPr lang="en-US" dirty="0"/>
              <a:t>• Inosculation: 48–72 hours—wound bed and graft capillary endings align</a:t>
            </a:r>
          </a:p>
          <a:p>
            <a:r>
              <a:rPr lang="en-US" dirty="0"/>
              <a:t>• Revascularization: 4–6 days—full ingrowth of recipient capillaries into graft</a:t>
            </a:r>
          </a:p>
          <a:p>
            <a:r>
              <a:rPr lang="en-US" dirty="0"/>
              <a:t>■ Recipient Site Requirements:</a:t>
            </a:r>
          </a:p>
          <a:p>
            <a:r>
              <a:rPr lang="en-US" dirty="0"/>
              <a:t>• Well-vascularized wound bed with adequate hemostasis including fascia</a:t>
            </a:r>
            <a:r>
              <a:rPr lang="en-US" dirty="0" smtClean="0"/>
              <a:t>, muscle</a:t>
            </a:r>
            <a:r>
              <a:rPr lang="en-US" dirty="0"/>
              <a:t>, </a:t>
            </a:r>
            <a:r>
              <a:rPr lang="en-US" dirty="0" err="1"/>
              <a:t>paratenon</a:t>
            </a:r>
            <a:r>
              <a:rPr lang="en-US" dirty="0"/>
              <a:t>, periosteum, or perichondrium</a:t>
            </a:r>
          </a:p>
          <a:p>
            <a:r>
              <a:rPr lang="en-US" dirty="0"/>
              <a:t>• Evidence of “beefy red” granulation tissue in wound bed</a:t>
            </a:r>
          </a:p>
          <a:p>
            <a:r>
              <a:rPr lang="en-US" dirty="0"/>
              <a:t>• Adequate debridement of all </a:t>
            </a:r>
            <a:r>
              <a:rPr lang="en-US" dirty="0" smtClean="0"/>
              <a:t>fibrinous </a:t>
            </a:r>
            <a:r>
              <a:rPr lang="en-US" dirty="0"/>
              <a:t>exudate and devitalized tissue</a:t>
            </a:r>
          </a:p>
          <a:p>
            <a:r>
              <a:rPr lang="en-US" dirty="0"/>
              <a:t>• “Clean” wound, without signs of local </a:t>
            </a:r>
            <a:r>
              <a:rPr lang="en-US" dirty="0" smtClean="0"/>
              <a:t>infection</a:t>
            </a:r>
            <a:endParaRPr lang="en-US" dirty="0"/>
          </a:p>
          <a:p>
            <a:r>
              <a:rPr lang="en-US" dirty="0"/>
              <a:t>▶ Must always consider presence of </a:t>
            </a:r>
            <a:r>
              <a:rPr lang="en-US" dirty="0" smtClean="0"/>
              <a:t>biofilm</a:t>
            </a:r>
            <a:r>
              <a:rPr lang="en-US" dirty="0"/>
              <a:t>, as </a:t>
            </a:r>
            <a:r>
              <a:rPr lang="en-US" dirty="0" smtClean="0"/>
              <a:t>biofilm-induced tissue degradation </a:t>
            </a:r>
            <a:r>
              <a:rPr lang="en-US" dirty="0"/>
              <a:t>is a common cause of skin graft </a:t>
            </a:r>
            <a:r>
              <a:rPr lang="en-US" dirty="0" smtClean="0"/>
              <a:t>loss</a:t>
            </a:r>
            <a:endParaRPr lang="en-US" dirty="0"/>
          </a:p>
          <a:p>
            <a:r>
              <a:rPr lang="en-US" dirty="0"/>
              <a:t>♦ Perform recipient site debridement and obtain </a:t>
            </a:r>
            <a:r>
              <a:rPr lang="en-US" dirty="0" smtClean="0"/>
              <a:t>post debridement culture if </a:t>
            </a:r>
            <a:r>
              <a:rPr lang="en-US" dirty="0"/>
              <a:t>there is concern for active or history of local infection</a:t>
            </a:r>
          </a:p>
          <a:p>
            <a:r>
              <a:rPr lang="en-US" dirty="0"/>
              <a:t>♦ Culture counts &lt;</a:t>
            </a:r>
            <a:r>
              <a:rPr lang="en-US" dirty="0" smtClean="0"/>
              <a:t>100,000 </a:t>
            </a:r>
            <a:r>
              <a:rPr lang="en-US" dirty="0"/>
              <a:t>colony forming unit (CFU)/g tissue is advised </a:t>
            </a:r>
            <a:r>
              <a:rPr lang="en-US" dirty="0" smtClean="0"/>
              <a:t>prior to </a:t>
            </a:r>
            <a:r>
              <a:rPr lang="en-US" dirty="0"/>
              <a:t>grafting</a:t>
            </a:r>
          </a:p>
          <a:p>
            <a:r>
              <a:rPr lang="en-US" dirty="0"/>
              <a:t>• Must also consider patient’s comorbidities that may </a:t>
            </a:r>
            <a:r>
              <a:rPr lang="en-US" dirty="0" smtClean="0"/>
              <a:t>affect </a:t>
            </a:r>
            <a:r>
              <a:rPr lang="en-US" dirty="0"/>
              <a:t>skin graft </a:t>
            </a:r>
            <a:r>
              <a:rPr lang="en-US" dirty="0" smtClean="0"/>
              <a:t>survival (</a:t>
            </a:r>
            <a:r>
              <a:rPr lang="en-US" dirty="0"/>
              <a:t>e.g., nicotine use, anticoagulation, prior radiation)</a:t>
            </a:r>
          </a:p>
        </p:txBody>
      </p:sp>
      <p:sp>
        <p:nvSpPr>
          <p:cNvPr id="3" name="Rectangle 2"/>
          <p:cNvSpPr/>
          <p:nvPr/>
        </p:nvSpPr>
        <p:spPr>
          <a:xfrm>
            <a:off x="0" y="5745203"/>
            <a:ext cx="12192000" cy="1200329"/>
          </a:xfrm>
          <a:prstGeom prst="rect">
            <a:avLst/>
          </a:prstGeom>
        </p:spPr>
        <p:txBody>
          <a:bodyPr wrap="square">
            <a:spAutoFit/>
          </a:bodyPr>
          <a:lstStyle/>
          <a:p>
            <a:endParaRPr lang="en-US" dirty="0" smtClean="0"/>
          </a:p>
          <a:p>
            <a:r>
              <a:rPr lang="en-US" dirty="0" smtClean="0"/>
              <a:t>SKIN </a:t>
            </a:r>
            <a:r>
              <a:rPr lang="en-US" dirty="0"/>
              <a:t>GRAFT FAILURE</a:t>
            </a:r>
          </a:p>
          <a:p>
            <a:r>
              <a:rPr lang="en-US" dirty="0"/>
              <a:t>■ Common causes of skin graft failure include:</a:t>
            </a:r>
          </a:p>
          <a:p>
            <a:r>
              <a:rPr lang="en-US" dirty="0"/>
              <a:t>• </a:t>
            </a:r>
            <a:r>
              <a:rPr lang="en-US" dirty="0" smtClean="0"/>
              <a:t>Shear     • </a:t>
            </a:r>
            <a:r>
              <a:rPr lang="en-US" dirty="0"/>
              <a:t>Fluid collection (</a:t>
            </a:r>
            <a:r>
              <a:rPr lang="en-US" dirty="0" err="1"/>
              <a:t>seroma</a:t>
            </a:r>
            <a:r>
              <a:rPr lang="en-US" dirty="0"/>
              <a:t>, hematoma</a:t>
            </a:r>
            <a:r>
              <a:rPr lang="en-US" dirty="0" smtClean="0"/>
              <a:t>)        • Infection        • </a:t>
            </a:r>
            <a:r>
              <a:rPr lang="en-US" dirty="0"/>
              <a:t>Inadequate perfusion to recipient site</a:t>
            </a:r>
          </a:p>
        </p:txBody>
      </p:sp>
    </p:spTree>
    <p:extLst>
      <p:ext uri="{BB962C8B-B14F-4D97-AF65-F5344CB8AC3E}">
        <p14:creationId xmlns:p14="http://schemas.microsoft.com/office/powerpoint/2010/main" val="15890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514535" cy="6463308"/>
          </a:xfrm>
          <a:prstGeom prst="rect">
            <a:avLst/>
          </a:prstGeom>
        </p:spPr>
        <p:txBody>
          <a:bodyPr wrap="square">
            <a:spAutoFit/>
          </a:bodyPr>
          <a:lstStyle/>
          <a:p>
            <a:r>
              <a:rPr lang="en-US" dirty="0"/>
              <a:t>GRAFT SELECTION CONSIDERATION</a:t>
            </a:r>
          </a:p>
          <a:p>
            <a:r>
              <a:rPr lang="en-US" dirty="0"/>
              <a:t>■ Goal of all reconstructive </a:t>
            </a:r>
            <a:r>
              <a:rPr lang="en-US" dirty="0" smtClean="0"/>
              <a:t>efforts </a:t>
            </a:r>
            <a:r>
              <a:rPr lang="en-US" dirty="0"/>
              <a:t>is to “replace like with like”</a:t>
            </a:r>
          </a:p>
          <a:p>
            <a:r>
              <a:rPr lang="en-US" dirty="0"/>
              <a:t>■ Consider quality, color, and thickness of surrounding recipient site skin prior </a:t>
            </a:r>
            <a:r>
              <a:rPr lang="en-US" dirty="0" smtClean="0"/>
              <a:t>to choosing </a:t>
            </a:r>
            <a:r>
              <a:rPr lang="en-US" dirty="0"/>
              <a:t>donor site (e.g., choosing supraclavicular or </a:t>
            </a:r>
            <a:r>
              <a:rPr lang="en-US" dirty="0" err="1"/>
              <a:t>postauricular</a:t>
            </a:r>
            <a:r>
              <a:rPr lang="en-US" dirty="0"/>
              <a:t> donor site </a:t>
            </a:r>
            <a:r>
              <a:rPr lang="en-US" dirty="0" smtClean="0"/>
              <a:t>for eyelid </a:t>
            </a:r>
            <a:r>
              <a:rPr lang="en-US" dirty="0"/>
              <a:t>recipient)</a:t>
            </a:r>
          </a:p>
          <a:p>
            <a:r>
              <a:rPr lang="en-US" dirty="0"/>
              <a:t>■ Take into account skin graft </a:t>
            </a:r>
            <a:r>
              <a:rPr lang="en-US" dirty="0" smtClean="0"/>
              <a:t>contracture:</a:t>
            </a:r>
            <a:endParaRPr lang="en-US" dirty="0"/>
          </a:p>
          <a:p>
            <a:r>
              <a:rPr lang="en-US" dirty="0"/>
              <a:t>• Primary Contracture: Immediate contraction of newly harvested grafts as </a:t>
            </a:r>
            <a:r>
              <a:rPr lang="en-US" dirty="0" smtClean="0"/>
              <a:t>a result </a:t>
            </a:r>
            <a:r>
              <a:rPr lang="en-US" dirty="0"/>
              <a:t>of retained elastin in dermis</a:t>
            </a:r>
          </a:p>
          <a:p>
            <a:r>
              <a:rPr lang="en-US" dirty="0"/>
              <a:t>▶ Thicker skin grafts will display more primary contracture than thinner </a:t>
            </a:r>
            <a:r>
              <a:rPr lang="en-US" dirty="0" smtClean="0"/>
              <a:t>skin grafts</a:t>
            </a:r>
          </a:p>
          <a:p>
            <a:r>
              <a:rPr lang="en-US" dirty="0"/>
              <a:t>• Secondary Contracture: Contraction seen in healed skin grafts, believed </a:t>
            </a:r>
            <a:r>
              <a:rPr lang="en-US" dirty="0" smtClean="0"/>
              <a:t>to result </a:t>
            </a:r>
            <a:r>
              <a:rPr lang="en-US" dirty="0"/>
              <a:t>from </a:t>
            </a:r>
            <a:r>
              <a:rPr lang="en-US" dirty="0" err="1" smtClean="0"/>
              <a:t>myofibroblast</a:t>
            </a:r>
            <a:r>
              <a:rPr lang="en-US" dirty="0" smtClean="0"/>
              <a:t> </a:t>
            </a:r>
            <a:r>
              <a:rPr lang="en-US" dirty="0"/>
              <a:t>activity</a:t>
            </a:r>
          </a:p>
          <a:p>
            <a:r>
              <a:rPr lang="en-US" dirty="0"/>
              <a:t>▶ The thinner the skin graft, the more secondary contracture to be expected</a:t>
            </a:r>
          </a:p>
          <a:p>
            <a:r>
              <a:rPr lang="en-US" dirty="0"/>
              <a:t>NOTE: Wounds left to heal secondarily demonstrate greatest degree of contracture.</a:t>
            </a:r>
          </a:p>
          <a:p>
            <a:r>
              <a:rPr lang="en-US" dirty="0"/>
              <a:t>■ Common STSG donor sites include: thigh, buttock, back</a:t>
            </a:r>
          </a:p>
          <a:p>
            <a:r>
              <a:rPr lang="en-US" dirty="0"/>
              <a:t>■ Common FTSG donor sites include: pre- and </a:t>
            </a:r>
            <a:r>
              <a:rPr lang="en-US" dirty="0" err="1"/>
              <a:t>postauricular</a:t>
            </a:r>
            <a:r>
              <a:rPr lang="en-US" dirty="0"/>
              <a:t>, supraclavicular, groin</a:t>
            </a:r>
            <a:r>
              <a:rPr lang="en-US" dirty="0" smtClean="0"/>
              <a:t>, axilla</a:t>
            </a:r>
            <a:endParaRPr lang="en-US" dirty="0"/>
          </a:p>
          <a:p>
            <a:r>
              <a:rPr lang="en-US" dirty="0"/>
              <a:t>• </a:t>
            </a:r>
            <a:r>
              <a:rPr lang="en-US" dirty="0" smtClean="0"/>
              <a:t>Benefit </a:t>
            </a:r>
            <a:r>
              <a:rPr lang="en-US" dirty="0"/>
              <a:t>of FTSG is that donor site can commonly be closed </a:t>
            </a:r>
            <a:r>
              <a:rPr lang="en-US" dirty="0" smtClean="0"/>
              <a:t>primarily, decreasing </a:t>
            </a:r>
            <a:r>
              <a:rPr lang="en-US" dirty="0"/>
              <a:t>overall donor site morbidity</a:t>
            </a:r>
          </a:p>
        </p:txBody>
      </p:sp>
      <p:pic>
        <p:nvPicPr>
          <p:cNvPr id="3" name="Picture 2"/>
          <p:cNvPicPr>
            <a:picLocks noChangeAspect="1"/>
          </p:cNvPicPr>
          <p:nvPr/>
        </p:nvPicPr>
        <p:blipFill>
          <a:blip r:embed="rId2"/>
          <a:stretch>
            <a:fillRect/>
          </a:stretch>
        </p:blipFill>
        <p:spPr>
          <a:xfrm>
            <a:off x="5514534" y="393896"/>
            <a:ext cx="6677465" cy="4960194"/>
          </a:xfrm>
          <a:prstGeom prst="rect">
            <a:avLst/>
          </a:prstGeom>
        </p:spPr>
      </p:pic>
    </p:spTree>
    <p:extLst>
      <p:ext uri="{BB962C8B-B14F-4D97-AF65-F5344CB8AC3E}">
        <p14:creationId xmlns:p14="http://schemas.microsoft.com/office/powerpoint/2010/main" val="203094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5773" y="900333"/>
            <a:ext cx="11183237" cy="4937760"/>
          </a:xfrm>
          <a:prstGeom prst="rect">
            <a:avLst/>
          </a:prstGeom>
        </p:spPr>
      </p:pic>
    </p:spTree>
    <p:extLst>
      <p:ext uri="{BB962C8B-B14F-4D97-AF65-F5344CB8AC3E}">
        <p14:creationId xmlns:p14="http://schemas.microsoft.com/office/powerpoint/2010/main" val="278993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230"/>
            <a:ext cx="12192000" cy="6740307"/>
          </a:xfrm>
          <a:prstGeom prst="rect">
            <a:avLst/>
          </a:prstGeom>
        </p:spPr>
        <p:txBody>
          <a:bodyPr wrap="square">
            <a:spAutoFit/>
          </a:bodyPr>
          <a:lstStyle/>
          <a:p>
            <a:r>
              <a:rPr lang="en-US" dirty="0"/>
              <a:t>HARVEST AND APPLICATION OF STSG</a:t>
            </a:r>
          </a:p>
          <a:p>
            <a:r>
              <a:rPr lang="en-US" dirty="0"/>
              <a:t>■ For large surface coverage of </a:t>
            </a:r>
            <a:r>
              <a:rPr lang="en-US" dirty="0" smtClean="0"/>
              <a:t>non cosmetically </a:t>
            </a:r>
            <a:r>
              <a:rPr lang="en-US" dirty="0"/>
              <a:t>sensitive regions (e.g., eyes, ears</a:t>
            </a:r>
            <a:r>
              <a:rPr lang="en-US" dirty="0" smtClean="0"/>
              <a:t>, nose</a:t>
            </a:r>
            <a:r>
              <a:rPr lang="en-US" dirty="0"/>
              <a:t>), STSG is preferred</a:t>
            </a:r>
          </a:p>
          <a:p>
            <a:r>
              <a:rPr lang="en-US" dirty="0"/>
              <a:t>■ Skin can be harvested using powered dermatome at pre-selected thickness</a:t>
            </a:r>
          </a:p>
          <a:p>
            <a:r>
              <a:rPr lang="en-US" dirty="0"/>
              <a:t>■ Can be placed as a “sheet” or “meshed” graft</a:t>
            </a:r>
          </a:p>
          <a:p>
            <a:r>
              <a:rPr lang="en-US" dirty="0"/>
              <a:t>• Sheet graft: Continuous uninterrupted surface</a:t>
            </a:r>
          </a:p>
          <a:p>
            <a:r>
              <a:rPr lang="en-US" dirty="0"/>
              <a:t>▶ Superior cosmetic result</a:t>
            </a:r>
          </a:p>
          <a:p>
            <a:r>
              <a:rPr lang="en-US" dirty="0"/>
              <a:t>▶ Lacks perforations for egress of serum and blood, which could contribute </a:t>
            </a:r>
            <a:r>
              <a:rPr lang="en-US" dirty="0" smtClean="0"/>
              <a:t>to graft </a:t>
            </a:r>
            <a:r>
              <a:rPr lang="en-US" dirty="0"/>
              <a:t>loss, if not expressed</a:t>
            </a:r>
          </a:p>
          <a:p>
            <a:r>
              <a:rPr lang="en-US" dirty="0"/>
              <a:t>▶ Final graft size is similar to size of harvest after primary contracture occurs</a:t>
            </a:r>
          </a:p>
          <a:p>
            <a:r>
              <a:rPr lang="en-US" dirty="0"/>
              <a:t>• Meshed graft: First introduced by Tanner et </a:t>
            </a:r>
            <a:r>
              <a:rPr lang="en-US" dirty="0" smtClean="0"/>
              <a:t>al</a:t>
            </a:r>
            <a:endParaRPr lang="en-US" dirty="0"/>
          </a:p>
          <a:p>
            <a:r>
              <a:rPr lang="en-US" dirty="0"/>
              <a:t>▶ Allows for variable expansion of harvested graft by placement of </a:t>
            </a:r>
            <a:r>
              <a:rPr lang="en-US" dirty="0" smtClean="0"/>
              <a:t>sequential longitudinal </a:t>
            </a:r>
            <a:r>
              <a:rPr lang="en-US" dirty="0"/>
              <a:t>incisions across graft</a:t>
            </a:r>
          </a:p>
          <a:p>
            <a:r>
              <a:rPr lang="en-US" dirty="0"/>
              <a:t>▶ Provides means for serum and blood </a:t>
            </a:r>
            <a:r>
              <a:rPr lang="en-US" dirty="0" smtClean="0"/>
              <a:t>egress</a:t>
            </a:r>
          </a:p>
          <a:p>
            <a:r>
              <a:rPr lang="en-US" dirty="0"/>
              <a:t>▶ Increases </a:t>
            </a:r>
            <a:r>
              <a:rPr lang="en-US" dirty="0" smtClean="0"/>
              <a:t>final </a:t>
            </a:r>
            <a:r>
              <a:rPr lang="en-US" dirty="0"/>
              <a:t>graft size as compared to donor site</a:t>
            </a:r>
          </a:p>
          <a:p>
            <a:r>
              <a:rPr lang="en-US" dirty="0"/>
              <a:t>♦ Common meshing ratios include 1.5:1, 2:1, and 3:1</a:t>
            </a:r>
          </a:p>
          <a:p>
            <a:r>
              <a:rPr lang="en-US" dirty="0"/>
              <a:t>♦ Allows for greater surface coverage while minimizing donor site</a:t>
            </a:r>
          </a:p>
          <a:p>
            <a:r>
              <a:rPr lang="en-US" dirty="0"/>
              <a:t>♦ Meshing ratios have not been shown to be accurate representation </a:t>
            </a:r>
            <a:r>
              <a:rPr lang="en-US" dirty="0" smtClean="0"/>
              <a:t>of final </a:t>
            </a:r>
            <a:r>
              <a:rPr lang="en-US" dirty="0"/>
              <a:t>graft </a:t>
            </a:r>
            <a:r>
              <a:rPr lang="en-US" dirty="0" smtClean="0"/>
              <a:t>size</a:t>
            </a:r>
            <a:endParaRPr lang="en-US" dirty="0"/>
          </a:p>
          <a:p>
            <a:r>
              <a:rPr lang="en-US" dirty="0"/>
              <a:t>o 1.5:1 meshing resulted in 1.36× expansion</a:t>
            </a:r>
          </a:p>
          <a:p>
            <a:r>
              <a:rPr lang="en-US" dirty="0"/>
              <a:t>o 3:1 resulted in 1.8× expansion</a:t>
            </a:r>
          </a:p>
          <a:p>
            <a:r>
              <a:rPr lang="en-US" dirty="0" smtClean="0"/>
              <a:t>▶ </a:t>
            </a:r>
            <a:r>
              <a:rPr lang="en-US" dirty="0"/>
              <a:t>“Cobblestone” </a:t>
            </a:r>
            <a:r>
              <a:rPr lang="en-US" dirty="0" smtClean="0"/>
              <a:t>final </a:t>
            </a:r>
            <a:r>
              <a:rPr lang="en-US" dirty="0"/>
              <a:t>appearance once healed results in worse </a:t>
            </a:r>
            <a:r>
              <a:rPr lang="en-US" dirty="0" smtClean="0"/>
              <a:t>cosmetic outcome </a:t>
            </a:r>
            <a:r>
              <a:rPr lang="en-US" dirty="0"/>
              <a:t>as compared to sheet graft</a:t>
            </a:r>
          </a:p>
          <a:p>
            <a:r>
              <a:rPr lang="en-US" dirty="0"/>
              <a:t>■ Using either staples or suture, STSG is secured </a:t>
            </a:r>
            <a:r>
              <a:rPr lang="en-US" dirty="0" smtClean="0"/>
              <a:t>to </a:t>
            </a:r>
            <a:r>
              <a:rPr lang="en-US" dirty="0"/>
              <a:t>wound bed to prevent tenting</a:t>
            </a:r>
          </a:p>
          <a:p>
            <a:r>
              <a:rPr lang="en-US" dirty="0"/>
              <a:t>■ Colorimetric resurfacing using scalp donor site </a:t>
            </a:r>
            <a:r>
              <a:rPr lang="en-US" dirty="0" smtClean="0"/>
              <a:t>STSG is an uncommon </a:t>
            </a:r>
            <a:r>
              <a:rPr lang="en-US" dirty="0"/>
              <a:t>donor site with several advantages:</a:t>
            </a:r>
          </a:p>
          <a:p>
            <a:r>
              <a:rPr lang="en-US" dirty="0"/>
              <a:t>▶ Improved color matching when reconstructing head and neck defects</a:t>
            </a:r>
          </a:p>
          <a:p>
            <a:r>
              <a:rPr lang="en-US" dirty="0"/>
              <a:t>▶ Less painful and aesthetically acceptable donor site resulting from </a:t>
            </a:r>
            <a:r>
              <a:rPr lang="en-US" dirty="0" smtClean="0"/>
              <a:t>hair regrowth </a:t>
            </a:r>
            <a:r>
              <a:rPr lang="en-US" dirty="0"/>
              <a:t>and </a:t>
            </a:r>
            <a:r>
              <a:rPr lang="en-US" dirty="0" smtClean="0"/>
              <a:t>camouflage</a:t>
            </a:r>
            <a:endParaRPr lang="en-US" dirty="0"/>
          </a:p>
          <a:p>
            <a:r>
              <a:rPr lang="en-US" dirty="0"/>
              <a:t>▶ Faster epithelialization of donor site due to high concentration of </a:t>
            </a:r>
            <a:r>
              <a:rPr lang="en-US" dirty="0" smtClean="0"/>
              <a:t>dermal appendages </a:t>
            </a:r>
            <a:r>
              <a:rPr lang="en-US" dirty="0"/>
              <a:t>and substantial vascularity</a:t>
            </a:r>
          </a:p>
          <a:p>
            <a:r>
              <a:rPr lang="en-US" dirty="0"/>
              <a:t>▶ Pediatrics—relatively large surface area</a:t>
            </a:r>
          </a:p>
        </p:txBody>
      </p:sp>
    </p:spTree>
    <p:extLst>
      <p:ext uri="{BB962C8B-B14F-4D97-AF65-F5344CB8AC3E}">
        <p14:creationId xmlns:p14="http://schemas.microsoft.com/office/powerpoint/2010/main" val="4252155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77" y="109760"/>
            <a:ext cx="11676184" cy="5909310"/>
          </a:xfrm>
          <a:prstGeom prst="rect">
            <a:avLst/>
          </a:prstGeom>
        </p:spPr>
        <p:txBody>
          <a:bodyPr wrap="square">
            <a:spAutoFit/>
          </a:bodyPr>
          <a:lstStyle/>
          <a:p>
            <a:r>
              <a:rPr lang="en-US" dirty="0"/>
              <a:t>DRESSING</a:t>
            </a:r>
          </a:p>
          <a:p>
            <a:r>
              <a:rPr lang="en-US" dirty="0"/>
              <a:t>■ Tie over bolster dressing</a:t>
            </a:r>
          </a:p>
          <a:p>
            <a:r>
              <a:rPr lang="en-US" dirty="0"/>
              <a:t>• Commonly made with </a:t>
            </a:r>
            <a:r>
              <a:rPr lang="en-US" dirty="0" err="1"/>
              <a:t>nonadherent</a:t>
            </a:r>
            <a:r>
              <a:rPr lang="en-US" dirty="0"/>
              <a:t> layer and cotton balls</a:t>
            </a:r>
          </a:p>
          <a:p>
            <a:r>
              <a:rPr lang="en-US" dirty="0"/>
              <a:t>• Provides pressure across STSG; aids in prevention of shear, </a:t>
            </a:r>
            <a:r>
              <a:rPr lang="en-US" dirty="0" err="1"/>
              <a:t>seroma</a:t>
            </a:r>
            <a:r>
              <a:rPr lang="en-US" dirty="0"/>
              <a:t>, </a:t>
            </a:r>
            <a:r>
              <a:rPr lang="en-US" dirty="0" smtClean="0"/>
              <a:t>and hematoma </a:t>
            </a:r>
            <a:r>
              <a:rPr lang="en-US" dirty="0"/>
              <a:t>formation</a:t>
            </a:r>
          </a:p>
          <a:p>
            <a:r>
              <a:rPr lang="en-US" dirty="0"/>
              <a:t>▶ Negative Pressure Wound Therapy (</a:t>
            </a:r>
            <a:r>
              <a:rPr lang="en-US" dirty="0" smtClean="0"/>
              <a:t>NPWT)</a:t>
            </a:r>
            <a:endParaRPr lang="en-US" dirty="0"/>
          </a:p>
          <a:p>
            <a:r>
              <a:rPr lang="en-US" dirty="0"/>
              <a:t>♦ Ensures uniform pressure across graft</a:t>
            </a:r>
          </a:p>
          <a:p>
            <a:r>
              <a:rPr lang="en-US" dirty="0"/>
              <a:t>♦ Minimizes shear</a:t>
            </a:r>
          </a:p>
          <a:p>
            <a:r>
              <a:rPr lang="en-US" dirty="0"/>
              <a:t>♦ Useful in </a:t>
            </a:r>
            <a:r>
              <a:rPr lang="en-US" dirty="0" smtClean="0"/>
              <a:t>difficult </a:t>
            </a:r>
            <a:r>
              <a:rPr lang="en-US" dirty="0"/>
              <a:t>wound locations (e.g., axilla, groin, neck, or in </a:t>
            </a:r>
            <a:r>
              <a:rPr lang="en-US" dirty="0" smtClean="0"/>
              <a:t>large surface </a:t>
            </a:r>
            <a:r>
              <a:rPr lang="en-US" dirty="0"/>
              <a:t>burns and extremities)</a:t>
            </a:r>
          </a:p>
          <a:p>
            <a:r>
              <a:rPr lang="en-US" dirty="0"/>
              <a:t>♦ Pressure gradient transforms inosculation into active process</a:t>
            </a:r>
          </a:p>
          <a:p>
            <a:r>
              <a:rPr lang="en-US" dirty="0"/>
              <a:t>TIP: Bolster or NPWT commonly not employed when STSG applied to </a:t>
            </a:r>
            <a:r>
              <a:rPr lang="en-US" dirty="0" smtClean="0"/>
              <a:t>either free </a:t>
            </a:r>
            <a:r>
              <a:rPr lang="en-US" dirty="0"/>
              <a:t>or </a:t>
            </a:r>
            <a:r>
              <a:rPr lang="en-US" dirty="0" err="1"/>
              <a:t>pedicled</a:t>
            </a:r>
            <a:r>
              <a:rPr lang="en-US" dirty="0"/>
              <a:t> muscle </a:t>
            </a:r>
            <a:r>
              <a:rPr lang="en-US" dirty="0" smtClean="0"/>
              <a:t>flap </a:t>
            </a:r>
            <a:r>
              <a:rPr lang="en-US" dirty="0"/>
              <a:t>as these would result in undoing pressure on </a:t>
            </a:r>
            <a:r>
              <a:rPr lang="en-US" dirty="0" smtClean="0"/>
              <a:t>flap and inability </a:t>
            </a:r>
            <a:r>
              <a:rPr lang="en-US" dirty="0"/>
              <a:t>to assess </a:t>
            </a:r>
            <a:r>
              <a:rPr lang="en-US" dirty="0" smtClean="0"/>
              <a:t>flap </a:t>
            </a:r>
            <a:r>
              <a:rPr lang="en-US" dirty="0"/>
              <a:t>viability.</a:t>
            </a:r>
          </a:p>
          <a:p>
            <a:r>
              <a:rPr lang="en-US" dirty="0"/>
              <a:t>HARVEST AND APPLICATION OF FTSG</a:t>
            </a:r>
          </a:p>
          <a:p>
            <a:r>
              <a:rPr lang="en-US" dirty="0"/>
              <a:t>■ Commonly used for aesthetically sensitive regions and across joints</a:t>
            </a:r>
          </a:p>
          <a:p>
            <a:r>
              <a:rPr lang="en-US" dirty="0"/>
              <a:t>■ Excised sharply with either scalpel or scissors in full thickness</a:t>
            </a:r>
          </a:p>
          <a:p>
            <a:r>
              <a:rPr lang="en-US" dirty="0"/>
              <a:t>• Elliptical design encouraged to promote primary closure of donor site</a:t>
            </a:r>
          </a:p>
          <a:p>
            <a:r>
              <a:rPr lang="en-US" dirty="0"/>
              <a:t>• Sharp, aggressive </a:t>
            </a:r>
            <a:r>
              <a:rPr lang="en-US" dirty="0" err="1"/>
              <a:t>debulking</a:t>
            </a:r>
            <a:r>
              <a:rPr lang="en-US" dirty="0"/>
              <a:t> of subcutaneous fat to dermis required to </a:t>
            </a:r>
            <a:r>
              <a:rPr lang="en-US" dirty="0" smtClean="0"/>
              <a:t>promote survival</a:t>
            </a:r>
            <a:endParaRPr lang="en-US" dirty="0"/>
          </a:p>
          <a:p>
            <a:r>
              <a:rPr lang="en-US" dirty="0"/>
              <a:t>■ Bolster dressing applied as </a:t>
            </a:r>
            <a:r>
              <a:rPr lang="en-US" dirty="0" smtClean="0"/>
              <a:t>above</a:t>
            </a:r>
          </a:p>
          <a:p>
            <a:r>
              <a:rPr lang="en-US" dirty="0"/>
              <a:t>■ May consider tissue expansion of donor site prior to harvest if wound </a:t>
            </a:r>
            <a:r>
              <a:rPr lang="en-US" dirty="0" smtClean="0"/>
              <a:t>requires graft </a:t>
            </a:r>
            <a:r>
              <a:rPr lang="en-US" dirty="0"/>
              <a:t>larger than what native tissue </a:t>
            </a:r>
            <a:r>
              <a:rPr lang="en-US" dirty="0" smtClean="0"/>
              <a:t>offers </a:t>
            </a:r>
            <a:r>
              <a:rPr lang="en-US" dirty="0"/>
              <a:t>when considering need for </a:t>
            </a:r>
            <a:r>
              <a:rPr lang="en-US" dirty="0" smtClean="0"/>
              <a:t>primary closure </a:t>
            </a:r>
            <a:r>
              <a:rPr lang="en-US" dirty="0"/>
              <a:t>of donor site</a:t>
            </a:r>
          </a:p>
          <a:p>
            <a:r>
              <a:rPr lang="en-US" dirty="0"/>
              <a:t>TIP: FTSG commonly displays a cyanotic discoloration during revascularization</a:t>
            </a:r>
            <a:r>
              <a:rPr lang="en-US" dirty="0" smtClean="0"/>
              <a:t>; this </a:t>
            </a:r>
            <a:r>
              <a:rPr lang="en-US" dirty="0"/>
              <a:t>can be disconcerting to an unassuming surgeon</a:t>
            </a:r>
          </a:p>
        </p:txBody>
      </p:sp>
    </p:spTree>
    <p:extLst>
      <p:ext uri="{BB962C8B-B14F-4D97-AF65-F5344CB8AC3E}">
        <p14:creationId xmlns:p14="http://schemas.microsoft.com/office/powerpoint/2010/main" val="420624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4290646" cy="6740307"/>
          </a:xfrm>
          <a:prstGeom prst="rect">
            <a:avLst/>
          </a:prstGeom>
        </p:spPr>
        <p:txBody>
          <a:bodyPr wrap="square">
            <a:spAutoFit/>
          </a:bodyPr>
          <a:lstStyle/>
          <a:p>
            <a:r>
              <a:rPr lang="en-US" dirty="0"/>
              <a:t>DONOR SITE </a:t>
            </a:r>
            <a:r>
              <a:rPr lang="en-US" dirty="0" smtClean="0"/>
              <a:t>CARE</a:t>
            </a:r>
            <a:endParaRPr lang="en-US" dirty="0"/>
          </a:p>
          <a:p>
            <a:r>
              <a:rPr lang="en-US" dirty="0"/>
              <a:t>■ Goal for FTSG donor site is primary closure</a:t>
            </a:r>
          </a:p>
          <a:p>
            <a:r>
              <a:rPr lang="en-US" dirty="0"/>
              <a:t>■ Split-thickness donor sites maintain the ability to re-epithelialize due to </a:t>
            </a:r>
            <a:r>
              <a:rPr lang="en-US" dirty="0" smtClean="0"/>
              <a:t>retained dermal </a:t>
            </a:r>
            <a:r>
              <a:rPr lang="en-US" dirty="0"/>
              <a:t>appendages; however, this can take up to 14 to 21 days to occur</a:t>
            </a:r>
          </a:p>
          <a:p>
            <a:r>
              <a:rPr lang="en-US" dirty="0"/>
              <a:t>• Re-epithelialization is impacted by not only dressing type, but also </a:t>
            </a:r>
            <a:r>
              <a:rPr lang="en-US" dirty="0" smtClean="0"/>
              <a:t>frequency of </a:t>
            </a:r>
            <a:r>
              <a:rPr lang="en-US" dirty="0"/>
              <a:t>changing, thickness of harvested STSG, overall skin quality, and location </a:t>
            </a:r>
            <a:r>
              <a:rPr lang="en-US" dirty="0" smtClean="0"/>
              <a:t>of donor </a:t>
            </a:r>
            <a:r>
              <a:rPr lang="en-US" dirty="0"/>
              <a:t>site</a:t>
            </a:r>
          </a:p>
          <a:p>
            <a:r>
              <a:rPr lang="en-US" dirty="0"/>
              <a:t>■ A moist wound environment has been shown to be superior to a dry environment</a:t>
            </a:r>
          </a:p>
          <a:p>
            <a:r>
              <a:rPr lang="en-US" dirty="0"/>
              <a:t>■ Ideally, a </a:t>
            </a:r>
            <a:r>
              <a:rPr lang="en-US" dirty="0" err="1"/>
              <a:t>nonadherent</a:t>
            </a:r>
            <a:r>
              <a:rPr lang="en-US" dirty="0"/>
              <a:t>, antibacterial layer (e.g., alginate) covered with an </a:t>
            </a:r>
            <a:r>
              <a:rPr lang="en-US" dirty="0" smtClean="0"/>
              <a:t>occlusive dressing </a:t>
            </a:r>
            <a:r>
              <a:rPr lang="en-US" dirty="0"/>
              <a:t>for the </a:t>
            </a:r>
            <a:r>
              <a:rPr lang="en-US" dirty="0" smtClean="0"/>
              <a:t>first </a:t>
            </a:r>
            <a:r>
              <a:rPr lang="en-US" dirty="0"/>
              <a:t>week is ideal for promoting early re-epithelialization</a:t>
            </a:r>
          </a:p>
          <a:p>
            <a:r>
              <a:rPr lang="en-US" dirty="0"/>
              <a:t>• However, a petroleum gauze layer left open to air is commonly chosen out </a:t>
            </a:r>
            <a:r>
              <a:rPr lang="en-US" dirty="0" smtClean="0"/>
              <a:t>of practicality </a:t>
            </a:r>
            <a:r>
              <a:rPr lang="en-US" dirty="0"/>
              <a:t>and convenience</a:t>
            </a:r>
          </a:p>
          <a:p>
            <a:r>
              <a:rPr lang="en-US" dirty="0" smtClean="0"/>
              <a:t>• </a:t>
            </a:r>
            <a:r>
              <a:rPr lang="en-US" dirty="0"/>
              <a:t>Modern wound </a:t>
            </a:r>
            <a:r>
              <a:rPr lang="en-US" dirty="0" smtClean="0"/>
              <a:t>have been shown </a:t>
            </a:r>
            <a:r>
              <a:rPr lang="en-US" dirty="0"/>
              <a:t>to decrease pain and time to </a:t>
            </a:r>
            <a:r>
              <a:rPr lang="en-US" dirty="0" smtClean="0"/>
              <a:t>re-epithelialization</a:t>
            </a:r>
            <a:endParaRPr lang="en-US" dirty="0"/>
          </a:p>
        </p:txBody>
      </p:sp>
      <p:pic>
        <p:nvPicPr>
          <p:cNvPr id="3" name="Picture 2"/>
          <p:cNvPicPr>
            <a:picLocks noChangeAspect="1"/>
          </p:cNvPicPr>
          <p:nvPr/>
        </p:nvPicPr>
        <p:blipFill>
          <a:blip r:embed="rId2"/>
          <a:stretch>
            <a:fillRect/>
          </a:stretch>
        </p:blipFill>
        <p:spPr>
          <a:xfrm>
            <a:off x="4315648" y="-1"/>
            <a:ext cx="7911835" cy="5078438"/>
          </a:xfrm>
          <a:prstGeom prst="rect">
            <a:avLst/>
          </a:prstGeom>
        </p:spPr>
      </p:pic>
    </p:spTree>
    <p:extLst>
      <p:ext uri="{BB962C8B-B14F-4D97-AF65-F5344CB8AC3E}">
        <p14:creationId xmlns:p14="http://schemas.microsoft.com/office/powerpoint/2010/main" val="1927712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336" y="2433076"/>
            <a:ext cx="10515600" cy="1325563"/>
          </a:xfrm>
        </p:spPr>
        <p:txBody>
          <a:bodyPr/>
          <a:lstStyle/>
          <a:p>
            <a:r>
              <a:rPr lang="en-US" dirty="0" smtClean="0"/>
              <a:t>                              THANK YOU</a:t>
            </a:r>
            <a:endParaRPr lang="en-US" dirty="0"/>
          </a:p>
        </p:txBody>
      </p:sp>
    </p:spTree>
    <p:extLst>
      <p:ext uri="{BB962C8B-B14F-4D97-AF65-F5344CB8AC3E}">
        <p14:creationId xmlns:p14="http://schemas.microsoft.com/office/powerpoint/2010/main" val="410164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016" y="142079"/>
            <a:ext cx="11605846" cy="2031325"/>
          </a:xfrm>
          <a:prstGeom prst="rect">
            <a:avLst/>
          </a:prstGeom>
        </p:spPr>
        <p:txBody>
          <a:bodyPr wrap="square">
            <a:spAutoFit/>
          </a:bodyPr>
          <a:lstStyle/>
          <a:p>
            <a:r>
              <a:rPr lang="en-US" dirty="0" smtClean="0"/>
              <a:t>■ Two theories of blood supply to the skin</a:t>
            </a:r>
          </a:p>
          <a:p>
            <a:r>
              <a:rPr lang="en-US" dirty="0" smtClean="0"/>
              <a:t>1. </a:t>
            </a:r>
            <a:r>
              <a:rPr lang="en-US" dirty="0" err="1" smtClean="0"/>
              <a:t>Angiosome</a:t>
            </a:r>
            <a:r>
              <a:rPr lang="en-US" dirty="0" smtClean="0"/>
              <a:t>: A composite unit of skin and its underlying deep tissue supplied by a single source artery and its branches</a:t>
            </a:r>
          </a:p>
          <a:p>
            <a:r>
              <a:rPr lang="en-US" dirty="0" smtClean="0"/>
              <a:t>• In 1987, Taylor and Palmer proposed 40 </a:t>
            </a:r>
            <a:r>
              <a:rPr lang="en-US" dirty="0" err="1" smtClean="0"/>
              <a:t>angiosomes</a:t>
            </a:r>
            <a:r>
              <a:rPr lang="en-US" dirty="0" smtClean="0"/>
              <a:t> linked to one other by either true anastomotic arteries of similar caliber or reduced caliber choke anastomotic vessels</a:t>
            </a:r>
          </a:p>
          <a:p>
            <a:r>
              <a:rPr lang="en-US" dirty="0" smtClean="0"/>
              <a:t>• Choke vessels serve to regulate </a:t>
            </a:r>
            <a:r>
              <a:rPr lang="en-US" dirty="0" smtClean="0"/>
              <a:t>blood flow </a:t>
            </a:r>
            <a:r>
              <a:rPr lang="en-US" dirty="0" smtClean="0"/>
              <a:t>between neighboring </a:t>
            </a:r>
            <a:r>
              <a:rPr lang="en-US" dirty="0" err="1" smtClean="0"/>
              <a:t>angiosomes</a:t>
            </a:r>
            <a:r>
              <a:rPr lang="en-US" dirty="0" smtClean="0"/>
              <a:t> and can potentially </a:t>
            </a:r>
            <a:r>
              <a:rPr lang="en-US" dirty="0" smtClean="0"/>
              <a:t>dilate </a:t>
            </a:r>
            <a:r>
              <a:rPr lang="en-US" dirty="0" smtClean="0"/>
              <a:t>to the caliber</a:t>
            </a:r>
          </a:p>
          <a:p>
            <a:r>
              <a:rPr lang="en-US" dirty="0" smtClean="0"/>
              <a:t>of a true anastomotic vessel after surgical delay or with a decrease in sympathetic tone</a:t>
            </a:r>
          </a:p>
          <a:p>
            <a:r>
              <a:rPr lang="en-US" dirty="0" smtClean="0"/>
              <a:t>• A single source vessel may supply multiple </a:t>
            </a:r>
            <a:r>
              <a:rPr lang="en-US" dirty="0" err="1" smtClean="0"/>
              <a:t>angiosomes</a:t>
            </a:r>
            <a:endParaRPr lang="en-US" dirty="0"/>
          </a:p>
        </p:txBody>
      </p:sp>
      <p:sp>
        <p:nvSpPr>
          <p:cNvPr id="3" name="Rectangle 2"/>
          <p:cNvSpPr/>
          <p:nvPr/>
        </p:nvSpPr>
        <p:spPr>
          <a:xfrm>
            <a:off x="332936" y="2795514"/>
            <a:ext cx="9486313" cy="3693319"/>
          </a:xfrm>
          <a:prstGeom prst="rect">
            <a:avLst/>
          </a:prstGeom>
        </p:spPr>
        <p:txBody>
          <a:bodyPr wrap="square">
            <a:spAutoFit/>
          </a:bodyPr>
          <a:lstStyle/>
          <a:p>
            <a:r>
              <a:rPr lang="en-US" dirty="0" smtClean="0"/>
              <a:t>The </a:t>
            </a:r>
            <a:r>
              <a:rPr lang="en-US" dirty="0" err="1" smtClean="0"/>
              <a:t>angiosomes</a:t>
            </a:r>
            <a:r>
              <a:rPr lang="en-US" dirty="0" smtClean="0"/>
              <a:t> of the source arteries of the body. 1, Thyroid; 2, facial; 3, buccal internal maxillary; 4, ophthalmic; 5, superficial temporal; 6, occipital; 7, deep cervical; 8, transverse cervical; 9, </a:t>
            </a:r>
            <a:r>
              <a:rPr lang="en-US" dirty="0" err="1" smtClean="0"/>
              <a:t>acromiothoracic</a:t>
            </a:r>
            <a:r>
              <a:rPr lang="en-US" dirty="0" smtClean="0"/>
              <a:t>; 10, </a:t>
            </a:r>
            <a:r>
              <a:rPr lang="en-US" dirty="0" err="1" smtClean="0"/>
              <a:t>suprascapular</a:t>
            </a:r>
            <a:r>
              <a:rPr lang="en-US" dirty="0" smtClean="0"/>
              <a:t>; 11, posterior circumflex humeral; 12, circumflex scapular; 13, </a:t>
            </a:r>
            <a:r>
              <a:rPr lang="en-US" dirty="0" err="1" smtClean="0"/>
              <a:t>profunda</a:t>
            </a:r>
            <a:r>
              <a:rPr lang="en-US" dirty="0" smtClean="0"/>
              <a:t> </a:t>
            </a:r>
            <a:r>
              <a:rPr lang="en-US" dirty="0" err="1" smtClean="0"/>
              <a:t>brachii</a:t>
            </a:r>
            <a:r>
              <a:rPr lang="en-US" dirty="0" smtClean="0"/>
              <a:t>; 14, brachial; 15, ulnar; 16, radial; 17, posterior </a:t>
            </a:r>
            <a:r>
              <a:rPr lang="en-US" dirty="0" err="1" smtClean="0"/>
              <a:t>intercostals</a:t>
            </a:r>
            <a:r>
              <a:rPr lang="en-US" dirty="0" smtClean="0"/>
              <a:t>; 18, lumbar; 19, superior gluteal; 20, inferior gluteal; 21, </a:t>
            </a:r>
            <a:r>
              <a:rPr lang="en-US" dirty="0" err="1" smtClean="0"/>
              <a:t>profunda</a:t>
            </a:r>
            <a:r>
              <a:rPr lang="en-US" dirty="0" smtClean="0"/>
              <a:t> </a:t>
            </a:r>
            <a:r>
              <a:rPr lang="en-US" dirty="0" err="1" smtClean="0"/>
              <a:t>femoris</a:t>
            </a:r>
            <a:r>
              <a:rPr lang="en-US" dirty="0" smtClean="0"/>
              <a:t>; 22, popliteal; 22A, descending</a:t>
            </a:r>
          </a:p>
          <a:p>
            <a:r>
              <a:rPr lang="en-US" dirty="0" smtClean="0"/>
              <a:t>geniculate saphenous; 23, sural; 24, peroneal; 25, lateral plantar; 26, anterior </a:t>
            </a:r>
            <a:r>
              <a:rPr lang="en-US" dirty="0" err="1" smtClean="0"/>
              <a:t>tibial</a:t>
            </a:r>
            <a:r>
              <a:rPr lang="en-US" dirty="0" smtClean="0"/>
              <a:t>; 27, lateral</a:t>
            </a:r>
          </a:p>
          <a:p>
            <a:r>
              <a:rPr lang="en-US" dirty="0" smtClean="0"/>
              <a:t>femoral circumflex; 28, adductor </a:t>
            </a:r>
            <a:r>
              <a:rPr lang="en-US" dirty="0" err="1" smtClean="0"/>
              <a:t>profunda</a:t>
            </a:r>
            <a:r>
              <a:rPr lang="en-US" dirty="0" smtClean="0"/>
              <a:t>; 29, medial plantar; 30, posterior </a:t>
            </a:r>
            <a:r>
              <a:rPr lang="en-US" dirty="0" err="1" smtClean="0"/>
              <a:t>tibial</a:t>
            </a:r>
            <a:r>
              <a:rPr lang="en-US" dirty="0" smtClean="0"/>
              <a:t>; 31,</a:t>
            </a:r>
          </a:p>
          <a:p>
            <a:r>
              <a:rPr lang="en-US" dirty="0" smtClean="0"/>
              <a:t>superficial femoral; 32, common femoral; 33, deep circumflex iliac; 34, deep inferior epigastric; 35, internal thoracic; 36, lateral thoracic; 37, thoracodorsal; 38, posterior interosseous; 39, anterior interosseous; 40, internal pudendal</a:t>
            </a:r>
          </a:p>
          <a:p>
            <a:endParaRPr lang="en-US" dirty="0"/>
          </a:p>
          <a:p>
            <a:r>
              <a:rPr lang="en-US" dirty="0" smtClean="0"/>
              <a:t>TIP: Knowledge of </a:t>
            </a:r>
            <a:r>
              <a:rPr lang="en-US" dirty="0" err="1" smtClean="0"/>
              <a:t>angiosome</a:t>
            </a:r>
            <a:r>
              <a:rPr lang="en-US" dirty="0" smtClean="0"/>
              <a:t> boundaries and locations of source vessels can guide flap designs to improve flap viability</a:t>
            </a:r>
            <a:endParaRPr lang="en-US" dirty="0"/>
          </a:p>
        </p:txBody>
      </p:sp>
      <p:pic>
        <p:nvPicPr>
          <p:cNvPr id="4" name="Picture 3"/>
          <p:cNvPicPr>
            <a:picLocks noChangeAspect="1"/>
          </p:cNvPicPr>
          <p:nvPr/>
        </p:nvPicPr>
        <p:blipFill>
          <a:blip r:embed="rId2"/>
          <a:stretch>
            <a:fillRect/>
          </a:stretch>
        </p:blipFill>
        <p:spPr>
          <a:xfrm>
            <a:off x="9954868" y="1603716"/>
            <a:ext cx="2152726" cy="5254283"/>
          </a:xfrm>
          <a:prstGeom prst="rect">
            <a:avLst/>
          </a:prstGeom>
        </p:spPr>
      </p:pic>
    </p:spTree>
    <p:extLst>
      <p:ext uri="{BB962C8B-B14F-4D97-AF65-F5344CB8AC3E}">
        <p14:creationId xmlns:p14="http://schemas.microsoft.com/office/powerpoint/2010/main" val="110256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862"/>
            <a:ext cx="12191999" cy="2031325"/>
          </a:xfrm>
          <a:prstGeom prst="rect">
            <a:avLst/>
          </a:prstGeom>
        </p:spPr>
        <p:txBody>
          <a:bodyPr wrap="square">
            <a:spAutoFit/>
          </a:bodyPr>
          <a:lstStyle/>
          <a:p>
            <a:r>
              <a:rPr lang="en-US" dirty="0" smtClean="0"/>
              <a:t>2. </a:t>
            </a:r>
            <a:r>
              <a:rPr lang="en-US" dirty="0" err="1" smtClean="0"/>
              <a:t>Fasciocutaneous</a:t>
            </a:r>
            <a:r>
              <a:rPr lang="en-US" dirty="0" smtClean="0"/>
              <a:t> plexus: A communicating network of the </a:t>
            </a:r>
            <a:r>
              <a:rPr lang="en-US" dirty="0" err="1" smtClean="0"/>
              <a:t>subfascial</a:t>
            </a:r>
            <a:r>
              <a:rPr lang="en-US" dirty="0" smtClean="0"/>
              <a:t> </a:t>
            </a:r>
            <a:r>
              <a:rPr lang="en-US" dirty="0" err="1" smtClean="0"/>
              <a:t>intrafascial</a:t>
            </a:r>
            <a:r>
              <a:rPr lang="en-US" dirty="0" smtClean="0"/>
              <a:t>, </a:t>
            </a:r>
            <a:r>
              <a:rPr lang="en-US" dirty="0" err="1" smtClean="0"/>
              <a:t>suprafascial</a:t>
            </a:r>
            <a:r>
              <a:rPr lang="en-US" dirty="0" smtClean="0"/>
              <a:t>, subcutaneous, and subdermal vascular plexuses fed by different configurations of inflow vessels</a:t>
            </a:r>
          </a:p>
          <a:p>
            <a:r>
              <a:rPr lang="en-US" dirty="0" smtClean="0"/>
              <a:t>• This network extends throughout the body as a continuous system encompassing the dermal, subdermal, superficial, and deep </a:t>
            </a:r>
            <a:r>
              <a:rPr lang="en-US" dirty="0" err="1" smtClean="0"/>
              <a:t>adipofascial</a:t>
            </a:r>
            <a:r>
              <a:rPr lang="en-US" dirty="0" smtClean="0"/>
              <a:t> layers</a:t>
            </a:r>
          </a:p>
          <a:p>
            <a:r>
              <a:rPr lang="en-US" dirty="0" smtClean="0"/>
              <a:t>• All skin flaps are based on the </a:t>
            </a:r>
            <a:r>
              <a:rPr lang="en-US" dirty="0" err="1" smtClean="0"/>
              <a:t>fasciocutaneous</a:t>
            </a:r>
            <a:r>
              <a:rPr lang="en-US" dirty="0" smtClean="0"/>
              <a:t> plexus, which is supplied from perforating vessels that penetrate the deep fascia either directly or indirectly</a:t>
            </a:r>
          </a:p>
          <a:p>
            <a:endParaRPr lang="en-US" dirty="0"/>
          </a:p>
        </p:txBody>
      </p:sp>
      <p:pic>
        <p:nvPicPr>
          <p:cNvPr id="3" name="Picture 2"/>
          <p:cNvPicPr>
            <a:picLocks noChangeAspect="1"/>
          </p:cNvPicPr>
          <p:nvPr/>
        </p:nvPicPr>
        <p:blipFill>
          <a:blip r:embed="rId2"/>
          <a:stretch>
            <a:fillRect/>
          </a:stretch>
        </p:blipFill>
        <p:spPr>
          <a:xfrm>
            <a:off x="8876714" y="1742524"/>
            <a:ext cx="3315286" cy="2282656"/>
          </a:xfrm>
          <a:prstGeom prst="rect">
            <a:avLst/>
          </a:prstGeom>
        </p:spPr>
      </p:pic>
      <p:sp>
        <p:nvSpPr>
          <p:cNvPr id="4" name="Rectangle 3"/>
          <p:cNvSpPr/>
          <p:nvPr/>
        </p:nvSpPr>
        <p:spPr>
          <a:xfrm>
            <a:off x="-1" y="1904878"/>
            <a:ext cx="8581292" cy="646331"/>
          </a:xfrm>
          <a:prstGeom prst="rect">
            <a:avLst/>
          </a:prstGeom>
        </p:spPr>
        <p:txBody>
          <a:bodyPr wrap="square">
            <a:spAutoFit/>
          </a:bodyPr>
          <a:lstStyle/>
          <a:p>
            <a:pPr marL="285750" indent="-285750">
              <a:buFont typeface="Arial" panose="020B0604020202020204" pitchFamily="34" charset="0"/>
              <a:buChar char="•"/>
            </a:pPr>
            <a:r>
              <a:rPr lang="en-US" dirty="0" smtClean="0"/>
              <a:t>Nakajima et al identified six vessel types that perforate the deep fascia to supply the </a:t>
            </a:r>
            <a:r>
              <a:rPr lang="en-US" dirty="0" err="1" smtClean="0"/>
              <a:t>fasciocutaneous</a:t>
            </a:r>
            <a:r>
              <a:rPr lang="en-US" dirty="0" smtClean="0"/>
              <a:t> plexus</a:t>
            </a:r>
          </a:p>
        </p:txBody>
      </p:sp>
      <p:sp>
        <p:nvSpPr>
          <p:cNvPr id="5" name="Rectangle 4"/>
          <p:cNvSpPr/>
          <p:nvPr/>
        </p:nvSpPr>
        <p:spPr>
          <a:xfrm>
            <a:off x="290733" y="4025180"/>
            <a:ext cx="11901267" cy="1200329"/>
          </a:xfrm>
          <a:prstGeom prst="rect">
            <a:avLst/>
          </a:prstGeom>
        </p:spPr>
        <p:txBody>
          <a:bodyPr wrap="square">
            <a:spAutoFit/>
          </a:bodyPr>
          <a:lstStyle/>
          <a:p>
            <a:r>
              <a:rPr lang="en-US" dirty="0" smtClean="0"/>
              <a:t>• Two systems for venous drainage of skin are tied together via anastomotic connections that permit flow reversal in distally based flaps</a:t>
            </a:r>
          </a:p>
          <a:p>
            <a:r>
              <a:rPr lang="en-US" dirty="0" smtClean="0"/>
              <a:t>1. </a:t>
            </a:r>
            <a:r>
              <a:rPr lang="en-US" dirty="0" err="1" smtClean="0"/>
              <a:t>Valvular</a:t>
            </a:r>
            <a:r>
              <a:rPr lang="en-US" dirty="0" smtClean="0"/>
              <a:t> superficial and deep cutaneous veins parallel the course of adjacent arteries</a:t>
            </a:r>
          </a:p>
          <a:p>
            <a:r>
              <a:rPr lang="en-US" dirty="0" smtClean="0"/>
              <a:t>2. </a:t>
            </a:r>
            <a:r>
              <a:rPr lang="en-US" dirty="0" err="1" smtClean="0"/>
              <a:t>Avalvular</a:t>
            </a:r>
            <a:r>
              <a:rPr lang="en-US" dirty="0" smtClean="0"/>
              <a:t> oscillating veins permit bidirectional flow between adjacent venous territories</a:t>
            </a:r>
            <a:endParaRPr lang="en-US" dirty="0"/>
          </a:p>
        </p:txBody>
      </p:sp>
      <p:sp>
        <p:nvSpPr>
          <p:cNvPr id="6" name="Rectangle 5"/>
          <p:cNvSpPr/>
          <p:nvPr/>
        </p:nvSpPr>
        <p:spPr>
          <a:xfrm>
            <a:off x="290733" y="2551837"/>
            <a:ext cx="8853267" cy="1200329"/>
          </a:xfrm>
          <a:prstGeom prst="rect">
            <a:avLst/>
          </a:prstGeom>
        </p:spPr>
        <p:txBody>
          <a:bodyPr wrap="square">
            <a:spAutoFit/>
          </a:bodyPr>
          <a:lstStyle/>
          <a:p>
            <a:r>
              <a:rPr lang="en-US" dirty="0" smtClean="0"/>
              <a:t>The six distinctive deep fascia perforators. A separate type of </a:t>
            </a:r>
            <a:r>
              <a:rPr lang="en-US" dirty="0" err="1" smtClean="0"/>
              <a:t>fasciocutaneous</a:t>
            </a:r>
            <a:r>
              <a:rPr lang="en-US" dirty="0" smtClean="0"/>
              <a:t> flap may be named for each different perforator. A, Direct cutaneous branch of a muscular vessel; B, </a:t>
            </a:r>
            <a:r>
              <a:rPr lang="en-US" dirty="0" err="1" smtClean="0"/>
              <a:t>septocutaneous</a:t>
            </a:r>
            <a:r>
              <a:rPr lang="en-US" dirty="0" smtClean="0"/>
              <a:t> perforator; C, direct cutaneous; D, </a:t>
            </a:r>
            <a:r>
              <a:rPr lang="en-US" dirty="0" err="1" smtClean="0"/>
              <a:t>myocutaneous</a:t>
            </a:r>
            <a:r>
              <a:rPr lang="en-US" dirty="0" smtClean="0"/>
              <a:t> perforator; E, direct </a:t>
            </a:r>
            <a:r>
              <a:rPr lang="en-US" dirty="0" err="1" smtClean="0"/>
              <a:t>septocutaneous</a:t>
            </a:r>
            <a:r>
              <a:rPr lang="en-US" dirty="0" smtClean="0"/>
              <a:t>; F, perforating cutaneous branch of a muscular vessel.</a:t>
            </a:r>
            <a:endParaRPr lang="en-US" dirty="0"/>
          </a:p>
        </p:txBody>
      </p:sp>
    </p:spTree>
    <p:extLst>
      <p:ext uri="{BB962C8B-B14F-4D97-AF65-F5344CB8AC3E}">
        <p14:creationId xmlns:p14="http://schemas.microsoft.com/office/powerpoint/2010/main" val="327748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41" y="104402"/>
            <a:ext cx="11980985" cy="3970318"/>
          </a:xfrm>
          <a:prstGeom prst="rect">
            <a:avLst/>
          </a:prstGeom>
        </p:spPr>
        <p:txBody>
          <a:bodyPr wrap="square">
            <a:spAutoFit/>
          </a:bodyPr>
          <a:lstStyle/>
          <a:p>
            <a:r>
              <a:rPr lang="en-US" dirty="0" smtClean="0"/>
              <a:t>■ Vascular Classification</a:t>
            </a:r>
          </a:p>
          <a:p>
            <a:r>
              <a:rPr lang="en-US" dirty="0" smtClean="0"/>
              <a:t>• McGregor and Morgan categorized cutaneous flaps as follows:</a:t>
            </a:r>
          </a:p>
          <a:p>
            <a:r>
              <a:rPr lang="en-US" dirty="0" smtClean="0"/>
              <a:t>▶ Random flaps are based on the subdermal plexus and are traditionally limited to 3:1 length-to-width ratios. Random flaps are named for their method of transfer (advancement, rotation, transposition, and island) and shape (Z-</a:t>
            </a:r>
            <a:r>
              <a:rPr lang="en-US" dirty="0" err="1" smtClean="0"/>
              <a:t>plasty</a:t>
            </a:r>
            <a:r>
              <a:rPr lang="en-US" dirty="0" smtClean="0"/>
              <a:t>, W-</a:t>
            </a:r>
            <a:r>
              <a:rPr lang="en-US" dirty="0" err="1" smtClean="0"/>
              <a:t>plasty</a:t>
            </a:r>
            <a:r>
              <a:rPr lang="en-US" dirty="0" smtClean="0"/>
              <a:t>, rhombic, </a:t>
            </a:r>
            <a:r>
              <a:rPr lang="en-US" dirty="0" err="1" smtClean="0"/>
              <a:t>bilobed</a:t>
            </a:r>
            <a:r>
              <a:rPr lang="en-US" dirty="0" smtClean="0"/>
              <a:t>)</a:t>
            </a:r>
          </a:p>
          <a:p>
            <a:r>
              <a:rPr lang="en-US" dirty="0" smtClean="0"/>
              <a:t>▶ Axial pattern flaps contain a single direct cutaneous artery within the longitudinal axis of the flap</a:t>
            </a:r>
          </a:p>
          <a:p>
            <a:r>
              <a:rPr lang="en-US" dirty="0" smtClean="0"/>
              <a:t>▶ Reverse-flow axial pattern flaps are axial flaps in which the source vessel is divided proximally, and blood flows in a retrograde fashion through the distal vessel. This is made possible by venae </a:t>
            </a:r>
            <a:r>
              <a:rPr lang="en-US" dirty="0" err="1" smtClean="0"/>
              <a:t>comitantes</a:t>
            </a:r>
            <a:r>
              <a:rPr lang="en-US" dirty="0" smtClean="0"/>
              <a:t>, bypass vessels, and</a:t>
            </a:r>
          </a:p>
          <a:p>
            <a:r>
              <a:rPr lang="en-US" dirty="0" err="1" smtClean="0"/>
              <a:t>valvular</a:t>
            </a:r>
            <a:r>
              <a:rPr lang="en-US" dirty="0" smtClean="0"/>
              <a:t> incompetence</a:t>
            </a:r>
          </a:p>
          <a:p>
            <a:r>
              <a:rPr lang="en-US" dirty="0" smtClean="0"/>
              <a:t>▶ Island flaps are axial pattern flaps raised on a pedicle devoid of skin to facilitate distant transfer</a:t>
            </a:r>
          </a:p>
          <a:p>
            <a:endParaRPr lang="en-US" dirty="0" smtClean="0"/>
          </a:p>
          <a:p>
            <a:r>
              <a:rPr lang="en-US" dirty="0" smtClean="0"/>
              <a:t>• Skin flaps can be classified simply and accurately as a direct or an indirect Perforator flaps</a:t>
            </a:r>
          </a:p>
          <a:p>
            <a:r>
              <a:rPr lang="en-US" dirty="0" smtClean="0"/>
              <a:t>▶ Direct perforators pierce the deep fascia without traversing any deeper structures</a:t>
            </a:r>
          </a:p>
          <a:p>
            <a:r>
              <a:rPr lang="en-US" dirty="0" smtClean="0"/>
              <a:t>▶ Indirect perforators pass through deeper tissues, usually muscle or septum, before entering the deep fascia</a:t>
            </a:r>
            <a:endParaRPr lang="en-US" dirty="0"/>
          </a:p>
        </p:txBody>
      </p:sp>
      <p:sp>
        <p:nvSpPr>
          <p:cNvPr id="3" name="Rectangle 2"/>
          <p:cNvSpPr/>
          <p:nvPr/>
        </p:nvSpPr>
        <p:spPr>
          <a:xfrm>
            <a:off x="112541" y="4188109"/>
            <a:ext cx="7826327" cy="1477328"/>
          </a:xfrm>
          <a:prstGeom prst="rect">
            <a:avLst/>
          </a:prstGeom>
        </p:spPr>
        <p:txBody>
          <a:bodyPr wrap="square">
            <a:spAutoFit/>
          </a:bodyPr>
          <a:lstStyle/>
          <a:p>
            <a:r>
              <a:rPr lang="en-US" dirty="0" smtClean="0"/>
              <a:t>The distinct deep fascial perforators of Nakajima can be considered more simply to be either direct or indirect perforators. These perforators all arise from the same source vessel, but only indirect perforators (dotted lines) first course</a:t>
            </a:r>
          </a:p>
          <a:p>
            <a:r>
              <a:rPr lang="en-US" dirty="0" smtClean="0"/>
              <a:t>through some other intermediary tissue (here depicted as muscle) before piercing the deep fascia.</a:t>
            </a:r>
            <a:endParaRPr lang="en-US" dirty="0"/>
          </a:p>
        </p:txBody>
      </p:sp>
      <p:pic>
        <p:nvPicPr>
          <p:cNvPr id="4" name="Picture 3"/>
          <p:cNvPicPr>
            <a:picLocks noChangeAspect="1"/>
          </p:cNvPicPr>
          <p:nvPr/>
        </p:nvPicPr>
        <p:blipFill>
          <a:blip r:embed="rId2"/>
          <a:stretch>
            <a:fillRect/>
          </a:stretch>
        </p:blipFill>
        <p:spPr>
          <a:xfrm>
            <a:off x="7835705" y="4150817"/>
            <a:ext cx="4011680" cy="2707183"/>
          </a:xfrm>
          <a:prstGeom prst="rect">
            <a:avLst/>
          </a:prstGeom>
        </p:spPr>
      </p:pic>
    </p:spTree>
    <p:extLst>
      <p:ext uri="{BB962C8B-B14F-4D97-AF65-F5344CB8AC3E}">
        <p14:creationId xmlns:p14="http://schemas.microsoft.com/office/powerpoint/2010/main" val="392708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09" y="162508"/>
            <a:ext cx="12065391" cy="1200329"/>
          </a:xfrm>
          <a:prstGeom prst="rect">
            <a:avLst/>
          </a:prstGeom>
        </p:spPr>
        <p:txBody>
          <a:bodyPr wrap="square">
            <a:spAutoFit/>
          </a:bodyPr>
          <a:lstStyle/>
          <a:p>
            <a:r>
              <a:rPr lang="en-US" dirty="0" smtClean="0"/>
              <a:t>■ Perforator flaps</a:t>
            </a:r>
          </a:p>
          <a:p>
            <a:r>
              <a:rPr lang="en-US" dirty="0" smtClean="0"/>
              <a:t>• Consist of skin or subcutaneous fat supplied by isolated perforator vessel (or vessels)</a:t>
            </a:r>
          </a:p>
          <a:p>
            <a:r>
              <a:rPr lang="en-US" dirty="0" smtClean="0"/>
              <a:t>• May pass from their source vessel origin either through or between the deep tissues</a:t>
            </a:r>
          </a:p>
          <a:p>
            <a:endParaRPr lang="en-US" dirty="0"/>
          </a:p>
        </p:txBody>
      </p:sp>
      <p:pic>
        <p:nvPicPr>
          <p:cNvPr id="3" name="Picture 2"/>
          <p:cNvPicPr>
            <a:picLocks noChangeAspect="1"/>
          </p:cNvPicPr>
          <p:nvPr/>
        </p:nvPicPr>
        <p:blipFill>
          <a:blip r:embed="rId2"/>
          <a:stretch>
            <a:fillRect/>
          </a:stretch>
        </p:blipFill>
        <p:spPr>
          <a:xfrm>
            <a:off x="5399079" y="1103160"/>
            <a:ext cx="6792921" cy="2104274"/>
          </a:xfrm>
          <a:prstGeom prst="rect">
            <a:avLst/>
          </a:prstGeom>
        </p:spPr>
      </p:pic>
      <p:sp>
        <p:nvSpPr>
          <p:cNvPr id="4" name="Rectangle 3"/>
          <p:cNvSpPr/>
          <p:nvPr/>
        </p:nvSpPr>
        <p:spPr>
          <a:xfrm>
            <a:off x="126609" y="1103160"/>
            <a:ext cx="5683348" cy="3693319"/>
          </a:xfrm>
          <a:prstGeom prst="rect">
            <a:avLst/>
          </a:prstGeom>
        </p:spPr>
        <p:txBody>
          <a:bodyPr wrap="square">
            <a:spAutoFit/>
          </a:bodyPr>
          <a:lstStyle/>
          <a:p>
            <a:r>
              <a:rPr lang="en-US" dirty="0" smtClean="0"/>
              <a:t>• Classified into three categories based on the three different kinds of perforator vessels</a:t>
            </a:r>
          </a:p>
          <a:p>
            <a:r>
              <a:rPr lang="en-US" dirty="0" smtClean="0"/>
              <a:t>▶ Indirect muscle perforator: </a:t>
            </a:r>
            <a:r>
              <a:rPr lang="en-US" dirty="0" err="1" smtClean="0"/>
              <a:t>Myocutaneous</a:t>
            </a:r>
            <a:r>
              <a:rPr lang="en-US" dirty="0" smtClean="0"/>
              <a:t> perforator flap</a:t>
            </a:r>
          </a:p>
          <a:p>
            <a:r>
              <a:rPr lang="en-US" dirty="0" smtClean="0"/>
              <a:t>▶ Indirect septal perforator: </a:t>
            </a:r>
            <a:r>
              <a:rPr lang="en-US" dirty="0" err="1" smtClean="0"/>
              <a:t>Septocutaneous</a:t>
            </a:r>
            <a:r>
              <a:rPr lang="en-US" dirty="0" smtClean="0"/>
              <a:t> perforator flap</a:t>
            </a:r>
          </a:p>
          <a:p>
            <a:r>
              <a:rPr lang="en-US" dirty="0" smtClean="0"/>
              <a:t>▶ Direct cutaneous perforator: Direct cutaneous perforator flap</a:t>
            </a:r>
          </a:p>
          <a:p>
            <a:r>
              <a:rPr lang="en-US" dirty="0" smtClean="0"/>
              <a:t>• Perforator flaps are named for their nutrient vessel (e.g., deep inferior epigastric perforator [DIEP] flap), except in areas where multiple perforator flaps can be raised from a single vessel; then the flap is named for its anatomic</a:t>
            </a:r>
          </a:p>
          <a:p>
            <a:r>
              <a:rPr lang="en-US" dirty="0" smtClean="0"/>
              <a:t>region or muscle (e.g., anterolateral thigh [ALT] flap)</a:t>
            </a:r>
            <a:endParaRPr lang="en-US" dirty="0"/>
          </a:p>
        </p:txBody>
      </p:sp>
      <p:sp>
        <p:nvSpPr>
          <p:cNvPr id="5" name="Rectangle 4"/>
          <p:cNvSpPr/>
          <p:nvPr/>
        </p:nvSpPr>
        <p:spPr>
          <a:xfrm>
            <a:off x="126608" y="4796479"/>
            <a:ext cx="7849773" cy="1477328"/>
          </a:xfrm>
          <a:prstGeom prst="rect">
            <a:avLst/>
          </a:prstGeom>
        </p:spPr>
        <p:txBody>
          <a:bodyPr wrap="square">
            <a:spAutoFit/>
          </a:bodyPr>
          <a:lstStyle/>
          <a:p>
            <a:r>
              <a:rPr lang="en-US" dirty="0" smtClean="0"/>
              <a:t>Different types of direct and indirect perforator vessels with regard</a:t>
            </a:r>
          </a:p>
          <a:p>
            <a:r>
              <a:rPr lang="en-US" dirty="0" smtClean="0"/>
              <a:t>to their surgical importance: Direct perforator perforating the deep fascia</a:t>
            </a:r>
          </a:p>
          <a:p>
            <a:r>
              <a:rPr lang="en-US" dirty="0" smtClean="0"/>
              <a:t>only, indirect muscle perforator traveling through muscle before piercing the deep</a:t>
            </a:r>
          </a:p>
          <a:p>
            <a:r>
              <a:rPr lang="en-US" dirty="0" smtClean="0"/>
              <a:t>fascia, and indirect septal perforator traveling through the intermuscular</a:t>
            </a:r>
          </a:p>
          <a:p>
            <a:r>
              <a:rPr lang="en-US" dirty="0" smtClean="0"/>
              <a:t>septum before piercing the deep fascia.</a:t>
            </a:r>
            <a:endParaRPr lang="en-US" dirty="0"/>
          </a:p>
        </p:txBody>
      </p:sp>
      <p:pic>
        <p:nvPicPr>
          <p:cNvPr id="6" name="Picture 5"/>
          <p:cNvPicPr>
            <a:picLocks noChangeAspect="1"/>
          </p:cNvPicPr>
          <p:nvPr/>
        </p:nvPicPr>
        <p:blipFill>
          <a:blip r:embed="rId3"/>
          <a:stretch>
            <a:fillRect/>
          </a:stretch>
        </p:blipFill>
        <p:spPr>
          <a:xfrm>
            <a:off x="7884890" y="3685735"/>
            <a:ext cx="4100510" cy="2968770"/>
          </a:xfrm>
          <a:prstGeom prst="rect">
            <a:avLst/>
          </a:prstGeom>
        </p:spPr>
      </p:pic>
    </p:spTree>
    <p:extLst>
      <p:ext uri="{BB962C8B-B14F-4D97-AF65-F5344CB8AC3E}">
        <p14:creationId xmlns:p14="http://schemas.microsoft.com/office/powerpoint/2010/main" val="39104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287" y="269691"/>
            <a:ext cx="11732455" cy="2031325"/>
          </a:xfrm>
          <a:prstGeom prst="rect">
            <a:avLst/>
          </a:prstGeom>
        </p:spPr>
        <p:txBody>
          <a:bodyPr wrap="square">
            <a:spAutoFit/>
          </a:bodyPr>
          <a:lstStyle/>
          <a:p>
            <a:r>
              <a:rPr lang="en-US" dirty="0" smtClean="0"/>
              <a:t>■ </a:t>
            </a:r>
            <a:r>
              <a:rPr lang="en-US" dirty="0" err="1" smtClean="0"/>
              <a:t>Neurocutaneous</a:t>
            </a:r>
            <a:r>
              <a:rPr lang="en-US" dirty="0" smtClean="0"/>
              <a:t> and </a:t>
            </a:r>
            <a:r>
              <a:rPr lang="en-US" dirty="0" err="1" smtClean="0"/>
              <a:t>venocutaneous</a:t>
            </a:r>
            <a:r>
              <a:rPr lang="en-US" dirty="0" smtClean="0"/>
              <a:t> flaps (e.g., sural nerve and saphenous vein flaps)</a:t>
            </a:r>
          </a:p>
          <a:p>
            <a:r>
              <a:rPr lang="en-US" dirty="0" smtClean="0"/>
              <a:t>Skin flaps based on the perforating arteries accompanying cutaneous nerves and veins</a:t>
            </a:r>
          </a:p>
          <a:p>
            <a:r>
              <a:rPr lang="en-US" dirty="0" smtClean="0"/>
              <a:t>• Run in the deep </a:t>
            </a:r>
            <a:r>
              <a:rPr lang="en-US" dirty="0" err="1" smtClean="0"/>
              <a:t>adipofascial</a:t>
            </a:r>
            <a:r>
              <a:rPr lang="en-US" dirty="0" smtClean="0"/>
              <a:t> layer of the skin</a:t>
            </a:r>
          </a:p>
          <a:p>
            <a:r>
              <a:rPr lang="en-US" dirty="0" smtClean="0"/>
              <a:t>• Sensate (</a:t>
            </a:r>
            <a:r>
              <a:rPr lang="en-US" dirty="0" err="1" smtClean="0"/>
              <a:t>neurocutaneous</a:t>
            </a:r>
            <a:r>
              <a:rPr lang="en-US" dirty="0" smtClean="0"/>
              <a:t> flaps)</a:t>
            </a:r>
          </a:p>
          <a:p>
            <a:r>
              <a:rPr lang="en-US" dirty="0" smtClean="0"/>
              <a:t>• Commonly used as </a:t>
            </a:r>
            <a:r>
              <a:rPr lang="en-US" dirty="0" err="1" smtClean="0"/>
              <a:t>pedicled</a:t>
            </a:r>
            <a:r>
              <a:rPr lang="en-US" dirty="0" smtClean="0"/>
              <a:t> flaps for coverage of local or regional extremity defects</a:t>
            </a:r>
          </a:p>
          <a:p>
            <a:r>
              <a:rPr lang="en-US" dirty="0" smtClean="0"/>
              <a:t>■ Venous flaps </a:t>
            </a:r>
          </a:p>
          <a:p>
            <a:r>
              <a:rPr lang="en-US" dirty="0" smtClean="0"/>
              <a:t>Skin flaps supplied through a venous pedicle</a:t>
            </a:r>
          </a:p>
        </p:txBody>
      </p:sp>
      <p:pic>
        <p:nvPicPr>
          <p:cNvPr id="3" name="Picture 2"/>
          <p:cNvPicPr>
            <a:picLocks noChangeAspect="1"/>
          </p:cNvPicPr>
          <p:nvPr/>
        </p:nvPicPr>
        <p:blipFill>
          <a:blip r:embed="rId2"/>
          <a:stretch>
            <a:fillRect/>
          </a:stretch>
        </p:blipFill>
        <p:spPr>
          <a:xfrm>
            <a:off x="5979679" y="1625440"/>
            <a:ext cx="6212321" cy="2018093"/>
          </a:xfrm>
          <a:prstGeom prst="rect">
            <a:avLst/>
          </a:prstGeom>
        </p:spPr>
      </p:pic>
      <p:pic>
        <p:nvPicPr>
          <p:cNvPr id="4" name="Picture 3"/>
          <p:cNvPicPr>
            <a:picLocks noChangeAspect="1"/>
          </p:cNvPicPr>
          <p:nvPr/>
        </p:nvPicPr>
        <p:blipFill>
          <a:blip r:embed="rId3"/>
          <a:stretch>
            <a:fillRect/>
          </a:stretch>
        </p:blipFill>
        <p:spPr>
          <a:xfrm>
            <a:off x="7118600" y="3643533"/>
            <a:ext cx="3389966" cy="3199365"/>
          </a:xfrm>
          <a:prstGeom prst="rect">
            <a:avLst/>
          </a:prstGeom>
        </p:spPr>
      </p:pic>
      <p:sp>
        <p:nvSpPr>
          <p:cNvPr id="5" name="Rectangle 4"/>
          <p:cNvSpPr/>
          <p:nvPr/>
        </p:nvSpPr>
        <p:spPr>
          <a:xfrm>
            <a:off x="267287" y="2214589"/>
            <a:ext cx="5828713" cy="3139321"/>
          </a:xfrm>
          <a:prstGeom prst="rect">
            <a:avLst/>
          </a:prstGeom>
        </p:spPr>
        <p:txBody>
          <a:bodyPr wrap="square">
            <a:spAutoFit/>
          </a:bodyPr>
          <a:lstStyle/>
          <a:p>
            <a:r>
              <a:rPr lang="en-US" dirty="0" smtClean="0"/>
              <a:t>• </a:t>
            </a:r>
            <a:r>
              <a:rPr lang="en-US" dirty="0" err="1" smtClean="0"/>
              <a:t>Thatte</a:t>
            </a:r>
            <a:r>
              <a:rPr lang="en-US" dirty="0" smtClean="0"/>
              <a:t> and </a:t>
            </a:r>
            <a:r>
              <a:rPr lang="en-US" dirty="0" err="1" smtClean="0"/>
              <a:t>Thatteclassify</a:t>
            </a:r>
            <a:r>
              <a:rPr lang="en-US" dirty="0" smtClean="0"/>
              <a:t> venous flaps into three groups </a:t>
            </a:r>
          </a:p>
          <a:p>
            <a:r>
              <a:rPr lang="en-US" dirty="0" smtClean="0"/>
              <a:t>▶ Type I is a </a:t>
            </a:r>
            <a:r>
              <a:rPr lang="en-US" dirty="0" err="1" smtClean="0"/>
              <a:t>unipedicled</a:t>
            </a:r>
            <a:r>
              <a:rPr lang="en-US" dirty="0" smtClean="0"/>
              <a:t> venous flap, or a pure venous flap with a </a:t>
            </a:r>
            <a:r>
              <a:rPr lang="en-US" dirty="0" smtClean="0"/>
              <a:t>single caudal </a:t>
            </a:r>
            <a:r>
              <a:rPr lang="en-US" dirty="0" smtClean="0"/>
              <a:t>vein as the only vascular conduit</a:t>
            </a:r>
          </a:p>
          <a:p>
            <a:r>
              <a:rPr lang="en-US" dirty="0" smtClean="0"/>
              <a:t>▶ Type II venous flaps are </a:t>
            </a:r>
            <a:r>
              <a:rPr lang="en-US" dirty="0" err="1" smtClean="0"/>
              <a:t>bipedicled</a:t>
            </a:r>
            <a:r>
              <a:rPr lang="en-US" dirty="0" smtClean="0"/>
              <a:t> “flow-through” flaps with afferent and efferent veins exhibiting flow from caudal to cephalad</a:t>
            </a:r>
          </a:p>
          <a:p>
            <a:r>
              <a:rPr lang="en-US" dirty="0" smtClean="0"/>
              <a:t>▶ Type III venous flaps are arterialized through a proximal arteriovenous anastomosis and drained by a distal vein</a:t>
            </a:r>
          </a:p>
          <a:p>
            <a:r>
              <a:rPr lang="en-US" dirty="0" smtClean="0"/>
              <a:t>• The mechanism of venous flap perfusion is still not completely understood and has been attributed to a number of factors, including: </a:t>
            </a:r>
          </a:p>
        </p:txBody>
      </p:sp>
      <p:sp>
        <p:nvSpPr>
          <p:cNvPr id="6" name="Rectangle 5"/>
          <p:cNvSpPr/>
          <p:nvPr/>
        </p:nvSpPr>
        <p:spPr>
          <a:xfrm>
            <a:off x="2363720" y="5219100"/>
            <a:ext cx="4754880" cy="1754326"/>
          </a:xfrm>
          <a:prstGeom prst="rect">
            <a:avLst/>
          </a:prstGeom>
        </p:spPr>
        <p:txBody>
          <a:bodyPr wrap="square">
            <a:spAutoFit/>
          </a:bodyPr>
          <a:lstStyle/>
          <a:p>
            <a:r>
              <a:rPr lang="en-US" dirty="0" smtClean="0"/>
              <a:t>▶ Plasmatic imbibition</a:t>
            </a:r>
          </a:p>
          <a:p>
            <a:r>
              <a:rPr lang="en-US" dirty="0" smtClean="0"/>
              <a:t>▶ Perfusion pressure</a:t>
            </a:r>
          </a:p>
          <a:p>
            <a:r>
              <a:rPr lang="en-US" dirty="0" smtClean="0"/>
              <a:t>▶ Sites of arteriovenous anastomosis</a:t>
            </a:r>
          </a:p>
          <a:p>
            <a:r>
              <a:rPr lang="en-US" dirty="0" smtClean="0"/>
              <a:t>▶ </a:t>
            </a:r>
            <a:r>
              <a:rPr lang="en-US" dirty="0" err="1" smtClean="0"/>
              <a:t>Perivenous</a:t>
            </a:r>
            <a:r>
              <a:rPr lang="en-US" dirty="0" smtClean="0"/>
              <a:t> arterial networks</a:t>
            </a:r>
          </a:p>
          <a:p>
            <a:r>
              <a:rPr lang="en-US" dirty="0" smtClean="0"/>
              <a:t>▶ Vein-to-vein interconnections</a:t>
            </a:r>
          </a:p>
          <a:p>
            <a:r>
              <a:rPr lang="en-US" dirty="0" smtClean="0"/>
              <a:t>▶ Circumvention of venous valves</a:t>
            </a:r>
            <a:endParaRPr lang="en-US" dirty="0"/>
          </a:p>
        </p:txBody>
      </p:sp>
    </p:spTree>
    <p:extLst>
      <p:ext uri="{BB962C8B-B14F-4D97-AF65-F5344CB8AC3E}">
        <p14:creationId xmlns:p14="http://schemas.microsoft.com/office/powerpoint/2010/main" val="226544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76" y="204710"/>
            <a:ext cx="11648049" cy="3693319"/>
          </a:xfrm>
          <a:prstGeom prst="rect">
            <a:avLst/>
          </a:prstGeom>
        </p:spPr>
        <p:txBody>
          <a:bodyPr wrap="square">
            <a:spAutoFit/>
          </a:bodyPr>
          <a:lstStyle/>
          <a:p>
            <a:r>
              <a:rPr lang="en-US" dirty="0" smtClean="0"/>
              <a:t>TISSUE COMPOSITION</a:t>
            </a:r>
          </a:p>
          <a:p>
            <a:r>
              <a:rPr lang="en-US" dirty="0" smtClean="0"/>
              <a:t>■ Fascial and </a:t>
            </a:r>
            <a:r>
              <a:rPr lang="en-US" dirty="0" err="1" smtClean="0"/>
              <a:t>fasciocutaneous</a:t>
            </a:r>
            <a:r>
              <a:rPr lang="en-US" dirty="0" smtClean="0"/>
              <a:t> flap </a:t>
            </a:r>
          </a:p>
          <a:p>
            <a:pPr marL="285750" indent="-285750">
              <a:buFont typeface="Arial" panose="020B0604020202020204" pitchFamily="34" charset="0"/>
              <a:buChar char="•"/>
            </a:pPr>
            <a:r>
              <a:rPr lang="en-US" dirty="0" err="1" smtClean="0"/>
              <a:t>Fasciocutaneous</a:t>
            </a:r>
            <a:r>
              <a:rPr lang="en-US" dirty="0" smtClean="0"/>
              <a:t> flaps are created by elevating skin with its underlying deep fascia (Supplied by the </a:t>
            </a:r>
            <a:r>
              <a:rPr lang="en-US" dirty="0" err="1" smtClean="0"/>
              <a:t>fasciocutaneous</a:t>
            </a:r>
            <a:r>
              <a:rPr lang="en-US" dirty="0" smtClean="0"/>
              <a:t> plexus)</a:t>
            </a:r>
          </a:p>
          <a:p>
            <a:pPr marL="285750" indent="-285750">
              <a:buFont typeface="Arial" panose="020B0604020202020204" pitchFamily="34" charset="0"/>
              <a:buChar char="•"/>
            </a:pPr>
            <a:r>
              <a:rPr lang="en-US" dirty="0" smtClean="0"/>
              <a:t>TIP: Including the deep fascia is not necessary for flap survival, although some authors advocate its preservation to protect the </a:t>
            </a:r>
            <a:r>
              <a:rPr lang="en-US" dirty="0" err="1" smtClean="0"/>
              <a:t>suprafascial</a:t>
            </a:r>
            <a:r>
              <a:rPr lang="en-US" dirty="0" smtClean="0"/>
              <a:t> portion of the </a:t>
            </a:r>
            <a:r>
              <a:rPr lang="en-US" dirty="0" err="1" smtClean="0"/>
              <a:t>fasciocutaneous</a:t>
            </a:r>
            <a:r>
              <a:rPr lang="en-US" dirty="0" smtClean="0"/>
              <a:t> plexus.</a:t>
            </a:r>
          </a:p>
          <a:p>
            <a:pPr marL="285750" indent="-285750">
              <a:buFont typeface="Arial" panose="020B0604020202020204" pitchFamily="34" charset="0"/>
              <a:buChar char="•"/>
            </a:pPr>
            <a:r>
              <a:rPr lang="en-US" dirty="0" smtClean="0"/>
              <a:t> Fascial and </a:t>
            </a:r>
            <a:r>
              <a:rPr lang="en-US" dirty="0" err="1" smtClean="0"/>
              <a:t>adipofascial</a:t>
            </a:r>
            <a:r>
              <a:rPr lang="en-US" dirty="0" smtClean="0"/>
              <a:t> flaps: Created by elevating the deep fascia with or without subcutaneous adipose tissue without the overlying skin component</a:t>
            </a:r>
          </a:p>
          <a:p>
            <a:r>
              <a:rPr lang="en-US" dirty="0" smtClean="0"/>
              <a:t>• </a:t>
            </a:r>
            <a:r>
              <a:rPr lang="en-US" dirty="0" err="1" smtClean="0"/>
              <a:t>Mathes</a:t>
            </a:r>
            <a:r>
              <a:rPr lang="en-US" dirty="0" smtClean="0"/>
              <a:t> classified </a:t>
            </a:r>
            <a:r>
              <a:rPr lang="en-US" dirty="0" err="1" smtClean="0"/>
              <a:t>fasciocutaneous</a:t>
            </a:r>
            <a:r>
              <a:rPr lang="en-US" dirty="0" smtClean="0"/>
              <a:t> flaps as those supplied by:</a:t>
            </a:r>
          </a:p>
          <a:p>
            <a:r>
              <a:rPr lang="en-US" dirty="0" smtClean="0"/>
              <a:t>▶ Direct cutaneous pedicle</a:t>
            </a:r>
          </a:p>
          <a:p>
            <a:r>
              <a:rPr lang="en-US" dirty="0" smtClean="0"/>
              <a:t>▶ </a:t>
            </a:r>
            <a:r>
              <a:rPr lang="en-US" dirty="0" err="1" smtClean="0"/>
              <a:t>Septocutaneous</a:t>
            </a:r>
            <a:r>
              <a:rPr lang="en-US" dirty="0" smtClean="0"/>
              <a:t> pedicle</a:t>
            </a:r>
          </a:p>
          <a:p>
            <a:r>
              <a:rPr lang="en-US" dirty="0" smtClean="0"/>
              <a:t>▶ </a:t>
            </a:r>
            <a:r>
              <a:rPr lang="en-US" dirty="0" err="1" smtClean="0"/>
              <a:t>Myocutaneous</a:t>
            </a:r>
            <a:r>
              <a:rPr lang="en-US" dirty="0" smtClean="0"/>
              <a:t> pedicle</a:t>
            </a:r>
          </a:p>
          <a:p>
            <a:r>
              <a:rPr lang="en-US" dirty="0" smtClean="0"/>
              <a:t>• Can be used as </a:t>
            </a:r>
            <a:r>
              <a:rPr lang="en-US" dirty="0" err="1" smtClean="0"/>
              <a:t>pedicled</a:t>
            </a:r>
            <a:r>
              <a:rPr lang="en-US" dirty="0" smtClean="0"/>
              <a:t> flaps for coverage of local, regional, and distant defects, or as free tissue transfer flaps</a:t>
            </a:r>
            <a:endParaRPr lang="en-US" dirty="0"/>
          </a:p>
        </p:txBody>
      </p:sp>
      <p:pic>
        <p:nvPicPr>
          <p:cNvPr id="3" name="Picture 2"/>
          <p:cNvPicPr>
            <a:picLocks noChangeAspect="1"/>
          </p:cNvPicPr>
          <p:nvPr/>
        </p:nvPicPr>
        <p:blipFill>
          <a:blip r:embed="rId2"/>
          <a:stretch>
            <a:fillRect/>
          </a:stretch>
        </p:blipFill>
        <p:spPr>
          <a:xfrm>
            <a:off x="2369966" y="4084963"/>
            <a:ext cx="7189468" cy="1978211"/>
          </a:xfrm>
          <a:prstGeom prst="rect">
            <a:avLst/>
          </a:prstGeom>
        </p:spPr>
      </p:pic>
    </p:spTree>
    <p:extLst>
      <p:ext uri="{BB962C8B-B14F-4D97-AF65-F5344CB8AC3E}">
        <p14:creationId xmlns:p14="http://schemas.microsoft.com/office/powerpoint/2010/main" val="216103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6078</Words>
  <Application>Microsoft Office PowerPoint</Application>
  <PresentationFormat>Widescreen</PresentationFormat>
  <Paragraphs>463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FLAPS &amp; GRAFTS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35</cp:revision>
  <dcterms:created xsi:type="dcterms:W3CDTF">2024-12-01T03:33:19Z</dcterms:created>
  <dcterms:modified xsi:type="dcterms:W3CDTF">2024-12-02T01:09:34Z</dcterms:modified>
</cp:coreProperties>
</file>