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811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9" r:id="rId6"/>
    <p:sldId id="260" r:id="rId7"/>
    <p:sldId id="258" r:id="rId8"/>
    <p:sldId id="257" r:id="rId9"/>
    <p:sldId id="261" r:id="rId10"/>
    <p:sldId id="277" r:id="rId11"/>
    <p:sldId id="263" r:id="rId12"/>
    <p:sldId id="264" r:id="rId13"/>
    <p:sldId id="262" r:id="rId14"/>
    <p:sldId id="280" r:id="rId15"/>
    <p:sldId id="265" r:id="rId16"/>
    <p:sldId id="266" r:id="rId17"/>
    <p:sldId id="268" r:id="rId18"/>
    <p:sldId id="267" r:id="rId19"/>
    <p:sldId id="281" r:id="rId20"/>
    <p:sldId id="282" r:id="rId21"/>
    <p:sldId id="279" r:id="rId22"/>
    <p:sldId id="278" r:id="rId23"/>
    <p:sldId id="269" r:id="rId24"/>
    <p:sldId id="270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EA743E-15C6-4373-A9BA-CBF45A94E867}" v="4" dt="2021-11-13T08:40:05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701" autoAdjust="0"/>
  </p:normalViewPr>
  <p:slideViewPr>
    <p:cSldViewPr>
      <p:cViewPr>
        <p:scale>
          <a:sx n="58" d="100"/>
          <a:sy n="58" d="100"/>
        </p:scale>
        <p:origin x="-1716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154879-7F6A-4E43-907F-12A1072106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A8E376-4B50-4713-B0AB-2374DC164E3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2E612E3-E0EB-4CC5-9E9A-D1EC44AC4E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16EB34E-FB3E-42B5-B943-8E0F9CD035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11A55F7-B7B6-4B9B-BCC4-54AE13D8B07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308B3B8-D246-4613-A427-F3A2960BB7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3122F8-F2C5-4A01-9058-2BDDCC82BA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4CF7738-59A4-4A1B-B0D5-80C8D6386B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4A58F6A-96BD-4DFA-ACE5-6353BAC6E5B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74FDD87-559F-40BB-8693-8E8637EB1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C28F5E8-F6D7-44CD-BFFF-DC56B7772C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1242222A-D332-43CF-8A17-8A5E2CEE49D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601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7F398F5-4F72-4A6A-B63A-9982D01AC2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EDA2469-5ED6-4278-9E6F-307340410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408D256-0A4C-4204-8C46-5FA757D10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455F7AF-64A2-41FD-B342-34A2177CC7A2}" type="slidenum">
              <a:rPr lang="ar-SA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D1C6CD6-86E6-43ED-958D-EE17DB40EBFB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D18E8E4-E2A1-4A74-954D-EAABF828264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853E7470-5825-4B62-91BF-571B8A0AEA8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6081DF71-DFF8-4EC0-97B9-B86CC46937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DBC558D-70C7-4B37-B4CE-51FF06C89B2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91AA161A-2B7F-462E-A108-D5B3A9F3A5D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AE959A32-09DA-4140-AE06-4200C76BE1B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AF45F54-BD48-4564-8530-8D413C1BF44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91559D7-BF32-4C86-AAA5-03F6B8DCAC8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9AA2184-E0B8-4233-BCA7-2E274511737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1FDFEF2-42C5-4C54-8821-C4FF0583514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69B7037-7CDA-4FF9-8161-441E974F509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B79FF58-1B8B-4D14-8BCB-5AB729C774C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2645D56-4105-49E4-919D-AAB8EB72280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E9A0B97-AB5D-450B-9B06-53B5C128CDC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4895FE42-4BE0-48F2-A8A3-9ECDE257187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</p:grpSp>
      <p:sp>
        <p:nvSpPr>
          <p:cNvPr id="20277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20277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9529CFE1-7D18-44CA-A0F4-9AECC3619A2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549E-8394-4697-90AF-5768F568FE9E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D8B33E50-5F0E-4C14-9070-75DA52BB8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4D6A023B-60B7-4163-9C8C-59D5B2D1D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03981-52C8-4ABB-A3AB-7BEAA0273CA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05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5A55BF8-9AC5-489A-B7F9-E1AD7573E7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BA98-BBEC-4B57-8EB0-15F9FE7A21E8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BA4BCE9D-DF33-4618-8468-14BD78D4E6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F98B4678-4E5C-4991-AA9E-4273858E8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13DD2-77E1-49FF-9F0A-717E9FA5AE4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28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FD26AD5-EADD-4079-A5AB-85BD8056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C7310-87C4-472F-A2DD-F5B044C6E881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9321BCE5-74A5-460B-AD81-82B85C6ED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18588231-B82B-447F-A2EB-85144039C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8DAA57-C5C2-4A64-91AB-B08C12CB5F5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79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3EE8327-3FAF-44B9-904F-F42E5D4DBB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A565F-A79E-4B67-893A-47486B66B99C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C4CC21F6-9405-4495-B605-615089CA81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33A36637-6611-4BBF-B2FF-1ECA6E46E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8B1C2-A374-4C55-8487-10E517E5943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55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2135512F-193E-440B-9137-F054E062BB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6DFCB-9D9B-4A83-B483-84290A1BF867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CD56B14-0305-48C5-8960-F54AFEA74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32F535D-A769-4BFE-AE85-5E11A2EB5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868690-9E41-4C23-AFED-4B2A9F13317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45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4190AE78-D1FC-4328-844D-67F2F0B68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5C40-565A-4849-9378-586B77111959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EF48F9EE-CEA4-4DEB-A532-659A4AC310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35D3C3E-F737-4F81-90D8-54BFE6173D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022C0-E404-4538-9FF7-50B0ED4F27E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5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768E3FDE-8A28-4CC7-889B-5EA7F807A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0F3D-577E-426D-AFE4-40305DAAFB91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FF84FD06-5D47-45FC-8B87-CE9EBFF14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549940B1-17BE-4DFE-9313-9CD2C79BF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F2C51-9E26-4481-956D-A9E892C197C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78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0626B4F8-9490-45CD-93B6-4C9F7A76A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068C-D6BC-4AB4-A36D-679FACB46EA8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38A308B8-E9AA-49DE-A3B9-BCE67F9D5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01AB5E28-8196-4695-8322-79B2D56DB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19F0A-8E07-43F5-981F-CAC3A68D1AB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61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7C85138E-92B9-4F6F-981D-AC10C8FA4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754CE-015C-4407-9E8D-6A2FB61E604E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C8E74FAD-799B-4100-B22B-F2167C5B6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9D9C6856-F10D-439F-A36C-70A7A2D15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FCE98-D187-4543-9F03-751DCECB3CE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33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0FCBF7E-858A-4976-BED0-D083DCD11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3859-4552-4D8B-BBFD-FEEE07BDF458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7A8A765F-C942-432A-880F-FF5FD4CCF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313EF35D-2F3A-43E9-BA84-C4EDACEEE0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B6E1F-11BA-4723-8715-50A56B05D39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94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9229F45-D3BC-4784-9846-F9119F334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B2AC3-E1C1-45F2-A591-DE8156578349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2762A57C-CC00-4A29-AC25-3F0BA2059E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08EACA9-2333-4E53-B4E2-3E181AEA2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B890A-C0CE-42B1-8F53-07651103C16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8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15D6C61-1797-4FA7-B930-D5530F8655B9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C50E9FAF-D70C-4667-84E6-9955188EEEB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732" name="Freeform 4">
              <a:extLst>
                <a:ext uri="{FF2B5EF4-FFF2-40B4-BE49-F238E27FC236}">
                  <a16:creationId xmlns:a16="http://schemas.microsoft.com/office/drawing/2014/main" id="{F2A81CEB-1566-4DF3-AC4F-B6F11F022C9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3" name="Freeform 5">
              <a:extLst>
                <a:ext uri="{FF2B5EF4-FFF2-40B4-BE49-F238E27FC236}">
                  <a16:creationId xmlns:a16="http://schemas.microsoft.com/office/drawing/2014/main" id="{8536AF5C-752B-4F96-B0AF-38CBDB3E1A6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4" name="Freeform 6">
              <a:extLst>
                <a:ext uri="{FF2B5EF4-FFF2-40B4-BE49-F238E27FC236}">
                  <a16:creationId xmlns:a16="http://schemas.microsoft.com/office/drawing/2014/main" id="{779C2441-676E-4732-9296-43532D0D23E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5" name="Freeform 7">
              <a:extLst>
                <a:ext uri="{FF2B5EF4-FFF2-40B4-BE49-F238E27FC236}">
                  <a16:creationId xmlns:a16="http://schemas.microsoft.com/office/drawing/2014/main" id="{AF6CAC7E-CA31-44DB-9720-09F7437F51A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6" name="Freeform 8">
              <a:extLst>
                <a:ext uri="{FF2B5EF4-FFF2-40B4-BE49-F238E27FC236}">
                  <a16:creationId xmlns:a16="http://schemas.microsoft.com/office/drawing/2014/main" id="{80A2106E-D1C9-496C-BFA4-9715E15643B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7" name="Freeform 9">
              <a:extLst>
                <a:ext uri="{FF2B5EF4-FFF2-40B4-BE49-F238E27FC236}">
                  <a16:creationId xmlns:a16="http://schemas.microsoft.com/office/drawing/2014/main" id="{7A5A2F13-32D2-4F09-A029-18C9BC811C5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8" name="Freeform 10">
              <a:extLst>
                <a:ext uri="{FF2B5EF4-FFF2-40B4-BE49-F238E27FC236}">
                  <a16:creationId xmlns:a16="http://schemas.microsoft.com/office/drawing/2014/main" id="{381DD897-E878-471F-967B-70F94AB33D7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39" name="Freeform 11">
              <a:extLst>
                <a:ext uri="{FF2B5EF4-FFF2-40B4-BE49-F238E27FC236}">
                  <a16:creationId xmlns:a16="http://schemas.microsoft.com/office/drawing/2014/main" id="{B3028F8F-7251-4B80-A9E3-0C7E0874776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0" name="Freeform 12">
              <a:extLst>
                <a:ext uri="{FF2B5EF4-FFF2-40B4-BE49-F238E27FC236}">
                  <a16:creationId xmlns:a16="http://schemas.microsoft.com/office/drawing/2014/main" id="{A6DC1A15-B807-4621-8442-89E4E16AC31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1" name="Freeform 13">
              <a:extLst>
                <a:ext uri="{FF2B5EF4-FFF2-40B4-BE49-F238E27FC236}">
                  <a16:creationId xmlns:a16="http://schemas.microsoft.com/office/drawing/2014/main" id="{C8852AD0-1E41-4694-9C85-C3D103073AE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2" name="Freeform 14">
              <a:extLst>
                <a:ext uri="{FF2B5EF4-FFF2-40B4-BE49-F238E27FC236}">
                  <a16:creationId xmlns:a16="http://schemas.microsoft.com/office/drawing/2014/main" id="{C05A4EDE-F862-4127-B96E-90C3E005376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3" name="Freeform 15">
              <a:extLst>
                <a:ext uri="{FF2B5EF4-FFF2-40B4-BE49-F238E27FC236}">
                  <a16:creationId xmlns:a16="http://schemas.microsoft.com/office/drawing/2014/main" id="{20DA51F8-C11E-46AE-8CEE-9712506D0ED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4" name="Freeform 16">
              <a:extLst>
                <a:ext uri="{FF2B5EF4-FFF2-40B4-BE49-F238E27FC236}">
                  <a16:creationId xmlns:a16="http://schemas.microsoft.com/office/drawing/2014/main" id="{0D2AB0BB-9258-4224-AA96-E0C6C47C12C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  <p:sp>
          <p:nvSpPr>
            <p:cNvPr id="201745" name="Freeform 17">
              <a:extLst>
                <a:ext uri="{FF2B5EF4-FFF2-40B4-BE49-F238E27FC236}">
                  <a16:creationId xmlns:a16="http://schemas.microsoft.com/office/drawing/2014/main" id="{11D160FE-0498-44EC-AB60-C89C074D3E5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ar-JO"/>
            </a:p>
          </p:txBody>
        </p:sp>
      </p:grpSp>
      <p:sp>
        <p:nvSpPr>
          <p:cNvPr id="201746" name="Rectangle 18">
            <a:extLst>
              <a:ext uri="{FF2B5EF4-FFF2-40B4-BE49-F238E27FC236}">
                <a16:creationId xmlns:a16="http://schemas.microsoft.com/office/drawing/2014/main" id="{7F9EFCDC-3430-40A2-9017-05C7B0AFA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201747" name="Rectangle 19">
            <a:extLst>
              <a:ext uri="{FF2B5EF4-FFF2-40B4-BE49-F238E27FC236}">
                <a16:creationId xmlns:a16="http://schemas.microsoft.com/office/drawing/2014/main" id="{E3586B69-D2CA-422F-ADE8-42046BEAB3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fld id="{361B9540-6CD2-4660-AC3A-3F6A68DDDF2D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201748" name="Rectangle 20">
            <a:extLst>
              <a:ext uri="{FF2B5EF4-FFF2-40B4-BE49-F238E27FC236}">
                <a16:creationId xmlns:a16="http://schemas.microsoft.com/office/drawing/2014/main" id="{AB6822CF-9A30-42AF-9C93-E583BB5C87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49" name="Rectangle 21">
            <a:extLst>
              <a:ext uri="{FF2B5EF4-FFF2-40B4-BE49-F238E27FC236}">
                <a16:creationId xmlns:a16="http://schemas.microsoft.com/office/drawing/2014/main" id="{F92C1650-9710-4EE1-9B50-7B56816ABF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85E1162-09B7-4341-866A-7D2A7EAE98B2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201750" name="Rectangle 22">
            <a:extLst>
              <a:ext uri="{FF2B5EF4-FFF2-40B4-BE49-F238E27FC236}">
                <a16:creationId xmlns:a16="http://schemas.microsoft.com/office/drawing/2014/main" id="{8A4B5B68-E6DF-49FB-8591-982FD026A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6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">
            <a:extLst>
              <a:ext uri="{FF2B5EF4-FFF2-40B4-BE49-F238E27FC236}">
                <a16:creationId xmlns:a16="http://schemas.microsoft.com/office/drawing/2014/main" id="{94CCAD92-9446-401D-8AF2-A634BB84225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3E2324F-A55D-4370-8191-7672FB40FC41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D3EA1BDE-8250-4B49-98E1-6973A04AF3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DDF28956-8A7F-4CF4-9FCF-D74391F2FD3D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EA40A18C-C1C7-49FA-BFFC-3C82AED2400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03970512-6744-416F-9902-E76D000CF1C8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8A606D48-7CD8-4617-B191-743B70ACF28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395DFDE-8D77-4B06-B956-3B644794E76E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E9EDF02-2B18-4BE9-A938-59AF5FF3F1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63713" y="2060575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Management of Drug Poisoning</a:t>
            </a:r>
            <a:r>
              <a:rPr lang="en-US" dirty="0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6F5E40F-C3A9-4145-92AC-840769D9D4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Mutah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Faculty of Medicine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9EB33-2250-4A58-ABD2-047D99EADDED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A4952977-30B1-4E12-9240-67E3E0763B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6F8A33-0E40-4350-8F5A-B71E269270B4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4394959D-B2FE-4847-A877-3A7C3D2B51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E0B8ABC-4186-45D4-A0DB-C50B4BC4B0E2}" type="slidenum">
              <a:rPr lang="ar-SA" altLang="en-US"/>
              <a:pPr/>
              <a:t>10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69DD0-F1EE-49E9-95A9-2F6041AB6EF1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CA0AA14D-1F72-47C9-B2CC-77AF48AA5DA7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C3F79-DA5B-41D0-AB34-F51F331467A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4C162FE-878A-4DE1-BD98-425553D847CD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10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C095CD0-10BC-41D0-93ED-254D6807A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Principles of treatment of poisoning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E03E918-1BA8-4AC5-AF91-47B127A95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ABCD of poisoning treatment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A: Airway, B: Breathing, C: Circulation, D: Dextrose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Diagnosis; history, exam, investigations 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Prevention of absorption of the poison: 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Skin, GIT (Emesis, G lavage, Activated Charcoal)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Specific antidote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Enhancing elimination of toxins by: 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Haemodialysis or alteration of urinary pH 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912B4E61-2FDC-4D3D-A51E-7FA085500D5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F55615-AF25-42C1-8121-E6725DD0F750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D793D06E-EE98-44D1-A3B2-60181A966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D576535F-8AFE-4EC3-B0E0-A1C7FA827882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13BAE32-189C-48BF-ADF6-BBD3B0B9D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Activated charcoal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17DA435-5A42-4634-AF8C-0F26BDBC4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Reduces drug absorption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Better than emesis or gastric lavage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Safer, easier, adsorb toxic substances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Binds to and inactivates many drugs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Does not bind iron, lithium, corrosive acids and alkali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Given early within one hour of poisoning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DE25EB86-1642-44FC-BD40-6860D73C6B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AB32676-53D0-494F-8E55-CD9F4CB4DCE0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7445B21A-CF6E-43B3-8BBB-5899C84B2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D998D49-0AC1-4792-B5B8-AA97EC61CDCA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B4CE-2419-4580-95BF-22B0829E4A51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A3C2DEA9-CEF1-4C68-A1F8-AF7105C78FC7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B4640-5D75-46B2-910B-6F71C32C349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455E6DB-B8EA-42FF-83AA-6B224534F7AA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12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793B9F94-79EA-427C-B8B1-323ADCDF4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Specific antidote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7831CF1-4A10-45EB-BA6F-E8F04F196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Paracetamol 			Acetylcysteine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Iron 				Desferoxamine	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Digitalis				Digoxin antibodies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Benzodiazepines		Flumazenil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Opioids			 	Naloxone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OPI (CE inhibitors)	Pralidoxime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86ACC1F9-2007-4E3A-9135-F3B6484B9B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5CC417-3428-4752-AAD3-F0D29B23E2FC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344BEFAE-594A-42A2-B9FD-DF71D3FD5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EE2BA1C1-C2FB-4FCD-B189-456270D3E125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BEBB7-1CD3-45C3-B1A6-5D8947D31019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CB06F5C2-B2F8-45DF-AB58-8B918EE887A4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C529D-45B4-40D3-901B-F528B37E553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954C341-FF34-4DA6-BD6A-174615F74056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13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F04A17D-3472-49A2-ADE1-C0BBC1D94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Enhancing Elimination of Toxins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B1838AC-6798-4E17-AFE5-B1DB97982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496300" cy="4530725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Haemodialysis: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Aspirin, Lithium,  Carbamazepine</a:t>
            </a:r>
          </a:p>
          <a:p>
            <a:pPr lvl="1" algn="l" rtl="0" eaLnBrk="1" hangingPunct="1"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Urinary pH alteration: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Urine alkalinazation: aspirin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Urine acidification: amphetamines</a:t>
            </a:r>
            <a:r>
              <a:rPr lang="en-US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C603F9-4926-4A2C-861C-B3BB8A6B6F33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DEC58055-E708-46C0-A7AC-21EE5255A73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6A5F68-29B7-495C-BA3D-0C8E21DDA9A3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CA161C0D-26DB-4DB0-806F-8CE844C45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587ED7A-C024-410D-BDB4-DA5F75809492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52507-3FB8-497D-977A-FD0110B5223C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C9C71C79-D66E-46D9-A79F-CEEB40537ED6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6A88F-701D-4110-997B-3C296BE5607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29D97E8-7AF9-46DE-AAEB-314C3F01C161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14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CF775B1-7712-4ACA-A316-C15A9496D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3027D43-F775-4E30-81FE-8A0D3C323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0" eaLnBrk="1" hangingPunct="1">
              <a:buFont typeface="Wingdings" panose="05000000000000000000" pitchFamily="2" charset="2"/>
              <a:buNone/>
              <a:defRPr/>
            </a:pPr>
            <a:endParaRPr lang="en-US" sz="40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 eaLnBrk="1" hangingPunct="1">
              <a:buFont typeface="Wingdings" panose="05000000000000000000" pitchFamily="2" charset="2"/>
              <a:buNone/>
              <a:defRPr/>
            </a:pPr>
            <a: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Examples of Common Poisoning</a:t>
            </a:r>
            <a:br>
              <a:rPr lang="en-US" sz="4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224F40AC-94BD-449A-A858-445DBD17405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37383AD-6176-4BF4-AFF6-1E284AC9756C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99F7EB81-1272-4624-A6BA-D642DDECD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44B8C6C-6200-4CB0-8323-6F750F1B0A3C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2DAB-BF74-4919-9258-EB772A01B572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AC45A1F6-8FB7-4626-B32D-8031EE0A4A63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28AE3-9FA6-4FC3-8033-BDA0AD52CCF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58DEC44-7C3E-4E73-B00A-32F24CD1C4B2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15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4F09BA59-0E15-4E1A-A9FF-895A6B7C3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Paracetamol (Acetaminophen)</a:t>
            </a:r>
            <a:endParaRPr lang="en-US" altLang="en-US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5FDBA1-F0A4-4A94-94C1-E5AEF4115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Most common suicide drug 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Ingestion of 7 g total (adults) is toxic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highly toxic metabolite (NABQI) is produced in the liver leading to depletion of the protective hepatic glutathione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Patient is asymptomatic initially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After 24–36 hours, hepato-renal failure and even death may occur </a:t>
            </a:r>
          </a:p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C2574B62-582D-4743-98FE-4D7061FAA47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F6AEC58-6975-48B1-B936-343ACFD1AFD1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BB1D2B13-1A83-4860-B817-93E7BF826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FC07D85-AD62-4DA4-B43C-81A1944B94EE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3E1C129E-9819-42AE-AF3E-A5B815EB9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Paracetamol poisoning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E9336650-EA31-49F3-8DF4-711BC7FF18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 rtl="0">
              <a:buFont typeface="Wingdings" panose="05000000000000000000" pitchFamily="2" charset="2"/>
              <a:buNone/>
            </a:pPr>
            <a:endParaRPr lang="en-US" altLang="en-US" b="1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Early treatment (within 8 hrs) is important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N-acetylcysteine IV or methionine orally to increase hepatic glutathione</a:t>
            </a:r>
          </a:p>
          <a:p>
            <a:pPr algn="l" rtl="0"/>
            <a:endParaRPr lang="en-US" altLang="en-US" b="1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EC778429-A9D9-46FB-85BC-F19D9F597DB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DF5E68-215A-4FAB-B5DF-875D54666782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88D0284-3DAD-4BD8-AAD7-1F7D41D7D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FC58EFC-CDC6-410C-A3C5-326842C8F980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742951C-759A-4943-A2DF-C52C0644A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 of Paracetamol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B35B09C7-3BA0-47B3-B944-F8A14D8C7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v"/>
              <a:defRPr/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highly toxic metabolite is N-acetyl-p-benzo quinonimine (NABQI) conjugates with glutathione</a:t>
            </a:r>
          </a:p>
          <a:p>
            <a:pPr algn="l" rtl="0">
              <a:buFont typeface="Wingdings" panose="05000000000000000000" pitchFamily="2" charset="2"/>
              <a:buChar char="v"/>
              <a:defRPr/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overdose toxicity: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Excess NABQI 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Glutathione depletion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Then NABQI oxidizes thiol group of enzymes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Leading to cell death</a:t>
            </a:r>
          </a:p>
          <a:p>
            <a:pPr algn="l" rtl="0">
              <a:buFont typeface="Wingdings" panose="05000000000000000000" pitchFamily="2" charset="2"/>
              <a:buChar char="v"/>
              <a:defRPr/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Resulting in hepatic &amp; renal tubular cell damage</a:t>
            </a:r>
            <a:endParaRPr lang="en-US" sz="28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7367B7AA-10A0-4D3F-99B6-8D530C750C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2A99423-75F2-4A2E-B718-43A48A57B415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679F484-14E9-4FF0-986F-CE373EBA85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70B9353-9459-486B-AEBC-809578289168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59B0BF65-F5D1-4520-9092-223AAC454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rtl="0"/>
            <a:r>
              <a:rPr lang="en-US" altLang="en-US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Paracetamol (Acetaminophen)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A609DE8-ACFF-412E-8199-3B707B07C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Serum level &gt; 200 mg/L after 4 hours of ingestion suggests a risk for liver injury </a:t>
            </a:r>
          </a:p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Acetylcysteine acts as a glutathione substitute, binding the toxic metabolite  </a:t>
            </a:r>
          </a:p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Should be started within 8–10 hours if possible</a:t>
            </a:r>
          </a:p>
          <a:p>
            <a:pPr algn="l" rtl="0">
              <a:defRPr/>
            </a:pPr>
            <a:endParaRPr lang="en-US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9365A0E4-DA3D-4007-A003-924D8E07B5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9A2A0F-9C52-4CFE-9E02-AFEFCDF1949E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5A5CDC5F-4657-4AA4-87FD-8FE07A28C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D298BE2C-E1F2-498D-9F22-9F2B39B83770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8E22505-8CBE-410C-A501-C892A1CAA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Anti-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agents (Atropine-like drugs) 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E45A89B-6E44-4519-BAA7-68C24C91B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Hot, dry, flushed skin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Blurred vision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Delirium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Tachycardia, mydriasis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Treatment is supportive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9">
            <a:extLst>
              <a:ext uri="{FF2B5EF4-FFF2-40B4-BE49-F238E27FC236}">
                <a16:creationId xmlns:a16="http://schemas.microsoft.com/office/drawing/2014/main" id="{3D4478D0-59C4-4C52-B8D8-031436B9D7F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922E21-908A-4878-B078-3F800798EFA0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D7EA186C-5512-4B0A-AF36-72E369B0E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D84B5D8-4E2B-4960-BC86-3D2CC8E10BD8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D05663-6A30-422C-B9DF-5E1E15329E76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850675D8-AE79-4462-9450-4CD62046B16B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827C5C-B65B-4588-B1E8-57E5C0BF4AA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CBB78FD-1014-4EE0-9A2F-5807E350A1DA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D979F40-2852-43A8-8874-031B0E803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51B9923-8168-458C-992F-56E141B7C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/>
          </a:p>
        </p:txBody>
      </p:sp>
      <p:pic>
        <p:nvPicPr>
          <p:cNvPr id="5128" name="Picture 5" descr="blog7">
            <a:extLst>
              <a:ext uri="{FF2B5EF4-FFF2-40B4-BE49-F238E27FC236}">
                <a16:creationId xmlns:a16="http://schemas.microsoft.com/office/drawing/2014/main" id="{73714705-36BD-4E3E-8751-6BF04688C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A44E9B9B-DB98-4615-A06E-625893A1DD3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C4A2B93-3CE0-485E-8150-18444C1496DF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8BB3D794-0ECD-4C6B-8F7F-860F721D9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3E13F0B-4D78-445B-AE0D-84D6A65419CF}" type="slidenum">
              <a:rPr lang="ar-SA" altLang="en-US"/>
              <a:pPr/>
              <a:t>20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C9A78-6DB9-4B22-85BB-CBFA2D9EF0E4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A10BCAD4-B057-46D1-9C43-165525B8E9A6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CCD50-2C01-4EF3-87D1-27E37D9441C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E9C1408-524D-4E88-82CF-7AE179091089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20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8C083EF2-B5A9-4BFF-B85C-BA86F43DE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Aspirin (Salicylate)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5AAC2CC-D2E2-4736-B3AE-953871A69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Ingestion of  &gt; 200 mg/kg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Hyperventilation, respiratory alkalosis, metabolic acidosis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Hyperthermia  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Convulsions, coma</a:t>
            </a: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CV collapse 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A82A1BDE-476F-421E-B1C5-D2883114E10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192546-A046-496A-AFCC-8BAB7C347806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84799B30-2B07-45EA-87C3-81B612F17B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855A90E-7CDE-460E-BC2C-A05C3F05EE39}" type="slidenum">
              <a:rPr lang="ar-SA" altLang="en-US"/>
              <a:pPr/>
              <a:t>21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7FAE0-D342-46A4-B553-F2BDC6117779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0266313B-397E-4197-B4D4-BF4317D7B7A3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C47-ACBF-4671-A01B-02A197A58BD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F36F083-CB34-42F4-9255-987663BA5924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21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A6F26C0-F7DD-493F-964D-BD866BB0E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Aspirin (Salicylate)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DC16E09-06F6-488B-8CBD-02FE3F883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General supportive care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Gastric lavage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Activated charcoal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IV fluid 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IV sod bicarbonate:    renal elimination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Severe poisoning: Haemodialysis </a:t>
            </a:r>
          </a:p>
        </p:txBody>
      </p:sp>
      <p:sp>
        <p:nvSpPr>
          <p:cNvPr id="24584" name="Line 9">
            <a:extLst>
              <a:ext uri="{FF2B5EF4-FFF2-40B4-BE49-F238E27FC236}">
                <a16:creationId xmlns:a16="http://schemas.microsoft.com/office/drawing/2014/main" id="{56C17BA1-3A88-4771-9398-6EB84BE8AA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0563" y="37893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BF198BF7-371C-4349-A184-85E85540AE8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7DC938-0FF9-4ED2-8980-EB6C93C56F9B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254B1C6C-5CAD-4FC4-959E-89186C52E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5D5BDA8-8861-418F-A3D0-52DB2E400F66}" type="slidenum">
              <a:rPr lang="ar-SA" altLang="en-US"/>
              <a:pPr/>
              <a:t>22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72DA-0AE4-4069-AD1C-F42251F0C609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82D3D2D1-8B1D-4461-A063-9C71656A757E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C81C9-C81D-4950-9ED4-7B21F314AD9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96F012-2198-48A6-A204-170A20F0FD90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22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39B33760-4B30-497B-B9B3-36D520585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Organophosphorous insecticide poisoning</a:t>
            </a:r>
            <a:r>
              <a:rPr lang="en-US" sz="4000">
                <a:effectLst/>
              </a:rPr>
              <a:t>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E77F3D9-B2AA-409E-AE45-E1C84F576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Cholinergic crisis 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Muscarinic &amp; Nicotinic stimulation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Pinpoint pupil, sweating, diarrhoea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Urination, defecation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Hypotension, bradycardia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Treatment: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Atropine (anti-muscarinic)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Pralidoxime (enzyme reactivator)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3CC40A9A-A4C9-4032-AA6D-1D5F03CD5DD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B6CBF90-E45F-4EB8-9C6C-42D5E9E7E124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A272001A-4746-4D40-9E44-07ED3849B9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BB5E4E1B-D09C-4521-BDE5-845D03C7D5A5}" type="slidenum">
              <a:rPr lang="ar-SA" altLang="en-US"/>
              <a:pPr/>
              <a:t>23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9F839-F1DC-4A39-82EC-C5D4C9DF30AE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390D485C-8F94-4F28-9B73-678448212FA3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5AAB1-D7C4-4688-9A07-582FAA55F18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DC58291-28BD-47DA-A62A-8838E6EBF1DE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23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EB2175D6-78E7-4B4B-8252-106D2D1D4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Other poisoning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69E5293-2D54-4B5A-8AFA-B23598CE7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Iron: 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Childhood poisoning; bleeding  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Desferoxamine	</a:t>
            </a:r>
          </a:p>
          <a:p>
            <a:pPr algn="l" rtl="0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Opioids: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Drugs of abuse 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CNS &amp; respiratory depression</a:t>
            </a:r>
          </a:p>
          <a:p>
            <a:pPr lvl="1" algn="l" rtl="0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Naloxone IV  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69CEA586-B86A-4E6E-887A-90F33C89D3C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26FCADC-A6F0-4149-88CD-B8F64F219776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35754FAD-08A1-474B-9C54-71DBE2921E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9D645DC-3DD3-4D04-B8FB-176AE9E8BB9F}" type="slidenum">
              <a:rPr lang="ar-SA" altLang="en-US"/>
              <a:pPr/>
              <a:t>24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F00BD-62A8-42D4-87AD-8885A104D17E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70C739EF-B2C7-4075-9096-8DFA2BE10DE7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9463E-3F6E-4034-B4D4-EB0DCB8DD31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985C072-8542-44FA-A815-833D177D333B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24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5D466F75-75E6-48A2-B2AC-891FCFFDC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Other poisoning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B096CA-7765-436D-A4B3-085A65214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defRPr/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Carbon monoxide (CO):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Colorless, odorless gas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Results from incomplete combustion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Forming carboxyhaemoglobin 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Interfering with carrying of oxygen  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Leading to hypoxia 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rtl="0">
              <a:lnSpc>
                <a:spcPct val="80000"/>
              </a:lnSpc>
              <a:defRPr/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Cyanide poisoning: 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Syncope, convulsions, coma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Treatment: Cyanide antidote kit consists of: </a:t>
            </a:r>
          </a:p>
          <a:p>
            <a:pPr lvl="2" algn="l" rtl="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Nitrites: induce methemoglobinemia </a:t>
            </a:r>
          </a:p>
          <a:p>
            <a:pPr lvl="2" algn="l" rtl="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Thiosulfate: converts cyanide to thiocyanate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EE429C-7228-4F89-B9BA-4E35CE4AA3E6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613AE5-F5AD-45DD-852F-3B4D129FCB55}"/>
              </a:ext>
            </a:extLst>
          </p:cNvPr>
          <p:cNvSpPr txBox="1"/>
          <p:nvPr/>
        </p:nvSpPr>
        <p:spPr>
          <a:xfrm>
            <a:off x="3343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9">
            <a:extLst>
              <a:ext uri="{FF2B5EF4-FFF2-40B4-BE49-F238E27FC236}">
                <a16:creationId xmlns:a16="http://schemas.microsoft.com/office/drawing/2014/main" id="{49197A93-6ED9-4679-9FCB-B926BA6C9C8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B4B9C7F-51DA-4830-9405-BBE870607543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1F25F19C-5A38-445A-B465-9E5886B48E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D9F7C2E-6AF7-4A38-87C9-350DF6464536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D68F4A-96FE-4226-AFBA-C6ACEC861051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E42DA4D9-CEC6-43CB-BFF1-2329FFA7D448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DEB1E7-EA37-41A6-BFFB-86B6C257132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6754D8F-CEBC-4E0C-84BF-0696F4C51C08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3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A7220FF-4E64-4EC7-9561-CEA32F111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Eric Doglas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76EB51C-82D0-4F24-83B9-2714C22D1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/>
          </a:p>
        </p:txBody>
      </p:sp>
      <p:pic>
        <p:nvPicPr>
          <p:cNvPr id="6152" name="Picture 5" descr="eric_douglas3">
            <a:extLst>
              <a:ext uri="{FF2B5EF4-FFF2-40B4-BE49-F238E27FC236}">
                <a16:creationId xmlns:a16="http://schemas.microsoft.com/office/drawing/2014/main" id="{598CC3D2-5CCC-4963-AD90-B4B43ADAE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9">
            <a:extLst>
              <a:ext uri="{FF2B5EF4-FFF2-40B4-BE49-F238E27FC236}">
                <a16:creationId xmlns:a16="http://schemas.microsoft.com/office/drawing/2014/main" id="{539C8001-B58C-46C8-B442-4AEC10D2142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CFDC45-EE00-4293-A488-F228642C0A03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70B597C8-B941-44B3-992C-506FE27CCD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18A3CBAC-9F44-4DAF-B337-8FD1A189A43F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7E2410-BDCA-4B50-BA80-5CEBE9A90211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D69C56E2-AC84-4543-AC21-D87D5E5AF793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21A94E-085E-4D90-9A36-475226481BB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9564712-5976-4DA1-BBAC-DF443E3AF5C6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4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38369F1-FA7E-4C77-9685-B58B4AA56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Drug Poisoning</a:t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92FBAA-662B-4ECA-A8E6-0FD6FF986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/>
          </a:p>
        </p:txBody>
      </p:sp>
      <p:pic>
        <p:nvPicPr>
          <p:cNvPr id="7176" name="Picture 5" descr="th?id=I">
            <a:extLst>
              <a:ext uri="{FF2B5EF4-FFF2-40B4-BE49-F238E27FC236}">
                <a16:creationId xmlns:a16="http://schemas.microsoft.com/office/drawing/2014/main" id="{D0275465-EBFC-4841-A694-9DE0821C5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9">
            <a:extLst>
              <a:ext uri="{FF2B5EF4-FFF2-40B4-BE49-F238E27FC236}">
                <a16:creationId xmlns:a16="http://schemas.microsoft.com/office/drawing/2014/main" id="{C7153964-14E6-439E-80A5-937F8C25362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EA020D-AB8E-4021-8C84-F6A7CE944A26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3C0368A4-6915-4BF6-B3CC-B427C6895A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7D63572-4FF3-4769-A28D-41CE34DAA701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63E26B-CDAE-46DB-AEC9-DA091C07E7E3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35ACAE86-5D48-44DB-9C90-D97E2ED36C5D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68FFCE-4B9C-480F-8F20-95574257483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A09A88A-A01B-4273-B454-709191383F62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5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397EB58-EDF5-47B1-B095-8CF828975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15062F4-7627-4D92-9DA6-7DAA6DD2B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/>
          </a:p>
        </p:txBody>
      </p:sp>
      <p:pic>
        <p:nvPicPr>
          <p:cNvPr id="8200" name="Picture 5" descr="FDA-PSN_10_2009_Teva_Propofolt">
            <a:extLst>
              <a:ext uri="{FF2B5EF4-FFF2-40B4-BE49-F238E27FC236}">
                <a16:creationId xmlns:a16="http://schemas.microsoft.com/office/drawing/2014/main" id="{E38F3BAF-7E6D-4FC7-9BC8-FBA9D281F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9">
            <a:extLst>
              <a:ext uri="{FF2B5EF4-FFF2-40B4-BE49-F238E27FC236}">
                <a16:creationId xmlns:a16="http://schemas.microsoft.com/office/drawing/2014/main" id="{F8CDD33D-9CB5-4297-9D95-1B4EC2F7431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E47ACC-9105-4310-B9C0-14B0B3B4BED5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979D313F-29D1-49B4-987A-ECC6C98D3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9742706-4D62-4CC0-83CD-9869194A95A6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63096B-5FED-40AB-8AF3-5771C35AE43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E6C152D6-9A0A-41AB-93E3-A5BF031891C5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324F65-E92B-4868-9D4A-6B9FD26472C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C273757-7EE4-49E7-B64B-34BD120716DB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6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22C779F-63F9-4EE7-BF95-2D0B3A46E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42D087B-FE98-49D6-8D29-45E64E3D8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/>
          </a:p>
        </p:txBody>
      </p:sp>
      <p:pic>
        <p:nvPicPr>
          <p:cNvPr id="9224" name="Picture 5" descr="20101104">
            <a:extLst>
              <a:ext uri="{FF2B5EF4-FFF2-40B4-BE49-F238E27FC236}">
                <a16:creationId xmlns:a16="http://schemas.microsoft.com/office/drawing/2014/main" id="{3BFBAD06-5493-41DD-BF8C-489A426F4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CCED65FE-48D1-442E-83DB-3361413757A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3F6568A-13F8-433D-8325-3F2B74B3B1C3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2050E0E0-F904-4608-B91A-0E9A4AE36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AC9558F-7D43-48C8-8B8F-5F108DC8968A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12DB-A29F-4755-8E3D-08263549C4E6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47D12A6E-156F-4296-B724-C41FFAA80938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D11F1-B7D6-46DD-9A69-901B9DB7765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2DCD326-70DF-4B5D-AA63-F22DAF48A42D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7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627AF52-8772-4930-AB18-956407B09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Causes of death in drug poisoning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47EABC6-8744-4458-9804-9D5A0CA4B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89113"/>
            <a:ext cx="8675687" cy="5068887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CNS depression: Narcotics, sedative-hypnotics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CVS toxicity: Digitalis, Cocaine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Cellular hypoxia: Cyanide and CO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Convulsions: Cocaine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Organ system damage: Paracetamol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Accidents </a:t>
            </a:r>
          </a:p>
          <a:p>
            <a:pPr algn="l" rtl="0" eaLnBrk="1" hangingPunct="1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95C19D69-535B-446F-8DB0-B74EA58B850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94BEA0-8F4C-440A-8E3F-A7893065BB69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F25FBD91-5B9E-4D49-8961-64740446E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9BEFD0D-F64B-423C-B8EE-C26E61C0F8BA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96F64-324E-48C7-83DD-51181554645A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B35A00BF-9D6C-4202-8B57-584758380491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B112A-1F3D-4EEE-9F77-56E3CDAB09D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0B35B03-26A4-465D-A8E8-28592BC8D8B1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8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86FE81A2-12F8-4055-825C-F09F5B8D5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ABCD of Poisoning treatment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5BE726B-2EED-4804-801B-DFC208DD7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A: Airway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B: Breathing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C: Circulation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D: Dextrose </a:t>
            </a:r>
          </a:p>
          <a:p>
            <a:pPr algn="l" rtl="0" eaLnBrk="1" hangingPunct="1">
              <a:defRPr/>
            </a:pPr>
            <a:endParaRPr lang="en-US" b="1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>
            <a:extLst>
              <a:ext uri="{FF2B5EF4-FFF2-40B4-BE49-F238E27FC236}">
                <a16:creationId xmlns:a16="http://schemas.microsoft.com/office/drawing/2014/main" id="{5B69CA6D-5451-4D6C-BBD1-83C62B7122E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CEA09F0-35CA-4C91-BA4B-840C652DE858}" type="datetime1">
              <a:rPr lang="en-GB"/>
              <a:pPr>
                <a:defRPr/>
              </a:pPr>
              <a:t>13/11/2021</a:t>
            </a:fld>
            <a:endParaRPr lang="en-US"/>
          </a:p>
        </p:txBody>
      </p:sp>
      <p:sp>
        <p:nvSpPr>
          <p:cNvPr id="8" name="Rectangle 21">
            <a:extLst>
              <a:ext uri="{FF2B5EF4-FFF2-40B4-BE49-F238E27FC236}">
                <a16:creationId xmlns:a16="http://schemas.microsoft.com/office/drawing/2014/main" id="{A132620E-FCE5-4B8F-A080-2A2FAE19F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B366F5F2-7696-4561-8B5B-2DF54E0F8FEA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C2C90-A38C-4D2C-AD48-E44DF76BBAAC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fld id="{291059DD-830A-459A-A9FB-8B29F4977029}" type="datetime1">
              <a:rPr lang="en-GB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defRPr/>
              </a:pPr>
              <a:t>13/11/2021</a:t>
            </a:fld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42FDA-455C-493A-ADCB-17763F214B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35BBD25-4A15-4FBF-B8EF-8C715E0B2C05}" type="slidenum">
              <a:rPr lang="ar-SA" alt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 eaLnBrk="1" hangingPunct="1"/>
              <a:t>9</a:t>
            </a:fld>
            <a:endParaRPr lang="en-US" alt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1F3B94C-D5AF-47F2-AB0B-87939CD49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Prevention of further absorption of the poison: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4B42A86-7F80-4804-8F7B-AB3054B63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Remove patient from the toxic environment 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Measures of decontamination:</a:t>
            </a:r>
          </a:p>
          <a:p>
            <a:pPr algn="l" rtl="0" eaLnBrk="1" hangingPunct="1"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Removing toxins from: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Skin</a:t>
            </a:r>
          </a:p>
          <a:p>
            <a:pPr lvl="1" algn="l" rtl="0" eaLnBrk="1" hangingPunct="1">
              <a:buFont typeface="Wingdings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GIT: </a:t>
            </a:r>
          </a:p>
          <a:p>
            <a:pPr lvl="2" algn="l" rtl="0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Emesis (not in petrolium nor in corrosive poisoning)</a:t>
            </a:r>
          </a:p>
          <a:p>
            <a:pPr lvl="2" algn="l" rtl="0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Gastric lavage</a:t>
            </a:r>
          </a:p>
          <a:p>
            <a:pPr lvl="2" algn="l" rtl="0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Activated charcoal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D75CD05149204EA8D6A289868C053B" ma:contentTypeVersion="4" ma:contentTypeDescription="إنشاء مستند جديد." ma:contentTypeScope="" ma:versionID="d4336d199edcefba826d130d8b85190b">
  <xsd:schema xmlns:xsd="http://www.w3.org/2001/XMLSchema" xmlns:xs="http://www.w3.org/2001/XMLSchema" xmlns:p="http://schemas.microsoft.com/office/2006/metadata/properties" xmlns:ns2="cc361b34-c351-46d5-aafa-b4fab23ebf94" targetNamespace="http://schemas.microsoft.com/office/2006/metadata/properties" ma:root="true" ma:fieldsID="b856f3209cc0554ac4a939dd3d01a202" ns2:_="">
    <xsd:import namespace="cc361b34-c351-46d5-aafa-b4fab23eb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4728A-D911-4AE8-AC76-3DE9BE01E3D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649553-88C1-4794-BF63-A60C810437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AB57E4-5416-4857-B2CD-0FE16DE841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61b34-c351-46d5-aafa-b4fab23ebf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0</TotalTime>
  <Words>641</Words>
  <Application>Microsoft Office PowerPoint</Application>
  <PresentationFormat>On-screen Show (4:3)</PresentationFormat>
  <Paragraphs>222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Cliff</vt:lpstr>
      <vt:lpstr> Management of Drug Poisoning </vt:lpstr>
      <vt:lpstr>PowerPoint Presentation</vt:lpstr>
      <vt:lpstr>Eric Doglas </vt:lpstr>
      <vt:lpstr>Drug Poisoning </vt:lpstr>
      <vt:lpstr>PowerPoint Presentation</vt:lpstr>
      <vt:lpstr>PowerPoint Presentation</vt:lpstr>
      <vt:lpstr>Causes of death in drug poisoning</vt:lpstr>
      <vt:lpstr>ABCD of Poisoning treatment</vt:lpstr>
      <vt:lpstr>Prevention of further absorption of the poison:</vt:lpstr>
      <vt:lpstr>Principles of treatment of poisoning </vt:lpstr>
      <vt:lpstr>Activated charcoal</vt:lpstr>
      <vt:lpstr>Specific antidote</vt:lpstr>
      <vt:lpstr>Enhancing Elimination of Toxins</vt:lpstr>
      <vt:lpstr>PowerPoint Presentation</vt:lpstr>
      <vt:lpstr> Paracetamol (Acetaminophen)</vt:lpstr>
      <vt:lpstr>Paracetamol poisoning</vt:lpstr>
      <vt:lpstr>Pharmacokinetics of Paracetamol</vt:lpstr>
      <vt:lpstr> Paracetamol (Acetaminophen)</vt:lpstr>
      <vt:lpstr>Anti-muscarinic agents (Atropine-like drugs) </vt:lpstr>
      <vt:lpstr>Aspirin (Salicylate) </vt:lpstr>
      <vt:lpstr>Aspirin (Salicylate)</vt:lpstr>
      <vt:lpstr>Organophosphorous insecticide poisoning </vt:lpstr>
      <vt:lpstr>Other poisoning</vt:lpstr>
      <vt:lpstr>Other poisoning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42</cp:revision>
  <cp:lastPrinted>1601-01-01T00:00:00Z</cp:lastPrinted>
  <dcterms:created xsi:type="dcterms:W3CDTF">1601-01-01T00:00:00Z</dcterms:created>
  <dcterms:modified xsi:type="dcterms:W3CDTF">2021-11-13T08:40:09Z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  <property fmtid="{D5CDD505-2E9C-101B-9397-08002B2CF9AE}" pid="4" name="ContentTypeId">
    <vt:lpwstr>0x0101007AD75CD05149204EA8D6A289868C053B</vt:lpwstr>
  </property>
</Properties>
</file>