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  <p:sldMasterId id="2147483704" r:id="rId4"/>
    <p:sldMasterId id="2147483716" r:id="rId5"/>
    <p:sldMasterId id="2147483731" r:id="rId6"/>
  </p:sldMasterIdLst>
  <p:notesMasterIdLst>
    <p:notesMasterId r:id="rId27"/>
  </p:notesMasterIdLst>
  <p:sldIdLst>
    <p:sldId id="581" r:id="rId7"/>
    <p:sldId id="582" r:id="rId8"/>
    <p:sldId id="332" r:id="rId9"/>
    <p:sldId id="262" r:id="rId10"/>
    <p:sldId id="402" r:id="rId11"/>
    <p:sldId id="594" r:id="rId12"/>
    <p:sldId id="338" r:id="rId13"/>
    <p:sldId id="599" r:id="rId14"/>
    <p:sldId id="595" r:id="rId15"/>
    <p:sldId id="336" r:id="rId16"/>
    <p:sldId id="596" r:id="rId17"/>
    <p:sldId id="267" r:id="rId18"/>
    <p:sldId id="600" r:id="rId19"/>
    <p:sldId id="586" r:id="rId20"/>
    <p:sldId id="601" r:id="rId21"/>
    <p:sldId id="587" r:id="rId22"/>
    <p:sldId id="389" r:id="rId23"/>
    <p:sldId id="399" r:id="rId24"/>
    <p:sldId id="374" r:id="rId25"/>
    <p:sldId id="5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b+yJD3F2+UMrmdKH/LFZg==" hashData="5WQ9nJxatNrkb6ohaBX7WcnehuB8E+Ss6yvGZ4xQ8sWlAEB7GwUYE+eFvDdtnQY06LR7l0I2AVOx6kuutAzVj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FC"/>
    <a:srgbClr val="FF0066"/>
    <a:srgbClr val="FFFF99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4EAA4-3E40-4E0E-9A9E-E7F883E6A9C9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14BCC-DADE-46A1-A724-DCA11D19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6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>
            <a:extLst>
              <a:ext uri="{FF2B5EF4-FFF2-40B4-BE49-F238E27FC236}">
                <a16:creationId xmlns:a16="http://schemas.microsoft.com/office/drawing/2014/main" id="{EB826A4F-86C5-474C-B528-D9B8B4B13E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>
            <a:extLst>
              <a:ext uri="{FF2B5EF4-FFF2-40B4-BE49-F238E27FC236}">
                <a16:creationId xmlns:a16="http://schemas.microsoft.com/office/drawing/2014/main" id="{D23E2BBC-CB08-4044-92F9-EB6DD9FBD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932" name="Slide Number Placeholder 3">
            <a:extLst>
              <a:ext uri="{FF2B5EF4-FFF2-40B4-BE49-F238E27FC236}">
                <a16:creationId xmlns:a16="http://schemas.microsoft.com/office/drawing/2014/main" id="{BC1E5CD0-91F7-4450-AF75-425BE7E18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1D2B8-4DAB-47C8-82F4-D01BCA12B5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21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67AB8C07-0F95-4492-BC1B-A0A8ACF32F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C4C9965B-4AD2-4F6A-943F-3DB15F887D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86441BA-43CF-437D-B069-DCD8A2834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4CDDD-63AB-4677-8826-FB0F44973DEB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76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7206F0E4-BA7F-4608-9334-58D0DD46F3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BE54E27F-070C-4F12-AF79-0361720108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3900B87D-5D0D-4397-849F-E6ADAF7D6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9B56C1-799E-4587-AF36-CAFE03C4BC8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41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194E4981-E75D-4C61-8F6C-3EE52B6D02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8A3BA4F0-FB1B-404A-BC59-EDF0D3FDF0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F6C0164B-30BE-42FF-8E5E-38E173705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2C771-4611-4D37-B933-1A9300C9D335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5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514C066A-DFD7-42AC-B3BE-8A31AC25FB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D96983F1-E042-4C1F-B0FC-767353BD44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EB9277D1-112F-43E7-9AAF-DC681CD11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E951E-97F4-41D9-9D88-760FEF4D7D9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B7BCD0AD-AE47-4B3D-9032-6B48BEEFCC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B2A4365C-B98D-49F8-A3E6-5E1E882587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C36773D7-6C7B-45F3-8DF2-57BED135B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5EEBB7-969E-42EA-BDAB-C2B7AFB0C6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2D0F51F-40DA-4834-A420-52BB64C66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93CF396-4D6F-4686-A40A-A2E5D8DA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902BF6A-B212-4D3A-9DF0-2B5E248F3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8A9427-2DE7-4CB3-8F7D-53B19D96F6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9BBF0456-8B8A-4DBE-9782-AF4866EDA2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98E2EEE7-FA1E-436D-B4A8-F17D0B1E81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83EC2470-979C-4AC9-80F5-2589CB23E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8D48C1-00FE-4F0F-A647-C7ED488E2D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71FA0498-D0F8-4F3B-B395-710F14FC08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FECFC26B-7B11-46BA-8CB8-1FB3358C73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08BE0CA5-2C17-4315-AA1E-4B6453A6B8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8B6FA0-F6B5-4396-B2B3-6E163593FA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F7320262-3AF2-400F-92AC-33A0D700D8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44F0B6E7-E25D-405A-8481-3456F59DD4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F499C597-FD54-4C5D-8F14-7C818DBFA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3AA61D-EF99-423C-8369-2FD08F3F44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7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636978EE-EFF3-4E6F-B263-99B83ADC1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32573664-70E0-4F64-BB2E-F7D640466C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B14E25EE-79CB-4BC3-9F41-390D889ED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023ADD-DD90-4A49-9A57-A00C7EA567D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0B240131-E152-4034-9D60-9549859F18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FD088457-D545-45B2-9CDA-A1FA0C0A23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A0A663EC-9056-4B75-9579-75E22CA01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9851C0-1895-431C-93EE-A048275AA5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76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0B240131-E152-4034-9D60-9549859F18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FD088457-D545-45B2-9CDA-A1FA0C0A23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A0A663EC-9056-4B75-9579-75E22CA01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9851C0-1895-431C-93EE-A048275AA5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06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4CBD76ED-1CA3-49CF-BEE7-F8F6CCB0C3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E7AC4D92-9321-45F5-9C7F-2A94200F30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EDE4762C-0246-4E61-AD40-F7267E371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FA31AB-1098-439B-A662-F16D5686574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8E322E0E-3688-413C-BA10-26963AA85F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E3360299-7EFA-4DB3-9837-67CE0A21B4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3FEFE60C-464E-47E9-B126-9B0D80B89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BF9EC3-4FC8-4B70-A3E6-B4CE1140CF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0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937ADA-5B78-4592-8078-3F32766B47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3C0F93-3DBF-42A6-A0E5-A6EA62AD3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440B9D-DCDE-42F8-A665-D7CA91A83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D938D-0107-4DC3-8429-92895C7A1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11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5C40F2-9E77-45E2-918F-755321ED3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8BEEA2-B568-43C2-8FDB-E7CE1C664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B71907-605E-4DEB-ADF7-70886B89F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503A4-3A55-49DE-9C2A-FE40D508F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65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55361B-D7F3-4339-AB9E-81065CE28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2E1D19-52B5-450F-8B94-804AF2E30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F1D8E7-4CD4-4A5D-8ADC-65DA0E9BE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D175B-BF73-47FB-B789-1DE20E3AE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6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FDD199-5545-42C3-B43F-FA8D2B058C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93B361-C755-4B7F-B12F-E954A6E08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AA16D5-C793-461A-A941-096922F18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4ED34-A1CF-46F1-8C12-796359A72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95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2475B8-6DF0-4A1F-9B33-4878F31E7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527F9-D039-4A34-B2BA-E5A4AC5A0D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D821A-C51B-42E8-A637-39BA879E0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D4E30-F0D4-432B-A3BD-F44165089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2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39967-2A67-4803-B257-B322CF3A99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03367E-8ED6-4ACA-B416-DA697B4E2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017C13-497F-44A9-8A32-9C7A93525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AEA12-E7FD-42B0-A5F3-6E252BFD1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50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536DBB-17ED-4DFB-872A-58080F14E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E167B4-E0C2-4858-8030-90751BAA21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AA3C24-C154-48BF-B6B9-B1E5B5F57F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CC5C9-9405-44E0-8F10-E82E29949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43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63C35B-1EC2-4DF7-B6DD-4C689204B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AE92B0-F2BD-4802-811D-295CF4849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BBDD019-90F8-4664-BA7F-6EBE34AEC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D8BA5-7A35-4126-80A2-A8A64221A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010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04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67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3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9F1CD-0D9D-4CE7-BB0F-F77CBCF88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391D8C-08A9-470E-A977-7D27F1621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BF3539-045A-413E-9AE4-75F78ACAC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9C3D3-AF62-4DE9-866D-2BBEC9F81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873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4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4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54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2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58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06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82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95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810C89-8126-4BD3-937A-A302E1BD1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4BC919-532F-4F5D-87D9-64733FDE9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DD332-E100-4763-8C97-40B14F4D7E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1D402-86CE-4D8E-BCE8-4269CEE41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391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8D965D-8A94-4BAD-983E-5CBC2ACDD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D82F2A-384B-4EC0-A418-74F861824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D1D534-F4A9-4483-84D6-E40BABA065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7F1D6-7793-4609-B560-57661C99C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99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44AF9A-3E5C-4ADD-ADDC-0C0E0BCF8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BD7387-D528-43DB-834B-0B494AACF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C446D5-158A-4A17-8C87-FADDC48F6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6F981-27FA-47EC-BCA1-04A8CF71D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400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BC38E7-72A3-4A7D-8762-05AA94568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B10619-654D-4FF7-B9F3-6112481EC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7C4C93-9CE5-4F49-AFC2-EF57AD27C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5F75B-C65C-48ED-8445-1656F2160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624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E5BD0E-B5CA-4891-B1A7-C2B90B277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4977F5-838A-4560-9BA2-B7041F7CC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A2B42-970E-4410-AAB5-F1959A3CC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D4194-E5EB-40FA-BF24-9A7AD3463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44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48FCB2-9F9A-4A69-81CC-70B0F38F6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023AD7-7AB9-4454-8FC9-F18EB50C5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427D0F-79B2-423B-A6AC-329EE4F88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F2077-52F8-4C48-97E4-9F029F823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067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EC3116-CB22-43D8-A2B9-29D10B80E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9F6F54-98BD-48F1-8D8D-E24A0F9D3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D2F0D6-F7DD-4374-80A6-8DC677DF4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15482-980A-42A9-8F24-ED5E33CF4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420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95B5B99-9E91-4B05-9CBA-0E0B603AA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72E2D6-3810-4B2D-A2B4-D204814BC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53D25D-3BF1-461A-B905-6E885B7D2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18A9F-B72F-4BB6-9EB8-4ACC22B10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834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3C8D10-AC30-4E4B-9FF9-2A98DF816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06CF6-86C3-45A3-9077-1626F9353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CB8AB4-4FAE-4850-982D-85B858E423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7351A-200A-41C5-9FB8-8569237BC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061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01DE2-84EC-4EA5-BAF1-3EA647A03C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2C0937-1BBA-441F-9C88-6051CAF11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67E714-8B87-4677-9E1D-BF8B24E8A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C5A59-88E1-4AA4-AB75-46ECA9BB0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944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862C24-D676-4D65-A253-847ADF5D0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5ABE19-B031-4CC0-B97B-39D89E4F79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1B5798-5848-48F7-AB09-DB64AA505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8062-0468-44E0-BFE6-4EE31AD3B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230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6ED26F-1AC9-4A70-BCC5-B279CF5BC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239487-5F21-4D58-91AF-F5BE46F05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37DD1C-998F-4A77-A8F2-903FCE1DC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CFD02-C07F-44EF-86A5-89B9FC967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028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33A3A8-C228-4427-81FC-BBAC08643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2E38ED-18AB-4A7C-BDE1-3239D749B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1A9AC-15B8-4DE8-BAAC-228D1FD78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06BBC-0E12-4114-8256-908CCF652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49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E4B65F-13F3-4515-8DA3-11E75102B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DB1DF-675B-4802-AB78-68BECCB8E0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D8345-160F-45EA-8658-0EC3815350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D44CB-2E88-414F-B549-0F7FDE9F1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112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A024C-F14E-4B30-B07B-CD67B63FD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BE5517-707F-4E16-810D-46946CF5E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F72A99-361D-49AB-960E-B75CC651E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28F2B-E69D-4AEB-AF94-B5CA19A22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688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C90095-311C-4511-850A-B29D77B527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F37277-61C9-4C4F-849A-8364877422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CF94C7B-39BB-48E6-962B-D874C5263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B2B72-11E6-48D2-9590-C722CECEE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442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536A0A-18A0-4828-AEA8-90073E6F1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50102-D3DB-4569-8B28-9EF9BDD8C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244F28-F285-4B5A-AE7F-6B526429A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E86E-7081-42AA-B18C-72F6B74D3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782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5888F1-7556-43E2-913F-734AB07BA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6DA60-A3C0-4230-9876-C148C859B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EF0BF0-4796-41FA-93B9-B5058EEA7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78-4871-43E2-9E8B-F06A73A34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424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8034B1-798B-4E1B-A44B-A5A324815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377350-7294-4630-B076-271CD4717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9939F-5365-4D75-AC7D-73CF6A02B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3BEAD-A61A-4ADE-881C-0FABC8879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06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1C518-37C5-4680-9C17-4E72F03F3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42A8B-885D-4014-A112-B7A3D07B6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9F25D-8B05-4816-89C1-52C6CEB03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E888-6867-4E8A-A71C-8ABADB36E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976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56F40F-6128-4D29-A2C1-AC18487F5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EB84B0-6130-4C2E-9B50-470E56CE4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99F9A1-AEDB-449D-A8ED-19BE4D514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F0C2-9141-435F-9CFE-0CEC93F1F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532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869F6A-0D21-4B79-8259-E2AA9F4E6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414CE0-AE60-45EE-B4D3-ECB27A6AF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84DC1B-DFDB-4C14-A782-8F7E7032E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7A52B-5871-44C1-A028-646C59A1E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9943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80491F-1757-41D1-812D-3F6507206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8F2659-7129-4A63-A36F-BE6A323A0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FA67A0-8CBF-4804-B620-37A1663A0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5A82-3C15-4305-95B7-E69A0716B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397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66A93-A48C-4BB6-A581-C051BD5D1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4ADA1-C5E8-4A6A-99AF-1AB1B7665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9859F-09D7-4AF2-8066-7153446CD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0EB9-9103-4584-8F8C-4704BAAF2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7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D602C6-C67E-4A45-9161-B5224551B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13464D-6AE9-4559-BC03-3A6241B99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3065C6-899F-4A03-8B2C-41B3BD783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C6309-8A29-4312-ABE7-593F2E62B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82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236668-E13F-4E6E-AA9A-7177F27C2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E034B8-D12F-4E94-AC68-B039AA4A2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70080-1F5F-41A6-BF78-0286953BA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E5CD3-91B6-4710-A573-FF7ACF5B8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713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83013A-B70C-4857-A469-4722DC871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2416E-E1CA-4818-8FD5-AE0AED190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D16096-55B1-4FAE-80BE-F9ABE3DDB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2DF59-91AB-40A5-9297-795C1D596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8705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5382D9-56DF-4FAF-B9F8-08A27706C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E17637-9D96-44A2-A21C-4C64521D1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956FFC-4D25-41B8-8A0E-9519659AA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36AD-3D9C-470B-860F-251D196C0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35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3C7AD5-5431-439E-A0FF-DBEA447E6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5B0641-EFAA-4EAB-9866-C3FA0D6CF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48E3C8-0DEF-4AB7-A037-816A39024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53419-A6F0-4CDC-A38A-B39183405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345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F2AD54-54F3-4C77-8E93-A7D1DD8E4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1F9E73-FA54-449A-847B-3699072DC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8E6C2C-F472-4DA5-A871-84E82D7AF0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D4CDA-9C6E-48A0-A5F6-67FCDE03F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819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AF456B-E1B2-43F1-AABA-7A5BB1BDF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061E09-40A7-4650-9C5B-4618F913D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849E1-0CEF-4663-AD72-5C5B1DEF6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B8577-0B2C-405B-BEDD-36BA41482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3957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9F896-1AD6-421D-ABDF-8F79045DB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541D33-8175-4A3C-84F5-B0B0C130B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112020-423C-43D1-B755-DABC1AA9D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E047B-A674-4B40-8F1E-74C1DEB9A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985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4B46B5-02A1-4621-970A-61FDC861E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AD2F6C-141C-46DF-B880-88FF6A116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8F6727-22A4-4549-9D09-349A690E8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21716-AECF-45BF-AD84-3009D13C4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8578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BBEEA9-D60F-427F-AADF-A8B0A7984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0DA486-3253-4315-9B0D-AD772EC9C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550AF3-5B26-434F-97A2-04FA9377E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A10BF-3C20-40B5-B9A6-93BE62785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444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01B848F-9929-461B-825A-644FC1ADB4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7F6A7E-4C80-46EE-8129-56FC62D58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792BD5-5AD8-4B12-9171-697FF0C7B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C8670-28FE-44F8-B80F-86B448872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93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A346E1-0F19-4C2B-B3F7-1A311BF76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207E08-443A-4D71-9CDF-7A893D8DC1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B18A8C-A881-441C-BC3D-FD491CC99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43351-93C9-4E9F-B3AC-4AE32B7D0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7454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4D5363-986A-4F69-A275-D54D9D5A19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4D98C-A42B-4830-A4A7-02A3C39A1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E93688-D307-45C7-A342-B22E4F9AA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31C45-946D-4F69-87B0-8AE21D6B9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8945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351168-F658-42DB-A4BD-77F1A92D2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962323-9EB6-4025-8DDA-68D0DEDFA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8F86F-F150-4AB2-B690-010CEBC89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5A26A-8159-477C-BBDC-E26DE68FA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577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3A2815-246C-42A1-B6B9-055D77EE7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B4C75C-2DC5-446D-BCF4-5CEDDAF50A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8B1861-5B5D-4C11-97CD-664F4B594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51937-247E-445A-8AAC-D34558EB4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97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50BAEF-24F6-43DC-ACEB-8A8885CA3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8A874A-3EF6-4AC0-95D9-8EBF8F5FB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3FB6F9-6F0B-47D6-AFF4-DC9475737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F31F2-E365-45B9-B567-8E88F6442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5861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7FFD2E-3690-4796-9209-ADD06FF0C8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338D8-FCF6-445E-BAE0-A84EC392D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9685B2-7A34-4407-BDB3-A3DEF07A90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C04C2-BA2A-49C5-BBC0-2F1140E93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59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466CEF-B43B-444A-B64E-3D4E53D71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2FEF3-3610-45D0-B101-79E239ED4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1571E-0260-4E4B-9CEA-A678E91F9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C4A1B-1532-4EBC-84EE-304428C76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5194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767A53A-10C4-4E70-AC6D-4A4D827F1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231776-C47B-4A0E-ADF7-54C4D874A4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4298B47-89E2-4EE3-8068-5DAD54077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96500-C0E0-4E4A-9F3C-0D263A88E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020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3143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8330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32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868341-B253-4F64-8C30-5F97511F7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3758A2-3536-4BFC-BEEE-31C7AC8769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FB1AE3-EA94-4E06-ABB4-E46EAD015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FB869-6C37-4566-8F9F-CF69E0FB9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824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8006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6030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1208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4049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6818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7193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8265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3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0C377-7E84-4217-837D-FC48C1611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40D3B4-38EC-4F13-BD02-908332F1E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299D6-9126-41AD-B83E-059B28ABD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94254-D9C8-43B1-9D98-B30E3D21F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92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87B6F-20D3-4301-B9F7-8129DE276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5FCCFB-E51D-4913-891F-B7F83F1362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4D8BF-0EFD-4409-9F6D-4F9B3FB5A5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76750-83A4-442B-A6C6-98164E197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02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ED4C94A-3D58-4275-9C2C-811A5A669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135E629-5AA4-4CCD-A07A-6B26E2A23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01991C-6B79-4006-B27E-4636B7B4B2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B8A9FE-CFBD-40B9-A004-51DD8097CC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9BDD89-C190-453C-A6F4-751A1753BC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1C00EF-B646-4F92-8A57-97F333B3C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37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77EF9F8-8932-496D-83EA-0A84A4C4A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265BC7-0753-458C-BAD8-A9F8521E9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292F52-92A3-4AFA-BE65-40A4D94394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4337D3-C25D-46FD-9CE2-32CC7ADACD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10F3FE-2BD4-4009-A667-8202FBB5ED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E74497-19A9-4491-82E3-9C0859A91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41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6F4889-5064-4CCF-8000-691B8BA12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6B10-4E02-43E3-B5CA-43E3F372F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CF010D-7C0F-4CD3-B5F3-6DA3EA9959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E11A23-1138-485F-B476-B9B84662DE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F5C8C2-B871-48C6-B0AF-249D56FA7C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/>
            </a:lvl1pPr>
          </a:lstStyle>
          <a:p>
            <a:pPr>
              <a:defRPr/>
            </a:pPr>
            <a:fld id="{B7F7C597-F154-40BE-97C2-E03FB9C62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29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2DF98D-993F-4197-8986-41F31C5BA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8AD75C-756F-4E92-A21D-3DA6FE3E8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CE23AB-1D91-443B-AB01-06074D7EAF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E0E7E7-5262-4D6A-AA1A-8F41BF711B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38F292-8182-419C-BFF9-597925F918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B56762-AE7F-4161-AFA7-A532AB583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6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59" y="135130"/>
            <a:ext cx="7682171" cy="32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83" y="3180936"/>
            <a:ext cx="10827026" cy="3537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0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01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01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01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82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 قسم التشريح والأنسجة وعلم الأجنة - كلية الطب - جامعة مؤتة</a:t>
            </a: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232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673" y="257402"/>
            <a:ext cx="25781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921" y="135130"/>
            <a:ext cx="32183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甲状腺的毗邻">
            <a:extLst>
              <a:ext uri="{FF2B5EF4-FFF2-40B4-BE49-F238E27FC236}">
                <a16:creationId xmlns:a16="http://schemas.microsoft.com/office/drawing/2014/main" id="{C791905D-711C-41D2-81FE-540A0096C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30000"/>
          </a:blip>
          <a:srcRect/>
          <a:stretch>
            <a:fillRect/>
          </a:stretch>
        </p:blipFill>
        <p:spPr bwMode="auto">
          <a:xfrm>
            <a:off x="3300413" y="1500188"/>
            <a:ext cx="71167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DAC5D891-B958-4D62-8FD1-B49C16D4CD16}"/>
              </a:ext>
            </a:extLst>
          </p:cNvPr>
          <p:cNvSpPr>
            <a:spLocks/>
          </p:cNvSpPr>
          <p:nvPr/>
        </p:nvSpPr>
        <p:spPr bwMode="auto">
          <a:xfrm>
            <a:off x="9313862" y="2195513"/>
            <a:ext cx="2714625" cy="1019175"/>
          </a:xfrm>
          <a:prstGeom prst="callout2">
            <a:avLst>
              <a:gd name="adj1" fmla="val 95425"/>
              <a:gd name="adj2" fmla="val 19947"/>
              <a:gd name="adj3" fmla="val 18964"/>
              <a:gd name="adj4" fmla="val 2158"/>
              <a:gd name="adj5" fmla="val 167103"/>
              <a:gd name="adj6" fmla="val -54983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1- Parathyroid gland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32D506-160C-46B5-B355-02A7393C4440}"/>
              </a:ext>
            </a:extLst>
          </p:cNvPr>
          <p:cNvSpPr/>
          <p:nvPr/>
        </p:nvSpPr>
        <p:spPr>
          <a:xfrm>
            <a:off x="7916863" y="4071939"/>
            <a:ext cx="285750" cy="357187"/>
          </a:xfrm>
          <a:prstGeom prst="ellipse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53F160-A83B-4F79-AA66-E7503DE0613A}"/>
              </a:ext>
            </a:extLst>
          </p:cNvPr>
          <p:cNvSpPr/>
          <p:nvPr/>
        </p:nvSpPr>
        <p:spPr>
          <a:xfrm>
            <a:off x="5345113" y="4071939"/>
            <a:ext cx="285750" cy="357187"/>
          </a:xfrm>
          <a:prstGeom prst="ellipse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402F693F-AC20-4551-A475-A8370AA33308}"/>
              </a:ext>
            </a:extLst>
          </p:cNvPr>
          <p:cNvSpPr>
            <a:spLocks/>
          </p:cNvSpPr>
          <p:nvPr/>
        </p:nvSpPr>
        <p:spPr bwMode="auto">
          <a:xfrm flipH="1">
            <a:off x="8231358" y="4767262"/>
            <a:ext cx="3867943" cy="1019175"/>
          </a:xfrm>
          <a:prstGeom prst="callout2">
            <a:avLst>
              <a:gd name="adj1" fmla="val -324"/>
              <a:gd name="adj2" fmla="val 71209"/>
              <a:gd name="adj3" fmla="val 8394"/>
              <a:gd name="adj4" fmla="val 102080"/>
              <a:gd name="adj5" fmla="val -52178"/>
              <a:gd name="adj6" fmla="val 104069"/>
            </a:avLst>
          </a:prstGeom>
          <a:noFill/>
          <a:ln w="5715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2- cervical part of sympathetic trunk 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F4BF758A-462C-4EDD-9B4C-6CBE3607E5B6}"/>
              </a:ext>
            </a:extLst>
          </p:cNvPr>
          <p:cNvGrpSpPr>
            <a:grpSpLocks/>
          </p:cNvGrpSpPr>
          <p:nvPr/>
        </p:nvGrpSpPr>
        <p:grpSpPr bwMode="auto">
          <a:xfrm>
            <a:off x="18196" y="28576"/>
            <a:ext cx="5127946" cy="1616075"/>
            <a:chOff x="-1704046" y="-77747"/>
            <a:chExt cx="3256855" cy="142462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9586FE0-214D-466D-8F2B-1CC662805B2B}"/>
                </a:ext>
              </a:extLst>
            </p:cNvPr>
            <p:cNvSpPr/>
            <p:nvPr/>
          </p:nvSpPr>
          <p:spPr>
            <a:xfrm>
              <a:off x="-1531626" y="41205"/>
              <a:ext cx="2643206" cy="1059375"/>
            </a:xfrm>
            <a:prstGeom prst="roundRect">
              <a:avLst/>
            </a:prstGeom>
            <a:solidFill>
              <a:srgbClr val="FFFF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785850A2-C2EF-4CF8-A96F-143CF7A4E95C}"/>
                </a:ext>
              </a:extLst>
            </p:cNvPr>
            <p:cNvSpPr/>
            <p:nvPr/>
          </p:nvSpPr>
          <p:spPr>
            <a:xfrm>
              <a:off x="-1704046" y="-77747"/>
              <a:ext cx="3256855" cy="1424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7640" tIns="167640" rIns="167640" bIns="167640" spcCol="1270" anchor="ctr"/>
            <a:lstStyle/>
            <a:p>
              <a:pPr algn="ctr" defTabSz="19558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altLang="zh-CN" sz="4000" b="1" dirty="0">
                  <a:solidFill>
                    <a:srgbClr val="7030A0"/>
                  </a:solidFill>
                  <a:latin typeface="Arial"/>
                  <a:cs typeface="Arial"/>
                </a:rPr>
                <a:t>Posterolateral</a:t>
              </a:r>
              <a:r>
                <a:rPr lang="en-US" altLang="zh-CN" sz="4000" dirty="0">
                  <a:solidFill>
                    <a:srgbClr val="7030A0"/>
                  </a:solidFill>
                  <a:latin typeface="Arial"/>
                  <a:cs typeface="Arial"/>
                </a:rPr>
                <a:t> </a:t>
              </a:r>
              <a:r>
                <a:rPr lang="en-US" altLang="zh-CN" sz="4000" b="1" dirty="0">
                  <a:solidFill>
                    <a:srgbClr val="7030A0"/>
                  </a:solidFill>
                  <a:latin typeface="Arial"/>
                  <a:cs typeface="Arial"/>
                </a:rPr>
                <a:t>relations</a:t>
              </a:r>
              <a:endParaRPr lang="en-US" sz="4000" dirty="0">
                <a:solidFill>
                  <a:srgbClr val="7030A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AutoShape 13">
            <a:extLst>
              <a:ext uri="{FF2B5EF4-FFF2-40B4-BE49-F238E27FC236}">
                <a16:creationId xmlns:a16="http://schemas.microsoft.com/office/drawing/2014/main" id="{A164C315-E934-4105-A16E-C20239807593}"/>
              </a:ext>
            </a:extLst>
          </p:cNvPr>
          <p:cNvSpPr>
            <a:spLocks/>
          </p:cNvSpPr>
          <p:nvPr/>
        </p:nvSpPr>
        <p:spPr bwMode="auto">
          <a:xfrm flipH="1">
            <a:off x="2495551" y="5157789"/>
            <a:ext cx="2714625" cy="1019175"/>
          </a:xfrm>
          <a:prstGeom prst="callout2">
            <a:avLst>
              <a:gd name="adj1" fmla="val 71438"/>
              <a:gd name="adj2" fmla="val 22749"/>
              <a:gd name="adj3" fmla="val 8602"/>
              <a:gd name="adj4" fmla="val 7977"/>
              <a:gd name="adj5" fmla="val -116691"/>
              <a:gd name="adj6" fmla="val 1180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Common carotid artery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D6AEDD09-D085-4AB1-BAD9-8DB58D6D58B2}"/>
              </a:ext>
            </a:extLst>
          </p:cNvPr>
          <p:cNvSpPr>
            <a:spLocks/>
          </p:cNvSpPr>
          <p:nvPr/>
        </p:nvSpPr>
        <p:spPr bwMode="auto">
          <a:xfrm flipH="1">
            <a:off x="1524001" y="1844676"/>
            <a:ext cx="2714625" cy="1019175"/>
          </a:xfrm>
          <a:prstGeom prst="callout2">
            <a:avLst>
              <a:gd name="adj1" fmla="val 109871"/>
              <a:gd name="adj2" fmla="val 49637"/>
              <a:gd name="adj3" fmla="val 126261"/>
              <a:gd name="adj4" fmla="val 27183"/>
              <a:gd name="adj5" fmla="val 154762"/>
              <a:gd name="adj6" fmla="val 756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Internal jugular vein 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FEC87ABC-581E-4E5F-824B-1928139F197E}"/>
              </a:ext>
            </a:extLst>
          </p:cNvPr>
          <p:cNvSpPr>
            <a:spLocks/>
          </p:cNvSpPr>
          <p:nvPr/>
        </p:nvSpPr>
        <p:spPr bwMode="auto">
          <a:xfrm flipH="1">
            <a:off x="1524001" y="4076701"/>
            <a:ext cx="2714625" cy="1019175"/>
          </a:xfrm>
          <a:prstGeom prst="callout2">
            <a:avLst>
              <a:gd name="adj1" fmla="val 58583"/>
              <a:gd name="adj2" fmla="val 30234"/>
              <a:gd name="adj3" fmla="val 26048"/>
              <a:gd name="adj4" fmla="val 13591"/>
              <a:gd name="adj5" fmla="val 6693"/>
              <a:gd name="adj6" fmla="val -3769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Vagus nerve</a:t>
            </a:r>
            <a:endParaRPr lang="en-US" sz="36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C06E082-05E1-4F39-B06C-339EE5B7D0A9}"/>
              </a:ext>
            </a:extLst>
          </p:cNvPr>
          <p:cNvSpPr/>
          <p:nvPr/>
        </p:nvSpPr>
        <p:spPr>
          <a:xfrm flipH="1" flipV="1">
            <a:off x="5635626" y="1916114"/>
            <a:ext cx="144463" cy="936625"/>
          </a:xfrm>
          <a:custGeom>
            <a:avLst/>
            <a:gdLst>
              <a:gd name="connsiteX0" fmla="*/ 222250 w 222250"/>
              <a:gd name="connsiteY0" fmla="*/ 0 h 895350"/>
              <a:gd name="connsiteX1" fmla="*/ 31750 w 222250"/>
              <a:gd name="connsiteY1" fmla="*/ 628650 h 895350"/>
              <a:gd name="connsiteX2" fmla="*/ 31750 w 222250"/>
              <a:gd name="connsiteY2" fmla="*/ 895350 h 895350"/>
              <a:gd name="connsiteX3" fmla="*/ 31750 w 222250"/>
              <a:gd name="connsiteY3" fmla="*/ 895350 h 895350"/>
              <a:gd name="connsiteX4" fmla="*/ 31750 w 222250"/>
              <a:gd name="connsiteY4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50" h="895350">
                <a:moveTo>
                  <a:pt x="222250" y="0"/>
                </a:moveTo>
                <a:cubicBezTo>
                  <a:pt x="142875" y="239712"/>
                  <a:pt x="63500" y="479425"/>
                  <a:pt x="31750" y="628650"/>
                </a:cubicBezTo>
                <a:cubicBezTo>
                  <a:pt x="0" y="777875"/>
                  <a:pt x="31750" y="895350"/>
                  <a:pt x="31750" y="895350"/>
                </a:cubicBezTo>
                <a:lnTo>
                  <a:pt x="31750" y="895350"/>
                </a:lnTo>
                <a:lnTo>
                  <a:pt x="31750" y="895350"/>
                </a:lnTo>
              </a:path>
            </a:pathLst>
          </a:cu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4C593FA-1DBE-4008-8EA9-3A80053A4CBE}"/>
              </a:ext>
            </a:extLst>
          </p:cNvPr>
          <p:cNvSpPr/>
          <p:nvPr/>
        </p:nvSpPr>
        <p:spPr>
          <a:xfrm>
            <a:off x="7391401" y="1844676"/>
            <a:ext cx="288925" cy="1050925"/>
          </a:xfrm>
          <a:custGeom>
            <a:avLst/>
            <a:gdLst>
              <a:gd name="connsiteX0" fmla="*/ 0 w 200025"/>
              <a:gd name="connsiteY0" fmla="*/ 0 h 1009650"/>
              <a:gd name="connsiteX1" fmla="*/ 133350 w 200025"/>
              <a:gd name="connsiteY1" fmla="*/ 323850 h 1009650"/>
              <a:gd name="connsiteX2" fmla="*/ 190500 w 200025"/>
              <a:gd name="connsiteY2" fmla="*/ 857250 h 1009650"/>
              <a:gd name="connsiteX3" fmla="*/ 190500 w 2000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1009650">
                <a:moveTo>
                  <a:pt x="0" y="0"/>
                </a:moveTo>
                <a:cubicBezTo>
                  <a:pt x="50800" y="90487"/>
                  <a:pt x="101600" y="180975"/>
                  <a:pt x="133350" y="323850"/>
                </a:cubicBezTo>
                <a:cubicBezTo>
                  <a:pt x="165100" y="466725"/>
                  <a:pt x="180975" y="742950"/>
                  <a:pt x="190500" y="857250"/>
                </a:cubicBezTo>
                <a:cubicBezTo>
                  <a:pt x="200025" y="971550"/>
                  <a:pt x="195262" y="990600"/>
                  <a:pt x="190500" y="1009650"/>
                </a:cubicBezTo>
              </a:path>
            </a:pathLst>
          </a:cu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9F5570CC-A57B-4A0D-952C-1DA7CF26F75D}"/>
              </a:ext>
            </a:extLst>
          </p:cNvPr>
          <p:cNvSpPr>
            <a:spLocks/>
          </p:cNvSpPr>
          <p:nvPr/>
        </p:nvSpPr>
        <p:spPr bwMode="auto">
          <a:xfrm>
            <a:off x="163513" y="3009980"/>
            <a:ext cx="1785208" cy="1616075"/>
          </a:xfrm>
          <a:prstGeom prst="callout2">
            <a:avLst>
              <a:gd name="adj1" fmla="val 104450"/>
              <a:gd name="adj2" fmla="val 94805"/>
              <a:gd name="adj3" fmla="val 12131"/>
              <a:gd name="adj4" fmla="val 94523"/>
              <a:gd name="adj5" fmla="val 44677"/>
              <a:gd name="adj6" fmla="val 194213"/>
            </a:avLst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Carotid sheath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VAN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D57F41-0362-4D40-B62A-88F4CA33BE56}"/>
              </a:ext>
            </a:extLst>
          </p:cNvPr>
          <p:cNvSpPr/>
          <p:nvPr/>
        </p:nvSpPr>
        <p:spPr>
          <a:xfrm>
            <a:off x="7520843" y="3897444"/>
            <a:ext cx="396020" cy="1744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B5510D-F64C-4220-8F8C-ECBDB3E60F64}"/>
              </a:ext>
            </a:extLst>
          </p:cNvPr>
          <p:cNvSpPr/>
          <p:nvPr/>
        </p:nvSpPr>
        <p:spPr>
          <a:xfrm>
            <a:off x="5179740" y="3454220"/>
            <a:ext cx="396020" cy="1744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94013-FABB-4AB7-89CE-E16D120C0888}"/>
              </a:ext>
            </a:extLst>
          </p:cNvPr>
          <p:cNvSpPr txBox="1"/>
          <p:nvPr/>
        </p:nvSpPr>
        <p:spPr>
          <a:xfrm>
            <a:off x="8034384" y="38756"/>
            <a:ext cx="3867943" cy="523220"/>
          </a:xfrm>
          <a:prstGeom prst="rect">
            <a:avLst/>
          </a:prstGeom>
          <a:solidFill>
            <a:srgbClr val="1010FC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Posterior relations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AA0FBC-4DF1-4EE2-9A23-52A36B078D9A}"/>
              </a:ext>
            </a:extLst>
          </p:cNvPr>
          <p:cNvSpPr/>
          <p:nvPr/>
        </p:nvSpPr>
        <p:spPr>
          <a:xfrm>
            <a:off x="6971355" y="510887"/>
            <a:ext cx="5127946" cy="97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tabLst>
                <a:tab pos="450215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Inferior thyroid artery.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tabLst>
                <a:tab pos="450215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Thoracic duct (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 left side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DF3E18-7219-48C5-AD80-9D165680754E}"/>
              </a:ext>
            </a:extLst>
          </p:cNvPr>
          <p:cNvSpPr/>
          <p:nvPr/>
        </p:nvSpPr>
        <p:spPr>
          <a:xfrm rot="20273361">
            <a:off x="1846658" y="2101562"/>
            <a:ext cx="9507526" cy="1315291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1" grpId="0" animBg="1"/>
      <p:bldP spid="14" grpId="0" animBg="1"/>
      <p:bldP spid="16" grpId="0" animBg="1"/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D8F384-3004-48FA-A2EE-9FF65B3B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40398" t="7878" r="23073" b="7487"/>
          <a:stretch>
            <a:fillRect/>
          </a:stretch>
        </p:blipFill>
        <p:spPr bwMode="auto">
          <a:xfrm>
            <a:off x="3495675" y="0"/>
            <a:ext cx="526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6">
            <a:extLst>
              <a:ext uri="{FF2B5EF4-FFF2-40B4-BE49-F238E27FC236}">
                <a16:creationId xmlns:a16="http://schemas.microsoft.com/office/drawing/2014/main" id="{CD41A511-0911-420E-A3F1-342C6F0D5123}"/>
              </a:ext>
            </a:extLst>
          </p:cNvPr>
          <p:cNvSpPr>
            <a:spLocks/>
          </p:cNvSpPr>
          <p:nvPr/>
        </p:nvSpPr>
        <p:spPr bwMode="auto">
          <a:xfrm>
            <a:off x="8599484" y="2317128"/>
            <a:ext cx="3404393" cy="642938"/>
          </a:xfrm>
          <a:prstGeom prst="callout2">
            <a:avLst>
              <a:gd name="adj1" fmla="val 50355"/>
              <a:gd name="adj2" fmla="val 401"/>
              <a:gd name="adj3" fmla="val 18750"/>
              <a:gd name="adj4" fmla="val -16667"/>
              <a:gd name="adj5" fmla="val -12279"/>
              <a:gd name="adj6" fmla="val -66802"/>
            </a:avLst>
          </a:prstGeom>
          <a:noFill/>
          <a:ln w="76200">
            <a:solidFill>
              <a:srgbClr val="66FF33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pyramidal lobe </a:t>
            </a:r>
          </a:p>
        </p:txBody>
      </p:sp>
      <p:sp>
        <p:nvSpPr>
          <p:cNvPr id="4" name="AutoShape 16">
            <a:extLst>
              <a:ext uri="{FF2B5EF4-FFF2-40B4-BE49-F238E27FC236}">
                <a16:creationId xmlns:a16="http://schemas.microsoft.com/office/drawing/2014/main" id="{9113FD05-078F-4BBF-B2E1-D22D6EC24BCE}"/>
              </a:ext>
            </a:extLst>
          </p:cNvPr>
          <p:cNvSpPr>
            <a:spLocks/>
          </p:cNvSpPr>
          <p:nvPr/>
        </p:nvSpPr>
        <p:spPr bwMode="auto">
          <a:xfrm flipH="1">
            <a:off x="2063750" y="3068639"/>
            <a:ext cx="2408238" cy="928687"/>
          </a:xfrm>
          <a:prstGeom prst="callout2">
            <a:avLst>
              <a:gd name="adj1" fmla="val 73451"/>
              <a:gd name="adj2" fmla="val 21199"/>
              <a:gd name="adj3" fmla="val 70716"/>
              <a:gd name="adj4" fmla="val -15612"/>
              <a:gd name="adj5" fmla="val -2372"/>
              <a:gd name="adj6" fmla="val -71981"/>
            </a:avLst>
          </a:prstGeom>
          <a:noFill/>
          <a:ln w="76200">
            <a:solidFill>
              <a:srgbClr val="66FF33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Isthmus of thyroid gland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04247233-476D-4516-A73A-BFA6B36C4669}"/>
              </a:ext>
            </a:extLst>
          </p:cNvPr>
          <p:cNvSpPr>
            <a:spLocks/>
          </p:cNvSpPr>
          <p:nvPr/>
        </p:nvSpPr>
        <p:spPr bwMode="auto">
          <a:xfrm>
            <a:off x="8508336" y="253127"/>
            <a:ext cx="2936875" cy="609600"/>
          </a:xfrm>
          <a:prstGeom prst="callout2">
            <a:avLst>
              <a:gd name="adj1" fmla="val 56702"/>
              <a:gd name="adj2" fmla="val 6890"/>
              <a:gd name="adj3" fmla="val 57707"/>
              <a:gd name="adj4" fmla="val -7501"/>
              <a:gd name="adj5" fmla="val 251593"/>
              <a:gd name="adj6" fmla="val -58870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Anastomosis of superior thyroid arteries 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1AAFD62-0279-45B9-B747-F8FD4D92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48315"/>
            <a:ext cx="4871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Post. 2,3.4 tracheal rings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E5EF76-BCC2-4C00-BEDC-1972168DD117}"/>
              </a:ext>
            </a:extLst>
          </p:cNvPr>
          <p:cNvCxnSpPr/>
          <p:nvPr/>
        </p:nvCxnSpPr>
        <p:spPr>
          <a:xfrm>
            <a:off x="3143250" y="4581525"/>
            <a:ext cx="0" cy="8636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1B9C07EE-0B42-48C2-8DF8-5D95213450CE}"/>
              </a:ext>
            </a:extLst>
          </p:cNvPr>
          <p:cNvSpPr/>
          <p:nvPr/>
        </p:nvSpPr>
        <p:spPr>
          <a:xfrm>
            <a:off x="8199620" y="5548315"/>
            <a:ext cx="3752453" cy="1200329"/>
          </a:xfrm>
          <a:prstGeom prst="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7640" tIns="167640" rIns="167640" bIns="167640" spcCol="127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95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Relations of isthmus  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D81FEA5E-255B-4BEF-9C5A-73E8E7228785}"/>
              </a:ext>
            </a:extLst>
          </p:cNvPr>
          <p:cNvSpPr>
            <a:spLocks/>
          </p:cNvSpPr>
          <p:nvPr/>
        </p:nvSpPr>
        <p:spPr bwMode="auto">
          <a:xfrm flipH="1">
            <a:off x="8851106" y="3276600"/>
            <a:ext cx="3404394" cy="1019175"/>
          </a:xfrm>
          <a:prstGeom prst="callout2">
            <a:avLst>
              <a:gd name="adj1" fmla="val 166257"/>
              <a:gd name="adj2" fmla="val 181005"/>
              <a:gd name="adj3" fmla="val 77215"/>
              <a:gd name="adj4" fmla="val 94112"/>
              <a:gd name="adj5" fmla="val 116567"/>
              <a:gd name="adj6" fmla="val 177009"/>
            </a:avLst>
          </a:prstGeom>
          <a:noFill/>
          <a:ln w="57150">
            <a:solidFill>
              <a:srgbClr val="66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Inferior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thyroid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vein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377318-99DB-4F37-B94A-6A857A9976A1}"/>
              </a:ext>
            </a:extLst>
          </p:cNvPr>
          <p:cNvSpPr/>
          <p:nvPr/>
        </p:nvSpPr>
        <p:spPr>
          <a:xfrm rot="20273361">
            <a:off x="1788257" y="2072364"/>
            <a:ext cx="9507526" cy="1315291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A15B3E-73BE-43C8-A49A-D4AC99111D46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429000"/>
            <a:ext cx="4689" cy="1699592"/>
          </a:xfrm>
          <a:prstGeom prst="straightConnector1">
            <a:avLst/>
          </a:prstGeom>
          <a:ln w="38100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F2690B8-E412-47D4-99C1-9E33C9E52839}"/>
              </a:ext>
            </a:extLst>
          </p:cNvPr>
          <p:cNvSpPr/>
          <p:nvPr/>
        </p:nvSpPr>
        <p:spPr>
          <a:xfrm>
            <a:off x="188123" y="143773"/>
            <a:ext cx="3821169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defRPr/>
            </a:pPr>
            <a:r>
              <a:rPr lang="en-US" sz="22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 relations: </a:t>
            </a:r>
          </a:p>
          <a:p>
            <a:pPr marL="457200" lvl="0" indent="-457200">
              <a:lnSpc>
                <a:spcPct val="125000"/>
              </a:lnSpc>
              <a:buAutoNum type="arabicParenBoth"/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Skin, superficial fascia and deep fascia</a:t>
            </a:r>
          </a:p>
          <a:p>
            <a:pPr marL="457200" lvl="0" indent="-457200">
              <a:lnSpc>
                <a:spcPct val="125000"/>
              </a:lnSpc>
              <a:buAutoNum type="arabicParenBoth"/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Sternohyoid and sternothyroid muscles. </a:t>
            </a:r>
          </a:p>
          <a:p>
            <a:pPr marL="457200" lvl="0" indent="-457200">
              <a:lnSpc>
                <a:spcPct val="125000"/>
              </a:lnSpc>
              <a:buAutoNum type="arabicParenBoth"/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 Jugular veins.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2A0279-FAF7-4EF0-A0CC-458E3AF89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75" t="5217" r="9696" b="67532"/>
          <a:stretch/>
        </p:blipFill>
        <p:spPr>
          <a:xfrm>
            <a:off x="-23865" y="596348"/>
            <a:ext cx="12199287" cy="6261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74C9D6-1FBB-4C57-9A08-371D471CAF27}"/>
              </a:ext>
            </a:extLst>
          </p:cNvPr>
          <p:cNvSpPr txBox="1"/>
          <p:nvPr/>
        </p:nvSpPr>
        <p:spPr>
          <a:xfrm>
            <a:off x="3723861" y="0"/>
            <a:ext cx="646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 of thyroid gland (T.S.)</a:t>
            </a: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C2E2FE3F-150F-46CD-9000-E48BAE4A57FA}"/>
              </a:ext>
            </a:extLst>
          </p:cNvPr>
          <p:cNvSpPr/>
          <p:nvPr/>
        </p:nvSpPr>
        <p:spPr>
          <a:xfrm>
            <a:off x="8017565" y="3882887"/>
            <a:ext cx="185531" cy="172278"/>
          </a:xfrm>
          <a:prstGeom prst="star32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llout: Line with No Border 7">
            <a:extLst>
              <a:ext uri="{FF2B5EF4-FFF2-40B4-BE49-F238E27FC236}">
                <a16:creationId xmlns:a16="http://schemas.microsoft.com/office/drawing/2014/main" id="{147DAFEE-5F5D-4ACC-9CCD-2D9FE8E58AEA}"/>
              </a:ext>
            </a:extLst>
          </p:cNvPr>
          <p:cNvSpPr/>
          <p:nvPr/>
        </p:nvSpPr>
        <p:spPr>
          <a:xfrm>
            <a:off x="9581322" y="3286539"/>
            <a:ext cx="2491408" cy="434009"/>
          </a:xfrm>
          <a:prstGeom prst="callout1">
            <a:avLst>
              <a:gd name="adj1" fmla="val 49284"/>
              <a:gd name="adj2" fmla="val 5497"/>
              <a:gd name="adj3" fmla="val 158301"/>
              <a:gd name="adj4" fmla="val -5482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Parathyroid gland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5A84B-FE52-499E-969D-AEEF9D1EE3E2}"/>
              </a:ext>
            </a:extLst>
          </p:cNvPr>
          <p:cNvSpPr/>
          <p:nvPr/>
        </p:nvSpPr>
        <p:spPr>
          <a:xfrm rot="20273361">
            <a:off x="1788257" y="2072364"/>
            <a:ext cx="9507526" cy="1315291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35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>
            <a:extLst>
              <a:ext uri="{FF2B5EF4-FFF2-40B4-BE49-F238E27FC236}">
                <a16:creationId xmlns:a16="http://schemas.microsoft.com/office/drawing/2014/main" id="{D6FB4E92-3D31-4FFE-9FEB-3CF368B0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14079" r="57561" b="26060"/>
          <a:stretch>
            <a:fillRect/>
          </a:stretch>
        </p:blipFill>
        <p:spPr bwMode="auto">
          <a:xfrm>
            <a:off x="4440239" y="231776"/>
            <a:ext cx="36718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729FEEF4-EA45-4C8E-BDF8-674FB3FC6DA9}"/>
              </a:ext>
            </a:extLst>
          </p:cNvPr>
          <p:cNvSpPr/>
          <p:nvPr/>
        </p:nvSpPr>
        <p:spPr>
          <a:xfrm>
            <a:off x="5519738" y="2276476"/>
            <a:ext cx="863600" cy="576263"/>
          </a:xfrm>
          <a:custGeom>
            <a:avLst/>
            <a:gdLst>
              <a:gd name="connsiteX0" fmla="*/ 0 w 635000"/>
              <a:gd name="connsiteY0" fmla="*/ 330200 h 330200"/>
              <a:gd name="connsiteX1" fmla="*/ 254000 w 635000"/>
              <a:gd name="connsiteY1" fmla="*/ 127000 h 330200"/>
              <a:gd name="connsiteX2" fmla="*/ 635000 w 6350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" h="330200">
                <a:moveTo>
                  <a:pt x="0" y="330200"/>
                </a:moveTo>
                <a:cubicBezTo>
                  <a:pt x="74083" y="256116"/>
                  <a:pt x="148167" y="182033"/>
                  <a:pt x="254000" y="127000"/>
                </a:cubicBezTo>
                <a:cubicBezTo>
                  <a:pt x="359833" y="71967"/>
                  <a:pt x="497416" y="35983"/>
                  <a:pt x="635000" y="0"/>
                </a:cubicBezTo>
              </a:path>
            </a:pathLst>
          </a:custGeom>
          <a:ln w="38100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7DE5EE92-8344-4F9B-B4FF-28BEFB4852E4}"/>
              </a:ext>
            </a:extLst>
          </p:cNvPr>
          <p:cNvSpPr/>
          <p:nvPr/>
        </p:nvSpPr>
        <p:spPr>
          <a:xfrm>
            <a:off x="5386388" y="1916113"/>
            <a:ext cx="2017712" cy="779462"/>
          </a:xfrm>
          <a:custGeom>
            <a:avLst/>
            <a:gdLst>
              <a:gd name="connsiteX0" fmla="*/ 0 w 2017986"/>
              <a:gd name="connsiteY0" fmla="*/ 780392 h 780392"/>
              <a:gd name="connsiteX1" fmla="*/ 346841 w 2017986"/>
              <a:gd name="connsiteY1" fmla="*/ 244365 h 780392"/>
              <a:gd name="connsiteX2" fmla="*/ 630620 w 2017986"/>
              <a:gd name="connsiteY2" fmla="*/ 23648 h 780392"/>
              <a:gd name="connsiteX3" fmla="*/ 1135117 w 2017986"/>
              <a:gd name="connsiteY3" fmla="*/ 102475 h 780392"/>
              <a:gd name="connsiteX4" fmla="*/ 1481958 w 2017986"/>
              <a:gd name="connsiteY4" fmla="*/ 291661 h 780392"/>
              <a:gd name="connsiteX5" fmla="*/ 1749972 w 2017986"/>
              <a:gd name="connsiteY5" fmla="*/ 370489 h 780392"/>
              <a:gd name="connsiteX6" fmla="*/ 2017986 w 2017986"/>
              <a:gd name="connsiteY6" fmla="*/ 307427 h 78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7986" h="780392">
                <a:moveTo>
                  <a:pt x="0" y="780392"/>
                </a:moveTo>
                <a:cubicBezTo>
                  <a:pt x="120869" y="575440"/>
                  <a:pt x="241738" y="370489"/>
                  <a:pt x="346841" y="244365"/>
                </a:cubicBezTo>
                <a:cubicBezTo>
                  <a:pt x="451944" y="118241"/>
                  <a:pt x="499241" y="47296"/>
                  <a:pt x="630620" y="23648"/>
                </a:cubicBezTo>
                <a:cubicBezTo>
                  <a:pt x="761999" y="0"/>
                  <a:pt x="993227" y="57806"/>
                  <a:pt x="1135117" y="102475"/>
                </a:cubicBezTo>
                <a:cubicBezTo>
                  <a:pt x="1277007" y="147144"/>
                  <a:pt x="1379482" y="246992"/>
                  <a:pt x="1481958" y="291661"/>
                </a:cubicBezTo>
                <a:cubicBezTo>
                  <a:pt x="1584434" y="336330"/>
                  <a:pt x="1660634" y="367861"/>
                  <a:pt x="1749972" y="370489"/>
                </a:cubicBezTo>
                <a:cubicBezTo>
                  <a:pt x="1839310" y="373117"/>
                  <a:pt x="1928648" y="340272"/>
                  <a:pt x="2017986" y="307427"/>
                </a:cubicBezTo>
              </a:path>
            </a:pathLst>
          </a:custGeom>
          <a:ln w="38100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DA6F62F-E081-46F2-8B18-393F86D52B80}"/>
              </a:ext>
            </a:extLst>
          </p:cNvPr>
          <p:cNvSpPr/>
          <p:nvPr/>
        </p:nvSpPr>
        <p:spPr>
          <a:xfrm>
            <a:off x="5162123" y="2420939"/>
            <a:ext cx="720725" cy="1871662"/>
          </a:xfrm>
          <a:custGeom>
            <a:avLst/>
            <a:gdLst>
              <a:gd name="connsiteX0" fmla="*/ 0 w 1752600"/>
              <a:gd name="connsiteY0" fmla="*/ 173567 h 2154767"/>
              <a:gd name="connsiteX1" fmla="*/ 177800 w 1752600"/>
              <a:gd name="connsiteY1" fmla="*/ 71967 h 2154767"/>
              <a:gd name="connsiteX2" fmla="*/ 660400 w 1752600"/>
              <a:gd name="connsiteY2" fmla="*/ 605367 h 2154767"/>
              <a:gd name="connsiteX3" fmla="*/ 1092200 w 1752600"/>
              <a:gd name="connsiteY3" fmla="*/ 1418167 h 2154767"/>
              <a:gd name="connsiteX4" fmla="*/ 1752600 w 1752600"/>
              <a:gd name="connsiteY4" fmla="*/ 2154767 h 21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2154767">
                <a:moveTo>
                  <a:pt x="0" y="173567"/>
                </a:moveTo>
                <a:cubicBezTo>
                  <a:pt x="33866" y="86783"/>
                  <a:pt x="67733" y="0"/>
                  <a:pt x="177800" y="71967"/>
                </a:cubicBezTo>
                <a:cubicBezTo>
                  <a:pt x="287867" y="143934"/>
                  <a:pt x="508000" y="381000"/>
                  <a:pt x="660400" y="605367"/>
                </a:cubicBezTo>
                <a:cubicBezTo>
                  <a:pt x="812800" y="829734"/>
                  <a:pt x="910167" y="1159934"/>
                  <a:pt x="1092200" y="1418167"/>
                </a:cubicBezTo>
                <a:cubicBezTo>
                  <a:pt x="1274233" y="1676400"/>
                  <a:pt x="1752600" y="2154767"/>
                  <a:pt x="1752600" y="2154767"/>
                </a:cubicBezTo>
              </a:path>
            </a:pathLst>
          </a:custGeom>
          <a:ln w="76200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50F3A2A-EF3A-4251-BE37-1BC748277E45}"/>
              </a:ext>
            </a:extLst>
          </p:cNvPr>
          <p:cNvSpPr/>
          <p:nvPr/>
        </p:nvSpPr>
        <p:spPr>
          <a:xfrm rot="21309594" flipH="1">
            <a:off x="5327364" y="3471994"/>
            <a:ext cx="1110969" cy="2173532"/>
          </a:xfrm>
          <a:custGeom>
            <a:avLst/>
            <a:gdLst>
              <a:gd name="connsiteX0" fmla="*/ 616324 w 1089212"/>
              <a:gd name="connsiteY0" fmla="*/ 129989 h 1450042"/>
              <a:gd name="connsiteX1" fmla="*/ 360830 w 1089212"/>
              <a:gd name="connsiteY1" fmla="*/ 587189 h 1450042"/>
              <a:gd name="connsiteX2" fmla="*/ 159124 w 1089212"/>
              <a:gd name="connsiteY2" fmla="*/ 694765 h 1450042"/>
              <a:gd name="connsiteX3" fmla="*/ 24653 w 1089212"/>
              <a:gd name="connsiteY3" fmla="*/ 896471 h 1450042"/>
              <a:gd name="connsiteX4" fmla="*/ 51547 w 1089212"/>
              <a:gd name="connsiteY4" fmla="*/ 1313330 h 1450042"/>
              <a:gd name="connsiteX5" fmla="*/ 333936 w 1089212"/>
              <a:gd name="connsiteY5" fmla="*/ 1394013 h 1450042"/>
              <a:gd name="connsiteX6" fmla="*/ 710453 w 1089212"/>
              <a:gd name="connsiteY6" fmla="*/ 1434354 h 1450042"/>
              <a:gd name="connsiteX7" fmla="*/ 939053 w 1089212"/>
              <a:gd name="connsiteY7" fmla="*/ 1299883 h 1450042"/>
              <a:gd name="connsiteX8" fmla="*/ 1073524 w 1089212"/>
              <a:gd name="connsiteY8" fmla="*/ 990601 h 1450042"/>
              <a:gd name="connsiteX9" fmla="*/ 1033183 w 1089212"/>
              <a:gd name="connsiteY9" fmla="*/ 667871 h 1450042"/>
              <a:gd name="connsiteX10" fmla="*/ 939053 w 1089212"/>
              <a:gd name="connsiteY10" fmla="*/ 331695 h 1450042"/>
              <a:gd name="connsiteX11" fmla="*/ 804583 w 1089212"/>
              <a:gd name="connsiteY11" fmla="*/ 116542 h 1450042"/>
              <a:gd name="connsiteX12" fmla="*/ 710453 w 1089212"/>
              <a:gd name="connsiteY12" fmla="*/ 8965 h 1450042"/>
              <a:gd name="connsiteX13" fmla="*/ 616324 w 1089212"/>
              <a:gd name="connsiteY13" fmla="*/ 129989 h 145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9212" h="1450042">
                <a:moveTo>
                  <a:pt x="616324" y="129989"/>
                </a:moveTo>
                <a:cubicBezTo>
                  <a:pt x="558054" y="226360"/>
                  <a:pt x="437030" y="493060"/>
                  <a:pt x="360830" y="587189"/>
                </a:cubicBezTo>
                <a:cubicBezTo>
                  <a:pt x="284630" y="681318"/>
                  <a:pt x="215153" y="643218"/>
                  <a:pt x="159124" y="694765"/>
                </a:cubicBezTo>
                <a:cubicBezTo>
                  <a:pt x="103095" y="746312"/>
                  <a:pt x="42582" y="793377"/>
                  <a:pt x="24653" y="896471"/>
                </a:cubicBezTo>
                <a:cubicBezTo>
                  <a:pt x="6724" y="999565"/>
                  <a:pt x="0" y="1230406"/>
                  <a:pt x="51547" y="1313330"/>
                </a:cubicBezTo>
                <a:cubicBezTo>
                  <a:pt x="103094" y="1396254"/>
                  <a:pt x="224118" y="1373842"/>
                  <a:pt x="333936" y="1394013"/>
                </a:cubicBezTo>
                <a:cubicBezTo>
                  <a:pt x="443754" y="1414184"/>
                  <a:pt x="609600" y="1450042"/>
                  <a:pt x="710453" y="1434354"/>
                </a:cubicBezTo>
                <a:cubicBezTo>
                  <a:pt x="811306" y="1418666"/>
                  <a:pt x="878541" y="1373842"/>
                  <a:pt x="939053" y="1299883"/>
                </a:cubicBezTo>
                <a:cubicBezTo>
                  <a:pt x="999565" y="1225924"/>
                  <a:pt x="1057836" y="1095936"/>
                  <a:pt x="1073524" y="990601"/>
                </a:cubicBezTo>
                <a:cubicBezTo>
                  <a:pt x="1089212" y="885266"/>
                  <a:pt x="1055595" y="777689"/>
                  <a:pt x="1033183" y="667871"/>
                </a:cubicBezTo>
                <a:cubicBezTo>
                  <a:pt x="1010771" y="558053"/>
                  <a:pt x="977153" y="423583"/>
                  <a:pt x="939053" y="331695"/>
                </a:cubicBezTo>
                <a:cubicBezTo>
                  <a:pt x="900953" y="239807"/>
                  <a:pt x="842683" y="170330"/>
                  <a:pt x="804583" y="116542"/>
                </a:cubicBezTo>
                <a:cubicBezTo>
                  <a:pt x="766483" y="62754"/>
                  <a:pt x="744071" y="0"/>
                  <a:pt x="710453" y="8965"/>
                </a:cubicBezTo>
                <a:cubicBezTo>
                  <a:pt x="676835" y="17930"/>
                  <a:pt x="674594" y="33618"/>
                  <a:pt x="616324" y="129989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rgbClr val="FFFF0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1D26EA7-BFC9-4331-885B-55E1438A9DCE}"/>
              </a:ext>
            </a:extLst>
          </p:cNvPr>
          <p:cNvSpPr/>
          <p:nvPr/>
        </p:nvSpPr>
        <p:spPr>
          <a:xfrm rot="737451">
            <a:off x="4566100" y="1662514"/>
            <a:ext cx="847009" cy="1915035"/>
          </a:xfrm>
          <a:custGeom>
            <a:avLst/>
            <a:gdLst>
              <a:gd name="connsiteX0" fmla="*/ 359833 w 986366"/>
              <a:gd name="connsiteY0" fmla="*/ 21167 h 2197100"/>
              <a:gd name="connsiteX1" fmla="*/ 588433 w 986366"/>
              <a:gd name="connsiteY1" fmla="*/ 325967 h 2197100"/>
              <a:gd name="connsiteX2" fmla="*/ 817033 w 986366"/>
              <a:gd name="connsiteY2" fmla="*/ 1113367 h 2197100"/>
              <a:gd name="connsiteX3" fmla="*/ 944033 w 986366"/>
              <a:gd name="connsiteY3" fmla="*/ 2053167 h 2197100"/>
              <a:gd name="connsiteX4" fmla="*/ 563033 w 986366"/>
              <a:gd name="connsiteY4" fmla="*/ 1976967 h 2197100"/>
              <a:gd name="connsiteX5" fmla="*/ 410633 w 986366"/>
              <a:gd name="connsiteY5" fmla="*/ 1519767 h 2197100"/>
              <a:gd name="connsiteX6" fmla="*/ 156633 w 986366"/>
              <a:gd name="connsiteY6" fmla="*/ 1214967 h 2197100"/>
              <a:gd name="connsiteX7" fmla="*/ 4233 w 986366"/>
              <a:gd name="connsiteY7" fmla="*/ 757767 h 2197100"/>
              <a:gd name="connsiteX8" fmla="*/ 182033 w 986366"/>
              <a:gd name="connsiteY8" fmla="*/ 554567 h 2197100"/>
              <a:gd name="connsiteX9" fmla="*/ 359833 w 986366"/>
              <a:gd name="connsiteY9" fmla="*/ 884767 h 2197100"/>
              <a:gd name="connsiteX10" fmla="*/ 309033 w 986366"/>
              <a:gd name="connsiteY10" fmla="*/ 503767 h 2197100"/>
              <a:gd name="connsiteX11" fmla="*/ 105833 w 986366"/>
              <a:gd name="connsiteY11" fmla="*/ 198967 h 2197100"/>
              <a:gd name="connsiteX12" fmla="*/ 359833 w 986366"/>
              <a:gd name="connsiteY12" fmla="*/ 21167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366" h="2197100">
                <a:moveTo>
                  <a:pt x="359833" y="21167"/>
                </a:moveTo>
                <a:cubicBezTo>
                  <a:pt x="440266" y="42334"/>
                  <a:pt x="512233" y="143934"/>
                  <a:pt x="588433" y="325967"/>
                </a:cubicBezTo>
                <a:cubicBezTo>
                  <a:pt x="664633" y="508000"/>
                  <a:pt x="757766" y="825500"/>
                  <a:pt x="817033" y="1113367"/>
                </a:cubicBezTo>
                <a:cubicBezTo>
                  <a:pt x="876300" y="1401234"/>
                  <a:pt x="986366" y="1909234"/>
                  <a:pt x="944033" y="2053167"/>
                </a:cubicBezTo>
                <a:cubicBezTo>
                  <a:pt x="901700" y="2197100"/>
                  <a:pt x="651933" y="2065867"/>
                  <a:pt x="563033" y="1976967"/>
                </a:cubicBezTo>
                <a:cubicBezTo>
                  <a:pt x="474133" y="1888067"/>
                  <a:pt x="478366" y="1646767"/>
                  <a:pt x="410633" y="1519767"/>
                </a:cubicBezTo>
                <a:cubicBezTo>
                  <a:pt x="342900" y="1392767"/>
                  <a:pt x="224366" y="1341967"/>
                  <a:pt x="156633" y="1214967"/>
                </a:cubicBezTo>
                <a:cubicBezTo>
                  <a:pt x="88900" y="1087967"/>
                  <a:pt x="0" y="867834"/>
                  <a:pt x="4233" y="757767"/>
                </a:cubicBezTo>
                <a:cubicBezTo>
                  <a:pt x="8466" y="647700"/>
                  <a:pt x="122766" y="533400"/>
                  <a:pt x="182033" y="554567"/>
                </a:cubicBezTo>
                <a:cubicBezTo>
                  <a:pt x="241300" y="575734"/>
                  <a:pt x="338666" y="893234"/>
                  <a:pt x="359833" y="884767"/>
                </a:cubicBezTo>
                <a:cubicBezTo>
                  <a:pt x="381000" y="876300"/>
                  <a:pt x="351366" y="618067"/>
                  <a:pt x="309033" y="503767"/>
                </a:cubicBezTo>
                <a:cubicBezTo>
                  <a:pt x="266700" y="389467"/>
                  <a:pt x="101600" y="283634"/>
                  <a:pt x="105833" y="198967"/>
                </a:cubicBezTo>
                <a:cubicBezTo>
                  <a:pt x="110066" y="114300"/>
                  <a:pt x="279400" y="0"/>
                  <a:pt x="359833" y="2116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6AE448D-A5D1-4748-A986-83E100294C8B}"/>
              </a:ext>
            </a:extLst>
          </p:cNvPr>
          <p:cNvSpPr/>
          <p:nvPr/>
        </p:nvSpPr>
        <p:spPr>
          <a:xfrm>
            <a:off x="5591176" y="3429001"/>
            <a:ext cx="73025" cy="1368425"/>
          </a:xfrm>
          <a:custGeom>
            <a:avLst/>
            <a:gdLst>
              <a:gd name="connsiteX0" fmla="*/ 177800 w 258233"/>
              <a:gd name="connsiteY0" fmla="*/ 0 h 1930400"/>
              <a:gd name="connsiteX1" fmla="*/ 25400 w 258233"/>
              <a:gd name="connsiteY1" fmla="*/ 635000 h 1930400"/>
              <a:gd name="connsiteX2" fmla="*/ 254000 w 258233"/>
              <a:gd name="connsiteY2" fmla="*/ 1447800 h 1930400"/>
              <a:gd name="connsiteX3" fmla="*/ 0 w 258233"/>
              <a:gd name="connsiteY3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33" h="1930400">
                <a:moveTo>
                  <a:pt x="177800" y="0"/>
                </a:moveTo>
                <a:cubicBezTo>
                  <a:pt x="95250" y="196850"/>
                  <a:pt x="12700" y="393700"/>
                  <a:pt x="25400" y="635000"/>
                </a:cubicBezTo>
                <a:cubicBezTo>
                  <a:pt x="38100" y="876300"/>
                  <a:pt x="258233" y="1231900"/>
                  <a:pt x="254000" y="1447800"/>
                </a:cubicBezTo>
                <a:cubicBezTo>
                  <a:pt x="249767" y="1663700"/>
                  <a:pt x="124883" y="1797050"/>
                  <a:pt x="0" y="1930400"/>
                </a:cubicBezTo>
              </a:path>
            </a:pathLst>
          </a:custGeom>
          <a:ln w="57150">
            <a:solidFill>
              <a:srgbClr val="7030A0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FFAD7127-DB2C-4944-BF1A-BB6CC448EAB6}"/>
              </a:ext>
            </a:extLst>
          </p:cNvPr>
          <p:cNvSpPr>
            <a:spLocks/>
          </p:cNvSpPr>
          <p:nvPr/>
        </p:nvSpPr>
        <p:spPr bwMode="auto">
          <a:xfrm>
            <a:off x="254202" y="4752975"/>
            <a:ext cx="4978198" cy="1123950"/>
          </a:xfrm>
          <a:prstGeom prst="callout2">
            <a:avLst>
              <a:gd name="adj1" fmla="val 9511"/>
              <a:gd name="adj2" fmla="val 77883"/>
              <a:gd name="adj3" fmla="val 7375"/>
              <a:gd name="adj4" fmla="val 88727"/>
              <a:gd name="adj5" fmla="val -37492"/>
              <a:gd name="adj6" fmla="val 108137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Posterior glandular branch with inferior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8EFA544F-7782-4D99-8B75-CD50100EA806}"/>
              </a:ext>
            </a:extLst>
          </p:cNvPr>
          <p:cNvSpPr>
            <a:spLocks/>
          </p:cNvSpPr>
          <p:nvPr/>
        </p:nvSpPr>
        <p:spPr bwMode="auto">
          <a:xfrm>
            <a:off x="1524001" y="1196976"/>
            <a:ext cx="2714625" cy="1019175"/>
          </a:xfrm>
          <a:prstGeom prst="callout2">
            <a:avLst>
              <a:gd name="adj1" fmla="val 49323"/>
              <a:gd name="adj2" fmla="val 75513"/>
              <a:gd name="adj3" fmla="val 66501"/>
              <a:gd name="adj4" fmla="val 86733"/>
              <a:gd name="adj5" fmla="val 78561"/>
              <a:gd name="adj6" fmla="val 132341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External carotid artery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D08B5A0E-E73F-4681-91A0-71F802736B13}"/>
              </a:ext>
            </a:extLst>
          </p:cNvPr>
          <p:cNvSpPr>
            <a:spLocks/>
          </p:cNvSpPr>
          <p:nvPr/>
        </p:nvSpPr>
        <p:spPr bwMode="auto">
          <a:xfrm flipH="1">
            <a:off x="7758115" y="2205178"/>
            <a:ext cx="4249994" cy="604216"/>
          </a:xfrm>
          <a:prstGeom prst="callout2">
            <a:avLst>
              <a:gd name="adj1" fmla="val 38243"/>
              <a:gd name="adj2" fmla="val 94511"/>
              <a:gd name="adj3" fmla="val 88721"/>
              <a:gd name="adj4" fmla="val 132926"/>
              <a:gd name="adj5" fmla="val 46922"/>
              <a:gd name="adj6" fmla="val 143276"/>
            </a:avLst>
          </a:prstGeom>
          <a:noFill/>
          <a:ln w="38100">
            <a:solidFill>
              <a:srgbClr val="FF0000"/>
            </a:solidFill>
            <a:miter lim="800000"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Superior laryngeal  artery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9B3F4A-32AD-4073-9876-95439088AA63}"/>
              </a:ext>
            </a:extLst>
          </p:cNvPr>
          <p:cNvSpPr/>
          <p:nvPr/>
        </p:nvSpPr>
        <p:spPr>
          <a:xfrm>
            <a:off x="1524000" y="5876925"/>
            <a:ext cx="9144000" cy="8318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Superior thyroid artery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19730B5A-EE66-4CC9-85B1-C1B75E0C9FF7}"/>
              </a:ext>
            </a:extLst>
          </p:cNvPr>
          <p:cNvSpPr>
            <a:spLocks/>
          </p:cNvSpPr>
          <p:nvPr/>
        </p:nvSpPr>
        <p:spPr bwMode="auto">
          <a:xfrm>
            <a:off x="1739900" y="242889"/>
            <a:ext cx="3348038" cy="954087"/>
          </a:xfrm>
          <a:prstGeom prst="callout2">
            <a:avLst>
              <a:gd name="adj1" fmla="val 69261"/>
              <a:gd name="adj2" fmla="val 71268"/>
              <a:gd name="adj3" fmla="val 121361"/>
              <a:gd name="adj4" fmla="val 118943"/>
              <a:gd name="adj5" fmla="val 200320"/>
              <a:gd name="adj6" fmla="val 125306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Laryngeal nerve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DDDCE8E-7F34-4171-BED9-48DEE1A3BE66}"/>
              </a:ext>
            </a:extLst>
          </p:cNvPr>
          <p:cNvSpPr/>
          <p:nvPr/>
        </p:nvSpPr>
        <p:spPr>
          <a:xfrm>
            <a:off x="4872038" y="3141664"/>
            <a:ext cx="647700" cy="1150937"/>
          </a:xfrm>
          <a:custGeom>
            <a:avLst/>
            <a:gdLst>
              <a:gd name="connsiteX0" fmla="*/ 1168400 w 1168400"/>
              <a:gd name="connsiteY0" fmla="*/ 0 h 838200"/>
              <a:gd name="connsiteX1" fmla="*/ 330200 w 1168400"/>
              <a:gd name="connsiteY1" fmla="*/ 431800 h 838200"/>
              <a:gd name="connsiteX2" fmla="*/ 0 w 1168400"/>
              <a:gd name="connsiteY2" fmla="*/ 838200 h 838200"/>
              <a:gd name="connsiteX3" fmla="*/ 0 w 1168400"/>
              <a:gd name="connsiteY3" fmla="*/ 838200 h 838200"/>
              <a:gd name="connsiteX4" fmla="*/ 25400 w 1168400"/>
              <a:gd name="connsiteY4" fmla="*/ 7874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838200">
                <a:moveTo>
                  <a:pt x="1168400" y="0"/>
                </a:moveTo>
                <a:cubicBezTo>
                  <a:pt x="846666" y="146050"/>
                  <a:pt x="524933" y="292100"/>
                  <a:pt x="330200" y="431800"/>
                </a:cubicBezTo>
                <a:cubicBezTo>
                  <a:pt x="135467" y="571500"/>
                  <a:pt x="0" y="838200"/>
                  <a:pt x="0" y="838200"/>
                </a:cubicBezTo>
                <a:lnTo>
                  <a:pt x="0" y="838200"/>
                </a:lnTo>
                <a:lnTo>
                  <a:pt x="25400" y="787400"/>
                </a:lnTo>
              </a:path>
            </a:pathLst>
          </a:custGeom>
          <a:ln w="38100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AutoShape 13">
            <a:extLst>
              <a:ext uri="{FF2B5EF4-FFF2-40B4-BE49-F238E27FC236}">
                <a16:creationId xmlns:a16="http://schemas.microsoft.com/office/drawing/2014/main" id="{2FED7958-CA1E-4FCC-A3FD-E96BFC952528}"/>
              </a:ext>
            </a:extLst>
          </p:cNvPr>
          <p:cNvSpPr>
            <a:spLocks/>
          </p:cNvSpPr>
          <p:nvPr/>
        </p:nvSpPr>
        <p:spPr bwMode="auto">
          <a:xfrm>
            <a:off x="1847851" y="3633789"/>
            <a:ext cx="2714625" cy="1019175"/>
          </a:xfrm>
          <a:prstGeom prst="callout2">
            <a:avLst>
              <a:gd name="adj1" fmla="val 15485"/>
              <a:gd name="adj2" fmla="val 73013"/>
              <a:gd name="adj3" fmla="val -27733"/>
              <a:gd name="adj4" fmla="val 101176"/>
              <a:gd name="adj5" fmla="val 18524"/>
              <a:gd name="adj6" fmla="val 116402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Sternomastoid branch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41350B3-14BB-4AFE-AE88-6C1B7327C6A4}"/>
              </a:ext>
            </a:extLst>
          </p:cNvPr>
          <p:cNvSpPr/>
          <p:nvPr/>
        </p:nvSpPr>
        <p:spPr>
          <a:xfrm>
            <a:off x="5591176" y="3141663"/>
            <a:ext cx="1166813" cy="1098550"/>
          </a:xfrm>
          <a:custGeom>
            <a:avLst/>
            <a:gdLst>
              <a:gd name="connsiteX0" fmla="*/ 0 w 1213945"/>
              <a:gd name="connsiteY0" fmla="*/ 0 h 1135117"/>
              <a:gd name="connsiteX1" fmla="*/ 268014 w 1213945"/>
              <a:gd name="connsiteY1" fmla="*/ 283779 h 1135117"/>
              <a:gd name="connsiteX2" fmla="*/ 630621 w 1213945"/>
              <a:gd name="connsiteY2" fmla="*/ 740979 h 1135117"/>
              <a:gd name="connsiteX3" fmla="*/ 1213945 w 1213945"/>
              <a:gd name="connsiteY3" fmla="*/ 1135117 h 113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945" h="1135117">
                <a:moveTo>
                  <a:pt x="0" y="0"/>
                </a:moveTo>
                <a:cubicBezTo>
                  <a:pt x="81455" y="80141"/>
                  <a:pt x="162911" y="160283"/>
                  <a:pt x="268014" y="283779"/>
                </a:cubicBezTo>
                <a:cubicBezTo>
                  <a:pt x="373118" y="407276"/>
                  <a:pt x="472966" y="599089"/>
                  <a:pt x="630621" y="740979"/>
                </a:cubicBezTo>
                <a:cubicBezTo>
                  <a:pt x="788276" y="882869"/>
                  <a:pt x="1213945" y="1135117"/>
                  <a:pt x="1213945" y="1135117"/>
                </a:cubicBezTo>
              </a:path>
            </a:pathLst>
          </a:custGeom>
          <a:ln w="38100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AutoShape 10">
            <a:extLst>
              <a:ext uri="{FF2B5EF4-FFF2-40B4-BE49-F238E27FC236}">
                <a16:creationId xmlns:a16="http://schemas.microsoft.com/office/drawing/2014/main" id="{76DDBE5E-5DD0-4C6F-A475-A7861F9EE36E}"/>
              </a:ext>
            </a:extLst>
          </p:cNvPr>
          <p:cNvSpPr>
            <a:spLocks/>
          </p:cNvSpPr>
          <p:nvPr/>
        </p:nvSpPr>
        <p:spPr bwMode="auto">
          <a:xfrm flipH="1">
            <a:off x="7716838" y="3806825"/>
            <a:ext cx="2627312" cy="990600"/>
          </a:xfrm>
          <a:prstGeom prst="callout2">
            <a:avLst>
              <a:gd name="adj1" fmla="val 25998"/>
              <a:gd name="adj2" fmla="val 92360"/>
              <a:gd name="adj3" fmla="val -30087"/>
              <a:gd name="adj4" fmla="val 154228"/>
              <a:gd name="adj5" fmla="val 1519"/>
              <a:gd name="adj6" fmla="val 158364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Cricothyroid branch </a:t>
            </a:r>
          </a:p>
        </p:txBody>
      </p:sp>
      <p:sp>
        <p:nvSpPr>
          <p:cNvPr id="29" name="AutoShape 13">
            <a:extLst>
              <a:ext uri="{FF2B5EF4-FFF2-40B4-BE49-F238E27FC236}">
                <a16:creationId xmlns:a16="http://schemas.microsoft.com/office/drawing/2014/main" id="{58CDCB16-3435-4F95-97C3-842621543A7E}"/>
              </a:ext>
            </a:extLst>
          </p:cNvPr>
          <p:cNvSpPr>
            <a:spLocks/>
          </p:cNvSpPr>
          <p:nvPr/>
        </p:nvSpPr>
        <p:spPr bwMode="auto">
          <a:xfrm flipH="1">
            <a:off x="8708489" y="2909046"/>
            <a:ext cx="3001963" cy="1019175"/>
          </a:xfrm>
          <a:prstGeom prst="callout2">
            <a:avLst>
              <a:gd name="adj1" fmla="val 16460"/>
              <a:gd name="adj2" fmla="val 74508"/>
              <a:gd name="adj3" fmla="val 44984"/>
              <a:gd name="adj4" fmla="val 148100"/>
              <a:gd name="adj5" fmla="val 8151"/>
              <a:gd name="adj6" fmla="val 203800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External laryngeal nerve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16ECBB7C-D3BB-4884-9B4F-6971D7F49C58}"/>
              </a:ext>
            </a:extLst>
          </p:cNvPr>
          <p:cNvSpPr>
            <a:spLocks/>
          </p:cNvSpPr>
          <p:nvPr/>
        </p:nvSpPr>
        <p:spPr bwMode="auto">
          <a:xfrm>
            <a:off x="1703389" y="2303464"/>
            <a:ext cx="2714625" cy="1019175"/>
          </a:xfrm>
          <a:prstGeom prst="callout2">
            <a:avLst>
              <a:gd name="adj1" fmla="val 40648"/>
              <a:gd name="adj2" fmla="val 77766"/>
              <a:gd name="adj3" fmla="val 49939"/>
              <a:gd name="adj4" fmla="val 99574"/>
              <a:gd name="adj5" fmla="val 48829"/>
              <a:gd name="adj6" fmla="val 137121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Superior thyroid artery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B249FAE9-2AB7-4720-9F49-187771A89F8F}"/>
              </a:ext>
            </a:extLst>
          </p:cNvPr>
          <p:cNvSpPr>
            <a:spLocks/>
          </p:cNvSpPr>
          <p:nvPr/>
        </p:nvSpPr>
        <p:spPr bwMode="auto">
          <a:xfrm flipH="1">
            <a:off x="7032625" y="476250"/>
            <a:ext cx="3348038" cy="954088"/>
          </a:xfrm>
          <a:prstGeom prst="callout2">
            <a:avLst>
              <a:gd name="adj1" fmla="val 29991"/>
              <a:gd name="adj2" fmla="val 82318"/>
              <a:gd name="adj3" fmla="val 31354"/>
              <a:gd name="adj4" fmla="val 100866"/>
              <a:gd name="adj5" fmla="val 210647"/>
              <a:gd name="adj6" fmla="val 112806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Thyrohyoid membrane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1D552E66-A167-4B26-9AC0-18B65F949AAB}"/>
              </a:ext>
            </a:extLst>
          </p:cNvPr>
          <p:cNvSpPr/>
          <p:nvPr/>
        </p:nvSpPr>
        <p:spPr>
          <a:xfrm>
            <a:off x="5653089" y="3481388"/>
            <a:ext cx="693737" cy="957262"/>
          </a:xfrm>
          <a:custGeom>
            <a:avLst/>
            <a:gdLst>
              <a:gd name="connsiteX0" fmla="*/ 0 w 693175"/>
              <a:gd name="connsiteY0" fmla="*/ 0 h 958646"/>
              <a:gd name="connsiteX1" fmla="*/ 117987 w 693175"/>
              <a:gd name="connsiteY1" fmla="*/ 309716 h 958646"/>
              <a:gd name="connsiteX2" fmla="*/ 265471 w 693175"/>
              <a:gd name="connsiteY2" fmla="*/ 604684 h 958646"/>
              <a:gd name="connsiteX3" fmla="*/ 412955 w 693175"/>
              <a:gd name="connsiteY3" fmla="*/ 870155 h 958646"/>
              <a:gd name="connsiteX4" fmla="*/ 693175 w 693175"/>
              <a:gd name="connsiteY4" fmla="*/ 958646 h 9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175" h="958646">
                <a:moveTo>
                  <a:pt x="0" y="0"/>
                </a:moveTo>
                <a:cubicBezTo>
                  <a:pt x="36871" y="104467"/>
                  <a:pt x="73742" y="208935"/>
                  <a:pt x="117987" y="309716"/>
                </a:cubicBezTo>
                <a:cubicBezTo>
                  <a:pt x="162232" y="410497"/>
                  <a:pt x="216310" y="511278"/>
                  <a:pt x="265471" y="604684"/>
                </a:cubicBezTo>
                <a:cubicBezTo>
                  <a:pt x="314632" y="698090"/>
                  <a:pt x="341671" y="811161"/>
                  <a:pt x="412955" y="870155"/>
                </a:cubicBezTo>
                <a:cubicBezTo>
                  <a:pt x="484239" y="929149"/>
                  <a:pt x="588707" y="943897"/>
                  <a:pt x="693175" y="958646"/>
                </a:cubicBezTo>
              </a:path>
            </a:pathLst>
          </a:custGeom>
          <a:ln w="38100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4D3B5692-617C-459F-B972-B739478BD0B0}"/>
              </a:ext>
            </a:extLst>
          </p:cNvPr>
          <p:cNvSpPr>
            <a:spLocks/>
          </p:cNvSpPr>
          <p:nvPr/>
        </p:nvSpPr>
        <p:spPr bwMode="auto">
          <a:xfrm flipH="1">
            <a:off x="7464424" y="4941889"/>
            <a:ext cx="4473373" cy="1019175"/>
          </a:xfrm>
          <a:prstGeom prst="callout2">
            <a:avLst>
              <a:gd name="adj1" fmla="val 20237"/>
              <a:gd name="adj2" fmla="val 93115"/>
              <a:gd name="adj3" fmla="val 48466"/>
              <a:gd name="adj4" fmla="val 110890"/>
              <a:gd name="adj5" fmla="val -57700"/>
              <a:gd name="adj6" fmla="val 130687"/>
            </a:avLst>
          </a:prstGeom>
          <a:noFill/>
          <a:ln w="38100">
            <a:solidFill>
              <a:srgbClr val="FF0000"/>
            </a:solidFill>
            <a:miter lim="800000"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Anterior  glandular branch with opposite side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63AF42-2F44-43E2-B733-4ABF61D23051}"/>
              </a:ext>
            </a:extLst>
          </p:cNvPr>
          <p:cNvSpPr/>
          <p:nvPr/>
        </p:nvSpPr>
        <p:spPr>
          <a:xfrm rot="20273361">
            <a:off x="1228564" y="2037930"/>
            <a:ext cx="9507526" cy="1315291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AutoShape 13">
            <a:extLst>
              <a:ext uri="{FF2B5EF4-FFF2-40B4-BE49-F238E27FC236}">
                <a16:creationId xmlns:a16="http://schemas.microsoft.com/office/drawing/2014/main" id="{FD23AD49-40EC-4321-87C3-78C88A0C9146}"/>
              </a:ext>
            </a:extLst>
          </p:cNvPr>
          <p:cNvSpPr>
            <a:spLocks/>
          </p:cNvSpPr>
          <p:nvPr/>
        </p:nvSpPr>
        <p:spPr bwMode="auto">
          <a:xfrm flipH="1">
            <a:off x="7977190" y="1490179"/>
            <a:ext cx="4249994" cy="604216"/>
          </a:xfrm>
          <a:prstGeom prst="callout2">
            <a:avLst>
              <a:gd name="adj1" fmla="val 38243"/>
              <a:gd name="adj2" fmla="val 94511"/>
              <a:gd name="adj3" fmla="val 128301"/>
              <a:gd name="adj4" fmla="val 104129"/>
              <a:gd name="adj5" fmla="val 126083"/>
              <a:gd name="adj6" fmla="val 124409"/>
            </a:avLst>
          </a:prstGeom>
          <a:noFill/>
          <a:ln w="38100">
            <a:solidFill>
              <a:srgbClr val="FF0000"/>
            </a:solidFill>
            <a:miter lim="800000"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Infrahyoid artery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8AA71E-A104-4A93-ADDA-52D0B752FB6B}"/>
              </a:ext>
            </a:extLst>
          </p:cNvPr>
          <p:cNvSpPr/>
          <p:nvPr/>
        </p:nvSpPr>
        <p:spPr>
          <a:xfrm>
            <a:off x="318166" y="5921800"/>
            <a:ext cx="1600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ISCT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0FFFB13-39E9-412F-ABE5-04EC2DB659E4}"/>
              </a:ext>
            </a:extLst>
          </p:cNvPr>
          <p:cNvCxnSpPr>
            <a:stCxn id="5" idx="7"/>
          </p:cNvCxnSpPr>
          <p:nvPr/>
        </p:nvCxnSpPr>
        <p:spPr>
          <a:xfrm flipV="1">
            <a:off x="5554662" y="4941889"/>
            <a:ext cx="52572" cy="50943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9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18" grpId="0" animBg="1"/>
      <p:bldP spid="19" grpId="0" animBg="1"/>
      <p:bldP spid="27" grpId="0" animBg="1"/>
      <p:bldP spid="24" grpId="0" animBg="1"/>
      <p:bldP spid="29" grpId="0" animBg="1"/>
      <p:bldP spid="15" grpId="0" animBg="1"/>
      <p:bldP spid="20" grpId="0" animBg="1"/>
      <p:bldP spid="17" grpId="0" animBg="1"/>
      <p:bldP spid="3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4471D1-874D-4E3B-9021-C2E984679B58}"/>
              </a:ext>
            </a:extLst>
          </p:cNvPr>
          <p:cNvSpPr/>
          <p:nvPr/>
        </p:nvSpPr>
        <p:spPr>
          <a:xfrm>
            <a:off x="203200" y="169332"/>
            <a:ext cx="11988800" cy="651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0" algn="l"/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 thyroid artery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from the external carotid artery.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it descends downwards and medially deep to the infrahyoid muscles to the apex of the lateral lobe. It is accompanied by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external laryngeal nerve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482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82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Branch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ternomastoid muscle.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82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nfrahyoid artery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along the lower border of hyoid bone to the infrahyoid muscles.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825" algn="l"/>
                <a:tab pos="72009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uperior laryngeal artery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pierces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thyrohyoid membrane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internal laryngeal nerve to the larynx.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9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ricothyroid artery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to the cricothyroid muscle and membrane.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9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erminal glandular branches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arenBoth"/>
              <a:tabLst>
                <a:tab pos="9620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Anterior branch anastomoses with the opposite one on upper border of isthmus.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arenBoth"/>
              <a:tabLst>
                <a:tab pos="9620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Posterior branch: anastomoses with the inferior Thyroid artery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D8D10-72F0-41AC-B1DB-B6B0AA1B655E}"/>
              </a:ext>
            </a:extLst>
          </p:cNvPr>
          <p:cNvSpPr/>
          <p:nvPr/>
        </p:nvSpPr>
        <p:spPr>
          <a:xfrm rot="20273361">
            <a:off x="1788257" y="2072364"/>
            <a:ext cx="9507526" cy="1315291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25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B9CCF741-845F-429E-9798-D34EA936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4583" t="6597" r="66667" b="50000"/>
          <a:stretch>
            <a:fillRect/>
          </a:stretch>
        </p:blipFill>
        <p:spPr bwMode="auto">
          <a:xfrm>
            <a:off x="3952876" y="-88541"/>
            <a:ext cx="4572000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AutoShape 13">
            <a:extLst>
              <a:ext uri="{FF2B5EF4-FFF2-40B4-BE49-F238E27FC236}">
                <a16:creationId xmlns:a16="http://schemas.microsoft.com/office/drawing/2014/main" id="{AC9E9FD7-7EF4-4537-AE38-3092BDF55F01}"/>
              </a:ext>
            </a:extLst>
          </p:cNvPr>
          <p:cNvSpPr>
            <a:spLocks/>
          </p:cNvSpPr>
          <p:nvPr/>
        </p:nvSpPr>
        <p:spPr bwMode="auto">
          <a:xfrm>
            <a:off x="1524001" y="6070601"/>
            <a:ext cx="4068763" cy="544513"/>
          </a:xfrm>
          <a:prstGeom prst="callout2">
            <a:avLst>
              <a:gd name="adj1" fmla="val 8824"/>
              <a:gd name="adj2" fmla="val 49061"/>
              <a:gd name="adj3" fmla="val -52756"/>
              <a:gd name="adj4" fmla="val 70396"/>
              <a:gd name="adj5" fmla="val -24910"/>
              <a:gd name="adj6" fmla="val 8098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Subclavian artery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4C3CC8D4-1D1B-4289-B0FB-319A3808B9D9}"/>
              </a:ext>
            </a:extLst>
          </p:cNvPr>
          <p:cNvSpPr>
            <a:spLocks/>
          </p:cNvSpPr>
          <p:nvPr/>
        </p:nvSpPr>
        <p:spPr bwMode="auto">
          <a:xfrm>
            <a:off x="1819276" y="4043364"/>
            <a:ext cx="2714625" cy="1019175"/>
          </a:xfrm>
          <a:prstGeom prst="callout2">
            <a:avLst>
              <a:gd name="adj1" fmla="val 55523"/>
              <a:gd name="adj2" fmla="val 66306"/>
              <a:gd name="adj3" fmla="val 57764"/>
              <a:gd name="adj4" fmla="val 80884"/>
              <a:gd name="adj5" fmla="val 90889"/>
              <a:gd name="adj6" fmla="val 119014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Inferior thyroid artery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99CBC40A-303F-4B5A-BCDA-9998B70A4E5A}"/>
              </a:ext>
            </a:extLst>
          </p:cNvPr>
          <p:cNvSpPr>
            <a:spLocks/>
          </p:cNvSpPr>
          <p:nvPr/>
        </p:nvSpPr>
        <p:spPr bwMode="auto">
          <a:xfrm flipH="1">
            <a:off x="8524876" y="5516564"/>
            <a:ext cx="2143125" cy="1019175"/>
          </a:xfrm>
          <a:prstGeom prst="callout2">
            <a:avLst>
              <a:gd name="adj1" fmla="val 43086"/>
              <a:gd name="adj2" fmla="val 88353"/>
              <a:gd name="adj3" fmla="val 32945"/>
              <a:gd name="adj4" fmla="val 103217"/>
              <a:gd name="adj5" fmla="val -35797"/>
              <a:gd name="adj6" fmla="val 166116"/>
            </a:avLst>
          </a:prstGeom>
          <a:noFill/>
          <a:ln w="5715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recurrent  laryngeal n.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D64A971C-B64A-4333-887B-3A912871E5C1}"/>
              </a:ext>
            </a:extLst>
          </p:cNvPr>
          <p:cNvSpPr>
            <a:spLocks/>
          </p:cNvSpPr>
          <p:nvPr/>
        </p:nvSpPr>
        <p:spPr bwMode="auto">
          <a:xfrm>
            <a:off x="1881189" y="4972051"/>
            <a:ext cx="2714625" cy="1019175"/>
          </a:xfrm>
          <a:prstGeom prst="callout2">
            <a:avLst>
              <a:gd name="adj1" fmla="val 55523"/>
              <a:gd name="adj2" fmla="val 66306"/>
              <a:gd name="adj3" fmla="val 57764"/>
              <a:gd name="adj4" fmla="val 80884"/>
              <a:gd name="adj5" fmla="val 63852"/>
              <a:gd name="adj6" fmla="val 116245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Thyrocervical  trunk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FEFDFD87-F633-42BE-9F17-E416F502E323}"/>
              </a:ext>
            </a:extLst>
          </p:cNvPr>
          <p:cNvSpPr>
            <a:spLocks/>
          </p:cNvSpPr>
          <p:nvPr/>
        </p:nvSpPr>
        <p:spPr bwMode="auto">
          <a:xfrm flipH="1">
            <a:off x="8096248" y="1786597"/>
            <a:ext cx="3931627" cy="831850"/>
          </a:xfrm>
          <a:prstGeom prst="callout2">
            <a:avLst>
              <a:gd name="adj1" fmla="val 29414"/>
              <a:gd name="adj2" fmla="val 89534"/>
              <a:gd name="adj3" fmla="val 18752"/>
              <a:gd name="adj4" fmla="val 99156"/>
              <a:gd name="adj5" fmla="val 160280"/>
              <a:gd name="adj6" fmla="val 115216"/>
            </a:avLst>
          </a:prstGeom>
          <a:noFill/>
          <a:ln w="3810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posterior  branch of Superior thyroid artery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004137C6-6C6B-45CB-A962-5DD47A86E735}"/>
              </a:ext>
            </a:extLst>
          </p:cNvPr>
          <p:cNvSpPr>
            <a:spLocks/>
          </p:cNvSpPr>
          <p:nvPr/>
        </p:nvSpPr>
        <p:spPr bwMode="auto">
          <a:xfrm>
            <a:off x="1774826" y="1628776"/>
            <a:ext cx="2771775" cy="1019175"/>
          </a:xfrm>
          <a:prstGeom prst="callout2">
            <a:avLst>
              <a:gd name="adj1" fmla="val 55299"/>
              <a:gd name="adj2" fmla="val 75301"/>
              <a:gd name="adj3" fmla="val 52601"/>
              <a:gd name="adj4" fmla="val 93287"/>
              <a:gd name="adj5" fmla="val 188968"/>
              <a:gd name="adj6" fmla="val 130687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Thyroid lobe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F61778-4C44-441F-8B57-5588B944EC26}"/>
              </a:ext>
            </a:extLst>
          </p:cNvPr>
          <p:cNvSpPr/>
          <p:nvPr/>
        </p:nvSpPr>
        <p:spPr>
          <a:xfrm>
            <a:off x="179881" y="176214"/>
            <a:ext cx="8926019" cy="8318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Inferior thyroid artery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010F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04635D-97B3-4F53-9AD5-B1C3B2597261}"/>
              </a:ext>
            </a:extLst>
          </p:cNvPr>
          <p:cNvSpPr/>
          <p:nvPr/>
        </p:nvSpPr>
        <p:spPr>
          <a:xfrm rot="20273361">
            <a:off x="1788257" y="2072364"/>
            <a:ext cx="9507526" cy="1315291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D3DADF-8C66-41C5-84A4-14166394D9E4}"/>
              </a:ext>
            </a:extLst>
          </p:cNvPr>
          <p:cNvSpPr txBox="1"/>
          <p:nvPr/>
        </p:nvSpPr>
        <p:spPr>
          <a:xfrm>
            <a:off x="9986702" y="4029731"/>
            <a:ext cx="2041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01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C6 </a:t>
            </a:r>
            <a:r>
              <a:rPr lang="en-US" sz="2000" b="1" dirty="0">
                <a:solidFill>
                  <a:srgbClr val="101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carotid sheath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E6EAC-7A26-40FE-A7A5-4355DBA3D6EE}"/>
              </a:ext>
            </a:extLst>
          </p:cNvPr>
          <p:cNvSpPr txBox="1"/>
          <p:nvPr/>
        </p:nvSpPr>
        <p:spPr>
          <a:xfrm>
            <a:off x="8306894" y="4318782"/>
            <a:ext cx="155240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010FC"/>
                </a:solidFill>
              </a:rPr>
              <a:t>Scalenus ant</a:t>
            </a:r>
            <a:r>
              <a:rPr lang="en-US" sz="2000" b="1" dirty="0">
                <a:solidFill>
                  <a:srgbClr val="1010F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422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92D7BC-CBC9-4FA3-9D75-57CEB064A888}"/>
              </a:ext>
            </a:extLst>
          </p:cNvPr>
          <p:cNvSpPr/>
          <p:nvPr/>
        </p:nvSpPr>
        <p:spPr>
          <a:xfrm>
            <a:off x="179882" y="169330"/>
            <a:ext cx="11902190" cy="668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  <a:tab pos="50482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Inferior Thyroid artery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50482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a branch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thyrocervical trunk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the first part of the subclavian artery.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504825" algn="l"/>
                <a:tab pos="177419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It ascends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border of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scalenus anterior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At the level of the C6 vertebra, it cu­rves medially behind carotid sheath to reach the posterior surface of the thyroid lobe. It is related to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recurrent laryngeal nerve</a:t>
            </a: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180340" algn="l"/>
                <a:tab pos="1143000" algn="l"/>
              </a:tabLst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Branches of inferior thyroid artery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0090" lvl="0" algn="justLow">
              <a:lnSpc>
                <a:spcPct val="125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Muscular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branches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to the infrahyoid muscles.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0090" lvl="0">
              <a:lnSpc>
                <a:spcPct val="125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Ascending cervical artery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spinal cord.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0090" algn="justLow">
              <a:lnSpc>
                <a:spcPct val="125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</a:t>
            </a: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Pharyngeal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branches.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>
              <a:lnSpc>
                <a:spcPct val="125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Inferior laryngeal artery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accompanies recurrent laryngeal nerve to larynx.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>
              <a:lnSpc>
                <a:spcPct val="125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</a:t>
            </a: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Tracheal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branches.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>
              <a:lnSpc>
                <a:spcPct val="125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6)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Oesophageal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branches.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0">
              <a:lnSpc>
                <a:spcPct val="125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7) </a:t>
            </a: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Glandular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branches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thyroid gland and parathyroid glands.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ctr" fontAlgn="base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Thyroida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artery is branch from the arch of the aorta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B04F70-F5CA-447B-9D05-3C2B695F2C6C}"/>
              </a:ext>
            </a:extLst>
          </p:cNvPr>
          <p:cNvSpPr/>
          <p:nvPr/>
        </p:nvSpPr>
        <p:spPr>
          <a:xfrm rot="20273361">
            <a:off x="1788257" y="2072364"/>
            <a:ext cx="9507526" cy="1315291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177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A5FCAD-7298-4074-ACEB-92DE25F5F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10000" contrast="30000"/>
          </a:blip>
          <a:srcRect l="16135" t="6597" r="67433" b="50000"/>
          <a:stretch/>
        </p:blipFill>
        <p:spPr bwMode="auto">
          <a:xfrm>
            <a:off x="3934536" y="1"/>
            <a:ext cx="4006782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BEEBC778-29E1-436C-939C-35A8FC3F94D4}"/>
              </a:ext>
            </a:extLst>
          </p:cNvPr>
          <p:cNvSpPr>
            <a:spLocks/>
          </p:cNvSpPr>
          <p:nvPr/>
        </p:nvSpPr>
        <p:spPr bwMode="auto">
          <a:xfrm>
            <a:off x="253724" y="381221"/>
            <a:ext cx="3273189" cy="1126328"/>
          </a:xfrm>
          <a:prstGeom prst="callout2">
            <a:avLst>
              <a:gd name="adj1" fmla="val 149967"/>
              <a:gd name="adj2" fmla="val 141204"/>
              <a:gd name="adj3" fmla="val 26445"/>
              <a:gd name="adj4" fmla="val 105344"/>
              <a:gd name="adj5" fmla="val 21493"/>
              <a:gd name="adj6" fmla="val 97436"/>
            </a:avLst>
          </a:prstGeom>
          <a:noFill/>
          <a:ln w="3810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External laryngeal nerve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67A3290A-7997-49CE-A7F7-757BAD5D5BEB}"/>
              </a:ext>
            </a:extLst>
          </p:cNvPr>
          <p:cNvSpPr>
            <a:spLocks/>
          </p:cNvSpPr>
          <p:nvPr/>
        </p:nvSpPr>
        <p:spPr bwMode="auto">
          <a:xfrm>
            <a:off x="-230793" y="1507549"/>
            <a:ext cx="4006782" cy="1019175"/>
          </a:xfrm>
          <a:prstGeom prst="callout2">
            <a:avLst>
              <a:gd name="adj1" fmla="val 11229"/>
              <a:gd name="adj2" fmla="val 84183"/>
              <a:gd name="adj3" fmla="val 7375"/>
              <a:gd name="adj4" fmla="val 88727"/>
              <a:gd name="adj5" fmla="val 87733"/>
              <a:gd name="adj6" fmla="val 12519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Superior thyroid artery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62CDC3BD-20DA-403C-A53B-07C8BCAF7F8D}"/>
              </a:ext>
            </a:extLst>
          </p:cNvPr>
          <p:cNvSpPr>
            <a:spLocks/>
          </p:cNvSpPr>
          <p:nvPr/>
        </p:nvSpPr>
        <p:spPr bwMode="auto">
          <a:xfrm flipH="1">
            <a:off x="8913093" y="4540427"/>
            <a:ext cx="2714625" cy="1019175"/>
          </a:xfrm>
          <a:prstGeom prst="callout2">
            <a:avLst>
              <a:gd name="adj1" fmla="val 54602"/>
              <a:gd name="adj2" fmla="val 84851"/>
              <a:gd name="adj3" fmla="val 49851"/>
              <a:gd name="adj4" fmla="val 94057"/>
              <a:gd name="adj5" fmla="val 19396"/>
              <a:gd name="adj6" fmla="val 153094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Inferior thyroid artery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7E212B99-B56F-49EF-87ED-273C5D39F7A3}"/>
              </a:ext>
            </a:extLst>
          </p:cNvPr>
          <p:cNvSpPr>
            <a:spLocks/>
          </p:cNvSpPr>
          <p:nvPr/>
        </p:nvSpPr>
        <p:spPr bwMode="auto">
          <a:xfrm flipH="1">
            <a:off x="9007181" y="5657393"/>
            <a:ext cx="2444630" cy="1019175"/>
          </a:xfrm>
          <a:prstGeom prst="callout2">
            <a:avLst>
              <a:gd name="adj1" fmla="val 44386"/>
              <a:gd name="adj2" fmla="val 93918"/>
              <a:gd name="adj3" fmla="val 32945"/>
              <a:gd name="adj4" fmla="val 103217"/>
              <a:gd name="adj5" fmla="val -36498"/>
              <a:gd name="adj6" fmla="val 195118"/>
            </a:avLst>
          </a:prstGeom>
          <a:noFill/>
          <a:ln w="5715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Recurrent  laryngeal n.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91208F-6DC1-4B26-978B-9DA7840DC4CD}"/>
              </a:ext>
            </a:extLst>
          </p:cNvPr>
          <p:cNvSpPr txBox="1"/>
          <p:nvPr/>
        </p:nvSpPr>
        <p:spPr>
          <a:xfrm>
            <a:off x="8304627" y="230094"/>
            <a:ext cx="37901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Nerves related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5FFA7B-9D44-47C5-B283-0DF76466F2C6}"/>
              </a:ext>
            </a:extLst>
          </p:cNvPr>
          <p:cNvSpPr/>
          <p:nvPr/>
        </p:nvSpPr>
        <p:spPr>
          <a:xfrm rot="20273361">
            <a:off x="1670536" y="2122156"/>
            <a:ext cx="9507526" cy="1315291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1A44C-3CD3-44EC-A5AF-812F0C3C7ED5}"/>
              </a:ext>
            </a:extLst>
          </p:cNvPr>
          <p:cNvSpPr/>
          <p:nvPr/>
        </p:nvSpPr>
        <p:spPr>
          <a:xfrm>
            <a:off x="112542" y="2609169"/>
            <a:ext cx="3821994" cy="3826047"/>
          </a:xfrm>
          <a:prstGeom prst="rect">
            <a:avLst/>
          </a:prstGeom>
          <a:ln w="28575">
            <a:solidFill>
              <a:srgbClr val="1010FC"/>
            </a:solidFill>
          </a:ln>
        </p:spPr>
        <p:txBody>
          <a:bodyPr wrap="square">
            <a:spAutoFit/>
          </a:bodyPr>
          <a:lstStyle/>
          <a:p>
            <a:pPr marL="457200" lvl="0" algn="just">
              <a:lnSpc>
                <a:spcPct val="125000"/>
              </a:lnSpc>
              <a:tabLst>
                <a:tab pos="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avoid injury of external laryngeal  nerve during thyroidectomy,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 thyroid artery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be legated </a:t>
            </a: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upper pole</a:t>
            </a:r>
            <a:r>
              <a:rPr lang="en-US" sz="2400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gland.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6CEFF6-116D-46B1-8082-61FBE98B77B1}"/>
              </a:ext>
            </a:extLst>
          </p:cNvPr>
          <p:cNvSpPr/>
          <p:nvPr/>
        </p:nvSpPr>
        <p:spPr>
          <a:xfrm>
            <a:off x="7941318" y="965995"/>
            <a:ext cx="4153430" cy="290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25" lvl="0" algn="just">
              <a:lnSpc>
                <a:spcPct val="125000"/>
              </a:lnSpc>
              <a:tabLst>
                <a:tab pos="1774190" algn="l"/>
              </a:tabLst>
              <a:defRPr/>
            </a:pPr>
            <a:r>
              <a:rPr lang="en-US" sz="28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avoid injury of recurrent laryngeal nerve during thyroidectomy,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inferior thyroid artery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be legated </a:t>
            </a: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away from the gland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5FD70357-6203-4649-B1D5-352E42AB9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40398" t="7878" r="23073" b="7487"/>
          <a:stretch>
            <a:fillRect/>
          </a:stretch>
        </p:blipFill>
        <p:spPr bwMode="auto">
          <a:xfrm>
            <a:off x="3544888" y="0"/>
            <a:ext cx="526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AutoShape 13">
            <a:extLst>
              <a:ext uri="{FF2B5EF4-FFF2-40B4-BE49-F238E27FC236}">
                <a16:creationId xmlns:a16="http://schemas.microsoft.com/office/drawing/2014/main" id="{C6F4A51D-71FB-43A5-99D7-3B8839716B3D}"/>
              </a:ext>
            </a:extLst>
          </p:cNvPr>
          <p:cNvSpPr>
            <a:spLocks/>
          </p:cNvSpPr>
          <p:nvPr/>
        </p:nvSpPr>
        <p:spPr bwMode="auto">
          <a:xfrm>
            <a:off x="494676" y="453973"/>
            <a:ext cx="4028114" cy="1136703"/>
          </a:xfrm>
          <a:prstGeom prst="callout2">
            <a:avLst>
              <a:gd name="adj1" fmla="val 27052"/>
              <a:gd name="adj2" fmla="val 87933"/>
              <a:gd name="adj3" fmla="val 19836"/>
              <a:gd name="adj4" fmla="val 96212"/>
              <a:gd name="adj5" fmla="val 44489"/>
              <a:gd name="adj6" fmla="val 110990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Superior thyroid vein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13B2BF02-91D6-441F-95E6-C7C81E9A3B8B}"/>
              </a:ext>
            </a:extLst>
          </p:cNvPr>
          <p:cNvSpPr>
            <a:spLocks/>
          </p:cNvSpPr>
          <p:nvPr/>
        </p:nvSpPr>
        <p:spPr bwMode="auto">
          <a:xfrm>
            <a:off x="1" y="5300664"/>
            <a:ext cx="3544887" cy="1019175"/>
          </a:xfrm>
          <a:prstGeom prst="callout2">
            <a:avLst>
              <a:gd name="adj1" fmla="val 20112"/>
              <a:gd name="adj2" fmla="val 98711"/>
              <a:gd name="adj3" fmla="val -40615"/>
              <a:gd name="adj4" fmla="val 118494"/>
              <a:gd name="adj5" fmla="val -53259"/>
              <a:gd name="adj6" fmla="val 162900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1010FC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Inferior thyroid vein</a:t>
            </a:r>
            <a:endParaRPr lang="en-US" sz="3200" b="1" dirty="0">
              <a:solidFill>
                <a:srgbClr val="1010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2022C55C-0CC3-4E2B-8823-D213D120D90C}"/>
              </a:ext>
            </a:extLst>
          </p:cNvPr>
          <p:cNvSpPr>
            <a:spLocks/>
          </p:cNvSpPr>
          <p:nvPr/>
        </p:nvSpPr>
        <p:spPr bwMode="auto">
          <a:xfrm flipH="1">
            <a:off x="211917" y="2159784"/>
            <a:ext cx="3522689" cy="1136703"/>
          </a:xfrm>
          <a:prstGeom prst="callout2">
            <a:avLst>
              <a:gd name="adj1" fmla="val 28888"/>
              <a:gd name="adj2" fmla="val 5936"/>
              <a:gd name="adj3" fmla="val 4646"/>
              <a:gd name="adj4" fmla="val -108"/>
              <a:gd name="adj5" fmla="val -9449"/>
              <a:gd name="adj6" fmla="val -22944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Internal jugular  vein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4CC0FBE7-E45A-4B70-8B6A-6A8C3C2D6BA1}"/>
              </a:ext>
            </a:extLst>
          </p:cNvPr>
          <p:cNvSpPr>
            <a:spLocks/>
          </p:cNvSpPr>
          <p:nvPr/>
        </p:nvSpPr>
        <p:spPr bwMode="auto">
          <a:xfrm>
            <a:off x="6961189" y="5643564"/>
            <a:ext cx="3419475" cy="1019175"/>
          </a:xfrm>
          <a:prstGeom prst="callout2">
            <a:avLst>
              <a:gd name="adj1" fmla="val -47096"/>
              <a:gd name="adj2" fmla="val -6893"/>
              <a:gd name="adj3" fmla="val 47260"/>
              <a:gd name="adj4" fmla="val 3293"/>
              <a:gd name="adj5" fmla="val 826"/>
              <a:gd name="adj6" fmla="val -54840"/>
            </a:avLst>
          </a:prstGeom>
          <a:noFill/>
          <a:ln w="38100">
            <a:solidFill>
              <a:srgbClr val="FFFF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Brachiocephalic vein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9861D45A-5205-47FB-9FBA-6646A6712829}"/>
              </a:ext>
            </a:extLst>
          </p:cNvPr>
          <p:cNvSpPr>
            <a:spLocks/>
          </p:cNvSpPr>
          <p:nvPr/>
        </p:nvSpPr>
        <p:spPr bwMode="auto">
          <a:xfrm>
            <a:off x="184436" y="3298206"/>
            <a:ext cx="3802948" cy="1136703"/>
          </a:xfrm>
          <a:prstGeom prst="callout2">
            <a:avLst>
              <a:gd name="adj1" fmla="val 25733"/>
              <a:gd name="adj2" fmla="val 88305"/>
              <a:gd name="adj3" fmla="val 19836"/>
              <a:gd name="adj4" fmla="val 96212"/>
              <a:gd name="adj5" fmla="val 8883"/>
              <a:gd name="adj6" fmla="val 126959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Middle thyroid vein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A10636-EB9E-4993-ACFB-5E25AA3FCFB3}"/>
              </a:ext>
            </a:extLst>
          </p:cNvPr>
          <p:cNvSpPr/>
          <p:nvPr/>
        </p:nvSpPr>
        <p:spPr>
          <a:xfrm rot="20273361">
            <a:off x="1788257" y="2072364"/>
            <a:ext cx="9507526" cy="1315291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8C7F49-70D3-43B7-A2BA-C234FEA6B6C3}"/>
              </a:ext>
            </a:extLst>
          </p:cNvPr>
          <p:cNvSpPr txBox="1"/>
          <p:nvPr/>
        </p:nvSpPr>
        <p:spPr>
          <a:xfrm>
            <a:off x="8356209" y="140677"/>
            <a:ext cx="3835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010FC"/>
                </a:solidFill>
              </a:rPr>
              <a:t>Venous drainage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rgbClr val="FF0066"/>
                </a:solidFill>
              </a:rPr>
              <a:t>Superior and middle thyroid veins end in IJV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Inferior thyroid vein end in brachiocephalic vein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5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8B41E3-789E-4808-9C36-027CA3EAA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14583" t="6597" r="66667" b="50000"/>
          <a:stretch>
            <a:fillRect/>
          </a:stretch>
        </p:blipFill>
        <p:spPr bwMode="auto">
          <a:xfrm>
            <a:off x="3684588" y="127001"/>
            <a:ext cx="4572000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87BFDDD7-02A7-4C26-966D-6964D6BAD2A9}"/>
              </a:ext>
            </a:extLst>
          </p:cNvPr>
          <p:cNvSpPr>
            <a:spLocks/>
          </p:cNvSpPr>
          <p:nvPr/>
        </p:nvSpPr>
        <p:spPr bwMode="auto">
          <a:xfrm>
            <a:off x="1558925" y="3213101"/>
            <a:ext cx="2808288" cy="1152525"/>
          </a:xfrm>
          <a:prstGeom prst="callout2">
            <a:avLst>
              <a:gd name="adj1" fmla="val 39025"/>
              <a:gd name="adj2" fmla="val 130182"/>
              <a:gd name="adj3" fmla="val 46639"/>
              <a:gd name="adj4" fmla="val 94458"/>
              <a:gd name="adj5" fmla="val 138639"/>
              <a:gd name="adj6" fmla="val 138953"/>
            </a:avLst>
          </a:prstGeom>
          <a:noFill/>
          <a:ln w="3810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Parathyroid  glands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C425C1-8976-48C9-96BA-9222473B1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95" y="457984"/>
            <a:ext cx="4176464" cy="212365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yellowish-brown ovoid bodies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2A9D0-2900-485F-9D73-48BDF698F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94" y="4796791"/>
            <a:ext cx="3714233" cy="175432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101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Posterior surface of thyroid lobe  </a:t>
            </a:r>
            <a:endParaRPr lang="en-US" sz="3600" dirty="0">
              <a:solidFill>
                <a:srgbClr val="1010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7CF1B-3C6F-478F-BCD0-1F4D8732E928}"/>
              </a:ext>
            </a:extLst>
          </p:cNvPr>
          <p:cNvSpPr txBox="1"/>
          <p:nvPr/>
        </p:nvSpPr>
        <p:spPr>
          <a:xfrm>
            <a:off x="8088923" y="127001"/>
            <a:ext cx="3948180" cy="6521272"/>
          </a:xfrm>
          <a:prstGeom prst="rect">
            <a:avLst/>
          </a:prstGeom>
          <a:noFill/>
          <a:ln w="28575">
            <a:solidFill>
              <a:srgbClr val="1010FC"/>
            </a:solidFill>
          </a:ln>
        </p:spPr>
        <p:txBody>
          <a:bodyPr wrap="square" rtlCol="0">
            <a:spAutoFit/>
          </a:bodyPr>
          <a:lstStyle/>
          <a:p>
            <a:pPr marL="47625" lvl="0" algn="just">
              <a:lnSpc>
                <a:spcPct val="125000"/>
              </a:lnSpc>
              <a:tabLst>
                <a:tab pos="219075" algn="l"/>
                <a:tab pos="1717040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They are supplied by 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inferior thyroid vessels.</a:t>
            </a:r>
            <a:endParaRPr lang="en-US" sz="2800" b="1" dirty="0">
              <a:solidFill>
                <a:srgbClr val="000099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04825" lvl="0" indent="-45720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19075" algn="l"/>
                <a:tab pos="171704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Subtotal thyroidectomy </a:t>
            </a:r>
            <a:r>
              <a:rPr lang="en-US" sz="24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be done to avoid injury of the parathyroid glands</a:t>
            </a:r>
          </a:p>
          <a:p>
            <a:pPr marL="504825" lvl="0" indent="-45720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19075" algn="l"/>
                <a:tab pos="1717040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If excised during 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thyroidectomy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1010F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reimplantation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 the subcutaneous tissue or muscle bed of </a:t>
            </a:r>
            <a:r>
              <a:rPr lang="en-US" sz="2400" dirty="0">
                <a:solidFill>
                  <a:srgbClr val="1010F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forearm or neck</a:t>
            </a:r>
            <a:endParaRPr lang="en-US" sz="2400" dirty="0">
              <a:solidFill>
                <a:srgbClr val="1010FC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FA9A2D-5671-47C7-AD02-7D0DE4B3B234}"/>
              </a:ext>
            </a:extLst>
          </p:cNvPr>
          <p:cNvSpPr/>
          <p:nvPr/>
        </p:nvSpPr>
        <p:spPr>
          <a:xfrm rot="20273361">
            <a:off x="1788257" y="2072364"/>
            <a:ext cx="9507526" cy="1315291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3432F6F8-DC1A-4BCF-9E0A-A7CDF58E3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49689"/>
            <a:ext cx="6137564" cy="2554545"/>
          </a:xfrm>
          <a:prstGeom prst="rect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miter lim="800000"/>
            <a:headEnd/>
            <a:tailEnd/>
          </a:ln>
          <a:scene3d>
            <a:camera prst="legacyPerspectiveTopRight"/>
            <a:lightRig rig="sunset" dir="b"/>
          </a:scene3d>
          <a:sp3d extrusionH="121893000" contourW="12700" prstMaterial="legacyMatte">
            <a:bevelT w="13500" h="13500"/>
            <a:bevelB w="13500" h="13500" prst="angle"/>
            <a:extrusionClr>
              <a:srgbClr val="9966FF"/>
            </a:extrusionClr>
            <a:contourClr>
              <a:srgbClr val="FF33CC"/>
            </a:contourClr>
          </a:sp3d>
        </p:spPr>
        <p:txBody>
          <a:bodyPr wrap="square">
            <a:spAutoFit/>
            <a:flatTx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Thyroid gland</a:t>
            </a:r>
          </a:p>
        </p:txBody>
      </p:sp>
    </p:spTree>
    <p:extLst>
      <p:ext uri="{BB962C8B-B14F-4D97-AF65-F5344CB8AC3E}">
        <p14:creationId xmlns:p14="http://schemas.microsoft.com/office/powerpoint/2010/main" val="3174170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203CC967-C799-471E-92C9-1A14F34795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7890" name="Object 2">
                        <a:extLst>
                          <a:ext uri="{FF2B5EF4-FFF2-40B4-BE49-F238E27FC236}">
                            <a16:creationId xmlns:a16="http://schemas.microsoft.com/office/drawing/2014/main" id="{203CC967-C799-471E-92C9-1A14F3479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B6821C9A-71A3-4F9F-ABAA-B410AAD2E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7891" name="Object 3">
                        <a:extLst>
                          <a:ext uri="{FF2B5EF4-FFF2-40B4-BE49-F238E27FC236}">
                            <a16:creationId xmlns:a16="http://schemas.microsoft.com/office/drawing/2014/main" id="{B6821C9A-71A3-4F9F-ABAA-B410AAD2E7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>
            <a:extLst>
              <a:ext uri="{FF2B5EF4-FFF2-40B4-BE49-F238E27FC236}">
                <a16:creationId xmlns:a16="http://schemas.microsoft.com/office/drawing/2014/main" id="{A57A48E6-F66D-4D57-AA26-B2E3A0241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7892" name="Object 4">
                        <a:extLst>
                          <a:ext uri="{FF2B5EF4-FFF2-40B4-BE49-F238E27FC236}">
                            <a16:creationId xmlns:a16="http://schemas.microsoft.com/office/drawing/2014/main" id="{A57A48E6-F66D-4D57-AA26-B2E3A0241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>
            <a:extLst>
              <a:ext uri="{FF2B5EF4-FFF2-40B4-BE49-F238E27FC236}">
                <a16:creationId xmlns:a16="http://schemas.microsoft.com/office/drawing/2014/main" id="{FB98B071-B0B7-4121-946B-C5BCF702D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7893" name="Object 5">
                        <a:extLst>
                          <a:ext uri="{FF2B5EF4-FFF2-40B4-BE49-F238E27FC236}">
                            <a16:creationId xmlns:a16="http://schemas.microsoft.com/office/drawing/2014/main" id="{FB98B071-B0B7-4121-946B-C5BCF702D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>
            <a:extLst>
              <a:ext uri="{FF2B5EF4-FFF2-40B4-BE49-F238E27FC236}">
                <a16:creationId xmlns:a16="http://schemas.microsoft.com/office/drawing/2014/main" id="{664AA1F4-D033-4F01-9447-8D9DE11A3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7894" name="Object 6">
                        <a:extLst>
                          <a:ext uri="{FF2B5EF4-FFF2-40B4-BE49-F238E27FC236}">
                            <a16:creationId xmlns:a16="http://schemas.microsoft.com/office/drawing/2014/main" id="{664AA1F4-D033-4F01-9447-8D9DE11A3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>
            <a:extLst>
              <a:ext uri="{FF2B5EF4-FFF2-40B4-BE49-F238E27FC236}">
                <a16:creationId xmlns:a16="http://schemas.microsoft.com/office/drawing/2014/main" id="{89CC84B1-3F1E-4EA7-9936-3EC08E9B1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7895" name="Object 7">
                        <a:extLst>
                          <a:ext uri="{FF2B5EF4-FFF2-40B4-BE49-F238E27FC236}">
                            <a16:creationId xmlns:a16="http://schemas.microsoft.com/office/drawing/2014/main" id="{89CC84B1-3F1E-4EA7-9936-3EC08E9B1A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Text Box 9">
            <a:extLst>
              <a:ext uri="{FF2B5EF4-FFF2-40B4-BE49-F238E27FC236}">
                <a16:creationId xmlns:a16="http://schemas.microsoft.com/office/drawing/2014/main" id="{8C6D3219-1A04-48B4-91A8-994343391F8B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3B243046-948E-4793-95D5-3B909D04DDF7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>
            <a:extLst>
              <a:ext uri="{FF2B5EF4-FFF2-40B4-BE49-F238E27FC236}">
                <a16:creationId xmlns:a16="http://schemas.microsoft.com/office/drawing/2014/main" id="{080C7136-01FB-4051-AFEB-8E800133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7500" r="63020" b="49165"/>
          <a:stretch>
            <a:fillRect/>
          </a:stretch>
        </p:blipFill>
        <p:spPr bwMode="auto">
          <a:xfrm>
            <a:off x="163514" y="48421"/>
            <a:ext cx="5572125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50209CD-1A78-4EFC-A921-D4B982E9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671" y="91137"/>
            <a:ext cx="6485815" cy="671844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504825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Weight</a:t>
            </a: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about 25 grams (slightly heavier in female). </a:t>
            </a:r>
            <a:endParaRPr lang="en-US" sz="2400" b="1" dirty="0">
              <a:solidFill>
                <a:srgbClr val="1010F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504825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</a:t>
            </a: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butterfly highly vascular endocrine gland, it is formed of: </a:t>
            </a:r>
            <a:endParaRPr lang="en-US" sz="2400" b="1" dirty="0">
              <a:solidFill>
                <a:srgbClr val="1010F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0555" lvl="0" algn="just">
              <a:lnSpc>
                <a:spcPct val="125000"/>
              </a:lnSpc>
              <a:tabLst>
                <a:tab pos="504825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1- 2 lateral lobes</a:t>
            </a: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each lobe is pear-shaped (apex above). </a:t>
            </a:r>
            <a:endParaRPr lang="en-US" sz="2400" b="1" dirty="0">
              <a:solidFill>
                <a:srgbClr val="1010F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0555" lvl="0" algn="just">
              <a:lnSpc>
                <a:spcPct val="125000"/>
              </a:lnSpc>
              <a:tabLst>
                <a:tab pos="504825" algn="l"/>
              </a:tabLst>
              <a:defRPr/>
            </a:pP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A narrow median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isthmus</a:t>
            </a: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connecting the 2 lateral lobes.</a:t>
            </a:r>
            <a:endParaRPr lang="en-US" sz="2400" b="1" dirty="0">
              <a:solidFill>
                <a:srgbClr val="1010F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0555" algn="just">
              <a:lnSpc>
                <a:spcPct val="125000"/>
              </a:lnSpc>
              <a:tabLst>
                <a:tab pos="504825" algn="l"/>
              </a:tabLst>
              <a:defRPr/>
            </a:pP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A small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pyramidal lobe </a:t>
            </a: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 upwards from the isthmus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connected to the hyoid bone by a fibromuscular band called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levator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glandulae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thyroidae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(remnant of thyroglossal duct).  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37BE58F2-999D-444F-A9D7-2330B04D5867}"/>
              </a:ext>
            </a:extLst>
          </p:cNvPr>
          <p:cNvSpPr>
            <a:spLocks/>
          </p:cNvSpPr>
          <p:nvPr/>
        </p:nvSpPr>
        <p:spPr bwMode="auto">
          <a:xfrm>
            <a:off x="2040733" y="6306343"/>
            <a:ext cx="2089150" cy="503236"/>
          </a:xfrm>
          <a:prstGeom prst="borderCallout1">
            <a:avLst>
              <a:gd name="adj1" fmla="val 2167"/>
              <a:gd name="adj2" fmla="val 41149"/>
              <a:gd name="adj3" fmla="val -90817"/>
              <a:gd name="adj4" fmla="val 42959"/>
            </a:avLst>
          </a:prstGeom>
          <a:noFill/>
          <a:ln w="57150">
            <a:solidFill>
              <a:srgbClr val="0066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Trachea</a:t>
            </a: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9D720DDF-1A58-4E18-9EDC-6FEC054919B7}"/>
              </a:ext>
            </a:extLst>
          </p:cNvPr>
          <p:cNvSpPr>
            <a:spLocks/>
          </p:cNvSpPr>
          <p:nvPr/>
        </p:nvSpPr>
        <p:spPr bwMode="auto">
          <a:xfrm>
            <a:off x="0" y="4169261"/>
            <a:ext cx="1631852" cy="609600"/>
          </a:xfrm>
          <a:prstGeom prst="callout2">
            <a:avLst>
              <a:gd name="adj1" fmla="val 156829"/>
              <a:gd name="adj2" fmla="val 79086"/>
              <a:gd name="adj3" fmla="val 141345"/>
              <a:gd name="adj4" fmla="val 106798"/>
              <a:gd name="adj5" fmla="val 147378"/>
              <a:gd name="adj6" fmla="val 160303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101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 gland 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EC4064FD-DB9D-48EA-B2FE-F2CC40963341}"/>
              </a:ext>
            </a:extLst>
          </p:cNvPr>
          <p:cNvSpPr>
            <a:spLocks/>
          </p:cNvSpPr>
          <p:nvPr/>
        </p:nvSpPr>
        <p:spPr bwMode="auto">
          <a:xfrm>
            <a:off x="1098549" y="2567782"/>
            <a:ext cx="3211514" cy="609600"/>
          </a:xfrm>
          <a:prstGeom prst="callout2">
            <a:avLst>
              <a:gd name="adj1" fmla="val 59906"/>
              <a:gd name="adj2" fmla="val 47791"/>
              <a:gd name="adj3" fmla="val 157355"/>
              <a:gd name="adj4" fmla="val 51506"/>
              <a:gd name="adj5" fmla="val 241417"/>
              <a:gd name="adj6" fmla="val 5276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 cartilage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21B2C9-F71B-4B57-A353-BEFF95EA197E}"/>
              </a:ext>
            </a:extLst>
          </p:cNvPr>
          <p:cNvSpPr/>
          <p:nvPr/>
        </p:nvSpPr>
        <p:spPr>
          <a:xfrm rot="20273361">
            <a:off x="1788257" y="2072364"/>
            <a:ext cx="9507526" cy="1315291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525E5A-C15F-42BE-BE38-F9EB9FD7B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2517" r="3838"/>
          <a:stretch/>
        </p:blipFill>
        <p:spPr>
          <a:xfrm>
            <a:off x="4316168" y="167069"/>
            <a:ext cx="7680960" cy="647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CB4D7A-52F6-4122-97CD-635A9BF1A1DF}"/>
              </a:ext>
            </a:extLst>
          </p:cNvPr>
          <p:cNvSpPr txBox="1"/>
          <p:nvPr/>
        </p:nvSpPr>
        <p:spPr>
          <a:xfrm>
            <a:off x="7559120" y="5845945"/>
            <a:ext cx="83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5th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1C1277-BBFA-4548-9B1E-519E3408E6BD}"/>
              </a:ext>
            </a:extLst>
          </p:cNvPr>
          <p:cNvSpPr txBox="1"/>
          <p:nvPr/>
        </p:nvSpPr>
        <p:spPr>
          <a:xfrm>
            <a:off x="6439487" y="0"/>
            <a:ext cx="3079248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Thyroid gland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586736-D0B6-4A76-8C12-AD8016B0F7C5}"/>
              </a:ext>
            </a:extLst>
          </p:cNvPr>
          <p:cNvSpPr/>
          <p:nvPr/>
        </p:nvSpPr>
        <p:spPr>
          <a:xfrm>
            <a:off x="0" y="167069"/>
            <a:ext cx="4539884" cy="5586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504825" algn="l"/>
              </a:tabLst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Site and extensions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+mj-lt"/>
              <a:buAutoNum type="arabicPeriod"/>
              <a:tabLst>
                <a:tab pos="504825" algn="l"/>
                <a:tab pos="685800" algn="r"/>
                <a:tab pos="962025" algn="l"/>
              </a:tabLst>
              <a:defRPr/>
            </a:pP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Apex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each lobe directed upward and reaching up to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oblique line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thyroid cartilage.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+mj-lt"/>
              <a:buAutoNum type="arabicPeriod"/>
              <a:tabLst>
                <a:tab pos="504825" algn="l"/>
                <a:tab pos="685800" algn="r"/>
                <a:tab pos="962025" algn="l"/>
              </a:tabLst>
              <a:defRPr/>
            </a:pP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reaches the level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2400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tracheal ring.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+mj-lt"/>
              <a:buAutoNum type="arabicPeriod"/>
              <a:tabLst>
                <a:tab pos="504825" algn="l"/>
                <a:tab pos="685800" algn="r"/>
                <a:tab pos="962025" algn="l"/>
              </a:tabLst>
              <a:defRPr/>
            </a:pP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Isthmus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opposite the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2nd, 3rd and 4</a:t>
            </a:r>
            <a:r>
              <a:rPr lang="en-US" sz="2400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tracheal rings.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+mj-lt"/>
              <a:buAutoNum type="arabicPeriod"/>
              <a:tabLst>
                <a:tab pos="504825" algn="l"/>
                <a:tab pos="685800" algn="r"/>
                <a:tab pos="962025" algn="l"/>
              </a:tabLst>
              <a:defRPr/>
            </a:pP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Posteriorly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the lateral lobe lies opposite C 5, 6, 7 and T1 vertebrae.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9D5FD-5ED4-46AA-927F-554125CCD78D}"/>
              </a:ext>
            </a:extLst>
          </p:cNvPr>
          <p:cNvSpPr/>
          <p:nvPr/>
        </p:nvSpPr>
        <p:spPr>
          <a:xfrm rot="20273361">
            <a:off x="1788257" y="2072364"/>
            <a:ext cx="9507526" cy="1315291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C0319D-ECDF-41A6-A496-7AA7A53AF9B6}"/>
              </a:ext>
            </a:extLst>
          </p:cNvPr>
          <p:cNvCxnSpPr/>
          <p:nvPr/>
        </p:nvCxnSpPr>
        <p:spPr>
          <a:xfrm>
            <a:off x="6555545" y="2405575"/>
            <a:ext cx="1003575" cy="59084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97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D8673A3-2329-436E-9C40-5655B80F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35420" t="9831" r="34151" b="7487"/>
          <a:stretch>
            <a:fillRect/>
          </a:stretch>
        </p:blipFill>
        <p:spPr bwMode="auto">
          <a:xfrm>
            <a:off x="2867726" y="178137"/>
            <a:ext cx="4703762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E6A4A24D-6C7F-4655-86B5-F6F8A141D9FE}"/>
              </a:ext>
            </a:extLst>
          </p:cNvPr>
          <p:cNvSpPr>
            <a:spLocks/>
          </p:cNvSpPr>
          <p:nvPr/>
        </p:nvSpPr>
        <p:spPr bwMode="auto">
          <a:xfrm>
            <a:off x="260350" y="1844676"/>
            <a:ext cx="3241676" cy="936625"/>
          </a:xfrm>
          <a:prstGeom prst="callout2">
            <a:avLst>
              <a:gd name="adj1" fmla="val 27058"/>
              <a:gd name="adj2" fmla="val 98445"/>
              <a:gd name="adj3" fmla="val 8907"/>
              <a:gd name="adj4" fmla="val 102422"/>
              <a:gd name="adj5" fmla="val 1611"/>
              <a:gd name="adj6" fmla="val 119009"/>
            </a:avLst>
          </a:prstGeom>
          <a:noFill/>
          <a:ln w="57150">
            <a:solidFill>
              <a:srgbClr val="66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Sternothyroid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021110-F7B2-4F0B-ABB6-D74F52E765A0}"/>
              </a:ext>
            </a:extLst>
          </p:cNvPr>
          <p:cNvCxnSpPr/>
          <p:nvPr/>
        </p:nvCxnSpPr>
        <p:spPr>
          <a:xfrm flipH="1">
            <a:off x="2994867" y="4478258"/>
            <a:ext cx="1225550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2A3F03-2E63-4958-B0D9-E265597FD4F1}"/>
              </a:ext>
            </a:extLst>
          </p:cNvPr>
          <p:cNvCxnSpPr/>
          <p:nvPr/>
        </p:nvCxnSpPr>
        <p:spPr>
          <a:xfrm>
            <a:off x="4397180" y="3644900"/>
            <a:ext cx="71438" cy="17272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16">
            <a:extLst>
              <a:ext uri="{FF2B5EF4-FFF2-40B4-BE49-F238E27FC236}">
                <a16:creationId xmlns:a16="http://schemas.microsoft.com/office/drawing/2014/main" id="{8BD2FA3C-70E4-4AF9-AB1B-831498E7E066}"/>
              </a:ext>
            </a:extLst>
          </p:cNvPr>
          <p:cNvSpPr>
            <a:spLocks/>
          </p:cNvSpPr>
          <p:nvPr/>
        </p:nvSpPr>
        <p:spPr bwMode="auto">
          <a:xfrm flipH="1">
            <a:off x="385762" y="425451"/>
            <a:ext cx="2405063" cy="1419225"/>
          </a:xfrm>
          <a:prstGeom prst="borderCallout1">
            <a:avLst>
              <a:gd name="adj1" fmla="val 23804"/>
              <a:gd name="adj2" fmla="val -2620"/>
              <a:gd name="adj3" fmla="val 90101"/>
              <a:gd name="adj4" fmla="val -65335"/>
            </a:avLst>
          </a:prstGeom>
          <a:noFill/>
          <a:ln w="57150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Oblique line of thyroid cartilage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CBAB1E-9BA9-4DC4-B0D0-BB2A10512A2A}"/>
              </a:ext>
            </a:extLst>
          </p:cNvPr>
          <p:cNvCxnSpPr/>
          <p:nvPr/>
        </p:nvCxnSpPr>
        <p:spPr>
          <a:xfrm flipV="1">
            <a:off x="3974552" y="2349501"/>
            <a:ext cx="0" cy="8636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5">
            <a:extLst>
              <a:ext uri="{FF2B5EF4-FFF2-40B4-BE49-F238E27FC236}">
                <a16:creationId xmlns:a16="http://schemas.microsoft.com/office/drawing/2014/main" id="{5ED74F22-99D3-48D4-9592-2333D547B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42" y="2505670"/>
            <a:ext cx="7200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5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4EDA195-19F7-4A39-8051-5012E95F7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39657" r="25430" b="4642"/>
          <a:stretch/>
        </p:blipFill>
        <p:spPr bwMode="auto">
          <a:xfrm>
            <a:off x="211838" y="3999337"/>
            <a:ext cx="2655888" cy="22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EEE944-9231-4394-93A8-317F38BDF303}"/>
              </a:ext>
            </a:extLst>
          </p:cNvPr>
          <p:cNvSpPr txBox="1"/>
          <p:nvPr/>
        </p:nvSpPr>
        <p:spPr>
          <a:xfrm>
            <a:off x="7602960" y="151636"/>
            <a:ext cx="4514896" cy="6524863"/>
          </a:xfrm>
          <a:prstGeom prst="rect">
            <a:avLst/>
          </a:prstGeom>
          <a:noFill/>
          <a:ln w="38100">
            <a:solidFill>
              <a:srgbClr val="1010F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Thyroid gland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</a:rPr>
              <a:t>The largest endocrine gland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</a:rPr>
              <a:t> Retrosternal goiter (enlargement of gland):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The gland may extend down behind the sternum leading to compression on the </a:t>
            </a:r>
            <a:r>
              <a:rPr kumimoji="0" lang="en-US" sz="2600" b="1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ea typeface="Times New Roman" panose="02020603050405020304" pitchFamily="18" charset="0"/>
              </a:rPr>
              <a:t>trachea and great vessels.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0" cap="none" spc="0" normalizeH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ea typeface="Times New Roman" panose="02020603050405020304" pitchFamily="18" charset="0"/>
              </a:rPr>
              <a:t>It does not extend upward due to attachment 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of the </a:t>
            </a:r>
            <a:r>
              <a:rPr kumimoji="0" lang="en-US" sz="2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</a:rPr>
              <a:t>sternothyroid muscle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to the </a:t>
            </a:r>
            <a:r>
              <a:rPr kumimoji="0" lang="en-US" sz="2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</a:rPr>
              <a:t>oblique line of the thyroid cartilage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.</a:t>
            </a:r>
            <a:endParaRPr kumimoji="0" lang="en-US" sz="26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30175E-B18E-457D-83A8-FD8D186E855E}"/>
              </a:ext>
            </a:extLst>
          </p:cNvPr>
          <p:cNvSpPr/>
          <p:nvPr/>
        </p:nvSpPr>
        <p:spPr>
          <a:xfrm rot="20273361">
            <a:off x="1512814" y="1982644"/>
            <a:ext cx="9507526" cy="1315291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甲状腺的毗邻">
            <a:extLst>
              <a:ext uri="{FF2B5EF4-FFF2-40B4-BE49-F238E27FC236}">
                <a16:creationId xmlns:a16="http://schemas.microsoft.com/office/drawing/2014/main" id="{EDA68730-8422-4528-B1DB-672AE2D18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30000"/>
          </a:blip>
          <a:srcRect/>
          <a:stretch>
            <a:fillRect/>
          </a:stretch>
        </p:blipFill>
        <p:spPr bwMode="auto">
          <a:xfrm>
            <a:off x="592932" y="1727281"/>
            <a:ext cx="71167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93E1E7AF-34F8-4621-9C6A-FE1B35FBFB35}"/>
              </a:ext>
            </a:extLst>
          </p:cNvPr>
          <p:cNvSpPr>
            <a:spLocks/>
          </p:cNvSpPr>
          <p:nvPr/>
        </p:nvSpPr>
        <p:spPr bwMode="auto">
          <a:xfrm>
            <a:off x="-14287" y="734230"/>
            <a:ext cx="2714626" cy="1019175"/>
          </a:xfrm>
          <a:prstGeom prst="callout2">
            <a:avLst>
              <a:gd name="adj1" fmla="val 17968"/>
              <a:gd name="adj2" fmla="val 86676"/>
              <a:gd name="adj3" fmla="val 21796"/>
              <a:gd name="adj4" fmla="val 95657"/>
              <a:gd name="adj5" fmla="val 141515"/>
              <a:gd name="adj6" fmla="val 10680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Pretracheal layer of deep cervical fascia</a:t>
            </a: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09699216-2F7E-46CE-A452-F4929CEAE3EC}"/>
              </a:ext>
            </a:extLst>
          </p:cNvPr>
          <p:cNvSpPr>
            <a:spLocks/>
          </p:cNvSpPr>
          <p:nvPr/>
        </p:nvSpPr>
        <p:spPr bwMode="auto">
          <a:xfrm>
            <a:off x="5257801" y="1300124"/>
            <a:ext cx="2714625" cy="1019175"/>
          </a:xfrm>
          <a:prstGeom prst="callout2">
            <a:avLst>
              <a:gd name="adj1" fmla="val 104021"/>
              <a:gd name="adj2" fmla="val 33837"/>
              <a:gd name="adj3" fmla="val 129986"/>
              <a:gd name="adj4" fmla="val 19316"/>
              <a:gd name="adj5" fmla="val 168194"/>
              <a:gd name="adj6" fmla="val -1290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Suspensory ligament of Berry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8CD965E5-5BE0-4E77-BFC4-7458237D61A9}"/>
              </a:ext>
            </a:extLst>
          </p:cNvPr>
          <p:cNvSpPr>
            <a:spLocks/>
          </p:cNvSpPr>
          <p:nvPr/>
        </p:nvSpPr>
        <p:spPr bwMode="auto">
          <a:xfrm>
            <a:off x="4439444" y="5844532"/>
            <a:ext cx="2936875" cy="609600"/>
          </a:xfrm>
          <a:prstGeom prst="callout2">
            <a:avLst>
              <a:gd name="adj1" fmla="val -10927"/>
              <a:gd name="adj2" fmla="val 39768"/>
              <a:gd name="adj3" fmla="val -6989"/>
              <a:gd name="adj4" fmla="val 28404"/>
              <a:gd name="adj5" fmla="val -388633"/>
              <a:gd name="adj6" fmla="val 36313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Thyroid lobe 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8A37EAD2-813E-4D52-9ADE-7F5ECE5AD351}"/>
              </a:ext>
            </a:extLst>
          </p:cNvPr>
          <p:cNvSpPr>
            <a:spLocks/>
          </p:cNvSpPr>
          <p:nvPr/>
        </p:nvSpPr>
        <p:spPr bwMode="auto">
          <a:xfrm>
            <a:off x="3159125" y="179687"/>
            <a:ext cx="2936875" cy="609600"/>
          </a:xfrm>
          <a:prstGeom prst="callout2">
            <a:avLst>
              <a:gd name="adj1" fmla="val 185623"/>
              <a:gd name="adj2" fmla="val 79258"/>
              <a:gd name="adj3" fmla="val 193847"/>
              <a:gd name="adj4" fmla="val 25263"/>
              <a:gd name="adj5" fmla="val 273784"/>
              <a:gd name="adj6" fmla="val 25652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Cricoid cartilage </a:t>
            </a: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24A71B04-FB16-485F-BD8B-73765A29AC87}"/>
              </a:ext>
            </a:extLst>
          </p:cNvPr>
          <p:cNvSpPr>
            <a:spLocks/>
          </p:cNvSpPr>
          <p:nvPr/>
        </p:nvSpPr>
        <p:spPr bwMode="auto">
          <a:xfrm flipH="1">
            <a:off x="-506412" y="4926053"/>
            <a:ext cx="3698875" cy="1019175"/>
          </a:xfrm>
          <a:prstGeom prst="callout2">
            <a:avLst>
              <a:gd name="adj1" fmla="val 22220"/>
              <a:gd name="adj2" fmla="val 27998"/>
              <a:gd name="adj3" fmla="val -18697"/>
              <a:gd name="adj4" fmla="val 4863"/>
              <a:gd name="adj5" fmla="val -100278"/>
              <a:gd name="adj6" fmla="val -5909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Esophagus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8A65A02-E967-44D4-8C98-E5BFB9A722BA}"/>
              </a:ext>
            </a:extLst>
          </p:cNvPr>
          <p:cNvSpPr/>
          <p:nvPr/>
        </p:nvSpPr>
        <p:spPr>
          <a:xfrm flipH="1" flipV="1">
            <a:off x="4727576" y="1916114"/>
            <a:ext cx="144463" cy="936625"/>
          </a:xfrm>
          <a:custGeom>
            <a:avLst/>
            <a:gdLst>
              <a:gd name="connsiteX0" fmla="*/ 222250 w 222250"/>
              <a:gd name="connsiteY0" fmla="*/ 0 h 895350"/>
              <a:gd name="connsiteX1" fmla="*/ 31750 w 222250"/>
              <a:gd name="connsiteY1" fmla="*/ 628650 h 895350"/>
              <a:gd name="connsiteX2" fmla="*/ 31750 w 222250"/>
              <a:gd name="connsiteY2" fmla="*/ 895350 h 895350"/>
              <a:gd name="connsiteX3" fmla="*/ 31750 w 222250"/>
              <a:gd name="connsiteY3" fmla="*/ 895350 h 895350"/>
              <a:gd name="connsiteX4" fmla="*/ 31750 w 222250"/>
              <a:gd name="connsiteY4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50" h="895350">
                <a:moveTo>
                  <a:pt x="222250" y="0"/>
                </a:moveTo>
                <a:cubicBezTo>
                  <a:pt x="142875" y="239712"/>
                  <a:pt x="63500" y="479425"/>
                  <a:pt x="31750" y="628650"/>
                </a:cubicBezTo>
                <a:cubicBezTo>
                  <a:pt x="0" y="777875"/>
                  <a:pt x="31750" y="895350"/>
                  <a:pt x="31750" y="895350"/>
                </a:cubicBezTo>
                <a:lnTo>
                  <a:pt x="31750" y="895350"/>
                </a:lnTo>
                <a:lnTo>
                  <a:pt x="31750" y="895350"/>
                </a:lnTo>
              </a:path>
            </a:pathLst>
          </a:cu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21CA2FA-3169-4B09-BE5B-07BA316951F9}"/>
              </a:ext>
            </a:extLst>
          </p:cNvPr>
          <p:cNvSpPr/>
          <p:nvPr/>
        </p:nvSpPr>
        <p:spPr>
          <a:xfrm>
            <a:off x="6527801" y="1844676"/>
            <a:ext cx="244475" cy="1050925"/>
          </a:xfrm>
          <a:custGeom>
            <a:avLst/>
            <a:gdLst>
              <a:gd name="connsiteX0" fmla="*/ 0 w 200025"/>
              <a:gd name="connsiteY0" fmla="*/ 0 h 1009650"/>
              <a:gd name="connsiteX1" fmla="*/ 133350 w 200025"/>
              <a:gd name="connsiteY1" fmla="*/ 323850 h 1009650"/>
              <a:gd name="connsiteX2" fmla="*/ 190500 w 200025"/>
              <a:gd name="connsiteY2" fmla="*/ 857250 h 1009650"/>
              <a:gd name="connsiteX3" fmla="*/ 190500 w 2000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1009650">
                <a:moveTo>
                  <a:pt x="0" y="0"/>
                </a:moveTo>
                <a:cubicBezTo>
                  <a:pt x="50800" y="90487"/>
                  <a:pt x="101600" y="180975"/>
                  <a:pt x="133350" y="323850"/>
                </a:cubicBezTo>
                <a:cubicBezTo>
                  <a:pt x="165100" y="466725"/>
                  <a:pt x="180975" y="742950"/>
                  <a:pt x="190500" y="857250"/>
                </a:cubicBezTo>
                <a:cubicBezTo>
                  <a:pt x="200025" y="971550"/>
                  <a:pt x="195262" y="990600"/>
                  <a:pt x="190500" y="1009650"/>
                </a:cubicBezTo>
              </a:path>
            </a:pathLst>
          </a:cu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C60357F-0B42-4D3D-A7C7-F37A30236BFD}"/>
              </a:ext>
            </a:extLst>
          </p:cNvPr>
          <p:cNvSpPr/>
          <p:nvPr/>
        </p:nvSpPr>
        <p:spPr>
          <a:xfrm>
            <a:off x="6326189" y="3157539"/>
            <a:ext cx="479425" cy="808037"/>
          </a:xfrm>
          <a:custGeom>
            <a:avLst/>
            <a:gdLst>
              <a:gd name="connsiteX0" fmla="*/ 450112 w 478466"/>
              <a:gd name="connsiteY0" fmla="*/ 0 h 808074"/>
              <a:gd name="connsiteX1" fmla="*/ 471377 w 478466"/>
              <a:gd name="connsiteY1" fmla="*/ 95693 h 808074"/>
              <a:gd name="connsiteX2" fmla="*/ 407581 w 478466"/>
              <a:gd name="connsiteY2" fmla="*/ 212651 h 808074"/>
              <a:gd name="connsiteX3" fmla="*/ 226828 w 478466"/>
              <a:gd name="connsiteY3" fmla="*/ 255181 h 808074"/>
              <a:gd name="connsiteX4" fmla="*/ 46075 w 478466"/>
              <a:gd name="connsiteY4" fmla="*/ 372139 h 808074"/>
              <a:gd name="connsiteX5" fmla="*/ 3544 w 478466"/>
              <a:gd name="connsiteY5" fmla="*/ 552893 h 808074"/>
              <a:gd name="connsiteX6" fmla="*/ 24809 w 478466"/>
              <a:gd name="connsiteY6" fmla="*/ 733646 h 808074"/>
              <a:gd name="connsiteX7" fmla="*/ 88605 w 478466"/>
              <a:gd name="connsiteY7" fmla="*/ 808074 h 80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466" h="808074">
                <a:moveTo>
                  <a:pt x="450112" y="0"/>
                </a:moveTo>
                <a:cubicBezTo>
                  <a:pt x="464289" y="30125"/>
                  <a:pt x="478466" y="60251"/>
                  <a:pt x="471377" y="95693"/>
                </a:cubicBezTo>
                <a:cubicBezTo>
                  <a:pt x="464289" y="131135"/>
                  <a:pt x="448339" y="186070"/>
                  <a:pt x="407581" y="212651"/>
                </a:cubicBezTo>
                <a:cubicBezTo>
                  <a:pt x="366823" y="239232"/>
                  <a:pt x="287079" y="228600"/>
                  <a:pt x="226828" y="255181"/>
                </a:cubicBezTo>
                <a:cubicBezTo>
                  <a:pt x="166577" y="281762"/>
                  <a:pt x="83289" y="322520"/>
                  <a:pt x="46075" y="372139"/>
                </a:cubicBezTo>
                <a:cubicBezTo>
                  <a:pt x="8861" y="421758"/>
                  <a:pt x="7088" y="492642"/>
                  <a:pt x="3544" y="552893"/>
                </a:cubicBezTo>
                <a:cubicBezTo>
                  <a:pt x="0" y="613144"/>
                  <a:pt x="10632" y="691116"/>
                  <a:pt x="24809" y="733646"/>
                </a:cubicBezTo>
                <a:cubicBezTo>
                  <a:pt x="38986" y="776176"/>
                  <a:pt x="63795" y="792125"/>
                  <a:pt x="88605" y="808074"/>
                </a:cubicBezTo>
              </a:path>
            </a:pathLst>
          </a:custGeom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89393854-D849-45E2-952B-DF058B40C411}"/>
              </a:ext>
            </a:extLst>
          </p:cNvPr>
          <p:cNvSpPr/>
          <p:nvPr/>
        </p:nvSpPr>
        <p:spPr>
          <a:xfrm>
            <a:off x="4151313" y="3068639"/>
            <a:ext cx="576262" cy="504825"/>
          </a:xfrm>
          <a:custGeom>
            <a:avLst/>
            <a:gdLst>
              <a:gd name="connsiteX0" fmla="*/ 542261 w 575930"/>
              <a:gd name="connsiteY0" fmla="*/ 0 h 450112"/>
              <a:gd name="connsiteX1" fmla="*/ 574158 w 575930"/>
              <a:gd name="connsiteY1" fmla="*/ 170121 h 450112"/>
              <a:gd name="connsiteX2" fmla="*/ 552893 w 575930"/>
              <a:gd name="connsiteY2" fmla="*/ 340242 h 450112"/>
              <a:gd name="connsiteX3" fmla="*/ 489098 w 575930"/>
              <a:gd name="connsiteY3" fmla="*/ 435935 h 450112"/>
              <a:gd name="connsiteX4" fmla="*/ 350875 w 575930"/>
              <a:gd name="connsiteY4" fmla="*/ 425302 h 450112"/>
              <a:gd name="connsiteX5" fmla="*/ 148856 w 575930"/>
              <a:gd name="connsiteY5" fmla="*/ 404037 h 450112"/>
              <a:gd name="connsiteX6" fmla="*/ 0 w 575930"/>
              <a:gd name="connsiteY6" fmla="*/ 372140 h 45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930" h="450112">
                <a:moveTo>
                  <a:pt x="542261" y="0"/>
                </a:moveTo>
                <a:cubicBezTo>
                  <a:pt x="557323" y="56707"/>
                  <a:pt x="572386" y="113414"/>
                  <a:pt x="574158" y="170121"/>
                </a:cubicBezTo>
                <a:cubicBezTo>
                  <a:pt x="575930" y="226828"/>
                  <a:pt x="567070" y="295940"/>
                  <a:pt x="552893" y="340242"/>
                </a:cubicBezTo>
                <a:cubicBezTo>
                  <a:pt x="538716" y="384544"/>
                  <a:pt x="522768" y="421758"/>
                  <a:pt x="489098" y="435935"/>
                </a:cubicBezTo>
                <a:cubicBezTo>
                  <a:pt x="455428" y="450112"/>
                  <a:pt x="407582" y="430618"/>
                  <a:pt x="350875" y="425302"/>
                </a:cubicBezTo>
                <a:cubicBezTo>
                  <a:pt x="294168" y="419986"/>
                  <a:pt x="207335" y="412897"/>
                  <a:pt x="148856" y="404037"/>
                </a:cubicBezTo>
                <a:cubicBezTo>
                  <a:pt x="90377" y="395177"/>
                  <a:pt x="45188" y="383658"/>
                  <a:pt x="0" y="372140"/>
                </a:cubicBezTo>
              </a:path>
            </a:pathLst>
          </a:cu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FABADA-56DA-44EA-8192-4440B7ADC1CF}"/>
              </a:ext>
            </a:extLst>
          </p:cNvPr>
          <p:cNvSpPr txBox="1"/>
          <p:nvPr/>
        </p:nvSpPr>
        <p:spPr>
          <a:xfrm>
            <a:off x="7857332" y="0"/>
            <a:ext cx="4264714" cy="62143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180340" algn="l"/>
                <a:tab pos="1419225" algn="l"/>
              </a:tabLst>
              <a:defRPr/>
            </a:pPr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</a:rPr>
              <a:t>Capsules of gland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</a:p>
          <a:p>
            <a:pPr lvl="1">
              <a:lnSpc>
                <a:spcPct val="125000"/>
              </a:lnSpc>
              <a:tabLst>
                <a:tab pos="180340" algn="l"/>
                <a:tab pos="141922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</a:rPr>
              <a:t>- </a:t>
            </a:r>
            <a:r>
              <a:rPr lang="en-US" sz="2200" dirty="0">
                <a:solidFill>
                  <a:prstClr val="black"/>
                </a:solidFill>
                <a:ea typeface="Times New Roman" panose="02020603050405020304" pitchFamily="18" charset="0"/>
              </a:rPr>
              <a:t>The gland has 2 capsules: 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  <a:defRPr/>
            </a:pPr>
            <a:r>
              <a:rPr lang="en-US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 Inner true </a:t>
            </a:r>
            <a:r>
              <a:rPr lang="en-US" sz="2200" dirty="0">
                <a:solidFill>
                  <a:prstClr val="black"/>
                </a:solidFill>
                <a:ea typeface="Times New Roman" panose="02020603050405020304" pitchFamily="18" charset="0"/>
              </a:rPr>
              <a:t>capsule (</a:t>
            </a:r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fibrous)</a:t>
            </a:r>
            <a:r>
              <a:rPr lang="en-US" sz="2200" dirty="0">
                <a:solidFill>
                  <a:prstClr val="black"/>
                </a:solidFill>
                <a:ea typeface="Times New Roman" panose="02020603050405020304" pitchFamily="18" charset="0"/>
              </a:rPr>
              <a:t> enclosing the gland. 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  <a:defRPr/>
            </a:pPr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Outer false </a:t>
            </a:r>
            <a:r>
              <a:rPr lang="en-US" sz="2200" dirty="0">
                <a:solidFill>
                  <a:prstClr val="black"/>
                </a:solidFill>
                <a:ea typeface="Times New Roman" panose="02020603050405020304" pitchFamily="18" charset="0"/>
              </a:rPr>
              <a:t>capsule from </a:t>
            </a:r>
            <a:r>
              <a:rPr lang="en-US" sz="2200" dirty="0" err="1">
                <a:solidFill>
                  <a:prstClr val="black"/>
                </a:solidFill>
                <a:ea typeface="Times New Roman" panose="02020603050405020304" pitchFamily="18" charset="0"/>
              </a:rPr>
              <a:t>pretracheal</a:t>
            </a:r>
            <a:r>
              <a:rPr lang="en-US" sz="2200" dirty="0">
                <a:solidFill>
                  <a:prstClr val="black"/>
                </a:solidFill>
                <a:ea typeface="Times New Roman" panose="02020603050405020304" pitchFamily="18" charset="0"/>
              </a:rPr>
              <a:t> fascia.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justLow">
              <a:lnSpc>
                <a:spcPct val="125000"/>
              </a:lnSpc>
              <a:defRPr/>
            </a:pPr>
            <a:r>
              <a:rPr lang="en-US" sz="2200" dirty="0">
                <a:solidFill>
                  <a:prstClr val="black"/>
                </a:solidFill>
                <a:ea typeface="Times New Roman" panose="02020603050405020304" pitchFamily="18" charset="0"/>
              </a:rPr>
              <a:t>- The </a:t>
            </a:r>
            <a:r>
              <a:rPr lang="en-US" sz="2200" dirty="0">
                <a:solidFill>
                  <a:srgbClr val="1010FC"/>
                </a:solidFill>
                <a:ea typeface="Times New Roman" panose="02020603050405020304" pitchFamily="18" charset="0"/>
              </a:rPr>
              <a:t>false capsule </a:t>
            </a:r>
            <a:r>
              <a:rPr lang="en-US" sz="2200" dirty="0">
                <a:solidFill>
                  <a:prstClr val="black"/>
                </a:solidFill>
                <a:ea typeface="Times New Roman" panose="02020603050405020304" pitchFamily="18" charset="0"/>
              </a:rPr>
              <a:t>is thickened forming </a:t>
            </a:r>
            <a:r>
              <a:rPr lang="en-US" sz="2200" b="1" dirty="0">
                <a:solidFill>
                  <a:srgbClr val="1010FC"/>
                </a:solidFill>
                <a:ea typeface="Times New Roman" panose="02020603050405020304" pitchFamily="18" charset="0"/>
              </a:rPr>
              <a:t>suspensory</a:t>
            </a:r>
            <a:r>
              <a:rPr lang="en-US" sz="2200" dirty="0">
                <a:solidFill>
                  <a:srgbClr val="1010FC"/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1010FC"/>
                </a:solidFill>
                <a:ea typeface="Times New Roman" panose="02020603050405020304" pitchFamily="18" charset="0"/>
              </a:rPr>
              <a:t>ligament of Berry </a:t>
            </a:r>
            <a:r>
              <a:rPr lang="en-US" sz="2200" dirty="0">
                <a:solidFill>
                  <a:prstClr val="black"/>
                </a:solidFill>
                <a:ea typeface="Times New Roman" panose="02020603050405020304" pitchFamily="18" charset="0"/>
              </a:rPr>
              <a:t>which fixes the gland to the </a:t>
            </a:r>
            <a:r>
              <a:rPr lang="en-US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cricoid cartilage of larynx </a:t>
            </a:r>
            <a:r>
              <a:rPr lang="en-US" sz="2200" dirty="0">
                <a:solidFill>
                  <a:prstClr val="black"/>
                </a:solidFill>
                <a:ea typeface="Times New Roman" panose="02020603050405020304" pitchFamily="18" charset="0"/>
              </a:rPr>
              <a:t>that is responsible for </a:t>
            </a:r>
            <a:r>
              <a:rPr lang="en-US" sz="2200" b="1" dirty="0">
                <a:solidFill>
                  <a:srgbClr val="1010FC"/>
                </a:solidFill>
                <a:ea typeface="Times New Roman" panose="02020603050405020304" pitchFamily="18" charset="0"/>
              </a:rPr>
              <a:t>movement of the gland up and down </a:t>
            </a:r>
            <a:r>
              <a:rPr lang="en-US" sz="2200" dirty="0">
                <a:solidFill>
                  <a:prstClr val="black"/>
                </a:solidFill>
                <a:ea typeface="Times New Roman" panose="02020603050405020304" pitchFamily="18" charset="0"/>
              </a:rPr>
              <a:t>during swallowing.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4C1BB274-9D6D-42CF-AD76-3EF84CE6719D}"/>
              </a:ext>
            </a:extLst>
          </p:cNvPr>
          <p:cNvSpPr/>
          <p:nvPr/>
        </p:nvSpPr>
        <p:spPr bwMode="auto">
          <a:xfrm>
            <a:off x="69954" y="147143"/>
            <a:ext cx="3168653" cy="6746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7640" tIns="167640" rIns="167640" bIns="167640" spcCol="1270" anchor="ctr"/>
          <a:lstStyle/>
          <a:p>
            <a:pPr algn="ctr" defTabSz="19558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False capsule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D2517D-DD53-4E06-B78E-9C92A114B0EA}"/>
              </a:ext>
            </a:extLst>
          </p:cNvPr>
          <p:cNvSpPr/>
          <p:nvPr/>
        </p:nvSpPr>
        <p:spPr>
          <a:xfrm rot="20273361">
            <a:off x="1788257" y="2072364"/>
            <a:ext cx="9507526" cy="1315291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893E3-AAFF-4EEA-A7C3-C84D70C6F419}"/>
              </a:ext>
            </a:extLst>
          </p:cNvPr>
          <p:cNvSpPr txBox="1"/>
          <p:nvPr/>
        </p:nvSpPr>
        <p:spPr>
          <a:xfrm>
            <a:off x="886265" y="5945228"/>
            <a:ext cx="1364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T.S.</a:t>
            </a:r>
          </a:p>
        </p:txBody>
      </p:sp>
    </p:spTree>
    <p:extLst>
      <p:ext uri="{BB962C8B-B14F-4D97-AF65-F5344CB8AC3E}">
        <p14:creationId xmlns:p14="http://schemas.microsoft.com/office/powerpoint/2010/main" val="3342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5">
            <a:extLst>
              <a:ext uri="{FF2B5EF4-FFF2-40B4-BE49-F238E27FC236}">
                <a16:creationId xmlns:a16="http://schemas.microsoft.com/office/drawing/2014/main" id="{1B0888B0-7A22-407B-9C35-AD3788463A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5501" y="1557339"/>
            <a:ext cx="792163" cy="28733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Line 6">
            <a:extLst>
              <a:ext uri="{FF2B5EF4-FFF2-40B4-BE49-F238E27FC236}">
                <a16:creationId xmlns:a16="http://schemas.microsoft.com/office/drawing/2014/main" id="{8C743521-9033-4DFE-A5DF-7E01E265F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692150"/>
            <a:ext cx="1296988" cy="8651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Line 7">
            <a:extLst>
              <a:ext uri="{FF2B5EF4-FFF2-40B4-BE49-F238E27FC236}">
                <a16:creationId xmlns:a16="http://schemas.microsoft.com/office/drawing/2014/main" id="{8CC5B4AE-0BFC-43A9-858C-DBDB2E8E0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692151"/>
            <a:ext cx="431800" cy="11525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id="{D123931F-AD3E-407C-950C-74D4556A0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34859" t="13757" r="21974" b="10439"/>
          <a:stretch>
            <a:fillRect/>
          </a:stretch>
        </p:blipFill>
        <p:spPr bwMode="auto">
          <a:xfrm>
            <a:off x="2855914" y="33338"/>
            <a:ext cx="6365875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AutoShape 13">
            <a:extLst>
              <a:ext uri="{FF2B5EF4-FFF2-40B4-BE49-F238E27FC236}">
                <a16:creationId xmlns:a16="http://schemas.microsoft.com/office/drawing/2014/main" id="{224CD535-1026-43E1-901B-FBF7259B76FF}"/>
              </a:ext>
            </a:extLst>
          </p:cNvPr>
          <p:cNvSpPr>
            <a:spLocks/>
          </p:cNvSpPr>
          <p:nvPr/>
        </p:nvSpPr>
        <p:spPr bwMode="auto">
          <a:xfrm>
            <a:off x="1524001" y="2205038"/>
            <a:ext cx="2987675" cy="779462"/>
          </a:xfrm>
          <a:prstGeom prst="callout2">
            <a:avLst>
              <a:gd name="adj1" fmla="val 39519"/>
              <a:gd name="adj2" fmla="val 95125"/>
              <a:gd name="adj3" fmla="val 50130"/>
              <a:gd name="adj4" fmla="val 109838"/>
              <a:gd name="adj5" fmla="val 122246"/>
              <a:gd name="adj6" fmla="val 128341"/>
            </a:avLst>
          </a:prstGeom>
          <a:noFill/>
          <a:ln w="5715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Superior belly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omohyoid</a:t>
            </a: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35C9F6D3-0106-4D40-A4ED-446EBDD3EF52}"/>
              </a:ext>
            </a:extLst>
          </p:cNvPr>
          <p:cNvSpPr>
            <a:spLocks/>
          </p:cNvSpPr>
          <p:nvPr/>
        </p:nvSpPr>
        <p:spPr bwMode="auto">
          <a:xfrm>
            <a:off x="1541464" y="3500439"/>
            <a:ext cx="2682875" cy="1019175"/>
          </a:xfrm>
          <a:prstGeom prst="callout2">
            <a:avLst>
              <a:gd name="adj1" fmla="val 39519"/>
              <a:gd name="adj2" fmla="val 95125"/>
              <a:gd name="adj3" fmla="val 50130"/>
              <a:gd name="adj4" fmla="val 109838"/>
              <a:gd name="adj5" fmla="val 118488"/>
              <a:gd name="adj6" fmla="val 150029"/>
            </a:avLst>
          </a:prstGeom>
          <a:noFill/>
          <a:ln w="57150">
            <a:solidFill>
              <a:srgbClr val="66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Sternohyoid</a:t>
            </a: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B51FC7DC-0B43-4834-8256-7FB470341EB8}"/>
              </a:ext>
            </a:extLst>
          </p:cNvPr>
          <p:cNvSpPr>
            <a:spLocks/>
          </p:cNvSpPr>
          <p:nvPr/>
        </p:nvSpPr>
        <p:spPr bwMode="auto">
          <a:xfrm flipH="1">
            <a:off x="8462963" y="5553076"/>
            <a:ext cx="2214562" cy="1019175"/>
          </a:xfrm>
          <a:prstGeom prst="callout2">
            <a:avLst>
              <a:gd name="adj1" fmla="val 39519"/>
              <a:gd name="adj2" fmla="val 95125"/>
              <a:gd name="adj3" fmla="val 17144"/>
              <a:gd name="adj4" fmla="val 116519"/>
              <a:gd name="adj5" fmla="val -109363"/>
              <a:gd name="adj6" fmla="val 204355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thyroid isthmus </a:t>
            </a: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6046B320-4A37-4B03-AC55-309F62DB03F4}"/>
              </a:ext>
            </a:extLst>
          </p:cNvPr>
          <p:cNvSpPr>
            <a:spLocks/>
          </p:cNvSpPr>
          <p:nvPr/>
        </p:nvSpPr>
        <p:spPr bwMode="auto">
          <a:xfrm>
            <a:off x="7391400" y="571501"/>
            <a:ext cx="3276600" cy="696913"/>
          </a:xfrm>
          <a:prstGeom prst="callout2">
            <a:avLst>
              <a:gd name="adj1" fmla="val 217413"/>
              <a:gd name="adj2" fmla="val -95413"/>
              <a:gd name="adj3" fmla="val 71231"/>
              <a:gd name="adj4" fmla="val 18662"/>
              <a:gd name="adj5" fmla="val 235690"/>
              <a:gd name="adj6" fmla="val 17093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Sternomastoid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9C6CA599-65A8-4B88-8343-3A24D8F8F6DC}"/>
              </a:ext>
            </a:extLst>
          </p:cNvPr>
          <p:cNvSpPr>
            <a:spLocks/>
          </p:cNvSpPr>
          <p:nvPr/>
        </p:nvSpPr>
        <p:spPr bwMode="auto">
          <a:xfrm>
            <a:off x="1450975" y="4581526"/>
            <a:ext cx="3060700" cy="1019175"/>
          </a:xfrm>
          <a:prstGeom prst="callout2">
            <a:avLst>
              <a:gd name="adj1" fmla="val 39519"/>
              <a:gd name="adj2" fmla="val 95125"/>
              <a:gd name="adj3" fmla="val 50130"/>
              <a:gd name="adj4" fmla="val 109838"/>
              <a:gd name="adj5" fmla="val 112089"/>
              <a:gd name="adj6" fmla="val 145771"/>
            </a:avLst>
          </a:prstGeom>
          <a:noFill/>
          <a:ln w="57150">
            <a:solidFill>
              <a:srgbClr val="66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Sternothyroid</a:t>
            </a: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31D34246-D2CA-458A-A224-C778D8A68B18}"/>
              </a:ext>
            </a:extLst>
          </p:cNvPr>
          <p:cNvSpPr/>
          <p:nvPr/>
        </p:nvSpPr>
        <p:spPr>
          <a:xfrm>
            <a:off x="116055" y="225778"/>
            <a:ext cx="3586702" cy="1917348"/>
          </a:xfrm>
          <a:prstGeom prst="rect">
            <a:avLst/>
          </a:prstGeom>
          <a:solidFill>
            <a:srgbClr val="CC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7640" tIns="167640" rIns="167640" bIns="167640" spcCol="127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95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Anterolateral  Relations</a:t>
            </a:r>
          </a:p>
          <a:p>
            <a:pPr marL="0" marR="0" lvl="0" indent="0" algn="ctr" defTabSz="195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4 S 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395638-A416-44C6-ACD5-F64BE9CE966A}"/>
              </a:ext>
            </a:extLst>
          </p:cNvPr>
          <p:cNvSpPr/>
          <p:nvPr/>
        </p:nvSpPr>
        <p:spPr>
          <a:xfrm rot="20273361">
            <a:off x="1788257" y="2072364"/>
            <a:ext cx="9507526" cy="1315291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>
            <a:extLst>
              <a:ext uri="{FF2B5EF4-FFF2-40B4-BE49-F238E27FC236}">
                <a16:creationId xmlns:a16="http://schemas.microsoft.com/office/drawing/2014/main" id="{0EC498B9-B3D0-48A1-B073-0034973E7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1" t="14079" r="17870" b="26060"/>
          <a:stretch>
            <a:fillRect/>
          </a:stretch>
        </p:blipFill>
        <p:spPr bwMode="auto">
          <a:xfrm>
            <a:off x="5793584" y="15888"/>
            <a:ext cx="36718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7EE22A73-9804-4DFF-9FB6-57B92DC5F568}"/>
              </a:ext>
            </a:extLst>
          </p:cNvPr>
          <p:cNvSpPr>
            <a:spLocks/>
          </p:cNvSpPr>
          <p:nvPr/>
        </p:nvSpPr>
        <p:spPr bwMode="auto">
          <a:xfrm>
            <a:off x="3366294" y="1859629"/>
            <a:ext cx="2274887" cy="1019175"/>
          </a:xfrm>
          <a:prstGeom prst="callout2">
            <a:avLst>
              <a:gd name="adj1" fmla="val 32481"/>
              <a:gd name="adj2" fmla="val 86444"/>
              <a:gd name="adj3" fmla="val 32273"/>
              <a:gd name="adj4" fmla="val 102056"/>
              <a:gd name="adj5" fmla="val 121694"/>
              <a:gd name="adj6" fmla="val 152205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Thyroid  cartilage</a:t>
            </a: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44A551EC-E15A-4910-ADE2-E658A83287A3}"/>
              </a:ext>
            </a:extLst>
          </p:cNvPr>
          <p:cNvSpPr>
            <a:spLocks/>
          </p:cNvSpPr>
          <p:nvPr/>
        </p:nvSpPr>
        <p:spPr bwMode="auto">
          <a:xfrm>
            <a:off x="3613177" y="4508501"/>
            <a:ext cx="2328862" cy="1019175"/>
          </a:xfrm>
          <a:prstGeom prst="callout2">
            <a:avLst>
              <a:gd name="adj1" fmla="val 33801"/>
              <a:gd name="adj2" fmla="val 90787"/>
              <a:gd name="adj3" fmla="val 32273"/>
              <a:gd name="adj4" fmla="val 102056"/>
              <a:gd name="adj5" fmla="val -21091"/>
              <a:gd name="adj6" fmla="val 138425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Cricoid cartilage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19F6109E-C763-45FD-B74D-894CBA1D7FDC}"/>
              </a:ext>
            </a:extLst>
          </p:cNvPr>
          <p:cNvSpPr>
            <a:spLocks/>
          </p:cNvSpPr>
          <p:nvPr/>
        </p:nvSpPr>
        <p:spPr bwMode="auto">
          <a:xfrm>
            <a:off x="3478212" y="3181972"/>
            <a:ext cx="3062287" cy="1019175"/>
          </a:xfrm>
          <a:prstGeom prst="callout2">
            <a:avLst>
              <a:gd name="adj1" fmla="val 33801"/>
              <a:gd name="adj2" fmla="val 90787"/>
              <a:gd name="adj3" fmla="val 32273"/>
              <a:gd name="adj4" fmla="val 102056"/>
              <a:gd name="adj5" fmla="val 97261"/>
              <a:gd name="adj6" fmla="val 124626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Cricothyroid muscle</a:t>
            </a: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738E75FD-C7B6-4D25-B8EA-5D3B72E9809F}"/>
              </a:ext>
            </a:extLst>
          </p:cNvPr>
          <p:cNvSpPr>
            <a:spLocks/>
          </p:cNvSpPr>
          <p:nvPr/>
        </p:nvSpPr>
        <p:spPr bwMode="auto">
          <a:xfrm flipH="1">
            <a:off x="9409115" y="5338763"/>
            <a:ext cx="2714625" cy="1019175"/>
          </a:xfrm>
          <a:prstGeom prst="callout2">
            <a:avLst>
              <a:gd name="adj1" fmla="val 52880"/>
              <a:gd name="adj2" fmla="val 94801"/>
              <a:gd name="adj3" fmla="val 52767"/>
              <a:gd name="adj4" fmla="val 119176"/>
              <a:gd name="adj5" fmla="val -4592"/>
              <a:gd name="adj6" fmla="val 146002"/>
            </a:avLst>
          </a:prstGeom>
          <a:noFill/>
          <a:ln w="5715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recurrent laryngeal n.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DC1AFDC1-5861-4BE0-9189-99E328B1AD29}"/>
              </a:ext>
            </a:extLst>
          </p:cNvPr>
          <p:cNvSpPr>
            <a:spLocks/>
          </p:cNvSpPr>
          <p:nvPr/>
        </p:nvSpPr>
        <p:spPr bwMode="auto">
          <a:xfrm flipH="1">
            <a:off x="9741693" y="222718"/>
            <a:ext cx="2357437" cy="1019175"/>
          </a:xfrm>
          <a:prstGeom prst="callout2">
            <a:avLst>
              <a:gd name="adj1" fmla="val 36735"/>
              <a:gd name="adj2" fmla="val 81566"/>
              <a:gd name="adj3" fmla="val 89349"/>
              <a:gd name="adj4" fmla="val 102990"/>
              <a:gd name="adj5" fmla="val 180398"/>
              <a:gd name="adj6" fmla="val 149495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External laryngeal nerve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D262CE17-ADAC-400E-A593-104E581571DC}"/>
              </a:ext>
            </a:extLst>
          </p:cNvPr>
          <p:cNvSpPr>
            <a:spLocks/>
          </p:cNvSpPr>
          <p:nvPr/>
        </p:nvSpPr>
        <p:spPr bwMode="auto">
          <a:xfrm flipH="1">
            <a:off x="9834563" y="2060576"/>
            <a:ext cx="2357437" cy="1019175"/>
          </a:xfrm>
          <a:prstGeom prst="callout2">
            <a:avLst>
              <a:gd name="adj1" fmla="val 25444"/>
              <a:gd name="adj2" fmla="val 83465"/>
              <a:gd name="adj3" fmla="val 78058"/>
              <a:gd name="adj4" fmla="val 111798"/>
              <a:gd name="adj5" fmla="val 152690"/>
              <a:gd name="adj6" fmla="val 153486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Inferior constrictor muscle of pharynx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CEDA3730-71BE-4537-A396-0DC12E0090A4}"/>
              </a:ext>
            </a:extLst>
          </p:cNvPr>
          <p:cNvSpPr>
            <a:spLocks/>
          </p:cNvSpPr>
          <p:nvPr/>
        </p:nvSpPr>
        <p:spPr bwMode="auto">
          <a:xfrm>
            <a:off x="4169595" y="6142383"/>
            <a:ext cx="2173288" cy="661988"/>
          </a:xfrm>
          <a:prstGeom prst="callout2">
            <a:avLst>
              <a:gd name="adj1" fmla="val 55503"/>
              <a:gd name="adj2" fmla="val 92618"/>
              <a:gd name="adj3" fmla="val 32273"/>
              <a:gd name="adj4" fmla="val 146077"/>
              <a:gd name="adj5" fmla="val -119126"/>
              <a:gd name="adj6" fmla="val 165783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Trachea 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5E0A8C71-1BAB-412C-B6CC-221FC5014715}"/>
              </a:ext>
            </a:extLst>
          </p:cNvPr>
          <p:cNvSpPr>
            <a:spLocks/>
          </p:cNvSpPr>
          <p:nvPr/>
        </p:nvSpPr>
        <p:spPr bwMode="auto">
          <a:xfrm flipH="1">
            <a:off x="9615411" y="4376739"/>
            <a:ext cx="2714625" cy="1019175"/>
          </a:xfrm>
          <a:prstGeom prst="callout2">
            <a:avLst>
              <a:gd name="adj1" fmla="val 24711"/>
              <a:gd name="adj2" fmla="val 88492"/>
              <a:gd name="adj3" fmla="val 26162"/>
              <a:gd name="adj4" fmla="val 103750"/>
              <a:gd name="adj5" fmla="val 38635"/>
              <a:gd name="adj6" fmla="val 142465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Esophagus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5EEF08D3-7C34-433B-A6C0-526F0D92E2F6}"/>
              </a:ext>
            </a:extLst>
          </p:cNvPr>
          <p:cNvSpPr/>
          <p:nvPr/>
        </p:nvSpPr>
        <p:spPr bwMode="auto">
          <a:xfrm>
            <a:off x="254833" y="167800"/>
            <a:ext cx="5841167" cy="954087"/>
          </a:xfrm>
          <a:prstGeom prst="rect">
            <a:avLst/>
          </a:prstGeom>
          <a:solidFill>
            <a:srgbClr val="1010FC"/>
          </a:solidFill>
          <a:ln>
            <a:solidFill>
              <a:srgbClr val="1010F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7640" tIns="167640" rIns="167640" bIns="167640" spcCol="1270" anchor="ctr"/>
          <a:lstStyle/>
          <a:p>
            <a:pPr marL="0" marR="0" lvl="0" indent="0" algn="ctr" defTabSz="195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Medial Relations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CF47E6-BAB2-4026-8AF8-670D996564DF}"/>
              </a:ext>
            </a:extLst>
          </p:cNvPr>
          <p:cNvSpPr/>
          <p:nvPr/>
        </p:nvSpPr>
        <p:spPr>
          <a:xfrm rot="20273361">
            <a:off x="1786736" y="2115538"/>
            <a:ext cx="9507526" cy="1315291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926AE8-DFAE-4405-961F-E87FCCA5E270}"/>
              </a:ext>
            </a:extLst>
          </p:cNvPr>
          <p:cNvSpPr/>
          <p:nvPr/>
        </p:nvSpPr>
        <p:spPr>
          <a:xfrm>
            <a:off x="134147" y="1191586"/>
            <a:ext cx="3375970" cy="97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lvl="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2 tubes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</a:rPr>
              <a:t>trachea &amp; esophagus.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B1491E-8390-4009-944B-0F45DBF0E31B}"/>
              </a:ext>
            </a:extLst>
          </p:cNvPr>
          <p:cNvSpPr/>
          <p:nvPr/>
        </p:nvSpPr>
        <p:spPr>
          <a:xfrm>
            <a:off x="63809" y="2125530"/>
            <a:ext cx="3226029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lvl="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2 muscles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</a:rPr>
              <a:t>, inferior constrictor muscle of the pharynx &amp; cricothyroid.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D85A6-B52C-48BB-B7C3-6C452839F616}"/>
              </a:ext>
            </a:extLst>
          </p:cNvPr>
          <p:cNvSpPr/>
          <p:nvPr/>
        </p:nvSpPr>
        <p:spPr>
          <a:xfrm>
            <a:off x="-14975" y="3935573"/>
            <a:ext cx="3478212" cy="97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lvl="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2 cartilages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</a:rPr>
              <a:t>, cricoid &amp; thyroid.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5090FC-64D2-4E2A-B887-D4E70F866A75}"/>
              </a:ext>
            </a:extLst>
          </p:cNvPr>
          <p:cNvSpPr/>
          <p:nvPr/>
        </p:nvSpPr>
        <p:spPr>
          <a:xfrm>
            <a:off x="-100740" y="4822286"/>
            <a:ext cx="3563977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lvl="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2 nerves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</a:rPr>
              <a:t>; External laryngeal nerve &amp; recurrent laryngeal nerve.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2" grpId="0"/>
      <p:bldP spid="11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>
            <a:extLst>
              <a:ext uri="{FF2B5EF4-FFF2-40B4-BE49-F238E27FC236}">
                <a16:creationId xmlns:a16="http://schemas.microsoft.com/office/drawing/2014/main" id="{0EC498B9-B3D0-48A1-B073-0034973E7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1" t="14079" r="17870" b="26060"/>
          <a:stretch>
            <a:fillRect/>
          </a:stretch>
        </p:blipFill>
        <p:spPr bwMode="auto">
          <a:xfrm>
            <a:off x="5793584" y="15888"/>
            <a:ext cx="36718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7EE22A73-9804-4DFF-9FB6-57B92DC5F568}"/>
              </a:ext>
            </a:extLst>
          </p:cNvPr>
          <p:cNvSpPr>
            <a:spLocks/>
          </p:cNvSpPr>
          <p:nvPr/>
        </p:nvSpPr>
        <p:spPr bwMode="auto">
          <a:xfrm>
            <a:off x="3366294" y="1859629"/>
            <a:ext cx="2274887" cy="1019175"/>
          </a:xfrm>
          <a:prstGeom prst="callout2">
            <a:avLst>
              <a:gd name="adj1" fmla="val 32481"/>
              <a:gd name="adj2" fmla="val 86444"/>
              <a:gd name="adj3" fmla="val 32273"/>
              <a:gd name="adj4" fmla="val 102056"/>
              <a:gd name="adj5" fmla="val 121694"/>
              <a:gd name="adj6" fmla="val 152205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Thyroid  cartilage</a:t>
            </a: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44A551EC-E15A-4910-ADE2-E658A83287A3}"/>
              </a:ext>
            </a:extLst>
          </p:cNvPr>
          <p:cNvSpPr>
            <a:spLocks/>
          </p:cNvSpPr>
          <p:nvPr/>
        </p:nvSpPr>
        <p:spPr bwMode="auto">
          <a:xfrm>
            <a:off x="3613177" y="4508501"/>
            <a:ext cx="2328862" cy="1019175"/>
          </a:xfrm>
          <a:prstGeom prst="callout2">
            <a:avLst>
              <a:gd name="adj1" fmla="val 33801"/>
              <a:gd name="adj2" fmla="val 90787"/>
              <a:gd name="adj3" fmla="val 32273"/>
              <a:gd name="adj4" fmla="val 102056"/>
              <a:gd name="adj5" fmla="val -21091"/>
              <a:gd name="adj6" fmla="val 138425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Cricoid cartilage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19F6109E-C763-45FD-B74D-894CBA1D7FDC}"/>
              </a:ext>
            </a:extLst>
          </p:cNvPr>
          <p:cNvSpPr>
            <a:spLocks/>
          </p:cNvSpPr>
          <p:nvPr/>
        </p:nvSpPr>
        <p:spPr bwMode="auto">
          <a:xfrm>
            <a:off x="3478212" y="3181972"/>
            <a:ext cx="3062287" cy="1019175"/>
          </a:xfrm>
          <a:prstGeom prst="callout2">
            <a:avLst>
              <a:gd name="adj1" fmla="val 33801"/>
              <a:gd name="adj2" fmla="val 90787"/>
              <a:gd name="adj3" fmla="val 32273"/>
              <a:gd name="adj4" fmla="val 102056"/>
              <a:gd name="adj5" fmla="val 97261"/>
              <a:gd name="adj6" fmla="val 124626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Cricothyroid muscle</a:t>
            </a: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738E75FD-C7B6-4D25-B8EA-5D3B72E9809F}"/>
              </a:ext>
            </a:extLst>
          </p:cNvPr>
          <p:cNvSpPr>
            <a:spLocks/>
          </p:cNvSpPr>
          <p:nvPr/>
        </p:nvSpPr>
        <p:spPr bwMode="auto">
          <a:xfrm flipH="1">
            <a:off x="9409115" y="5338763"/>
            <a:ext cx="2714625" cy="1019175"/>
          </a:xfrm>
          <a:prstGeom prst="callout2">
            <a:avLst>
              <a:gd name="adj1" fmla="val 52880"/>
              <a:gd name="adj2" fmla="val 94801"/>
              <a:gd name="adj3" fmla="val 52767"/>
              <a:gd name="adj4" fmla="val 119176"/>
              <a:gd name="adj5" fmla="val -4592"/>
              <a:gd name="adj6" fmla="val 146002"/>
            </a:avLst>
          </a:prstGeom>
          <a:noFill/>
          <a:ln w="5715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recurrent laryngeal n.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DC1AFDC1-5861-4BE0-9189-99E328B1AD29}"/>
              </a:ext>
            </a:extLst>
          </p:cNvPr>
          <p:cNvSpPr>
            <a:spLocks/>
          </p:cNvSpPr>
          <p:nvPr/>
        </p:nvSpPr>
        <p:spPr bwMode="auto">
          <a:xfrm flipH="1">
            <a:off x="9741693" y="222718"/>
            <a:ext cx="2357437" cy="1019175"/>
          </a:xfrm>
          <a:prstGeom prst="callout2">
            <a:avLst>
              <a:gd name="adj1" fmla="val 36735"/>
              <a:gd name="adj2" fmla="val 81566"/>
              <a:gd name="adj3" fmla="val 89349"/>
              <a:gd name="adj4" fmla="val 102990"/>
              <a:gd name="adj5" fmla="val 180398"/>
              <a:gd name="adj6" fmla="val 149495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External laryngeal nerve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D262CE17-ADAC-400E-A593-104E581571DC}"/>
              </a:ext>
            </a:extLst>
          </p:cNvPr>
          <p:cNvSpPr>
            <a:spLocks/>
          </p:cNvSpPr>
          <p:nvPr/>
        </p:nvSpPr>
        <p:spPr bwMode="auto">
          <a:xfrm flipH="1">
            <a:off x="9834563" y="2060576"/>
            <a:ext cx="2357437" cy="1019175"/>
          </a:xfrm>
          <a:prstGeom prst="callout2">
            <a:avLst>
              <a:gd name="adj1" fmla="val 25444"/>
              <a:gd name="adj2" fmla="val 83465"/>
              <a:gd name="adj3" fmla="val 78058"/>
              <a:gd name="adj4" fmla="val 111798"/>
              <a:gd name="adj5" fmla="val 152690"/>
              <a:gd name="adj6" fmla="val 153486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Inferior constrictor muscle of pharynx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CEDA3730-71BE-4537-A396-0DC12E0090A4}"/>
              </a:ext>
            </a:extLst>
          </p:cNvPr>
          <p:cNvSpPr>
            <a:spLocks/>
          </p:cNvSpPr>
          <p:nvPr/>
        </p:nvSpPr>
        <p:spPr bwMode="auto">
          <a:xfrm>
            <a:off x="4169595" y="6142383"/>
            <a:ext cx="2173288" cy="661988"/>
          </a:xfrm>
          <a:prstGeom prst="callout2">
            <a:avLst>
              <a:gd name="adj1" fmla="val 55503"/>
              <a:gd name="adj2" fmla="val 92618"/>
              <a:gd name="adj3" fmla="val 32273"/>
              <a:gd name="adj4" fmla="val 146077"/>
              <a:gd name="adj5" fmla="val -119126"/>
              <a:gd name="adj6" fmla="val 165783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Trachea 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5E0A8C71-1BAB-412C-B6CC-221FC5014715}"/>
              </a:ext>
            </a:extLst>
          </p:cNvPr>
          <p:cNvSpPr>
            <a:spLocks/>
          </p:cNvSpPr>
          <p:nvPr/>
        </p:nvSpPr>
        <p:spPr bwMode="auto">
          <a:xfrm flipH="1">
            <a:off x="9615411" y="4376739"/>
            <a:ext cx="2714625" cy="1019175"/>
          </a:xfrm>
          <a:prstGeom prst="callout2">
            <a:avLst>
              <a:gd name="adj1" fmla="val 24711"/>
              <a:gd name="adj2" fmla="val 88492"/>
              <a:gd name="adj3" fmla="val 26162"/>
              <a:gd name="adj4" fmla="val 103750"/>
              <a:gd name="adj5" fmla="val 38635"/>
              <a:gd name="adj6" fmla="val 142465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Esophagus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5EEF08D3-7C34-433B-A6C0-526F0D92E2F6}"/>
              </a:ext>
            </a:extLst>
          </p:cNvPr>
          <p:cNvSpPr/>
          <p:nvPr/>
        </p:nvSpPr>
        <p:spPr bwMode="auto">
          <a:xfrm>
            <a:off x="254833" y="167800"/>
            <a:ext cx="5841167" cy="954087"/>
          </a:xfrm>
          <a:prstGeom prst="rect">
            <a:avLst/>
          </a:prstGeom>
          <a:solidFill>
            <a:srgbClr val="1010FC"/>
          </a:solidFill>
          <a:ln>
            <a:solidFill>
              <a:srgbClr val="1010F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7640" tIns="167640" rIns="167640" bIns="167640" spcCol="1270" anchor="ctr"/>
          <a:lstStyle/>
          <a:p>
            <a:pPr marL="0" marR="0" lvl="0" indent="0" algn="ctr" defTabSz="195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Medial Relations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4BA66-89C9-4939-B429-555625165830}"/>
              </a:ext>
            </a:extLst>
          </p:cNvPr>
          <p:cNvSpPr txBox="1"/>
          <p:nvPr/>
        </p:nvSpPr>
        <p:spPr>
          <a:xfrm>
            <a:off x="321488" y="1121887"/>
            <a:ext cx="3291689" cy="55957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390525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2 tubes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</a:rPr>
              <a:t>trachea &amp; esophagus.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90525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2 nerves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</a:rPr>
              <a:t>; External laryngeal nerve &amp; recurrent laryngeal nerve.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90525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2 muscles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</a:rPr>
              <a:t>, inferior constrictor muscle of the pharynx &amp; cricothyroid.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90525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2 cartilages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</a:rPr>
              <a:t>, cricoid &amp; thyroid.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CF47E6-BAB2-4026-8AF8-670D996564DF}"/>
              </a:ext>
            </a:extLst>
          </p:cNvPr>
          <p:cNvSpPr/>
          <p:nvPr/>
        </p:nvSpPr>
        <p:spPr>
          <a:xfrm rot="20273361">
            <a:off x="1788257" y="2072364"/>
            <a:ext cx="9507526" cy="1315291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287832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1066</Words>
  <Application>Microsoft Office PowerPoint</Application>
  <PresentationFormat>Widescreen</PresentationFormat>
  <Paragraphs>189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Monotype Corsiva</vt:lpstr>
      <vt:lpstr>Symbol</vt:lpstr>
      <vt:lpstr>Times New Roman</vt:lpstr>
      <vt:lpstr>2_Default Design</vt:lpstr>
      <vt:lpstr>1_Office Theme</vt:lpstr>
      <vt:lpstr>Default Design</vt:lpstr>
      <vt:lpstr>1_Default Design</vt:lpstr>
      <vt:lpstr>3_Default Design</vt:lpstr>
      <vt:lpstr>10_Office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55</cp:revision>
  <dcterms:created xsi:type="dcterms:W3CDTF">2019-10-13T18:09:56Z</dcterms:created>
  <dcterms:modified xsi:type="dcterms:W3CDTF">2020-03-24T19:47:47Z</dcterms:modified>
</cp:coreProperties>
</file>