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  <p:sldId id="266" r:id="rId11"/>
    <p:sldId id="267" r:id="rId12"/>
    <p:sldId id="271" r:id="rId13"/>
    <p:sldId id="273" r:id="rId14"/>
    <p:sldId id="270" r:id="rId15"/>
    <p:sldId id="284" r:id="rId16"/>
    <p:sldId id="285" r:id="rId17"/>
    <p:sldId id="286" r:id="rId18"/>
    <p:sldId id="274" r:id="rId19"/>
    <p:sldId id="276" r:id="rId20"/>
    <p:sldId id="268" r:id="rId21"/>
    <p:sldId id="279" r:id="rId22"/>
    <p:sldId id="277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C24F1-73D5-4F56-90F8-6440D6CFF76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01C1-812B-44C7-BA19-D98BE454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D9B16A-5A4B-4D46-B6A9-4A7C6963D3CC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31EFC5-F1DB-42D7-BDA0-3C83A0F6C46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091F72-B17D-4455-AE53-C6B9692571C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229394-EF32-4829-870F-1D6D1B16E0EE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5B246-B1C7-4389-9B85-A9C20E5EB974}" type="slidenum">
              <a:rPr lang="en-US"/>
              <a:pPr/>
              <a:t>11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4343400"/>
            <a:ext cx="4838700" cy="4114800"/>
          </a:xfrm>
        </p:spPr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69F0E-6E25-4C44-A1EE-4A40761D5C7D}" type="slidenum">
              <a:rPr lang="en-US"/>
              <a:pPr/>
              <a:t>12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20/12/1443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Peripheral Vascular </a:t>
            </a:r>
            <a:r>
              <a:rPr lang="en-US" dirty="0" smtClean="0"/>
              <a:t>System Examination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68752" cy="27111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Introductory Course 2022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28800"/>
            <a:ext cx="1033462" cy="4743450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79203" name="Oval 3"/>
          <p:cNvSpPr>
            <a:spLocks noChangeArrowheads="1"/>
          </p:cNvSpPr>
          <p:nvPr/>
        </p:nvSpPr>
        <p:spPr bwMode="auto">
          <a:xfrm>
            <a:off x="1143000" y="2038350"/>
            <a:ext cx="771525" cy="771525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1524000" y="3143250"/>
            <a:ext cx="771525" cy="771525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485900" y="4286250"/>
            <a:ext cx="771525" cy="771525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7020809" y="1609546"/>
            <a:ext cx="1806712" cy="1200329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Ischemia in</a:t>
            </a:r>
          </a:p>
          <a:p>
            <a:pPr algn="l" eaLnBrk="0" hangingPunct="0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Buttock, hip,</a:t>
            </a:r>
          </a:p>
          <a:p>
            <a:pPr algn="l" eaLnBrk="0" hangingPunct="0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thigh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247700" y="3151188"/>
            <a:ext cx="1037463" cy="83099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Thigh, </a:t>
            </a:r>
            <a:b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calf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7314428" y="4256088"/>
            <a:ext cx="1583510" cy="83099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Calf, ankle,</a:t>
            </a:r>
          </a:p>
          <a:p>
            <a:pPr algn="l" eaLnBrk="0" hangingPunct="0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foot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3607820" y="1752600"/>
            <a:ext cx="2008755" cy="1200329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Obstruction in</a:t>
            </a:r>
          </a:p>
          <a:p>
            <a:pPr algn="l" eaLnBrk="0" hangingPunct="0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Aorta or</a:t>
            </a:r>
            <a:b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iliac artery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3588902" y="3151188"/>
            <a:ext cx="2067361" cy="83099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Femoral artery</a:t>
            </a:r>
            <a:b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or branches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3506190" y="4267200"/>
            <a:ext cx="2156423" cy="830997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Popliteal artery</a:t>
            </a:r>
          </a:p>
          <a:p>
            <a:pPr algn="l" eaLnBrk="0" hangingPunct="0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or distal</a:t>
            </a:r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 flipH="1">
            <a:off x="1743075" y="2438400"/>
            <a:ext cx="14478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2085975" y="3505200"/>
            <a:ext cx="10287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2028825" y="4629150"/>
            <a:ext cx="11049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5676900" y="2417763"/>
            <a:ext cx="1317625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6181725" y="3508375"/>
            <a:ext cx="8128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5715000" y="4648200"/>
            <a:ext cx="1279525" cy="15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323528" y="381000"/>
            <a:ext cx="8574410" cy="57943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3200" dirty="0"/>
              <a:t>Common Sites of Claudication</a:t>
            </a:r>
          </a:p>
        </p:txBody>
      </p:sp>
    </p:spTree>
    <p:extLst>
      <p:ext uri="{BB962C8B-B14F-4D97-AF65-F5344CB8AC3E}">
        <p14:creationId xmlns:p14="http://schemas.microsoft.com/office/powerpoint/2010/main" val="31920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Does the Patient Have Intermittent Claudication?</a:t>
            </a: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094928195"/>
              </p:ext>
            </p:extLst>
          </p:nvPr>
        </p:nvGraphicFramePr>
        <p:xfrm>
          <a:off x="323528" y="1556792"/>
          <a:ext cx="8208912" cy="48361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49008"/>
                <a:gridCol w="4059904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Claudication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Characteristic of discomfort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Cramping, tightness, aching, fatigue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Location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discomfort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Buttock, hip, thigh,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calf, foot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Exercise-induced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Distance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Consistent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Occurs with standing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Action for relief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Time to relief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Less than 10 minutes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152400"/>
            <a:ext cx="8637587" cy="1066800"/>
          </a:xfrm>
        </p:spPr>
        <p:txBody>
          <a:bodyPr/>
          <a:lstStyle/>
          <a:p>
            <a:r>
              <a:rPr lang="en-US" sz="2800"/>
              <a:t>Differential Diagnosis of Intermittent Claudication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-1263650" y="4864100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ffectLst/>
              </a:rPr>
              <a:t/>
            </a:r>
            <a:br>
              <a:rPr lang="en-US">
                <a:effectLst/>
              </a:rPr>
            </a:br>
            <a:r>
              <a:rPr lang="en-US">
                <a:effectLst/>
              </a:rPr>
              <a:t/>
            </a:r>
            <a:br>
              <a:rPr lang="en-US">
                <a:effectLst/>
              </a:rPr>
            </a:br>
            <a:endParaRPr lang="en-US">
              <a:effectLst/>
            </a:endParaRPr>
          </a:p>
        </p:txBody>
      </p:sp>
      <p:graphicFrame>
        <p:nvGraphicFramePr>
          <p:cNvPr id="13623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09929"/>
              </p:ext>
            </p:extLst>
          </p:nvPr>
        </p:nvGraphicFramePr>
        <p:xfrm>
          <a:off x="304800" y="1447800"/>
          <a:ext cx="8610600" cy="4555173"/>
        </p:xfrm>
        <a:graphic>
          <a:graphicData uri="http://schemas.openxmlformats.org/drawingml/2006/table">
            <a:tbl>
              <a:tblPr/>
              <a:tblGrid>
                <a:gridCol w="1676400"/>
                <a:gridCol w="2284413"/>
                <a:gridCol w="2163762"/>
                <a:gridCol w="2486025"/>
              </a:tblGrid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Intermittent Claudication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Venous Claudication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Neurogenic Claudication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Quality of pain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Cramping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"Bursting"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Electric shock-like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Assosiated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with limb numbness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Onset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Gradual, consistent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Gradual, can be immediate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Can be immediate, inconsistent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Relieved by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Standing still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Elevation of leg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Sitting down,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bending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Wallking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up 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Muscle groups (buttock, thigh, calf)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Whole leg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Poorly localized,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can affect whole leg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Legs affected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Usually one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Usually one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Often both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1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Limb inspection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Scars </a:t>
            </a:r>
            <a:r>
              <a:rPr lang="en-US" dirty="0"/>
              <a:t>indicating previous arterial or venous vascular surgery or long saphenous vein harvesting, </a:t>
            </a:r>
            <a:endParaRPr lang="en-US" dirty="0" smtClean="0"/>
          </a:p>
          <a:p>
            <a:pPr algn="l" rtl="0"/>
            <a:r>
              <a:rPr lang="en-US" dirty="0" smtClean="0"/>
              <a:t>Trophic </a:t>
            </a:r>
            <a:r>
              <a:rPr lang="en-US" dirty="0"/>
              <a:t>skin lesions, </a:t>
            </a:r>
            <a:r>
              <a:rPr lang="en-US" dirty="0" err="1"/>
              <a:t>microemboli</a:t>
            </a:r>
            <a:r>
              <a:rPr lang="en-US" dirty="0"/>
              <a:t> (trash</a:t>
            </a:r>
            <a:r>
              <a:rPr lang="en-US" dirty="0" smtClean="0"/>
              <a:t>), </a:t>
            </a:r>
            <a:r>
              <a:rPr lang="en-US" dirty="0"/>
              <a:t>ulcers, and areas of necrosis or gangrene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Hair loss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340768"/>
            <a:ext cx="3384376" cy="520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A564F-F4B8-474D-9613-4B4CE106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 For PAD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1771C1E5-6E55-4E60-990A-8177D34DC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25032" r="55727" b="21053"/>
          <a:stretch>
            <a:fillRect/>
          </a:stretch>
        </p:blipFill>
        <p:spPr>
          <a:xfrm>
            <a:off x="4860032" y="1461354"/>
            <a:ext cx="4140666" cy="4617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2BEB616-9B65-4B1C-A78E-838B2C9B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28113" r="24915" b="27214"/>
          <a:stretch>
            <a:fillRect/>
          </a:stretch>
        </p:blipFill>
        <p:spPr>
          <a:xfrm>
            <a:off x="122665" y="1461354"/>
            <a:ext cx="4444748" cy="4617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Steps 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8229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91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3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36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29600" cy="42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3100"/>
            <a:ext cx="6984776" cy="6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86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Assessing skin perfusion by checking temperature and capillary </a:t>
            </a:r>
            <a:r>
              <a:rPr lang="en-US" dirty="0" smtClean="0"/>
              <a:t>refill. N.B :can be </a:t>
            </a:r>
            <a:r>
              <a:rPr lang="en-US" dirty="0"/>
              <a:t>affected by factors such as external temperature. </a:t>
            </a:r>
            <a:endParaRPr lang="en-US" dirty="0" smtClean="0"/>
          </a:p>
          <a:p>
            <a:pPr algn="l" rtl="0"/>
            <a:r>
              <a:rPr lang="en-US" dirty="0" smtClean="0"/>
              <a:t>Asymmetric </a:t>
            </a:r>
            <a:r>
              <a:rPr lang="en-US" dirty="0"/>
              <a:t>findings may be more useful than absolute findings. </a:t>
            </a:r>
            <a:endParaRPr lang="en-US" dirty="0" smtClean="0"/>
          </a:p>
          <a:p>
            <a:pPr algn="l" rtl="0"/>
            <a:r>
              <a:rPr lang="en-US" dirty="0" smtClean="0"/>
              <a:t>Delayed </a:t>
            </a:r>
            <a:r>
              <a:rPr lang="en-US" dirty="0"/>
              <a:t>asymmetric capillary refill or very prolonged refill is suggestive, but not </a:t>
            </a:r>
            <a:r>
              <a:rPr lang="en-US" dirty="0" smtClean="0"/>
              <a:t>diagnostic of </a:t>
            </a:r>
            <a:r>
              <a:rPr lang="en-US" dirty="0" err="1" smtClean="0"/>
              <a:t>ischaemia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Assessment of the musculoskeletal and neurological status of the foot is essential in addition to the assessment of the vascular supply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Buerger</a:t>
            </a:r>
            <a:r>
              <a:rPr lang="en-US" dirty="0"/>
              <a:t> test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 </a:t>
            </a:r>
            <a:r>
              <a:rPr lang="en-US" dirty="0" smtClean="0"/>
              <a:t>Performed </a:t>
            </a:r>
            <a:r>
              <a:rPr lang="en-US" dirty="0"/>
              <a:t>by raising the legs to 45 degrees (from the couch) and observing the foot perfusion. </a:t>
            </a:r>
            <a:endParaRPr lang="en-US" dirty="0" smtClean="0"/>
          </a:p>
          <a:p>
            <a:pPr lvl="1" algn="l" rtl="0"/>
            <a:r>
              <a:rPr lang="en-US" dirty="0" smtClean="0"/>
              <a:t>A </a:t>
            </a:r>
            <a:r>
              <a:rPr lang="en-US" dirty="0"/>
              <a:t>clear reduction in foot perfusion along with venous guttering is termed a positive </a:t>
            </a:r>
            <a:r>
              <a:rPr lang="en-US" dirty="0" err="1"/>
              <a:t>Buerger</a:t>
            </a:r>
            <a:r>
              <a:rPr lang="en-US" dirty="0"/>
              <a:t> test. </a:t>
            </a:r>
            <a:endParaRPr lang="en-US" dirty="0" smtClean="0"/>
          </a:p>
          <a:p>
            <a:pPr lvl="1" algn="l" rtl="0"/>
            <a:r>
              <a:rPr lang="en-US" dirty="0" smtClean="0"/>
              <a:t>Holding </a:t>
            </a:r>
            <a:r>
              <a:rPr lang="en-US" dirty="0"/>
              <a:t>the legs in this position for 2 minutes followed by hanging the leg over the edge of the bed and watching for a reactive hyperemia (dependent </a:t>
            </a:r>
            <a:r>
              <a:rPr lang="en-US" dirty="0" err="1"/>
              <a:t>rubor</a:t>
            </a:r>
            <a:r>
              <a:rPr lang="en-US" dirty="0"/>
              <a:t> or a sunset foot) is also a positive </a:t>
            </a:r>
            <a:r>
              <a:rPr lang="en-US" dirty="0" err="1"/>
              <a:t>Buerger</a:t>
            </a:r>
            <a:r>
              <a:rPr lang="en-US" dirty="0"/>
              <a:t> sign. </a:t>
            </a:r>
          </a:p>
        </p:txBody>
      </p:sp>
    </p:spTree>
    <p:extLst>
      <p:ext uri="{BB962C8B-B14F-4D97-AF65-F5344CB8AC3E}">
        <p14:creationId xmlns:p14="http://schemas.microsoft.com/office/powerpoint/2010/main" val="19897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Vascular System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Arteries </a:t>
            </a:r>
          </a:p>
          <a:p>
            <a:pPr lvl="1" algn="l" rtl="0"/>
            <a:r>
              <a:rPr lang="en-US" dirty="0" smtClean="0"/>
              <a:t>3 layers : intima , media and adventitia </a:t>
            </a:r>
          </a:p>
          <a:p>
            <a:pPr algn="l" rtl="0"/>
            <a:r>
              <a:rPr lang="en-US" dirty="0" smtClean="0"/>
              <a:t>Veins </a:t>
            </a:r>
          </a:p>
          <a:p>
            <a:pPr lvl="1" algn="l" rtl="0"/>
            <a:r>
              <a:rPr lang="en-US" dirty="0" smtClean="0"/>
              <a:t>Superficial</a:t>
            </a:r>
          </a:p>
          <a:p>
            <a:pPr lvl="1" algn="l" rtl="0"/>
            <a:r>
              <a:rPr lang="en-US" dirty="0" smtClean="0"/>
              <a:t>Deep  </a:t>
            </a:r>
          </a:p>
          <a:p>
            <a:pPr marL="457200" lvl="1" indent="0" algn="l" rtl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0" t="38412" r="5823" b="4046"/>
          <a:stretch/>
        </p:blipFill>
        <p:spPr bwMode="auto">
          <a:xfrm>
            <a:off x="2987824" y="3212976"/>
            <a:ext cx="2036619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19841" r="31172" b="48485"/>
          <a:stretch/>
        </p:blipFill>
        <p:spPr bwMode="auto">
          <a:xfrm>
            <a:off x="5508104" y="2758675"/>
            <a:ext cx="3468914" cy="231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5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609600" y="228600"/>
            <a:ext cx="4343400" cy="129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How to Perform and Calculate the ABI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90500" y="2033588"/>
            <a:ext cx="4159250" cy="16986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79388" y="2136775"/>
            <a:ext cx="41021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algn="l" defTabSz="704850" eaLnBrk="0" hangingPunct="0">
              <a:spcAft>
                <a:spcPct val="50000"/>
              </a:spcAft>
              <a:tabLst>
                <a:tab pos="1036638" algn="l"/>
              </a:tabLst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≥1.0         — Normal</a:t>
            </a:r>
          </a:p>
          <a:p>
            <a:pPr algn="l" defTabSz="704850" eaLnBrk="0" hangingPunct="0">
              <a:spcAft>
                <a:spcPct val="50000"/>
              </a:spcAft>
              <a:tabLst>
                <a:tab pos="1036638" algn="l"/>
              </a:tabLst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0.81-0.90 — Mild Obstruction</a:t>
            </a:r>
          </a:p>
          <a:p>
            <a:pPr algn="l" defTabSz="704850" eaLnBrk="0" hangingPunct="0">
              <a:spcAft>
                <a:spcPct val="50000"/>
              </a:spcAft>
              <a:tabLst>
                <a:tab pos="1036638" algn="l"/>
              </a:tabLst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0.41-0.80 — Moderate Obstruction</a:t>
            </a:r>
          </a:p>
          <a:p>
            <a:pPr algn="l" defTabSz="704850" eaLnBrk="0" hangingPunct="0">
              <a:spcAft>
                <a:spcPct val="50000"/>
              </a:spcAft>
              <a:tabLst>
                <a:tab pos="1036638" algn="l"/>
              </a:tabLst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≤0.40       — Severe Obstruction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2430463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4040567" y="1482725"/>
            <a:ext cx="899733" cy="48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Right Arm</a:t>
            </a:r>
          </a:p>
          <a:p>
            <a:pPr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Pressure: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blackWhite">
          <a:xfrm>
            <a:off x="4495800" y="1981200"/>
            <a:ext cx="858838" cy="1111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8016286" y="1447800"/>
            <a:ext cx="881652" cy="48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Left Arm</a:t>
            </a:r>
          </a:p>
          <a:p>
            <a:pPr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Pressure: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blackWhite">
          <a:xfrm>
            <a:off x="7086600" y="1981200"/>
            <a:ext cx="914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4207873" y="3943350"/>
            <a:ext cx="881652" cy="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Pressure:</a:t>
            </a: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blackWhite">
          <a:xfrm>
            <a:off x="4392613" y="4341813"/>
            <a:ext cx="121443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4057151" y="4186238"/>
            <a:ext cx="379912" cy="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PT</a:t>
            </a:r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blackWhite">
          <a:xfrm>
            <a:off x="4392613" y="4611688"/>
            <a:ext cx="1214437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4064934" y="4456113"/>
            <a:ext cx="395941" cy="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DP</a:t>
            </a:r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7189035" y="6172200"/>
            <a:ext cx="242053" cy="2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defTabSz="704850" eaLnBrk="0" hangingPunct="0"/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4648200" y="5867400"/>
            <a:ext cx="4041775" cy="51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defTabSz="704850" eaLnBrk="0" hangingPunct="0">
              <a:tabLst>
                <a:tab pos="1036638" algn="l"/>
              </a:tabLst>
            </a:pPr>
            <a:r>
              <a:rPr lang="en-US" sz="1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Higher Ankle </a:t>
            </a:r>
            <a:r>
              <a:rPr lang="en-US" sz="1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endParaRPr lang="en-US" sz="1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704850" eaLnBrk="0" hangingPunct="0">
              <a:tabLst>
                <a:tab pos="1036638" algn="l"/>
              </a:tabLst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Higher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Arm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        </a:t>
            </a: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5363" name="Rectangle 19"/>
          <p:cNvSpPr>
            <a:spLocks noChangeArrowheads="1"/>
          </p:cNvSpPr>
          <p:nvPr/>
        </p:nvSpPr>
        <p:spPr bwMode="auto">
          <a:xfrm>
            <a:off x="7989298" y="3943350"/>
            <a:ext cx="881652" cy="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algn="r"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Pressure:</a:t>
            </a: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8410076" y="4203700"/>
            <a:ext cx="379912" cy="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algn="r"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PT</a:t>
            </a: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8416272" y="4456113"/>
            <a:ext cx="395941" cy="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algn="r" defTabSz="704850" eaLnBrk="0" hangingPunct="0"/>
            <a:r>
              <a:rPr lang="en-US" sz="13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DP</a:t>
            </a:r>
          </a:p>
        </p:txBody>
      </p:sp>
      <p:sp>
        <p:nvSpPr>
          <p:cNvPr id="185366" name="Line 22"/>
          <p:cNvSpPr>
            <a:spLocks noChangeShapeType="1"/>
          </p:cNvSpPr>
          <p:nvPr/>
        </p:nvSpPr>
        <p:spPr bwMode="blackWhite">
          <a:xfrm>
            <a:off x="7013575" y="4611688"/>
            <a:ext cx="121443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67" name="Line 23"/>
          <p:cNvSpPr>
            <a:spLocks noChangeShapeType="1"/>
          </p:cNvSpPr>
          <p:nvPr/>
        </p:nvSpPr>
        <p:spPr bwMode="blackWhite">
          <a:xfrm>
            <a:off x="7029450" y="4373563"/>
            <a:ext cx="121443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9" y="4759181"/>
            <a:ext cx="4419600" cy="183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8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17063" r="58279" b="6250"/>
          <a:stretch/>
        </p:blipFill>
        <p:spPr bwMode="auto">
          <a:xfrm>
            <a:off x="179512" y="0"/>
            <a:ext cx="856895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8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28571" r="57610" b="9090"/>
          <a:stretch/>
        </p:blipFill>
        <p:spPr bwMode="auto">
          <a:xfrm>
            <a:off x="1187624" y="188640"/>
            <a:ext cx="6713468" cy="62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23296" r="31730" b="48016"/>
          <a:stretch/>
        </p:blipFill>
        <p:spPr bwMode="auto">
          <a:xfrm>
            <a:off x="-151331" y="0"/>
            <a:ext cx="9324528" cy="36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9048" r="57610" b="25379"/>
          <a:stretch/>
        </p:blipFill>
        <p:spPr bwMode="auto">
          <a:xfrm>
            <a:off x="0" y="3463300"/>
            <a:ext cx="7524328" cy="339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6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24008" r="57164" b="25569"/>
          <a:stretch/>
        </p:blipFill>
        <p:spPr bwMode="auto">
          <a:xfrm>
            <a:off x="251520" y="260648"/>
            <a:ext cx="4694882" cy="515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1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24802" r="32064" b="17063"/>
          <a:stretch/>
        </p:blipFill>
        <p:spPr bwMode="auto">
          <a:xfrm>
            <a:off x="-46054" y="116632"/>
            <a:ext cx="888525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0" t="39484" r="34519" b="16071"/>
          <a:stretch/>
        </p:blipFill>
        <p:spPr bwMode="auto">
          <a:xfrm>
            <a:off x="2699792" y="625058"/>
            <a:ext cx="4108322" cy="54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Thank you </a:t>
            </a:r>
          </a:p>
          <a:p>
            <a:pPr marL="0" indent="0" algn="ctr">
              <a:buNone/>
            </a:pPr>
            <a:endParaRPr lang="en-US" sz="8800" dirty="0" smtClean="0"/>
          </a:p>
          <a:p>
            <a:pPr marL="0" indent="0" algn="ctr">
              <a:buNone/>
            </a:pP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9165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Peripheral Vascular </a:t>
            </a:r>
            <a:r>
              <a:rPr lang="en-US" dirty="0" smtClean="0"/>
              <a:t>Diseases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Demand more than supply </a:t>
            </a:r>
          </a:p>
          <a:p>
            <a:pPr algn="l" rtl="0"/>
            <a:r>
              <a:rPr lang="en-US" dirty="0" smtClean="0"/>
              <a:t>Venous return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Vascular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Most commonly </a:t>
            </a:r>
            <a:r>
              <a:rPr lang="en-US" dirty="0"/>
              <a:t>caused by atherosclerotic plaque build up in the arteries. </a:t>
            </a:r>
          </a:p>
          <a:p>
            <a:pPr algn="l" rtl="0"/>
            <a:r>
              <a:rPr lang="en-US" dirty="0" smtClean="0"/>
              <a:t>Higher risk </a:t>
            </a:r>
            <a:r>
              <a:rPr lang="en-US" dirty="0"/>
              <a:t>for diabetics </a:t>
            </a:r>
            <a:r>
              <a:rPr lang="en-US" dirty="0" smtClean="0"/>
              <a:t>and end stage renal disease patients  </a:t>
            </a:r>
            <a:endParaRPr lang="en-US" dirty="0"/>
          </a:p>
          <a:p>
            <a:pPr algn="l" rtl="0"/>
            <a:r>
              <a:rPr lang="en-US" dirty="0" smtClean="0"/>
              <a:t>Patients with peripheral vascular disease at higher risk for </a:t>
            </a:r>
            <a:r>
              <a:rPr lang="en-US" dirty="0"/>
              <a:t>cardiovascular </a:t>
            </a:r>
            <a:r>
              <a:rPr lang="en-US" dirty="0" smtClean="0"/>
              <a:t>event as a cause of death 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80000"/>
              </a:lnSpc>
              <a:buNone/>
            </a:pPr>
            <a:r>
              <a:rPr lang="en-US" u="sng" dirty="0" smtClean="0"/>
              <a:t>NON-MODIFIABLE </a:t>
            </a:r>
            <a:r>
              <a:rPr lang="en-US" u="sng" dirty="0"/>
              <a:t>RISKS: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Age</a:t>
            </a:r>
            <a:endParaRPr lang="en-US" dirty="0"/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Gender 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Race </a:t>
            </a:r>
          </a:p>
          <a:p>
            <a:pPr lvl="1" algn="l" rtl="0">
              <a:lnSpc>
                <a:spcPct val="80000"/>
              </a:lnSpc>
            </a:pP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history of heart disease. 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u="sng" dirty="0" smtClean="0"/>
              <a:t>MODIFIABLE </a:t>
            </a:r>
            <a:r>
              <a:rPr lang="en-US" u="sng" dirty="0"/>
              <a:t>RISKS: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Cigarette </a:t>
            </a:r>
            <a:r>
              <a:rPr lang="en-US" dirty="0"/>
              <a:t>smoking. 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Obesity</a:t>
            </a:r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Diabetes </a:t>
            </a:r>
            <a:r>
              <a:rPr lang="en-US" dirty="0"/>
              <a:t>mellitus. </a:t>
            </a:r>
            <a:endParaRPr lang="en-US" dirty="0" smtClean="0"/>
          </a:p>
          <a:p>
            <a:pPr lvl="1" algn="l" rtl="0">
              <a:lnSpc>
                <a:spcPct val="80000"/>
              </a:lnSpc>
            </a:pPr>
            <a:r>
              <a:rPr lang="en-US" dirty="0" smtClean="0"/>
              <a:t>Hypertension .</a:t>
            </a:r>
            <a:r>
              <a:rPr lang="en-US" dirty="0"/>
              <a:t>  </a:t>
            </a:r>
            <a:endParaRPr lang="en-US" dirty="0" smtClean="0"/>
          </a:p>
          <a:p>
            <a:pPr lvl="1" algn="l" rtl="0">
              <a:lnSpc>
                <a:spcPct val="80000"/>
              </a:lnSpc>
            </a:pPr>
            <a:r>
              <a:rPr lang="en-US" dirty="0"/>
              <a:t>High blood cholesterol  or </a:t>
            </a:r>
            <a:r>
              <a:rPr lang="en-US" dirty="0" err="1"/>
              <a:t>Homocysteine</a:t>
            </a:r>
            <a:r>
              <a:rPr lang="en-US" dirty="0"/>
              <a:t>.  </a:t>
            </a:r>
          </a:p>
          <a:p>
            <a:pPr lvl="1" algn="l" rtl="0">
              <a:lnSpc>
                <a:spcPct val="80000"/>
              </a:lnSpc>
            </a:pPr>
            <a:r>
              <a:rPr lang="en-US" dirty="0"/>
              <a:t>Physical inactivity. </a:t>
            </a:r>
          </a:p>
        </p:txBody>
      </p:sp>
    </p:spTree>
    <p:extLst>
      <p:ext uri="{BB962C8B-B14F-4D97-AF65-F5344CB8AC3E}">
        <p14:creationId xmlns:p14="http://schemas.microsoft.com/office/powerpoint/2010/main" val="29329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smtClean="0"/>
              <a:t>Arterial Vessels commonly Affected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pPr algn="l" rtl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Peripheral arterial disease (PAD) may affect</a:t>
            </a:r>
          </a:p>
          <a:p>
            <a:pPr lvl="1" algn="l" rtl="0"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Aortoiliac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artery</a:t>
            </a:r>
          </a:p>
          <a:p>
            <a:pPr lvl="1" algn="l" rtl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Femoral artery</a:t>
            </a:r>
          </a:p>
          <a:p>
            <a:pPr lvl="1" algn="l" rtl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Popliteal artery </a:t>
            </a:r>
          </a:p>
          <a:p>
            <a:pPr lvl="1" algn="l" rtl="0"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Tibial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artery </a:t>
            </a:r>
          </a:p>
          <a:p>
            <a:pPr lvl="1" algn="l" rtl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Peroneal artery</a:t>
            </a:r>
          </a:p>
          <a:p>
            <a:pPr algn="l" rtl="0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7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"/>
          <a:stretch/>
        </p:blipFill>
        <p:spPr bwMode="auto">
          <a:xfrm>
            <a:off x="2771800" y="1412776"/>
            <a:ext cx="3168352" cy="478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160240" cy="478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Peripheral Arterial Occlusive Disease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Acute or Chronic</a:t>
            </a:r>
          </a:p>
          <a:p>
            <a:pPr lvl="1" algn="l" rtl="0" eaLnBrk="1" hangingPunct="1">
              <a:defRPr/>
            </a:pPr>
            <a:r>
              <a:rPr lang="en-US" dirty="0"/>
              <a:t>Femoral popliteal area -most commonly affected in </a:t>
            </a:r>
            <a:r>
              <a:rPr lang="en-US" b="1" u="sng" dirty="0" err="1"/>
              <a:t>nondiabetic</a:t>
            </a:r>
            <a:r>
              <a:rPr lang="en-US" b="1" u="sng" dirty="0"/>
              <a:t> </a:t>
            </a:r>
            <a:r>
              <a:rPr lang="en-US" dirty="0"/>
              <a:t>patients</a:t>
            </a:r>
          </a:p>
          <a:p>
            <a:pPr marL="457200" lvl="1" indent="0" algn="l" rtl="0" eaLnBrk="1" hangingPunct="1">
              <a:buFont typeface="Tahoma" pitchFamily="34" charset="0"/>
              <a:buNone/>
              <a:defRPr/>
            </a:pPr>
            <a:endParaRPr lang="en-US" dirty="0"/>
          </a:p>
          <a:p>
            <a:pPr lvl="1" algn="l" rtl="0" eaLnBrk="1" hangingPunct="1">
              <a:defRPr/>
            </a:pPr>
            <a:r>
              <a:rPr lang="en-US" dirty="0"/>
              <a:t>Patient with diabetes mellitus tends to develop PAD in the arteries below the knee</a:t>
            </a:r>
          </a:p>
          <a:p>
            <a:pPr lvl="1" algn="l" rtl="0" eaLnBrk="1" hangingPunct="1">
              <a:defRPr/>
            </a:pPr>
            <a:endParaRPr lang="en-US" dirty="0"/>
          </a:p>
          <a:p>
            <a:pPr lvl="1" algn="l" rtl="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0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Acute Lower Limb Ischemia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Arterial embolism - sudden arterial occlusion caused by emboli</a:t>
            </a:r>
          </a:p>
          <a:p>
            <a:pPr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Classical signs and symptoms of acute lower limb ischemia ” 6“P’s”</a:t>
            </a:r>
            <a:endParaRPr lang="en-US" dirty="0"/>
          </a:p>
          <a:p>
            <a:pPr lvl="1"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Pain</a:t>
            </a:r>
          </a:p>
          <a:p>
            <a:pPr lvl="1"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Pallor </a:t>
            </a:r>
            <a:r>
              <a:rPr lang="en-US" dirty="0"/>
              <a:t>(</a:t>
            </a:r>
            <a:r>
              <a:rPr lang="en-US" dirty="0" smtClean="0"/>
              <a:t>pale)</a:t>
            </a:r>
            <a:endParaRPr lang="en-US" dirty="0"/>
          </a:p>
          <a:p>
            <a:pPr lvl="1"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 err="1"/>
              <a:t>Pulselessness</a:t>
            </a:r>
            <a:endParaRPr lang="en-US" dirty="0"/>
          </a:p>
          <a:p>
            <a:pPr lvl="1"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 err="1"/>
              <a:t>Paresthesia</a:t>
            </a:r>
            <a:endParaRPr lang="en-US" dirty="0"/>
          </a:p>
          <a:p>
            <a:pPr lvl="1"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Paralysis</a:t>
            </a:r>
          </a:p>
          <a:p>
            <a:pPr lvl="1" algn="l" rtl="0">
              <a:lnSpc>
                <a:spcPct val="90000"/>
              </a:lnSpc>
              <a:buFontTx/>
              <a:buChar char="•"/>
              <a:defRPr/>
            </a:pPr>
            <a:r>
              <a:rPr lang="en-US" dirty="0" err="1"/>
              <a:t>Poikilothermia</a:t>
            </a:r>
            <a:r>
              <a:rPr lang="en-US" dirty="0"/>
              <a:t> (cool)</a:t>
            </a:r>
          </a:p>
          <a:p>
            <a:pPr lvl="1" algn="l" rtl="0" eaLnBrk="1" hangingPunct="1">
              <a:lnSpc>
                <a:spcPct val="90000"/>
              </a:lnSpc>
              <a:buFontTx/>
              <a:buChar char="•"/>
              <a:defRPr/>
            </a:pPr>
            <a:endParaRPr lang="en-US" dirty="0" smtClean="0"/>
          </a:p>
          <a:p>
            <a:pPr lvl="1" algn="l" rtl="0" eaLnBrk="1" hangingPunct="1">
              <a:lnSpc>
                <a:spcPct val="90000"/>
              </a:lnSpc>
              <a:buFontTx/>
              <a:buChar char="•"/>
              <a:defRPr/>
            </a:pPr>
            <a:endParaRPr lang="en-US" dirty="0" smtClean="0"/>
          </a:p>
          <a:p>
            <a:pPr marL="914400" lvl="2" indent="0" algn="l" rtl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4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Chronic </a:t>
            </a:r>
            <a:r>
              <a:rPr lang="en-US" dirty="0"/>
              <a:t>Lower Limb Ischemia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smtClean="0"/>
              <a:t>Intermittent claudication</a:t>
            </a:r>
          </a:p>
          <a:p>
            <a:pPr lvl="1" algn="l" rtl="0">
              <a:defRPr/>
            </a:pPr>
            <a:r>
              <a:rPr lang="en-US" sz="3200" dirty="0" smtClean="0"/>
              <a:t>Muscle </a:t>
            </a:r>
            <a:r>
              <a:rPr lang="en-US" sz="3200" dirty="0"/>
              <a:t>ache or pain that is precipitated by a constant level of exercise</a:t>
            </a:r>
          </a:p>
          <a:p>
            <a:pPr lvl="1" algn="l" rtl="0">
              <a:defRPr/>
            </a:pPr>
            <a:r>
              <a:rPr lang="en-US" sz="3200" dirty="0"/>
              <a:t>Resolves </a:t>
            </a:r>
            <a:r>
              <a:rPr lang="en-US" sz="3200" dirty="0" smtClean="0"/>
              <a:t>with </a:t>
            </a:r>
            <a:r>
              <a:rPr lang="en-US" sz="3200" dirty="0"/>
              <a:t>rest</a:t>
            </a:r>
          </a:p>
          <a:p>
            <a:pPr lvl="1" algn="l" rtl="0">
              <a:defRPr/>
            </a:pPr>
            <a:r>
              <a:rPr lang="en-US" sz="3200" dirty="0"/>
              <a:t>Reproducible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smtClean="0"/>
              <a:t>Rest pain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Elevating leg increases pain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Dependent position relieves pain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50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531</Words>
  <Application>Microsoft Office PowerPoint</Application>
  <PresentationFormat>On-screen Show (4:3)</PresentationFormat>
  <Paragraphs>153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سمة Office</vt:lpstr>
      <vt:lpstr>Peripheral Vascular System Examination </vt:lpstr>
      <vt:lpstr>Peripheral Vascular System</vt:lpstr>
      <vt:lpstr>Peripheral Vascular Diseases</vt:lpstr>
      <vt:lpstr>Peripheral Vascular Disease</vt:lpstr>
      <vt:lpstr>PowerPoint Presentation</vt:lpstr>
      <vt:lpstr>Arterial Vessels commonly Affected</vt:lpstr>
      <vt:lpstr>Peripheral Arterial Occlusive Disease</vt:lpstr>
      <vt:lpstr>Acute Lower Limb Ischemia </vt:lpstr>
      <vt:lpstr>Chronic Lower Limb Ischemia</vt:lpstr>
      <vt:lpstr>PowerPoint Presentation</vt:lpstr>
      <vt:lpstr>Does the Patient Have Intermittent Claudication?</vt:lpstr>
      <vt:lpstr>Differential Diagnosis of Intermittent Claudication</vt:lpstr>
      <vt:lpstr>Limb inspection</vt:lpstr>
      <vt:lpstr>Physical Exam For PAD</vt:lpstr>
      <vt:lpstr>Examination Steps :</vt:lpstr>
      <vt:lpstr>PowerPoint Presentation</vt:lpstr>
      <vt:lpstr>PowerPoint Presentation</vt:lpstr>
      <vt:lpstr>PowerPoint Presentation</vt:lpstr>
      <vt:lpstr>Buerger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Dr-Emad</dc:creator>
  <cp:lastModifiedBy>Ashbal</cp:lastModifiedBy>
  <cp:revision>37</cp:revision>
  <dcterms:created xsi:type="dcterms:W3CDTF">2019-06-23T07:06:32Z</dcterms:created>
  <dcterms:modified xsi:type="dcterms:W3CDTF">2022-07-19T20:42:59Z</dcterms:modified>
</cp:coreProperties>
</file>