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81" r:id="rId22"/>
  </p:sldIdLst>
  <p:sldSz cx="9144000" cy="6858000" type="screen4x3"/>
  <p:notesSz cx="6858000" cy="9144000"/>
  <p:defaultTextStyle>
    <a:defPPr>
      <a:defRPr lang="ar-J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>
        <p:scale>
          <a:sx n="81" d="100"/>
          <a:sy n="81" d="100"/>
        </p:scale>
        <p:origin x="-154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0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EA70-99ED-4F47-8575-90093D4B3688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2DE9-6347-4DB8-B1FF-6A60C092B82F}" type="slidenum">
              <a:rPr lang="ar-JO"/>
              <a:pPr>
                <a:defRPr/>
              </a:pPr>
              <a:t>‹#›</a:t>
            </a:fld>
            <a:endParaRPr lang="ar-JO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8735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028A-790D-4123-B173-DE7A5C8E10B8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1811-9A87-44C5-A0DF-9C70A968499E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9035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3C9A8-9743-44E9-A824-B8D802DCF4AD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E18EB-7A4A-4DD1-A5B7-23FFB7FC214D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7300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510CF-0D91-48F4-82CC-A7C5F75AF559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BA472-7E84-4277-B68C-114A7F891BC9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34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5C8D-7EFE-4F0A-8269-ACFD4D0309A8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D7C6C-E1BE-486F-9AE8-8B36420C7FED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4827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A87C-F721-4FC0-8912-ED06EBC6CD43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FDF43-FF45-432F-A306-0DCC2D7094A9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9869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510C0-5690-4B64-BAFF-61057F5C30C2}" type="slidenum">
              <a:rPr lang="ar-JO"/>
              <a:pPr>
                <a:defRPr/>
              </a:pPr>
              <a:t>‹#›</a:t>
            </a:fld>
            <a:endParaRPr lang="ar-JO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9ACA-DA86-48CC-B705-58202FF74FF2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28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80D4C-F8F3-4928-A699-ACCCBCB3B764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318B-D134-4BCA-AF18-502C3B67BF45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7582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9505-FCD3-4BD7-B219-198EC497A6B3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F8CD8-8D05-4490-97FF-1530F1207809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7853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BD15F-783F-4D20-A93E-1E7C1D329A76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497B-062E-4872-AB3B-0E90D892D3BA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226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A029-5742-454D-91E8-128ADCD805C4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C18FD-3B18-4DA7-BBDE-DB3ADE4A29DB}" type="slidenum">
              <a:rPr lang="ar-JO"/>
              <a:pPr>
                <a:defRPr/>
              </a:pPr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9826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369445-4BA1-4AC0-8E3D-B88CB61F159E}" type="datetimeFigureOut">
              <a:rPr lang="ar-JO"/>
              <a:pPr>
                <a:defRPr/>
              </a:pPr>
              <a:t>01/07/1442</a:t>
            </a:fld>
            <a:endParaRPr lang="ar-J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D598B4-A238-4F74-ADEE-A25B7D8159FC}" type="slidenum">
              <a:rPr lang="ar-JO"/>
              <a:pPr>
                <a:defRPr/>
              </a:pPr>
              <a:t>‹#›</a:t>
            </a:fld>
            <a:endParaRPr lang="ar-JO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05" r:id="rId2"/>
    <p:sldLayoutId id="2147483714" r:id="rId3"/>
    <p:sldLayoutId id="2147483706" r:id="rId4"/>
    <p:sldLayoutId id="2147483715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r" rtl="1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r" rtl="1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r" rtl="1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888" y="4143375"/>
            <a:ext cx="6400800" cy="1325563"/>
          </a:xfrm>
        </p:spPr>
        <p:txBody>
          <a:bodyPr/>
          <a:lstStyle/>
          <a:p>
            <a:pPr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400" dirty="0" smtClean="0"/>
              <a:t>Rami Dwairi, MD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772400" cy="1470025"/>
          </a:xfrm>
        </p:spPr>
        <p:txBody>
          <a:bodyPr/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sz="6000" smtClean="0"/>
              <a:t>Chronic Liver Disease</a:t>
            </a:r>
            <a:endParaRPr lang="ar-JO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544616"/>
          </a:xfrm>
          <a:ln>
            <a:miter lim="800000"/>
            <a:headEnd/>
            <a:tailEnd/>
          </a:ln>
        </p:spPr>
        <p:txBody>
          <a:bodyPr numCol="2">
            <a:normAutofit/>
          </a:bodyPr>
          <a:lstStyle/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Alcohol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Viral </a:t>
            </a:r>
            <a:r>
              <a:rPr lang="en-US" dirty="0" smtClean="0"/>
              <a:t>hepatitis B and C</a:t>
            </a:r>
            <a:endParaRPr lang="en-US" dirty="0"/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Non-alcoholic fatty liver disease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Autoimmune </a:t>
            </a:r>
            <a:r>
              <a:rPr lang="en-US" dirty="0"/>
              <a:t>hepatitis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Primary </a:t>
            </a:r>
            <a:r>
              <a:rPr lang="en-US" dirty="0"/>
              <a:t>Biliary Cirrhosis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Hemochromatosis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Sclerosing Cholangitis</a:t>
            </a:r>
          </a:p>
          <a:p>
            <a:pPr marL="274320" indent="-274320" algn="l" rtl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Alpha </a:t>
            </a:r>
            <a:r>
              <a:rPr lang="en-US" dirty="0"/>
              <a:t>1 antitrypsin deficiency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Hepatic </a:t>
            </a:r>
            <a:r>
              <a:rPr lang="en-US" dirty="0"/>
              <a:t>venous congestion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Budd–Chiari syndrome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Wilson’s </a:t>
            </a:r>
            <a:r>
              <a:rPr lang="en-US" dirty="0"/>
              <a:t>disease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Drugs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Cystic </a:t>
            </a:r>
            <a:r>
              <a:rPr lang="en-US" dirty="0"/>
              <a:t>fibrosis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Galactosemia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Glycogen storage disease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Veno-occlusive </a:t>
            </a:r>
            <a:r>
              <a:rPr lang="en-US" dirty="0" smtClean="0"/>
              <a:t>disease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Cryptogenic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Aetiology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196975"/>
            <a:ext cx="8713787" cy="5472113"/>
          </a:xfrm>
        </p:spPr>
        <p:txBody>
          <a:bodyPr>
            <a:normAutofit lnSpcReduction="10000"/>
          </a:bodyPr>
          <a:lstStyle/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The </a:t>
            </a:r>
            <a:r>
              <a:rPr lang="en-US" dirty="0"/>
              <a:t>characteristic features of cirrhosis are </a:t>
            </a:r>
            <a:r>
              <a:rPr lang="en-US" dirty="0" smtClean="0"/>
              <a:t>regenerating nodules </a:t>
            </a:r>
            <a:r>
              <a:rPr lang="en-US" dirty="0"/>
              <a:t>separated by fibrous septa and loss of the </a:t>
            </a:r>
            <a:r>
              <a:rPr lang="en-US" dirty="0" smtClean="0"/>
              <a:t>normal lobular </a:t>
            </a:r>
            <a:r>
              <a:rPr lang="en-US" dirty="0"/>
              <a:t>architecture within the </a:t>
            </a:r>
            <a:r>
              <a:rPr lang="en-US" dirty="0" smtClean="0"/>
              <a:t>nodules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Two types of </a:t>
            </a:r>
            <a:r>
              <a:rPr lang="en-US" dirty="0"/>
              <a:t>cirrhosis have been </a:t>
            </a:r>
            <a:r>
              <a:rPr lang="en-US" dirty="0" smtClean="0"/>
              <a:t>described: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Micronodular </a:t>
            </a:r>
            <a:r>
              <a:rPr lang="en-US" dirty="0"/>
              <a:t>cirrhosis. Regenerating nodules are </a:t>
            </a:r>
            <a:r>
              <a:rPr lang="en-US" dirty="0" smtClean="0"/>
              <a:t>usually less </a:t>
            </a:r>
            <a:r>
              <a:rPr lang="en-US" dirty="0"/>
              <a:t>than 3 mm in size and the liver is </a:t>
            </a:r>
            <a:r>
              <a:rPr lang="en-US" dirty="0" smtClean="0"/>
              <a:t>involved uniformly</a:t>
            </a:r>
            <a:r>
              <a:rPr lang="en-US" dirty="0"/>
              <a:t>. </a:t>
            </a:r>
            <a:endParaRPr lang="en-US" dirty="0" smtClean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This </a:t>
            </a:r>
            <a:r>
              <a:rPr lang="en-US" dirty="0"/>
              <a:t>type is often caused by ongoing </a:t>
            </a:r>
            <a:r>
              <a:rPr lang="en-US" dirty="0" smtClean="0"/>
              <a:t>alcohol damage </a:t>
            </a:r>
            <a:r>
              <a:rPr lang="en-US" dirty="0"/>
              <a:t>or biliary tract </a:t>
            </a:r>
            <a:r>
              <a:rPr lang="en-US" dirty="0" smtClean="0"/>
              <a:t>disease</a:t>
            </a:r>
            <a:r>
              <a:rPr lang="en-US" dirty="0"/>
              <a:t> </a:t>
            </a:r>
            <a:endParaRPr lang="en-US" dirty="0" smtClean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Macronodular </a:t>
            </a:r>
            <a:r>
              <a:rPr lang="en-US" dirty="0"/>
              <a:t>cirrhosis. The nodules are of variable </a:t>
            </a:r>
            <a:r>
              <a:rPr lang="en-US" dirty="0" smtClean="0"/>
              <a:t>size and </a:t>
            </a:r>
            <a:r>
              <a:rPr lang="en-US" dirty="0"/>
              <a:t>normal acini may be seen within the larger </a:t>
            </a:r>
            <a:r>
              <a:rPr lang="en-US" dirty="0" smtClean="0"/>
              <a:t>nodules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This type is often seen following chronic viral </a:t>
            </a:r>
            <a:r>
              <a:rPr lang="en-US" dirty="0" smtClean="0"/>
              <a:t>hepatitis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A mixed picture with small and large nodules is </a:t>
            </a:r>
            <a:r>
              <a:rPr lang="en-US" dirty="0" smtClean="0"/>
              <a:t>sometimes seen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/>
              <a:t>Pathology</a:t>
            </a:r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689600"/>
          </a:xfrm>
        </p:spPr>
        <p:txBody>
          <a:bodyPr>
            <a:normAutofit fontScale="92500"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i="1" dirty="0" smtClean="0"/>
              <a:t>Severity assessment</a:t>
            </a:r>
            <a:endParaRPr lang="en-US" i="1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Liver function: </a:t>
            </a:r>
            <a:r>
              <a:rPr lang="en-US" dirty="0"/>
              <a:t>Serum albumin and prothrombin time </a:t>
            </a:r>
            <a:r>
              <a:rPr lang="en-US" dirty="0" smtClean="0"/>
              <a:t>are the </a:t>
            </a:r>
            <a:r>
              <a:rPr lang="en-US" dirty="0"/>
              <a:t>best indicators of liver </a:t>
            </a:r>
            <a:r>
              <a:rPr lang="en-US" dirty="0" smtClean="0"/>
              <a:t>function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Liver biochemistry: </a:t>
            </a:r>
            <a:r>
              <a:rPr lang="en-US" dirty="0"/>
              <a:t>This can be normal, depending </a:t>
            </a:r>
            <a:r>
              <a:rPr lang="en-US" dirty="0" smtClean="0"/>
              <a:t>on the </a:t>
            </a:r>
            <a:r>
              <a:rPr lang="en-US" dirty="0"/>
              <a:t>severity of cirrhosis. In most cases there is at least </a:t>
            </a:r>
            <a:r>
              <a:rPr lang="en-US" dirty="0" smtClean="0"/>
              <a:t>a slight </a:t>
            </a:r>
            <a:r>
              <a:rPr lang="en-US" dirty="0"/>
              <a:t>elevation in the serum ALP and </a:t>
            </a:r>
            <a:r>
              <a:rPr lang="en-US" dirty="0" smtClean="0"/>
              <a:t>serum aminotransferases</a:t>
            </a:r>
            <a:r>
              <a:rPr lang="en-US" dirty="0"/>
              <a:t>. In decompensated cirrhosis </a:t>
            </a:r>
            <a:r>
              <a:rPr lang="en-US" dirty="0" smtClean="0"/>
              <a:t>all biochemistry </a:t>
            </a:r>
            <a:r>
              <a:rPr lang="en-US" dirty="0"/>
              <a:t>is </a:t>
            </a:r>
            <a:r>
              <a:rPr lang="en-US" dirty="0" smtClean="0"/>
              <a:t>deranged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Serum electrolytes: </a:t>
            </a:r>
            <a:r>
              <a:rPr lang="en-US" dirty="0"/>
              <a:t>A low sodium indicates severe </a:t>
            </a:r>
            <a:r>
              <a:rPr lang="en-US" dirty="0" smtClean="0"/>
              <a:t>liver disease </a:t>
            </a:r>
            <a:r>
              <a:rPr lang="en-US" dirty="0"/>
              <a:t>due to a defect in free water clearance or </a:t>
            </a:r>
            <a:r>
              <a:rPr lang="en-US" dirty="0" smtClean="0"/>
              <a:t>to excess </a:t>
            </a:r>
            <a:r>
              <a:rPr lang="en-US" dirty="0"/>
              <a:t>diuretic </a:t>
            </a:r>
            <a:r>
              <a:rPr lang="en-US" dirty="0" smtClean="0"/>
              <a:t>therapy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Serum creatinine: </a:t>
            </a:r>
            <a:r>
              <a:rPr lang="en-US" dirty="0"/>
              <a:t>An elevated concentration &gt; 130 μmol</a:t>
            </a:r>
            <a:r>
              <a:rPr lang="en-US" dirty="0" smtClean="0"/>
              <a:t>/ L </a:t>
            </a:r>
            <a:r>
              <a:rPr lang="en-US" dirty="0"/>
              <a:t>is a marker of worse </a:t>
            </a:r>
            <a:r>
              <a:rPr lang="en-US" dirty="0" smtClean="0"/>
              <a:t>prognosis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Serum α-fetoprotein: </a:t>
            </a:r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&gt; 200 ng/mL is </a:t>
            </a:r>
            <a:r>
              <a:rPr lang="en-US" dirty="0" smtClean="0"/>
              <a:t>strongly suggestive </a:t>
            </a:r>
            <a:r>
              <a:rPr lang="en-US" dirty="0"/>
              <a:t>of the presence of a hepatocellular carcinoma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8336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Investigations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545137"/>
          </a:xfrm>
        </p:spPr>
        <p:txBody>
          <a:bodyPr>
            <a:normAutofit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i="1" dirty="0" smtClean="0"/>
              <a:t>Cause assessment</a:t>
            </a:r>
            <a:endParaRPr lang="en-US" i="1" dirty="0"/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This </a:t>
            </a:r>
            <a:r>
              <a:rPr lang="en-US" dirty="0"/>
              <a:t>can be determined by: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viral </a:t>
            </a:r>
            <a:r>
              <a:rPr lang="en-US" dirty="0"/>
              <a:t>markers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serum </a:t>
            </a:r>
            <a:r>
              <a:rPr lang="en-US" dirty="0"/>
              <a:t>autoantibodies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serum </a:t>
            </a:r>
            <a:r>
              <a:rPr lang="en-US" dirty="0"/>
              <a:t>immunoglobulins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iron </a:t>
            </a:r>
            <a:r>
              <a:rPr lang="en-US" dirty="0"/>
              <a:t>indices and ferritin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copper</a:t>
            </a:r>
            <a:r>
              <a:rPr lang="en-US" dirty="0"/>
              <a:t>, </a:t>
            </a:r>
            <a:r>
              <a:rPr lang="en-US" dirty="0" smtClean="0"/>
              <a:t>ceruloplasmin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l-GR" dirty="0" smtClean="0"/>
              <a:t>α1-</a:t>
            </a:r>
            <a:r>
              <a:rPr lang="en-US" dirty="0" smtClean="0"/>
              <a:t>antitrypsin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Serum copper and serum α1-antitrypsin should always </a:t>
            </a:r>
            <a:r>
              <a:rPr lang="en-US" dirty="0" smtClean="0"/>
              <a:t>be measured </a:t>
            </a:r>
            <a:r>
              <a:rPr lang="en-US" dirty="0"/>
              <a:t>in young cirrhotics. </a:t>
            </a:r>
            <a:endParaRPr lang="en-US" dirty="0" smtClean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Total </a:t>
            </a:r>
            <a:r>
              <a:rPr lang="en-US" dirty="0"/>
              <a:t>iron-binding </a:t>
            </a:r>
            <a:r>
              <a:rPr lang="en-US" dirty="0" smtClean="0"/>
              <a:t>capacity (</a:t>
            </a:r>
            <a:r>
              <a:rPr lang="en-US" dirty="0"/>
              <a:t>TIBC) and ferritin should be measured to exclude </a:t>
            </a:r>
            <a:r>
              <a:rPr lang="en-US" dirty="0" smtClean="0"/>
              <a:t>hereditary hemochromatosis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12157"/>
            <a:ext cx="8229600" cy="972344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Investigation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850" y="1052513"/>
            <a:ext cx="8928100" cy="5976937"/>
          </a:xfrm>
        </p:spPr>
        <p:txBody>
          <a:bodyPr>
            <a:normAutofit fontScale="92500" lnSpcReduction="20000"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Ultrasound </a:t>
            </a:r>
            <a:r>
              <a:rPr lang="en-US" b="1" dirty="0"/>
              <a:t>examination</a:t>
            </a:r>
            <a:r>
              <a:rPr lang="en-US" dirty="0"/>
              <a:t>. </a:t>
            </a:r>
            <a:endParaRPr lang="en-US" dirty="0" smtClean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This </a:t>
            </a:r>
            <a:r>
              <a:rPr lang="en-US" dirty="0"/>
              <a:t>can </a:t>
            </a:r>
            <a:r>
              <a:rPr lang="en-US" dirty="0" smtClean="0"/>
              <a:t>demonstrate changes </a:t>
            </a:r>
            <a:r>
              <a:rPr lang="en-US" dirty="0"/>
              <a:t>in size and shape of the liver. Fatty </a:t>
            </a:r>
            <a:r>
              <a:rPr lang="en-US" dirty="0" smtClean="0"/>
              <a:t>change and </a:t>
            </a:r>
            <a:r>
              <a:rPr lang="en-US" dirty="0"/>
              <a:t>fibrosis produce a diffuse </a:t>
            </a:r>
            <a:r>
              <a:rPr lang="en-US" dirty="0" smtClean="0"/>
              <a:t>increased echogenicity 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In established </a:t>
            </a:r>
            <a:r>
              <a:rPr lang="en-US" dirty="0"/>
              <a:t>cirrhosis there may be marginal nodularity </a:t>
            </a:r>
            <a:r>
              <a:rPr lang="en-US" dirty="0" smtClean="0"/>
              <a:t>of the </a:t>
            </a:r>
            <a:r>
              <a:rPr lang="en-US" dirty="0"/>
              <a:t>liver surface and distortion of the arterial </a:t>
            </a:r>
            <a:r>
              <a:rPr lang="en-US" dirty="0" smtClean="0"/>
              <a:t>vascular architecture</a:t>
            </a:r>
            <a:r>
              <a:rPr lang="en-US" dirty="0"/>
              <a:t>. The patency of the portal and </a:t>
            </a:r>
            <a:r>
              <a:rPr lang="en-US" dirty="0" smtClean="0"/>
              <a:t>hepatic veins </a:t>
            </a:r>
            <a:r>
              <a:rPr lang="en-US" dirty="0"/>
              <a:t>can be </a:t>
            </a:r>
            <a:r>
              <a:rPr lang="en-US" dirty="0" smtClean="0"/>
              <a:t>evaluated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It </a:t>
            </a:r>
            <a:r>
              <a:rPr lang="en-US" dirty="0"/>
              <a:t>is useful in </a:t>
            </a:r>
            <a:r>
              <a:rPr lang="en-US" dirty="0" smtClean="0"/>
              <a:t>detecting </a:t>
            </a:r>
            <a:r>
              <a:rPr lang="en-US" dirty="0" err="1" smtClean="0"/>
              <a:t>hepatocellular</a:t>
            </a:r>
            <a:r>
              <a:rPr lang="en-US" dirty="0" smtClean="0"/>
              <a:t> carcinoma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err="1" smtClean="0"/>
              <a:t>Fibroelastography</a:t>
            </a:r>
            <a:endParaRPr lang="en-US" b="1" dirty="0"/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CT </a:t>
            </a:r>
            <a:r>
              <a:rPr lang="en-US" b="1" dirty="0"/>
              <a:t>scan </a:t>
            </a:r>
            <a:endParaRPr lang="en-US" b="1" dirty="0" smtClean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Shows hepatosplenomegaly</a:t>
            </a:r>
            <a:r>
              <a:rPr lang="en-US" dirty="0"/>
              <a:t>, and dilated </a:t>
            </a:r>
            <a:r>
              <a:rPr lang="en-US" dirty="0" smtClean="0"/>
              <a:t>collaterals. Contrast-enhanced scans </a:t>
            </a:r>
            <a:r>
              <a:rPr lang="en-US" dirty="0"/>
              <a:t>are useful in the detection of </a:t>
            </a:r>
            <a:r>
              <a:rPr lang="en-US" dirty="0" smtClean="0"/>
              <a:t>hepatocellular carcinoma</a:t>
            </a:r>
            <a:r>
              <a:rPr lang="en-US" dirty="0"/>
              <a:t>.</a:t>
            </a:r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Endoscopy </a:t>
            </a:r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MRI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U</a:t>
            </a:r>
            <a:r>
              <a:rPr lang="en-US" dirty="0" smtClean="0"/>
              <a:t>seful </a:t>
            </a:r>
            <a:r>
              <a:rPr lang="en-US" dirty="0"/>
              <a:t>in the diagnosis of </a:t>
            </a:r>
            <a:r>
              <a:rPr lang="en-US" dirty="0" smtClean="0"/>
              <a:t>benign tumors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480"/>
            <a:ext cx="8229600" cy="828328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>
                <a:latin typeface="+mn-lt"/>
              </a:rPr>
              <a:t>Imaging</a:t>
            </a:r>
            <a:endParaRPr lang="ar-JO" b="1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79388" y="1857375"/>
            <a:ext cx="8785225" cy="4379913"/>
          </a:xfrm>
        </p:spPr>
        <p:txBody>
          <a:bodyPr/>
          <a:lstStyle/>
          <a:p>
            <a:pPr algn="l" rtl="0" eaLnBrk="1" hangingPunct="1"/>
            <a:r>
              <a:rPr lang="en-US" smtClean="0">
                <a:cs typeface="Times New Roman" pitchFamily="18" charset="0"/>
              </a:rPr>
              <a:t>Widely replaced by the use of ultrasound and fibroelastography along with serologic testing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Performed to confirm the severity and type of liver disease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Special stains are required for iron and copper, and various immunocytochemical stains can identify viruses, bile ducts and angiogenic structures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Chemical measurement of iron and copper is necessary to confirm diagnosis of iron overload or Wilson’s disease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28604"/>
            <a:ext cx="8229600" cy="1000132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/>
              <a:t>Liver B</a:t>
            </a:r>
            <a:r>
              <a:rPr b="1" smtClean="0"/>
              <a:t>iopsy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179388" y="1628775"/>
            <a:ext cx="8640762" cy="4968875"/>
          </a:xfrm>
        </p:spPr>
        <p:txBody>
          <a:bodyPr/>
          <a:lstStyle/>
          <a:p>
            <a:pPr algn="l" rtl="0" eaLnBrk="1" hangingPunct="1"/>
            <a:r>
              <a:rPr lang="en-US" smtClean="0">
                <a:cs typeface="Times New Roman" pitchFamily="18" charset="0"/>
              </a:rPr>
              <a:t>Management is that of the complications seen in decompensated cirrhosis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Patients should have 6-monthly ultrasound to detect the early development of a hepatocellular carcinoma as all therapeutic strategies work best with small single tumors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Treatment of the underlying cause may arrest or occasionally reverse the cirrhotic changes 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The only dietary restriction is to reduce salt intake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Alcohol, aspirin and NSAIDs should be avoided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/>
              <a:t>Management</a:t>
            </a:r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56213"/>
          </a:xfrm>
        </p:spPr>
        <p:txBody>
          <a:bodyPr>
            <a:normAutofit fontScale="92500"/>
          </a:bodyPr>
          <a:lstStyle/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This </a:t>
            </a:r>
            <a:r>
              <a:rPr lang="en-US" dirty="0"/>
              <a:t>is extremely variable, depending on many factors</a:t>
            </a:r>
            <a:r>
              <a:rPr lang="en-US" dirty="0" smtClean="0"/>
              <a:t>, including </a:t>
            </a:r>
            <a:r>
              <a:rPr lang="en-US" dirty="0"/>
              <a:t>the aetiology and the presence of </a:t>
            </a:r>
            <a:r>
              <a:rPr lang="en-US" dirty="0" smtClean="0"/>
              <a:t>complications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Development of </a:t>
            </a:r>
            <a:r>
              <a:rPr lang="en-US" dirty="0"/>
              <a:t>any complication usually worsens the </a:t>
            </a:r>
            <a:r>
              <a:rPr lang="en-US" dirty="0" smtClean="0"/>
              <a:t>prognosis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In general</a:t>
            </a:r>
            <a:r>
              <a:rPr lang="en-US" dirty="0"/>
              <a:t>, the 5-year survival rate is approximately 50%, </a:t>
            </a:r>
            <a:r>
              <a:rPr lang="en-US" dirty="0" smtClean="0"/>
              <a:t>but this </a:t>
            </a:r>
            <a:r>
              <a:rPr lang="en-US" dirty="0"/>
              <a:t>also varies depending on the aetiology and the stage </a:t>
            </a:r>
            <a:r>
              <a:rPr lang="en-US" dirty="0" smtClean="0"/>
              <a:t>at which </a:t>
            </a:r>
            <a:r>
              <a:rPr lang="en-US" dirty="0"/>
              <a:t>the diagnosis is </a:t>
            </a:r>
            <a:r>
              <a:rPr lang="en-US" dirty="0" smtClean="0"/>
              <a:t>made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There are a number of prognostic classifications based </a:t>
            </a:r>
            <a:r>
              <a:rPr lang="en-US" dirty="0" smtClean="0"/>
              <a:t>on modifications </a:t>
            </a:r>
            <a:r>
              <a:rPr lang="en-US" dirty="0"/>
              <a:t>of Child’s grading (A, B and </a:t>
            </a:r>
            <a:r>
              <a:rPr lang="en-US" dirty="0" smtClean="0"/>
              <a:t>C) and the </a:t>
            </a:r>
            <a:r>
              <a:rPr lang="en-US" dirty="0"/>
              <a:t>model for end-stage disease (MELD), based on </a:t>
            </a:r>
            <a:r>
              <a:rPr lang="en-US" dirty="0" smtClean="0"/>
              <a:t>serum bilirubin</a:t>
            </a:r>
            <a:r>
              <a:rPr lang="en-US" dirty="0"/>
              <a:t>, creatinine and INR, which is widely used as a </a:t>
            </a:r>
            <a:r>
              <a:rPr lang="en-US" dirty="0" smtClean="0"/>
              <a:t>predictor of </a:t>
            </a:r>
            <a:r>
              <a:rPr lang="en-US" dirty="0"/>
              <a:t>mortality in patients awaiting liver transplantation.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4094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/>
              <a:t>Course and P</a:t>
            </a:r>
            <a:r>
              <a:rPr b="1" smtClean="0"/>
              <a:t>rognosis</a:t>
            </a:r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5900"/>
            <a:ext cx="8856662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825" y="908050"/>
            <a:ext cx="8569325" cy="5400675"/>
          </a:xfrm>
        </p:spPr>
        <p:txBody>
          <a:bodyPr>
            <a:noAutofit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/>
              <a:t>Blood tests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Low albumin (&lt; 28 g/L)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Low serum sodium (&lt; 125 mmol/L)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Prolonged prothrombin time &gt; 6 seconds above normal value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Raised creatinine &gt; 130 </a:t>
            </a:r>
            <a:r>
              <a:rPr lang="el-GR" sz="2000" dirty="0"/>
              <a:t>μ</a:t>
            </a:r>
            <a:r>
              <a:rPr lang="en-US" sz="2000" dirty="0"/>
              <a:t>mol/L</a:t>
            </a:r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000" b="1" dirty="0" smtClean="0"/>
          </a:p>
          <a:p>
            <a:pPr marL="0" indent="0" algn="l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Clinical</a:t>
            </a:r>
            <a:endParaRPr lang="en-US" sz="2400" b="1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Persistent jaundice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Poor response </a:t>
            </a:r>
            <a:r>
              <a:rPr lang="en-US" sz="2000" dirty="0"/>
              <a:t>to therapy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Ascites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Variceal</a:t>
            </a:r>
            <a:r>
              <a:rPr lang="en-US" sz="2000" dirty="0" smtClean="0"/>
              <a:t> hemorrhage</a:t>
            </a:r>
            <a:endParaRPr lang="en-US" sz="2000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Neuropsychiatric complications developing with </a:t>
            </a:r>
            <a:r>
              <a:rPr lang="en-US" sz="2000" dirty="0" smtClean="0"/>
              <a:t>progressive liver  </a:t>
            </a:r>
            <a:r>
              <a:rPr lang="en-US" sz="2000" dirty="0"/>
              <a:t>failure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Small liver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Persistent hypotension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/>
              <a:t>Aetiology (e.g. alcoholic </a:t>
            </a:r>
            <a:r>
              <a:rPr lang="en-US" sz="2000" dirty="0" smtClean="0"/>
              <a:t>cirrhosis, </a:t>
            </a:r>
            <a:r>
              <a:rPr lang="en-US" sz="2000" dirty="0"/>
              <a:t>if the patient </a:t>
            </a:r>
            <a:r>
              <a:rPr lang="en-US" sz="2000" dirty="0" smtClean="0"/>
              <a:t>continues drinking)</a:t>
            </a:r>
            <a:endParaRPr lang="ar-JO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828328"/>
          </a:xfrm>
        </p:spPr>
        <p:txBody>
          <a:bodyPr>
            <a:normAutofit fontScale="90000"/>
          </a:bodyPr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/>
              <a:t>Poor P</a:t>
            </a:r>
            <a:r>
              <a:rPr b="1" smtClean="0"/>
              <a:t>rognostic Indicators </a:t>
            </a:r>
            <a:r>
              <a:rPr b="1"/>
              <a:t>in </a:t>
            </a:r>
            <a:r>
              <a:rPr b="1" smtClean="0"/>
              <a:t>Cirrhosis</a:t>
            </a:r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196975"/>
            <a:ext cx="8640763" cy="5256213"/>
          </a:xfrm>
        </p:spPr>
        <p:txBody>
          <a:bodyPr>
            <a:normAutofit lnSpcReduction="10000"/>
          </a:bodyPr>
          <a:lstStyle/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/>
              <a:t>Patients may be asymptomatic or complain of </a:t>
            </a:r>
            <a:r>
              <a:rPr lang="en-US" dirty="0" smtClean="0"/>
              <a:t>non-specific symptoms</a:t>
            </a:r>
            <a:r>
              <a:rPr lang="en-US" dirty="0"/>
              <a:t>, particularly </a:t>
            </a:r>
            <a:r>
              <a:rPr lang="en-US" dirty="0" smtClean="0"/>
              <a:t>fatigue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Right hypochondrial </a:t>
            </a:r>
            <a:r>
              <a:rPr lang="en-US" dirty="0"/>
              <a:t>pain due to liver distension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t-IT" dirty="0" smtClean="0"/>
              <a:t>Abdominal distension </a:t>
            </a:r>
            <a:r>
              <a:rPr lang="it-IT" dirty="0"/>
              <a:t>due to ascites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Ankle swelling </a:t>
            </a:r>
            <a:r>
              <a:rPr lang="en-US" dirty="0"/>
              <a:t>due to fluid retention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Hematemesis and melena </a:t>
            </a:r>
            <a:r>
              <a:rPr lang="en-US" dirty="0"/>
              <a:t>from </a:t>
            </a:r>
            <a:r>
              <a:rPr lang="en-US" dirty="0" smtClean="0"/>
              <a:t>gastrointestinal hemorrhage</a:t>
            </a:r>
            <a:endParaRPr lang="en-US" dirty="0"/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Pruritus due </a:t>
            </a:r>
            <a:r>
              <a:rPr lang="en-US" dirty="0"/>
              <a:t>to </a:t>
            </a:r>
            <a:r>
              <a:rPr lang="en-US" dirty="0" smtClean="0"/>
              <a:t>cholestasis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Gynecomastia , </a:t>
            </a:r>
            <a:r>
              <a:rPr lang="en-US" dirty="0"/>
              <a:t>loss of libido </a:t>
            </a:r>
            <a:r>
              <a:rPr lang="en-US" dirty="0" smtClean="0"/>
              <a:t>and amenorrhea </a:t>
            </a:r>
            <a:r>
              <a:rPr lang="en-US" dirty="0"/>
              <a:t>due to endocrine dysfunction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Confusion and </a:t>
            </a:r>
            <a:r>
              <a:rPr lang="en-US" dirty="0"/>
              <a:t>drowsiness due to </a:t>
            </a:r>
            <a:r>
              <a:rPr lang="en-US" dirty="0" smtClean="0"/>
              <a:t>neuropsychiatric complications </a:t>
            </a:r>
            <a:r>
              <a:rPr lang="en-US" dirty="0"/>
              <a:t>(portosystemic encephalopathy)</a:t>
            </a:r>
            <a:endParaRPr lang="ar-J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72344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smtClean="0"/>
              <a:t>Symptoms of chronic liver disease</a:t>
            </a:r>
            <a:endParaRPr lang="ar-J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>
          <a:xfrm>
            <a:off x="250825" y="1557338"/>
            <a:ext cx="8642350" cy="4967287"/>
          </a:xfrm>
        </p:spPr>
        <p:txBody>
          <a:bodyPr/>
          <a:lstStyle/>
          <a:p>
            <a:pPr algn="l" rtl="0" eaLnBrk="1" hangingPunct="1"/>
            <a:r>
              <a:rPr lang="en-US" smtClean="0">
                <a:cs typeface="Times New Roman" pitchFamily="18" charset="0"/>
              </a:rPr>
              <a:t>Portal hypertension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Variceal bleeding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Ascites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Portosystemic encephalopathy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Spontaneous bacterial peritonitis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Renal failure (hepatorenal syndrome)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Hepatopulmonary syndrome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Primary hepatocellular carcinoma</a:t>
            </a:r>
          </a:p>
          <a:p>
            <a:pPr algn="l" rtl="0" eaLnBrk="1" hangingPunct="1"/>
            <a:endParaRPr lang="en-US" smtClean="0">
              <a:cs typeface="Times New Roman" pitchFamily="18" charset="0"/>
            </a:endParaRPr>
          </a:p>
          <a:p>
            <a:pPr algn="l" rtl="0" eaLnBrk="1" hangingPunct="1"/>
            <a:endParaRPr lang="ar-JO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Complications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219200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sz="6000" smtClean="0"/>
              <a:t>Thank You</a:t>
            </a:r>
            <a:endParaRPr lang="ar-JO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4094"/>
            <a:ext cx="8229600" cy="972344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smtClean="0"/>
              <a:t>Signs </a:t>
            </a:r>
            <a:r>
              <a:rPr/>
              <a:t>of chronic liver disease</a:t>
            </a:r>
            <a:endParaRPr lang="ar-JO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54513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76475"/>
            <a:ext cx="37846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86000"/>
            <a:ext cx="49926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675" y="115888"/>
            <a:ext cx="8969375" cy="2017712"/>
          </a:xfrm>
        </p:spPr>
        <p:txBody>
          <a:bodyPr>
            <a:normAutofit/>
          </a:bodyPr>
          <a:lstStyle/>
          <a:p>
            <a:pPr marL="0" indent="0" algn="ctr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000" dirty="0" smtClean="0"/>
              <a:t>SPIDER NEVI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Telangiectasias </a:t>
            </a:r>
            <a:r>
              <a:rPr lang="en-US" dirty="0"/>
              <a:t>that consist of a central arteriole with </a:t>
            </a:r>
            <a:r>
              <a:rPr lang="en-US" dirty="0" smtClean="0"/>
              <a:t>radiating small </a:t>
            </a:r>
            <a:r>
              <a:rPr lang="en-US" dirty="0"/>
              <a:t>vessels. They are found in the distribution of the </a:t>
            </a:r>
            <a:r>
              <a:rPr lang="en-US" dirty="0" smtClean="0"/>
              <a:t>superior  vena </a:t>
            </a:r>
            <a:r>
              <a:rPr lang="en-US" dirty="0"/>
              <a:t>cava </a:t>
            </a:r>
            <a:r>
              <a:rPr lang="en-US" dirty="0" smtClean="0"/>
              <a:t>(above </a:t>
            </a:r>
            <a:r>
              <a:rPr lang="en-US" dirty="0"/>
              <a:t>the nipple </a:t>
            </a:r>
            <a:r>
              <a:rPr lang="en-US" dirty="0" smtClean="0"/>
              <a:t>line)</a:t>
            </a:r>
            <a:endParaRPr lang="ar-J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88913"/>
            <a:ext cx="8856662" cy="1584325"/>
          </a:xfrm>
        </p:spPr>
        <p:txBody>
          <a:bodyPr>
            <a:normAutofit/>
          </a:bodyPr>
          <a:lstStyle/>
          <a:p>
            <a:pPr marL="0" indent="0" algn="ctr" rtl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000" dirty="0" smtClean="0"/>
              <a:t>PALMAR ERYTHEMA</a:t>
            </a:r>
          </a:p>
          <a:p>
            <a:pPr marL="274320" indent="-274320" algn="l" rtl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 non-specific change, indicative of a hyperdynamic circulation</a:t>
            </a:r>
            <a:endParaRPr lang="ar-JO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4168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179388" y="836613"/>
            <a:ext cx="8713787" cy="1223962"/>
          </a:xfrm>
        </p:spPr>
        <p:txBody>
          <a:bodyPr/>
          <a:lstStyle/>
          <a:p>
            <a:pPr marL="0" indent="0" algn="ctr" rtl="0" eaLnBrk="1" hangingPunct="1">
              <a:buFont typeface="Wingdings 2" pitchFamily="18" charset="2"/>
              <a:buNone/>
            </a:pPr>
            <a:r>
              <a:rPr lang="en-US" sz="4000" smtClean="0">
                <a:cs typeface="Times New Roman" pitchFamily="18" charset="0"/>
              </a:rPr>
              <a:t>DUPUYTREN’S CONTRACTURE</a:t>
            </a:r>
            <a:endParaRPr lang="ar-JO" sz="4000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5451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GYNECOMASTIA</a:t>
            </a:r>
            <a:endParaRPr lang="ar-JO" b="1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16113"/>
            <a:ext cx="70485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sz="4000" b="1" smtClean="0"/>
              <a:t>CAPUT MEDUSA</a:t>
            </a:r>
            <a:endParaRPr lang="ar-JO" sz="4000" b="1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36004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40846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179388" y="1557338"/>
            <a:ext cx="8713787" cy="4967287"/>
          </a:xfrm>
        </p:spPr>
        <p:txBody>
          <a:bodyPr/>
          <a:lstStyle/>
          <a:p>
            <a:pPr algn="l" rtl="0" eaLnBrk="1" hangingPunct="1"/>
            <a:r>
              <a:rPr lang="en-US" smtClean="0">
                <a:cs typeface="Times New Roman" pitchFamily="18" charset="0"/>
              </a:rPr>
              <a:t>Cirrhosis results from the necrosis of liver cells followed by fibrosis and nodule formation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The liver architecture is diffusely abnormal and this interferes with liver blood flow and function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This derangement produces the clinical features of portal hypertension and impaired liver cell function</a:t>
            </a:r>
          </a:p>
          <a:p>
            <a:pPr algn="l" rtl="0" eaLnBrk="1" hangingPunct="1"/>
            <a:r>
              <a:rPr lang="en-US" smtClean="0">
                <a:cs typeface="Times New Roman" pitchFamily="18" charset="0"/>
              </a:rPr>
              <a:t>Alcohol is the most common cause in the West, but viral infection is the most common cause world-wide</a:t>
            </a:r>
            <a:endParaRPr lang="ar-JO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b="1" smtClean="0"/>
              <a:t>Liver Cirrhosis</a:t>
            </a:r>
            <a:endParaRPr lang="ar-JO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657</TotalTime>
  <Words>925</Words>
  <Application>Microsoft Office PowerPoint</Application>
  <PresentationFormat>On-screen Show (4:3)</PresentationFormat>
  <Paragraphs>121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Constantia</vt:lpstr>
      <vt:lpstr>Times New Roman</vt:lpstr>
      <vt:lpstr>Wingdings 2</vt:lpstr>
      <vt:lpstr>Calibri</vt:lpstr>
      <vt:lpstr>Paper</vt:lpstr>
      <vt:lpstr>Chronic Liver Disease</vt:lpstr>
      <vt:lpstr>Symptoms of chronic liver disease</vt:lpstr>
      <vt:lpstr>Signs of chronic liver disease</vt:lpstr>
      <vt:lpstr>PowerPoint Presentation</vt:lpstr>
      <vt:lpstr>PowerPoint Presentation</vt:lpstr>
      <vt:lpstr>PowerPoint Presentation</vt:lpstr>
      <vt:lpstr>GYNECOMASTIA</vt:lpstr>
      <vt:lpstr>CAPUT MEDUSA</vt:lpstr>
      <vt:lpstr>Liver Cirrhosis</vt:lpstr>
      <vt:lpstr>Aetiology</vt:lpstr>
      <vt:lpstr>Pathology</vt:lpstr>
      <vt:lpstr>Investigations</vt:lpstr>
      <vt:lpstr>Investigation</vt:lpstr>
      <vt:lpstr>Imaging</vt:lpstr>
      <vt:lpstr>Liver Biopsy</vt:lpstr>
      <vt:lpstr>Management</vt:lpstr>
      <vt:lpstr>Course and Prognosis</vt:lpstr>
      <vt:lpstr>PowerPoint Presentation</vt:lpstr>
      <vt:lpstr>Poor Prognostic Indicators in Cirrhosis</vt:lpstr>
      <vt:lpstr>Complications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Liver Disease</dc:title>
  <dc:creator>dd</dc:creator>
  <cp:lastModifiedBy>lenovo e550</cp:lastModifiedBy>
  <cp:revision>53</cp:revision>
  <dcterms:created xsi:type="dcterms:W3CDTF">2013-01-05T10:42:11Z</dcterms:created>
  <dcterms:modified xsi:type="dcterms:W3CDTF">2021-02-11T22:06:12Z</dcterms:modified>
</cp:coreProperties>
</file>