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79" r:id="rId2"/>
    <p:sldId id="293" r:id="rId3"/>
    <p:sldId id="294" r:id="rId4"/>
    <p:sldId id="296" r:id="rId5"/>
    <p:sldId id="297" r:id="rId6"/>
    <p:sldId id="295" r:id="rId7"/>
    <p:sldId id="298" r:id="rId8"/>
    <p:sldId id="299" r:id="rId9"/>
    <p:sldId id="300" r:id="rId10"/>
    <p:sldId id="301" r:id="rId11"/>
    <p:sldId id="309" r:id="rId12"/>
    <p:sldId id="302" r:id="rId13"/>
    <p:sldId id="303" r:id="rId14"/>
    <p:sldId id="305" r:id="rId15"/>
    <p:sldId id="306" r:id="rId16"/>
    <p:sldId id="310" r:id="rId17"/>
    <p:sldId id="269" r:id="rId18"/>
    <p:sldId id="307" r:id="rId19"/>
    <p:sldId id="308" r:id="rId20"/>
    <p:sldId id="311" r:id="rId21"/>
    <p:sldId id="312" r:id="rId22"/>
    <p:sldId id="313" r:id="rId23"/>
    <p:sldId id="314" r:id="rId24"/>
    <p:sldId id="318" r:id="rId25"/>
    <p:sldId id="317" r:id="rId26"/>
    <p:sldId id="272" r:id="rId27"/>
    <p:sldId id="273" r:id="rId28"/>
    <p:sldId id="274" r:id="rId29"/>
    <p:sldId id="286" r:id="rId30"/>
    <p:sldId id="275" r:id="rId31"/>
    <p:sldId id="276" r:id="rId32"/>
    <p:sldId id="278" r:id="rId33"/>
    <p:sldId id="321" r:id="rId34"/>
    <p:sldId id="319" r:id="rId35"/>
    <p:sldId id="320" r:id="rId36"/>
    <p:sldId id="289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294EE-D49F-45EF-84CF-1AA211A9051A}" v="4" dt="2020-09-27T19:28:10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ssam qutaqut" userId="f51f4a44a531927a" providerId="Windows Live" clId="Web-{6A4294EE-D49F-45EF-84CF-1AA211A9051A}"/>
    <pc:docChg chg="modSld">
      <pc:chgData name="hossam qutaqut" userId="f51f4a44a531927a" providerId="Windows Live" clId="Web-{6A4294EE-D49F-45EF-84CF-1AA211A9051A}" dt="2020-09-27T19:28:10.244" v="3" actId="20577"/>
      <pc:docMkLst>
        <pc:docMk/>
      </pc:docMkLst>
      <pc:sldChg chg="modSp">
        <pc:chgData name="hossam qutaqut" userId="f51f4a44a531927a" providerId="Windows Live" clId="Web-{6A4294EE-D49F-45EF-84CF-1AA211A9051A}" dt="2020-09-27T19:28:10.244" v="2" actId="20577"/>
        <pc:sldMkLst>
          <pc:docMk/>
          <pc:sldMk cId="0" sldId="293"/>
        </pc:sldMkLst>
        <pc:spChg chg="mod">
          <ac:chgData name="hossam qutaqut" userId="f51f4a44a531927a" providerId="Windows Live" clId="Web-{6A4294EE-D49F-45EF-84CF-1AA211A9051A}" dt="2020-09-27T19:28:10.244" v="2" actId="20577"/>
          <ac:spMkLst>
            <pc:docMk/>
            <pc:sldMk cId="0" sldId="293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B811B-83C9-4D8E-9577-57AD907FB3DA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91B89-46DC-44BA-8FF5-0668AD32B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1B89-46DC-44BA-8FF5-0668AD32B36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91B89-46DC-44BA-8FF5-0668AD32B36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ortsinjuryclinic.net/sport-injuries/foot-heel-pain/heel-pain/plantar-fasciiti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sinjuryclinic.net/treatments-therapies/drugs/ibuprofen" TargetMode="External"/><Relationship Id="rId2" Type="http://schemas.openxmlformats.org/officeDocument/2006/relationships/hyperlink" Target="http://www.sportsinjuryclinic.net/treatments-therapies/cryotherapy-cold-therap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ortsinjuryclinic.net/sport-injuries/foot-heel-pain/tarsal-tunnel-syndrome/tarsal-tunnel-strengthening-exercises" TargetMode="External"/><Relationship Id="rId5" Type="http://schemas.openxmlformats.org/officeDocument/2006/relationships/hyperlink" Target="http://www.sportsinjuryclinic.net/sport-injuries/foot-heel-pain/tarsal-tunnel-syndrome/tarsal-tunnel-syndrome-stretching-exercises" TargetMode="External"/><Relationship Id="rId4" Type="http://schemas.openxmlformats.org/officeDocument/2006/relationships/hyperlink" Target="http://www.sportsinjuryclinic.net/sport-injuries/foot-heel-pain/tarsal-tunnel-syndrome/tarsal-tunnel-syndrome-rehabilitation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2133600"/>
          </a:xfrm>
        </p:spPr>
        <p:txBody>
          <a:bodyPr/>
          <a:lstStyle/>
          <a:p>
            <a:pPr algn="ctr"/>
            <a:r>
              <a:rPr lang="en-US" dirty="0"/>
              <a:t>Nerve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entrapement</a:t>
            </a:r>
            <a:r>
              <a:rPr lang="en-US" dirty="0"/>
              <a:t> syndromes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533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dirty="0">
                <a:latin typeface="Arabic Typesetting" pitchFamily="66" charset="-78"/>
                <a:cs typeface="Arabic Typesetting" pitchFamily="66" charset="-78"/>
              </a:rPr>
              <a:t>بسم الله الرحمن الرحيم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6004" y="1"/>
            <a:ext cx="9170004" cy="686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In early cases, simple measures such as advising the patient to </a:t>
            </a:r>
            <a:r>
              <a:rPr lang="en-US" dirty="0">
                <a:solidFill>
                  <a:srgbClr val="FF0000"/>
                </a:solidFill>
              </a:rPr>
              <a:t>avoid compromising postures </a:t>
            </a:r>
            <a:r>
              <a:rPr lang="en-US" dirty="0"/>
              <a:t>of the affected limb, or </a:t>
            </a:r>
            <a:r>
              <a:rPr lang="en-US" dirty="0">
                <a:solidFill>
                  <a:srgbClr val="FF0000"/>
                </a:solidFill>
              </a:rPr>
              <a:t>preventing flexion </a:t>
            </a:r>
            <a:r>
              <a:rPr lang="en-US" dirty="0"/>
              <a:t>of the wrist or elbow with a light-weight splint, may help.</a:t>
            </a:r>
          </a:p>
          <a:p>
            <a:pPr>
              <a:buNone/>
            </a:pPr>
            <a:r>
              <a:rPr lang="en-US" dirty="0"/>
              <a:t> If an inflammatory disorder is suspected, </a:t>
            </a:r>
            <a:r>
              <a:rPr lang="en-US" dirty="0">
                <a:solidFill>
                  <a:srgbClr val="FF0000"/>
                </a:solidFill>
              </a:rPr>
              <a:t>corticosteroid injection </a:t>
            </a:r>
            <a:r>
              <a:rPr lang="en-US" dirty="0"/>
              <a:t>into the entrapment area can reduce local tissue swelling. 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If symptoms persist</a:t>
            </a:r>
            <a:r>
              <a:rPr lang="en-US" dirty="0"/>
              <a:t>, or if there is </a:t>
            </a:r>
            <a:r>
              <a:rPr lang="en-US" dirty="0">
                <a:solidFill>
                  <a:srgbClr val="FF0000"/>
                </a:solidFill>
              </a:rPr>
              <a:t>muscle weakness and wasting</a:t>
            </a:r>
            <a:r>
              <a:rPr lang="en-US" dirty="0"/>
              <a:t>, operative decompression is indicated. </a:t>
            </a:r>
          </a:p>
          <a:p>
            <a:pPr>
              <a:buNone/>
            </a:pPr>
            <a:r>
              <a:rPr lang="en-US" dirty="0"/>
              <a:t>Once axonal degeneration occurs, tunnel decompression may fail to give complete relief.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Conservative</a:t>
            </a:r>
          </a:p>
          <a:p>
            <a:pPr>
              <a:buNone/>
            </a:pPr>
            <a:r>
              <a:rPr lang="en-US" dirty="0"/>
              <a:t>• CONSERVATIVE TREATMENTS</a:t>
            </a:r>
          </a:p>
          <a:p>
            <a:pPr>
              <a:buNone/>
            </a:pPr>
            <a:r>
              <a:rPr lang="en-US" dirty="0"/>
              <a:t>– GENERAL MEASURES</a:t>
            </a:r>
          </a:p>
          <a:p>
            <a:pPr>
              <a:buNone/>
            </a:pPr>
            <a:r>
              <a:rPr lang="en-US" dirty="0"/>
              <a:t>– SPLINTS</a:t>
            </a:r>
          </a:p>
          <a:p>
            <a:pPr>
              <a:buNone/>
            </a:pPr>
            <a:r>
              <a:rPr lang="en-US" dirty="0"/>
              <a:t>– MEDICATIONS</a:t>
            </a:r>
          </a:p>
          <a:p>
            <a:pPr>
              <a:buNone/>
            </a:pPr>
            <a:r>
              <a:rPr lang="en-US" dirty="0"/>
              <a:t>– LOCAL INJECTION/BLOCKS</a:t>
            </a:r>
          </a:p>
          <a:p>
            <a:pPr>
              <a:buNone/>
            </a:pPr>
            <a:r>
              <a:rPr lang="en-US" dirty="0"/>
              <a:t>– PHISIOTHERAPY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SURGICAL MANAGEMENT</a:t>
            </a:r>
          </a:p>
          <a:p>
            <a:pPr>
              <a:buNone/>
            </a:pPr>
            <a:r>
              <a:rPr lang="en-US" dirty="0"/>
              <a:t>• Removing the offending structure</a:t>
            </a:r>
          </a:p>
          <a:p>
            <a:pPr>
              <a:buNone/>
            </a:pPr>
            <a:r>
              <a:rPr lang="en-US" dirty="0"/>
              <a:t>• Release/decompression/exploration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Neuroma</a:t>
            </a:r>
            <a:r>
              <a:rPr lang="en-US" dirty="0"/>
              <a:t> excision</a:t>
            </a:r>
          </a:p>
          <a:p>
            <a:pPr>
              <a:buNone/>
            </a:pPr>
            <a:r>
              <a:rPr lang="en-US" dirty="0"/>
              <a:t>• Nerve resection</a:t>
            </a:r>
          </a:p>
          <a:p>
            <a:pPr>
              <a:buNone/>
            </a:pPr>
            <a:r>
              <a:rPr lang="en-US" dirty="0"/>
              <a:t>• Nerve repair</a:t>
            </a:r>
          </a:p>
          <a:p>
            <a:pPr>
              <a:buNone/>
            </a:pPr>
            <a:r>
              <a:rPr lang="en-US" dirty="0"/>
              <a:t>• Nerve grafting</a:t>
            </a:r>
          </a:p>
          <a:p>
            <a:pPr>
              <a:buNone/>
            </a:pPr>
            <a:r>
              <a:rPr lang="en-US" dirty="0"/>
              <a:t>• Nerve or muscle transfer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9157" y="-29368"/>
            <a:ext cx="9183157" cy="688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5105400" cy="4038600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050" y="3348037"/>
            <a:ext cx="4933950" cy="350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There are two helpful tests: sensory symptoms can often be reproduced by</a:t>
            </a:r>
          </a:p>
          <a:p>
            <a:pPr>
              <a:buNone/>
            </a:pPr>
            <a:r>
              <a:rPr lang="en-US" dirty="0"/>
              <a:t>1- </a:t>
            </a:r>
            <a:r>
              <a:rPr lang="en-US" dirty="0" err="1"/>
              <a:t>percussing</a:t>
            </a:r>
            <a:r>
              <a:rPr lang="en-US" dirty="0"/>
              <a:t> over the median nerve (</a:t>
            </a:r>
            <a:r>
              <a:rPr lang="en-US" dirty="0" err="1">
                <a:solidFill>
                  <a:srgbClr val="FF0000"/>
                </a:solidFill>
              </a:rPr>
              <a:t>Tinel’s</a:t>
            </a:r>
            <a:r>
              <a:rPr lang="en-US" dirty="0">
                <a:solidFill>
                  <a:srgbClr val="FF0000"/>
                </a:solidFill>
              </a:rPr>
              <a:t> sign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/>
              <a:t>2-or by holding the wrist fully flexed for a minute (</a:t>
            </a:r>
            <a:r>
              <a:rPr lang="en-US" dirty="0" err="1">
                <a:solidFill>
                  <a:srgbClr val="FF0000"/>
                </a:solidFill>
              </a:rPr>
              <a:t>Phalen’s</a:t>
            </a:r>
            <a:r>
              <a:rPr lang="en-US" dirty="0">
                <a:solidFill>
                  <a:srgbClr val="FF0000"/>
                </a:solidFill>
              </a:rPr>
              <a:t> test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/>
              <a:t> In late cases there is wasting of the </a:t>
            </a:r>
            <a:r>
              <a:rPr lang="en-US" dirty="0" err="1">
                <a:solidFill>
                  <a:srgbClr val="FF0000"/>
                </a:solidFill>
              </a:rPr>
              <a:t>thenar</a:t>
            </a:r>
            <a:r>
              <a:rPr lang="en-US" dirty="0">
                <a:solidFill>
                  <a:srgbClr val="FF0000"/>
                </a:solidFill>
              </a:rPr>
              <a:t> muscles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weakness of thumb abduction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sensory dulling </a:t>
            </a:r>
            <a:r>
              <a:rPr lang="en-US" dirty="0"/>
              <a:t>in the median nerve territory.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err="1"/>
              <a:t>Electrodiagnostic</a:t>
            </a:r>
            <a:r>
              <a:rPr lang="en-US" dirty="0"/>
              <a:t> tests, which show slowing of nerve conduction across the wrist, are reserved for those with atypical symptoms.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928" y="1676401"/>
            <a:ext cx="5104672" cy="314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724400"/>
            <a:ext cx="454728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"/>
            <a:ext cx="41937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Radicular</a:t>
            </a:r>
            <a:r>
              <a:rPr lang="en-US" dirty="0">
                <a:solidFill>
                  <a:srgbClr val="FF0000"/>
                </a:solidFill>
              </a:rPr>
              <a:t> symptoms of cervical </a:t>
            </a:r>
            <a:r>
              <a:rPr lang="en-US" dirty="0" err="1">
                <a:solidFill>
                  <a:srgbClr val="FF0000"/>
                </a:solidFill>
              </a:rPr>
              <a:t>spondylosis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may confuse the diagnosis and may coincide with carpal tunnel syndrome&gt;&gt; These can be identified by</a:t>
            </a:r>
          </a:p>
          <a:p>
            <a:pPr>
              <a:buNone/>
            </a:pPr>
            <a:r>
              <a:rPr lang="en-US" dirty="0"/>
              <a:t>pain in the neck,</a:t>
            </a:r>
          </a:p>
          <a:p>
            <a:pPr>
              <a:buNone/>
            </a:pPr>
            <a:r>
              <a:rPr lang="en-US" dirty="0"/>
              <a:t>Reduced reflexes,</a:t>
            </a:r>
          </a:p>
          <a:p>
            <a:pPr>
              <a:buNone/>
            </a:pPr>
            <a:r>
              <a:rPr lang="en-US" dirty="0"/>
              <a:t>weakness outside median nerve distribution, </a:t>
            </a:r>
          </a:p>
          <a:p>
            <a:pPr>
              <a:buNone/>
            </a:pPr>
            <a:r>
              <a:rPr lang="en-US" dirty="0"/>
              <a:t>sensory loss in the </a:t>
            </a:r>
            <a:r>
              <a:rPr lang="en-US" dirty="0" err="1"/>
              <a:t>thenar</a:t>
            </a:r>
            <a:r>
              <a:rPr lang="en-US" dirty="0"/>
              <a:t> eminence.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>
              <a:buNone/>
            </a:pPr>
            <a:endParaRPr lang="en-US" dirty="0">
              <a:cs typeface="Lucida Sans Unicode"/>
            </a:endParaRPr>
          </a:p>
          <a:p>
            <a:pPr indent="-255905">
              <a:buNone/>
            </a:pPr>
            <a:r>
              <a:rPr lang="en-US" dirty="0"/>
              <a:t>Definition</a:t>
            </a:r>
            <a:endParaRPr lang="en-US" dirty="0">
              <a:cs typeface="Lucida Sans Unicode"/>
            </a:endParaRPr>
          </a:p>
          <a:p>
            <a:pPr indent="-255905">
              <a:buNone/>
            </a:pPr>
            <a:endParaRPr lang="en-US" dirty="0">
              <a:cs typeface="Lucida Sans Unicode"/>
            </a:endParaRPr>
          </a:p>
          <a:p>
            <a:pPr indent="-255905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Focal neuropathy</a:t>
            </a:r>
            <a:r>
              <a:rPr lang="en-US" dirty="0"/>
              <a:t> due to restriction or</a:t>
            </a:r>
            <a:endParaRPr lang="en-US" dirty="0">
              <a:cs typeface="Lucida Sans Unicode"/>
            </a:endParaRPr>
          </a:p>
          <a:p>
            <a:pPr indent="-255905">
              <a:buNone/>
            </a:pPr>
            <a:r>
              <a:rPr lang="en-US" dirty="0"/>
              <a:t>mechanical distortion of nerve within the</a:t>
            </a:r>
            <a:endParaRPr lang="en-US" dirty="0">
              <a:cs typeface="Lucida Sans Unicode"/>
            </a:endParaRPr>
          </a:p>
          <a:p>
            <a:pPr indent="-255905">
              <a:buNone/>
            </a:pPr>
            <a:r>
              <a:rPr lang="en-US" dirty="0"/>
              <a:t>fibrous or fibro-osseous tunnel</a:t>
            </a:r>
            <a:endParaRPr lang="en-US" dirty="0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Entrapment neuropathy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Remove causative factors</a:t>
            </a:r>
          </a:p>
          <a:p>
            <a:pPr>
              <a:buNone/>
            </a:pPr>
            <a:r>
              <a:rPr lang="en-US" dirty="0"/>
              <a:t>Splints (night) to prevent wrist flexion </a:t>
            </a:r>
          </a:p>
          <a:p>
            <a:pPr>
              <a:buNone/>
            </a:pPr>
            <a:r>
              <a:rPr lang="en-US" dirty="0"/>
              <a:t>NSAIDs</a:t>
            </a:r>
          </a:p>
          <a:p>
            <a:pPr>
              <a:buNone/>
            </a:pPr>
            <a:r>
              <a:rPr lang="en-US" dirty="0"/>
              <a:t>Steroid injection (beware &gt;3 may</a:t>
            </a:r>
          </a:p>
          <a:p>
            <a:pPr>
              <a:buNone/>
            </a:pPr>
            <a:r>
              <a:rPr lang="en-US" dirty="0"/>
              <a:t>=&gt; tendon rupture) may be</a:t>
            </a:r>
          </a:p>
          <a:p>
            <a:pPr>
              <a:buNone/>
            </a:pPr>
            <a:r>
              <a:rPr lang="en-US" dirty="0"/>
              <a:t>particularly helpful during</a:t>
            </a:r>
          </a:p>
          <a:p>
            <a:pPr>
              <a:buNone/>
            </a:pPr>
            <a:r>
              <a:rPr lang="en-US" dirty="0"/>
              <a:t>pregnancy or other </a:t>
            </a:r>
          </a:p>
          <a:p>
            <a:pPr>
              <a:buNone/>
            </a:pPr>
            <a:r>
              <a:rPr lang="en-US" dirty="0"/>
              <a:t>reversible condition i.e.</a:t>
            </a:r>
          </a:p>
          <a:p>
            <a:pPr>
              <a:buNone/>
            </a:pPr>
            <a:r>
              <a:rPr lang="en-US" dirty="0"/>
              <a:t> Hypothyroidism </a:t>
            </a:r>
          </a:p>
          <a:p>
            <a:pPr>
              <a:buNone/>
            </a:pPr>
            <a:r>
              <a:rPr lang="en-US" dirty="0"/>
              <a:t>Surgical decompression&gt;&gt;</a:t>
            </a:r>
          </a:p>
          <a:p>
            <a:pPr>
              <a:buNone/>
            </a:pPr>
            <a:r>
              <a:rPr lang="en-US" dirty="0"/>
              <a:t>division of the transverse carpal</a:t>
            </a:r>
          </a:p>
          <a:p>
            <a:pPr>
              <a:buNone/>
            </a:pPr>
            <a:r>
              <a:rPr lang="en-US" dirty="0"/>
              <a:t> ligament</a:t>
            </a:r>
          </a:p>
          <a:p>
            <a:r>
              <a:rPr lang="en-US" dirty="0"/>
              <a:t>Endoscopic carpal tunnel release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286000"/>
            <a:ext cx="3048000" cy="440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0759" y="0"/>
            <a:ext cx="9284759" cy="696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495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occurs more commonly in </a:t>
            </a:r>
            <a:r>
              <a:rPr lang="en-US" dirty="0">
                <a:solidFill>
                  <a:srgbClr val="FF0000"/>
                </a:solidFill>
              </a:rPr>
              <a:t>middle-aged men </a:t>
            </a:r>
            <a:r>
              <a:rPr lang="en-US" dirty="0"/>
              <a:t>(as opposed to carpal tunnel syndrome which is more common in women). It is sometimes associated with a post-traumatic </a:t>
            </a:r>
            <a:r>
              <a:rPr lang="en-US" dirty="0" err="1"/>
              <a:t>valgus</a:t>
            </a:r>
            <a:r>
              <a:rPr lang="en-US" dirty="0"/>
              <a:t> deformity of the elbow or swelling from arthritis.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On examination there is usually a </a:t>
            </a:r>
            <a:r>
              <a:rPr lang="en-US" dirty="0">
                <a:solidFill>
                  <a:srgbClr val="FF0000"/>
                </a:solidFill>
              </a:rPr>
              <a:t>positive </a:t>
            </a:r>
            <a:r>
              <a:rPr lang="en-US" dirty="0" err="1">
                <a:solidFill>
                  <a:srgbClr val="FF0000"/>
                </a:solidFill>
              </a:rPr>
              <a:t>Tinel’s</a:t>
            </a:r>
            <a:r>
              <a:rPr lang="en-US" dirty="0">
                <a:solidFill>
                  <a:srgbClr val="FF0000"/>
                </a:solidFill>
              </a:rPr>
              <a:t> sign </a:t>
            </a:r>
            <a:r>
              <a:rPr lang="en-US" dirty="0"/>
              <a:t>when </a:t>
            </a:r>
            <a:r>
              <a:rPr lang="en-US" dirty="0" err="1"/>
              <a:t>percussing</a:t>
            </a:r>
            <a:r>
              <a:rPr lang="en-US" dirty="0"/>
              <a:t> the nerve behind the elbow (but be aware: even normal people may experience sharp ‘tingling’ when they suffer a bump on the ‘funny bone’ at the medial edge of the elbow – so always examine the normal side for comparison).</a:t>
            </a:r>
          </a:p>
          <a:p>
            <a:pPr>
              <a:buNone/>
            </a:pPr>
            <a:r>
              <a:rPr lang="en-US" dirty="0"/>
              <a:t> Treatment may simply be a matter of avoiding the provocative posture</a:t>
            </a:r>
          </a:p>
          <a:p>
            <a:pPr>
              <a:buNone/>
            </a:pPr>
            <a:r>
              <a:rPr lang="en-US" dirty="0"/>
              <a:t>If there is established numbness or muscle wasting, the nerve should be released through an incision behind the </a:t>
            </a:r>
            <a:r>
              <a:rPr lang="en-US" dirty="0" err="1"/>
              <a:t>epicondyle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If the nerve is unstable it can be gently transposed in front of the </a:t>
            </a:r>
            <a:r>
              <a:rPr lang="en-US" dirty="0" err="1"/>
              <a:t>epicondyle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At wrist :</a:t>
            </a:r>
          </a:p>
          <a:p>
            <a:pPr>
              <a:buNone/>
            </a:pPr>
            <a:r>
              <a:rPr lang="en-US" dirty="0"/>
              <a:t>The </a:t>
            </a:r>
            <a:r>
              <a:rPr lang="en-US" dirty="0" err="1"/>
              <a:t>ulnar</a:t>
            </a:r>
            <a:r>
              <a:rPr lang="en-US" dirty="0"/>
              <a:t> nerve is occasionally compressed as it runs in front of the wrist just radial to the </a:t>
            </a:r>
            <a:r>
              <a:rPr lang="en-US" dirty="0" err="1"/>
              <a:t>pisiform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The cause is usually a </a:t>
            </a:r>
            <a:r>
              <a:rPr lang="en-US" dirty="0">
                <a:solidFill>
                  <a:srgbClr val="FF0000"/>
                </a:solidFill>
              </a:rPr>
              <a:t>ganglion</a:t>
            </a:r>
            <a:r>
              <a:rPr lang="en-US" dirty="0"/>
              <a:t> from the underlying joint, but neurological symptoms may also be produced by </a:t>
            </a:r>
            <a:r>
              <a:rPr lang="en-US" dirty="0">
                <a:solidFill>
                  <a:srgbClr val="FF0000"/>
                </a:solidFill>
              </a:rPr>
              <a:t>external pressure </a:t>
            </a:r>
            <a:r>
              <a:rPr lang="en-US" dirty="0"/>
              <a:t>– e.g. in cyclists who lean too heavily on their handlebars. </a:t>
            </a:r>
          </a:p>
          <a:p>
            <a:pPr>
              <a:buNone/>
            </a:pPr>
            <a:r>
              <a:rPr lang="en-US" dirty="0"/>
              <a:t>MRI may define a local compressive lesion; the nerve can then be carefully explored and any causal pathology removed.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Neurological and vascular symptoms and signs in the upper limbs may be produced by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compression of the lower trunk of the brachial plexus (C8 and T1) and </a:t>
            </a:r>
            <a:r>
              <a:rPr lang="en-US" b="1" dirty="0" err="1">
                <a:solidFill>
                  <a:srgbClr val="00B050"/>
                </a:solidFill>
              </a:rPr>
              <a:t>subclavian</a:t>
            </a:r>
            <a:r>
              <a:rPr lang="en-US" b="1" dirty="0">
                <a:solidFill>
                  <a:srgbClr val="00B050"/>
                </a:solidFill>
              </a:rPr>
              <a:t> vessels between the clavicle and the first rib.</a:t>
            </a:r>
          </a:p>
          <a:p>
            <a:pPr>
              <a:buNone/>
            </a:pPr>
            <a:r>
              <a:rPr lang="en-US" dirty="0"/>
              <a:t> These neurovascular structures are made taut when the shoulders are braced back and the arms held tightly to the sides; </a:t>
            </a:r>
          </a:p>
          <a:p>
            <a:pPr>
              <a:buNone/>
            </a:pPr>
            <a:r>
              <a:rPr lang="en-US" dirty="0"/>
              <a:t>an extra rib (or its fibrous equivalent extending from a large costal process) exaggerates this effect by forcing the vessel and nerve upwards.</a:t>
            </a:r>
          </a:p>
          <a:p>
            <a:pPr>
              <a:buNone/>
            </a:pPr>
            <a:r>
              <a:rPr lang="en-US" dirty="0"/>
              <a:t> Such anomalies are present </a:t>
            </a:r>
            <a:r>
              <a:rPr lang="en-US" dirty="0">
                <a:solidFill>
                  <a:srgbClr val="FF0000"/>
                </a:solidFill>
              </a:rPr>
              <a:t>at birth</a:t>
            </a:r>
            <a:r>
              <a:rPr lang="en-US" dirty="0"/>
              <a:t>, yet symptoms are rare </a:t>
            </a:r>
            <a:r>
              <a:rPr lang="en-US" dirty="0">
                <a:solidFill>
                  <a:srgbClr val="FF0000"/>
                </a:solidFill>
              </a:rPr>
              <a:t>before the age of 30</a:t>
            </a:r>
            <a:r>
              <a:rPr lang="en-US" dirty="0"/>
              <a:t>. This is probably because, with increasing age, the shoulders sag, thus putting more traction on the neurovascular bundle.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Thoracic outlet syndrome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racic-outl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89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nerve is injured by</a:t>
            </a:r>
          </a:p>
          <a:p>
            <a:pPr>
              <a:buNone/>
            </a:pPr>
            <a:r>
              <a:rPr lang="en-US" dirty="0"/>
              <a:t>1. chronic direct compression,</a:t>
            </a:r>
          </a:p>
          <a:p>
            <a:pPr>
              <a:buNone/>
            </a:pPr>
            <a:r>
              <a:rPr lang="en-US" dirty="0"/>
              <a:t>-external</a:t>
            </a:r>
          </a:p>
          <a:p>
            <a:pPr>
              <a:buNone/>
            </a:pPr>
            <a:r>
              <a:rPr lang="en-US" dirty="0"/>
              <a:t>-internal</a:t>
            </a:r>
          </a:p>
          <a:p>
            <a:pPr>
              <a:buNone/>
            </a:pPr>
            <a:r>
              <a:rPr lang="en-US" dirty="0"/>
              <a:t>2. angulations</a:t>
            </a:r>
          </a:p>
          <a:p>
            <a:pPr>
              <a:buNone/>
            </a:pPr>
            <a:r>
              <a:rPr lang="en-US" dirty="0"/>
              <a:t>3. stretching forces</a:t>
            </a:r>
          </a:p>
          <a:p>
            <a:pPr>
              <a:buNone/>
            </a:pPr>
            <a:r>
              <a:rPr lang="en-US" dirty="0"/>
              <a:t>causing </a:t>
            </a:r>
            <a:r>
              <a:rPr lang="en-US" dirty="0">
                <a:solidFill>
                  <a:srgbClr val="FF0000"/>
                </a:solidFill>
              </a:rPr>
              <a:t>mechanical damage </a:t>
            </a:r>
            <a:r>
              <a:rPr lang="en-US" dirty="0"/>
              <a:t>to</a:t>
            </a:r>
          </a:p>
          <a:p>
            <a:pPr>
              <a:buNone/>
            </a:pPr>
            <a:r>
              <a:rPr lang="en-US" dirty="0"/>
              <a:t>the nerve.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The patient, typically a </a:t>
            </a:r>
            <a:r>
              <a:rPr lang="en-US" dirty="0">
                <a:solidFill>
                  <a:srgbClr val="FF0000"/>
                </a:solidFill>
              </a:rPr>
              <a:t>woman in her 30s</a:t>
            </a:r>
            <a:r>
              <a:rPr lang="en-US" dirty="0"/>
              <a:t>, complains of pain and </a:t>
            </a:r>
            <a:r>
              <a:rPr lang="en-US" dirty="0" err="1"/>
              <a:t>paraesthesiae</a:t>
            </a:r>
            <a:r>
              <a:rPr lang="en-US" dirty="0"/>
              <a:t> extending from the shoulder, down the </a:t>
            </a:r>
            <a:r>
              <a:rPr lang="en-US" dirty="0" err="1">
                <a:solidFill>
                  <a:srgbClr val="FF0000"/>
                </a:solidFill>
              </a:rPr>
              <a:t>ulnar</a:t>
            </a:r>
            <a:r>
              <a:rPr lang="en-US" dirty="0">
                <a:solidFill>
                  <a:srgbClr val="FF0000"/>
                </a:solidFill>
              </a:rPr>
              <a:t> aspect of the arm and into the medial two fingers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Symptoms tend to be worse at night and are also aggravated by bracing the shoulders (wearing a back-pack) or working with the arms above shoulder height. </a:t>
            </a:r>
          </a:p>
          <a:p>
            <a:pPr>
              <a:buNone/>
            </a:pPr>
            <a:r>
              <a:rPr lang="en-US" dirty="0"/>
              <a:t>Examination may show </a:t>
            </a:r>
            <a:r>
              <a:rPr lang="en-US" dirty="0">
                <a:solidFill>
                  <a:srgbClr val="FF0000"/>
                </a:solidFill>
              </a:rPr>
              <a:t>weakness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slight wasting </a:t>
            </a:r>
            <a:r>
              <a:rPr lang="en-US" dirty="0"/>
              <a:t>of the intrinsic muscles in the hand. Vascular signs are uncommon, but there may be </a:t>
            </a:r>
            <a:r>
              <a:rPr lang="en-US" dirty="0">
                <a:solidFill>
                  <a:srgbClr val="FF0000"/>
                </a:solidFill>
              </a:rPr>
              <a:t>cyanosis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coldness </a:t>
            </a:r>
            <a:r>
              <a:rPr lang="en-US" dirty="0"/>
              <a:t>of the fingers and increased </a:t>
            </a:r>
            <a:r>
              <a:rPr lang="en-US" dirty="0">
                <a:solidFill>
                  <a:srgbClr val="FF0000"/>
                </a:solidFill>
              </a:rPr>
              <a:t>sweating</a:t>
            </a:r>
            <a:r>
              <a:rPr lang="en-US" dirty="0"/>
              <a:t>. Symptoms and signs can sometimes be reproduced by certain provocative </a:t>
            </a:r>
            <a:r>
              <a:rPr lang="en-US" dirty="0" err="1"/>
              <a:t>manoeuvres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In </a:t>
            </a:r>
            <a:r>
              <a:rPr lang="en-US" dirty="0" err="1">
                <a:solidFill>
                  <a:srgbClr val="FF0000"/>
                </a:solidFill>
              </a:rPr>
              <a:t>Adson’s</a:t>
            </a:r>
            <a:r>
              <a:rPr lang="en-US" dirty="0">
                <a:solidFill>
                  <a:srgbClr val="FF0000"/>
                </a:solidFill>
              </a:rPr>
              <a:t> test</a:t>
            </a:r>
            <a:r>
              <a:rPr lang="en-US" dirty="0"/>
              <a:t> the patient’s neck is extended and turned towards the affected side while he or she breathes in deeply; this compresses the </a:t>
            </a:r>
            <a:r>
              <a:rPr lang="en-US" dirty="0" err="1"/>
              <a:t>interscalene</a:t>
            </a:r>
            <a:r>
              <a:rPr lang="en-US" dirty="0"/>
              <a:t> space and may cause </a:t>
            </a:r>
            <a:r>
              <a:rPr lang="en-US" dirty="0" err="1"/>
              <a:t>paraesthesia</a:t>
            </a:r>
            <a:r>
              <a:rPr lang="en-US" dirty="0"/>
              <a:t> and obliteration of the radial pulse.</a:t>
            </a:r>
          </a:p>
          <a:p>
            <a:pPr>
              <a:buNone/>
            </a:pPr>
            <a:r>
              <a:rPr lang="en-US" dirty="0"/>
              <a:t> In</a:t>
            </a:r>
            <a:r>
              <a:rPr lang="en-US" dirty="0">
                <a:solidFill>
                  <a:srgbClr val="FF0000"/>
                </a:solidFill>
              </a:rPr>
              <a:t> Wright’s test </a:t>
            </a:r>
            <a:r>
              <a:rPr lang="en-US" dirty="0"/>
              <a:t>the arms are abducted and externally rotated; again, the symptoms recur and the pulse disappears on the abnormal side.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X-rays of the neck </a:t>
            </a:r>
          </a:p>
          <a:p>
            <a:r>
              <a:rPr lang="en-US" dirty="0"/>
              <a:t>a cervical rib</a:t>
            </a:r>
          </a:p>
          <a:p>
            <a:r>
              <a:rPr lang="en-US" dirty="0"/>
              <a:t>  an abnormally long C7 transverse process</a:t>
            </a:r>
          </a:p>
          <a:p>
            <a:pPr>
              <a:buNone/>
            </a:pPr>
            <a:r>
              <a:rPr lang="en-US" dirty="0"/>
              <a:t>Equally important are x-rays of the lungs (is there an apical </a:t>
            </a:r>
            <a:r>
              <a:rPr lang="en-US" dirty="0" err="1"/>
              <a:t>tumour</a:t>
            </a:r>
            <a:r>
              <a:rPr lang="en-US" dirty="0"/>
              <a:t>?) and the shoulders (to exclude any local lesion).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Electrodiagnostic</a:t>
            </a:r>
            <a:r>
              <a:rPr lang="en-US" dirty="0">
                <a:solidFill>
                  <a:srgbClr val="FF0000"/>
                </a:solidFill>
              </a:rPr>
              <a:t> tests </a:t>
            </a:r>
            <a:r>
              <a:rPr lang="en-US" dirty="0"/>
              <a:t>are helpful mainly to exclude peripheral nerve lesions such as </a:t>
            </a:r>
            <a:r>
              <a:rPr lang="en-US" dirty="0" err="1"/>
              <a:t>ulnar</a:t>
            </a:r>
            <a:r>
              <a:rPr lang="en-US" dirty="0"/>
              <a:t> or median nerve compression which may confuse the diagnosis.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Angiography and </a:t>
            </a:r>
            <a:r>
              <a:rPr lang="en-US" dirty="0" err="1">
                <a:solidFill>
                  <a:srgbClr val="FF0000"/>
                </a:solidFill>
              </a:rPr>
              <a:t>venography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reserved for the few patients with vascular symptoms.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Conservative treatment suffices for most patients: exercises to strengthen the shoulder-girdle muscles; postural training; instruction in work practices; and other ways of preventing shoulder droop and muscle fatigue.</a:t>
            </a:r>
          </a:p>
          <a:p>
            <a:pPr>
              <a:buNone/>
            </a:pPr>
            <a:r>
              <a:rPr lang="en-US" dirty="0"/>
              <a:t> Analgesics may be needed for pain. </a:t>
            </a:r>
          </a:p>
          <a:p>
            <a:pPr>
              <a:buNone/>
            </a:pPr>
            <a:r>
              <a:rPr lang="en-US" dirty="0"/>
              <a:t>Operative treatment is indicated if pain is severe, if muscle wasting is obvious or if there are vascular disturbances. </a:t>
            </a:r>
          </a:p>
          <a:p>
            <a:pPr>
              <a:buNone/>
            </a:pPr>
            <a:r>
              <a:rPr lang="en-US" dirty="0"/>
              <a:t>The thoracic outlet is decompressed by removing the first rib (or the cervical rib). This can be accomplished by either a </a:t>
            </a:r>
            <a:r>
              <a:rPr lang="en-US" dirty="0" err="1"/>
              <a:t>supraclavicular</a:t>
            </a:r>
            <a:r>
              <a:rPr lang="en-US" dirty="0"/>
              <a:t> approach or a </a:t>
            </a:r>
            <a:r>
              <a:rPr lang="en-US" dirty="0" err="1"/>
              <a:t>transaxillary</a:t>
            </a:r>
            <a:r>
              <a:rPr lang="en-US" dirty="0"/>
              <a:t> approach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4559" y="-48419"/>
            <a:ext cx="9208559" cy="69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74108" y="0"/>
            <a:ext cx="9418108" cy="706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Sometimes it is initially mistaken for </a:t>
            </a:r>
            <a:r>
              <a:rPr lang="en-US" dirty="0">
                <a:hlinkClick r:id="rId2"/>
              </a:rPr>
              <a:t>plantar fasciitis</a:t>
            </a:r>
            <a:r>
              <a:rPr lang="en-US" dirty="0"/>
              <a:t> which also causes pain from the inside heel and throughout the arch of the foot. </a:t>
            </a:r>
          </a:p>
          <a:p>
            <a:pPr>
              <a:buNone/>
            </a:pPr>
            <a:r>
              <a:rPr lang="en-US" dirty="0"/>
              <a:t>Neural symptoms (such as tingling or numbness) as well as the location of tenderness when touching the area should help to easily distinguish between the conditions.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Rest from any aggravating activities and apply </a:t>
            </a:r>
            <a:r>
              <a:rPr lang="en-US" dirty="0">
                <a:hlinkClick r:id="rId2"/>
              </a:rPr>
              <a:t>cold therapy</a:t>
            </a:r>
            <a:r>
              <a:rPr lang="en-US" dirty="0"/>
              <a:t> whilst in the acute phase when the foot or ankle is painful and inflamed. Your Doctor may prescribe </a:t>
            </a:r>
            <a:r>
              <a:rPr lang="en-US" dirty="0">
                <a:hlinkClick r:id="rId3"/>
              </a:rPr>
              <a:t>anti-inflammatory medication</a:t>
            </a:r>
            <a:r>
              <a:rPr lang="en-US" dirty="0"/>
              <a:t> to help reduce pain and inflammation.</a:t>
            </a:r>
          </a:p>
          <a:p>
            <a:r>
              <a:rPr lang="en-US" dirty="0"/>
              <a:t>Once the initial pain and inflammation has gone then a full </a:t>
            </a:r>
            <a:r>
              <a:rPr lang="en-US" dirty="0">
                <a:hlinkClick r:id="rId4"/>
              </a:rPr>
              <a:t>rehabilitation program</a:t>
            </a:r>
            <a:r>
              <a:rPr lang="en-US" dirty="0"/>
              <a:t> which includes </a:t>
            </a:r>
            <a:r>
              <a:rPr lang="en-US" dirty="0">
                <a:hlinkClick r:id="rId5"/>
              </a:rPr>
              <a:t>stretching exercises</a:t>
            </a:r>
            <a:r>
              <a:rPr lang="en-US" dirty="0"/>
              <a:t> and </a:t>
            </a:r>
            <a:r>
              <a:rPr lang="en-US" dirty="0">
                <a:hlinkClick r:id="rId6"/>
              </a:rPr>
              <a:t>strengthening </a:t>
            </a:r>
            <a:r>
              <a:rPr lang="en-US" dirty="0" err="1">
                <a:hlinkClick r:id="rId6"/>
              </a:rPr>
              <a:t>exercises</a:t>
            </a:r>
            <a:r>
              <a:rPr lang="en-US" dirty="0" err="1"/>
              <a:t>for</a:t>
            </a:r>
            <a:r>
              <a:rPr lang="en-US" dirty="0"/>
              <a:t> the foot can begin.</a:t>
            </a:r>
          </a:p>
          <a:p>
            <a:pPr>
              <a:buNone/>
            </a:pPr>
            <a:r>
              <a:rPr lang="en-US" dirty="0"/>
              <a:t>Surgery to decompress is a last option and should only be considered if conservative treatment has failed for 6-12 months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382000" cy="562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8166794" cy="616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26092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6629400" cy="58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550" y="1"/>
            <a:ext cx="8641650" cy="665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3413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3123</TotalTime>
  <Words>1086</Words>
  <Application>Microsoft Office PowerPoint</Application>
  <PresentationFormat>عرض على الشاشة (4:3)</PresentationFormat>
  <Paragraphs>103</Paragraphs>
  <Slides>38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Concourse</vt:lpstr>
      <vt:lpstr>Nerve  entrapement syndromes </vt:lpstr>
      <vt:lpstr>Entrapment neuropathy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treatment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Diagnosis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Thoracic outlet syndrome</vt:lpstr>
      <vt:lpstr>عرض تقديمي في PowerPoint</vt:lpstr>
      <vt:lpstr>Clinical features </vt:lpstr>
      <vt:lpstr>Investigation </vt:lpstr>
      <vt:lpstr>Treatment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Treatment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limb nerve injuries</dc:title>
  <dc:creator>AsOoLa</dc:creator>
  <cp:lastModifiedBy>Ayman Laptop</cp:lastModifiedBy>
  <cp:revision>23</cp:revision>
  <dcterms:created xsi:type="dcterms:W3CDTF">2006-08-16T00:00:00Z</dcterms:created>
  <dcterms:modified xsi:type="dcterms:W3CDTF">2020-09-27T19:28:10Z</dcterms:modified>
</cp:coreProperties>
</file>