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3" r:id="rId14"/>
    <p:sldId id="274" r:id="rId15"/>
    <p:sldId id="275" r:id="rId16"/>
    <p:sldId id="276" r:id="rId17"/>
    <p:sldId id="277" r:id="rId18"/>
    <p:sldId id="279" r:id="rId19"/>
    <p:sldId id="278" r:id="rId20"/>
    <p:sldId id="285" r:id="rId21"/>
    <p:sldId id="280" r:id="rId22"/>
    <p:sldId id="281" r:id="rId23"/>
    <p:sldId id="282" r:id="rId24"/>
    <p:sldId id="283" r:id="rId25"/>
    <p:sldId id="284"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78AD8-4C39-4B9D-9BB6-EE119BC5ABA2}"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2895CCF-F056-46B0-8552-9D34A4B11260}">
      <dgm:prSet phldrT="[Text]"/>
      <dgm:spPr/>
      <dgm:t>
        <a:bodyPr/>
        <a:lstStyle/>
        <a:p>
          <a:r>
            <a:rPr lang="en-US" dirty="0" smtClean="0"/>
            <a:t>Whole blood</a:t>
          </a:r>
          <a:endParaRPr lang="en-US" dirty="0"/>
        </a:p>
      </dgm:t>
    </dgm:pt>
    <dgm:pt modelId="{1211A2F5-9888-4A42-BF63-8C3DC671EEA8}" type="parTrans" cxnId="{8B7FD56E-C7C3-4D9B-839D-2D358052A6D1}">
      <dgm:prSet/>
      <dgm:spPr/>
      <dgm:t>
        <a:bodyPr/>
        <a:lstStyle/>
        <a:p>
          <a:endParaRPr lang="en-US"/>
        </a:p>
      </dgm:t>
    </dgm:pt>
    <dgm:pt modelId="{EEC1ECC8-BE86-466F-95CA-2CF590E680F9}" type="sibTrans" cxnId="{8B7FD56E-C7C3-4D9B-839D-2D358052A6D1}">
      <dgm:prSet/>
      <dgm:spPr/>
      <dgm:t>
        <a:bodyPr/>
        <a:lstStyle/>
        <a:p>
          <a:endParaRPr lang="en-US"/>
        </a:p>
      </dgm:t>
    </dgm:pt>
    <dgm:pt modelId="{509E1FEA-09F4-4CD0-A550-3B6A9D319CF2}">
      <dgm:prSet phldrT="[Text]"/>
      <dgm:spPr/>
      <dgm:t>
        <a:bodyPr/>
        <a:lstStyle/>
        <a:p>
          <a:r>
            <a:rPr lang="en-US" dirty="0" smtClean="0"/>
            <a:t>Packed RBC</a:t>
          </a:r>
          <a:endParaRPr lang="en-US" dirty="0"/>
        </a:p>
      </dgm:t>
    </dgm:pt>
    <dgm:pt modelId="{4C030076-E0A6-48D4-BE79-85175FA50392}" type="parTrans" cxnId="{42D16AB0-8585-42ED-8143-ACABEA58F1BB}">
      <dgm:prSet/>
      <dgm:spPr/>
      <dgm:t>
        <a:bodyPr/>
        <a:lstStyle/>
        <a:p>
          <a:endParaRPr lang="en-US"/>
        </a:p>
      </dgm:t>
    </dgm:pt>
    <dgm:pt modelId="{2E162C0C-DB13-4F25-A24C-4972D0467AA6}" type="sibTrans" cxnId="{42D16AB0-8585-42ED-8143-ACABEA58F1BB}">
      <dgm:prSet/>
      <dgm:spPr/>
      <dgm:t>
        <a:bodyPr/>
        <a:lstStyle/>
        <a:p>
          <a:endParaRPr lang="en-US"/>
        </a:p>
      </dgm:t>
    </dgm:pt>
    <dgm:pt modelId="{CF39A5C2-2902-433A-8C2F-DDCEE3788365}">
      <dgm:prSet phldrT="[Text]"/>
      <dgm:spPr/>
      <dgm:t>
        <a:bodyPr/>
        <a:lstStyle/>
        <a:p>
          <a:r>
            <a:rPr lang="en-US" dirty="0" smtClean="0"/>
            <a:t>FFP</a:t>
          </a:r>
          <a:endParaRPr lang="en-US" dirty="0"/>
        </a:p>
      </dgm:t>
    </dgm:pt>
    <dgm:pt modelId="{A59F547C-87B7-44D6-AAD9-60DF3F1B183D}" type="parTrans" cxnId="{F1653EE3-7C25-4B48-9414-7B5D87E6AEB6}">
      <dgm:prSet/>
      <dgm:spPr/>
      <dgm:t>
        <a:bodyPr/>
        <a:lstStyle/>
        <a:p>
          <a:endParaRPr lang="en-US"/>
        </a:p>
      </dgm:t>
    </dgm:pt>
    <dgm:pt modelId="{3C7B9C2D-C2C3-4BF3-B6B3-7C0D37ABAC6F}" type="sibTrans" cxnId="{F1653EE3-7C25-4B48-9414-7B5D87E6AEB6}">
      <dgm:prSet/>
      <dgm:spPr/>
      <dgm:t>
        <a:bodyPr/>
        <a:lstStyle/>
        <a:p>
          <a:endParaRPr lang="en-US"/>
        </a:p>
      </dgm:t>
    </dgm:pt>
    <dgm:pt modelId="{D27C3D07-750A-481A-A256-3AD085CCDE5B}">
      <dgm:prSet phldrT="[Text]"/>
      <dgm:spPr/>
      <dgm:t>
        <a:bodyPr/>
        <a:lstStyle/>
        <a:p>
          <a:r>
            <a:rPr lang="en-US" dirty="0" smtClean="0"/>
            <a:t>Cryoprecipitate </a:t>
          </a:r>
          <a:endParaRPr lang="en-US" dirty="0"/>
        </a:p>
      </dgm:t>
    </dgm:pt>
    <dgm:pt modelId="{97FE4679-6089-4665-81AF-B7CD27D58895}" type="parTrans" cxnId="{71CDD3C5-45CB-4180-8F02-CE9ECAAF9754}">
      <dgm:prSet/>
      <dgm:spPr/>
      <dgm:t>
        <a:bodyPr/>
        <a:lstStyle/>
        <a:p>
          <a:endParaRPr lang="en-US"/>
        </a:p>
      </dgm:t>
    </dgm:pt>
    <dgm:pt modelId="{D0736B55-ED15-4390-93A5-D87A38A40034}" type="sibTrans" cxnId="{71CDD3C5-45CB-4180-8F02-CE9ECAAF9754}">
      <dgm:prSet/>
      <dgm:spPr/>
      <dgm:t>
        <a:bodyPr/>
        <a:lstStyle/>
        <a:p>
          <a:endParaRPr lang="en-US"/>
        </a:p>
      </dgm:t>
    </dgm:pt>
    <dgm:pt modelId="{176B22E4-880F-4102-A3B4-398D69CFD7DF}">
      <dgm:prSet phldrT="[Text]"/>
      <dgm:spPr/>
      <dgm:t>
        <a:bodyPr/>
        <a:lstStyle/>
        <a:p>
          <a:r>
            <a:rPr lang="en-US" dirty="0" smtClean="0"/>
            <a:t>platelets</a:t>
          </a:r>
          <a:endParaRPr lang="en-US" dirty="0"/>
        </a:p>
      </dgm:t>
    </dgm:pt>
    <dgm:pt modelId="{EFFDA9BF-96A5-4EEE-8365-B8E48D2FBEAB}" type="parTrans" cxnId="{58FB0052-FA1A-48AA-905F-C27B0FF3737D}">
      <dgm:prSet/>
      <dgm:spPr/>
      <dgm:t>
        <a:bodyPr/>
        <a:lstStyle/>
        <a:p>
          <a:endParaRPr lang="en-US"/>
        </a:p>
      </dgm:t>
    </dgm:pt>
    <dgm:pt modelId="{922F1452-1E6F-4671-8D2E-9F89D672F84A}" type="sibTrans" cxnId="{58FB0052-FA1A-48AA-905F-C27B0FF3737D}">
      <dgm:prSet/>
      <dgm:spPr/>
      <dgm:t>
        <a:bodyPr/>
        <a:lstStyle/>
        <a:p>
          <a:endParaRPr lang="en-US"/>
        </a:p>
      </dgm:t>
    </dgm:pt>
    <dgm:pt modelId="{1CDC4044-E3F7-4CB3-9204-75645A6A755E}">
      <dgm:prSet/>
      <dgm:spPr/>
      <dgm:t>
        <a:bodyPr/>
        <a:lstStyle/>
        <a:p>
          <a:r>
            <a:rPr lang="en-US" dirty="0" smtClean="0"/>
            <a:t>Prothrombin</a:t>
          </a:r>
        </a:p>
        <a:p>
          <a:r>
            <a:rPr lang="en-US" dirty="0" smtClean="0"/>
            <a:t>Complex</a:t>
          </a:r>
        </a:p>
        <a:p>
          <a:r>
            <a:rPr lang="en-US" dirty="0" smtClean="0"/>
            <a:t>Concentrate </a:t>
          </a:r>
          <a:endParaRPr lang="en-US" dirty="0"/>
        </a:p>
      </dgm:t>
    </dgm:pt>
    <dgm:pt modelId="{A7F49E59-BAE0-4707-83E9-0EAABD0514DF}" type="parTrans" cxnId="{2015F901-5D8D-4D85-8867-968BE64A6503}">
      <dgm:prSet/>
      <dgm:spPr/>
    </dgm:pt>
    <dgm:pt modelId="{6589787F-EC2A-4714-83C5-C0F4D9FE28E8}" type="sibTrans" cxnId="{2015F901-5D8D-4D85-8867-968BE64A6503}">
      <dgm:prSet/>
      <dgm:spPr/>
    </dgm:pt>
    <dgm:pt modelId="{D27C9993-2E15-4E66-AD99-2108CF1C7630}" type="pres">
      <dgm:prSet presAssocID="{98178AD8-4C39-4B9D-9BB6-EE119BC5ABA2}" presName="diagram" presStyleCnt="0">
        <dgm:presLayoutVars>
          <dgm:dir/>
          <dgm:resizeHandles val="exact"/>
        </dgm:presLayoutVars>
      </dgm:prSet>
      <dgm:spPr/>
      <dgm:t>
        <a:bodyPr/>
        <a:lstStyle/>
        <a:p>
          <a:endParaRPr lang="en-US"/>
        </a:p>
      </dgm:t>
    </dgm:pt>
    <dgm:pt modelId="{08E59619-55AD-4CC6-BE3B-44310C1392CC}" type="pres">
      <dgm:prSet presAssocID="{52895CCF-F056-46B0-8552-9D34A4B11260}" presName="node" presStyleLbl="node1" presStyleIdx="0" presStyleCnt="6">
        <dgm:presLayoutVars>
          <dgm:bulletEnabled val="1"/>
        </dgm:presLayoutVars>
      </dgm:prSet>
      <dgm:spPr/>
      <dgm:t>
        <a:bodyPr/>
        <a:lstStyle/>
        <a:p>
          <a:endParaRPr lang="en-US"/>
        </a:p>
      </dgm:t>
    </dgm:pt>
    <dgm:pt modelId="{25CF20C9-6155-4016-A9C2-6C9C81667A00}" type="pres">
      <dgm:prSet presAssocID="{EEC1ECC8-BE86-466F-95CA-2CF590E680F9}" presName="sibTrans" presStyleCnt="0"/>
      <dgm:spPr/>
    </dgm:pt>
    <dgm:pt modelId="{E01BD43F-9D5C-418E-8A80-28795C5ED5D7}" type="pres">
      <dgm:prSet presAssocID="{509E1FEA-09F4-4CD0-A550-3B6A9D319CF2}" presName="node" presStyleLbl="node1" presStyleIdx="1" presStyleCnt="6" custLinFactNeighborX="894">
        <dgm:presLayoutVars>
          <dgm:bulletEnabled val="1"/>
        </dgm:presLayoutVars>
      </dgm:prSet>
      <dgm:spPr/>
      <dgm:t>
        <a:bodyPr/>
        <a:lstStyle/>
        <a:p>
          <a:endParaRPr lang="en-US"/>
        </a:p>
      </dgm:t>
    </dgm:pt>
    <dgm:pt modelId="{77C66F6A-3BDE-4C04-8005-1A05DDE5588E}" type="pres">
      <dgm:prSet presAssocID="{2E162C0C-DB13-4F25-A24C-4972D0467AA6}" presName="sibTrans" presStyleCnt="0"/>
      <dgm:spPr/>
    </dgm:pt>
    <dgm:pt modelId="{CE985A95-75D8-44AA-A9CD-8AD5CA968DB0}" type="pres">
      <dgm:prSet presAssocID="{CF39A5C2-2902-433A-8C2F-DDCEE3788365}" presName="node" presStyleLbl="node1" presStyleIdx="2" presStyleCnt="6">
        <dgm:presLayoutVars>
          <dgm:bulletEnabled val="1"/>
        </dgm:presLayoutVars>
      </dgm:prSet>
      <dgm:spPr/>
      <dgm:t>
        <a:bodyPr/>
        <a:lstStyle/>
        <a:p>
          <a:endParaRPr lang="en-US"/>
        </a:p>
      </dgm:t>
    </dgm:pt>
    <dgm:pt modelId="{49544A12-0290-470A-98A2-35C98343B66B}" type="pres">
      <dgm:prSet presAssocID="{3C7B9C2D-C2C3-4BF3-B6B3-7C0D37ABAC6F}" presName="sibTrans" presStyleCnt="0"/>
      <dgm:spPr/>
    </dgm:pt>
    <dgm:pt modelId="{3C4F8B1D-664B-476A-8C1A-A17AE37BC919}" type="pres">
      <dgm:prSet presAssocID="{D27C3D07-750A-481A-A256-3AD085CCDE5B}" presName="node" presStyleLbl="node1" presStyleIdx="3" presStyleCnt="6">
        <dgm:presLayoutVars>
          <dgm:bulletEnabled val="1"/>
        </dgm:presLayoutVars>
      </dgm:prSet>
      <dgm:spPr/>
      <dgm:t>
        <a:bodyPr/>
        <a:lstStyle/>
        <a:p>
          <a:endParaRPr lang="en-US"/>
        </a:p>
      </dgm:t>
    </dgm:pt>
    <dgm:pt modelId="{5E5B5370-E0AE-438E-9D89-8DF8B582BCD6}" type="pres">
      <dgm:prSet presAssocID="{D0736B55-ED15-4390-93A5-D87A38A40034}" presName="sibTrans" presStyleCnt="0"/>
      <dgm:spPr/>
    </dgm:pt>
    <dgm:pt modelId="{852D45A0-E64D-4B60-8072-936E4B7C53A2}" type="pres">
      <dgm:prSet presAssocID="{176B22E4-880F-4102-A3B4-398D69CFD7DF}" presName="node" presStyleLbl="node1" presStyleIdx="4" presStyleCnt="6">
        <dgm:presLayoutVars>
          <dgm:bulletEnabled val="1"/>
        </dgm:presLayoutVars>
      </dgm:prSet>
      <dgm:spPr/>
      <dgm:t>
        <a:bodyPr/>
        <a:lstStyle/>
        <a:p>
          <a:endParaRPr lang="en-US"/>
        </a:p>
      </dgm:t>
    </dgm:pt>
    <dgm:pt modelId="{FFEB5C8F-B41D-4CCC-969D-5B5CA6C2DE5F}" type="pres">
      <dgm:prSet presAssocID="{922F1452-1E6F-4671-8D2E-9F89D672F84A}" presName="sibTrans" presStyleCnt="0"/>
      <dgm:spPr/>
    </dgm:pt>
    <dgm:pt modelId="{7B444142-5A5E-457D-80C5-0616E65D2162}" type="pres">
      <dgm:prSet presAssocID="{1CDC4044-E3F7-4CB3-9204-75645A6A755E}" presName="node" presStyleLbl="node1" presStyleIdx="5" presStyleCnt="6">
        <dgm:presLayoutVars>
          <dgm:bulletEnabled val="1"/>
        </dgm:presLayoutVars>
      </dgm:prSet>
      <dgm:spPr/>
      <dgm:t>
        <a:bodyPr/>
        <a:lstStyle/>
        <a:p>
          <a:endParaRPr lang="en-US"/>
        </a:p>
      </dgm:t>
    </dgm:pt>
  </dgm:ptLst>
  <dgm:cxnLst>
    <dgm:cxn modelId="{2A19D94B-15A2-4FB7-BFC8-C7A899AE24FA}" type="presOf" srcId="{1CDC4044-E3F7-4CB3-9204-75645A6A755E}" destId="{7B444142-5A5E-457D-80C5-0616E65D2162}" srcOrd="0" destOrd="0" presId="urn:microsoft.com/office/officeart/2005/8/layout/default"/>
    <dgm:cxn modelId="{8B7FD56E-C7C3-4D9B-839D-2D358052A6D1}" srcId="{98178AD8-4C39-4B9D-9BB6-EE119BC5ABA2}" destId="{52895CCF-F056-46B0-8552-9D34A4B11260}" srcOrd="0" destOrd="0" parTransId="{1211A2F5-9888-4A42-BF63-8C3DC671EEA8}" sibTransId="{EEC1ECC8-BE86-466F-95CA-2CF590E680F9}"/>
    <dgm:cxn modelId="{79FF6D75-E152-49E8-8A1A-E1C9E95694C9}" type="presOf" srcId="{CF39A5C2-2902-433A-8C2F-DDCEE3788365}" destId="{CE985A95-75D8-44AA-A9CD-8AD5CA968DB0}" srcOrd="0" destOrd="0" presId="urn:microsoft.com/office/officeart/2005/8/layout/default"/>
    <dgm:cxn modelId="{F1653EE3-7C25-4B48-9414-7B5D87E6AEB6}" srcId="{98178AD8-4C39-4B9D-9BB6-EE119BC5ABA2}" destId="{CF39A5C2-2902-433A-8C2F-DDCEE3788365}" srcOrd="2" destOrd="0" parTransId="{A59F547C-87B7-44D6-AAD9-60DF3F1B183D}" sibTransId="{3C7B9C2D-C2C3-4BF3-B6B3-7C0D37ABAC6F}"/>
    <dgm:cxn modelId="{ED063280-4B90-4EFC-A883-92A4A6A4BA52}" type="presOf" srcId="{52895CCF-F056-46B0-8552-9D34A4B11260}" destId="{08E59619-55AD-4CC6-BE3B-44310C1392CC}" srcOrd="0" destOrd="0" presId="urn:microsoft.com/office/officeart/2005/8/layout/default"/>
    <dgm:cxn modelId="{9FE32C6C-ECFC-4CA6-89F6-AD6E7DCBA3BD}" type="presOf" srcId="{509E1FEA-09F4-4CD0-A550-3B6A9D319CF2}" destId="{E01BD43F-9D5C-418E-8A80-28795C5ED5D7}" srcOrd="0" destOrd="0" presId="urn:microsoft.com/office/officeart/2005/8/layout/default"/>
    <dgm:cxn modelId="{CD686307-C903-4407-8ED1-EB6000BBEEB7}" type="presOf" srcId="{D27C3D07-750A-481A-A256-3AD085CCDE5B}" destId="{3C4F8B1D-664B-476A-8C1A-A17AE37BC919}" srcOrd="0" destOrd="0" presId="urn:microsoft.com/office/officeart/2005/8/layout/default"/>
    <dgm:cxn modelId="{12C00AB4-5533-4C14-9D93-77344D09CC45}" type="presOf" srcId="{98178AD8-4C39-4B9D-9BB6-EE119BC5ABA2}" destId="{D27C9993-2E15-4E66-AD99-2108CF1C7630}" srcOrd="0" destOrd="0" presId="urn:microsoft.com/office/officeart/2005/8/layout/default"/>
    <dgm:cxn modelId="{2015F901-5D8D-4D85-8867-968BE64A6503}" srcId="{98178AD8-4C39-4B9D-9BB6-EE119BC5ABA2}" destId="{1CDC4044-E3F7-4CB3-9204-75645A6A755E}" srcOrd="5" destOrd="0" parTransId="{A7F49E59-BAE0-4707-83E9-0EAABD0514DF}" sibTransId="{6589787F-EC2A-4714-83C5-C0F4D9FE28E8}"/>
    <dgm:cxn modelId="{58FB0052-FA1A-48AA-905F-C27B0FF3737D}" srcId="{98178AD8-4C39-4B9D-9BB6-EE119BC5ABA2}" destId="{176B22E4-880F-4102-A3B4-398D69CFD7DF}" srcOrd="4" destOrd="0" parTransId="{EFFDA9BF-96A5-4EEE-8365-B8E48D2FBEAB}" sibTransId="{922F1452-1E6F-4671-8D2E-9F89D672F84A}"/>
    <dgm:cxn modelId="{2B11ABB4-9694-445D-8DE0-280D6CF5923C}" type="presOf" srcId="{176B22E4-880F-4102-A3B4-398D69CFD7DF}" destId="{852D45A0-E64D-4B60-8072-936E4B7C53A2}" srcOrd="0" destOrd="0" presId="urn:microsoft.com/office/officeart/2005/8/layout/default"/>
    <dgm:cxn modelId="{71CDD3C5-45CB-4180-8F02-CE9ECAAF9754}" srcId="{98178AD8-4C39-4B9D-9BB6-EE119BC5ABA2}" destId="{D27C3D07-750A-481A-A256-3AD085CCDE5B}" srcOrd="3" destOrd="0" parTransId="{97FE4679-6089-4665-81AF-B7CD27D58895}" sibTransId="{D0736B55-ED15-4390-93A5-D87A38A40034}"/>
    <dgm:cxn modelId="{42D16AB0-8585-42ED-8143-ACABEA58F1BB}" srcId="{98178AD8-4C39-4B9D-9BB6-EE119BC5ABA2}" destId="{509E1FEA-09F4-4CD0-A550-3B6A9D319CF2}" srcOrd="1" destOrd="0" parTransId="{4C030076-E0A6-48D4-BE79-85175FA50392}" sibTransId="{2E162C0C-DB13-4F25-A24C-4972D0467AA6}"/>
    <dgm:cxn modelId="{ADF9C0E8-3A77-4523-81AB-D5F4601BE9D0}" type="presParOf" srcId="{D27C9993-2E15-4E66-AD99-2108CF1C7630}" destId="{08E59619-55AD-4CC6-BE3B-44310C1392CC}" srcOrd="0" destOrd="0" presId="urn:microsoft.com/office/officeart/2005/8/layout/default"/>
    <dgm:cxn modelId="{2EE7B793-9852-4C1A-99AF-6EA3FEFEAFA7}" type="presParOf" srcId="{D27C9993-2E15-4E66-AD99-2108CF1C7630}" destId="{25CF20C9-6155-4016-A9C2-6C9C81667A00}" srcOrd="1" destOrd="0" presId="urn:microsoft.com/office/officeart/2005/8/layout/default"/>
    <dgm:cxn modelId="{8D3F95AD-E027-49EE-AAC1-CE5DD775C846}" type="presParOf" srcId="{D27C9993-2E15-4E66-AD99-2108CF1C7630}" destId="{E01BD43F-9D5C-418E-8A80-28795C5ED5D7}" srcOrd="2" destOrd="0" presId="urn:microsoft.com/office/officeart/2005/8/layout/default"/>
    <dgm:cxn modelId="{CF11AFCC-B18C-4BC1-974E-56B2EF94AD67}" type="presParOf" srcId="{D27C9993-2E15-4E66-AD99-2108CF1C7630}" destId="{77C66F6A-3BDE-4C04-8005-1A05DDE5588E}" srcOrd="3" destOrd="0" presId="urn:microsoft.com/office/officeart/2005/8/layout/default"/>
    <dgm:cxn modelId="{237F9C43-D6C4-4B11-9257-80DAD6089A37}" type="presParOf" srcId="{D27C9993-2E15-4E66-AD99-2108CF1C7630}" destId="{CE985A95-75D8-44AA-A9CD-8AD5CA968DB0}" srcOrd="4" destOrd="0" presId="urn:microsoft.com/office/officeart/2005/8/layout/default"/>
    <dgm:cxn modelId="{51ECA644-E9CF-4EA6-A9AA-9DA038A0CB66}" type="presParOf" srcId="{D27C9993-2E15-4E66-AD99-2108CF1C7630}" destId="{49544A12-0290-470A-98A2-35C98343B66B}" srcOrd="5" destOrd="0" presId="urn:microsoft.com/office/officeart/2005/8/layout/default"/>
    <dgm:cxn modelId="{0E10D4EA-FCC4-48AC-A1EF-9A7CDC92FA81}" type="presParOf" srcId="{D27C9993-2E15-4E66-AD99-2108CF1C7630}" destId="{3C4F8B1D-664B-476A-8C1A-A17AE37BC919}" srcOrd="6" destOrd="0" presId="urn:microsoft.com/office/officeart/2005/8/layout/default"/>
    <dgm:cxn modelId="{D2D10ED7-ADDA-4F08-BD0C-88FF0C382859}" type="presParOf" srcId="{D27C9993-2E15-4E66-AD99-2108CF1C7630}" destId="{5E5B5370-E0AE-438E-9D89-8DF8B582BCD6}" srcOrd="7" destOrd="0" presId="urn:microsoft.com/office/officeart/2005/8/layout/default"/>
    <dgm:cxn modelId="{70DE6C68-9339-4FDF-8654-102F080AE8D3}" type="presParOf" srcId="{D27C9993-2E15-4E66-AD99-2108CF1C7630}" destId="{852D45A0-E64D-4B60-8072-936E4B7C53A2}" srcOrd="8" destOrd="0" presId="urn:microsoft.com/office/officeart/2005/8/layout/default"/>
    <dgm:cxn modelId="{EDAEE573-E1E1-445A-BBCA-AF9A77093546}" type="presParOf" srcId="{D27C9993-2E15-4E66-AD99-2108CF1C7630}" destId="{FFEB5C8F-B41D-4CCC-969D-5B5CA6C2DE5F}" srcOrd="9" destOrd="0" presId="urn:microsoft.com/office/officeart/2005/8/layout/default"/>
    <dgm:cxn modelId="{7CE46F04-EA8E-470D-8032-95CEE7817F0C}" type="presParOf" srcId="{D27C9993-2E15-4E66-AD99-2108CF1C7630}" destId="{7B444142-5A5E-457D-80C5-0616E65D216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59619-55AD-4CC6-BE3B-44310C1392CC}">
      <dsp:nvSpPr>
        <dsp:cNvPr id="0" name=""/>
        <dsp:cNvSpPr/>
      </dsp:nvSpPr>
      <dsp:spPr>
        <a:xfrm>
          <a:off x="0" y="36934"/>
          <a:ext cx="3037581" cy="1822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Whole blood</a:t>
          </a:r>
          <a:endParaRPr lang="en-US" sz="3300" kern="1200" dirty="0"/>
        </a:p>
      </dsp:txBody>
      <dsp:txXfrm>
        <a:off x="0" y="36934"/>
        <a:ext cx="3037581" cy="1822549"/>
      </dsp:txXfrm>
    </dsp:sp>
    <dsp:sp modelId="{E01BD43F-9D5C-418E-8A80-28795C5ED5D7}">
      <dsp:nvSpPr>
        <dsp:cNvPr id="0" name=""/>
        <dsp:cNvSpPr/>
      </dsp:nvSpPr>
      <dsp:spPr>
        <a:xfrm>
          <a:off x="3368496" y="36934"/>
          <a:ext cx="3037581" cy="1822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Packed RBC</a:t>
          </a:r>
          <a:endParaRPr lang="en-US" sz="3300" kern="1200" dirty="0"/>
        </a:p>
      </dsp:txBody>
      <dsp:txXfrm>
        <a:off x="3368496" y="36934"/>
        <a:ext cx="3037581" cy="1822549"/>
      </dsp:txXfrm>
    </dsp:sp>
    <dsp:sp modelId="{CE985A95-75D8-44AA-A9CD-8AD5CA968DB0}">
      <dsp:nvSpPr>
        <dsp:cNvPr id="0" name=""/>
        <dsp:cNvSpPr/>
      </dsp:nvSpPr>
      <dsp:spPr>
        <a:xfrm>
          <a:off x="6682680" y="36934"/>
          <a:ext cx="3037581" cy="1822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FFP</a:t>
          </a:r>
          <a:endParaRPr lang="en-US" sz="3300" kern="1200" dirty="0"/>
        </a:p>
      </dsp:txBody>
      <dsp:txXfrm>
        <a:off x="6682680" y="36934"/>
        <a:ext cx="3037581" cy="1822549"/>
      </dsp:txXfrm>
    </dsp:sp>
    <dsp:sp modelId="{3C4F8B1D-664B-476A-8C1A-A17AE37BC919}">
      <dsp:nvSpPr>
        <dsp:cNvPr id="0" name=""/>
        <dsp:cNvSpPr/>
      </dsp:nvSpPr>
      <dsp:spPr>
        <a:xfrm>
          <a:off x="0" y="2163241"/>
          <a:ext cx="3037581" cy="1822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Cryoprecipitate </a:t>
          </a:r>
          <a:endParaRPr lang="en-US" sz="3300" kern="1200" dirty="0"/>
        </a:p>
      </dsp:txBody>
      <dsp:txXfrm>
        <a:off x="0" y="2163241"/>
        <a:ext cx="3037581" cy="1822549"/>
      </dsp:txXfrm>
    </dsp:sp>
    <dsp:sp modelId="{852D45A0-E64D-4B60-8072-936E4B7C53A2}">
      <dsp:nvSpPr>
        <dsp:cNvPr id="0" name=""/>
        <dsp:cNvSpPr/>
      </dsp:nvSpPr>
      <dsp:spPr>
        <a:xfrm>
          <a:off x="3341340" y="2163241"/>
          <a:ext cx="3037581" cy="1822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platelets</a:t>
          </a:r>
          <a:endParaRPr lang="en-US" sz="3300" kern="1200" dirty="0"/>
        </a:p>
      </dsp:txBody>
      <dsp:txXfrm>
        <a:off x="3341340" y="2163241"/>
        <a:ext cx="3037581" cy="1822549"/>
      </dsp:txXfrm>
    </dsp:sp>
    <dsp:sp modelId="{7B444142-5A5E-457D-80C5-0616E65D2162}">
      <dsp:nvSpPr>
        <dsp:cNvPr id="0" name=""/>
        <dsp:cNvSpPr/>
      </dsp:nvSpPr>
      <dsp:spPr>
        <a:xfrm>
          <a:off x="6682680" y="2163241"/>
          <a:ext cx="3037581" cy="1822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Prothrombin</a:t>
          </a:r>
        </a:p>
        <a:p>
          <a:pPr lvl="0" algn="ctr" defTabSz="1466850">
            <a:lnSpc>
              <a:spcPct val="90000"/>
            </a:lnSpc>
            <a:spcBef>
              <a:spcPct val="0"/>
            </a:spcBef>
            <a:spcAft>
              <a:spcPct val="35000"/>
            </a:spcAft>
          </a:pPr>
          <a:r>
            <a:rPr lang="en-US" sz="3300" kern="1200" dirty="0" smtClean="0"/>
            <a:t>Complex</a:t>
          </a:r>
        </a:p>
        <a:p>
          <a:pPr lvl="0" algn="ctr" defTabSz="1466850">
            <a:lnSpc>
              <a:spcPct val="90000"/>
            </a:lnSpc>
            <a:spcBef>
              <a:spcPct val="0"/>
            </a:spcBef>
            <a:spcAft>
              <a:spcPct val="35000"/>
            </a:spcAft>
          </a:pPr>
          <a:r>
            <a:rPr lang="en-US" sz="3300" kern="1200" dirty="0" smtClean="0"/>
            <a:t>Concentrate </a:t>
          </a:r>
          <a:endParaRPr lang="en-US" sz="3300" kern="1200" dirty="0"/>
        </a:p>
      </dsp:txBody>
      <dsp:txXfrm>
        <a:off x="6682680" y="2163241"/>
        <a:ext cx="3037581" cy="18225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D2989-0A83-47B8-A544-955FC2EA766F}"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31C30-596F-4102-9A74-0017F2A9CDED}" type="slidenum">
              <a:rPr lang="en-US" smtClean="0"/>
              <a:t>‹#›</a:t>
            </a:fld>
            <a:endParaRPr lang="en-US"/>
          </a:p>
        </p:txBody>
      </p:sp>
    </p:spTree>
    <p:extLst>
      <p:ext uri="{BB962C8B-B14F-4D97-AF65-F5344CB8AC3E}">
        <p14:creationId xmlns:p14="http://schemas.microsoft.com/office/powerpoint/2010/main" val="265768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31C30-596F-4102-9A74-0017F2A9CDED}" type="slidenum">
              <a:rPr lang="en-US" smtClean="0"/>
              <a:t>16</a:t>
            </a:fld>
            <a:endParaRPr lang="en-US"/>
          </a:p>
        </p:txBody>
      </p:sp>
    </p:spTree>
    <p:extLst>
      <p:ext uri="{BB962C8B-B14F-4D97-AF65-F5344CB8AC3E}">
        <p14:creationId xmlns:p14="http://schemas.microsoft.com/office/powerpoint/2010/main" val="407682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F3A04FC-97F3-40A1-A8B8-273F06D59AFD}"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2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96126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36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0796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3A04FC-97F3-40A1-A8B8-273F06D59AFD}"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73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3A04FC-97F3-40A1-A8B8-273F06D59AFD}"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10719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3A04FC-97F3-40A1-A8B8-273F06D59AFD}"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89133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3A04FC-97F3-40A1-A8B8-273F06D59AFD}"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21292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A04FC-97F3-40A1-A8B8-273F06D59AFD}"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64755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21605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28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3A04FC-97F3-40A1-A8B8-273F06D59AFD}" type="datetimeFigureOut">
              <a:rPr lang="en-US" smtClean="0"/>
              <a:t>3/16/2021</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7C7605-BAAF-4260-B64E-204C77B40B4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158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8000" dirty="0" smtClean="0">
                <a:solidFill>
                  <a:schemeClr val="accent1">
                    <a:lumMod val="50000"/>
                  </a:schemeClr>
                </a:solidFill>
              </a:rPr>
              <a:t>Blood transfusion</a:t>
            </a:r>
            <a:endParaRPr lang="en-US" sz="8000" dirty="0">
              <a:solidFill>
                <a:schemeClr val="accent1">
                  <a:lumMod val="50000"/>
                </a:schemeClr>
              </a:solidFill>
            </a:endParaRPr>
          </a:p>
        </p:txBody>
      </p:sp>
      <p:sp>
        <p:nvSpPr>
          <p:cNvPr id="3" name="Subtitle 2"/>
          <p:cNvSpPr>
            <a:spLocks noGrp="1"/>
          </p:cNvSpPr>
          <p:nvPr>
            <p:ph type="subTitle" idx="1"/>
          </p:nvPr>
        </p:nvSpPr>
        <p:spPr/>
        <p:txBody>
          <a:bodyPr>
            <a:normAutofit/>
          </a:bodyPr>
          <a:lstStyle/>
          <a:p>
            <a:r>
              <a:rPr lang="en-US" sz="2400" dirty="0" err="1" smtClean="0">
                <a:solidFill>
                  <a:schemeClr val="accent1">
                    <a:lumMod val="50000"/>
                  </a:schemeClr>
                </a:solidFill>
              </a:rPr>
              <a:t>Raheeq</a:t>
            </a:r>
            <a:r>
              <a:rPr lang="en-US" sz="2400" dirty="0" smtClean="0">
                <a:solidFill>
                  <a:schemeClr val="accent1">
                    <a:lumMod val="50000"/>
                  </a:schemeClr>
                </a:solidFill>
              </a:rPr>
              <a:t> </a:t>
            </a:r>
            <a:r>
              <a:rPr lang="en-US" sz="2400" dirty="0" err="1" smtClean="0">
                <a:solidFill>
                  <a:schemeClr val="accent1">
                    <a:lumMod val="50000"/>
                  </a:schemeClr>
                </a:solidFill>
              </a:rPr>
              <a:t>dumor</a:t>
            </a:r>
            <a:endParaRPr lang="en-US" sz="2400" dirty="0" smtClean="0">
              <a:solidFill>
                <a:schemeClr val="accent1">
                  <a:lumMod val="50000"/>
                </a:schemeClr>
              </a:solidFill>
            </a:endParaRPr>
          </a:p>
          <a:p>
            <a:r>
              <a:rPr lang="en-US" sz="2400" dirty="0" smtClean="0">
                <a:solidFill>
                  <a:schemeClr val="accent1">
                    <a:lumMod val="50000"/>
                  </a:schemeClr>
                </a:solidFill>
              </a:rPr>
              <a:t>Noor </a:t>
            </a:r>
            <a:r>
              <a:rPr lang="en-US" sz="2400" dirty="0" err="1" smtClean="0">
                <a:solidFill>
                  <a:schemeClr val="accent1">
                    <a:lumMod val="50000"/>
                  </a:schemeClr>
                </a:solidFill>
              </a:rPr>
              <a:t>ibrahim</a:t>
            </a:r>
            <a:endParaRPr lang="en-US" sz="2400" dirty="0" smtClean="0">
              <a:solidFill>
                <a:schemeClr val="accent1">
                  <a:lumMod val="50000"/>
                </a:schemeClr>
              </a:solidFill>
            </a:endParaRPr>
          </a:p>
          <a:p>
            <a:r>
              <a:rPr lang="en-US" sz="2400" dirty="0" err="1" smtClean="0">
                <a:solidFill>
                  <a:schemeClr val="accent1">
                    <a:lumMod val="50000"/>
                  </a:schemeClr>
                </a:solidFill>
              </a:rPr>
              <a:t>Karam</a:t>
            </a:r>
            <a:r>
              <a:rPr lang="en-US" sz="2400" dirty="0" smtClean="0">
                <a:solidFill>
                  <a:schemeClr val="accent1">
                    <a:lumMod val="50000"/>
                  </a:schemeClr>
                </a:solidFill>
              </a:rPr>
              <a:t> </a:t>
            </a:r>
            <a:r>
              <a:rPr lang="en-US" sz="2400" dirty="0" err="1" smtClean="0">
                <a:solidFill>
                  <a:schemeClr val="accent1">
                    <a:lumMod val="50000"/>
                  </a:schemeClr>
                </a:solidFill>
              </a:rPr>
              <a:t>alshamyleh</a:t>
            </a:r>
            <a:endParaRPr lang="en-US" sz="2400" dirty="0">
              <a:solidFill>
                <a:schemeClr val="accent1">
                  <a:lumMod val="50000"/>
                </a:schemeClr>
              </a:solidFill>
            </a:endParaRPr>
          </a:p>
        </p:txBody>
      </p:sp>
    </p:spTree>
    <p:extLst>
      <p:ext uri="{BB962C8B-B14F-4D97-AF65-F5344CB8AC3E}">
        <p14:creationId xmlns:p14="http://schemas.microsoft.com/office/powerpoint/2010/main" val="25113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78186"/>
            <a:ext cx="5566795" cy="805759"/>
          </a:xfrm>
          <a:solidFill>
            <a:schemeClr val="accent1">
              <a:lumMod val="75000"/>
            </a:schemeClr>
          </a:solidFill>
        </p:spPr>
        <p:txBody>
          <a:bodyPr/>
          <a:lstStyle/>
          <a:p>
            <a:r>
              <a:rPr lang="en-US" dirty="0" smtClean="0">
                <a:solidFill>
                  <a:schemeClr val="accent2">
                    <a:lumMod val="60000"/>
                    <a:lumOff val="40000"/>
                  </a:schemeClr>
                </a:solidFill>
              </a:rPr>
              <a:t>Platelet transfusion</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1874067"/>
            <a:ext cx="10944553" cy="4671587"/>
          </a:xfrm>
        </p:spPr>
        <p:txBody>
          <a:bodyPr>
            <a:normAutofit lnSpcReduction="10000"/>
          </a:bodyPr>
          <a:lstStyle/>
          <a:p>
            <a:r>
              <a:rPr lang="en-GB" sz="2400" dirty="0">
                <a:solidFill>
                  <a:schemeClr val="accent1">
                    <a:lumMod val="50000"/>
                  </a:schemeClr>
                </a:solidFill>
              </a:rPr>
              <a:t>Platelets are supplied as a pooled platelet concentrate and contain about 250 × 109/L. Platelets are stored on a special agitator at 20–24°C and have a shelf life of only 5 days. Platelet transfusions are given to patients with thrombocytopenia or with platelet </a:t>
            </a:r>
            <a:r>
              <a:rPr lang="en-GB" sz="2400" dirty="0" smtClean="0">
                <a:solidFill>
                  <a:schemeClr val="accent1">
                    <a:lumMod val="50000"/>
                  </a:schemeClr>
                </a:solidFill>
              </a:rPr>
              <a:t>dysfunction </a:t>
            </a:r>
            <a:r>
              <a:rPr lang="en-GB" sz="2400" dirty="0">
                <a:solidFill>
                  <a:schemeClr val="accent1">
                    <a:lumMod val="50000"/>
                  </a:schemeClr>
                </a:solidFill>
              </a:rPr>
              <a:t>who are bleeding or undergoing </a:t>
            </a:r>
            <a:r>
              <a:rPr lang="en-GB" sz="2400" dirty="0" smtClean="0">
                <a:solidFill>
                  <a:schemeClr val="accent1">
                    <a:lumMod val="50000"/>
                  </a:schemeClr>
                </a:solidFill>
              </a:rPr>
              <a:t>surgery (e.g. lumbar puncture ) , </a:t>
            </a:r>
            <a:r>
              <a:rPr lang="en-GB" sz="2400" dirty="0">
                <a:solidFill>
                  <a:schemeClr val="accent1">
                    <a:lumMod val="50000"/>
                  </a:schemeClr>
                </a:solidFill>
              </a:rPr>
              <a:t>carried out at less than 50 x </a:t>
            </a:r>
            <a:r>
              <a:rPr lang="en-GB" sz="2400" dirty="0" smtClean="0">
                <a:solidFill>
                  <a:schemeClr val="accent1">
                    <a:lumMod val="50000"/>
                  </a:schemeClr>
                </a:solidFill>
              </a:rPr>
              <a:t>109/L</a:t>
            </a:r>
          </a:p>
          <a:p>
            <a:r>
              <a:rPr lang="en-US" sz="3600" u="sng" dirty="0" smtClean="0">
                <a:solidFill>
                  <a:schemeClr val="accent1">
                    <a:lumMod val="50000"/>
                  </a:schemeClr>
                </a:solidFill>
              </a:rPr>
              <a:t>indications:</a:t>
            </a:r>
          </a:p>
          <a:p>
            <a:pPr>
              <a:buFont typeface="Wingdings" panose="05000000000000000000" pitchFamily="2" charset="2"/>
              <a:buChar char="q"/>
            </a:pPr>
            <a:r>
              <a:rPr lang="en-US" sz="2400" dirty="0" smtClean="0">
                <a:solidFill>
                  <a:schemeClr val="accent1">
                    <a:lumMod val="50000"/>
                  </a:schemeClr>
                </a:solidFill>
              </a:rPr>
              <a:t>chemo therapy ,radiotherapy for leukemia and multiple myeloma</a:t>
            </a:r>
          </a:p>
          <a:p>
            <a:pPr>
              <a:buFont typeface="Wingdings" panose="05000000000000000000" pitchFamily="2" charset="2"/>
              <a:buChar char="q"/>
            </a:pPr>
            <a:r>
              <a:rPr lang="en-US" sz="2400" dirty="0" smtClean="0">
                <a:solidFill>
                  <a:schemeClr val="accent1">
                    <a:lumMod val="50000"/>
                  </a:schemeClr>
                </a:solidFill>
              </a:rPr>
              <a:t>aplastic </a:t>
            </a:r>
            <a:r>
              <a:rPr lang="en-US" sz="2400" dirty="0">
                <a:solidFill>
                  <a:schemeClr val="accent1">
                    <a:lumMod val="50000"/>
                  </a:schemeClr>
                </a:solidFill>
              </a:rPr>
              <a:t>anemia</a:t>
            </a:r>
          </a:p>
          <a:p>
            <a:pPr>
              <a:buFont typeface="Wingdings" panose="05000000000000000000" pitchFamily="2" charset="2"/>
              <a:buChar char="q"/>
            </a:pPr>
            <a:r>
              <a:rPr lang="en-US" sz="2400" dirty="0" smtClean="0">
                <a:solidFill>
                  <a:schemeClr val="accent1">
                    <a:lumMod val="50000"/>
                  </a:schemeClr>
                </a:solidFill>
              </a:rPr>
              <a:t>hypersplenism</a:t>
            </a:r>
            <a:endParaRPr lang="en-US" sz="2400" dirty="0">
              <a:solidFill>
                <a:schemeClr val="accent1">
                  <a:lumMod val="50000"/>
                </a:schemeClr>
              </a:solidFill>
            </a:endParaRPr>
          </a:p>
          <a:p>
            <a:pPr>
              <a:buFont typeface="Wingdings" panose="05000000000000000000" pitchFamily="2" charset="2"/>
              <a:buChar char="q"/>
            </a:pPr>
            <a:r>
              <a:rPr lang="en-US" sz="2400" dirty="0" smtClean="0">
                <a:solidFill>
                  <a:schemeClr val="accent1">
                    <a:lumMod val="50000"/>
                  </a:schemeClr>
                </a:solidFill>
              </a:rPr>
              <a:t>AIDS</a:t>
            </a:r>
            <a:endParaRPr lang="en-US" sz="2400" dirty="0">
              <a:solidFill>
                <a:schemeClr val="accent1">
                  <a:lumMod val="50000"/>
                </a:schemeClr>
              </a:solidFill>
            </a:endParaRPr>
          </a:p>
          <a:p>
            <a:pPr>
              <a:buFont typeface="Wingdings" panose="05000000000000000000" pitchFamily="2" charset="2"/>
              <a:buChar char="q"/>
            </a:pPr>
            <a:r>
              <a:rPr lang="en-US" sz="2400" dirty="0" smtClean="0">
                <a:solidFill>
                  <a:schemeClr val="accent1">
                    <a:lumMod val="50000"/>
                  </a:schemeClr>
                </a:solidFill>
              </a:rPr>
              <a:t>ITP</a:t>
            </a:r>
            <a:endParaRPr lang="en-US" sz="2400" dirty="0">
              <a:solidFill>
                <a:schemeClr val="accent1">
                  <a:lumMod val="50000"/>
                </a:schemeClr>
              </a:solidFill>
            </a:endParaRPr>
          </a:p>
        </p:txBody>
      </p:sp>
    </p:spTree>
    <p:extLst>
      <p:ext uri="{BB962C8B-B14F-4D97-AF65-F5344CB8AC3E}">
        <p14:creationId xmlns:p14="http://schemas.microsoft.com/office/powerpoint/2010/main" val="394193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869132"/>
            <a:ext cx="8436744" cy="769546"/>
          </a:xfrm>
          <a:solidFill>
            <a:schemeClr val="accent1">
              <a:lumMod val="75000"/>
            </a:schemeClr>
          </a:solidFill>
        </p:spPr>
        <p:txBody>
          <a:bodyPr/>
          <a:lstStyle/>
          <a:p>
            <a:r>
              <a:rPr lang="en-US" dirty="0">
                <a:solidFill>
                  <a:schemeClr val="accent2">
                    <a:lumMod val="60000"/>
                    <a:lumOff val="40000"/>
                  </a:schemeClr>
                </a:solidFill>
              </a:rPr>
              <a:t>Prothrombin complex </a:t>
            </a:r>
            <a:r>
              <a:rPr lang="en-US" dirty="0" smtClean="0">
                <a:solidFill>
                  <a:schemeClr val="accent2">
                    <a:lumMod val="60000"/>
                    <a:lumOff val="40000"/>
                  </a:schemeClr>
                </a:solidFill>
              </a:rPr>
              <a:t>concentrates</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2286000"/>
            <a:ext cx="10473773" cy="4023360"/>
          </a:xfrm>
        </p:spPr>
        <p:txBody>
          <a:bodyPr>
            <a:normAutofit/>
          </a:bodyPr>
          <a:lstStyle/>
          <a:p>
            <a:r>
              <a:rPr lang="en-GB" sz="3200" dirty="0">
                <a:solidFill>
                  <a:schemeClr val="accent1">
                    <a:lumMod val="50000"/>
                  </a:schemeClr>
                </a:solidFill>
              </a:rPr>
              <a:t>are highly purified concentrates prepared from pooled plasma. They contain factors II, IX and X. Factor VII may be included or produced separately. It is indicated for the emergency reversal of anticoagulant (warfarin) therapy in uncontrolled haemorrhage</a:t>
            </a:r>
            <a:endParaRPr lang="en-US" sz="3200" dirty="0">
              <a:solidFill>
                <a:schemeClr val="accent1">
                  <a:lumMod val="50000"/>
                </a:schemeClr>
              </a:solidFill>
            </a:endParaRPr>
          </a:p>
        </p:txBody>
      </p:sp>
    </p:spTree>
    <p:extLst>
      <p:ext uri="{BB962C8B-B14F-4D97-AF65-F5344CB8AC3E}">
        <p14:creationId xmlns:p14="http://schemas.microsoft.com/office/powerpoint/2010/main" val="268625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F4E52381-09F8-4F4D-99F4-349658944295}"/>
              </a:ext>
            </a:extLst>
          </p:cNvPr>
          <p:cNvSpPr>
            <a:spLocks noGrp="1"/>
          </p:cNvSpPr>
          <p:nvPr>
            <p:ph type="title"/>
          </p:nvPr>
        </p:nvSpPr>
        <p:spPr>
          <a:xfrm>
            <a:off x="1024128" y="860079"/>
            <a:ext cx="9720072" cy="769546"/>
          </a:xfrm>
          <a:solidFill>
            <a:schemeClr val="accent1">
              <a:lumMod val="75000"/>
            </a:schemeClr>
          </a:solidFill>
        </p:spPr>
        <p:txBody>
          <a:bodyPr>
            <a:normAutofit fontScale="90000"/>
          </a:bodyPr>
          <a:lstStyle/>
          <a:p>
            <a:pPr rtl="0"/>
            <a:r>
              <a:rPr lang="en-US" b="1" dirty="0">
                <a:solidFill>
                  <a:schemeClr val="accent2">
                    <a:lumMod val="60000"/>
                    <a:lumOff val="40000"/>
                  </a:schemeClr>
                </a:solidFill>
              </a:rPr>
              <a:t>What are the different blood groups?</a:t>
            </a:r>
            <a:endParaRPr lang="ar-AE" b="1"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A6A2D535-5F11-DD46-83DE-6495691052C3}"/>
              </a:ext>
            </a:extLst>
          </p:cNvPr>
          <p:cNvSpPr>
            <a:spLocks noGrp="1"/>
          </p:cNvSpPr>
          <p:nvPr>
            <p:ph sz="half" idx="1"/>
          </p:nvPr>
        </p:nvSpPr>
        <p:spPr>
          <a:xfrm>
            <a:off x="1024128" y="2285999"/>
            <a:ext cx="5639222" cy="4431671"/>
          </a:xfrm>
        </p:spPr>
        <p:txBody>
          <a:bodyPr>
            <a:noAutofit/>
          </a:bodyPr>
          <a:lstStyle/>
          <a:p>
            <a:pPr algn="l" rtl="0"/>
            <a:r>
              <a:rPr lang="en-US" sz="3200" dirty="0">
                <a:solidFill>
                  <a:schemeClr val="accent1">
                    <a:lumMod val="50000"/>
                  </a:schemeClr>
                </a:solidFill>
              </a:rPr>
              <a:t>The differences in human blood are due to the presence or absence of certain protein molecules called </a:t>
            </a:r>
            <a:r>
              <a:rPr lang="en-US" sz="3200" u="sng" dirty="0">
                <a:solidFill>
                  <a:schemeClr val="accent1">
                    <a:lumMod val="50000"/>
                  </a:schemeClr>
                </a:solidFill>
              </a:rPr>
              <a:t>antigens </a:t>
            </a:r>
            <a:r>
              <a:rPr lang="en-US" sz="3200" dirty="0">
                <a:solidFill>
                  <a:schemeClr val="accent1">
                    <a:lumMod val="50000"/>
                  </a:schemeClr>
                </a:solidFill>
              </a:rPr>
              <a:t>and </a:t>
            </a:r>
            <a:r>
              <a:rPr lang="en-US" sz="3200" u="sng" dirty="0">
                <a:solidFill>
                  <a:schemeClr val="accent1">
                    <a:lumMod val="50000"/>
                  </a:schemeClr>
                </a:solidFill>
              </a:rPr>
              <a:t>antibodies</a:t>
            </a:r>
            <a:r>
              <a:rPr lang="en-US" sz="3200" dirty="0">
                <a:solidFill>
                  <a:schemeClr val="accent1">
                    <a:lumMod val="50000"/>
                  </a:schemeClr>
                </a:solidFill>
              </a:rPr>
              <a:t>.</a:t>
            </a:r>
          </a:p>
          <a:p>
            <a:pPr algn="l" rtl="0"/>
            <a:r>
              <a:rPr lang="en-US" sz="3200" u="sng" dirty="0">
                <a:solidFill>
                  <a:schemeClr val="accent1">
                    <a:lumMod val="50000"/>
                  </a:schemeClr>
                </a:solidFill>
              </a:rPr>
              <a:t>Antigens</a:t>
            </a:r>
            <a:r>
              <a:rPr lang="en-US" sz="3200" dirty="0">
                <a:solidFill>
                  <a:schemeClr val="accent1">
                    <a:lumMod val="50000"/>
                  </a:schemeClr>
                </a:solidFill>
              </a:rPr>
              <a:t> are located </a:t>
            </a:r>
            <a:r>
              <a:rPr lang="en-US" sz="3200" u="sng" dirty="0">
                <a:solidFill>
                  <a:schemeClr val="accent1">
                    <a:lumMod val="50000"/>
                  </a:schemeClr>
                </a:solidFill>
              </a:rPr>
              <a:t>on the surface of the RBCs</a:t>
            </a:r>
            <a:r>
              <a:rPr lang="en-US" sz="3200" dirty="0">
                <a:solidFill>
                  <a:schemeClr val="accent1">
                    <a:lumMod val="50000"/>
                  </a:schemeClr>
                </a:solidFill>
              </a:rPr>
              <a:t> and antibodies are in the blood </a:t>
            </a:r>
            <a:r>
              <a:rPr lang="en-US" sz="3200" u="sng" dirty="0">
                <a:solidFill>
                  <a:schemeClr val="accent1">
                    <a:lumMod val="50000"/>
                  </a:schemeClr>
                </a:solidFill>
              </a:rPr>
              <a:t>plasma</a:t>
            </a:r>
            <a:r>
              <a:rPr lang="en-US" sz="3200" dirty="0">
                <a:solidFill>
                  <a:schemeClr val="accent1">
                    <a:lumMod val="50000"/>
                  </a:schemeClr>
                </a:solidFill>
              </a:rPr>
              <a:t>.</a:t>
            </a:r>
            <a:endParaRPr lang="ar-AE" sz="3200" dirty="0">
              <a:solidFill>
                <a:schemeClr val="accent1">
                  <a:lumMod val="50000"/>
                </a:schemeClr>
              </a:solidFill>
            </a:endParaRPr>
          </a:p>
        </p:txBody>
      </p:sp>
      <p:sp>
        <p:nvSpPr>
          <p:cNvPr id="4" name="عنصر نائب للمحتوى 3">
            <a:extLst>
              <a:ext uri="{FF2B5EF4-FFF2-40B4-BE49-F238E27FC236}">
                <a16:creationId xmlns="" xmlns:a16="http://schemas.microsoft.com/office/drawing/2014/main" id="{C54F93D3-366E-FC4D-84B4-616BB9C9B662}"/>
              </a:ext>
            </a:extLst>
          </p:cNvPr>
          <p:cNvSpPr>
            <a:spLocks noGrp="1"/>
          </p:cNvSpPr>
          <p:nvPr>
            <p:ph sz="half" idx="2"/>
          </p:nvPr>
        </p:nvSpPr>
        <p:spPr>
          <a:xfrm>
            <a:off x="6749810" y="2299580"/>
            <a:ext cx="5028747" cy="4023360"/>
          </a:xfrm>
        </p:spPr>
        <p:txBody>
          <a:bodyPr>
            <a:normAutofit/>
          </a:bodyPr>
          <a:lstStyle/>
          <a:p>
            <a:pPr algn="l" rtl="0"/>
            <a:r>
              <a:rPr lang="en-US" sz="3200" dirty="0">
                <a:solidFill>
                  <a:schemeClr val="accent1">
                    <a:lumMod val="50000"/>
                  </a:schemeClr>
                </a:solidFill>
              </a:rPr>
              <a:t>The blood group you belong to depends on what you have inherited from your parents.</a:t>
            </a:r>
          </a:p>
          <a:p>
            <a:pPr algn="l" rtl="0"/>
            <a:r>
              <a:rPr lang="en-US" sz="3200" dirty="0">
                <a:solidFill>
                  <a:schemeClr val="accent1">
                    <a:lumMod val="50000"/>
                  </a:schemeClr>
                </a:solidFill>
              </a:rPr>
              <a:t>The ( </a:t>
            </a:r>
            <a:r>
              <a:rPr lang="en-US" sz="3200" b="1" dirty="0">
                <a:solidFill>
                  <a:schemeClr val="accent1">
                    <a:lumMod val="50000"/>
                  </a:schemeClr>
                </a:solidFill>
              </a:rPr>
              <a:t>ABO</a:t>
            </a:r>
            <a:r>
              <a:rPr lang="en-US" sz="3200" dirty="0">
                <a:solidFill>
                  <a:schemeClr val="accent1">
                    <a:lumMod val="50000"/>
                  </a:schemeClr>
                </a:solidFill>
              </a:rPr>
              <a:t> ) and </a:t>
            </a:r>
            <a:r>
              <a:rPr lang="en-US" sz="3200" b="1" dirty="0">
                <a:solidFill>
                  <a:schemeClr val="accent1">
                    <a:lumMod val="50000"/>
                  </a:schemeClr>
                </a:solidFill>
              </a:rPr>
              <a:t>Rhesus</a:t>
            </a:r>
            <a:r>
              <a:rPr lang="en-US" sz="3200" dirty="0">
                <a:solidFill>
                  <a:schemeClr val="accent1">
                    <a:lumMod val="50000"/>
                  </a:schemeClr>
                </a:solidFill>
              </a:rPr>
              <a:t> (</a:t>
            </a:r>
            <a:r>
              <a:rPr lang="en-US" sz="3200" b="1" dirty="0">
                <a:solidFill>
                  <a:schemeClr val="accent1">
                    <a:lumMod val="50000"/>
                  </a:schemeClr>
                </a:solidFill>
              </a:rPr>
              <a:t>Rh</a:t>
            </a:r>
            <a:r>
              <a:rPr lang="en-US" sz="3200" dirty="0">
                <a:solidFill>
                  <a:schemeClr val="accent1">
                    <a:lumMod val="50000"/>
                  </a:schemeClr>
                </a:solidFill>
              </a:rPr>
              <a:t>) systems are the most important ones used for blood transfusions.</a:t>
            </a:r>
            <a:endParaRPr lang="ar-AE" sz="3200" dirty="0">
              <a:solidFill>
                <a:schemeClr val="accent1">
                  <a:lumMod val="50000"/>
                </a:schemeClr>
              </a:solidFill>
            </a:endParaRPr>
          </a:p>
        </p:txBody>
      </p:sp>
    </p:spTree>
    <p:extLst>
      <p:ext uri="{BB962C8B-B14F-4D97-AF65-F5344CB8AC3E}">
        <p14:creationId xmlns:p14="http://schemas.microsoft.com/office/powerpoint/2010/main" val="125827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EA9DF0E-6FEE-3D43-AE2D-7325878A125A}"/>
              </a:ext>
            </a:extLst>
          </p:cNvPr>
          <p:cNvSpPr>
            <a:spLocks noGrp="1"/>
          </p:cNvSpPr>
          <p:nvPr>
            <p:ph type="title"/>
          </p:nvPr>
        </p:nvSpPr>
        <p:spPr>
          <a:xfrm>
            <a:off x="1024128" y="905346"/>
            <a:ext cx="9720072" cy="805759"/>
          </a:xfrm>
          <a:solidFill>
            <a:schemeClr val="accent1">
              <a:lumMod val="75000"/>
            </a:schemeClr>
          </a:solidFill>
        </p:spPr>
        <p:txBody>
          <a:bodyPr>
            <a:normAutofit fontScale="90000"/>
          </a:bodyPr>
          <a:lstStyle/>
          <a:p>
            <a:r>
              <a:rPr lang="en-US" b="1" dirty="0">
                <a:solidFill>
                  <a:schemeClr val="accent2">
                    <a:lumMod val="60000"/>
                    <a:lumOff val="40000"/>
                  </a:schemeClr>
                </a:solidFill>
              </a:rPr>
              <a:t>Classical ABO blood grouping system</a:t>
            </a:r>
            <a:endParaRPr lang="ar-AE" b="1"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CAC38537-E7B7-5343-8033-AC928C2EF308}"/>
              </a:ext>
            </a:extLst>
          </p:cNvPr>
          <p:cNvSpPr>
            <a:spLocks noGrp="1"/>
          </p:cNvSpPr>
          <p:nvPr>
            <p:ph sz="half" idx="1"/>
          </p:nvPr>
        </p:nvSpPr>
        <p:spPr/>
        <p:txBody>
          <a:bodyPr>
            <a:normAutofit/>
          </a:bodyPr>
          <a:lstStyle/>
          <a:p>
            <a:pPr algn="l" rtl="0"/>
            <a:r>
              <a:rPr lang="en-US" sz="2800" dirty="0">
                <a:solidFill>
                  <a:schemeClr val="accent1">
                    <a:lumMod val="50000"/>
                  </a:schemeClr>
                </a:solidFill>
              </a:rPr>
              <a:t>The most important in assuring a safe blood transfusion.</a:t>
            </a:r>
          </a:p>
          <a:p>
            <a:pPr algn="l" rtl="0"/>
            <a:r>
              <a:rPr lang="en-US" sz="2800" dirty="0">
                <a:solidFill>
                  <a:schemeClr val="accent1">
                    <a:lumMod val="50000"/>
                  </a:schemeClr>
                </a:solidFill>
              </a:rPr>
              <a:t>Is based on presence or absence of A and B Antigens</a:t>
            </a:r>
            <a:r>
              <a:rPr lang="ar-SA" sz="2800" dirty="0">
                <a:solidFill>
                  <a:schemeClr val="accent1">
                    <a:lumMod val="50000"/>
                  </a:schemeClr>
                </a:solidFill>
              </a:rPr>
              <a:t> </a:t>
            </a:r>
            <a:r>
              <a:rPr lang="en-US" sz="2800" dirty="0">
                <a:solidFill>
                  <a:schemeClr val="accent1">
                    <a:lumMod val="50000"/>
                  </a:schemeClr>
                </a:solidFill>
              </a:rPr>
              <a:t> </a:t>
            </a:r>
            <a:r>
              <a:rPr lang="ar-SA" sz="2800" dirty="0">
                <a:solidFill>
                  <a:schemeClr val="accent1">
                    <a:lumMod val="50000"/>
                  </a:schemeClr>
                </a:solidFill>
              </a:rPr>
              <a:t>  </a:t>
            </a:r>
            <a:r>
              <a:rPr lang="en-US" sz="2800" dirty="0" smtClean="0">
                <a:solidFill>
                  <a:schemeClr val="accent1">
                    <a:lumMod val="50000"/>
                  </a:schemeClr>
                </a:solidFill>
              </a:rPr>
              <a:t>(</a:t>
            </a:r>
            <a:r>
              <a:rPr lang="ar-SA" sz="2800" dirty="0" smtClean="0">
                <a:solidFill>
                  <a:schemeClr val="accent1">
                    <a:lumMod val="50000"/>
                  </a:schemeClr>
                </a:solidFill>
              </a:rPr>
              <a:t>agglutinogens</a:t>
            </a:r>
            <a:r>
              <a:rPr lang="ar-SA" sz="2800" dirty="0">
                <a:solidFill>
                  <a:schemeClr val="accent1">
                    <a:lumMod val="50000"/>
                  </a:schemeClr>
                </a:solidFill>
              </a:rPr>
              <a:t>( </a:t>
            </a:r>
            <a:r>
              <a:rPr lang="en-US" sz="2800" dirty="0">
                <a:solidFill>
                  <a:schemeClr val="accent1">
                    <a:lumMod val="50000"/>
                  </a:schemeClr>
                </a:solidFill>
              </a:rPr>
              <a:t>on red cell membrane.</a:t>
            </a:r>
          </a:p>
          <a:p>
            <a:pPr algn="l" rtl="0"/>
            <a:r>
              <a:rPr lang="en-US" sz="2800" dirty="0">
                <a:solidFill>
                  <a:schemeClr val="accent1">
                    <a:lumMod val="50000"/>
                  </a:schemeClr>
                </a:solidFill>
              </a:rPr>
              <a:t>There are 4 blood groups according to this </a:t>
            </a:r>
            <a:r>
              <a:rPr lang="en-US" sz="2800" dirty="0" err="1">
                <a:solidFill>
                  <a:schemeClr val="accent1">
                    <a:lumMod val="50000"/>
                  </a:schemeClr>
                </a:solidFill>
              </a:rPr>
              <a:t>system:A,B,AB,O</a:t>
            </a:r>
            <a:r>
              <a:rPr lang="ar-SA" sz="2800" dirty="0">
                <a:solidFill>
                  <a:schemeClr val="accent1">
                    <a:lumMod val="50000"/>
                  </a:schemeClr>
                </a:solidFill>
              </a:rPr>
              <a:t> group.</a:t>
            </a:r>
            <a:endParaRPr lang="ar-AE" sz="2800" dirty="0">
              <a:solidFill>
                <a:schemeClr val="accent1">
                  <a:lumMod val="50000"/>
                </a:schemeClr>
              </a:solidFill>
            </a:endParaRPr>
          </a:p>
        </p:txBody>
      </p:sp>
      <p:sp>
        <p:nvSpPr>
          <p:cNvPr id="4" name="عنصر نائب للمحتوى 3">
            <a:extLst>
              <a:ext uri="{FF2B5EF4-FFF2-40B4-BE49-F238E27FC236}">
                <a16:creationId xmlns="" xmlns:a16="http://schemas.microsoft.com/office/drawing/2014/main" id="{111B9636-E725-4A4D-8346-F90A626A36D7}"/>
              </a:ext>
            </a:extLst>
          </p:cNvPr>
          <p:cNvSpPr>
            <a:spLocks noGrp="1"/>
          </p:cNvSpPr>
          <p:nvPr>
            <p:ph sz="half" idx="2"/>
          </p:nvPr>
        </p:nvSpPr>
        <p:spPr/>
        <p:txBody>
          <a:bodyPr/>
          <a:lstStyle/>
          <a:p>
            <a:pPr algn="l" rtl="0"/>
            <a:r>
              <a:rPr lang="ar-SA" dirty="0">
                <a:solidFill>
                  <a:schemeClr val="accent1">
                    <a:lumMod val="50000"/>
                  </a:schemeClr>
                </a:solidFill>
              </a:rPr>
              <a:t>These antigens are characterized by:</a:t>
            </a:r>
          </a:p>
          <a:p>
            <a:pPr marL="514350" indent="-514350" algn="l" rtl="0">
              <a:buFont typeface="+mj-lt"/>
              <a:buAutoNum type="arabicPeriod"/>
            </a:pPr>
            <a:r>
              <a:rPr lang="ar-SA" dirty="0">
                <a:solidFill>
                  <a:schemeClr val="accent1">
                    <a:lumMod val="50000"/>
                  </a:schemeClr>
                </a:solidFill>
              </a:rPr>
              <a:t>They are inherited according </a:t>
            </a:r>
            <a:r>
              <a:rPr lang="ar-SA" b="1" u="sng" dirty="0">
                <a:solidFill>
                  <a:schemeClr val="accent1">
                    <a:lumMod val="50000"/>
                  </a:schemeClr>
                </a:solidFill>
              </a:rPr>
              <a:t>Mendelian law</a:t>
            </a:r>
            <a:r>
              <a:rPr lang="ar-SA" b="1" dirty="0">
                <a:solidFill>
                  <a:schemeClr val="accent1">
                    <a:lumMod val="50000"/>
                  </a:schemeClr>
                </a:solidFill>
              </a:rPr>
              <a:t>.</a:t>
            </a:r>
          </a:p>
          <a:p>
            <a:pPr marL="514350" indent="-514350" algn="l" rtl="0">
              <a:buFont typeface="+mj-lt"/>
              <a:buAutoNum type="arabicPeriod"/>
            </a:pPr>
            <a:r>
              <a:rPr lang="ar-SA" dirty="0">
                <a:solidFill>
                  <a:schemeClr val="accent1">
                    <a:lumMod val="50000"/>
                  </a:schemeClr>
                </a:solidFill>
              </a:rPr>
              <a:t>They appear in </a:t>
            </a:r>
            <a:r>
              <a:rPr lang="ar-SA" b="1" u="sng" dirty="0">
                <a:solidFill>
                  <a:schemeClr val="accent1">
                    <a:lumMod val="50000"/>
                  </a:schemeClr>
                </a:solidFill>
              </a:rPr>
              <a:t>fetal life </a:t>
            </a:r>
            <a:r>
              <a:rPr lang="ar-SA" dirty="0">
                <a:solidFill>
                  <a:schemeClr val="accent1">
                    <a:lumMod val="50000"/>
                  </a:schemeClr>
                </a:solidFill>
              </a:rPr>
              <a:t>and persist throughout life .</a:t>
            </a:r>
          </a:p>
          <a:p>
            <a:pPr marL="514350" indent="-514350" algn="l" rtl="0">
              <a:buFont typeface="+mj-lt"/>
              <a:buAutoNum type="arabicPeriod"/>
            </a:pPr>
            <a:r>
              <a:rPr lang="ar-SA" dirty="0">
                <a:solidFill>
                  <a:schemeClr val="accent1">
                    <a:lumMod val="50000"/>
                  </a:schemeClr>
                </a:solidFill>
              </a:rPr>
              <a:t>They may detected by </a:t>
            </a:r>
            <a:r>
              <a:rPr lang="ar-SA" b="1" u="sng" dirty="0">
                <a:solidFill>
                  <a:schemeClr val="accent1">
                    <a:lumMod val="50000"/>
                  </a:schemeClr>
                </a:solidFill>
              </a:rPr>
              <a:t>speciefic reaction</a:t>
            </a:r>
            <a:r>
              <a:rPr lang="ar-SA" b="1" dirty="0">
                <a:solidFill>
                  <a:schemeClr val="accent1">
                    <a:lumMod val="50000"/>
                  </a:schemeClr>
                </a:solidFill>
              </a:rPr>
              <a:t> </a:t>
            </a:r>
            <a:r>
              <a:rPr lang="ar-SA" dirty="0">
                <a:solidFill>
                  <a:schemeClr val="accent1">
                    <a:lumMod val="50000"/>
                  </a:schemeClr>
                </a:solidFill>
              </a:rPr>
              <a:t>with the corresponding antibodies .</a:t>
            </a:r>
          </a:p>
          <a:p>
            <a:pPr marL="0" indent="0" algn="l" rtl="0">
              <a:buNone/>
            </a:pPr>
            <a:endParaRPr lang="ar-AE" dirty="0"/>
          </a:p>
        </p:txBody>
      </p:sp>
    </p:spTree>
    <p:extLst>
      <p:ext uri="{BB962C8B-B14F-4D97-AF65-F5344CB8AC3E}">
        <p14:creationId xmlns:p14="http://schemas.microsoft.com/office/powerpoint/2010/main" val="25100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C0317FE-95AA-764E-8D83-78CE3CE5FE90}"/>
              </a:ext>
            </a:extLst>
          </p:cNvPr>
          <p:cNvSpPr>
            <a:spLocks noGrp="1"/>
          </p:cNvSpPr>
          <p:nvPr>
            <p:ph type="title"/>
          </p:nvPr>
        </p:nvSpPr>
        <p:spPr>
          <a:xfrm>
            <a:off x="977774" y="941559"/>
            <a:ext cx="6609030" cy="682333"/>
          </a:xfrm>
          <a:solidFill>
            <a:schemeClr val="accent1">
              <a:lumMod val="75000"/>
            </a:schemeClr>
          </a:solidFill>
        </p:spPr>
        <p:txBody>
          <a:bodyPr>
            <a:normAutofit fontScale="90000"/>
          </a:bodyPr>
          <a:lstStyle/>
          <a:p>
            <a:r>
              <a:rPr lang="en-US" b="1" dirty="0">
                <a:solidFill>
                  <a:schemeClr val="accent2">
                    <a:lumMod val="60000"/>
                    <a:lumOff val="40000"/>
                  </a:schemeClr>
                </a:solidFill>
              </a:rPr>
              <a:t>Different Blood group</a:t>
            </a:r>
            <a:endParaRPr lang="ar-AE" b="1"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E94C3335-C8CB-FE46-99CD-71E2304EC4C6}"/>
              </a:ext>
            </a:extLst>
          </p:cNvPr>
          <p:cNvSpPr>
            <a:spLocks noGrp="1"/>
          </p:cNvSpPr>
          <p:nvPr>
            <p:ph sz="half" idx="1"/>
          </p:nvPr>
        </p:nvSpPr>
        <p:spPr>
          <a:xfrm>
            <a:off x="838200" y="1868097"/>
            <a:ext cx="5181600" cy="4989903"/>
          </a:xfrm>
        </p:spPr>
        <p:txBody>
          <a:bodyPr>
            <a:normAutofit/>
          </a:bodyPr>
          <a:lstStyle/>
          <a:p>
            <a:pPr algn="l" rtl="0"/>
            <a:r>
              <a:rPr lang="en-US" sz="2800" dirty="0">
                <a:solidFill>
                  <a:schemeClr val="accent1">
                    <a:lumMod val="50000"/>
                  </a:schemeClr>
                </a:solidFill>
              </a:rPr>
              <a:t>If an </a:t>
            </a:r>
            <a:r>
              <a:rPr lang="en-US" sz="2800" b="1" dirty="0">
                <a:solidFill>
                  <a:schemeClr val="accent1">
                    <a:lumMod val="50000"/>
                  </a:schemeClr>
                </a:solidFill>
              </a:rPr>
              <a:t>antigen/</a:t>
            </a:r>
            <a:r>
              <a:rPr lang="en-US" sz="2800" b="1" dirty="0" err="1">
                <a:solidFill>
                  <a:schemeClr val="accent1">
                    <a:lumMod val="50000"/>
                  </a:schemeClr>
                </a:solidFill>
              </a:rPr>
              <a:t>agglutinogen</a:t>
            </a:r>
            <a:r>
              <a:rPr lang="en-US" sz="2800" b="1" dirty="0">
                <a:solidFill>
                  <a:schemeClr val="accent1">
                    <a:lumMod val="50000"/>
                  </a:schemeClr>
                </a:solidFill>
              </a:rPr>
              <a:t> </a:t>
            </a:r>
            <a:r>
              <a:rPr lang="en-US" sz="2800" dirty="0">
                <a:solidFill>
                  <a:schemeClr val="accent1">
                    <a:lumMod val="50000"/>
                  </a:schemeClr>
                </a:solidFill>
              </a:rPr>
              <a:t>is </a:t>
            </a:r>
            <a:r>
              <a:rPr lang="en-US" sz="2800" u="sng" dirty="0">
                <a:solidFill>
                  <a:schemeClr val="accent1">
                    <a:lumMod val="50000"/>
                  </a:schemeClr>
                </a:solidFill>
              </a:rPr>
              <a:t>present</a:t>
            </a:r>
            <a:r>
              <a:rPr lang="en-US" sz="2800" dirty="0">
                <a:solidFill>
                  <a:schemeClr val="accent1">
                    <a:lumMod val="50000"/>
                  </a:schemeClr>
                </a:solidFill>
              </a:rPr>
              <a:t> on the red cell membrane ,the corresponding </a:t>
            </a:r>
            <a:r>
              <a:rPr lang="en-US" sz="2800" b="1" dirty="0">
                <a:solidFill>
                  <a:schemeClr val="accent1">
                    <a:lumMod val="50000"/>
                  </a:schemeClr>
                </a:solidFill>
              </a:rPr>
              <a:t>antibody/agglutinin</a:t>
            </a:r>
            <a:r>
              <a:rPr lang="en-US" sz="2800" dirty="0">
                <a:solidFill>
                  <a:schemeClr val="accent1">
                    <a:lumMod val="50000"/>
                  </a:schemeClr>
                </a:solidFill>
              </a:rPr>
              <a:t> will be </a:t>
            </a:r>
            <a:r>
              <a:rPr lang="en-US" sz="2800" u="sng" dirty="0">
                <a:solidFill>
                  <a:schemeClr val="accent1">
                    <a:lumMod val="50000"/>
                  </a:schemeClr>
                </a:solidFill>
              </a:rPr>
              <a:t>absent</a:t>
            </a:r>
            <a:r>
              <a:rPr lang="en-US" sz="2800" dirty="0">
                <a:solidFill>
                  <a:schemeClr val="accent1">
                    <a:lumMod val="50000"/>
                  </a:schemeClr>
                </a:solidFill>
              </a:rPr>
              <a:t> in the plasma.</a:t>
            </a:r>
          </a:p>
          <a:p>
            <a:pPr algn="l" rtl="0"/>
            <a:r>
              <a:rPr lang="en-US" sz="2800" dirty="0">
                <a:solidFill>
                  <a:schemeClr val="accent1">
                    <a:lumMod val="50000"/>
                  </a:schemeClr>
                </a:solidFill>
              </a:rPr>
              <a:t>If an </a:t>
            </a:r>
            <a:r>
              <a:rPr lang="en-US" sz="2800" b="1" dirty="0">
                <a:solidFill>
                  <a:schemeClr val="accent1">
                    <a:lumMod val="50000"/>
                  </a:schemeClr>
                </a:solidFill>
              </a:rPr>
              <a:t>antigen /agglutinogen </a:t>
            </a:r>
            <a:r>
              <a:rPr lang="en-US" sz="2800" dirty="0">
                <a:solidFill>
                  <a:schemeClr val="accent1">
                    <a:lumMod val="50000"/>
                  </a:schemeClr>
                </a:solidFill>
              </a:rPr>
              <a:t>is </a:t>
            </a:r>
            <a:r>
              <a:rPr lang="en-US" sz="2800" u="sng" dirty="0">
                <a:solidFill>
                  <a:schemeClr val="accent1">
                    <a:lumMod val="50000"/>
                  </a:schemeClr>
                </a:solidFill>
              </a:rPr>
              <a:t>absent</a:t>
            </a:r>
            <a:r>
              <a:rPr lang="en-US" sz="2800" dirty="0">
                <a:solidFill>
                  <a:schemeClr val="accent1">
                    <a:lumMod val="50000"/>
                  </a:schemeClr>
                </a:solidFill>
              </a:rPr>
              <a:t> on the red cell membrane ,the corresponding </a:t>
            </a:r>
            <a:r>
              <a:rPr lang="en-US" sz="2800" b="1" dirty="0">
                <a:solidFill>
                  <a:schemeClr val="accent1">
                    <a:lumMod val="50000"/>
                  </a:schemeClr>
                </a:solidFill>
              </a:rPr>
              <a:t>antibody/agglutinin</a:t>
            </a:r>
            <a:r>
              <a:rPr lang="en-US" sz="2800" dirty="0">
                <a:solidFill>
                  <a:schemeClr val="accent1">
                    <a:lumMod val="50000"/>
                  </a:schemeClr>
                </a:solidFill>
              </a:rPr>
              <a:t> will be </a:t>
            </a:r>
            <a:r>
              <a:rPr lang="en-US" sz="2800" u="sng" dirty="0">
                <a:solidFill>
                  <a:schemeClr val="accent1">
                    <a:lumMod val="50000"/>
                  </a:schemeClr>
                </a:solidFill>
              </a:rPr>
              <a:t>present</a:t>
            </a:r>
            <a:r>
              <a:rPr lang="en-US" sz="2800" dirty="0">
                <a:solidFill>
                  <a:schemeClr val="accent1">
                    <a:lumMod val="50000"/>
                  </a:schemeClr>
                </a:solidFill>
              </a:rPr>
              <a:t> in the plasma.</a:t>
            </a:r>
            <a:endParaRPr lang="ar-AE" sz="2800" dirty="0">
              <a:solidFill>
                <a:schemeClr val="accent1">
                  <a:lumMod val="50000"/>
                </a:schemeClr>
              </a:solidFill>
            </a:endParaRPr>
          </a:p>
        </p:txBody>
      </p:sp>
      <p:sp>
        <p:nvSpPr>
          <p:cNvPr id="7" name="عنصر نائب للمحتوى 6">
            <a:extLst>
              <a:ext uri="{FF2B5EF4-FFF2-40B4-BE49-F238E27FC236}">
                <a16:creationId xmlns="" xmlns:a16="http://schemas.microsoft.com/office/drawing/2014/main" id="{7F024392-7561-D54C-8622-05A947116C10}"/>
              </a:ext>
            </a:extLst>
          </p:cNvPr>
          <p:cNvSpPr>
            <a:spLocks noGrp="1"/>
          </p:cNvSpPr>
          <p:nvPr>
            <p:ph sz="half" idx="2"/>
          </p:nvPr>
        </p:nvSpPr>
        <p:spPr>
          <a:xfrm>
            <a:off x="6172200" y="1937538"/>
            <a:ext cx="5642572" cy="4989903"/>
          </a:xfrm>
        </p:spPr>
        <p:txBody>
          <a:bodyPr>
            <a:normAutofit/>
          </a:bodyPr>
          <a:lstStyle/>
          <a:p>
            <a:pPr algn="l" rtl="0"/>
            <a:r>
              <a:rPr lang="en-US" sz="2400" dirty="0" smtClean="0">
                <a:solidFill>
                  <a:schemeClr val="accent1">
                    <a:lumMod val="50000"/>
                  </a:schemeClr>
                </a:solidFill>
              </a:rPr>
              <a:t>individuals </a:t>
            </a:r>
            <a:r>
              <a:rPr lang="en-US" sz="2400" dirty="0">
                <a:solidFill>
                  <a:schemeClr val="accent1">
                    <a:lumMod val="50000"/>
                  </a:schemeClr>
                </a:solidFill>
              </a:rPr>
              <a:t>with </a:t>
            </a:r>
            <a:r>
              <a:rPr lang="en-US" sz="2400" b="1" u="sng" dirty="0">
                <a:solidFill>
                  <a:schemeClr val="accent1">
                    <a:lumMod val="50000"/>
                  </a:schemeClr>
                </a:solidFill>
              </a:rPr>
              <a:t>group A</a:t>
            </a:r>
            <a:r>
              <a:rPr lang="en-US" sz="2400" dirty="0">
                <a:solidFill>
                  <a:schemeClr val="accent1">
                    <a:lumMod val="50000"/>
                  </a:schemeClr>
                </a:solidFill>
              </a:rPr>
              <a:t> can receive from A ,O and give blood to AB ,A.</a:t>
            </a:r>
          </a:p>
          <a:p>
            <a:pPr algn="l" rtl="0"/>
            <a:r>
              <a:rPr lang="en-US" sz="2400" dirty="0">
                <a:solidFill>
                  <a:schemeClr val="accent1">
                    <a:lumMod val="50000"/>
                  </a:schemeClr>
                </a:solidFill>
              </a:rPr>
              <a:t>Individuals with </a:t>
            </a:r>
            <a:r>
              <a:rPr lang="en-US" sz="2400" b="1" u="sng" dirty="0">
                <a:solidFill>
                  <a:schemeClr val="accent1">
                    <a:lumMod val="50000"/>
                  </a:schemeClr>
                </a:solidFill>
              </a:rPr>
              <a:t>group B</a:t>
            </a:r>
            <a:r>
              <a:rPr lang="en-US" sz="2400" dirty="0">
                <a:solidFill>
                  <a:schemeClr val="accent1">
                    <a:lumMod val="50000"/>
                  </a:schemeClr>
                </a:solidFill>
              </a:rPr>
              <a:t> can receive from B,O and give blood to AB,B.</a:t>
            </a:r>
          </a:p>
          <a:p>
            <a:pPr algn="l" rtl="0"/>
            <a:r>
              <a:rPr lang="en-US" sz="2400" dirty="0">
                <a:solidFill>
                  <a:schemeClr val="accent1">
                    <a:lumMod val="50000"/>
                  </a:schemeClr>
                </a:solidFill>
              </a:rPr>
              <a:t>Individuals with </a:t>
            </a:r>
            <a:r>
              <a:rPr lang="en-US" sz="2400" b="1" u="sng" dirty="0">
                <a:solidFill>
                  <a:schemeClr val="accent1">
                    <a:lumMod val="50000"/>
                  </a:schemeClr>
                </a:solidFill>
              </a:rPr>
              <a:t>group AB</a:t>
            </a:r>
            <a:r>
              <a:rPr lang="en-US" sz="2400" dirty="0">
                <a:solidFill>
                  <a:schemeClr val="accent1">
                    <a:lumMod val="50000"/>
                  </a:schemeClr>
                </a:solidFill>
              </a:rPr>
              <a:t> are called universal </a:t>
            </a:r>
            <a:r>
              <a:rPr lang="en-US" sz="2400" dirty="0" smtClean="0">
                <a:solidFill>
                  <a:schemeClr val="accent1">
                    <a:lumMod val="50000"/>
                  </a:schemeClr>
                </a:solidFill>
              </a:rPr>
              <a:t>recipients </a:t>
            </a:r>
            <a:r>
              <a:rPr lang="en-US" sz="2400" dirty="0" err="1">
                <a:solidFill>
                  <a:schemeClr val="accent1">
                    <a:lumMod val="50000"/>
                  </a:schemeClr>
                </a:solidFill>
              </a:rPr>
              <a:t>bc</a:t>
            </a:r>
            <a:r>
              <a:rPr lang="en-US" sz="2400" dirty="0">
                <a:solidFill>
                  <a:schemeClr val="accent1">
                    <a:lumMod val="50000"/>
                  </a:schemeClr>
                </a:solidFill>
              </a:rPr>
              <a:t> they can receive blood from (All) but not give except AB as they have no circulating antibodies.</a:t>
            </a:r>
          </a:p>
          <a:p>
            <a:pPr algn="l" rtl="0"/>
            <a:r>
              <a:rPr lang="en-US" sz="2400" dirty="0">
                <a:solidFill>
                  <a:schemeClr val="accent1">
                    <a:lumMod val="50000"/>
                  </a:schemeClr>
                </a:solidFill>
              </a:rPr>
              <a:t>Individuals with </a:t>
            </a:r>
            <a:r>
              <a:rPr lang="en-US" sz="2400" b="1" u="sng" dirty="0">
                <a:solidFill>
                  <a:schemeClr val="accent1">
                    <a:lumMod val="50000"/>
                  </a:schemeClr>
                </a:solidFill>
              </a:rPr>
              <a:t>group O</a:t>
            </a:r>
            <a:r>
              <a:rPr lang="en-US" sz="2400" dirty="0">
                <a:solidFill>
                  <a:schemeClr val="accent1">
                    <a:lumMod val="50000"/>
                  </a:schemeClr>
                </a:solidFill>
              </a:rPr>
              <a:t> are called universal donors </a:t>
            </a:r>
            <a:r>
              <a:rPr lang="en-US" sz="2400" dirty="0" err="1">
                <a:solidFill>
                  <a:schemeClr val="accent1">
                    <a:lumMod val="50000"/>
                  </a:schemeClr>
                </a:solidFill>
              </a:rPr>
              <a:t>bc</a:t>
            </a:r>
            <a:r>
              <a:rPr lang="en-US" sz="2400" dirty="0">
                <a:solidFill>
                  <a:schemeClr val="accent1">
                    <a:lumMod val="50000"/>
                  </a:schemeClr>
                </a:solidFill>
              </a:rPr>
              <a:t> they receive only from( O )but give ( All ) as they have no agglutinogens on their RBC</a:t>
            </a:r>
            <a:endParaRPr lang="ar-AE" sz="2400" dirty="0">
              <a:solidFill>
                <a:schemeClr val="accent1">
                  <a:lumMod val="50000"/>
                </a:schemeClr>
              </a:solidFill>
            </a:endParaRPr>
          </a:p>
        </p:txBody>
      </p:sp>
    </p:spTree>
    <p:extLst>
      <p:ext uri="{BB962C8B-B14F-4D97-AF65-F5344CB8AC3E}">
        <p14:creationId xmlns:p14="http://schemas.microsoft.com/office/powerpoint/2010/main" val="374825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1">
            <a:extLst>
              <a:ext uri="{FF2B5EF4-FFF2-40B4-BE49-F238E27FC236}">
                <a16:creationId xmlns="" xmlns:a16="http://schemas.microsoft.com/office/drawing/2014/main" id="{9D040CFD-79C3-B54D-8339-1899D230D997}"/>
              </a:ext>
            </a:extLst>
          </p:cNvPr>
          <p:cNvSpPr>
            <a:spLocks noGrp="1"/>
          </p:cNvSpPr>
          <p:nvPr>
            <p:ph type="title"/>
          </p:nvPr>
        </p:nvSpPr>
        <p:spPr/>
        <p:txBody>
          <a:bodyPr/>
          <a:lstStyle/>
          <a:p>
            <a:pPr algn="ctr" rtl="0"/>
            <a:r>
              <a:rPr lang="en-US" b="1" dirty="0">
                <a:solidFill>
                  <a:schemeClr val="accent1">
                    <a:lumMod val="50000"/>
                  </a:schemeClr>
                </a:solidFill>
              </a:rPr>
              <a:t>ABO blood group antigens present on red blood cell</a:t>
            </a:r>
            <a:endParaRPr lang="ar-AE" b="1" dirty="0">
              <a:solidFill>
                <a:schemeClr val="accent1">
                  <a:lumMod val="50000"/>
                </a:schemeClr>
              </a:solidFill>
            </a:endParaRPr>
          </a:p>
        </p:txBody>
      </p:sp>
      <p:pic>
        <p:nvPicPr>
          <p:cNvPr id="11" name="صورة 11">
            <a:extLst>
              <a:ext uri="{FF2B5EF4-FFF2-40B4-BE49-F238E27FC236}">
                <a16:creationId xmlns="" xmlns:a16="http://schemas.microsoft.com/office/drawing/2014/main" id="{47E6E67C-2AA3-DC41-BA47-FD9E013D78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7045" y="2381061"/>
            <a:ext cx="8869384" cy="4405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21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80951CD-B5D1-404F-ACF1-2A31DBFB4740}"/>
              </a:ext>
            </a:extLst>
          </p:cNvPr>
          <p:cNvSpPr>
            <a:spLocks noGrp="1"/>
          </p:cNvSpPr>
          <p:nvPr>
            <p:ph type="title"/>
          </p:nvPr>
        </p:nvSpPr>
        <p:spPr>
          <a:xfrm>
            <a:off x="978861" y="905347"/>
            <a:ext cx="7965963" cy="751438"/>
          </a:xfrm>
          <a:solidFill>
            <a:schemeClr val="accent1">
              <a:lumMod val="75000"/>
            </a:schemeClr>
          </a:solidFill>
        </p:spPr>
        <p:txBody>
          <a:bodyPr>
            <a:normAutofit/>
          </a:bodyPr>
          <a:lstStyle/>
          <a:p>
            <a:pPr rtl="0"/>
            <a:r>
              <a:rPr lang="en-US" sz="4800" b="1" dirty="0">
                <a:solidFill>
                  <a:schemeClr val="accent2">
                    <a:lumMod val="60000"/>
                    <a:lumOff val="40000"/>
                  </a:schemeClr>
                </a:solidFill>
              </a:rPr>
              <a:t>RH BLOOD GROUPING STSTEM</a:t>
            </a:r>
            <a:endParaRPr lang="ar-AE" sz="4800" b="1" dirty="0">
              <a:solidFill>
                <a:schemeClr val="accent2">
                  <a:lumMod val="60000"/>
                  <a:lumOff val="40000"/>
                </a:schemeClr>
              </a:solidFill>
            </a:endParaRPr>
          </a:p>
        </p:txBody>
      </p:sp>
      <p:sp>
        <p:nvSpPr>
          <p:cNvPr id="4" name="عنصر نائب للمحتوى 3">
            <a:extLst>
              <a:ext uri="{FF2B5EF4-FFF2-40B4-BE49-F238E27FC236}">
                <a16:creationId xmlns="" xmlns:a16="http://schemas.microsoft.com/office/drawing/2014/main" id="{CF8FF185-7B1D-1149-BA43-13726F2FEE91}"/>
              </a:ext>
            </a:extLst>
          </p:cNvPr>
          <p:cNvSpPr>
            <a:spLocks noGrp="1"/>
          </p:cNvSpPr>
          <p:nvPr>
            <p:ph sz="half" idx="2"/>
          </p:nvPr>
        </p:nvSpPr>
        <p:spPr>
          <a:xfrm>
            <a:off x="7021414" y="2014151"/>
            <a:ext cx="4754880" cy="4377596"/>
          </a:xfrm>
        </p:spPr>
        <p:txBody>
          <a:bodyPr>
            <a:normAutofit fontScale="92500" lnSpcReduction="20000"/>
          </a:bodyPr>
          <a:lstStyle/>
          <a:p>
            <a:pPr algn="l" rtl="0"/>
            <a:r>
              <a:rPr lang="ar-SA" sz="3000" dirty="0">
                <a:solidFill>
                  <a:schemeClr val="accent1">
                    <a:lumMod val="50000"/>
                  </a:schemeClr>
                </a:solidFill>
              </a:rPr>
              <a:t>Rh factor is very important ,specially in pregnency.</a:t>
            </a:r>
          </a:p>
          <a:p>
            <a:pPr algn="l" rtl="0"/>
            <a:r>
              <a:rPr lang="ar-SA" sz="3000" dirty="0">
                <a:solidFill>
                  <a:schemeClr val="accent1">
                    <a:lumMod val="50000"/>
                  </a:schemeClr>
                </a:solidFill>
              </a:rPr>
              <a:t>RH Antibodies :</a:t>
            </a:r>
          </a:p>
          <a:p>
            <a:pPr marL="0" indent="0" algn="l" rtl="0">
              <a:buNone/>
            </a:pPr>
            <a:r>
              <a:rPr lang="ar-SA" sz="3000" dirty="0">
                <a:solidFill>
                  <a:schemeClr val="accent1">
                    <a:lumMod val="50000"/>
                  </a:schemeClr>
                </a:solidFill>
              </a:rPr>
              <a:t>No natural antibodies like ABO group system.</a:t>
            </a:r>
          </a:p>
          <a:p>
            <a:pPr marL="0" indent="0" algn="l" rtl="0">
              <a:buNone/>
            </a:pPr>
            <a:r>
              <a:rPr lang="ar-SA" sz="3000" dirty="0">
                <a:solidFill>
                  <a:schemeClr val="accent1">
                    <a:lumMod val="50000"/>
                  </a:schemeClr>
                </a:solidFill>
              </a:rPr>
              <a:t>Rh antibodies are produced when Rh negative individual is transfused with Rh positive blood.</a:t>
            </a:r>
          </a:p>
          <a:p>
            <a:pPr marL="0" indent="0" algn="l" rtl="0">
              <a:buNone/>
            </a:pPr>
            <a:r>
              <a:rPr lang="ar-SA" sz="3000" dirty="0">
                <a:solidFill>
                  <a:schemeClr val="accent1">
                    <a:lumMod val="50000"/>
                  </a:schemeClr>
                </a:solidFill>
              </a:rPr>
              <a:t>These are IgG type and crossess placenta.</a:t>
            </a:r>
          </a:p>
          <a:p>
            <a:pPr marL="0" indent="0" algn="l" rtl="0">
              <a:buNone/>
            </a:pPr>
            <a:endParaRPr lang="ar-AE" dirty="0"/>
          </a:p>
        </p:txBody>
      </p:sp>
      <p:sp>
        <p:nvSpPr>
          <p:cNvPr id="5" name="TextBox 4"/>
          <p:cNvSpPr txBox="1"/>
          <p:nvPr/>
        </p:nvSpPr>
        <p:spPr>
          <a:xfrm>
            <a:off x="978861" y="2014151"/>
            <a:ext cx="5575848" cy="4524315"/>
          </a:xfrm>
          <a:prstGeom prst="rect">
            <a:avLst/>
          </a:prstGeom>
          <a:noFill/>
        </p:spPr>
        <p:txBody>
          <a:bodyPr wrap="square" rtlCol="0">
            <a:spAutoFit/>
          </a:bodyPr>
          <a:lstStyle/>
          <a:p>
            <a:r>
              <a:rPr lang="en-US" sz="2400" dirty="0">
                <a:solidFill>
                  <a:schemeClr val="accent1">
                    <a:lumMod val="50000"/>
                  </a:schemeClr>
                </a:solidFill>
              </a:rPr>
              <a:t>☆ Rhesus Factor (RH):</a:t>
            </a:r>
          </a:p>
          <a:p>
            <a:r>
              <a:rPr lang="en-US" sz="2400" dirty="0">
                <a:solidFill>
                  <a:schemeClr val="accent1">
                    <a:lumMod val="50000"/>
                  </a:schemeClr>
                </a:solidFill>
              </a:rPr>
              <a:t>Is a type of protein found on the surface of RBC.</a:t>
            </a:r>
          </a:p>
          <a:p>
            <a:r>
              <a:rPr lang="en-US" sz="2400" dirty="0">
                <a:solidFill>
                  <a:schemeClr val="accent1">
                    <a:lumMod val="50000"/>
                  </a:schemeClr>
                </a:solidFill>
              </a:rPr>
              <a:t>☆ The protein is genetically inherited (passed down from your parents).</a:t>
            </a:r>
          </a:p>
          <a:p>
            <a:pPr marL="342900" indent="-342900">
              <a:buFont typeface="Wingdings" panose="05000000000000000000" pitchFamily="2" charset="2"/>
              <a:buChar char="q"/>
            </a:pPr>
            <a:r>
              <a:rPr lang="en-US" sz="2400" dirty="0">
                <a:solidFill>
                  <a:schemeClr val="accent1"/>
                </a:solidFill>
              </a:rPr>
              <a:t>If protein (D antigen) is present on the surface of RBC, the blood will be termed as </a:t>
            </a:r>
            <a:r>
              <a:rPr lang="en-US" sz="2400" u="sng" dirty="0">
                <a:solidFill>
                  <a:schemeClr val="accent1"/>
                </a:solidFill>
              </a:rPr>
              <a:t>D-positive</a:t>
            </a:r>
            <a:r>
              <a:rPr lang="en-US" sz="2400" dirty="0">
                <a:solidFill>
                  <a:schemeClr val="accent1"/>
                </a:solidFill>
              </a:rPr>
              <a:t>.(Majority of people ,about 85%)</a:t>
            </a:r>
          </a:p>
          <a:p>
            <a:pPr marL="342900" indent="-342900">
              <a:buFont typeface="Wingdings" panose="05000000000000000000" pitchFamily="2" charset="2"/>
              <a:buChar char="q"/>
            </a:pPr>
            <a:r>
              <a:rPr lang="en-US" sz="2400" dirty="0">
                <a:solidFill>
                  <a:schemeClr val="accent1"/>
                </a:solidFill>
              </a:rPr>
              <a:t>If protein (D antigen) is absent on the surface of RBC the blood is termed as </a:t>
            </a:r>
            <a:r>
              <a:rPr lang="en-US" sz="2400" u="sng" dirty="0">
                <a:solidFill>
                  <a:schemeClr val="accent1"/>
                </a:solidFill>
              </a:rPr>
              <a:t>D-Negative.</a:t>
            </a:r>
            <a:endParaRPr lang="ar-AE" sz="2400" u="sng" dirty="0">
              <a:solidFill>
                <a:schemeClr val="accent1"/>
              </a:solidFill>
            </a:endParaRPr>
          </a:p>
        </p:txBody>
      </p:sp>
    </p:spTree>
    <p:extLst>
      <p:ext uri="{BB962C8B-B14F-4D97-AF65-F5344CB8AC3E}">
        <p14:creationId xmlns:p14="http://schemas.microsoft.com/office/powerpoint/2010/main" val="225813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FCABEA0-163E-0E47-99C6-882A4237495D}"/>
              </a:ext>
            </a:extLst>
          </p:cNvPr>
          <p:cNvSpPr>
            <a:spLocks noGrp="1"/>
          </p:cNvSpPr>
          <p:nvPr>
            <p:ph type="title"/>
          </p:nvPr>
        </p:nvSpPr>
        <p:spPr>
          <a:xfrm>
            <a:off x="914400" y="941560"/>
            <a:ext cx="6663350" cy="669958"/>
          </a:xfrm>
          <a:solidFill>
            <a:schemeClr val="accent1">
              <a:lumMod val="75000"/>
            </a:schemeClr>
          </a:solidFill>
        </p:spPr>
        <p:txBody>
          <a:bodyPr>
            <a:normAutofit fontScale="90000"/>
          </a:bodyPr>
          <a:lstStyle/>
          <a:p>
            <a:pPr rtl="0"/>
            <a:r>
              <a:rPr lang="ar-SA" b="1" dirty="0">
                <a:solidFill>
                  <a:schemeClr val="accent2">
                    <a:lumMod val="60000"/>
                    <a:lumOff val="40000"/>
                  </a:schemeClr>
                </a:solidFill>
              </a:rPr>
              <a:t>Erythroblastosis </a:t>
            </a:r>
            <a:r>
              <a:rPr lang="ar-SA" b="1" dirty="0" smtClean="0">
                <a:solidFill>
                  <a:schemeClr val="accent2">
                    <a:lumMod val="60000"/>
                    <a:lumOff val="40000"/>
                  </a:schemeClr>
                </a:solidFill>
              </a:rPr>
              <a:t>Fetalis</a:t>
            </a:r>
            <a:endParaRPr lang="ar-AE" b="1"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7E6682D3-5D97-6942-A5E6-4FA63475F6FE}"/>
              </a:ext>
            </a:extLst>
          </p:cNvPr>
          <p:cNvSpPr>
            <a:spLocks noGrp="1"/>
          </p:cNvSpPr>
          <p:nvPr>
            <p:ph sz="half" idx="1"/>
          </p:nvPr>
        </p:nvSpPr>
        <p:spPr>
          <a:xfrm>
            <a:off x="914400" y="1965616"/>
            <a:ext cx="5181600" cy="5384924"/>
          </a:xfrm>
        </p:spPr>
        <p:txBody>
          <a:bodyPr>
            <a:noAutofit/>
          </a:bodyPr>
          <a:lstStyle/>
          <a:p>
            <a:pPr algn="l" rtl="0"/>
            <a:r>
              <a:rPr lang="ar-SA" sz="2400" dirty="0">
                <a:solidFill>
                  <a:schemeClr val="accent1">
                    <a:lumMod val="50000"/>
                  </a:schemeClr>
                </a:solidFill>
              </a:rPr>
              <a:t>Is a disease of the fetus and newborn child characterized by  agglutination and phagocytosis of the fetus ‘s red blood cells.</a:t>
            </a:r>
          </a:p>
          <a:p>
            <a:pPr algn="l" rtl="0"/>
            <a:r>
              <a:rPr lang="ar-SA" sz="2400" dirty="0">
                <a:solidFill>
                  <a:schemeClr val="accent1">
                    <a:lumMod val="50000"/>
                  </a:schemeClr>
                </a:solidFill>
              </a:rPr>
              <a:t>In most instances of the erythroblastosis fetalis ,the mother is Rh-ve and the father Rh+ve.</a:t>
            </a:r>
          </a:p>
          <a:p>
            <a:pPr algn="l" rtl="0"/>
            <a:r>
              <a:rPr lang="ar-SA" sz="2400" dirty="0">
                <a:solidFill>
                  <a:schemeClr val="accent1">
                    <a:lumMod val="50000"/>
                  </a:schemeClr>
                </a:solidFill>
              </a:rPr>
              <a:t>The baby has inherited the Rh+ve antigen from the father, the mother develops anti-RH agglutinins from exposure to the fetus’s Rh –antigen</a:t>
            </a:r>
            <a:r>
              <a:rPr lang="ar-SA" sz="2400" dirty="0" smtClean="0">
                <a:solidFill>
                  <a:schemeClr val="accent1">
                    <a:lumMod val="50000"/>
                  </a:schemeClr>
                </a:solidFill>
              </a:rPr>
              <a:t>.</a:t>
            </a:r>
            <a:endParaRPr lang="ar-SA" sz="2400" dirty="0">
              <a:solidFill>
                <a:schemeClr val="accent1">
                  <a:lumMod val="50000"/>
                </a:schemeClr>
              </a:solidFill>
            </a:endParaRPr>
          </a:p>
        </p:txBody>
      </p:sp>
      <p:sp>
        <p:nvSpPr>
          <p:cNvPr id="4" name="عنصر نائب للمحتوى 3">
            <a:extLst>
              <a:ext uri="{FF2B5EF4-FFF2-40B4-BE49-F238E27FC236}">
                <a16:creationId xmlns="" xmlns:a16="http://schemas.microsoft.com/office/drawing/2014/main" id="{8EBB8126-5E7C-D046-97D6-067AE11C966C}"/>
              </a:ext>
            </a:extLst>
          </p:cNvPr>
          <p:cNvSpPr>
            <a:spLocks noGrp="1"/>
          </p:cNvSpPr>
          <p:nvPr>
            <p:ph sz="half" idx="2"/>
          </p:nvPr>
        </p:nvSpPr>
        <p:spPr>
          <a:xfrm>
            <a:off x="6172200" y="2068857"/>
            <a:ext cx="5181600" cy="5540580"/>
          </a:xfrm>
        </p:spPr>
        <p:txBody>
          <a:bodyPr>
            <a:normAutofit/>
          </a:bodyPr>
          <a:lstStyle/>
          <a:p>
            <a:r>
              <a:rPr lang="en-GB" sz="2400" dirty="0">
                <a:solidFill>
                  <a:schemeClr val="accent1">
                    <a:lumMod val="50000"/>
                  </a:schemeClr>
                </a:solidFill>
              </a:rPr>
              <a:t>In </a:t>
            </a:r>
            <a:r>
              <a:rPr lang="en-GB" sz="2400" dirty="0" smtClean="0">
                <a:solidFill>
                  <a:schemeClr val="accent1">
                    <a:lumMod val="50000"/>
                  </a:schemeClr>
                </a:solidFill>
              </a:rPr>
              <a:t>turn , the </a:t>
            </a:r>
            <a:r>
              <a:rPr lang="en-GB" sz="2400" dirty="0">
                <a:solidFill>
                  <a:schemeClr val="accent1">
                    <a:lumMod val="50000"/>
                  </a:schemeClr>
                </a:solidFill>
              </a:rPr>
              <a:t>mother’s agglutinins diffuse through the placenta into the fetus and cause RBC agglutination and  </a:t>
            </a:r>
            <a:r>
              <a:rPr lang="en-GB" sz="2400" dirty="0" smtClean="0">
                <a:solidFill>
                  <a:schemeClr val="accent1">
                    <a:lumMod val="50000"/>
                  </a:schemeClr>
                </a:solidFill>
              </a:rPr>
              <a:t>haemolysis.</a:t>
            </a:r>
            <a:endParaRPr lang="en-US" sz="2400" dirty="0" smtClean="0">
              <a:solidFill>
                <a:schemeClr val="accent1">
                  <a:lumMod val="50000"/>
                </a:schemeClr>
              </a:solidFill>
            </a:endParaRPr>
          </a:p>
          <a:p>
            <a:pPr algn="l" rtl="0"/>
            <a:r>
              <a:rPr lang="ar-SA" sz="2400" dirty="0" smtClean="0">
                <a:solidFill>
                  <a:schemeClr val="accent1">
                    <a:lumMod val="50000"/>
                  </a:schemeClr>
                </a:solidFill>
              </a:rPr>
              <a:t>So </a:t>
            </a:r>
            <a:r>
              <a:rPr lang="ar-SA" sz="2400" dirty="0">
                <a:solidFill>
                  <a:schemeClr val="accent1">
                    <a:lumMod val="50000"/>
                  </a:schemeClr>
                </a:solidFill>
              </a:rPr>
              <a:t>in the subsequent </a:t>
            </a:r>
            <a:r>
              <a:rPr lang="ar-SA" sz="2400" dirty="0" smtClean="0">
                <a:solidFill>
                  <a:schemeClr val="accent1">
                    <a:lumMod val="50000"/>
                  </a:schemeClr>
                </a:solidFill>
              </a:rPr>
              <a:t>pregnencies,t</a:t>
            </a:r>
            <a:r>
              <a:rPr lang="en-US" sz="2400" dirty="0" smtClean="0">
                <a:solidFill>
                  <a:schemeClr val="accent1">
                    <a:lumMod val="50000"/>
                  </a:schemeClr>
                </a:solidFill>
              </a:rPr>
              <a:t>h</a:t>
            </a:r>
            <a:r>
              <a:rPr lang="ar-SA" sz="2400" dirty="0" smtClean="0">
                <a:solidFill>
                  <a:schemeClr val="accent1">
                    <a:lumMod val="50000"/>
                  </a:schemeClr>
                </a:solidFill>
              </a:rPr>
              <a:t>e </a:t>
            </a:r>
            <a:r>
              <a:rPr lang="ar-SA" sz="2400" dirty="0">
                <a:solidFill>
                  <a:schemeClr val="accent1">
                    <a:lumMod val="50000"/>
                  </a:schemeClr>
                </a:solidFill>
              </a:rPr>
              <a:t>fetus is born anaemic,jaundiced (excessive formation of bilirubin which maycross the BBB of the fetus cause brain damage(kernicterus)or born dead .</a:t>
            </a:r>
          </a:p>
          <a:p>
            <a:pPr marL="0" indent="0" algn="l" rtl="0">
              <a:buNone/>
            </a:pPr>
            <a:endParaRPr lang="ar-AE" dirty="0"/>
          </a:p>
        </p:txBody>
      </p:sp>
    </p:spTree>
    <p:extLst>
      <p:ext uri="{BB962C8B-B14F-4D97-AF65-F5344CB8AC3E}">
        <p14:creationId xmlns:p14="http://schemas.microsoft.com/office/powerpoint/2010/main" val="257050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154725" y="686662"/>
            <a:ext cx="8003263" cy="5671921"/>
          </a:xfrm>
          <a:prstGeom prst="rect">
            <a:avLst/>
          </a:prstGeom>
        </p:spPr>
      </p:pic>
    </p:spTree>
    <p:extLst>
      <p:ext uri="{BB962C8B-B14F-4D97-AF65-F5344CB8AC3E}">
        <p14:creationId xmlns:p14="http://schemas.microsoft.com/office/powerpoint/2010/main" val="223528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F02FDD9-00C4-1348-BFEC-A42153C94879}"/>
              </a:ext>
            </a:extLst>
          </p:cNvPr>
          <p:cNvSpPr>
            <a:spLocks noGrp="1"/>
          </p:cNvSpPr>
          <p:nvPr>
            <p:ph type="title"/>
          </p:nvPr>
        </p:nvSpPr>
        <p:spPr>
          <a:xfrm>
            <a:off x="1024128" y="914400"/>
            <a:ext cx="5476260" cy="733332"/>
          </a:xfrm>
          <a:solidFill>
            <a:schemeClr val="accent1">
              <a:lumMod val="75000"/>
            </a:schemeClr>
          </a:solidFill>
        </p:spPr>
        <p:txBody>
          <a:bodyPr/>
          <a:lstStyle/>
          <a:p>
            <a:pPr rtl="0"/>
            <a:r>
              <a:rPr lang="en-US" b="1" dirty="0" smtClean="0">
                <a:solidFill>
                  <a:schemeClr val="accent2">
                    <a:lumMod val="60000"/>
                    <a:lumOff val="40000"/>
                  </a:schemeClr>
                </a:solidFill>
              </a:rPr>
              <a:t>Treatment </a:t>
            </a:r>
            <a:endParaRPr lang="ar-AE" b="1"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FAC64C9A-76B5-A546-B571-9D522E9F0BFF}"/>
              </a:ext>
            </a:extLst>
          </p:cNvPr>
          <p:cNvSpPr>
            <a:spLocks noGrp="1"/>
          </p:cNvSpPr>
          <p:nvPr>
            <p:ph sz="half" idx="1"/>
          </p:nvPr>
        </p:nvSpPr>
        <p:spPr/>
        <p:txBody>
          <a:bodyPr>
            <a:normAutofit/>
          </a:bodyPr>
          <a:lstStyle/>
          <a:p>
            <a:pPr algn="l" rtl="0"/>
            <a:r>
              <a:rPr lang="en-US" sz="3200" dirty="0">
                <a:solidFill>
                  <a:schemeClr val="accent1">
                    <a:lumMod val="50000"/>
                  </a:schemeClr>
                </a:solidFill>
              </a:rPr>
              <a:t>Prevention of hemolytic disease of newborn:</a:t>
            </a:r>
          </a:p>
          <a:p>
            <a:pPr marL="514350" indent="-514350" algn="l" rtl="0">
              <a:buFont typeface="+mj-lt"/>
              <a:buAutoNum type="arabicPeriod"/>
            </a:pPr>
            <a:r>
              <a:rPr lang="en-US" sz="3200" dirty="0">
                <a:solidFill>
                  <a:schemeClr val="accent1">
                    <a:lumMod val="50000"/>
                  </a:schemeClr>
                </a:solidFill>
              </a:rPr>
              <a:t> Injecting single dose of RH-antibodies (anti –D) to mother soon after child birth </a:t>
            </a:r>
          </a:p>
          <a:p>
            <a:pPr marL="514350" indent="-514350" algn="l" rtl="0">
              <a:buFont typeface="+mj-lt"/>
              <a:buAutoNum type="arabicPeriod"/>
            </a:pPr>
            <a:r>
              <a:rPr lang="en-US" sz="3200" dirty="0">
                <a:solidFill>
                  <a:schemeClr val="accent1">
                    <a:lumMod val="50000"/>
                  </a:schemeClr>
                </a:solidFill>
              </a:rPr>
              <a:t>So active antibodies will not be formed by mother.</a:t>
            </a:r>
          </a:p>
        </p:txBody>
      </p:sp>
      <p:sp>
        <p:nvSpPr>
          <p:cNvPr id="4" name="عنصر نائب للمحتوى 3">
            <a:extLst>
              <a:ext uri="{FF2B5EF4-FFF2-40B4-BE49-F238E27FC236}">
                <a16:creationId xmlns="" xmlns:a16="http://schemas.microsoft.com/office/drawing/2014/main" id="{E9B07A08-F72E-1343-8A19-AB29A1BB435C}"/>
              </a:ext>
            </a:extLst>
          </p:cNvPr>
          <p:cNvSpPr>
            <a:spLocks noGrp="1"/>
          </p:cNvSpPr>
          <p:nvPr>
            <p:ph sz="half" idx="2"/>
          </p:nvPr>
        </p:nvSpPr>
        <p:spPr/>
        <p:txBody>
          <a:bodyPr/>
          <a:lstStyle/>
          <a:p>
            <a:pPr algn="l" rtl="0"/>
            <a:r>
              <a:rPr lang="en-US" sz="3200" dirty="0">
                <a:solidFill>
                  <a:schemeClr val="accent1">
                    <a:lumMod val="50000"/>
                  </a:schemeClr>
                </a:solidFill>
              </a:rPr>
              <a:t>Treatment of hemolytic disease of newborn:</a:t>
            </a:r>
          </a:p>
          <a:p>
            <a:pPr marL="514350" indent="-514350" algn="l" rtl="0">
              <a:buFont typeface="+mj-lt"/>
              <a:buAutoNum type="arabicPeriod"/>
            </a:pPr>
            <a:r>
              <a:rPr lang="en-US" dirty="0">
                <a:solidFill>
                  <a:schemeClr val="accent1">
                    <a:lumMod val="50000"/>
                  </a:schemeClr>
                </a:solidFill>
              </a:rPr>
              <a:t>Replacement of baby’s </a:t>
            </a:r>
            <a:r>
              <a:rPr lang="en-US" dirty="0" err="1">
                <a:solidFill>
                  <a:schemeClr val="accent1">
                    <a:lumMod val="50000"/>
                  </a:schemeClr>
                </a:solidFill>
              </a:rPr>
              <a:t>Rh+ve</a:t>
            </a:r>
            <a:r>
              <a:rPr lang="en-US" dirty="0">
                <a:solidFill>
                  <a:schemeClr val="accent1">
                    <a:lumMod val="50000"/>
                  </a:schemeClr>
                </a:solidFill>
              </a:rPr>
              <a:t> blood by Rh-</a:t>
            </a:r>
            <a:r>
              <a:rPr lang="en-US" dirty="0" err="1">
                <a:solidFill>
                  <a:schemeClr val="accent1">
                    <a:lumMod val="50000"/>
                  </a:schemeClr>
                </a:solidFill>
              </a:rPr>
              <a:t>ve</a:t>
            </a:r>
            <a:r>
              <a:rPr lang="en-US" dirty="0">
                <a:solidFill>
                  <a:schemeClr val="accent1">
                    <a:lumMod val="50000"/>
                  </a:schemeClr>
                </a:solidFill>
              </a:rPr>
              <a:t> blood this is called </a:t>
            </a:r>
            <a:r>
              <a:rPr lang="en-US" b="1" dirty="0">
                <a:solidFill>
                  <a:schemeClr val="accent1">
                    <a:lumMod val="50000"/>
                  </a:schemeClr>
                </a:solidFill>
              </a:rPr>
              <a:t>exchange transfusion.</a:t>
            </a:r>
          </a:p>
          <a:p>
            <a:pPr marL="0" indent="0" algn="l" rtl="0">
              <a:buNone/>
            </a:pPr>
            <a:endParaRPr lang="en-US" b="1" dirty="0"/>
          </a:p>
        </p:txBody>
      </p:sp>
      <p:pic>
        <p:nvPicPr>
          <p:cNvPr id="6" name="صورة 6">
            <a:extLst>
              <a:ext uri="{FF2B5EF4-FFF2-40B4-BE49-F238E27FC236}">
                <a16:creationId xmlns="" xmlns:a16="http://schemas.microsoft.com/office/drawing/2014/main" id="{0A9DE112-CFAD-084E-AA76-9D5585013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002" y="4351189"/>
            <a:ext cx="4083813" cy="2596439"/>
          </a:xfrm>
          <a:prstGeom prst="rect">
            <a:avLst/>
          </a:prstGeom>
        </p:spPr>
      </p:pic>
    </p:spTree>
    <p:extLst>
      <p:ext uri="{BB962C8B-B14F-4D97-AF65-F5344CB8AC3E}">
        <p14:creationId xmlns:p14="http://schemas.microsoft.com/office/powerpoint/2010/main" val="207370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23453"/>
            <a:ext cx="3493551" cy="733332"/>
          </a:xfrm>
          <a:solidFill>
            <a:schemeClr val="accent1">
              <a:lumMod val="75000"/>
            </a:schemeClr>
          </a:solidFill>
        </p:spPr>
        <p:txBody>
          <a:bodyPr/>
          <a:lstStyle/>
          <a:p>
            <a:r>
              <a:rPr lang="en-US" dirty="0" smtClean="0">
                <a:solidFill>
                  <a:schemeClr val="accent2">
                    <a:lumMod val="60000"/>
                    <a:lumOff val="40000"/>
                  </a:schemeClr>
                </a:solidFill>
              </a:rPr>
              <a:t>introduction</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2286000"/>
            <a:ext cx="10401345" cy="4023360"/>
          </a:xfrm>
        </p:spPr>
        <p:txBody>
          <a:bodyPr>
            <a:normAutofit/>
          </a:bodyPr>
          <a:lstStyle/>
          <a:p>
            <a:r>
              <a:rPr lang="en-GB" sz="3200" dirty="0">
                <a:solidFill>
                  <a:schemeClr val="accent1">
                    <a:lumMod val="50000"/>
                  </a:schemeClr>
                </a:solidFill>
              </a:rPr>
              <a:t>The process of transferring blood or blood products from one person to the circulatory system of an-other</a:t>
            </a:r>
            <a:r>
              <a:rPr lang="en-GB" sz="3200" dirty="0" smtClean="0">
                <a:solidFill>
                  <a:schemeClr val="accent1">
                    <a:lumMod val="50000"/>
                  </a:schemeClr>
                </a:solidFill>
              </a:rPr>
              <a:t>.</a:t>
            </a:r>
          </a:p>
          <a:p>
            <a:r>
              <a:rPr lang="en-GB" sz="3200" dirty="0" smtClean="0">
                <a:solidFill>
                  <a:schemeClr val="accent1">
                    <a:lumMod val="50000"/>
                  </a:schemeClr>
                </a:solidFill>
              </a:rPr>
              <a:t>Types of transfusion :</a:t>
            </a:r>
          </a:p>
          <a:p>
            <a:pPr>
              <a:buFont typeface="Wingdings" panose="05000000000000000000" pitchFamily="2" charset="2"/>
              <a:buChar char="q"/>
            </a:pPr>
            <a:r>
              <a:rPr lang="en-GB" sz="3200" dirty="0" smtClean="0">
                <a:solidFill>
                  <a:schemeClr val="accent1">
                    <a:lumMod val="50000"/>
                  </a:schemeClr>
                </a:solidFill>
              </a:rPr>
              <a:t>Homologous transfusions</a:t>
            </a:r>
            <a:r>
              <a:rPr lang="en-US" sz="3200" dirty="0" smtClean="0">
                <a:solidFill>
                  <a:schemeClr val="accent1">
                    <a:lumMod val="50000"/>
                  </a:schemeClr>
                </a:solidFill>
              </a:rPr>
              <a:t> :from an anonymous donor</a:t>
            </a:r>
          </a:p>
          <a:p>
            <a:pPr>
              <a:buFont typeface="Wingdings" panose="05000000000000000000" pitchFamily="2" charset="2"/>
              <a:buChar char="q"/>
            </a:pPr>
            <a:r>
              <a:rPr lang="en-US" sz="3200" dirty="0" smtClean="0">
                <a:solidFill>
                  <a:schemeClr val="accent1">
                    <a:lumMod val="50000"/>
                  </a:schemeClr>
                </a:solidFill>
              </a:rPr>
              <a:t>Autologous transfusion:</a:t>
            </a:r>
            <a:r>
              <a:rPr lang="en-GB" sz="3200" dirty="0">
                <a:solidFill>
                  <a:schemeClr val="accent1">
                    <a:lumMod val="50000"/>
                  </a:schemeClr>
                </a:solidFill>
              </a:rPr>
              <a:t>for patients undergoing elective </a:t>
            </a:r>
            <a:r>
              <a:rPr lang="en-GB" sz="3200" dirty="0" smtClean="0">
                <a:solidFill>
                  <a:schemeClr val="accent1">
                    <a:lumMod val="50000"/>
                  </a:schemeClr>
                </a:solidFill>
              </a:rPr>
              <a:t>surgery </a:t>
            </a:r>
            <a:r>
              <a:rPr lang="en-GB" sz="3200" dirty="0">
                <a:solidFill>
                  <a:schemeClr val="accent1">
                    <a:lumMod val="50000"/>
                  </a:schemeClr>
                </a:solidFill>
              </a:rPr>
              <a:t>to predonate their own blood up to 3 weeks </a:t>
            </a:r>
            <a:r>
              <a:rPr lang="en-GB" sz="3200" dirty="0" smtClean="0">
                <a:solidFill>
                  <a:schemeClr val="accent1">
                    <a:lumMod val="50000"/>
                  </a:schemeClr>
                </a:solidFill>
              </a:rPr>
              <a:t>before </a:t>
            </a:r>
            <a:r>
              <a:rPr lang="en-GB" sz="3200" dirty="0">
                <a:solidFill>
                  <a:schemeClr val="accent1">
                    <a:lumMod val="50000"/>
                  </a:schemeClr>
                </a:solidFill>
              </a:rPr>
              <a:t>surgery for retransfusion during the </a:t>
            </a:r>
            <a:r>
              <a:rPr lang="en-GB" sz="3200" dirty="0" smtClean="0">
                <a:solidFill>
                  <a:schemeClr val="accent1">
                    <a:lumMod val="50000"/>
                  </a:schemeClr>
                </a:solidFill>
              </a:rPr>
              <a:t>operation</a:t>
            </a:r>
            <a:endParaRPr lang="en-GB" sz="3200" dirty="0">
              <a:solidFill>
                <a:schemeClr val="accent1">
                  <a:lumMod val="50000"/>
                </a:schemeClr>
              </a:solidFill>
            </a:endParaRPr>
          </a:p>
        </p:txBody>
      </p:sp>
    </p:spTree>
    <p:extLst>
      <p:ext uri="{BB962C8B-B14F-4D97-AF65-F5344CB8AC3E}">
        <p14:creationId xmlns:p14="http://schemas.microsoft.com/office/powerpoint/2010/main" val="358497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55" y="2631300"/>
            <a:ext cx="9720072" cy="1499616"/>
          </a:xfrm>
          <a:solidFill>
            <a:schemeClr val="accent1">
              <a:lumMod val="75000"/>
            </a:schemeClr>
          </a:solidFill>
        </p:spPr>
        <p:txBody>
          <a:bodyPr>
            <a:normAutofit/>
          </a:bodyPr>
          <a:lstStyle/>
          <a:p>
            <a:pPr algn="ctr"/>
            <a:r>
              <a:rPr lang="en-US" sz="9600" dirty="0" smtClean="0">
                <a:solidFill>
                  <a:schemeClr val="accent2">
                    <a:lumMod val="60000"/>
                    <a:lumOff val="40000"/>
                  </a:schemeClr>
                </a:solidFill>
              </a:rPr>
              <a:t>complications</a:t>
            </a:r>
            <a:endParaRPr lang="en-US" sz="9600" dirty="0">
              <a:solidFill>
                <a:schemeClr val="accent2">
                  <a:lumMod val="60000"/>
                  <a:lumOff val="40000"/>
                </a:schemeClr>
              </a:solidFill>
            </a:endParaRPr>
          </a:p>
        </p:txBody>
      </p:sp>
    </p:spTree>
    <p:extLst>
      <p:ext uri="{BB962C8B-B14F-4D97-AF65-F5344CB8AC3E}">
        <p14:creationId xmlns:p14="http://schemas.microsoft.com/office/powerpoint/2010/main" val="135494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22C19681-37CD-4FE6-AFFA-88E7B4E29277}"/>
              </a:ext>
            </a:extLst>
          </p:cNvPr>
          <p:cNvSpPr>
            <a:spLocks noGrp="1"/>
          </p:cNvSpPr>
          <p:nvPr>
            <p:ph type="title"/>
          </p:nvPr>
        </p:nvSpPr>
        <p:spPr>
          <a:xfrm>
            <a:off x="1024128" y="914400"/>
            <a:ext cx="5367619" cy="796705"/>
          </a:xfrm>
          <a:solidFill>
            <a:schemeClr val="accent1">
              <a:lumMod val="75000"/>
            </a:schemeClr>
          </a:solidFill>
        </p:spPr>
        <p:txBody>
          <a:bodyPr>
            <a:normAutofit/>
          </a:bodyPr>
          <a:lstStyle/>
          <a:p>
            <a:r>
              <a:rPr lang="en-US" sz="5400" dirty="0" smtClean="0">
                <a:solidFill>
                  <a:schemeClr val="accent2">
                    <a:lumMod val="60000"/>
                    <a:lumOff val="40000"/>
                  </a:schemeClr>
                </a:solidFill>
              </a:rPr>
              <a:t>Incompatibility:</a:t>
            </a:r>
            <a:endParaRPr lang="en-US"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62BEBD0E-BCCF-4701-8081-560CFB79828B}"/>
              </a:ext>
            </a:extLst>
          </p:cNvPr>
          <p:cNvSpPr>
            <a:spLocks noGrp="1"/>
          </p:cNvSpPr>
          <p:nvPr>
            <p:ph idx="1"/>
          </p:nvPr>
        </p:nvSpPr>
        <p:spPr/>
        <p:txBody>
          <a:bodyPr>
            <a:normAutofit/>
          </a:bodyPr>
          <a:lstStyle/>
          <a:p>
            <a:r>
              <a:rPr lang="en-US" sz="3200" dirty="0" smtClean="0">
                <a:solidFill>
                  <a:schemeClr val="accent1">
                    <a:lumMod val="50000"/>
                  </a:schemeClr>
                </a:solidFill>
              </a:rPr>
              <a:t>RBCs </a:t>
            </a:r>
            <a:r>
              <a:rPr lang="en-US" sz="3200" dirty="0">
                <a:solidFill>
                  <a:schemeClr val="accent1">
                    <a:lumMod val="50000"/>
                  </a:schemeClr>
                </a:solidFill>
              </a:rPr>
              <a:t>(received from the donor) are agglutinated in clumps and block small blood vessels → </a:t>
            </a:r>
            <a:r>
              <a:rPr lang="en-US" sz="3200" dirty="0" err="1">
                <a:solidFill>
                  <a:schemeClr val="accent1">
                    <a:lumMod val="50000"/>
                  </a:schemeClr>
                </a:solidFill>
              </a:rPr>
              <a:t>ischaemic</a:t>
            </a:r>
            <a:r>
              <a:rPr lang="en-US" sz="3200" dirty="0">
                <a:solidFill>
                  <a:schemeClr val="accent1">
                    <a:lumMod val="50000"/>
                  </a:schemeClr>
                </a:solidFill>
              </a:rPr>
              <a:t> pain in chest and back. If the amount of the blood is less  than 350 </a:t>
            </a:r>
            <a:r>
              <a:rPr lang="en-US" sz="3200" dirty="0" err="1">
                <a:solidFill>
                  <a:schemeClr val="accent1">
                    <a:lumMod val="50000"/>
                  </a:schemeClr>
                </a:solidFill>
              </a:rPr>
              <a:t>ml,death</a:t>
            </a:r>
            <a:r>
              <a:rPr lang="en-US" sz="3200" dirty="0">
                <a:solidFill>
                  <a:schemeClr val="accent1">
                    <a:lumMod val="50000"/>
                  </a:schemeClr>
                </a:solidFill>
              </a:rPr>
              <a:t> not </a:t>
            </a:r>
            <a:r>
              <a:rPr lang="en-US" sz="3200" dirty="0" err="1">
                <a:solidFill>
                  <a:schemeClr val="accent1">
                    <a:lumMod val="50000"/>
                  </a:schemeClr>
                </a:solidFill>
              </a:rPr>
              <a:t>occure</a:t>
            </a:r>
            <a:r>
              <a:rPr lang="en-US" sz="3200" dirty="0">
                <a:solidFill>
                  <a:schemeClr val="accent1">
                    <a:lumMod val="50000"/>
                  </a:schemeClr>
                </a:solidFill>
              </a:rPr>
              <a:t>.</a:t>
            </a:r>
          </a:p>
          <a:p>
            <a:endParaRPr lang="en-US" sz="3200" dirty="0"/>
          </a:p>
        </p:txBody>
      </p:sp>
    </p:spTree>
    <p:extLst>
      <p:ext uri="{BB962C8B-B14F-4D97-AF65-F5344CB8AC3E}">
        <p14:creationId xmlns:p14="http://schemas.microsoft.com/office/powerpoint/2010/main" val="63184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8563773-870F-4752-A151-DE57803CBD80}"/>
              </a:ext>
            </a:extLst>
          </p:cNvPr>
          <p:cNvSpPr>
            <a:spLocks noGrp="1"/>
          </p:cNvSpPr>
          <p:nvPr>
            <p:ph type="title"/>
          </p:nvPr>
        </p:nvSpPr>
        <p:spPr>
          <a:xfrm>
            <a:off x="1024127" y="878186"/>
            <a:ext cx="6254859" cy="823866"/>
          </a:xfrm>
          <a:solidFill>
            <a:schemeClr val="accent1">
              <a:lumMod val="75000"/>
            </a:schemeClr>
          </a:solidFill>
        </p:spPr>
        <p:txBody>
          <a:bodyPr/>
          <a:lstStyle/>
          <a:p>
            <a:r>
              <a:rPr lang="en-US" sz="5400" dirty="0" smtClean="0">
                <a:solidFill>
                  <a:schemeClr val="accent2">
                    <a:lumMod val="60000"/>
                    <a:lumOff val="40000"/>
                  </a:schemeClr>
                </a:solidFill>
              </a:rPr>
              <a:t>Allergic </a:t>
            </a:r>
            <a:r>
              <a:rPr lang="en-US" sz="5400" dirty="0">
                <a:solidFill>
                  <a:schemeClr val="accent2">
                    <a:lumMod val="60000"/>
                    <a:lumOff val="40000"/>
                  </a:schemeClr>
                </a:solidFill>
              </a:rPr>
              <a:t>(anaphylactic</a:t>
            </a:r>
            <a:r>
              <a:rPr lang="en-US" sz="5400" dirty="0" smtClean="0">
                <a:solidFill>
                  <a:schemeClr val="accent2">
                    <a:lumMod val="60000"/>
                    <a:lumOff val="40000"/>
                  </a:schemeClr>
                </a:solidFill>
              </a:rPr>
              <a:t>):</a:t>
            </a:r>
            <a:endParaRPr lang="en-US"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7661A294-0724-4D54-8D90-F4D34E0594D3}"/>
              </a:ext>
            </a:extLst>
          </p:cNvPr>
          <p:cNvSpPr>
            <a:spLocks noGrp="1"/>
          </p:cNvSpPr>
          <p:nvPr>
            <p:ph idx="1"/>
          </p:nvPr>
        </p:nvSpPr>
        <p:spPr>
          <a:xfrm>
            <a:off x="1024127" y="2014396"/>
            <a:ext cx="10709163" cy="4648954"/>
          </a:xfrm>
        </p:spPr>
        <p:txBody>
          <a:bodyPr>
            <a:normAutofit lnSpcReduction="10000"/>
          </a:bodyPr>
          <a:lstStyle/>
          <a:p>
            <a:r>
              <a:rPr lang="en-US" dirty="0" smtClean="0">
                <a:solidFill>
                  <a:schemeClr val="accent1">
                    <a:lumMod val="50000"/>
                  </a:schemeClr>
                </a:solidFill>
              </a:rPr>
              <a:t>Type </a:t>
            </a:r>
            <a:r>
              <a:rPr lang="en-US" dirty="0">
                <a:solidFill>
                  <a:schemeClr val="accent1">
                    <a:lumMod val="50000"/>
                  </a:schemeClr>
                </a:solidFill>
              </a:rPr>
              <a:t>1 hypersensitivity reaction</a:t>
            </a:r>
          </a:p>
          <a:p>
            <a:r>
              <a:rPr lang="en-US" dirty="0">
                <a:solidFill>
                  <a:schemeClr val="accent1">
                    <a:lumMod val="50000"/>
                  </a:schemeClr>
                </a:solidFill>
              </a:rPr>
              <a:t>Symptoms; pruritis , urticaria , respiratory depression </a:t>
            </a:r>
          </a:p>
          <a:p>
            <a:r>
              <a:rPr lang="en-US" dirty="0">
                <a:solidFill>
                  <a:schemeClr val="accent1">
                    <a:lumMod val="50000"/>
                  </a:schemeClr>
                </a:solidFill>
              </a:rPr>
              <a:t>Occurs  in 2-3 hours after transfusion</a:t>
            </a:r>
          </a:p>
          <a:p>
            <a:r>
              <a:rPr lang="en-US" dirty="0">
                <a:solidFill>
                  <a:schemeClr val="accent1">
                    <a:lumMod val="50000"/>
                  </a:schemeClr>
                </a:solidFill>
              </a:rPr>
              <a:t>Treatment :stop transfusion, intramuscular </a:t>
            </a:r>
            <a:r>
              <a:rPr lang="en-US" dirty="0" err="1">
                <a:solidFill>
                  <a:schemeClr val="accent1">
                    <a:lumMod val="50000"/>
                  </a:schemeClr>
                </a:solidFill>
              </a:rPr>
              <a:t>epinephrine,antihistamine</a:t>
            </a:r>
            <a:r>
              <a:rPr lang="en-US" dirty="0">
                <a:solidFill>
                  <a:schemeClr val="accent1">
                    <a:lumMod val="50000"/>
                  </a:schemeClr>
                </a:solidFill>
              </a:rPr>
              <a:t>, vasopressor(dopamine)</a:t>
            </a:r>
          </a:p>
          <a:p>
            <a:endParaRPr lang="en-US" dirty="0" smtClean="0">
              <a:solidFill>
                <a:schemeClr val="accent1">
                  <a:lumMod val="50000"/>
                </a:schemeClr>
              </a:solidFill>
            </a:endParaRPr>
          </a:p>
          <a:p>
            <a:endParaRPr lang="en-US" dirty="0">
              <a:solidFill>
                <a:schemeClr val="accent1">
                  <a:lumMod val="50000"/>
                </a:schemeClr>
              </a:solidFill>
            </a:endParaRPr>
          </a:p>
          <a:p>
            <a:r>
              <a:rPr lang="en-US" dirty="0" smtClean="0">
                <a:solidFill>
                  <a:schemeClr val="accent1">
                    <a:lumMod val="50000"/>
                  </a:schemeClr>
                </a:solidFill>
              </a:rPr>
              <a:t>Type </a:t>
            </a:r>
            <a:r>
              <a:rPr lang="en-US" dirty="0">
                <a:solidFill>
                  <a:schemeClr val="accent1">
                    <a:lumMod val="50000"/>
                  </a:schemeClr>
                </a:solidFill>
              </a:rPr>
              <a:t>2 hypersensitivity reaction</a:t>
            </a:r>
          </a:p>
          <a:p>
            <a:r>
              <a:rPr lang="en-US" dirty="0">
                <a:solidFill>
                  <a:schemeClr val="accent1">
                    <a:lumMod val="50000"/>
                  </a:schemeClr>
                </a:solidFill>
              </a:rPr>
              <a:t>Symptoms; fever , headache, flushing </a:t>
            </a:r>
          </a:p>
          <a:p>
            <a:r>
              <a:rPr lang="en-US" dirty="0">
                <a:solidFill>
                  <a:schemeClr val="accent1">
                    <a:lumMod val="50000"/>
                  </a:schemeClr>
                </a:solidFill>
              </a:rPr>
              <a:t>Occurs in 1-6 hour</a:t>
            </a:r>
          </a:p>
          <a:p>
            <a:r>
              <a:rPr lang="en-US" dirty="0">
                <a:solidFill>
                  <a:schemeClr val="accent1">
                    <a:lumMod val="50000"/>
                  </a:schemeClr>
                </a:solidFill>
              </a:rPr>
              <a:t>Treatment : stop the transfusion , acetaminophen for the fever</a:t>
            </a:r>
          </a:p>
        </p:txBody>
      </p:sp>
      <p:sp>
        <p:nvSpPr>
          <p:cNvPr id="4" name="TextBox 3"/>
          <p:cNvSpPr txBox="1"/>
          <p:nvPr/>
        </p:nvSpPr>
        <p:spPr>
          <a:xfrm>
            <a:off x="1024127" y="3757188"/>
            <a:ext cx="8066638" cy="923330"/>
          </a:xfrm>
          <a:prstGeom prst="rect">
            <a:avLst/>
          </a:prstGeom>
          <a:solidFill>
            <a:schemeClr val="accent1">
              <a:lumMod val="75000"/>
            </a:schemeClr>
          </a:solidFill>
        </p:spPr>
        <p:txBody>
          <a:bodyPr wrap="square" rtlCol="0">
            <a:spAutoFit/>
          </a:bodyPr>
          <a:lstStyle/>
          <a:p>
            <a:r>
              <a:rPr lang="en-US" sz="5400" dirty="0" smtClean="0">
                <a:solidFill>
                  <a:schemeClr val="accent2">
                    <a:lumMod val="60000"/>
                    <a:lumOff val="40000"/>
                  </a:schemeClr>
                </a:solidFill>
                <a:latin typeface="+mj-lt"/>
              </a:rPr>
              <a:t>Febrile </a:t>
            </a:r>
            <a:r>
              <a:rPr lang="en-US" sz="5400" dirty="0">
                <a:solidFill>
                  <a:schemeClr val="accent2">
                    <a:lumMod val="60000"/>
                    <a:lumOff val="40000"/>
                  </a:schemeClr>
                </a:solidFill>
                <a:latin typeface="+mj-lt"/>
              </a:rPr>
              <a:t>non hemolytic reaction:</a:t>
            </a:r>
          </a:p>
        </p:txBody>
      </p:sp>
    </p:spTree>
    <p:extLst>
      <p:ext uri="{BB962C8B-B14F-4D97-AF65-F5344CB8AC3E}">
        <p14:creationId xmlns:p14="http://schemas.microsoft.com/office/powerpoint/2010/main" val="32940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12DE05-2229-4E91-8EA4-A1B6FC5285A7}"/>
              </a:ext>
            </a:extLst>
          </p:cNvPr>
          <p:cNvSpPr>
            <a:spLocks noGrp="1"/>
          </p:cNvSpPr>
          <p:nvPr>
            <p:ph type="title"/>
          </p:nvPr>
        </p:nvSpPr>
        <p:spPr>
          <a:xfrm>
            <a:off x="1024128" y="896292"/>
            <a:ext cx="7350327" cy="787653"/>
          </a:xfrm>
          <a:solidFill>
            <a:schemeClr val="accent1">
              <a:lumMod val="75000"/>
            </a:schemeClr>
          </a:solidFill>
        </p:spPr>
        <p:txBody>
          <a:bodyPr/>
          <a:lstStyle/>
          <a:p>
            <a:r>
              <a:rPr lang="en-US" sz="5400" dirty="0" smtClean="0">
                <a:solidFill>
                  <a:schemeClr val="accent2">
                    <a:lumMod val="60000"/>
                    <a:lumOff val="40000"/>
                  </a:schemeClr>
                </a:solidFill>
              </a:rPr>
              <a:t>Hemolytic </a:t>
            </a:r>
            <a:r>
              <a:rPr lang="en-US" sz="5400" dirty="0">
                <a:solidFill>
                  <a:schemeClr val="accent2">
                    <a:lumMod val="60000"/>
                    <a:lumOff val="40000"/>
                  </a:schemeClr>
                </a:solidFill>
              </a:rPr>
              <a:t>reaction:</a:t>
            </a:r>
            <a:endParaRPr lang="en-US"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F82C8CAE-793A-4C8B-9119-6EF700FE9D26}"/>
              </a:ext>
            </a:extLst>
          </p:cNvPr>
          <p:cNvSpPr>
            <a:spLocks noGrp="1"/>
          </p:cNvSpPr>
          <p:nvPr>
            <p:ph idx="1"/>
          </p:nvPr>
        </p:nvSpPr>
        <p:spPr>
          <a:xfrm>
            <a:off x="1024128" y="2023448"/>
            <a:ext cx="9720071" cy="4440725"/>
          </a:xfrm>
        </p:spPr>
        <p:txBody>
          <a:bodyPr>
            <a:normAutofit fontScale="92500" lnSpcReduction="20000"/>
          </a:bodyPr>
          <a:lstStyle/>
          <a:p>
            <a:pPr marL="0" indent="0">
              <a:buNone/>
            </a:pPr>
            <a:r>
              <a:rPr lang="en-US" dirty="0" smtClean="0">
                <a:solidFill>
                  <a:schemeClr val="accent1">
                    <a:lumMod val="50000"/>
                  </a:schemeClr>
                </a:solidFill>
              </a:rPr>
              <a:t>Type </a:t>
            </a:r>
            <a:r>
              <a:rPr lang="en-US" dirty="0">
                <a:solidFill>
                  <a:schemeClr val="accent1">
                    <a:lumMod val="50000"/>
                  </a:schemeClr>
                </a:solidFill>
              </a:rPr>
              <a:t>2 hypersensitivity reaction </a:t>
            </a:r>
          </a:p>
          <a:p>
            <a:r>
              <a:rPr lang="en-US" dirty="0">
                <a:solidFill>
                  <a:schemeClr val="accent1">
                    <a:lumMod val="50000"/>
                  </a:schemeClr>
                </a:solidFill>
              </a:rPr>
              <a:t>Symptoms: flank pain , jaundice , hemoglobinuria </a:t>
            </a:r>
          </a:p>
          <a:p>
            <a:r>
              <a:rPr lang="en-US" dirty="0">
                <a:solidFill>
                  <a:schemeClr val="accent1">
                    <a:lumMod val="50000"/>
                  </a:schemeClr>
                </a:solidFill>
              </a:rPr>
              <a:t>Occurs in 1 hour</a:t>
            </a:r>
          </a:p>
          <a:p>
            <a:r>
              <a:rPr lang="en-US" dirty="0">
                <a:solidFill>
                  <a:schemeClr val="accent1">
                    <a:lumMod val="50000"/>
                  </a:schemeClr>
                </a:solidFill>
              </a:rPr>
              <a:t>Treatment :  stop the transfusion , IV fluids to boost the urine output</a:t>
            </a:r>
          </a:p>
          <a:p>
            <a:endParaRPr lang="en-US" dirty="0" smtClean="0">
              <a:solidFill>
                <a:schemeClr val="accent1">
                  <a:lumMod val="50000"/>
                </a:schemeClr>
              </a:solidFill>
            </a:endParaRPr>
          </a:p>
          <a:p>
            <a:endParaRPr lang="en-US" dirty="0">
              <a:solidFill>
                <a:schemeClr val="accent1">
                  <a:lumMod val="50000"/>
                </a:schemeClr>
              </a:solidFill>
            </a:endParaRPr>
          </a:p>
          <a:p>
            <a:endParaRPr lang="en-US" dirty="0" smtClean="0">
              <a:solidFill>
                <a:schemeClr val="accent1">
                  <a:lumMod val="50000"/>
                </a:schemeClr>
              </a:solidFill>
            </a:endParaRPr>
          </a:p>
          <a:p>
            <a:r>
              <a:rPr lang="en-US" dirty="0" smtClean="0">
                <a:solidFill>
                  <a:schemeClr val="accent1">
                    <a:lumMod val="50000"/>
                  </a:schemeClr>
                </a:solidFill>
              </a:rPr>
              <a:t>Donor </a:t>
            </a:r>
            <a:r>
              <a:rPr lang="en-US" dirty="0" err="1">
                <a:solidFill>
                  <a:schemeClr val="accent1">
                    <a:lumMod val="50000"/>
                  </a:schemeClr>
                </a:solidFill>
              </a:rPr>
              <a:t>antileukocytes</a:t>
            </a:r>
            <a:r>
              <a:rPr lang="en-US" dirty="0">
                <a:solidFill>
                  <a:schemeClr val="accent1">
                    <a:lumMod val="50000"/>
                  </a:schemeClr>
                </a:solidFill>
              </a:rPr>
              <a:t> antibodies vs recipient endothelial cells </a:t>
            </a:r>
          </a:p>
          <a:p>
            <a:r>
              <a:rPr lang="en-US" dirty="0">
                <a:solidFill>
                  <a:schemeClr val="accent1">
                    <a:lumMod val="50000"/>
                  </a:schemeClr>
                </a:solidFill>
              </a:rPr>
              <a:t>Symptoms : respiratory collapse , pulmonary edema</a:t>
            </a:r>
          </a:p>
          <a:p>
            <a:r>
              <a:rPr lang="en-US" dirty="0">
                <a:solidFill>
                  <a:schemeClr val="accent1">
                    <a:lumMod val="50000"/>
                  </a:schemeClr>
                </a:solidFill>
              </a:rPr>
              <a:t>Occurs in 1-6 hours </a:t>
            </a:r>
          </a:p>
          <a:p>
            <a:r>
              <a:rPr lang="en-US" dirty="0">
                <a:solidFill>
                  <a:schemeClr val="accent1">
                    <a:lumMod val="50000"/>
                  </a:schemeClr>
                </a:solidFill>
              </a:rPr>
              <a:t>Treatment;  stop the transfusion, mechanical ventilation</a:t>
            </a:r>
          </a:p>
        </p:txBody>
      </p:sp>
      <p:sp>
        <p:nvSpPr>
          <p:cNvPr id="4" name="TextBox 3"/>
          <p:cNvSpPr txBox="1"/>
          <p:nvPr/>
        </p:nvSpPr>
        <p:spPr>
          <a:xfrm>
            <a:off x="1024128" y="3664451"/>
            <a:ext cx="6473228" cy="861774"/>
          </a:xfrm>
          <a:prstGeom prst="rect">
            <a:avLst/>
          </a:prstGeom>
          <a:solidFill>
            <a:schemeClr val="accent1">
              <a:lumMod val="75000"/>
            </a:schemeClr>
          </a:solidFill>
        </p:spPr>
        <p:txBody>
          <a:bodyPr wrap="square" rtlCol="0">
            <a:spAutoFit/>
          </a:bodyPr>
          <a:lstStyle/>
          <a:p>
            <a:r>
              <a:rPr lang="en-US" sz="5000" dirty="0" smtClean="0">
                <a:solidFill>
                  <a:schemeClr val="accent2">
                    <a:lumMod val="60000"/>
                    <a:lumOff val="40000"/>
                  </a:schemeClr>
                </a:solidFill>
                <a:latin typeface="+mj-lt"/>
              </a:rPr>
              <a:t>Lung </a:t>
            </a:r>
            <a:r>
              <a:rPr lang="en-US" sz="5000" dirty="0">
                <a:solidFill>
                  <a:schemeClr val="accent2">
                    <a:lumMod val="60000"/>
                    <a:lumOff val="40000"/>
                  </a:schemeClr>
                </a:solidFill>
                <a:latin typeface="+mj-lt"/>
              </a:rPr>
              <a:t>injury: </a:t>
            </a:r>
          </a:p>
        </p:txBody>
      </p:sp>
    </p:spTree>
    <p:extLst>
      <p:ext uri="{BB962C8B-B14F-4D97-AF65-F5344CB8AC3E}">
        <p14:creationId xmlns:p14="http://schemas.microsoft.com/office/powerpoint/2010/main" val="47999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E61BCDEB-064A-4019-BFFE-EED432DB7A9F}"/>
              </a:ext>
            </a:extLst>
          </p:cNvPr>
          <p:cNvSpPr>
            <a:spLocks noGrp="1"/>
          </p:cNvSpPr>
          <p:nvPr>
            <p:ph type="title"/>
          </p:nvPr>
        </p:nvSpPr>
        <p:spPr>
          <a:solidFill>
            <a:schemeClr val="accent1">
              <a:lumMod val="75000"/>
            </a:schemeClr>
          </a:solidFill>
        </p:spPr>
        <p:txBody>
          <a:bodyPr>
            <a:normAutofit/>
          </a:bodyPr>
          <a:lstStyle/>
          <a:p>
            <a:r>
              <a:rPr lang="en-US" sz="5400" dirty="0" smtClean="0">
                <a:solidFill>
                  <a:schemeClr val="accent2">
                    <a:lumMod val="60000"/>
                    <a:lumOff val="40000"/>
                  </a:schemeClr>
                </a:solidFill>
              </a:rPr>
              <a:t>Transfusion-associated </a:t>
            </a:r>
            <a:r>
              <a:rPr lang="en-US" sz="5400" dirty="0">
                <a:solidFill>
                  <a:schemeClr val="accent2">
                    <a:lumMod val="60000"/>
                    <a:lumOff val="40000"/>
                  </a:schemeClr>
                </a:solidFill>
              </a:rPr>
              <a:t>circulatory overload (TACO) </a:t>
            </a:r>
            <a:r>
              <a:rPr lang="en-US" sz="5400" dirty="0" smtClean="0">
                <a:solidFill>
                  <a:schemeClr val="accent2">
                    <a:lumMod val="60000"/>
                    <a:lumOff val="40000"/>
                  </a:schemeClr>
                </a:solidFill>
              </a:rPr>
              <a:t>:</a:t>
            </a:r>
            <a:endParaRPr lang="en-US"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7460BACB-9095-405C-AEEF-1AD02F1E9805}"/>
              </a:ext>
            </a:extLst>
          </p:cNvPr>
          <p:cNvSpPr>
            <a:spLocks noGrp="1"/>
          </p:cNvSpPr>
          <p:nvPr>
            <p:ph idx="1"/>
          </p:nvPr>
        </p:nvSpPr>
        <p:spPr/>
        <p:txBody>
          <a:bodyPr>
            <a:normAutofit/>
          </a:bodyPr>
          <a:lstStyle/>
          <a:p>
            <a:r>
              <a:rPr lang="en-US" sz="2800" dirty="0" smtClean="0">
                <a:solidFill>
                  <a:schemeClr val="accent1">
                    <a:lumMod val="50000"/>
                  </a:schemeClr>
                </a:solidFill>
              </a:rPr>
              <a:t>associated </a:t>
            </a:r>
            <a:r>
              <a:rPr lang="en-US" sz="2800" dirty="0">
                <a:solidFill>
                  <a:schemeClr val="accent1">
                    <a:lumMod val="50000"/>
                  </a:schemeClr>
                </a:solidFill>
              </a:rPr>
              <a:t>with transfusion of a large volume of blood or a high rate of infusion</a:t>
            </a:r>
          </a:p>
          <a:p>
            <a:r>
              <a:rPr lang="en-US" sz="2800" dirty="0">
                <a:solidFill>
                  <a:schemeClr val="accent1">
                    <a:lumMod val="50000"/>
                  </a:schemeClr>
                </a:solidFill>
              </a:rPr>
              <a:t>Symptoms;  including dyspnea, orthopnea, tachycardia, hypertension.</a:t>
            </a:r>
          </a:p>
          <a:p>
            <a:r>
              <a:rPr lang="en-US" sz="2800" dirty="0">
                <a:solidFill>
                  <a:schemeClr val="accent1">
                    <a:lumMod val="50000"/>
                  </a:schemeClr>
                </a:solidFill>
              </a:rPr>
              <a:t>Occurs in 1-6 hours </a:t>
            </a:r>
          </a:p>
          <a:p>
            <a:r>
              <a:rPr lang="en-US" sz="2800" dirty="0">
                <a:solidFill>
                  <a:schemeClr val="accent1">
                    <a:lumMod val="50000"/>
                  </a:schemeClr>
                </a:solidFill>
              </a:rPr>
              <a:t> treatment : Patients deemed to be at risk for volume overload (such as those with impaired cardiac function) can be transfused at a slower rate and diuretic therapy </a:t>
            </a:r>
          </a:p>
          <a:p>
            <a:pPr marL="0" indent="0">
              <a:buNone/>
            </a:pPr>
            <a:endParaRPr lang="en-US" sz="2800" dirty="0">
              <a:solidFill>
                <a:schemeClr val="accent1">
                  <a:lumMod val="50000"/>
                </a:schemeClr>
              </a:solidFill>
            </a:endParaRPr>
          </a:p>
          <a:p>
            <a:endParaRPr lang="en-US" sz="2400" dirty="0">
              <a:solidFill>
                <a:srgbClr val="FF0000"/>
              </a:solidFill>
            </a:endParaRPr>
          </a:p>
        </p:txBody>
      </p:sp>
    </p:spTree>
    <p:extLst>
      <p:ext uri="{BB962C8B-B14F-4D97-AF65-F5344CB8AC3E}">
        <p14:creationId xmlns:p14="http://schemas.microsoft.com/office/powerpoint/2010/main" val="363914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FE751B6A-63A7-4D1D-8336-7E46CFDF86B4}"/>
              </a:ext>
            </a:extLst>
          </p:cNvPr>
          <p:cNvSpPr>
            <a:spLocks noGrp="1"/>
          </p:cNvSpPr>
          <p:nvPr>
            <p:ph type="title"/>
          </p:nvPr>
        </p:nvSpPr>
        <p:spPr>
          <a:xfrm>
            <a:off x="1024127" y="860079"/>
            <a:ext cx="3683675" cy="724278"/>
          </a:xfrm>
          <a:solidFill>
            <a:schemeClr val="accent1">
              <a:lumMod val="75000"/>
            </a:schemeClr>
          </a:solidFill>
        </p:spPr>
        <p:txBody>
          <a:bodyPr>
            <a:normAutofit fontScale="90000"/>
          </a:bodyPr>
          <a:lstStyle/>
          <a:p>
            <a:r>
              <a:rPr lang="en-US" sz="5400" dirty="0" smtClean="0">
                <a:solidFill>
                  <a:schemeClr val="accent2">
                    <a:lumMod val="60000"/>
                    <a:lumOff val="40000"/>
                  </a:schemeClr>
                </a:solidFill>
              </a:rPr>
              <a:t>Infections :</a:t>
            </a:r>
            <a:endParaRPr lang="en-US" dirty="0">
              <a:solidFill>
                <a:schemeClr val="accent2">
                  <a:lumMod val="60000"/>
                  <a:lumOff val="40000"/>
                </a:schemeClr>
              </a:solidFill>
            </a:endParaRPr>
          </a:p>
        </p:txBody>
      </p:sp>
      <p:sp>
        <p:nvSpPr>
          <p:cNvPr id="3" name="عنصر نائب للمحتوى 2">
            <a:extLst>
              <a:ext uri="{FF2B5EF4-FFF2-40B4-BE49-F238E27FC236}">
                <a16:creationId xmlns="" xmlns:a16="http://schemas.microsoft.com/office/drawing/2014/main" id="{DA912926-F4B1-48A5-9424-A0D7F24D64B4}"/>
              </a:ext>
            </a:extLst>
          </p:cNvPr>
          <p:cNvSpPr>
            <a:spLocks noGrp="1"/>
          </p:cNvSpPr>
          <p:nvPr>
            <p:ph idx="1"/>
          </p:nvPr>
        </p:nvSpPr>
        <p:spPr>
          <a:xfrm>
            <a:off x="1024128" y="1964601"/>
            <a:ext cx="10772537" cy="4762123"/>
          </a:xfrm>
        </p:spPr>
        <p:txBody>
          <a:bodyPr>
            <a:noAutofit/>
          </a:bodyPr>
          <a:lstStyle/>
          <a:p>
            <a:r>
              <a:rPr lang="en-US" sz="2800" dirty="0" smtClean="0">
                <a:solidFill>
                  <a:schemeClr val="accent1">
                    <a:lumMod val="50000"/>
                  </a:schemeClr>
                </a:solidFill>
              </a:rPr>
              <a:t>All </a:t>
            </a:r>
            <a:r>
              <a:rPr lang="en-US" sz="2800" dirty="0">
                <a:solidFill>
                  <a:schemeClr val="accent1">
                    <a:lumMod val="50000"/>
                  </a:schemeClr>
                </a:solidFill>
              </a:rPr>
              <a:t>donated blood is extensively screened for transfusion-transmitted infections; as a result, the risk of acquiring infection is extremely low</a:t>
            </a:r>
          </a:p>
          <a:p>
            <a:r>
              <a:rPr lang="en-US" sz="2800" dirty="0">
                <a:solidFill>
                  <a:schemeClr val="accent1">
                    <a:lumMod val="50000"/>
                  </a:schemeClr>
                </a:solidFill>
              </a:rPr>
              <a:t>Each unit of blood administered in the United States is screened for a number of infections, including HIV, hepatitis B and C viruses, human T-cell leukemia virus, West Nile virus, Zika virus, Trypanosoma </a:t>
            </a:r>
            <a:r>
              <a:rPr lang="en-US" sz="2800" dirty="0" err="1">
                <a:solidFill>
                  <a:schemeClr val="accent1">
                    <a:lumMod val="50000"/>
                  </a:schemeClr>
                </a:solidFill>
              </a:rPr>
              <a:t>cruzi</a:t>
            </a:r>
            <a:r>
              <a:rPr lang="en-US" sz="2800" dirty="0">
                <a:solidFill>
                  <a:schemeClr val="accent1">
                    <a:lumMod val="50000"/>
                  </a:schemeClr>
                </a:solidFill>
              </a:rPr>
              <a:t>, and Treponema pallidum.</a:t>
            </a:r>
          </a:p>
          <a:p>
            <a:r>
              <a:rPr lang="en-US" sz="2800" dirty="0">
                <a:solidFill>
                  <a:schemeClr val="accent1">
                    <a:lumMod val="50000"/>
                  </a:schemeClr>
                </a:solidFill>
              </a:rPr>
              <a:t>The risk of bacterial contamination of blood products is much greater than the risk of viral transmission.</a:t>
            </a:r>
          </a:p>
          <a:p>
            <a:r>
              <a:rPr lang="en-US" sz="2800" dirty="0">
                <a:solidFill>
                  <a:schemeClr val="accent1">
                    <a:lumMod val="50000"/>
                  </a:schemeClr>
                </a:solidFill>
              </a:rPr>
              <a:t>Signs , symptoms: Temperature elevation, hypotension, or other signs of sepsis </a:t>
            </a:r>
          </a:p>
        </p:txBody>
      </p:sp>
    </p:spTree>
    <p:extLst>
      <p:ext uri="{BB962C8B-B14F-4D97-AF65-F5344CB8AC3E}">
        <p14:creationId xmlns:p14="http://schemas.microsoft.com/office/powerpoint/2010/main" val="238682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84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34119"/>
          </a:xfrm>
        </p:spPr>
        <p:txBody>
          <a:bodyPr>
            <a:noAutofit/>
          </a:bodyPr>
          <a:lstStyle/>
          <a:p>
            <a:r>
              <a:rPr lang="en-GB" dirty="0">
                <a:solidFill>
                  <a:schemeClr val="accent1">
                    <a:lumMod val="50000"/>
                  </a:schemeClr>
                </a:solidFill>
              </a:rPr>
              <a:t>An adult human has about 4–6 litres of blood , consists of :</a:t>
            </a:r>
            <a:endParaRPr lang="en-US"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1206303" y="2286000"/>
            <a:ext cx="9355532" cy="4022725"/>
          </a:xfrm>
          <a:prstGeom prst="rect">
            <a:avLst/>
          </a:prstGeom>
        </p:spPr>
      </p:pic>
    </p:spTree>
    <p:extLst>
      <p:ext uri="{BB962C8B-B14F-4D97-AF65-F5344CB8AC3E}">
        <p14:creationId xmlns:p14="http://schemas.microsoft.com/office/powerpoint/2010/main" val="261565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77774"/>
            <a:ext cx="6635104" cy="769545"/>
          </a:xfrm>
          <a:solidFill>
            <a:schemeClr val="accent1">
              <a:lumMod val="75000"/>
            </a:schemeClr>
          </a:solidFill>
        </p:spPr>
        <p:txBody>
          <a:bodyPr/>
          <a:lstStyle/>
          <a:p>
            <a:r>
              <a:rPr lang="en-US" dirty="0" smtClean="0">
                <a:solidFill>
                  <a:schemeClr val="accent2">
                    <a:lumMod val="60000"/>
                    <a:lumOff val="40000"/>
                  </a:schemeClr>
                </a:solidFill>
              </a:rPr>
              <a:t>Types of blood transfusion:</a:t>
            </a:r>
            <a:endParaRPr lang="en-US" dirty="0">
              <a:solidFill>
                <a:schemeClr val="accent2">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237725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05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14812"/>
            <a:ext cx="8491064" cy="860079"/>
          </a:xfrm>
          <a:solidFill>
            <a:schemeClr val="accent1">
              <a:lumMod val="75000"/>
            </a:schemeClr>
          </a:solidFill>
        </p:spPr>
        <p:txBody>
          <a:bodyPr/>
          <a:lstStyle/>
          <a:p>
            <a:r>
              <a:rPr lang="en-US" dirty="0" smtClean="0">
                <a:solidFill>
                  <a:schemeClr val="accent2">
                    <a:lumMod val="60000"/>
                    <a:lumOff val="40000"/>
                  </a:schemeClr>
                </a:solidFill>
              </a:rPr>
              <a:t>Packed red blood cells transfusion </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1973655"/>
            <a:ext cx="10989821" cy="4608214"/>
          </a:xfrm>
        </p:spPr>
        <p:txBody>
          <a:bodyPr>
            <a:normAutofit lnSpcReduction="10000"/>
          </a:bodyPr>
          <a:lstStyle/>
          <a:p>
            <a:r>
              <a:rPr lang="en-GB" sz="2800" dirty="0">
                <a:solidFill>
                  <a:schemeClr val="accent1">
                    <a:lumMod val="50000"/>
                  </a:schemeClr>
                </a:solidFill>
              </a:rPr>
              <a:t>Packed red blood cells are spun-down and concentrated packs of red blood cells. Each unit is approximately 330 mL and has a haematocrit of 50–70 per cent .the shelf life of red blood cells is 42 </a:t>
            </a:r>
            <a:r>
              <a:rPr lang="en-GB" sz="2800" dirty="0" smtClean="0">
                <a:solidFill>
                  <a:schemeClr val="accent1">
                    <a:lumMod val="50000"/>
                  </a:schemeClr>
                </a:solidFill>
              </a:rPr>
              <a:t>days</a:t>
            </a:r>
          </a:p>
          <a:p>
            <a:r>
              <a:rPr lang="en-GB" sz="3600" u="sng" dirty="0" smtClean="0">
                <a:solidFill>
                  <a:schemeClr val="accent1">
                    <a:lumMod val="50000"/>
                  </a:schemeClr>
                </a:solidFill>
              </a:rPr>
              <a:t>Indication:</a:t>
            </a:r>
          </a:p>
          <a:p>
            <a:r>
              <a:rPr lang="en-GB" sz="2800" dirty="0">
                <a:solidFill>
                  <a:schemeClr val="accent1">
                    <a:lumMod val="50000"/>
                  </a:schemeClr>
                </a:solidFill>
              </a:rPr>
              <a:t>1- A patient suffering from an iron deficiency anemia or symptomatic anemia(causing shortness of breath ,dizziness , congestive heart </a:t>
            </a:r>
            <a:r>
              <a:rPr lang="en-GB" sz="2800" dirty="0" smtClean="0">
                <a:solidFill>
                  <a:schemeClr val="accent1">
                    <a:lumMod val="50000"/>
                  </a:schemeClr>
                </a:solidFill>
              </a:rPr>
              <a:t>frailer </a:t>
            </a:r>
            <a:r>
              <a:rPr lang="en-GB" sz="2800" dirty="0">
                <a:solidFill>
                  <a:schemeClr val="accent1">
                    <a:lumMod val="50000"/>
                  </a:schemeClr>
                </a:solidFill>
              </a:rPr>
              <a:t>and decrease exercise tolerance), This type of transfusion increases a patient’s </a:t>
            </a:r>
            <a:r>
              <a:rPr lang="en-GB" sz="2800" dirty="0" smtClean="0">
                <a:solidFill>
                  <a:schemeClr val="accent1">
                    <a:lumMod val="50000"/>
                  </a:schemeClr>
                </a:solidFill>
              </a:rPr>
              <a:t>haemoglobin </a:t>
            </a:r>
            <a:r>
              <a:rPr lang="en-GB" sz="2800" dirty="0">
                <a:solidFill>
                  <a:schemeClr val="accent1">
                    <a:lumMod val="50000"/>
                  </a:schemeClr>
                </a:solidFill>
              </a:rPr>
              <a:t>and iron levels.</a:t>
            </a:r>
          </a:p>
          <a:p>
            <a:r>
              <a:rPr lang="en-GB" sz="2800" dirty="0">
                <a:solidFill>
                  <a:schemeClr val="accent1">
                    <a:lumMod val="50000"/>
                  </a:schemeClr>
                </a:solidFill>
              </a:rPr>
              <a:t>2- sickle cell crisis</a:t>
            </a:r>
          </a:p>
          <a:p>
            <a:r>
              <a:rPr lang="en-GB" sz="2800" dirty="0">
                <a:solidFill>
                  <a:schemeClr val="accent1">
                    <a:lumMod val="50000"/>
                  </a:schemeClr>
                </a:solidFill>
              </a:rPr>
              <a:t>3- acute blood loss more than30% of blood </a:t>
            </a:r>
            <a:r>
              <a:rPr lang="en-GB" sz="2800" dirty="0" smtClean="0">
                <a:solidFill>
                  <a:schemeClr val="accent1">
                    <a:lumMod val="50000"/>
                  </a:schemeClr>
                </a:solidFill>
              </a:rPr>
              <a:t>volume</a:t>
            </a:r>
            <a:endParaRPr lang="en-GB" sz="2800" dirty="0">
              <a:solidFill>
                <a:schemeClr val="accent1">
                  <a:lumMod val="50000"/>
                </a:schemeClr>
              </a:solidFill>
            </a:endParaRPr>
          </a:p>
          <a:p>
            <a:endParaRPr lang="en-GB" dirty="0"/>
          </a:p>
          <a:p>
            <a:endParaRPr lang="en-US" dirty="0"/>
          </a:p>
        </p:txBody>
      </p:sp>
    </p:spTree>
    <p:extLst>
      <p:ext uri="{BB962C8B-B14F-4D97-AF65-F5344CB8AC3E}">
        <p14:creationId xmlns:p14="http://schemas.microsoft.com/office/powerpoint/2010/main" val="32631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87239"/>
            <a:ext cx="6779959" cy="796706"/>
          </a:xfrm>
          <a:solidFill>
            <a:schemeClr val="accent1">
              <a:lumMod val="75000"/>
            </a:schemeClr>
          </a:solidFill>
        </p:spPr>
        <p:txBody>
          <a:bodyPr/>
          <a:lstStyle/>
          <a:p>
            <a:r>
              <a:rPr lang="en-US" dirty="0" smtClean="0">
                <a:solidFill>
                  <a:schemeClr val="accent2">
                    <a:lumMod val="60000"/>
                    <a:lumOff val="40000"/>
                  </a:schemeClr>
                </a:solidFill>
              </a:rPr>
              <a:t>Whole blood transfusion</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2000816"/>
            <a:ext cx="10682003" cy="4308544"/>
          </a:xfrm>
        </p:spPr>
        <p:txBody>
          <a:bodyPr>
            <a:normAutofit/>
          </a:bodyPr>
          <a:lstStyle/>
          <a:p>
            <a:r>
              <a:rPr lang="en-GB" sz="2800" dirty="0" smtClean="0">
                <a:solidFill>
                  <a:schemeClr val="accent1">
                    <a:lumMod val="50000"/>
                  </a:schemeClr>
                </a:solidFill>
              </a:rPr>
              <a:t>Rarely </a:t>
            </a:r>
            <a:r>
              <a:rPr lang="en-GB" sz="2800" dirty="0">
                <a:solidFill>
                  <a:schemeClr val="accent1">
                    <a:lumMod val="50000"/>
                  </a:schemeClr>
                </a:solidFill>
              </a:rPr>
              <a:t>available. whole blood transfusion has significant advantages over packed cells as it is coagulation factor rich and, if fresh, more metabolically </a:t>
            </a:r>
            <a:r>
              <a:rPr lang="en-GB" sz="2800" dirty="0" smtClean="0">
                <a:solidFill>
                  <a:schemeClr val="accent1">
                    <a:lumMod val="50000"/>
                  </a:schemeClr>
                </a:solidFill>
              </a:rPr>
              <a:t>active </a:t>
            </a:r>
            <a:r>
              <a:rPr lang="en-GB" sz="2800" dirty="0">
                <a:solidFill>
                  <a:schemeClr val="accent1">
                    <a:lumMod val="50000"/>
                  </a:schemeClr>
                </a:solidFill>
              </a:rPr>
              <a:t>than stored </a:t>
            </a:r>
            <a:r>
              <a:rPr lang="en-GB" sz="2800" dirty="0" smtClean="0">
                <a:solidFill>
                  <a:schemeClr val="accent1">
                    <a:lumMod val="50000"/>
                  </a:schemeClr>
                </a:solidFill>
              </a:rPr>
              <a:t>blood</a:t>
            </a:r>
          </a:p>
          <a:p>
            <a:r>
              <a:rPr lang="en-GB" sz="2800" dirty="0">
                <a:solidFill>
                  <a:schemeClr val="accent1">
                    <a:lumMod val="50000"/>
                  </a:schemeClr>
                </a:solidFill>
              </a:rPr>
              <a:t>One unit of whole blood </a:t>
            </a:r>
            <a:r>
              <a:rPr lang="en-GB" sz="2800" dirty="0" smtClean="0">
                <a:solidFill>
                  <a:schemeClr val="accent1">
                    <a:lumMod val="50000"/>
                  </a:schemeClr>
                </a:solidFill>
              </a:rPr>
              <a:t>contain :</a:t>
            </a:r>
            <a:endParaRPr lang="en-GB" sz="2800" dirty="0">
              <a:solidFill>
                <a:schemeClr val="accent1">
                  <a:lumMod val="50000"/>
                </a:schemeClr>
              </a:solidFill>
            </a:endParaRPr>
          </a:p>
          <a:p>
            <a:pPr>
              <a:buFont typeface="Wingdings" panose="05000000000000000000" pitchFamily="2" charset="2"/>
              <a:buChar char="q"/>
            </a:pPr>
            <a:r>
              <a:rPr lang="en-GB" sz="2800" dirty="0">
                <a:solidFill>
                  <a:schemeClr val="accent1">
                    <a:lumMod val="50000"/>
                  </a:schemeClr>
                </a:solidFill>
              </a:rPr>
              <a:t>450 ml of donor blood</a:t>
            </a:r>
          </a:p>
          <a:p>
            <a:pPr>
              <a:buFont typeface="Wingdings" panose="05000000000000000000" pitchFamily="2" charset="2"/>
              <a:buChar char="q"/>
            </a:pPr>
            <a:r>
              <a:rPr lang="en-GB" sz="2800" dirty="0">
                <a:solidFill>
                  <a:schemeClr val="accent1">
                    <a:lumMod val="50000"/>
                  </a:schemeClr>
                </a:solidFill>
              </a:rPr>
              <a:t>50 ml of anticoagulant-preservative solution</a:t>
            </a:r>
          </a:p>
          <a:p>
            <a:pPr>
              <a:buFont typeface="Wingdings" panose="05000000000000000000" pitchFamily="2" charset="2"/>
              <a:buChar char="q"/>
            </a:pPr>
            <a:r>
              <a:rPr lang="en-GB" sz="2800" dirty="0">
                <a:solidFill>
                  <a:schemeClr val="accent1">
                    <a:lumMod val="50000"/>
                  </a:schemeClr>
                </a:solidFill>
              </a:rPr>
              <a:t>Hb about </a:t>
            </a:r>
            <a:r>
              <a:rPr lang="en-GB" sz="2800" dirty="0" smtClean="0">
                <a:solidFill>
                  <a:schemeClr val="accent1">
                    <a:lumMod val="50000"/>
                  </a:schemeClr>
                </a:solidFill>
              </a:rPr>
              <a:t>12g/dl </a:t>
            </a:r>
            <a:r>
              <a:rPr lang="en-GB" sz="2800" dirty="0">
                <a:solidFill>
                  <a:schemeClr val="accent1">
                    <a:lumMod val="50000"/>
                  </a:schemeClr>
                </a:solidFill>
              </a:rPr>
              <a:t>and haematocrit 35-45%</a:t>
            </a:r>
          </a:p>
          <a:p>
            <a:pPr>
              <a:buFont typeface="Wingdings" panose="05000000000000000000" pitchFamily="2" charset="2"/>
              <a:buChar char="q"/>
            </a:pPr>
            <a:r>
              <a:rPr lang="en-GB" sz="2800" dirty="0">
                <a:solidFill>
                  <a:schemeClr val="accent1">
                    <a:lumMod val="50000"/>
                  </a:schemeClr>
                </a:solidFill>
              </a:rPr>
              <a:t>No functional </a:t>
            </a:r>
            <a:r>
              <a:rPr lang="en-GB" sz="2800" dirty="0" smtClean="0">
                <a:solidFill>
                  <a:schemeClr val="accent1">
                    <a:lumMod val="50000"/>
                  </a:schemeClr>
                </a:solidFill>
              </a:rPr>
              <a:t>platelets</a:t>
            </a:r>
            <a:endParaRPr lang="en-GB" sz="2800" dirty="0">
              <a:solidFill>
                <a:schemeClr val="accent1">
                  <a:lumMod val="50000"/>
                </a:schemeClr>
              </a:solidFill>
            </a:endParaRPr>
          </a:p>
        </p:txBody>
      </p:sp>
    </p:spTree>
    <p:extLst>
      <p:ext uri="{BB962C8B-B14F-4D97-AF65-F5344CB8AC3E}">
        <p14:creationId xmlns:p14="http://schemas.microsoft.com/office/powerpoint/2010/main" val="3810400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61315"/>
            <a:ext cx="10998874" cy="6129196"/>
          </a:xfrm>
        </p:spPr>
        <p:txBody>
          <a:bodyPr>
            <a:normAutofit fontScale="92500" lnSpcReduction="10000"/>
          </a:bodyPr>
          <a:lstStyle/>
          <a:p>
            <a:r>
              <a:rPr lang="en-US" sz="3600" u="sng" dirty="0" smtClean="0">
                <a:solidFill>
                  <a:schemeClr val="accent1">
                    <a:lumMod val="50000"/>
                  </a:schemeClr>
                </a:solidFill>
              </a:rPr>
              <a:t>Indications :</a:t>
            </a:r>
          </a:p>
          <a:p>
            <a:r>
              <a:rPr lang="en-GB" dirty="0">
                <a:solidFill>
                  <a:schemeClr val="accent1">
                    <a:lumMod val="50000"/>
                  </a:schemeClr>
                </a:solidFill>
              </a:rPr>
              <a:t>1- Erythroblastosis fetalis by exchange transfusion OF WHOLE BLOOD</a:t>
            </a:r>
          </a:p>
          <a:p>
            <a:r>
              <a:rPr lang="en-GB" dirty="0">
                <a:solidFill>
                  <a:schemeClr val="accent1">
                    <a:lumMod val="50000"/>
                  </a:schemeClr>
                </a:solidFill>
              </a:rPr>
              <a:t>2- A person may receive a whole blood transfusion if they have experienced a sever traumatic </a:t>
            </a:r>
            <a:r>
              <a:rPr lang="en-GB" dirty="0" smtClean="0">
                <a:solidFill>
                  <a:schemeClr val="accent1">
                    <a:lumMod val="50000"/>
                  </a:schemeClr>
                </a:solidFill>
              </a:rPr>
              <a:t>haemorrhage </a:t>
            </a:r>
            <a:r>
              <a:rPr lang="en-GB" dirty="0">
                <a:solidFill>
                  <a:schemeClr val="accent1">
                    <a:lumMod val="50000"/>
                  </a:schemeClr>
                </a:solidFill>
              </a:rPr>
              <a:t>with sever </a:t>
            </a:r>
            <a:r>
              <a:rPr lang="en-GB" dirty="0" smtClean="0">
                <a:solidFill>
                  <a:schemeClr val="accent1">
                    <a:lumMod val="50000"/>
                  </a:schemeClr>
                </a:solidFill>
              </a:rPr>
              <a:t>bleeding</a:t>
            </a:r>
          </a:p>
          <a:p>
            <a:r>
              <a:rPr lang="en-GB" sz="3900" u="sng" dirty="0" smtClean="0">
                <a:solidFill>
                  <a:schemeClr val="accent1">
                    <a:lumMod val="50000"/>
                  </a:schemeClr>
                </a:solidFill>
              </a:rPr>
              <a:t>Precautions :</a:t>
            </a:r>
          </a:p>
          <a:p>
            <a:r>
              <a:rPr lang="en-GB" dirty="0">
                <a:solidFill>
                  <a:schemeClr val="accent1">
                    <a:lumMod val="50000"/>
                  </a:schemeClr>
                </a:solidFill>
              </a:rPr>
              <a:t>(1) Blood is obtained from healthy donors:</a:t>
            </a:r>
          </a:p>
          <a:p>
            <a:r>
              <a:rPr lang="en-GB" dirty="0">
                <a:solidFill>
                  <a:schemeClr val="accent1">
                    <a:lumMod val="50000"/>
                  </a:schemeClr>
                </a:solidFill>
              </a:rPr>
              <a:t>- Age =18-60 y. -Weight: more than 55 </a:t>
            </a:r>
            <a:r>
              <a:rPr lang="en-GB" dirty="0" smtClean="0">
                <a:solidFill>
                  <a:schemeClr val="accent1">
                    <a:lumMod val="50000"/>
                  </a:schemeClr>
                </a:solidFill>
              </a:rPr>
              <a:t>kg.</a:t>
            </a:r>
            <a:endParaRPr lang="en-GB" dirty="0">
              <a:solidFill>
                <a:schemeClr val="accent1">
                  <a:lumMod val="50000"/>
                </a:schemeClr>
              </a:solidFill>
            </a:endParaRPr>
          </a:p>
          <a:p>
            <a:r>
              <a:rPr lang="en-GB" dirty="0">
                <a:solidFill>
                  <a:schemeClr val="accent1">
                    <a:lumMod val="50000"/>
                  </a:schemeClr>
                </a:solidFill>
              </a:rPr>
              <a:t>- Blood pressure within normal range.</a:t>
            </a:r>
          </a:p>
          <a:p>
            <a:r>
              <a:rPr lang="en-GB" dirty="0">
                <a:solidFill>
                  <a:schemeClr val="accent1">
                    <a:lumMod val="50000"/>
                  </a:schemeClr>
                </a:solidFill>
              </a:rPr>
              <a:t>- Hb% is not less than 90% (</a:t>
            </a:r>
            <a:r>
              <a:rPr lang="en-GB" dirty="0" smtClean="0">
                <a:solidFill>
                  <a:schemeClr val="accent1">
                    <a:lumMod val="50000"/>
                  </a:schemeClr>
                </a:solidFill>
              </a:rPr>
              <a:t>13g/dl</a:t>
            </a:r>
            <a:r>
              <a:rPr lang="en-GB" dirty="0">
                <a:solidFill>
                  <a:schemeClr val="accent1">
                    <a:lumMod val="50000"/>
                  </a:schemeClr>
                </a:solidFill>
              </a:rPr>
              <a:t>).</a:t>
            </a:r>
          </a:p>
          <a:p>
            <a:r>
              <a:rPr lang="en-GB" dirty="0">
                <a:solidFill>
                  <a:schemeClr val="accent1">
                    <a:lumMod val="50000"/>
                  </a:schemeClr>
                </a:solidFill>
              </a:rPr>
              <a:t>- Haematocrit value at least 40%.</a:t>
            </a:r>
          </a:p>
          <a:p>
            <a:r>
              <a:rPr lang="en-GB" dirty="0">
                <a:solidFill>
                  <a:schemeClr val="accent1">
                    <a:lumMod val="50000"/>
                  </a:schemeClr>
                </a:solidFill>
              </a:rPr>
              <a:t>-Free from infectious diseases as AIDS, viral hepatitis.</a:t>
            </a:r>
          </a:p>
          <a:p>
            <a:r>
              <a:rPr lang="en-GB" dirty="0">
                <a:solidFill>
                  <a:schemeClr val="accent1">
                    <a:lumMod val="50000"/>
                  </a:schemeClr>
                </a:solidFill>
              </a:rPr>
              <a:t>(2) Blood used is stored at 4°C not more than 21 days.</a:t>
            </a:r>
          </a:p>
          <a:p>
            <a:r>
              <a:rPr lang="en-GB" dirty="0">
                <a:solidFill>
                  <a:schemeClr val="accent1">
                    <a:lumMod val="50000"/>
                  </a:schemeClr>
                </a:solidFill>
              </a:rPr>
              <a:t>(3) </a:t>
            </a:r>
            <a:r>
              <a:rPr lang="en-GB" dirty="0" smtClean="0">
                <a:solidFill>
                  <a:schemeClr val="accent1">
                    <a:lumMod val="50000"/>
                  </a:schemeClr>
                </a:solidFill>
              </a:rPr>
              <a:t>Blood </a:t>
            </a:r>
            <a:r>
              <a:rPr lang="en-GB" dirty="0">
                <a:solidFill>
                  <a:schemeClr val="accent1">
                    <a:lumMod val="50000"/>
                  </a:schemeClr>
                </a:solidFill>
              </a:rPr>
              <a:t>groups are compatible by double cross matching test</a:t>
            </a:r>
          </a:p>
          <a:p>
            <a:r>
              <a:rPr lang="en-GB" dirty="0" smtClean="0">
                <a:solidFill>
                  <a:schemeClr val="accent1">
                    <a:lumMod val="50000"/>
                  </a:schemeClr>
                </a:solidFill>
              </a:rPr>
              <a:t>(4)The </a:t>
            </a:r>
            <a:r>
              <a:rPr lang="en-GB" dirty="0">
                <a:solidFill>
                  <a:schemeClr val="accent1">
                    <a:lumMod val="50000"/>
                  </a:schemeClr>
                </a:solidFill>
              </a:rPr>
              <a:t>blood is warmed before transfusion to restore the Na-K pump</a:t>
            </a:r>
          </a:p>
        </p:txBody>
      </p:sp>
    </p:spTree>
    <p:extLst>
      <p:ext uri="{BB962C8B-B14F-4D97-AF65-F5344CB8AC3E}">
        <p14:creationId xmlns:p14="http://schemas.microsoft.com/office/powerpoint/2010/main" val="91165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32919"/>
            <a:ext cx="6055682" cy="878186"/>
          </a:xfrm>
          <a:solidFill>
            <a:schemeClr val="accent1">
              <a:lumMod val="75000"/>
            </a:schemeClr>
          </a:solidFill>
        </p:spPr>
        <p:txBody>
          <a:bodyPr/>
          <a:lstStyle/>
          <a:p>
            <a:r>
              <a:rPr lang="en-US" dirty="0" smtClean="0">
                <a:solidFill>
                  <a:schemeClr val="accent2">
                    <a:lumMod val="60000"/>
                    <a:lumOff val="40000"/>
                  </a:schemeClr>
                </a:solidFill>
              </a:rPr>
              <a:t>Fresh frozen plasma (</a:t>
            </a:r>
            <a:r>
              <a:rPr lang="en-US" dirty="0" err="1" smtClean="0">
                <a:solidFill>
                  <a:schemeClr val="accent2">
                    <a:lumMod val="60000"/>
                    <a:lumOff val="40000"/>
                  </a:schemeClr>
                </a:solidFill>
              </a:rPr>
              <a:t>ffp</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1779005"/>
            <a:ext cx="10672949" cy="4875291"/>
          </a:xfrm>
        </p:spPr>
        <p:txBody>
          <a:bodyPr>
            <a:normAutofit lnSpcReduction="10000"/>
          </a:bodyPr>
          <a:lstStyle/>
          <a:p>
            <a:r>
              <a:rPr lang="en-GB" sz="2400" dirty="0">
                <a:solidFill>
                  <a:schemeClr val="accent1">
                    <a:lumMod val="50000"/>
                  </a:schemeClr>
                </a:solidFill>
              </a:rPr>
              <a:t>is rich in coagulation factors and is removed from fresh blood and stored at −40 to −50°C with a two-year shelf life. It is the first-line therapy in the treatment of coagulopathic </a:t>
            </a:r>
            <a:r>
              <a:rPr lang="en-GB" sz="2400" dirty="0" smtClean="0">
                <a:solidFill>
                  <a:schemeClr val="accent1">
                    <a:lumMod val="50000"/>
                  </a:schemeClr>
                </a:solidFill>
              </a:rPr>
              <a:t>haemorrhage</a:t>
            </a:r>
          </a:p>
          <a:p>
            <a:r>
              <a:rPr lang="en-GB" sz="2400" dirty="0">
                <a:solidFill>
                  <a:schemeClr val="accent1">
                    <a:lumMod val="50000"/>
                  </a:schemeClr>
                </a:solidFill>
              </a:rPr>
              <a:t>made from the liquid portion of whole blood.it is used to treat conditions in which there are low blood clotting factor(INR&gt;1.5) or low level of other blood proteins</a:t>
            </a:r>
            <a:r>
              <a:rPr lang="en-GB" sz="2400" dirty="0" smtClean="0">
                <a:solidFill>
                  <a:schemeClr val="accent1">
                    <a:lumMod val="50000"/>
                  </a:schemeClr>
                </a:solidFill>
              </a:rPr>
              <a:t>.</a:t>
            </a:r>
            <a:endParaRPr lang="en-US" sz="2400" dirty="0" smtClean="0">
              <a:solidFill>
                <a:schemeClr val="accent1">
                  <a:lumMod val="50000"/>
                </a:schemeClr>
              </a:solidFill>
            </a:endParaRPr>
          </a:p>
          <a:p>
            <a:r>
              <a:rPr lang="en-US" sz="3600" u="sng" dirty="0" smtClean="0">
                <a:solidFill>
                  <a:schemeClr val="accent1">
                    <a:lumMod val="50000"/>
                  </a:schemeClr>
                </a:solidFill>
              </a:rPr>
              <a:t>Indications:</a:t>
            </a:r>
          </a:p>
          <a:p>
            <a:pPr>
              <a:buFont typeface="Wingdings" panose="05000000000000000000" pitchFamily="2" charset="2"/>
              <a:buChar char="q"/>
            </a:pPr>
            <a:r>
              <a:rPr lang="en-US" sz="2400" dirty="0" smtClean="0">
                <a:solidFill>
                  <a:schemeClr val="accent1">
                    <a:lumMod val="50000"/>
                  </a:schemeClr>
                </a:solidFill>
              </a:rPr>
              <a:t>Non-life threatening warfarin-</a:t>
            </a:r>
            <a:r>
              <a:rPr lang="en-US" sz="2400" dirty="0" err="1" smtClean="0">
                <a:solidFill>
                  <a:schemeClr val="accent1">
                    <a:lumMod val="50000"/>
                  </a:schemeClr>
                </a:solidFill>
              </a:rPr>
              <a:t>iduced</a:t>
            </a:r>
            <a:r>
              <a:rPr lang="en-US" sz="2400" dirty="0" smtClean="0">
                <a:solidFill>
                  <a:schemeClr val="accent1">
                    <a:lumMod val="50000"/>
                  </a:schemeClr>
                </a:solidFill>
              </a:rPr>
              <a:t> bleeding</a:t>
            </a:r>
          </a:p>
          <a:p>
            <a:pPr>
              <a:buFont typeface="Wingdings" panose="05000000000000000000" pitchFamily="2" charset="2"/>
              <a:buChar char="q"/>
            </a:pPr>
            <a:r>
              <a:rPr lang="en-US" sz="2400" dirty="0" smtClean="0">
                <a:solidFill>
                  <a:schemeClr val="accent1">
                    <a:lumMod val="50000"/>
                  </a:schemeClr>
                </a:solidFill>
              </a:rPr>
              <a:t>Vitamin K deficiency</a:t>
            </a:r>
          </a:p>
          <a:p>
            <a:pPr>
              <a:buFont typeface="Wingdings" panose="05000000000000000000" pitchFamily="2" charset="2"/>
              <a:buChar char="q"/>
            </a:pPr>
            <a:r>
              <a:rPr lang="en-US" sz="2400" dirty="0" smtClean="0">
                <a:solidFill>
                  <a:schemeClr val="accent1">
                    <a:lumMod val="50000"/>
                  </a:schemeClr>
                </a:solidFill>
              </a:rPr>
              <a:t>DIC</a:t>
            </a:r>
          </a:p>
          <a:p>
            <a:pPr>
              <a:buFont typeface="Wingdings" panose="05000000000000000000" pitchFamily="2" charset="2"/>
              <a:buChar char="q"/>
            </a:pPr>
            <a:r>
              <a:rPr lang="en-GB" sz="2400" dirty="0">
                <a:solidFill>
                  <a:schemeClr val="accent1">
                    <a:lumMod val="50000"/>
                  </a:schemeClr>
                </a:solidFill>
              </a:rPr>
              <a:t>in patient with liver disease ,major hepatic resection and sever liver </a:t>
            </a:r>
            <a:r>
              <a:rPr lang="en-GB" sz="2400" dirty="0" smtClean="0">
                <a:solidFill>
                  <a:schemeClr val="accent1">
                    <a:lumMod val="50000"/>
                  </a:schemeClr>
                </a:solidFill>
              </a:rPr>
              <a:t>injuries</a:t>
            </a:r>
          </a:p>
          <a:p>
            <a:pPr>
              <a:buFont typeface="Wingdings" panose="05000000000000000000" pitchFamily="2" charset="2"/>
              <a:buChar char="q"/>
            </a:pPr>
            <a:r>
              <a:rPr lang="en-GB" sz="2400" dirty="0" smtClean="0">
                <a:solidFill>
                  <a:schemeClr val="accent1">
                    <a:lumMod val="50000"/>
                  </a:schemeClr>
                </a:solidFill>
              </a:rPr>
              <a:t>TTP</a:t>
            </a:r>
            <a:endParaRPr lang="en-GB" sz="2400" dirty="0">
              <a:solidFill>
                <a:schemeClr val="accent1">
                  <a:lumMod val="50000"/>
                </a:schemeClr>
              </a:solidFill>
            </a:endParaRPr>
          </a:p>
          <a:p>
            <a:endParaRPr lang="en-GB" dirty="0"/>
          </a:p>
        </p:txBody>
      </p:sp>
    </p:spTree>
    <p:extLst>
      <p:ext uri="{BB962C8B-B14F-4D97-AF65-F5344CB8AC3E}">
        <p14:creationId xmlns:p14="http://schemas.microsoft.com/office/powerpoint/2010/main" val="2404686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69133"/>
            <a:ext cx="4181615" cy="860080"/>
          </a:xfrm>
          <a:solidFill>
            <a:schemeClr val="accent1">
              <a:lumMod val="75000"/>
            </a:schemeClr>
          </a:solidFill>
        </p:spPr>
        <p:txBody>
          <a:bodyPr>
            <a:normAutofit/>
          </a:bodyPr>
          <a:lstStyle/>
          <a:p>
            <a:r>
              <a:rPr lang="en-US" dirty="0" smtClean="0">
                <a:solidFill>
                  <a:schemeClr val="accent2">
                    <a:lumMod val="60000"/>
                    <a:lumOff val="40000"/>
                  </a:schemeClr>
                </a:solidFill>
              </a:rPr>
              <a:t>Cryoprecipitate</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1024128" y="1892174"/>
            <a:ext cx="10890232" cy="4417186"/>
          </a:xfrm>
        </p:spPr>
        <p:txBody>
          <a:bodyPr/>
          <a:lstStyle/>
          <a:p>
            <a:r>
              <a:rPr lang="en-GB" sz="2400" dirty="0">
                <a:solidFill>
                  <a:schemeClr val="accent1">
                    <a:lumMod val="50000"/>
                  </a:schemeClr>
                </a:solidFill>
              </a:rPr>
              <a:t>is a supernatant precipitate of FFP and is rich in factor VIII and </a:t>
            </a:r>
            <a:r>
              <a:rPr lang="en-GB" sz="2400" dirty="0" smtClean="0">
                <a:solidFill>
                  <a:schemeClr val="accent1">
                    <a:lumMod val="50000"/>
                  </a:schemeClr>
                </a:solidFill>
              </a:rPr>
              <a:t>fibrinogen</a:t>
            </a:r>
            <a:r>
              <a:rPr lang="en-GB" sz="2400" dirty="0">
                <a:solidFill>
                  <a:schemeClr val="accent1">
                    <a:lumMod val="50000"/>
                  </a:schemeClr>
                </a:solidFill>
              </a:rPr>
              <a:t>. It is stored at −30°C with a </a:t>
            </a:r>
            <a:r>
              <a:rPr lang="en-GB" sz="2400" dirty="0" smtClean="0">
                <a:solidFill>
                  <a:schemeClr val="accent1">
                    <a:lumMod val="50000"/>
                  </a:schemeClr>
                </a:solidFill>
              </a:rPr>
              <a:t>year </a:t>
            </a:r>
            <a:r>
              <a:rPr lang="en-GB" sz="2400" dirty="0">
                <a:solidFill>
                  <a:schemeClr val="accent1">
                    <a:lumMod val="50000"/>
                  </a:schemeClr>
                </a:solidFill>
              </a:rPr>
              <a:t>shelf life. It is given in low fibrinogen states or factor VIII deficiency</a:t>
            </a:r>
            <a:r>
              <a:rPr lang="en-GB" sz="2400" dirty="0" smtClean="0">
                <a:solidFill>
                  <a:schemeClr val="accent1">
                    <a:lumMod val="50000"/>
                  </a:schemeClr>
                </a:solidFill>
              </a:rPr>
              <a:t>.</a:t>
            </a:r>
          </a:p>
          <a:p>
            <a:r>
              <a:rPr lang="en-GB" sz="2400" dirty="0" smtClean="0">
                <a:solidFill>
                  <a:schemeClr val="accent1">
                    <a:lumMod val="50000"/>
                  </a:schemeClr>
                </a:solidFill>
              </a:rPr>
              <a:t>Contain fibrinogen , von </a:t>
            </a:r>
            <a:r>
              <a:rPr lang="en-GB" sz="2400" dirty="0" err="1" smtClean="0">
                <a:solidFill>
                  <a:schemeClr val="accent1">
                    <a:lumMod val="50000"/>
                  </a:schemeClr>
                </a:solidFill>
              </a:rPr>
              <a:t>willebrand</a:t>
            </a:r>
            <a:r>
              <a:rPr lang="en-GB" sz="2400" dirty="0" smtClean="0">
                <a:solidFill>
                  <a:schemeClr val="accent1">
                    <a:lumMod val="50000"/>
                  </a:schemeClr>
                </a:solidFill>
              </a:rPr>
              <a:t> factor</a:t>
            </a:r>
            <a:r>
              <a:rPr lang="en-US" sz="2400" dirty="0">
                <a:solidFill>
                  <a:schemeClr val="accent1">
                    <a:lumMod val="50000"/>
                  </a:schemeClr>
                </a:solidFill>
              </a:rPr>
              <a:t> </a:t>
            </a:r>
            <a:r>
              <a:rPr lang="en-US" sz="2400" dirty="0" smtClean="0">
                <a:solidFill>
                  <a:schemeClr val="accent1">
                    <a:lumMod val="50000"/>
                  </a:schemeClr>
                </a:solidFill>
              </a:rPr>
              <a:t>, factor VIII , XIII </a:t>
            </a:r>
          </a:p>
          <a:p>
            <a:r>
              <a:rPr lang="en-US" sz="3600" u="sng" dirty="0" smtClean="0">
                <a:solidFill>
                  <a:schemeClr val="accent1">
                    <a:lumMod val="50000"/>
                  </a:schemeClr>
                </a:solidFill>
              </a:rPr>
              <a:t>Indication :</a:t>
            </a:r>
          </a:p>
          <a:p>
            <a:pPr>
              <a:buFont typeface="Wingdings" panose="05000000000000000000" pitchFamily="2" charset="2"/>
              <a:buChar char="q"/>
            </a:pPr>
            <a:r>
              <a:rPr lang="en-US" sz="2400" dirty="0" smtClean="0">
                <a:solidFill>
                  <a:schemeClr val="accent1">
                    <a:lumMod val="50000"/>
                  </a:schemeClr>
                </a:solidFill>
              </a:rPr>
              <a:t>DIC : to replace fibrinogen </a:t>
            </a:r>
          </a:p>
          <a:p>
            <a:pPr>
              <a:buFont typeface="Wingdings" panose="05000000000000000000" pitchFamily="2" charset="2"/>
              <a:buChar char="q"/>
            </a:pPr>
            <a:r>
              <a:rPr lang="en-US" sz="2400" dirty="0" smtClean="0">
                <a:solidFill>
                  <a:schemeClr val="accent1">
                    <a:lumMod val="50000"/>
                  </a:schemeClr>
                </a:solidFill>
              </a:rPr>
              <a:t>Factor VIII deficiency</a:t>
            </a:r>
          </a:p>
          <a:p>
            <a:pPr>
              <a:buFont typeface="Wingdings" panose="05000000000000000000" pitchFamily="2" charset="2"/>
              <a:buChar char="q"/>
            </a:pPr>
            <a:r>
              <a:rPr lang="en-US" sz="2400" dirty="0" smtClean="0">
                <a:solidFill>
                  <a:schemeClr val="accent1">
                    <a:lumMod val="50000"/>
                  </a:schemeClr>
                </a:solidFill>
              </a:rPr>
              <a:t>Hemophilia a </a:t>
            </a:r>
          </a:p>
          <a:p>
            <a:pPr>
              <a:buFont typeface="Wingdings" panose="05000000000000000000" pitchFamily="2" charset="2"/>
              <a:buChar char="q"/>
            </a:pPr>
            <a:r>
              <a:rPr lang="en-US" sz="2400" dirty="0" smtClean="0">
                <a:solidFill>
                  <a:schemeClr val="accent1">
                    <a:lumMod val="50000"/>
                  </a:schemeClr>
                </a:solidFill>
              </a:rPr>
              <a:t>Von willebrand disease</a:t>
            </a:r>
          </a:p>
          <a:p>
            <a:endParaRPr lang="en-GB" dirty="0" smtClean="0"/>
          </a:p>
        </p:txBody>
      </p:sp>
    </p:spTree>
    <p:extLst>
      <p:ext uri="{BB962C8B-B14F-4D97-AF65-F5344CB8AC3E}">
        <p14:creationId xmlns:p14="http://schemas.microsoft.com/office/powerpoint/2010/main" val="1155763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182</TotalTime>
  <Words>1612</Words>
  <Application>Microsoft Office PowerPoint</Application>
  <PresentationFormat>Widescreen</PresentationFormat>
  <Paragraphs>155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Tw Cen MT</vt:lpstr>
      <vt:lpstr>Tw Cen MT Condensed</vt:lpstr>
      <vt:lpstr>Wingdings</vt:lpstr>
      <vt:lpstr>Wingdings 3</vt:lpstr>
      <vt:lpstr>Integral</vt:lpstr>
      <vt:lpstr>Blood transfusion</vt:lpstr>
      <vt:lpstr>introduction</vt:lpstr>
      <vt:lpstr>An adult human has about 4–6 litres of blood , consists of :</vt:lpstr>
      <vt:lpstr>Types of blood transfusion:</vt:lpstr>
      <vt:lpstr>Packed red blood cells transfusion </vt:lpstr>
      <vt:lpstr>Whole blood transfusion</vt:lpstr>
      <vt:lpstr>PowerPoint Presentation</vt:lpstr>
      <vt:lpstr>Fresh frozen plasma (ffp)</vt:lpstr>
      <vt:lpstr>Cryoprecipitate</vt:lpstr>
      <vt:lpstr>Platelet transfusion</vt:lpstr>
      <vt:lpstr>Prothrombin complex concentrates</vt:lpstr>
      <vt:lpstr>What are the different blood groups?</vt:lpstr>
      <vt:lpstr>Classical ABO blood grouping system</vt:lpstr>
      <vt:lpstr>Different Blood group</vt:lpstr>
      <vt:lpstr>ABO blood group antigens present on red blood cell</vt:lpstr>
      <vt:lpstr>RH BLOOD GROUPING STSTEM</vt:lpstr>
      <vt:lpstr>Erythroblastosis Fetalis</vt:lpstr>
      <vt:lpstr>PowerPoint Presentation</vt:lpstr>
      <vt:lpstr>Treatment </vt:lpstr>
      <vt:lpstr>complications</vt:lpstr>
      <vt:lpstr>Incompatibility:</vt:lpstr>
      <vt:lpstr>Allergic (anaphylactic):</vt:lpstr>
      <vt:lpstr>Hemolytic reaction:</vt:lpstr>
      <vt:lpstr>Transfusion-associated circulatory overload (TACO) :</vt:lpstr>
      <vt:lpstr>Infections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cp:revision>
  <dcterms:created xsi:type="dcterms:W3CDTF">2021-03-12T08:41:46Z</dcterms:created>
  <dcterms:modified xsi:type="dcterms:W3CDTF">2021-03-16T09:43:02Z</dcterms:modified>
</cp:coreProperties>
</file>