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30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02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03" r:id="rId22"/>
    <p:sldId id="277" r:id="rId23"/>
    <p:sldId id="279" r:id="rId24"/>
    <p:sldId id="284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6" r:id="rId34"/>
    <p:sldId id="297" r:id="rId35"/>
    <p:sldId id="304" r:id="rId3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9DB1FF-18C6-4255-8F07-1BED4A57923B}" type="datetimeFigureOut">
              <a:rPr lang="ar-JO" smtClean="0"/>
              <a:pPr/>
              <a:t>18/12/1442</a:t>
            </a:fld>
            <a:endParaRPr lang="ar-JO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E99AFA-A5C3-47D7-BBAF-3D9F8A540CE5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124200" y="2057400"/>
            <a:ext cx="6019800" cy="14700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Sexual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disorders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143240" y="3929066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ko-KR" b="1" dirty="0" err="1"/>
              <a:t>Amer</a:t>
            </a:r>
            <a:r>
              <a:rPr lang="en-US" altLang="ko-KR" b="1" dirty="0"/>
              <a:t> </a:t>
            </a:r>
            <a:r>
              <a:rPr lang="en-US" altLang="ko-KR" b="1" dirty="0" err="1"/>
              <a:t>Rawajfeh</a:t>
            </a:r>
            <a:r>
              <a:rPr lang="en-US" altLang="ko-KR" b="1" dirty="0"/>
              <a:t>. MD. </a:t>
            </a:r>
            <a:r>
              <a:rPr lang="en-US" altLang="ko-KR" b="1" dirty="0" err="1"/>
              <a:t>JB.Psych</a:t>
            </a:r>
            <a:r>
              <a:rPr lang="en-US" altLang="ko-KR" b="1" dirty="0"/>
              <a:t> 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National Center for Mental Health</a:t>
            </a:r>
            <a:br>
              <a:rPr lang="en-US" dirty="0"/>
            </a:br>
            <a:r>
              <a:rPr lang="en-US" dirty="0"/>
              <a:t>Ministry of Health</a:t>
            </a:r>
            <a:endParaRPr lang="en-US" altLang="ko-KR" dirty="0"/>
          </a:p>
        </p:txBody>
      </p:sp>
      <p:sp>
        <p:nvSpPr>
          <p:cNvPr id="4" name="Oval 8">
            <a:extLst>
              <a:ext uri="{FF2B5EF4-FFF2-40B4-BE49-F238E27FC236}">
                <a16:creationId xmlns:a16="http://schemas.microsoft.com/office/drawing/2014/main" id="{DE25AF50-FA87-4F55-917E-2C3E09C144FD}"/>
              </a:ext>
            </a:extLst>
          </p:cNvPr>
          <p:cNvSpPr/>
          <p:nvPr/>
        </p:nvSpPr>
        <p:spPr>
          <a:xfrm>
            <a:off x="381000" y="1828800"/>
            <a:ext cx="2857520" cy="3714776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lnSpcReduction="10000"/>
          </a:bodyPr>
          <a:lstStyle/>
          <a:p>
            <a:pPr marL="514350" indent="-514350" algn="l" rtl="0">
              <a:buClrTx/>
              <a:buFont typeface="+mj-lt"/>
              <a:buAutoNum type="alphaUcPeriod" startAt="2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Persists for a minimum duration of approximately 6 months</a:t>
            </a:r>
          </a:p>
          <a:p>
            <a:pPr marL="514350" indent="-514350" algn="l" rtl="0">
              <a:buClrTx/>
              <a:buFont typeface="+mj-lt"/>
              <a:buAutoNum type="alphaUcPeriod" startAt="2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clinically significant distress in individual</a:t>
            </a:r>
          </a:p>
          <a:p>
            <a:pPr marL="514350" indent="-514350" algn="l" rtl="0">
              <a:buClrTx/>
              <a:buFont typeface="+mj-lt"/>
              <a:buAutoNum type="alphaUcPeriod" startAt="2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sexual dysfunction is not better explained by a nonsexual mental disorder or as a consequence of severe relationship distress (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partner violence) or other significant stressors and is not attributable to the effects of a substance/ medication or another medical condition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/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Orgasmic Disorders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Female Orgasmic Disorder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Delayed ejaculation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Premature ejaculation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lnSpcReduction="1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Female Orgasmic Disorder</a:t>
            </a:r>
          </a:p>
          <a:p>
            <a:pPr algn="l" rtl="0">
              <a:buClrTx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Inability to achieve orgasm after a normal excitement phase</a:t>
            </a:r>
          </a:p>
          <a:p>
            <a:pPr marL="571500" indent="-571500" algn="l" rtl="0">
              <a:buClrTx/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Presence of either of the following symptoms and experienced on almost all occasions of sexual activity</a:t>
            </a:r>
          </a:p>
          <a:p>
            <a:pPr lvl="1" algn="l" rtl="0">
              <a:buClrTx/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marked delay, marked infrequency, or absence of orgasm</a:t>
            </a:r>
          </a:p>
          <a:p>
            <a:pPr lvl="1" algn="l" rtl="0">
              <a:buClrTx/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markedly reduced intensity of orgasmic sensations</a:t>
            </a:r>
          </a:p>
          <a:p>
            <a:pPr marL="571500" indent="-571500" algn="l" rtl="0">
              <a:buClrTx/>
              <a:buFont typeface="+mj-lt"/>
              <a:buAutoNum type="romanUcPeriod" startAt="2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Persistent for at least 6 months</a:t>
            </a:r>
          </a:p>
          <a:p>
            <a:pPr marL="571500" indent="-571500" algn="l" rtl="0">
              <a:buClrTx/>
              <a:buFont typeface="+mj-lt"/>
              <a:buAutoNum type="romanUcPeriod" startAt="2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clinically significant distress </a:t>
            </a:r>
          </a:p>
          <a:p>
            <a:pPr marL="571500" indent="-571500" algn="l" rtl="0">
              <a:buClrTx/>
              <a:buFont typeface="+mj-lt"/>
              <a:buAutoNum type="romanUcPeriod" startAt="2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sexual dysfunction is not better explained by a nonsexual mental disorder or as a consequence of severe relationship distress (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partner violence) or other significant stressors and is not attributable to the effects of a substance/ medication or another medical condition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Delayed Ejaculation</a:t>
            </a:r>
            <a:endParaRPr lang="ar-JO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rtl="0">
              <a:buClrTx/>
              <a:buFont typeface="+mj-lt"/>
              <a:buAutoNum type="alphaUcPeriod"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rtl="0">
              <a:buClrTx/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Following symptoms must be experiences on almost all/ all occasions of partner sexual activity, and without the individual desiring delay :</a:t>
            </a:r>
          </a:p>
          <a:p>
            <a:pPr marL="971550" lvl="1" indent="-571500" algn="l" rtl="0">
              <a:buClrTx/>
              <a:buFont typeface="+mj-lt"/>
              <a:buAutoNum type="romanUcPeriod"/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Marked delay in ejaculation</a:t>
            </a:r>
          </a:p>
          <a:p>
            <a:pPr marL="971550" lvl="1" indent="-571500" algn="l" rtl="0">
              <a:buClrTx/>
              <a:buFont typeface="+mj-lt"/>
              <a:buAutoNum type="romanUcPeriod"/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Marked infrequency or absence of ejaculation</a:t>
            </a:r>
          </a:p>
          <a:p>
            <a:pPr marL="514350" indent="-514350" algn="l" rtl="0">
              <a:buClrTx/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Persist for at least 6 months</a:t>
            </a:r>
          </a:p>
          <a:p>
            <a:pPr marL="514350" indent="-514350" algn="l" rtl="0">
              <a:buClrTx/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clinically significant distress</a:t>
            </a:r>
          </a:p>
          <a:p>
            <a:pPr marL="514350" indent="-514350" algn="l" rtl="0">
              <a:buClrTx/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sexual dysfunction is not better explained by a nonsexual mental disorder or as consequence of severe relationship distress or other significant stressors and is not attributable to the effects of a substance/ medication or another medical condition</a:t>
            </a:r>
          </a:p>
          <a:p>
            <a:pPr marL="571500" indent="-571500" algn="l" rtl="0">
              <a:buClrTx/>
              <a:buFont typeface="+mj-lt"/>
              <a:buAutoNum type="romanLcPeriod"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fontScale="77500" lnSpcReduction="2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Premature Ejaculation</a:t>
            </a:r>
          </a:p>
          <a:p>
            <a:pPr algn="l" rtl="0">
              <a:buClrTx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Ejaculation earlier than desired time.</a:t>
            </a:r>
          </a:p>
          <a:p>
            <a:pPr algn="l" rtl="0">
              <a:buClrTx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persistent or recurrent pattern of ejaculation occurring during partnered sexual activity within approximately 1 minutes following vaginal penetration and before the individual wishes it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Must have been present for at least 6 months and must be experienced on almost all or all occasions of sexual activity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symptom in Criterion A causes clinically significant distress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sexual dysfunction is not better explained by a nonsexual mental disorder or as a consequence of severe relationship distress or other significant stressors and is not attributable to the effects of a substance medication or another medical condition</a:t>
            </a:r>
          </a:p>
          <a:p>
            <a:pPr algn="l" rtl="0">
              <a:buClrTx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 fontScale="85000" lnSpcReduction="2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Genito-pelvic Pain/ Penetration Disorder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Persistent or recurrent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difficulties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one (or more) of the following</a:t>
            </a:r>
          </a:p>
          <a:p>
            <a:pPr marL="571500" indent="-571500" algn="l" rtl="0">
              <a:buClrTx/>
              <a:buFont typeface="+mj-lt"/>
              <a:buAutoNum type="romanUcPeriod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Vaginal penetration during intercourse</a:t>
            </a:r>
          </a:p>
          <a:p>
            <a:pPr marL="571500" indent="-571500" algn="l" rtl="0">
              <a:buClrTx/>
              <a:buFont typeface="+mj-lt"/>
              <a:buAutoNum type="romanUcPeriod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Marked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vulvovaginal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pelvic pain during vaginal intercourse or penetration attempts</a:t>
            </a:r>
          </a:p>
          <a:p>
            <a:pPr marL="571500" indent="-571500" algn="l" rtl="0">
              <a:buClrTx/>
              <a:buFont typeface="+mj-lt"/>
              <a:buAutoNum type="romanUcPeriod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Marked fear or anxiety about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vulvovaginal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pelvic pain in anticipation of, during, or as a result of vaginal penetration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Persist for at least 6 months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clinically significant distress 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sexual dysfunction is not better explained by a nonsexual mental disorder or as a consequence of a severe relationship distress or other significant stressors and is not attributable to the effects of a substance/ medication or another medical condition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lnSpcReduction="1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Substance/Medication-Induced Sexual Dysfunction</a:t>
            </a:r>
          </a:p>
          <a:p>
            <a:pPr marL="514350" indent="-514350" algn="l" rtl="0">
              <a:buClrTx/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clinically significant disturbance in sexual function is predominant in the clinical picture</a:t>
            </a:r>
          </a:p>
          <a:p>
            <a:pPr marL="514350" indent="-514350" algn="l" rtl="0">
              <a:buClrTx/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 is evidence from the history, physical examination, or laboratory findings of both</a:t>
            </a:r>
          </a:p>
          <a:p>
            <a:pPr marL="514350" indent="-514350" algn="l" rtl="0">
              <a:buClrTx/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(1) and (2):</a:t>
            </a:r>
          </a:p>
          <a:p>
            <a:pPr marL="914400" lvl="1" indent="-514350" algn="l" rtl="0">
              <a:buClrTx/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symptoms in Criterion A developed during or soon after substance intoxication or withdrawal or after exposure to a medication</a:t>
            </a:r>
          </a:p>
          <a:p>
            <a:pPr marL="914400" lvl="1" indent="-514350" algn="l" rtl="0">
              <a:buClrTx/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involved substance medication is capable of producing the symptoms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criterion A</a:t>
            </a:r>
          </a:p>
          <a:p>
            <a:pPr marL="514350" indent="-514350" algn="l" rtl="0">
              <a:buClrTx/>
              <a:buAutoNum type="alphaUcPeriod" startAt="4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disturbance is not better explained by a sexual </a:t>
            </a:r>
          </a:p>
          <a:p>
            <a:pPr marL="0" indent="0" algn="l" rtl="0">
              <a:buClrTx/>
              <a:buNone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dysfunction that is not substance/ medication induced</a:t>
            </a:r>
          </a:p>
          <a:p>
            <a:pPr marL="514350" indent="-514350" algn="l" rtl="0">
              <a:buClrTx/>
              <a:buAutoNum type="alphaUcPeriod" startAt="5"/>
            </a:pP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disturbance does not occur exclusively during the course of a delirium</a:t>
            </a:r>
          </a:p>
          <a:p>
            <a:pPr marL="0" indent="0" algn="l" rtl="0">
              <a:buClrTx/>
              <a:buNone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F.     The disturbance causes clinically significant distress </a:t>
            </a:r>
          </a:p>
          <a:p>
            <a:pPr marL="514350" indent="-514350" algn="l" rtl="0">
              <a:buClrTx/>
              <a:buFont typeface="+mj-lt"/>
              <a:buAutoNum type="alphaUcPeriod"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 fontScale="92500" lnSpcReduction="1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Differential Diagnosis of Sexual Dysfunction</a:t>
            </a:r>
          </a:p>
          <a:p>
            <a:pPr algn="l" rtl="0">
              <a:buClrTx/>
            </a:pPr>
            <a:r>
              <a:rPr lang="en-US" sz="40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medical condition 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Diabetes, atherosclerosis, pelvic adhesions, alcohol neuropathy, traumatic surgical surgery to the lumbar sympathetic ganglia,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abdominoperitoneal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surgery, or lumbar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symphatectomy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r>
              <a:rPr lang="en-US" sz="40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Depression &amp; substance abuse 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usage of antidepressants, antipsychotic, alpha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symphathetic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drug, and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opiod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drugs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r>
              <a:rPr lang="en-US" sz="40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Abnormal </a:t>
            </a:r>
            <a:r>
              <a:rPr lang="en-US" sz="4000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gonadal</a:t>
            </a:r>
            <a:r>
              <a:rPr lang="en-US" sz="40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hormone levels 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low estrogen, low testosterone, high progesterone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lnSpcReduction="1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Pharmacological Therapy</a:t>
            </a:r>
          </a:p>
          <a:p>
            <a:pPr algn="l" rtl="0">
              <a:buClrTx/>
            </a:pPr>
            <a:r>
              <a:rPr lang="en-US" sz="35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Erectile disorder </a:t>
            </a:r>
          </a:p>
          <a:p>
            <a:pPr marL="857250" lvl="1" indent="-457200" algn="l" rtl="0">
              <a:buClrTx/>
              <a:buFont typeface="Calibri" panose="020F0502020204030204" pitchFamily="34" charset="0"/>
              <a:buChar char="ᴕ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Phosphodiesterase-5 inhibitor (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sildenafil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857250" lvl="1" indent="-457200" algn="l" rtl="0">
              <a:buClrTx/>
              <a:buFont typeface="Calibri" panose="020F0502020204030204" pitchFamily="34" charset="0"/>
              <a:buChar char="ᴕ"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Alprostadil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injected locally</a:t>
            </a:r>
          </a:p>
          <a:p>
            <a:pPr algn="l" rtl="0">
              <a:buClrTx/>
            </a:pPr>
            <a:r>
              <a:rPr lang="en-US" sz="35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Premature ejaculation</a:t>
            </a:r>
          </a:p>
          <a:p>
            <a:pPr lvl="1" algn="l" rtl="0">
              <a:buClrTx/>
              <a:buFont typeface="Calibri" panose="020F0502020204030204" pitchFamily="34" charset="0"/>
              <a:buChar char="ᴕ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SSRIs</a:t>
            </a:r>
          </a:p>
          <a:p>
            <a:pPr lvl="1" algn="l" rtl="0">
              <a:buClrTx/>
              <a:buFont typeface="Calibri" panose="020F0502020204030204" pitchFamily="34" charset="0"/>
              <a:buChar char="ᴕ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TCAs</a:t>
            </a:r>
          </a:p>
          <a:p>
            <a:pPr algn="l" rtl="0">
              <a:buClrTx/>
            </a:pPr>
            <a:r>
              <a:rPr lang="en-US" sz="35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Hypoactive sexual desire disorder</a:t>
            </a:r>
          </a:p>
          <a:p>
            <a:pPr lvl="1" algn="l" rtl="0">
              <a:buClrTx/>
              <a:buFont typeface="Calibri" panose="020F0502020204030204" pitchFamily="34" charset="0"/>
              <a:buChar char="ᴕ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Testosterone (both men and women)</a:t>
            </a:r>
          </a:p>
          <a:p>
            <a:pPr lvl="1" algn="l" rtl="0">
              <a:buClrTx/>
              <a:buFont typeface="Calibri" panose="020F0502020204030204" pitchFamily="34" charset="0"/>
              <a:buChar char="ᴕ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Estrogen (women only)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/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Treatment of Sexual Disorder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Dual sex therapy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Behavior therapy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Hypnosis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Group therapy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Analytically oriented psychotherapy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686800" cy="5294331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Normal Sexual Response Cycle</a:t>
            </a:r>
          </a:p>
          <a:p>
            <a:pPr algn="l" rtl="0">
              <a:buClrTx/>
            </a:pP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Desire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sexual fantasies and the desire to have sexual activity.</a:t>
            </a:r>
          </a:p>
          <a:p>
            <a:pPr algn="l" rtl="0">
              <a:buClrTx/>
            </a:pP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Excitement/ Arousal </a:t>
            </a:r>
          </a:p>
          <a:p>
            <a:pPr marL="400050" lvl="1" indent="0" algn="l" rtl="0"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 – erection , increase size of testicle, tightening of scrotal sac, secretion of a few drops of seminal fluid</a:t>
            </a:r>
          </a:p>
          <a:p>
            <a:pPr marL="400050" lvl="1" indent="0" algn="l" rtl="0"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Women – vaginal lubrication, clitoral erection, labial swelling, elevation of uterus , - contraction and relaxation of specific part in vagina.</a:t>
            </a:r>
          </a:p>
          <a:p>
            <a:pPr marL="400050" lvl="1" indent="0" algn="l" rtl="0"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Both men and women experience nipple erection and increased pulse and blood pressure</a:t>
            </a:r>
          </a:p>
          <a:p>
            <a:pPr algn="l" rtl="0">
              <a:buClrTx/>
            </a:pP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Orgasm</a:t>
            </a:r>
          </a:p>
          <a:p>
            <a:pPr algn="l" rtl="0">
              <a:buClrTx/>
              <a:buNone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orgasm phase consists of a peaking of sexual pleasure, with the release of sexual tension</a:t>
            </a:r>
          </a:p>
          <a:p>
            <a:pPr algn="l" rtl="0">
              <a:buClrTx/>
              <a:buNone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 ejaculate and women have contractions of the uterus</a:t>
            </a:r>
          </a:p>
          <a:p>
            <a:pPr algn="l" rtl="0">
              <a:buClrTx/>
              <a:buNone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lower one third of the vagina.</a:t>
            </a:r>
          </a:p>
          <a:p>
            <a:pPr algn="l" rtl="0">
              <a:buClrTx/>
            </a:pP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Resolution</a:t>
            </a:r>
          </a:p>
          <a:p>
            <a:pPr algn="l" rtl="0"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body back to its resting state</a:t>
            </a:r>
          </a:p>
          <a:p>
            <a:pPr algn="l" rtl="0"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After orgasm, men have a refractory period that may last from several minutes to many hours; in that period they cannot be stimulated to further orgasm. Women do not have a refractory period and are capable of multiple and successive orgasms.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---Dysfunction may occur at one or more of these phases.</a:t>
            </a:r>
          </a:p>
          <a:p>
            <a:pPr algn="l" rtl="0">
              <a:buNone/>
            </a:pP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lnSpcReduction="1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Mechanical therapy</a:t>
            </a:r>
          </a:p>
          <a:p>
            <a:pPr algn="l" rtl="0">
              <a:buClrTx/>
            </a:pPr>
            <a:r>
              <a:rPr lang="en-US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Male erectile disorders</a:t>
            </a:r>
          </a:p>
          <a:p>
            <a:pPr marL="400050" lvl="1" indent="0" algn="l" rtl="0"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Vacuum pumps, rings, surgery</a:t>
            </a:r>
          </a:p>
          <a:p>
            <a:pPr algn="l" rtl="0">
              <a:buClrTx/>
            </a:pPr>
            <a:r>
              <a:rPr lang="en-US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Male orgasmic disorder</a:t>
            </a:r>
          </a:p>
          <a:p>
            <a:pPr marL="400050" lvl="1" indent="0" algn="l" rtl="0"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Gradual progression from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extravaginal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ejaculation to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intravaginal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(masturbation)</a:t>
            </a:r>
          </a:p>
          <a:p>
            <a:pPr algn="l" rtl="0">
              <a:buClrTx/>
            </a:pPr>
            <a:r>
              <a:rPr lang="en-US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Female orgasmic disorder </a:t>
            </a:r>
          </a:p>
          <a:p>
            <a:pPr marL="400050" lvl="1" indent="0" algn="l" rtl="0"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masturbation (sometimes with vibrator)</a:t>
            </a:r>
          </a:p>
          <a:p>
            <a:pPr algn="l" rtl="0">
              <a:buClrTx/>
            </a:pPr>
            <a:r>
              <a:rPr lang="en-US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Premature ejaculation </a:t>
            </a:r>
          </a:p>
          <a:p>
            <a:pPr marL="457200" lvl="1" indent="0" algn="l" rtl="0"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Squeezing technique, stop-start technique</a:t>
            </a:r>
          </a:p>
          <a:p>
            <a:pPr algn="l" rtl="0">
              <a:buClrTx/>
            </a:pPr>
            <a:r>
              <a:rPr lang="en-US" sz="2800" b="1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Dyspareunia</a:t>
            </a:r>
            <a:r>
              <a:rPr lang="en-US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vaginismus</a:t>
            </a:r>
            <a:endParaRPr lang="en-US" sz="28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0050" lvl="1" indent="0" algn="l" rtl="0"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Gradual desensitization, muscle relaxation, dilators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b="1" dirty="0"/>
              <a:t>Sexual identity</a:t>
            </a:r>
            <a:r>
              <a:rPr lang="en-US" dirty="0"/>
              <a:t> is defined as the pattern of a person’s biological sexual characteristics: chromosomes, external genitalia, internal genitalia, hormonal composition, gonads, and secondary sexual characteristics.</a:t>
            </a:r>
          </a:p>
          <a:p>
            <a:pPr algn="l"/>
            <a:r>
              <a:rPr lang="en-US" dirty="0"/>
              <a:t> </a:t>
            </a:r>
            <a:r>
              <a:rPr lang="en-US" b="1" dirty="0"/>
              <a:t>Gender identity</a:t>
            </a:r>
            <a:r>
              <a:rPr lang="en-US" dirty="0"/>
              <a:t> is defined as the sense of self as being male or female. It may or may not agree with physiological sex or gender role.</a:t>
            </a:r>
          </a:p>
          <a:p>
            <a:pPr algn="l"/>
            <a:r>
              <a:rPr lang="en-US" dirty="0"/>
              <a:t> </a:t>
            </a:r>
            <a:r>
              <a:rPr lang="en-US" b="1" dirty="0"/>
              <a:t>Gender role</a:t>
            </a:r>
            <a:r>
              <a:rPr lang="en-US" dirty="0"/>
              <a:t> is the expression of one’s gender in society.</a:t>
            </a:r>
          </a:p>
          <a:p>
            <a:pPr algn="l"/>
            <a:r>
              <a:rPr lang="en-US" dirty="0"/>
              <a:t> </a:t>
            </a:r>
            <a:r>
              <a:rPr lang="en-US" b="1" dirty="0"/>
              <a:t>Sexual orientation</a:t>
            </a:r>
            <a:r>
              <a:rPr lang="en-US" dirty="0"/>
              <a:t> is the persisting sexual preference for people of the same sex(homosexual) or people of the opposite sex (heterosexual).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Gender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dysphoria</a:t>
            </a: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marked incongruence between an individual’s experienced or expressed gender and the gender assigned at birth. It was previously known as gender identity disorder.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Gender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dysphoria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a new diagnostic class in DSM-5, is a unique condition in that it is a diagnosis made by mental health care providers.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People with this disorder have the subjective feeling that they were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born the wrong sex.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They may dress as the opposite sex, take sex hormones, or undergo sex change operations.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/>
          <a:lstStyle/>
          <a:p>
            <a:pPr lvl="1" algn="l" rtl="0">
              <a:buClrTx/>
              <a:buNone/>
            </a:pPr>
            <a:r>
              <a:rPr lang="en-US" sz="32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Prevalence  </a:t>
            </a:r>
          </a:p>
          <a:p>
            <a:pPr lvl="1" algn="l" rtl="0">
              <a:buClrTx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 rtl="0">
              <a:buClrTx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in every 30,000 males</a:t>
            </a:r>
          </a:p>
          <a:p>
            <a:pPr lvl="1" algn="l" rtl="0">
              <a:buClrTx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in every 100,000 females</a:t>
            </a:r>
          </a:p>
          <a:p>
            <a:pPr lvl="1" algn="l" rtl="0">
              <a:buClrTx/>
            </a:pPr>
            <a:endParaRPr lang="en-US" sz="32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 rtl="0">
              <a:buClrTx/>
              <a:buNone/>
            </a:pPr>
            <a:r>
              <a:rPr lang="en-US" sz="32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Differential diagnosis </a:t>
            </a:r>
          </a:p>
          <a:p>
            <a:pPr marL="800100" lvl="1" indent="-342900" algn="l" rtl="0">
              <a:buClrTx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 rtl="0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 conformity to gender role</a:t>
            </a:r>
          </a:p>
          <a:p>
            <a:pPr marL="800100" lvl="1" indent="-342900" algn="l" rtl="0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Transvestic disorder</a:t>
            </a:r>
          </a:p>
          <a:p>
            <a:pPr marL="800100" lvl="1" indent="-342900" algn="l" rtl="0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Body </a:t>
            </a:r>
            <a:r>
              <a:rPr lang="en-U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dysmorphic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disorder</a:t>
            </a:r>
          </a:p>
          <a:p>
            <a:pPr marL="800100" lvl="1" indent="-342900" algn="l" rtl="0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Schizophrenia and other psychotic disorders</a:t>
            </a:r>
          </a:p>
          <a:p>
            <a:pPr lvl="1" algn="l" rtl="0">
              <a:buClrTx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/>
          <a:lstStyle/>
          <a:p>
            <a:pPr algn="l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Treatment</a:t>
            </a:r>
            <a:r>
              <a:rPr lang="en-US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ClrTx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Psychotherapy.</a:t>
            </a:r>
          </a:p>
          <a:p>
            <a:pPr algn="l" rtl="0">
              <a:buClrTx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Family involvement for young patients.</a:t>
            </a:r>
          </a:p>
          <a:p>
            <a:pPr algn="l" rtl="0">
              <a:buClrTx/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Sex reassignments by hormonal and surgical techniques for adults.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77500" lnSpcReduction="20000"/>
          </a:bodyPr>
          <a:lstStyle/>
          <a:p>
            <a:pPr algn="ctr" rtl="0">
              <a:buClrTx/>
              <a:buNone/>
            </a:pPr>
            <a:r>
              <a:rPr lang="en-US" sz="5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Paraphilic</a:t>
            </a:r>
            <a:r>
              <a:rPr lang="en-US" sz="5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disorders</a:t>
            </a:r>
          </a:p>
          <a:p>
            <a:pPr algn="ctr" rtl="0">
              <a:buClrTx/>
              <a:buNone/>
            </a:pPr>
            <a:endParaRPr lang="ar-JO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Paraphilias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sexual disorder characterized by engagement </a:t>
            </a:r>
            <a:r>
              <a:rPr lang="en-US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unusual sexual activities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and/or preoccupation with unusual sexual urges or fantasies 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</a:t>
            </a:r>
            <a:r>
              <a:rPr lang="en-US" sz="3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months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 cause impairment in daily functioning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Intense, recurrent and interfere with daily life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Occasional fantasies are considered normal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Most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paraphilias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occur only in men, but sadism, masochism and pedophilia may also occur in women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most common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paraphilias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pedophilia, voyeurism, and exhibitionism</a:t>
            </a:r>
          </a:p>
          <a:p>
            <a:pPr algn="l" rtl="0">
              <a:buClrTx/>
              <a:buNone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92500" lnSpcReduction="2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Common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Paraphilias</a:t>
            </a:r>
            <a:endParaRPr lang="en-US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ClrTx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Pedophilia</a:t>
            </a:r>
          </a:p>
          <a:p>
            <a:pPr marL="457200" indent="-457200" algn="l" rtl="0">
              <a:buClrTx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Frotterurism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ClrTx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Voyerurism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ClrTx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Exhibitonism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algn="l" rtl="0">
              <a:buClrTx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Sadism</a:t>
            </a:r>
          </a:p>
          <a:p>
            <a:pPr marL="457200" indent="-457200" algn="l" rtl="0">
              <a:buClrTx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Fetishism</a:t>
            </a:r>
          </a:p>
          <a:p>
            <a:pPr marL="457200" indent="-457200" algn="l" rtl="0">
              <a:buClrTx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Transvestic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fetischism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ClrTx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Masochism</a:t>
            </a:r>
          </a:p>
          <a:p>
            <a:pPr marL="457200" indent="-457200" algn="l" rtl="0">
              <a:buClrTx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Necrophilia</a:t>
            </a:r>
          </a:p>
          <a:p>
            <a:pPr marL="457200" indent="-457200" algn="l" rtl="0">
              <a:buClrTx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Telephone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scatologia</a:t>
            </a: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92500" lnSpcReduction="1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Exhibitionism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 rtl="0">
              <a:buClrTx/>
              <a:buNone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Diagnostic criteria : </a:t>
            </a:r>
          </a:p>
          <a:p>
            <a:pPr algn="l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 a period of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6 months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recurrent, intense sexually arousing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involving the exposure of one's genitals to an unsuspecting stranger. </a:t>
            </a:r>
          </a:p>
          <a:p>
            <a:pPr algn="l" rtl="0">
              <a:buClrTx/>
              <a:buAutoNum type="alphaUcPeriod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person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acted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these sexual urges, or the sexual urges or fantasies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marked distress or interpersonal difficulty.</a:t>
            </a:r>
          </a:p>
          <a:p>
            <a:pPr algn="l" rtl="0">
              <a:buClrTx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92500" lnSpcReduction="2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Voyeurism</a:t>
            </a:r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ClrTx/>
              <a:buNone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Diagnostic criteria : </a:t>
            </a:r>
          </a:p>
          <a:p>
            <a:pPr algn="l" rtl="0">
              <a:buClrTx/>
              <a:buNone/>
            </a:pP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 a period of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6 months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recurrent, intense sexually arousing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involving the act of watching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unsespecting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nude individuals (often with binocular) to obtain sexual pleasure.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person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acted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these sexual urges, or the sexual urges or fantasies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marked distress or interpersonal difficulty.</a:t>
            </a:r>
          </a:p>
          <a:p>
            <a:pPr algn="l" rtl="0">
              <a:buClrTx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925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Sadism</a:t>
            </a:r>
          </a:p>
          <a:p>
            <a:pPr lvl="0" algn="l" rtl="0">
              <a:buClrTx/>
              <a:buNone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Diagnostic criteria : </a:t>
            </a:r>
          </a:p>
          <a:p>
            <a:pPr algn="l" rtl="0">
              <a:buClrTx/>
              <a:buNone/>
            </a:pP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 a period of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6 months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recurrent, intense sexually arousing fantasies,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sexual urges from hurting or humiliating another.</a:t>
            </a:r>
          </a:p>
          <a:p>
            <a:pPr algn="l" rtl="0">
              <a:buClrTx/>
              <a:buAutoNum type="alphaUcPeriod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Font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The person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acted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these sexual urges, or the sexual urges or fantasies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marked distress or interpersonal difficulty.</a:t>
            </a:r>
          </a:p>
          <a:p>
            <a:pPr algn="l" rtl="0">
              <a:buClrTx/>
              <a:buNone/>
            </a:pP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pPr algn="l" rtl="0">
              <a:buNone/>
            </a:pPr>
            <a:b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Lifelong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present from first sexual experiences</a:t>
            </a:r>
          </a:p>
          <a:p>
            <a:pPr algn="l" rtl="0"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Acquired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develop after a period of relatively normal sexual function</a:t>
            </a:r>
          </a:p>
          <a:p>
            <a:pPr algn="l" rtl="0"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Generalized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not limited to certain types of stimulation, situations, or partners</a:t>
            </a:r>
          </a:p>
          <a:p>
            <a:pPr algn="l" rtl="0"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Situational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only occur with certain types of stimulation, situations, or partners</a:t>
            </a:r>
          </a:p>
          <a:p>
            <a:pPr algn="l" rtl="0">
              <a:buNone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92500" lnSpcReduction="2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Masochism</a:t>
            </a:r>
          </a:p>
          <a:p>
            <a:pPr lvl="0" algn="l" rtl="0">
              <a:buClrTx/>
              <a:buNone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Diagnostic criteria : </a:t>
            </a:r>
          </a:p>
          <a:p>
            <a:pPr algn="l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 a period of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6 months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recurrent, intense sexually arousing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involving the act (real, not simulated) </a:t>
            </a:r>
            <a:r>
              <a:rPr lang="en-US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being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humiliated, beaten, bound, or otherwise made to suffer. </a:t>
            </a:r>
          </a:p>
          <a:p>
            <a:pPr algn="l" rtl="0">
              <a:buClrTx/>
              <a:buAutoNum type="alphaUcPeriod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clinically significant distress or impairment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social, occupational, or other important areas of functioning.</a:t>
            </a:r>
          </a:p>
          <a:p>
            <a:pPr algn="l" rtl="0">
              <a:buClrTx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92500" lnSpcReduction="2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Frotteurism</a:t>
            </a:r>
          </a:p>
          <a:p>
            <a:pPr lvl="0" algn="l" rtl="0">
              <a:buClrTx/>
              <a:buNone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Diagnostic criteria : </a:t>
            </a:r>
          </a:p>
          <a:p>
            <a:pPr algn="l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 a period of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6 months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recurrent, intense sexually arousing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involving touching and rubbing against a non-consenting person.</a:t>
            </a:r>
          </a:p>
          <a:p>
            <a:pPr algn="l" rtl="0">
              <a:buClrTx/>
              <a:buAutoNum type="alphaUcPeriod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clinically significant distress or impairment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social, occupational, or other important areas of functioning.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70000" lnSpcReduction="2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Pedophilia</a:t>
            </a:r>
          </a:p>
          <a:p>
            <a:pPr lvl="0" algn="l" rtl="0">
              <a:buClrTx/>
              <a:buNone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Diagnostic criteria : </a:t>
            </a:r>
          </a:p>
          <a:p>
            <a:pPr algn="l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 rtl="0">
              <a:buClrTx/>
              <a:buFont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 a period of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6 months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recurrent, intense sexually arousing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involving sexual activity with a prepubescent child or children (generally age 13 years or younger). </a:t>
            </a:r>
          </a:p>
          <a:p>
            <a:pPr algn="l" rtl="0">
              <a:buClrTx/>
              <a:buAutoNum type="alphaUcPeriod"/>
            </a:pP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AutoNum type="alphaUcPeriod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person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acted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these sexual urges, or the sexual urges or fantasies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marked distress or interpersonal difficulty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rtl="0">
              <a:buClrTx/>
              <a:buAutoNum type="alphaUcPeriod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Font typeface="+mj-lt"/>
              <a:buAutoNum type="alphaUcPeriod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person is at least age 16 years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5 years older than the child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children in Criterion A. </a:t>
            </a:r>
            <a:b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92500" lnSpcReduction="2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Fetishism</a:t>
            </a:r>
          </a:p>
          <a:p>
            <a:pPr lvl="0" algn="l" rtl="0">
              <a:buClrTx/>
              <a:buNone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Diagnostic criteria : </a:t>
            </a:r>
          </a:p>
          <a:p>
            <a:pPr algn="l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 a period of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6 months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recurrent, intense sexually arousing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involving the use of nonliving objects (e.g., female undergarments). </a:t>
            </a:r>
          </a:p>
          <a:p>
            <a:pPr algn="l" rtl="0">
              <a:buClrTx/>
              <a:buAutoNum type="alphaUcPeriod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clinically significant distress or impairment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social, occupational, or other important areas of functioning.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92500" lnSpcReduction="1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Transvestic Fetishism </a:t>
            </a:r>
          </a:p>
          <a:p>
            <a:pPr lvl="0" algn="l" rtl="0">
              <a:buClrTx/>
              <a:buNone/>
            </a:pP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Diagnostic criteria </a:t>
            </a:r>
          </a:p>
          <a:p>
            <a:pPr algn="l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 a period of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6 months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recurrent, intense sexually arousing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involving cross-dressing. </a:t>
            </a:r>
          </a:p>
          <a:p>
            <a:pPr algn="l" rtl="0">
              <a:buClrTx/>
              <a:buAutoNum type="alphaUcPeriod"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fantasies, sexual urges, or behaviors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clinically significant distress or impairment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social, occupational, or other important areas of functioning.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>
                <a:solidFill>
                  <a:schemeClr val="accent3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Number of factors must be considered during the assessment of sexual dysfunction, given that they may be relevant to etiology and/or treatment, and that may contribute, to varying degrees, across individuals:</a:t>
            </a:r>
          </a:p>
          <a:p>
            <a:pPr algn="l" rtl="0">
              <a:buNone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1) partner factors (e.g., partner's sexual problems; partner's health status);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 relationship factors (e.g., poor communication; discrepancies in desire for sexual activity);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3) individual vulnerability factors (e.g., poor body image; history of sexual or emotional abuse), psychiatric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comorbidity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(e.g., depression, anxiety), or stressors (e.g., job loss, bereavement);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4) cultural or religious factors (e.g., inhibitions related to prohibitions against sexual activity or pleasure; attitudes toward sexuality); 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5) medical factors relevant to prognosis, course, or treatment.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fontScale="92500" lnSpcReduction="1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Sexual Changes With Aging</a:t>
            </a:r>
          </a:p>
          <a:p>
            <a:pPr algn="ctr" rtl="0">
              <a:buClrTx/>
              <a:buNone/>
            </a:pP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Aging may be associated with a normative decrease in sexual response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 usually require more direct stimulation of genitals and more time to achieve orgasm. The intensity of ejaculation usually decrease, and the length of refractory period increase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After menopause, women experience vaginal dryness and thinning due to decrease estrogen. These conditions can be treated with hormone replacement therapy or vaginal creams</a:t>
            </a:r>
          </a:p>
          <a:p>
            <a:pPr algn="l" rtl="0">
              <a:buClrTx/>
              <a:buNone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  <a:buNone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34999"/>
            <a:ext cx="8686800" cy="5437207"/>
          </a:xfrm>
        </p:spPr>
        <p:txBody>
          <a:bodyPr>
            <a:normAutofit lnSpcReduction="10000"/>
          </a:bodyPr>
          <a:lstStyle/>
          <a:p>
            <a:pPr algn="l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Type of Dysfunctions: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Male hypoactive sexual desire (desire)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Erectile disorder (excitement)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Female sexual interest arousal disorder (desire &amp; excitement)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Female orgasm disorder (orgasm)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Premature ejaculation (orgasm)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Delayed ejaculation (orgasm)</a:t>
            </a: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Genito-pelvic pain penetration disorder</a:t>
            </a:r>
            <a:endParaRPr lang="en-US" strike="sngStrik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rtl="0">
              <a:buClrTx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Substance/ med induced</a:t>
            </a:r>
          </a:p>
          <a:p>
            <a:pPr algn="l" rtl="0">
              <a:buClrTx/>
              <a:buNone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77500" lnSpcReduction="2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Male Hypoactive Sexual Desire Disorder (Desire)</a:t>
            </a:r>
          </a:p>
          <a:p>
            <a:pPr marL="514350" indent="-514350" algn="l" rtl="0">
              <a:buClrTx/>
              <a:buAutoNum type="alphaUcParenR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Persistently or recurrently deficient (or absent) sexual/ erotic thoughts or fantasies and desire for sexual activity. The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judgement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deficiency is made by the clinician, taking into account factors that affect sexual functioning, such as age and general and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sociocultural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contexts of the individual’s life</a:t>
            </a:r>
          </a:p>
          <a:p>
            <a:pPr marL="514350" indent="-514350" algn="l" rtl="0">
              <a:buClrTx/>
              <a:buAutoNum type="alphaUcParenR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symptoms in Criterion A have persisted for a minimum duration of approximately 6 months</a:t>
            </a:r>
          </a:p>
          <a:p>
            <a:pPr marL="514350" indent="-514350" algn="l" rtl="0">
              <a:buClrTx/>
              <a:buAutoNum type="alphaUcParenR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symptoms in Criterion A cause clinically significant distress in the individual</a:t>
            </a:r>
          </a:p>
          <a:p>
            <a:pPr marL="514350" indent="-514350" algn="l" rtl="0">
              <a:buClrTx/>
              <a:buAutoNum type="alphaUcParenR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sexual dysfunction is not better explained by a nonsexual mental disorder or as a consequence of severe relationship distress or other significant stressors and is not attributable to the effects of a substance/ medication or another medical condition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lnSpcReduction="1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Male Erectile Disorder (Arousal)</a:t>
            </a:r>
          </a:p>
          <a:p>
            <a:pPr marL="457200" indent="-457200" algn="l" rtl="0">
              <a:buClrTx/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least 1 of the 3 following symptoms must be experienced on almost all or all occasions of sexual activity: </a:t>
            </a:r>
          </a:p>
          <a:p>
            <a:pPr lvl="1" indent="-342900" algn="l" rtl="0">
              <a:buClrTx/>
              <a:buFont typeface="+mj-lt"/>
              <a:buAutoNum type="alphaUcPeriod"/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Marked difficulty in obtaining an erection during sexual activity</a:t>
            </a:r>
          </a:p>
          <a:p>
            <a:pPr lvl="1" indent="-342900" algn="l" rtl="0">
              <a:buClrTx/>
              <a:buFont typeface="+mj-lt"/>
              <a:buAutoNum type="alphaUcPeriod"/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Marked difficulty in maintaining an erection until the completion of sexual activity</a:t>
            </a:r>
          </a:p>
          <a:p>
            <a:pPr lvl="1" indent="-342900" algn="l" rtl="0">
              <a:buClrTx/>
              <a:buFont typeface="+mj-lt"/>
              <a:buAutoNum type="alphaUcPeriod"/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Marked decrease in erectile rigidity</a:t>
            </a:r>
          </a:p>
          <a:p>
            <a:pPr marL="457200" indent="-457200" algn="l" rtl="0">
              <a:buClrTx/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Symptoms persisted for a minimum duration of approximately 6 months</a:t>
            </a:r>
          </a:p>
          <a:p>
            <a:pPr marL="457200" indent="-457200" algn="l" rtl="0">
              <a:buClrTx/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clinically significant distress in individual</a:t>
            </a:r>
          </a:p>
          <a:p>
            <a:pPr marL="457200" indent="-457200" algn="l" rtl="0">
              <a:buClrTx/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sexual dysfunction is not better explained by a nonsexual mental disorder or as a consequence of severe relationship distress or other significant stressors and is not attributable to the effects of a substances/ medication or another medical condition</a:t>
            </a: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fontScale="85000" lnSpcReduction="20000"/>
          </a:bodyPr>
          <a:lstStyle/>
          <a:p>
            <a:pPr algn="ctr" rtl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Female Sexual Interest/ Arousal Disorder (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Desire&amp;Arousal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l" rtl="0">
              <a:buClrTx/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Lack of, or significantly reduced, sexual interest/ arousal, as manifested by at least 3 of the following :</a:t>
            </a:r>
          </a:p>
          <a:p>
            <a:pPr marL="571500" indent="-571500" algn="l" rtl="0">
              <a:buClrTx/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Absent/ reduced interest in sexual activity</a:t>
            </a:r>
          </a:p>
          <a:p>
            <a:pPr marL="571500" indent="-571500" algn="l" rtl="0">
              <a:buClrTx/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Absent/ reduced sexual/ erotic thoughts or fantasies</a:t>
            </a:r>
          </a:p>
          <a:p>
            <a:pPr marL="571500" indent="-571500" algn="l" rtl="0">
              <a:buClrTx/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No/ reduced initiation of sexual activity, and typically unreceptive to a partner’s attempts to initiate</a:t>
            </a:r>
          </a:p>
          <a:p>
            <a:pPr marL="571500" indent="-571500" algn="l" rtl="0">
              <a:buClrTx/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Absent/ reduced sexual excitement/ pleasure during sexual activity </a:t>
            </a:r>
          </a:p>
          <a:p>
            <a:pPr marL="571500" indent="-571500" algn="l" rtl="0">
              <a:buClrTx/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Absent/ reduced sexual interest/ arousal in response to any internal or external sexual/ erotic cues (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written, verbal, visual)</a:t>
            </a:r>
          </a:p>
          <a:p>
            <a:pPr marL="571500" indent="-571500" algn="l" rtl="0">
              <a:buClrTx/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Absent/ reduced sexual genital or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nongenital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sensations during sexual activity </a:t>
            </a:r>
          </a:p>
          <a:p>
            <a:pPr algn="l" rtl="0">
              <a:buClrTx/>
            </a:pPr>
            <a:endParaRPr lang="ar-J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1423</TotalTime>
  <Words>2468</Words>
  <Application>Microsoft Office PowerPoint</Application>
  <PresentationFormat>On-screen Show (4:3)</PresentationFormat>
  <Paragraphs>236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Courier New</vt:lpstr>
      <vt:lpstr>Franklin Gothic Book</vt:lpstr>
      <vt:lpstr>Franklin Gothic Medium</vt:lpstr>
      <vt:lpstr>Wingdings</vt:lpstr>
      <vt:lpstr>Wingdings 2</vt:lpstr>
      <vt:lpstr>Trek</vt:lpstr>
      <vt:lpstr>Sexual disorders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Gender dysphoria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40</cp:revision>
  <dcterms:created xsi:type="dcterms:W3CDTF">2015-11-14T17:25:16Z</dcterms:created>
  <dcterms:modified xsi:type="dcterms:W3CDTF">2021-07-27T07:01:50Z</dcterms:modified>
</cp:coreProperties>
</file>