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271" autoAdjust="0"/>
    <p:restoredTop sz="94660"/>
  </p:normalViewPr>
  <p:slideViewPr>
    <p:cSldViewPr>
      <p:cViewPr varScale="1">
        <p:scale>
          <a:sx n="57" d="100"/>
          <a:sy n="57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83A90B-2182-4271-97C6-8B3B1C3A21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071AFB-1170-4B87-A0DA-AD7683D9C4D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54577F-3D31-4D95-A124-269D7D21BA7A}" type="slidenum">
              <a:rPr lang="en-US"/>
              <a:pPr/>
              <a:t>1</a:t>
            </a:fld>
            <a:endParaRPr lang="en-U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5C2200-C63B-4A3F-8650-7524D0FD5D21}" type="slidenum">
              <a:rPr lang="en-US"/>
              <a:pPr/>
              <a:t>10</a:t>
            </a:fld>
            <a:endParaRPr 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A16CF-90DE-4980-AAF3-DF523FEE15F5}" type="slidenum">
              <a:rPr lang="en-US"/>
              <a:pPr/>
              <a:t>11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B592E5-94B3-4A5A-BA06-98EF944827F4}" type="slidenum">
              <a:rPr lang="en-US"/>
              <a:pPr/>
              <a:t>12</a:t>
            </a:fld>
            <a:endParaRPr lang="en-US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E3AF47-2AAF-4887-8038-60F89BA39660}" type="slidenum">
              <a:rPr lang="en-US"/>
              <a:pPr/>
              <a:t>13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B7C052-24A1-4A2C-AF74-7DCC7EF6454E}" type="slidenum">
              <a:rPr lang="en-US"/>
              <a:pPr/>
              <a:t>14</a:t>
            </a:fld>
            <a:endParaRPr 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21CA7-930E-4572-96FD-1261C2E61224}" type="slidenum">
              <a:rPr lang="en-US"/>
              <a:pPr/>
              <a:t>15</a:t>
            </a:fld>
            <a:endParaRPr lang="en-U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E55A3C-3BB3-418D-8090-8267AC25A6B7}" type="slidenum">
              <a:rPr lang="en-US"/>
              <a:pPr/>
              <a:t>16</a:t>
            </a:fld>
            <a:endParaRPr lang="en-US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32C95-D437-41EB-B891-7AEDF7D9B1A1}" type="slidenum">
              <a:rPr lang="en-US"/>
              <a:pPr/>
              <a:t>17</a:t>
            </a:fld>
            <a:endParaRPr lang="en-US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9003FB-3276-430E-8D92-51821823EB23}" type="slidenum">
              <a:rPr lang="en-US"/>
              <a:pPr/>
              <a:t>18</a:t>
            </a:fld>
            <a:endParaRPr lang="en-US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26300-EE05-4E16-9977-B288039E1B11}" type="slidenum">
              <a:rPr lang="en-US"/>
              <a:pPr/>
              <a:t>19</a:t>
            </a:fld>
            <a:endParaRPr lang="en-US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225E5-CFB0-4563-A348-E9A71178E5E2}" type="slidenum">
              <a:rPr lang="en-US"/>
              <a:pPr/>
              <a:t>2</a:t>
            </a:fld>
            <a:endParaRPr 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B4E8CD-13B7-450B-8552-CE5E46ED6A8F}" type="slidenum">
              <a:rPr lang="en-US"/>
              <a:pPr/>
              <a:t>20</a:t>
            </a:fld>
            <a:endParaRPr lang="en-US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9AB969-9D3B-41FB-8F4A-965E2AA81576}" type="slidenum">
              <a:rPr lang="en-US"/>
              <a:pPr/>
              <a:t>21</a:t>
            </a:fld>
            <a:endParaRPr lang="en-US"/>
          </a:p>
        </p:txBody>
      </p:sp>
      <p:sp>
        <p:nvSpPr>
          <p:cNvPr id="829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27A252-54C5-4FD6-9AF1-BDBA8FCDCE8A}" type="slidenum">
              <a:rPr lang="en-US"/>
              <a:pPr/>
              <a:t>22</a:t>
            </a:fld>
            <a:endParaRPr lang="en-US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4A76D-D6C1-4F35-BA97-96E207434A15}" type="slidenum">
              <a:rPr lang="en-US"/>
              <a:pPr/>
              <a:t>23</a:t>
            </a:fld>
            <a:endParaRPr lang="en-US"/>
          </a:p>
        </p:txBody>
      </p:sp>
      <p:sp>
        <p:nvSpPr>
          <p:cNvPr id="870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F179BA-778F-4B59-A478-19A67C0EE9D0}" type="slidenum">
              <a:rPr lang="en-US"/>
              <a:pPr/>
              <a:t>24</a:t>
            </a:fld>
            <a:endParaRPr lang="en-US"/>
          </a:p>
        </p:txBody>
      </p:sp>
      <p:sp>
        <p:nvSpPr>
          <p:cNvPr id="890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DA7163-9A54-41C1-AA9D-3F7D2F68AC9F}" type="slidenum">
              <a:rPr lang="en-US"/>
              <a:pPr/>
              <a:t>25</a:t>
            </a:fld>
            <a:endParaRPr lang="en-US"/>
          </a:p>
        </p:txBody>
      </p:sp>
      <p:sp>
        <p:nvSpPr>
          <p:cNvPr id="91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93BADE-342D-4D0E-91B6-34A1C7253F15}" type="slidenum">
              <a:rPr lang="en-US"/>
              <a:pPr/>
              <a:t>3</a:t>
            </a:fld>
            <a:endParaRPr lang="en-US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304A8D-C56B-4723-93C2-383F0A73AEBD}" type="slidenum">
              <a:rPr lang="en-US"/>
              <a:pPr/>
              <a:t>4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BB1980-0CD7-42C6-8315-66D078587B6D}" type="slidenum">
              <a:rPr lang="en-US"/>
              <a:pPr/>
              <a:t>5</a:t>
            </a:fld>
            <a:endParaRPr 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8EDC65-5B5F-4DC9-ACF0-73D9636973EE}" type="slidenum">
              <a:rPr lang="en-US"/>
              <a:pPr/>
              <a:t>6</a:t>
            </a:fld>
            <a:endParaRPr lang="en-U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3E1E15-2047-4B88-B3C0-B52B7B3EE8D1}" type="slidenum">
              <a:rPr lang="en-US"/>
              <a:pPr/>
              <a:t>7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B2843-2CFD-4F18-B0FA-8A4A9D2C437A}" type="slidenum">
              <a:rPr lang="en-US"/>
              <a:pPr/>
              <a:t>8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86CFA4-2220-4FCE-98E4-AB9DAC064F0D}" type="slidenum">
              <a:rPr lang="en-US"/>
              <a:pPr/>
              <a:t>9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2050" name="Freeform 2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2064" name="Oval 16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524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1371600"/>
            <a:ext cx="7772400" cy="449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142A40-EA8B-449A-8B5C-BA38BE57EF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72" name="Line 24"/>
          <p:cNvSpPr>
            <a:spLocks noChangeShapeType="1"/>
          </p:cNvSpPr>
          <p:nvPr userDrawn="1"/>
        </p:nvSpPr>
        <p:spPr bwMode="auto">
          <a:xfrm>
            <a:off x="838200" y="1371600"/>
            <a:ext cx="7772400" cy="0"/>
          </a:xfrm>
          <a:prstGeom prst="line">
            <a:avLst/>
          </a:prstGeom>
          <a:noFill/>
          <a:ln w="76200">
            <a:solidFill>
              <a:srgbClr val="33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527344-4DF5-484D-9E67-DEAAC5360A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15100" y="40005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85800" y="40005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21E1746-79AE-47C1-BC7C-F029A72F4EF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35AAE3-38D5-414C-B965-522E5CA22CA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8215BA-8D13-476A-BE63-D14E219DF96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858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716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31FFAA-C928-4F4A-BD2F-61F0C8E19FF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ED168A-71DA-403F-B201-924D482378D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EB47E2-403B-4F53-86B6-069BA54E0A2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عنصر نائب لرقم الشريحة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7C8C9F3-E6A4-4B57-9445-94BE1948C5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D7C924-5326-479D-AAFC-8338C439A3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688657-3B4C-4065-BD8A-B920EF39260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29804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2166938" y="563563"/>
            <a:ext cx="4800600" cy="6151562"/>
            <a:chOff x="1365" y="355"/>
            <a:chExt cx="3024" cy="3875"/>
          </a:xfrm>
        </p:grpSpPr>
        <p:sp>
          <p:nvSpPr>
            <p:cNvPr id="1026" name="Freeform 2"/>
            <p:cNvSpPr>
              <a:spLocks/>
            </p:cNvSpPr>
            <p:nvPr/>
          </p:nvSpPr>
          <p:spPr bwMode="auto">
            <a:xfrm>
              <a:off x="2835" y="586"/>
              <a:ext cx="88" cy="1121"/>
            </a:xfrm>
            <a:custGeom>
              <a:avLst/>
              <a:gdLst/>
              <a:ahLst/>
              <a:cxnLst>
                <a:cxn ang="0">
                  <a:pos x="0" y="1120"/>
                </a:cxn>
                <a:cxn ang="0">
                  <a:pos x="0" y="0"/>
                </a:cxn>
                <a:cxn ang="0">
                  <a:pos x="87" y="0"/>
                </a:cxn>
                <a:cxn ang="0">
                  <a:pos x="87" y="1085"/>
                </a:cxn>
                <a:cxn ang="0">
                  <a:pos x="0" y="1120"/>
                </a:cxn>
              </a:cxnLst>
              <a:rect l="0" t="0" r="r" b="b"/>
              <a:pathLst>
                <a:path w="88" h="1121">
                  <a:moveTo>
                    <a:pt x="0" y="1120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87" y="1085"/>
                  </a:lnTo>
                  <a:lnTo>
                    <a:pt x="0" y="1120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2834" y="1900"/>
              <a:ext cx="84" cy="363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83" y="0"/>
                </a:cxn>
                <a:cxn ang="0">
                  <a:pos x="74" y="329"/>
                </a:cxn>
                <a:cxn ang="0">
                  <a:pos x="0" y="362"/>
                </a:cxn>
                <a:cxn ang="0">
                  <a:pos x="0" y="29"/>
                </a:cxn>
              </a:cxnLst>
              <a:rect l="0" t="0" r="r" b="b"/>
              <a:pathLst>
                <a:path w="84" h="363">
                  <a:moveTo>
                    <a:pt x="0" y="29"/>
                  </a:moveTo>
                  <a:lnTo>
                    <a:pt x="83" y="0"/>
                  </a:lnTo>
                  <a:lnTo>
                    <a:pt x="74" y="329"/>
                  </a:lnTo>
                  <a:lnTo>
                    <a:pt x="0" y="362"/>
                  </a:lnTo>
                  <a:lnTo>
                    <a:pt x="0" y="2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2825" y="2493"/>
              <a:ext cx="84" cy="249"/>
            </a:xfrm>
            <a:custGeom>
              <a:avLst/>
              <a:gdLst/>
              <a:ahLst/>
              <a:cxnLst>
                <a:cxn ang="0">
                  <a:pos x="2" y="213"/>
                </a:cxn>
                <a:cxn ang="0">
                  <a:pos x="0" y="28"/>
                </a:cxn>
                <a:cxn ang="0">
                  <a:pos x="83" y="0"/>
                </a:cxn>
                <a:cxn ang="0">
                  <a:pos x="72" y="248"/>
                </a:cxn>
                <a:cxn ang="0">
                  <a:pos x="2" y="213"/>
                </a:cxn>
              </a:cxnLst>
              <a:rect l="0" t="0" r="r" b="b"/>
              <a:pathLst>
                <a:path w="84" h="249">
                  <a:moveTo>
                    <a:pt x="2" y="213"/>
                  </a:moveTo>
                  <a:lnTo>
                    <a:pt x="0" y="28"/>
                  </a:lnTo>
                  <a:lnTo>
                    <a:pt x="83" y="0"/>
                  </a:lnTo>
                  <a:lnTo>
                    <a:pt x="72" y="248"/>
                  </a:lnTo>
                  <a:lnTo>
                    <a:pt x="2" y="21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2831" y="2965"/>
              <a:ext cx="52" cy="232"/>
            </a:xfrm>
            <a:custGeom>
              <a:avLst/>
              <a:gdLst/>
              <a:ahLst/>
              <a:cxnLst>
                <a:cxn ang="0">
                  <a:pos x="13" y="204"/>
                </a:cxn>
                <a:cxn ang="0">
                  <a:pos x="0" y="0"/>
                </a:cxn>
                <a:cxn ang="0">
                  <a:pos x="51" y="26"/>
                </a:cxn>
                <a:cxn ang="0">
                  <a:pos x="47" y="231"/>
                </a:cxn>
                <a:cxn ang="0">
                  <a:pos x="13" y="204"/>
                </a:cxn>
              </a:cxnLst>
              <a:rect l="0" t="0" r="r" b="b"/>
              <a:pathLst>
                <a:path w="52" h="232">
                  <a:moveTo>
                    <a:pt x="13" y="204"/>
                  </a:moveTo>
                  <a:lnTo>
                    <a:pt x="0" y="0"/>
                  </a:lnTo>
                  <a:lnTo>
                    <a:pt x="51" y="26"/>
                  </a:lnTo>
                  <a:lnTo>
                    <a:pt x="47" y="231"/>
                  </a:lnTo>
                  <a:lnTo>
                    <a:pt x="13" y="20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2851" y="3354"/>
              <a:ext cx="36" cy="133"/>
            </a:xfrm>
            <a:custGeom>
              <a:avLst/>
              <a:gdLst/>
              <a:ahLst/>
              <a:cxnLst>
                <a:cxn ang="0">
                  <a:pos x="4" y="101"/>
                </a:cxn>
                <a:cxn ang="0">
                  <a:pos x="0" y="0"/>
                </a:cxn>
                <a:cxn ang="0">
                  <a:pos x="35" y="20"/>
                </a:cxn>
                <a:cxn ang="0">
                  <a:pos x="28" y="132"/>
                </a:cxn>
                <a:cxn ang="0">
                  <a:pos x="4" y="101"/>
                </a:cxn>
              </a:cxnLst>
              <a:rect l="0" t="0" r="r" b="b"/>
              <a:pathLst>
                <a:path w="36" h="133">
                  <a:moveTo>
                    <a:pt x="4" y="101"/>
                  </a:moveTo>
                  <a:lnTo>
                    <a:pt x="0" y="0"/>
                  </a:lnTo>
                  <a:lnTo>
                    <a:pt x="35" y="20"/>
                  </a:lnTo>
                  <a:lnTo>
                    <a:pt x="28" y="132"/>
                  </a:lnTo>
                  <a:lnTo>
                    <a:pt x="4" y="10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2851" y="3640"/>
              <a:ext cx="30" cy="590"/>
            </a:xfrm>
            <a:custGeom>
              <a:avLst/>
              <a:gdLst/>
              <a:ahLst/>
              <a:cxnLst>
                <a:cxn ang="0">
                  <a:pos x="15" y="589"/>
                </a:cxn>
                <a:cxn ang="0">
                  <a:pos x="0" y="0"/>
                </a:cxn>
                <a:cxn ang="0">
                  <a:pos x="29" y="37"/>
                </a:cxn>
                <a:cxn ang="0">
                  <a:pos x="15" y="589"/>
                </a:cxn>
              </a:cxnLst>
              <a:rect l="0" t="0" r="r" b="b"/>
              <a:pathLst>
                <a:path w="30" h="590">
                  <a:moveTo>
                    <a:pt x="15" y="589"/>
                  </a:moveTo>
                  <a:lnTo>
                    <a:pt x="0" y="0"/>
                  </a:lnTo>
                  <a:lnTo>
                    <a:pt x="29" y="37"/>
                  </a:lnTo>
                  <a:lnTo>
                    <a:pt x="15" y="589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2600" y="3595"/>
              <a:ext cx="233" cy="130"/>
            </a:xfrm>
            <a:custGeom>
              <a:avLst/>
              <a:gdLst/>
              <a:ahLst/>
              <a:cxnLst>
                <a:cxn ang="0">
                  <a:pos x="0" y="117"/>
                </a:cxn>
                <a:cxn ang="0">
                  <a:pos x="48" y="101"/>
                </a:cxn>
                <a:cxn ang="0">
                  <a:pos x="93" y="79"/>
                </a:cxn>
                <a:cxn ang="0">
                  <a:pos x="146" y="39"/>
                </a:cxn>
                <a:cxn ang="0">
                  <a:pos x="182" y="0"/>
                </a:cxn>
                <a:cxn ang="0">
                  <a:pos x="232" y="42"/>
                </a:cxn>
                <a:cxn ang="0">
                  <a:pos x="188" y="74"/>
                </a:cxn>
                <a:cxn ang="0">
                  <a:pos x="134" y="110"/>
                </a:cxn>
                <a:cxn ang="0">
                  <a:pos x="61" y="129"/>
                </a:cxn>
                <a:cxn ang="0">
                  <a:pos x="0" y="117"/>
                </a:cxn>
              </a:cxnLst>
              <a:rect l="0" t="0" r="r" b="b"/>
              <a:pathLst>
                <a:path w="233" h="130">
                  <a:moveTo>
                    <a:pt x="0" y="117"/>
                  </a:moveTo>
                  <a:lnTo>
                    <a:pt x="48" y="101"/>
                  </a:lnTo>
                  <a:lnTo>
                    <a:pt x="93" y="79"/>
                  </a:lnTo>
                  <a:lnTo>
                    <a:pt x="146" y="39"/>
                  </a:lnTo>
                  <a:lnTo>
                    <a:pt x="182" y="0"/>
                  </a:lnTo>
                  <a:lnTo>
                    <a:pt x="232" y="42"/>
                  </a:lnTo>
                  <a:lnTo>
                    <a:pt x="188" y="74"/>
                  </a:lnTo>
                  <a:lnTo>
                    <a:pt x="134" y="110"/>
                  </a:lnTo>
                  <a:lnTo>
                    <a:pt x="61" y="129"/>
                  </a:lnTo>
                  <a:lnTo>
                    <a:pt x="0" y="117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2583" y="2888"/>
              <a:ext cx="465" cy="646"/>
            </a:xfrm>
            <a:custGeom>
              <a:avLst/>
              <a:gdLst/>
              <a:ahLst/>
              <a:cxnLst>
                <a:cxn ang="0">
                  <a:pos x="359" y="645"/>
                </a:cxn>
                <a:cxn ang="0">
                  <a:pos x="405" y="616"/>
                </a:cxn>
                <a:cxn ang="0">
                  <a:pos x="447" y="580"/>
                </a:cxn>
                <a:cxn ang="0">
                  <a:pos x="460" y="552"/>
                </a:cxn>
                <a:cxn ang="0">
                  <a:pos x="464" y="515"/>
                </a:cxn>
                <a:cxn ang="0">
                  <a:pos x="451" y="468"/>
                </a:cxn>
                <a:cxn ang="0">
                  <a:pos x="424" y="424"/>
                </a:cxn>
                <a:cxn ang="0">
                  <a:pos x="380" y="385"/>
                </a:cxn>
                <a:cxn ang="0">
                  <a:pos x="168" y="259"/>
                </a:cxn>
                <a:cxn ang="0">
                  <a:pos x="133" y="235"/>
                </a:cxn>
                <a:cxn ang="0">
                  <a:pos x="111" y="208"/>
                </a:cxn>
                <a:cxn ang="0">
                  <a:pos x="104" y="166"/>
                </a:cxn>
                <a:cxn ang="0">
                  <a:pos x="117" y="124"/>
                </a:cxn>
                <a:cxn ang="0">
                  <a:pos x="155" y="95"/>
                </a:cxn>
                <a:cxn ang="0">
                  <a:pos x="222" y="52"/>
                </a:cxn>
                <a:cxn ang="0">
                  <a:pos x="124" y="0"/>
                </a:cxn>
                <a:cxn ang="0">
                  <a:pos x="55" y="41"/>
                </a:cxn>
                <a:cxn ang="0">
                  <a:pos x="27" y="70"/>
                </a:cxn>
                <a:cxn ang="0">
                  <a:pos x="2" y="123"/>
                </a:cxn>
                <a:cxn ang="0">
                  <a:pos x="0" y="189"/>
                </a:cxn>
                <a:cxn ang="0">
                  <a:pos x="29" y="257"/>
                </a:cxn>
                <a:cxn ang="0">
                  <a:pos x="78" y="300"/>
                </a:cxn>
                <a:cxn ang="0">
                  <a:pos x="311" y="442"/>
                </a:cxn>
                <a:cxn ang="0">
                  <a:pos x="358" y="474"/>
                </a:cxn>
                <a:cxn ang="0">
                  <a:pos x="375" y="516"/>
                </a:cxn>
                <a:cxn ang="0">
                  <a:pos x="375" y="550"/>
                </a:cxn>
                <a:cxn ang="0">
                  <a:pos x="308" y="608"/>
                </a:cxn>
                <a:cxn ang="0">
                  <a:pos x="359" y="645"/>
                </a:cxn>
              </a:cxnLst>
              <a:rect l="0" t="0" r="r" b="b"/>
              <a:pathLst>
                <a:path w="465" h="646">
                  <a:moveTo>
                    <a:pt x="359" y="645"/>
                  </a:moveTo>
                  <a:lnTo>
                    <a:pt x="405" y="616"/>
                  </a:lnTo>
                  <a:lnTo>
                    <a:pt x="447" y="580"/>
                  </a:lnTo>
                  <a:lnTo>
                    <a:pt x="460" y="552"/>
                  </a:lnTo>
                  <a:lnTo>
                    <a:pt x="464" y="515"/>
                  </a:lnTo>
                  <a:lnTo>
                    <a:pt x="451" y="468"/>
                  </a:lnTo>
                  <a:lnTo>
                    <a:pt x="424" y="424"/>
                  </a:lnTo>
                  <a:lnTo>
                    <a:pt x="380" y="385"/>
                  </a:lnTo>
                  <a:lnTo>
                    <a:pt x="168" y="259"/>
                  </a:lnTo>
                  <a:lnTo>
                    <a:pt x="133" y="235"/>
                  </a:lnTo>
                  <a:lnTo>
                    <a:pt x="111" y="208"/>
                  </a:lnTo>
                  <a:lnTo>
                    <a:pt x="104" y="166"/>
                  </a:lnTo>
                  <a:lnTo>
                    <a:pt x="117" y="124"/>
                  </a:lnTo>
                  <a:lnTo>
                    <a:pt x="155" y="95"/>
                  </a:lnTo>
                  <a:lnTo>
                    <a:pt x="222" y="52"/>
                  </a:lnTo>
                  <a:lnTo>
                    <a:pt x="124" y="0"/>
                  </a:lnTo>
                  <a:lnTo>
                    <a:pt x="55" y="41"/>
                  </a:lnTo>
                  <a:lnTo>
                    <a:pt x="27" y="70"/>
                  </a:lnTo>
                  <a:lnTo>
                    <a:pt x="2" y="123"/>
                  </a:lnTo>
                  <a:lnTo>
                    <a:pt x="0" y="189"/>
                  </a:lnTo>
                  <a:lnTo>
                    <a:pt x="29" y="257"/>
                  </a:lnTo>
                  <a:lnTo>
                    <a:pt x="78" y="300"/>
                  </a:lnTo>
                  <a:lnTo>
                    <a:pt x="311" y="442"/>
                  </a:lnTo>
                  <a:lnTo>
                    <a:pt x="358" y="474"/>
                  </a:lnTo>
                  <a:lnTo>
                    <a:pt x="375" y="516"/>
                  </a:lnTo>
                  <a:lnTo>
                    <a:pt x="375" y="550"/>
                  </a:lnTo>
                  <a:lnTo>
                    <a:pt x="308" y="608"/>
                  </a:lnTo>
                  <a:lnTo>
                    <a:pt x="359" y="645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auto">
            <a:xfrm>
              <a:off x="2966" y="2396"/>
              <a:ext cx="318" cy="422"/>
            </a:xfrm>
            <a:custGeom>
              <a:avLst/>
              <a:gdLst/>
              <a:ahLst/>
              <a:cxnLst>
                <a:cxn ang="0">
                  <a:pos x="92" y="421"/>
                </a:cxn>
                <a:cxn ang="0">
                  <a:pos x="163" y="399"/>
                </a:cxn>
                <a:cxn ang="0">
                  <a:pos x="218" y="357"/>
                </a:cxn>
                <a:cxn ang="0">
                  <a:pos x="263" y="316"/>
                </a:cxn>
                <a:cxn ang="0">
                  <a:pos x="300" y="265"/>
                </a:cxn>
                <a:cxn ang="0">
                  <a:pos x="317" y="203"/>
                </a:cxn>
                <a:cxn ang="0">
                  <a:pos x="316" y="139"/>
                </a:cxn>
                <a:cxn ang="0">
                  <a:pos x="299" y="95"/>
                </a:cxn>
                <a:cxn ang="0">
                  <a:pos x="276" y="64"/>
                </a:cxn>
                <a:cxn ang="0">
                  <a:pos x="241" y="36"/>
                </a:cxn>
                <a:cxn ang="0">
                  <a:pos x="218" y="14"/>
                </a:cxn>
                <a:cxn ang="0">
                  <a:pos x="180" y="0"/>
                </a:cxn>
                <a:cxn ang="0">
                  <a:pos x="61" y="52"/>
                </a:cxn>
                <a:cxn ang="0">
                  <a:pos x="106" y="93"/>
                </a:cxn>
                <a:cxn ang="0">
                  <a:pos x="137" y="130"/>
                </a:cxn>
                <a:cxn ang="0">
                  <a:pos x="159" y="159"/>
                </a:cxn>
                <a:cxn ang="0">
                  <a:pos x="176" y="196"/>
                </a:cxn>
                <a:cxn ang="0">
                  <a:pos x="176" y="246"/>
                </a:cxn>
                <a:cxn ang="0">
                  <a:pos x="145" y="279"/>
                </a:cxn>
                <a:cxn ang="0">
                  <a:pos x="105" y="309"/>
                </a:cxn>
                <a:cxn ang="0">
                  <a:pos x="50" y="342"/>
                </a:cxn>
                <a:cxn ang="0">
                  <a:pos x="0" y="369"/>
                </a:cxn>
                <a:cxn ang="0">
                  <a:pos x="92" y="421"/>
                </a:cxn>
              </a:cxnLst>
              <a:rect l="0" t="0" r="r" b="b"/>
              <a:pathLst>
                <a:path w="318" h="422">
                  <a:moveTo>
                    <a:pt x="92" y="421"/>
                  </a:moveTo>
                  <a:lnTo>
                    <a:pt x="163" y="399"/>
                  </a:lnTo>
                  <a:lnTo>
                    <a:pt x="218" y="357"/>
                  </a:lnTo>
                  <a:lnTo>
                    <a:pt x="263" y="316"/>
                  </a:lnTo>
                  <a:lnTo>
                    <a:pt x="300" y="265"/>
                  </a:lnTo>
                  <a:lnTo>
                    <a:pt x="317" y="203"/>
                  </a:lnTo>
                  <a:lnTo>
                    <a:pt x="316" y="139"/>
                  </a:lnTo>
                  <a:lnTo>
                    <a:pt x="299" y="95"/>
                  </a:lnTo>
                  <a:lnTo>
                    <a:pt x="276" y="64"/>
                  </a:lnTo>
                  <a:lnTo>
                    <a:pt x="241" y="36"/>
                  </a:lnTo>
                  <a:lnTo>
                    <a:pt x="218" y="14"/>
                  </a:lnTo>
                  <a:lnTo>
                    <a:pt x="180" y="0"/>
                  </a:lnTo>
                  <a:lnTo>
                    <a:pt x="61" y="52"/>
                  </a:lnTo>
                  <a:lnTo>
                    <a:pt x="106" y="93"/>
                  </a:lnTo>
                  <a:lnTo>
                    <a:pt x="137" y="130"/>
                  </a:lnTo>
                  <a:lnTo>
                    <a:pt x="159" y="159"/>
                  </a:lnTo>
                  <a:lnTo>
                    <a:pt x="176" y="196"/>
                  </a:lnTo>
                  <a:lnTo>
                    <a:pt x="176" y="246"/>
                  </a:lnTo>
                  <a:lnTo>
                    <a:pt x="145" y="279"/>
                  </a:lnTo>
                  <a:lnTo>
                    <a:pt x="105" y="309"/>
                  </a:lnTo>
                  <a:lnTo>
                    <a:pt x="50" y="342"/>
                  </a:lnTo>
                  <a:lnTo>
                    <a:pt x="0" y="369"/>
                  </a:lnTo>
                  <a:lnTo>
                    <a:pt x="92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308" y="1190"/>
              <a:ext cx="1404" cy="1153"/>
            </a:xfrm>
            <a:custGeom>
              <a:avLst/>
              <a:gdLst/>
              <a:ahLst/>
              <a:cxnLst>
                <a:cxn ang="0">
                  <a:pos x="466" y="1084"/>
                </a:cxn>
                <a:cxn ang="0">
                  <a:pos x="370" y="1066"/>
                </a:cxn>
                <a:cxn ang="0">
                  <a:pos x="299" y="1035"/>
                </a:cxn>
                <a:cxn ang="0">
                  <a:pos x="257" y="1002"/>
                </a:cxn>
                <a:cxn ang="0">
                  <a:pos x="220" y="956"/>
                </a:cxn>
                <a:cxn ang="0">
                  <a:pos x="209" y="914"/>
                </a:cxn>
                <a:cxn ang="0">
                  <a:pos x="215" y="873"/>
                </a:cxn>
                <a:cxn ang="0">
                  <a:pos x="231" y="836"/>
                </a:cxn>
                <a:cxn ang="0">
                  <a:pos x="273" y="798"/>
                </a:cxn>
                <a:cxn ang="0">
                  <a:pos x="330" y="774"/>
                </a:cxn>
                <a:cxn ang="0">
                  <a:pos x="400" y="748"/>
                </a:cxn>
                <a:cxn ang="0">
                  <a:pos x="1110" y="499"/>
                </a:cxn>
                <a:cxn ang="0">
                  <a:pos x="1207" y="451"/>
                </a:cxn>
                <a:cxn ang="0">
                  <a:pos x="1289" y="398"/>
                </a:cxn>
                <a:cxn ang="0">
                  <a:pos x="1344" y="356"/>
                </a:cxn>
                <a:cxn ang="0">
                  <a:pos x="1381" y="310"/>
                </a:cxn>
                <a:cxn ang="0">
                  <a:pos x="1403" y="249"/>
                </a:cxn>
                <a:cxn ang="0">
                  <a:pos x="1401" y="185"/>
                </a:cxn>
                <a:cxn ang="0">
                  <a:pos x="1386" y="136"/>
                </a:cxn>
                <a:cxn ang="0">
                  <a:pos x="1370" y="90"/>
                </a:cxn>
                <a:cxn ang="0">
                  <a:pos x="1335" y="55"/>
                </a:cxn>
                <a:cxn ang="0">
                  <a:pos x="1280" y="18"/>
                </a:cxn>
                <a:cxn ang="0">
                  <a:pos x="1214" y="0"/>
                </a:cxn>
                <a:cxn ang="0">
                  <a:pos x="1172" y="4"/>
                </a:cxn>
                <a:cxn ang="0">
                  <a:pos x="1111" y="7"/>
                </a:cxn>
                <a:cxn ang="0">
                  <a:pos x="1053" y="20"/>
                </a:cxn>
                <a:cxn ang="0">
                  <a:pos x="989" y="46"/>
                </a:cxn>
                <a:cxn ang="0">
                  <a:pos x="939" y="79"/>
                </a:cxn>
                <a:cxn ang="0">
                  <a:pos x="899" y="106"/>
                </a:cxn>
                <a:cxn ang="0">
                  <a:pos x="878" y="149"/>
                </a:cxn>
                <a:cxn ang="0">
                  <a:pos x="897" y="187"/>
                </a:cxn>
                <a:cxn ang="0">
                  <a:pos x="939" y="183"/>
                </a:cxn>
                <a:cxn ang="0">
                  <a:pos x="987" y="171"/>
                </a:cxn>
                <a:cxn ang="0">
                  <a:pos x="1033" y="158"/>
                </a:cxn>
                <a:cxn ang="0">
                  <a:pos x="1069" y="150"/>
                </a:cxn>
                <a:cxn ang="0">
                  <a:pos x="1111" y="150"/>
                </a:cxn>
                <a:cxn ang="0">
                  <a:pos x="1154" y="163"/>
                </a:cxn>
                <a:cxn ang="0">
                  <a:pos x="1183" y="204"/>
                </a:cxn>
                <a:cxn ang="0">
                  <a:pos x="1179" y="248"/>
                </a:cxn>
                <a:cxn ang="0">
                  <a:pos x="1157" y="286"/>
                </a:cxn>
                <a:cxn ang="0">
                  <a:pos x="1121" y="323"/>
                </a:cxn>
                <a:cxn ang="0">
                  <a:pos x="1047" y="361"/>
                </a:cxn>
                <a:cxn ang="0">
                  <a:pos x="908" y="415"/>
                </a:cxn>
                <a:cxn ang="0">
                  <a:pos x="194" y="675"/>
                </a:cxn>
                <a:cxn ang="0">
                  <a:pos x="123" y="715"/>
                </a:cxn>
                <a:cxn ang="0">
                  <a:pos x="68" y="763"/>
                </a:cxn>
                <a:cxn ang="0">
                  <a:pos x="29" y="809"/>
                </a:cxn>
                <a:cxn ang="0">
                  <a:pos x="6" y="858"/>
                </a:cxn>
                <a:cxn ang="0">
                  <a:pos x="0" y="912"/>
                </a:cxn>
                <a:cxn ang="0">
                  <a:pos x="8" y="952"/>
                </a:cxn>
                <a:cxn ang="0">
                  <a:pos x="22" y="992"/>
                </a:cxn>
                <a:cxn ang="0">
                  <a:pos x="59" y="1036"/>
                </a:cxn>
                <a:cxn ang="0">
                  <a:pos x="127" y="1095"/>
                </a:cxn>
                <a:cxn ang="0">
                  <a:pos x="198" y="1135"/>
                </a:cxn>
                <a:cxn ang="0">
                  <a:pos x="273" y="1152"/>
                </a:cxn>
                <a:cxn ang="0">
                  <a:pos x="466" y="1084"/>
                </a:cxn>
              </a:cxnLst>
              <a:rect l="0" t="0" r="r" b="b"/>
              <a:pathLst>
                <a:path w="1404" h="1153">
                  <a:moveTo>
                    <a:pt x="466" y="1084"/>
                  </a:moveTo>
                  <a:lnTo>
                    <a:pt x="370" y="1066"/>
                  </a:lnTo>
                  <a:lnTo>
                    <a:pt x="299" y="1035"/>
                  </a:lnTo>
                  <a:lnTo>
                    <a:pt x="257" y="1002"/>
                  </a:lnTo>
                  <a:lnTo>
                    <a:pt x="220" y="956"/>
                  </a:lnTo>
                  <a:lnTo>
                    <a:pt x="209" y="914"/>
                  </a:lnTo>
                  <a:lnTo>
                    <a:pt x="215" y="873"/>
                  </a:lnTo>
                  <a:lnTo>
                    <a:pt x="231" y="836"/>
                  </a:lnTo>
                  <a:lnTo>
                    <a:pt x="273" y="798"/>
                  </a:lnTo>
                  <a:lnTo>
                    <a:pt x="330" y="774"/>
                  </a:lnTo>
                  <a:lnTo>
                    <a:pt x="400" y="748"/>
                  </a:lnTo>
                  <a:lnTo>
                    <a:pt x="1110" y="499"/>
                  </a:lnTo>
                  <a:lnTo>
                    <a:pt x="1207" y="451"/>
                  </a:lnTo>
                  <a:lnTo>
                    <a:pt x="1289" y="398"/>
                  </a:lnTo>
                  <a:lnTo>
                    <a:pt x="1344" y="356"/>
                  </a:lnTo>
                  <a:lnTo>
                    <a:pt x="1381" y="310"/>
                  </a:lnTo>
                  <a:lnTo>
                    <a:pt x="1403" y="249"/>
                  </a:lnTo>
                  <a:lnTo>
                    <a:pt x="1401" y="185"/>
                  </a:lnTo>
                  <a:lnTo>
                    <a:pt x="1386" y="136"/>
                  </a:lnTo>
                  <a:lnTo>
                    <a:pt x="1370" y="90"/>
                  </a:lnTo>
                  <a:lnTo>
                    <a:pt x="1335" y="55"/>
                  </a:lnTo>
                  <a:lnTo>
                    <a:pt x="1280" y="18"/>
                  </a:lnTo>
                  <a:lnTo>
                    <a:pt x="1214" y="0"/>
                  </a:lnTo>
                  <a:lnTo>
                    <a:pt x="1172" y="4"/>
                  </a:lnTo>
                  <a:lnTo>
                    <a:pt x="1111" y="7"/>
                  </a:lnTo>
                  <a:lnTo>
                    <a:pt x="1053" y="20"/>
                  </a:lnTo>
                  <a:lnTo>
                    <a:pt x="989" y="46"/>
                  </a:lnTo>
                  <a:lnTo>
                    <a:pt x="939" y="79"/>
                  </a:lnTo>
                  <a:lnTo>
                    <a:pt x="899" y="106"/>
                  </a:lnTo>
                  <a:lnTo>
                    <a:pt x="878" y="149"/>
                  </a:lnTo>
                  <a:lnTo>
                    <a:pt x="897" y="187"/>
                  </a:lnTo>
                  <a:lnTo>
                    <a:pt x="939" y="183"/>
                  </a:lnTo>
                  <a:lnTo>
                    <a:pt x="987" y="171"/>
                  </a:lnTo>
                  <a:lnTo>
                    <a:pt x="1033" y="158"/>
                  </a:lnTo>
                  <a:lnTo>
                    <a:pt x="1069" y="150"/>
                  </a:lnTo>
                  <a:lnTo>
                    <a:pt x="1111" y="150"/>
                  </a:lnTo>
                  <a:lnTo>
                    <a:pt x="1154" y="163"/>
                  </a:lnTo>
                  <a:lnTo>
                    <a:pt x="1183" y="204"/>
                  </a:lnTo>
                  <a:lnTo>
                    <a:pt x="1179" y="248"/>
                  </a:lnTo>
                  <a:lnTo>
                    <a:pt x="1157" y="286"/>
                  </a:lnTo>
                  <a:lnTo>
                    <a:pt x="1121" y="323"/>
                  </a:lnTo>
                  <a:lnTo>
                    <a:pt x="1047" y="361"/>
                  </a:lnTo>
                  <a:lnTo>
                    <a:pt x="908" y="415"/>
                  </a:lnTo>
                  <a:lnTo>
                    <a:pt x="194" y="675"/>
                  </a:lnTo>
                  <a:lnTo>
                    <a:pt x="123" y="715"/>
                  </a:lnTo>
                  <a:lnTo>
                    <a:pt x="68" y="763"/>
                  </a:lnTo>
                  <a:lnTo>
                    <a:pt x="29" y="809"/>
                  </a:lnTo>
                  <a:lnTo>
                    <a:pt x="6" y="858"/>
                  </a:lnTo>
                  <a:lnTo>
                    <a:pt x="0" y="912"/>
                  </a:lnTo>
                  <a:lnTo>
                    <a:pt x="8" y="952"/>
                  </a:lnTo>
                  <a:lnTo>
                    <a:pt x="22" y="992"/>
                  </a:lnTo>
                  <a:lnTo>
                    <a:pt x="59" y="1036"/>
                  </a:lnTo>
                  <a:lnTo>
                    <a:pt x="127" y="1095"/>
                  </a:lnTo>
                  <a:lnTo>
                    <a:pt x="198" y="1135"/>
                  </a:lnTo>
                  <a:lnTo>
                    <a:pt x="273" y="1152"/>
                  </a:lnTo>
                  <a:lnTo>
                    <a:pt x="466" y="1084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2711" y="3280"/>
              <a:ext cx="368" cy="422"/>
            </a:xfrm>
            <a:custGeom>
              <a:avLst/>
              <a:gdLst/>
              <a:ahLst/>
              <a:cxnLst>
                <a:cxn ang="0">
                  <a:pos x="367" y="421"/>
                </a:cxn>
                <a:cxn ang="0">
                  <a:pos x="171" y="340"/>
                </a:cxn>
                <a:cxn ang="0">
                  <a:pos x="117" y="304"/>
                </a:cxn>
                <a:cxn ang="0">
                  <a:pos x="73" y="265"/>
                </a:cxn>
                <a:cxn ang="0">
                  <a:pos x="31" y="219"/>
                </a:cxn>
                <a:cxn ang="0">
                  <a:pos x="9" y="179"/>
                </a:cxn>
                <a:cxn ang="0">
                  <a:pos x="0" y="137"/>
                </a:cxn>
                <a:cxn ang="0">
                  <a:pos x="2" y="95"/>
                </a:cxn>
                <a:cxn ang="0">
                  <a:pos x="19" y="51"/>
                </a:cxn>
                <a:cxn ang="0">
                  <a:pos x="44" y="0"/>
                </a:cxn>
                <a:cxn ang="0">
                  <a:pos x="120" y="52"/>
                </a:cxn>
                <a:cxn ang="0">
                  <a:pos x="95" y="98"/>
                </a:cxn>
                <a:cxn ang="0">
                  <a:pos x="95" y="143"/>
                </a:cxn>
                <a:cxn ang="0">
                  <a:pos x="122" y="191"/>
                </a:cxn>
                <a:cxn ang="0">
                  <a:pos x="162" y="235"/>
                </a:cxn>
                <a:cxn ang="0">
                  <a:pos x="223" y="284"/>
                </a:cxn>
                <a:cxn ang="0">
                  <a:pos x="290" y="317"/>
                </a:cxn>
                <a:cxn ang="0">
                  <a:pos x="332" y="351"/>
                </a:cxn>
                <a:cxn ang="0">
                  <a:pos x="351" y="378"/>
                </a:cxn>
                <a:cxn ang="0">
                  <a:pos x="367" y="421"/>
                </a:cxn>
              </a:cxnLst>
              <a:rect l="0" t="0" r="r" b="b"/>
              <a:pathLst>
                <a:path w="368" h="422">
                  <a:moveTo>
                    <a:pt x="367" y="421"/>
                  </a:moveTo>
                  <a:lnTo>
                    <a:pt x="171" y="340"/>
                  </a:lnTo>
                  <a:lnTo>
                    <a:pt x="117" y="304"/>
                  </a:lnTo>
                  <a:lnTo>
                    <a:pt x="73" y="265"/>
                  </a:lnTo>
                  <a:lnTo>
                    <a:pt x="31" y="219"/>
                  </a:lnTo>
                  <a:lnTo>
                    <a:pt x="9" y="179"/>
                  </a:lnTo>
                  <a:lnTo>
                    <a:pt x="0" y="137"/>
                  </a:lnTo>
                  <a:lnTo>
                    <a:pt x="2" y="95"/>
                  </a:lnTo>
                  <a:lnTo>
                    <a:pt x="19" y="51"/>
                  </a:lnTo>
                  <a:lnTo>
                    <a:pt x="44" y="0"/>
                  </a:lnTo>
                  <a:lnTo>
                    <a:pt x="120" y="52"/>
                  </a:lnTo>
                  <a:lnTo>
                    <a:pt x="95" y="98"/>
                  </a:lnTo>
                  <a:lnTo>
                    <a:pt x="95" y="143"/>
                  </a:lnTo>
                  <a:lnTo>
                    <a:pt x="122" y="191"/>
                  </a:lnTo>
                  <a:lnTo>
                    <a:pt x="162" y="235"/>
                  </a:lnTo>
                  <a:lnTo>
                    <a:pt x="223" y="284"/>
                  </a:lnTo>
                  <a:lnTo>
                    <a:pt x="290" y="317"/>
                  </a:lnTo>
                  <a:lnTo>
                    <a:pt x="332" y="351"/>
                  </a:lnTo>
                  <a:lnTo>
                    <a:pt x="351" y="378"/>
                  </a:lnTo>
                  <a:lnTo>
                    <a:pt x="367" y="421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2432" y="1792"/>
              <a:ext cx="989" cy="1439"/>
            </a:xfrm>
            <a:custGeom>
              <a:avLst/>
              <a:gdLst/>
              <a:ahLst/>
              <a:cxnLst>
                <a:cxn ang="0">
                  <a:pos x="525" y="1438"/>
                </a:cxn>
                <a:cxn ang="0">
                  <a:pos x="582" y="1409"/>
                </a:cxn>
                <a:cxn ang="0">
                  <a:pos x="647" y="1355"/>
                </a:cxn>
                <a:cxn ang="0">
                  <a:pos x="670" y="1304"/>
                </a:cxn>
                <a:cxn ang="0">
                  <a:pos x="686" y="1255"/>
                </a:cxn>
                <a:cxn ang="0">
                  <a:pos x="677" y="1198"/>
                </a:cxn>
                <a:cxn ang="0">
                  <a:pos x="637" y="1125"/>
                </a:cxn>
                <a:cxn ang="0">
                  <a:pos x="609" y="1092"/>
                </a:cxn>
                <a:cxn ang="0">
                  <a:pos x="569" y="1063"/>
                </a:cxn>
                <a:cxn ang="0">
                  <a:pos x="259" y="905"/>
                </a:cxn>
                <a:cxn ang="0">
                  <a:pos x="201" y="863"/>
                </a:cxn>
                <a:cxn ang="0">
                  <a:pos x="177" y="843"/>
                </a:cxn>
                <a:cxn ang="0">
                  <a:pos x="160" y="800"/>
                </a:cxn>
                <a:cxn ang="0">
                  <a:pos x="171" y="766"/>
                </a:cxn>
                <a:cxn ang="0">
                  <a:pos x="215" y="738"/>
                </a:cxn>
                <a:cxn ang="0">
                  <a:pos x="294" y="709"/>
                </a:cxn>
                <a:cxn ang="0">
                  <a:pos x="780" y="521"/>
                </a:cxn>
                <a:cxn ang="0">
                  <a:pos x="856" y="471"/>
                </a:cxn>
                <a:cxn ang="0">
                  <a:pos x="918" y="417"/>
                </a:cxn>
                <a:cxn ang="0">
                  <a:pos x="953" y="379"/>
                </a:cxn>
                <a:cxn ang="0">
                  <a:pos x="984" y="334"/>
                </a:cxn>
                <a:cxn ang="0">
                  <a:pos x="988" y="274"/>
                </a:cxn>
                <a:cxn ang="0">
                  <a:pos x="972" y="214"/>
                </a:cxn>
                <a:cxn ang="0">
                  <a:pos x="953" y="167"/>
                </a:cxn>
                <a:cxn ang="0">
                  <a:pos x="920" y="126"/>
                </a:cxn>
                <a:cxn ang="0">
                  <a:pos x="875" y="85"/>
                </a:cxn>
                <a:cxn ang="0">
                  <a:pos x="828" y="50"/>
                </a:cxn>
                <a:cxn ang="0">
                  <a:pos x="803" y="29"/>
                </a:cxn>
                <a:cxn ang="0">
                  <a:pos x="756" y="0"/>
                </a:cxn>
                <a:cxn ang="0">
                  <a:pos x="588" y="61"/>
                </a:cxn>
                <a:cxn ang="0">
                  <a:pos x="649" y="104"/>
                </a:cxn>
                <a:cxn ang="0">
                  <a:pos x="694" y="145"/>
                </a:cxn>
                <a:cxn ang="0">
                  <a:pos x="739" y="182"/>
                </a:cxn>
                <a:cxn ang="0">
                  <a:pos x="780" y="223"/>
                </a:cxn>
                <a:cxn ang="0">
                  <a:pos x="803" y="272"/>
                </a:cxn>
                <a:cxn ang="0">
                  <a:pos x="787" y="323"/>
                </a:cxn>
                <a:cxn ang="0">
                  <a:pos x="729" y="369"/>
                </a:cxn>
                <a:cxn ang="0">
                  <a:pos x="639" y="413"/>
                </a:cxn>
                <a:cxn ang="0">
                  <a:pos x="212" y="589"/>
                </a:cxn>
                <a:cxn ang="0">
                  <a:pos x="160" y="608"/>
                </a:cxn>
                <a:cxn ang="0">
                  <a:pos x="88" y="653"/>
                </a:cxn>
                <a:cxn ang="0">
                  <a:pos x="43" y="698"/>
                </a:cxn>
                <a:cxn ang="0">
                  <a:pos x="9" y="755"/>
                </a:cxn>
                <a:cxn ang="0">
                  <a:pos x="0" y="820"/>
                </a:cxn>
                <a:cxn ang="0">
                  <a:pos x="10" y="872"/>
                </a:cxn>
                <a:cxn ang="0">
                  <a:pos x="40" y="914"/>
                </a:cxn>
                <a:cxn ang="0">
                  <a:pos x="84" y="949"/>
                </a:cxn>
                <a:cxn ang="0">
                  <a:pos x="159" y="999"/>
                </a:cxn>
                <a:cxn ang="0">
                  <a:pos x="487" y="1164"/>
                </a:cxn>
                <a:cxn ang="0">
                  <a:pos x="530" y="1197"/>
                </a:cxn>
                <a:cxn ang="0">
                  <a:pos x="569" y="1236"/>
                </a:cxn>
                <a:cxn ang="0">
                  <a:pos x="557" y="1292"/>
                </a:cxn>
                <a:cxn ang="0">
                  <a:pos x="502" y="1354"/>
                </a:cxn>
                <a:cxn ang="0">
                  <a:pos x="434" y="1394"/>
                </a:cxn>
                <a:cxn ang="0">
                  <a:pos x="525" y="1438"/>
                </a:cxn>
              </a:cxnLst>
              <a:rect l="0" t="0" r="r" b="b"/>
              <a:pathLst>
                <a:path w="989" h="1439">
                  <a:moveTo>
                    <a:pt x="525" y="1438"/>
                  </a:moveTo>
                  <a:lnTo>
                    <a:pt x="582" y="1409"/>
                  </a:lnTo>
                  <a:lnTo>
                    <a:pt x="647" y="1355"/>
                  </a:lnTo>
                  <a:lnTo>
                    <a:pt x="670" y="1304"/>
                  </a:lnTo>
                  <a:lnTo>
                    <a:pt x="686" y="1255"/>
                  </a:lnTo>
                  <a:lnTo>
                    <a:pt x="677" y="1198"/>
                  </a:lnTo>
                  <a:lnTo>
                    <a:pt x="637" y="1125"/>
                  </a:lnTo>
                  <a:lnTo>
                    <a:pt x="609" y="1092"/>
                  </a:lnTo>
                  <a:lnTo>
                    <a:pt x="569" y="1063"/>
                  </a:lnTo>
                  <a:lnTo>
                    <a:pt x="259" y="905"/>
                  </a:lnTo>
                  <a:lnTo>
                    <a:pt x="201" y="863"/>
                  </a:lnTo>
                  <a:lnTo>
                    <a:pt x="177" y="843"/>
                  </a:lnTo>
                  <a:lnTo>
                    <a:pt x="160" y="800"/>
                  </a:lnTo>
                  <a:lnTo>
                    <a:pt x="171" y="766"/>
                  </a:lnTo>
                  <a:lnTo>
                    <a:pt x="215" y="738"/>
                  </a:lnTo>
                  <a:lnTo>
                    <a:pt x="294" y="709"/>
                  </a:lnTo>
                  <a:lnTo>
                    <a:pt x="780" y="521"/>
                  </a:lnTo>
                  <a:lnTo>
                    <a:pt x="856" y="471"/>
                  </a:lnTo>
                  <a:lnTo>
                    <a:pt x="918" y="417"/>
                  </a:lnTo>
                  <a:lnTo>
                    <a:pt x="953" y="379"/>
                  </a:lnTo>
                  <a:lnTo>
                    <a:pt x="984" y="334"/>
                  </a:lnTo>
                  <a:lnTo>
                    <a:pt x="988" y="274"/>
                  </a:lnTo>
                  <a:lnTo>
                    <a:pt x="972" y="214"/>
                  </a:lnTo>
                  <a:lnTo>
                    <a:pt x="953" y="167"/>
                  </a:lnTo>
                  <a:lnTo>
                    <a:pt x="920" y="126"/>
                  </a:lnTo>
                  <a:lnTo>
                    <a:pt x="875" y="85"/>
                  </a:lnTo>
                  <a:lnTo>
                    <a:pt x="828" y="50"/>
                  </a:lnTo>
                  <a:lnTo>
                    <a:pt x="803" y="29"/>
                  </a:lnTo>
                  <a:lnTo>
                    <a:pt x="756" y="0"/>
                  </a:lnTo>
                  <a:lnTo>
                    <a:pt x="588" y="61"/>
                  </a:lnTo>
                  <a:lnTo>
                    <a:pt x="649" y="104"/>
                  </a:lnTo>
                  <a:lnTo>
                    <a:pt x="694" y="145"/>
                  </a:lnTo>
                  <a:lnTo>
                    <a:pt x="739" y="182"/>
                  </a:lnTo>
                  <a:lnTo>
                    <a:pt x="780" y="223"/>
                  </a:lnTo>
                  <a:lnTo>
                    <a:pt x="803" y="272"/>
                  </a:lnTo>
                  <a:lnTo>
                    <a:pt x="787" y="323"/>
                  </a:lnTo>
                  <a:lnTo>
                    <a:pt x="729" y="369"/>
                  </a:lnTo>
                  <a:lnTo>
                    <a:pt x="639" y="413"/>
                  </a:lnTo>
                  <a:lnTo>
                    <a:pt x="212" y="589"/>
                  </a:lnTo>
                  <a:lnTo>
                    <a:pt x="160" y="608"/>
                  </a:lnTo>
                  <a:lnTo>
                    <a:pt x="88" y="653"/>
                  </a:lnTo>
                  <a:lnTo>
                    <a:pt x="43" y="698"/>
                  </a:lnTo>
                  <a:lnTo>
                    <a:pt x="9" y="755"/>
                  </a:lnTo>
                  <a:lnTo>
                    <a:pt x="0" y="820"/>
                  </a:lnTo>
                  <a:lnTo>
                    <a:pt x="10" y="872"/>
                  </a:lnTo>
                  <a:lnTo>
                    <a:pt x="40" y="914"/>
                  </a:lnTo>
                  <a:lnTo>
                    <a:pt x="84" y="949"/>
                  </a:lnTo>
                  <a:lnTo>
                    <a:pt x="159" y="999"/>
                  </a:lnTo>
                  <a:lnTo>
                    <a:pt x="487" y="1164"/>
                  </a:lnTo>
                  <a:lnTo>
                    <a:pt x="530" y="1197"/>
                  </a:lnTo>
                  <a:lnTo>
                    <a:pt x="569" y="1236"/>
                  </a:lnTo>
                  <a:lnTo>
                    <a:pt x="557" y="1292"/>
                  </a:lnTo>
                  <a:lnTo>
                    <a:pt x="502" y="1354"/>
                  </a:lnTo>
                  <a:lnTo>
                    <a:pt x="434" y="1394"/>
                  </a:lnTo>
                  <a:lnTo>
                    <a:pt x="525" y="143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2100" y="1162"/>
              <a:ext cx="669" cy="582"/>
            </a:xfrm>
            <a:custGeom>
              <a:avLst/>
              <a:gdLst/>
              <a:ahLst/>
              <a:cxnLst>
                <a:cxn ang="0">
                  <a:pos x="668" y="553"/>
                </a:cxn>
                <a:cxn ang="0">
                  <a:pos x="668" y="450"/>
                </a:cxn>
                <a:cxn ang="0">
                  <a:pos x="562" y="435"/>
                </a:cxn>
                <a:cxn ang="0">
                  <a:pos x="448" y="420"/>
                </a:cxn>
                <a:cxn ang="0">
                  <a:pos x="367" y="400"/>
                </a:cxn>
                <a:cxn ang="0">
                  <a:pos x="314" y="378"/>
                </a:cxn>
                <a:cxn ang="0">
                  <a:pos x="257" y="349"/>
                </a:cxn>
                <a:cxn ang="0">
                  <a:pos x="220" y="314"/>
                </a:cxn>
                <a:cxn ang="0">
                  <a:pos x="193" y="274"/>
                </a:cxn>
                <a:cxn ang="0">
                  <a:pos x="180" y="231"/>
                </a:cxn>
                <a:cxn ang="0">
                  <a:pos x="180" y="189"/>
                </a:cxn>
                <a:cxn ang="0">
                  <a:pos x="193" y="165"/>
                </a:cxn>
                <a:cxn ang="0">
                  <a:pos x="209" y="143"/>
                </a:cxn>
                <a:cxn ang="0">
                  <a:pos x="255" y="127"/>
                </a:cxn>
                <a:cxn ang="0">
                  <a:pos x="297" y="127"/>
                </a:cxn>
                <a:cxn ang="0">
                  <a:pos x="345" y="141"/>
                </a:cxn>
                <a:cxn ang="0">
                  <a:pos x="396" y="156"/>
                </a:cxn>
                <a:cxn ang="0">
                  <a:pos x="448" y="163"/>
                </a:cxn>
                <a:cxn ang="0">
                  <a:pos x="477" y="125"/>
                </a:cxn>
                <a:cxn ang="0">
                  <a:pos x="464" y="86"/>
                </a:cxn>
                <a:cxn ang="0">
                  <a:pos x="415" y="42"/>
                </a:cxn>
                <a:cxn ang="0">
                  <a:pos x="363" y="18"/>
                </a:cxn>
                <a:cxn ang="0">
                  <a:pos x="319" y="7"/>
                </a:cxn>
                <a:cxn ang="0">
                  <a:pos x="273" y="2"/>
                </a:cxn>
                <a:cxn ang="0">
                  <a:pos x="222" y="0"/>
                </a:cxn>
                <a:cxn ang="0">
                  <a:pos x="176" y="4"/>
                </a:cxn>
                <a:cxn ang="0">
                  <a:pos x="136" y="15"/>
                </a:cxn>
                <a:cxn ang="0">
                  <a:pos x="86" y="33"/>
                </a:cxn>
                <a:cxn ang="0">
                  <a:pos x="50" y="66"/>
                </a:cxn>
                <a:cxn ang="0">
                  <a:pos x="22" y="99"/>
                </a:cxn>
                <a:cxn ang="0">
                  <a:pos x="6" y="145"/>
                </a:cxn>
                <a:cxn ang="0">
                  <a:pos x="0" y="189"/>
                </a:cxn>
                <a:cxn ang="0">
                  <a:pos x="9" y="237"/>
                </a:cxn>
                <a:cxn ang="0">
                  <a:pos x="22" y="285"/>
                </a:cxn>
                <a:cxn ang="0">
                  <a:pos x="50" y="330"/>
                </a:cxn>
                <a:cxn ang="0">
                  <a:pos x="81" y="375"/>
                </a:cxn>
                <a:cxn ang="0">
                  <a:pos x="125" y="419"/>
                </a:cxn>
                <a:cxn ang="0">
                  <a:pos x="169" y="457"/>
                </a:cxn>
                <a:cxn ang="0">
                  <a:pos x="217" y="488"/>
                </a:cxn>
                <a:cxn ang="0">
                  <a:pos x="266" y="514"/>
                </a:cxn>
                <a:cxn ang="0">
                  <a:pos x="310" y="534"/>
                </a:cxn>
                <a:cxn ang="0">
                  <a:pos x="369" y="549"/>
                </a:cxn>
                <a:cxn ang="0">
                  <a:pos x="437" y="568"/>
                </a:cxn>
                <a:cxn ang="0">
                  <a:pos x="516" y="581"/>
                </a:cxn>
                <a:cxn ang="0">
                  <a:pos x="595" y="577"/>
                </a:cxn>
                <a:cxn ang="0">
                  <a:pos x="668" y="553"/>
                </a:cxn>
              </a:cxnLst>
              <a:rect l="0" t="0" r="r" b="b"/>
              <a:pathLst>
                <a:path w="669" h="582">
                  <a:moveTo>
                    <a:pt x="668" y="553"/>
                  </a:moveTo>
                  <a:lnTo>
                    <a:pt x="668" y="450"/>
                  </a:lnTo>
                  <a:lnTo>
                    <a:pt x="562" y="435"/>
                  </a:lnTo>
                  <a:lnTo>
                    <a:pt x="448" y="420"/>
                  </a:lnTo>
                  <a:lnTo>
                    <a:pt x="367" y="400"/>
                  </a:lnTo>
                  <a:lnTo>
                    <a:pt x="314" y="378"/>
                  </a:lnTo>
                  <a:lnTo>
                    <a:pt x="257" y="349"/>
                  </a:lnTo>
                  <a:lnTo>
                    <a:pt x="220" y="314"/>
                  </a:lnTo>
                  <a:lnTo>
                    <a:pt x="193" y="274"/>
                  </a:lnTo>
                  <a:lnTo>
                    <a:pt x="180" y="231"/>
                  </a:lnTo>
                  <a:lnTo>
                    <a:pt x="180" y="189"/>
                  </a:lnTo>
                  <a:lnTo>
                    <a:pt x="193" y="165"/>
                  </a:lnTo>
                  <a:lnTo>
                    <a:pt x="209" y="143"/>
                  </a:lnTo>
                  <a:lnTo>
                    <a:pt x="255" y="127"/>
                  </a:lnTo>
                  <a:lnTo>
                    <a:pt x="297" y="127"/>
                  </a:lnTo>
                  <a:lnTo>
                    <a:pt x="345" y="141"/>
                  </a:lnTo>
                  <a:lnTo>
                    <a:pt x="396" y="156"/>
                  </a:lnTo>
                  <a:lnTo>
                    <a:pt x="448" y="163"/>
                  </a:lnTo>
                  <a:lnTo>
                    <a:pt x="477" y="125"/>
                  </a:lnTo>
                  <a:lnTo>
                    <a:pt x="464" y="86"/>
                  </a:lnTo>
                  <a:lnTo>
                    <a:pt x="415" y="42"/>
                  </a:lnTo>
                  <a:lnTo>
                    <a:pt x="363" y="18"/>
                  </a:lnTo>
                  <a:lnTo>
                    <a:pt x="319" y="7"/>
                  </a:lnTo>
                  <a:lnTo>
                    <a:pt x="273" y="2"/>
                  </a:lnTo>
                  <a:lnTo>
                    <a:pt x="222" y="0"/>
                  </a:lnTo>
                  <a:lnTo>
                    <a:pt x="176" y="4"/>
                  </a:lnTo>
                  <a:lnTo>
                    <a:pt x="136" y="15"/>
                  </a:lnTo>
                  <a:lnTo>
                    <a:pt x="86" y="33"/>
                  </a:lnTo>
                  <a:lnTo>
                    <a:pt x="50" y="66"/>
                  </a:lnTo>
                  <a:lnTo>
                    <a:pt x="22" y="99"/>
                  </a:lnTo>
                  <a:lnTo>
                    <a:pt x="6" y="145"/>
                  </a:lnTo>
                  <a:lnTo>
                    <a:pt x="0" y="189"/>
                  </a:lnTo>
                  <a:lnTo>
                    <a:pt x="9" y="237"/>
                  </a:lnTo>
                  <a:lnTo>
                    <a:pt x="22" y="285"/>
                  </a:lnTo>
                  <a:lnTo>
                    <a:pt x="50" y="330"/>
                  </a:lnTo>
                  <a:lnTo>
                    <a:pt x="81" y="375"/>
                  </a:lnTo>
                  <a:lnTo>
                    <a:pt x="125" y="419"/>
                  </a:lnTo>
                  <a:lnTo>
                    <a:pt x="169" y="457"/>
                  </a:lnTo>
                  <a:lnTo>
                    <a:pt x="217" y="488"/>
                  </a:lnTo>
                  <a:lnTo>
                    <a:pt x="266" y="514"/>
                  </a:lnTo>
                  <a:lnTo>
                    <a:pt x="310" y="534"/>
                  </a:lnTo>
                  <a:lnTo>
                    <a:pt x="369" y="549"/>
                  </a:lnTo>
                  <a:lnTo>
                    <a:pt x="437" y="568"/>
                  </a:lnTo>
                  <a:lnTo>
                    <a:pt x="516" y="581"/>
                  </a:lnTo>
                  <a:lnTo>
                    <a:pt x="595" y="577"/>
                  </a:lnTo>
                  <a:lnTo>
                    <a:pt x="668" y="553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1365" y="583"/>
              <a:ext cx="1413" cy="549"/>
            </a:xfrm>
            <a:custGeom>
              <a:avLst/>
              <a:gdLst/>
              <a:ahLst/>
              <a:cxnLst>
                <a:cxn ang="0">
                  <a:pos x="1412" y="548"/>
                </a:cxn>
                <a:cxn ang="0">
                  <a:pos x="1316" y="537"/>
                </a:cxn>
                <a:cxn ang="0">
                  <a:pos x="1237" y="524"/>
                </a:cxn>
                <a:cxn ang="0">
                  <a:pos x="1179" y="511"/>
                </a:cxn>
                <a:cxn ang="0">
                  <a:pos x="1118" y="499"/>
                </a:cxn>
                <a:cxn ang="0">
                  <a:pos x="1060" y="493"/>
                </a:cxn>
                <a:cxn ang="0">
                  <a:pos x="1000" y="495"/>
                </a:cxn>
                <a:cxn ang="0">
                  <a:pos x="939" y="499"/>
                </a:cxn>
                <a:cxn ang="0">
                  <a:pos x="894" y="482"/>
                </a:cxn>
                <a:cxn ang="0">
                  <a:pos x="962" y="440"/>
                </a:cxn>
                <a:cxn ang="0">
                  <a:pos x="1005" y="411"/>
                </a:cxn>
                <a:cxn ang="0">
                  <a:pos x="1043" y="381"/>
                </a:cxn>
                <a:cxn ang="0">
                  <a:pos x="1069" y="348"/>
                </a:cxn>
                <a:cxn ang="0">
                  <a:pos x="962" y="383"/>
                </a:cxn>
                <a:cxn ang="0">
                  <a:pos x="855" y="418"/>
                </a:cxn>
                <a:cxn ang="0">
                  <a:pos x="783" y="436"/>
                </a:cxn>
                <a:cxn ang="0">
                  <a:pos x="670" y="449"/>
                </a:cxn>
                <a:cxn ang="0">
                  <a:pos x="597" y="449"/>
                </a:cxn>
                <a:cxn ang="0">
                  <a:pos x="531" y="444"/>
                </a:cxn>
                <a:cxn ang="0">
                  <a:pos x="486" y="427"/>
                </a:cxn>
                <a:cxn ang="0">
                  <a:pos x="459" y="407"/>
                </a:cxn>
                <a:cxn ang="0">
                  <a:pos x="527" y="389"/>
                </a:cxn>
                <a:cxn ang="0">
                  <a:pos x="572" y="365"/>
                </a:cxn>
                <a:cxn ang="0">
                  <a:pos x="599" y="339"/>
                </a:cxn>
                <a:cxn ang="0">
                  <a:pos x="634" y="308"/>
                </a:cxn>
                <a:cxn ang="0">
                  <a:pos x="544" y="334"/>
                </a:cxn>
                <a:cxn ang="0">
                  <a:pos x="463" y="348"/>
                </a:cxn>
                <a:cxn ang="0">
                  <a:pos x="378" y="356"/>
                </a:cxn>
                <a:cxn ang="0">
                  <a:pos x="303" y="352"/>
                </a:cxn>
                <a:cxn ang="0">
                  <a:pos x="254" y="334"/>
                </a:cxn>
                <a:cxn ang="0">
                  <a:pos x="233" y="312"/>
                </a:cxn>
                <a:cxn ang="0">
                  <a:pos x="281" y="291"/>
                </a:cxn>
                <a:cxn ang="0">
                  <a:pos x="313" y="269"/>
                </a:cxn>
                <a:cxn ang="0">
                  <a:pos x="341" y="244"/>
                </a:cxn>
                <a:cxn ang="0">
                  <a:pos x="339" y="229"/>
                </a:cxn>
                <a:cxn ang="0">
                  <a:pos x="262" y="246"/>
                </a:cxn>
                <a:cxn ang="0">
                  <a:pos x="179" y="255"/>
                </a:cxn>
                <a:cxn ang="0">
                  <a:pos x="109" y="254"/>
                </a:cxn>
                <a:cxn ang="0">
                  <a:pos x="51" y="244"/>
                </a:cxn>
                <a:cxn ang="0">
                  <a:pos x="19" y="229"/>
                </a:cxn>
                <a:cxn ang="0">
                  <a:pos x="0" y="205"/>
                </a:cxn>
                <a:cxn ang="0">
                  <a:pos x="120" y="187"/>
                </a:cxn>
                <a:cxn ang="0">
                  <a:pos x="309" y="156"/>
                </a:cxn>
                <a:cxn ang="0">
                  <a:pos x="544" y="119"/>
                </a:cxn>
                <a:cxn ang="0">
                  <a:pos x="742" y="71"/>
                </a:cxn>
                <a:cxn ang="0">
                  <a:pos x="926" y="26"/>
                </a:cxn>
                <a:cxn ang="0">
                  <a:pos x="1020" y="9"/>
                </a:cxn>
                <a:cxn ang="0">
                  <a:pos x="1098" y="0"/>
                </a:cxn>
                <a:cxn ang="0">
                  <a:pos x="1165" y="2"/>
                </a:cxn>
                <a:cxn ang="0">
                  <a:pos x="1211" y="7"/>
                </a:cxn>
                <a:cxn ang="0">
                  <a:pos x="1254" y="27"/>
                </a:cxn>
                <a:cxn ang="0">
                  <a:pos x="1288" y="71"/>
                </a:cxn>
                <a:cxn ang="0">
                  <a:pos x="1301" y="117"/>
                </a:cxn>
                <a:cxn ang="0">
                  <a:pos x="1316" y="148"/>
                </a:cxn>
                <a:cxn ang="0">
                  <a:pos x="1344" y="159"/>
                </a:cxn>
                <a:cxn ang="0">
                  <a:pos x="1384" y="156"/>
                </a:cxn>
                <a:cxn ang="0">
                  <a:pos x="1412" y="145"/>
                </a:cxn>
                <a:cxn ang="0">
                  <a:pos x="1412" y="548"/>
                </a:cxn>
              </a:cxnLst>
              <a:rect l="0" t="0" r="r" b="b"/>
              <a:pathLst>
                <a:path w="1413" h="549">
                  <a:moveTo>
                    <a:pt x="1412" y="548"/>
                  </a:moveTo>
                  <a:lnTo>
                    <a:pt x="1316" y="537"/>
                  </a:lnTo>
                  <a:lnTo>
                    <a:pt x="1237" y="524"/>
                  </a:lnTo>
                  <a:lnTo>
                    <a:pt x="1179" y="511"/>
                  </a:lnTo>
                  <a:lnTo>
                    <a:pt x="1118" y="499"/>
                  </a:lnTo>
                  <a:lnTo>
                    <a:pt x="1060" y="493"/>
                  </a:lnTo>
                  <a:lnTo>
                    <a:pt x="1000" y="495"/>
                  </a:lnTo>
                  <a:lnTo>
                    <a:pt x="939" y="499"/>
                  </a:lnTo>
                  <a:lnTo>
                    <a:pt x="894" y="482"/>
                  </a:lnTo>
                  <a:lnTo>
                    <a:pt x="962" y="440"/>
                  </a:lnTo>
                  <a:lnTo>
                    <a:pt x="1005" y="411"/>
                  </a:lnTo>
                  <a:lnTo>
                    <a:pt x="1043" y="381"/>
                  </a:lnTo>
                  <a:lnTo>
                    <a:pt x="1069" y="348"/>
                  </a:lnTo>
                  <a:lnTo>
                    <a:pt x="962" y="383"/>
                  </a:lnTo>
                  <a:lnTo>
                    <a:pt x="855" y="418"/>
                  </a:lnTo>
                  <a:lnTo>
                    <a:pt x="783" y="436"/>
                  </a:lnTo>
                  <a:lnTo>
                    <a:pt x="670" y="449"/>
                  </a:lnTo>
                  <a:lnTo>
                    <a:pt x="597" y="449"/>
                  </a:lnTo>
                  <a:lnTo>
                    <a:pt x="531" y="444"/>
                  </a:lnTo>
                  <a:lnTo>
                    <a:pt x="486" y="427"/>
                  </a:lnTo>
                  <a:lnTo>
                    <a:pt x="459" y="407"/>
                  </a:lnTo>
                  <a:lnTo>
                    <a:pt x="527" y="389"/>
                  </a:lnTo>
                  <a:lnTo>
                    <a:pt x="572" y="365"/>
                  </a:lnTo>
                  <a:lnTo>
                    <a:pt x="599" y="339"/>
                  </a:lnTo>
                  <a:lnTo>
                    <a:pt x="634" y="308"/>
                  </a:lnTo>
                  <a:lnTo>
                    <a:pt x="544" y="334"/>
                  </a:lnTo>
                  <a:lnTo>
                    <a:pt x="463" y="348"/>
                  </a:lnTo>
                  <a:lnTo>
                    <a:pt x="378" y="356"/>
                  </a:lnTo>
                  <a:lnTo>
                    <a:pt x="303" y="352"/>
                  </a:lnTo>
                  <a:lnTo>
                    <a:pt x="254" y="334"/>
                  </a:lnTo>
                  <a:lnTo>
                    <a:pt x="233" y="312"/>
                  </a:lnTo>
                  <a:lnTo>
                    <a:pt x="281" y="291"/>
                  </a:lnTo>
                  <a:lnTo>
                    <a:pt x="313" y="269"/>
                  </a:lnTo>
                  <a:lnTo>
                    <a:pt x="341" y="244"/>
                  </a:lnTo>
                  <a:lnTo>
                    <a:pt x="339" y="229"/>
                  </a:lnTo>
                  <a:lnTo>
                    <a:pt x="262" y="246"/>
                  </a:lnTo>
                  <a:lnTo>
                    <a:pt x="179" y="255"/>
                  </a:lnTo>
                  <a:lnTo>
                    <a:pt x="109" y="254"/>
                  </a:lnTo>
                  <a:lnTo>
                    <a:pt x="51" y="244"/>
                  </a:lnTo>
                  <a:lnTo>
                    <a:pt x="19" y="229"/>
                  </a:lnTo>
                  <a:lnTo>
                    <a:pt x="0" y="205"/>
                  </a:lnTo>
                  <a:lnTo>
                    <a:pt x="120" y="187"/>
                  </a:lnTo>
                  <a:lnTo>
                    <a:pt x="309" y="156"/>
                  </a:lnTo>
                  <a:lnTo>
                    <a:pt x="544" y="119"/>
                  </a:lnTo>
                  <a:lnTo>
                    <a:pt x="742" y="71"/>
                  </a:lnTo>
                  <a:lnTo>
                    <a:pt x="926" y="26"/>
                  </a:lnTo>
                  <a:lnTo>
                    <a:pt x="1020" y="9"/>
                  </a:lnTo>
                  <a:lnTo>
                    <a:pt x="1098" y="0"/>
                  </a:lnTo>
                  <a:lnTo>
                    <a:pt x="1165" y="2"/>
                  </a:lnTo>
                  <a:lnTo>
                    <a:pt x="1211" y="7"/>
                  </a:lnTo>
                  <a:lnTo>
                    <a:pt x="1254" y="27"/>
                  </a:lnTo>
                  <a:lnTo>
                    <a:pt x="1288" y="71"/>
                  </a:lnTo>
                  <a:lnTo>
                    <a:pt x="1301" y="117"/>
                  </a:lnTo>
                  <a:lnTo>
                    <a:pt x="1316" y="148"/>
                  </a:lnTo>
                  <a:lnTo>
                    <a:pt x="1344" y="159"/>
                  </a:lnTo>
                  <a:lnTo>
                    <a:pt x="1384" y="156"/>
                  </a:lnTo>
                  <a:lnTo>
                    <a:pt x="1412" y="145"/>
                  </a:lnTo>
                  <a:lnTo>
                    <a:pt x="1412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2785" y="355"/>
              <a:ext cx="187" cy="19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ar-SA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2976" y="583"/>
              <a:ext cx="1413" cy="549"/>
            </a:xfrm>
            <a:custGeom>
              <a:avLst/>
              <a:gdLst/>
              <a:ahLst/>
              <a:cxnLst>
                <a:cxn ang="0">
                  <a:pos x="0" y="548"/>
                </a:cxn>
                <a:cxn ang="0">
                  <a:pos x="96" y="537"/>
                </a:cxn>
                <a:cxn ang="0">
                  <a:pos x="175" y="524"/>
                </a:cxn>
                <a:cxn ang="0">
                  <a:pos x="233" y="511"/>
                </a:cxn>
                <a:cxn ang="0">
                  <a:pos x="294" y="499"/>
                </a:cxn>
                <a:cxn ang="0">
                  <a:pos x="352" y="493"/>
                </a:cxn>
                <a:cxn ang="0">
                  <a:pos x="412" y="495"/>
                </a:cxn>
                <a:cxn ang="0">
                  <a:pos x="473" y="499"/>
                </a:cxn>
                <a:cxn ang="0">
                  <a:pos x="518" y="482"/>
                </a:cxn>
                <a:cxn ang="0">
                  <a:pos x="450" y="440"/>
                </a:cxn>
                <a:cxn ang="0">
                  <a:pos x="407" y="411"/>
                </a:cxn>
                <a:cxn ang="0">
                  <a:pos x="369" y="381"/>
                </a:cxn>
                <a:cxn ang="0">
                  <a:pos x="343" y="348"/>
                </a:cxn>
                <a:cxn ang="0">
                  <a:pos x="450" y="383"/>
                </a:cxn>
                <a:cxn ang="0">
                  <a:pos x="557" y="418"/>
                </a:cxn>
                <a:cxn ang="0">
                  <a:pos x="629" y="436"/>
                </a:cxn>
                <a:cxn ang="0">
                  <a:pos x="742" y="449"/>
                </a:cxn>
                <a:cxn ang="0">
                  <a:pos x="815" y="449"/>
                </a:cxn>
                <a:cxn ang="0">
                  <a:pos x="881" y="444"/>
                </a:cxn>
                <a:cxn ang="0">
                  <a:pos x="926" y="427"/>
                </a:cxn>
                <a:cxn ang="0">
                  <a:pos x="953" y="407"/>
                </a:cxn>
                <a:cxn ang="0">
                  <a:pos x="885" y="389"/>
                </a:cxn>
                <a:cxn ang="0">
                  <a:pos x="840" y="365"/>
                </a:cxn>
                <a:cxn ang="0">
                  <a:pos x="809" y="339"/>
                </a:cxn>
                <a:cxn ang="0">
                  <a:pos x="778" y="308"/>
                </a:cxn>
                <a:cxn ang="0">
                  <a:pos x="868" y="334"/>
                </a:cxn>
                <a:cxn ang="0">
                  <a:pos x="949" y="348"/>
                </a:cxn>
                <a:cxn ang="0">
                  <a:pos x="1034" y="356"/>
                </a:cxn>
                <a:cxn ang="0">
                  <a:pos x="1109" y="352"/>
                </a:cxn>
                <a:cxn ang="0">
                  <a:pos x="1158" y="334"/>
                </a:cxn>
                <a:cxn ang="0">
                  <a:pos x="1179" y="312"/>
                </a:cxn>
                <a:cxn ang="0">
                  <a:pos x="1131" y="291"/>
                </a:cxn>
                <a:cxn ang="0">
                  <a:pos x="1099" y="269"/>
                </a:cxn>
                <a:cxn ang="0">
                  <a:pos x="1071" y="244"/>
                </a:cxn>
                <a:cxn ang="0">
                  <a:pos x="1073" y="229"/>
                </a:cxn>
                <a:cxn ang="0">
                  <a:pos x="1150" y="246"/>
                </a:cxn>
                <a:cxn ang="0">
                  <a:pos x="1233" y="255"/>
                </a:cxn>
                <a:cxn ang="0">
                  <a:pos x="1311" y="253"/>
                </a:cxn>
                <a:cxn ang="0">
                  <a:pos x="1361" y="244"/>
                </a:cxn>
                <a:cxn ang="0">
                  <a:pos x="1393" y="229"/>
                </a:cxn>
                <a:cxn ang="0">
                  <a:pos x="1412" y="205"/>
                </a:cxn>
                <a:cxn ang="0">
                  <a:pos x="1292" y="187"/>
                </a:cxn>
                <a:cxn ang="0">
                  <a:pos x="1087" y="158"/>
                </a:cxn>
                <a:cxn ang="0">
                  <a:pos x="868" y="119"/>
                </a:cxn>
                <a:cxn ang="0">
                  <a:pos x="670" y="71"/>
                </a:cxn>
                <a:cxn ang="0">
                  <a:pos x="486" y="26"/>
                </a:cxn>
                <a:cxn ang="0">
                  <a:pos x="392" y="9"/>
                </a:cxn>
                <a:cxn ang="0">
                  <a:pos x="314" y="0"/>
                </a:cxn>
                <a:cxn ang="0">
                  <a:pos x="247" y="2"/>
                </a:cxn>
                <a:cxn ang="0">
                  <a:pos x="201" y="7"/>
                </a:cxn>
                <a:cxn ang="0">
                  <a:pos x="158" y="27"/>
                </a:cxn>
                <a:cxn ang="0">
                  <a:pos x="124" y="71"/>
                </a:cxn>
                <a:cxn ang="0">
                  <a:pos x="111" y="117"/>
                </a:cxn>
                <a:cxn ang="0">
                  <a:pos x="96" y="148"/>
                </a:cxn>
                <a:cxn ang="0">
                  <a:pos x="68" y="159"/>
                </a:cxn>
                <a:cxn ang="0">
                  <a:pos x="28" y="156"/>
                </a:cxn>
                <a:cxn ang="0">
                  <a:pos x="0" y="145"/>
                </a:cxn>
                <a:cxn ang="0">
                  <a:pos x="0" y="548"/>
                </a:cxn>
              </a:cxnLst>
              <a:rect l="0" t="0" r="r" b="b"/>
              <a:pathLst>
                <a:path w="1413" h="549">
                  <a:moveTo>
                    <a:pt x="0" y="548"/>
                  </a:moveTo>
                  <a:lnTo>
                    <a:pt x="96" y="537"/>
                  </a:lnTo>
                  <a:lnTo>
                    <a:pt x="175" y="524"/>
                  </a:lnTo>
                  <a:lnTo>
                    <a:pt x="233" y="511"/>
                  </a:lnTo>
                  <a:lnTo>
                    <a:pt x="294" y="499"/>
                  </a:lnTo>
                  <a:lnTo>
                    <a:pt x="352" y="493"/>
                  </a:lnTo>
                  <a:lnTo>
                    <a:pt x="412" y="495"/>
                  </a:lnTo>
                  <a:lnTo>
                    <a:pt x="473" y="499"/>
                  </a:lnTo>
                  <a:lnTo>
                    <a:pt x="518" y="482"/>
                  </a:lnTo>
                  <a:lnTo>
                    <a:pt x="450" y="440"/>
                  </a:lnTo>
                  <a:lnTo>
                    <a:pt x="407" y="411"/>
                  </a:lnTo>
                  <a:lnTo>
                    <a:pt x="369" y="381"/>
                  </a:lnTo>
                  <a:lnTo>
                    <a:pt x="343" y="348"/>
                  </a:lnTo>
                  <a:lnTo>
                    <a:pt x="450" y="383"/>
                  </a:lnTo>
                  <a:lnTo>
                    <a:pt x="557" y="418"/>
                  </a:lnTo>
                  <a:lnTo>
                    <a:pt x="629" y="436"/>
                  </a:lnTo>
                  <a:lnTo>
                    <a:pt x="742" y="449"/>
                  </a:lnTo>
                  <a:lnTo>
                    <a:pt x="815" y="449"/>
                  </a:lnTo>
                  <a:lnTo>
                    <a:pt x="881" y="444"/>
                  </a:lnTo>
                  <a:lnTo>
                    <a:pt x="926" y="427"/>
                  </a:lnTo>
                  <a:lnTo>
                    <a:pt x="953" y="407"/>
                  </a:lnTo>
                  <a:lnTo>
                    <a:pt x="885" y="389"/>
                  </a:lnTo>
                  <a:lnTo>
                    <a:pt x="840" y="365"/>
                  </a:lnTo>
                  <a:lnTo>
                    <a:pt x="809" y="339"/>
                  </a:lnTo>
                  <a:lnTo>
                    <a:pt x="778" y="308"/>
                  </a:lnTo>
                  <a:lnTo>
                    <a:pt x="868" y="334"/>
                  </a:lnTo>
                  <a:lnTo>
                    <a:pt x="949" y="348"/>
                  </a:lnTo>
                  <a:lnTo>
                    <a:pt x="1034" y="356"/>
                  </a:lnTo>
                  <a:lnTo>
                    <a:pt x="1109" y="352"/>
                  </a:lnTo>
                  <a:lnTo>
                    <a:pt x="1158" y="334"/>
                  </a:lnTo>
                  <a:lnTo>
                    <a:pt x="1179" y="312"/>
                  </a:lnTo>
                  <a:lnTo>
                    <a:pt x="1131" y="291"/>
                  </a:lnTo>
                  <a:lnTo>
                    <a:pt x="1099" y="269"/>
                  </a:lnTo>
                  <a:lnTo>
                    <a:pt x="1071" y="244"/>
                  </a:lnTo>
                  <a:lnTo>
                    <a:pt x="1073" y="229"/>
                  </a:lnTo>
                  <a:lnTo>
                    <a:pt x="1150" y="246"/>
                  </a:lnTo>
                  <a:lnTo>
                    <a:pt x="1233" y="255"/>
                  </a:lnTo>
                  <a:lnTo>
                    <a:pt x="1311" y="253"/>
                  </a:lnTo>
                  <a:lnTo>
                    <a:pt x="1361" y="244"/>
                  </a:lnTo>
                  <a:lnTo>
                    <a:pt x="1393" y="229"/>
                  </a:lnTo>
                  <a:lnTo>
                    <a:pt x="1412" y="205"/>
                  </a:lnTo>
                  <a:lnTo>
                    <a:pt x="1292" y="187"/>
                  </a:lnTo>
                  <a:lnTo>
                    <a:pt x="1087" y="158"/>
                  </a:lnTo>
                  <a:lnTo>
                    <a:pt x="868" y="119"/>
                  </a:lnTo>
                  <a:lnTo>
                    <a:pt x="670" y="71"/>
                  </a:lnTo>
                  <a:lnTo>
                    <a:pt x="486" y="26"/>
                  </a:lnTo>
                  <a:lnTo>
                    <a:pt x="392" y="9"/>
                  </a:lnTo>
                  <a:lnTo>
                    <a:pt x="314" y="0"/>
                  </a:lnTo>
                  <a:lnTo>
                    <a:pt x="247" y="2"/>
                  </a:lnTo>
                  <a:lnTo>
                    <a:pt x="201" y="7"/>
                  </a:lnTo>
                  <a:lnTo>
                    <a:pt x="158" y="27"/>
                  </a:lnTo>
                  <a:lnTo>
                    <a:pt x="124" y="71"/>
                  </a:lnTo>
                  <a:lnTo>
                    <a:pt x="111" y="117"/>
                  </a:lnTo>
                  <a:lnTo>
                    <a:pt x="96" y="148"/>
                  </a:lnTo>
                  <a:lnTo>
                    <a:pt x="68" y="159"/>
                  </a:lnTo>
                  <a:lnTo>
                    <a:pt x="28" y="156"/>
                  </a:lnTo>
                  <a:lnTo>
                    <a:pt x="0" y="145"/>
                  </a:lnTo>
                  <a:lnTo>
                    <a:pt x="0" y="548"/>
                  </a:lnTo>
                </a:path>
              </a:pathLst>
            </a:custGeom>
            <a:solidFill>
              <a:schemeClr val="bg1"/>
            </a:solidFill>
            <a:ln w="9525" cap="rnd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00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716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D9AEFF9-1826-4510-94F6-BDC420B8A98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5908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Para Thyroid Glands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Hypo Parathyroidism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Post operative (Thyroidectomy)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Biochemistry: Low P.T.H., Low Ca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Presentation: Neuro muscular disorder (Tetany)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Correction of calcium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Vitamin D supplement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 Diet rich with Ca and vitamin D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7200">
                <a:latin typeface="Arial" pitchFamily="34" charset="0"/>
              </a:rPr>
              <a:t>Adrenal Glands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Anatomy: Pair 5g each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Blood Supply: Rich 3 arteries and 1 vein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</a:rPr>
              <a:t>Physiology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Cortex (Mesoderm):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 err="1">
                <a:latin typeface="Arial" pitchFamily="34" charset="0"/>
              </a:rPr>
              <a:t>Zona</a:t>
            </a:r>
            <a:r>
              <a:rPr lang="en-US" dirty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Glomerulosa</a:t>
            </a:r>
            <a:r>
              <a:rPr lang="en-US" dirty="0">
                <a:latin typeface="Arial" pitchFamily="34" charset="0"/>
              </a:rPr>
              <a:t>: </a:t>
            </a:r>
            <a:r>
              <a:rPr lang="en-US" dirty="0" err="1">
                <a:latin typeface="Arial" pitchFamily="34" charset="0"/>
              </a:rPr>
              <a:t>Aldosterone</a:t>
            </a:r>
            <a:endParaRPr lang="en-US" dirty="0">
              <a:latin typeface="Arial" pitchFamily="34" charset="0"/>
            </a:endParaRP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 err="1" smtClean="0">
                <a:latin typeface="Arial" pitchFamily="34" charset="0"/>
              </a:rPr>
              <a:t>Zona</a:t>
            </a:r>
            <a:r>
              <a:rPr lang="en-US" dirty="0" smtClean="0">
                <a:latin typeface="Arial" pitchFamily="34" charset="0"/>
              </a:rPr>
              <a:t> </a:t>
            </a:r>
            <a:r>
              <a:rPr lang="en-US" dirty="0" err="1">
                <a:latin typeface="Arial" pitchFamily="34" charset="0"/>
              </a:rPr>
              <a:t>Fasiculata</a:t>
            </a:r>
            <a:r>
              <a:rPr lang="en-US" dirty="0">
                <a:latin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</a:rPr>
              <a:t>Cortisol</a:t>
            </a:r>
            <a:r>
              <a:rPr lang="en-US" dirty="0" smtClean="0">
                <a:latin typeface="Arial" pitchFamily="34" charset="0"/>
              </a:rPr>
              <a:t> and sex hormones</a:t>
            </a:r>
            <a:endParaRPr lang="en-US" dirty="0" smtClean="0">
              <a:latin typeface="Arial" pitchFamily="34" charset="0"/>
            </a:endParaRP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 err="1" smtClean="0">
                <a:latin typeface="Arial" pitchFamily="34" charset="0"/>
              </a:rPr>
              <a:t>Zona</a:t>
            </a:r>
            <a:r>
              <a:rPr lang="en-US" dirty="0" smtClean="0">
                <a:latin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</a:rPr>
              <a:t>Recticularis</a:t>
            </a:r>
            <a:r>
              <a:rPr lang="en-US" dirty="0" smtClean="0">
                <a:latin typeface="Arial" pitchFamily="34" charset="0"/>
              </a:rPr>
              <a:t> : </a:t>
            </a:r>
            <a:r>
              <a:rPr lang="en-US" smtClean="0">
                <a:latin typeface="Arial" pitchFamily="34" charset="0"/>
              </a:rPr>
              <a:t>sex steroids</a:t>
            </a:r>
            <a:endParaRPr lang="en-US" dirty="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 dirty="0">
                <a:latin typeface="Arial" pitchFamily="34" charset="0"/>
              </a:rPr>
              <a:t>Medulla (</a:t>
            </a:r>
            <a:r>
              <a:rPr lang="en-US" sz="2400" dirty="0" err="1">
                <a:latin typeface="Arial" pitchFamily="34" charset="0"/>
              </a:rPr>
              <a:t>Neuroectoderm</a:t>
            </a:r>
            <a:r>
              <a:rPr lang="en-US" sz="2400" dirty="0">
                <a:latin typeface="Arial" pitchFamily="34" charset="0"/>
              </a:rPr>
              <a:t>):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Secretes Dopamine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Nor adrenaline, Alpha 1 and Beta 1 receptors which affects C.V.S.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dirty="0">
                <a:latin typeface="Arial" pitchFamily="34" charset="0"/>
              </a:rPr>
              <a:t>Adrenaline, Alpha 2 receptors which affects skeletal muscles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8001000" cy="36576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>
                <a:latin typeface="Arial" pitchFamily="34" charset="0"/>
              </a:rPr>
              <a:t>Primary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>
                <a:latin typeface="Arial" pitchFamily="34" charset="0"/>
              </a:rPr>
              <a:t>Secondary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>
                <a:latin typeface="Arial" pitchFamily="34" charset="0"/>
              </a:rPr>
              <a:t>Cushing Syndrome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>
                <a:latin typeface="Arial" pitchFamily="34" charset="0"/>
              </a:rPr>
              <a:t>Phaeochromocytoma and Paraganglioma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4000">
                <a:latin typeface="Arial" pitchFamily="34" charset="0"/>
              </a:rPr>
              <a:t>Adrenal Incidentaloma</a:t>
            </a:r>
            <a:endParaRPr lang="en-US" sz="1800"/>
          </a:p>
          <a:p>
            <a:pPr marL="609600" indent="-609600" algn="l">
              <a:lnSpc>
                <a:spcPct val="80000"/>
              </a:lnSpc>
            </a:pPr>
            <a:r>
              <a:rPr lang="en-US" sz="1800"/>
              <a:t>	</a:t>
            </a:r>
            <a:r>
              <a:rPr lang="en-US" sz="2400"/>
              <a:t>(Usually non-functioning and non malignant. Discovered incidentally)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758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Primary hyper aldosteronism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70% due to Adenoma (Conn’ syndrome)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Findings: High aldosterone, Low plasma rennin activity, Low K+, alkalosis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Secondary hyper aldosteronism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Findings: High rennin and aldosterone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Management: surgery if there is adenoma or carcinoma otherwise it is managed medically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8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553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Primary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Secondary hyper aldosteronism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Cushing Syndrome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Phaeochromocytoma and Paraganglioma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Causes: 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90% hyperplasia or adenoma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10% malignanat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10% extra adrenal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Familial: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1600">
                <a:latin typeface="Arial" pitchFamily="34" charset="0"/>
              </a:rPr>
              <a:t>•	M.E.N. II a&amp;b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1600">
                <a:latin typeface="Arial" pitchFamily="34" charset="0"/>
              </a:rPr>
              <a:t>•	Vonhippel Lindau disease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1600">
                <a:latin typeface="Arial" pitchFamily="34" charset="0"/>
              </a:rPr>
              <a:t>(Renal carcinoma, haemangio blastoma, pancreatic carcinoma)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1600">
                <a:latin typeface="Arial" pitchFamily="34" charset="0"/>
              </a:rPr>
              <a:t>•	Neuro Fibro matosis type 1 (Von Recklin-Hausen’s disease)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Presentation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Hypertension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Headache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Palpitation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Sweating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Others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        Investigation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24 hours urine catecholamines and metanephrine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Imaging studies: C.T., M.R.I., 123I MIBG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        Management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•	Surgery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1600">
                <a:latin typeface="Arial" pitchFamily="34" charset="0"/>
              </a:rPr>
              <a:t>Preoperative adrenergic blockage by Alpha blocker (Phenoxybenzamine)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1600">
                <a:latin typeface="Arial" pitchFamily="34" charset="0"/>
              </a:rPr>
              <a:t>&amp; Beta blocker if tachy cardia occurs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1800">
                <a:latin typeface="Arial" pitchFamily="34" charset="0"/>
              </a:rPr>
              <a:t>Chemotherapy Plus Surgery if possible in Malignancy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5.	Adrenal Incidentaloma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latin typeface="Arial" pitchFamily="34" charset="0"/>
              </a:rPr>
              <a:t>Usually non-functioning and non malignant. Discovered incidentally.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Cushing Syndrome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Causes: 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A.C.T.H. dependant 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800">
                <a:latin typeface="Arial" pitchFamily="34" charset="0"/>
              </a:rPr>
              <a:t>Pituitary Adenoma (Cushing disease)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800">
                <a:latin typeface="Arial" pitchFamily="34" charset="0"/>
              </a:rPr>
              <a:t>Ectopic A.C.T.H. secretion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A.C.T.H. independent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800">
                <a:latin typeface="Arial" pitchFamily="34" charset="0"/>
              </a:rPr>
              <a:t>Adrenal Adenoma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800">
                <a:latin typeface="Arial" pitchFamily="34" charset="0"/>
              </a:rPr>
              <a:t>Adrenal Carcinoma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800">
                <a:latin typeface="Arial" pitchFamily="34" charset="0"/>
              </a:rPr>
              <a:t>Bil. Hyper plasia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8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963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9248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Phaeochromocytoma and Paraganglioma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Causes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90% hyperplasia or adenoma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10% malignant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10% extra adrenal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Familial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M.E.N. II a&amp;b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Vonhippel Lindau disease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(Renal carcinoma, haemangio blastoma, pancreatic carcinoma)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Neuro Fibro matosis type 1 (Von Recklin-Hausen’s disease)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Phaeochromocytoma and Paraganglioma – Cont.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Presentation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•	Hypertension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•	Headache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•	Palpitation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•	Sweating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800">
                <a:latin typeface="Arial" pitchFamily="34" charset="0"/>
              </a:rPr>
              <a:t>•	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Adrenal Glands - Cont. 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Disorders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Phaeochromocytoma and Paraganglioma – Cont.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Investigation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24 hours urine catecholamines and metanephrine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Imaging studies: C.T., M.R.I., 123I MIBG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endParaRPr lang="en-US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Management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Surgery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Preoperative adrenergic blockage by Alpha blocker (Phenoxybenzamine)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&amp; Beta blocker if tachy cardia occurs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Chemotherapy Plus Surgery if possible in Malignancy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Pituitary Gland (Hypophysis)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Master gland serves as the major link between hypothalamous with the organs outside the nervous system.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	Measurement: 6,9,12 mm    Weight: 0.6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None/>
            </a:pPr>
            <a:endParaRPr lang="en-US" sz="24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Parts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romanUcPeriod"/>
            </a:pPr>
            <a:r>
              <a:rPr lang="en-US" sz="2400">
                <a:latin typeface="Arial" pitchFamily="34" charset="0"/>
              </a:rPr>
              <a:t>Adenolyphysis (anterior pituitary)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T.R.H.       T.S.H.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Corticotropin-releasing hormone      A.C.T.H.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Growth Hormone – releasing hormone        G.H.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Gonadotophine- releasing H.        L.H., F.S.H.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Prolactin inhibitory factor(dopamina)        prolactin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Anatomy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Two pairs  -   40-50mg each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Occasionally  2 or 6 glands</a:t>
            </a: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Blood supply: mainly from inferior thyroid artery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Pituitary Gland (Hypophysis)</a:t>
            </a:r>
            <a:br>
              <a:rPr lang="en-US" sz="4800">
                <a:latin typeface="Arial" pitchFamily="34" charset="0"/>
              </a:rPr>
            </a:br>
            <a:r>
              <a:rPr lang="en-US" sz="4800">
                <a:latin typeface="Arial" pitchFamily="34" charset="0"/>
              </a:rPr>
              <a:t>Cont.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>
                <a:latin typeface="Arial" pitchFamily="34" charset="0"/>
              </a:rPr>
              <a:t>Parts – Cont.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romanUcPeriod" startAt="2"/>
            </a:pPr>
            <a:r>
              <a:rPr lang="en-US" sz="2400">
                <a:latin typeface="Arial" pitchFamily="34" charset="0"/>
              </a:rPr>
              <a:t>Neurohypophysis (Posteriopituitry)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A.D.H. : 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Serum osmolarity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Blood volume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>
                <a:latin typeface="Arial" pitchFamily="34" charset="0"/>
              </a:rPr>
              <a:t>Oxytocin: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Functions only during pregnancy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Uterine contraction</a:t>
            </a:r>
          </a:p>
          <a:p>
            <a:pPr marL="1752600" lvl="3" indent="-381000">
              <a:lnSpc>
                <a:spcPct val="80000"/>
              </a:lnSpc>
              <a:buClr>
                <a:schemeClr val="tx2"/>
              </a:buClr>
            </a:pPr>
            <a:r>
              <a:rPr lang="en-US" sz="2400">
                <a:latin typeface="Arial" pitchFamily="34" charset="0"/>
              </a:rPr>
              <a:t> Milk secretion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5400">
                <a:latin typeface="Arial" pitchFamily="34" charset="0"/>
              </a:rPr>
              <a:t>Pathology (Pituitry)</a:t>
            </a: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General Clinical Features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60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>
                <a:latin typeface="Arial" pitchFamily="34" charset="0"/>
              </a:rPr>
              <a:t>Mass pressure and compression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>
                <a:latin typeface="Arial" pitchFamily="34" charset="0"/>
              </a:rPr>
              <a:t>Hyper secretion of hormones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600">
                <a:latin typeface="Arial" pitchFamily="34" charset="0"/>
              </a:rPr>
              <a:t>Both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397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>
                <a:latin typeface="Arial" pitchFamily="34" charset="0"/>
              </a:rPr>
              <a:t>Pressure effects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20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Carnial nerves 3rd, 4th, 6th diplopia 5th ipsilateral facial nerve pressure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Carotid artery – cerebral Infarction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Optic chiasma – loss of vision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3rd ventricle – hydro cephalous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intra cranial – Seizures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60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8602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4000"/>
            <a:ext cx="79248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>
                <a:latin typeface="Arial" pitchFamily="34" charset="0"/>
              </a:rPr>
              <a:t>Hyper Secretion Effects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 sz="3200">
              <a:latin typeface="Arial" pitchFamily="34" charset="0"/>
            </a:endParaRP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A.C.T.H. Cushing disease – Nelson Syndrome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G.H. Acromegaly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Prolactine hyperprolactenemia – milk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T.S.H. Hyperthyroidism – rare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3200">
                <a:latin typeface="Arial" pitchFamily="34" charset="0"/>
              </a:rPr>
              <a:t>A.D.H. - I.A.D.H. syndrome or diabetes insipidus.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4000"/>
            <a:ext cx="79248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General clinical signs and symptoms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Endocrine evaluation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Prolactin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G.H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L.H.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F.S.H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Testosterone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Estrogen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Cortisol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A.C.T.H.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Electrolytes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Glucose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T.F.T.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000">
                <a:latin typeface="Arial" pitchFamily="34" charset="0"/>
              </a:rPr>
              <a:t>Urine specific gravity + Na – D.I.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-22225"/>
            <a:ext cx="8763000" cy="1470025"/>
          </a:xfrm>
          <a:noFill/>
          <a:ln/>
        </p:spPr>
        <p:txBody>
          <a:bodyPr/>
          <a:lstStyle/>
          <a:p>
            <a:r>
              <a:rPr lang="en-US" sz="4800">
                <a:latin typeface="Arial" pitchFamily="34" charset="0"/>
              </a:rPr>
              <a:t>Pathology (Pituitry) – Cont.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524000"/>
            <a:ext cx="79248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Imaging study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M.R.I.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C.T.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Plain skull X-ray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Angiography – aneurysm or occlusion of internal carotid artery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       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Treatment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Surgical Excision of functioning Adenomas +/- radiation +/-medical treatment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Excision of non functioning adenoma + local radiation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24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Development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Upper pair + Thyroid: from 4th </a:t>
            </a:r>
            <a:r>
              <a:rPr lang="en-US" sz="4400" dirty="0" err="1">
                <a:latin typeface="Arial" pitchFamily="34" charset="0"/>
              </a:rPr>
              <a:t>branchial</a:t>
            </a:r>
            <a:r>
              <a:rPr lang="en-US" sz="4400" dirty="0">
                <a:latin typeface="Arial" pitchFamily="34" charset="0"/>
              </a:rPr>
              <a:t> pouch</a:t>
            </a:r>
          </a:p>
          <a:p>
            <a:pPr marL="609600" indent="-609600" algn="l">
              <a:buFont typeface="Wingdings" pitchFamily="2" charset="2"/>
              <a:buChar char="Ø"/>
            </a:pPr>
            <a:endParaRPr lang="en-US" sz="4400" dirty="0">
              <a:latin typeface="Arial" pitchFamily="34" charset="0"/>
            </a:endParaRP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 dirty="0">
                <a:latin typeface="Arial" pitchFamily="34" charset="0"/>
              </a:rPr>
              <a:t>Lower pair + </a:t>
            </a:r>
            <a:r>
              <a:rPr lang="en-US" sz="4400" dirty="0" smtClean="0">
                <a:latin typeface="Arial" pitchFamily="34" charset="0"/>
              </a:rPr>
              <a:t> thymus</a:t>
            </a:r>
            <a:r>
              <a:rPr lang="en-US" sz="4400" dirty="0">
                <a:latin typeface="Arial" pitchFamily="34" charset="0"/>
              </a:rPr>
              <a:t>: from 3rd </a:t>
            </a:r>
            <a:r>
              <a:rPr lang="en-US" sz="4400" dirty="0" err="1">
                <a:latin typeface="Arial" pitchFamily="34" charset="0"/>
              </a:rPr>
              <a:t>branchial</a:t>
            </a:r>
            <a:r>
              <a:rPr lang="en-US" sz="4400" dirty="0">
                <a:latin typeface="Arial" pitchFamily="34" charset="0"/>
              </a:rPr>
              <a:t> pouch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Physiology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0" y="1752600"/>
            <a:ext cx="7772400" cy="4572000"/>
          </a:xfrm>
          <a:noFill/>
          <a:ln/>
        </p:spPr>
        <p:txBody>
          <a:bodyPr/>
          <a:lstStyle/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Secretes P.T.H</a:t>
            </a:r>
          </a:p>
          <a:p>
            <a:pPr marL="609600" indent="-609600" algn="l">
              <a:buFont typeface="Wingdings" pitchFamily="2" charset="2"/>
              <a:buChar char="Ø"/>
            </a:pPr>
            <a:endParaRPr lang="en-US" sz="4400">
              <a:latin typeface="Arial" pitchFamily="34" charset="0"/>
            </a:endParaRPr>
          </a:p>
          <a:p>
            <a:pPr marL="609600" indent="-609600" algn="l">
              <a:buFont typeface="Wingdings" pitchFamily="2" charset="2"/>
              <a:buChar char="Ø"/>
            </a:pPr>
            <a:r>
              <a:rPr lang="en-US" sz="4400">
                <a:latin typeface="Arial" pitchFamily="34" charset="0"/>
              </a:rPr>
              <a:t>Regulation of Calcium and Phosphate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762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Hormonal Regulation of Calcium and Phosphate</a:t>
            </a:r>
          </a:p>
        </p:txBody>
      </p:sp>
      <p:pic>
        <p:nvPicPr>
          <p:cNvPr id="45068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8163" y="1905000"/>
            <a:ext cx="8148637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2000" y="-152400"/>
            <a:ext cx="77724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Pathophysiology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286000"/>
            <a:ext cx="7772400" cy="33528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Hyper Parathyroidism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Primary: increased Ca and P.T.H. and lowered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Secondary: decreased Ca, increased P.T.H. and Ph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>
                <a:latin typeface="Arial" pitchFamily="34" charset="0"/>
              </a:rPr>
              <a:t>Tertiary: Ca may be normal or decreased, P.T.H. increased 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endParaRPr lang="en-US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Hypo Parathyroidism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838200" y="1524000"/>
            <a:ext cx="7772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/>
              <a:t>Present as disorder of Ca. metabolism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-98425"/>
            <a:ext cx="8229600" cy="1470025"/>
          </a:xfrm>
          <a:noFill/>
          <a:ln/>
        </p:spPr>
        <p:txBody>
          <a:bodyPr/>
          <a:lstStyle/>
          <a:p>
            <a:r>
              <a:rPr lang="en-US">
                <a:latin typeface="Arial" pitchFamily="34" charset="0"/>
              </a:rPr>
              <a:t>Primary Hyper Parathyrodism 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48768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Causes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85% Solitary Adenoma (Autonomous)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10%  Four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2% two glands hyperplasia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1% carcinoma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Char char="ü"/>
            </a:pPr>
            <a:r>
              <a:rPr lang="en-US" sz="2400">
                <a:latin typeface="Arial" pitchFamily="34" charset="0"/>
              </a:rPr>
              <a:t> Familial causes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>
                <a:latin typeface="Arial" pitchFamily="34" charset="0"/>
              </a:rPr>
              <a:t>M.E.N.1 (P.P.P.)</a:t>
            </a:r>
          </a:p>
          <a:p>
            <a:pPr marL="1371600" lvl="2" indent="-457200">
              <a:lnSpc>
                <a:spcPct val="80000"/>
              </a:lnSpc>
              <a:buClr>
                <a:schemeClr val="tx2"/>
              </a:buClr>
              <a:buFont typeface="Wingdings" pitchFamily="2" charset="2"/>
              <a:buAutoNum type="alphaLcParenR"/>
            </a:pPr>
            <a:r>
              <a:rPr lang="en-US" sz="2000">
                <a:latin typeface="Arial" pitchFamily="34" charset="0"/>
              </a:rPr>
              <a:t>M.E.N.II(P.P.T)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Clinical Features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	Stones, Bones, Psychic moans and abdominal groans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>
                <a:latin typeface="Arial" pitchFamily="34" charset="0"/>
              </a:rPr>
              <a:t>Management</a:t>
            </a:r>
          </a:p>
          <a:p>
            <a:pPr marL="990600" lvl="1" indent="-533400">
              <a:lnSpc>
                <a:spcPct val="80000"/>
              </a:lnSpc>
              <a:buClr>
                <a:schemeClr val="tx2"/>
              </a:buClr>
              <a:buFont typeface="Wingdings" pitchFamily="2" charset="2"/>
              <a:buNone/>
            </a:pPr>
            <a:r>
              <a:rPr lang="en-US" sz="2400">
                <a:latin typeface="Arial" pitchFamily="34" charset="0"/>
              </a:rPr>
              <a:t>	Surgery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Secondary Hyper Parathyroidism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Long standing kidney failure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Biochemical Findings: Low Ca, High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Correct kidneys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838200" y="228600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403725" y="657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ar-SA">
              <a:latin typeface="Book Antiqua" pitchFamily="18" charset="0"/>
            </a:endParaRP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-98425"/>
            <a:ext cx="8382000" cy="1470025"/>
          </a:xfrm>
          <a:noFill/>
          <a:ln/>
        </p:spPr>
        <p:txBody>
          <a:bodyPr/>
          <a:lstStyle/>
          <a:p>
            <a:r>
              <a:rPr lang="en-US" sz="4000">
                <a:latin typeface="Arial" pitchFamily="34" charset="0"/>
              </a:rPr>
              <a:t>Tertiary Hyper Parathyroidism</a:t>
            </a:r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524000"/>
            <a:ext cx="7772400" cy="2819400"/>
          </a:xfrm>
          <a:noFill/>
          <a:ln/>
        </p:spPr>
        <p:txBody>
          <a:bodyPr/>
          <a:lstStyle/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Causes: following correction of secondary hyperparathyroidism (Autonomous)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Biochemical Findings: Normal or high Ca, normal PO4, high P.T.H.</a:t>
            </a: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endParaRPr lang="en-US" sz="3600">
              <a:latin typeface="Arial" pitchFamily="34" charset="0"/>
            </a:endParaRPr>
          </a:p>
          <a:p>
            <a:pPr marL="609600" indent="-609600" algn="l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3600">
                <a:latin typeface="Arial" pitchFamily="34" charset="0"/>
              </a:rPr>
              <a:t>Management: Surgery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design template [1]">
  <a:themeElements>
    <a:clrScheme name="Medical design template [1] 1">
      <a:dk1>
        <a:srgbClr val="000000"/>
      </a:dk1>
      <a:lt1>
        <a:srgbClr val="FFFFFF"/>
      </a:lt1>
      <a:dk2>
        <a:srgbClr val="7F00FF"/>
      </a:dk2>
      <a:lt2>
        <a:srgbClr val="FAFD00"/>
      </a:lt2>
      <a:accent1>
        <a:srgbClr val="B50069"/>
      </a:accent1>
      <a:accent2>
        <a:srgbClr val="FF7F00"/>
      </a:accent2>
      <a:accent3>
        <a:srgbClr val="C0AAFF"/>
      </a:accent3>
      <a:accent4>
        <a:srgbClr val="DADADA"/>
      </a:accent4>
      <a:accent5>
        <a:srgbClr val="D7AAB9"/>
      </a:accent5>
      <a:accent6>
        <a:srgbClr val="E77200"/>
      </a:accent6>
      <a:hlink>
        <a:srgbClr val="FF00FF"/>
      </a:hlink>
      <a:folHlink>
        <a:srgbClr val="B760F9"/>
      </a:folHlink>
    </a:clrScheme>
    <a:fontScheme name="Medical design template [1]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edical design template [1] 1">
        <a:dk1>
          <a:srgbClr val="000000"/>
        </a:dk1>
        <a:lt1>
          <a:srgbClr val="FFFFFF"/>
        </a:lt1>
        <a:dk2>
          <a:srgbClr val="7F00FF"/>
        </a:dk2>
        <a:lt2>
          <a:srgbClr val="FAFD00"/>
        </a:lt2>
        <a:accent1>
          <a:srgbClr val="B50069"/>
        </a:accent1>
        <a:accent2>
          <a:srgbClr val="FF7F00"/>
        </a:accent2>
        <a:accent3>
          <a:srgbClr val="C0AAFF"/>
        </a:accent3>
        <a:accent4>
          <a:srgbClr val="DADADA"/>
        </a:accent4>
        <a:accent5>
          <a:srgbClr val="D7AAB9"/>
        </a:accent5>
        <a:accent6>
          <a:srgbClr val="E77200"/>
        </a:accent6>
        <a:hlink>
          <a:srgbClr val="FF00FF"/>
        </a:hlink>
        <a:folHlink>
          <a:srgbClr val="B760F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design template [1] 2">
        <a:dk1>
          <a:srgbClr val="000000"/>
        </a:dk1>
        <a:lt1>
          <a:srgbClr val="B760F9"/>
        </a:lt1>
        <a:dk2>
          <a:srgbClr val="7B00E4"/>
        </a:dk2>
        <a:lt2>
          <a:srgbClr val="280049"/>
        </a:lt2>
        <a:accent1>
          <a:srgbClr val="FFFFFF"/>
        </a:accent1>
        <a:accent2>
          <a:srgbClr val="FFFF00"/>
        </a:accent2>
        <a:accent3>
          <a:srgbClr val="D8B6FB"/>
        </a:accent3>
        <a:accent4>
          <a:srgbClr val="000000"/>
        </a:accent4>
        <a:accent5>
          <a:srgbClr val="FFFFFF"/>
        </a:accent5>
        <a:accent6>
          <a:srgbClr val="E7E700"/>
        </a:accent6>
        <a:hlink>
          <a:srgbClr val="FF00FF"/>
        </a:hlink>
        <a:folHlink>
          <a:srgbClr val="DFB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design template [1] 3">
        <a:dk1>
          <a:srgbClr val="000000"/>
        </a:dk1>
        <a:lt1>
          <a:srgbClr val="FFFFFF"/>
        </a:lt1>
        <a:dk2>
          <a:srgbClr val="000000"/>
        </a:dk2>
        <a:lt2>
          <a:srgbClr val="DADADA"/>
        </a:lt2>
        <a:accent1>
          <a:srgbClr val="F2F2F2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7F7F7"/>
        </a:accent5>
        <a:accent6>
          <a:srgbClr val="838383"/>
        </a:accent6>
        <a:hlink>
          <a:srgbClr val="DADADA"/>
        </a:hlink>
        <a:folHlink>
          <a:srgbClr val="67676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 design template [1]</Template>
  <TotalTime>222</TotalTime>
  <Words>808</Words>
  <Application>Microsoft PowerPoint 7.0</Application>
  <PresentationFormat>عرض على الشاشة (3:4)‏</PresentationFormat>
  <Paragraphs>246</Paragraphs>
  <Slides>25</Slides>
  <Notes>25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31" baseType="lpstr">
      <vt:lpstr>Arial</vt:lpstr>
      <vt:lpstr>Book Antiqua</vt:lpstr>
      <vt:lpstr>Monotype Sorts</vt:lpstr>
      <vt:lpstr>Times New Roman</vt:lpstr>
      <vt:lpstr>Wingdings</vt:lpstr>
      <vt:lpstr>Medical design template [1]</vt:lpstr>
      <vt:lpstr>Para Thyroid Glands</vt:lpstr>
      <vt:lpstr>Anatomy</vt:lpstr>
      <vt:lpstr>Development</vt:lpstr>
      <vt:lpstr>Physiology</vt:lpstr>
      <vt:lpstr>Hormonal Regulation of Calcium and Phosphate</vt:lpstr>
      <vt:lpstr>Pathophysiology</vt:lpstr>
      <vt:lpstr>Primary Hyper Parathyrodism </vt:lpstr>
      <vt:lpstr>Secondary Hyper Parathyroidism</vt:lpstr>
      <vt:lpstr>Tertiary Hyper Parathyroidism</vt:lpstr>
      <vt:lpstr>Hypo Parathyroidism</vt:lpstr>
      <vt:lpstr>Adrenal Glands</vt:lpstr>
      <vt:lpstr>Adrenal Glands - Cont.  Disorders</vt:lpstr>
      <vt:lpstr>Adrenal Glands - Cont.  Disorders</vt:lpstr>
      <vt:lpstr>Adrenal Glands - Cont.  Disorders</vt:lpstr>
      <vt:lpstr>Adrenal Glands - Cont.  Disorders</vt:lpstr>
      <vt:lpstr>Adrenal Glands - Cont.  Disorders</vt:lpstr>
      <vt:lpstr>Adrenal Glands - Cont.  Disorders</vt:lpstr>
      <vt:lpstr>Adrenal Glands - Cont.  Disorders</vt:lpstr>
      <vt:lpstr>Pituitary Gland (Hypophysis)</vt:lpstr>
      <vt:lpstr>Pituitary Gland (Hypophysis) Cont.</vt:lpstr>
      <vt:lpstr>Pathology (Pituitry)</vt:lpstr>
      <vt:lpstr>Pathology (Pituitry) – Cont.</vt:lpstr>
      <vt:lpstr>Pathology (Pituitry) – Cont.</vt:lpstr>
      <vt:lpstr>Pathology (Pituitry) – Cont.</vt:lpstr>
      <vt:lpstr>Pathology (Pituitry) – Cont.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Basem Nesheiwat</dc:creator>
  <cp:lastModifiedBy>ad</cp:lastModifiedBy>
  <cp:revision>55</cp:revision>
  <cp:lastPrinted>1601-01-01T00:00:00Z</cp:lastPrinted>
  <dcterms:created xsi:type="dcterms:W3CDTF">2005-06-27T02:13:13Z</dcterms:created>
  <dcterms:modified xsi:type="dcterms:W3CDTF">2018-02-13T10:27:52Z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TC010690401033</vt:lpwstr>
  </property>
</Properties>
</file>