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60" r:id="rId11"/>
    <p:sldId id="262" r:id="rId12"/>
    <p:sldId id="263" r:id="rId13"/>
    <p:sldId id="266" r:id="rId14"/>
    <p:sldId id="270" r:id="rId15"/>
    <p:sldId id="261" r:id="rId16"/>
    <p:sldId id="265" r:id="rId17"/>
    <p:sldId id="267" r:id="rId18"/>
    <p:sldId id="269" r:id="rId19"/>
    <p:sldId id="274" r:id="rId20"/>
    <p:sldId id="275" r:id="rId21"/>
    <p:sldId id="276" r:id="rId22"/>
    <p:sldId id="272" r:id="rId23"/>
    <p:sldId id="271" r:id="rId24"/>
    <p:sldId id="27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صطفى فواز" initials="مصطفى" lastIdx="1" clrIdx="0">
    <p:extLst>
      <p:ext uri="{19B8F6BF-5375-455C-9EA6-DF929625EA0E}">
        <p15:presenceInfo xmlns:p15="http://schemas.microsoft.com/office/powerpoint/2012/main" userId="S::120171501128@MUTAH.EDU.JO::6026cbfc-1bd2-4134-a906-e37de3cab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034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2T19:27:36.785" idx="1">
    <p:pos x="-655" y="127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19:55:49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19:55:50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19:57:14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2535F-B3C2-4731-B05E-CD8F43DBBE3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69DFB-010F-4A21-A717-C5BA8C41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0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Abdomen loop in the </a:t>
            </a:r>
            <a:r>
              <a:rPr lang="en-US" dirty="0" err="1"/>
              <a:t>lft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most common in the left side because the liver is </a:t>
            </a:r>
            <a:r>
              <a:rPr lang="en-US" dirty="0" err="1"/>
              <a:t>soild</a:t>
            </a:r>
            <a:r>
              <a:rPr lang="en-US" dirty="0"/>
              <a:t> in the right </a:t>
            </a:r>
            <a:br>
              <a:rPr lang="en-US" dirty="0"/>
            </a:br>
            <a:r>
              <a:rPr lang="en-US" dirty="0" err="1"/>
              <a:t>ambu</a:t>
            </a:r>
            <a:r>
              <a:rPr lang="en-US" dirty="0"/>
              <a:t> bag is contraindicated in ventilation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69DFB-010F-4A21-A717-C5BA8C41A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 : Intrauterine surgical correction </a:t>
            </a:r>
            <a:br>
              <a:rPr lang="en-US" dirty="0"/>
            </a:br>
            <a:r>
              <a:rPr lang="en-US" dirty="0"/>
              <a:t>extracorporeal membrane oxygenation: to become mature lung </a:t>
            </a:r>
            <a:br>
              <a:rPr lang="en-US" dirty="0"/>
            </a:br>
            <a:r>
              <a:rPr lang="en-US" dirty="0"/>
              <a:t>NO to dilate the vessels of lung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69DFB-010F-4A21-A717-C5BA8C41AA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1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69DFB-010F-4A21-A717-C5BA8C41AA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Lateral view : anterior proximal to sternum</a:t>
            </a:r>
            <a:br>
              <a:rPr lang="en-US" dirty="0"/>
            </a:br>
            <a:r>
              <a:rPr lang="en-US" dirty="0"/>
              <a:t>abdominal contents are distal to the vertebral column ; which means anteromedial defect ; differentiate it from </a:t>
            </a:r>
            <a:r>
              <a:rPr lang="en-US" dirty="0" err="1"/>
              <a:t>bochdalek</a:t>
            </a:r>
            <a:br>
              <a:rPr lang="en-US" dirty="0"/>
            </a:br>
            <a:r>
              <a:rPr lang="en-US" dirty="0"/>
              <a:t>A/P view : at the middle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69DFB-010F-4A21-A717-C5BA8C41AA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69DFB-010F-4A21-A717-C5BA8C41AA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3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gasro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69DFB-010F-4A21-A717-C5BA8C41AA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01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76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96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83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70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99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78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 nasogastric tube : deflation of stomach will improve the respiration </a:t>
            </a:r>
          </a:p>
          <a:p>
            <a:r>
              <a:rPr lang="en-US" sz="1200" dirty="0"/>
              <a:t>1-4 preop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69DFB-010F-4A21-A717-C5BA8C41AA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6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284890-85D2-4D7B-8EF5-15A9C1DB8F42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438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8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2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655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8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9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5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8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64C608-40B1-4030-A28D-5B74BC98ADCE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16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974" y="851994"/>
            <a:ext cx="9966960" cy="3035808"/>
          </a:xfrm>
        </p:spPr>
        <p:txBody>
          <a:bodyPr>
            <a:normAutofit/>
          </a:bodyPr>
          <a:lstStyle/>
          <a:p>
            <a:r>
              <a:rPr lang="en-US" sz="6000" dirty="0"/>
              <a:t>Diaphragmatic hernia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3006" y="4944979"/>
            <a:ext cx="6660121" cy="191302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/>
              <a:t>Done by :</a:t>
            </a:r>
          </a:p>
          <a:p>
            <a:pPr algn="ctr"/>
            <a:r>
              <a:rPr lang="en-US" sz="3200" b="1" dirty="0"/>
              <a:t>Tasneem AL-Rawashdeh </a:t>
            </a:r>
          </a:p>
          <a:p>
            <a:pPr algn="ctr"/>
            <a:r>
              <a:rPr lang="en-US" sz="3200" b="1" dirty="0" err="1"/>
              <a:t>Eslam</a:t>
            </a:r>
            <a:r>
              <a:rPr lang="en-US" sz="3200" b="1" dirty="0"/>
              <a:t> Al-</a:t>
            </a:r>
            <a:r>
              <a:rPr lang="en-US" sz="3200" b="1" dirty="0" err="1"/>
              <a:t>Hwaimel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Sondos</a:t>
            </a:r>
            <a:r>
              <a:rPr lang="en-US" sz="3200" b="1" dirty="0"/>
              <a:t> </a:t>
            </a:r>
            <a:r>
              <a:rPr lang="en-US" sz="3200" b="1" dirty="0" err="1"/>
              <a:t>alabbadi</a:t>
            </a:r>
            <a:r>
              <a:rPr lang="en-US" sz="3200" b="1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F0D31-0BA7-40B3-B11A-1A62FC77099B}"/>
              </a:ext>
            </a:extLst>
          </p:cNvPr>
          <p:cNvSpPr txBox="1"/>
          <p:nvPr/>
        </p:nvSpPr>
        <p:spPr>
          <a:xfrm>
            <a:off x="2468948" y="3349193"/>
            <a:ext cx="6545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Supervised by :</a:t>
            </a:r>
            <a:br>
              <a:rPr lang="en-US" sz="3200" dirty="0"/>
            </a:br>
            <a:r>
              <a:rPr lang="en-US" sz="3200" dirty="0"/>
              <a:t>DR. Abdullah al-</a:t>
            </a:r>
            <a:r>
              <a:rPr lang="en-US" sz="3200" dirty="0" err="1"/>
              <a:t>rawi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489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187"/>
            <a:ext cx="12191999" cy="4627122"/>
          </a:xfrm>
        </p:spPr>
        <p:txBody>
          <a:bodyPr>
            <a:noAutofit/>
          </a:bodyPr>
          <a:lstStyle/>
          <a:p>
            <a:r>
              <a:rPr lang="en-US" sz="3000" dirty="0"/>
              <a:t>Diagnosis: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3000" dirty="0"/>
              <a:t>   Antenatal U/S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3000" dirty="0"/>
              <a:t>   CXR (presence of GI loops in the chest)</a:t>
            </a:r>
          </a:p>
          <a:p>
            <a:pPr marL="617220" lvl="1" indent="-342900">
              <a:buFont typeface="+mj-lt"/>
              <a:buAutoNum type="arabicPeriod"/>
            </a:pPr>
            <a:endParaRPr lang="en-US" sz="3000" dirty="0"/>
          </a:p>
          <a:p>
            <a:r>
              <a:rPr lang="en-US" sz="3000" dirty="0"/>
              <a:t>Management: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3000" dirty="0"/>
              <a:t>Respiratory support with intubation and ventilation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3000" dirty="0"/>
              <a:t>A nasogastric tube should be passed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3000" dirty="0"/>
              <a:t>Gas exchange should be assessed via gentle ventilation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3000" dirty="0"/>
              <a:t>Acid-base status should be assessed via HCO</a:t>
            </a:r>
            <a:r>
              <a:rPr lang="en-US" sz="3000" baseline="-25000" dirty="0"/>
              <a:t>3</a:t>
            </a:r>
            <a:r>
              <a:rPr lang="en-US" sz="3000" dirty="0"/>
              <a:t> infusion (to correct acidosis)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3000" dirty="0"/>
              <a:t>Surgery done via subcostal approach + Reduction of the hernial content + diaphragmatic repair done via a </a:t>
            </a:r>
            <a:r>
              <a:rPr lang="en-US" sz="3000" dirty="0" err="1"/>
              <a:t>nonabsorbable</a:t>
            </a:r>
            <a:r>
              <a:rPr lang="en-US" sz="3000" dirty="0"/>
              <a:t> suture or a synthetic patch (</a:t>
            </a:r>
            <a:r>
              <a:rPr lang="en-US" sz="3000" dirty="0" err="1"/>
              <a:t>sheeth</a:t>
            </a:r>
            <a:r>
              <a:rPr lang="en-US" sz="3000" dirty="0"/>
              <a:t>) if the defect is too large</a:t>
            </a:r>
          </a:p>
          <a:p>
            <a:pPr marL="617220" lvl="1" indent="-342900">
              <a:buFont typeface="+mj-lt"/>
              <a:buAutoNum type="arabicPeriod"/>
            </a:pPr>
            <a:endParaRPr lang="en-US" sz="3000" dirty="0"/>
          </a:p>
          <a:p>
            <a:pPr marL="617220" lvl="1" indent="-34290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9182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t="12349" r="35806" b="6804"/>
          <a:stretch/>
        </p:blipFill>
        <p:spPr>
          <a:xfrm rot="5400000">
            <a:off x="3669322" y="10552"/>
            <a:ext cx="4853355" cy="68368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677551" y="58556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X-ray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DDFA2-C868-40CA-973E-3C43F8306866}"/>
              </a:ext>
            </a:extLst>
          </p:cNvPr>
          <p:cNvSpPr txBox="1"/>
          <p:nvPr/>
        </p:nvSpPr>
        <p:spPr>
          <a:xfrm>
            <a:off x="7055708" y="3429000"/>
            <a:ext cx="66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E9956-362D-4ED4-974A-3AB426547A06}"/>
              </a:ext>
            </a:extLst>
          </p:cNvPr>
          <p:cNvSpPr txBox="1"/>
          <p:nvPr/>
        </p:nvSpPr>
        <p:spPr>
          <a:xfrm>
            <a:off x="6647935" y="3281405"/>
            <a:ext cx="56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09146-6CED-4C45-99D4-4A19896A6E1A}"/>
              </a:ext>
            </a:extLst>
          </p:cNvPr>
          <p:cNvSpPr txBox="1"/>
          <p:nvPr/>
        </p:nvSpPr>
        <p:spPr>
          <a:xfrm>
            <a:off x="8000618" y="2875002"/>
            <a:ext cx="1606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Abdominal </a:t>
            </a:r>
            <a:br>
              <a:rPr lang="en-US" sz="1500" dirty="0"/>
            </a:br>
            <a:r>
              <a:rPr lang="en-US" sz="1500" dirty="0"/>
              <a:t>loops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9D3F3-CF70-4777-8EAB-8FC1269E9F7F}"/>
              </a:ext>
            </a:extLst>
          </p:cNvPr>
          <p:cNvSpPr txBox="1"/>
          <p:nvPr/>
        </p:nvSpPr>
        <p:spPr>
          <a:xfrm>
            <a:off x="2750734" y="3769496"/>
            <a:ext cx="1410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Abdominal loops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F05EB-FC15-47A8-99BA-5BC3ABEFE537}"/>
              </a:ext>
            </a:extLst>
          </p:cNvPr>
          <p:cNvSpPr txBox="1"/>
          <p:nvPr/>
        </p:nvSpPr>
        <p:spPr>
          <a:xfrm>
            <a:off x="8000618" y="5960223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1C796-5DE0-4776-B35F-2C29E38CE60B}"/>
              </a:ext>
            </a:extLst>
          </p:cNvPr>
          <p:cNvSpPr txBox="1"/>
          <p:nvPr/>
        </p:nvSpPr>
        <p:spPr>
          <a:xfrm>
            <a:off x="3510997" y="61147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367531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13135" r="26690" b="26146"/>
          <a:stretch/>
        </p:blipFill>
        <p:spPr>
          <a:xfrm>
            <a:off x="2677551" y="1002323"/>
            <a:ext cx="6834389" cy="4853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677551" y="58556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X-ray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5E146-7878-4B1A-A10A-072400828F25}"/>
              </a:ext>
            </a:extLst>
          </p:cNvPr>
          <p:cNvSpPr txBox="1"/>
          <p:nvPr/>
        </p:nvSpPr>
        <p:spPr>
          <a:xfrm>
            <a:off x="7213600" y="3059668"/>
            <a:ext cx="1204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Suturing </a:t>
            </a:r>
          </a:p>
        </p:txBody>
      </p:sp>
    </p:spTree>
    <p:extLst>
      <p:ext uri="{BB962C8B-B14F-4D97-AF65-F5344CB8AC3E}">
        <p14:creationId xmlns:p14="http://schemas.microsoft.com/office/powerpoint/2010/main" val="2759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4" y="22906"/>
            <a:ext cx="10058400" cy="919109"/>
          </a:xfrm>
        </p:spPr>
        <p:txBody>
          <a:bodyPr/>
          <a:lstStyle/>
          <a:p>
            <a:r>
              <a:rPr lang="en-US" dirty="0"/>
              <a:t>Morgagni hernia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4" y="1861124"/>
            <a:ext cx="8110583" cy="3724883"/>
          </a:xfrm>
        </p:spPr>
        <p:txBody>
          <a:bodyPr>
            <a:noAutofit/>
          </a:bodyPr>
          <a:lstStyle/>
          <a:p>
            <a:r>
              <a:rPr lang="en-US" dirty="0"/>
              <a:t>Presentation: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Episodic cough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Choking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Vomiting</a:t>
            </a:r>
          </a:p>
          <a:p>
            <a:pPr marL="617220" lvl="1" indent="-342900">
              <a:buFont typeface="+mj-lt"/>
              <a:buAutoNum type="arabicPeriod"/>
            </a:pPr>
            <a:endParaRPr lang="en-US" sz="2000" dirty="0"/>
          </a:p>
          <a:p>
            <a:r>
              <a:rPr lang="en-US" dirty="0"/>
              <a:t>Associated anomalies: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Ectopic cardia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Midline abdominal defect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Omphalocele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Pericardial defect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Cardiac anomaly</a:t>
            </a:r>
          </a:p>
          <a:p>
            <a:r>
              <a:rPr lang="en-US" dirty="0"/>
              <a:t>Diagnosis: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/>
              <a:t>CXR (mass or fluid-air level)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E4B86-AAFB-478C-A29C-1AEC398E64DC}"/>
              </a:ext>
            </a:extLst>
          </p:cNvPr>
          <p:cNvSpPr txBox="1"/>
          <p:nvPr/>
        </p:nvSpPr>
        <p:spPr>
          <a:xfrm>
            <a:off x="497649" y="942015"/>
            <a:ext cx="87959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1"/>
            <a:r>
              <a:rPr lang="en-US" sz="2500" dirty="0"/>
              <a:t>Morgagni hernia; anteromedial defect</a:t>
            </a:r>
            <a:br>
              <a:rPr lang="en-US" sz="2500" dirty="0"/>
            </a:br>
            <a:r>
              <a:rPr lang="en-US" sz="2500" dirty="0"/>
              <a:t>in adults </a:t>
            </a:r>
          </a:p>
        </p:txBody>
      </p:sp>
      <p:pic>
        <p:nvPicPr>
          <p:cNvPr id="9" name="Content Placeholder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6DD64EF-028C-40B5-838C-D8F5867B6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687" y="3153604"/>
            <a:ext cx="2640820" cy="26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t="19556" r="23944" b="15766"/>
          <a:stretch/>
        </p:blipFill>
        <p:spPr>
          <a:xfrm>
            <a:off x="1602730" y="0"/>
            <a:ext cx="6834389" cy="4853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656246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X-ray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1BE47-A43D-47B1-94CC-7D729FE2504C}"/>
              </a:ext>
            </a:extLst>
          </p:cNvPr>
          <p:cNvSpPr txBox="1"/>
          <p:nvPr/>
        </p:nvSpPr>
        <p:spPr>
          <a:xfrm>
            <a:off x="0" y="5148789"/>
            <a:ext cx="119994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Lateral view : anterior proximal to sternum</a:t>
            </a:r>
            <a:br>
              <a:rPr lang="en-US" sz="2500" dirty="0"/>
            </a:br>
            <a:r>
              <a:rPr lang="en-US" sz="2500" dirty="0"/>
              <a:t>abdominal contents are distal to the vertebral column ; which means anteromedial defect ; differentiate it from </a:t>
            </a:r>
            <a:r>
              <a:rPr lang="en-US" sz="2500" dirty="0" err="1"/>
              <a:t>bochdalek</a:t>
            </a:r>
            <a:br>
              <a:rPr lang="en-US" sz="2500" dirty="0"/>
            </a:br>
            <a:r>
              <a:rPr lang="en-US" sz="2500" dirty="0"/>
              <a:t>A/P view : at the middle </a:t>
            </a:r>
          </a:p>
        </p:txBody>
      </p:sp>
    </p:spTree>
    <p:extLst>
      <p:ext uri="{BB962C8B-B14F-4D97-AF65-F5344CB8AC3E}">
        <p14:creationId xmlns:p14="http://schemas.microsoft.com/office/powerpoint/2010/main" val="115361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90" y="0"/>
            <a:ext cx="10833394" cy="994611"/>
          </a:xfrm>
        </p:spPr>
        <p:txBody>
          <a:bodyPr/>
          <a:lstStyle/>
          <a:p>
            <a:r>
              <a:rPr lang="en-US" dirty="0"/>
              <a:t>Eventration of the diaphragm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6411" y="413084"/>
            <a:ext cx="12035589" cy="6180221"/>
          </a:xfrm>
        </p:spPr>
        <p:txBody>
          <a:bodyPr>
            <a:noAutofit/>
          </a:bodyPr>
          <a:lstStyle/>
          <a:p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    Definition:</a:t>
            </a:r>
          </a:p>
          <a:p>
            <a:pPr marL="0" indent="0">
              <a:buNone/>
            </a:pPr>
            <a:endParaRPr lang="en-US" sz="2900" dirty="0"/>
          </a:p>
          <a:p>
            <a:pPr marL="617220" lvl="1" indent="-342900">
              <a:buFont typeface="+mj-lt"/>
              <a:buAutoNum type="arabicPeriod"/>
            </a:pPr>
            <a:r>
              <a:rPr lang="en-US" sz="2900" dirty="0"/>
              <a:t>  Abnormal elevation of the diaphragm </a:t>
            </a:r>
          </a:p>
          <a:p>
            <a:pPr marL="274320" lvl="1" indent="0">
              <a:buNone/>
            </a:pPr>
            <a:r>
              <a:rPr lang="en-US" sz="2900" dirty="0"/>
              <a:t>Usually, asymptomatic !!</a:t>
            </a:r>
            <a:br>
              <a:rPr lang="en-US" sz="2900" dirty="0"/>
            </a:br>
            <a:r>
              <a:rPr lang="en-US" sz="2900" dirty="0"/>
              <a:t>If we find it incidentally without symptoms no need for surgery </a:t>
            </a:r>
          </a:p>
          <a:p>
            <a:r>
              <a:rPr lang="en-US" sz="2900" dirty="0"/>
              <a:t>Types: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900" dirty="0"/>
              <a:t>Congenital; (muscularization defect)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900" dirty="0"/>
              <a:t>Acquired; (lack of diaphragmatic innervation due to phrenic nerve damage)</a:t>
            </a:r>
          </a:p>
          <a:p>
            <a:pPr marL="617220" lvl="1" indent="-342900">
              <a:buFont typeface="+mj-lt"/>
              <a:buAutoNum type="arabicPeriod"/>
            </a:pPr>
            <a:endParaRPr lang="en-US" sz="2900" dirty="0"/>
          </a:p>
          <a:p>
            <a:r>
              <a:rPr lang="en-US" sz="2900" dirty="0"/>
              <a:t>Diagnosis: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900" dirty="0"/>
              <a:t>Fluoroscopic X-ray (paradoxical movement of the diaphragm)(up with inspiration ) </a:t>
            </a:r>
          </a:p>
        </p:txBody>
      </p:sp>
    </p:spTree>
    <p:extLst>
      <p:ext uri="{BB962C8B-B14F-4D97-AF65-F5344CB8AC3E}">
        <p14:creationId xmlns:p14="http://schemas.microsoft.com/office/powerpoint/2010/main" val="289371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998460"/>
            <a:ext cx="11726779" cy="4050792"/>
          </a:xfrm>
        </p:spPr>
        <p:txBody>
          <a:bodyPr>
            <a:normAutofit/>
          </a:bodyPr>
          <a:lstStyle/>
          <a:p>
            <a:r>
              <a:rPr lang="en-US" sz="5000" dirty="0"/>
              <a:t>  Treatment: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5000" dirty="0"/>
              <a:t>Repair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5000" dirty="0"/>
              <a:t>Diaphragm plicated with Nonabsorbable sutures </a:t>
            </a:r>
          </a:p>
          <a:p>
            <a:pPr marL="617220" lvl="1" indent="-342900">
              <a:buFont typeface="+mj-lt"/>
              <a:buAutoNum type="arabicPeriod"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83591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7" t="14773" r="27913" b="23509"/>
          <a:stretch/>
        </p:blipFill>
        <p:spPr>
          <a:xfrm>
            <a:off x="2677551" y="1002323"/>
            <a:ext cx="6834389" cy="4853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677551" y="58556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X-ray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996633-BAF0-406C-844F-1DE79E3F7638}"/>
              </a:ext>
            </a:extLst>
          </p:cNvPr>
          <p:cNvCxnSpPr/>
          <p:nvPr/>
        </p:nvCxnSpPr>
        <p:spPr>
          <a:xfrm flipV="1">
            <a:off x="4238171" y="5254171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0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10058400" cy="1609344"/>
          </a:xfrm>
        </p:spPr>
        <p:txBody>
          <a:bodyPr/>
          <a:lstStyle/>
          <a:p>
            <a:r>
              <a:rPr lang="en-US" dirty="0"/>
              <a:t>Hiatus hernia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1571"/>
            <a:ext cx="12192000" cy="4318546"/>
          </a:xfrm>
        </p:spPr>
        <p:txBody>
          <a:bodyPr>
            <a:normAutofit/>
          </a:bodyPr>
          <a:lstStyle/>
          <a:p>
            <a:r>
              <a:rPr lang="en-US" sz="5000" dirty="0"/>
              <a:t>Definition:</a:t>
            </a:r>
          </a:p>
          <a:p>
            <a:r>
              <a:rPr lang="en-US" sz="4800" b="1" i="1" u="sng" dirty="0"/>
              <a:t>Hiatus hernia; dorsal crura defect</a:t>
            </a:r>
            <a:endParaRPr lang="en-US" sz="5000" b="1" i="1" u="sng" dirty="0"/>
          </a:p>
          <a:p>
            <a:pPr marL="617220" lvl="1" indent="-342900">
              <a:buFont typeface="+mj-lt"/>
              <a:buAutoNum type="arabicPeriod"/>
            </a:pPr>
            <a:r>
              <a:rPr lang="en-US" sz="5000" dirty="0"/>
              <a:t>A part of the stomach protrudes through the esophageal hiatus of the diaphragm into the chest.</a:t>
            </a:r>
          </a:p>
        </p:txBody>
      </p:sp>
    </p:spTree>
    <p:extLst>
      <p:ext uri="{BB962C8B-B14F-4D97-AF65-F5344CB8AC3E}">
        <p14:creationId xmlns:p14="http://schemas.microsoft.com/office/powerpoint/2010/main" val="642817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1ECB-C4B0-431E-8F2E-4DCE9435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2229853"/>
          </a:xfrm>
        </p:spPr>
        <p:txBody>
          <a:bodyPr>
            <a:normAutofit fontScale="70000" lnSpcReduction="20000"/>
          </a:bodyPr>
          <a:lstStyle/>
          <a:p>
            <a:r>
              <a:rPr lang="en-US" sz="5000" dirty="0"/>
              <a:t>Types: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5000" b="1" dirty="0"/>
              <a:t> Para-esophageal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5000" b="1" dirty="0"/>
              <a:t>  Sliding (esophageal)</a:t>
            </a:r>
            <a:br>
              <a:rPr lang="en-US" sz="5000" b="1" dirty="0"/>
            </a:br>
            <a:br>
              <a:rPr lang="en-US" sz="5000" b="1" dirty="0"/>
            </a:br>
            <a:endParaRPr lang="en-US" sz="5000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2C1314F-7F33-410E-88F7-27973D4D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56" y="1634002"/>
            <a:ext cx="9041815" cy="50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7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230" y="228193"/>
            <a:ext cx="11140684" cy="656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F2D4-81AA-44A1-BE8B-908F6C00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9390"/>
            <a:ext cx="12192000" cy="4186989"/>
          </a:xfrm>
        </p:spPr>
        <p:txBody>
          <a:bodyPr>
            <a:normAutofit fontScale="70000" lnSpcReduction="20000"/>
          </a:bodyPr>
          <a:lstStyle/>
          <a:p>
            <a:pPr marL="731520" lvl="1" indent="-457200">
              <a:buFont typeface="+mj-lt"/>
              <a:buAutoNum type="arabicPeriod"/>
            </a:pPr>
            <a:r>
              <a:rPr lang="en-US" sz="3500" b="1" dirty="0">
                <a:solidFill>
                  <a:srgbClr val="FF0000"/>
                </a:solidFill>
              </a:rPr>
              <a:t>Para-esophageal</a:t>
            </a:r>
          </a:p>
          <a:p>
            <a:pPr marL="274320" lvl="1" indent="0">
              <a:buNone/>
            </a:pPr>
            <a:r>
              <a:rPr lang="en-US" sz="3500" b="1" dirty="0"/>
              <a:t>       *Congenital </a:t>
            </a:r>
            <a:br>
              <a:rPr lang="en-US" sz="3500" b="1" dirty="0"/>
            </a:br>
            <a:r>
              <a:rPr lang="en-US" sz="3500" b="1" dirty="0"/>
              <a:t>       *Fundus of stomach will be in the chest cavity </a:t>
            </a:r>
          </a:p>
          <a:p>
            <a:pPr marL="548640" lvl="2" indent="0">
              <a:buNone/>
            </a:pPr>
            <a:r>
              <a:rPr lang="en-US" sz="3500" dirty="0"/>
              <a:t>    Clinical picture: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May asymptomatic </a:t>
            </a:r>
            <a:br>
              <a:rPr lang="en-US" sz="3500" dirty="0"/>
            </a:br>
            <a:endParaRPr lang="en-US" sz="3500" dirty="0"/>
          </a:p>
          <a:p>
            <a:pPr marL="548640" lvl="2" indent="0">
              <a:buNone/>
            </a:pPr>
            <a:r>
              <a:rPr lang="en-US" sz="3500" dirty="0"/>
              <a:t>*Vomiting usually occurs </a:t>
            </a:r>
            <a:br>
              <a:rPr lang="en-US" sz="3500" dirty="0"/>
            </a:br>
            <a:r>
              <a:rPr lang="en-US" sz="3500" dirty="0"/>
              <a:t>(no reflux because the mechanical sphincter (esophagogastric junction lies below the diaphragm)</a:t>
            </a:r>
          </a:p>
          <a:p>
            <a:pPr marL="548640" lvl="2" indent="0">
              <a:buNone/>
            </a:pPr>
            <a:endParaRPr lang="en-US" sz="3500" dirty="0"/>
          </a:p>
          <a:p>
            <a:pPr marL="548640" lvl="2" indent="0">
              <a:buNone/>
            </a:pPr>
            <a:r>
              <a:rPr lang="en-US" sz="3500" dirty="0"/>
              <a:t>*dysphagia </a:t>
            </a:r>
            <a:br>
              <a:rPr lang="en-US" sz="3500" dirty="0"/>
            </a:br>
            <a:endParaRPr lang="en-US" sz="3500" dirty="0"/>
          </a:p>
          <a:p>
            <a:pPr marL="0" indent="0">
              <a:buNone/>
            </a:pPr>
            <a:endParaRPr lang="en-US"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432D9-8F3C-4CF4-B99F-DEA16EBDB970}"/>
              </a:ext>
            </a:extLst>
          </p:cNvPr>
          <p:cNvSpPr txBox="1"/>
          <p:nvPr/>
        </p:nvSpPr>
        <p:spPr>
          <a:xfrm>
            <a:off x="326572" y="4714779"/>
            <a:ext cx="2903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Complication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462EA-374D-4557-9001-E72162AA0CA3}"/>
              </a:ext>
            </a:extLst>
          </p:cNvPr>
          <p:cNvSpPr txBox="1"/>
          <p:nvPr/>
        </p:nvSpPr>
        <p:spPr>
          <a:xfrm>
            <a:off x="0" y="5261447"/>
            <a:ext cx="119674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Strangulation of herniated stomach           pressure necrosis or rupture          mediastinitis or empyema 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077E84-140F-4DF9-8524-EDD8D11DF38B}"/>
              </a:ext>
            </a:extLst>
          </p:cNvPr>
          <p:cNvCxnSpPr>
            <a:cxnSpLocks/>
          </p:cNvCxnSpPr>
          <p:nvPr/>
        </p:nvCxnSpPr>
        <p:spPr>
          <a:xfrm>
            <a:off x="5261811" y="5511008"/>
            <a:ext cx="577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DFDEA-F684-456F-A9BA-4095D328C115}"/>
              </a:ext>
            </a:extLst>
          </p:cNvPr>
          <p:cNvCxnSpPr/>
          <p:nvPr/>
        </p:nvCxnSpPr>
        <p:spPr>
          <a:xfrm>
            <a:off x="10299030" y="5486763"/>
            <a:ext cx="673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0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B7D9-2C7F-4BF0-9A47-0942D3A4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21" y="-163286"/>
            <a:ext cx="10058400" cy="1609344"/>
          </a:xfrm>
        </p:spPr>
        <p:txBody>
          <a:bodyPr/>
          <a:lstStyle/>
          <a:p>
            <a:r>
              <a:rPr lang="en-US" dirty="0"/>
              <a:t>Investigation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10CE6-2BE4-45E3-AC62-B6550C5D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3976"/>
            <a:ext cx="12192000" cy="4050792"/>
          </a:xfrm>
        </p:spPr>
        <p:txBody>
          <a:bodyPr>
            <a:normAutofit/>
          </a:bodyPr>
          <a:lstStyle/>
          <a:p>
            <a:r>
              <a:rPr lang="en-US" sz="3500" dirty="0"/>
              <a:t>Plain Chest X- Ray : show gastric gas in the chest. </a:t>
            </a:r>
            <a:br>
              <a:rPr lang="en-US" sz="3500" dirty="0"/>
            </a:br>
            <a:endParaRPr lang="en-US" sz="3500" dirty="0"/>
          </a:p>
          <a:p>
            <a:r>
              <a:rPr lang="en-US" sz="3500" dirty="0"/>
              <a:t>Barium meal :* Herniated stomach </a:t>
            </a:r>
            <a:br>
              <a:rPr lang="en-US" sz="3500" dirty="0"/>
            </a:br>
            <a:r>
              <a:rPr lang="en-US" sz="3500" dirty="0"/>
              <a:t>                       *Esophagogastric junction is normal location</a:t>
            </a:r>
          </a:p>
        </p:txBody>
      </p:sp>
    </p:spTree>
    <p:extLst>
      <p:ext uri="{BB962C8B-B14F-4D97-AF65-F5344CB8AC3E}">
        <p14:creationId xmlns:p14="http://schemas.microsoft.com/office/powerpoint/2010/main" val="325219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25EA-A3A3-4CBB-8849-3F1C266C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765"/>
            <a:ext cx="10058400" cy="821611"/>
          </a:xfrm>
        </p:spPr>
        <p:txBody>
          <a:bodyPr>
            <a:normAutofit/>
          </a:bodyPr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3312D-34B1-471F-8EB5-922B218E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28" y="1034272"/>
            <a:ext cx="12192000" cy="2812514"/>
          </a:xfrm>
        </p:spPr>
        <p:txBody>
          <a:bodyPr>
            <a:normAutofit/>
          </a:bodyPr>
          <a:lstStyle/>
          <a:p>
            <a:r>
              <a:rPr lang="en-US" sz="2500" dirty="0"/>
              <a:t>         Surgical intervention via repair of the right crura( anti-reflux procedure )or  </a:t>
            </a:r>
            <a:br>
              <a:rPr lang="en-US" sz="2500" dirty="0"/>
            </a:b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Nissen fundoplication :  complete ring 360 around the esophagus </a:t>
            </a:r>
            <a:br>
              <a:rPr lang="en-US" sz="2500" dirty="0"/>
            </a:br>
            <a:r>
              <a:rPr lang="en-US" sz="2500" dirty="0"/>
              <a:t>                                           1 ) may produce necrosis to the esophagus  </a:t>
            </a:r>
          </a:p>
          <a:p>
            <a:r>
              <a:rPr lang="en-US" sz="2500" dirty="0"/>
              <a:t>                                           2) delayed of food to reach the stomach. </a:t>
            </a:r>
          </a:p>
        </p:txBody>
      </p:sp>
      <p:pic>
        <p:nvPicPr>
          <p:cNvPr id="7" name="Picture 6" descr="A picture containing underwear&#10;&#10;Description automatically generated">
            <a:extLst>
              <a:ext uri="{FF2B5EF4-FFF2-40B4-BE49-F238E27FC236}">
                <a16:creationId xmlns:a16="http://schemas.microsoft.com/office/drawing/2014/main" id="{766FE387-6577-4505-A6F0-ADBC682F2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5" y="4029346"/>
            <a:ext cx="3666224" cy="1977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B55B8E-DA1D-4278-96EC-9A4F1AEE7E54}"/>
              </a:ext>
            </a:extLst>
          </p:cNvPr>
          <p:cNvSpPr txBox="1"/>
          <p:nvPr/>
        </p:nvSpPr>
        <p:spPr>
          <a:xfrm>
            <a:off x="4101494" y="6189705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Nissen fundoplication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FF2CD-9B78-4835-A083-C64048CB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187"/>
            <a:ext cx="12192000" cy="6565392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2500" b="1" dirty="0"/>
              <a:t>2 ) Sliding (esophageal); </a:t>
            </a:r>
          </a:p>
          <a:p>
            <a:pPr marL="274320" lvl="1" indent="0">
              <a:buNone/>
            </a:pPr>
            <a:endParaRPr lang="en-US" sz="2500" b="1" dirty="0"/>
          </a:p>
          <a:p>
            <a:pPr marL="274320" lvl="1" indent="0">
              <a:buNone/>
            </a:pPr>
            <a:r>
              <a:rPr lang="en-US" sz="2500" b="1" dirty="0"/>
              <a:t>      The cardia of stomach will be in the chest  cavity </a:t>
            </a:r>
          </a:p>
          <a:p>
            <a:pPr marL="274320" lvl="1" indent="0">
              <a:buNone/>
            </a:pPr>
            <a:endParaRPr lang="en-US" sz="2500" b="1" dirty="0"/>
          </a:p>
          <a:p>
            <a:pPr lvl="2"/>
            <a:r>
              <a:rPr lang="en-US" sz="2500" dirty="0"/>
              <a:t>  Most commonly presented  in adults !</a:t>
            </a:r>
          </a:p>
          <a:p>
            <a:pPr lvl="2"/>
            <a:r>
              <a:rPr lang="en-US" sz="2500" dirty="0"/>
              <a:t> caused by :</a:t>
            </a:r>
            <a:br>
              <a:rPr lang="en-US" sz="2500" dirty="0"/>
            </a:br>
            <a:r>
              <a:rPr lang="en-US" sz="2500" dirty="0"/>
              <a:t>shortening of esophagus (long term GERD) ( long exposure the longitudinal muscle HCL ) </a:t>
            </a:r>
            <a:br>
              <a:rPr lang="en-US" sz="2500" dirty="0"/>
            </a:br>
            <a:r>
              <a:rPr lang="en-US" sz="2500" dirty="0"/>
              <a:t>obesity (fat will be accumulate in the </a:t>
            </a:r>
            <a:r>
              <a:rPr lang="en-US" sz="2500" dirty="0" err="1"/>
              <a:t>omentum</a:t>
            </a:r>
            <a:r>
              <a:rPr lang="en-US" sz="2500" dirty="0"/>
              <a:t> compress stomach and intestine  so will be restricted in the dorsal crura )</a:t>
            </a:r>
            <a:br>
              <a:rPr lang="en-US" sz="2500" dirty="0"/>
            </a:br>
            <a:r>
              <a:rPr lang="en-US" sz="2500" dirty="0"/>
              <a:t>pregnancy.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Presented as vomiting , Reflux B/C the mechanical sphincter will be damaged 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36862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588F-BED2-4AD8-9F21-094DB5B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10885"/>
            <a:ext cx="9067800" cy="1609344"/>
          </a:xfrm>
        </p:spPr>
        <p:txBody>
          <a:bodyPr>
            <a:normAutofit/>
          </a:bodyPr>
          <a:lstStyle/>
          <a:p>
            <a:r>
              <a:rPr lang="en-US" sz="5400" dirty="0"/>
              <a:t>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56F1-B03C-449A-BBB0-291BEE687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937004"/>
            <a:ext cx="12192000" cy="4050792"/>
          </a:xfrm>
        </p:spPr>
        <p:txBody>
          <a:bodyPr>
            <a:normAutofit/>
          </a:bodyPr>
          <a:lstStyle/>
          <a:p>
            <a:pPr lvl="2"/>
            <a:r>
              <a:rPr lang="en-US" sz="3500" dirty="0"/>
              <a:t>Treated either by conservative or surgical intervention</a:t>
            </a:r>
          </a:p>
          <a:p>
            <a:pPr lvl="2"/>
            <a:r>
              <a:rPr lang="en-US" sz="3500" dirty="0"/>
              <a:t>Conservative : </a:t>
            </a:r>
            <a:br>
              <a:rPr lang="en-US" sz="3500" dirty="0"/>
            </a:br>
            <a:r>
              <a:rPr lang="en-US" sz="3500" dirty="0"/>
              <a:t>thickening of food , semi setting after a meal ,</a:t>
            </a:r>
          </a:p>
          <a:p>
            <a:pPr lvl="2"/>
            <a:r>
              <a:rPr lang="en-US" sz="3500" dirty="0"/>
              <a:t>Surgical indication IF conservative treatment failed , persistent esophagitis, anemia and failure of thrive, intractable vomiting</a:t>
            </a:r>
          </a:p>
        </p:txBody>
      </p:sp>
    </p:spTree>
    <p:extLst>
      <p:ext uri="{BB962C8B-B14F-4D97-AF65-F5344CB8AC3E}">
        <p14:creationId xmlns:p14="http://schemas.microsoft.com/office/powerpoint/2010/main" val="1308334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57" y="265556"/>
            <a:ext cx="11015472" cy="61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idx="1"/>
          </p:nvPr>
        </p:nvSpPr>
        <p:spPr>
          <a:xfrm>
            <a:off x="285241" y="228193"/>
            <a:ext cx="11458523" cy="650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 dirty="0"/>
              <a:t>Embryology: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en-US" sz="2800" dirty="0"/>
              <a:t>      The Diaphragm is  </a:t>
            </a:r>
            <a:r>
              <a:rPr lang="en-US" sz="2800" b="1" dirty="0" err="1">
                <a:solidFill>
                  <a:srgbClr val="FF0000"/>
                </a:solidFill>
              </a:rPr>
              <a:t>musculotendonous</a:t>
            </a:r>
            <a:r>
              <a:rPr lang="en-US" sz="2800" dirty="0"/>
              <a:t> partition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en-US" sz="2800" b="1" dirty="0">
                <a:solidFill>
                  <a:srgbClr val="FF0000"/>
                </a:solidFill>
              </a:rPr>
              <a:t>      Mesodermal</a:t>
            </a:r>
            <a:r>
              <a:rPr lang="en-US" sz="2800" dirty="0"/>
              <a:t> origin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en-US" sz="2800" dirty="0"/>
              <a:t>It develops from </a:t>
            </a:r>
            <a:r>
              <a:rPr lang="en-US" sz="2800" dirty="0">
                <a:solidFill>
                  <a:srgbClr val="00B050"/>
                </a:solidFill>
              </a:rPr>
              <a:t>4 embryologic structure</a:t>
            </a:r>
            <a:r>
              <a:rPr lang="en-US" sz="2800" dirty="0"/>
              <a:t>:</a:t>
            </a:r>
            <a:endParaRPr sz="2800" dirty="0"/>
          </a:p>
          <a:p>
            <a:pPr marL="731520" lvl="1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B050"/>
                </a:solidFill>
              </a:rPr>
              <a:t>Septum </a:t>
            </a:r>
            <a:r>
              <a:rPr lang="en-US" sz="2800" b="1" dirty="0" err="1">
                <a:solidFill>
                  <a:srgbClr val="00B050"/>
                </a:solidFill>
              </a:rPr>
              <a:t>transversum</a:t>
            </a:r>
            <a:r>
              <a:rPr lang="en-US" sz="2800" dirty="0"/>
              <a:t> form the anterior central tendon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dirty="0"/>
              <a:t>The </a:t>
            </a:r>
            <a:r>
              <a:rPr lang="en-US" sz="2800" b="1" dirty="0" err="1">
                <a:solidFill>
                  <a:srgbClr val="00B050"/>
                </a:solidFill>
              </a:rPr>
              <a:t>Pleuroperitoneal</a:t>
            </a:r>
            <a:r>
              <a:rPr lang="en-US" sz="2800" b="1" dirty="0">
                <a:solidFill>
                  <a:srgbClr val="00B050"/>
                </a:solidFill>
              </a:rPr>
              <a:t> membrane</a:t>
            </a:r>
            <a:r>
              <a:rPr lang="en-US" sz="2800" b="1" dirty="0"/>
              <a:t> </a:t>
            </a:r>
            <a:r>
              <a:rPr lang="en-US" sz="2800" dirty="0"/>
              <a:t>form the dorsolateral portions 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b="1" dirty="0">
                <a:solidFill>
                  <a:srgbClr val="00B050"/>
                </a:solidFill>
              </a:rPr>
              <a:t>Dorsal </a:t>
            </a:r>
            <a:r>
              <a:rPr lang="en-US" sz="2800" b="1" dirty="0" err="1">
                <a:solidFill>
                  <a:srgbClr val="00B050"/>
                </a:solidFill>
              </a:rPr>
              <a:t>mesentry</a:t>
            </a:r>
            <a:r>
              <a:rPr lang="en-US" sz="2800" b="1" dirty="0">
                <a:solidFill>
                  <a:srgbClr val="00B050"/>
                </a:solidFill>
              </a:rPr>
              <a:t> of esophageal mesentery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form the dorsal </a:t>
            </a:r>
            <a:r>
              <a:rPr lang="en-US" sz="2800" dirty="0" err="1"/>
              <a:t>crura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b="1" dirty="0">
                <a:solidFill>
                  <a:srgbClr val="00B050"/>
                </a:solidFill>
              </a:rPr>
              <a:t>Mesoderm of body  wall</a:t>
            </a:r>
            <a:r>
              <a:rPr lang="en-US" sz="2800" dirty="0"/>
              <a:t> form the peripheral muscular portion of the diaphragm  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7797"/>
            <a:ext cx="12191999" cy="6601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51502" y="120089"/>
            <a:ext cx="12140498" cy="116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 sz="450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CONGENITAL</a:t>
            </a:r>
            <a:r>
              <a:rPr lang="en-US" sz="4500" b="0" i="0" u="none" strike="noStrike" cap="none" dirty="0">
                <a:latin typeface="Rockwell"/>
                <a:ea typeface="Rockwell"/>
                <a:cs typeface="Rockwell"/>
                <a:sym typeface="Rockwell"/>
              </a:rPr>
              <a:t> DIAPHRAGMATIC HERNIA</a:t>
            </a:r>
            <a:endParaRPr sz="4500" b="0" i="0" u="none" strike="noStrike" cap="none" dirty="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20" name="Google Shape;120;p1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32022" y="1062658"/>
            <a:ext cx="6438289" cy="523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46" y="965075"/>
            <a:ext cx="4706258" cy="271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02" y="3865583"/>
            <a:ext cx="4958413" cy="28723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2C7546-32B8-41ED-B0AA-3811CD4BA927}"/>
                  </a:ext>
                </a:extLst>
              </p14:cNvPr>
              <p14:cNvContentPartPr/>
              <p14:nvPr/>
            </p14:nvContentPartPr>
            <p14:xfrm>
              <a:off x="1757825" y="-9891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2C7546-32B8-41ED-B0AA-3811CD4BA9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9185" y="-1075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9902EA-442B-44CE-B1E2-E4E5F7068EC2}"/>
                  </a:ext>
                </a:extLst>
              </p14:cNvPr>
              <p14:cNvContentPartPr/>
              <p14:nvPr/>
            </p14:nvContentPartPr>
            <p14:xfrm>
              <a:off x="2376665" y="172982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9902EA-442B-44CE-B1E2-E4E5F7068E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8025" y="17208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A3960D-83A7-45C1-A02F-A5424984AC61}"/>
                  </a:ext>
                </a:extLst>
              </p14:cNvPr>
              <p14:cNvContentPartPr/>
              <p14:nvPr/>
            </p14:nvContentPartPr>
            <p14:xfrm>
              <a:off x="-802135" y="144866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A3960D-83A7-45C1-A02F-A5424984AC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811135" y="143966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980201" y="-167347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CONGENITAL DIAPHRAGMATIC HERNIA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idx="1"/>
          </p:nvPr>
        </p:nvSpPr>
        <p:spPr>
          <a:xfrm>
            <a:off x="442318" y="1102691"/>
            <a:ext cx="10885809" cy="532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 dirty="0"/>
              <a:t>  Cause:</a:t>
            </a:r>
            <a:endParaRPr dirty="0"/>
          </a:p>
          <a:p>
            <a:pPr marL="617220" lvl="1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dirty="0"/>
              <a:t>Failure of closure of the </a:t>
            </a:r>
            <a:r>
              <a:rPr lang="en-US" sz="2800" dirty="0" err="1">
                <a:solidFill>
                  <a:srgbClr val="FF0000"/>
                </a:solidFill>
              </a:rPr>
              <a:t>p</a:t>
            </a:r>
            <a:r>
              <a:rPr lang="en-US" sz="2800" dirty="0" err="1"/>
              <a:t>leuroperitoneal</a:t>
            </a:r>
            <a:r>
              <a:rPr lang="en-US" sz="2800" dirty="0"/>
              <a:t> canals</a:t>
            </a:r>
            <a:endParaRPr dirty="0"/>
          </a:p>
          <a:p>
            <a:pPr marL="617220" lvl="1" indent="-19176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None/>
            </a:pPr>
            <a:endParaRPr sz="2800"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80"/>
              <a:buChar char="▪"/>
            </a:pPr>
            <a:r>
              <a:rPr lang="en-US" sz="2800" dirty="0"/>
              <a:t>Pathogenesis: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dirty="0"/>
              <a:t>95% occur through the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osterior foramen of </a:t>
            </a:r>
            <a:r>
              <a:rPr lang="en-US" sz="2800" dirty="0" err="1"/>
              <a:t>Bochdalek</a:t>
            </a:r>
            <a:r>
              <a:rPr lang="en-US" sz="2800" dirty="0"/>
              <a:t>, while 5% occur through the anterior foramen of </a:t>
            </a:r>
            <a:r>
              <a:rPr lang="en-US" sz="2800" dirty="0" err="1"/>
              <a:t>Morgagni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dirty="0"/>
              <a:t>The bowel loops herniated through this defect into the chest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dirty="0"/>
              <a:t>Impairing development of the lung</a:t>
            </a:r>
            <a:endParaRPr dirty="0"/>
          </a:p>
          <a:p>
            <a:pPr marL="731520" lvl="1" indent="-30606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None/>
            </a:pPr>
            <a:endParaRPr sz="2800"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80"/>
              <a:buChar char="▪"/>
            </a:pPr>
            <a:r>
              <a:rPr lang="en-US" sz="2800" dirty="0"/>
              <a:t>Types: </a:t>
            </a:r>
            <a:endParaRPr dirty="0"/>
          </a:p>
          <a:p>
            <a:pPr marL="617220" lvl="1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dirty="0" err="1"/>
              <a:t>Bochdalek</a:t>
            </a:r>
            <a:r>
              <a:rPr lang="en-US" sz="2800" dirty="0"/>
              <a:t> hernia; </a:t>
            </a:r>
            <a:r>
              <a:rPr lang="en-US" sz="2800" dirty="0" err="1"/>
              <a:t>posterolateral</a:t>
            </a:r>
            <a:r>
              <a:rPr lang="en-US" sz="2800" dirty="0"/>
              <a:t> defect</a:t>
            </a:r>
            <a:endParaRPr dirty="0"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 dirty="0" err="1"/>
              <a:t>Morgagni</a:t>
            </a:r>
            <a:r>
              <a:rPr lang="en-US" sz="2800" dirty="0"/>
              <a:t> hernia; </a:t>
            </a:r>
            <a:r>
              <a:rPr lang="en-US" sz="2800" dirty="0" err="1"/>
              <a:t>anteromedial</a:t>
            </a:r>
            <a:r>
              <a:rPr lang="en-US" sz="2800" dirty="0"/>
              <a:t> defect</a:t>
            </a:r>
            <a:endParaRPr dirty="0"/>
          </a:p>
          <a:p>
            <a:pPr marL="27432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idx="1"/>
          </p:nvPr>
        </p:nvSpPr>
        <p:spPr>
          <a:xfrm>
            <a:off x="409720" y="418114"/>
            <a:ext cx="10058400" cy="492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20"/>
              <a:buChar char="▪"/>
            </a:pPr>
            <a:r>
              <a:rPr lang="en-US" sz="3200" dirty="0"/>
              <a:t>Associated anomalies:</a:t>
            </a:r>
            <a:endParaRPr dirty="0"/>
          </a:p>
          <a:p>
            <a:pPr marL="617220" lvl="1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720"/>
              <a:buFont typeface="Rockwell"/>
              <a:buAutoNum type="arabicPeriod"/>
            </a:pPr>
            <a:r>
              <a:rPr lang="en-US" sz="3200" dirty="0" err="1"/>
              <a:t>Malrotation</a:t>
            </a:r>
            <a:endParaRPr dirty="0"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720"/>
              <a:buFont typeface="Rockwell"/>
              <a:buAutoNum type="arabicPeriod"/>
            </a:pPr>
            <a:r>
              <a:rPr lang="en-US" sz="3200" dirty="0"/>
              <a:t>CNS defects (</a:t>
            </a:r>
            <a:r>
              <a:rPr lang="en-US" sz="3200" dirty="0" err="1"/>
              <a:t>spina</a:t>
            </a:r>
            <a:r>
              <a:rPr lang="en-US" sz="3200" dirty="0"/>
              <a:t> bifida, hydrocephalus, cerebral </a:t>
            </a:r>
            <a:r>
              <a:rPr lang="en-US" sz="3200" dirty="0" err="1"/>
              <a:t>dysgenesis</a:t>
            </a:r>
            <a:r>
              <a:rPr lang="en-US" sz="3200" dirty="0"/>
              <a:t>)</a:t>
            </a:r>
            <a:endParaRPr dirty="0"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720"/>
              <a:buFont typeface="Rockwell"/>
              <a:buAutoNum type="arabicPeriod"/>
            </a:pPr>
            <a:r>
              <a:rPr lang="en-US" sz="3200" dirty="0"/>
              <a:t>Cardiovascular defects (ASD, VSD, </a:t>
            </a:r>
            <a:r>
              <a:rPr lang="en-US" sz="3200" dirty="0" err="1"/>
              <a:t>coarctation</a:t>
            </a:r>
            <a:r>
              <a:rPr lang="en-US" sz="3200" dirty="0"/>
              <a:t> of aorta)</a:t>
            </a:r>
            <a:endParaRPr sz="3200" dirty="0"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720"/>
              <a:buFont typeface="Rockwell"/>
              <a:buAutoNum type="arabicPeriod"/>
            </a:pPr>
            <a:r>
              <a:rPr lang="en-US" sz="3200" dirty="0"/>
              <a:t>Chromosomal disorders (trisomy 18, 21)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73775" y="0"/>
            <a:ext cx="7457006" cy="675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idx="1"/>
          </p:nvPr>
        </p:nvSpPr>
        <p:spPr>
          <a:xfrm>
            <a:off x="776458" y="491461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Presentation: </a:t>
            </a:r>
            <a:endParaRPr/>
          </a:p>
          <a:p>
            <a:pPr marL="617220" lvl="1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/>
              <a:t>Obvious respiratory distress (cyanosis, dyspnea, tachypnea)</a:t>
            </a:r>
            <a:endParaRPr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/>
              <a:t>Breath sounds are absent or diminished on the affected side</a:t>
            </a:r>
            <a:endParaRPr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/>
              <a:t>Decrease movement of the affected side</a:t>
            </a:r>
            <a:endParaRPr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/>
              <a:t>Intestinal gurgling sound in the chest at the affected side</a:t>
            </a:r>
            <a:endParaRPr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/>
              <a:t>Vomiting </a:t>
            </a:r>
            <a:endParaRPr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/>
              <a:t>Scaphoid or flat abdomen</a:t>
            </a:r>
            <a:endParaRPr/>
          </a:p>
          <a:p>
            <a:pPr marL="617220" lvl="1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AutoNum type="arabicPeriod"/>
            </a:pPr>
            <a:r>
              <a:rPr lang="en-US" sz="2800"/>
              <a:t>Shift of the apex beat to opposite of the affected side (apparent dextrocardia)</a:t>
            </a:r>
            <a:endParaRPr/>
          </a:p>
          <a:p>
            <a:pPr marL="617220" lvl="1" indent="-19176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Font typeface="Rockwell"/>
              <a:buNone/>
            </a:pPr>
            <a:endParaRPr sz="280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80"/>
              <a:buChar char="▪"/>
            </a:pPr>
            <a:r>
              <a:rPr lang="en-US" sz="2800"/>
              <a:t>Prognosis depends on the time of onset and degree of respiratory impairment </a:t>
            </a:r>
            <a:endParaRPr/>
          </a:p>
          <a:p>
            <a:pPr marL="617220" lvl="1" indent="-19176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Font typeface="Rockwell"/>
              <a:buNone/>
            </a:pPr>
            <a:endParaRPr sz="2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3498</TotalTime>
  <Words>899</Words>
  <Application>Microsoft Office PowerPoint</Application>
  <PresentationFormat>شاشة عريضة</PresentationFormat>
  <Paragraphs>143</Paragraphs>
  <Slides>25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Calibri</vt:lpstr>
      <vt:lpstr>Rockwell</vt:lpstr>
      <vt:lpstr>Tw Cen MT</vt:lpstr>
      <vt:lpstr>Tw Cen MT Condensed</vt:lpstr>
      <vt:lpstr>Wingdings 3</vt:lpstr>
      <vt:lpstr>Integral</vt:lpstr>
      <vt:lpstr>Diaphragmatic hernia</vt:lpstr>
      <vt:lpstr>عرض تقديمي في PowerPoint</vt:lpstr>
      <vt:lpstr>عرض تقديمي في PowerPoint</vt:lpstr>
      <vt:lpstr>عرض تقديمي في PowerPoint</vt:lpstr>
      <vt:lpstr>CONGENITAL DIAPHRAGMATIC HERNIA</vt:lpstr>
      <vt:lpstr>CONGENITAL DIAPHRAGMATIC HERNIA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Morgagni hernia</vt:lpstr>
      <vt:lpstr>عرض تقديمي في PowerPoint</vt:lpstr>
      <vt:lpstr>Eventration of the diaphragm</vt:lpstr>
      <vt:lpstr>عرض تقديمي في PowerPoint</vt:lpstr>
      <vt:lpstr>عرض تقديمي في PowerPoint</vt:lpstr>
      <vt:lpstr>Hiatus hernia</vt:lpstr>
      <vt:lpstr>عرض تقديمي في PowerPoint</vt:lpstr>
      <vt:lpstr>عرض تقديمي في PowerPoint</vt:lpstr>
      <vt:lpstr>Investigation : </vt:lpstr>
      <vt:lpstr>Treatment </vt:lpstr>
      <vt:lpstr>عرض تقديمي في PowerPoint</vt:lpstr>
      <vt:lpstr>Treatment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Diaphragmatic hernia</dc:title>
  <dc:creator>Ahmad Saleh</dc:creator>
  <cp:lastModifiedBy>Sondos Ziyad</cp:lastModifiedBy>
  <cp:revision>57</cp:revision>
  <dcterms:created xsi:type="dcterms:W3CDTF">2018-09-27T20:35:43Z</dcterms:created>
  <dcterms:modified xsi:type="dcterms:W3CDTF">2021-12-08T07:20:37Z</dcterms:modified>
</cp:coreProperties>
</file>