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5.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6.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92"/>
  </p:notesMasterIdLst>
  <p:sldIdLst>
    <p:sldId id="256" r:id="rId2"/>
    <p:sldId id="460" r:id="rId3"/>
    <p:sldId id="271" r:id="rId4"/>
    <p:sldId id="280" r:id="rId5"/>
    <p:sldId id="283" r:id="rId6"/>
    <p:sldId id="311" r:id="rId7"/>
    <p:sldId id="313" r:id="rId8"/>
    <p:sldId id="312" r:id="rId9"/>
    <p:sldId id="268" r:id="rId10"/>
    <p:sldId id="314" r:id="rId11"/>
    <p:sldId id="315" r:id="rId12"/>
    <p:sldId id="316" r:id="rId13"/>
    <p:sldId id="257" r:id="rId14"/>
    <p:sldId id="317" r:id="rId15"/>
    <p:sldId id="318" r:id="rId16"/>
    <p:sldId id="414" r:id="rId17"/>
    <p:sldId id="447" r:id="rId18"/>
    <p:sldId id="420" r:id="rId19"/>
    <p:sldId id="427" r:id="rId20"/>
    <p:sldId id="422" r:id="rId21"/>
    <p:sldId id="445" r:id="rId22"/>
    <p:sldId id="441" r:id="rId23"/>
    <p:sldId id="449" r:id="rId24"/>
    <p:sldId id="451" r:id="rId25"/>
    <p:sldId id="452" r:id="rId26"/>
    <p:sldId id="453" r:id="rId27"/>
    <p:sldId id="454" r:id="rId28"/>
    <p:sldId id="455" r:id="rId29"/>
    <p:sldId id="456" r:id="rId30"/>
    <p:sldId id="471" r:id="rId31"/>
    <p:sldId id="457" r:id="rId32"/>
    <p:sldId id="260" r:id="rId33"/>
    <p:sldId id="258" r:id="rId34"/>
    <p:sldId id="265" r:id="rId35"/>
    <p:sldId id="262" r:id="rId36"/>
    <p:sldId id="264" r:id="rId37"/>
    <p:sldId id="267"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40" r:id="rId54"/>
    <p:sldId id="341" r:id="rId55"/>
    <p:sldId id="342" r:id="rId56"/>
    <p:sldId id="374" r:id="rId57"/>
    <p:sldId id="376" r:id="rId58"/>
    <p:sldId id="464" r:id="rId59"/>
    <p:sldId id="377" r:id="rId60"/>
    <p:sldId id="402" r:id="rId61"/>
    <p:sldId id="378" r:id="rId62"/>
    <p:sldId id="405" r:id="rId63"/>
    <p:sldId id="465" r:id="rId64"/>
    <p:sldId id="401" r:id="rId65"/>
    <p:sldId id="467" r:id="rId66"/>
    <p:sldId id="409" r:id="rId67"/>
    <p:sldId id="469" r:id="rId68"/>
    <p:sldId id="410" r:id="rId69"/>
    <p:sldId id="411" r:id="rId70"/>
    <p:sldId id="412" r:id="rId71"/>
    <p:sldId id="380" r:id="rId72"/>
    <p:sldId id="413" r:id="rId73"/>
    <p:sldId id="462" r:id="rId74"/>
    <p:sldId id="263" r:id="rId75"/>
    <p:sldId id="277" r:id="rId76"/>
    <p:sldId id="269" r:id="rId77"/>
    <p:sldId id="270" r:id="rId78"/>
    <p:sldId id="459" r:id="rId79"/>
    <p:sldId id="272" r:id="rId80"/>
    <p:sldId id="273" r:id="rId81"/>
    <p:sldId id="274" r:id="rId82"/>
    <p:sldId id="363" r:id="rId83"/>
    <p:sldId id="364" r:id="rId84"/>
    <p:sldId id="365" r:id="rId85"/>
    <p:sldId id="461" r:id="rId86"/>
    <p:sldId id="367" r:id="rId87"/>
    <p:sldId id="368" r:id="rId88"/>
    <p:sldId id="369" r:id="rId89"/>
    <p:sldId id="370" r:id="rId90"/>
    <p:sldId id="371" r:id="rId9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hanad Esam AlKaraki" initials="MEA" lastIdx="1" clrIdx="0">
    <p:extLst>
      <p:ext uri="{19B8F6BF-5375-455C-9EA6-DF929625EA0E}">
        <p15:presenceInfo xmlns:p15="http://schemas.microsoft.com/office/powerpoint/2012/main" userId="Muhanad Esam AlKaraki" providerId="None"/>
      </p:ext>
    </p:extLst>
  </p:cmAuthor>
  <p:cmAuthor id="2" name="bayan azzam" initials="ba" lastIdx="1" clrIdx="1">
    <p:extLst>
      <p:ext uri="{19B8F6BF-5375-455C-9EA6-DF929625EA0E}">
        <p15:presenceInfo xmlns:p15="http://schemas.microsoft.com/office/powerpoint/2012/main" userId="1bb42f52e295b4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0FF"/>
    <a:srgbClr val="FF0000"/>
    <a:srgbClr val="F5F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F3746-A3A5-48FB-9231-E128CE6D4B5B}" v="29" dt="2022-10-17T21:18:26.900"/>
    <p1510:client id="{0DD266EE-AD41-4133-81E0-1A5AF9540E94}" v="6" dt="2022-10-15T16:56:54.667"/>
    <p1510:client id="{2372087B-E00B-4305-97F2-D92BE77606FE}" v="3" dt="2022-10-16T08:55:32.965"/>
    <p1510:client id="{4E09530E-A4F5-442B-88CD-4F8F10B2813A}" v="103" dt="2022-10-14T22:23:31.717"/>
    <p1510:client id="{96815C12-7A7A-48A9-A160-ADF9FE8B208E}" v="2" dt="2022-10-14T20:31:16.365"/>
    <p1510:client id="{998CD7F5-A069-4B1C-8582-762ABF457EEC}" v="68" dt="2022-10-15T21:14:34.627"/>
    <p1510:client id="{D721C55C-A164-9C4A-893C-97877C4B4590}" v="6" dt="2022-10-15T20:02:28.812"/>
  </p1510:revLst>
</p1510:revInfo>
</file>

<file path=ppt/tableStyles.xml><?xml version="1.0" encoding="utf-8"?>
<a:tblStyleLst xmlns:a="http://schemas.openxmlformats.org/drawingml/2006/main" def="{AC2AA40D-DF37-4A63-89BE-DF754A01B1A2}">
  <a:tblStyle styleId="{AC2AA40D-DF37-4A63-89BE-DF754A01B1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0DD266EE-AD41-4133-81E0-1A5AF9540E94}"/>
    <pc:docChg chg="modSld">
      <pc:chgData name="Guest User" userId="" providerId="Windows Live" clId="Web-{0DD266EE-AD41-4133-81E0-1A5AF9540E94}" dt="2022-10-15T16:56:37.900" v="1" actId="20577"/>
      <pc:docMkLst>
        <pc:docMk/>
      </pc:docMkLst>
      <pc:sldChg chg="modSp">
        <pc:chgData name="Guest User" userId="" providerId="Windows Live" clId="Web-{0DD266EE-AD41-4133-81E0-1A5AF9540E94}" dt="2022-10-15T16:56:37.900" v="1" actId="20577"/>
        <pc:sldMkLst>
          <pc:docMk/>
          <pc:sldMk cId="0" sldId="268"/>
        </pc:sldMkLst>
        <pc:spChg chg="mod">
          <ac:chgData name="Guest User" userId="" providerId="Windows Live" clId="Web-{0DD266EE-AD41-4133-81E0-1A5AF9540E94}" dt="2022-10-15T16:56:37.900" v="1" actId="20577"/>
          <ac:spMkLst>
            <pc:docMk/>
            <pc:sldMk cId="0" sldId="268"/>
            <ac:spMk id="11" creationId="{65A78846-1D69-40DD-CEE7-99787A656F8B}"/>
          </ac:spMkLst>
        </pc:spChg>
      </pc:sldChg>
      <pc:sldChg chg="modSp">
        <pc:chgData name="Guest User" userId="" providerId="Windows Live" clId="Web-{0DD266EE-AD41-4133-81E0-1A5AF9540E94}" dt="2022-10-15T16:56:37.822" v="0" actId="20577"/>
        <pc:sldMkLst>
          <pc:docMk/>
          <pc:sldMk cId="1816564664" sldId="312"/>
        </pc:sldMkLst>
        <pc:spChg chg="mod">
          <ac:chgData name="Guest User" userId="" providerId="Windows Live" clId="Web-{0DD266EE-AD41-4133-81E0-1A5AF9540E94}" dt="2022-10-15T16:56:37.822" v="0" actId="20577"/>
          <ac:spMkLst>
            <pc:docMk/>
            <pc:sldMk cId="1816564664" sldId="312"/>
            <ac:spMk id="2" creationId="{B2646B10-0860-B39C-AFC1-B7FB2AC6BB14}"/>
          </ac:spMkLst>
        </pc:spChg>
      </pc:sldChg>
    </pc:docChg>
  </pc:docChgLst>
  <pc:docChgLst>
    <pc:chgData name="Guest User" providerId="Windows Live" clId="Web-{998CD7F5-A069-4B1C-8582-762ABF457EEC}"/>
    <pc:docChg chg="modSld">
      <pc:chgData name="Guest User" userId="" providerId="Windows Live" clId="Web-{998CD7F5-A069-4B1C-8582-762ABF457EEC}" dt="2022-10-15T21:14:34.627" v="69" actId="20577"/>
      <pc:docMkLst>
        <pc:docMk/>
      </pc:docMkLst>
      <pc:sldChg chg="modSp">
        <pc:chgData name="Guest User" userId="" providerId="Windows Live" clId="Web-{998CD7F5-A069-4B1C-8582-762ABF457EEC}" dt="2022-10-15T21:14:17.267" v="68" actId="20577"/>
        <pc:sldMkLst>
          <pc:docMk/>
          <pc:sldMk cId="2956808625" sldId="401"/>
        </pc:sldMkLst>
        <pc:spChg chg="mod">
          <ac:chgData name="Guest User" userId="" providerId="Windows Live" clId="Web-{998CD7F5-A069-4B1C-8582-762ABF457EEC}" dt="2022-10-15T21:14:17.267" v="68" actId="20577"/>
          <ac:spMkLst>
            <pc:docMk/>
            <pc:sldMk cId="2956808625" sldId="401"/>
            <ac:spMk id="3" creationId="{00000000-0000-0000-0000-000000000000}"/>
          </ac:spMkLst>
        </pc:spChg>
      </pc:sldChg>
      <pc:sldChg chg="modSp">
        <pc:chgData name="Guest User" userId="" providerId="Windows Live" clId="Web-{998CD7F5-A069-4B1C-8582-762ABF457EEC}" dt="2022-10-15T21:10:15.118" v="1" actId="20577"/>
        <pc:sldMkLst>
          <pc:docMk/>
          <pc:sldMk cId="1690247206" sldId="402"/>
        </pc:sldMkLst>
        <pc:spChg chg="mod">
          <ac:chgData name="Guest User" userId="" providerId="Windows Live" clId="Web-{998CD7F5-A069-4B1C-8582-762ABF457EEC}" dt="2022-10-15T21:10:15.118" v="1" actId="20577"/>
          <ac:spMkLst>
            <pc:docMk/>
            <pc:sldMk cId="1690247206" sldId="402"/>
            <ac:spMk id="5" creationId="{AA729BA0-3CBD-6EE0-6F90-DC7645CB8312}"/>
          </ac:spMkLst>
        </pc:spChg>
      </pc:sldChg>
      <pc:sldChg chg="addSp delSp modSp">
        <pc:chgData name="Guest User" userId="" providerId="Windows Live" clId="Web-{998CD7F5-A069-4B1C-8582-762ABF457EEC}" dt="2022-10-15T21:13:41.063" v="16"/>
        <pc:sldMkLst>
          <pc:docMk/>
          <pc:sldMk cId="1176021636" sldId="465"/>
        </pc:sldMkLst>
        <pc:spChg chg="mod">
          <ac:chgData name="Guest User" userId="" providerId="Windows Live" clId="Web-{998CD7F5-A069-4B1C-8582-762ABF457EEC}" dt="2022-10-15T21:10:26.259" v="11" actId="20577"/>
          <ac:spMkLst>
            <pc:docMk/>
            <pc:sldMk cId="1176021636" sldId="465"/>
            <ac:spMk id="3" creationId="{2430E5CF-B10B-2C14-D011-FE781184C9D0}"/>
          </ac:spMkLst>
        </pc:spChg>
        <pc:picChg chg="add del mod">
          <ac:chgData name="Guest User" userId="" providerId="Windows Live" clId="Web-{998CD7F5-A069-4B1C-8582-762ABF457EEC}" dt="2022-10-15T21:13:39.500" v="15"/>
          <ac:picMkLst>
            <pc:docMk/>
            <pc:sldMk cId="1176021636" sldId="465"/>
            <ac:picMk id="2" creationId="{EEA2D9F2-E011-D342-5736-A3DBEA59C297}"/>
          </ac:picMkLst>
        </pc:picChg>
        <pc:picChg chg="add del mod">
          <ac:chgData name="Guest User" userId="" providerId="Windows Live" clId="Web-{998CD7F5-A069-4B1C-8582-762ABF457EEC}" dt="2022-10-15T21:13:41.063" v="16"/>
          <ac:picMkLst>
            <pc:docMk/>
            <pc:sldMk cId="1176021636" sldId="465"/>
            <ac:picMk id="4" creationId="{10FDF9F7-AB82-5A42-1FAF-D599BF3CE2EE}"/>
          </ac:picMkLst>
        </pc:picChg>
      </pc:sldChg>
      <pc:sldChg chg="modSp">
        <pc:chgData name="Guest User" userId="" providerId="Windows Live" clId="Web-{998CD7F5-A069-4B1C-8582-762ABF457EEC}" dt="2022-10-15T21:14:34.627" v="69" actId="20577"/>
        <pc:sldMkLst>
          <pc:docMk/>
          <pc:sldMk cId="3399958114" sldId="467"/>
        </pc:sldMkLst>
        <pc:spChg chg="mod">
          <ac:chgData name="Guest User" userId="" providerId="Windows Live" clId="Web-{998CD7F5-A069-4B1C-8582-762ABF457EEC}" dt="2022-10-15T21:14:34.627" v="69" actId="20577"/>
          <ac:spMkLst>
            <pc:docMk/>
            <pc:sldMk cId="3399958114" sldId="467"/>
            <ac:spMk id="3" creationId="{A562F2E2-2422-12A8-F443-1A851C516B4E}"/>
          </ac:spMkLst>
        </pc:spChg>
      </pc:sldChg>
    </pc:docChg>
  </pc:docChgLst>
  <pc:docChgLst>
    <pc:chgData name="Guest User" providerId="Windows Live" clId="Web-{AA5BDFCD-4E3A-45C4-8522-923BECE7DEAA}"/>
    <pc:docChg chg="modSld">
      <pc:chgData name="Guest User" userId="" providerId="Windows Live" clId="Web-{AA5BDFCD-4E3A-45C4-8522-923BECE7DEAA}" dt="2022-10-14T15:23:16.810" v="7" actId="1076"/>
      <pc:docMkLst>
        <pc:docMk/>
      </pc:docMkLst>
      <pc:sldChg chg="modSp">
        <pc:chgData name="Guest User" userId="" providerId="Windows Live" clId="Web-{AA5BDFCD-4E3A-45C4-8522-923BECE7DEAA}" dt="2022-10-14T15:23:16.810" v="7" actId="1076"/>
        <pc:sldMkLst>
          <pc:docMk/>
          <pc:sldMk cId="4269597533" sldId="380"/>
        </pc:sldMkLst>
        <pc:spChg chg="mod">
          <ac:chgData name="Guest User" userId="" providerId="Windows Live" clId="Web-{AA5BDFCD-4E3A-45C4-8522-923BECE7DEAA}" dt="2022-10-14T15:22:35.934" v="6" actId="20577"/>
          <ac:spMkLst>
            <pc:docMk/>
            <pc:sldMk cId="4269597533" sldId="380"/>
            <ac:spMk id="3" creationId="{00000000-0000-0000-0000-000000000000}"/>
          </ac:spMkLst>
        </pc:spChg>
        <pc:picChg chg="mod">
          <ac:chgData name="Guest User" userId="" providerId="Windows Live" clId="Web-{AA5BDFCD-4E3A-45C4-8522-923BECE7DEAA}" dt="2022-10-14T15:23:16.810" v="7" actId="1076"/>
          <ac:picMkLst>
            <pc:docMk/>
            <pc:sldMk cId="4269597533" sldId="380"/>
            <ac:picMk id="16" creationId="{0B0B3326-8755-86C7-FA97-C6E8480DBDEF}"/>
          </ac:picMkLst>
        </pc:picChg>
      </pc:sldChg>
    </pc:docChg>
  </pc:docChgLst>
  <pc:docChgLst>
    <pc:chgData name="Guest User" providerId="Windows Live" clId="Web-{96815C12-7A7A-48A9-A160-ADF9FE8B208E}"/>
    <pc:docChg chg="modSld">
      <pc:chgData name="Guest User" userId="" providerId="Windows Live" clId="Web-{96815C12-7A7A-48A9-A160-ADF9FE8B208E}" dt="2022-10-14T20:31:16.365" v="1"/>
      <pc:docMkLst>
        <pc:docMk/>
      </pc:docMkLst>
      <pc:sldChg chg="addSp delSp">
        <pc:chgData name="Guest User" userId="" providerId="Windows Live" clId="Web-{96815C12-7A7A-48A9-A160-ADF9FE8B208E}" dt="2022-10-14T20:31:16.365" v="1"/>
        <pc:sldMkLst>
          <pc:docMk/>
          <pc:sldMk cId="0" sldId="324"/>
        </pc:sldMkLst>
        <pc:inkChg chg="add del">
          <ac:chgData name="Guest User" userId="" providerId="Windows Live" clId="Web-{96815C12-7A7A-48A9-A160-ADF9FE8B208E}" dt="2022-10-14T20:31:16.365" v="1"/>
          <ac:inkMkLst>
            <pc:docMk/>
            <pc:sldMk cId="0" sldId="324"/>
            <ac:inkMk id="9" creationId="{9A335EC6-6217-65E5-52FC-8A2D08C64210}"/>
          </ac:inkMkLst>
        </pc:inkChg>
      </pc:sldChg>
    </pc:docChg>
  </pc:docChgLst>
  <pc:docChgLst>
    <pc:chgData name="Guest User" providerId="Windows Live" clId="Web-{4E09530E-A4F5-442B-88CD-4F8F10B2813A}"/>
    <pc:docChg chg="modSld">
      <pc:chgData name="Guest User" userId="" providerId="Windows Live" clId="Web-{4E09530E-A4F5-442B-88CD-4F8F10B2813A}" dt="2022-10-14T22:23:31.717" v="100" actId="20577"/>
      <pc:docMkLst>
        <pc:docMk/>
      </pc:docMkLst>
      <pc:sldChg chg="modSp">
        <pc:chgData name="Guest User" userId="" providerId="Windows Live" clId="Web-{4E09530E-A4F5-442B-88CD-4F8F10B2813A}" dt="2022-10-14T22:23:31.717" v="100" actId="20577"/>
        <pc:sldMkLst>
          <pc:docMk/>
          <pc:sldMk cId="2796249446" sldId="374"/>
        </pc:sldMkLst>
        <pc:spChg chg="mod">
          <ac:chgData name="Guest User" userId="" providerId="Windows Live" clId="Web-{4E09530E-A4F5-442B-88CD-4F8F10B2813A}" dt="2022-10-14T22:23:31.717" v="100" actId="20577"/>
          <ac:spMkLst>
            <pc:docMk/>
            <pc:sldMk cId="2796249446" sldId="374"/>
            <ac:spMk id="4" creationId="{00000000-0000-0000-0000-000000000000}"/>
          </ac:spMkLst>
        </pc:spChg>
      </pc:sldChg>
      <pc:sldChg chg="modSp">
        <pc:chgData name="Guest User" userId="" providerId="Windows Live" clId="Web-{4E09530E-A4F5-442B-88CD-4F8F10B2813A}" dt="2022-10-14T22:21:02.462" v="80" actId="20577"/>
        <pc:sldMkLst>
          <pc:docMk/>
          <pc:sldMk cId="3399958114" sldId="467"/>
        </pc:sldMkLst>
        <pc:spChg chg="mod">
          <ac:chgData name="Guest User" userId="" providerId="Windows Live" clId="Web-{4E09530E-A4F5-442B-88CD-4F8F10B2813A}" dt="2022-10-14T22:21:02.462" v="80" actId="20577"/>
          <ac:spMkLst>
            <pc:docMk/>
            <pc:sldMk cId="3399958114" sldId="467"/>
            <ac:spMk id="3" creationId="{A562F2E2-2422-12A8-F443-1A851C516B4E}"/>
          </ac:spMkLst>
        </pc:spChg>
      </pc:sldChg>
      <pc:sldChg chg="modSp">
        <pc:chgData name="Guest User" userId="" providerId="Windows Live" clId="Web-{4E09530E-A4F5-442B-88CD-4F8F10B2813A}" dt="2022-10-14T22:20:38.993" v="78" actId="1076"/>
        <pc:sldMkLst>
          <pc:docMk/>
          <pc:sldMk cId="2056481384" sldId="469"/>
        </pc:sldMkLst>
        <pc:spChg chg="mod">
          <ac:chgData name="Guest User" userId="" providerId="Windows Live" clId="Web-{4E09530E-A4F5-442B-88CD-4F8F10B2813A}" dt="2022-10-14T22:20:38.993" v="78" actId="1076"/>
          <ac:spMkLst>
            <pc:docMk/>
            <pc:sldMk cId="2056481384" sldId="469"/>
            <ac:spMk id="3" creationId="{D5DB419D-C3A5-DD69-2122-296754A5F997}"/>
          </ac:spMkLst>
        </pc:spChg>
      </pc:sldChg>
    </pc:docChg>
  </pc:docChgLst>
  <pc:docChgLst>
    <pc:chgData name="alia qablan" userId="c09a7a418772a5c0" providerId="LiveId" clId="{D721C55C-A164-9C4A-893C-97877C4B4590}"/>
    <pc:docChg chg="modSld">
      <pc:chgData name="alia qablan" userId="c09a7a418772a5c0" providerId="LiveId" clId="{D721C55C-A164-9C4A-893C-97877C4B4590}" dt="2022-10-15T20:02:28.812" v="5"/>
      <pc:docMkLst>
        <pc:docMk/>
      </pc:docMkLst>
      <pc:sldChg chg="addSp delSp">
        <pc:chgData name="alia qablan" userId="c09a7a418772a5c0" providerId="LiveId" clId="{D721C55C-A164-9C4A-893C-97877C4B4590}" dt="2022-10-15T20:02:28.812" v="5"/>
        <pc:sldMkLst>
          <pc:docMk/>
          <pc:sldMk cId="0" sldId="256"/>
        </pc:sldMkLst>
        <pc:inkChg chg="add del">
          <ac:chgData name="alia qablan" userId="c09a7a418772a5c0" providerId="LiveId" clId="{D721C55C-A164-9C4A-893C-97877C4B4590}" dt="2022-10-15T20:02:12.738" v="2"/>
          <ac:inkMkLst>
            <pc:docMk/>
            <pc:sldMk cId="0" sldId="256"/>
            <ac:inkMk id="5" creationId="{9EE6388D-85E6-1F6B-0D12-2A5F1D6BE0B4}"/>
          </ac:inkMkLst>
        </pc:inkChg>
        <pc:inkChg chg="add del">
          <ac:chgData name="alia qablan" userId="c09a7a418772a5c0" providerId="LiveId" clId="{D721C55C-A164-9C4A-893C-97877C4B4590}" dt="2022-10-15T20:02:12.740" v="3"/>
          <ac:inkMkLst>
            <pc:docMk/>
            <pc:sldMk cId="0" sldId="256"/>
            <ac:inkMk id="6" creationId="{2E3D2889-80D5-2A65-E57A-BCAAC3A1AB07}"/>
          </ac:inkMkLst>
        </pc:inkChg>
        <pc:inkChg chg="add del">
          <ac:chgData name="alia qablan" userId="c09a7a418772a5c0" providerId="LiveId" clId="{D721C55C-A164-9C4A-893C-97877C4B4590}" dt="2022-10-15T20:02:28.812" v="5"/>
          <ac:inkMkLst>
            <pc:docMk/>
            <pc:sldMk cId="0" sldId="256"/>
            <ac:inkMk id="7" creationId="{9B428B5E-3EAB-E4EF-4E45-D3CBA580812D}"/>
          </ac:inkMkLst>
        </pc:inkChg>
      </pc:sldChg>
    </pc:docChg>
  </pc:docChgLst>
  <pc:docChgLst>
    <pc:chgData name="Guest User" providerId="Windows Live" clId="Web-{2372087B-E00B-4305-97F2-D92BE77606FE}"/>
    <pc:docChg chg="modSld">
      <pc:chgData name="Guest User" userId="" providerId="Windows Live" clId="Web-{2372087B-E00B-4305-97F2-D92BE77606FE}" dt="2022-10-16T08:55:32.965" v="2" actId="1076"/>
      <pc:docMkLst>
        <pc:docMk/>
      </pc:docMkLst>
      <pc:sldChg chg="modSp">
        <pc:chgData name="Guest User" userId="" providerId="Windows Live" clId="Web-{2372087B-E00B-4305-97F2-D92BE77606FE}" dt="2022-10-16T08:55:32.965" v="2" actId="1076"/>
        <pc:sldMkLst>
          <pc:docMk/>
          <pc:sldMk cId="1176021636" sldId="465"/>
        </pc:sldMkLst>
        <pc:picChg chg="mod">
          <ac:chgData name="Guest User" userId="" providerId="Windows Live" clId="Web-{2372087B-E00B-4305-97F2-D92BE77606FE}" dt="2022-10-16T08:55:32.965" v="2" actId="1076"/>
          <ac:picMkLst>
            <pc:docMk/>
            <pc:sldMk cId="1176021636" sldId="465"/>
            <ac:picMk id="7" creationId="{03871D80-C423-A71E-8D48-11FAEA5E88F2}"/>
          </ac:picMkLst>
        </pc:picChg>
      </pc:sldChg>
    </pc:docChg>
  </pc:docChgLst>
  <pc:docChgLst>
    <pc:chgData name="Guest User" providerId="Windows Live" clId="Web-{0D5F3746-A3A5-48FB-9231-E128CE6D4B5B}"/>
    <pc:docChg chg="modSld">
      <pc:chgData name="Guest User" userId="" providerId="Windows Live" clId="Web-{0D5F3746-A3A5-48FB-9231-E128CE6D4B5B}" dt="2022-10-17T21:18:26.900" v="30" actId="20577"/>
      <pc:docMkLst>
        <pc:docMk/>
      </pc:docMkLst>
      <pc:sldChg chg="modSp">
        <pc:chgData name="Guest User" userId="" providerId="Windows Live" clId="Web-{0D5F3746-A3A5-48FB-9231-E128CE6D4B5B}" dt="2022-10-17T21:17:46.851" v="1" actId="20577"/>
        <pc:sldMkLst>
          <pc:docMk/>
          <pc:sldMk cId="3479890259" sldId="258"/>
        </pc:sldMkLst>
        <pc:spChg chg="mod">
          <ac:chgData name="Guest User" userId="" providerId="Windows Live" clId="Web-{0D5F3746-A3A5-48FB-9231-E128CE6D4B5B}" dt="2022-10-17T21:17:46.851" v="1" actId="20577"/>
          <ac:spMkLst>
            <pc:docMk/>
            <pc:sldMk cId="3479890259" sldId="258"/>
            <ac:spMk id="3" creationId="{A4E58028-8B43-57C5-054C-26806639A4A4}"/>
          </ac:spMkLst>
        </pc:spChg>
      </pc:sldChg>
      <pc:sldChg chg="modSp">
        <pc:chgData name="Guest User" userId="" providerId="Windows Live" clId="Web-{0D5F3746-A3A5-48FB-9231-E128CE6D4B5B}" dt="2022-10-17T21:18:26.900" v="30" actId="20577"/>
        <pc:sldMkLst>
          <pc:docMk/>
          <pc:sldMk cId="1899536905" sldId="262"/>
        </pc:sldMkLst>
        <pc:spChg chg="mod">
          <ac:chgData name="Guest User" userId="" providerId="Windows Live" clId="Web-{0D5F3746-A3A5-48FB-9231-E128CE6D4B5B}" dt="2022-10-17T21:18:26.900" v="30" actId="20577"/>
          <ac:spMkLst>
            <pc:docMk/>
            <pc:sldMk cId="1899536905" sldId="262"/>
            <ac:spMk id="3" creationId="{5E179BB1-0236-5A27-DFFC-E0B70DA57FA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0F105-EB8A-CE40-964D-278444FCA5B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DC088199-67D8-9E4A-B90F-68BD5AB45B37}">
      <dgm:prSet phldrT="[Text]" phldr="0" custT="1"/>
      <dgm:spPr/>
      <dgm:t>
        <a:bodyPr/>
        <a:lstStyle/>
        <a:p>
          <a:r>
            <a:rPr lang="en-GB" sz="2700" b="0" i="0" u="none" strike="noStrike" cap="none">
              <a:solidFill>
                <a:schemeClr val="bg1"/>
              </a:solidFill>
              <a:latin typeface="Microsoft JhengHei UI Light" panose="020B0304030504040204" pitchFamily="34" charset="-120"/>
              <a:ea typeface="Microsoft JhengHei UI Light" panose="020B0304030504040204" pitchFamily="34" charset="-120"/>
              <a:sym typeface="Vidaloka"/>
            </a:rPr>
            <a:t>5x</a:t>
          </a:r>
        </a:p>
      </dgm:t>
    </dgm:pt>
    <dgm:pt modelId="{EFC8E731-EB50-1A46-9484-C615B1404F0E}" type="parTrans" cxnId="{BE36C1EB-373D-D94B-87B2-063C97BEF343}">
      <dgm:prSet/>
      <dgm:spPr/>
      <dgm:t>
        <a:bodyPr/>
        <a:lstStyle/>
        <a:p>
          <a:endParaRPr lang="en-GB"/>
        </a:p>
      </dgm:t>
    </dgm:pt>
    <dgm:pt modelId="{F75C84DD-3E6B-E447-8ECB-9BEBAE5499D4}" type="sibTrans" cxnId="{BE36C1EB-373D-D94B-87B2-063C97BEF343}">
      <dgm:prSet/>
      <dgm:spPr/>
      <dgm:t>
        <a:bodyPr/>
        <a:lstStyle/>
        <a:p>
          <a:endParaRPr lang="en-GB"/>
        </a:p>
      </dgm:t>
    </dgm:pt>
    <dgm:pt modelId="{777E5C66-2ACC-F040-9817-E930A7BD4733}">
      <dgm:prSet phldrT="[Text]" phldr="0" custT="1"/>
      <dgm:spPr/>
      <dgm:t>
        <a:bodyPr/>
        <a:lstStyle/>
        <a:p>
          <a:r>
            <a:rPr lang="en-GB" sz="16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More common than LGIB</a:t>
          </a:r>
        </a:p>
      </dgm:t>
    </dgm:pt>
    <dgm:pt modelId="{15132F1C-AC95-2641-97DC-C528C1907EE4}" type="parTrans" cxnId="{E6607965-2CD7-3745-A22D-DE2606D147CC}">
      <dgm:prSet/>
      <dgm:spPr/>
      <dgm:t>
        <a:bodyPr/>
        <a:lstStyle/>
        <a:p>
          <a:endParaRPr lang="en-GB"/>
        </a:p>
      </dgm:t>
    </dgm:pt>
    <dgm:pt modelId="{52D4FB1B-3FD7-F949-9821-A1E59FD81F79}" type="sibTrans" cxnId="{E6607965-2CD7-3745-A22D-DE2606D147CC}">
      <dgm:prSet/>
      <dgm:spPr/>
      <dgm:t>
        <a:bodyPr/>
        <a:lstStyle/>
        <a:p>
          <a:endParaRPr lang="en-GB"/>
        </a:p>
      </dgm:t>
    </dgm:pt>
    <dgm:pt modelId="{5C91F15C-30ED-A449-B826-58A5303A6727}">
      <dgm:prSet phldrT="[Text]" phldr="0" custT="1"/>
      <dgm:spPr/>
      <dgm:t>
        <a:bodyPr/>
        <a:lstStyle/>
        <a:p>
          <a:r>
            <a:rPr lang="en-GB" sz="2700" b="0" i="0" u="none" strike="noStrike" cap="none">
              <a:solidFill>
                <a:schemeClr val="bg1"/>
              </a:solidFill>
              <a:latin typeface="Microsoft JhengHei UI Light" panose="020B0304030504040204" pitchFamily="34" charset="-120"/>
              <a:ea typeface="Microsoft JhengHei UI Light" panose="020B0304030504040204" pitchFamily="34" charset="-120"/>
              <a:sym typeface="Vidaloka"/>
            </a:rPr>
            <a:t>~10%</a:t>
          </a:r>
        </a:p>
      </dgm:t>
    </dgm:pt>
    <dgm:pt modelId="{18C9EE1E-6EB9-9343-ACFA-8A25AE8CCA58}" type="parTrans" cxnId="{65D8CE94-D8F3-2648-885C-DB0832794F4E}">
      <dgm:prSet/>
      <dgm:spPr/>
      <dgm:t>
        <a:bodyPr/>
        <a:lstStyle/>
        <a:p>
          <a:endParaRPr lang="en-GB"/>
        </a:p>
      </dgm:t>
    </dgm:pt>
    <dgm:pt modelId="{A7614D55-8A0F-2A42-A6CB-90BCE718AA77}" type="sibTrans" cxnId="{65D8CE94-D8F3-2648-885C-DB0832794F4E}">
      <dgm:prSet/>
      <dgm:spPr/>
      <dgm:t>
        <a:bodyPr/>
        <a:lstStyle/>
        <a:p>
          <a:endParaRPr lang="en-GB"/>
        </a:p>
      </dgm:t>
    </dgm:pt>
    <dgm:pt modelId="{A0B0EAE9-1498-E44C-962D-1B22FA81B68F}">
      <dgm:prSet phldrT="[Text]" phldr="0" custT="1"/>
      <dgm:spPr/>
      <dgm:t>
        <a:bodyPr/>
        <a:lstStyle/>
        <a:p>
          <a:r>
            <a:rPr lang="en-GB" sz="18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Require surgery</a:t>
          </a:r>
        </a:p>
      </dgm:t>
    </dgm:pt>
    <dgm:pt modelId="{94D36365-CDB7-6447-90EB-FA56CD8D38F7}" type="parTrans" cxnId="{70EC0CC3-4DCB-6046-9744-B013F3B3F907}">
      <dgm:prSet/>
      <dgm:spPr/>
      <dgm:t>
        <a:bodyPr/>
        <a:lstStyle/>
        <a:p>
          <a:endParaRPr lang="en-GB"/>
        </a:p>
      </dgm:t>
    </dgm:pt>
    <dgm:pt modelId="{5B522841-B2B6-164E-A5BA-F748EBF2FB22}" type="sibTrans" cxnId="{70EC0CC3-4DCB-6046-9744-B013F3B3F907}">
      <dgm:prSet/>
      <dgm:spPr/>
      <dgm:t>
        <a:bodyPr/>
        <a:lstStyle/>
        <a:p>
          <a:endParaRPr lang="en-GB"/>
        </a:p>
      </dgm:t>
    </dgm:pt>
    <dgm:pt modelId="{8B1F7B17-A5C1-0D4D-9B2F-F333C7744A85}">
      <dgm:prSet phldrT="[Text]" phldr="0" custT="1"/>
      <dgm:spPr/>
      <dgm:t>
        <a:bodyPr/>
        <a:lstStyle/>
        <a:p>
          <a:r>
            <a:rPr lang="en-GB" sz="2000" b="0" i="0" u="none" strike="noStrike" cap="none">
              <a:solidFill>
                <a:schemeClr val="bg1"/>
              </a:solidFill>
              <a:latin typeface="Microsoft JhengHei UI Light" panose="020B0304030504040204" pitchFamily="34" charset="-120"/>
              <a:ea typeface="Microsoft JhengHei UI Light" panose="020B0304030504040204" pitchFamily="34" charset="-120"/>
              <a:sym typeface="Vidaloka"/>
            </a:rPr>
            <a:t>80-85%</a:t>
          </a:r>
        </a:p>
      </dgm:t>
    </dgm:pt>
    <dgm:pt modelId="{E9F0B304-4E55-5B4C-98B6-2EF25F18010C}" type="parTrans" cxnId="{AD38108F-1259-E244-BDCF-557FFA91A8CD}">
      <dgm:prSet/>
      <dgm:spPr/>
      <dgm:t>
        <a:bodyPr/>
        <a:lstStyle/>
        <a:p>
          <a:endParaRPr lang="en-GB"/>
        </a:p>
      </dgm:t>
    </dgm:pt>
    <dgm:pt modelId="{74679B78-C6B6-844B-9BFB-E9E2D02EA7AD}" type="sibTrans" cxnId="{AD38108F-1259-E244-BDCF-557FFA91A8CD}">
      <dgm:prSet/>
      <dgm:spPr/>
      <dgm:t>
        <a:bodyPr/>
        <a:lstStyle/>
        <a:p>
          <a:endParaRPr lang="en-GB"/>
        </a:p>
      </dgm:t>
    </dgm:pt>
    <dgm:pt modelId="{5444BAE7-B2CD-434B-B70A-C58E9F55CE35}">
      <dgm:prSet phldrT="[Text]" phldr="0" custT="1"/>
      <dgm:spPr/>
      <dgm:t>
        <a:bodyPr/>
        <a:lstStyle/>
        <a:p>
          <a:r>
            <a:rPr lang="en-GB" sz="16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Resolve spontaneously </a:t>
          </a:r>
        </a:p>
      </dgm:t>
    </dgm:pt>
    <dgm:pt modelId="{8F3F8436-045C-9245-B87F-54787F9BFDC8}" type="parTrans" cxnId="{F7AD2C1F-39C8-2246-AE2F-C2127A8EBC78}">
      <dgm:prSet/>
      <dgm:spPr/>
      <dgm:t>
        <a:bodyPr/>
        <a:lstStyle/>
        <a:p>
          <a:endParaRPr lang="en-GB"/>
        </a:p>
      </dgm:t>
    </dgm:pt>
    <dgm:pt modelId="{57F94D0D-295C-B84B-B9E5-0AB58B9E5E76}" type="sibTrans" cxnId="{F7AD2C1F-39C8-2246-AE2F-C2127A8EBC78}">
      <dgm:prSet/>
      <dgm:spPr/>
      <dgm:t>
        <a:bodyPr/>
        <a:lstStyle/>
        <a:p>
          <a:endParaRPr lang="en-GB"/>
        </a:p>
      </dgm:t>
    </dgm:pt>
    <dgm:pt modelId="{0D9334A0-450E-6644-B37E-F2BDED8D89BE}">
      <dgm:prSet custT="1"/>
      <dgm:spPr/>
      <dgm:t>
        <a:bodyPr/>
        <a:lstStyle/>
        <a:p>
          <a:r>
            <a:rPr lang="en-GB" sz="2700" b="0" i="0" u="none" strike="noStrike" cap="none">
              <a:solidFill>
                <a:schemeClr val="bg1"/>
              </a:solidFill>
              <a:latin typeface="Microsoft JhengHei UI Light" panose="020B0304030504040204" pitchFamily="34" charset="-120"/>
              <a:ea typeface="Microsoft JhengHei UI Light" panose="020B0304030504040204" pitchFamily="34" charset="-120"/>
              <a:sym typeface="Vidaloka"/>
            </a:rPr>
            <a:t>10%</a:t>
          </a:r>
        </a:p>
      </dgm:t>
    </dgm:pt>
    <dgm:pt modelId="{BB723C2D-3F7F-2E41-8590-159EB2841B37}" type="parTrans" cxnId="{0F1E8CCE-5B4F-7648-B565-CD192ECFC9FA}">
      <dgm:prSet/>
      <dgm:spPr/>
      <dgm:t>
        <a:bodyPr/>
        <a:lstStyle/>
        <a:p>
          <a:endParaRPr lang="en-GB"/>
        </a:p>
      </dgm:t>
    </dgm:pt>
    <dgm:pt modelId="{15E5F759-1676-664B-8642-C50D20532424}" type="sibTrans" cxnId="{0F1E8CCE-5B4F-7648-B565-CD192ECFC9FA}">
      <dgm:prSet/>
      <dgm:spPr/>
      <dgm:t>
        <a:bodyPr/>
        <a:lstStyle/>
        <a:p>
          <a:endParaRPr lang="en-GB"/>
        </a:p>
      </dgm:t>
    </dgm:pt>
    <dgm:pt modelId="{2D02064C-0CA9-2549-9CC6-BC9A2D5FA4C5}">
      <dgm:prSet custT="1"/>
      <dgm:spPr/>
      <dgm:t>
        <a:bodyPr/>
        <a:lstStyle/>
        <a:p>
          <a:r>
            <a:rPr lang="en-GB" sz="12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Overall mortality </a:t>
          </a:r>
          <a:r>
            <a:rPr lang="en-GB" sz="1200" b="1"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BUT</a:t>
          </a:r>
          <a:endParaRPr lang="en-GB" sz="12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endParaRPr>
        </a:p>
      </dgm:t>
    </dgm:pt>
    <dgm:pt modelId="{DF8B266F-D455-E44A-8385-D45FEB36F23E}" type="parTrans" cxnId="{B89449DD-BE86-934F-9086-E11602B9F03B}">
      <dgm:prSet/>
      <dgm:spPr/>
      <dgm:t>
        <a:bodyPr/>
        <a:lstStyle/>
        <a:p>
          <a:endParaRPr lang="en-GB"/>
        </a:p>
      </dgm:t>
    </dgm:pt>
    <dgm:pt modelId="{8F1686D4-1232-E846-86EC-EDCE5925F01E}" type="sibTrans" cxnId="{B89449DD-BE86-934F-9086-E11602B9F03B}">
      <dgm:prSet/>
      <dgm:spPr/>
      <dgm:t>
        <a:bodyPr/>
        <a:lstStyle/>
        <a:p>
          <a:endParaRPr lang="en-GB"/>
        </a:p>
      </dgm:t>
    </dgm:pt>
    <dgm:pt modelId="{2536EE9A-E1AE-2B47-8F8B-9DD529B591DA}">
      <dgm:prSet custT="1"/>
      <dgm:spPr/>
      <dgm:t>
        <a:bodyPr/>
        <a:lstStyle/>
        <a:p>
          <a:r>
            <a:rPr lang="en-GB" sz="12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15% at 60-80 years</a:t>
          </a:r>
        </a:p>
      </dgm:t>
    </dgm:pt>
    <dgm:pt modelId="{27EE926A-87D9-7E41-BEF6-042B8945DD1A}" type="parTrans" cxnId="{458D94A6-B49D-7F4C-B750-638CDC19729F}">
      <dgm:prSet/>
      <dgm:spPr/>
      <dgm:t>
        <a:bodyPr/>
        <a:lstStyle/>
        <a:p>
          <a:endParaRPr lang="en-GB"/>
        </a:p>
      </dgm:t>
    </dgm:pt>
    <dgm:pt modelId="{934C7CDA-E2CA-D247-B134-C2DE60AD0AD3}" type="sibTrans" cxnId="{458D94A6-B49D-7F4C-B750-638CDC19729F}">
      <dgm:prSet/>
      <dgm:spPr/>
      <dgm:t>
        <a:bodyPr/>
        <a:lstStyle/>
        <a:p>
          <a:endParaRPr lang="en-GB"/>
        </a:p>
      </dgm:t>
    </dgm:pt>
    <dgm:pt modelId="{EB0BF867-C189-5B4C-AF5A-F1FAE34E9AE6}">
      <dgm:prSet custT="1"/>
      <dgm:spPr/>
      <dgm:t>
        <a:bodyPr/>
        <a:lstStyle/>
        <a:p>
          <a:r>
            <a:rPr lang="en-GB" sz="12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25% if &gt;80 years</a:t>
          </a:r>
        </a:p>
      </dgm:t>
    </dgm:pt>
    <dgm:pt modelId="{3543ED3E-9265-AE46-A4EA-ADFD724EB920}" type="parTrans" cxnId="{F6079CAB-7921-874C-B357-BAD1739364A3}">
      <dgm:prSet/>
      <dgm:spPr/>
      <dgm:t>
        <a:bodyPr/>
        <a:lstStyle/>
        <a:p>
          <a:endParaRPr lang="en-GB"/>
        </a:p>
      </dgm:t>
    </dgm:pt>
    <dgm:pt modelId="{0CBB098C-9EDD-1D40-8E2F-49C6DA17B603}" type="sibTrans" cxnId="{F6079CAB-7921-874C-B357-BAD1739364A3}">
      <dgm:prSet/>
      <dgm:spPr/>
      <dgm:t>
        <a:bodyPr/>
        <a:lstStyle/>
        <a:p>
          <a:endParaRPr lang="en-GB"/>
        </a:p>
      </dgm:t>
    </dgm:pt>
    <dgm:pt modelId="{2FF41916-C34F-6345-A758-ACB4DD5D217A}" type="pres">
      <dgm:prSet presAssocID="{FA70F105-EB8A-CE40-964D-278444FCA5BF}" presName="Name0" presStyleCnt="0">
        <dgm:presLayoutVars>
          <dgm:dir/>
          <dgm:animLvl val="lvl"/>
          <dgm:resizeHandles val="exact"/>
        </dgm:presLayoutVars>
      </dgm:prSet>
      <dgm:spPr/>
    </dgm:pt>
    <dgm:pt modelId="{C643CFDB-4C51-4548-AFD6-1C3EED1F428E}" type="pres">
      <dgm:prSet presAssocID="{FA70F105-EB8A-CE40-964D-278444FCA5BF}" presName="tSp" presStyleCnt="0"/>
      <dgm:spPr/>
    </dgm:pt>
    <dgm:pt modelId="{5C0E5378-3212-3647-8120-8FA08D27E696}" type="pres">
      <dgm:prSet presAssocID="{FA70F105-EB8A-CE40-964D-278444FCA5BF}" presName="bSp" presStyleCnt="0"/>
      <dgm:spPr/>
    </dgm:pt>
    <dgm:pt modelId="{92590AEA-66B6-0D4B-9B60-B87201AD5E34}" type="pres">
      <dgm:prSet presAssocID="{FA70F105-EB8A-CE40-964D-278444FCA5BF}" presName="process" presStyleCnt="0"/>
      <dgm:spPr/>
    </dgm:pt>
    <dgm:pt modelId="{7D087AE3-72BF-A64F-9751-BC1EF79FFAAE}" type="pres">
      <dgm:prSet presAssocID="{DC088199-67D8-9E4A-B90F-68BD5AB45B37}" presName="composite1" presStyleCnt="0"/>
      <dgm:spPr/>
    </dgm:pt>
    <dgm:pt modelId="{56C5A897-2F88-2F4A-8F15-1E7906AA8550}" type="pres">
      <dgm:prSet presAssocID="{DC088199-67D8-9E4A-B90F-68BD5AB45B37}" presName="dummyNode1" presStyleLbl="node1" presStyleIdx="0" presStyleCnt="4"/>
      <dgm:spPr/>
    </dgm:pt>
    <dgm:pt modelId="{81FF851F-CD25-3147-83B3-E8D9A8575EAF}" type="pres">
      <dgm:prSet presAssocID="{DC088199-67D8-9E4A-B90F-68BD5AB45B37}" presName="childNode1" presStyleLbl="bgAcc1" presStyleIdx="0" presStyleCnt="4">
        <dgm:presLayoutVars>
          <dgm:bulletEnabled val="1"/>
        </dgm:presLayoutVars>
      </dgm:prSet>
      <dgm:spPr/>
    </dgm:pt>
    <dgm:pt modelId="{EAD6FF58-41DC-EF4D-B776-251CC3769421}" type="pres">
      <dgm:prSet presAssocID="{DC088199-67D8-9E4A-B90F-68BD5AB45B37}" presName="childNode1tx" presStyleLbl="bgAcc1" presStyleIdx="0" presStyleCnt="4">
        <dgm:presLayoutVars>
          <dgm:bulletEnabled val="1"/>
        </dgm:presLayoutVars>
      </dgm:prSet>
      <dgm:spPr/>
    </dgm:pt>
    <dgm:pt modelId="{09A9B007-3C45-7949-ABF0-AF37A177171F}" type="pres">
      <dgm:prSet presAssocID="{DC088199-67D8-9E4A-B90F-68BD5AB45B37}" presName="parentNode1" presStyleLbl="node1" presStyleIdx="0" presStyleCnt="4">
        <dgm:presLayoutVars>
          <dgm:chMax val="1"/>
          <dgm:bulletEnabled val="1"/>
        </dgm:presLayoutVars>
      </dgm:prSet>
      <dgm:spPr/>
    </dgm:pt>
    <dgm:pt modelId="{5630800C-59D6-D042-BE22-170E94BF05A1}" type="pres">
      <dgm:prSet presAssocID="{DC088199-67D8-9E4A-B90F-68BD5AB45B37}" presName="connSite1" presStyleCnt="0"/>
      <dgm:spPr/>
    </dgm:pt>
    <dgm:pt modelId="{C0B9E3D6-BEB0-884A-BB2D-CBB4ED8CC724}" type="pres">
      <dgm:prSet presAssocID="{F75C84DD-3E6B-E447-8ECB-9BEBAE5499D4}" presName="Name9" presStyleLbl="sibTrans2D1" presStyleIdx="0" presStyleCnt="3"/>
      <dgm:spPr/>
    </dgm:pt>
    <dgm:pt modelId="{AA4F3079-B7A7-3F4E-B1D8-2C7734E73667}" type="pres">
      <dgm:prSet presAssocID="{5C91F15C-30ED-A449-B826-58A5303A6727}" presName="composite2" presStyleCnt="0"/>
      <dgm:spPr/>
    </dgm:pt>
    <dgm:pt modelId="{E3595076-4689-6546-9435-9833C1039730}" type="pres">
      <dgm:prSet presAssocID="{5C91F15C-30ED-A449-B826-58A5303A6727}" presName="dummyNode2" presStyleLbl="node1" presStyleIdx="0" presStyleCnt="4"/>
      <dgm:spPr/>
    </dgm:pt>
    <dgm:pt modelId="{4A479C5A-7EDC-114C-A01F-5B697F2396EB}" type="pres">
      <dgm:prSet presAssocID="{5C91F15C-30ED-A449-B826-58A5303A6727}" presName="childNode2" presStyleLbl="bgAcc1" presStyleIdx="1" presStyleCnt="4">
        <dgm:presLayoutVars>
          <dgm:bulletEnabled val="1"/>
        </dgm:presLayoutVars>
      </dgm:prSet>
      <dgm:spPr/>
    </dgm:pt>
    <dgm:pt modelId="{532A39B9-BECD-D941-8EDB-4CD467BA6E1F}" type="pres">
      <dgm:prSet presAssocID="{5C91F15C-30ED-A449-B826-58A5303A6727}" presName="childNode2tx" presStyleLbl="bgAcc1" presStyleIdx="1" presStyleCnt="4">
        <dgm:presLayoutVars>
          <dgm:bulletEnabled val="1"/>
        </dgm:presLayoutVars>
      </dgm:prSet>
      <dgm:spPr/>
    </dgm:pt>
    <dgm:pt modelId="{AC04CBE3-1431-FD47-9EDC-35B4BD5FFDDD}" type="pres">
      <dgm:prSet presAssocID="{5C91F15C-30ED-A449-B826-58A5303A6727}" presName="parentNode2" presStyleLbl="node1" presStyleIdx="1" presStyleCnt="4">
        <dgm:presLayoutVars>
          <dgm:chMax val="0"/>
          <dgm:bulletEnabled val="1"/>
        </dgm:presLayoutVars>
      </dgm:prSet>
      <dgm:spPr/>
    </dgm:pt>
    <dgm:pt modelId="{D4FFF076-CE06-0040-AEEE-BCC484D842FF}" type="pres">
      <dgm:prSet presAssocID="{5C91F15C-30ED-A449-B826-58A5303A6727}" presName="connSite2" presStyleCnt="0"/>
      <dgm:spPr/>
    </dgm:pt>
    <dgm:pt modelId="{D1BBBBB5-9F25-D644-ADE8-7BFCBF4F8B3A}" type="pres">
      <dgm:prSet presAssocID="{A7614D55-8A0F-2A42-A6CB-90BCE718AA77}" presName="Name18" presStyleLbl="sibTrans2D1" presStyleIdx="1" presStyleCnt="3"/>
      <dgm:spPr/>
    </dgm:pt>
    <dgm:pt modelId="{622A43D9-55E3-D24D-B02A-2AC2495CDC0D}" type="pres">
      <dgm:prSet presAssocID="{8B1F7B17-A5C1-0D4D-9B2F-F333C7744A85}" presName="composite1" presStyleCnt="0"/>
      <dgm:spPr/>
    </dgm:pt>
    <dgm:pt modelId="{EF2ED5AF-BD7D-0E47-9FA6-7DC9EF8C443E}" type="pres">
      <dgm:prSet presAssocID="{8B1F7B17-A5C1-0D4D-9B2F-F333C7744A85}" presName="dummyNode1" presStyleLbl="node1" presStyleIdx="1" presStyleCnt="4"/>
      <dgm:spPr/>
    </dgm:pt>
    <dgm:pt modelId="{C02478A4-5B49-9143-AA00-A597562A3F18}" type="pres">
      <dgm:prSet presAssocID="{8B1F7B17-A5C1-0D4D-9B2F-F333C7744A85}" presName="childNode1" presStyleLbl="bgAcc1" presStyleIdx="2" presStyleCnt="4">
        <dgm:presLayoutVars>
          <dgm:bulletEnabled val="1"/>
        </dgm:presLayoutVars>
      </dgm:prSet>
      <dgm:spPr/>
    </dgm:pt>
    <dgm:pt modelId="{5A3AC731-E708-F549-B248-891B56FA9361}" type="pres">
      <dgm:prSet presAssocID="{8B1F7B17-A5C1-0D4D-9B2F-F333C7744A85}" presName="childNode1tx" presStyleLbl="bgAcc1" presStyleIdx="2" presStyleCnt="4">
        <dgm:presLayoutVars>
          <dgm:bulletEnabled val="1"/>
        </dgm:presLayoutVars>
      </dgm:prSet>
      <dgm:spPr/>
    </dgm:pt>
    <dgm:pt modelId="{02AB0393-2C06-1D4D-B62C-6E9BC542C09D}" type="pres">
      <dgm:prSet presAssocID="{8B1F7B17-A5C1-0D4D-9B2F-F333C7744A85}" presName="parentNode1" presStyleLbl="node1" presStyleIdx="2" presStyleCnt="4">
        <dgm:presLayoutVars>
          <dgm:chMax val="1"/>
          <dgm:bulletEnabled val="1"/>
        </dgm:presLayoutVars>
      </dgm:prSet>
      <dgm:spPr/>
    </dgm:pt>
    <dgm:pt modelId="{B5E18874-A877-D444-B221-3061EDFC915C}" type="pres">
      <dgm:prSet presAssocID="{8B1F7B17-A5C1-0D4D-9B2F-F333C7744A85}" presName="connSite1" presStyleCnt="0"/>
      <dgm:spPr/>
    </dgm:pt>
    <dgm:pt modelId="{1014346C-A0B2-AD4C-BDF6-E2C8D709172F}" type="pres">
      <dgm:prSet presAssocID="{74679B78-C6B6-844B-9BFB-E9E2D02EA7AD}" presName="Name9" presStyleLbl="sibTrans2D1" presStyleIdx="2" presStyleCnt="3"/>
      <dgm:spPr/>
    </dgm:pt>
    <dgm:pt modelId="{B4883DD0-AC5E-1B4C-A4EA-730E748DFB27}" type="pres">
      <dgm:prSet presAssocID="{0D9334A0-450E-6644-B37E-F2BDED8D89BE}" presName="composite2" presStyleCnt="0"/>
      <dgm:spPr/>
    </dgm:pt>
    <dgm:pt modelId="{6B9F8308-CF2A-154D-A885-DA75CF6F9D42}" type="pres">
      <dgm:prSet presAssocID="{0D9334A0-450E-6644-B37E-F2BDED8D89BE}" presName="dummyNode2" presStyleLbl="node1" presStyleIdx="2" presStyleCnt="4"/>
      <dgm:spPr/>
    </dgm:pt>
    <dgm:pt modelId="{67572024-E699-7649-9A7C-B5D3878019C8}" type="pres">
      <dgm:prSet presAssocID="{0D9334A0-450E-6644-B37E-F2BDED8D89BE}" presName="childNode2" presStyleLbl="bgAcc1" presStyleIdx="3" presStyleCnt="4">
        <dgm:presLayoutVars>
          <dgm:bulletEnabled val="1"/>
        </dgm:presLayoutVars>
      </dgm:prSet>
      <dgm:spPr/>
    </dgm:pt>
    <dgm:pt modelId="{CBCF05C0-A02D-2E42-8F0B-F4D78AC6A9F3}" type="pres">
      <dgm:prSet presAssocID="{0D9334A0-450E-6644-B37E-F2BDED8D89BE}" presName="childNode2tx" presStyleLbl="bgAcc1" presStyleIdx="3" presStyleCnt="4">
        <dgm:presLayoutVars>
          <dgm:bulletEnabled val="1"/>
        </dgm:presLayoutVars>
      </dgm:prSet>
      <dgm:spPr/>
    </dgm:pt>
    <dgm:pt modelId="{D1A6BA34-513E-BB44-891F-8A573CA4C297}" type="pres">
      <dgm:prSet presAssocID="{0D9334A0-450E-6644-B37E-F2BDED8D89BE}" presName="parentNode2" presStyleLbl="node1" presStyleIdx="3" presStyleCnt="4">
        <dgm:presLayoutVars>
          <dgm:chMax val="0"/>
          <dgm:bulletEnabled val="1"/>
        </dgm:presLayoutVars>
      </dgm:prSet>
      <dgm:spPr/>
    </dgm:pt>
    <dgm:pt modelId="{64193AA4-DEBF-6441-8248-F64B1A9682CD}" type="pres">
      <dgm:prSet presAssocID="{0D9334A0-450E-6644-B37E-F2BDED8D89BE}" presName="connSite2" presStyleCnt="0"/>
      <dgm:spPr/>
    </dgm:pt>
  </dgm:ptLst>
  <dgm:cxnLst>
    <dgm:cxn modelId="{42F39715-10CF-614D-9100-6FF20F0655C8}" type="presOf" srcId="{EB0BF867-C189-5B4C-AF5A-F1FAE34E9AE6}" destId="{67572024-E699-7649-9A7C-B5D3878019C8}" srcOrd="0" destOrd="2" presId="urn:microsoft.com/office/officeart/2005/8/layout/hProcess4"/>
    <dgm:cxn modelId="{EAB3B315-3DB2-3B47-B509-6DA3C6D0CA69}" type="presOf" srcId="{F75C84DD-3E6B-E447-8ECB-9BEBAE5499D4}" destId="{C0B9E3D6-BEB0-884A-BB2D-CBB4ED8CC724}" srcOrd="0" destOrd="0" presId="urn:microsoft.com/office/officeart/2005/8/layout/hProcess4"/>
    <dgm:cxn modelId="{D6EAF118-7D6D-F241-AC6E-2097E0606272}" type="presOf" srcId="{0D9334A0-450E-6644-B37E-F2BDED8D89BE}" destId="{D1A6BA34-513E-BB44-891F-8A573CA4C297}" srcOrd="0" destOrd="0" presId="urn:microsoft.com/office/officeart/2005/8/layout/hProcess4"/>
    <dgm:cxn modelId="{F7AD2C1F-39C8-2246-AE2F-C2127A8EBC78}" srcId="{8B1F7B17-A5C1-0D4D-9B2F-F333C7744A85}" destId="{5444BAE7-B2CD-434B-B70A-C58E9F55CE35}" srcOrd="0" destOrd="0" parTransId="{8F3F8436-045C-9245-B87F-54787F9BFDC8}" sibTransId="{57F94D0D-295C-B84B-B9E5-0AB58B9E5E76}"/>
    <dgm:cxn modelId="{7A941B20-2614-1C4A-B5D9-7966A97CDF8A}" type="presOf" srcId="{A7614D55-8A0F-2A42-A6CB-90BCE718AA77}" destId="{D1BBBBB5-9F25-D644-ADE8-7BFCBF4F8B3A}" srcOrd="0" destOrd="0" presId="urn:microsoft.com/office/officeart/2005/8/layout/hProcess4"/>
    <dgm:cxn modelId="{26A68E39-8DF6-AF4B-86B6-3A819DAF2BE7}" type="presOf" srcId="{5444BAE7-B2CD-434B-B70A-C58E9F55CE35}" destId="{5A3AC731-E708-F549-B248-891B56FA9361}" srcOrd="1" destOrd="0" presId="urn:microsoft.com/office/officeart/2005/8/layout/hProcess4"/>
    <dgm:cxn modelId="{0C71665D-D00A-0446-AD63-59756D87CEB9}" type="presOf" srcId="{2536EE9A-E1AE-2B47-8F8B-9DD529B591DA}" destId="{CBCF05C0-A02D-2E42-8F0B-F4D78AC6A9F3}" srcOrd="1" destOrd="1" presId="urn:microsoft.com/office/officeart/2005/8/layout/hProcess4"/>
    <dgm:cxn modelId="{5FC40D41-0D64-6C48-AEE6-CD5AD26FBC75}" type="presOf" srcId="{5444BAE7-B2CD-434B-B70A-C58E9F55CE35}" destId="{C02478A4-5B49-9143-AA00-A597562A3F18}" srcOrd="0" destOrd="0" presId="urn:microsoft.com/office/officeart/2005/8/layout/hProcess4"/>
    <dgm:cxn modelId="{E6607965-2CD7-3745-A22D-DE2606D147CC}" srcId="{DC088199-67D8-9E4A-B90F-68BD5AB45B37}" destId="{777E5C66-2ACC-F040-9817-E930A7BD4733}" srcOrd="0" destOrd="0" parTransId="{15132F1C-AC95-2641-97DC-C528C1907EE4}" sibTransId="{52D4FB1B-3FD7-F949-9821-A1E59FD81F79}"/>
    <dgm:cxn modelId="{19803C46-914B-0A46-8574-D005D28EBA65}" type="presOf" srcId="{2D02064C-0CA9-2549-9CC6-BC9A2D5FA4C5}" destId="{CBCF05C0-A02D-2E42-8F0B-F4D78AC6A9F3}" srcOrd="1" destOrd="0" presId="urn:microsoft.com/office/officeart/2005/8/layout/hProcess4"/>
    <dgm:cxn modelId="{F975E946-BB51-CB4A-878E-F3E60A6185E5}" type="presOf" srcId="{2D02064C-0CA9-2549-9CC6-BC9A2D5FA4C5}" destId="{67572024-E699-7649-9A7C-B5D3878019C8}" srcOrd="0" destOrd="0" presId="urn:microsoft.com/office/officeart/2005/8/layout/hProcess4"/>
    <dgm:cxn modelId="{48F67C69-F56D-944B-BCBF-0B4483F0CA81}" type="presOf" srcId="{A0B0EAE9-1498-E44C-962D-1B22FA81B68F}" destId="{532A39B9-BECD-D941-8EDB-4CD467BA6E1F}" srcOrd="1" destOrd="0" presId="urn:microsoft.com/office/officeart/2005/8/layout/hProcess4"/>
    <dgm:cxn modelId="{73D42B75-182E-EF4C-B64B-E1F6DA75B48C}" type="presOf" srcId="{5C91F15C-30ED-A449-B826-58A5303A6727}" destId="{AC04CBE3-1431-FD47-9EDC-35B4BD5FFDDD}" srcOrd="0" destOrd="0" presId="urn:microsoft.com/office/officeart/2005/8/layout/hProcess4"/>
    <dgm:cxn modelId="{2848C259-4565-6046-A624-A5E3824166BF}" type="presOf" srcId="{FA70F105-EB8A-CE40-964D-278444FCA5BF}" destId="{2FF41916-C34F-6345-A758-ACB4DD5D217A}" srcOrd="0" destOrd="0" presId="urn:microsoft.com/office/officeart/2005/8/layout/hProcess4"/>
    <dgm:cxn modelId="{EE1EF480-EF79-5040-B0BE-CA189FD6EE28}" type="presOf" srcId="{DC088199-67D8-9E4A-B90F-68BD5AB45B37}" destId="{09A9B007-3C45-7949-ABF0-AF37A177171F}" srcOrd="0" destOrd="0" presId="urn:microsoft.com/office/officeart/2005/8/layout/hProcess4"/>
    <dgm:cxn modelId="{35ED4E84-25D5-E542-94E4-D6C379561CA4}" type="presOf" srcId="{A0B0EAE9-1498-E44C-962D-1B22FA81B68F}" destId="{4A479C5A-7EDC-114C-A01F-5B697F2396EB}" srcOrd="0" destOrd="0" presId="urn:microsoft.com/office/officeart/2005/8/layout/hProcess4"/>
    <dgm:cxn modelId="{AD38108F-1259-E244-BDCF-557FFA91A8CD}" srcId="{FA70F105-EB8A-CE40-964D-278444FCA5BF}" destId="{8B1F7B17-A5C1-0D4D-9B2F-F333C7744A85}" srcOrd="2" destOrd="0" parTransId="{E9F0B304-4E55-5B4C-98B6-2EF25F18010C}" sibTransId="{74679B78-C6B6-844B-9BFB-E9E2D02EA7AD}"/>
    <dgm:cxn modelId="{65D8CE94-D8F3-2648-885C-DB0832794F4E}" srcId="{FA70F105-EB8A-CE40-964D-278444FCA5BF}" destId="{5C91F15C-30ED-A449-B826-58A5303A6727}" srcOrd="1" destOrd="0" parTransId="{18C9EE1E-6EB9-9343-ACFA-8A25AE8CCA58}" sibTransId="{A7614D55-8A0F-2A42-A6CB-90BCE718AA77}"/>
    <dgm:cxn modelId="{458D94A6-B49D-7F4C-B750-638CDC19729F}" srcId="{0D9334A0-450E-6644-B37E-F2BDED8D89BE}" destId="{2536EE9A-E1AE-2B47-8F8B-9DD529B591DA}" srcOrd="1" destOrd="0" parTransId="{27EE926A-87D9-7E41-BEF6-042B8945DD1A}" sibTransId="{934C7CDA-E2CA-D247-B134-C2DE60AD0AD3}"/>
    <dgm:cxn modelId="{F6079CAB-7921-874C-B357-BAD1739364A3}" srcId="{0D9334A0-450E-6644-B37E-F2BDED8D89BE}" destId="{EB0BF867-C189-5B4C-AF5A-F1FAE34E9AE6}" srcOrd="2" destOrd="0" parTransId="{3543ED3E-9265-AE46-A4EA-ADFD724EB920}" sibTransId="{0CBB098C-9EDD-1D40-8E2F-49C6DA17B603}"/>
    <dgm:cxn modelId="{5C8ED6B5-D766-564C-A414-4ED22C601941}" type="presOf" srcId="{EB0BF867-C189-5B4C-AF5A-F1FAE34E9AE6}" destId="{CBCF05C0-A02D-2E42-8F0B-F4D78AC6A9F3}" srcOrd="1" destOrd="2" presId="urn:microsoft.com/office/officeart/2005/8/layout/hProcess4"/>
    <dgm:cxn modelId="{49C573C1-DB60-3041-97A3-EC2D15F76451}" type="presOf" srcId="{2536EE9A-E1AE-2B47-8F8B-9DD529B591DA}" destId="{67572024-E699-7649-9A7C-B5D3878019C8}" srcOrd="0" destOrd="1" presId="urn:microsoft.com/office/officeart/2005/8/layout/hProcess4"/>
    <dgm:cxn modelId="{70EC0CC3-4DCB-6046-9744-B013F3B3F907}" srcId="{5C91F15C-30ED-A449-B826-58A5303A6727}" destId="{A0B0EAE9-1498-E44C-962D-1B22FA81B68F}" srcOrd="0" destOrd="0" parTransId="{94D36365-CDB7-6447-90EB-FA56CD8D38F7}" sibTransId="{5B522841-B2B6-164E-A5BA-F748EBF2FB22}"/>
    <dgm:cxn modelId="{A8C221CB-F590-D947-B189-E2997BD517FD}" type="presOf" srcId="{777E5C66-2ACC-F040-9817-E930A7BD4733}" destId="{EAD6FF58-41DC-EF4D-B776-251CC3769421}" srcOrd="1" destOrd="0" presId="urn:microsoft.com/office/officeart/2005/8/layout/hProcess4"/>
    <dgm:cxn modelId="{551474CC-7F44-AE44-91CB-04AC658C283D}" type="presOf" srcId="{8B1F7B17-A5C1-0D4D-9B2F-F333C7744A85}" destId="{02AB0393-2C06-1D4D-B62C-6E9BC542C09D}" srcOrd="0" destOrd="0" presId="urn:microsoft.com/office/officeart/2005/8/layout/hProcess4"/>
    <dgm:cxn modelId="{0F1E8CCE-5B4F-7648-B565-CD192ECFC9FA}" srcId="{FA70F105-EB8A-CE40-964D-278444FCA5BF}" destId="{0D9334A0-450E-6644-B37E-F2BDED8D89BE}" srcOrd="3" destOrd="0" parTransId="{BB723C2D-3F7F-2E41-8590-159EB2841B37}" sibTransId="{15E5F759-1676-664B-8642-C50D20532424}"/>
    <dgm:cxn modelId="{B89449DD-BE86-934F-9086-E11602B9F03B}" srcId="{0D9334A0-450E-6644-B37E-F2BDED8D89BE}" destId="{2D02064C-0CA9-2549-9CC6-BC9A2D5FA4C5}" srcOrd="0" destOrd="0" parTransId="{DF8B266F-D455-E44A-8385-D45FEB36F23E}" sibTransId="{8F1686D4-1232-E846-86EC-EDCE5925F01E}"/>
    <dgm:cxn modelId="{180966E6-F409-BC4D-8A77-821F94C79275}" type="presOf" srcId="{74679B78-C6B6-844B-9BFB-E9E2D02EA7AD}" destId="{1014346C-A0B2-AD4C-BDF6-E2C8D709172F}" srcOrd="0" destOrd="0" presId="urn:microsoft.com/office/officeart/2005/8/layout/hProcess4"/>
    <dgm:cxn modelId="{D61A22E9-C49A-2F4D-9866-401DBDC18689}" type="presOf" srcId="{777E5C66-2ACC-F040-9817-E930A7BD4733}" destId="{81FF851F-CD25-3147-83B3-E8D9A8575EAF}" srcOrd="0" destOrd="0" presId="urn:microsoft.com/office/officeart/2005/8/layout/hProcess4"/>
    <dgm:cxn modelId="{BE36C1EB-373D-D94B-87B2-063C97BEF343}" srcId="{FA70F105-EB8A-CE40-964D-278444FCA5BF}" destId="{DC088199-67D8-9E4A-B90F-68BD5AB45B37}" srcOrd="0" destOrd="0" parTransId="{EFC8E731-EB50-1A46-9484-C615B1404F0E}" sibTransId="{F75C84DD-3E6B-E447-8ECB-9BEBAE5499D4}"/>
    <dgm:cxn modelId="{CB7D651E-BF47-7B42-9D7A-BB6929D7D05F}" type="presParOf" srcId="{2FF41916-C34F-6345-A758-ACB4DD5D217A}" destId="{C643CFDB-4C51-4548-AFD6-1C3EED1F428E}" srcOrd="0" destOrd="0" presId="urn:microsoft.com/office/officeart/2005/8/layout/hProcess4"/>
    <dgm:cxn modelId="{53E7BD12-B082-EC4B-90A6-B1CCA7A38E0C}" type="presParOf" srcId="{2FF41916-C34F-6345-A758-ACB4DD5D217A}" destId="{5C0E5378-3212-3647-8120-8FA08D27E696}" srcOrd="1" destOrd="0" presId="urn:microsoft.com/office/officeart/2005/8/layout/hProcess4"/>
    <dgm:cxn modelId="{1D7CCAB5-9BA8-D84F-B30C-5309588FC2FC}" type="presParOf" srcId="{2FF41916-C34F-6345-A758-ACB4DD5D217A}" destId="{92590AEA-66B6-0D4B-9B60-B87201AD5E34}" srcOrd="2" destOrd="0" presId="urn:microsoft.com/office/officeart/2005/8/layout/hProcess4"/>
    <dgm:cxn modelId="{2830E54C-05C5-BC49-B2B0-3CC366C5DF5E}" type="presParOf" srcId="{92590AEA-66B6-0D4B-9B60-B87201AD5E34}" destId="{7D087AE3-72BF-A64F-9751-BC1EF79FFAAE}" srcOrd="0" destOrd="0" presId="urn:microsoft.com/office/officeart/2005/8/layout/hProcess4"/>
    <dgm:cxn modelId="{C689D99A-9FA8-1647-A3CC-100B7E424ED7}" type="presParOf" srcId="{7D087AE3-72BF-A64F-9751-BC1EF79FFAAE}" destId="{56C5A897-2F88-2F4A-8F15-1E7906AA8550}" srcOrd="0" destOrd="0" presId="urn:microsoft.com/office/officeart/2005/8/layout/hProcess4"/>
    <dgm:cxn modelId="{C4A1BA07-0CE0-5D41-9501-6FEF5D423CC6}" type="presParOf" srcId="{7D087AE3-72BF-A64F-9751-BC1EF79FFAAE}" destId="{81FF851F-CD25-3147-83B3-E8D9A8575EAF}" srcOrd="1" destOrd="0" presId="urn:microsoft.com/office/officeart/2005/8/layout/hProcess4"/>
    <dgm:cxn modelId="{441387AF-7138-4E4D-9A71-05EBDE53522C}" type="presParOf" srcId="{7D087AE3-72BF-A64F-9751-BC1EF79FFAAE}" destId="{EAD6FF58-41DC-EF4D-B776-251CC3769421}" srcOrd="2" destOrd="0" presId="urn:microsoft.com/office/officeart/2005/8/layout/hProcess4"/>
    <dgm:cxn modelId="{5E29F34A-000C-4F43-BEC0-FAAACDE8F8F4}" type="presParOf" srcId="{7D087AE3-72BF-A64F-9751-BC1EF79FFAAE}" destId="{09A9B007-3C45-7949-ABF0-AF37A177171F}" srcOrd="3" destOrd="0" presId="urn:microsoft.com/office/officeart/2005/8/layout/hProcess4"/>
    <dgm:cxn modelId="{141F3439-5B4E-6645-941D-FE7C98500251}" type="presParOf" srcId="{7D087AE3-72BF-A64F-9751-BC1EF79FFAAE}" destId="{5630800C-59D6-D042-BE22-170E94BF05A1}" srcOrd="4" destOrd="0" presId="urn:microsoft.com/office/officeart/2005/8/layout/hProcess4"/>
    <dgm:cxn modelId="{B28A12C9-73F3-534D-BD51-0BD02FC9BBF4}" type="presParOf" srcId="{92590AEA-66B6-0D4B-9B60-B87201AD5E34}" destId="{C0B9E3D6-BEB0-884A-BB2D-CBB4ED8CC724}" srcOrd="1" destOrd="0" presId="urn:microsoft.com/office/officeart/2005/8/layout/hProcess4"/>
    <dgm:cxn modelId="{79843599-0D25-EA46-B589-BC726A856FA8}" type="presParOf" srcId="{92590AEA-66B6-0D4B-9B60-B87201AD5E34}" destId="{AA4F3079-B7A7-3F4E-B1D8-2C7734E73667}" srcOrd="2" destOrd="0" presId="urn:microsoft.com/office/officeart/2005/8/layout/hProcess4"/>
    <dgm:cxn modelId="{B911B27F-F6C1-DC49-800E-E395859DF3D4}" type="presParOf" srcId="{AA4F3079-B7A7-3F4E-B1D8-2C7734E73667}" destId="{E3595076-4689-6546-9435-9833C1039730}" srcOrd="0" destOrd="0" presId="urn:microsoft.com/office/officeart/2005/8/layout/hProcess4"/>
    <dgm:cxn modelId="{A5DD976C-902C-6545-B88F-DA02E9F15C5A}" type="presParOf" srcId="{AA4F3079-B7A7-3F4E-B1D8-2C7734E73667}" destId="{4A479C5A-7EDC-114C-A01F-5B697F2396EB}" srcOrd="1" destOrd="0" presId="urn:microsoft.com/office/officeart/2005/8/layout/hProcess4"/>
    <dgm:cxn modelId="{3BA2930C-8C11-B24D-AD99-DDFB7D28A600}" type="presParOf" srcId="{AA4F3079-B7A7-3F4E-B1D8-2C7734E73667}" destId="{532A39B9-BECD-D941-8EDB-4CD467BA6E1F}" srcOrd="2" destOrd="0" presId="urn:microsoft.com/office/officeart/2005/8/layout/hProcess4"/>
    <dgm:cxn modelId="{69CA74FC-6165-D148-B8C9-28EA6DA35C46}" type="presParOf" srcId="{AA4F3079-B7A7-3F4E-B1D8-2C7734E73667}" destId="{AC04CBE3-1431-FD47-9EDC-35B4BD5FFDDD}" srcOrd="3" destOrd="0" presId="urn:microsoft.com/office/officeart/2005/8/layout/hProcess4"/>
    <dgm:cxn modelId="{D06294CA-9F4E-BD49-8EC9-C144A96E8FC8}" type="presParOf" srcId="{AA4F3079-B7A7-3F4E-B1D8-2C7734E73667}" destId="{D4FFF076-CE06-0040-AEEE-BCC484D842FF}" srcOrd="4" destOrd="0" presId="urn:microsoft.com/office/officeart/2005/8/layout/hProcess4"/>
    <dgm:cxn modelId="{26FA089F-0CA0-CC44-B1DD-D0734C25C44F}" type="presParOf" srcId="{92590AEA-66B6-0D4B-9B60-B87201AD5E34}" destId="{D1BBBBB5-9F25-D644-ADE8-7BFCBF4F8B3A}" srcOrd="3" destOrd="0" presId="urn:microsoft.com/office/officeart/2005/8/layout/hProcess4"/>
    <dgm:cxn modelId="{FF238C6E-F7A9-5645-B9DB-699DE116E426}" type="presParOf" srcId="{92590AEA-66B6-0D4B-9B60-B87201AD5E34}" destId="{622A43D9-55E3-D24D-B02A-2AC2495CDC0D}" srcOrd="4" destOrd="0" presId="urn:microsoft.com/office/officeart/2005/8/layout/hProcess4"/>
    <dgm:cxn modelId="{03F9CFBA-2F1A-7245-B0EF-48B1B0E5BA56}" type="presParOf" srcId="{622A43D9-55E3-D24D-B02A-2AC2495CDC0D}" destId="{EF2ED5AF-BD7D-0E47-9FA6-7DC9EF8C443E}" srcOrd="0" destOrd="0" presId="urn:microsoft.com/office/officeart/2005/8/layout/hProcess4"/>
    <dgm:cxn modelId="{88A0978F-5DFC-FE46-8CC2-B23A6AE8EBF8}" type="presParOf" srcId="{622A43D9-55E3-D24D-B02A-2AC2495CDC0D}" destId="{C02478A4-5B49-9143-AA00-A597562A3F18}" srcOrd="1" destOrd="0" presId="urn:microsoft.com/office/officeart/2005/8/layout/hProcess4"/>
    <dgm:cxn modelId="{A60DE0B7-0F35-D54B-9CB7-9104BC82E323}" type="presParOf" srcId="{622A43D9-55E3-D24D-B02A-2AC2495CDC0D}" destId="{5A3AC731-E708-F549-B248-891B56FA9361}" srcOrd="2" destOrd="0" presId="urn:microsoft.com/office/officeart/2005/8/layout/hProcess4"/>
    <dgm:cxn modelId="{9CDA3855-C552-004E-81FD-96F84464D732}" type="presParOf" srcId="{622A43D9-55E3-D24D-B02A-2AC2495CDC0D}" destId="{02AB0393-2C06-1D4D-B62C-6E9BC542C09D}" srcOrd="3" destOrd="0" presId="urn:microsoft.com/office/officeart/2005/8/layout/hProcess4"/>
    <dgm:cxn modelId="{D8D6CD97-8959-7B4B-9DD6-C850968103B5}" type="presParOf" srcId="{622A43D9-55E3-D24D-B02A-2AC2495CDC0D}" destId="{B5E18874-A877-D444-B221-3061EDFC915C}" srcOrd="4" destOrd="0" presId="urn:microsoft.com/office/officeart/2005/8/layout/hProcess4"/>
    <dgm:cxn modelId="{F559F717-7284-994B-9DCB-CD9E2F499304}" type="presParOf" srcId="{92590AEA-66B6-0D4B-9B60-B87201AD5E34}" destId="{1014346C-A0B2-AD4C-BDF6-E2C8D709172F}" srcOrd="5" destOrd="0" presId="urn:microsoft.com/office/officeart/2005/8/layout/hProcess4"/>
    <dgm:cxn modelId="{9312A600-6E37-8B4E-9B31-1BDD1B361DD8}" type="presParOf" srcId="{92590AEA-66B6-0D4B-9B60-B87201AD5E34}" destId="{B4883DD0-AC5E-1B4C-A4EA-730E748DFB27}" srcOrd="6" destOrd="0" presId="urn:microsoft.com/office/officeart/2005/8/layout/hProcess4"/>
    <dgm:cxn modelId="{674BF3FF-25A5-5E40-879E-1AC0FE59EC03}" type="presParOf" srcId="{B4883DD0-AC5E-1B4C-A4EA-730E748DFB27}" destId="{6B9F8308-CF2A-154D-A885-DA75CF6F9D42}" srcOrd="0" destOrd="0" presId="urn:microsoft.com/office/officeart/2005/8/layout/hProcess4"/>
    <dgm:cxn modelId="{3F64BC2B-0FDE-8F48-9705-A6545EE002DB}" type="presParOf" srcId="{B4883DD0-AC5E-1B4C-A4EA-730E748DFB27}" destId="{67572024-E699-7649-9A7C-B5D3878019C8}" srcOrd="1" destOrd="0" presId="urn:microsoft.com/office/officeart/2005/8/layout/hProcess4"/>
    <dgm:cxn modelId="{126D4BD3-8351-E44B-AF33-F309383F877E}" type="presParOf" srcId="{B4883DD0-AC5E-1B4C-A4EA-730E748DFB27}" destId="{CBCF05C0-A02D-2E42-8F0B-F4D78AC6A9F3}" srcOrd="2" destOrd="0" presId="urn:microsoft.com/office/officeart/2005/8/layout/hProcess4"/>
    <dgm:cxn modelId="{EFE7A692-281E-2442-8B2E-004308C12736}" type="presParOf" srcId="{B4883DD0-AC5E-1B4C-A4EA-730E748DFB27}" destId="{D1A6BA34-513E-BB44-891F-8A573CA4C297}" srcOrd="3" destOrd="0" presId="urn:microsoft.com/office/officeart/2005/8/layout/hProcess4"/>
    <dgm:cxn modelId="{50A959ED-BBDD-174C-B549-529F0898BEBD}" type="presParOf" srcId="{B4883DD0-AC5E-1B4C-A4EA-730E748DFB27}" destId="{64193AA4-DEBF-6441-8248-F64B1A9682C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6E827-39D8-4909-81DF-8E9D6D76BFA9}"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281BC078-3B07-4C89-B1F9-A68CD389A006}">
      <dgm:prSet custT="1"/>
      <dgm:spPr/>
      <dgm:t>
        <a:bodyPr/>
        <a:lstStyle/>
        <a:p>
          <a:r>
            <a:rPr lang="en-US" sz="3200" b="0" i="0" u="none" strike="noStrike" cap="none">
              <a:latin typeface="Microsoft JhengHei UI Light" panose="020B0304030504040204" pitchFamily="34" charset="-120"/>
              <a:ea typeface="Microsoft JhengHei UI Light" panose="020B0304030504040204" pitchFamily="34" charset="-120"/>
              <a:sym typeface="Vidaloka"/>
            </a:rPr>
            <a:t>How to approach</a:t>
          </a:r>
          <a:r>
            <a:rPr lang="en-GB" sz="3200" b="0" i="0" u="none" strike="noStrike" cap="none">
              <a:latin typeface="Microsoft JhengHei UI Light" panose="020B0304030504040204" pitchFamily="34" charset="-120"/>
              <a:ea typeface="Microsoft JhengHei UI Light" panose="020B0304030504040204" pitchFamily="34" charset="-120"/>
              <a:sym typeface="Vidaloka"/>
            </a:rPr>
            <a:t> a patient with UGIB?</a:t>
          </a:r>
          <a:br>
            <a:rPr lang="en-US" sz="2700" b="0" i="0" u="none" strike="noStrike" cap="none">
              <a:latin typeface="Microsoft JhengHei UI Light" panose="020B0304030504040204" pitchFamily="34" charset="-120"/>
              <a:ea typeface="Microsoft JhengHei UI Light" panose="020B0304030504040204" pitchFamily="34" charset="-120"/>
              <a:sym typeface="Vidaloka"/>
            </a:rPr>
          </a:br>
          <a:r>
            <a:rPr lang="en-US" sz="2000" b="0" i="0" u="none" strike="noStrike" cap="none">
              <a:latin typeface="Microsoft JhengHei UI Light" panose="020B0304030504040204" pitchFamily="34" charset="-120"/>
              <a:ea typeface="Microsoft JhengHei UI Light" panose="020B0304030504040204" pitchFamily="34" charset="-120"/>
              <a:sym typeface="Vidaloka"/>
            </a:rPr>
            <a:t>Rama </a:t>
          </a:r>
          <a:r>
            <a:rPr lang="en-US" sz="2000" b="0" i="0" u="none" strike="noStrike" cap="none" err="1">
              <a:latin typeface="Microsoft JhengHei UI Light" panose="020B0304030504040204" pitchFamily="34" charset="-120"/>
              <a:ea typeface="Microsoft JhengHei UI Light" panose="020B0304030504040204" pitchFamily="34" charset="-120"/>
              <a:sym typeface="Vidaloka"/>
            </a:rPr>
            <a:t>Mosleh</a:t>
          </a:r>
          <a:r>
            <a:rPr lang="en-US" sz="3800" b="1"/>
            <a:t> </a:t>
          </a:r>
          <a:endParaRPr lang="en-US" sz="3800"/>
        </a:p>
      </dgm:t>
    </dgm:pt>
    <dgm:pt modelId="{5A2BD464-D5D4-49E9-BA37-2B48810DB448}" type="parTrans" cxnId="{BD51D43A-38E7-4444-ABE8-26C9FFDF8258}">
      <dgm:prSet/>
      <dgm:spPr/>
      <dgm:t>
        <a:bodyPr/>
        <a:lstStyle/>
        <a:p>
          <a:endParaRPr lang="en-US"/>
        </a:p>
      </dgm:t>
    </dgm:pt>
    <dgm:pt modelId="{43A0894C-B99D-4152-B935-1E196D5D6824}" type="sibTrans" cxnId="{BD51D43A-38E7-4444-ABE8-26C9FFDF8258}">
      <dgm:prSet/>
      <dgm:spPr/>
      <dgm:t>
        <a:bodyPr/>
        <a:lstStyle/>
        <a:p>
          <a:endParaRPr lang="en-US"/>
        </a:p>
      </dgm:t>
    </dgm:pt>
    <dgm:pt modelId="{01709963-383E-4C09-9456-5F065B7C5867}" type="pres">
      <dgm:prSet presAssocID="{2336E827-39D8-4909-81DF-8E9D6D76BFA9}" presName="Name0" presStyleCnt="0">
        <dgm:presLayoutVars>
          <dgm:dir/>
          <dgm:resizeHandles val="exact"/>
        </dgm:presLayoutVars>
      </dgm:prSet>
      <dgm:spPr/>
    </dgm:pt>
    <dgm:pt modelId="{DD4AA732-FA2A-454D-9026-C8DE755D1955}" type="pres">
      <dgm:prSet presAssocID="{281BC078-3B07-4C89-B1F9-A68CD389A006}" presName="node" presStyleLbl="node1" presStyleIdx="0" presStyleCnt="1">
        <dgm:presLayoutVars>
          <dgm:bulletEnabled val="1"/>
        </dgm:presLayoutVars>
      </dgm:prSet>
      <dgm:spPr/>
    </dgm:pt>
  </dgm:ptLst>
  <dgm:cxnLst>
    <dgm:cxn modelId="{ACFE7B04-9D39-40EB-BF2F-ED038BA762BE}" type="presOf" srcId="{281BC078-3B07-4C89-B1F9-A68CD389A006}" destId="{DD4AA732-FA2A-454D-9026-C8DE755D1955}" srcOrd="0" destOrd="0" presId="urn:microsoft.com/office/officeart/2005/8/layout/process1"/>
    <dgm:cxn modelId="{15346F2C-2C43-4567-9F58-4265769E4881}" type="presOf" srcId="{2336E827-39D8-4909-81DF-8E9D6D76BFA9}" destId="{01709963-383E-4C09-9456-5F065B7C5867}" srcOrd="0" destOrd="0" presId="urn:microsoft.com/office/officeart/2005/8/layout/process1"/>
    <dgm:cxn modelId="{BD51D43A-38E7-4444-ABE8-26C9FFDF8258}" srcId="{2336E827-39D8-4909-81DF-8E9D6D76BFA9}" destId="{281BC078-3B07-4C89-B1F9-A68CD389A006}" srcOrd="0" destOrd="0" parTransId="{5A2BD464-D5D4-49E9-BA37-2B48810DB448}" sibTransId="{43A0894C-B99D-4152-B935-1E196D5D6824}"/>
    <dgm:cxn modelId="{DC74C0CC-8397-4F2E-A69D-2109A58F7131}" type="presParOf" srcId="{01709963-383E-4C09-9456-5F065B7C5867}" destId="{DD4AA732-FA2A-454D-9026-C8DE755D1955}"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031308-DC87-4DB1-9CBD-8F074587582D}" type="doc">
      <dgm:prSet loTypeId="urn:microsoft.com/office/officeart/2009/3/layout/StepUpProcess" loCatId="process" qsTypeId="urn:microsoft.com/office/officeart/2005/8/quickstyle/simple2" qsCatId="simple" csTypeId="urn:microsoft.com/office/officeart/2005/8/colors/accent0_3" csCatId="mainScheme" phldr="1"/>
      <dgm:spPr/>
      <dgm:t>
        <a:bodyPr/>
        <a:lstStyle/>
        <a:p>
          <a:endParaRPr lang="en-GB"/>
        </a:p>
      </dgm:t>
    </dgm:pt>
    <dgm:pt modelId="{103930A4-5BC4-41E0-A689-CA0DF5A0914C}">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2700" b="1"/>
            <a:t> </a:t>
          </a:r>
        </a:p>
      </dgm:t>
    </dgm:pt>
    <dgm:pt modelId="{F06DF097-CF36-4641-8FE5-230CD7C7EEB7}" type="parTrans" cxnId="{56D580E0-87CD-47D3-BFC2-CB4B713E4352}">
      <dgm:prSet/>
      <dgm:spPr/>
      <dgm:t>
        <a:bodyPr/>
        <a:lstStyle/>
        <a:p>
          <a:endParaRPr lang="en-US"/>
        </a:p>
      </dgm:t>
    </dgm:pt>
    <dgm:pt modelId="{22A04AEE-B2DE-4E83-B929-95CADE95E7F5}" type="sibTrans" cxnId="{56D580E0-87CD-47D3-BFC2-CB4B713E4352}">
      <dgm:prSet/>
      <dgm:spPr/>
      <dgm:t>
        <a:bodyPr/>
        <a:lstStyle/>
        <a:p>
          <a:endParaRPr lang="en-US"/>
        </a:p>
      </dgm:t>
    </dgm:pt>
    <dgm:pt modelId="{8A7E4819-3DBB-4C70-B3B7-D69AA5DA7DCA}">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1900" b="1"/>
            <a:t> </a:t>
          </a:r>
        </a:p>
      </dgm:t>
    </dgm:pt>
    <dgm:pt modelId="{4CF32B46-FEDE-4AD1-A771-783EEDFF6CA1}" type="parTrans" cxnId="{6638DDEC-11B3-41B7-BC9A-5F5C11CBB32C}">
      <dgm:prSet/>
      <dgm:spPr/>
      <dgm:t>
        <a:bodyPr/>
        <a:lstStyle/>
        <a:p>
          <a:endParaRPr lang="en-US"/>
        </a:p>
      </dgm:t>
    </dgm:pt>
    <dgm:pt modelId="{D558C3F0-42B3-46AA-9928-F79B17503FAC}" type="sibTrans" cxnId="{6638DDEC-11B3-41B7-BC9A-5F5C11CBB32C}">
      <dgm:prSet/>
      <dgm:spPr/>
      <dgm:t>
        <a:bodyPr/>
        <a:lstStyle/>
        <a:p>
          <a:endParaRPr lang="en-US"/>
        </a:p>
      </dgm:t>
    </dgm:pt>
    <dgm:pt modelId="{83A454E6-8D60-4B07-85EE-84486EFC62FD}">
      <dgm:prSet phldrT="[Text]" custT="1"/>
      <dgm:spPr/>
      <dgm:t>
        <a:bodyPr/>
        <a:lstStyle/>
        <a:p>
          <a:r>
            <a:rPr lang="en-US" sz="20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Circulation</a:t>
          </a:r>
          <a:r>
            <a:rPr lang="en-US" sz="2700" b="0" i="0" u="none" strike="noStrike" cap="none">
              <a:solidFill>
                <a:schemeClr val="dk1"/>
              </a:solidFill>
              <a:latin typeface="Microsoft JhengHei UI Light" panose="020B0304030504040204" pitchFamily="34" charset="-120"/>
              <a:ea typeface="Microsoft JhengHei UI Light" panose="020B0304030504040204" pitchFamily="34" charset="-120"/>
              <a:sym typeface="Vidaloka"/>
            </a:rPr>
            <a:t> </a:t>
          </a:r>
        </a:p>
      </dgm:t>
    </dgm:pt>
    <dgm:pt modelId="{5C046871-51B6-4CA9-AE16-44D04BBEEE29}" type="parTrans" cxnId="{3A9C2EF2-2293-4169-8ABF-6EFCBC787B4D}">
      <dgm:prSet/>
      <dgm:spPr/>
      <dgm:t>
        <a:bodyPr/>
        <a:lstStyle/>
        <a:p>
          <a:endParaRPr lang="en-US"/>
        </a:p>
      </dgm:t>
    </dgm:pt>
    <dgm:pt modelId="{C63C1B84-601C-4BCF-B93D-7FF330029D2E}" type="sibTrans" cxnId="{3A9C2EF2-2293-4169-8ABF-6EFCBC787B4D}">
      <dgm:prSet/>
      <dgm:spPr/>
      <dgm:t>
        <a:bodyPr/>
        <a:lstStyle/>
        <a:p>
          <a:endParaRPr lang="en-US"/>
        </a:p>
      </dgm:t>
    </dgm:pt>
    <dgm:pt modelId="{0582821D-D400-BB4B-BB25-1164F0CA7F02}" type="pres">
      <dgm:prSet presAssocID="{66031308-DC87-4DB1-9CBD-8F074587582D}" presName="rootnode" presStyleCnt="0">
        <dgm:presLayoutVars>
          <dgm:chMax/>
          <dgm:chPref/>
          <dgm:dir/>
          <dgm:animLvl val="lvl"/>
        </dgm:presLayoutVars>
      </dgm:prSet>
      <dgm:spPr/>
    </dgm:pt>
    <dgm:pt modelId="{B068D130-6F46-294A-A0FA-1B7A290B6DBB}" type="pres">
      <dgm:prSet presAssocID="{103930A4-5BC4-41E0-A689-CA0DF5A0914C}" presName="composite" presStyleCnt="0"/>
      <dgm:spPr/>
    </dgm:pt>
    <dgm:pt modelId="{193EFC60-4090-9B40-90E2-B84275A36222}" type="pres">
      <dgm:prSet presAssocID="{103930A4-5BC4-41E0-A689-CA0DF5A0914C}" presName="LShape" presStyleLbl="alignNode1" presStyleIdx="0" presStyleCnt="5"/>
      <dgm:spPr/>
    </dgm:pt>
    <dgm:pt modelId="{E2A3A3DC-2556-0B48-BEE4-70A59BB9D64F}" type="pres">
      <dgm:prSet presAssocID="{103930A4-5BC4-41E0-A689-CA0DF5A0914C}" presName="ParentText" presStyleLbl="revTx" presStyleIdx="0" presStyleCnt="3">
        <dgm:presLayoutVars>
          <dgm:chMax val="0"/>
          <dgm:chPref val="0"/>
          <dgm:bulletEnabled val="1"/>
        </dgm:presLayoutVars>
      </dgm:prSet>
      <dgm:spPr/>
    </dgm:pt>
    <dgm:pt modelId="{27BE41D7-B391-D949-8978-99451FDEE844}" type="pres">
      <dgm:prSet presAssocID="{103930A4-5BC4-41E0-A689-CA0DF5A0914C}" presName="Triangle" presStyleLbl="alignNode1" presStyleIdx="1" presStyleCnt="5"/>
      <dgm:spPr/>
    </dgm:pt>
    <dgm:pt modelId="{9997C09D-2F1C-EF49-A537-9D658F861491}" type="pres">
      <dgm:prSet presAssocID="{22A04AEE-B2DE-4E83-B929-95CADE95E7F5}" presName="sibTrans" presStyleCnt="0"/>
      <dgm:spPr/>
    </dgm:pt>
    <dgm:pt modelId="{F45D207D-DC10-6F4E-AF38-83EAE9DD9BE7}" type="pres">
      <dgm:prSet presAssocID="{22A04AEE-B2DE-4E83-B929-95CADE95E7F5}" presName="space" presStyleCnt="0"/>
      <dgm:spPr/>
    </dgm:pt>
    <dgm:pt modelId="{3193E7D9-FAE7-6346-8AFF-71CF9FCA5ABD}" type="pres">
      <dgm:prSet presAssocID="{8A7E4819-3DBB-4C70-B3B7-D69AA5DA7DCA}" presName="composite" presStyleCnt="0"/>
      <dgm:spPr/>
    </dgm:pt>
    <dgm:pt modelId="{E0A874F8-E1E6-C747-B837-9BFA424D3B84}" type="pres">
      <dgm:prSet presAssocID="{8A7E4819-3DBB-4C70-B3B7-D69AA5DA7DCA}" presName="LShape" presStyleLbl="alignNode1" presStyleIdx="2" presStyleCnt="5"/>
      <dgm:spPr/>
    </dgm:pt>
    <dgm:pt modelId="{D7A4CD62-94B4-B144-AC6D-2E7E886AE0C5}" type="pres">
      <dgm:prSet presAssocID="{8A7E4819-3DBB-4C70-B3B7-D69AA5DA7DCA}" presName="ParentText" presStyleLbl="revTx" presStyleIdx="1" presStyleCnt="3">
        <dgm:presLayoutVars>
          <dgm:chMax val="0"/>
          <dgm:chPref val="0"/>
          <dgm:bulletEnabled val="1"/>
        </dgm:presLayoutVars>
      </dgm:prSet>
      <dgm:spPr/>
    </dgm:pt>
    <dgm:pt modelId="{30DA703B-DB05-0C45-8844-DCF16401077C}" type="pres">
      <dgm:prSet presAssocID="{8A7E4819-3DBB-4C70-B3B7-D69AA5DA7DCA}" presName="Triangle" presStyleLbl="alignNode1" presStyleIdx="3" presStyleCnt="5"/>
      <dgm:spPr/>
    </dgm:pt>
    <dgm:pt modelId="{B491C9B1-9B1E-5141-A9FD-E819913510B4}" type="pres">
      <dgm:prSet presAssocID="{D558C3F0-42B3-46AA-9928-F79B17503FAC}" presName="sibTrans" presStyleCnt="0"/>
      <dgm:spPr/>
    </dgm:pt>
    <dgm:pt modelId="{7CA06423-9A02-0A41-AE5B-2D786563C0A8}" type="pres">
      <dgm:prSet presAssocID="{D558C3F0-42B3-46AA-9928-F79B17503FAC}" presName="space" presStyleCnt="0"/>
      <dgm:spPr/>
    </dgm:pt>
    <dgm:pt modelId="{94EDBA00-B761-7C4D-B608-318078C99EB3}" type="pres">
      <dgm:prSet presAssocID="{83A454E6-8D60-4B07-85EE-84486EFC62FD}" presName="composite" presStyleCnt="0"/>
      <dgm:spPr/>
    </dgm:pt>
    <dgm:pt modelId="{19485DEC-37F4-774B-BD75-5F073C7A79D0}" type="pres">
      <dgm:prSet presAssocID="{83A454E6-8D60-4B07-85EE-84486EFC62FD}" presName="LShape" presStyleLbl="alignNode1" presStyleIdx="4" presStyleCnt="5"/>
      <dgm:spPr/>
    </dgm:pt>
    <dgm:pt modelId="{4374C5BB-40FD-B14B-8993-9FD66404A250}" type="pres">
      <dgm:prSet presAssocID="{83A454E6-8D60-4B07-85EE-84486EFC62FD}" presName="ParentText" presStyleLbl="revTx" presStyleIdx="2" presStyleCnt="3">
        <dgm:presLayoutVars>
          <dgm:chMax val="0"/>
          <dgm:chPref val="0"/>
          <dgm:bulletEnabled val="1"/>
        </dgm:presLayoutVars>
      </dgm:prSet>
      <dgm:spPr>
        <a:xfrm>
          <a:off x="3418467" y="902761"/>
          <a:ext cx="1335458" cy="1170608"/>
        </a:xfrm>
        <a:prstGeom prst="rect">
          <a:avLst/>
        </a:prstGeom>
      </dgm:spPr>
    </dgm:pt>
  </dgm:ptLst>
  <dgm:cxnLst>
    <dgm:cxn modelId="{F239583B-FCD0-FC4C-8740-6C9255249B05}" type="presOf" srcId="{66031308-DC87-4DB1-9CBD-8F074587582D}" destId="{0582821D-D400-BB4B-BB25-1164F0CA7F02}" srcOrd="0" destOrd="0" presId="urn:microsoft.com/office/officeart/2009/3/layout/StepUpProcess"/>
    <dgm:cxn modelId="{F93E0D54-EDE5-844B-B1BD-91116DD37220}" type="presOf" srcId="{103930A4-5BC4-41E0-A689-CA0DF5A0914C}" destId="{E2A3A3DC-2556-0B48-BEE4-70A59BB9D64F}" srcOrd="0" destOrd="0" presId="urn:microsoft.com/office/officeart/2009/3/layout/StepUpProcess"/>
    <dgm:cxn modelId="{B656EDA7-9691-C344-ACC6-D24D627A93C1}" type="presOf" srcId="{8A7E4819-3DBB-4C70-B3B7-D69AA5DA7DCA}" destId="{D7A4CD62-94B4-B144-AC6D-2E7E886AE0C5}" srcOrd="0" destOrd="0" presId="urn:microsoft.com/office/officeart/2009/3/layout/StepUpProcess"/>
    <dgm:cxn modelId="{56D580E0-87CD-47D3-BFC2-CB4B713E4352}" srcId="{66031308-DC87-4DB1-9CBD-8F074587582D}" destId="{103930A4-5BC4-41E0-A689-CA0DF5A0914C}" srcOrd="0" destOrd="0" parTransId="{F06DF097-CF36-4641-8FE5-230CD7C7EEB7}" sibTransId="{22A04AEE-B2DE-4E83-B929-95CADE95E7F5}"/>
    <dgm:cxn modelId="{6638DDEC-11B3-41B7-BC9A-5F5C11CBB32C}" srcId="{66031308-DC87-4DB1-9CBD-8F074587582D}" destId="{8A7E4819-3DBB-4C70-B3B7-D69AA5DA7DCA}" srcOrd="1" destOrd="0" parTransId="{4CF32B46-FEDE-4AD1-A771-783EEDFF6CA1}" sibTransId="{D558C3F0-42B3-46AA-9928-F79B17503FAC}"/>
    <dgm:cxn modelId="{3A9C2EF2-2293-4169-8ABF-6EFCBC787B4D}" srcId="{66031308-DC87-4DB1-9CBD-8F074587582D}" destId="{83A454E6-8D60-4B07-85EE-84486EFC62FD}" srcOrd="2" destOrd="0" parTransId="{5C046871-51B6-4CA9-AE16-44D04BBEEE29}" sibTransId="{C63C1B84-601C-4BCF-B93D-7FF330029D2E}"/>
    <dgm:cxn modelId="{082BD9F4-5DAD-BB49-8554-D4D468ACE52B}" type="presOf" srcId="{83A454E6-8D60-4B07-85EE-84486EFC62FD}" destId="{4374C5BB-40FD-B14B-8993-9FD66404A250}" srcOrd="0" destOrd="0" presId="urn:microsoft.com/office/officeart/2009/3/layout/StepUpProcess"/>
    <dgm:cxn modelId="{236A4635-B624-5548-8936-200B28D77CED}" type="presParOf" srcId="{0582821D-D400-BB4B-BB25-1164F0CA7F02}" destId="{B068D130-6F46-294A-A0FA-1B7A290B6DBB}" srcOrd="0" destOrd="0" presId="urn:microsoft.com/office/officeart/2009/3/layout/StepUpProcess"/>
    <dgm:cxn modelId="{69FF270D-1571-6F48-9F8A-1D8A2B8A958A}" type="presParOf" srcId="{B068D130-6F46-294A-A0FA-1B7A290B6DBB}" destId="{193EFC60-4090-9B40-90E2-B84275A36222}" srcOrd="0" destOrd="0" presId="urn:microsoft.com/office/officeart/2009/3/layout/StepUpProcess"/>
    <dgm:cxn modelId="{AED994FD-35EC-E24C-8733-205BBBE144E3}" type="presParOf" srcId="{B068D130-6F46-294A-A0FA-1B7A290B6DBB}" destId="{E2A3A3DC-2556-0B48-BEE4-70A59BB9D64F}" srcOrd="1" destOrd="0" presId="urn:microsoft.com/office/officeart/2009/3/layout/StepUpProcess"/>
    <dgm:cxn modelId="{3082BA65-EDD6-AD4F-8B9C-76E08B77FF87}" type="presParOf" srcId="{B068D130-6F46-294A-A0FA-1B7A290B6DBB}" destId="{27BE41D7-B391-D949-8978-99451FDEE844}" srcOrd="2" destOrd="0" presId="urn:microsoft.com/office/officeart/2009/3/layout/StepUpProcess"/>
    <dgm:cxn modelId="{D4E6D2DB-0AD9-B14D-A316-D3A929789511}" type="presParOf" srcId="{0582821D-D400-BB4B-BB25-1164F0CA7F02}" destId="{9997C09D-2F1C-EF49-A537-9D658F861491}" srcOrd="1" destOrd="0" presId="urn:microsoft.com/office/officeart/2009/3/layout/StepUpProcess"/>
    <dgm:cxn modelId="{F421E002-C497-D64F-8583-3D381AE90428}" type="presParOf" srcId="{9997C09D-2F1C-EF49-A537-9D658F861491}" destId="{F45D207D-DC10-6F4E-AF38-83EAE9DD9BE7}" srcOrd="0" destOrd="0" presId="urn:microsoft.com/office/officeart/2009/3/layout/StepUpProcess"/>
    <dgm:cxn modelId="{8032EB92-ED18-0B4E-8D19-6F57BC79D898}" type="presParOf" srcId="{0582821D-D400-BB4B-BB25-1164F0CA7F02}" destId="{3193E7D9-FAE7-6346-8AFF-71CF9FCA5ABD}" srcOrd="2" destOrd="0" presId="urn:microsoft.com/office/officeart/2009/3/layout/StepUpProcess"/>
    <dgm:cxn modelId="{3929BC26-4CD9-3B40-948C-B3792F39156A}" type="presParOf" srcId="{3193E7D9-FAE7-6346-8AFF-71CF9FCA5ABD}" destId="{E0A874F8-E1E6-C747-B837-9BFA424D3B84}" srcOrd="0" destOrd="0" presId="urn:microsoft.com/office/officeart/2009/3/layout/StepUpProcess"/>
    <dgm:cxn modelId="{FDE4582E-94D1-8947-9A31-E6AC12E0ECE2}" type="presParOf" srcId="{3193E7D9-FAE7-6346-8AFF-71CF9FCA5ABD}" destId="{D7A4CD62-94B4-B144-AC6D-2E7E886AE0C5}" srcOrd="1" destOrd="0" presId="urn:microsoft.com/office/officeart/2009/3/layout/StepUpProcess"/>
    <dgm:cxn modelId="{E59941F5-54CD-684D-876D-9A64E05452D4}" type="presParOf" srcId="{3193E7D9-FAE7-6346-8AFF-71CF9FCA5ABD}" destId="{30DA703B-DB05-0C45-8844-DCF16401077C}" srcOrd="2" destOrd="0" presId="urn:microsoft.com/office/officeart/2009/3/layout/StepUpProcess"/>
    <dgm:cxn modelId="{36B5E7EF-AA15-E548-851C-33AD6A538FFE}" type="presParOf" srcId="{0582821D-D400-BB4B-BB25-1164F0CA7F02}" destId="{B491C9B1-9B1E-5141-A9FD-E819913510B4}" srcOrd="3" destOrd="0" presId="urn:microsoft.com/office/officeart/2009/3/layout/StepUpProcess"/>
    <dgm:cxn modelId="{7FC6320B-3413-7E44-B606-B053BD475B2C}" type="presParOf" srcId="{B491C9B1-9B1E-5141-A9FD-E819913510B4}" destId="{7CA06423-9A02-0A41-AE5B-2D786563C0A8}" srcOrd="0" destOrd="0" presId="urn:microsoft.com/office/officeart/2009/3/layout/StepUpProcess"/>
    <dgm:cxn modelId="{25992A33-8452-B945-BDA7-45DB10427F6C}" type="presParOf" srcId="{0582821D-D400-BB4B-BB25-1164F0CA7F02}" destId="{94EDBA00-B761-7C4D-B608-318078C99EB3}" srcOrd="4" destOrd="0" presId="urn:microsoft.com/office/officeart/2009/3/layout/StepUpProcess"/>
    <dgm:cxn modelId="{42BEA0B9-1F90-A543-81D6-5D3ADD8B02DF}" type="presParOf" srcId="{94EDBA00-B761-7C4D-B608-318078C99EB3}" destId="{19485DEC-37F4-774B-BD75-5F073C7A79D0}" srcOrd="0" destOrd="0" presId="urn:microsoft.com/office/officeart/2009/3/layout/StepUpProcess"/>
    <dgm:cxn modelId="{FFA1E08D-D7E6-F74B-B903-BD0EB2CA05B4}" type="presParOf" srcId="{94EDBA00-B761-7C4D-B608-318078C99EB3}" destId="{4374C5BB-40FD-B14B-8993-9FD66404A25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08C2A1-B28F-4669-B82C-506A7E09A5DD}"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4BEADFDB-89F9-4095-AABB-8C3EEC849813}">
      <dgm:prSet/>
      <dgm:spPr>
        <a:solidFill>
          <a:schemeClr val="accent3">
            <a:lumMod val="40000"/>
            <a:lumOff val="60000"/>
          </a:schemeClr>
        </a:solidFill>
      </dgm:spPr>
      <dgm:t>
        <a:bodyPr/>
        <a:lstStyle/>
        <a:p>
          <a:pPr rtl="0"/>
          <a:r>
            <a:rPr lang="en-US" b="1">
              <a:solidFill>
                <a:schemeClr val="accent6">
                  <a:lumMod val="50000"/>
                </a:schemeClr>
              </a:solidFill>
            </a:rPr>
            <a:t>Inspection</a:t>
          </a:r>
          <a:r>
            <a:rPr lang="en-US" b="1"/>
            <a:t> </a:t>
          </a:r>
        </a:p>
      </dgm:t>
    </dgm:pt>
    <dgm:pt modelId="{481A55BC-4F92-4EC9-984F-18305DF69A7E}" type="parTrans" cxnId="{459542DC-3488-4DED-8EAF-2295541FB37B}">
      <dgm:prSet/>
      <dgm:spPr/>
      <dgm:t>
        <a:bodyPr/>
        <a:lstStyle/>
        <a:p>
          <a:endParaRPr lang="en-US"/>
        </a:p>
      </dgm:t>
    </dgm:pt>
    <dgm:pt modelId="{51B9492C-D97F-48F5-9E4E-F6B8186D25DA}" type="sibTrans" cxnId="{459542DC-3488-4DED-8EAF-2295541FB37B}">
      <dgm:prSet/>
      <dgm:spPr/>
      <dgm:t>
        <a:bodyPr/>
        <a:lstStyle/>
        <a:p>
          <a:endParaRPr lang="en-US"/>
        </a:p>
      </dgm:t>
    </dgm:pt>
    <dgm:pt modelId="{E9BBBD9B-3E3C-4408-9C20-CCE12C37423B}">
      <dgm:prSet/>
      <dgm:spPr>
        <a:solidFill>
          <a:schemeClr val="accent3">
            <a:lumMod val="40000"/>
            <a:lumOff val="60000"/>
          </a:schemeClr>
        </a:solidFill>
      </dgm:spPr>
      <dgm:t>
        <a:bodyPr/>
        <a:lstStyle/>
        <a:p>
          <a:pPr rtl="0"/>
          <a:r>
            <a:rPr lang="en-US" b="1">
              <a:solidFill>
                <a:schemeClr val="accent6">
                  <a:lumMod val="50000"/>
                </a:schemeClr>
              </a:solidFill>
            </a:rPr>
            <a:t>Palpation</a:t>
          </a:r>
          <a:r>
            <a:rPr lang="en-US" b="1"/>
            <a:t> </a:t>
          </a:r>
        </a:p>
      </dgm:t>
    </dgm:pt>
    <dgm:pt modelId="{9485B19D-C45A-4263-812D-98137EA4A289}" type="parTrans" cxnId="{4CB2BDDA-4E86-4C45-85EC-112E8D45FC6C}">
      <dgm:prSet/>
      <dgm:spPr/>
      <dgm:t>
        <a:bodyPr/>
        <a:lstStyle/>
        <a:p>
          <a:endParaRPr lang="en-US"/>
        </a:p>
      </dgm:t>
    </dgm:pt>
    <dgm:pt modelId="{BD733AC3-A450-4C82-9281-999865C5ADF3}" type="sibTrans" cxnId="{4CB2BDDA-4E86-4C45-85EC-112E8D45FC6C}">
      <dgm:prSet/>
      <dgm:spPr/>
      <dgm:t>
        <a:bodyPr/>
        <a:lstStyle/>
        <a:p>
          <a:endParaRPr lang="en-US"/>
        </a:p>
      </dgm:t>
    </dgm:pt>
    <dgm:pt modelId="{55DEB1E2-2707-4729-BEB1-293E54D5A201}">
      <dgm:prSet/>
      <dgm:spPr>
        <a:solidFill>
          <a:schemeClr val="accent3">
            <a:lumMod val="40000"/>
            <a:lumOff val="60000"/>
          </a:schemeClr>
        </a:solidFill>
      </dgm:spPr>
      <dgm:t>
        <a:bodyPr/>
        <a:lstStyle/>
        <a:p>
          <a:pPr rtl="0"/>
          <a:r>
            <a:rPr lang="en-US" b="1">
              <a:solidFill>
                <a:schemeClr val="accent6">
                  <a:lumMod val="50000"/>
                </a:schemeClr>
              </a:solidFill>
            </a:rPr>
            <a:t>percussion</a:t>
          </a:r>
          <a:r>
            <a:rPr lang="en-US" b="1"/>
            <a:t> </a:t>
          </a:r>
        </a:p>
      </dgm:t>
    </dgm:pt>
    <dgm:pt modelId="{D68CBFC2-2AA9-41F5-A3BC-D20E3B8D92D4}" type="parTrans" cxnId="{9BF368DD-FC3B-45CB-B8BD-E0F4936BAB8B}">
      <dgm:prSet/>
      <dgm:spPr/>
      <dgm:t>
        <a:bodyPr/>
        <a:lstStyle/>
        <a:p>
          <a:endParaRPr lang="en-US"/>
        </a:p>
      </dgm:t>
    </dgm:pt>
    <dgm:pt modelId="{FF8A235B-762E-49AE-B6FF-FCB4C9875CA8}" type="sibTrans" cxnId="{9BF368DD-FC3B-45CB-B8BD-E0F4936BAB8B}">
      <dgm:prSet/>
      <dgm:spPr/>
      <dgm:t>
        <a:bodyPr/>
        <a:lstStyle/>
        <a:p>
          <a:endParaRPr lang="en-US"/>
        </a:p>
      </dgm:t>
    </dgm:pt>
    <dgm:pt modelId="{E0EAC083-B424-4D5E-B391-5A7A3709737B}">
      <dgm:prSet/>
      <dgm:spPr>
        <a:solidFill>
          <a:schemeClr val="accent3">
            <a:lumMod val="40000"/>
            <a:lumOff val="60000"/>
          </a:schemeClr>
        </a:solidFill>
      </dgm:spPr>
      <dgm:t>
        <a:bodyPr/>
        <a:lstStyle/>
        <a:p>
          <a:pPr rtl="0"/>
          <a:r>
            <a:rPr lang="en-US" b="1">
              <a:solidFill>
                <a:schemeClr val="accent6">
                  <a:lumMod val="50000"/>
                </a:schemeClr>
              </a:solidFill>
            </a:rPr>
            <a:t>Auscultation</a:t>
          </a:r>
          <a:r>
            <a:rPr lang="en-US" b="1"/>
            <a:t> </a:t>
          </a:r>
        </a:p>
      </dgm:t>
    </dgm:pt>
    <dgm:pt modelId="{B84C7CBC-8842-4EDC-8156-9013F3F45AA2}" type="parTrans" cxnId="{A134E5A4-89CD-449E-B757-A023A5AF09F5}">
      <dgm:prSet/>
      <dgm:spPr/>
      <dgm:t>
        <a:bodyPr/>
        <a:lstStyle/>
        <a:p>
          <a:endParaRPr lang="en-US"/>
        </a:p>
      </dgm:t>
    </dgm:pt>
    <dgm:pt modelId="{53EDB03C-5A3C-458B-82F9-58A2C5C53499}" type="sibTrans" cxnId="{A134E5A4-89CD-449E-B757-A023A5AF09F5}">
      <dgm:prSet/>
      <dgm:spPr/>
      <dgm:t>
        <a:bodyPr/>
        <a:lstStyle/>
        <a:p>
          <a:endParaRPr lang="en-US"/>
        </a:p>
      </dgm:t>
    </dgm:pt>
    <dgm:pt modelId="{B065FC7D-A31F-4E04-A378-101C84077336}">
      <dgm:prSet/>
      <dgm:spPr>
        <a:solidFill>
          <a:schemeClr val="accent3">
            <a:lumMod val="40000"/>
            <a:lumOff val="60000"/>
          </a:schemeClr>
        </a:solidFill>
      </dgm:spPr>
      <dgm:t>
        <a:bodyPr/>
        <a:lstStyle/>
        <a:p>
          <a:pPr rtl="0"/>
          <a:r>
            <a:rPr lang="en-US" b="1">
              <a:solidFill>
                <a:schemeClr val="accent6">
                  <a:lumMod val="50000"/>
                </a:schemeClr>
              </a:solidFill>
            </a:rPr>
            <a:t>Digital rectal examination</a:t>
          </a:r>
          <a:r>
            <a:rPr lang="en-US" b="1"/>
            <a:t> </a:t>
          </a:r>
        </a:p>
      </dgm:t>
    </dgm:pt>
    <dgm:pt modelId="{0D95D7C6-54DF-4855-B9DF-60E8D6205E3F}" type="parTrans" cxnId="{3EAB488A-BA66-4301-B3DC-85F3759903E8}">
      <dgm:prSet/>
      <dgm:spPr/>
      <dgm:t>
        <a:bodyPr/>
        <a:lstStyle/>
        <a:p>
          <a:endParaRPr lang="en-US"/>
        </a:p>
      </dgm:t>
    </dgm:pt>
    <dgm:pt modelId="{5B5A702D-BB58-41E0-AB1B-FE0BA19C628A}" type="sibTrans" cxnId="{3EAB488A-BA66-4301-B3DC-85F3759903E8}">
      <dgm:prSet/>
      <dgm:spPr/>
      <dgm:t>
        <a:bodyPr/>
        <a:lstStyle/>
        <a:p>
          <a:endParaRPr lang="en-US"/>
        </a:p>
      </dgm:t>
    </dgm:pt>
    <dgm:pt modelId="{0C720FEA-7ABB-4724-8196-900E06AC6A4B}" type="pres">
      <dgm:prSet presAssocID="{6508C2A1-B28F-4669-B82C-506A7E09A5DD}" presName="diagram" presStyleCnt="0">
        <dgm:presLayoutVars>
          <dgm:dir/>
          <dgm:resizeHandles val="exact"/>
        </dgm:presLayoutVars>
      </dgm:prSet>
      <dgm:spPr/>
    </dgm:pt>
    <dgm:pt modelId="{793E1032-0509-4C51-A5B0-B1D7F5ED753C}" type="pres">
      <dgm:prSet presAssocID="{4BEADFDB-89F9-4095-AABB-8C3EEC849813}" presName="node" presStyleLbl="node1" presStyleIdx="0" presStyleCnt="5" custLinFactNeighborX="2319" custLinFactNeighborY="2644">
        <dgm:presLayoutVars>
          <dgm:bulletEnabled val="1"/>
        </dgm:presLayoutVars>
      </dgm:prSet>
      <dgm:spPr/>
    </dgm:pt>
    <dgm:pt modelId="{3EDC0036-BF32-416D-A70E-72010CE2BF96}" type="pres">
      <dgm:prSet presAssocID="{51B9492C-D97F-48F5-9E4E-F6B8186D25DA}" presName="sibTrans" presStyleCnt="0"/>
      <dgm:spPr/>
    </dgm:pt>
    <dgm:pt modelId="{A0EC0064-93AF-4735-A51E-3C55D60EB1A8}" type="pres">
      <dgm:prSet presAssocID="{E9BBBD9B-3E3C-4408-9C20-CCE12C37423B}" presName="node" presStyleLbl="node1" presStyleIdx="1" presStyleCnt="5">
        <dgm:presLayoutVars>
          <dgm:bulletEnabled val="1"/>
        </dgm:presLayoutVars>
      </dgm:prSet>
      <dgm:spPr/>
    </dgm:pt>
    <dgm:pt modelId="{329058BD-F432-45AE-B5EA-03D161D9F52D}" type="pres">
      <dgm:prSet presAssocID="{BD733AC3-A450-4C82-9281-999865C5ADF3}" presName="sibTrans" presStyleCnt="0"/>
      <dgm:spPr/>
    </dgm:pt>
    <dgm:pt modelId="{55485A0F-3732-4F7C-9A74-8BDC65ACC121}" type="pres">
      <dgm:prSet presAssocID="{55DEB1E2-2707-4729-BEB1-293E54D5A201}" presName="node" presStyleLbl="node1" presStyleIdx="2" presStyleCnt="5">
        <dgm:presLayoutVars>
          <dgm:bulletEnabled val="1"/>
        </dgm:presLayoutVars>
      </dgm:prSet>
      <dgm:spPr/>
    </dgm:pt>
    <dgm:pt modelId="{C24D5B7D-4A5F-4EDE-9752-21043432E17D}" type="pres">
      <dgm:prSet presAssocID="{FF8A235B-762E-49AE-B6FF-FCB4C9875CA8}" presName="sibTrans" presStyleCnt="0"/>
      <dgm:spPr/>
    </dgm:pt>
    <dgm:pt modelId="{71007D0A-8147-4BB9-99EF-C2C2619BE232}" type="pres">
      <dgm:prSet presAssocID="{E0EAC083-B424-4D5E-B391-5A7A3709737B}" presName="node" presStyleLbl="node1" presStyleIdx="3" presStyleCnt="5">
        <dgm:presLayoutVars>
          <dgm:bulletEnabled val="1"/>
        </dgm:presLayoutVars>
      </dgm:prSet>
      <dgm:spPr/>
    </dgm:pt>
    <dgm:pt modelId="{24C68BF8-0B0B-4907-8222-37A9E2B11A0E}" type="pres">
      <dgm:prSet presAssocID="{53EDB03C-5A3C-458B-82F9-58A2C5C53499}" presName="sibTrans" presStyleCnt="0"/>
      <dgm:spPr/>
    </dgm:pt>
    <dgm:pt modelId="{45565BD5-F2D5-4530-9131-39E3B4F189F1}" type="pres">
      <dgm:prSet presAssocID="{B065FC7D-A31F-4E04-A378-101C84077336}" presName="node" presStyleLbl="node1" presStyleIdx="4" presStyleCnt="5">
        <dgm:presLayoutVars>
          <dgm:bulletEnabled val="1"/>
        </dgm:presLayoutVars>
      </dgm:prSet>
      <dgm:spPr/>
    </dgm:pt>
  </dgm:ptLst>
  <dgm:cxnLst>
    <dgm:cxn modelId="{FCAA6F1B-4C8D-4CCB-BC19-18F1999E0B50}" type="presOf" srcId="{6508C2A1-B28F-4669-B82C-506A7E09A5DD}" destId="{0C720FEA-7ABB-4724-8196-900E06AC6A4B}" srcOrd="0" destOrd="0" presId="urn:microsoft.com/office/officeart/2005/8/layout/default"/>
    <dgm:cxn modelId="{707A8230-1D26-4718-9E1B-72C5D0CBC480}" type="presOf" srcId="{B065FC7D-A31F-4E04-A378-101C84077336}" destId="{45565BD5-F2D5-4530-9131-39E3B4F189F1}" srcOrd="0" destOrd="0" presId="urn:microsoft.com/office/officeart/2005/8/layout/default"/>
    <dgm:cxn modelId="{2F3A967F-5695-4132-A9BF-A750AA395BC8}" type="presOf" srcId="{E0EAC083-B424-4D5E-B391-5A7A3709737B}" destId="{71007D0A-8147-4BB9-99EF-C2C2619BE232}" srcOrd="0" destOrd="0" presId="urn:microsoft.com/office/officeart/2005/8/layout/default"/>
    <dgm:cxn modelId="{3EAB488A-BA66-4301-B3DC-85F3759903E8}" srcId="{6508C2A1-B28F-4669-B82C-506A7E09A5DD}" destId="{B065FC7D-A31F-4E04-A378-101C84077336}" srcOrd="4" destOrd="0" parTransId="{0D95D7C6-54DF-4855-B9DF-60E8D6205E3F}" sibTransId="{5B5A702D-BB58-41E0-AB1B-FE0BA19C628A}"/>
    <dgm:cxn modelId="{A134E5A4-89CD-449E-B757-A023A5AF09F5}" srcId="{6508C2A1-B28F-4669-B82C-506A7E09A5DD}" destId="{E0EAC083-B424-4D5E-B391-5A7A3709737B}" srcOrd="3" destOrd="0" parTransId="{B84C7CBC-8842-4EDC-8156-9013F3F45AA2}" sibTransId="{53EDB03C-5A3C-458B-82F9-58A2C5C53499}"/>
    <dgm:cxn modelId="{106639A7-F889-46C5-BBFE-B746CFFA8EF1}" type="presOf" srcId="{E9BBBD9B-3E3C-4408-9C20-CCE12C37423B}" destId="{A0EC0064-93AF-4735-A51E-3C55D60EB1A8}" srcOrd="0" destOrd="0" presId="urn:microsoft.com/office/officeart/2005/8/layout/default"/>
    <dgm:cxn modelId="{E13327C7-758C-439C-9066-12B22B42EB9F}" type="presOf" srcId="{4BEADFDB-89F9-4095-AABB-8C3EEC849813}" destId="{793E1032-0509-4C51-A5B0-B1D7F5ED753C}" srcOrd="0" destOrd="0" presId="urn:microsoft.com/office/officeart/2005/8/layout/default"/>
    <dgm:cxn modelId="{4CB2BDDA-4E86-4C45-85EC-112E8D45FC6C}" srcId="{6508C2A1-B28F-4669-B82C-506A7E09A5DD}" destId="{E9BBBD9B-3E3C-4408-9C20-CCE12C37423B}" srcOrd="1" destOrd="0" parTransId="{9485B19D-C45A-4263-812D-98137EA4A289}" sibTransId="{BD733AC3-A450-4C82-9281-999865C5ADF3}"/>
    <dgm:cxn modelId="{459542DC-3488-4DED-8EAF-2295541FB37B}" srcId="{6508C2A1-B28F-4669-B82C-506A7E09A5DD}" destId="{4BEADFDB-89F9-4095-AABB-8C3EEC849813}" srcOrd="0" destOrd="0" parTransId="{481A55BC-4F92-4EC9-984F-18305DF69A7E}" sibTransId="{51B9492C-D97F-48F5-9E4E-F6B8186D25DA}"/>
    <dgm:cxn modelId="{9BF368DD-FC3B-45CB-B8BD-E0F4936BAB8B}" srcId="{6508C2A1-B28F-4669-B82C-506A7E09A5DD}" destId="{55DEB1E2-2707-4729-BEB1-293E54D5A201}" srcOrd="2" destOrd="0" parTransId="{D68CBFC2-2AA9-41F5-A3BC-D20E3B8D92D4}" sibTransId="{FF8A235B-762E-49AE-B6FF-FCB4C9875CA8}"/>
    <dgm:cxn modelId="{FB015AE1-FDBC-4140-8664-D036C06DE775}" type="presOf" srcId="{55DEB1E2-2707-4729-BEB1-293E54D5A201}" destId="{55485A0F-3732-4F7C-9A74-8BDC65ACC121}" srcOrd="0" destOrd="0" presId="urn:microsoft.com/office/officeart/2005/8/layout/default"/>
    <dgm:cxn modelId="{F044EBE1-F24F-4615-9681-2FACF6A2DC07}" type="presParOf" srcId="{0C720FEA-7ABB-4724-8196-900E06AC6A4B}" destId="{793E1032-0509-4C51-A5B0-B1D7F5ED753C}" srcOrd="0" destOrd="0" presId="urn:microsoft.com/office/officeart/2005/8/layout/default"/>
    <dgm:cxn modelId="{727477D1-1B11-424E-96C7-7C9BE348D027}" type="presParOf" srcId="{0C720FEA-7ABB-4724-8196-900E06AC6A4B}" destId="{3EDC0036-BF32-416D-A70E-72010CE2BF96}" srcOrd="1" destOrd="0" presId="urn:microsoft.com/office/officeart/2005/8/layout/default"/>
    <dgm:cxn modelId="{9A1B247A-F6EC-42CB-88CF-86A7DD543BB8}" type="presParOf" srcId="{0C720FEA-7ABB-4724-8196-900E06AC6A4B}" destId="{A0EC0064-93AF-4735-A51E-3C55D60EB1A8}" srcOrd="2" destOrd="0" presId="urn:microsoft.com/office/officeart/2005/8/layout/default"/>
    <dgm:cxn modelId="{71E0D38B-D276-48A5-A649-33631FEB3F8E}" type="presParOf" srcId="{0C720FEA-7ABB-4724-8196-900E06AC6A4B}" destId="{329058BD-F432-45AE-B5EA-03D161D9F52D}" srcOrd="3" destOrd="0" presId="urn:microsoft.com/office/officeart/2005/8/layout/default"/>
    <dgm:cxn modelId="{2CC12890-96F4-458C-B8A6-F2F247403084}" type="presParOf" srcId="{0C720FEA-7ABB-4724-8196-900E06AC6A4B}" destId="{55485A0F-3732-4F7C-9A74-8BDC65ACC121}" srcOrd="4" destOrd="0" presId="urn:microsoft.com/office/officeart/2005/8/layout/default"/>
    <dgm:cxn modelId="{D7CB4BC3-4085-47F1-B4F9-DFB2146262C9}" type="presParOf" srcId="{0C720FEA-7ABB-4724-8196-900E06AC6A4B}" destId="{C24D5B7D-4A5F-4EDE-9752-21043432E17D}" srcOrd="5" destOrd="0" presId="urn:microsoft.com/office/officeart/2005/8/layout/default"/>
    <dgm:cxn modelId="{905B5F92-2874-4963-AB63-8B5CBA47EAE7}" type="presParOf" srcId="{0C720FEA-7ABB-4724-8196-900E06AC6A4B}" destId="{71007D0A-8147-4BB9-99EF-C2C2619BE232}" srcOrd="6" destOrd="0" presId="urn:microsoft.com/office/officeart/2005/8/layout/default"/>
    <dgm:cxn modelId="{E62C51CC-10A4-4486-B6CE-D950AB4F068E}" type="presParOf" srcId="{0C720FEA-7ABB-4724-8196-900E06AC6A4B}" destId="{24C68BF8-0B0B-4907-8222-37A9E2B11A0E}" srcOrd="7" destOrd="0" presId="urn:microsoft.com/office/officeart/2005/8/layout/default"/>
    <dgm:cxn modelId="{1CB4C703-0F46-472E-A61E-D39ED9B36F19}" type="presParOf" srcId="{0C720FEA-7ABB-4724-8196-900E06AC6A4B}" destId="{45565BD5-F2D5-4530-9131-39E3B4F189F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F851F-CD25-3147-83B3-E8D9A8575EAF}">
      <dsp:nvSpPr>
        <dsp:cNvPr id="0" name=""/>
        <dsp:cNvSpPr/>
      </dsp:nvSpPr>
      <dsp:spPr>
        <a:xfrm>
          <a:off x="1184" y="1732991"/>
          <a:ext cx="1838384" cy="15162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GB" sz="16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More common than LGIB</a:t>
          </a:r>
        </a:p>
      </dsp:txBody>
      <dsp:txXfrm>
        <a:off x="36078" y="1767885"/>
        <a:ext cx="1768596" cy="1121576"/>
      </dsp:txXfrm>
    </dsp:sp>
    <dsp:sp modelId="{C0B9E3D6-BEB0-884A-BB2D-CBB4ED8CC724}">
      <dsp:nvSpPr>
        <dsp:cNvPr id="0" name=""/>
        <dsp:cNvSpPr/>
      </dsp:nvSpPr>
      <dsp:spPr>
        <a:xfrm>
          <a:off x="1041764" y="2120899"/>
          <a:ext cx="1987839" cy="1987839"/>
        </a:xfrm>
        <a:prstGeom prst="leftCircularArrow">
          <a:avLst>
            <a:gd name="adj1" fmla="val 2957"/>
            <a:gd name="adj2" fmla="val 362179"/>
            <a:gd name="adj3" fmla="val 2137690"/>
            <a:gd name="adj4" fmla="val 9024489"/>
            <a:gd name="adj5" fmla="val 34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A9B007-3C45-7949-ABF0-AF37A177171F}">
      <dsp:nvSpPr>
        <dsp:cNvPr id="0" name=""/>
        <dsp:cNvSpPr/>
      </dsp:nvSpPr>
      <dsp:spPr>
        <a:xfrm>
          <a:off x="409714" y="2924356"/>
          <a:ext cx="1634119" cy="6498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GB" sz="2700" b="0" i="0" u="none" strike="noStrike" kern="1200" cap="none">
              <a:solidFill>
                <a:schemeClr val="bg1"/>
              </a:solidFill>
              <a:latin typeface="Microsoft JhengHei UI Light" panose="020B0304030504040204" pitchFamily="34" charset="-120"/>
              <a:ea typeface="Microsoft JhengHei UI Light" panose="020B0304030504040204" pitchFamily="34" charset="-120"/>
              <a:sym typeface="Vidaloka"/>
            </a:rPr>
            <a:t>5x</a:t>
          </a:r>
        </a:p>
      </dsp:txBody>
      <dsp:txXfrm>
        <a:off x="428747" y="2943389"/>
        <a:ext cx="1596053" cy="611769"/>
      </dsp:txXfrm>
    </dsp:sp>
    <dsp:sp modelId="{4A479C5A-7EDC-114C-A01F-5B697F2396EB}">
      <dsp:nvSpPr>
        <dsp:cNvPr id="0" name=""/>
        <dsp:cNvSpPr/>
      </dsp:nvSpPr>
      <dsp:spPr>
        <a:xfrm>
          <a:off x="2323718" y="1732991"/>
          <a:ext cx="1838384" cy="15162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GB" sz="18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Require surgery</a:t>
          </a:r>
        </a:p>
      </dsp:txBody>
      <dsp:txXfrm>
        <a:off x="2358612" y="2092803"/>
        <a:ext cx="1768596" cy="1121576"/>
      </dsp:txXfrm>
    </dsp:sp>
    <dsp:sp modelId="{D1BBBBB5-9F25-D644-ADE8-7BFCBF4F8B3A}">
      <dsp:nvSpPr>
        <dsp:cNvPr id="0" name=""/>
        <dsp:cNvSpPr/>
      </dsp:nvSpPr>
      <dsp:spPr>
        <a:xfrm>
          <a:off x="3348977" y="814074"/>
          <a:ext cx="2222744" cy="2222744"/>
        </a:xfrm>
        <a:prstGeom prst="circularArrow">
          <a:avLst>
            <a:gd name="adj1" fmla="val 2644"/>
            <a:gd name="adj2" fmla="val 321545"/>
            <a:gd name="adj3" fmla="val 19502944"/>
            <a:gd name="adj4" fmla="val 12575511"/>
            <a:gd name="adj5" fmla="val 308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04CBE3-1431-FD47-9EDC-35B4BD5FFDDD}">
      <dsp:nvSpPr>
        <dsp:cNvPr id="0" name=""/>
        <dsp:cNvSpPr/>
      </dsp:nvSpPr>
      <dsp:spPr>
        <a:xfrm>
          <a:off x="2732248" y="1408074"/>
          <a:ext cx="1634119" cy="6498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GB" sz="2700" b="0" i="0" u="none" strike="noStrike" kern="1200" cap="none">
              <a:solidFill>
                <a:schemeClr val="bg1"/>
              </a:solidFill>
              <a:latin typeface="Microsoft JhengHei UI Light" panose="020B0304030504040204" pitchFamily="34" charset="-120"/>
              <a:ea typeface="Microsoft JhengHei UI Light" panose="020B0304030504040204" pitchFamily="34" charset="-120"/>
              <a:sym typeface="Vidaloka"/>
            </a:rPr>
            <a:t>~10%</a:t>
          </a:r>
        </a:p>
      </dsp:txBody>
      <dsp:txXfrm>
        <a:off x="2751281" y="1427107"/>
        <a:ext cx="1596053" cy="611769"/>
      </dsp:txXfrm>
    </dsp:sp>
    <dsp:sp modelId="{C02478A4-5B49-9143-AA00-A597562A3F18}">
      <dsp:nvSpPr>
        <dsp:cNvPr id="0" name=""/>
        <dsp:cNvSpPr/>
      </dsp:nvSpPr>
      <dsp:spPr>
        <a:xfrm>
          <a:off x="4646251" y="1732991"/>
          <a:ext cx="1838384" cy="15162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GB" sz="16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Resolve spontaneously </a:t>
          </a:r>
        </a:p>
      </dsp:txBody>
      <dsp:txXfrm>
        <a:off x="4681145" y="1767885"/>
        <a:ext cx="1768596" cy="1121576"/>
      </dsp:txXfrm>
    </dsp:sp>
    <dsp:sp modelId="{1014346C-A0B2-AD4C-BDF6-E2C8D709172F}">
      <dsp:nvSpPr>
        <dsp:cNvPr id="0" name=""/>
        <dsp:cNvSpPr/>
      </dsp:nvSpPr>
      <dsp:spPr>
        <a:xfrm>
          <a:off x="5686831" y="2120899"/>
          <a:ext cx="1987839" cy="1987839"/>
        </a:xfrm>
        <a:prstGeom prst="leftCircularArrow">
          <a:avLst>
            <a:gd name="adj1" fmla="val 2957"/>
            <a:gd name="adj2" fmla="val 362179"/>
            <a:gd name="adj3" fmla="val 2137690"/>
            <a:gd name="adj4" fmla="val 9024489"/>
            <a:gd name="adj5" fmla="val 34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AB0393-2C06-1D4D-B62C-6E9BC542C09D}">
      <dsp:nvSpPr>
        <dsp:cNvPr id="0" name=""/>
        <dsp:cNvSpPr/>
      </dsp:nvSpPr>
      <dsp:spPr>
        <a:xfrm>
          <a:off x="5054781" y="2924356"/>
          <a:ext cx="1634119" cy="6498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0" i="0" u="none" strike="noStrike" kern="1200" cap="none">
              <a:solidFill>
                <a:schemeClr val="bg1"/>
              </a:solidFill>
              <a:latin typeface="Microsoft JhengHei UI Light" panose="020B0304030504040204" pitchFamily="34" charset="-120"/>
              <a:ea typeface="Microsoft JhengHei UI Light" panose="020B0304030504040204" pitchFamily="34" charset="-120"/>
              <a:sym typeface="Vidaloka"/>
            </a:rPr>
            <a:t>80-85%</a:t>
          </a:r>
        </a:p>
      </dsp:txBody>
      <dsp:txXfrm>
        <a:off x="5073814" y="2943389"/>
        <a:ext cx="1596053" cy="611769"/>
      </dsp:txXfrm>
    </dsp:sp>
    <dsp:sp modelId="{67572024-E699-7649-9A7C-B5D3878019C8}">
      <dsp:nvSpPr>
        <dsp:cNvPr id="0" name=""/>
        <dsp:cNvSpPr/>
      </dsp:nvSpPr>
      <dsp:spPr>
        <a:xfrm>
          <a:off x="6968784" y="1732991"/>
          <a:ext cx="1838384" cy="15162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GB" sz="12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Overall mortality </a:t>
          </a:r>
          <a:r>
            <a:rPr lang="en-GB" sz="1200" b="1"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BUT</a:t>
          </a:r>
          <a:endParaRPr lang="en-GB" sz="12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endParaRPr>
        </a:p>
        <a:p>
          <a:pPr marL="114300" lvl="1" indent="-114300" algn="l" defTabSz="533400">
            <a:lnSpc>
              <a:spcPct val="90000"/>
            </a:lnSpc>
            <a:spcBef>
              <a:spcPct val="0"/>
            </a:spcBef>
            <a:spcAft>
              <a:spcPct val="15000"/>
            </a:spcAft>
            <a:buChar char="•"/>
          </a:pPr>
          <a:r>
            <a:rPr lang="en-GB" sz="12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15% at 60-80 years</a:t>
          </a:r>
        </a:p>
        <a:p>
          <a:pPr marL="114300" lvl="1" indent="-114300" algn="l" defTabSz="533400">
            <a:lnSpc>
              <a:spcPct val="90000"/>
            </a:lnSpc>
            <a:spcBef>
              <a:spcPct val="0"/>
            </a:spcBef>
            <a:spcAft>
              <a:spcPct val="15000"/>
            </a:spcAft>
            <a:buChar char="•"/>
          </a:pPr>
          <a:r>
            <a:rPr lang="en-GB" sz="12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25% if &gt;80 years</a:t>
          </a:r>
        </a:p>
      </dsp:txBody>
      <dsp:txXfrm>
        <a:off x="7003678" y="2092803"/>
        <a:ext cx="1768596" cy="1121576"/>
      </dsp:txXfrm>
    </dsp:sp>
    <dsp:sp modelId="{D1A6BA34-513E-BB44-891F-8A573CA4C297}">
      <dsp:nvSpPr>
        <dsp:cNvPr id="0" name=""/>
        <dsp:cNvSpPr/>
      </dsp:nvSpPr>
      <dsp:spPr>
        <a:xfrm>
          <a:off x="7377314" y="1408074"/>
          <a:ext cx="1634119" cy="6498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GB" sz="2700" b="0" i="0" u="none" strike="noStrike" kern="1200" cap="none">
              <a:solidFill>
                <a:schemeClr val="bg1"/>
              </a:solidFill>
              <a:latin typeface="Microsoft JhengHei UI Light" panose="020B0304030504040204" pitchFamily="34" charset="-120"/>
              <a:ea typeface="Microsoft JhengHei UI Light" panose="020B0304030504040204" pitchFamily="34" charset="-120"/>
              <a:sym typeface="Vidaloka"/>
            </a:rPr>
            <a:t>10%</a:t>
          </a:r>
        </a:p>
      </dsp:txBody>
      <dsp:txXfrm>
        <a:off x="7396347" y="1427107"/>
        <a:ext cx="1596053" cy="611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A732-FA2A-454D-9026-C8DE755D1955}">
      <dsp:nvSpPr>
        <dsp:cNvPr id="0" name=""/>
        <dsp:cNvSpPr/>
      </dsp:nvSpPr>
      <dsp:spPr>
        <a:xfrm>
          <a:off x="3013" y="0"/>
          <a:ext cx="6166172" cy="23139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u="none" strike="noStrike" kern="1200" cap="none">
              <a:latin typeface="Microsoft JhengHei UI Light" panose="020B0304030504040204" pitchFamily="34" charset="-120"/>
              <a:ea typeface="Microsoft JhengHei UI Light" panose="020B0304030504040204" pitchFamily="34" charset="-120"/>
              <a:sym typeface="Vidaloka"/>
            </a:rPr>
            <a:t>How to approach</a:t>
          </a:r>
          <a:r>
            <a:rPr lang="en-GB" sz="3200" b="0" i="0" u="none" strike="noStrike" kern="1200" cap="none">
              <a:latin typeface="Microsoft JhengHei UI Light" panose="020B0304030504040204" pitchFamily="34" charset="-120"/>
              <a:ea typeface="Microsoft JhengHei UI Light" panose="020B0304030504040204" pitchFamily="34" charset="-120"/>
              <a:sym typeface="Vidaloka"/>
            </a:rPr>
            <a:t> a patient with UGIB?</a:t>
          </a:r>
          <a:br>
            <a:rPr lang="en-US" sz="2700" b="0" i="0" u="none" strike="noStrike" kern="1200" cap="none">
              <a:latin typeface="Microsoft JhengHei UI Light" panose="020B0304030504040204" pitchFamily="34" charset="-120"/>
              <a:ea typeface="Microsoft JhengHei UI Light" panose="020B0304030504040204" pitchFamily="34" charset="-120"/>
              <a:sym typeface="Vidaloka"/>
            </a:rPr>
          </a:br>
          <a:r>
            <a:rPr lang="en-US" sz="2000" b="0" i="0" u="none" strike="noStrike" kern="1200" cap="none">
              <a:latin typeface="Microsoft JhengHei UI Light" panose="020B0304030504040204" pitchFamily="34" charset="-120"/>
              <a:ea typeface="Microsoft JhengHei UI Light" panose="020B0304030504040204" pitchFamily="34" charset="-120"/>
              <a:sym typeface="Vidaloka"/>
            </a:rPr>
            <a:t>Rama </a:t>
          </a:r>
          <a:r>
            <a:rPr lang="en-US" sz="2000" b="0" i="0" u="none" strike="noStrike" kern="1200" cap="none" err="1">
              <a:latin typeface="Microsoft JhengHei UI Light" panose="020B0304030504040204" pitchFamily="34" charset="-120"/>
              <a:ea typeface="Microsoft JhengHei UI Light" panose="020B0304030504040204" pitchFamily="34" charset="-120"/>
              <a:sym typeface="Vidaloka"/>
            </a:rPr>
            <a:t>Mosleh</a:t>
          </a:r>
          <a:r>
            <a:rPr lang="en-US" sz="3800" b="1" kern="1200"/>
            <a:t> </a:t>
          </a:r>
          <a:endParaRPr lang="en-US" sz="3800" kern="1200"/>
        </a:p>
      </dsp:txBody>
      <dsp:txXfrm>
        <a:off x="70787" y="67774"/>
        <a:ext cx="6030624" cy="2178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EFC60-4090-9B40-90E2-B84275A36222}">
      <dsp:nvSpPr>
        <dsp:cNvPr id="0" name=""/>
        <dsp:cNvSpPr/>
      </dsp:nvSpPr>
      <dsp:spPr>
        <a:xfrm rot="5400000">
          <a:off x="303637" y="1255714"/>
          <a:ext cx="911908" cy="1517395"/>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2A3A3DC-2556-0B48-BEE4-70A59BB9D64F}">
      <dsp:nvSpPr>
        <dsp:cNvPr id="0" name=""/>
        <dsp:cNvSpPr/>
      </dsp:nvSpPr>
      <dsp:spPr>
        <a:xfrm>
          <a:off x="151417" y="1709089"/>
          <a:ext cx="1369913" cy="120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2700" b="1" kern="1200"/>
            <a:t> </a:t>
          </a:r>
        </a:p>
      </dsp:txBody>
      <dsp:txXfrm>
        <a:off x="151417" y="1709089"/>
        <a:ext cx="1369913" cy="1200809"/>
      </dsp:txXfrm>
    </dsp:sp>
    <dsp:sp modelId="{27BE41D7-B391-D949-8978-99451FDEE844}">
      <dsp:nvSpPr>
        <dsp:cNvPr id="0" name=""/>
        <dsp:cNvSpPr/>
      </dsp:nvSpPr>
      <dsp:spPr>
        <a:xfrm>
          <a:off x="1262856" y="1144002"/>
          <a:ext cx="258474" cy="258474"/>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0A874F8-E1E6-C747-B837-9BFA424D3B84}">
      <dsp:nvSpPr>
        <dsp:cNvPr id="0" name=""/>
        <dsp:cNvSpPr/>
      </dsp:nvSpPr>
      <dsp:spPr>
        <a:xfrm rot="5400000">
          <a:off x="1980679" y="840729"/>
          <a:ext cx="911908" cy="1517395"/>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7A4CD62-94B4-B144-AC6D-2E7E886AE0C5}">
      <dsp:nvSpPr>
        <dsp:cNvPr id="0" name=""/>
        <dsp:cNvSpPr/>
      </dsp:nvSpPr>
      <dsp:spPr>
        <a:xfrm>
          <a:off x="1828458" y="1294103"/>
          <a:ext cx="1369913" cy="120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1900" b="1" kern="1200"/>
            <a:t> </a:t>
          </a:r>
        </a:p>
      </dsp:txBody>
      <dsp:txXfrm>
        <a:off x="1828458" y="1294103"/>
        <a:ext cx="1369913" cy="1200809"/>
      </dsp:txXfrm>
    </dsp:sp>
    <dsp:sp modelId="{30DA703B-DB05-0C45-8844-DCF16401077C}">
      <dsp:nvSpPr>
        <dsp:cNvPr id="0" name=""/>
        <dsp:cNvSpPr/>
      </dsp:nvSpPr>
      <dsp:spPr>
        <a:xfrm>
          <a:off x="2939898" y="729016"/>
          <a:ext cx="258474" cy="258474"/>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9485DEC-37F4-774B-BD75-5F073C7A79D0}">
      <dsp:nvSpPr>
        <dsp:cNvPr id="0" name=""/>
        <dsp:cNvSpPr/>
      </dsp:nvSpPr>
      <dsp:spPr>
        <a:xfrm rot="5400000">
          <a:off x="3657720" y="425743"/>
          <a:ext cx="911908" cy="1517395"/>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374C5BB-40FD-B14B-8993-9FD66404A250}">
      <dsp:nvSpPr>
        <dsp:cNvPr id="0" name=""/>
        <dsp:cNvSpPr/>
      </dsp:nvSpPr>
      <dsp:spPr>
        <a:xfrm>
          <a:off x="3505500" y="879118"/>
          <a:ext cx="1369913" cy="120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Circulation</a:t>
          </a:r>
          <a:r>
            <a:rPr lang="en-US" sz="2700" b="0" i="0" u="none" strike="noStrike" kern="1200" cap="none">
              <a:solidFill>
                <a:schemeClr val="dk1"/>
              </a:solidFill>
              <a:latin typeface="Microsoft JhengHei UI Light" panose="020B0304030504040204" pitchFamily="34" charset="-120"/>
              <a:ea typeface="Microsoft JhengHei UI Light" panose="020B0304030504040204" pitchFamily="34" charset="-120"/>
              <a:sym typeface="Vidaloka"/>
            </a:rPr>
            <a:t> </a:t>
          </a:r>
        </a:p>
      </dsp:txBody>
      <dsp:txXfrm>
        <a:off x="3505500" y="879118"/>
        <a:ext cx="1369913" cy="1200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E1032-0509-4C51-A5B0-B1D7F5ED753C}">
      <dsp:nvSpPr>
        <dsp:cNvPr id="0" name=""/>
        <dsp:cNvSpPr/>
      </dsp:nvSpPr>
      <dsp:spPr>
        <a:xfrm>
          <a:off x="42865" y="458990"/>
          <a:ext cx="1848445" cy="1109067"/>
        </a:xfrm>
        <a:prstGeom prst="rect">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solidFill>
                <a:schemeClr val="accent6">
                  <a:lumMod val="50000"/>
                </a:schemeClr>
              </a:solidFill>
            </a:rPr>
            <a:t>Inspection</a:t>
          </a:r>
          <a:r>
            <a:rPr lang="en-US" sz="2100" b="1" kern="1200"/>
            <a:t> </a:t>
          </a:r>
        </a:p>
      </dsp:txBody>
      <dsp:txXfrm>
        <a:off x="42865" y="458990"/>
        <a:ext cx="1848445" cy="1109067"/>
      </dsp:txXfrm>
    </dsp:sp>
    <dsp:sp modelId="{A0EC0064-93AF-4735-A51E-3C55D60EB1A8}">
      <dsp:nvSpPr>
        <dsp:cNvPr id="0" name=""/>
        <dsp:cNvSpPr/>
      </dsp:nvSpPr>
      <dsp:spPr>
        <a:xfrm>
          <a:off x="2033289" y="429666"/>
          <a:ext cx="1848445" cy="1109067"/>
        </a:xfrm>
        <a:prstGeom prst="rect">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solidFill>
                <a:schemeClr val="accent6">
                  <a:lumMod val="50000"/>
                </a:schemeClr>
              </a:solidFill>
            </a:rPr>
            <a:t>Palpation</a:t>
          </a:r>
          <a:r>
            <a:rPr lang="en-US" sz="2100" b="1" kern="1200"/>
            <a:t> </a:t>
          </a:r>
        </a:p>
      </dsp:txBody>
      <dsp:txXfrm>
        <a:off x="2033289" y="429666"/>
        <a:ext cx="1848445" cy="1109067"/>
      </dsp:txXfrm>
    </dsp:sp>
    <dsp:sp modelId="{55485A0F-3732-4F7C-9A74-8BDC65ACC121}">
      <dsp:nvSpPr>
        <dsp:cNvPr id="0" name=""/>
        <dsp:cNvSpPr/>
      </dsp:nvSpPr>
      <dsp:spPr>
        <a:xfrm>
          <a:off x="4066579" y="429666"/>
          <a:ext cx="1848445" cy="1109067"/>
        </a:xfrm>
        <a:prstGeom prst="rect">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solidFill>
                <a:schemeClr val="accent6">
                  <a:lumMod val="50000"/>
                </a:schemeClr>
              </a:solidFill>
            </a:rPr>
            <a:t>percussion</a:t>
          </a:r>
          <a:r>
            <a:rPr lang="en-US" sz="2100" b="1" kern="1200"/>
            <a:t> </a:t>
          </a:r>
        </a:p>
      </dsp:txBody>
      <dsp:txXfrm>
        <a:off x="4066579" y="429666"/>
        <a:ext cx="1848445" cy="1109067"/>
      </dsp:txXfrm>
    </dsp:sp>
    <dsp:sp modelId="{71007D0A-8147-4BB9-99EF-C2C2619BE232}">
      <dsp:nvSpPr>
        <dsp:cNvPr id="0" name=""/>
        <dsp:cNvSpPr/>
      </dsp:nvSpPr>
      <dsp:spPr>
        <a:xfrm>
          <a:off x="1016644" y="1723578"/>
          <a:ext cx="1848445" cy="1109067"/>
        </a:xfrm>
        <a:prstGeom prst="rect">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solidFill>
                <a:schemeClr val="accent6">
                  <a:lumMod val="50000"/>
                </a:schemeClr>
              </a:solidFill>
            </a:rPr>
            <a:t>Auscultation</a:t>
          </a:r>
          <a:r>
            <a:rPr lang="en-US" sz="2100" b="1" kern="1200"/>
            <a:t> </a:t>
          </a:r>
        </a:p>
      </dsp:txBody>
      <dsp:txXfrm>
        <a:off x="1016644" y="1723578"/>
        <a:ext cx="1848445" cy="1109067"/>
      </dsp:txXfrm>
    </dsp:sp>
    <dsp:sp modelId="{45565BD5-F2D5-4530-9131-39E3B4F189F1}">
      <dsp:nvSpPr>
        <dsp:cNvPr id="0" name=""/>
        <dsp:cNvSpPr/>
      </dsp:nvSpPr>
      <dsp:spPr>
        <a:xfrm>
          <a:off x="3049934" y="1723578"/>
          <a:ext cx="1848445" cy="1109067"/>
        </a:xfrm>
        <a:prstGeom prst="rect">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a:solidFill>
                <a:schemeClr val="accent6">
                  <a:lumMod val="50000"/>
                </a:schemeClr>
              </a:solidFill>
            </a:rPr>
            <a:t>Digital rectal examination</a:t>
          </a:r>
          <a:r>
            <a:rPr lang="en-US" sz="2100" b="1" kern="1200"/>
            <a:t> </a:t>
          </a:r>
        </a:p>
      </dsp:txBody>
      <dsp:txXfrm>
        <a:off x="3049934" y="1723578"/>
        <a:ext cx="1848445" cy="11090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4:53.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41,'371'10,"26"0,-259-9,118-3,-158-7,60-2,-126 10,41-8,-41 5,42-2,-59 5,1 0,24-6,27-3,5 10,-63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7.9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15.9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21,'110'2,"117"-5,-155-6,-45 5,43-3,725 8,-764 1,41 6,-41-3,44 1,34-9,119 6,-225-3,1 0,0 1,0 0,-1 0,1 0,-1 0,1 0,-1 1,1 0,4 2,1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18.64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0,'178'10,"8"1,225-12,-393 3,0 0,-1 1,1 1,32 12,-1-1,0-6,-1-2,1-2,1-3,75-5,-20 1,-2 0,111 5,-198-1,0 1,0 1,19 6,-21-5,0-1,0 0,0-1,25 2,40-6,-62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29.63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0,'1271'0,"-1249"2,0 0,27 6,-3 0,-3-1,-8-1,66 2,149-9,-242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18.45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19.42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2.05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22,'42'-9,"-7"1,240 4,-149 6,1599-2,-1707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6.00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0,'8'1,"0"0,0 0,0 1,0 0,9 5,15 3,291 55,-125-27,-137-30,1-2,-1-3,80-6,-21 1,4 3,143-3,-96-17,-106 9,93-1,702 12,-840-2,0-1,-1-1,1-1,19-6,-20 4,1 1,-1 1,1 1,21 0,277 4,-301-1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28.5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42,'62'0,"91"1,225-27,-258 14,226 8,-178 6,1146-2,-1266 4,-40-4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43.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1,'361'15,"51"-8,-239-9,668 2,-694-11,-13 2,459 9,-576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4:56.9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1,'54'3,"1"3,-1 3,87 24,41 7,-111-28,196 23,115-32,-198-5,789 2,-958-1,0-1,26-6,26-2,42 1,20-2,-112 12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0:49.9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1,'58'0,"91"12,-74-5,1-2,87-7,-39 0,423 2,-516 1,55 11,-46-5,7 1,-27-4,0 0,32 0,5-4,-16-2,0 3,79 11,-68-4,-44-7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02.92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0,'351'21,"-12"0,69-12,66 1,1091-11,-1549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09.62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1,'636'0,"-612"1,0 2,0 0,32 10,-33-7,1-1,0-1,35 1,-39-5,-1 1,1 0,0 1,32 9,-44-8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12.18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0,'1053'0,"-1027"2,48 8,-22-2,95 14,-87-14,-27-3,52 1,-39-7,-16 0,1 1,-1 1,59 11,-63-7,1-2,0-1,-1-1,39-4,-27 2,42 2,-16 11,3 1,-59-13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14.62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0,'1132'0,"-1118"1,1 1,-1 0,0 1,0 0,13 6,31 7,-53-17,-2-2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24.302"/>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87,'54'-2,"0"-1,85-18,-88 14,98-2,4-1,22 1,-3-1,-62 1,148 8,-117 3,745-2,-850-3,-23-2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1:27.85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1,'1489'0,"-1472"0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0.0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9,'3454'0,"-3422"-4,-23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2.6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0,'518'0,"-511"0,0 1,0-1,1 2,-1-1,7 3,-1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4.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1,'775'0,"-758"0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21.9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3,'103'-2,"112"4,-198 1,0 0,29 10,-30-8,1 0,29 4,-16-5,42 12,-46-9,0-1,39 2,77 13,-73-14,99 5,405-12,-537-4,-23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28.3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1,'695'0,"-678"0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38.09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0,'612'15,"-253"-11,-50-3,-120 19,-114-9,87-1,179 1,-16 13,37-18,-207-9,965 3,-1103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5.74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1,'16'1,"1"1,21 4,20 3,421-5,-259-6,-16 12,6 0,-7-12,230 4,-260 18,9 0,-8-10,70 0,-122 0,-80-5,41 0,-66-6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7.068"/>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48.96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0,'33'2,"42"6,-42-3,45 1,-70-7,0 1,-1 0,1 1,0 0,-1 0,1 0,-1 1,1 1,-1-1,0 1,0 0,0 1,0-1,6 6,-2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2:51.36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1,'414'15,"-253"-8,32 2,17 0,21 2,-33-3,-139-8,98 12,-88-5,0-3,84-6,-42 0,-99 3,-8-1,0 1,-1-1,1 0,0 0,0-1,-1 1,1-1,0 0,-1 0,1 0,-1 0,5-2,-4-2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36.96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0,'92'5,"-1"4,106 23,-9-1,301 17,-135-16,-100 1,250 17,68-52,137 3,-497 8,79 2,-133-10,223-3,-266-8,64 0,-101 11,127-2,-186-2,0 0,0-2,36-12,-34 9,1 2,32-7,-4 6,-1-1,74-1,-119 9,1 0,-1 0,1 0,-1-1,0 0,1 0,-1 0,0 0,0 0,0-1,0 0,7-4,-2-1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2.51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1,'1826'0,"-1808"0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5.95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0,'165'10,"9"0,183-10,-355 0,1 0,-1 0,1 0,-1 0,1 0,-1 1,0-1,1 1,-1-1,1 1,-1 0,0 0,0 0,0 0,1 1,-1-1,0 1,0-1,-1 1,1 0,2 1,-2 1,-1 0,1 0,0 0,-1 0,0 0,0 1,0-1,-1 0,1 0,-1 1,-1 6,-4 26,0-24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3:47.85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0,'906'0,"-898"0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37.5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1,'2118'0,"-2092"1,42 8,-42-5,40 2,63-8,98 4,-211 1,-3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14.7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80,'285'-10,"11"0,-257 10,85 2,-1-6,132-21,-173 15,0 4,126 7,-72 1,-80-1,65-2,-119 1,0-1,1 1,-1-1,0 1,0-1,0 1,0-1,0 0,0 0,0 0,0 0,2-2,4-6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17.76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1,'1568'0,"-1551"0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4:35.63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0,'1430'0,"-1414"0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7:35.4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359 0,'-359'0,"423"0,305 12,-191 16,-115-17,67 10,1-6,148-2,-224-14,-3 0,0 1,88 14,-89-8,0-2,103-5,-56-1,479 2,-542 4,-22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01.0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0,'662'50,"-543"-40,167-9,-135-3,14 1,175 3,-191 17,-103-10,80 3,1079-11,-556-3,-569 3,90-3,-154-1,-3-1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03.2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0,'556'0,"-532"2,-1 0,28 7,-10-2,-10 2,-18-5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11.76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2,'176'-2,"189"4,-241 8,47 1,1335-12,-1467-2,-22-2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1.62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0 120,'2569'0,"-2506"-3,65-12,-83 9,154-7,-124 9,-37 0,0-1,43-13,44-7,-21 17,130 8,-101 2,204-2,-334 0,0 0,0 0,0 0,0 0,0 0,0-1,0 0,0 1,0-1,0 0,-1 0,1-1,0 1,3-3,2-4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3.09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8 0,'-3'0,"-1"0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24.35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0,'913'0,"-896"0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49.85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1,'171'10,"-9"0,1364-9,-743-3,-488 2,-278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36.81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0,'2203'0,"-2186"0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42.30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0,'144'10,"3"1,-35-13,124 3,-154 9,-47-5,39 0,-34-5,1 2,42 7,115 12,-119-14,-62-6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8:44.645"/>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0,'135'12,"-60"-4,0 0,117 5,502-14,-658 4,-23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20.97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22,'15'-1,"-1"-1,28-5,-26 3,0 1,19 0,-7 2,183 3,-200 0,-1 1,0 0,0 0,0 1,-1 1,1-1,-1 2,10 6,-14-7,1 0,-1 0,0 0,0 1,0 0,-1 0,0 0,0 0,-1 1,0-1,0 1,0 0,-1 0,3 10,-2-6,0-3,1 0,0 0,0-1,5 8,13 24,-16-24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0.73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0,'47'3,"-1"1,56 14,-24-4,211 10,4-25,-112-1,689 2,-846-1,42-8,-42 5,41-2,-7 7,42-2,-98 1,0-1,0 1,1 0,-1-1,0 0,0 1,0-1,0 0,-1 0,1 0,0 0,2-2,5-6</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4.78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0,'52'3,"88"15,-9 0,44-18,4 1,-126 9,-39-7,0 0,23 1,94-6,55 4,-127 8,-41-7,0 0,26 1,-25-4,-2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36.57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1,'1727'0,"-1710"0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19:41.17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0,'1'9,"1"0,0-1,0 1,6 12,-2 0,-1-9,0 0,0-1,9 15,-8-16,0 2,-1-1,6 18,8 22,-13-34,0-1,4 20,-4-15,1-1,1 0,0 0,21 33,5 12,-26-50,0 0,2 0,-1-1,2 0,21 21,-26-29,1-1,0 0,1 0,-1 0,1-1,0 0,0-1,0 0,1 0,-1-1,1 0,17 2,7-2,1-1,37-4,-1 0,-39 4,-22 0,0 0,1-1,-1 0,0 0,0-1,0-1,11-2,-18 3,-1 1,1-1,-1 0,0 0,1 0,-1 0,0 0,0 0,0 0,1-1,-1 1,0 0,-1-1,1 1,1-3,3-8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2.37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3.04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1,'755'0,"-738"0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5:59.32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0,'1985'0,"-1968"0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0:04.783"/>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0,'3'0,"5"0,4 0,4 0,2 0,2 0,0 0,1 0,-1 0,1 0,-1 0,1 0,-2 0,1 0,0 0,0 0,0 0,-4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2:42.7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1,'934'0,"-919"1,0 0,26 7,26 2,-7-11,-44-1,1 2,-1 0,0 0,1 2,-1 0,17 5,-20-3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22:47.6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173 9,'-161'0,"195"0,15-2,1 3,0 2,-1 2,57 14,-55-4,72 30,-113-41,1-2,-1 1,1-1,0-1,0 0,13 0,42 5,-61-5,-1 0,1 1,-1-1,1 1,-1 0,0 0,0 0,0 1,0-1,0 1,5 5,-8-7,0 0,0 0,0 0,0 0,0 0,0 1,0-1,0 0,0 1,0-1,-1 0,1 1,0-1,-1 1,1-1,-1 1,0 0,0-1,1 1,-1-1,0 1,0-1,-1 1,1 0,0-1,0 1,-1-1,1 1,-1-1,1 1,-1-1,0 1,1-1,-1 0,0 1,0-1,0 0,0 0,0 0,-1 0,1 0,-2 2,-7 4,-1 0,0-1,0 0,-19 7,2 0,12-5,-1 0,1-1,-1-1,-1-1,1-1,-1 0,-26 2,-12-3,-60-4,-48 2,54 19,125-21,-1 1,1 0,0 1,-1 1,1 0,-1 1,0 1,0 0,0 1,17 8,-19-7,114 51,-110-52,1 0,0-1,-1 0,2-2,-1 0,18 0,17-3,-357 2,140-3,162 3,0-1,1-1,-1 1,0 0,1-1,-1 1,1-1,-1 0,1 1,-1-1,1-1,-1 1,1 0,0-1,0 1,0-1,0 1,-3-3,5 2,-1 1,0 0,1-1,-1 1,1-1,0 1,-1 0,1-1,0 1,0-1,0 1,0-1,0 1,0-1,1 1,-1-1,0 1,1 0,-1-1,1 1,-1-1,1 1,0 0,-1 0,1-1,0 1,0 0,0 0,0 0,0 0,0 0,0 0,1 0,1-1,82-75,-74 67,1 1,24-15,15-11,-35 19,2 2,0 0,0 1,1 1,1 0,0 2,34-13,-31 15,0-1,27-14,-28 12,1 1,30-9,-35 14,-2 0,0 1,0 1,1 0,20 0,-2-1,-22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2.24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1,'24'1,"42"8,-42-5,41 2,12-6,-30-2,-1 3,83 11,-101-6,-11-4,1 2,-1 0,0 1,19 8,-27-9,0-1,1 0,-1-1,1 0,-1 0,17 0,62-4,-35 0,-36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6.16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12,'1549'0,"-1545"0,-1 0,0 1,-1-1,1-1,0 1,0 0,0-1,0 1,-1-1,1 0,0 0,-1 0,4-2,-2-1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3T18:06:07.5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35</a:t>
            </a:fld>
            <a:endParaRPr lang="en-US"/>
          </a:p>
        </p:txBody>
      </p:sp>
    </p:spTree>
    <p:extLst>
      <p:ext uri="{BB962C8B-B14F-4D97-AF65-F5344CB8AC3E}">
        <p14:creationId xmlns:p14="http://schemas.microsoft.com/office/powerpoint/2010/main" val="323068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541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Google search !!!!!!!!!!!!</a:t>
            </a:r>
          </a:p>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74</a:t>
            </a:fld>
            <a:endParaRPr lang="en-US"/>
          </a:p>
        </p:txBody>
      </p:sp>
    </p:spTree>
    <p:extLst>
      <p:ext uri="{BB962C8B-B14F-4D97-AF65-F5344CB8AC3E}">
        <p14:creationId xmlns:p14="http://schemas.microsoft.com/office/powerpoint/2010/main" val="420012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 nasogastric aspirate &gt;&gt; red , coffee ground and NO blood . Red &gt; active bleeding , coffee ground &gt; recent bleeding . No blood &gt; no bleeding but don’t rule out lesions </a:t>
            </a:r>
          </a:p>
        </p:txBody>
      </p:sp>
      <p:sp>
        <p:nvSpPr>
          <p:cNvPr id="4" name="Slide Number Placeholder 3"/>
          <p:cNvSpPr>
            <a:spLocks noGrp="1"/>
          </p:cNvSpPr>
          <p:nvPr>
            <p:ph type="sldNum" sz="quarter" idx="5"/>
          </p:nvPr>
        </p:nvSpPr>
        <p:spPr/>
        <p:txBody>
          <a:bodyPr/>
          <a:lstStyle/>
          <a:p>
            <a:fld id="{4B3FE312-9BBB-483E-9885-6BCD4444F1D9}" type="slidenum">
              <a:rPr lang="en-US" smtClean="0"/>
              <a:t>78</a:t>
            </a:fld>
            <a:endParaRPr lang="en-US"/>
          </a:p>
        </p:txBody>
      </p:sp>
    </p:spTree>
    <p:extLst>
      <p:ext uri="{BB962C8B-B14F-4D97-AF65-F5344CB8AC3E}">
        <p14:creationId xmlns:p14="http://schemas.microsoft.com/office/powerpoint/2010/main" val="329046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79</a:t>
            </a:fld>
            <a:endParaRPr lang="en-US"/>
          </a:p>
        </p:txBody>
      </p:sp>
    </p:spTree>
    <p:extLst>
      <p:ext uri="{BB962C8B-B14F-4D97-AF65-F5344CB8AC3E}">
        <p14:creationId xmlns:p14="http://schemas.microsoft.com/office/powerpoint/2010/main" val="219081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*PPI ( </a:t>
            </a:r>
            <a:r>
              <a:rPr lang="en-US" err="1"/>
              <a:t>prazole</a:t>
            </a:r>
            <a:r>
              <a:rPr lang="en-US"/>
              <a:t> ) &gt;&gt;&gt; H+ , K+ ATPase </a:t>
            </a:r>
            <a:r>
              <a:rPr lang="en-US" b="0" i="0">
                <a:solidFill>
                  <a:srgbClr val="000000"/>
                </a:solidFill>
                <a:effectLst/>
                <a:latin typeface="Open Sans" panose="020B0606030504020204" pitchFamily="34" charset="0"/>
              </a:rPr>
              <a:t>This enzyme, located in the apical secretory membrane of the parietal cell</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These drugs can completely inhibit acid secretion and have a long duration of action</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*H2 BLOCKERS &gt;&gt;&gt; suppressing gastrin-stimulated acid secretion and proportionately reducing gastric juice volume</a:t>
            </a:r>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81</a:t>
            </a:fld>
            <a:endParaRPr lang="en-US"/>
          </a:p>
        </p:txBody>
      </p:sp>
    </p:spTree>
    <p:extLst>
      <p:ext uri="{BB962C8B-B14F-4D97-AF65-F5344CB8AC3E}">
        <p14:creationId xmlns:p14="http://schemas.microsoft.com/office/powerpoint/2010/main" val="46976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cc7554a049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cc7554a049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cc7554a049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cc7554a049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cc7554a049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cc7554a049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c7554a04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c7554a04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c7554a04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cc7554a04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31</a:t>
            </a:fld>
            <a:endParaRPr lang="en-US"/>
          </a:p>
        </p:txBody>
      </p:sp>
    </p:spTree>
    <p:extLst>
      <p:ext uri="{BB962C8B-B14F-4D97-AF65-F5344CB8AC3E}">
        <p14:creationId xmlns:p14="http://schemas.microsoft.com/office/powerpoint/2010/main" val="376480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PT , activated partial thromboplastin should be checked to document any coagulopathy </a:t>
            </a:r>
          </a:p>
          <a:p>
            <a:r>
              <a:rPr lang="en-US"/>
              <a:t>BUN-to-creatinine ratio &gt; 36 {w/o renal insufficiency) indicates UGIB</a:t>
            </a:r>
          </a:p>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32</a:t>
            </a:fld>
            <a:endParaRPr lang="en-US"/>
          </a:p>
        </p:txBody>
      </p:sp>
    </p:spTree>
    <p:extLst>
      <p:ext uri="{BB962C8B-B14F-4D97-AF65-F5344CB8AC3E}">
        <p14:creationId xmlns:p14="http://schemas.microsoft.com/office/powerpoint/2010/main" val="39706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FE312-9BBB-483E-9885-6BCD4444F1D9}" type="slidenum">
              <a:rPr lang="en-US" smtClean="0"/>
              <a:t>33</a:t>
            </a:fld>
            <a:endParaRPr lang="en-US"/>
          </a:p>
        </p:txBody>
      </p:sp>
    </p:spTree>
    <p:extLst>
      <p:ext uri="{BB962C8B-B14F-4D97-AF65-F5344CB8AC3E}">
        <p14:creationId xmlns:p14="http://schemas.microsoft.com/office/powerpoint/2010/main" val="303364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975" y="1324500"/>
            <a:ext cx="70641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040000" y="3377100"/>
            <a:ext cx="7064100" cy="44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1" name="Google Shape;11;p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 name="Google Shape;12;p2"/>
          <p:cNvCxnSpPr/>
          <p:nvPr/>
        </p:nvCxnSpPr>
        <p:spPr>
          <a:xfrm flipH="1">
            <a:off x="-257975" y="-72550"/>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 name="Google Shape;13;p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4" name="Google Shape;14;p2"/>
          <p:cNvCxnSpPr/>
          <p:nvPr/>
        </p:nvCxnSpPr>
        <p:spPr>
          <a:xfrm flipH="1">
            <a:off x="6467450" y="3935375"/>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713225" y="1497763"/>
            <a:ext cx="7717500" cy="164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1514325" y="3278788"/>
            <a:ext cx="6120300" cy="375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a:endParaRPr/>
          </a:p>
        </p:txBody>
      </p:sp>
      <p:cxnSp>
        <p:nvCxnSpPr>
          <p:cNvPr id="68" name="Google Shape;68;p1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69" name="Google Shape;69;p1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70" name="Google Shape;70;p11"/>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71" name="Google Shape;71;p11"/>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CUSTOM">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13225" y="445025"/>
            <a:ext cx="35838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50010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6" name="Google Shape;76;p13"/>
          <p:cNvSpPr txBox="1">
            <a:spLocks noGrp="1"/>
          </p:cNvSpPr>
          <p:nvPr>
            <p:ph type="subTitle" idx="2"/>
          </p:nvPr>
        </p:nvSpPr>
        <p:spPr>
          <a:xfrm>
            <a:off x="50010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1655200" y="19429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78" name="Google Shape;78;p13"/>
          <p:cNvSpPr txBox="1">
            <a:spLocks noGrp="1"/>
          </p:cNvSpPr>
          <p:nvPr>
            <p:ph type="subTitle" idx="4"/>
          </p:nvPr>
        </p:nvSpPr>
        <p:spPr>
          <a:xfrm>
            <a:off x="1655200" y="2255100"/>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0010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0" name="Google Shape;80;p13"/>
          <p:cNvSpPr txBox="1">
            <a:spLocks noGrp="1"/>
          </p:cNvSpPr>
          <p:nvPr>
            <p:ph type="subTitle" idx="6"/>
          </p:nvPr>
        </p:nvSpPr>
        <p:spPr>
          <a:xfrm>
            <a:off x="500100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subTitle" idx="7"/>
          </p:nvPr>
        </p:nvSpPr>
        <p:spPr>
          <a:xfrm>
            <a:off x="1655200" y="37239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82" name="Google Shape;82;p13"/>
          <p:cNvSpPr txBox="1">
            <a:spLocks noGrp="1"/>
          </p:cNvSpPr>
          <p:nvPr>
            <p:ph type="subTitle" idx="8"/>
          </p:nvPr>
        </p:nvSpPr>
        <p:spPr>
          <a:xfrm>
            <a:off x="1655250" y="403612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23786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a:spLocks noGrp="1"/>
          </p:cNvSpPr>
          <p:nvPr>
            <p:ph type="title" idx="13" hasCustomPrompt="1"/>
          </p:nvPr>
        </p:nvSpPr>
        <p:spPr>
          <a:xfrm>
            <a:off x="5724450" y="130358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a:spLocks noGrp="1"/>
          </p:cNvSpPr>
          <p:nvPr>
            <p:ph type="title" idx="14" hasCustomPrompt="1"/>
          </p:nvPr>
        </p:nvSpPr>
        <p:spPr>
          <a:xfrm>
            <a:off x="237870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a:spLocks noGrp="1"/>
          </p:cNvSpPr>
          <p:nvPr>
            <p:ph type="title" idx="15" hasCustomPrompt="1"/>
          </p:nvPr>
        </p:nvSpPr>
        <p:spPr>
          <a:xfrm>
            <a:off x="5724450" y="3082738"/>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3800">
                <a:solidFill>
                  <a:schemeClr val="accent1"/>
                </a:solidFill>
              </a:defRPr>
            </a:lvl1pPr>
            <a:lvl2pPr lvl="1" algn="ctr" rtl="0">
              <a:spcBef>
                <a:spcPts val="0"/>
              </a:spcBef>
              <a:spcAft>
                <a:spcPts val="0"/>
              </a:spcAft>
              <a:buClr>
                <a:schemeClr val="dk2"/>
              </a:buClr>
              <a:buSzPts val="4000"/>
              <a:buNone/>
              <a:defRPr sz="4000">
                <a:solidFill>
                  <a:schemeClr val="dk2"/>
                </a:solidFill>
              </a:defRPr>
            </a:lvl2pPr>
            <a:lvl3pPr lvl="2" algn="ctr" rtl="0">
              <a:spcBef>
                <a:spcPts val="0"/>
              </a:spcBef>
              <a:spcAft>
                <a:spcPts val="0"/>
              </a:spcAft>
              <a:buClr>
                <a:schemeClr val="dk2"/>
              </a:buClr>
              <a:buSzPts val="4000"/>
              <a:buNone/>
              <a:defRPr sz="4000">
                <a:solidFill>
                  <a:schemeClr val="dk2"/>
                </a:solidFill>
              </a:defRPr>
            </a:lvl3pPr>
            <a:lvl4pPr lvl="3" algn="ctr" rtl="0">
              <a:spcBef>
                <a:spcPts val="0"/>
              </a:spcBef>
              <a:spcAft>
                <a:spcPts val="0"/>
              </a:spcAft>
              <a:buClr>
                <a:schemeClr val="dk2"/>
              </a:buClr>
              <a:buSzPts val="4000"/>
              <a:buNone/>
              <a:defRPr sz="4000">
                <a:solidFill>
                  <a:schemeClr val="dk2"/>
                </a:solidFill>
              </a:defRPr>
            </a:lvl4pPr>
            <a:lvl5pPr lvl="4" algn="ctr" rtl="0">
              <a:spcBef>
                <a:spcPts val="0"/>
              </a:spcBef>
              <a:spcAft>
                <a:spcPts val="0"/>
              </a:spcAft>
              <a:buClr>
                <a:schemeClr val="dk2"/>
              </a:buClr>
              <a:buSzPts val="4000"/>
              <a:buNone/>
              <a:defRPr sz="4000">
                <a:solidFill>
                  <a:schemeClr val="dk2"/>
                </a:solidFill>
              </a:defRPr>
            </a:lvl5pPr>
            <a:lvl6pPr lvl="5" algn="ctr" rtl="0">
              <a:spcBef>
                <a:spcPts val="0"/>
              </a:spcBef>
              <a:spcAft>
                <a:spcPts val="0"/>
              </a:spcAft>
              <a:buClr>
                <a:schemeClr val="dk2"/>
              </a:buClr>
              <a:buSzPts val="4000"/>
              <a:buNone/>
              <a:defRPr sz="4000">
                <a:solidFill>
                  <a:schemeClr val="dk2"/>
                </a:solidFill>
              </a:defRPr>
            </a:lvl6pPr>
            <a:lvl7pPr lvl="6" algn="ctr" rtl="0">
              <a:spcBef>
                <a:spcPts val="0"/>
              </a:spcBef>
              <a:spcAft>
                <a:spcPts val="0"/>
              </a:spcAft>
              <a:buClr>
                <a:schemeClr val="dk2"/>
              </a:buClr>
              <a:buSzPts val="4000"/>
              <a:buNone/>
              <a:defRPr sz="4000">
                <a:solidFill>
                  <a:schemeClr val="dk2"/>
                </a:solidFill>
              </a:defRPr>
            </a:lvl7pPr>
            <a:lvl8pPr lvl="7" algn="ctr" rtl="0">
              <a:spcBef>
                <a:spcPts val="0"/>
              </a:spcBef>
              <a:spcAft>
                <a:spcPts val="0"/>
              </a:spcAft>
              <a:buClr>
                <a:schemeClr val="dk2"/>
              </a:buClr>
              <a:buSzPts val="4000"/>
              <a:buNone/>
              <a:defRPr sz="4000">
                <a:solidFill>
                  <a:schemeClr val="dk2"/>
                </a:solidFill>
              </a:defRPr>
            </a:lvl8pPr>
            <a:lvl9pPr lvl="8" algn="ctr" rtl="0">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88" name="Google Shape;88;p1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2410500" y="2932775"/>
            <a:ext cx="43230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91" name="Google Shape;91;p14"/>
          <p:cNvSpPr txBox="1">
            <a:spLocks noGrp="1"/>
          </p:cNvSpPr>
          <p:nvPr>
            <p:ph type="subTitle" idx="1"/>
          </p:nvPr>
        </p:nvSpPr>
        <p:spPr>
          <a:xfrm>
            <a:off x="1842900" y="1661963"/>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92" name="Google Shape;92;p1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93" name="Google Shape;93;p1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1994850" y="1697488"/>
            <a:ext cx="51543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90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96" name="Google Shape;96;p15"/>
          <p:cNvSpPr txBox="1">
            <a:spLocks noGrp="1"/>
          </p:cNvSpPr>
          <p:nvPr>
            <p:ph type="subTitle" idx="1"/>
          </p:nvPr>
        </p:nvSpPr>
        <p:spPr>
          <a:xfrm>
            <a:off x="2299500" y="2972150"/>
            <a:ext cx="4545000" cy="5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97" name="Google Shape;97;p1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98" name="Google Shape;98;p1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1" name="Google Shape;101;p1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2" name="Google Shape;102;p1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3" name="Google Shape;103;p16"/>
          <p:cNvCxnSpPr/>
          <p:nvPr/>
        </p:nvCxnSpPr>
        <p:spPr>
          <a:xfrm>
            <a:off x="7207350" y="-153175"/>
            <a:ext cx="2120400" cy="12738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08" name="Google Shape;108;p1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09" name="Google Shape;109;p1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0" name="Google Shape;110;p17"/>
          <p:cNvCxnSpPr/>
          <p:nvPr/>
        </p:nvCxnSpPr>
        <p:spPr>
          <a:xfrm>
            <a:off x="-209600" y="2402450"/>
            <a:ext cx="3144300" cy="27897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1043725" y="1185550"/>
            <a:ext cx="3123000" cy="2019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1043725" y="3360938"/>
            <a:ext cx="30135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cxnSp>
        <p:nvCxnSpPr>
          <p:cNvPr id="114" name="Google Shape;114;p1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5" name="Google Shape;115;p1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16" name="Google Shape;116;p18"/>
          <p:cNvCxnSpPr/>
          <p:nvPr/>
        </p:nvCxnSpPr>
        <p:spPr>
          <a:xfrm>
            <a:off x="5322650" y="-80625"/>
            <a:ext cx="4005000" cy="20073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17"/>
        <p:cNvGrpSpPr/>
        <p:nvPr/>
      </p:nvGrpSpPr>
      <p:grpSpPr>
        <a:xfrm>
          <a:off x="0" y="0"/>
          <a:ext cx="0" cy="0"/>
          <a:chOff x="0" y="0"/>
          <a:chExt cx="0" cy="0"/>
        </a:xfrm>
      </p:grpSpPr>
      <p:sp>
        <p:nvSpPr>
          <p:cNvPr id="118" name="Google Shape;118;p19"/>
          <p:cNvSpPr txBox="1">
            <a:spLocks noGrp="1"/>
          </p:cNvSpPr>
          <p:nvPr>
            <p:ph type="subTitle" idx="1"/>
          </p:nvPr>
        </p:nvSpPr>
        <p:spPr>
          <a:xfrm>
            <a:off x="3509000" y="2636125"/>
            <a:ext cx="212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19" name="Google Shape;119;p19"/>
          <p:cNvSpPr txBox="1">
            <a:spLocks noGrp="1"/>
          </p:cNvSpPr>
          <p:nvPr>
            <p:ph type="subTitle" idx="2"/>
          </p:nvPr>
        </p:nvSpPr>
        <p:spPr>
          <a:xfrm>
            <a:off x="3509025" y="2976125"/>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0" name="Google Shape;120;p19"/>
          <p:cNvSpPr txBox="1">
            <a:spLocks noGrp="1"/>
          </p:cNvSpPr>
          <p:nvPr>
            <p:ph type="subTitle" idx="3"/>
          </p:nvPr>
        </p:nvSpPr>
        <p:spPr>
          <a:xfrm>
            <a:off x="953025" y="2636125"/>
            <a:ext cx="212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21" name="Google Shape;121;p19"/>
          <p:cNvSpPr txBox="1">
            <a:spLocks noGrp="1"/>
          </p:cNvSpPr>
          <p:nvPr>
            <p:ph type="subTitle" idx="4"/>
          </p:nvPr>
        </p:nvSpPr>
        <p:spPr>
          <a:xfrm>
            <a:off x="953125" y="2976125"/>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2" name="Google Shape;122;p19"/>
          <p:cNvSpPr txBox="1">
            <a:spLocks noGrp="1"/>
          </p:cNvSpPr>
          <p:nvPr>
            <p:ph type="subTitle" idx="5"/>
          </p:nvPr>
        </p:nvSpPr>
        <p:spPr>
          <a:xfrm>
            <a:off x="6064875" y="2636125"/>
            <a:ext cx="212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23" name="Google Shape;123;p19"/>
          <p:cNvSpPr txBox="1">
            <a:spLocks noGrp="1"/>
          </p:cNvSpPr>
          <p:nvPr>
            <p:ph type="subTitle" idx="6"/>
          </p:nvPr>
        </p:nvSpPr>
        <p:spPr>
          <a:xfrm>
            <a:off x="6064875" y="2976125"/>
            <a:ext cx="2126100" cy="8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 name="Google Shape;124;p19"/>
          <p:cNvSpPr txBox="1">
            <a:spLocks noGrp="1"/>
          </p:cNvSpPr>
          <p:nvPr>
            <p:ph type="title"/>
          </p:nvPr>
        </p:nvSpPr>
        <p:spPr>
          <a:xfrm>
            <a:off x="713225" y="445025"/>
            <a:ext cx="665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25" name="Google Shape;125;p1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26" name="Google Shape;126;p1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CUSTOM_4_2_1">
    <p:spTree>
      <p:nvGrpSpPr>
        <p:cNvPr id="1" name="Shape 127"/>
        <p:cNvGrpSpPr/>
        <p:nvPr/>
      </p:nvGrpSpPr>
      <p:grpSpPr>
        <a:xfrm>
          <a:off x="0" y="0"/>
          <a:ext cx="0" cy="0"/>
          <a:chOff x="0" y="0"/>
          <a:chExt cx="0" cy="0"/>
        </a:xfrm>
      </p:grpSpPr>
      <p:sp>
        <p:nvSpPr>
          <p:cNvPr id="128" name="Google Shape;128;p20"/>
          <p:cNvSpPr txBox="1">
            <a:spLocks noGrp="1"/>
          </p:cNvSpPr>
          <p:nvPr>
            <p:ph type="subTitle" idx="1"/>
          </p:nvPr>
        </p:nvSpPr>
        <p:spPr>
          <a:xfrm>
            <a:off x="3718325" y="3391775"/>
            <a:ext cx="1642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29" name="Google Shape;129;p20"/>
          <p:cNvSpPr txBox="1">
            <a:spLocks noGrp="1"/>
          </p:cNvSpPr>
          <p:nvPr>
            <p:ph type="subTitle" idx="2"/>
          </p:nvPr>
        </p:nvSpPr>
        <p:spPr>
          <a:xfrm>
            <a:off x="3617675" y="3731775"/>
            <a:ext cx="184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0" name="Google Shape;130;p20"/>
          <p:cNvSpPr txBox="1">
            <a:spLocks noGrp="1"/>
          </p:cNvSpPr>
          <p:nvPr>
            <p:ph type="subTitle" idx="3"/>
          </p:nvPr>
        </p:nvSpPr>
        <p:spPr>
          <a:xfrm>
            <a:off x="1328025" y="3391775"/>
            <a:ext cx="1642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31" name="Google Shape;131;p20"/>
          <p:cNvSpPr txBox="1">
            <a:spLocks noGrp="1"/>
          </p:cNvSpPr>
          <p:nvPr>
            <p:ph type="subTitle" idx="4"/>
          </p:nvPr>
        </p:nvSpPr>
        <p:spPr>
          <a:xfrm>
            <a:off x="1227426" y="3731775"/>
            <a:ext cx="184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2" name="Google Shape;132;p20"/>
          <p:cNvSpPr txBox="1">
            <a:spLocks noGrp="1"/>
          </p:cNvSpPr>
          <p:nvPr>
            <p:ph type="subTitle" idx="5"/>
          </p:nvPr>
        </p:nvSpPr>
        <p:spPr>
          <a:xfrm>
            <a:off x="6108550" y="3391775"/>
            <a:ext cx="1643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33" name="Google Shape;133;p20"/>
          <p:cNvSpPr txBox="1">
            <a:spLocks noGrp="1"/>
          </p:cNvSpPr>
          <p:nvPr>
            <p:ph type="subTitle" idx="6"/>
          </p:nvPr>
        </p:nvSpPr>
        <p:spPr>
          <a:xfrm>
            <a:off x="6008050" y="3731775"/>
            <a:ext cx="184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4" name="Google Shape;134;p20"/>
          <p:cNvSpPr txBox="1">
            <a:spLocks noGrp="1"/>
          </p:cNvSpPr>
          <p:nvPr>
            <p:ph type="title"/>
          </p:nvPr>
        </p:nvSpPr>
        <p:spPr>
          <a:xfrm>
            <a:off x="713225" y="445025"/>
            <a:ext cx="3188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35" name="Google Shape;135;p2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6" name="Google Shape;136;p2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14550" y="2543963"/>
            <a:ext cx="3714900" cy="64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746550" y="1478925"/>
            <a:ext cx="16509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8" name="Google Shape;18;p3"/>
          <p:cNvSpPr txBox="1">
            <a:spLocks noGrp="1"/>
          </p:cNvSpPr>
          <p:nvPr>
            <p:ph type="subTitle" idx="1"/>
          </p:nvPr>
        </p:nvSpPr>
        <p:spPr>
          <a:xfrm>
            <a:off x="2291400" y="3279625"/>
            <a:ext cx="4561200" cy="39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 name="Google Shape;19;p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 name="Google Shape;20;p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 name="Google Shape;21;p3"/>
          <p:cNvCxnSpPr/>
          <p:nvPr/>
        </p:nvCxnSpPr>
        <p:spPr>
          <a:xfrm flipH="1">
            <a:off x="7948925" y="3979775"/>
            <a:ext cx="1378500" cy="12363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 name="Google Shape;22;p3"/>
          <p:cNvCxnSpPr/>
          <p:nvPr/>
        </p:nvCxnSpPr>
        <p:spPr>
          <a:xfrm flipH="1">
            <a:off x="-112875" y="-88700"/>
            <a:ext cx="1418700" cy="1064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4_1">
    <p:spTree>
      <p:nvGrpSpPr>
        <p:cNvPr id="1" name="Shape 137"/>
        <p:cNvGrpSpPr/>
        <p:nvPr/>
      </p:nvGrpSpPr>
      <p:grpSpPr>
        <a:xfrm>
          <a:off x="0" y="0"/>
          <a:ext cx="0" cy="0"/>
          <a:chOff x="0" y="0"/>
          <a:chExt cx="0" cy="0"/>
        </a:xfrm>
      </p:grpSpPr>
      <p:sp>
        <p:nvSpPr>
          <p:cNvPr id="138" name="Google Shape;138;p21"/>
          <p:cNvSpPr txBox="1">
            <a:spLocks noGrp="1"/>
          </p:cNvSpPr>
          <p:nvPr>
            <p:ph type="subTitle" idx="1"/>
          </p:nvPr>
        </p:nvSpPr>
        <p:spPr>
          <a:xfrm>
            <a:off x="3414050" y="1811988"/>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39" name="Google Shape;139;p21"/>
          <p:cNvSpPr txBox="1">
            <a:spLocks noGrp="1"/>
          </p:cNvSpPr>
          <p:nvPr>
            <p:ph type="subTitle" idx="2"/>
          </p:nvPr>
        </p:nvSpPr>
        <p:spPr>
          <a:xfrm>
            <a:off x="3564200" y="2152000"/>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0" name="Google Shape;140;p21"/>
          <p:cNvSpPr txBox="1">
            <a:spLocks noGrp="1"/>
          </p:cNvSpPr>
          <p:nvPr>
            <p:ph type="subTitle" idx="3"/>
          </p:nvPr>
        </p:nvSpPr>
        <p:spPr>
          <a:xfrm>
            <a:off x="705725" y="1811988"/>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41" name="Google Shape;141;p21"/>
          <p:cNvSpPr txBox="1">
            <a:spLocks noGrp="1"/>
          </p:cNvSpPr>
          <p:nvPr>
            <p:ph type="subTitle" idx="4"/>
          </p:nvPr>
        </p:nvSpPr>
        <p:spPr>
          <a:xfrm>
            <a:off x="855875" y="2152000"/>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2" name="Google Shape;142;p21"/>
          <p:cNvSpPr txBox="1">
            <a:spLocks noGrp="1"/>
          </p:cNvSpPr>
          <p:nvPr>
            <p:ph type="subTitle" idx="5"/>
          </p:nvPr>
        </p:nvSpPr>
        <p:spPr>
          <a:xfrm>
            <a:off x="6122325" y="1811988"/>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43" name="Google Shape;143;p21"/>
          <p:cNvSpPr txBox="1">
            <a:spLocks noGrp="1"/>
          </p:cNvSpPr>
          <p:nvPr>
            <p:ph type="subTitle" idx="6"/>
          </p:nvPr>
        </p:nvSpPr>
        <p:spPr>
          <a:xfrm>
            <a:off x="6272475" y="2152000"/>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4" name="Google Shape;144;p21"/>
          <p:cNvSpPr txBox="1">
            <a:spLocks noGrp="1"/>
          </p:cNvSpPr>
          <p:nvPr>
            <p:ph type="subTitle" idx="7"/>
          </p:nvPr>
        </p:nvSpPr>
        <p:spPr>
          <a:xfrm>
            <a:off x="3414050" y="3543463"/>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45" name="Google Shape;145;p21"/>
          <p:cNvSpPr txBox="1">
            <a:spLocks noGrp="1"/>
          </p:cNvSpPr>
          <p:nvPr>
            <p:ph type="subTitle" idx="8"/>
          </p:nvPr>
        </p:nvSpPr>
        <p:spPr>
          <a:xfrm>
            <a:off x="3564200" y="3883475"/>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6" name="Google Shape;146;p21"/>
          <p:cNvSpPr txBox="1">
            <a:spLocks noGrp="1"/>
          </p:cNvSpPr>
          <p:nvPr>
            <p:ph type="subTitle" idx="9"/>
          </p:nvPr>
        </p:nvSpPr>
        <p:spPr>
          <a:xfrm>
            <a:off x="705725" y="3543463"/>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47" name="Google Shape;147;p21"/>
          <p:cNvSpPr txBox="1">
            <a:spLocks noGrp="1"/>
          </p:cNvSpPr>
          <p:nvPr>
            <p:ph type="subTitle" idx="13"/>
          </p:nvPr>
        </p:nvSpPr>
        <p:spPr>
          <a:xfrm>
            <a:off x="855875" y="3883475"/>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8" name="Google Shape;148;p21"/>
          <p:cNvSpPr txBox="1">
            <a:spLocks noGrp="1"/>
          </p:cNvSpPr>
          <p:nvPr>
            <p:ph type="subTitle" idx="14"/>
          </p:nvPr>
        </p:nvSpPr>
        <p:spPr>
          <a:xfrm>
            <a:off x="6122325" y="3543463"/>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a:endParaRPr/>
          </a:p>
        </p:txBody>
      </p:sp>
      <p:sp>
        <p:nvSpPr>
          <p:cNvPr id="149" name="Google Shape;149;p21"/>
          <p:cNvSpPr txBox="1">
            <a:spLocks noGrp="1"/>
          </p:cNvSpPr>
          <p:nvPr>
            <p:ph type="subTitle" idx="15"/>
          </p:nvPr>
        </p:nvSpPr>
        <p:spPr>
          <a:xfrm>
            <a:off x="6272475" y="3883475"/>
            <a:ext cx="2015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0" name="Google Shape;150;p21"/>
          <p:cNvSpPr txBox="1">
            <a:spLocks noGrp="1"/>
          </p:cNvSpPr>
          <p:nvPr>
            <p:ph type="title"/>
          </p:nvPr>
        </p:nvSpPr>
        <p:spPr>
          <a:xfrm>
            <a:off x="713225" y="445025"/>
            <a:ext cx="608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51" name="Google Shape;151;p2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52" name="Google Shape;152;p2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153"/>
        <p:cNvGrpSpPr/>
        <p:nvPr/>
      </p:nvGrpSpPr>
      <p:grpSpPr>
        <a:xfrm>
          <a:off x="0" y="0"/>
          <a:ext cx="0" cy="0"/>
          <a:chOff x="0" y="0"/>
          <a:chExt cx="0" cy="0"/>
        </a:xfrm>
      </p:grpSpPr>
      <p:sp>
        <p:nvSpPr>
          <p:cNvPr id="154" name="Google Shape;154;p22"/>
          <p:cNvSpPr txBox="1">
            <a:spLocks noGrp="1"/>
          </p:cNvSpPr>
          <p:nvPr>
            <p:ph type="subTitle" idx="1"/>
          </p:nvPr>
        </p:nvSpPr>
        <p:spPr>
          <a:xfrm>
            <a:off x="4916850" y="1970400"/>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55" name="Google Shape;155;p22"/>
          <p:cNvSpPr txBox="1">
            <a:spLocks noGrp="1"/>
          </p:cNvSpPr>
          <p:nvPr>
            <p:ph type="subTitle" idx="2"/>
          </p:nvPr>
        </p:nvSpPr>
        <p:spPr>
          <a:xfrm>
            <a:off x="5058900" y="2310413"/>
            <a:ext cx="2031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6" name="Google Shape;156;p22"/>
          <p:cNvSpPr txBox="1">
            <a:spLocks noGrp="1"/>
          </p:cNvSpPr>
          <p:nvPr>
            <p:ph type="subTitle" idx="3"/>
          </p:nvPr>
        </p:nvSpPr>
        <p:spPr>
          <a:xfrm>
            <a:off x="1911150" y="1970400"/>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57" name="Google Shape;157;p22"/>
          <p:cNvSpPr txBox="1">
            <a:spLocks noGrp="1"/>
          </p:cNvSpPr>
          <p:nvPr>
            <p:ph type="subTitle" idx="4"/>
          </p:nvPr>
        </p:nvSpPr>
        <p:spPr>
          <a:xfrm>
            <a:off x="2053300" y="2310413"/>
            <a:ext cx="2031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 name="Google Shape;158;p22"/>
          <p:cNvSpPr txBox="1">
            <a:spLocks noGrp="1"/>
          </p:cNvSpPr>
          <p:nvPr>
            <p:ph type="subTitle" idx="5"/>
          </p:nvPr>
        </p:nvSpPr>
        <p:spPr>
          <a:xfrm>
            <a:off x="4916850" y="3625538"/>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59" name="Google Shape;159;p22"/>
          <p:cNvSpPr txBox="1">
            <a:spLocks noGrp="1"/>
          </p:cNvSpPr>
          <p:nvPr>
            <p:ph type="subTitle" idx="6"/>
          </p:nvPr>
        </p:nvSpPr>
        <p:spPr>
          <a:xfrm>
            <a:off x="5058900" y="3965550"/>
            <a:ext cx="2031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0" name="Google Shape;160;p22"/>
          <p:cNvSpPr txBox="1">
            <a:spLocks noGrp="1"/>
          </p:cNvSpPr>
          <p:nvPr>
            <p:ph type="subTitle" idx="7"/>
          </p:nvPr>
        </p:nvSpPr>
        <p:spPr>
          <a:xfrm>
            <a:off x="1911150" y="3625538"/>
            <a:ext cx="2316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1" name="Google Shape;161;p22"/>
          <p:cNvSpPr txBox="1">
            <a:spLocks noGrp="1"/>
          </p:cNvSpPr>
          <p:nvPr>
            <p:ph type="subTitle" idx="8"/>
          </p:nvPr>
        </p:nvSpPr>
        <p:spPr>
          <a:xfrm>
            <a:off x="2053200" y="3965550"/>
            <a:ext cx="2031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2" name="Google Shape;162;p22"/>
          <p:cNvSpPr txBox="1">
            <a:spLocks noGrp="1"/>
          </p:cNvSpPr>
          <p:nvPr>
            <p:ph type="title"/>
          </p:nvPr>
        </p:nvSpPr>
        <p:spPr>
          <a:xfrm>
            <a:off x="713225" y="445025"/>
            <a:ext cx="648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63" name="Google Shape;163;p2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64" name="Google Shape;164;p2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2">
  <p:cSld name="CUSTOM_4_2_2">
    <p:spTree>
      <p:nvGrpSpPr>
        <p:cNvPr id="1" name="Shape 165"/>
        <p:cNvGrpSpPr/>
        <p:nvPr/>
      </p:nvGrpSpPr>
      <p:grpSpPr>
        <a:xfrm>
          <a:off x="0" y="0"/>
          <a:ext cx="0" cy="0"/>
          <a:chOff x="0" y="0"/>
          <a:chExt cx="0" cy="0"/>
        </a:xfrm>
      </p:grpSpPr>
      <p:sp>
        <p:nvSpPr>
          <p:cNvPr id="166" name="Google Shape;166;p23"/>
          <p:cNvSpPr txBox="1">
            <a:spLocks noGrp="1"/>
          </p:cNvSpPr>
          <p:nvPr>
            <p:ph type="subTitle" idx="1"/>
          </p:nvPr>
        </p:nvSpPr>
        <p:spPr>
          <a:xfrm>
            <a:off x="3568125"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7" name="Google Shape;167;p23"/>
          <p:cNvSpPr txBox="1">
            <a:spLocks noGrp="1"/>
          </p:cNvSpPr>
          <p:nvPr>
            <p:ph type="subTitle" idx="2"/>
          </p:nvPr>
        </p:nvSpPr>
        <p:spPr>
          <a:xfrm>
            <a:off x="3568125"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23"/>
          <p:cNvSpPr txBox="1">
            <a:spLocks noGrp="1"/>
          </p:cNvSpPr>
          <p:nvPr>
            <p:ph type="subTitle" idx="3"/>
          </p:nvPr>
        </p:nvSpPr>
        <p:spPr>
          <a:xfrm>
            <a:off x="10883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9" name="Google Shape;169;p23"/>
          <p:cNvSpPr txBox="1">
            <a:spLocks noGrp="1"/>
          </p:cNvSpPr>
          <p:nvPr>
            <p:ph type="subTitle" idx="4"/>
          </p:nvPr>
        </p:nvSpPr>
        <p:spPr>
          <a:xfrm>
            <a:off x="1088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23"/>
          <p:cNvSpPr txBox="1">
            <a:spLocks noGrp="1"/>
          </p:cNvSpPr>
          <p:nvPr>
            <p:ph type="subTitle" idx="5"/>
          </p:nvPr>
        </p:nvSpPr>
        <p:spPr>
          <a:xfrm>
            <a:off x="60554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71" name="Google Shape;171;p23"/>
          <p:cNvSpPr txBox="1">
            <a:spLocks noGrp="1"/>
          </p:cNvSpPr>
          <p:nvPr>
            <p:ph type="subTitle" idx="6"/>
          </p:nvPr>
        </p:nvSpPr>
        <p:spPr>
          <a:xfrm>
            <a:off x="6055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23"/>
          <p:cNvSpPr txBox="1">
            <a:spLocks noGrp="1"/>
          </p:cNvSpPr>
          <p:nvPr>
            <p:ph type="title"/>
          </p:nvPr>
        </p:nvSpPr>
        <p:spPr>
          <a:xfrm>
            <a:off x="713225" y="445025"/>
            <a:ext cx="476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73" name="Google Shape;173;p2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74" name="Google Shape;174;p2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75" name="Google Shape;175;p23"/>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2">
  <p:cSld name="CUSTOM_5">
    <p:spTree>
      <p:nvGrpSpPr>
        <p:cNvPr id="1" name="Shape 176"/>
        <p:cNvGrpSpPr/>
        <p:nvPr/>
      </p:nvGrpSpPr>
      <p:grpSpPr>
        <a:xfrm>
          <a:off x="0" y="0"/>
          <a:ext cx="0" cy="0"/>
          <a:chOff x="0" y="0"/>
          <a:chExt cx="0" cy="0"/>
        </a:xfrm>
      </p:grpSpPr>
      <p:sp>
        <p:nvSpPr>
          <p:cNvPr id="177" name="Google Shape;177;p24"/>
          <p:cNvSpPr txBox="1">
            <a:spLocks noGrp="1"/>
          </p:cNvSpPr>
          <p:nvPr>
            <p:ph type="subTitle" idx="1"/>
          </p:nvPr>
        </p:nvSpPr>
        <p:spPr>
          <a:xfrm>
            <a:off x="4750187" y="1722900"/>
            <a:ext cx="2014800" cy="357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78" name="Google Shape;178;p24"/>
          <p:cNvSpPr txBox="1">
            <a:spLocks noGrp="1"/>
          </p:cNvSpPr>
          <p:nvPr>
            <p:ph type="subTitle" idx="2"/>
          </p:nvPr>
        </p:nvSpPr>
        <p:spPr>
          <a:xfrm>
            <a:off x="4750184" y="2062900"/>
            <a:ext cx="20148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 name="Google Shape;179;p24"/>
          <p:cNvSpPr txBox="1">
            <a:spLocks noGrp="1"/>
          </p:cNvSpPr>
          <p:nvPr>
            <p:ph type="subTitle" idx="3"/>
          </p:nvPr>
        </p:nvSpPr>
        <p:spPr>
          <a:xfrm>
            <a:off x="2306462" y="1722900"/>
            <a:ext cx="20148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80" name="Google Shape;180;p24"/>
          <p:cNvSpPr txBox="1">
            <a:spLocks noGrp="1"/>
          </p:cNvSpPr>
          <p:nvPr>
            <p:ph type="subTitle" idx="4"/>
          </p:nvPr>
        </p:nvSpPr>
        <p:spPr>
          <a:xfrm>
            <a:off x="2306462" y="2062900"/>
            <a:ext cx="2014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24"/>
          <p:cNvSpPr txBox="1">
            <a:spLocks noGrp="1"/>
          </p:cNvSpPr>
          <p:nvPr>
            <p:ph type="subTitle" idx="5"/>
          </p:nvPr>
        </p:nvSpPr>
        <p:spPr>
          <a:xfrm>
            <a:off x="4750187" y="3158925"/>
            <a:ext cx="2014800" cy="357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82" name="Google Shape;182;p24"/>
          <p:cNvSpPr txBox="1">
            <a:spLocks noGrp="1"/>
          </p:cNvSpPr>
          <p:nvPr>
            <p:ph type="subTitle" idx="6"/>
          </p:nvPr>
        </p:nvSpPr>
        <p:spPr>
          <a:xfrm>
            <a:off x="4750184" y="3498925"/>
            <a:ext cx="20148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4"/>
          <p:cNvSpPr txBox="1">
            <a:spLocks noGrp="1"/>
          </p:cNvSpPr>
          <p:nvPr>
            <p:ph type="subTitle" idx="7"/>
          </p:nvPr>
        </p:nvSpPr>
        <p:spPr>
          <a:xfrm>
            <a:off x="2306462" y="3158925"/>
            <a:ext cx="20148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84" name="Google Shape;184;p24"/>
          <p:cNvSpPr txBox="1">
            <a:spLocks noGrp="1"/>
          </p:cNvSpPr>
          <p:nvPr>
            <p:ph type="subTitle" idx="8"/>
          </p:nvPr>
        </p:nvSpPr>
        <p:spPr>
          <a:xfrm>
            <a:off x="2306462" y="3498925"/>
            <a:ext cx="2014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4"/>
          <p:cNvSpPr txBox="1">
            <a:spLocks noGrp="1"/>
          </p:cNvSpPr>
          <p:nvPr>
            <p:ph type="title"/>
          </p:nvPr>
        </p:nvSpPr>
        <p:spPr>
          <a:xfrm>
            <a:off x="713225" y="445025"/>
            <a:ext cx="278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86" name="Google Shape;186;p2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87" name="Google Shape;187;p2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188"/>
        <p:cNvGrpSpPr/>
        <p:nvPr/>
      </p:nvGrpSpPr>
      <p:grpSpPr>
        <a:xfrm>
          <a:off x="0" y="0"/>
          <a:ext cx="0" cy="0"/>
          <a:chOff x="0" y="0"/>
          <a:chExt cx="0" cy="0"/>
        </a:xfrm>
      </p:grpSpPr>
      <p:sp>
        <p:nvSpPr>
          <p:cNvPr id="189" name="Google Shape;189;p25"/>
          <p:cNvSpPr txBox="1">
            <a:spLocks noGrp="1"/>
          </p:cNvSpPr>
          <p:nvPr>
            <p:ph type="title" hasCustomPrompt="1"/>
          </p:nvPr>
        </p:nvSpPr>
        <p:spPr>
          <a:xfrm>
            <a:off x="2592925" y="714600"/>
            <a:ext cx="39582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4500">
                <a:solidFill>
                  <a:schemeClr val="accent1"/>
                </a:solidFill>
              </a:defRPr>
            </a:lvl1pPr>
            <a:lvl2pPr lvl="1"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190" name="Google Shape;190;p25"/>
          <p:cNvSpPr txBox="1">
            <a:spLocks noGrp="1"/>
          </p:cNvSpPr>
          <p:nvPr>
            <p:ph type="subTitle" idx="1"/>
          </p:nvPr>
        </p:nvSpPr>
        <p:spPr>
          <a:xfrm>
            <a:off x="2364984" y="1346400"/>
            <a:ext cx="4414200" cy="37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1" name="Google Shape;191;p25"/>
          <p:cNvSpPr txBox="1">
            <a:spLocks noGrp="1"/>
          </p:cNvSpPr>
          <p:nvPr>
            <p:ph type="title" idx="2" hasCustomPrompt="1"/>
          </p:nvPr>
        </p:nvSpPr>
        <p:spPr>
          <a:xfrm>
            <a:off x="2592925" y="2063025"/>
            <a:ext cx="39582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4300">
                <a:solidFill>
                  <a:schemeClr val="accent1"/>
                </a:solidFill>
              </a:defRPr>
            </a:lvl1pPr>
            <a:lvl2pPr lvl="1"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192" name="Google Shape;192;p25"/>
          <p:cNvSpPr txBox="1">
            <a:spLocks noGrp="1"/>
          </p:cNvSpPr>
          <p:nvPr>
            <p:ph type="subTitle" idx="3"/>
          </p:nvPr>
        </p:nvSpPr>
        <p:spPr>
          <a:xfrm>
            <a:off x="2364984" y="2694825"/>
            <a:ext cx="4414200" cy="37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 name="Google Shape;193;p25"/>
          <p:cNvSpPr txBox="1">
            <a:spLocks noGrp="1"/>
          </p:cNvSpPr>
          <p:nvPr>
            <p:ph type="title" idx="4" hasCustomPrompt="1"/>
          </p:nvPr>
        </p:nvSpPr>
        <p:spPr>
          <a:xfrm>
            <a:off x="2592925" y="3411450"/>
            <a:ext cx="39582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4300">
                <a:solidFill>
                  <a:schemeClr val="accent1"/>
                </a:solidFill>
              </a:defRPr>
            </a:lvl1pPr>
            <a:lvl2pPr lvl="1"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194" name="Google Shape;194;p25"/>
          <p:cNvSpPr txBox="1">
            <a:spLocks noGrp="1"/>
          </p:cNvSpPr>
          <p:nvPr>
            <p:ph type="subTitle" idx="5"/>
          </p:nvPr>
        </p:nvSpPr>
        <p:spPr>
          <a:xfrm>
            <a:off x="2364950" y="4043250"/>
            <a:ext cx="4414200" cy="37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5" name="Google Shape;195;p2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96" name="Google Shape;196;p2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CUSTOM_7_1">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803750" y="2025800"/>
            <a:ext cx="4087500" cy="67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6"/>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00" name="Google Shape;200;p2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1" name="Google Shape;201;p2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CUSTOM_7_2">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4490150" y="2047725"/>
            <a:ext cx="3364200" cy="6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204" name="Google Shape;204;p27"/>
          <p:cNvSpPr txBox="1">
            <a:spLocks noGrp="1"/>
          </p:cNvSpPr>
          <p:nvPr>
            <p:ph type="subTitle" idx="1"/>
          </p:nvPr>
        </p:nvSpPr>
        <p:spPr>
          <a:xfrm>
            <a:off x="4855550" y="2694825"/>
            <a:ext cx="2998800" cy="5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Josefin Sans"/>
              <a:buNone/>
              <a:defRPr sz="14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cxnSp>
        <p:nvCxnSpPr>
          <p:cNvPr id="205" name="Google Shape;205;p2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06" name="Google Shape;206;p2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1">
  <p:cSld name="CUSTOM_8">
    <p:spTree>
      <p:nvGrpSpPr>
        <p:cNvPr id="1" name="Shape 207"/>
        <p:cNvGrpSpPr/>
        <p:nvPr/>
      </p:nvGrpSpPr>
      <p:grpSpPr>
        <a:xfrm>
          <a:off x="0" y="0"/>
          <a:ext cx="0" cy="0"/>
          <a:chOff x="0" y="0"/>
          <a:chExt cx="0" cy="0"/>
        </a:xfrm>
      </p:grpSpPr>
      <p:sp>
        <p:nvSpPr>
          <p:cNvPr id="208" name="Google Shape;208;p28"/>
          <p:cNvSpPr txBox="1">
            <a:spLocks noGrp="1"/>
          </p:cNvSpPr>
          <p:nvPr>
            <p:ph type="subTitle" idx="1"/>
          </p:nvPr>
        </p:nvSpPr>
        <p:spPr>
          <a:xfrm>
            <a:off x="4166800" y="1453525"/>
            <a:ext cx="3957600" cy="2889000"/>
          </a:xfrm>
          <a:prstGeom prst="rect">
            <a:avLst/>
          </a:prstGeom>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209" name="Google Shape;209;p28"/>
          <p:cNvSpPr txBox="1">
            <a:spLocks noGrp="1"/>
          </p:cNvSpPr>
          <p:nvPr>
            <p:ph type="title"/>
          </p:nvPr>
        </p:nvSpPr>
        <p:spPr>
          <a:xfrm>
            <a:off x="713225" y="445025"/>
            <a:ext cx="450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10" name="Google Shape;210;p2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1" name="Google Shape;211;p2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12" name="Google Shape;212;p28"/>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213"/>
        <p:cNvGrpSpPr/>
        <p:nvPr/>
      </p:nvGrpSpPr>
      <p:grpSpPr>
        <a:xfrm>
          <a:off x="0" y="0"/>
          <a:ext cx="0" cy="0"/>
          <a:chOff x="0" y="0"/>
          <a:chExt cx="0" cy="0"/>
        </a:xfrm>
      </p:grpSpPr>
      <p:sp>
        <p:nvSpPr>
          <p:cNvPr id="214" name="Google Shape;214;p29"/>
          <p:cNvSpPr txBox="1">
            <a:spLocks noGrp="1"/>
          </p:cNvSpPr>
          <p:nvPr>
            <p:ph type="subTitle" idx="1"/>
          </p:nvPr>
        </p:nvSpPr>
        <p:spPr>
          <a:xfrm>
            <a:off x="4816075" y="3616375"/>
            <a:ext cx="2942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15" name="Google Shape;215;p29"/>
          <p:cNvSpPr txBox="1">
            <a:spLocks noGrp="1"/>
          </p:cNvSpPr>
          <p:nvPr>
            <p:ph type="subTitle" idx="2"/>
          </p:nvPr>
        </p:nvSpPr>
        <p:spPr>
          <a:xfrm>
            <a:off x="4816200" y="3956375"/>
            <a:ext cx="2941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6" name="Google Shape;216;p29"/>
          <p:cNvSpPr txBox="1">
            <a:spLocks noGrp="1"/>
          </p:cNvSpPr>
          <p:nvPr>
            <p:ph type="subTitle" idx="3"/>
          </p:nvPr>
        </p:nvSpPr>
        <p:spPr>
          <a:xfrm>
            <a:off x="1385829" y="3616375"/>
            <a:ext cx="2942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217" name="Google Shape;217;p29"/>
          <p:cNvSpPr txBox="1">
            <a:spLocks noGrp="1"/>
          </p:cNvSpPr>
          <p:nvPr>
            <p:ph type="subTitle" idx="4"/>
          </p:nvPr>
        </p:nvSpPr>
        <p:spPr>
          <a:xfrm>
            <a:off x="1386025" y="3956375"/>
            <a:ext cx="2941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29"/>
          <p:cNvSpPr txBox="1">
            <a:spLocks noGrp="1"/>
          </p:cNvSpPr>
          <p:nvPr>
            <p:ph type="title"/>
          </p:nvPr>
        </p:nvSpPr>
        <p:spPr>
          <a:xfrm>
            <a:off x="713225" y="445025"/>
            <a:ext cx="2729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19" name="Google Shape;219;p2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20" name="Google Shape;220;p2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2832900" y="791200"/>
            <a:ext cx="3478200" cy="9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70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endParaRPr/>
          </a:p>
        </p:txBody>
      </p:sp>
      <p:sp>
        <p:nvSpPr>
          <p:cNvPr id="223" name="Google Shape;223;p30"/>
          <p:cNvSpPr txBox="1">
            <a:spLocks noGrp="1"/>
          </p:cNvSpPr>
          <p:nvPr>
            <p:ph type="subTitle" idx="1"/>
          </p:nvPr>
        </p:nvSpPr>
        <p:spPr>
          <a:xfrm>
            <a:off x="2983350" y="1749425"/>
            <a:ext cx="3177300" cy="9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4" name="Google Shape;224;p30"/>
          <p:cNvSpPr txBox="1"/>
          <p:nvPr/>
        </p:nvSpPr>
        <p:spPr>
          <a:xfrm>
            <a:off x="2900450" y="3438275"/>
            <a:ext cx="3343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Montserrat"/>
                <a:ea typeface="Montserrat"/>
                <a:cs typeface="Montserrat"/>
                <a:sym typeface="Montserrat"/>
              </a:rPr>
              <a:t>CREDITS</a:t>
            </a:r>
            <a:r>
              <a:rPr lang="en" sz="1000">
                <a:solidFill>
                  <a:schemeClr val="dk2"/>
                </a:solidFill>
                <a:latin typeface="Montserrat"/>
                <a:ea typeface="Montserrat"/>
                <a:cs typeface="Montserrat"/>
                <a:sym typeface="Montserrat"/>
              </a:rPr>
              <a:t>: This presentation template was created by </a:t>
            </a:r>
            <a:r>
              <a:rPr lang="en" sz="1000" b="1">
                <a:solidFill>
                  <a:schemeClr val="dk2"/>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000">
                <a:solidFill>
                  <a:schemeClr val="dk2"/>
                </a:solidFill>
                <a:latin typeface="Montserrat"/>
                <a:ea typeface="Montserrat"/>
                <a:cs typeface="Montserrat"/>
                <a:sym typeface="Montserrat"/>
              </a:rPr>
              <a:t>, including icons by </a:t>
            </a:r>
            <a:r>
              <a:rPr lang="en" sz="1000" b="1">
                <a:solidFill>
                  <a:schemeClr val="dk2"/>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000">
                <a:solidFill>
                  <a:schemeClr val="dk2"/>
                </a:solidFill>
                <a:latin typeface="Montserrat"/>
                <a:ea typeface="Montserrat"/>
                <a:cs typeface="Montserrat"/>
                <a:sym typeface="Montserrat"/>
              </a:rPr>
              <a:t>,and infographics &amp; images by </a:t>
            </a:r>
            <a:r>
              <a:rPr lang="en" sz="1000" b="1">
                <a:solidFill>
                  <a:schemeClr val="dk2"/>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000" b="1">
              <a:solidFill>
                <a:schemeClr val="dk2"/>
              </a:solidFill>
              <a:latin typeface="Montserrat"/>
              <a:ea typeface="Montserrat"/>
              <a:cs typeface="Montserrat"/>
              <a:sym typeface="Montserrat"/>
            </a:endParaRPr>
          </a:p>
        </p:txBody>
      </p:sp>
      <p:cxnSp>
        <p:nvCxnSpPr>
          <p:cNvPr id="225" name="Google Shape;225;p3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26" name="Google Shape;226;p30"/>
          <p:cNvCxnSpPr/>
          <p:nvPr/>
        </p:nvCxnSpPr>
        <p:spPr>
          <a:xfrm>
            <a:off x="-257975" y="3935375"/>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7" name="Google Shape;227;p3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28" name="Google Shape;228;p30"/>
          <p:cNvCxnSpPr/>
          <p:nvPr/>
        </p:nvCxnSpPr>
        <p:spPr>
          <a:xfrm>
            <a:off x="6467450" y="-72550"/>
            <a:ext cx="3047400" cy="1346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4711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272925"/>
            <a:ext cx="7717500" cy="32958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100"/>
            </a:lvl1pPr>
            <a:lvl2pPr marL="914400" lvl="1" indent="-317500">
              <a:spcBef>
                <a:spcPts val="0"/>
              </a:spcBef>
              <a:spcAft>
                <a:spcPts val="0"/>
              </a:spcAft>
              <a:buClr>
                <a:schemeClr val="dk1"/>
              </a:buClr>
              <a:buSzPts val="1400"/>
              <a:buFont typeface="Lato"/>
              <a:buChar char="○"/>
              <a:defRPr/>
            </a:lvl2pPr>
            <a:lvl3pPr marL="1371600" lvl="2" indent="-317500">
              <a:spcBef>
                <a:spcPts val="0"/>
              </a:spcBef>
              <a:spcAft>
                <a:spcPts val="0"/>
              </a:spcAft>
              <a:buClr>
                <a:schemeClr val="dk1"/>
              </a:buClr>
              <a:buSzPts val="1400"/>
              <a:buFont typeface="Lato"/>
              <a:buChar char="■"/>
              <a:defRPr/>
            </a:lvl3pPr>
            <a:lvl4pPr marL="1828800" lvl="3" indent="-317500">
              <a:spcBef>
                <a:spcPts val="0"/>
              </a:spcBef>
              <a:spcAft>
                <a:spcPts val="0"/>
              </a:spcAft>
              <a:buClr>
                <a:schemeClr val="dk1"/>
              </a:buClr>
              <a:buSzPts val="1400"/>
              <a:buFont typeface="Lato"/>
              <a:buChar char="●"/>
              <a:defRPr/>
            </a:lvl4pPr>
            <a:lvl5pPr marL="2286000" lvl="4" indent="-317500">
              <a:spcBef>
                <a:spcPts val="0"/>
              </a:spcBef>
              <a:spcAft>
                <a:spcPts val="0"/>
              </a:spcAft>
              <a:buClr>
                <a:schemeClr val="dk1"/>
              </a:buClr>
              <a:buSzPts val="1400"/>
              <a:buFont typeface="Lato"/>
              <a:buChar char="○"/>
              <a:defRPr/>
            </a:lvl5pPr>
            <a:lvl6pPr marL="2743200" lvl="5" indent="-317500">
              <a:spcBef>
                <a:spcPts val="0"/>
              </a:spcBef>
              <a:spcAft>
                <a:spcPts val="0"/>
              </a:spcAft>
              <a:buClr>
                <a:schemeClr val="dk1"/>
              </a:buClr>
              <a:buSzPts val="1400"/>
              <a:buFont typeface="Lato"/>
              <a:buChar char="■"/>
              <a:defRPr/>
            </a:lvl6pPr>
            <a:lvl7pPr marL="3200400" lvl="6" indent="-317500">
              <a:spcBef>
                <a:spcPts val="0"/>
              </a:spcBef>
              <a:spcAft>
                <a:spcPts val="0"/>
              </a:spcAft>
              <a:buClr>
                <a:schemeClr val="dk1"/>
              </a:buClr>
              <a:buSzPts val="1400"/>
              <a:buFont typeface="Lato"/>
              <a:buChar char="●"/>
              <a:defRPr/>
            </a:lvl7pPr>
            <a:lvl8pPr marL="3657600" lvl="7" indent="-317500">
              <a:spcBef>
                <a:spcPts val="0"/>
              </a:spcBef>
              <a:spcAft>
                <a:spcPts val="0"/>
              </a:spcAft>
              <a:buClr>
                <a:schemeClr val="dk1"/>
              </a:buClr>
              <a:buSzPts val="1400"/>
              <a:buFont typeface="Lato"/>
              <a:buChar char="○"/>
              <a:defRPr/>
            </a:lvl8pPr>
            <a:lvl9pPr marL="4114800" lvl="8" indent="-317500">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6884900" y="-113600"/>
            <a:ext cx="2565600" cy="1306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229"/>
        <p:cNvGrpSpPr/>
        <p:nvPr/>
      </p:nvGrpSpPr>
      <p:grpSpPr>
        <a:xfrm>
          <a:off x="0" y="0"/>
          <a:ext cx="0" cy="0"/>
          <a:chOff x="0" y="0"/>
          <a:chExt cx="0" cy="0"/>
        </a:xfrm>
      </p:grpSpPr>
      <p:cxnSp>
        <p:nvCxnSpPr>
          <p:cNvPr id="230" name="Google Shape;230;p3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1" name="Google Shape;231;p3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232"/>
        <p:cNvGrpSpPr/>
        <p:nvPr/>
      </p:nvGrpSpPr>
      <p:grpSpPr>
        <a:xfrm>
          <a:off x="0" y="0"/>
          <a:ext cx="0" cy="0"/>
          <a:chOff x="0" y="0"/>
          <a:chExt cx="0" cy="0"/>
        </a:xfrm>
      </p:grpSpPr>
      <p:cxnSp>
        <p:nvCxnSpPr>
          <p:cNvPr id="233" name="Google Shape;233;p3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4" name="Google Shape;234;p3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5" name="Google Shape;235;p32"/>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36" name="Google Shape;236;p32"/>
          <p:cNvCxnSpPr/>
          <p:nvPr/>
        </p:nvCxnSpPr>
        <p:spPr>
          <a:xfrm>
            <a:off x="-147275" y="3943475"/>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237"/>
        <p:cNvGrpSpPr/>
        <p:nvPr/>
      </p:nvGrpSpPr>
      <p:grpSpPr>
        <a:xfrm>
          <a:off x="0" y="0"/>
          <a:ext cx="0" cy="0"/>
          <a:chOff x="0" y="0"/>
          <a:chExt cx="0" cy="0"/>
        </a:xfrm>
      </p:grpSpPr>
      <p:cxnSp>
        <p:nvCxnSpPr>
          <p:cNvPr id="238" name="Google Shape;238;p3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39" name="Google Shape;239;p3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40" name="Google Shape;240;p33"/>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763"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4080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8375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1563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a:cs typeface="Calibri"/>
              </a:defRPr>
            </a:lvl1pPr>
          </a:lstStyle>
          <a:p>
            <a:endParaRPr/>
          </a:p>
        </p:txBody>
      </p:sp>
      <p:sp>
        <p:nvSpPr>
          <p:cNvPr id="3" name="Holder 3"/>
          <p:cNvSpPr>
            <a:spLocks noGrp="1"/>
          </p:cNvSpPr>
          <p:nvPr>
            <p:ph sz="half" idx="2"/>
          </p:nvPr>
        </p:nvSpPr>
        <p:spPr>
          <a:xfrm>
            <a:off x="-61272" y="1350386"/>
            <a:ext cx="3545204" cy="438005"/>
          </a:xfrm>
          <a:prstGeom prst="rect">
            <a:avLst/>
          </a:prstGeom>
        </p:spPr>
        <p:txBody>
          <a:bodyPr wrap="square" lIns="0" tIns="0" rIns="0" bIns="0">
            <a:spAutoFit/>
          </a:bodyPr>
          <a:lstStyle>
            <a:lvl1pPr>
              <a:defRPr sz="2475"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183005"/>
            <a:ext cx="3977640" cy="3185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4120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E6D8-BE8B-5202-3457-CE3C122CF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75CED5-BC57-91CD-701D-2BCAF78CED7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75EE-269E-0135-BB03-14DF8024902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3332E-D310-FE2D-8B11-00392B98FBBC}"/>
              </a:ext>
            </a:extLst>
          </p:cNvPr>
          <p:cNvSpPr>
            <a:spLocks noGrp="1"/>
          </p:cNvSpPr>
          <p:nvPr>
            <p:ph type="dt" sz="half" idx="10"/>
          </p:nvPr>
        </p:nvSpPr>
        <p:spPr/>
        <p:txBody>
          <a:bodyPr/>
          <a:lstStyle/>
          <a:p>
            <a:fld id="{5562361E-4191-4345-80F8-B0C9BF67782D}" type="datetimeFigureOut">
              <a:rPr lang="en-US" smtClean="0"/>
              <a:t>10/17/2022</a:t>
            </a:fld>
            <a:endParaRPr lang="en-US"/>
          </a:p>
        </p:txBody>
      </p:sp>
      <p:sp>
        <p:nvSpPr>
          <p:cNvPr id="6" name="Footer Placeholder 5">
            <a:extLst>
              <a:ext uri="{FF2B5EF4-FFF2-40B4-BE49-F238E27FC236}">
                <a16:creationId xmlns:a16="http://schemas.microsoft.com/office/drawing/2014/main" id="{0D550F4B-54A3-718E-19AB-789A44768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DD183-B13F-376C-515E-B6FA87EDD505}"/>
              </a:ext>
            </a:extLst>
          </p:cNvPr>
          <p:cNvSpPr>
            <a:spLocks noGrp="1"/>
          </p:cNvSpPr>
          <p:nvPr>
            <p:ph type="sldNum" sz="quarter" idx="12"/>
          </p:nvPr>
        </p:nvSpPr>
        <p:spPr/>
        <p:txBody>
          <a:bodyPr/>
          <a:lstStyle/>
          <a:p>
            <a:fld id="{3701C8FE-AFC8-4EAD-B37E-6EBC6E1B79EA}" type="slidenum">
              <a:rPr lang="en-US" smtClean="0"/>
              <a:t>‹#›</a:t>
            </a:fld>
            <a:endParaRPr lang="en-US"/>
          </a:p>
        </p:txBody>
      </p:sp>
    </p:spTree>
    <p:extLst>
      <p:ext uri="{BB962C8B-B14F-4D97-AF65-F5344CB8AC3E}">
        <p14:creationId xmlns:p14="http://schemas.microsoft.com/office/powerpoint/2010/main" val="386192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35" name="Google Shape;35;p5"/>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5"/>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5"/>
          <p:cNvCxnSpPr/>
          <p:nvPr/>
        </p:nvCxnSpPr>
        <p:spPr>
          <a:xfrm flipH="1">
            <a:off x="6935750" y="3931325"/>
            <a:ext cx="2549400" cy="13545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40" name="Google Shape;40;p6"/>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1" name="Google Shape;41;p6"/>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subTitle" idx="1"/>
          </p:nvPr>
        </p:nvSpPr>
        <p:spPr>
          <a:xfrm>
            <a:off x="2360375" y="1433050"/>
            <a:ext cx="17253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2400" b="1">
                <a:solidFill>
                  <a:schemeClr val="accent1"/>
                </a:solidFill>
                <a:latin typeface="Vidaloka"/>
                <a:ea typeface="Vidaloka"/>
                <a:cs typeface="Vidaloka"/>
                <a:sym typeface="Vidaloka"/>
              </a:defRPr>
            </a:lvl9pPr>
          </a:lstStyle>
          <a:p>
            <a:endParaRPr/>
          </a:p>
        </p:txBody>
      </p:sp>
      <p:sp>
        <p:nvSpPr>
          <p:cNvPr id="44" name="Google Shape;44;p7"/>
          <p:cNvSpPr txBox="1">
            <a:spLocks noGrp="1"/>
          </p:cNvSpPr>
          <p:nvPr>
            <p:ph type="subTitle" idx="2"/>
          </p:nvPr>
        </p:nvSpPr>
        <p:spPr>
          <a:xfrm>
            <a:off x="2247500" y="1790050"/>
            <a:ext cx="5160300" cy="2402100"/>
          </a:xfrm>
          <a:prstGeom prst="rect">
            <a:avLst/>
          </a:prstGeom>
        </p:spPr>
        <p:txBody>
          <a:bodyPr spcFirstLastPara="1" wrap="square" lIns="91425" tIns="91425" rIns="91425" bIns="91425" anchor="t" anchorCtr="0">
            <a:noAutofit/>
          </a:bodyPr>
          <a:lstStyle>
            <a:lvl1pPr marR="50800" lvl="0" rtl="0">
              <a:lnSpc>
                <a:spcPct val="166000"/>
              </a:lnSpc>
              <a:spcBef>
                <a:spcPts val="0"/>
              </a:spcBef>
              <a:spcAft>
                <a:spcPts val="0"/>
              </a:spcAft>
              <a:buClr>
                <a:schemeClr val="accent1"/>
              </a:buClr>
              <a:buSzPts val="1400"/>
              <a:buChar char="●"/>
              <a:defRPr sz="1400">
                <a:solidFill>
                  <a:srgbClr val="374957"/>
                </a:solidFill>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45" name="Google Shape;45;p7"/>
          <p:cNvSpPr txBox="1">
            <a:spLocks noGrp="1"/>
          </p:cNvSpPr>
          <p:nvPr>
            <p:ph type="title"/>
          </p:nvPr>
        </p:nvSpPr>
        <p:spPr>
          <a:xfrm>
            <a:off x="713225" y="445025"/>
            <a:ext cx="429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6" name="Google Shape;46;p7"/>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7" name="Google Shape;47;p7"/>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122500" y="1225400"/>
            <a:ext cx="6899100" cy="26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cxnSp>
        <p:nvCxnSpPr>
          <p:cNvPr id="50" name="Google Shape;50;p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1" name="Google Shape;51;p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2" name="Google Shape;52;p8"/>
          <p:cNvCxnSpPr/>
          <p:nvPr/>
        </p:nvCxnSpPr>
        <p:spPr>
          <a:xfrm flipH="1">
            <a:off x="7093250" y="3935075"/>
            <a:ext cx="2332800" cy="1347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53" name="Google Shape;53;p8"/>
          <p:cNvCxnSpPr/>
          <p:nvPr/>
        </p:nvCxnSpPr>
        <p:spPr>
          <a:xfrm flipH="1">
            <a:off x="-420450" y="-121600"/>
            <a:ext cx="2332800" cy="1347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7" name="Google Shape;57;p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8" name="Google Shape;58;p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9" name="Google Shape;59;p9"/>
          <p:cNvCxnSpPr/>
          <p:nvPr/>
        </p:nvCxnSpPr>
        <p:spPr>
          <a:xfrm flipH="1">
            <a:off x="5925450" y="2797500"/>
            <a:ext cx="3378000" cy="24669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body" idx="1"/>
          </p:nvPr>
        </p:nvSpPr>
        <p:spPr>
          <a:xfrm>
            <a:off x="713225" y="539500"/>
            <a:ext cx="3557100" cy="977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3000">
                <a:latin typeface="Vidaloka"/>
                <a:ea typeface="Vidaloka"/>
                <a:cs typeface="Vidaloka"/>
                <a:sym typeface="Vidaloka"/>
              </a:defRPr>
            </a:lvl1pPr>
          </a:lstStyle>
          <a:p>
            <a:endParaRPr/>
          </a:p>
        </p:txBody>
      </p:sp>
      <p:cxnSp>
        <p:nvCxnSpPr>
          <p:cNvPr id="62" name="Google Shape;62;p10"/>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63" name="Google Shape;63;p10"/>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64" name="Google Shape;64;p10"/>
          <p:cNvCxnSpPr/>
          <p:nvPr/>
        </p:nvCxnSpPr>
        <p:spPr>
          <a:xfrm rot="10800000" flipH="1">
            <a:off x="6144975" y="3103725"/>
            <a:ext cx="3118200" cy="22011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3" r:id="rId33"/>
    <p:sldLayoutId id="2147483684" r:id="rId34"/>
    <p:sldLayoutId id="2147483685" r:id="rId35"/>
    <p:sldLayoutId id="2147483686" r:id="rId36"/>
    <p:sldLayoutId id="2147483687"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32.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36.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7.jpe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customXml" Target="../ink/ink31.xml"/><Relationship Id="rId24" Type="http://schemas.openxmlformats.org/officeDocument/2006/relationships/image" Target="../media/image42.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28"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customXml" Target="../ink/ink35.xml"/><Relationship Id="rId4" Type="http://schemas.openxmlformats.org/officeDocument/2006/relationships/image" Target="../media/image32.png"/><Relationship Id="rId9" Type="http://schemas.openxmlformats.org/officeDocument/2006/relationships/customXml" Target="../ink/ink30.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customXml" Target="../ink/ink39.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customXml" Target="../ink/ink45.xml"/><Relationship Id="rId18" Type="http://schemas.openxmlformats.org/officeDocument/2006/relationships/image" Target="../media/image53.png"/><Relationship Id="rId3" Type="http://schemas.openxmlformats.org/officeDocument/2006/relationships/customXml" Target="../ink/ink40.xml"/><Relationship Id="rId21" Type="http://schemas.openxmlformats.org/officeDocument/2006/relationships/customXml" Target="../ink/ink49.xml"/><Relationship Id="rId7" Type="http://schemas.openxmlformats.org/officeDocument/2006/relationships/customXml" Target="../ink/ink42.xml"/><Relationship Id="rId12" Type="http://schemas.openxmlformats.org/officeDocument/2006/relationships/image" Target="../media/image50.png"/><Relationship Id="rId17" Type="http://schemas.openxmlformats.org/officeDocument/2006/relationships/customXml" Target="../ink/ink47.xml"/><Relationship Id="rId2" Type="http://schemas.openxmlformats.org/officeDocument/2006/relationships/image" Target="../media/image21.pn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customXml" Target="../ink/ink44.xml"/><Relationship Id="rId5" Type="http://schemas.openxmlformats.org/officeDocument/2006/relationships/customXml" Target="../ink/ink41.xml"/><Relationship Id="rId15" Type="http://schemas.openxmlformats.org/officeDocument/2006/relationships/customXml" Target="../ink/ink46.xml"/><Relationship Id="rId10" Type="http://schemas.openxmlformats.org/officeDocument/2006/relationships/image" Target="../media/image49.png"/><Relationship Id="rId19" Type="http://schemas.openxmlformats.org/officeDocument/2006/relationships/customXml" Target="../ink/ink48.xml"/><Relationship Id="rId4" Type="http://schemas.openxmlformats.org/officeDocument/2006/relationships/image" Target="../media/image46.png"/><Relationship Id="rId9" Type="http://schemas.openxmlformats.org/officeDocument/2006/relationships/customXml" Target="../ink/ink43.xml"/><Relationship Id="rId14" Type="http://schemas.openxmlformats.org/officeDocument/2006/relationships/image" Target="../media/image51.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customXml" Target="../ink/ink52.xml"/><Relationship Id="rId13" Type="http://schemas.openxmlformats.org/officeDocument/2006/relationships/image" Target="../media/image61.png"/><Relationship Id="rId18" Type="http://schemas.openxmlformats.org/officeDocument/2006/relationships/customXml" Target="../ink/ink57.xml"/><Relationship Id="rId26" Type="http://schemas.openxmlformats.org/officeDocument/2006/relationships/customXml" Target="../ink/ink61.xml"/><Relationship Id="rId3" Type="http://schemas.openxmlformats.org/officeDocument/2006/relationships/image" Target="../media/image22.jpeg"/><Relationship Id="rId21" Type="http://schemas.openxmlformats.org/officeDocument/2006/relationships/image" Target="../media/image65.png"/><Relationship Id="rId7" Type="http://schemas.openxmlformats.org/officeDocument/2006/relationships/image" Target="../media/image58.png"/><Relationship Id="rId12" Type="http://schemas.openxmlformats.org/officeDocument/2006/relationships/customXml" Target="../ink/ink54.xml"/><Relationship Id="rId17" Type="http://schemas.openxmlformats.org/officeDocument/2006/relationships/image" Target="../media/image63.png"/><Relationship Id="rId25" Type="http://schemas.openxmlformats.org/officeDocument/2006/relationships/image" Target="../media/image67.png"/><Relationship Id="rId2" Type="http://schemas.openxmlformats.org/officeDocument/2006/relationships/notesSlide" Target="../notesSlides/notesSlide6.xml"/><Relationship Id="rId16" Type="http://schemas.openxmlformats.org/officeDocument/2006/relationships/customXml" Target="../ink/ink56.xml"/><Relationship Id="rId20" Type="http://schemas.openxmlformats.org/officeDocument/2006/relationships/customXml" Target="../ink/ink58.xml"/><Relationship Id="rId29"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customXml" Target="../ink/ink51.xml"/><Relationship Id="rId11" Type="http://schemas.openxmlformats.org/officeDocument/2006/relationships/image" Target="../media/image60.png"/><Relationship Id="rId24" Type="http://schemas.openxmlformats.org/officeDocument/2006/relationships/customXml" Target="../ink/ink60.xml"/><Relationship Id="rId5" Type="http://schemas.openxmlformats.org/officeDocument/2006/relationships/image" Target="../media/image57.png"/><Relationship Id="rId15" Type="http://schemas.openxmlformats.org/officeDocument/2006/relationships/image" Target="../media/image62.png"/><Relationship Id="rId23" Type="http://schemas.openxmlformats.org/officeDocument/2006/relationships/image" Target="../media/image66.png"/><Relationship Id="rId28" Type="http://schemas.openxmlformats.org/officeDocument/2006/relationships/customXml" Target="../ink/ink62.xml"/><Relationship Id="rId10" Type="http://schemas.openxmlformats.org/officeDocument/2006/relationships/customXml" Target="../ink/ink53.xml"/><Relationship Id="rId19" Type="http://schemas.openxmlformats.org/officeDocument/2006/relationships/image" Target="../media/image64.png"/><Relationship Id="rId4" Type="http://schemas.openxmlformats.org/officeDocument/2006/relationships/customXml" Target="../ink/ink50.xml"/><Relationship Id="rId9" Type="http://schemas.openxmlformats.org/officeDocument/2006/relationships/image" Target="../media/image59.png"/><Relationship Id="rId14" Type="http://schemas.openxmlformats.org/officeDocument/2006/relationships/customXml" Target="../ink/ink55.xml"/><Relationship Id="rId22" Type="http://schemas.openxmlformats.org/officeDocument/2006/relationships/customXml" Target="../ink/ink59.xml"/><Relationship Id="rId27"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3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customXml" Target="../ink/ink2.xml"/><Relationship Id="rId5" Type="http://schemas.openxmlformats.org/officeDocument/2006/relationships/image" Target="../media/image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2.jpeg"/><Relationship Id="rId7"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57.jpg"/><Relationship Id="rId9"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31.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xml"/><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hyperlink" Target="https://www.wikilectures.eu/index.php?title=Superior_vena_cava&amp;action=edit&amp;redlink=1" TargetMode="External"/><Relationship Id="rId2" Type="http://schemas.openxmlformats.org/officeDocument/2006/relationships/hyperlink" Target="https://www.wikilectures.eu/index.php?title=Portal_vein&amp;action=edit&amp;redlink=1" TargetMode="External"/><Relationship Id="rId1" Type="http://schemas.openxmlformats.org/officeDocument/2006/relationships/slideLayout" Target="../slideLayouts/slideLayout30.xml"/><Relationship Id="rId5" Type="http://schemas.openxmlformats.org/officeDocument/2006/relationships/image" Target="../media/image99.png"/><Relationship Id="rId4" Type="http://schemas.openxmlformats.org/officeDocument/2006/relationships/hyperlink" Target="https://www.wikilectures.eu/index.php?title=Portocaval_anastomoses&amp;action=edit&amp;redlink=1"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wikilectures.eu/index.php?title=Esophagus&amp;action=edit&amp;redlink=1" TargetMode="External"/><Relationship Id="rId2" Type="http://schemas.openxmlformats.org/officeDocument/2006/relationships/image" Target="../media/image100.jpeg"/><Relationship Id="rId1" Type="http://schemas.openxmlformats.org/officeDocument/2006/relationships/slideLayout" Target="../slideLayouts/slideLayout32.xml"/><Relationship Id="rId6" Type="http://schemas.openxmlformats.org/officeDocument/2006/relationships/image" Target="../media/image101.png"/><Relationship Id="rId5" Type="http://schemas.openxmlformats.org/officeDocument/2006/relationships/hyperlink" Target="https://www.wikilectures.eu/index.php?title=Liver_cirrhosis&amp;action=edit&amp;redlink=1" TargetMode="External"/><Relationship Id="rId4" Type="http://schemas.openxmlformats.org/officeDocument/2006/relationships/hyperlink" Target="https://www.wikilectures.eu/w/Portal_hypertens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30.xml"/><Relationship Id="rId4" Type="http://schemas.openxmlformats.org/officeDocument/2006/relationships/hyperlink" Target="https://viverealmeglio.it/emottisi-definizione-cause-e-rimedi"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1.xml"/><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hyperlink" Target="https://www.wikilectures.eu/w/File:Ligace3.JPG" TargetMode="External"/><Relationship Id="rId7" Type="http://schemas.openxmlformats.org/officeDocument/2006/relationships/image" Target="../media/image123.jpeg"/><Relationship Id="rId2" Type="http://schemas.openxmlformats.org/officeDocument/2006/relationships/image" Target="../media/image120.jpeg"/><Relationship Id="rId1" Type="http://schemas.openxmlformats.org/officeDocument/2006/relationships/slideLayout" Target="../slideLayouts/slideLayout33.xml"/><Relationship Id="rId6" Type="http://schemas.openxmlformats.org/officeDocument/2006/relationships/image" Target="../media/image122.jpeg"/><Relationship Id="rId5" Type="http://schemas.openxmlformats.org/officeDocument/2006/relationships/hyperlink" Target="https://www.wikilectures.eu/w/File:Ligace5.JPG" TargetMode="Externa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32.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0.xml"/><Relationship Id="rId5" Type="http://schemas.openxmlformats.org/officeDocument/2006/relationships/image" Target="../media/image134.jpeg"/><Relationship Id="rId4" Type="http://schemas.openxmlformats.org/officeDocument/2006/relationships/image" Target="../media/image133.jpeg"/></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8.xml"/><Relationship Id="rId18" Type="http://schemas.openxmlformats.org/officeDocument/2006/relationships/customXml" Target="../ink/ink11.xml"/><Relationship Id="rId26" Type="http://schemas.openxmlformats.org/officeDocument/2006/relationships/customXml" Target="../ink/ink15.xml"/><Relationship Id="rId3" Type="http://schemas.openxmlformats.org/officeDocument/2006/relationships/customXml" Target="../ink/ink3.xml"/><Relationship Id="rId21" Type="http://schemas.openxmlformats.org/officeDocument/2006/relationships/image" Target="../media/image15.png"/><Relationship Id="rId7" Type="http://schemas.openxmlformats.org/officeDocument/2006/relationships/customXml" Target="../ink/ink5.xml"/><Relationship Id="rId12" Type="http://schemas.openxmlformats.org/officeDocument/2006/relationships/image" Target="../media/image11.png"/><Relationship Id="rId17" Type="http://schemas.openxmlformats.org/officeDocument/2006/relationships/customXml" Target="../ink/ink10.xml"/><Relationship Id="rId25" Type="http://schemas.openxmlformats.org/officeDocument/2006/relationships/image" Target="../media/image17.png"/><Relationship Id="rId2" Type="http://schemas.openxmlformats.org/officeDocument/2006/relationships/image" Target="../media/image4.jpeg"/><Relationship Id="rId16" Type="http://schemas.openxmlformats.org/officeDocument/2006/relationships/image" Target="../media/image13.png"/><Relationship Id="rId20" Type="http://schemas.openxmlformats.org/officeDocument/2006/relationships/customXml" Target="../ink/ink12.xml"/><Relationship Id="rId29" Type="http://schemas.openxmlformats.org/officeDocument/2006/relationships/customXml" Target="../ink/ink17.xml"/><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customXml" Target="../ink/ink7.xml"/><Relationship Id="rId24" Type="http://schemas.openxmlformats.org/officeDocument/2006/relationships/customXml" Target="../ink/ink14.xml"/><Relationship Id="rId32" Type="http://schemas.openxmlformats.org/officeDocument/2006/relationships/image" Target="../media/image20.png"/><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image" Target="../media/image16.png"/><Relationship Id="rId28" Type="http://schemas.openxmlformats.org/officeDocument/2006/relationships/image" Target="../media/image18.png"/><Relationship Id="rId10" Type="http://schemas.openxmlformats.org/officeDocument/2006/relationships/image" Target="../media/image10.png"/><Relationship Id="rId19" Type="http://schemas.openxmlformats.org/officeDocument/2006/relationships/image" Target="../media/image14.png"/><Relationship Id="rId31" Type="http://schemas.openxmlformats.org/officeDocument/2006/relationships/customXml" Target="../ink/ink18.xml"/><Relationship Id="rId4" Type="http://schemas.openxmlformats.org/officeDocument/2006/relationships/image" Target="../media/image7.png"/><Relationship Id="rId9" Type="http://schemas.openxmlformats.org/officeDocument/2006/relationships/customXml" Target="../ink/ink6.xml"/><Relationship Id="rId14" Type="http://schemas.openxmlformats.org/officeDocument/2006/relationships/image" Target="../media/image12.png"/><Relationship Id="rId22" Type="http://schemas.openxmlformats.org/officeDocument/2006/relationships/customXml" Target="../ink/ink13.xml"/><Relationship Id="rId27" Type="http://schemas.openxmlformats.org/officeDocument/2006/relationships/customXml" Target="../ink/ink16.xml"/><Relationship Id="rId30"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26.png"/><Relationship Id="rId18" Type="http://schemas.openxmlformats.org/officeDocument/2006/relationships/customXml" Target="../ink/ink26.xml"/><Relationship Id="rId3" Type="http://schemas.openxmlformats.org/officeDocument/2006/relationships/image" Target="../media/image5.jpeg"/><Relationship Id="rId7" Type="http://schemas.openxmlformats.org/officeDocument/2006/relationships/image" Target="../media/image23.png"/><Relationship Id="rId12" Type="http://schemas.openxmlformats.org/officeDocument/2006/relationships/customXml" Target="../ink/ink23.xml"/><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customXml" Target="../ink/ink25.xml"/><Relationship Id="rId1" Type="http://schemas.openxmlformats.org/officeDocument/2006/relationships/slideLayout" Target="../slideLayouts/slideLayout16.xml"/><Relationship Id="rId6" Type="http://schemas.openxmlformats.org/officeDocument/2006/relationships/customXml" Target="../ink/ink20.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customXml" Target="../ink/ink22.xml"/><Relationship Id="rId19" Type="http://schemas.openxmlformats.org/officeDocument/2006/relationships/image" Target="../media/image29.png"/><Relationship Id="rId4" Type="http://schemas.openxmlformats.org/officeDocument/2006/relationships/customXml" Target="../ink/ink19.xml"/><Relationship Id="rId9" Type="http://schemas.openxmlformats.org/officeDocument/2006/relationships/image" Target="../media/image24.png"/><Relationship Id="rId14" Type="http://schemas.openxmlformats.org/officeDocument/2006/relationships/customXml" Target="../ink/ink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pic>
        <p:nvPicPr>
          <p:cNvPr id="3" name="Picture 2">
            <a:extLst>
              <a:ext uri="{FF2B5EF4-FFF2-40B4-BE49-F238E27FC236}">
                <a16:creationId xmlns:a16="http://schemas.microsoft.com/office/drawing/2014/main" id="{E6DC9837-C2BB-BF71-053C-C02BD9B24EA8}"/>
              </a:ext>
            </a:extLst>
          </p:cNvPr>
          <p:cNvPicPr>
            <a:picLocks noChangeAspect="1"/>
          </p:cNvPicPr>
          <p:nvPr/>
        </p:nvPicPr>
        <p:blipFill>
          <a:blip r:embed="rId3"/>
          <a:stretch>
            <a:fillRect/>
          </a:stretch>
        </p:blipFill>
        <p:spPr>
          <a:xfrm>
            <a:off x="5539931" y="973901"/>
            <a:ext cx="3195697" cy="3195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B408B96E-8A9F-4E9F-87AF-8626F8D6E38C}"/>
              </a:ext>
            </a:extLst>
          </p:cNvPr>
          <p:cNvSpPr>
            <a:spLocks noGrp="1"/>
          </p:cNvSpPr>
          <p:nvPr>
            <p:ph type="ctrTitle"/>
          </p:nvPr>
        </p:nvSpPr>
        <p:spPr>
          <a:xfrm>
            <a:off x="544851" y="1545449"/>
            <a:ext cx="4873312" cy="2052600"/>
          </a:xfrm>
        </p:spPr>
        <p:txBody>
          <a:bodyPr/>
          <a:lstStyle/>
          <a:p>
            <a:r>
              <a:rPr lang="en-US" sz="5400"/>
              <a:t>UPPER GASTRO-INTESTINAL BLEEDING</a:t>
            </a:r>
          </a:p>
        </p:txBody>
      </p:sp>
      <p:sp>
        <p:nvSpPr>
          <p:cNvPr id="4" name="Subtitle 3">
            <a:extLst>
              <a:ext uri="{FF2B5EF4-FFF2-40B4-BE49-F238E27FC236}">
                <a16:creationId xmlns:a16="http://schemas.microsoft.com/office/drawing/2014/main" id="{93F450F7-B946-41D6-A92B-41E0F0E4C871}"/>
              </a:ext>
            </a:extLst>
          </p:cNvPr>
          <p:cNvSpPr>
            <a:spLocks noGrp="1"/>
          </p:cNvSpPr>
          <p:nvPr>
            <p:ph type="subTitle" idx="1"/>
          </p:nvPr>
        </p:nvSpPr>
        <p:spPr>
          <a:xfrm>
            <a:off x="-550543" y="3727698"/>
            <a:ext cx="7064100" cy="441900"/>
          </a:xfrm>
        </p:spPr>
        <p:txBody>
          <a:bodyPr/>
          <a:lstStyle/>
          <a:p>
            <a:r>
              <a:rPr lang="en-US" sz="2400">
                <a:latin typeface="Microsoft JhengHei UI Light" panose="020B0304030504040204" pitchFamily="34" charset="-120"/>
                <a:ea typeface="Microsoft JhengHei UI Light" panose="020B0304030504040204" pitchFamily="34" charset="-120"/>
              </a:rPr>
              <a:t>Supervised by: Dr. Saad Azzawi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9C53-35CF-64F4-FA95-84788241A8BB}"/>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E7331062-3F76-8F79-0089-8B252E147AB1}"/>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4634ED50-C510-A0D4-53AE-048497322E1D}"/>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C9D7384-0145-C043-CD24-5BF52816290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877207" y="1159422"/>
            <a:ext cx="3389586" cy="2824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5964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99CEF-FBC1-C658-E375-3BC4DD9C9BB9}"/>
              </a:ext>
            </a:extLst>
          </p:cNvPr>
          <p:cNvSpPr>
            <a:spLocks noGrp="1"/>
          </p:cNvSpPr>
          <p:nvPr>
            <p:ph type="title"/>
          </p:nvPr>
        </p:nvSpPr>
        <p:spPr>
          <a:xfrm>
            <a:off x="927212" y="311877"/>
            <a:ext cx="3123000" cy="2019300"/>
          </a:xfrm>
        </p:spPr>
        <p:txBody>
          <a:bodyPr/>
          <a:lstStyle/>
          <a:p>
            <a:r>
              <a:rPr lang="en-GB"/>
              <a:t>Stomach</a:t>
            </a:r>
            <a:endParaRPr lang="en-US"/>
          </a:p>
        </p:txBody>
      </p:sp>
      <p:sp>
        <p:nvSpPr>
          <p:cNvPr id="4" name="Subtitle 3">
            <a:extLst>
              <a:ext uri="{FF2B5EF4-FFF2-40B4-BE49-F238E27FC236}">
                <a16:creationId xmlns:a16="http://schemas.microsoft.com/office/drawing/2014/main" id="{9ACE8B42-48BE-198E-5139-A3969C8FFF1F}"/>
              </a:ext>
            </a:extLst>
          </p:cNvPr>
          <p:cNvSpPr>
            <a:spLocks noGrp="1"/>
          </p:cNvSpPr>
          <p:nvPr>
            <p:ph type="subTitle" idx="1"/>
          </p:nvPr>
        </p:nvSpPr>
        <p:spPr>
          <a:xfrm>
            <a:off x="494130" y="1941177"/>
            <a:ext cx="3013500" cy="780000"/>
          </a:xfrm>
        </p:spPr>
        <p:txBody>
          <a:bodyPr/>
          <a:lstStyle/>
          <a:p>
            <a:pPr marL="114300" indent="0">
              <a:buNone/>
            </a:pPr>
            <a:r>
              <a:rPr lang="en-GB"/>
              <a:t>The arteries are derived from the branches of the </a:t>
            </a:r>
            <a:r>
              <a:rPr lang="en-GB" b="1"/>
              <a:t>celiac</a:t>
            </a:r>
            <a:r>
              <a:rPr lang="en-GB"/>
              <a:t> </a:t>
            </a:r>
            <a:r>
              <a:rPr lang="en-GB" b="1"/>
              <a:t>artery</a:t>
            </a:r>
          </a:p>
          <a:p>
            <a:r>
              <a:rPr lang="en-GB"/>
              <a:t>Lesser curvature &gt;&gt; </a:t>
            </a:r>
            <a:r>
              <a:rPr lang="en-GB">
                <a:solidFill>
                  <a:srgbClr val="C00000"/>
                </a:solidFill>
              </a:rPr>
              <a:t>Left and right gastric arteries</a:t>
            </a:r>
          </a:p>
          <a:p>
            <a:r>
              <a:rPr lang="en-GB">
                <a:solidFill>
                  <a:schemeClr val="tx1"/>
                </a:solidFill>
              </a:rPr>
              <a:t>Greater curvature &gt;&gt; </a:t>
            </a:r>
            <a:r>
              <a:rPr lang="en-GB">
                <a:solidFill>
                  <a:srgbClr val="C00000"/>
                </a:solidFill>
              </a:rPr>
              <a:t>left and right gastro-omental/gastro-epiploic arteries</a:t>
            </a:r>
          </a:p>
          <a:p>
            <a:r>
              <a:rPr lang="en-GB">
                <a:solidFill>
                  <a:schemeClr val="tx1"/>
                </a:solidFill>
              </a:rPr>
              <a:t>Fundus and upper part of the body &gt;&gt; </a:t>
            </a:r>
            <a:r>
              <a:rPr lang="en-GB">
                <a:solidFill>
                  <a:srgbClr val="C00000"/>
                </a:solidFill>
              </a:rPr>
              <a:t>short and posterior gastric arteries</a:t>
            </a:r>
            <a:endParaRPr lang="en-US">
              <a:solidFill>
                <a:schemeClr val="tx1"/>
              </a:solidFill>
            </a:endParaRPr>
          </a:p>
        </p:txBody>
      </p:sp>
      <p:pic>
        <p:nvPicPr>
          <p:cNvPr id="13" name="Picture 12">
            <a:extLst>
              <a:ext uri="{FF2B5EF4-FFF2-40B4-BE49-F238E27FC236}">
                <a16:creationId xmlns:a16="http://schemas.microsoft.com/office/drawing/2014/main" id="{3AB4F905-5CB8-7B3E-1713-38DA62ADAC35}"/>
              </a:ext>
            </a:extLst>
          </p:cNvPr>
          <p:cNvPicPr>
            <a:picLocks noChangeAspect="1"/>
          </p:cNvPicPr>
          <p:nvPr/>
        </p:nvPicPr>
        <p:blipFill>
          <a:blip r:embed="rId2"/>
          <a:stretch>
            <a:fillRect/>
          </a:stretch>
        </p:blipFill>
        <p:spPr>
          <a:xfrm>
            <a:off x="4592794" y="545423"/>
            <a:ext cx="3932070" cy="3932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5795811-E6B1-A34A-4F89-5F494491FCD2}"/>
                  </a:ext>
                </a:extLst>
              </p14:cNvPr>
              <p14:cNvContentPartPr/>
              <p14:nvPr/>
            </p14:nvContentPartPr>
            <p14:xfrm>
              <a:off x="1128431" y="2747205"/>
              <a:ext cx="1258200" cy="3240"/>
            </p14:xfrm>
          </p:contentPart>
        </mc:Choice>
        <mc:Fallback xmlns="">
          <p:pic>
            <p:nvPicPr>
              <p:cNvPr id="6" name="Ink 5">
                <a:extLst>
                  <a:ext uri="{FF2B5EF4-FFF2-40B4-BE49-F238E27FC236}">
                    <a16:creationId xmlns:a16="http://schemas.microsoft.com/office/drawing/2014/main" id="{65795811-E6B1-A34A-4F89-5F494491FCD2}"/>
                  </a:ext>
                </a:extLst>
              </p:cNvPr>
              <p:cNvPicPr/>
              <p:nvPr/>
            </p:nvPicPr>
            <p:blipFill>
              <a:blip r:embed="rId4"/>
              <a:stretch>
                <a:fillRect/>
              </a:stretch>
            </p:blipFill>
            <p:spPr>
              <a:xfrm>
                <a:off x="1074446" y="2639205"/>
                <a:ext cx="1365809"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9038FD4-7B8A-F8F1-2B78-FD6DAFBB8B7F}"/>
                  </a:ext>
                </a:extLst>
              </p14:cNvPr>
              <p14:cNvContentPartPr/>
              <p14:nvPr/>
            </p14:nvContentPartPr>
            <p14:xfrm>
              <a:off x="5236031" y="1149885"/>
              <a:ext cx="209520" cy="4680"/>
            </p14:xfrm>
          </p:contentPart>
        </mc:Choice>
        <mc:Fallback xmlns="">
          <p:pic>
            <p:nvPicPr>
              <p:cNvPr id="7" name="Ink 6">
                <a:extLst>
                  <a:ext uri="{FF2B5EF4-FFF2-40B4-BE49-F238E27FC236}">
                    <a16:creationId xmlns:a16="http://schemas.microsoft.com/office/drawing/2014/main" id="{09038FD4-7B8A-F8F1-2B78-FD6DAFBB8B7F}"/>
                  </a:ext>
                </a:extLst>
              </p:cNvPr>
              <p:cNvPicPr/>
              <p:nvPr/>
            </p:nvPicPr>
            <p:blipFill>
              <a:blip r:embed="rId6"/>
              <a:stretch>
                <a:fillRect/>
              </a:stretch>
            </p:blipFill>
            <p:spPr>
              <a:xfrm>
                <a:off x="5182031" y="1041885"/>
                <a:ext cx="317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5A8F0A-258E-1556-6FDF-23136DD44D8C}"/>
                  </a:ext>
                </a:extLst>
              </p14:cNvPr>
              <p14:cNvContentPartPr/>
              <p14:nvPr/>
            </p14:nvContentPartPr>
            <p14:xfrm>
              <a:off x="5257271" y="1264005"/>
              <a:ext cx="285480" cy="360"/>
            </p14:xfrm>
          </p:contentPart>
        </mc:Choice>
        <mc:Fallback xmlns="">
          <p:pic>
            <p:nvPicPr>
              <p:cNvPr id="8" name="Ink 7">
                <a:extLst>
                  <a:ext uri="{FF2B5EF4-FFF2-40B4-BE49-F238E27FC236}">
                    <a16:creationId xmlns:a16="http://schemas.microsoft.com/office/drawing/2014/main" id="{E25A8F0A-258E-1556-6FDF-23136DD44D8C}"/>
                  </a:ext>
                </a:extLst>
              </p:cNvPr>
              <p:cNvPicPr/>
              <p:nvPr/>
            </p:nvPicPr>
            <p:blipFill>
              <a:blip r:embed="rId8"/>
              <a:stretch>
                <a:fillRect/>
              </a:stretch>
            </p:blipFill>
            <p:spPr>
              <a:xfrm>
                <a:off x="5203271" y="1156005"/>
                <a:ext cx="393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F5E1511-3199-9666-7FFE-5175B5C1FB69}"/>
                  </a:ext>
                </a:extLst>
              </p14:cNvPr>
              <p14:cNvContentPartPr/>
              <p14:nvPr/>
            </p14:nvContentPartPr>
            <p14:xfrm>
              <a:off x="5971871" y="4271445"/>
              <a:ext cx="256680" cy="360"/>
            </p14:xfrm>
          </p:contentPart>
        </mc:Choice>
        <mc:Fallback xmlns="">
          <p:pic>
            <p:nvPicPr>
              <p:cNvPr id="9" name="Ink 8">
                <a:extLst>
                  <a:ext uri="{FF2B5EF4-FFF2-40B4-BE49-F238E27FC236}">
                    <a16:creationId xmlns:a16="http://schemas.microsoft.com/office/drawing/2014/main" id="{7F5E1511-3199-9666-7FFE-5175B5C1FB69}"/>
                  </a:ext>
                </a:extLst>
              </p:cNvPr>
              <p:cNvPicPr/>
              <p:nvPr/>
            </p:nvPicPr>
            <p:blipFill>
              <a:blip r:embed="rId10"/>
              <a:stretch>
                <a:fillRect/>
              </a:stretch>
            </p:blipFill>
            <p:spPr>
              <a:xfrm>
                <a:off x="5917871" y="4163445"/>
                <a:ext cx="36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F8D061B-9DC5-9AB9-80D6-ABCD141B2334}"/>
                  </a:ext>
                </a:extLst>
              </p14:cNvPr>
              <p14:cNvContentPartPr/>
              <p14:nvPr/>
            </p14:nvContentPartPr>
            <p14:xfrm>
              <a:off x="1078391" y="3207285"/>
              <a:ext cx="1449720" cy="37080"/>
            </p14:xfrm>
          </p:contentPart>
        </mc:Choice>
        <mc:Fallback xmlns="">
          <p:pic>
            <p:nvPicPr>
              <p:cNvPr id="11" name="Ink 10">
                <a:extLst>
                  <a:ext uri="{FF2B5EF4-FFF2-40B4-BE49-F238E27FC236}">
                    <a16:creationId xmlns:a16="http://schemas.microsoft.com/office/drawing/2014/main" id="{0F8D061B-9DC5-9AB9-80D6-ABCD141B2334}"/>
                  </a:ext>
                </a:extLst>
              </p:cNvPr>
              <p:cNvPicPr/>
              <p:nvPr/>
            </p:nvPicPr>
            <p:blipFill>
              <a:blip r:embed="rId12"/>
              <a:stretch>
                <a:fillRect/>
              </a:stretch>
            </p:blipFill>
            <p:spPr>
              <a:xfrm>
                <a:off x="1024391" y="3099285"/>
                <a:ext cx="155736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30D46751-DBF5-08B4-C390-3FD8563EF8DE}"/>
                  </a:ext>
                </a:extLst>
              </p14:cNvPr>
              <p14:cNvContentPartPr/>
              <p14:nvPr/>
            </p14:nvContentPartPr>
            <p14:xfrm>
              <a:off x="6457511" y="4228605"/>
              <a:ext cx="1049760" cy="43560"/>
            </p14:xfrm>
          </p:contentPart>
        </mc:Choice>
        <mc:Fallback xmlns="">
          <p:pic>
            <p:nvPicPr>
              <p:cNvPr id="12" name="Ink 11">
                <a:extLst>
                  <a:ext uri="{FF2B5EF4-FFF2-40B4-BE49-F238E27FC236}">
                    <a16:creationId xmlns:a16="http://schemas.microsoft.com/office/drawing/2014/main" id="{30D46751-DBF5-08B4-C390-3FD8563EF8DE}"/>
                  </a:ext>
                </a:extLst>
              </p:cNvPr>
              <p:cNvPicPr/>
              <p:nvPr/>
            </p:nvPicPr>
            <p:blipFill>
              <a:blip r:embed="rId14"/>
              <a:stretch>
                <a:fillRect/>
              </a:stretch>
            </p:blipFill>
            <p:spPr>
              <a:xfrm>
                <a:off x="6403511" y="4120605"/>
                <a:ext cx="11574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E9D1000-361D-249A-1508-B5F49DB0DD2C}"/>
                  </a:ext>
                </a:extLst>
              </p14:cNvPr>
              <p14:cNvContentPartPr/>
              <p14:nvPr/>
            </p14:nvContentPartPr>
            <p14:xfrm>
              <a:off x="7479191" y="3985605"/>
              <a:ext cx="360" cy="360"/>
            </p14:xfrm>
          </p:contentPart>
        </mc:Choice>
        <mc:Fallback xmlns="">
          <p:pic>
            <p:nvPicPr>
              <p:cNvPr id="14" name="Ink 13">
                <a:extLst>
                  <a:ext uri="{FF2B5EF4-FFF2-40B4-BE49-F238E27FC236}">
                    <a16:creationId xmlns:a16="http://schemas.microsoft.com/office/drawing/2014/main" id="{3E9D1000-361D-249A-1508-B5F49DB0DD2C}"/>
                  </a:ext>
                </a:extLst>
              </p:cNvPr>
              <p:cNvPicPr/>
              <p:nvPr/>
            </p:nvPicPr>
            <p:blipFill>
              <a:blip r:embed="rId16"/>
              <a:stretch>
                <a:fillRect/>
              </a:stretch>
            </p:blipFill>
            <p:spPr>
              <a:xfrm>
                <a:off x="7425191" y="38776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665C334F-F5A3-FF3E-13A8-AF9E82C01A20}"/>
                  </a:ext>
                </a:extLst>
              </p14:cNvPr>
              <p14:cNvContentPartPr/>
              <p14:nvPr/>
            </p14:nvContentPartPr>
            <p14:xfrm>
              <a:off x="7429151" y="3914685"/>
              <a:ext cx="125280" cy="22680"/>
            </p14:xfrm>
          </p:contentPart>
        </mc:Choice>
        <mc:Fallback xmlns="">
          <p:pic>
            <p:nvPicPr>
              <p:cNvPr id="15" name="Ink 14">
                <a:extLst>
                  <a:ext uri="{FF2B5EF4-FFF2-40B4-BE49-F238E27FC236}">
                    <a16:creationId xmlns:a16="http://schemas.microsoft.com/office/drawing/2014/main" id="{665C334F-F5A3-FF3E-13A8-AF9E82C01A20}"/>
                  </a:ext>
                </a:extLst>
              </p:cNvPr>
              <p:cNvPicPr/>
              <p:nvPr/>
            </p:nvPicPr>
            <p:blipFill>
              <a:blip r:embed="rId18"/>
              <a:stretch>
                <a:fillRect/>
              </a:stretch>
            </p:blipFill>
            <p:spPr>
              <a:xfrm>
                <a:off x="7375151" y="3806685"/>
                <a:ext cx="23292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FA9BBDDC-27F4-3B55-B8B4-E3EE501508DB}"/>
                  </a:ext>
                </a:extLst>
              </p14:cNvPr>
              <p14:cNvContentPartPr/>
              <p14:nvPr/>
            </p14:nvContentPartPr>
            <p14:xfrm>
              <a:off x="7421951" y="4078845"/>
              <a:ext cx="753840" cy="29880"/>
            </p14:xfrm>
          </p:contentPart>
        </mc:Choice>
        <mc:Fallback xmlns="">
          <p:pic>
            <p:nvPicPr>
              <p:cNvPr id="16" name="Ink 15">
                <a:extLst>
                  <a:ext uri="{FF2B5EF4-FFF2-40B4-BE49-F238E27FC236}">
                    <a16:creationId xmlns:a16="http://schemas.microsoft.com/office/drawing/2014/main" id="{FA9BBDDC-27F4-3B55-B8B4-E3EE501508DB}"/>
                  </a:ext>
                </a:extLst>
              </p:cNvPr>
              <p:cNvPicPr/>
              <p:nvPr/>
            </p:nvPicPr>
            <p:blipFill>
              <a:blip r:embed="rId20"/>
              <a:stretch>
                <a:fillRect/>
              </a:stretch>
            </p:blipFill>
            <p:spPr>
              <a:xfrm>
                <a:off x="7367951" y="3970845"/>
                <a:ext cx="8614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1CB9C090-9F55-A3D9-E983-0D8707046A44}"/>
                  </a:ext>
                </a:extLst>
              </p14:cNvPr>
              <p14:cNvContentPartPr/>
              <p14:nvPr/>
            </p14:nvContentPartPr>
            <p14:xfrm>
              <a:off x="1135631" y="4021605"/>
              <a:ext cx="2005920" cy="93960"/>
            </p14:xfrm>
          </p:contentPart>
        </mc:Choice>
        <mc:Fallback xmlns="">
          <p:pic>
            <p:nvPicPr>
              <p:cNvPr id="23" name="Ink 22">
                <a:extLst>
                  <a:ext uri="{FF2B5EF4-FFF2-40B4-BE49-F238E27FC236}">
                    <a16:creationId xmlns:a16="http://schemas.microsoft.com/office/drawing/2014/main" id="{1CB9C090-9F55-A3D9-E983-0D8707046A44}"/>
                  </a:ext>
                </a:extLst>
              </p:cNvPr>
              <p:cNvPicPr/>
              <p:nvPr/>
            </p:nvPicPr>
            <p:blipFill>
              <a:blip r:embed="rId22"/>
              <a:stretch>
                <a:fillRect/>
              </a:stretch>
            </p:blipFill>
            <p:spPr>
              <a:xfrm>
                <a:off x="1081631" y="3913605"/>
                <a:ext cx="211356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3A18AB60-81C7-C4A1-9F3B-91A21BDE38E4}"/>
                  </a:ext>
                </a:extLst>
              </p14:cNvPr>
              <p14:cNvContentPartPr/>
              <p14:nvPr/>
            </p14:nvContentPartPr>
            <p14:xfrm>
              <a:off x="1135631" y="4250205"/>
              <a:ext cx="663840" cy="360"/>
            </p14:xfrm>
          </p:contentPart>
        </mc:Choice>
        <mc:Fallback xmlns="">
          <p:pic>
            <p:nvPicPr>
              <p:cNvPr id="25" name="Ink 24">
                <a:extLst>
                  <a:ext uri="{FF2B5EF4-FFF2-40B4-BE49-F238E27FC236}">
                    <a16:creationId xmlns:a16="http://schemas.microsoft.com/office/drawing/2014/main" id="{3A18AB60-81C7-C4A1-9F3B-91A21BDE38E4}"/>
                  </a:ext>
                </a:extLst>
              </p:cNvPr>
              <p:cNvPicPr/>
              <p:nvPr/>
            </p:nvPicPr>
            <p:blipFill>
              <a:blip r:embed="rId24"/>
              <a:stretch>
                <a:fillRect/>
              </a:stretch>
            </p:blipFill>
            <p:spPr>
              <a:xfrm>
                <a:off x="1081660" y="4142205"/>
                <a:ext cx="771422"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C968A074-3092-B40B-0EBD-806C85034415}"/>
                  </a:ext>
                </a:extLst>
              </p14:cNvPr>
              <p14:cNvContentPartPr/>
              <p14:nvPr/>
            </p14:nvContentPartPr>
            <p14:xfrm>
              <a:off x="7357511" y="921285"/>
              <a:ext cx="273600" cy="53280"/>
            </p14:xfrm>
          </p:contentPart>
        </mc:Choice>
        <mc:Fallback xmlns="">
          <p:pic>
            <p:nvPicPr>
              <p:cNvPr id="26" name="Ink 25">
                <a:extLst>
                  <a:ext uri="{FF2B5EF4-FFF2-40B4-BE49-F238E27FC236}">
                    <a16:creationId xmlns:a16="http://schemas.microsoft.com/office/drawing/2014/main" id="{C968A074-3092-B40B-0EBD-806C85034415}"/>
                  </a:ext>
                </a:extLst>
              </p:cNvPr>
              <p:cNvPicPr/>
              <p:nvPr/>
            </p:nvPicPr>
            <p:blipFill>
              <a:blip r:embed="rId26"/>
              <a:stretch>
                <a:fillRect/>
              </a:stretch>
            </p:blipFill>
            <p:spPr>
              <a:xfrm>
                <a:off x="7303511" y="813285"/>
                <a:ext cx="38124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7BF4995A-2A31-2AED-9051-1B8931172EB1}"/>
                  </a:ext>
                </a:extLst>
              </p14:cNvPr>
              <p14:cNvContentPartPr/>
              <p14:nvPr/>
            </p14:nvContentPartPr>
            <p14:xfrm>
              <a:off x="7379111" y="1035765"/>
              <a:ext cx="329400" cy="360"/>
            </p14:xfrm>
          </p:contentPart>
        </mc:Choice>
        <mc:Fallback xmlns="">
          <p:pic>
            <p:nvPicPr>
              <p:cNvPr id="27" name="Ink 26">
                <a:extLst>
                  <a:ext uri="{FF2B5EF4-FFF2-40B4-BE49-F238E27FC236}">
                    <a16:creationId xmlns:a16="http://schemas.microsoft.com/office/drawing/2014/main" id="{7BF4995A-2A31-2AED-9051-1B8931172EB1}"/>
                  </a:ext>
                </a:extLst>
              </p:cNvPr>
              <p:cNvPicPr/>
              <p:nvPr/>
            </p:nvPicPr>
            <p:blipFill>
              <a:blip r:embed="rId28"/>
              <a:stretch>
                <a:fillRect/>
              </a:stretch>
            </p:blipFill>
            <p:spPr>
              <a:xfrm>
                <a:off x="7325111" y="927765"/>
                <a:ext cx="437040" cy="216000"/>
              </a:xfrm>
              <a:prstGeom prst="rect">
                <a:avLst/>
              </a:prstGeom>
            </p:spPr>
          </p:pic>
        </mc:Fallback>
      </mc:AlternateContent>
    </p:spTree>
    <p:extLst>
      <p:ext uri="{BB962C8B-B14F-4D97-AF65-F5344CB8AC3E}">
        <p14:creationId xmlns:p14="http://schemas.microsoft.com/office/powerpoint/2010/main" val="14547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659FCF4-387B-0FB4-8D30-693FDC15ECAB}"/>
              </a:ext>
            </a:extLst>
          </p:cNvPr>
          <p:cNvSpPr>
            <a:spLocks noGrp="1"/>
          </p:cNvSpPr>
          <p:nvPr>
            <p:ph type="subTitle" idx="1"/>
          </p:nvPr>
        </p:nvSpPr>
        <p:spPr>
          <a:xfrm>
            <a:off x="5764082" y="2426533"/>
            <a:ext cx="2475300" cy="624900"/>
          </a:xfrm>
        </p:spPr>
        <p:txBody>
          <a:bodyPr/>
          <a:lstStyle/>
          <a:p>
            <a:pPr marL="114300" indent="0"/>
            <a:r>
              <a:rPr lang="en-GB">
                <a:solidFill>
                  <a:schemeClr val="tx1"/>
                </a:solidFill>
              </a:rPr>
              <a:t>The</a:t>
            </a:r>
            <a:r>
              <a:rPr lang="en-GB">
                <a:solidFill>
                  <a:srgbClr val="FF0000"/>
                </a:solidFill>
              </a:rPr>
              <a:t> </a:t>
            </a:r>
            <a:r>
              <a:rPr lang="en-GB">
                <a:solidFill>
                  <a:schemeClr val="tx1"/>
                </a:solidFill>
              </a:rPr>
              <a:t>veins</a:t>
            </a:r>
            <a:r>
              <a:rPr lang="en-GB">
                <a:solidFill>
                  <a:srgbClr val="FF0000"/>
                </a:solidFill>
              </a:rPr>
              <a:t> </a:t>
            </a:r>
            <a:r>
              <a:rPr lang="en-GB">
                <a:solidFill>
                  <a:schemeClr val="tx1"/>
                </a:solidFill>
              </a:rPr>
              <a:t>drain</a:t>
            </a:r>
            <a:r>
              <a:rPr lang="en-GB">
                <a:solidFill>
                  <a:srgbClr val="FF0000"/>
                </a:solidFill>
              </a:rPr>
              <a:t> </a:t>
            </a:r>
            <a:r>
              <a:rPr lang="en-GB">
                <a:solidFill>
                  <a:schemeClr val="tx1"/>
                </a:solidFill>
              </a:rPr>
              <a:t>into</a:t>
            </a:r>
            <a:r>
              <a:rPr lang="en-GB">
                <a:solidFill>
                  <a:srgbClr val="FF0000"/>
                </a:solidFill>
              </a:rPr>
              <a:t> </a:t>
            </a:r>
            <a:r>
              <a:rPr lang="en-GB">
                <a:solidFill>
                  <a:schemeClr val="tx1"/>
                </a:solidFill>
              </a:rPr>
              <a:t>the</a:t>
            </a:r>
            <a:r>
              <a:rPr lang="en-GB">
                <a:solidFill>
                  <a:srgbClr val="FF0000"/>
                </a:solidFill>
              </a:rPr>
              <a:t> </a:t>
            </a:r>
            <a:r>
              <a:rPr lang="en-GB" b="1">
                <a:solidFill>
                  <a:schemeClr val="tx1"/>
                </a:solidFill>
              </a:rPr>
              <a:t>portal</a:t>
            </a:r>
            <a:r>
              <a:rPr lang="en-GB">
                <a:solidFill>
                  <a:srgbClr val="0070C0"/>
                </a:solidFill>
              </a:rPr>
              <a:t> </a:t>
            </a:r>
            <a:r>
              <a:rPr lang="en-GB" b="1">
                <a:solidFill>
                  <a:schemeClr val="tx1"/>
                </a:solidFill>
              </a:rPr>
              <a:t>circulation</a:t>
            </a:r>
          </a:p>
          <a:p>
            <a:pPr>
              <a:buFont typeface="Arial" panose="020B0604020202020204" pitchFamily="34" charset="0"/>
              <a:buChar char="•"/>
            </a:pPr>
            <a:r>
              <a:rPr lang="en-GB">
                <a:solidFill>
                  <a:srgbClr val="0070C0"/>
                </a:solidFill>
              </a:rPr>
              <a:t>Left and right gastric veins </a:t>
            </a:r>
            <a:r>
              <a:rPr lang="en-GB">
                <a:solidFill>
                  <a:schemeClr val="tx1"/>
                </a:solidFill>
              </a:rPr>
              <a:t>&gt;&gt; directly into portal vein</a:t>
            </a:r>
            <a:endParaRPr lang="en-GB">
              <a:solidFill>
                <a:srgbClr val="0070C0"/>
              </a:solidFill>
            </a:endParaRPr>
          </a:p>
          <a:p>
            <a:pPr>
              <a:buFont typeface="Arial" panose="020B0604020202020204" pitchFamily="34" charset="0"/>
              <a:buChar char="•"/>
            </a:pPr>
            <a:r>
              <a:rPr lang="en-GB">
                <a:solidFill>
                  <a:srgbClr val="0070C0"/>
                </a:solidFill>
              </a:rPr>
              <a:t>Short gastric and gastroduodenal veins</a:t>
            </a:r>
            <a:r>
              <a:rPr lang="en-GB">
                <a:solidFill>
                  <a:schemeClr val="tx1"/>
                </a:solidFill>
              </a:rPr>
              <a:t> &gt;&gt; splenic vein</a:t>
            </a:r>
            <a:endParaRPr lang="en-GB">
              <a:solidFill>
                <a:srgbClr val="0070C0"/>
              </a:solidFill>
            </a:endParaRPr>
          </a:p>
          <a:p>
            <a:pPr>
              <a:buFont typeface="Arial" panose="020B0604020202020204" pitchFamily="34" charset="0"/>
              <a:buChar char="•"/>
            </a:pPr>
            <a:r>
              <a:rPr lang="en-GB">
                <a:solidFill>
                  <a:srgbClr val="0070C0"/>
                </a:solidFill>
              </a:rPr>
              <a:t>Right gastro-omental vein </a:t>
            </a:r>
            <a:r>
              <a:rPr lang="en-GB">
                <a:solidFill>
                  <a:schemeClr val="tx1"/>
                </a:solidFill>
              </a:rPr>
              <a:t>&gt;&gt; superior mesenteric vein</a:t>
            </a:r>
            <a:endParaRPr lang="en-US">
              <a:solidFill>
                <a:srgbClr val="0070C0"/>
              </a:solidFill>
            </a:endParaRPr>
          </a:p>
        </p:txBody>
      </p:sp>
      <p:pic>
        <p:nvPicPr>
          <p:cNvPr id="7" name="Picture 6">
            <a:extLst>
              <a:ext uri="{FF2B5EF4-FFF2-40B4-BE49-F238E27FC236}">
                <a16:creationId xmlns:a16="http://schemas.microsoft.com/office/drawing/2014/main" id="{8897B2BB-13DF-B7E8-5B9A-1C59A67F5AEB}"/>
              </a:ext>
            </a:extLst>
          </p:cNvPr>
          <p:cNvPicPr>
            <a:picLocks noChangeAspect="1"/>
          </p:cNvPicPr>
          <p:nvPr/>
        </p:nvPicPr>
        <p:blipFill>
          <a:blip r:embed="rId2"/>
          <a:stretch>
            <a:fillRect/>
          </a:stretch>
        </p:blipFill>
        <p:spPr>
          <a:xfrm>
            <a:off x="305097" y="1359343"/>
            <a:ext cx="4713592" cy="289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77A8F44-40F7-6249-90A7-522C13982A19}"/>
                  </a:ext>
                </a:extLst>
              </p14:cNvPr>
              <p14:cNvContentPartPr/>
              <p14:nvPr/>
            </p14:nvContentPartPr>
            <p14:xfrm>
              <a:off x="1692551" y="1964171"/>
              <a:ext cx="664200" cy="29160"/>
            </p14:xfrm>
          </p:contentPart>
        </mc:Choice>
        <mc:Fallback xmlns="">
          <p:pic>
            <p:nvPicPr>
              <p:cNvPr id="3" name="Ink 2">
                <a:extLst>
                  <a:ext uri="{FF2B5EF4-FFF2-40B4-BE49-F238E27FC236}">
                    <a16:creationId xmlns:a16="http://schemas.microsoft.com/office/drawing/2014/main" id="{677A8F44-40F7-6249-90A7-522C13982A19}"/>
                  </a:ext>
                </a:extLst>
              </p:cNvPr>
              <p:cNvPicPr/>
              <p:nvPr/>
            </p:nvPicPr>
            <p:blipFill>
              <a:blip r:embed="rId4"/>
              <a:stretch>
                <a:fillRect/>
              </a:stretch>
            </p:blipFill>
            <p:spPr>
              <a:xfrm>
                <a:off x="1638551" y="1856171"/>
                <a:ext cx="7718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1311591-E2B0-2576-F15A-A7B68EF6A82E}"/>
                  </a:ext>
                </a:extLst>
              </p14:cNvPr>
              <p14:cNvContentPartPr/>
              <p14:nvPr/>
            </p14:nvContentPartPr>
            <p14:xfrm>
              <a:off x="1371431" y="2228411"/>
              <a:ext cx="570960" cy="360"/>
            </p14:xfrm>
          </p:contentPart>
        </mc:Choice>
        <mc:Fallback xmlns="">
          <p:pic>
            <p:nvPicPr>
              <p:cNvPr id="5" name="Ink 4">
                <a:extLst>
                  <a:ext uri="{FF2B5EF4-FFF2-40B4-BE49-F238E27FC236}">
                    <a16:creationId xmlns:a16="http://schemas.microsoft.com/office/drawing/2014/main" id="{C1311591-E2B0-2576-F15A-A7B68EF6A82E}"/>
                  </a:ext>
                </a:extLst>
              </p:cNvPr>
              <p:cNvPicPr/>
              <p:nvPr/>
            </p:nvPicPr>
            <p:blipFill>
              <a:blip r:embed="rId6"/>
              <a:stretch>
                <a:fillRect/>
              </a:stretch>
            </p:blipFill>
            <p:spPr>
              <a:xfrm>
                <a:off x="1317431" y="2120411"/>
                <a:ext cx="678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DAC5656-E9B0-43D4-AB1B-E6FB8805D2FF}"/>
                  </a:ext>
                </a:extLst>
              </p14:cNvPr>
              <p14:cNvContentPartPr/>
              <p14:nvPr/>
            </p14:nvContentPartPr>
            <p14:xfrm>
              <a:off x="4386071" y="1864451"/>
              <a:ext cx="520920" cy="360"/>
            </p14:xfrm>
          </p:contentPart>
        </mc:Choice>
        <mc:Fallback xmlns="">
          <p:pic>
            <p:nvPicPr>
              <p:cNvPr id="8" name="Ink 7">
                <a:extLst>
                  <a:ext uri="{FF2B5EF4-FFF2-40B4-BE49-F238E27FC236}">
                    <a16:creationId xmlns:a16="http://schemas.microsoft.com/office/drawing/2014/main" id="{6DAC5656-E9B0-43D4-AB1B-E6FB8805D2FF}"/>
                  </a:ext>
                </a:extLst>
              </p:cNvPr>
              <p:cNvPicPr/>
              <p:nvPr/>
            </p:nvPicPr>
            <p:blipFill>
              <a:blip r:embed="rId8"/>
              <a:stretch>
                <a:fillRect/>
              </a:stretch>
            </p:blipFill>
            <p:spPr>
              <a:xfrm>
                <a:off x="4332071" y="1756451"/>
                <a:ext cx="628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FA21C204-67B0-F2AE-AE85-B78887B6F36F}"/>
                  </a:ext>
                </a:extLst>
              </p14:cNvPr>
              <p14:cNvContentPartPr/>
              <p14:nvPr/>
            </p14:nvContentPartPr>
            <p14:xfrm>
              <a:off x="3006911" y="3342971"/>
              <a:ext cx="897120" cy="46080"/>
            </p14:xfrm>
          </p:contentPart>
        </mc:Choice>
        <mc:Fallback xmlns="">
          <p:pic>
            <p:nvPicPr>
              <p:cNvPr id="15" name="Ink 14">
                <a:extLst>
                  <a:ext uri="{FF2B5EF4-FFF2-40B4-BE49-F238E27FC236}">
                    <a16:creationId xmlns:a16="http://schemas.microsoft.com/office/drawing/2014/main" id="{FA21C204-67B0-F2AE-AE85-B78887B6F36F}"/>
                  </a:ext>
                </a:extLst>
              </p:cNvPr>
              <p:cNvPicPr/>
              <p:nvPr/>
            </p:nvPicPr>
            <p:blipFill>
              <a:blip r:embed="rId10"/>
              <a:stretch>
                <a:fillRect/>
              </a:stretch>
            </p:blipFill>
            <p:spPr>
              <a:xfrm>
                <a:off x="2952933" y="3234971"/>
                <a:ext cx="1004717"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98B10537-0B49-1F7E-2FB0-4BBEB642E428}"/>
                  </a:ext>
                </a:extLst>
              </p14:cNvPr>
              <p14:cNvContentPartPr/>
              <p14:nvPr/>
            </p14:nvContentPartPr>
            <p14:xfrm>
              <a:off x="6429071" y="3786131"/>
              <a:ext cx="1504080" cy="36360"/>
            </p14:xfrm>
          </p:contentPart>
        </mc:Choice>
        <mc:Fallback xmlns="">
          <p:pic>
            <p:nvPicPr>
              <p:cNvPr id="18" name="Ink 17">
                <a:extLst>
                  <a:ext uri="{FF2B5EF4-FFF2-40B4-BE49-F238E27FC236}">
                    <a16:creationId xmlns:a16="http://schemas.microsoft.com/office/drawing/2014/main" id="{98B10537-0B49-1F7E-2FB0-4BBEB642E428}"/>
                  </a:ext>
                </a:extLst>
              </p:cNvPr>
              <p:cNvPicPr/>
              <p:nvPr/>
            </p:nvPicPr>
            <p:blipFill>
              <a:blip r:embed="rId12"/>
              <a:stretch>
                <a:fillRect/>
              </a:stretch>
            </p:blipFill>
            <p:spPr>
              <a:xfrm>
                <a:off x="6375071" y="3679190"/>
                <a:ext cx="1611720" cy="2498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02BB4341-B43D-A987-EAED-C22AD828CE4B}"/>
                  </a:ext>
                </a:extLst>
              </p14:cNvPr>
              <p14:cNvContentPartPr/>
              <p14:nvPr/>
            </p14:nvContentPartPr>
            <p14:xfrm>
              <a:off x="6386231" y="3978731"/>
              <a:ext cx="266400" cy="12240"/>
            </p14:xfrm>
          </p:contentPart>
        </mc:Choice>
        <mc:Fallback xmlns="">
          <p:pic>
            <p:nvPicPr>
              <p:cNvPr id="19" name="Ink 18">
                <a:extLst>
                  <a:ext uri="{FF2B5EF4-FFF2-40B4-BE49-F238E27FC236}">
                    <a16:creationId xmlns:a16="http://schemas.microsoft.com/office/drawing/2014/main" id="{02BB4341-B43D-A987-EAED-C22AD828CE4B}"/>
                  </a:ext>
                </a:extLst>
              </p:cNvPr>
              <p:cNvPicPr/>
              <p:nvPr/>
            </p:nvPicPr>
            <p:blipFill>
              <a:blip r:embed="rId14"/>
              <a:stretch>
                <a:fillRect/>
              </a:stretch>
            </p:blipFill>
            <p:spPr>
              <a:xfrm>
                <a:off x="6332231" y="3870731"/>
                <a:ext cx="37404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45C117B4-7734-F143-33F8-D8EB954F399C}"/>
                  </a:ext>
                </a:extLst>
              </p14:cNvPr>
              <p14:cNvContentPartPr/>
              <p14:nvPr/>
            </p14:nvContentPartPr>
            <p14:xfrm>
              <a:off x="7164911" y="3178091"/>
              <a:ext cx="864000" cy="8640"/>
            </p14:xfrm>
          </p:contentPart>
        </mc:Choice>
        <mc:Fallback xmlns="">
          <p:pic>
            <p:nvPicPr>
              <p:cNvPr id="20" name="Ink 19">
                <a:extLst>
                  <a:ext uri="{FF2B5EF4-FFF2-40B4-BE49-F238E27FC236}">
                    <a16:creationId xmlns:a16="http://schemas.microsoft.com/office/drawing/2014/main" id="{45C117B4-7734-F143-33F8-D8EB954F399C}"/>
                  </a:ext>
                </a:extLst>
              </p:cNvPr>
              <p:cNvPicPr/>
              <p:nvPr/>
            </p:nvPicPr>
            <p:blipFill>
              <a:blip r:embed="rId16"/>
              <a:stretch>
                <a:fillRect/>
              </a:stretch>
            </p:blipFill>
            <p:spPr>
              <a:xfrm>
                <a:off x="7110888" y="3070091"/>
                <a:ext cx="971685"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BF08130C-15B9-DE37-9348-1614046EE370}"/>
                  </a:ext>
                </a:extLst>
              </p14:cNvPr>
              <p14:cNvContentPartPr/>
              <p14:nvPr/>
            </p14:nvContentPartPr>
            <p14:xfrm>
              <a:off x="6350591" y="2264051"/>
              <a:ext cx="1521000" cy="43200"/>
            </p14:xfrm>
          </p:contentPart>
        </mc:Choice>
        <mc:Fallback xmlns="">
          <p:pic>
            <p:nvPicPr>
              <p:cNvPr id="21" name="Ink 20">
                <a:extLst>
                  <a:ext uri="{FF2B5EF4-FFF2-40B4-BE49-F238E27FC236}">
                    <a16:creationId xmlns:a16="http://schemas.microsoft.com/office/drawing/2014/main" id="{BF08130C-15B9-DE37-9348-1614046EE370}"/>
                  </a:ext>
                </a:extLst>
              </p:cNvPr>
              <p:cNvPicPr/>
              <p:nvPr/>
            </p:nvPicPr>
            <p:blipFill>
              <a:blip r:embed="rId18"/>
              <a:stretch>
                <a:fillRect/>
              </a:stretch>
            </p:blipFill>
            <p:spPr>
              <a:xfrm>
                <a:off x="6296591" y="2156051"/>
                <a:ext cx="162864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303B785B-ADC6-F236-4C19-6747542D8EDE}"/>
                  </a:ext>
                </a:extLst>
              </p14:cNvPr>
              <p14:cNvContentPartPr/>
              <p14:nvPr/>
            </p14:nvContentPartPr>
            <p14:xfrm>
              <a:off x="6326111" y="2521451"/>
              <a:ext cx="3240" cy="360"/>
            </p14:xfrm>
          </p:contentPart>
        </mc:Choice>
        <mc:Fallback xmlns="">
          <p:pic>
            <p:nvPicPr>
              <p:cNvPr id="22" name="Ink 21">
                <a:extLst>
                  <a:ext uri="{FF2B5EF4-FFF2-40B4-BE49-F238E27FC236}">
                    <a16:creationId xmlns:a16="http://schemas.microsoft.com/office/drawing/2014/main" id="{303B785B-ADC6-F236-4C19-6747542D8EDE}"/>
                  </a:ext>
                </a:extLst>
              </p:cNvPr>
              <p:cNvPicPr/>
              <p:nvPr/>
            </p:nvPicPr>
            <p:blipFill>
              <a:blip r:embed="rId20"/>
              <a:stretch>
                <a:fillRect/>
              </a:stretch>
            </p:blipFill>
            <p:spPr>
              <a:xfrm>
                <a:off x="6265361" y="2413451"/>
                <a:ext cx="124335"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F0ED48EB-C9AD-2C6F-FF50-0B47618B20B8}"/>
                  </a:ext>
                </a:extLst>
              </p14:cNvPr>
              <p14:cNvContentPartPr/>
              <p14:nvPr/>
            </p14:nvContentPartPr>
            <p14:xfrm>
              <a:off x="6321791" y="2521451"/>
              <a:ext cx="335520" cy="360"/>
            </p14:xfrm>
          </p:contentPart>
        </mc:Choice>
        <mc:Fallback xmlns="">
          <p:pic>
            <p:nvPicPr>
              <p:cNvPr id="23" name="Ink 22">
                <a:extLst>
                  <a:ext uri="{FF2B5EF4-FFF2-40B4-BE49-F238E27FC236}">
                    <a16:creationId xmlns:a16="http://schemas.microsoft.com/office/drawing/2014/main" id="{F0ED48EB-C9AD-2C6F-FF50-0B47618B20B8}"/>
                  </a:ext>
                </a:extLst>
              </p:cNvPr>
              <p:cNvPicPr/>
              <p:nvPr/>
            </p:nvPicPr>
            <p:blipFill>
              <a:blip r:embed="rId22"/>
              <a:stretch>
                <a:fillRect/>
              </a:stretch>
            </p:blipFill>
            <p:spPr>
              <a:xfrm>
                <a:off x="6267733" y="2413451"/>
                <a:ext cx="443276" cy="216000"/>
              </a:xfrm>
              <a:prstGeom prst="rect">
                <a:avLst/>
              </a:prstGeom>
            </p:spPr>
          </p:pic>
        </mc:Fallback>
      </mc:AlternateContent>
    </p:spTree>
    <p:extLst>
      <p:ext uri="{BB962C8B-B14F-4D97-AF65-F5344CB8AC3E}">
        <p14:creationId xmlns:p14="http://schemas.microsoft.com/office/powerpoint/2010/main" val="403378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3" name="Subtitle 2">
            <a:extLst>
              <a:ext uri="{FF2B5EF4-FFF2-40B4-BE49-F238E27FC236}">
                <a16:creationId xmlns:a16="http://schemas.microsoft.com/office/drawing/2014/main" id="{408A00A9-CB01-ECD8-E1A1-984A9C2437FF}"/>
              </a:ext>
            </a:extLst>
          </p:cNvPr>
          <p:cNvSpPr>
            <a:spLocks noGrp="1"/>
          </p:cNvSpPr>
          <p:nvPr>
            <p:ph type="subTitle" idx="1"/>
          </p:nvPr>
        </p:nvSpPr>
        <p:spPr>
          <a:xfrm>
            <a:off x="350726" y="1491500"/>
            <a:ext cx="3847200" cy="2379900"/>
          </a:xfrm>
        </p:spPr>
        <p:txBody>
          <a:bodyPr/>
          <a:lstStyle/>
          <a:p>
            <a:r>
              <a:rPr lang="en-GB"/>
              <a:t>Upper half &gt;&gt; </a:t>
            </a:r>
            <a:r>
              <a:rPr lang="en-GB">
                <a:solidFill>
                  <a:srgbClr val="C00000"/>
                </a:solidFill>
              </a:rPr>
              <a:t>superior pancreaticoduodenal artery</a:t>
            </a:r>
            <a:r>
              <a:rPr lang="en-GB">
                <a:solidFill>
                  <a:schemeClr val="tx1"/>
                </a:solidFill>
              </a:rPr>
              <a:t>, </a:t>
            </a:r>
            <a:r>
              <a:rPr lang="en-GB">
                <a:solidFill>
                  <a:srgbClr val="0070C0"/>
                </a:solidFill>
              </a:rPr>
              <a:t>superior pancreaticoduodenal vein </a:t>
            </a:r>
            <a:r>
              <a:rPr lang="en-GB">
                <a:solidFill>
                  <a:schemeClr val="tx1"/>
                </a:solidFill>
              </a:rPr>
              <a:t>drains into the portal vein</a:t>
            </a:r>
          </a:p>
          <a:p>
            <a:r>
              <a:rPr lang="en-GB">
                <a:solidFill>
                  <a:schemeClr val="tx1"/>
                </a:solidFill>
              </a:rPr>
              <a:t>Lower half &gt;&gt; </a:t>
            </a:r>
            <a:r>
              <a:rPr lang="en-GB">
                <a:solidFill>
                  <a:srgbClr val="C00000"/>
                </a:solidFill>
              </a:rPr>
              <a:t>inferior pancreaticoduodenal artery</a:t>
            </a:r>
            <a:r>
              <a:rPr lang="en-GB">
                <a:solidFill>
                  <a:schemeClr val="tx1"/>
                </a:solidFill>
              </a:rPr>
              <a:t>, </a:t>
            </a:r>
            <a:r>
              <a:rPr lang="en-GB">
                <a:solidFill>
                  <a:srgbClr val="0070C0"/>
                </a:solidFill>
              </a:rPr>
              <a:t>superior mesentric vein</a:t>
            </a:r>
            <a:r>
              <a:rPr lang="en-GB">
                <a:solidFill>
                  <a:schemeClr val="tx1"/>
                </a:solidFill>
              </a:rPr>
              <a:t> </a:t>
            </a:r>
            <a:endParaRPr lang="en-US"/>
          </a:p>
        </p:txBody>
      </p:sp>
      <p:sp>
        <p:nvSpPr>
          <p:cNvPr id="5" name="Title 4">
            <a:extLst>
              <a:ext uri="{FF2B5EF4-FFF2-40B4-BE49-F238E27FC236}">
                <a16:creationId xmlns:a16="http://schemas.microsoft.com/office/drawing/2014/main" id="{600E6E42-866F-8EED-1856-E2818C7951DE}"/>
              </a:ext>
            </a:extLst>
          </p:cNvPr>
          <p:cNvSpPr>
            <a:spLocks noGrp="1"/>
          </p:cNvSpPr>
          <p:nvPr>
            <p:ph type="title"/>
          </p:nvPr>
        </p:nvSpPr>
        <p:spPr>
          <a:xfrm>
            <a:off x="805190" y="661801"/>
            <a:ext cx="5679900" cy="572700"/>
          </a:xfrm>
        </p:spPr>
        <p:txBody>
          <a:bodyPr/>
          <a:lstStyle/>
          <a:p>
            <a:r>
              <a:rPr lang="en-GB"/>
              <a:t>Duodenum </a:t>
            </a:r>
            <a:endParaRPr lang="en-US"/>
          </a:p>
        </p:txBody>
      </p:sp>
      <p:pic>
        <p:nvPicPr>
          <p:cNvPr id="9" name="Picture 8">
            <a:extLst>
              <a:ext uri="{FF2B5EF4-FFF2-40B4-BE49-F238E27FC236}">
                <a16:creationId xmlns:a16="http://schemas.microsoft.com/office/drawing/2014/main" id="{0CDFDBA4-8D9C-A163-DD74-E495D5AE6706}"/>
              </a:ext>
            </a:extLst>
          </p:cNvPr>
          <p:cNvPicPr>
            <a:picLocks noChangeAspect="1"/>
          </p:cNvPicPr>
          <p:nvPr/>
        </p:nvPicPr>
        <p:blipFill>
          <a:blip r:embed="rId3"/>
          <a:stretch>
            <a:fillRect/>
          </a:stretch>
        </p:blipFill>
        <p:spPr>
          <a:xfrm>
            <a:off x="4283323" y="1055429"/>
            <a:ext cx="4604625" cy="3032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B1DBBA6-FC64-E0B7-6CCB-616442E7F356}"/>
                  </a:ext>
                </a:extLst>
              </p14:cNvPr>
              <p14:cNvContentPartPr/>
              <p14:nvPr/>
            </p14:nvContentPartPr>
            <p14:xfrm>
              <a:off x="985511" y="1699931"/>
              <a:ext cx="799560" cy="360"/>
            </p14:xfrm>
          </p:contentPart>
        </mc:Choice>
        <mc:Fallback xmlns="">
          <p:pic>
            <p:nvPicPr>
              <p:cNvPr id="2" name="Ink 1">
                <a:extLst>
                  <a:ext uri="{FF2B5EF4-FFF2-40B4-BE49-F238E27FC236}">
                    <a16:creationId xmlns:a16="http://schemas.microsoft.com/office/drawing/2014/main" id="{3B1DBBA6-FC64-E0B7-6CCB-616442E7F356}"/>
                  </a:ext>
                </a:extLst>
              </p:cNvPr>
              <p:cNvPicPr/>
              <p:nvPr/>
            </p:nvPicPr>
            <p:blipFill>
              <a:blip r:embed="rId5"/>
              <a:stretch>
                <a:fillRect/>
              </a:stretch>
            </p:blipFill>
            <p:spPr>
              <a:xfrm>
                <a:off x="931511" y="1591931"/>
                <a:ext cx="907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173884F1-A8EF-1326-958E-449DE2D756CD}"/>
                  </a:ext>
                </a:extLst>
              </p14:cNvPr>
              <p14:cNvContentPartPr/>
              <p14:nvPr/>
            </p14:nvContentPartPr>
            <p14:xfrm>
              <a:off x="4357271" y="3321731"/>
              <a:ext cx="464400" cy="29160"/>
            </p14:xfrm>
          </p:contentPart>
        </mc:Choice>
        <mc:Fallback xmlns="">
          <p:pic>
            <p:nvPicPr>
              <p:cNvPr id="4" name="Ink 3">
                <a:extLst>
                  <a:ext uri="{FF2B5EF4-FFF2-40B4-BE49-F238E27FC236}">
                    <a16:creationId xmlns:a16="http://schemas.microsoft.com/office/drawing/2014/main" id="{173884F1-A8EF-1326-958E-449DE2D756CD}"/>
                  </a:ext>
                </a:extLst>
              </p:cNvPr>
              <p:cNvPicPr/>
              <p:nvPr/>
            </p:nvPicPr>
            <p:blipFill>
              <a:blip r:embed="rId7"/>
              <a:stretch>
                <a:fillRect/>
              </a:stretch>
            </p:blipFill>
            <p:spPr>
              <a:xfrm>
                <a:off x="4303229" y="3213731"/>
                <a:ext cx="572124"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5585004-C344-51A0-7C04-FCACFB91B912}"/>
                  </a:ext>
                </a:extLst>
              </p14:cNvPr>
              <p14:cNvContentPartPr/>
              <p14:nvPr/>
            </p14:nvContentPartPr>
            <p14:xfrm>
              <a:off x="4371671" y="3535931"/>
              <a:ext cx="439560" cy="17280"/>
            </p14:xfrm>
          </p:contentPart>
        </mc:Choice>
        <mc:Fallback xmlns="">
          <p:pic>
            <p:nvPicPr>
              <p:cNvPr id="6" name="Ink 5">
                <a:extLst>
                  <a:ext uri="{FF2B5EF4-FFF2-40B4-BE49-F238E27FC236}">
                    <a16:creationId xmlns:a16="http://schemas.microsoft.com/office/drawing/2014/main" id="{95585004-C344-51A0-7C04-FCACFB91B912}"/>
                  </a:ext>
                </a:extLst>
              </p:cNvPr>
              <p:cNvPicPr/>
              <p:nvPr/>
            </p:nvPicPr>
            <p:blipFill>
              <a:blip r:embed="rId9"/>
              <a:stretch>
                <a:fillRect/>
              </a:stretch>
            </p:blipFill>
            <p:spPr>
              <a:xfrm>
                <a:off x="4317671" y="3430135"/>
                <a:ext cx="547200" cy="22851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30349DE-E03F-72C7-5868-AFA1C2F476C4}"/>
                  </a:ext>
                </a:extLst>
              </p14:cNvPr>
              <p14:cNvContentPartPr/>
              <p14:nvPr/>
            </p14:nvContentPartPr>
            <p14:xfrm>
              <a:off x="6829031" y="2570771"/>
              <a:ext cx="213480" cy="92880"/>
            </p14:xfrm>
          </p:contentPart>
        </mc:Choice>
        <mc:Fallback xmlns="">
          <p:pic>
            <p:nvPicPr>
              <p:cNvPr id="13" name="Ink 12">
                <a:extLst>
                  <a:ext uri="{FF2B5EF4-FFF2-40B4-BE49-F238E27FC236}">
                    <a16:creationId xmlns:a16="http://schemas.microsoft.com/office/drawing/2014/main" id="{B30349DE-E03F-72C7-5868-AFA1C2F476C4}"/>
                  </a:ext>
                </a:extLst>
              </p:cNvPr>
              <p:cNvPicPr/>
              <p:nvPr/>
            </p:nvPicPr>
            <p:blipFill>
              <a:blip r:embed="rId11"/>
              <a:stretch>
                <a:fillRect/>
              </a:stretch>
            </p:blipFill>
            <p:spPr>
              <a:xfrm>
                <a:off x="6775031" y="2462351"/>
                <a:ext cx="321120" cy="30935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CE66F089-2288-9E5D-58C7-4BB6270685D6}"/>
                  </a:ext>
                </a:extLst>
              </p14:cNvPr>
              <p14:cNvContentPartPr/>
              <p14:nvPr/>
            </p14:nvContentPartPr>
            <p14:xfrm>
              <a:off x="957071" y="2571491"/>
              <a:ext cx="821160" cy="23040"/>
            </p14:xfrm>
          </p:contentPart>
        </mc:Choice>
        <mc:Fallback xmlns="">
          <p:pic>
            <p:nvPicPr>
              <p:cNvPr id="14" name="Ink 13">
                <a:extLst>
                  <a:ext uri="{FF2B5EF4-FFF2-40B4-BE49-F238E27FC236}">
                    <a16:creationId xmlns:a16="http://schemas.microsoft.com/office/drawing/2014/main" id="{CE66F089-2288-9E5D-58C7-4BB6270685D6}"/>
                  </a:ext>
                </a:extLst>
              </p:cNvPr>
              <p:cNvPicPr/>
              <p:nvPr/>
            </p:nvPicPr>
            <p:blipFill>
              <a:blip r:embed="rId13"/>
              <a:stretch>
                <a:fillRect/>
              </a:stretch>
            </p:blipFill>
            <p:spPr>
              <a:xfrm>
                <a:off x="903071" y="2463491"/>
                <a:ext cx="9288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57F1B4D3-7AA2-5EF2-98CB-99A05EA6589C}"/>
                  </a:ext>
                </a:extLst>
              </p14:cNvPr>
              <p14:cNvContentPartPr/>
              <p14:nvPr/>
            </p14:nvContentPartPr>
            <p14:xfrm>
              <a:off x="5757671" y="2807291"/>
              <a:ext cx="463680" cy="29160"/>
            </p14:xfrm>
          </p:contentPart>
        </mc:Choice>
        <mc:Fallback xmlns="">
          <p:pic>
            <p:nvPicPr>
              <p:cNvPr id="15" name="Ink 14">
                <a:extLst>
                  <a:ext uri="{FF2B5EF4-FFF2-40B4-BE49-F238E27FC236}">
                    <a16:creationId xmlns:a16="http://schemas.microsoft.com/office/drawing/2014/main" id="{57F1B4D3-7AA2-5EF2-98CB-99A05EA6589C}"/>
                  </a:ext>
                </a:extLst>
              </p:cNvPr>
              <p:cNvPicPr/>
              <p:nvPr/>
            </p:nvPicPr>
            <p:blipFill>
              <a:blip r:embed="rId15"/>
              <a:stretch>
                <a:fillRect/>
              </a:stretch>
            </p:blipFill>
            <p:spPr>
              <a:xfrm>
                <a:off x="5703671" y="2699291"/>
                <a:ext cx="5713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7E63F24F-FA96-E0BE-32A5-0357322328DD}"/>
                  </a:ext>
                </a:extLst>
              </p14:cNvPr>
              <p14:cNvContentPartPr/>
              <p14:nvPr/>
            </p14:nvContentPartPr>
            <p14:xfrm>
              <a:off x="5771711" y="3021491"/>
              <a:ext cx="628200" cy="360"/>
            </p14:xfrm>
          </p:contentPart>
        </mc:Choice>
        <mc:Fallback xmlns="">
          <p:pic>
            <p:nvPicPr>
              <p:cNvPr id="16" name="Ink 15">
                <a:extLst>
                  <a:ext uri="{FF2B5EF4-FFF2-40B4-BE49-F238E27FC236}">
                    <a16:creationId xmlns:a16="http://schemas.microsoft.com/office/drawing/2014/main" id="{7E63F24F-FA96-E0BE-32A5-0357322328DD}"/>
                  </a:ext>
                </a:extLst>
              </p:cNvPr>
              <p:cNvPicPr/>
              <p:nvPr/>
            </p:nvPicPr>
            <p:blipFill>
              <a:blip r:embed="rId17"/>
              <a:stretch>
                <a:fillRect/>
              </a:stretch>
            </p:blipFill>
            <p:spPr>
              <a:xfrm>
                <a:off x="5717711" y="2913491"/>
                <a:ext cx="73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63676CA2-2F2B-A376-27BB-7CD4AC57A460}"/>
                  </a:ext>
                </a:extLst>
              </p14:cNvPr>
              <p14:cNvContentPartPr/>
              <p14:nvPr/>
            </p14:nvContentPartPr>
            <p14:xfrm>
              <a:off x="6865031" y="2900171"/>
              <a:ext cx="272520" cy="245520"/>
            </p14:xfrm>
          </p:contentPart>
        </mc:Choice>
        <mc:Fallback xmlns="">
          <p:pic>
            <p:nvPicPr>
              <p:cNvPr id="17" name="Ink 16">
                <a:extLst>
                  <a:ext uri="{FF2B5EF4-FFF2-40B4-BE49-F238E27FC236}">
                    <a16:creationId xmlns:a16="http://schemas.microsoft.com/office/drawing/2014/main" id="{63676CA2-2F2B-A376-27BB-7CD4AC57A460}"/>
                  </a:ext>
                </a:extLst>
              </p:cNvPr>
              <p:cNvPicPr/>
              <p:nvPr/>
            </p:nvPicPr>
            <p:blipFill>
              <a:blip r:embed="rId19"/>
              <a:stretch>
                <a:fillRect/>
              </a:stretch>
            </p:blipFill>
            <p:spPr>
              <a:xfrm>
                <a:off x="6811031" y="2792171"/>
                <a:ext cx="38016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D5B1B11A-86A8-9305-0C9E-B0234EBC2040}"/>
                  </a:ext>
                </a:extLst>
              </p14:cNvPr>
              <p14:cNvContentPartPr/>
              <p14:nvPr/>
            </p14:nvContentPartPr>
            <p14:xfrm>
              <a:off x="6579191" y="1964171"/>
              <a:ext cx="360" cy="360"/>
            </p14:xfrm>
          </p:contentPart>
        </mc:Choice>
        <mc:Fallback xmlns="">
          <p:pic>
            <p:nvPicPr>
              <p:cNvPr id="20" name="Ink 19">
                <a:extLst>
                  <a:ext uri="{FF2B5EF4-FFF2-40B4-BE49-F238E27FC236}">
                    <a16:creationId xmlns:a16="http://schemas.microsoft.com/office/drawing/2014/main" id="{D5B1B11A-86A8-9305-0C9E-B0234EBC2040}"/>
                  </a:ext>
                </a:extLst>
              </p:cNvPr>
              <p:cNvPicPr/>
              <p:nvPr/>
            </p:nvPicPr>
            <p:blipFill>
              <a:blip r:embed="rId21"/>
              <a:stretch>
                <a:fillRect/>
              </a:stretch>
            </p:blipFill>
            <p:spPr>
              <a:xfrm>
                <a:off x="6525191" y="18561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AEB67496-7DEC-43A6-85DE-9A8EDFC70F40}"/>
                  </a:ext>
                </a:extLst>
              </p14:cNvPr>
              <p14:cNvContentPartPr/>
              <p14:nvPr/>
            </p14:nvContentPartPr>
            <p14:xfrm>
              <a:off x="6579191" y="1964171"/>
              <a:ext cx="278280" cy="360"/>
            </p14:xfrm>
          </p:contentPart>
        </mc:Choice>
        <mc:Fallback xmlns="">
          <p:pic>
            <p:nvPicPr>
              <p:cNvPr id="21" name="Ink 20">
                <a:extLst>
                  <a:ext uri="{FF2B5EF4-FFF2-40B4-BE49-F238E27FC236}">
                    <a16:creationId xmlns:a16="http://schemas.microsoft.com/office/drawing/2014/main" id="{AEB67496-7DEC-43A6-85DE-9A8EDFC70F40}"/>
                  </a:ext>
                </a:extLst>
              </p:cNvPr>
              <p:cNvPicPr/>
              <p:nvPr/>
            </p:nvPicPr>
            <p:blipFill>
              <a:blip r:embed="rId23"/>
              <a:stretch>
                <a:fillRect/>
              </a:stretch>
            </p:blipFill>
            <p:spPr>
              <a:xfrm>
                <a:off x="6525191" y="1856171"/>
                <a:ext cx="385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3E0F6DAE-B4ED-4D82-E6DC-5FF65CB6AFA8}"/>
                  </a:ext>
                </a:extLst>
              </p14:cNvPr>
              <p14:cNvContentPartPr/>
              <p14:nvPr/>
            </p14:nvContentPartPr>
            <p14:xfrm>
              <a:off x="6586031" y="2099891"/>
              <a:ext cx="114120" cy="360"/>
            </p14:xfrm>
          </p:contentPart>
        </mc:Choice>
        <mc:Fallback xmlns="">
          <p:pic>
            <p:nvPicPr>
              <p:cNvPr id="22" name="Ink 21">
                <a:extLst>
                  <a:ext uri="{FF2B5EF4-FFF2-40B4-BE49-F238E27FC236}">
                    <a16:creationId xmlns:a16="http://schemas.microsoft.com/office/drawing/2014/main" id="{3E0F6DAE-B4ED-4D82-E6DC-5FF65CB6AFA8}"/>
                  </a:ext>
                </a:extLst>
              </p:cNvPr>
              <p:cNvPicPr/>
              <p:nvPr/>
            </p:nvPicPr>
            <p:blipFill>
              <a:blip r:embed="rId25"/>
              <a:stretch>
                <a:fillRect/>
              </a:stretch>
            </p:blipFill>
            <p:spPr>
              <a:xfrm>
                <a:off x="6531860" y="1991891"/>
                <a:ext cx="222101"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780E4161-23C2-8DC5-2A10-A8327D33E2DF}"/>
                  </a:ext>
                </a:extLst>
              </p14:cNvPr>
              <p14:cNvContentPartPr/>
              <p14:nvPr/>
            </p14:nvContentPartPr>
            <p14:xfrm>
              <a:off x="4350071" y="1756811"/>
              <a:ext cx="459720" cy="11880"/>
            </p14:xfrm>
          </p:contentPart>
        </mc:Choice>
        <mc:Fallback xmlns="">
          <p:pic>
            <p:nvPicPr>
              <p:cNvPr id="23" name="Ink 22">
                <a:extLst>
                  <a:ext uri="{FF2B5EF4-FFF2-40B4-BE49-F238E27FC236}">
                    <a16:creationId xmlns:a16="http://schemas.microsoft.com/office/drawing/2014/main" id="{780E4161-23C2-8DC5-2A10-A8327D33E2DF}"/>
                  </a:ext>
                </a:extLst>
              </p:cNvPr>
              <p:cNvPicPr/>
              <p:nvPr/>
            </p:nvPicPr>
            <p:blipFill>
              <a:blip r:embed="rId27"/>
              <a:stretch>
                <a:fillRect/>
              </a:stretch>
            </p:blipFill>
            <p:spPr>
              <a:xfrm>
                <a:off x="4296071" y="1648811"/>
                <a:ext cx="5673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1EF2DBB5-5A0E-61FC-AA0F-7C07F02C465D}"/>
                  </a:ext>
                </a:extLst>
              </p14:cNvPr>
              <p14:cNvContentPartPr/>
              <p14:nvPr/>
            </p14:nvContentPartPr>
            <p14:xfrm>
              <a:off x="5745431" y="3818531"/>
              <a:ext cx="273240" cy="161280"/>
            </p14:xfrm>
          </p:contentPart>
        </mc:Choice>
        <mc:Fallback xmlns="">
          <p:pic>
            <p:nvPicPr>
              <p:cNvPr id="24" name="Ink 23">
                <a:extLst>
                  <a:ext uri="{FF2B5EF4-FFF2-40B4-BE49-F238E27FC236}">
                    <a16:creationId xmlns:a16="http://schemas.microsoft.com/office/drawing/2014/main" id="{1EF2DBB5-5A0E-61FC-AA0F-7C07F02C465D}"/>
                  </a:ext>
                </a:extLst>
              </p:cNvPr>
              <p:cNvPicPr/>
              <p:nvPr/>
            </p:nvPicPr>
            <p:blipFill>
              <a:blip r:embed="rId29"/>
              <a:stretch>
                <a:fillRect/>
              </a:stretch>
            </p:blipFill>
            <p:spPr>
              <a:xfrm>
                <a:off x="5691431" y="3710531"/>
                <a:ext cx="380880" cy="37692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A81B2-5FB4-4010-B154-7E6FEF1B9930}"/>
              </a:ext>
            </a:extLst>
          </p:cNvPr>
          <p:cNvSpPr>
            <a:spLocks noGrp="1"/>
          </p:cNvSpPr>
          <p:nvPr>
            <p:ph type="title"/>
          </p:nvPr>
        </p:nvSpPr>
        <p:spPr>
          <a:xfrm>
            <a:off x="1702083" y="2418266"/>
            <a:ext cx="5491823" cy="436364"/>
          </a:xfrm>
        </p:spPr>
        <p:txBody>
          <a:bodyPr/>
          <a:lstStyle/>
          <a:p>
            <a:r>
              <a:rPr lang="en-GB"/>
              <a:t>UGIB CLASSIFICATION</a:t>
            </a:r>
            <a:endParaRPr lang="en-US"/>
          </a:p>
        </p:txBody>
      </p:sp>
    </p:spTree>
    <p:extLst>
      <p:ext uri="{BB962C8B-B14F-4D97-AF65-F5344CB8AC3E}">
        <p14:creationId xmlns:p14="http://schemas.microsoft.com/office/powerpoint/2010/main" val="260424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4036428-B72F-506B-7D68-DFD42E72397D}"/>
              </a:ext>
            </a:extLst>
          </p:cNvPr>
          <p:cNvGraphicFramePr>
            <a:graphicFrameLocks noGrp="1"/>
          </p:cNvGraphicFramePr>
          <p:nvPr>
            <p:extLst>
              <p:ext uri="{D42A27DB-BD31-4B8C-83A1-F6EECF244321}">
                <p14:modId xmlns:p14="http://schemas.microsoft.com/office/powerpoint/2010/main" val="852570916"/>
              </p:ext>
            </p:extLst>
          </p:nvPr>
        </p:nvGraphicFramePr>
        <p:xfrm>
          <a:off x="1523999" y="1216353"/>
          <a:ext cx="6358760" cy="2316480"/>
        </p:xfrm>
        <a:graphic>
          <a:graphicData uri="http://schemas.openxmlformats.org/drawingml/2006/table">
            <a:tbl>
              <a:tblPr bandRow="1">
                <a:tableStyleId>{AC2AA40D-DF37-4A63-89BE-DF754A01B1A2}</a:tableStyleId>
              </a:tblPr>
              <a:tblGrid>
                <a:gridCol w="3179380">
                  <a:extLst>
                    <a:ext uri="{9D8B030D-6E8A-4147-A177-3AD203B41FA5}">
                      <a16:colId xmlns:a16="http://schemas.microsoft.com/office/drawing/2014/main" val="3217272871"/>
                    </a:ext>
                  </a:extLst>
                </a:gridCol>
                <a:gridCol w="3179380">
                  <a:extLst>
                    <a:ext uri="{9D8B030D-6E8A-4147-A177-3AD203B41FA5}">
                      <a16:colId xmlns:a16="http://schemas.microsoft.com/office/drawing/2014/main" val="1893290478"/>
                    </a:ext>
                  </a:extLst>
                </a:gridCol>
              </a:tblGrid>
              <a:tr h="370840">
                <a:tc>
                  <a:txBody>
                    <a:bodyPr/>
                    <a:lstStyle/>
                    <a:p>
                      <a:r>
                        <a:rPr lang="en-GB"/>
                        <a:t>NON-VARICEAL BLEEDING (80%)</a:t>
                      </a:r>
                      <a:endParaRPr lang="en-US"/>
                    </a:p>
                  </a:txBody>
                  <a:tcPr>
                    <a:solidFill>
                      <a:schemeClr val="accent1">
                        <a:lumMod val="40000"/>
                        <a:lumOff val="60000"/>
                      </a:schemeClr>
                    </a:solidFill>
                  </a:tcPr>
                </a:tc>
                <a:tc>
                  <a:txBody>
                    <a:bodyPr/>
                    <a:lstStyle/>
                    <a:p>
                      <a:r>
                        <a:rPr lang="en-GB"/>
                        <a:t>PORTAL HYPERTENSIVE BLEEDING (20%)</a:t>
                      </a:r>
                      <a:endParaRPr lang="en-US"/>
                    </a:p>
                  </a:txBody>
                  <a:tcPr>
                    <a:solidFill>
                      <a:schemeClr val="accent1">
                        <a:lumMod val="40000"/>
                        <a:lumOff val="60000"/>
                      </a:schemeClr>
                    </a:solidFill>
                  </a:tcPr>
                </a:tc>
                <a:extLst>
                  <a:ext uri="{0D108BD9-81ED-4DB2-BD59-A6C34878D82A}">
                    <a16:rowId xmlns:a16="http://schemas.microsoft.com/office/drawing/2014/main" val="363615420"/>
                  </a:ext>
                </a:extLst>
              </a:tr>
              <a:tr h="370840">
                <a:tc>
                  <a:txBody>
                    <a:bodyPr/>
                    <a:lstStyle/>
                    <a:p>
                      <a:pPr marL="285750" indent="-285750">
                        <a:buFont typeface="Arial" panose="020B0604020202020204" pitchFamily="34" charset="0"/>
                        <a:buChar char="•"/>
                      </a:pPr>
                      <a:r>
                        <a:rPr lang="en-GB"/>
                        <a:t>Peptic ulcer disease 35-50%</a:t>
                      </a:r>
                    </a:p>
                    <a:p>
                      <a:pPr marL="285750" indent="-285750">
                        <a:buFont typeface="Arial" panose="020B0604020202020204" pitchFamily="34" charset="0"/>
                        <a:buChar char="•"/>
                      </a:pPr>
                      <a:r>
                        <a:rPr lang="en-GB"/>
                        <a:t>Gastroesophageal erosions 10-20%</a:t>
                      </a:r>
                    </a:p>
                    <a:p>
                      <a:pPr marL="285750" indent="-285750">
                        <a:buFont typeface="Arial" panose="020B0604020202020204" pitchFamily="34" charset="0"/>
                        <a:buChar char="•"/>
                      </a:pPr>
                      <a:r>
                        <a:rPr lang="en-GB"/>
                        <a:t>Mallory- weiss tear </a:t>
                      </a:r>
                    </a:p>
                    <a:p>
                      <a:pPr marL="285750" indent="-285750">
                        <a:buFont typeface="Arial" panose="020B0604020202020204" pitchFamily="34" charset="0"/>
                        <a:buChar char="•"/>
                      </a:pPr>
                      <a:r>
                        <a:rPr lang="en-GB"/>
                        <a:t>Vascular lesions 5%</a:t>
                      </a:r>
                    </a:p>
                    <a:p>
                      <a:pPr marL="285750" indent="-285750">
                        <a:buFont typeface="Arial" panose="020B0604020202020204" pitchFamily="34" charset="0"/>
                        <a:buChar char="•"/>
                      </a:pPr>
                      <a:r>
                        <a:rPr lang="en-GB"/>
                        <a:t>Tumors 2%</a:t>
                      </a:r>
                    </a:p>
                    <a:p>
                      <a:pPr marL="285750" indent="-285750">
                        <a:buFont typeface="Arial" panose="020B0604020202020204" pitchFamily="34" charset="0"/>
                        <a:buChar char="•"/>
                      </a:pPr>
                      <a:r>
                        <a:rPr lang="en-GB"/>
                        <a:t>Others 5%</a:t>
                      </a:r>
                    </a:p>
                    <a:p>
                      <a:pPr marL="285750" indent="-285750">
                        <a:buFont typeface="Arial" panose="020B0604020202020204" pitchFamily="34" charset="0"/>
                        <a:buChar char="•"/>
                      </a:pPr>
                      <a:endParaRPr lang="en-GB"/>
                    </a:p>
                  </a:txBody>
                  <a:tcPr/>
                </a:tc>
                <a:tc>
                  <a:txBody>
                    <a:bodyPr/>
                    <a:lstStyle/>
                    <a:p>
                      <a:pPr marL="285750" indent="-285750">
                        <a:buFont typeface="Arial" panose="020B0604020202020204" pitchFamily="34" charset="0"/>
                        <a:buChar char="•"/>
                      </a:pPr>
                      <a:r>
                        <a:rPr lang="en-GB"/>
                        <a:t>Gastroesophageal varices Hypertensive portal gastropathy &lt;5%</a:t>
                      </a:r>
                    </a:p>
                    <a:p>
                      <a:pPr marL="285750" indent="-285750">
                        <a:buFont typeface="Arial" panose="020B0604020202020204" pitchFamily="34" charset="0"/>
                        <a:buChar char="•"/>
                      </a:pPr>
                      <a:r>
                        <a:rPr lang="en-GB"/>
                        <a:t>Isolated gastric varices (rare)</a:t>
                      </a:r>
                      <a:endParaRPr lang="en-US"/>
                    </a:p>
                  </a:txBody>
                  <a:tcPr/>
                </a:tc>
                <a:extLst>
                  <a:ext uri="{0D108BD9-81ED-4DB2-BD59-A6C34878D82A}">
                    <a16:rowId xmlns:a16="http://schemas.microsoft.com/office/drawing/2014/main" val="1819477933"/>
                  </a:ext>
                </a:extLst>
              </a:tr>
            </a:tbl>
          </a:graphicData>
        </a:graphic>
      </p:graphicFrame>
    </p:spTree>
    <p:extLst>
      <p:ext uri="{BB962C8B-B14F-4D97-AF65-F5344CB8AC3E}">
        <p14:creationId xmlns:p14="http://schemas.microsoft.com/office/powerpoint/2010/main" val="851386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y paint art pattern">
            <a:extLst>
              <a:ext uri="{FF2B5EF4-FFF2-40B4-BE49-F238E27FC236}">
                <a16:creationId xmlns:a16="http://schemas.microsoft.com/office/drawing/2014/main" id="{2157315E-A60B-4B08-B62C-AEFBBA429F70}"/>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0"/>
            <a:ext cx="9143985" cy="5143500"/>
          </a:xfrm>
          <a:prstGeom prst="rect">
            <a:avLst/>
          </a:prstGeom>
        </p:spPr>
      </p:pic>
      <p:graphicFrame>
        <p:nvGraphicFramePr>
          <p:cNvPr id="4" name="Diagram 3"/>
          <p:cNvGraphicFramePr/>
          <p:nvPr>
            <p:extLst>
              <p:ext uri="{D42A27DB-BD31-4B8C-83A1-F6EECF244321}">
                <p14:modId xmlns:p14="http://schemas.microsoft.com/office/powerpoint/2010/main" val="1369826485"/>
              </p:ext>
            </p:extLst>
          </p:nvPr>
        </p:nvGraphicFramePr>
        <p:xfrm>
          <a:off x="1543050" y="1200150"/>
          <a:ext cx="6172200" cy="2313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1200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a:p>
        </p:txBody>
      </p:sp>
      <p:sp>
        <p:nvSpPr>
          <p:cNvPr id="3" name="TextBox 2"/>
          <p:cNvSpPr txBox="1"/>
          <p:nvPr/>
        </p:nvSpPr>
        <p:spPr>
          <a:xfrm>
            <a:off x="729155" y="863590"/>
            <a:ext cx="6858000" cy="3416320"/>
          </a:xfrm>
          <a:prstGeom prst="rect">
            <a:avLst/>
          </a:prstGeom>
          <a:noFill/>
        </p:spPr>
        <p:txBody>
          <a:bodyPr wrap="square" rtlCol="0">
            <a:spAutoFit/>
          </a:bodyPr>
          <a:lstStyle/>
          <a:p>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Initial evaluation </a:t>
            </a:r>
            <a:r>
              <a:rPr lang="en-GB" sz="2700">
                <a:solidFill>
                  <a:schemeClr val="dk1"/>
                </a:solidFill>
                <a:latin typeface="Microsoft JhengHei UI Light" panose="020B0304030504040204" pitchFamily="34" charset="-120"/>
                <a:ea typeface="Microsoft JhengHei UI Light" panose="020B0304030504040204" pitchFamily="34" charset="-120"/>
                <a:sym typeface="Vidaloka"/>
              </a:rPr>
              <a:t>involves</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the assessment of cardiovascular stability and vital signs:</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a:t>
            </a:r>
            <a:r>
              <a:rPr lang="en-US" sz="2700" err="1">
                <a:solidFill>
                  <a:schemeClr val="dk1"/>
                </a:solidFill>
                <a:latin typeface="Microsoft JhengHei UI Light" panose="020B0304030504040204" pitchFamily="34" charset="-120"/>
                <a:ea typeface="Microsoft JhengHei UI Light" panose="020B0304030504040204" pitchFamily="34" charset="-120"/>
                <a:sym typeface="Vidaloka"/>
              </a:rPr>
              <a:t>Thready</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Pulse </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-Tachycardia</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-Hypotension</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-Tachypnea</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which may need resuscitation </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endParaRPr lang="en-US" sz="2700">
              <a:solidFill>
                <a:schemeClr val="dk1"/>
              </a:solidFill>
              <a:latin typeface="Microsoft JhengHei UI Light" panose="020B0304030504040204" pitchFamily="34" charset="-120"/>
              <a:ea typeface="Microsoft JhengHei UI Light" panose="020B0304030504040204" pitchFamily="34" charset="-120"/>
              <a:sym typeface="Vidaloka"/>
            </a:endParaRPr>
          </a:p>
        </p:txBody>
      </p:sp>
    </p:spTree>
    <p:extLst>
      <p:ext uri="{BB962C8B-B14F-4D97-AF65-F5344CB8AC3E}">
        <p14:creationId xmlns:p14="http://schemas.microsoft.com/office/powerpoint/2010/main" val="172303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68" y="665035"/>
            <a:ext cx="4822622" cy="2019300"/>
          </a:xfrm>
        </p:spPr>
        <p:txBody>
          <a:bodyPr/>
          <a:lstStyle/>
          <a:p>
            <a:r>
              <a:rPr lang="en-US" altLang="en-US" sz="6000">
                <a:latin typeface="Microsoft JhengHei UI Light" panose="020B0304030504040204" pitchFamily="34" charset="-120"/>
                <a:ea typeface="Microsoft JhengHei UI Light" panose="020B0304030504040204" pitchFamily="34" charset="-120"/>
              </a:rPr>
              <a:t>Resuscitation</a:t>
            </a:r>
            <a:endParaRPr lang="en-US" sz="6000">
              <a:latin typeface="Microsoft JhengHei UI Light" panose="020B0304030504040204" pitchFamily="34" charset="-120"/>
              <a:ea typeface="Microsoft JhengHei UI Light" panose="020B0304030504040204" pitchFamily="34" charset="-12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48247848"/>
              </p:ext>
            </p:extLst>
          </p:nvPr>
        </p:nvGraphicFramePr>
        <p:xfrm>
          <a:off x="3091848" y="1879545"/>
          <a:ext cx="4876308" cy="3638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0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47397" y="317937"/>
            <a:ext cx="8237482" cy="5029200"/>
          </a:xfrm>
        </p:spPr>
        <p:txBody>
          <a:bodyPr>
            <a:normAutofit fontScale="55000" lnSpcReduction="20000"/>
          </a:bodyPr>
          <a:lstStyle/>
          <a:p>
            <a:pPr>
              <a:buFont typeface="Wingdings" pitchFamily="2" charset="2"/>
              <a:buChar char="q"/>
            </a:pPr>
            <a:r>
              <a:rPr lang="en-US" sz="3500" b="1">
                <a:solidFill>
                  <a:schemeClr val="dk1"/>
                </a:solidFill>
                <a:latin typeface="Microsoft JhengHei UI Light" panose="020B0304030504040204" pitchFamily="34" charset="-120"/>
                <a:ea typeface="Microsoft JhengHei UI Light" panose="020B0304030504040204" pitchFamily="34" charset="-120"/>
                <a:sym typeface="Vidaloka"/>
              </a:rPr>
              <a:t>Airway</a:t>
            </a: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Secure to prevent aspiration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Endotracheal tube and give oxygen if needed</a:t>
            </a:r>
          </a:p>
          <a:p>
            <a:pPr>
              <a:buFont typeface="Wingdings" pitchFamily="2" charset="2"/>
              <a:buChar char="q"/>
            </a:pPr>
            <a:r>
              <a:rPr lang="en-US" sz="3500" b="1">
                <a:solidFill>
                  <a:schemeClr val="dk1"/>
                </a:solidFill>
                <a:latin typeface="Microsoft JhengHei UI Light" panose="020B0304030504040204" pitchFamily="34" charset="-120"/>
                <a:ea typeface="Microsoft JhengHei UI Light" panose="020B0304030504040204" pitchFamily="34" charset="-120"/>
                <a:sym typeface="Vidaloka"/>
              </a:rPr>
              <a:t>Breathing</a:t>
            </a: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Support respiratory function </a:t>
            </a:r>
          </a:p>
          <a:p>
            <a:pPr>
              <a:buFont typeface="Wingdings" pitchFamily="2" charset="2"/>
              <a:buChar char="q"/>
            </a:pPr>
            <a:r>
              <a:rPr lang="en-US" sz="3500" b="1">
                <a:solidFill>
                  <a:schemeClr val="dk1"/>
                </a:solidFill>
                <a:latin typeface="Microsoft JhengHei UI Light" panose="020B0304030504040204" pitchFamily="34" charset="-120"/>
                <a:ea typeface="Microsoft JhengHei UI Light" panose="020B0304030504040204" pitchFamily="34" charset="-120"/>
                <a:sym typeface="Vidaloka"/>
              </a:rPr>
              <a:t>Circulation</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2 large bore </a:t>
            </a:r>
            <a:r>
              <a:rPr lang="en-US" sz="3500" err="1">
                <a:solidFill>
                  <a:schemeClr val="dk1"/>
                </a:solidFill>
                <a:latin typeface="Microsoft JhengHei UI Light" panose="020B0304030504040204" pitchFamily="34" charset="-120"/>
                <a:ea typeface="Microsoft JhengHei UI Light" panose="020B0304030504040204" pitchFamily="34" charset="-120"/>
                <a:sym typeface="Vidaloka"/>
              </a:rPr>
              <a:t>i.v</a:t>
            </a: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 cannula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Take blood for hemoglobin, urea, electrolytes, liver biochemistry, coagulation screen, blood grouping and </a:t>
            </a:r>
            <a:r>
              <a:rPr lang="en-US" sz="3500" err="1">
                <a:solidFill>
                  <a:schemeClr val="dk1"/>
                </a:solidFill>
                <a:latin typeface="Microsoft JhengHei UI Light" panose="020B0304030504040204" pitchFamily="34" charset="-120"/>
                <a:ea typeface="Microsoft JhengHei UI Light" panose="020B0304030504040204" pitchFamily="34" charset="-120"/>
                <a:sym typeface="Vidaloka"/>
              </a:rPr>
              <a:t>crossmatch</a:t>
            </a:r>
            <a:endParaRPr lang="en-US" sz="3500">
              <a:solidFill>
                <a:schemeClr val="dk1"/>
              </a:solidFill>
              <a:latin typeface="Microsoft JhengHei UI Light" panose="020B0304030504040204" pitchFamily="34" charset="-120"/>
              <a:ea typeface="Microsoft JhengHei UI Light" panose="020B0304030504040204" pitchFamily="34" charset="-120"/>
              <a:sym typeface="Vidaloka"/>
            </a:endParaRP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Normal saline is given until the blood becomes available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A central venous catheter is considered when there are signs of cardiovascular instability. </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 Bladder catheterization for monitoring urine output</a:t>
            </a:r>
          </a:p>
          <a:p>
            <a:pPr marL="48006" indent="0">
              <a:buNone/>
            </a:pPr>
            <a:r>
              <a:rPr lang="en-US" sz="3500">
                <a:solidFill>
                  <a:schemeClr val="dk1"/>
                </a:solidFill>
                <a:latin typeface="Microsoft JhengHei UI Light" panose="020B0304030504040204" pitchFamily="34" charset="-120"/>
                <a:ea typeface="Microsoft JhengHei UI Light" panose="020B0304030504040204" pitchFamily="34" charset="-120"/>
                <a:sym typeface="Vidaloka"/>
              </a:rPr>
              <a:t> Insertion of a nasogastric tube to confirm wither there is blood in the stomach</a:t>
            </a:r>
          </a:p>
          <a:p>
            <a:pPr marL="48006" indent="0">
              <a:buNone/>
            </a:pPr>
            <a:endParaRPr lang="en-US" b="1"/>
          </a:p>
          <a:p>
            <a:pPr marL="48006" indent="0">
              <a:buNone/>
            </a:pPr>
            <a:endParaRPr lang="en-US" b="1"/>
          </a:p>
          <a:p>
            <a:pPr marL="48006" indent="0">
              <a:buNone/>
            </a:pPr>
            <a:endParaRPr lang="en-US" b="1"/>
          </a:p>
          <a:p>
            <a:pPr marL="48006" indent="0">
              <a:buNone/>
            </a:pPr>
            <a:endParaRPr lang="en-US"/>
          </a:p>
        </p:txBody>
      </p:sp>
    </p:spTree>
    <p:extLst>
      <p:ext uri="{BB962C8B-B14F-4D97-AF65-F5344CB8AC3E}">
        <p14:creationId xmlns:p14="http://schemas.microsoft.com/office/powerpoint/2010/main" val="256238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vy paint art pattern">
            <a:extLst>
              <a:ext uri="{FF2B5EF4-FFF2-40B4-BE49-F238E27FC236}">
                <a16:creationId xmlns:a16="http://schemas.microsoft.com/office/drawing/2014/main" id="{0CBB991A-8362-63DC-0EEB-B0A5FB53C9EE}"/>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0"/>
            <a:ext cx="9143985" cy="5143500"/>
          </a:xfrm>
          <a:prstGeom prst="rect">
            <a:avLst/>
          </a:prstGeom>
        </p:spPr>
      </p:pic>
      <p:sp>
        <p:nvSpPr>
          <p:cNvPr id="2" name="Title 1">
            <a:extLst>
              <a:ext uri="{FF2B5EF4-FFF2-40B4-BE49-F238E27FC236}">
                <a16:creationId xmlns:a16="http://schemas.microsoft.com/office/drawing/2014/main" id="{DB83FA30-064E-41B6-9FB2-3303236DEAC5}"/>
              </a:ext>
            </a:extLst>
          </p:cNvPr>
          <p:cNvSpPr>
            <a:spLocks noGrp="1"/>
          </p:cNvSpPr>
          <p:nvPr>
            <p:ph type="title"/>
          </p:nvPr>
        </p:nvSpPr>
        <p:spPr>
          <a:xfrm>
            <a:off x="2217084" y="2429930"/>
            <a:ext cx="4709832" cy="648900"/>
          </a:xfrm>
        </p:spPr>
        <p:txBody>
          <a:bodyPr/>
          <a:lstStyle/>
          <a:p>
            <a:r>
              <a:rPr lang="en-US" sz="2400" err="1">
                <a:latin typeface="Microsoft JhengHei UI Light" panose="020B0304030504040204" pitchFamily="34" charset="-120"/>
                <a:ea typeface="Microsoft JhengHei UI Light" panose="020B0304030504040204" pitchFamily="34" charset="-120"/>
              </a:rPr>
              <a:t>Rihab</a:t>
            </a:r>
            <a:r>
              <a:rPr lang="en-US" sz="2400">
                <a:latin typeface="Microsoft JhengHei UI Light" panose="020B0304030504040204" pitchFamily="34" charset="-120"/>
                <a:ea typeface="Microsoft JhengHei UI Light" panose="020B0304030504040204" pitchFamily="34" charset="-120"/>
              </a:rPr>
              <a:t> </a:t>
            </a:r>
            <a:r>
              <a:rPr lang="en-US" sz="2400" err="1">
                <a:latin typeface="Microsoft JhengHei UI Light" panose="020B0304030504040204" pitchFamily="34" charset="-120"/>
                <a:ea typeface="Microsoft JhengHei UI Light" panose="020B0304030504040204" pitchFamily="34" charset="-120"/>
              </a:rPr>
              <a:t>Mahasneh</a:t>
            </a:r>
            <a:endParaRPr lang="en-US" sz="2400">
              <a:latin typeface="Microsoft JhengHei UI Light" panose="020B0304030504040204" pitchFamily="34" charset="-120"/>
              <a:ea typeface="Microsoft JhengHei UI Light" panose="020B0304030504040204" pitchFamily="34" charset="-120"/>
            </a:endParaRPr>
          </a:p>
        </p:txBody>
      </p:sp>
      <p:sp>
        <p:nvSpPr>
          <p:cNvPr id="3" name="Title 2">
            <a:extLst>
              <a:ext uri="{FF2B5EF4-FFF2-40B4-BE49-F238E27FC236}">
                <a16:creationId xmlns:a16="http://schemas.microsoft.com/office/drawing/2014/main" id="{942CDF7D-0E0B-470E-9B8E-0E0D6CFF4C50}"/>
              </a:ext>
            </a:extLst>
          </p:cNvPr>
          <p:cNvSpPr>
            <a:spLocks noGrp="1"/>
          </p:cNvSpPr>
          <p:nvPr>
            <p:ph type="title" idx="2"/>
          </p:nvPr>
        </p:nvSpPr>
        <p:spPr>
          <a:xfrm>
            <a:off x="3415472" y="1451630"/>
            <a:ext cx="2313056" cy="978300"/>
          </a:xfrm>
        </p:spPr>
        <p:txBody>
          <a:bodyPr/>
          <a:lstStyle/>
          <a:p>
            <a:r>
              <a:rPr lang="en-US" sz="4800">
                <a:solidFill>
                  <a:schemeClr val="dk1"/>
                </a:solidFill>
                <a:latin typeface="Microsoft JhengHei UI Light" panose="020B0304030504040204" pitchFamily="34" charset="-120"/>
                <a:ea typeface="Microsoft JhengHei UI Light" panose="020B0304030504040204" pitchFamily="34" charset="-120"/>
              </a:rPr>
              <a:t>UGIB</a:t>
            </a:r>
          </a:p>
        </p:txBody>
      </p:sp>
    </p:spTree>
    <p:extLst>
      <p:ext uri="{BB962C8B-B14F-4D97-AF65-F5344CB8AC3E}">
        <p14:creationId xmlns:p14="http://schemas.microsoft.com/office/powerpoint/2010/main" val="390580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67104" y="472966"/>
            <a:ext cx="7764517" cy="4670534"/>
          </a:xfrm>
        </p:spPr>
        <p:txBody>
          <a:bodyPr>
            <a:normAutofit/>
          </a:bodyPr>
          <a:lstStyle/>
          <a:p>
            <a:pPr marL="390906"/>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Transfusion must be monitored to avoid overload leading to heart failure. </a:t>
            </a:r>
            <a:endParaRPr lang="en-GB"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marL="390906"/>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The pulse rate and venous pressure are the best guides to adequacy of transfusion</a:t>
            </a:r>
            <a:r>
              <a:rPr lang="en-GB" sz="2000">
                <a:solidFill>
                  <a:schemeClr val="dk1"/>
                </a:solidFill>
                <a:latin typeface="Microsoft JhengHei UI Light" panose="020B0304030504040204" pitchFamily="34" charset="-120"/>
                <a:ea typeface="Microsoft JhengHei UI Light" panose="020B0304030504040204" pitchFamily="34" charset="-120"/>
                <a:sym typeface="Vidaloka"/>
              </a:rPr>
              <a:t>.</a:t>
            </a:r>
            <a:endParaRPr lang="en-US"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marL="390906"/>
            <a:endParaRPr lang="en-US"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marL="390906"/>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If the </a:t>
            </a:r>
            <a:r>
              <a:rPr lang="en-US" sz="2000" err="1">
                <a:solidFill>
                  <a:schemeClr val="dk1"/>
                </a:solidFill>
                <a:latin typeface="Microsoft JhengHei UI Light" panose="020B0304030504040204" pitchFamily="34" charset="-120"/>
                <a:ea typeface="Microsoft JhengHei UI Light" panose="020B0304030504040204" pitchFamily="34" charset="-120"/>
                <a:sym typeface="Vidaloka"/>
              </a:rPr>
              <a:t>Hb</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is less than 10 g/</a:t>
            </a:r>
            <a:r>
              <a:rPr lang="en-US" sz="2000" err="1">
                <a:solidFill>
                  <a:schemeClr val="dk1"/>
                </a:solidFill>
                <a:latin typeface="Microsoft JhengHei UI Light" panose="020B0304030504040204" pitchFamily="34" charset="-120"/>
                <a:ea typeface="Microsoft JhengHei UI Light" panose="020B0304030504040204" pitchFamily="34" charset="-120"/>
                <a:sym typeface="Vidaloka"/>
              </a:rPr>
              <a:t>dL</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and the patient has either bled recently or is actively bleeding, transfusion is usually necessary</a:t>
            </a:r>
            <a:r>
              <a:rPr lang="en-GB" sz="2000">
                <a:solidFill>
                  <a:schemeClr val="dk1"/>
                </a:solidFill>
                <a:latin typeface="Microsoft JhengHei UI Light" panose="020B0304030504040204" pitchFamily="34" charset="-120"/>
                <a:ea typeface="Microsoft JhengHei UI Light" panose="020B0304030504040204" pitchFamily="34" charset="-120"/>
                <a:sym typeface="Vidaloka"/>
              </a:rPr>
              <a:t>.</a:t>
            </a:r>
            <a:endParaRPr lang="en-US"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marL="390906"/>
            <a:endParaRPr lang="en-US"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marL="0" indent="0">
              <a:lnSpc>
                <a:spcPct val="80000"/>
              </a:lnSpc>
              <a:defRPr/>
            </a:pP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Indications for blood transfusion are:</a:t>
            </a:r>
          </a:p>
          <a:p>
            <a:pPr lvl="1" indent="-457200">
              <a:lnSpc>
                <a:spcPct val="80000"/>
              </a:lnSpc>
              <a:buFont typeface="+mj-lt"/>
              <a:buAutoNum type="arabicPeriod"/>
              <a:defRPr/>
            </a:pP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Shock (pallor, cold peripheries, systolic BP below 100 mmHg, pulse &gt; 100/min)</a:t>
            </a:r>
            <a:endParaRPr lang="en-GB" sz="2000">
              <a:solidFill>
                <a:schemeClr val="dk1"/>
              </a:solidFill>
              <a:latin typeface="Microsoft JhengHei UI Light" panose="020B0304030504040204" pitchFamily="34" charset="-120"/>
              <a:ea typeface="Microsoft JhengHei UI Light" panose="020B0304030504040204" pitchFamily="34" charset="-120"/>
              <a:sym typeface="Vidaloka"/>
            </a:endParaRPr>
          </a:p>
          <a:p>
            <a:pPr lvl="1" indent="-457200">
              <a:lnSpc>
                <a:spcPct val="80000"/>
              </a:lnSpc>
              <a:buFont typeface="+mj-lt"/>
              <a:buAutoNum type="arabicPeriod"/>
              <a:defRPr/>
            </a:pP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Hemoglobin &lt; 10 g/</a:t>
            </a:r>
            <a:r>
              <a:rPr lang="en-US" sz="2000" err="1">
                <a:solidFill>
                  <a:schemeClr val="dk1"/>
                </a:solidFill>
                <a:latin typeface="Microsoft JhengHei UI Light" panose="020B0304030504040204" pitchFamily="34" charset="-120"/>
                <a:ea typeface="Microsoft JhengHei UI Light" panose="020B0304030504040204" pitchFamily="34" charset="-120"/>
                <a:sym typeface="Vidaloka"/>
              </a:rPr>
              <a:t>dL</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in patients with recent or active bleeding</a:t>
            </a:r>
          </a:p>
          <a:p>
            <a:pPr marL="390906"/>
            <a:endParaRPr lang="en-US" sz="2000">
              <a:solidFill>
                <a:schemeClr val="dk1"/>
              </a:solidFill>
              <a:latin typeface="Microsoft JhengHei UI Light" panose="020B0304030504040204" pitchFamily="34" charset="-120"/>
              <a:ea typeface="Microsoft JhengHei UI Light" panose="020B0304030504040204" pitchFamily="34" charset="-120"/>
              <a:sym typeface="Vidaloka"/>
            </a:endParaRPr>
          </a:p>
          <a:p>
            <a:endParaRPr lang="en-US"/>
          </a:p>
        </p:txBody>
      </p:sp>
    </p:spTree>
    <p:extLst>
      <p:ext uri="{BB962C8B-B14F-4D97-AF65-F5344CB8AC3E}">
        <p14:creationId xmlns:p14="http://schemas.microsoft.com/office/powerpoint/2010/main" val="32748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412FA-418C-7E5F-6E80-6C91581CF2C7}"/>
              </a:ext>
            </a:extLst>
          </p:cNvPr>
          <p:cNvSpPr>
            <a:spLocks noGrp="1"/>
          </p:cNvSpPr>
          <p:nvPr>
            <p:ph type="title"/>
          </p:nvPr>
        </p:nvSpPr>
        <p:spPr>
          <a:xfrm>
            <a:off x="4104762" y="713462"/>
            <a:ext cx="2475300" cy="648900"/>
          </a:xfrm>
        </p:spPr>
        <p:txBody>
          <a:bodyPr/>
          <a:lstStyle/>
          <a:p>
            <a:r>
              <a:rPr lang="en-GB" sz="4800"/>
              <a:t>History</a:t>
            </a:r>
            <a:endParaRPr lang="en-US" sz="4800"/>
          </a:p>
        </p:txBody>
      </p:sp>
      <p:sp>
        <p:nvSpPr>
          <p:cNvPr id="5" name="Subtitle 4">
            <a:extLst>
              <a:ext uri="{FF2B5EF4-FFF2-40B4-BE49-F238E27FC236}">
                <a16:creationId xmlns:a16="http://schemas.microsoft.com/office/drawing/2014/main" id="{EC2B739D-EA9B-472A-B81F-A33F93CCF241}"/>
              </a:ext>
            </a:extLst>
          </p:cNvPr>
          <p:cNvSpPr>
            <a:spLocks noGrp="1"/>
          </p:cNvSpPr>
          <p:nvPr>
            <p:ph type="subTitle" idx="1"/>
          </p:nvPr>
        </p:nvSpPr>
        <p:spPr>
          <a:xfrm>
            <a:off x="4104762" y="2636741"/>
            <a:ext cx="3248538" cy="726570"/>
          </a:xfrm>
        </p:spPr>
        <p:txBody>
          <a:bodyPr/>
          <a:lstStyle/>
          <a:p>
            <a:pPr>
              <a:buFont typeface="Arial" panose="020B0604020202020204" pitchFamily="34" charset="0"/>
              <a:buChar char="•"/>
            </a:pPr>
            <a:r>
              <a:rPr lang="en-GB" sz="1800"/>
              <a:t>Abdominal pain</a:t>
            </a:r>
          </a:p>
          <a:p>
            <a:pPr>
              <a:buFont typeface="Arial" panose="020B0604020202020204" pitchFamily="34" charset="0"/>
              <a:buChar char="•"/>
            </a:pPr>
            <a:r>
              <a:rPr lang="en-GB" sz="1800"/>
              <a:t>Hematemisis</a:t>
            </a:r>
          </a:p>
          <a:p>
            <a:pPr>
              <a:buFont typeface="Arial" panose="020B0604020202020204" pitchFamily="34" charset="0"/>
              <a:buChar char="•"/>
            </a:pPr>
            <a:r>
              <a:rPr lang="en-GB" sz="1800"/>
              <a:t>Melena</a:t>
            </a:r>
          </a:p>
          <a:p>
            <a:pPr>
              <a:buFont typeface="Arial" panose="020B0604020202020204" pitchFamily="34" charset="0"/>
              <a:buChar char="•"/>
            </a:pPr>
            <a:r>
              <a:rPr lang="en-GB" sz="1800"/>
              <a:t>Features of blood loss: shock, syncope, anemia</a:t>
            </a:r>
          </a:p>
          <a:p>
            <a:pPr>
              <a:buFont typeface="Arial" panose="020B0604020202020204" pitchFamily="34" charset="0"/>
              <a:buChar char="•"/>
            </a:pPr>
            <a:r>
              <a:rPr lang="en-GB" sz="1800"/>
              <a:t>Features of underlying cause: dyspepsia, jaundice, weight loss</a:t>
            </a:r>
          </a:p>
          <a:p>
            <a:pPr>
              <a:buFont typeface="Arial" panose="020B0604020202020204" pitchFamily="34" charset="0"/>
              <a:buChar char="•"/>
            </a:pPr>
            <a:endParaRPr lang="en-US"/>
          </a:p>
        </p:txBody>
      </p:sp>
      <p:sp>
        <p:nvSpPr>
          <p:cNvPr id="2" name="Slide Number Placeholder 1"/>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21</a:t>
            </a:fld>
            <a:endParaRPr lang="en-US"/>
          </a:p>
        </p:txBody>
      </p:sp>
    </p:spTree>
    <p:extLst>
      <p:ext uri="{BB962C8B-B14F-4D97-AF65-F5344CB8AC3E}">
        <p14:creationId xmlns:p14="http://schemas.microsoft.com/office/powerpoint/2010/main" val="3318173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AFE8BE-6F7F-1E33-F8E0-DDDEBADD2735}"/>
              </a:ext>
            </a:extLst>
          </p:cNvPr>
          <p:cNvSpPr>
            <a:spLocks noGrp="1"/>
          </p:cNvSpPr>
          <p:nvPr>
            <p:ph type="body" idx="1"/>
          </p:nvPr>
        </p:nvSpPr>
        <p:spPr>
          <a:xfrm>
            <a:off x="108880" y="532931"/>
            <a:ext cx="3557100" cy="977700"/>
          </a:xfrm>
        </p:spPr>
        <p:txBody>
          <a:bodyPr/>
          <a:lstStyle/>
          <a:p>
            <a:r>
              <a:rPr lang="en-GB" sz="2700">
                <a:solidFill>
                  <a:schemeClr val="dk1"/>
                </a:solidFill>
                <a:latin typeface="Microsoft JhengHei UI Light" panose="020B0304030504040204" pitchFamily="34" charset="-120"/>
                <a:ea typeface="Microsoft JhengHei UI Light" panose="020B0304030504040204" pitchFamily="34" charset="-120"/>
                <a:cs typeface="Arial"/>
                <a:sym typeface="Arial"/>
              </a:rPr>
              <a:t>Clinical presentation</a:t>
            </a:r>
          </a:p>
        </p:txBody>
      </p:sp>
      <p:sp>
        <p:nvSpPr>
          <p:cNvPr id="8" name="TextBox 7">
            <a:extLst>
              <a:ext uri="{FF2B5EF4-FFF2-40B4-BE49-F238E27FC236}">
                <a16:creationId xmlns:a16="http://schemas.microsoft.com/office/drawing/2014/main" id="{6B7DCFA3-BE4B-22E4-6C39-37CB5654F3F0}"/>
              </a:ext>
            </a:extLst>
          </p:cNvPr>
          <p:cNvSpPr txBox="1"/>
          <p:nvPr/>
        </p:nvSpPr>
        <p:spPr>
          <a:xfrm>
            <a:off x="367862" y="1462412"/>
            <a:ext cx="7519000" cy="3046988"/>
          </a:xfrm>
          <a:prstGeom prst="rect">
            <a:avLst/>
          </a:prstGeom>
          <a:noFill/>
        </p:spPr>
        <p:txBody>
          <a:bodyPr wrap="square" rtlCol="0">
            <a:spAutoFit/>
          </a:bodyPr>
          <a:lstStyle/>
          <a:p>
            <a:pPr algn="l"/>
            <a:r>
              <a:rPr lang="en-GB" sz="1600" b="1">
                <a:solidFill>
                  <a:srgbClr val="C00000"/>
                </a:solidFill>
                <a:latin typeface="Microsoft JhengHei UI Light" panose="020B0304030504040204" pitchFamily="34" charset="-120"/>
                <a:ea typeface="Microsoft JhengHei UI Light" panose="020B0304030504040204" pitchFamily="34" charset="-120"/>
              </a:rPr>
              <a:t>Hematemesis</a:t>
            </a:r>
            <a:r>
              <a:rPr lang="en-GB" sz="1600">
                <a:solidFill>
                  <a:schemeClr val="dk1"/>
                </a:solidFill>
                <a:latin typeface="Microsoft JhengHei UI Light" panose="020B0304030504040204" pitchFamily="34" charset="-120"/>
                <a:ea typeface="Microsoft JhengHei UI Light" panose="020B0304030504040204" pitchFamily="34" charset="-120"/>
              </a:rPr>
              <a:t>: vomiting of blood, could be: digested blood in the stomach (coffee-ground emesis that indicates slower rate of bleeding) or fresh/unaltered blood (gross bloos and clots, indicates rapid bleeding)</a:t>
            </a:r>
          </a:p>
          <a:p>
            <a:pPr algn="l"/>
            <a:endParaRPr lang="en-GB" sz="1600">
              <a:solidFill>
                <a:schemeClr val="dk1"/>
              </a:solidFill>
              <a:latin typeface="Microsoft JhengHei UI Light" panose="020B0304030504040204" pitchFamily="34" charset="-120"/>
              <a:ea typeface="Microsoft JhengHei UI Light" panose="020B0304030504040204" pitchFamily="34" charset="-120"/>
            </a:endParaRPr>
          </a:p>
          <a:p>
            <a:pPr algn="l"/>
            <a:r>
              <a:rPr lang="en-GB" sz="1600" b="1">
                <a:solidFill>
                  <a:srgbClr val="C00000"/>
                </a:solidFill>
                <a:latin typeface="Microsoft JhengHei UI Light" panose="020B0304030504040204" pitchFamily="34" charset="-120"/>
                <a:ea typeface="Microsoft JhengHei UI Light" panose="020B0304030504040204" pitchFamily="34" charset="-120"/>
              </a:rPr>
              <a:t>Melena</a:t>
            </a:r>
            <a:r>
              <a:rPr lang="en-GB" sz="1600">
                <a:solidFill>
                  <a:schemeClr val="dk1"/>
                </a:solidFill>
                <a:latin typeface="Microsoft JhengHei UI Light" panose="020B0304030504040204" pitchFamily="34" charset="-120"/>
                <a:ea typeface="Microsoft JhengHei UI Light" panose="020B0304030504040204" pitchFamily="34" charset="-120"/>
              </a:rPr>
              <a:t>: stool consisting of partially digested blood (black, tarry, semi solid, shiny and has a distinctive odor, when it’s present it indicates that blood has been present in the GI tract for atleast 14hrs. The more proximal the bleeding site the more likely melena will occur.</a:t>
            </a:r>
          </a:p>
          <a:p>
            <a:pPr algn="l"/>
            <a:endParaRPr lang="en-GB" sz="1600">
              <a:solidFill>
                <a:schemeClr val="dk1"/>
              </a:solidFill>
              <a:latin typeface="Microsoft JhengHei UI Light" panose="020B0304030504040204" pitchFamily="34" charset="-120"/>
              <a:ea typeface="Microsoft JhengHei UI Light" panose="020B0304030504040204" pitchFamily="34" charset="-120"/>
            </a:endParaRPr>
          </a:p>
          <a:p>
            <a:pPr algn="l"/>
            <a:r>
              <a:rPr lang="en-GB" sz="1600" b="1">
                <a:solidFill>
                  <a:srgbClr val="C00000"/>
                </a:solidFill>
                <a:latin typeface="Microsoft JhengHei UI Light" panose="020B0304030504040204" pitchFamily="34" charset="-120"/>
                <a:ea typeface="Microsoft JhengHei UI Light" panose="020B0304030504040204" pitchFamily="34" charset="-120"/>
              </a:rPr>
              <a:t>Hematochezia</a:t>
            </a:r>
            <a:r>
              <a:rPr lang="en-GB" sz="1600">
                <a:solidFill>
                  <a:schemeClr val="dk1"/>
                </a:solidFill>
                <a:latin typeface="Microsoft JhengHei UI Light" panose="020B0304030504040204" pitchFamily="34" charset="-120"/>
                <a:ea typeface="Microsoft JhengHei UI Light" panose="020B0304030504040204" pitchFamily="34" charset="-120"/>
              </a:rPr>
              <a:t>: usually represents a lower GI source of bleeding, although an upper GI lesion may bleed so briskly that blood does not remain in the bowel long enough for melena to develop.</a:t>
            </a:r>
            <a:endParaRPr lang="en-US" sz="1600">
              <a:solidFill>
                <a:schemeClr val="dk1"/>
              </a:solidFill>
              <a:latin typeface="Microsoft JhengHei UI Light" panose="020B0304030504040204" pitchFamily="34" charset="-120"/>
              <a:ea typeface="Microsoft JhengHei UI Light" panose="020B0304030504040204" pitchFamily="34" charset="-120"/>
            </a:endParaRPr>
          </a:p>
        </p:txBody>
      </p:sp>
    </p:spTree>
    <p:extLst>
      <p:ext uri="{BB962C8B-B14F-4D97-AF65-F5344CB8AC3E}">
        <p14:creationId xmlns:p14="http://schemas.microsoft.com/office/powerpoint/2010/main" val="191187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23</a:t>
            </a:fld>
            <a:endParaRPr lang="en-US"/>
          </a:p>
        </p:txBody>
      </p:sp>
      <p:sp>
        <p:nvSpPr>
          <p:cNvPr id="6" name="TextBox 5"/>
          <p:cNvSpPr txBox="1"/>
          <p:nvPr/>
        </p:nvSpPr>
        <p:spPr>
          <a:xfrm>
            <a:off x="365866" y="632322"/>
            <a:ext cx="8180358" cy="4431983"/>
          </a:xfrm>
          <a:prstGeom prst="rect">
            <a:avLst/>
          </a:prstGeom>
          <a:noFill/>
        </p:spPr>
        <p:txBody>
          <a:bodyPr wrap="square" rtlCol="0">
            <a:spAutoFit/>
          </a:bodyPr>
          <a:lstStyle/>
          <a:p>
            <a:r>
              <a:rPr lang="en-US" sz="2700" b="1" u="sng">
                <a:solidFill>
                  <a:schemeClr val="dk1"/>
                </a:solidFill>
                <a:latin typeface="Microsoft JhengHei UI Light" panose="020B0304030504040204" pitchFamily="34" charset="-120"/>
                <a:ea typeface="Microsoft JhengHei UI Light" panose="020B0304030504040204" pitchFamily="34" charset="-120"/>
              </a:rPr>
              <a:t>HOPI:</a:t>
            </a:r>
            <a:br>
              <a:rPr lang="en-US" sz="1500"/>
            </a:br>
            <a:r>
              <a:rPr lang="en-US" sz="1500"/>
              <a:t>-Onset (acute vs chronic) and duration (since when)?</a:t>
            </a:r>
            <a:br>
              <a:rPr lang="en-US" sz="1500"/>
            </a:br>
            <a:r>
              <a:rPr lang="en-US" sz="1500"/>
              <a:t>-Color</a:t>
            </a:r>
            <a:r>
              <a:rPr lang="en-GB" sz="1500"/>
              <a:t> </a:t>
            </a:r>
            <a:r>
              <a:rPr lang="en-US" sz="1500"/>
              <a:t>(</a:t>
            </a:r>
            <a:r>
              <a:rPr lang="en-GB" sz="1500"/>
              <a:t>is</a:t>
            </a:r>
            <a:r>
              <a:rPr lang="en-US" sz="1500"/>
              <a:t> it bright red (fresh) or dark (coffee ground vomitus</a:t>
            </a:r>
            <a:r>
              <a:rPr lang="en-GB" sz="1500"/>
              <a:t>)</a:t>
            </a:r>
            <a:r>
              <a:rPr lang="en-US" sz="1500"/>
              <a:t>)?</a:t>
            </a:r>
            <a:br>
              <a:rPr lang="en-US" sz="1500"/>
            </a:br>
            <a:r>
              <a:rPr lang="en-US" sz="1500"/>
              <a:t>-Character:</a:t>
            </a:r>
            <a:r>
              <a:rPr lang="en-GB" sz="1500"/>
              <a:t> </a:t>
            </a:r>
            <a:r>
              <a:rPr lang="en-US" sz="1500"/>
              <a:t>does it have any clots?</a:t>
            </a:r>
            <a:r>
              <a:rPr lang="en-GB" sz="1500"/>
              <a:t> foul</a:t>
            </a:r>
            <a:r>
              <a:rPr lang="en-US" sz="1500"/>
              <a:t> smelling?</a:t>
            </a:r>
            <a:br>
              <a:rPr lang="en-US" sz="1500"/>
            </a:br>
            <a:r>
              <a:rPr lang="en-US" sz="1500"/>
              <a:t>-Amount:</a:t>
            </a:r>
            <a:r>
              <a:rPr lang="en-GB" sz="1500"/>
              <a:t> what’s</a:t>
            </a:r>
            <a:r>
              <a:rPr lang="en-US" sz="1500"/>
              <a:t> the amount of blood in the vomit?</a:t>
            </a:r>
            <a:br>
              <a:rPr lang="en-US" sz="1500"/>
            </a:br>
            <a:r>
              <a:rPr lang="en-US" sz="1500"/>
              <a:t>- Associated: any associated melena, fresh blood per rectum, bruises, epistaxis, pallor, jaundice?</a:t>
            </a:r>
          </a:p>
          <a:p>
            <a:r>
              <a:rPr lang="en-US" sz="1500"/>
              <a:t>-Progression: is it progressive vomiting?</a:t>
            </a:r>
            <a:br>
              <a:rPr lang="en-US" sz="1500"/>
            </a:br>
            <a:r>
              <a:rPr lang="en-US" sz="1500"/>
              <a:t>-Frequency and duration: how many attacks did you have before your visit to our hospital (for resuscitation), what’s the duration of each episode?</a:t>
            </a:r>
            <a:br>
              <a:rPr lang="en-US" sz="1500"/>
            </a:br>
            <a:r>
              <a:rPr lang="en-US" sz="1500"/>
              <a:t>-Force of vomiting: any forceful vomiting before the bleeding (Mallory Weiss tear)</a:t>
            </a:r>
            <a:br>
              <a:rPr lang="en-US" sz="1500"/>
            </a:br>
            <a:r>
              <a:rPr lang="en-US" sz="1500"/>
              <a:t>-Aggravating factors: any history of stress (peptic ulcer)?</a:t>
            </a:r>
            <a:br>
              <a:rPr lang="en-US" sz="1500"/>
            </a:br>
            <a:r>
              <a:rPr lang="en-US" sz="1500"/>
              <a:t>-Pain: is it painful or painless?</a:t>
            </a:r>
            <a:br>
              <a:rPr lang="en-US" sz="1500"/>
            </a:br>
            <a:r>
              <a:rPr lang="en-US" sz="1500"/>
              <a:t>-Bleeding from other sites?</a:t>
            </a:r>
            <a:br>
              <a:rPr lang="en-US" sz="1500"/>
            </a:br>
            <a:r>
              <a:rPr lang="en-US" sz="1500"/>
              <a:t>-Anemia symptoms</a:t>
            </a:r>
            <a:br>
              <a:rPr lang="en-US" sz="1500"/>
            </a:br>
            <a:r>
              <a:rPr lang="en-US" sz="1500"/>
              <a:t>-Constitutional symptoms for malignancy: fatigue, fever, night sweats, weight loss, loss of appetite and joint pain?</a:t>
            </a:r>
            <a:br>
              <a:rPr lang="en-US" sz="1500"/>
            </a:br>
            <a:endParaRPr lang="en-US" sz="1500"/>
          </a:p>
        </p:txBody>
      </p:sp>
    </p:spTree>
    <p:extLst>
      <p:ext uri="{BB962C8B-B14F-4D97-AF65-F5344CB8AC3E}">
        <p14:creationId xmlns:p14="http://schemas.microsoft.com/office/powerpoint/2010/main" val="295386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24</a:t>
            </a:fld>
            <a:endParaRPr lang="en-US"/>
          </a:p>
        </p:txBody>
      </p:sp>
      <p:sp>
        <p:nvSpPr>
          <p:cNvPr id="5" name="TextBox 4"/>
          <p:cNvSpPr txBox="1"/>
          <p:nvPr/>
        </p:nvSpPr>
        <p:spPr>
          <a:xfrm>
            <a:off x="289321" y="727949"/>
            <a:ext cx="7968853" cy="3577903"/>
          </a:xfrm>
          <a:prstGeom prst="rect">
            <a:avLst/>
          </a:prstGeom>
          <a:noFill/>
        </p:spPr>
        <p:txBody>
          <a:bodyPr wrap="square" rtlCol="0">
            <a:spAutoFit/>
          </a:bodyPr>
          <a:lstStyle/>
          <a:p>
            <a:pPr marL="457200" indent="-228600">
              <a:buClr>
                <a:schemeClr val="dk2"/>
              </a:buClr>
              <a:buSzPts val="1800"/>
            </a:pPr>
            <a: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t>Past medical and surgical history:</a:t>
            </a:r>
            <a:b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-Are there any history of peptic ulcer? Liver disease? Jaundice?</a:t>
            </a:r>
            <a:br>
              <a:rPr lang="en-US" sz="18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-Any history of blood transfusion?</a:t>
            </a:r>
          </a:p>
          <a:p>
            <a:pPr marL="457200" indent="-228600">
              <a:buClr>
                <a:schemeClr val="dk2"/>
              </a:buClr>
              <a:buSzPts val="1800"/>
            </a:pPr>
            <a: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t>Drug history:</a:t>
            </a:r>
            <a:b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-any history of aspirin, NSAIDS, anticoagulants, steroids?</a:t>
            </a:r>
          </a:p>
          <a:p>
            <a:pPr marL="457200" indent="-228600">
              <a:buClr>
                <a:schemeClr val="dk2"/>
              </a:buClr>
              <a:buSzPts val="1800"/>
            </a:pPr>
            <a: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t>Family history:</a:t>
            </a:r>
            <a:b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-Are there any family history of peptic ulcer? Liver disease? Bleeding disorders?</a:t>
            </a:r>
            <a:br>
              <a:rPr lang="en-US" sz="18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-Any history of gastric cancer?</a:t>
            </a:r>
          </a:p>
          <a:p>
            <a:pPr marL="457200" indent="-228600">
              <a:buClr>
                <a:schemeClr val="dk2"/>
              </a:buClr>
              <a:buSzPts val="1800"/>
            </a:pPr>
            <a: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t>Social history:</a:t>
            </a:r>
            <a:br>
              <a:rPr lang="en-US" sz="1800" b="1" u="sng">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-Any history of alcohol or smoking?</a:t>
            </a:r>
            <a:br>
              <a:rPr lang="en-US" sz="1800">
                <a:solidFill>
                  <a:schemeClr val="dk1"/>
                </a:solidFill>
                <a:latin typeface="Microsoft JhengHei UI Light" panose="020B0304030504040204" pitchFamily="34" charset="-120"/>
                <a:ea typeface="Microsoft JhengHei UI Light" panose="020B0304030504040204" pitchFamily="34" charset="-120"/>
                <a:sym typeface="Vidaloka"/>
              </a:rPr>
            </a:br>
            <a:r>
              <a:rPr lang="en-US" sz="1800">
                <a:solidFill>
                  <a:schemeClr val="dk1"/>
                </a:solidFill>
                <a:latin typeface="Microsoft JhengHei UI Light" panose="020B0304030504040204" pitchFamily="34" charset="-120"/>
                <a:ea typeface="Microsoft JhengHei UI Light" panose="020B0304030504040204" pitchFamily="34" charset="-120"/>
                <a:sym typeface="Vidaloka"/>
              </a:rPr>
              <a:t>-Any history of contact with hepatitis patients?</a:t>
            </a:r>
          </a:p>
          <a:p>
            <a:endParaRPr lang="en-US" sz="1050"/>
          </a:p>
        </p:txBody>
      </p:sp>
    </p:spTree>
    <p:extLst>
      <p:ext uri="{BB962C8B-B14F-4D97-AF65-F5344CB8AC3E}">
        <p14:creationId xmlns:p14="http://schemas.microsoft.com/office/powerpoint/2010/main" val="170501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5900" y="511175"/>
            <a:ext cx="6172200" cy="1049338"/>
          </a:xfrm>
          <a:solidFill>
            <a:schemeClr val="accent6">
              <a:lumMod val="40000"/>
              <a:lumOff val="60000"/>
            </a:schemeClr>
          </a:solidFill>
        </p:spPr>
        <p:txBody>
          <a:bodyPr>
            <a:normAutofit/>
          </a:bodyPr>
          <a:lstStyle/>
          <a:p>
            <a:pPr algn="ctr"/>
            <a:r>
              <a:rPr lang="en-US" sz="4050" b="1"/>
              <a:t>Physical examination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51838435"/>
              </p:ext>
            </p:extLst>
          </p:nvPr>
        </p:nvGraphicFramePr>
        <p:xfrm>
          <a:off x="1614487" y="1298575"/>
          <a:ext cx="5915025"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475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895950" y="1682000"/>
            <a:ext cx="3847200" cy="2379900"/>
          </a:xfrm>
        </p:spPr>
        <p:txBody>
          <a:bodyPr wrap="square" anchor="t">
            <a:normAutofit/>
          </a:bodyPr>
          <a:lstStyle/>
          <a:p>
            <a:pPr>
              <a:lnSpc>
                <a:spcPct val="90000"/>
              </a:lnSpc>
              <a:spcAft>
                <a:spcPts val="600"/>
              </a:spcAft>
            </a:pPr>
            <a:r>
              <a:rPr lang="en-US" sz="1200" b="1"/>
              <a:t>Pale </a:t>
            </a:r>
          </a:p>
          <a:p>
            <a:pPr>
              <a:lnSpc>
                <a:spcPct val="90000"/>
              </a:lnSpc>
              <a:spcAft>
                <a:spcPts val="600"/>
              </a:spcAft>
            </a:pPr>
            <a:r>
              <a:rPr lang="en-US" sz="1200" b="1"/>
              <a:t>Lymph node swelling</a:t>
            </a:r>
          </a:p>
          <a:p>
            <a:pPr>
              <a:lnSpc>
                <a:spcPct val="90000"/>
              </a:lnSpc>
              <a:spcAft>
                <a:spcPts val="600"/>
              </a:spcAft>
            </a:pPr>
            <a:r>
              <a:rPr lang="en-US" sz="1200" b="1"/>
              <a:t> </a:t>
            </a:r>
            <a:r>
              <a:rPr lang="en-US" sz="1200" b="1" u="sng"/>
              <a:t>Feature of chronic liver disease </a:t>
            </a:r>
            <a:r>
              <a:rPr lang="en-US" sz="1200" b="1"/>
              <a:t>**</a:t>
            </a:r>
          </a:p>
          <a:p>
            <a:pPr>
              <a:lnSpc>
                <a:spcPct val="90000"/>
              </a:lnSpc>
              <a:spcAft>
                <a:spcPts val="600"/>
              </a:spcAft>
            </a:pPr>
            <a:r>
              <a:rPr lang="en-US" sz="1200" b="1"/>
              <a:t>Cyanosis</a:t>
            </a:r>
          </a:p>
          <a:p>
            <a:pPr>
              <a:lnSpc>
                <a:spcPct val="90000"/>
              </a:lnSpc>
              <a:spcAft>
                <a:spcPts val="600"/>
              </a:spcAft>
            </a:pPr>
            <a:r>
              <a:rPr lang="en-US" sz="1200" b="1"/>
              <a:t>Abdominal distension </a:t>
            </a:r>
          </a:p>
          <a:p>
            <a:pPr>
              <a:lnSpc>
                <a:spcPct val="90000"/>
              </a:lnSpc>
              <a:spcAft>
                <a:spcPts val="600"/>
              </a:spcAft>
            </a:pPr>
            <a:r>
              <a:rPr lang="en-US" sz="1200" b="1"/>
              <a:t>Dilated vein </a:t>
            </a:r>
          </a:p>
          <a:p>
            <a:pPr>
              <a:lnSpc>
                <a:spcPct val="90000"/>
              </a:lnSpc>
              <a:spcAft>
                <a:spcPts val="600"/>
              </a:spcAft>
            </a:pPr>
            <a:r>
              <a:rPr lang="en-US" sz="1200" b="1"/>
              <a:t>Visible peristalsis </a:t>
            </a:r>
          </a:p>
          <a:p>
            <a:pPr>
              <a:lnSpc>
                <a:spcPct val="90000"/>
              </a:lnSpc>
              <a:spcAft>
                <a:spcPts val="600"/>
              </a:spcAft>
            </a:pPr>
            <a:r>
              <a:rPr lang="en-US" sz="1200" b="1"/>
              <a:t>Sign of dehydration </a:t>
            </a:r>
            <a:r>
              <a:rPr lang="en-GB" sz="1200" b="1"/>
              <a:t>(dry tongue, sunken eyes)</a:t>
            </a:r>
            <a:endParaRPr lang="en-US" sz="1200" b="1"/>
          </a:p>
          <a:p>
            <a:pPr>
              <a:lnSpc>
                <a:spcPct val="90000"/>
              </a:lnSpc>
              <a:spcAft>
                <a:spcPts val="600"/>
              </a:spcAft>
            </a:pPr>
            <a:endParaRPr lang="en-US" sz="1200" b="1"/>
          </a:p>
          <a:p>
            <a:pPr>
              <a:lnSpc>
                <a:spcPct val="90000"/>
              </a:lnSpc>
              <a:spcAft>
                <a:spcPts val="600"/>
              </a:spcAft>
            </a:pPr>
            <a:endParaRPr lang="en-US" sz="1200" b="1"/>
          </a:p>
          <a:p>
            <a:pPr>
              <a:lnSpc>
                <a:spcPct val="90000"/>
              </a:lnSpc>
              <a:spcAft>
                <a:spcPts val="600"/>
              </a:spcAft>
            </a:pPr>
            <a:endParaRPr lang="en-US" sz="1200" b="1"/>
          </a:p>
          <a:p>
            <a:pPr>
              <a:lnSpc>
                <a:spcPct val="90000"/>
              </a:lnSpc>
              <a:spcAft>
                <a:spcPts val="600"/>
              </a:spcAft>
            </a:pPr>
            <a:endParaRPr lang="en-US" sz="1200"/>
          </a:p>
          <a:p>
            <a:pPr>
              <a:lnSpc>
                <a:spcPct val="90000"/>
              </a:lnSpc>
              <a:spcAft>
                <a:spcPts val="600"/>
              </a:spcAft>
            </a:pPr>
            <a:endParaRPr lang="en-US" sz="1200"/>
          </a:p>
        </p:txBody>
      </p:sp>
      <p:sp>
        <p:nvSpPr>
          <p:cNvPr id="2" name="Title 1"/>
          <p:cNvSpPr>
            <a:spLocks noGrp="1"/>
          </p:cNvSpPr>
          <p:nvPr>
            <p:ph type="title"/>
          </p:nvPr>
        </p:nvSpPr>
        <p:spPr>
          <a:xfrm>
            <a:off x="713225" y="445025"/>
            <a:ext cx="5679900" cy="572700"/>
          </a:xfrm>
        </p:spPr>
        <p:txBody>
          <a:bodyPr wrap="square" anchor="t">
            <a:normAutofit/>
          </a:bodyPr>
          <a:lstStyle/>
          <a:p>
            <a:pPr>
              <a:lnSpc>
                <a:spcPct val="90000"/>
              </a:lnSpc>
            </a:pPr>
            <a:r>
              <a:rPr lang="en-US" sz="2800" b="1" i="1"/>
              <a:t>Inspection </a:t>
            </a:r>
          </a:p>
        </p:txBody>
      </p:sp>
    </p:spTree>
    <p:extLst>
      <p:ext uri="{BB962C8B-B14F-4D97-AF65-F5344CB8AC3E}">
        <p14:creationId xmlns:p14="http://schemas.microsoft.com/office/powerpoint/2010/main" val="960983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2999" y="306029"/>
            <a:ext cx="6858000" cy="923925"/>
          </a:xfrm>
        </p:spPr>
        <p:txBody>
          <a:bodyPr>
            <a:noAutofit/>
          </a:bodyPr>
          <a:lstStyle/>
          <a:p>
            <a:pPr algn="ctr"/>
            <a:r>
              <a:rPr lang="en-US" b="1"/>
              <a:t>Features of chronic liver disease</a:t>
            </a:r>
            <a:br>
              <a:rPr lang="en-US" b="1"/>
            </a:br>
            <a:endParaRPr lang="en-US" sz="300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716805" y="1038225"/>
            <a:ext cx="5710389" cy="3616580"/>
          </a:xfrm>
        </p:spPr>
      </p:pic>
    </p:spTree>
    <p:extLst>
      <p:ext uri="{BB962C8B-B14F-4D97-AF65-F5344CB8AC3E}">
        <p14:creationId xmlns:p14="http://schemas.microsoft.com/office/powerpoint/2010/main" val="2660482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788" y="1628775"/>
            <a:ext cx="1168400" cy="1219200"/>
          </a:xfrm>
          <a:prstGeom prst="rect">
            <a:avLst/>
          </a:prstGeom>
        </p:spPr>
      </p:pic>
      <p:sp>
        <p:nvSpPr>
          <p:cNvPr id="8" name="TextBox 7"/>
          <p:cNvSpPr txBox="1"/>
          <p:nvPr/>
        </p:nvSpPr>
        <p:spPr>
          <a:xfrm>
            <a:off x="712788" y="2640013"/>
            <a:ext cx="1168400" cy="2079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Ascites </a:t>
            </a:r>
          </a:p>
        </p:txBody>
      </p:sp>
      <p:pic>
        <p:nvPicPr>
          <p:cNvPr id="7" name="Picture 6" descr="A close-up of a human body&#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88" y="2917825"/>
            <a:ext cx="1168400" cy="1171575"/>
          </a:xfrm>
          <a:prstGeom prst="rect">
            <a:avLst/>
          </a:prstGeom>
        </p:spPr>
      </p:pic>
      <p:sp>
        <p:nvSpPr>
          <p:cNvPr id="10" name="TextBox 9"/>
          <p:cNvSpPr txBox="1"/>
          <p:nvPr/>
        </p:nvSpPr>
        <p:spPr>
          <a:xfrm>
            <a:off x="712788" y="3879850"/>
            <a:ext cx="1168400" cy="209550"/>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caput medusa</a:t>
            </a:r>
          </a:p>
        </p:txBody>
      </p:sp>
      <p:pic>
        <p:nvPicPr>
          <p:cNvPr id="1026" name="Picture 2" descr="A person with no shirt&#10;&#10;Description automatically generated with low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038" y="1628775"/>
            <a:ext cx="2139950" cy="24622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51038" y="3881438"/>
            <a:ext cx="2139950" cy="2079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gynecomastia</a:t>
            </a:r>
          </a:p>
        </p:txBody>
      </p:sp>
      <p:pic>
        <p:nvPicPr>
          <p:cNvPr id="5" name="Picture 4" descr="Close-up of hands shaking&#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425" y="1628775"/>
            <a:ext cx="2692400" cy="2462213"/>
          </a:xfrm>
          <a:prstGeom prst="rect">
            <a:avLst/>
          </a:prstGeom>
        </p:spPr>
      </p:pic>
      <p:sp>
        <p:nvSpPr>
          <p:cNvPr id="12" name="TextBox 11"/>
          <p:cNvSpPr txBox="1"/>
          <p:nvPr/>
        </p:nvSpPr>
        <p:spPr>
          <a:xfrm>
            <a:off x="4162425" y="3881438"/>
            <a:ext cx="2692400" cy="2079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Palmar erythema </a:t>
            </a:r>
          </a:p>
        </p:txBody>
      </p:sp>
      <p:pic>
        <p:nvPicPr>
          <p:cNvPr id="6" name="Picture 5" descr="A close up of a person's face&#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088" y="1628775"/>
            <a:ext cx="1506538" cy="1347788"/>
          </a:xfrm>
          <a:prstGeom prst="rect">
            <a:avLst/>
          </a:prstGeom>
        </p:spPr>
      </p:pic>
      <p:sp>
        <p:nvSpPr>
          <p:cNvPr id="13" name="TextBox 12"/>
          <p:cNvSpPr txBox="1"/>
          <p:nvPr/>
        </p:nvSpPr>
        <p:spPr>
          <a:xfrm>
            <a:off x="6923088" y="2768600"/>
            <a:ext cx="1506538" cy="2079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spider naevi</a:t>
            </a:r>
          </a:p>
        </p:txBody>
      </p:sp>
      <p:pic>
        <p:nvPicPr>
          <p:cNvPr id="9" name="Content Placeholder 3" descr="Close-up of a person's toe nails&#10;&#10;Description automatically generated with low confidence"/>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6923089" y="3046413"/>
            <a:ext cx="1506537" cy="1042987"/>
          </a:xfrm>
        </p:spPr>
      </p:pic>
      <p:sp>
        <p:nvSpPr>
          <p:cNvPr id="14" name="TextBox 13"/>
          <p:cNvSpPr txBox="1"/>
          <p:nvPr/>
        </p:nvSpPr>
        <p:spPr>
          <a:xfrm>
            <a:off x="6923088" y="3881438"/>
            <a:ext cx="1506538" cy="2079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b="1">
                <a:solidFill>
                  <a:srgbClr val="FFFFFF"/>
                </a:solidFill>
              </a:rPr>
              <a:t>leukonychia</a:t>
            </a:r>
          </a:p>
        </p:txBody>
      </p:sp>
    </p:spTree>
    <p:extLst>
      <p:ext uri="{BB962C8B-B14F-4D97-AF65-F5344CB8AC3E}">
        <p14:creationId xmlns:p14="http://schemas.microsoft.com/office/powerpoint/2010/main" val="384764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4132" y="495159"/>
            <a:ext cx="3543300" cy="935038"/>
          </a:xfrm>
        </p:spPr>
        <p:txBody>
          <a:bodyPr/>
          <a:lstStyle/>
          <a:p>
            <a:pPr>
              <a:buClr>
                <a:srgbClr val="000000"/>
              </a:buClr>
              <a:buFont typeface="Arial"/>
            </a:pPr>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sym typeface="Arial"/>
              </a:rPr>
              <a:t>Palpation </a:t>
            </a:r>
          </a:p>
        </p:txBody>
      </p:sp>
      <p:sp>
        <p:nvSpPr>
          <p:cNvPr id="3" name="Content Placeholder 2"/>
          <p:cNvSpPr>
            <a:spLocks noGrp="1"/>
          </p:cNvSpPr>
          <p:nvPr>
            <p:ph idx="4294967295"/>
          </p:nvPr>
        </p:nvSpPr>
        <p:spPr>
          <a:xfrm>
            <a:off x="307181" y="1170858"/>
            <a:ext cx="6172200" cy="987425"/>
          </a:xfrm>
        </p:spPr>
        <p:txBody>
          <a:bodyPr>
            <a:normAutofit lnSpcReduction="10000"/>
          </a:bodyPr>
          <a:lstStyle/>
          <a:p>
            <a:pPr>
              <a:buFont typeface="Wingdings" pitchFamily="2" charset="2"/>
              <a:buChar char="q"/>
            </a:pPr>
            <a:r>
              <a:rPr lang="en-US" sz="2475" b="1"/>
              <a:t>Tenderness </a:t>
            </a:r>
          </a:p>
          <a:p>
            <a:pPr>
              <a:buFont typeface="Wingdings" pitchFamily="2" charset="2"/>
              <a:buChar char="q"/>
            </a:pPr>
            <a:r>
              <a:rPr lang="en-US" sz="2475" b="1"/>
              <a:t>Abdominal mass </a:t>
            </a:r>
          </a:p>
          <a:p>
            <a:pPr marL="48006" indent="0">
              <a:buNone/>
            </a:pPr>
            <a:endParaRPr lang="en-US" sz="2475"/>
          </a:p>
        </p:txBody>
      </p:sp>
      <p:sp>
        <p:nvSpPr>
          <p:cNvPr id="6" name="TextBox 5"/>
          <p:cNvSpPr txBox="1"/>
          <p:nvPr/>
        </p:nvSpPr>
        <p:spPr>
          <a:xfrm>
            <a:off x="4985317" y="2714322"/>
            <a:ext cx="4286250" cy="646331"/>
          </a:xfrm>
          <a:prstGeom prst="rect">
            <a:avLst/>
          </a:prstGeom>
          <a:noFill/>
        </p:spPr>
        <p:txBody>
          <a:bodyPr wrap="square" rtlCol="0">
            <a:spAutoFit/>
          </a:bodyPr>
          <a:lstStyle/>
          <a:p>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Percussion</a:t>
            </a:r>
            <a:r>
              <a:rPr lang="en-US" sz="1050" b="1"/>
              <a:t> </a:t>
            </a:r>
          </a:p>
        </p:txBody>
      </p:sp>
      <p:sp>
        <p:nvSpPr>
          <p:cNvPr id="7" name="TextBox 6"/>
          <p:cNvSpPr txBox="1"/>
          <p:nvPr/>
        </p:nvSpPr>
        <p:spPr>
          <a:xfrm>
            <a:off x="4985317" y="3633353"/>
            <a:ext cx="4000500" cy="473206"/>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Shifting dullness </a:t>
            </a:r>
          </a:p>
        </p:txBody>
      </p:sp>
      <p:sp>
        <p:nvSpPr>
          <p:cNvPr id="8" name="TextBox 7"/>
          <p:cNvSpPr txBox="1"/>
          <p:nvPr/>
        </p:nvSpPr>
        <p:spPr>
          <a:xfrm>
            <a:off x="4985317" y="484036"/>
            <a:ext cx="4457700" cy="646331"/>
          </a:xfrm>
          <a:prstGeom prst="rect">
            <a:avLst/>
          </a:prstGeom>
          <a:noFill/>
        </p:spPr>
        <p:txBody>
          <a:bodyPr wrap="square" rtlCol="0">
            <a:spAutoFit/>
          </a:bodyPr>
          <a:lstStyle/>
          <a:p>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Auscultation</a:t>
            </a:r>
            <a:r>
              <a:rPr lang="en-US" sz="1050" b="1"/>
              <a:t> </a:t>
            </a:r>
          </a:p>
        </p:txBody>
      </p:sp>
      <p:sp>
        <p:nvSpPr>
          <p:cNvPr id="9" name="TextBox 8"/>
          <p:cNvSpPr txBox="1"/>
          <p:nvPr/>
        </p:nvSpPr>
        <p:spPr>
          <a:xfrm>
            <a:off x="4923064" y="1294323"/>
            <a:ext cx="3649436" cy="1015663"/>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Absent bowel sound </a:t>
            </a:r>
          </a:p>
          <a:p>
            <a:pPr marL="342900" indent="-342900">
              <a:buClr>
                <a:schemeClr val="accent1"/>
              </a:buClr>
              <a:buFont typeface="Wingdings" pitchFamily="2" charset="2"/>
              <a:buChar char="q"/>
            </a:pPr>
            <a:r>
              <a:rPr lang="en-US" sz="2475" b="1"/>
              <a:t>Bruit </a:t>
            </a:r>
          </a:p>
          <a:p>
            <a:endParaRPr lang="en-US" sz="1050"/>
          </a:p>
        </p:txBody>
      </p:sp>
      <p:sp>
        <p:nvSpPr>
          <p:cNvPr id="10" name="TextBox 9"/>
          <p:cNvSpPr txBox="1"/>
          <p:nvPr/>
        </p:nvSpPr>
        <p:spPr>
          <a:xfrm>
            <a:off x="462301" y="2413955"/>
            <a:ext cx="5087371" cy="1200329"/>
          </a:xfrm>
          <a:prstGeom prst="rect">
            <a:avLst/>
          </a:prstGeom>
          <a:noFill/>
        </p:spPr>
        <p:txBody>
          <a:bodyPr wrap="square" rtlCol="0">
            <a:spAutoFit/>
          </a:bodyPr>
          <a:lstStyle/>
          <a:p>
            <a:r>
              <a:rPr lang="en-US" sz="3600" b="1" i="1">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Digital rectal examination </a:t>
            </a:r>
          </a:p>
        </p:txBody>
      </p:sp>
      <p:sp>
        <p:nvSpPr>
          <p:cNvPr id="11" name="TextBox 10"/>
          <p:cNvSpPr txBox="1"/>
          <p:nvPr/>
        </p:nvSpPr>
        <p:spPr>
          <a:xfrm>
            <a:off x="539863" y="3581414"/>
            <a:ext cx="2914650" cy="1234953"/>
          </a:xfrm>
          <a:prstGeom prst="rect">
            <a:avLst/>
          </a:prstGeom>
          <a:noFill/>
        </p:spPr>
        <p:txBody>
          <a:bodyPr wrap="square" rtlCol="0">
            <a:spAutoFit/>
          </a:bodyPr>
          <a:lstStyle/>
          <a:p>
            <a:pPr marL="342900" indent="-342900">
              <a:buClr>
                <a:schemeClr val="accent1"/>
              </a:buClr>
              <a:buFont typeface="Wingdings" pitchFamily="2" charset="2"/>
              <a:buChar char="q"/>
            </a:pPr>
            <a:r>
              <a:rPr lang="en-US" sz="2475" b="1"/>
              <a:t>Hemorrhoid </a:t>
            </a:r>
          </a:p>
          <a:p>
            <a:pPr marL="342900" indent="-342900">
              <a:buClr>
                <a:schemeClr val="accent1"/>
              </a:buClr>
              <a:buFont typeface="Wingdings" pitchFamily="2" charset="2"/>
              <a:buChar char="q"/>
            </a:pPr>
            <a:r>
              <a:rPr lang="en-GB" sz="2475" b="1"/>
              <a:t>Fresh blood </a:t>
            </a:r>
          </a:p>
          <a:p>
            <a:pPr marL="342900" indent="-342900">
              <a:buClr>
                <a:schemeClr val="accent1"/>
              </a:buClr>
              <a:buFont typeface="Wingdings" pitchFamily="2" charset="2"/>
              <a:buChar char="q"/>
            </a:pPr>
            <a:r>
              <a:rPr lang="en-GB" sz="2475" b="1"/>
              <a:t>fissures </a:t>
            </a:r>
            <a:endParaRPr lang="en-US" sz="2475" b="1"/>
          </a:p>
        </p:txBody>
      </p:sp>
    </p:spTree>
    <p:extLst>
      <p:ext uri="{BB962C8B-B14F-4D97-AF65-F5344CB8AC3E}">
        <p14:creationId xmlns:p14="http://schemas.microsoft.com/office/powerpoint/2010/main" val="373388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1"/>
          <p:cNvSpPr txBox="1">
            <a:spLocks noGrp="1"/>
          </p:cNvSpPr>
          <p:nvPr>
            <p:ph type="title"/>
          </p:nvPr>
        </p:nvSpPr>
        <p:spPr>
          <a:xfrm>
            <a:off x="1043725" y="1185550"/>
            <a:ext cx="3123000" cy="201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Definition:</a:t>
            </a:r>
            <a:endParaRPr/>
          </a:p>
        </p:txBody>
      </p:sp>
      <p:sp>
        <p:nvSpPr>
          <p:cNvPr id="451" name="Google Shape;451;p51"/>
          <p:cNvSpPr txBox="1">
            <a:spLocks noGrp="1"/>
          </p:cNvSpPr>
          <p:nvPr>
            <p:ph type="subTitle" idx="1"/>
          </p:nvPr>
        </p:nvSpPr>
        <p:spPr>
          <a:xfrm>
            <a:off x="1043725" y="2940524"/>
            <a:ext cx="3013500" cy="7800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GB"/>
              <a:t>Bleeding derived from a source </a:t>
            </a:r>
            <a:r>
              <a:rPr lang="en-GB">
                <a:highlight>
                  <a:srgbClr val="FFFF00"/>
                </a:highlight>
              </a:rPr>
              <a:t>proxima</a:t>
            </a:r>
            <a:r>
              <a:rPr lang="en-GB"/>
              <a:t>l to ligament of Treitz.</a:t>
            </a:r>
          </a:p>
        </p:txBody>
      </p:sp>
      <p:pic>
        <p:nvPicPr>
          <p:cNvPr id="3" name="Picture 2">
            <a:extLst>
              <a:ext uri="{FF2B5EF4-FFF2-40B4-BE49-F238E27FC236}">
                <a16:creationId xmlns:a16="http://schemas.microsoft.com/office/drawing/2014/main" id="{E0230BA3-3F93-DE5C-C2E1-D2F4C0D3F492}"/>
              </a:ext>
            </a:extLst>
          </p:cNvPr>
          <p:cNvPicPr>
            <a:picLocks noChangeAspect="1"/>
          </p:cNvPicPr>
          <p:nvPr/>
        </p:nvPicPr>
        <p:blipFill>
          <a:blip r:embed="rId3"/>
          <a:stretch>
            <a:fillRect/>
          </a:stretch>
        </p:blipFill>
        <p:spPr>
          <a:xfrm>
            <a:off x="4787598" y="1207116"/>
            <a:ext cx="3789267" cy="3086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D5E1F55-BBC1-A21A-25F2-9C8D3C7A2B5A}"/>
                  </a:ext>
                </a:extLst>
              </p14:cNvPr>
              <p14:cNvContentPartPr/>
              <p14:nvPr/>
            </p14:nvContentPartPr>
            <p14:xfrm>
              <a:off x="7350671" y="2756925"/>
              <a:ext cx="665280" cy="22320"/>
            </p14:xfrm>
          </p:contentPart>
        </mc:Choice>
        <mc:Fallback xmlns="">
          <p:pic>
            <p:nvPicPr>
              <p:cNvPr id="2" name="Ink 1">
                <a:extLst>
                  <a:ext uri="{FF2B5EF4-FFF2-40B4-BE49-F238E27FC236}">
                    <a16:creationId xmlns:a16="http://schemas.microsoft.com/office/drawing/2014/main" id="{BD5E1F55-BBC1-A21A-25F2-9C8D3C7A2B5A}"/>
                  </a:ext>
                </a:extLst>
              </p:cNvPr>
              <p:cNvPicPr/>
              <p:nvPr/>
            </p:nvPicPr>
            <p:blipFill>
              <a:blip r:embed="rId5"/>
              <a:stretch>
                <a:fillRect/>
              </a:stretch>
            </p:blipFill>
            <p:spPr>
              <a:xfrm>
                <a:off x="7296700" y="2648925"/>
                <a:ext cx="772862"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58FE065-28FB-9C79-58E7-261DA7C4A157}"/>
                  </a:ext>
                </a:extLst>
              </p14:cNvPr>
              <p14:cNvContentPartPr/>
              <p14:nvPr/>
            </p14:nvContentPartPr>
            <p14:xfrm>
              <a:off x="7364711" y="3014325"/>
              <a:ext cx="992880" cy="51120"/>
            </p14:xfrm>
          </p:contentPart>
        </mc:Choice>
        <mc:Fallback xmlns="">
          <p:pic>
            <p:nvPicPr>
              <p:cNvPr id="4" name="Ink 3">
                <a:extLst>
                  <a:ext uri="{FF2B5EF4-FFF2-40B4-BE49-F238E27FC236}">
                    <a16:creationId xmlns:a16="http://schemas.microsoft.com/office/drawing/2014/main" id="{958FE065-28FB-9C79-58E7-261DA7C4A157}"/>
                  </a:ext>
                </a:extLst>
              </p:cNvPr>
              <p:cNvPicPr/>
              <p:nvPr/>
            </p:nvPicPr>
            <p:blipFill>
              <a:blip r:embed="rId7"/>
              <a:stretch>
                <a:fillRect/>
              </a:stretch>
            </p:blipFill>
            <p:spPr>
              <a:xfrm>
                <a:off x="7310691" y="2906325"/>
                <a:ext cx="1100559" cy="266760"/>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y paint art pattern">
            <a:extLst>
              <a:ext uri="{FF2B5EF4-FFF2-40B4-BE49-F238E27FC236}">
                <a16:creationId xmlns:a16="http://schemas.microsoft.com/office/drawing/2014/main" id="{B6DB5750-0812-4899-D1FE-170D8EC2622D}"/>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0"/>
            <a:ext cx="9143985" cy="5143500"/>
          </a:xfrm>
          <a:prstGeom prst="rect">
            <a:avLst/>
          </a:prstGeom>
        </p:spPr>
      </p:pic>
      <p:sp>
        <p:nvSpPr>
          <p:cNvPr id="3" name="TextBox 2">
            <a:extLst>
              <a:ext uri="{FF2B5EF4-FFF2-40B4-BE49-F238E27FC236}">
                <a16:creationId xmlns:a16="http://schemas.microsoft.com/office/drawing/2014/main" id="{BF1C9E48-ABD5-169E-742D-4CA4836C166A}"/>
              </a:ext>
            </a:extLst>
          </p:cNvPr>
          <p:cNvSpPr txBox="1"/>
          <p:nvPr/>
        </p:nvSpPr>
        <p:spPr>
          <a:xfrm>
            <a:off x="420330" y="722670"/>
            <a:ext cx="3321743" cy="707886"/>
          </a:xfrm>
          <a:prstGeom prst="rect">
            <a:avLst/>
          </a:prstGeom>
          <a:noFill/>
        </p:spPr>
        <p:txBody>
          <a:bodyPr wrap="none" rtlCol="0">
            <a:spAutoFit/>
          </a:bodyPr>
          <a:lstStyle/>
          <a:p>
            <a:r>
              <a:rPr lang="en-US" sz="4000">
                <a:latin typeface="Microsoft YaHei Light" panose="020B0502040204020203" pitchFamily="34" charset="-122"/>
                <a:ea typeface="Microsoft YaHei Light" panose="020B0502040204020203" pitchFamily="34" charset="-122"/>
              </a:rPr>
              <a:t>Investigations</a:t>
            </a:r>
          </a:p>
        </p:txBody>
      </p:sp>
      <p:sp>
        <p:nvSpPr>
          <p:cNvPr id="4" name="TextBox 3">
            <a:extLst>
              <a:ext uri="{FF2B5EF4-FFF2-40B4-BE49-F238E27FC236}">
                <a16:creationId xmlns:a16="http://schemas.microsoft.com/office/drawing/2014/main" id="{3EF8D1CD-2A32-F3EE-C4C8-3F3AA2F5A743}"/>
              </a:ext>
            </a:extLst>
          </p:cNvPr>
          <p:cNvSpPr txBox="1"/>
          <p:nvPr/>
        </p:nvSpPr>
        <p:spPr>
          <a:xfrm>
            <a:off x="420330" y="1339644"/>
            <a:ext cx="2177199" cy="369332"/>
          </a:xfrm>
          <a:prstGeom prst="rect">
            <a:avLst/>
          </a:prstGeom>
          <a:noFill/>
        </p:spPr>
        <p:txBody>
          <a:bodyPr wrap="none" rtlCol="0">
            <a:spAutoFit/>
          </a:bodyPr>
          <a:lstStyle/>
          <a:p>
            <a:r>
              <a:rPr lang="en-US" sz="1800" err="1">
                <a:latin typeface="Microsoft YaHei Light" panose="020B0502040204020203" pitchFamily="34" charset="-122"/>
                <a:ea typeface="Microsoft YaHei Light" panose="020B0502040204020203" pitchFamily="34" charset="-122"/>
              </a:rPr>
              <a:t>Muhanad</a:t>
            </a:r>
            <a:r>
              <a:rPr lang="en-US" sz="1800">
                <a:latin typeface="Microsoft YaHei Light" panose="020B0502040204020203" pitchFamily="34" charset="-122"/>
                <a:ea typeface="Microsoft YaHei Light" panose="020B0502040204020203" pitchFamily="34" charset="-122"/>
              </a:rPr>
              <a:t> Al-</a:t>
            </a:r>
            <a:r>
              <a:rPr lang="en-US" sz="1800" err="1">
                <a:latin typeface="Microsoft YaHei Light" panose="020B0502040204020203" pitchFamily="34" charset="-122"/>
                <a:ea typeface="Microsoft YaHei Light" panose="020B0502040204020203" pitchFamily="34" charset="-122"/>
              </a:rPr>
              <a:t>Karaki</a:t>
            </a:r>
            <a:endParaRPr lang="en-US" sz="180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010545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D81B-DB2E-0072-FD01-0A57CAB413EA}"/>
              </a:ext>
            </a:extLst>
          </p:cNvPr>
          <p:cNvSpPr>
            <a:spLocks noGrp="1"/>
          </p:cNvSpPr>
          <p:nvPr>
            <p:ph type="title" idx="4294967295"/>
          </p:nvPr>
        </p:nvSpPr>
        <p:spPr>
          <a:xfrm>
            <a:off x="435077" y="459249"/>
            <a:ext cx="7718425" cy="573088"/>
          </a:xfrm>
        </p:spPr>
        <p:txBody>
          <a:bodyPr/>
          <a:lstStyle/>
          <a:p>
            <a:r>
              <a:rPr lang="en-US"/>
              <a:t>Investigation</a:t>
            </a:r>
          </a:p>
        </p:txBody>
      </p:sp>
      <p:sp>
        <p:nvSpPr>
          <p:cNvPr id="3" name="Content Placeholder 2">
            <a:extLst>
              <a:ext uri="{FF2B5EF4-FFF2-40B4-BE49-F238E27FC236}">
                <a16:creationId xmlns:a16="http://schemas.microsoft.com/office/drawing/2014/main" id="{7BA2C1D8-7D2A-09E4-6E15-C53D3A0E6C38}"/>
              </a:ext>
            </a:extLst>
          </p:cNvPr>
          <p:cNvSpPr>
            <a:spLocks noGrp="1"/>
          </p:cNvSpPr>
          <p:nvPr>
            <p:ph idx="4294967295"/>
          </p:nvPr>
        </p:nvSpPr>
        <p:spPr>
          <a:xfrm>
            <a:off x="435077" y="1137112"/>
            <a:ext cx="7886700" cy="3640137"/>
          </a:xfrm>
        </p:spPr>
        <p:txBody>
          <a:bodyPr>
            <a:normAutofit/>
          </a:bodyPr>
          <a:lstStyle/>
          <a:p>
            <a:pPr>
              <a:lnSpc>
                <a:spcPct val="120000"/>
              </a:lnSpc>
            </a:pPr>
            <a:r>
              <a:rPr lang="en-US" err="1"/>
              <a:t>Cbc</a:t>
            </a:r>
            <a:r>
              <a:rPr lang="en-US"/>
              <a:t> =&gt; (q4-6h) during the 1</a:t>
            </a:r>
            <a:r>
              <a:rPr lang="en-US" baseline="30000"/>
              <a:t>st</a:t>
            </a:r>
            <a:r>
              <a:rPr lang="en-US"/>
              <a:t> day</a:t>
            </a:r>
          </a:p>
          <a:p>
            <a:pPr>
              <a:lnSpc>
                <a:spcPct val="120000"/>
              </a:lnSpc>
            </a:pPr>
            <a:r>
              <a:rPr lang="en-US"/>
              <a:t>platelet count =&gt; (q4-6h) during the 1</a:t>
            </a:r>
            <a:r>
              <a:rPr lang="en-US" baseline="30000"/>
              <a:t>st</a:t>
            </a:r>
            <a:r>
              <a:rPr lang="en-US"/>
              <a:t> day</a:t>
            </a:r>
          </a:p>
          <a:p>
            <a:r>
              <a:rPr lang="en-US"/>
              <a:t>Hb% </a:t>
            </a:r>
          </a:p>
          <a:p>
            <a:r>
              <a:rPr lang="en-US"/>
              <a:t>blood grouping (cross matching)</a:t>
            </a:r>
          </a:p>
          <a:p>
            <a:r>
              <a:rPr lang="en-US"/>
              <a:t> blood urea</a:t>
            </a:r>
          </a:p>
          <a:p>
            <a:r>
              <a:rPr lang="en-US"/>
              <a:t>LFT =&gt; underlying liver disease</a:t>
            </a:r>
          </a:p>
          <a:p>
            <a:r>
              <a:rPr lang="en-US"/>
              <a:t>RFT =&gt; underlying renal disease </a:t>
            </a:r>
          </a:p>
        </p:txBody>
      </p:sp>
    </p:spTree>
    <p:extLst>
      <p:ext uri="{BB962C8B-B14F-4D97-AF65-F5344CB8AC3E}">
        <p14:creationId xmlns:p14="http://schemas.microsoft.com/office/powerpoint/2010/main" val="3549812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F2DE-A2E3-1E09-24B0-7A94AF288267}"/>
              </a:ext>
            </a:extLst>
          </p:cNvPr>
          <p:cNvSpPr>
            <a:spLocks noGrp="1"/>
          </p:cNvSpPr>
          <p:nvPr>
            <p:ph type="title" idx="4294967295"/>
          </p:nvPr>
        </p:nvSpPr>
        <p:spPr>
          <a:xfrm>
            <a:off x="368710" y="459248"/>
            <a:ext cx="7718425" cy="573088"/>
          </a:xfrm>
        </p:spPr>
        <p:txBody>
          <a:bodyPr/>
          <a:lstStyle/>
          <a:p>
            <a:r>
              <a:rPr lang="en-US"/>
              <a:t>Investigation </a:t>
            </a:r>
          </a:p>
        </p:txBody>
      </p:sp>
      <p:sp>
        <p:nvSpPr>
          <p:cNvPr id="3" name="Content Placeholder 2">
            <a:extLst>
              <a:ext uri="{FF2B5EF4-FFF2-40B4-BE49-F238E27FC236}">
                <a16:creationId xmlns:a16="http://schemas.microsoft.com/office/drawing/2014/main" id="{5A116190-990E-8C23-E896-7EC6E4322F0B}"/>
              </a:ext>
            </a:extLst>
          </p:cNvPr>
          <p:cNvSpPr>
            <a:spLocks noGrp="1"/>
          </p:cNvSpPr>
          <p:nvPr>
            <p:ph idx="4294967295"/>
          </p:nvPr>
        </p:nvSpPr>
        <p:spPr>
          <a:xfrm>
            <a:off x="368710" y="1167273"/>
            <a:ext cx="7718425" cy="3416300"/>
          </a:xfrm>
        </p:spPr>
        <p:txBody>
          <a:bodyPr/>
          <a:lstStyle/>
          <a:p>
            <a:r>
              <a:rPr lang="en-US"/>
              <a:t>Ca levels =&gt; monitoring patients receiving multiple transfusions of citrated blood </a:t>
            </a:r>
          </a:p>
          <a:p>
            <a:r>
              <a:rPr lang="en-US"/>
              <a:t>serum creatinine (BUN-to-creatinine ratio) {&gt;36} =&gt; UGIB</a:t>
            </a:r>
          </a:p>
          <a:p>
            <a:r>
              <a:rPr lang="en-US"/>
              <a:t> prothrombin time (PT) </a:t>
            </a:r>
          </a:p>
          <a:p>
            <a:r>
              <a:rPr lang="en-US"/>
              <a:t>arterial blood gas analysis</a:t>
            </a:r>
          </a:p>
          <a:p>
            <a:r>
              <a:rPr lang="en-US"/>
              <a:t>Endoscopy </a:t>
            </a:r>
          </a:p>
          <a:p>
            <a:endParaRPr lang="en-US"/>
          </a:p>
        </p:txBody>
      </p:sp>
    </p:spTree>
    <p:extLst>
      <p:ext uri="{BB962C8B-B14F-4D97-AF65-F5344CB8AC3E}">
        <p14:creationId xmlns:p14="http://schemas.microsoft.com/office/powerpoint/2010/main" val="2971139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05F6-8AFC-4E87-2AD9-E012A24A3B89}"/>
              </a:ext>
            </a:extLst>
          </p:cNvPr>
          <p:cNvSpPr>
            <a:spLocks noGrp="1"/>
          </p:cNvSpPr>
          <p:nvPr>
            <p:ph type="title" idx="4294967295"/>
          </p:nvPr>
        </p:nvSpPr>
        <p:spPr>
          <a:xfrm>
            <a:off x="287593" y="444500"/>
            <a:ext cx="7718425" cy="573088"/>
          </a:xfrm>
        </p:spPr>
        <p:txBody>
          <a:bodyPr wrap="square" anchor="t">
            <a:normAutofit fontScale="90000"/>
          </a:bodyPr>
          <a:lstStyle/>
          <a:p>
            <a:r>
              <a:rPr lang="en-US"/>
              <a:t>Endoscopy </a:t>
            </a:r>
          </a:p>
        </p:txBody>
      </p:sp>
      <p:sp>
        <p:nvSpPr>
          <p:cNvPr id="3" name="Content Placeholder 2">
            <a:extLst>
              <a:ext uri="{FF2B5EF4-FFF2-40B4-BE49-F238E27FC236}">
                <a16:creationId xmlns:a16="http://schemas.microsoft.com/office/drawing/2014/main" id="{A4E58028-8B43-57C5-054C-26806639A4A4}"/>
              </a:ext>
            </a:extLst>
          </p:cNvPr>
          <p:cNvSpPr>
            <a:spLocks noGrp="1"/>
          </p:cNvSpPr>
          <p:nvPr>
            <p:ph type="body" idx="4294967295"/>
          </p:nvPr>
        </p:nvSpPr>
        <p:spPr>
          <a:xfrm>
            <a:off x="287593" y="1152525"/>
            <a:ext cx="7718425" cy="3416300"/>
          </a:xfrm>
        </p:spPr>
        <p:txBody>
          <a:bodyPr wrap="square" anchor="t">
            <a:normAutofit fontScale="92500" lnSpcReduction="10000"/>
          </a:bodyPr>
          <a:lstStyle/>
          <a:p>
            <a:pPr>
              <a:spcAft>
                <a:spcPts val="600"/>
              </a:spcAft>
            </a:pPr>
            <a:r>
              <a:rPr lang="en-US" dirty="0"/>
              <a:t>Is basically a thin tube with a small camera at the tip of the tube inserted in the patients’ throat </a:t>
            </a:r>
            <a:endParaRPr lang="en-US"/>
          </a:p>
          <a:p>
            <a:pPr>
              <a:spcAft>
                <a:spcPts val="600"/>
              </a:spcAft>
            </a:pPr>
            <a:r>
              <a:rPr lang="en-US" dirty="0"/>
              <a:t>Diagnostic and therapeutic ( gold standard )</a:t>
            </a:r>
          </a:p>
          <a:p>
            <a:pPr>
              <a:spcAft>
                <a:spcPts val="600"/>
              </a:spcAft>
            </a:pPr>
            <a:r>
              <a:rPr lang="en-US" dirty="0"/>
              <a:t>Can detect the cause of the hemorrhage in 95% or more of cases</a:t>
            </a:r>
          </a:p>
          <a:p>
            <a:pPr>
              <a:spcAft>
                <a:spcPts val="600"/>
              </a:spcAft>
            </a:pPr>
            <a:r>
              <a:rPr lang="en-US" dirty="0"/>
              <a:t>Should be performed immediately after:</a:t>
            </a:r>
            <a:br>
              <a:rPr lang="en-US" dirty="0"/>
            </a:br>
            <a:r>
              <a:rPr lang="en-US" dirty="0"/>
              <a:t>- Hemodynamic stabilization </a:t>
            </a:r>
            <a:br>
              <a:rPr lang="en-US" dirty="0"/>
            </a:br>
            <a:r>
              <a:rPr lang="en-US" dirty="0"/>
              <a:t>- Adequate monitoring in the ICU is established </a:t>
            </a:r>
            <a:br>
              <a:rPr lang="en-US" dirty="0"/>
            </a:br>
            <a:r>
              <a:rPr lang="en-US" dirty="0"/>
              <a:t>- (if indicated) endotracheal tube intubation </a:t>
            </a:r>
          </a:p>
          <a:p>
            <a:pPr>
              <a:spcAft>
                <a:spcPts val="600"/>
              </a:spcAft>
            </a:pPr>
            <a:r>
              <a:rPr lang="en-US" dirty="0"/>
              <a:t>Is the initial diagnostic examination for patients </a:t>
            </a:r>
            <a:r>
              <a:rPr lang="en-US" b="1" dirty="0"/>
              <a:t>PRESUMED</a:t>
            </a:r>
            <a:r>
              <a:rPr lang="en-US" dirty="0"/>
              <a:t> to have UGIB</a:t>
            </a:r>
          </a:p>
        </p:txBody>
      </p:sp>
    </p:spTree>
    <p:extLst>
      <p:ext uri="{BB962C8B-B14F-4D97-AF65-F5344CB8AC3E}">
        <p14:creationId xmlns:p14="http://schemas.microsoft.com/office/powerpoint/2010/main" val="347989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1E0130-D042-1E85-ACE1-DC9926837932}"/>
              </a:ext>
            </a:extLst>
          </p:cNvPr>
          <p:cNvSpPr>
            <a:spLocks noGrp="1"/>
          </p:cNvSpPr>
          <p:nvPr>
            <p:ph type="subTitle" idx="1"/>
          </p:nvPr>
        </p:nvSpPr>
        <p:spPr>
          <a:xfrm>
            <a:off x="713225" y="1289219"/>
            <a:ext cx="6856039" cy="2889000"/>
          </a:xfrm>
        </p:spPr>
        <p:txBody>
          <a:bodyPr wrap="square" anchor="ctr">
            <a:normAutofit lnSpcReduction="10000"/>
          </a:bodyPr>
          <a:lstStyle/>
          <a:p>
            <a:pPr algn="l">
              <a:lnSpc>
                <a:spcPct val="90000"/>
              </a:lnSpc>
              <a:spcAft>
                <a:spcPts val="600"/>
              </a:spcAft>
            </a:pPr>
            <a:r>
              <a:rPr lang="en-US" sz="1600"/>
              <a:t>Is an important diagnostic tool </a:t>
            </a:r>
          </a:p>
          <a:p>
            <a:pPr algn="l">
              <a:lnSpc>
                <a:spcPct val="90000"/>
              </a:lnSpc>
              <a:spcAft>
                <a:spcPts val="600"/>
              </a:spcAft>
            </a:pPr>
            <a:r>
              <a:rPr lang="en-US" sz="1600"/>
              <a:t>May confirm </a:t>
            </a:r>
            <a:br>
              <a:rPr lang="en-US" sz="1600"/>
            </a:br>
            <a:r>
              <a:rPr lang="en-US" sz="1600"/>
              <a:t>-recent bleeding =&gt; coffee ground appearance </a:t>
            </a:r>
            <a:br>
              <a:rPr lang="en-US" sz="1600"/>
            </a:br>
            <a:r>
              <a:rPr lang="en-US" sz="1600"/>
              <a:t>- possible active bleeding =&gt; red blood in the aspirate that doesn’t clear</a:t>
            </a:r>
            <a:br>
              <a:rPr lang="en-US" sz="1600"/>
            </a:br>
            <a:r>
              <a:rPr lang="en-US" sz="1600"/>
              <a:t>-lack of blood in the stomach =&gt; active bleeding is less likely but doesn’t exclude an upper GI lesion </a:t>
            </a:r>
          </a:p>
          <a:p>
            <a:pPr algn="l">
              <a:lnSpc>
                <a:spcPct val="90000"/>
              </a:lnSpc>
              <a:spcAft>
                <a:spcPts val="600"/>
              </a:spcAft>
            </a:pPr>
            <a:r>
              <a:rPr lang="en-US" sz="1600"/>
              <a:t>Should be done ONLY in alert and cooperative patients to avoid bronco-pulmonary aspiration </a:t>
            </a:r>
          </a:p>
          <a:p>
            <a:pPr algn="l">
              <a:lnSpc>
                <a:spcPct val="90000"/>
              </a:lnSpc>
              <a:spcAft>
                <a:spcPts val="600"/>
              </a:spcAft>
            </a:pPr>
            <a:r>
              <a:rPr lang="en-US" sz="1600"/>
              <a:t>During gastric lavage use saline and NOT in large volume to avoid water intoxication </a:t>
            </a:r>
          </a:p>
        </p:txBody>
      </p:sp>
      <p:sp>
        <p:nvSpPr>
          <p:cNvPr id="2" name="Title 1">
            <a:extLst>
              <a:ext uri="{FF2B5EF4-FFF2-40B4-BE49-F238E27FC236}">
                <a16:creationId xmlns:a16="http://schemas.microsoft.com/office/drawing/2014/main" id="{4BEB176F-0E3F-F4B8-4323-D933957745D4}"/>
              </a:ext>
            </a:extLst>
          </p:cNvPr>
          <p:cNvSpPr>
            <a:spLocks noGrp="1"/>
          </p:cNvSpPr>
          <p:nvPr>
            <p:ph type="title"/>
          </p:nvPr>
        </p:nvSpPr>
        <p:spPr>
          <a:xfrm>
            <a:off x="713225" y="445025"/>
            <a:ext cx="4502700" cy="572700"/>
          </a:xfrm>
        </p:spPr>
        <p:txBody>
          <a:bodyPr wrap="square" anchor="t">
            <a:normAutofit/>
          </a:bodyPr>
          <a:lstStyle/>
          <a:p>
            <a:pPr>
              <a:lnSpc>
                <a:spcPct val="90000"/>
              </a:lnSpc>
            </a:pPr>
            <a:r>
              <a:rPr lang="en-US" sz="2800"/>
              <a:t>Nasogastric lavage </a:t>
            </a:r>
          </a:p>
        </p:txBody>
      </p:sp>
    </p:spTree>
    <p:extLst>
      <p:ext uri="{BB962C8B-B14F-4D97-AF65-F5344CB8AC3E}">
        <p14:creationId xmlns:p14="http://schemas.microsoft.com/office/powerpoint/2010/main" val="1940566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8428-3648-0E35-2C29-E49BBA16D0C6}"/>
              </a:ext>
            </a:extLst>
          </p:cNvPr>
          <p:cNvSpPr>
            <a:spLocks noGrp="1"/>
          </p:cNvSpPr>
          <p:nvPr>
            <p:ph type="title" idx="4294967295"/>
          </p:nvPr>
        </p:nvSpPr>
        <p:spPr>
          <a:xfrm>
            <a:off x="485775" y="444500"/>
            <a:ext cx="7718425" cy="573088"/>
          </a:xfrm>
        </p:spPr>
        <p:txBody>
          <a:bodyPr/>
          <a:lstStyle/>
          <a:p>
            <a:r>
              <a:rPr lang="en-US"/>
              <a:t>Imaging </a:t>
            </a:r>
          </a:p>
        </p:txBody>
      </p:sp>
      <p:sp>
        <p:nvSpPr>
          <p:cNvPr id="3" name="Content Placeholder 2">
            <a:extLst>
              <a:ext uri="{FF2B5EF4-FFF2-40B4-BE49-F238E27FC236}">
                <a16:creationId xmlns:a16="http://schemas.microsoft.com/office/drawing/2014/main" id="{5E179BB1-0236-5A27-DFFC-E0B70DA57FA6}"/>
              </a:ext>
            </a:extLst>
          </p:cNvPr>
          <p:cNvSpPr>
            <a:spLocks noGrp="1"/>
          </p:cNvSpPr>
          <p:nvPr>
            <p:ph idx="4294967295"/>
          </p:nvPr>
        </p:nvSpPr>
        <p:spPr>
          <a:xfrm>
            <a:off x="485775" y="1152525"/>
            <a:ext cx="7718425" cy="3416300"/>
          </a:xfrm>
        </p:spPr>
        <p:txBody>
          <a:bodyPr>
            <a:normAutofit fontScale="92500" lnSpcReduction="20000"/>
          </a:bodyPr>
          <a:lstStyle/>
          <a:p>
            <a:r>
              <a:rPr lang="en-US" sz="1750" dirty="0"/>
              <a:t>Chest x ray </a:t>
            </a:r>
            <a:br>
              <a:rPr lang="en-US" sz="1750" dirty="0"/>
            </a:br>
            <a:r>
              <a:rPr lang="en-US" sz="1750" dirty="0"/>
              <a:t>should be done to exclude aspiration pneumonia, effusion and esophageal perforation </a:t>
            </a:r>
            <a:endParaRPr lang="en-US" dirty="0"/>
          </a:p>
          <a:p>
            <a:r>
              <a:rPr lang="en-US" sz="1750" dirty="0"/>
              <a:t>Abdominal x ray </a:t>
            </a:r>
            <a:br>
              <a:rPr lang="en-US" sz="1750" dirty="0"/>
            </a:br>
            <a:r>
              <a:rPr lang="en-US" sz="1750" dirty="0"/>
              <a:t>- erect and supine </a:t>
            </a:r>
            <a:br>
              <a:rPr lang="en-US" sz="1750" dirty="0"/>
            </a:br>
            <a:r>
              <a:rPr lang="en-US" sz="1750" dirty="0"/>
              <a:t>- to exclude perforated viscous and ileus</a:t>
            </a:r>
          </a:p>
          <a:p>
            <a:r>
              <a:rPr lang="en-US" sz="1750" dirty="0"/>
              <a:t>CT and Ultrasonography </a:t>
            </a:r>
            <a:br>
              <a:rPr lang="en-US" sz="1750" dirty="0"/>
            </a:br>
            <a:r>
              <a:rPr lang="en-US" sz="1750" dirty="0"/>
              <a:t>-might be indicated for the evaluation of biliary colic with obstructive jaundice with hemorrhage,  </a:t>
            </a:r>
            <a:r>
              <a:rPr lang="en-US" sz="1750" dirty="0" err="1"/>
              <a:t>aortoenteric</a:t>
            </a:r>
            <a:r>
              <a:rPr lang="en-US" sz="1750" dirty="0"/>
              <a:t> fistula and other unusual causes of UGIB</a:t>
            </a:r>
          </a:p>
          <a:p>
            <a:r>
              <a:rPr lang="en-US" sz="1750" dirty="0"/>
              <a:t>Nuclear medication scans</a:t>
            </a:r>
            <a:br>
              <a:rPr lang="en-US" sz="1750" dirty="0"/>
            </a:br>
            <a:r>
              <a:rPr lang="en-US" sz="1750" dirty="0"/>
              <a:t>-useful in determining the area of active hemorrhage </a:t>
            </a:r>
          </a:p>
          <a:p>
            <a:r>
              <a:rPr lang="en-US" dirty="0"/>
              <a:t>Angiography </a:t>
            </a:r>
          </a:p>
        </p:txBody>
      </p:sp>
    </p:spTree>
    <p:extLst>
      <p:ext uri="{BB962C8B-B14F-4D97-AF65-F5344CB8AC3E}">
        <p14:creationId xmlns:p14="http://schemas.microsoft.com/office/powerpoint/2010/main" val="1899536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E6DA-3E3B-1C4B-5111-2D7E08559A24}"/>
              </a:ext>
            </a:extLst>
          </p:cNvPr>
          <p:cNvSpPr>
            <a:spLocks noGrp="1"/>
          </p:cNvSpPr>
          <p:nvPr>
            <p:ph type="title" idx="4294967295"/>
          </p:nvPr>
        </p:nvSpPr>
        <p:spPr>
          <a:xfrm>
            <a:off x="383458" y="444500"/>
            <a:ext cx="7718425" cy="573088"/>
          </a:xfrm>
        </p:spPr>
        <p:txBody>
          <a:bodyPr/>
          <a:lstStyle/>
          <a:p>
            <a:r>
              <a:rPr lang="en-US"/>
              <a:t>Angiography </a:t>
            </a:r>
          </a:p>
        </p:txBody>
      </p:sp>
      <p:sp>
        <p:nvSpPr>
          <p:cNvPr id="3" name="Content Placeholder 2">
            <a:extLst>
              <a:ext uri="{FF2B5EF4-FFF2-40B4-BE49-F238E27FC236}">
                <a16:creationId xmlns:a16="http://schemas.microsoft.com/office/drawing/2014/main" id="{301C7D9B-DDE4-0160-2893-FD88CCD41CF0}"/>
              </a:ext>
            </a:extLst>
          </p:cNvPr>
          <p:cNvSpPr>
            <a:spLocks noGrp="1"/>
          </p:cNvSpPr>
          <p:nvPr>
            <p:ph idx="4294967295"/>
          </p:nvPr>
        </p:nvSpPr>
        <p:spPr>
          <a:xfrm>
            <a:off x="383458" y="1152525"/>
            <a:ext cx="7718425" cy="3416300"/>
          </a:xfrm>
        </p:spPr>
        <p:txBody>
          <a:bodyPr/>
          <a:lstStyle/>
          <a:p>
            <a:r>
              <a:rPr lang="en-US"/>
              <a:t>May be useful if bleeding persists and endoscopy fails to identify a bleeding site </a:t>
            </a:r>
          </a:p>
          <a:p>
            <a:r>
              <a:rPr lang="en-US"/>
              <a:t>Angiography along with transcatheter arterial embolization (TAE) should be considered for all patients with a known source of UGIB that don’t respond to endoscopic management, with active bleeding and negative endoscopy </a:t>
            </a:r>
          </a:p>
          <a:p>
            <a:r>
              <a:rPr lang="en-US"/>
              <a:t>In case of </a:t>
            </a:r>
            <a:r>
              <a:rPr lang="en-US" err="1"/>
              <a:t>aortoenteric</a:t>
            </a:r>
            <a:r>
              <a:rPr lang="en-US"/>
              <a:t> fistula, angiography requires active bleeding of 1 mL/min to be diagnostic </a:t>
            </a:r>
          </a:p>
        </p:txBody>
      </p:sp>
    </p:spTree>
    <p:extLst>
      <p:ext uri="{BB962C8B-B14F-4D97-AF65-F5344CB8AC3E}">
        <p14:creationId xmlns:p14="http://schemas.microsoft.com/office/powerpoint/2010/main" val="4154760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CFD806-A20C-921F-4363-7A26B6F4228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0393" y="822654"/>
            <a:ext cx="4211638" cy="362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6D84366-DF56-405E-7456-5C1A7CB7A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1084" y="822654"/>
            <a:ext cx="3292523" cy="3628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9403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vy paint art pattern">
            <a:extLst>
              <a:ext uri="{FF2B5EF4-FFF2-40B4-BE49-F238E27FC236}">
                <a16:creationId xmlns:a16="http://schemas.microsoft.com/office/drawing/2014/main" id="{B791A957-6776-89E4-9B01-4681387B7D69}"/>
              </a:ext>
            </a:extLst>
          </p:cNvPr>
          <p:cNvPicPr>
            <a:picLocks noChangeAspect="1"/>
          </p:cNvPicPr>
          <p:nvPr/>
        </p:nvPicPr>
        <p:blipFill rotWithShape="1">
          <a:blip r:embed="rId3">
            <a:duotone>
              <a:schemeClr val="accent1">
                <a:shade val="45000"/>
                <a:satMod val="135000"/>
              </a:schemeClr>
              <a:prstClr val="white"/>
            </a:duotone>
            <a:alphaModFix amt="35000"/>
          </a:blip>
          <a:srcRect t="3657" b="15986"/>
          <a:stretch/>
        </p:blipFill>
        <p:spPr>
          <a:xfrm>
            <a:off x="15" y="0"/>
            <a:ext cx="9143985" cy="5143500"/>
          </a:xfrm>
          <a:prstGeom prst="rect">
            <a:avLst/>
          </a:prstGeom>
        </p:spPr>
      </p:pic>
      <p:sp>
        <p:nvSpPr>
          <p:cNvPr id="2" name="object 2"/>
          <p:cNvSpPr txBox="1">
            <a:spLocks noGrp="1"/>
          </p:cNvSpPr>
          <p:nvPr>
            <p:ph type="title" idx="4294967295"/>
          </p:nvPr>
        </p:nvSpPr>
        <p:spPr>
          <a:xfrm>
            <a:off x="1561270" y="431508"/>
            <a:ext cx="6015038" cy="578844"/>
          </a:xfrm>
          <a:prstGeom prst="rect">
            <a:avLst/>
          </a:prstGeom>
        </p:spPr>
        <p:txBody>
          <a:bodyPr spcFirstLastPara="1" vert="horz" wrap="square" lIns="0" tIns="11906" rIns="0" bIns="0" rtlCol="0" anchor="t" anchorCtr="0">
            <a:spAutoFit/>
          </a:bodyPr>
          <a:lstStyle/>
          <a:p>
            <a:pPr marL="9525" algn="ctr">
              <a:spcBef>
                <a:spcPts val="94"/>
              </a:spcBef>
              <a:tabLst>
                <a:tab pos="2474119" algn="l"/>
              </a:tabLst>
            </a:pPr>
            <a:r>
              <a:rPr sz="3600" spc="4">
                <a:latin typeface="Microsoft YaHei Light" panose="020B0502040204020203" pitchFamily="34" charset="-122"/>
                <a:ea typeface="Microsoft YaHei Light" panose="020B0502040204020203" pitchFamily="34" charset="-122"/>
              </a:rPr>
              <a:t>Bleeding</a:t>
            </a:r>
            <a:r>
              <a:rPr sz="3600" spc="8">
                <a:latin typeface="Microsoft YaHei Light" panose="020B0502040204020203" pitchFamily="34" charset="-122"/>
                <a:ea typeface="Microsoft YaHei Light" panose="020B0502040204020203" pitchFamily="34" charset="-122"/>
              </a:rPr>
              <a:t> </a:t>
            </a:r>
            <a:r>
              <a:rPr sz="3600">
                <a:latin typeface="Microsoft YaHei Light" panose="020B0502040204020203" pitchFamily="34" charset="-122"/>
                <a:ea typeface="Microsoft YaHei Light" panose="020B0502040204020203" pitchFamily="34" charset="-122"/>
              </a:rPr>
              <a:t>peptic</a:t>
            </a:r>
            <a:r>
              <a:rPr lang="en-US" sz="3600">
                <a:latin typeface="Microsoft YaHei Light" panose="020B0502040204020203" pitchFamily="34" charset="-122"/>
                <a:ea typeface="Microsoft YaHei Light" panose="020B0502040204020203" pitchFamily="34" charset="-122"/>
              </a:rPr>
              <a:t> </a:t>
            </a:r>
            <a:r>
              <a:rPr sz="3600" spc="4">
                <a:latin typeface="Microsoft YaHei Light" panose="020B0502040204020203" pitchFamily="34" charset="-122"/>
                <a:ea typeface="Microsoft YaHei Light" panose="020B0502040204020203" pitchFamily="34" charset="-122"/>
              </a:rPr>
              <a:t>ulcer</a:t>
            </a:r>
            <a:r>
              <a:rPr sz="3600" spc="-53">
                <a:latin typeface="Microsoft YaHei Light" panose="020B0502040204020203" pitchFamily="34" charset="-122"/>
                <a:ea typeface="Microsoft YaHei Light" panose="020B0502040204020203" pitchFamily="34" charset="-122"/>
              </a:rPr>
              <a:t> </a:t>
            </a:r>
            <a:r>
              <a:rPr sz="3600" spc="4">
                <a:latin typeface="Microsoft YaHei Light" panose="020B0502040204020203" pitchFamily="34" charset="-122"/>
                <a:ea typeface="Microsoft YaHei Light" panose="020B0502040204020203" pitchFamily="34" charset="-122"/>
              </a:rPr>
              <a:t>disease</a:t>
            </a:r>
            <a:endParaRPr sz="3600">
              <a:latin typeface="Microsoft YaHei Light" panose="020B0502040204020203" pitchFamily="34" charset="-122"/>
              <a:ea typeface="Microsoft YaHei Light" panose="020B0502040204020203" pitchFamily="34" charset="-122"/>
            </a:endParaRPr>
          </a:p>
        </p:txBody>
      </p:sp>
      <p:grpSp>
        <p:nvGrpSpPr>
          <p:cNvPr id="3" name="object 3"/>
          <p:cNvGrpSpPr/>
          <p:nvPr/>
        </p:nvGrpSpPr>
        <p:grpSpPr>
          <a:xfrm>
            <a:off x="907298" y="1687128"/>
            <a:ext cx="7016079" cy="2658209"/>
            <a:chOff x="-200453" y="2144729"/>
            <a:chExt cx="9354772" cy="3544278"/>
          </a:xfrm>
        </p:grpSpPr>
        <p:pic>
          <p:nvPicPr>
            <p:cNvPr id="4" name="object 4"/>
            <p:cNvPicPr/>
            <p:nvPr/>
          </p:nvPicPr>
          <p:blipFill>
            <a:blip r:embed="rId4" cstate="print"/>
            <a:stretch>
              <a:fillRect/>
            </a:stretch>
          </p:blipFill>
          <p:spPr>
            <a:xfrm>
              <a:off x="1738045" y="2417100"/>
              <a:ext cx="6146941" cy="2623933"/>
            </a:xfrm>
            <a:prstGeom prst="rect">
              <a:avLst/>
            </a:prstGeom>
          </p:spPr>
        </p:pic>
        <p:pic>
          <p:nvPicPr>
            <p:cNvPr id="5" name="object 5"/>
            <p:cNvPicPr/>
            <p:nvPr/>
          </p:nvPicPr>
          <p:blipFill>
            <a:blip r:embed="rId5" cstate="print"/>
            <a:stretch>
              <a:fillRect/>
            </a:stretch>
          </p:blipFill>
          <p:spPr>
            <a:xfrm>
              <a:off x="4367693" y="3187722"/>
              <a:ext cx="170564" cy="205153"/>
            </a:xfrm>
            <a:prstGeom prst="rect">
              <a:avLst/>
            </a:prstGeom>
          </p:spPr>
        </p:pic>
        <p:pic>
          <p:nvPicPr>
            <p:cNvPr id="6" name="object 6"/>
            <p:cNvPicPr/>
            <p:nvPr/>
          </p:nvPicPr>
          <p:blipFill>
            <a:blip r:embed="rId6" cstate="print"/>
            <a:stretch>
              <a:fillRect/>
            </a:stretch>
          </p:blipFill>
          <p:spPr>
            <a:xfrm>
              <a:off x="1619641" y="2144729"/>
              <a:ext cx="4529493" cy="3544277"/>
            </a:xfrm>
            <a:prstGeom prst="rect">
              <a:avLst/>
            </a:prstGeom>
          </p:spPr>
        </p:pic>
        <p:pic>
          <p:nvPicPr>
            <p:cNvPr id="7" name="object 7"/>
            <p:cNvPicPr/>
            <p:nvPr/>
          </p:nvPicPr>
          <p:blipFill>
            <a:blip r:embed="rId7" cstate="print"/>
            <a:stretch>
              <a:fillRect/>
            </a:stretch>
          </p:blipFill>
          <p:spPr>
            <a:xfrm>
              <a:off x="-200453" y="2144729"/>
              <a:ext cx="4149771" cy="3544278"/>
            </a:xfrm>
            <a:prstGeom prst="rect">
              <a:avLst/>
            </a:prstGeom>
          </p:spPr>
        </p:pic>
        <p:pic>
          <p:nvPicPr>
            <p:cNvPr id="9" name="object 9"/>
            <p:cNvPicPr/>
            <p:nvPr/>
          </p:nvPicPr>
          <p:blipFill>
            <a:blip r:embed="rId8" cstate="print"/>
            <a:stretch>
              <a:fillRect/>
            </a:stretch>
          </p:blipFill>
          <p:spPr>
            <a:xfrm>
              <a:off x="5769412" y="2144729"/>
              <a:ext cx="3384907" cy="3544277"/>
            </a:xfrm>
            <a:prstGeom prst="rect">
              <a:avLst/>
            </a:prstGeom>
          </p:spPr>
        </p:pic>
        <p:pic>
          <p:nvPicPr>
            <p:cNvPr id="8" name="object 8"/>
            <p:cNvPicPr/>
            <p:nvPr/>
          </p:nvPicPr>
          <p:blipFill>
            <a:blip r:embed="rId9" cstate="print"/>
            <a:stretch>
              <a:fillRect/>
            </a:stretch>
          </p:blipFill>
          <p:spPr>
            <a:xfrm>
              <a:off x="2723522" y="2353824"/>
              <a:ext cx="3458904" cy="3126083"/>
            </a:xfrm>
            <a:prstGeom prst="rect">
              <a:avLst/>
            </a:prstGeom>
          </p:spPr>
        </p:pic>
      </p:grpSp>
      <p:sp>
        <p:nvSpPr>
          <p:cNvPr id="10" name="object 2">
            <a:extLst>
              <a:ext uri="{FF2B5EF4-FFF2-40B4-BE49-F238E27FC236}">
                <a16:creationId xmlns:a16="http://schemas.microsoft.com/office/drawing/2014/main" id="{28E55D51-49BC-F66C-56B2-D88062703E10}"/>
              </a:ext>
            </a:extLst>
          </p:cNvPr>
          <p:cNvSpPr txBox="1">
            <a:spLocks/>
          </p:cNvSpPr>
          <p:nvPr/>
        </p:nvSpPr>
        <p:spPr>
          <a:xfrm>
            <a:off x="2569043" y="1081625"/>
            <a:ext cx="3755999" cy="301845"/>
          </a:xfrm>
          <a:prstGeom prst="rect">
            <a:avLst/>
          </a:prstGeom>
          <a:noFill/>
          <a:ln>
            <a:noFill/>
          </a:ln>
        </p:spPr>
        <p:txBody>
          <a:bodyPr spcFirstLastPara="1" vert="horz" wrap="square" lIns="0" tIns="11906"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Vidaloka"/>
              <a:buNone/>
              <a:defRPr sz="3000" b="0" i="0" u="none" strike="noStrike" cap="none">
                <a:solidFill>
                  <a:schemeClr val="dk1"/>
                </a:solidFill>
                <a:latin typeface="Vidaloka"/>
                <a:ea typeface="Vidaloka"/>
                <a:cs typeface="Vidaloka"/>
                <a:sym typeface="Vidaloka"/>
              </a:defRPr>
            </a:lvl1pPr>
            <a:lvl2pPr marR="0" lvl="1"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1" u="none" strike="noStrike" cap="none">
                <a:solidFill>
                  <a:schemeClr val="dk1"/>
                </a:solidFill>
                <a:latin typeface="Arial"/>
                <a:ea typeface="Arial"/>
                <a:cs typeface="Arial"/>
                <a:sym typeface="Arial"/>
              </a:defRPr>
            </a:lvl9pPr>
          </a:lstStyle>
          <a:p>
            <a:pPr marL="9525" algn="ctr">
              <a:spcBef>
                <a:spcPts val="94"/>
              </a:spcBef>
              <a:tabLst>
                <a:tab pos="2474119" algn="l"/>
              </a:tabLst>
            </a:pPr>
            <a:r>
              <a:rPr lang="en-US" sz="1800" spc="4">
                <a:latin typeface="Microsoft YaHei Light" panose="020B0502040204020203" pitchFamily="34" charset="-122"/>
                <a:ea typeface="Microsoft YaHei Light" panose="020B0502040204020203" pitchFamily="34" charset="-122"/>
              </a:rPr>
              <a:t>Alia </a:t>
            </a:r>
            <a:r>
              <a:rPr lang="en-US" sz="1800" spc="4" err="1">
                <a:latin typeface="Microsoft YaHei Light" panose="020B0502040204020203" pitchFamily="34" charset="-122"/>
                <a:ea typeface="Microsoft YaHei Light" panose="020B0502040204020203" pitchFamily="34" charset="-122"/>
              </a:rPr>
              <a:t>Qublan</a:t>
            </a:r>
            <a:endParaRPr lang="en-US" sz="3600">
              <a:latin typeface="Microsoft YaHei Light" panose="020B0502040204020203" pitchFamily="34" charset="-122"/>
              <a:ea typeface="Microsoft YaHei Light" panose="020B0502040204020203"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6879" y="2169737"/>
            <a:ext cx="7408471" cy="2388924"/>
          </a:xfrm>
          <a:prstGeom prst="rect">
            <a:avLst/>
          </a:prstGeom>
        </p:spPr>
        <p:txBody>
          <a:bodyPr vert="horz" wrap="square" lIns="0" tIns="9525" rIns="0" bIns="0" rtlCol="0">
            <a:spAutoFit/>
          </a:bodyPr>
          <a:lstStyle/>
          <a:p>
            <a:pPr marL="197168" indent="-126206">
              <a:spcBef>
                <a:spcPts val="75"/>
              </a:spcBef>
              <a:buFont typeface="Arial MT"/>
              <a:buChar char="•"/>
              <a:tabLst>
                <a:tab pos="197644" algn="l"/>
              </a:tabLst>
            </a:pPr>
            <a:r>
              <a:rPr spc="-8">
                <a:latin typeface="Microsoft YaHei Light" panose="020B0502040204020203" pitchFamily="34" charset="-122"/>
                <a:ea typeface="Microsoft YaHei Light" panose="020B0502040204020203" pitchFamily="34" charset="-122"/>
                <a:cs typeface="Calibri"/>
              </a:rPr>
              <a:t>Peptic</a:t>
            </a:r>
            <a:r>
              <a:rPr spc="-26">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ulcer</a:t>
            </a:r>
            <a:r>
              <a:rPr spc="-23">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disease</a:t>
            </a:r>
            <a:endParaRPr>
              <a:latin typeface="Microsoft YaHei Light" panose="020B0502040204020203" pitchFamily="34" charset="-122"/>
              <a:ea typeface="Microsoft YaHei Light" panose="020B0502040204020203" pitchFamily="34" charset="-122"/>
              <a:cs typeface="Calibri"/>
            </a:endParaRPr>
          </a:p>
          <a:p>
            <a:pPr marL="197168" marR="3810">
              <a:lnSpc>
                <a:spcPts val="1163"/>
              </a:lnSpc>
              <a:spcBef>
                <a:spcPts val="1196"/>
              </a:spcBef>
            </a:pPr>
            <a:r>
              <a:rPr spc="-4">
                <a:latin typeface="Microsoft YaHei Light" panose="020B0502040204020203" pitchFamily="34" charset="-122"/>
                <a:ea typeface="Microsoft YaHei Light" panose="020B0502040204020203" pitchFamily="34" charset="-122"/>
                <a:cs typeface="Calibri"/>
              </a:rPr>
              <a:t>PUD</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is</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the</a:t>
            </a:r>
            <a:r>
              <a:rPr spc="11">
                <a:latin typeface="Microsoft YaHei Light" panose="020B0502040204020203" pitchFamily="34" charset="-122"/>
                <a:ea typeface="Microsoft YaHei Light" panose="020B0502040204020203" pitchFamily="34" charset="-122"/>
                <a:cs typeface="Calibri"/>
              </a:rPr>
              <a:t> </a:t>
            </a:r>
            <a:r>
              <a:rPr spc="-8">
                <a:solidFill>
                  <a:srgbClr val="FF0000"/>
                </a:solidFill>
                <a:latin typeface="Microsoft YaHei Light" panose="020B0502040204020203" pitchFamily="34" charset="-122"/>
                <a:ea typeface="Microsoft YaHei Light" panose="020B0502040204020203" pitchFamily="34" charset="-122"/>
                <a:cs typeface="Calibri"/>
              </a:rPr>
              <a:t>discontinuation</a:t>
            </a:r>
            <a:r>
              <a:rPr>
                <a:solidFill>
                  <a:srgbClr val="FF0000"/>
                </a:solidFill>
                <a:latin typeface="Microsoft YaHei Light" panose="020B0502040204020203" pitchFamily="34" charset="-122"/>
                <a:ea typeface="Microsoft YaHei Light" panose="020B0502040204020203" pitchFamily="34" charset="-122"/>
                <a:cs typeface="Calibri"/>
              </a:rPr>
              <a:t> </a:t>
            </a:r>
            <a:r>
              <a:rPr spc="-4">
                <a:solidFill>
                  <a:srgbClr val="FF0000"/>
                </a:solidFill>
                <a:latin typeface="Microsoft YaHei Light" panose="020B0502040204020203" pitchFamily="34" charset="-122"/>
                <a:ea typeface="Microsoft YaHei Light" panose="020B0502040204020203" pitchFamily="34" charset="-122"/>
                <a:cs typeface="Calibri"/>
              </a:rPr>
              <a:t>of</a:t>
            </a:r>
            <a:r>
              <a:rPr>
                <a:solidFill>
                  <a:srgbClr val="FF0000"/>
                </a:solidFill>
                <a:latin typeface="Microsoft YaHei Light" panose="020B0502040204020203" pitchFamily="34" charset="-122"/>
                <a:ea typeface="Microsoft YaHei Light" panose="020B0502040204020203" pitchFamily="34" charset="-122"/>
                <a:cs typeface="Calibri"/>
              </a:rPr>
              <a:t> </a:t>
            </a:r>
            <a:r>
              <a:rPr spc="-4">
                <a:solidFill>
                  <a:srgbClr val="FF0000"/>
                </a:solidFill>
                <a:latin typeface="Microsoft YaHei Light" panose="020B0502040204020203" pitchFamily="34" charset="-122"/>
                <a:ea typeface="Microsoft YaHei Light" panose="020B0502040204020203" pitchFamily="34" charset="-122"/>
                <a:cs typeface="Calibri"/>
              </a:rPr>
              <a:t>the</a:t>
            </a:r>
            <a:r>
              <a:rPr>
                <a:solidFill>
                  <a:srgbClr val="FF0000"/>
                </a:solidFill>
                <a:latin typeface="Microsoft YaHei Light" panose="020B0502040204020203" pitchFamily="34" charset="-122"/>
                <a:ea typeface="Microsoft YaHei Light" panose="020B0502040204020203" pitchFamily="34" charset="-122"/>
                <a:cs typeface="Calibri"/>
              </a:rPr>
              <a:t> </a:t>
            </a:r>
            <a:r>
              <a:rPr spc="-8">
                <a:solidFill>
                  <a:srgbClr val="FF0000"/>
                </a:solidFill>
                <a:latin typeface="Microsoft YaHei Light" panose="020B0502040204020203" pitchFamily="34" charset="-122"/>
                <a:ea typeface="Microsoft YaHei Light" panose="020B0502040204020203" pitchFamily="34" charset="-122"/>
                <a:cs typeface="Calibri"/>
              </a:rPr>
              <a:t>mucosa</a:t>
            </a:r>
            <a:r>
              <a:rPr>
                <a:solidFill>
                  <a:srgbClr val="FF0000"/>
                </a:solidFill>
                <a:latin typeface="Microsoft YaHei Light" panose="020B0502040204020203" pitchFamily="34" charset="-122"/>
                <a:ea typeface="Microsoft YaHei Light" panose="020B0502040204020203" pitchFamily="34" charset="-122"/>
                <a:cs typeface="Calibri"/>
              </a:rPr>
              <a:t> </a:t>
            </a:r>
            <a:r>
              <a:rPr spc="-4">
                <a:solidFill>
                  <a:srgbClr val="FF0000"/>
                </a:solidFill>
                <a:latin typeface="Microsoft YaHei Light" panose="020B0502040204020203" pitchFamily="34" charset="-122"/>
                <a:ea typeface="Microsoft YaHei Light" panose="020B0502040204020203" pitchFamily="34" charset="-122"/>
                <a:cs typeface="Calibri"/>
              </a:rPr>
              <a:t>of</a:t>
            </a:r>
            <a:r>
              <a:rPr>
                <a:solidFill>
                  <a:srgbClr val="FF0000"/>
                </a:solidFill>
                <a:latin typeface="Microsoft YaHei Light" panose="020B0502040204020203" pitchFamily="34" charset="-122"/>
                <a:ea typeface="Microsoft YaHei Light" panose="020B0502040204020203" pitchFamily="34" charset="-122"/>
                <a:cs typeface="Calibri"/>
              </a:rPr>
              <a:t> </a:t>
            </a:r>
            <a:r>
              <a:rPr spc="-4">
                <a:solidFill>
                  <a:srgbClr val="FF0000"/>
                </a:solidFill>
                <a:latin typeface="Microsoft YaHei Light" panose="020B0502040204020203" pitchFamily="34" charset="-122"/>
                <a:ea typeface="Microsoft YaHei Light" panose="020B0502040204020203" pitchFamily="34" charset="-122"/>
                <a:cs typeface="Calibri"/>
              </a:rPr>
              <a:t>the</a:t>
            </a:r>
            <a:r>
              <a:rPr>
                <a:solidFill>
                  <a:srgbClr val="FF0000"/>
                </a:solidFill>
                <a:latin typeface="Microsoft YaHei Light" panose="020B0502040204020203" pitchFamily="34" charset="-122"/>
                <a:ea typeface="Microsoft YaHei Light" panose="020B0502040204020203" pitchFamily="34" charset="-122"/>
                <a:cs typeface="Calibri"/>
              </a:rPr>
              <a:t> </a:t>
            </a:r>
            <a:r>
              <a:rPr spc="-11">
                <a:solidFill>
                  <a:srgbClr val="FF0000"/>
                </a:solidFill>
                <a:latin typeface="Microsoft YaHei Light" panose="020B0502040204020203" pitchFamily="34" charset="-122"/>
                <a:ea typeface="Microsoft YaHei Light" panose="020B0502040204020203" pitchFamily="34" charset="-122"/>
                <a:cs typeface="Calibri"/>
              </a:rPr>
              <a:t>gastrointestinal</a:t>
            </a:r>
            <a:r>
              <a:rPr>
                <a:solidFill>
                  <a:srgbClr val="FF0000"/>
                </a:solidFill>
                <a:latin typeface="Microsoft YaHei Light" panose="020B0502040204020203" pitchFamily="34" charset="-122"/>
                <a:ea typeface="Microsoft YaHei Light" panose="020B0502040204020203" pitchFamily="34" charset="-122"/>
                <a:cs typeface="Calibri"/>
              </a:rPr>
              <a:t> </a:t>
            </a:r>
            <a:r>
              <a:rPr spc="-8">
                <a:solidFill>
                  <a:srgbClr val="FF0000"/>
                </a:solidFill>
                <a:latin typeface="Microsoft YaHei Light" panose="020B0502040204020203" pitchFamily="34" charset="-122"/>
                <a:ea typeface="Microsoft YaHei Light" panose="020B0502040204020203" pitchFamily="34" charset="-122"/>
                <a:cs typeface="Calibri"/>
              </a:rPr>
              <a:t>tract</a:t>
            </a:r>
            <a:r>
              <a:rPr spc="71">
                <a:solidFill>
                  <a:srgbClr val="FF0000"/>
                </a:solidFill>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that </a:t>
            </a:r>
            <a:r>
              <a:rPr spc="-4">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extends</a:t>
            </a:r>
            <a:r>
              <a:rPr spc="-4">
                <a:latin typeface="Microsoft YaHei Light" panose="020B0502040204020203" pitchFamily="34" charset="-122"/>
                <a:ea typeface="Microsoft YaHei Light" panose="020B0502040204020203" pitchFamily="34" charset="-122"/>
                <a:cs typeface="Calibri"/>
              </a:rPr>
              <a:t> deep </a:t>
            </a:r>
            <a:r>
              <a:rPr spc="-11">
                <a:latin typeface="Microsoft YaHei Light" panose="020B0502040204020203" pitchFamily="34" charset="-122"/>
                <a:ea typeface="Microsoft YaHei Light" panose="020B0502040204020203" pitchFamily="34" charset="-122"/>
                <a:cs typeface="Calibri"/>
              </a:rPr>
              <a:t>into</a:t>
            </a:r>
            <a:r>
              <a:rPr spc="-4">
                <a:latin typeface="Microsoft YaHei Light" panose="020B0502040204020203" pitchFamily="34" charset="-122"/>
                <a:ea typeface="Microsoft YaHei Light" panose="020B0502040204020203" pitchFamily="34" charset="-122"/>
                <a:cs typeface="Calibri"/>
              </a:rPr>
              <a:t> the</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muscularis </a:t>
            </a:r>
            <a:r>
              <a:rPr spc="-8">
                <a:latin typeface="Microsoft YaHei Light" panose="020B0502040204020203" pitchFamily="34" charset="-122"/>
                <a:ea typeface="Microsoft YaHei Light" panose="020B0502040204020203" pitchFamily="34" charset="-122"/>
                <a:cs typeface="Calibri"/>
              </a:rPr>
              <a:t>propria</a:t>
            </a:r>
            <a:r>
              <a:rPr spc="-4">
                <a:latin typeface="Microsoft YaHei Light" panose="020B0502040204020203" pitchFamily="34" charset="-122"/>
                <a:ea typeface="Microsoft YaHei Light" panose="020B0502040204020203" pitchFamily="34" charset="-122"/>
                <a:cs typeface="Calibri"/>
              </a:rPr>
              <a:t> </a:t>
            </a:r>
            <a:r>
              <a:rPr spc="-11">
                <a:latin typeface="Microsoft YaHei Light" panose="020B0502040204020203" pitchFamily="34" charset="-122"/>
                <a:ea typeface="Microsoft YaHei Light" panose="020B0502040204020203" pitchFamily="34" charset="-122"/>
                <a:cs typeface="Calibri"/>
              </a:rPr>
              <a:t>layer</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of the </a:t>
            </a:r>
            <a:r>
              <a:rPr spc="-8">
                <a:latin typeface="Microsoft YaHei Light" panose="020B0502040204020203" pitchFamily="34" charset="-122"/>
                <a:ea typeface="Microsoft YaHei Light" panose="020B0502040204020203" pitchFamily="34" charset="-122"/>
                <a:cs typeface="Calibri"/>
              </a:rPr>
              <a:t>gastric</a:t>
            </a:r>
            <a:r>
              <a:rPr spc="8">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mucosa</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caused </a:t>
            </a:r>
            <a:r>
              <a:rPr spc="-263">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by the </a:t>
            </a:r>
            <a:r>
              <a:rPr spc="-8">
                <a:latin typeface="Microsoft YaHei Light" panose="020B0502040204020203" pitchFamily="34" charset="-122"/>
                <a:ea typeface="Microsoft YaHei Light" panose="020B0502040204020203" pitchFamily="34" charset="-122"/>
                <a:cs typeface="Calibri"/>
              </a:rPr>
              <a:t>corrosive </a:t>
            </a:r>
            <a:r>
              <a:rPr>
                <a:latin typeface="Microsoft YaHei Light" panose="020B0502040204020203" pitchFamily="34" charset="-122"/>
                <a:ea typeface="Microsoft YaHei Light" panose="020B0502040204020203" pitchFamily="34" charset="-122"/>
                <a:cs typeface="Calibri"/>
              </a:rPr>
              <a:t>action </a:t>
            </a:r>
            <a:r>
              <a:rPr spc="-4">
                <a:latin typeface="Microsoft YaHei Light" panose="020B0502040204020203" pitchFamily="34" charset="-122"/>
                <a:ea typeface="Microsoft YaHei Light" panose="020B0502040204020203" pitchFamily="34" charset="-122"/>
                <a:cs typeface="Calibri"/>
              </a:rPr>
              <a:t>of pepsin </a:t>
            </a:r>
            <a:r>
              <a:rPr>
                <a:latin typeface="Microsoft YaHei Light" panose="020B0502040204020203" pitchFamily="34" charset="-122"/>
                <a:ea typeface="Microsoft YaHei Light" panose="020B0502040204020203" pitchFamily="34" charset="-122"/>
                <a:cs typeface="Calibri"/>
              </a:rPr>
              <a:t>and </a:t>
            </a:r>
            <a:r>
              <a:rPr spc="-8">
                <a:latin typeface="Microsoft YaHei Light" panose="020B0502040204020203" pitchFamily="34" charset="-122"/>
                <a:ea typeface="Microsoft YaHei Light" panose="020B0502040204020203" pitchFamily="34" charset="-122"/>
                <a:cs typeface="Calibri"/>
              </a:rPr>
              <a:t>hydrochloric</a:t>
            </a:r>
            <a:r>
              <a:rPr spc="-4">
                <a:latin typeface="Microsoft YaHei Light" panose="020B0502040204020203" pitchFamily="34" charset="-122"/>
                <a:ea typeface="Microsoft YaHei Light" panose="020B0502040204020203" pitchFamily="34" charset="-122"/>
                <a:cs typeface="Calibri"/>
              </a:rPr>
              <a:t> </a:t>
            </a:r>
            <a:r>
              <a:rPr>
                <a:latin typeface="Microsoft YaHei Light" panose="020B0502040204020203" pitchFamily="34" charset="-122"/>
                <a:ea typeface="Microsoft YaHei Light" panose="020B0502040204020203" pitchFamily="34" charset="-122"/>
                <a:cs typeface="Calibri"/>
              </a:rPr>
              <a:t>acid. </a:t>
            </a:r>
            <a:r>
              <a:rPr spc="-4">
                <a:latin typeface="Microsoft YaHei Light" panose="020B0502040204020203" pitchFamily="34" charset="-122"/>
                <a:ea typeface="Microsoft YaHei Light" panose="020B0502040204020203" pitchFamily="34" charset="-122"/>
                <a:cs typeface="Calibri"/>
              </a:rPr>
              <a:t>It usually </a:t>
            </a:r>
            <a:r>
              <a:rPr spc="-8">
                <a:latin typeface="Microsoft YaHei Light" panose="020B0502040204020203" pitchFamily="34" charset="-122"/>
                <a:ea typeface="Microsoft YaHei Light" panose="020B0502040204020203" pitchFamily="34" charset="-122"/>
                <a:cs typeface="Calibri"/>
              </a:rPr>
              <a:t>occurs </a:t>
            </a:r>
            <a:r>
              <a:rPr spc="-4">
                <a:latin typeface="Microsoft YaHei Light" panose="020B0502040204020203" pitchFamily="34" charset="-122"/>
                <a:ea typeface="Microsoft YaHei Light" panose="020B0502040204020203" pitchFamily="34" charset="-122"/>
                <a:cs typeface="Calibri"/>
              </a:rPr>
              <a:t>in the </a:t>
            </a:r>
            <a:r>
              <a:rPr spc="-8">
                <a:latin typeface="Microsoft YaHei Light" panose="020B0502040204020203" pitchFamily="34" charset="-122"/>
                <a:ea typeface="Microsoft YaHei Light" panose="020B0502040204020203" pitchFamily="34" charset="-122"/>
                <a:cs typeface="Calibri"/>
              </a:rPr>
              <a:t>stomach</a:t>
            </a:r>
            <a:r>
              <a:rPr spc="-4">
                <a:latin typeface="Microsoft YaHei Light" panose="020B0502040204020203" pitchFamily="34" charset="-122"/>
                <a:ea typeface="Microsoft YaHei Light" panose="020B0502040204020203" pitchFamily="34" charset="-122"/>
                <a:cs typeface="Calibri"/>
              </a:rPr>
              <a:t> </a:t>
            </a:r>
            <a:r>
              <a:rPr>
                <a:latin typeface="Microsoft YaHei Light" panose="020B0502040204020203" pitchFamily="34" charset="-122"/>
                <a:ea typeface="Microsoft YaHei Light" panose="020B0502040204020203" pitchFamily="34" charset="-122"/>
                <a:cs typeface="Calibri"/>
              </a:rPr>
              <a:t>and</a:t>
            </a:r>
            <a:r>
              <a:rPr spc="-4">
                <a:latin typeface="Microsoft YaHei Light" panose="020B0502040204020203" pitchFamily="34" charset="-122"/>
                <a:ea typeface="Microsoft YaHei Light" panose="020B0502040204020203" pitchFamily="34" charset="-122"/>
                <a:cs typeface="Calibri"/>
              </a:rPr>
              <a:t> the </a:t>
            </a:r>
            <a:r>
              <a:rPr spc="-11">
                <a:latin typeface="Microsoft YaHei Light" panose="020B0502040204020203" pitchFamily="34" charset="-122"/>
                <a:ea typeface="Microsoft YaHei Light" panose="020B0502040204020203" pitchFamily="34" charset="-122"/>
                <a:cs typeface="Calibri"/>
              </a:rPr>
              <a:t>proximal</a:t>
            </a:r>
            <a:r>
              <a:rPr spc="-4">
                <a:latin typeface="Microsoft YaHei Light" panose="020B0502040204020203" pitchFamily="34" charset="-122"/>
                <a:ea typeface="Microsoft YaHei Light" panose="020B0502040204020203" pitchFamily="34" charset="-122"/>
                <a:cs typeface="Calibri"/>
              </a:rPr>
              <a:t> duodenum</a:t>
            </a:r>
            <a:r>
              <a:rPr spc="4">
                <a:latin typeface="Microsoft YaHei Light" panose="020B0502040204020203" pitchFamily="34" charset="-122"/>
                <a:ea typeface="Microsoft YaHei Light" panose="020B0502040204020203" pitchFamily="34" charset="-122"/>
                <a:cs typeface="Calibri"/>
              </a:rPr>
              <a:t> </a:t>
            </a:r>
            <a:r>
              <a:rPr>
                <a:latin typeface="Microsoft YaHei Light" panose="020B0502040204020203" pitchFamily="34" charset="-122"/>
                <a:ea typeface="Microsoft YaHei Light" panose="020B0502040204020203" pitchFamily="34" charset="-122"/>
                <a:cs typeface="Calibri"/>
              </a:rPr>
              <a:t>and</a:t>
            </a:r>
            <a:r>
              <a:rPr spc="-4">
                <a:latin typeface="Microsoft YaHei Light" panose="020B0502040204020203" pitchFamily="34" charset="-122"/>
                <a:ea typeface="Microsoft YaHei Light" panose="020B0502040204020203" pitchFamily="34" charset="-122"/>
                <a:cs typeface="Calibri"/>
              </a:rPr>
              <a:t> it can </a:t>
            </a:r>
            <a:r>
              <a:rPr spc="-11">
                <a:latin typeface="Microsoft YaHei Light" panose="020B0502040204020203" pitchFamily="34" charset="-122"/>
                <a:ea typeface="Microsoft YaHei Light" panose="020B0502040204020203" pitchFamily="34" charset="-122"/>
                <a:cs typeface="Calibri"/>
              </a:rPr>
              <a:t>involve</a:t>
            </a:r>
            <a:r>
              <a:rPr spc="-4">
                <a:latin typeface="Microsoft YaHei Light" panose="020B0502040204020203" pitchFamily="34" charset="-122"/>
                <a:ea typeface="Microsoft YaHei Light" panose="020B0502040204020203" pitchFamily="34" charset="-122"/>
                <a:cs typeface="Calibri"/>
              </a:rPr>
              <a:t> the </a:t>
            </a:r>
            <a:r>
              <a:rPr spc="-8">
                <a:latin typeface="Microsoft YaHei Light" panose="020B0502040204020203" pitchFamily="34" charset="-122"/>
                <a:ea typeface="Microsoft YaHei Light" panose="020B0502040204020203" pitchFamily="34" charset="-122"/>
                <a:cs typeface="Calibri"/>
              </a:rPr>
              <a:t>lower</a:t>
            </a:r>
            <a:r>
              <a:rPr spc="-4">
                <a:latin typeface="Microsoft YaHei Light" panose="020B0502040204020203" pitchFamily="34" charset="-122"/>
                <a:ea typeface="Microsoft YaHei Light" panose="020B0502040204020203" pitchFamily="34" charset="-122"/>
                <a:cs typeface="Calibri"/>
              </a:rPr>
              <a:t> esophagus</a:t>
            </a:r>
            <a:r>
              <a:rPr>
                <a:latin typeface="Microsoft YaHei Light" panose="020B0502040204020203" pitchFamily="34" charset="-122"/>
                <a:ea typeface="Microsoft YaHei Light" panose="020B0502040204020203" pitchFamily="34" charset="-122"/>
                <a:cs typeface="Calibri"/>
              </a:rPr>
              <a:t>,</a:t>
            </a:r>
            <a:r>
              <a:rPr spc="-4">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distal</a:t>
            </a:r>
            <a:r>
              <a:rPr spc="-4">
                <a:latin typeface="Microsoft YaHei Light" panose="020B0502040204020203" pitchFamily="34" charset="-122"/>
                <a:ea typeface="Microsoft YaHei Light" panose="020B0502040204020203" pitchFamily="34" charset="-122"/>
                <a:cs typeface="Calibri"/>
              </a:rPr>
              <a:t> duodenum or</a:t>
            </a:r>
            <a:r>
              <a:rPr spc="-8">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jejunum</a:t>
            </a:r>
            <a:endParaRPr>
              <a:latin typeface="Microsoft YaHei Light" panose="020B0502040204020203" pitchFamily="34" charset="-122"/>
              <a:ea typeface="Microsoft YaHei Light" panose="020B0502040204020203" pitchFamily="34" charset="-122"/>
              <a:cs typeface="Calibri"/>
            </a:endParaRPr>
          </a:p>
          <a:p>
            <a:pPr>
              <a:spcBef>
                <a:spcPts val="34"/>
              </a:spcBef>
            </a:pPr>
            <a:endParaRPr sz="1200">
              <a:latin typeface="Microsoft YaHei Light" panose="020B0502040204020203" pitchFamily="34" charset="-122"/>
              <a:ea typeface="Microsoft YaHei Light" panose="020B0502040204020203" pitchFamily="34" charset="-122"/>
              <a:cs typeface="Calibri"/>
            </a:endParaRPr>
          </a:p>
          <a:p>
            <a:pPr marL="197168" indent="-126206">
              <a:lnSpc>
                <a:spcPts val="1358"/>
              </a:lnSpc>
              <a:buFont typeface="Arial MT"/>
              <a:buChar char="•"/>
              <a:tabLst>
                <a:tab pos="197644" algn="l"/>
              </a:tabLst>
            </a:pPr>
            <a:r>
              <a:rPr spc="-11">
                <a:uFill>
                  <a:solidFill>
                    <a:srgbClr val="000000"/>
                  </a:solidFill>
                </a:uFill>
                <a:latin typeface="Microsoft YaHei Light" panose="020B0502040204020203" pitchFamily="34" charset="-122"/>
                <a:ea typeface="Microsoft YaHei Light" panose="020B0502040204020203" pitchFamily="34" charset="-122"/>
                <a:cs typeface="Calibri"/>
              </a:rPr>
              <a:t>Types</a:t>
            </a:r>
            <a:r>
              <a:rPr spc="-11">
                <a:latin typeface="Microsoft YaHei Light" panose="020B0502040204020203" pitchFamily="34" charset="-122"/>
                <a:ea typeface="Microsoft YaHei Light" panose="020B0502040204020203" pitchFamily="34" charset="-122"/>
                <a:cs typeface="Calibri"/>
              </a:rPr>
              <a:t>:</a:t>
            </a:r>
            <a:endParaRPr>
              <a:latin typeface="Microsoft YaHei Light" panose="020B0502040204020203" pitchFamily="34" charset="-122"/>
              <a:ea typeface="Microsoft YaHei Light" panose="020B0502040204020203" pitchFamily="34" charset="-122"/>
              <a:cs typeface="Calibri"/>
            </a:endParaRPr>
          </a:p>
          <a:p>
            <a:pPr marL="270510" marR="512921" indent="-261461">
              <a:lnSpc>
                <a:spcPts val="1223"/>
              </a:lnSpc>
              <a:spcBef>
                <a:spcPts val="143"/>
              </a:spcBef>
              <a:buAutoNum type="arabicPeriod"/>
              <a:tabLst>
                <a:tab pos="270510" algn="l"/>
                <a:tab pos="270986" algn="l"/>
              </a:tabLst>
            </a:pPr>
            <a:r>
              <a:rPr spc="-8">
                <a:solidFill>
                  <a:srgbClr val="FF0000"/>
                </a:solidFill>
                <a:latin typeface="Microsoft YaHei Light" panose="020B0502040204020203" pitchFamily="34" charset="-122"/>
                <a:ea typeface="Microsoft YaHei Light" panose="020B0502040204020203" pitchFamily="34" charset="-122"/>
                <a:cs typeface="Calibri"/>
              </a:rPr>
              <a:t>Gastric </a:t>
            </a:r>
            <a:r>
              <a:rPr spc="-4">
                <a:solidFill>
                  <a:srgbClr val="FF0000"/>
                </a:solidFill>
                <a:latin typeface="Microsoft YaHei Light" panose="020B0502040204020203" pitchFamily="34" charset="-122"/>
                <a:ea typeface="Microsoft YaHei Light" panose="020B0502040204020203" pitchFamily="34" charset="-122"/>
                <a:cs typeface="Calibri"/>
              </a:rPr>
              <a:t>ulcer</a:t>
            </a:r>
            <a:r>
              <a:rPr spc="11">
                <a:solidFill>
                  <a:srgbClr val="FF0000"/>
                </a:solidFill>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(mostly </a:t>
            </a:r>
            <a:r>
              <a:rPr spc="-4">
                <a:latin typeface="Microsoft YaHei Light" panose="020B0502040204020203" pitchFamily="34" charset="-122"/>
                <a:ea typeface="Microsoft YaHei Light" panose="020B0502040204020203" pitchFamily="34" charset="-122"/>
                <a:cs typeface="Calibri"/>
              </a:rPr>
              <a:t>in the antrum</a:t>
            </a:r>
            <a:r>
              <a:rPr>
                <a:latin typeface="Microsoft YaHei Light" panose="020B0502040204020203" pitchFamily="34" charset="-122"/>
                <a:ea typeface="Microsoft YaHei Light" panose="020B0502040204020203" pitchFamily="34" charset="-122"/>
                <a:cs typeface="Calibri"/>
              </a:rPr>
              <a:t>,</a:t>
            </a:r>
            <a:r>
              <a:rPr spc="-4">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most</a:t>
            </a:r>
            <a:r>
              <a:rPr spc="-4">
                <a:latin typeface="Microsoft YaHei Light" panose="020B0502040204020203" pitchFamily="34" charset="-122"/>
                <a:ea typeface="Microsoft YaHei Light" panose="020B0502040204020203" pitchFamily="34" charset="-122"/>
                <a:cs typeface="Calibri"/>
              </a:rPr>
              <a:t> susceptible</a:t>
            </a:r>
            <a:r>
              <a:rPr spc="-8">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part </a:t>
            </a:r>
            <a:r>
              <a:rPr spc="-8">
                <a:latin typeface="Microsoft YaHei Light" panose="020B0502040204020203" pitchFamily="34" charset="-122"/>
                <a:ea typeface="Microsoft YaHei Light" panose="020B0502040204020203" pitchFamily="34" charset="-122"/>
                <a:cs typeface="Calibri"/>
              </a:rPr>
              <a:t>to</a:t>
            </a:r>
            <a:r>
              <a:rPr spc="-4">
                <a:latin typeface="Microsoft YaHei Light" panose="020B0502040204020203" pitchFamily="34" charset="-122"/>
                <a:ea typeface="Microsoft YaHei Light" panose="020B0502040204020203" pitchFamily="34" charset="-122"/>
                <a:cs typeface="Calibri"/>
              </a:rPr>
              <a:t> bleed </a:t>
            </a:r>
            <a:r>
              <a:rPr spc="-263">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is</a:t>
            </a:r>
            <a:r>
              <a:rPr spc="-8">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the lesser </a:t>
            </a:r>
            <a:r>
              <a:rPr spc="-8">
                <a:latin typeface="Microsoft YaHei Light" panose="020B0502040204020203" pitchFamily="34" charset="-122"/>
                <a:ea typeface="Microsoft YaHei Light" panose="020B0502040204020203" pitchFamily="34" charset="-122"/>
                <a:cs typeface="Calibri"/>
              </a:rPr>
              <a:t>curvature</a:t>
            </a:r>
            <a:r>
              <a:rPr>
                <a:latin typeface="Microsoft YaHei Light" panose="020B0502040204020203" pitchFamily="34" charset="-122"/>
                <a:ea typeface="Microsoft YaHei Light" panose="020B0502040204020203" pitchFamily="34" charset="-122"/>
                <a:cs typeface="Calibri"/>
              </a:rPr>
              <a:t>)</a:t>
            </a:r>
          </a:p>
          <a:p>
            <a:pPr marL="270510" marR="655796" indent="-261461">
              <a:lnSpc>
                <a:spcPct val="75900"/>
              </a:lnSpc>
              <a:spcBef>
                <a:spcPts val="236"/>
              </a:spcBef>
              <a:buFont typeface="Calibri"/>
              <a:buAutoNum type="arabicPeriod"/>
              <a:tabLst>
                <a:tab pos="385763" algn="l"/>
                <a:tab pos="386238" algn="l"/>
              </a:tabLst>
            </a:pPr>
            <a:r>
              <a:rPr sz="1100">
                <a:latin typeface="Microsoft YaHei Light" panose="020B0502040204020203" pitchFamily="34" charset="-122"/>
                <a:ea typeface="Microsoft YaHei Light" panose="020B0502040204020203" pitchFamily="34" charset="-122"/>
              </a:rPr>
              <a:t>	</a:t>
            </a:r>
            <a:r>
              <a:rPr spc="-4">
                <a:solidFill>
                  <a:srgbClr val="FF0000"/>
                </a:solidFill>
                <a:latin typeface="Microsoft YaHei Light" panose="020B0502040204020203" pitchFamily="34" charset="-122"/>
                <a:ea typeface="Microsoft YaHei Light" panose="020B0502040204020203" pitchFamily="34" charset="-122"/>
                <a:cs typeface="Calibri"/>
              </a:rPr>
              <a:t>Duodenal ulcer </a:t>
            </a:r>
            <a:r>
              <a:rPr>
                <a:latin typeface="Microsoft YaHei Light" panose="020B0502040204020203" pitchFamily="34" charset="-122"/>
                <a:ea typeface="Microsoft YaHei Light" panose="020B0502040204020203" pitchFamily="34" charset="-122"/>
                <a:cs typeface="Calibri"/>
              </a:rPr>
              <a:t>(</a:t>
            </a:r>
            <a:r>
              <a:rPr spc="-4">
                <a:latin typeface="Microsoft YaHei Light" panose="020B0502040204020203" pitchFamily="34" charset="-122"/>
                <a:ea typeface="Microsoft YaHei Light" panose="020B0502040204020203" pitchFamily="34" charset="-122"/>
                <a:cs typeface="Calibri"/>
              </a:rPr>
              <a:t>Duodenal bulb</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the </a:t>
            </a:r>
            <a:r>
              <a:rPr spc="-8">
                <a:latin typeface="Microsoft YaHei Light" panose="020B0502040204020203" pitchFamily="34" charset="-122"/>
                <a:ea typeface="Microsoft YaHei Light" panose="020B0502040204020203" pitchFamily="34" charset="-122"/>
                <a:cs typeface="Calibri"/>
              </a:rPr>
              <a:t>posterior </a:t>
            </a:r>
            <a:r>
              <a:rPr spc="-4">
                <a:latin typeface="Microsoft YaHei Light" panose="020B0502040204020203" pitchFamily="34" charset="-122"/>
                <a:ea typeface="Microsoft YaHei Light" panose="020B0502040204020203" pitchFamily="34" charset="-122"/>
                <a:cs typeface="Calibri"/>
              </a:rPr>
              <a:t>wall is the </a:t>
            </a:r>
            <a:r>
              <a:rPr spc="-8">
                <a:latin typeface="Microsoft YaHei Light" panose="020B0502040204020203" pitchFamily="34" charset="-122"/>
                <a:ea typeface="Microsoft YaHei Light" panose="020B0502040204020203" pitchFamily="34" charset="-122"/>
                <a:cs typeface="Calibri"/>
              </a:rPr>
              <a:t>most </a:t>
            </a:r>
            <a:r>
              <a:rPr spc="-263">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common site</a:t>
            </a:r>
            <a:r>
              <a:rPr spc="-4">
                <a:latin typeface="Microsoft YaHei Light" panose="020B0502040204020203" pitchFamily="34" charset="-122"/>
                <a:ea typeface="Microsoft YaHei Light" panose="020B0502040204020203" pitchFamily="34" charset="-122"/>
                <a:cs typeface="Calibri"/>
              </a:rPr>
              <a:t> </a:t>
            </a:r>
            <a:r>
              <a:rPr spc="-11">
                <a:latin typeface="Microsoft YaHei Light" panose="020B0502040204020203" pitchFamily="34" charset="-122"/>
                <a:ea typeface="Microsoft YaHei Light" panose="020B0502040204020203" pitchFamily="34" charset="-122"/>
                <a:cs typeface="Calibri"/>
              </a:rPr>
              <a:t>for</a:t>
            </a:r>
            <a:r>
              <a:rPr spc="-4">
                <a:latin typeface="Microsoft YaHei Light" panose="020B0502040204020203" pitchFamily="34" charset="-122"/>
                <a:ea typeface="Microsoft YaHei Light" panose="020B0502040204020203" pitchFamily="34" charset="-122"/>
                <a:cs typeface="Calibri"/>
              </a:rPr>
              <a:t> bleeding</a:t>
            </a:r>
            <a:r>
              <a:rPr>
                <a:latin typeface="Microsoft YaHei Light" panose="020B0502040204020203" pitchFamily="34" charset="-122"/>
                <a:ea typeface="Microsoft YaHei Light" panose="020B0502040204020203" pitchFamily="34" charset="-122"/>
                <a:cs typeface="Calibri"/>
              </a:rPr>
              <a:t>)</a:t>
            </a:r>
          </a:p>
          <a:p>
            <a:pPr marL="270510" marR="268605" indent="-261461">
              <a:lnSpc>
                <a:spcPct val="75900"/>
              </a:lnSpc>
              <a:spcBef>
                <a:spcPts val="217"/>
              </a:spcBef>
              <a:buAutoNum type="arabicPeriod"/>
              <a:tabLst>
                <a:tab pos="270510" algn="l"/>
                <a:tab pos="270986" algn="l"/>
              </a:tabLst>
            </a:pPr>
            <a:r>
              <a:rPr spc="-8">
                <a:solidFill>
                  <a:srgbClr val="FF0000"/>
                </a:solidFill>
                <a:latin typeface="Microsoft YaHei Light" panose="020B0502040204020203" pitchFamily="34" charset="-122"/>
                <a:ea typeface="Microsoft YaHei Light" panose="020B0502040204020203" pitchFamily="34" charset="-122"/>
                <a:cs typeface="Calibri"/>
              </a:rPr>
              <a:t>Esophageal</a:t>
            </a:r>
            <a:r>
              <a:rPr>
                <a:solidFill>
                  <a:srgbClr val="FF0000"/>
                </a:solidFill>
                <a:latin typeface="Microsoft YaHei Light" panose="020B0502040204020203" pitchFamily="34" charset="-122"/>
                <a:ea typeface="Microsoft YaHei Light" panose="020B0502040204020203" pitchFamily="34" charset="-122"/>
                <a:cs typeface="Calibri"/>
              </a:rPr>
              <a:t> </a:t>
            </a:r>
            <a:r>
              <a:rPr spc="-4">
                <a:solidFill>
                  <a:srgbClr val="FF0000"/>
                </a:solidFill>
                <a:latin typeface="Microsoft YaHei Light" panose="020B0502040204020203" pitchFamily="34" charset="-122"/>
                <a:ea typeface="Microsoft YaHei Light" panose="020B0502040204020203" pitchFamily="34" charset="-122"/>
                <a:cs typeface="Calibri"/>
              </a:rPr>
              <a:t>ulcer</a:t>
            </a:r>
            <a:r>
              <a:rPr spc="8">
                <a:solidFill>
                  <a:srgbClr val="FF0000"/>
                </a:solidFill>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Although</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uncommon,</a:t>
            </a:r>
            <a:r>
              <a:rPr spc="4">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esophageal</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ulcers</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are</a:t>
            </a:r>
            <a:r>
              <a:rPr>
                <a:latin typeface="Microsoft YaHei Light" panose="020B0502040204020203" pitchFamily="34" charset="-122"/>
                <a:ea typeface="Microsoft YaHei Light" panose="020B0502040204020203" pitchFamily="34" charset="-122"/>
                <a:cs typeface="Calibri"/>
              </a:rPr>
              <a:t> a</a:t>
            </a:r>
            <a:r>
              <a:rPr spc="4">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cause</a:t>
            </a:r>
            <a:r>
              <a:rPr lang="en-US" spc="-4">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of</a:t>
            </a:r>
            <a:r>
              <a:rPr spc="-263">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significant</a:t>
            </a:r>
            <a:r>
              <a:rPr spc="-4">
                <a:latin typeface="Microsoft YaHei Light" panose="020B0502040204020203" pitchFamily="34" charset="-122"/>
                <a:ea typeface="Microsoft YaHei Light" panose="020B0502040204020203" pitchFamily="34" charset="-122"/>
                <a:cs typeface="Calibri"/>
              </a:rPr>
              <a:t> acute</a:t>
            </a:r>
            <a:r>
              <a:rPr>
                <a:latin typeface="Microsoft YaHei Light" panose="020B0502040204020203" pitchFamily="34" charset="-122"/>
                <a:ea typeface="Microsoft YaHei Light" panose="020B0502040204020203" pitchFamily="34" charset="-122"/>
                <a:cs typeface="Calibri"/>
              </a:rPr>
              <a:t> </a:t>
            </a:r>
            <a:r>
              <a:rPr spc="-11">
                <a:latin typeface="Microsoft YaHei Light" panose="020B0502040204020203" pitchFamily="34" charset="-122"/>
                <a:ea typeface="Microsoft YaHei Light" panose="020B0502040204020203" pitchFamily="34" charset="-122"/>
                <a:cs typeface="Calibri"/>
              </a:rPr>
              <a:t>gastrointestinal</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bleeding</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that</a:t>
            </a:r>
            <a:r>
              <a:rPr>
                <a:latin typeface="Microsoft YaHei Light" panose="020B0502040204020203" pitchFamily="34" charset="-122"/>
                <a:ea typeface="Microsoft YaHei Light" panose="020B0502040204020203" pitchFamily="34" charset="-122"/>
                <a:cs typeface="Calibri"/>
              </a:rPr>
              <a:t> </a:t>
            </a:r>
            <a:r>
              <a:rPr spc="-4">
                <a:latin typeface="Microsoft YaHei Light" panose="020B0502040204020203" pitchFamily="34" charset="-122"/>
                <a:ea typeface="Microsoft YaHei Light" panose="020B0502040204020203" pitchFamily="34" charset="-122"/>
                <a:cs typeface="Calibri"/>
              </a:rPr>
              <a:t>appears</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to</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respond</a:t>
            </a:r>
            <a:r>
              <a:rPr>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to</a:t>
            </a:r>
            <a:r>
              <a:rPr spc="-4">
                <a:latin typeface="Microsoft YaHei Light" panose="020B0502040204020203" pitchFamily="34" charset="-122"/>
                <a:ea typeface="Microsoft YaHei Light" panose="020B0502040204020203" pitchFamily="34" charset="-122"/>
                <a:cs typeface="Calibri"/>
              </a:rPr>
              <a:t> </a:t>
            </a:r>
            <a:r>
              <a:rPr spc="-8">
                <a:latin typeface="Microsoft YaHei Light" panose="020B0502040204020203" pitchFamily="34" charset="-122"/>
                <a:ea typeface="Microsoft YaHei Light" panose="020B0502040204020203" pitchFamily="34" charset="-122"/>
                <a:cs typeface="Calibri"/>
              </a:rPr>
              <a:t>endoscopic treatment.</a:t>
            </a:r>
            <a:endParaRPr>
              <a:latin typeface="Microsoft YaHei Light" panose="020B0502040204020203" pitchFamily="34" charset="-122"/>
              <a:ea typeface="Microsoft YaHei Light" panose="020B0502040204020203" pitchFamily="34" charset="-122"/>
              <a:cs typeface="Calibri"/>
            </a:endParaRPr>
          </a:p>
        </p:txBody>
      </p:sp>
      <p:grpSp>
        <p:nvGrpSpPr>
          <p:cNvPr id="3" name="object 3"/>
          <p:cNvGrpSpPr/>
          <p:nvPr/>
        </p:nvGrpSpPr>
        <p:grpSpPr>
          <a:xfrm>
            <a:off x="1314470" y="65577"/>
            <a:ext cx="6515060" cy="2078362"/>
            <a:chOff x="304800" y="124281"/>
            <a:chExt cx="8686747" cy="2771150"/>
          </a:xfrm>
        </p:grpSpPr>
        <p:pic>
          <p:nvPicPr>
            <p:cNvPr id="4" name="object 4"/>
            <p:cNvPicPr/>
            <p:nvPr/>
          </p:nvPicPr>
          <p:blipFill>
            <a:blip r:embed="rId2" cstate="print"/>
            <a:stretch>
              <a:fillRect/>
            </a:stretch>
          </p:blipFill>
          <p:spPr>
            <a:xfrm>
              <a:off x="1975333" y="1116206"/>
              <a:ext cx="3368754" cy="1098085"/>
            </a:xfrm>
            <a:prstGeom prst="rect">
              <a:avLst/>
            </a:prstGeom>
          </p:spPr>
        </p:pic>
        <p:pic>
          <p:nvPicPr>
            <p:cNvPr id="5" name="object 5"/>
            <p:cNvPicPr/>
            <p:nvPr/>
          </p:nvPicPr>
          <p:blipFill>
            <a:blip r:embed="rId3" cstate="print"/>
            <a:stretch>
              <a:fillRect/>
            </a:stretch>
          </p:blipFill>
          <p:spPr>
            <a:xfrm>
              <a:off x="6149404" y="495006"/>
              <a:ext cx="2842143" cy="2218830"/>
            </a:xfrm>
            <a:prstGeom prst="rect">
              <a:avLst/>
            </a:prstGeom>
          </p:spPr>
        </p:pic>
        <p:pic>
          <p:nvPicPr>
            <p:cNvPr id="6" name="object 6"/>
            <p:cNvPicPr/>
            <p:nvPr/>
          </p:nvPicPr>
          <p:blipFill>
            <a:blip r:embed="rId4" cstate="print"/>
            <a:stretch>
              <a:fillRect/>
            </a:stretch>
          </p:blipFill>
          <p:spPr>
            <a:xfrm>
              <a:off x="5195326" y="460609"/>
              <a:ext cx="2522171" cy="2434822"/>
            </a:xfrm>
            <a:prstGeom prst="rect">
              <a:avLst/>
            </a:prstGeom>
          </p:spPr>
        </p:pic>
        <p:pic>
          <p:nvPicPr>
            <p:cNvPr id="7" name="object 7"/>
            <p:cNvPicPr/>
            <p:nvPr/>
          </p:nvPicPr>
          <p:blipFill>
            <a:blip r:embed="rId5" cstate="print"/>
            <a:stretch>
              <a:fillRect/>
            </a:stretch>
          </p:blipFill>
          <p:spPr>
            <a:xfrm>
              <a:off x="1008181" y="706117"/>
              <a:ext cx="3630997" cy="1884486"/>
            </a:xfrm>
            <a:prstGeom prst="rect">
              <a:avLst/>
            </a:prstGeom>
          </p:spPr>
        </p:pic>
        <p:pic>
          <p:nvPicPr>
            <p:cNvPr id="8" name="object 8"/>
            <p:cNvPicPr/>
            <p:nvPr/>
          </p:nvPicPr>
          <p:blipFill>
            <a:blip r:embed="rId6" cstate="print"/>
            <a:stretch>
              <a:fillRect/>
            </a:stretch>
          </p:blipFill>
          <p:spPr>
            <a:xfrm>
              <a:off x="304800" y="124281"/>
              <a:ext cx="1426237" cy="169055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0"/>
          <p:cNvSpPr txBox="1">
            <a:spLocks noGrp="1"/>
          </p:cNvSpPr>
          <p:nvPr>
            <p:ph type="title"/>
          </p:nvPr>
        </p:nvSpPr>
        <p:spPr>
          <a:xfrm>
            <a:off x="217834" y="29071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a:latin typeface="Microsoft JhengHei UI Light" panose="020B0304030504040204" pitchFamily="34" charset="-120"/>
                <a:ea typeface="Microsoft JhengHei UI Light" panose="020B0304030504040204" pitchFamily="34" charset="-120"/>
              </a:rPr>
              <a:t>Epidemiology</a:t>
            </a:r>
            <a:r>
              <a:rPr lang="en-GB"/>
              <a:t> </a:t>
            </a:r>
            <a:endParaRPr/>
          </a:p>
        </p:txBody>
      </p:sp>
      <p:graphicFrame>
        <p:nvGraphicFramePr>
          <p:cNvPr id="3" name="Diagram 2">
            <a:extLst>
              <a:ext uri="{FF2B5EF4-FFF2-40B4-BE49-F238E27FC236}">
                <a16:creationId xmlns:a16="http://schemas.microsoft.com/office/drawing/2014/main" id="{09078ED4-0888-988E-7360-0BF0B19520AE}"/>
              </a:ext>
            </a:extLst>
          </p:cNvPr>
          <p:cNvGraphicFramePr/>
          <p:nvPr>
            <p:extLst>
              <p:ext uri="{D42A27DB-BD31-4B8C-83A1-F6EECF244321}">
                <p14:modId xmlns:p14="http://schemas.microsoft.com/office/powerpoint/2010/main" val="532470504"/>
              </p:ext>
            </p:extLst>
          </p:nvPr>
        </p:nvGraphicFramePr>
        <p:xfrm>
          <a:off x="65690" y="80617"/>
          <a:ext cx="9012619" cy="4982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3250" y="1152475"/>
            <a:ext cx="7717500" cy="3416400"/>
          </a:xfrm>
          <a:prstGeom prst="rect">
            <a:avLst/>
          </a:prstGeom>
          <a:noFill/>
          <a:ln>
            <a:noFill/>
          </a:ln>
        </p:spPr>
        <p:txBody>
          <a:bodyPr spcFirstLastPara="1" vert="horz" wrap="square" lIns="0" tIns="0" rIns="0" bIns="0" rtlCol="0" anchor="t" anchorCtr="0">
            <a:normAutofit/>
          </a:bodyPr>
          <a:lstStyle/>
          <a:p>
            <a:pPr marL="457200" indent="-342900">
              <a:lnSpc>
                <a:spcPct val="115000"/>
              </a:lnSpc>
              <a:spcAft>
                <a:spcPts val="600"/>
              </a:spcAft>
              <a:buClr>
                <a:schemeClr val="dk2"/>
              </a:buClr>
              <a:buSzPts val="1800"/>
              <a:buFont typeface="Montserrat"/>
              <a:buChar char="●"/>
              <a:tabLst>
                <a:tab pos="123825" algn="l"/>
              </a:tabLst>
            </a:pPr>
            <a:r>
              <a:rPr lang="en-US" sz="1763" b="0" i="0" u="none" strike="noStrike" cap="none" spc="-11">
                <a:solidFill>
                  <a:schemeClr val="tx1"/>
                </a:solidFill>
                <a:latin typeface="Calibri"/>
                <a:ea typeface="Montserrat"/>
                <a:cs typeface="Calibri"/>
                <a:sym typeface="Montserrat"/>
              </a:rPr>
              <a:t>Peptic</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ulcer is the</a:t>
            </a:r>
            <a:r>
              <a:rPr lang="en-US" sz="1763" b="0" i="0" u="none" strike="noStrike" cap="none" spc="30">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primary</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cause of </a:t>
            </a:r>
            <a:r>
              <a:rPr lang="en-US" sz="1763" b="0" i="0" u="none" strike="noStrike" cap="none" spc="-8">
                <a:solidFill>
                  <a:schemeClr val="tx1"/>
                </a:solidFill>
                <a:highlight>
                  <a:srgbClr val="FFFF00"/>
                </a:highlight>
                <a:latin typeface="Calibri"/>
                <a:ea typeface="Montserrat"/>
                <a:cs typeface="Calibri"/>
                <a:sym typeface="Montserrat"/>
              </a:rPr>
              <a:t>non-variceal</a:t>
            </a:r>
            <a:r>
              <a:rPr lang="en-US" sz="1763" b="0" i="0" u="none" strike="noStrike" cap="none" spc="-4">
                <a:solidFill>
                  <a:schemeClr val="tx1"/>
                </a:solidFill>
                <a:highlight>
                  <a:srgbClr val="FFFF00"/>
                </a:highlight>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upper </a:t>
            </a:r>
            <a:r>
              <a:rPr lang="en-US" sz="1763" b="0" i="0" u="none" strike="noStrike" cap="none" spc="-15">
                <a:solidFill>
                  <a:schemeClr val="tx1"/>
                </a:solidFill>
                <a:latin typeface="Calibri"/>
                <a:ea typeface="Montserrat"/>
                <a:cs typeface="Calibri"/>
                <a:sym typeface="Montserrat"/>
              </a:rPr>
              <a:t>gastrointestinal</a:t>
            </a:r>
            <a:r>
              <a:rPr lang="en-US" sz="1763" b="0" i="0" u="none" strike="noStrike" cap="none" spc="-4">
                <a:solidFill>
                  <a:schemeClr val="tx1"/>
                </a:solidFill>
                <a:latin typeface="Calibri"/>
                <a:ea typeface="Montserrat"/>
                <a:cs typeface="Calibri"/>
                <a:sym typeface="Montserrat"/>
              </a:rPr>
              <a:t> bleeding occurring in 50-70 %of </a:t>
            </a:r>
            <a:r>
              <a:rPr lang="en-US" sz="1763" b="0" i="0" u="none" strike="noStrike" cap="none" spc="-8">
                <a:solidFill>
                  <a:schemeClr val="tx1"/>
                </a:solidFill>
                <a:latin typeface="Calibri"/>
                <a:ea typeface="Montserrat"/>
                <a:cs typeface="Calibri"/>
                <a:sym typeface="Montserrat"/>
              </a:rPr>
              <a:t>patients. </a:t>
            </a:r>
            <a:r>
              <a:rPr lang="en-US" sz="1763" b="0" i="0" u="none" strike="noStrike" cap="none" spc="-4">
                <a:solidFill>
                  <a:schemeClr val="tx1"/>
                </a:solidFill>
                <a:latin typeface="Calibri"/>
                <a:ea typeface="Montserrat"/>
                <a:cs typeface="Calibri"/>
                <a:sym typeface="Montserrat"/>
              </a:rPr>
              <a:t> </a:t>
            </a:r>
            <a:r>
              <a:rPr lang="en-US" sz="1763" b="0" i="0" u="none" strike="noStrike" cap="none" spc="-30">
                <a:solidFill>
                  <a:schemeClr val="tx1"/>
                </a:solidFill>
                <a:latin typeface="Calibri"/>
                <a:ea typeface="Montserrat"/>
                <a:cs typeface="Calibri"/>
                <a:sym typeface="Montserrat"/>
              </a:rPr>
              <a:t>However,</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bleeding</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is</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the</a:t>
            </a:r>
            <a:r>
              <a:rPr lang="en-US" sz="1763" b="0" i="0" u="none" strike="noStrike" cap="none" spc="-8">
                <a:solidFill>
                  <a:schemeClr val="tx1"/>
                </a:solidFill>
                <a:latin typeface="Calibri"/>
                <a:ea typeface="Montserrat"/>
                <a:cs typeface="Calibri"/>
                <a:sym typeface="Montserrat"/>
              </a:rPr>
              <a:t> presenting </a:t>
            </a:r>
            <a:r>
              <a:rPr lang="en-US" sz="1763" b="0" i="0" u="none" strike="noStrike" cap="none" spc="-11">
                <a:solidFill>
                  <a:schemeClr val="tx1"/>
                </a:solidFill>
                <a:latin typeface="Calibri"/>
                <a:ea typeface="Montserrat"/>
                <a:cs typeface="Calibri"/>
                <a:sym typeface="Montserrat"/>
              </a:rPr>
              <a:t>symptom</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in</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only</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10% </a:t>
            </a:r>
            <a:r>
              <a:rPr lang="en-US" sz="1763" b="0" i="0" u="none" strike="noStrike" cap="none" spc="-39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of </a:t>
            </a:r>
            <a:r>
              <a:rPr lang="en-US" sz="1763" b="0" i="0" u="none" strike="noStrike" cap="none" spc="-8">
                <a:solidFill>
                  <a:schemeClr val="tx1"/>
                </a:solidFill>
                <a:latin typeface="Calibri"/>
                <a:ea typeface="Montserrat"/>
                <a:cs typeface="Calibri"/>
                <a:sym typeface="Montserrat"/>
              </a:rPr>
              <a:t>patients</a:t>
            </a:r>
            <a:r>
              <a:rPr lang="en-US" sz="1763" b="0" i="0" u="none" strike="noStrike" cap="none" spc="-4">
                <a:solidFill>
                  <a:schemeClr val="tx1"/>
                </a:solidFill>
                <a:latin typeface="Calibri"/>
                <a:ea typeface="Montserrat"/>
                <a:cs typeface="Calibri"/>
                <a:sym typeface="Montserrat"/>
              </a:rPr>
              <a:t> with </a:t>
            </a:r>
            <a:r>
              <a:rPr lang="en-US" sz="1763" b="0" i="0" u="none" strike="noStrike" cap="none" spc="-8">
                <a:solidFill>
                  <a:schemeClr val="tx1"/>
                </a:solidFill>
                <a:latin typeface="Calibri"/>
                <a:ea typeface="Montserrat"/>
                <a:cs typeface="Calibri"/>
                <a:sym typeface="Montserrat"/>
              </a:rPr>
              <a:t>peptic</a:t>
            </a:r>
            <a:r>
              <a:rPr lang="en-US" sz="1763" b="0" i="0" u="none" strike="noStrike" cap="none">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ulcers</a:t>
            </a:r>
            <a:r>
              <a:rPr lang="en-US" sz="1763" b="0" i="0" u="none" strike="noStrike" cap="none" spc="-4">
                <a:solidFill>
                  <a:schemeClr val="tx1"/>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t>
            </a:r>
            <a:r>
              <a:rPr lang="en-US" sz="1763" b="0" i="0" u="none" strike="noStrike" cap="none" spc="-4">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hypovolemic</a:t>
            </a:r>
            <a:r>
              <a:rPr lang="en-US" sz="1763" b="0" i="0" u="none" strike="noStrike" cap="none">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shock or its </a:t>
            </a:r>
            <a:r>
              <a:rPr lang="en-US" sz="1763" b="0" i="0" u="none" strike="noStrike" cap="none">
                <a:solidFill>
                  <a:schemeClr val="tx1"/>
                </a:solidFill>
                <a:latin typeface="Calibri"/>
                <a:ea typeface="Montserrat"/>
                <a:cs typeface="Calibri"/>
                <a:sym typeface="Montserrat"/>
              </a:rPr>
              <a:t> </a:t>
            </a:r>
            <a:r>
              <a:rPr lang="en-US" sz="1763" b="0" i="0" u="none" strike="noStrike" cap="none" spc="-8">
                <a:solidFill>
                  <a:schemeClr val="tx1"/>
                </a:solidFill>
                <a:latin typeface="Calibri"/>
                <a:ea typeface="Montserrat"/>
                <a:cs typeface="Calibri"/>
                <a:sym typeface="Montserrat"/>
              </a:rPr>
              <a:t>consequences</a:t>
            </a:r>
            <a:r>
              <a:rPr lang="en-US" sz="1763" b="0" i="0" u="none" strike="noStrike" cap="none" spc="-4">
                <a:solidFill>
                  <a:schemeClr val="tx1"/>
                </a:solidFill>
                <a:latin typeface="Calibri"/>
                <a:ea typeface="Montserrat"/>
                <a:cs typeface="Calibri"/>
                <a:sym typeface="Montserrat"/>
              </a:rPr>
              <a:t> is </a:t>
            </a:r>
            <a:r>
              <a:rPr lang="en-US" sz="1763" b="0" i="0" u="none" strike="noStrike" cap="none">
                <a:solidFill>
                  <a:schemeClr val="tx1"/>
                </a:solidFill>
                <a:latin typeface="Calibri"/>
                <a:ea typeface="Montserrat"/>
                <a:cs typeface="Calibri"/>
                <a:sym typeface="Montserrat"/>
              </a:rPr>
              <a:t>a</a:t>
            </a:r>
            <a:r>
              <a:rPr lang="en-US" sz="1763" b="0" i="0" u="none" strike="noStrike" cap="none" spc="-4">
                <a:solidFill>
                  <a:schemeClr val="tx1"/>
                </a:solidFill>
                <a:latin typeface="Calibri"/>
                <a:ea typeface="Montserrat"/>
                <a:cs typeface="Calibri"/>
                <a:sym typeface="Montserrat"/>
              </a:rPr>
              <a:t> major cause of </a:t>
            </a:r>
            <a:r>
              <a:rPr lang="en-US" sz="1763" b="0" i="0" u="none" strike="noStrike" cap="none" spc="-8">
                <a:solidFill>
                  <a:schemeClr val="tx1"/>
                </a:solidFill>
                <a:latin typeface="Calibri"/>
                <a:ea typeface="Montserrat"/>
                <a:cs typeface="Calibri"/>
                <a:sym typeface="Montserrat"/>
              </a:rPr>
              <a:t>mortality</a:t>
            </a:r>
            <a:r>
              <a:rPr lang="en-US" sz="1763" b="0" i="0" u="none" strike="noStrike" cap="none" spc="-4">
                <a:solidFill>
                  <a:schemeClr val="tx1"/>
                </a:solidFill>
                <a:latin typeface="Calibri"/>
                <a:ea typeface="Montserrat"/>
                <a:cs typeface="Calibri"/>
                <a:sym typeface="Montserrat"/>
              </a:rPr>
              <a:t> in acute </a:t>
            </a:r>
            <a:r>
              <a:rPr lang="en-US" sz="1763" b="0" i="0" u="none" strike="noStrike" cap="none">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setting</a:t>
            </a:r>
            <a:endParaRPr lang="en-US" sz="1763" b="0" i="0" u="none" strike="noStrike" cap="none">
              <a:solidFill>
                <a:schemeClr val="tx1"/>
              </a:solidFill>
              <a:latin typeface="Calibri"/>
              <a:ea typeface="Montserrat"/>
              <a:cs typeface="Calibri"/>
              <a:sym typeface="Montserrat"/>
            </a:endParaRPr>
          </a:p>
          <a:p>
            <a:pPr marL="457200" indent="-342900">
              <a:lnSpc>
                <a:spcPct val="115000"/>
              </a:lnSpc>
              <a:spcAft>
                <a:spcPts val="600"/>
              </a:spcAft>
              <a:buClr>
                <a:schemeClr val="dk2"/>
              </a:buClr>
              <a:buSzPts val="1800"/>
              <a:buFont typeface="Montserrat"/>
              <a:buChar char="●"/>
              <a:tabLst>
                <a:tab pos="123825" algn="l"/>
                <a:tab pos="1046798" algn="l"/>
              </a:tabLst>
            </a:pPr>
            <a:r>
              <a:rPr lang="en-US" sz="1763" b="0" i="0" u="none" strike="noStrike" cap="none" spc="-4">
                <a:solidFill>
                  <a:schemeClr val="tx1"/>
                </a:solidFill>
                <a:latin typeface="Calibri"/>
                <a:ea typeface="Montserrat"/>
                <a:cs typeface="Calibri"/>
                <a:sym typeface="Montserrat"/>
              </a:rPr>
              <a:t>Bleeding</a:t>
            </a:r>
            <a:r>
              <a:rPr lang="en-US" sz="1763" b="0" i="0" u="none" strike="noStrike" cap="none" spc="-8">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from</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duodenal</a:t>
            </a:r>
            <a:r>
              <a:rPr lang="en-US" sz="1763" b="0" i="0" u="none" strike="noStrike" cap="none" spc="-8">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ulcers</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is</a:t>
            </a:r>
            <a:r>
              <a:rPr lang="en-US" sz="1763" b="0" i="0" u="none" strike="noStrike" cap="none" spc="-8">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four</a:t>
            </a:r>
            <a:r>
              <a:rPr lang="en-US" sz="1763" b="0" i="0" u="none" strike="noStrike" cap="none" spc="-4">
                <a:solidFill>
                  <a:schemeClr val="tx1"/>
                </a:solidFill>
                <a:latin typeface="Calibri"/>
                <a:ea typeface="Montserrat"/>
                <a:cs typeface="Calibri"/>
                <a:sym typeface="Montserrat"/>
              </a:rPr>
              <a:t> times</a:t>
            </a:r>
            <a:r>
              <a:rPr lang="en-US" sz="1763" b="0" i="0" u="none" strike="noStrike" cap="none" spc="-8">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more </a:t>
            </a:r>
            <a:r>
              <a:rPr lang="en-US" sz="1763" b="0" i="0" u="none" strike="noStrike" cap="none" spc="-398">
                <a:solidFill>
                  <a:schemeClr val="tx1"/>
                </a:solidFill>
                <a:latin typeface="Calibri"/>
                <a:ea typeface="Montserrat"/>
                <a:cs typeface="Calibri"/>
                <a:sym typeface="Montserrat"/>
              </a:rPr>
              <a:t> </a:t>
            </a:r>
            <a:r>
              <a:rPr lang="en-US" sz="1763" b="0" i="0" u="none" strike="noStrike" cap="none" spc="-8">
                <a:solidFill>
                  <a:schemeClr val="tx1"/>
                </a:solidFill>
                <a:latin typeface="Calibri"/>
                <a:ea typeface="Montserrat"/>
                <a:cs typeface="Calibri"/>
                <a:sym typeface="Montserrat"/>
              </a:rPr>
              <a:t>common </a:t>
            </a:r>
            <a:r>
              <a:rPr lang="en-US" sz="1763" b="0" i="0" u="none" strike="noStrike" cap="none" spc="-4">
                <a:solidFill>
                  <a:schemeClr val="tx1"/>
                </a:solidFill>
                <a:latin typeface="Calibri"/>
                <a:ea typeface="Montserrat"/>
                <a:cs typeface="Calibri"/>
                <a:sym typeface="Montserrat"/>
              </a:rPr>
              <a:t>than</a:t>
            </a:r>
            <a:r>
              <a:rPr lang="en-US" sz="1763" b="0" i="0" u="none" strike="noStrike" cap="none" spc="-8">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from</a:t>
            </a:r>
            <a:r>
              <a:rPr lang="en-US" sz="1763" b="0" i="0" u="none" strike="noStrike" cap="none" spc="-4">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gastric</a:t>
            </a:r>
            <a:r>
              <a:rPr lang="en-US" sz="1763" b="0" i="0" u="none" strike="noStrike" cap="none" spc="-4">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ulcers</a:t>
            </a:r>
            <a:endParaRPr lang="en-US" sz="1763" b="0" i="0" u="none" strike="noStrike" cap="none">
              <a:solidFill>
                <a:schemeClr val="tx1"/>
              </a:solidFill>
              <a:latin typeface="Calibri"/>
              <a:ea typeface="Montserrat"/>
              <a:cs typeface="Calibri"/>
              <a:sym typeface="Montserrat"/>
            </a:endParaRPr>
          </a:p>
          <a:p>
            <a:pPr marL="457200" indent="-342900">
              <a:lnSpc>
                <a:spcPct val="115000"/>
              </a:lnSpc>
              <a:spcAft>
                <a:spcPts val="600"/>
              </a:spcAft>
              <a:buClr>
                <a:schemeClr val="dk2"/>
              </a:buClr>
              <a:buSzPts val="1800"/>
              <a:buFont typeface="Montserrat"/>
              <a:buChar char="●"/>
              <a:tabLst>
                <a:tab pos="123825" algn="l"/>
                <a:tab pos="491966" algn="l"/>
              </a:tabLst>
            </a:pPr>
            <a:r>
              <a:rPr lang="en-US" sz="1763" b="0" i="0" u="none" strike="noStrike" cap="none" spc="-4">
                <a:solidFill>
                  <a:schemeClr val="tx1"/>
                </a:solidFill>
                <a:latin typeface="Calibri"/>
                <a:ea typeface="Montserrat"/>
                <a:cs typeface="Calibri"/>
                <a:sym typeface="Montserrat"/>
              </a:rPr>
              <a:t>This </a:t>
            </a:r>
            <a:r>
              <a:rPr lang="en-US" sz="1763" b="0" i="0" u="none" strike="noStrike" cap="none" spc="-8">
                <a:solidFill>
                  <a:schemeClr val="tx1"/>
                </a:solidFill>
                <a:latin typeface="Calibri"/>
                <a:ea typeface="Montserrat"/>
                <a:cs typeface="Calibri"/>
                <a:sym typeface="Montserrat"/>
              </a:rPr>
              <a:t>complication</a:t>
            </a:r>
            <a:r>
              <a:rPr lang="en-US" sz="1763" b="0" i="0" u="none" strike="noStrike" cap="none" spc="-4">
                <a:solidFill>
                  <a:schemeClr val="tx1"/>
                </a:solidFill>
                <a:latin typeface="Calibri"/>
                <a:ea typeface="Montserrat"/>
                <a:cs typeface="Calibri"/>
                <a:sym typeface="Montserrat"/>
              </a:rPr>
              <a:t> </a:t>
            </a:r>
            <a:r>
              <a:rPr lang="en-US" sz="1763" b="0" i="0" u="none" strike="noStrike" cap="none" spc="-11">
                <a:solidFill>
                  <a:schemeClr val="tx1"/>
                </a:solidFill>
                <a:latin typeface="Calibri"/>
                <a:ea typeface="Montserrat"/>
                <a:cs typeface="Calibri"/>
                <a:sym typeface="Montserrat"/>
              </a:rPr>
              <a:t>occurs</a:t>
            </a:r>
            <a:r>
              <a:rPr lang="en-US" sz="1763" b="0" i="0" u="none" strike="noStrike" cap="none" spc="-4">
                <a:solidFill>
                  <a:schemeClr val="tx1"/>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as</a:t>
            </a:r>
            <a:r>
              <a:rPr lang="en-US" sz="1763" b="0" i="0" u="none" strike="noStrike" cap="none" spc="-4">
                <a:solidFill>
                  <a:schemeClr val="tx1"/>
                </a:solidFill>
                <a:latin typeface="Calibri"/>
                <a:ea typeface="Montserrat"/>
                <a:cs typeface="Calibri"/>
                <a:sym typeface="Montserrat"/>
              </a:rPr>
              <a:t> the</a:t>
            </a:r>
            <a:r>
              <a:rPr lang="en-US" sz="1763" b="0" i="0" u="none" strike="noStrike" cap="none" spc="30">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PUD </a:t>
            </a:r>
            <a:r>
              <a:rPr lang="en-US" sz="1763" b="0" i="0" u="none" strike="noStrike" cap="none" spc="-8">
                <a:solidFill>
                  <a:schemeClr val="tx1"/>
                </a:solidFill>
                <a:latin typeface="Calibri"/>
                <a:ea typeface="Montserrat"/>
                <a:cs typeface="Calibri"/>
                <a:sym typeface="Montserrat"/>
              </a:rPr>
              <a:t>remains</a:t>
            </a:r>
            <a:r>
              <a:rPr lang="en-US" sz="1763" b="0" i="0" u="none" strike="noStrike" cap="none" spc="-4">
                <a:solidFill>
                  <a:schemeClr val="tx1"/>
                </a:solidFill>
                <a:latin typeface="Calibri"/>
                <a:ea typeface="Montserrat"/>
                <a:cs typeface="Calibri"/>
                <a:sym typeface="Montserrat"/>
              </a:rPr>
              <a:t> </a:t>
            </a:r>
            <a:r>
              <a:rPr lang="en-US" sz="1763" b="0" i="0" u="none" strike="noStrike" cap="none" spc="-15">
                <a:solidFill>
                  <a:schemeClr val="tx1"/>
                </a:solidFill>
                <a:highlight>
                  <a:srgbClr val="FFFF00"/>
                </a:highlight>
                <a:latin typeface="Calibri"/>
                <a:ea typeface="Montserrat"/>
                <a:cs typeface="Calibri"/>
                <a:sym typeface="Montserrat"/>
              </a:rPr>
              <a:t>untreated</a:t>
            </a:r>
            <a:r>
              <a:rPr lang="en-US" sz="1763" b="0" i="0" u="none" strike="noStrike" cap="none" spc="-15">
                <a:solidFill>
                  <a:schemeClr val="tx1"/>
                </a:solidFill>
                <a:latin typeface="Calibri"/>
                <a:ea typeface="Montserrat"/>
                <a:cs typeface="Calibri"/>
                <a:sym typeface="Montserrat"/>
              </a:rPr>
              <a:t> </a:t>
            </a:r>
            <a:r>
              <a:rPr lang="en-US" sz="1763" b="0" i="0" u="none" strike="noStrike" cap="none" spc="-398">
                <a:solidFill>
                  <a:schemeClr val="tx1"/>
                </a:solidFill>
                <a:latin typeface="Calibri"/>
                <a:ea typeface="Montserrat"/>
                <a:cs typeface="Calibri"/>
                <a:sym typeface="Montserrat"/>
              </a:rPr>
              <a:t> </a:t>
            </a:r>
            <a:r>
              <a:rPr lang="en-US" sz="1763" b="0" i="0" u="none" strike="noStrike" cap="none" spc="-15">
                <a:solidFill>
                  <a:schemeClr val="tx1"/>
                </a:solidFill>
                <a:latin typeface="Calibri"/>
                <a:ea typeface="Montserrat"/>
                <a:cs typeface="Calibri"/>
                <a:sym typeface="Montserrat"/>
              </a:rPr>
              <a:t>for </a:t>
            </a:r>
            <a:r>
              <a:rPr lang="en-US" sz="1763" b="0" i="0" u="none" strike="noStrike" cap="none">
                <a:solidFill>
                  <a:schemeClr val="tx1"/>
                </a:solidFill>
                <a:latin typeface="Calibri"/>
                <a:ea typeface="Montserrat"/>
                <a:cs typeface="Calibri"/>
                <a:sym typeface="Montserrat"/>
              </a:rPr>
              <a:t>a</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period of time</a:t>
            </a:r>
            <a:r>
              <a:rPr lang="en-US" sz="1763" b="0" i="0" u="none" strike="noStrike" cap="none" spc="19">
                <a:solidFill>
                  <a:schemeClr val="tx1"/>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5673" y="142650"/>
            <a:ext cx="6072654" cy="2727959"/>
          </a:xfrm>
          <a:prstGeom prst="rect">
            <a:avLst/>
          </a:prstGeom>
        </p:spPr>
        <p:txBody>
          <a:bodyPr vert="horz" wrap="square" lIns="0" tIns="150971" rIns="0" bIns="0" rtlCol="0">
            <a:spAutoFit/>
          </a:bodyPr>
          <a:lstStyle/>
          <a:p>
            <a:pPr marL="9525" indent="968693">
              <a:spcBef>
                <a:spcPts val="1189"/>
              </a:spcBef>
            </a:pPr>
            <a:r>
              <a:rPr lang="en-US" sz="1800" b="1" spc="-11">
                <a:solidFill>
                  <a:schemeClr val="tx1"/>
                </a:solidFill>
                <a:latin typeface="+mj-lt"/>
                <a:cs typeface="Calibri"/>
              </a:rPr>
              <a:t>S</a:t>
            </a:r>
            <a:r>
              <a:rPr sz="1800" b="1" spc="-11">
                <a:solidFill>
                  <a:schemeClr val="tx1"/>
                </a:solidFill>
                <a:latin typeface="+mj-lt"/>
                <a:cs typeface="Calibri"/>
              </a:rPr>
              <a:t>ource </a:t>
            </a:r>
            <a:r>
              <a:rPr sz="1800" b="1" spc="-4">
                <a:solidFill>
                  <a:schemeClr val="tx1"/>
                </a:solidFill>
                <a:latin typeface="+mj-lt"/>
                <a:cs typeface="Calibri"/>
              </a:rPr>
              <a:t>of</a:t>
            </a:r>
            <a:r>
              <a:rPr sz="1800" b="1" spc="-8">
                <a:solidFill>
                  <a:schemeClr val="tx1"/>
                </a:solidFill>
                <a:latin typeface="+mj-lt"/>
                <a:cs typeface="Calibri"/>
              </a:rPr>
              <a:t> </a:t>
            </a:r>
            <a:r>
              <a:rPr sz="1800" b="1" spc="-4">
                <a:solidFill>
                  <a:schemeClr val="tx1"/>
                </a:solidFill>
                <a:latin typeface="+mj-lt"/>
                <a:cs typeface="Calibri"/>
              </a:rPr>
              <a:t>bleeding</a:t>
            </a:r>
            <a:r>
              <a:rPr sz="1800" b="1" spc="-8">
                <a:solidFill>
                  <a:schemeClr val="tx1"/>
                </a:solidFill>
                <a:latin typeface="+mj-lt"/>
                <a:cs typeface="Calibri"/>
              </a:rPr>
              <a:t> </a:t>
            </a:r>
            <a:r>
              <a:rPr sz="1800" b="1" spc="-4">
                <a:solidFill>
                  <a:schemeClr val="tx1"/>
                </a:solidFill>
                <a:latin typeface="+mj-lt"/>
                <a:cs typeface="Calibri"/>
              </a:rPr>
              <a:t>in</a:t>
            </a:r>
            <a:r>
              <a:rPr sz="1800" b="1" spc="-8">
                <a:solidFill>
                  <a:schemeClr val="tx1"/>
                </a:solidFill>
                <a:latin typeface="+mj-lt"/>
                <a:cs typeface="Calibri"/>
              </a:rPr>
              <a:t> </a:t>
            </a:r>
            <a:r>
              <a:rPr sz="1800" b="1" spc="-11">
                <a:solidFill>
                  <a:schemeClr val="tx1"/>
                </a:solidFill>
                <a:latin typeface="+mj-lt"/>
                <a:cs typeface="Calibri"/>
              </a:rPr>
              <a:t>Peptic </a:t>
            </a:r>
            <a:r>
              <a:rPr sz="1800" b="1" spc="-8">
                <a:solidFill>
                  <a:schemeClr val="tx1"/>
                </a:solidFill>
                <a:latin typeface="+mj-lt"/>
                <a:cs typeface="Calibri"/>
              </a:rPr>
              <a:t>ulcers</a:t>
            </a:r>
            <a:r>
              <a:rPr sz="1800" b="1" spc="-11">
                <a:solidFill>
                  <a:schemeClr val="tx1"/>
                </a:solidFill>
                <a:latin typeface="+mj-lt"/>
                <a:cs typeface="Calibri"/>
              </a:rPr>
              <a:t> </a:t>
            </a:r>
            <a:r>
              <a:rPr sz="1800" b="1">
                <a:solidFill>
                  <a:schemeClr val="tx1"/>
                </a:solidFill>
                <a:latin typeface="+mj-lt"/>
                <a:cs typeface="Calibri"/>
              </a:rPr>
              <a:t>?</a:t>
            </a:r>
            <a:endParaRPr sz="1800">
              <a:solidFill>
                <a:schemeClr val="tx1"/>
              </a:solidFill>
              <a:latin typeface="+mj-lt"/>
              <a:cs typeface="Calibri"/>
            </a:endParaRPr>
          </a:p>
          <a:p>
            <a:pPr marL="9525" marR="209550">
              <a:lnSpc>
                <a:spcPct val="130700"/>
              </a:lnSpc>
              <a:spcBef>
                <a:spcPts val="341"/>
              </a:spcBef>
              <a:tabLst>
                <a:tab pos="756285" algn="l"/>
                <a:tab pos="797719" algn="l"/>
              </a:tabLst>
            </a:pPr>
            <a:r>
              <a:rPr sz="1800" spc="-4">
                <a:solidFill>
                  <a:schemeClr val="tx1"/>
                </a:solidFill>
                <a:latin typeface="+mj-lt"/>
                <a:cs typeface="Calibri"/>
              </a:rPr>
              <a:t>In</a:t>
            </a:r>
            <a:r>
              <a:rPr sz="1800" spc="-8">
                <a:solidFill>
                  <a:schemeClr val="tx1"/>
                </a:solidFill>
                <a:latin typeface="+mj-lt"/>
                <a:cs typeface="Calibri"/>
              </a:rPr>
              <a:t> case</a:t>
            </a:r>
            <a:r>
              <a:rPr sz="1800" spc="-4">
                <a:solidFill>
                  <a:schemeClr val="tx1"/>
                </a:solidFill>
                <a:latin typeface="+mj-lt"/>
                <a:cs typeface="Calibri"/>
              </a:rPr>
              <a:t> of</a:t>
            </a:r>
            <a:r>
              <a:rPr sz="1800" spc="8">
                <a:solidFill>
                  <a:schemeClr val="tx1"/>
                </a:solidFill>
                <a:latin typeface="+mj-lt"/>
                <a:cs typeface="Calibri"/>
              </a:rPr>
              <a:t> </a:t>
            </a:r>
            <a:r>
              <a:rPr sz="1800" spc="-15">
                <a:solidFill>
                  <a:schemeClr val="tx1"/>
                </a:solidFill>
                <a:highlight>
                  <a:srgbClr val="FFFF00"/>
                </a:highlight>
                <a:uFill>
                  <a:solidFill>
                    <a:srgbClr val="FF0000"/>
                  </a:solidFill>
                </a:uFill>
                <a:latin typeface="+mj-lt"/>
                <a:cs typeface="Calibri"/>
              </a:rPr>
              <a:t>gastric</a:t>
            </a:r>
            <a:r>
              <a:rPr sz="1800" spc="-8">
                <a:solidFill>
                  <a:schemeClr val="tx1"/>
                </a:solidFill>
                <a:highlight>
                  <a:srgbClr val="FFFF00"/>
                </a:highlight>
                <a:uFill>
                  <a:solidFill>
                    <a:srgbClr val="FF0000"/>
                  </a:solidFill>
                </a:uFill>
                <a:latin typeface="+mj-lt"/>
                <a:cs typeface="Calibri"/>
              </a:rPr>
              <a:t> </a:t>
            </a:r>
            <a:r>
              <a:rPr sz="1800" spc="-11">
                <a:solidFill>
                  <a:schemeClr val="tx1"/>
                </a:solidFill>
                <a:highlight>
                  <a:srgbClr val="FFFF00"/>
                </a:highlight>
                <a:uFill>
                  <a:solidFill>
                    <a:srgbClr val="FF0000"/>
                  </a:solidFill>
                </a:uFill>
                <a:latin typeface="+mj-lt"/>
                <a:cs typeface="Calibri"/>
              </a:rPr>
              <a:t>ulcers</a:t>
            </a:r>
            <a:r>
              <a:rPr sz="1800" spc="15">
                <a:solidFill>
                  <a:schemeClr val="tx1"/>
                </a:solidFill>
                <a:highlight>
                  <a:srgbClr val="FFFF00"/>
                </a:highlight>
                <a:latin typeface="+mj-lt"/>
                <a:cs typeface="Calibri"/>
              </a:rPr>
              <a:t> </a:t>
            </a:r>
            <a:r>
              <a:rPr sz="1800" spc="-8">
                <a:solidFill>
                  <a:schemeClr val="tx1"/>
                </a:solidFill>
                <a:latin typeface="+mj-lt"/>
                <a:cs typeface="Calibri"/>
              </a:rPr>
              <a:t>the </a:t>
            </a:r>
            <a:r>
              <a:rPr sz="1800" spc="-11">
                <a:solidFill>
                  <a:schemeClr val="tx1"/>
                </a:solidFill>
                <a:latin typeface="+mj-lt"/>
                <a:cs typeface="Calibri"/>
              </a:rPr>
              <a:t>most</a:t>
            </a:r>
            <a:r>
              <a:rPr sz="1800" spc="-8">
                <a:solidFill>
                  <a:schemeClr val="tx1"/>
                </a:solidFill>
                <a:latin typeface="+mj-lt"/>
                <a:cs typeface="Calibri"/>
              </a:rPr>
              <a:t> common</a:t>
            </a:r>
            <a:r>
              <a:rPr sz="1800" spc="-4">
                <a:solidFill>
                  <a:schemeClr val="tx1"/>
                </a:solidFill>
                <a:latin typeface="+mj-lt"/>
                <a:cs typeface="Calibri"/>
              </a:rPr>
              <a:t> </a:t>
            </a:r>
            <a:r>
              <a:rPr sz="1800" spc="-8">
                <a:solidFill>
                  <a:schemeClr val="tx1"/>
                </a:solidFill>
                <a:latin typeface="+mj-lt"/>
                <a:cs typeface="Calibri"/>
              </a:rPr>
              <a:t>site </a:t>
            </a:r>
            <a:r>
              <a:rPr sz="1800" spc="-4">
                <a:solidFill>
                  <a:schemeClr val="tx1"/>
                </a:solidFill>
                <a:latin typeface="+mj-lt"/>
                <a:cs typeface="Calibri"/>
              </a:rPr>
              <a:t> </a:t>
            </a:r>
            <a:r>
              <a:rPr sz="1800" spc="-8">
                <a:solidFill>
                  <a:schemeClr val="tx1"/>
                </a:solidFill>
                <a:latin typeface="+mj-lt"/>
                <a:cs typeface="Calibri"/>
              </a:rPr>
              <a:t>that </a:t>
            </a:r>
            <a:r>
              <a:rPr sz="1800" spc="-4">
                <a:solidFill>
                  <a:schemeClr val="tx1"/>
                </a:solidFill>
                <a:latin typeface="+mj-lt"/>
                <a:cs typeface="Calibri"/>
              </a:rPr>
              <a:t>is</a:t>
            </a:r>
            <a:r>
              <a:rPr lang="en-US" sz="1800" spc="-4">
                <a:solidFill>
                  <a:schemeClr val="tx1"/>
                </a:solidFill>
                <a:latin typeface="+mj-lt"/>
                <a:cs typeface="Calibri"/>
              </a:rPr>
              <a:t> </a:t>
            </a:r>
            <a:r>
              <a:rPr sz="1800" spc="-8">
                <a:solidFill>
                  <a:schemeClr val="tx1"/>
                </a:solidFill>
                <a:latin typeface="+mj-lt"/>
                <a:cs typeface="Calibri"/>
              </a:rPr>
              <a:t>susceptible</a:t>
            </a:r>
            <a:r>
              <a:rPr sz="1800" spc="-11">
                <a:solidFill>
                  <a:schemeClr val="tx1"/>
                </a:solidFill>
                <a:latin typeface="+mj-lt"/>
                <a:cs typeface="Calibri"/>
              </a:rPr>
              <a:t> to</a:t>
            </a:r>
            <a:r>
              <a:rPr sz="1800" spc="-4">
                <a:solidFill>
                  <a:schemeClr val="tx1"/>
                </a:solidFill>
                <a:latin typeface="+mj-lt"/>
                <a:cs typeface="Calibri"/>
              </a:rPr>
              <a:t> bleed</a:t>
            </a:r>
            <a:r>
              <a:rPr sz="1800" spc="-8">
                <a:solidFill>
                  <a:schemeClr val="tx1"/>
                </a:solidFill>
                <a:latin typeface="+mj-lt"/>
                <a:cs typeface="Calibri"/>
              </a:rPr>
              <a:t> </a:t>
            </a:r>
            <a:r>
              <a:rPr sz="1800" spc="-4">
                <a:solidFill>
                  <a:schemeClr val="tx1"/>
                </a:solidFill>
                <a:latin typeface="+mj-lt"/>
                <a:cs typeface="Calibri"/>
              </a:rPr>
              <a:t>due</a:t>
            </a:r>
            <a:r>
              <a:rPr sz="1800" spc="-8">
                <a:solidFill>
                  <a:schemeClr val="tx1"/>
                </a:solidFill>
                <a:latin typeface="+mj-lt"/>
                <a:cs typeface="Calibri"/>
              </a:rPr>
              <a:t> </a:t>
            </a:r>
            <a:r>
              <a:rPr sz="1800" spc="-11">
                <a:solidFill>
                  <a:schemeClr val="tx1"/>
                </a:solidFill>
                <a:latin typeface="+mj-lt"/>
                <a:cs typeface="Calibri"/>
              </a:rPr>
              <a:t>to</a:t>
            </a:r>
            <a:r>
              <a:rPr sz="1800" spc="-8">
                <a:solidFill>
                  <a:schemeClr val="tx1"/>
                </a:solidFill>
                <a:latin typeface="+mj-lt"/>
                <a:cs typeface="Calibri"/>
              </a:rPr>
              <a:t> </a:t>
            </a:r>
            <a:r>
              <a:rPr sz="1800" spc="-11">
                <a:solidFill>
                  <a:schemeClr val="tx1"/>
                </a:solidFill>
                <a:latin typeface="+mj-lt"/>
                <a:cs typeface="Calibri"/>
              </a:rPr>
              <a:t>erosion</a:t>
            </a:r>
            <a:r>
              <a:rPr sz="1800" spc="-4">
                <a:solidFill>
                  <a:schemeClr val="tx1"/>
                </a:solidFill>
                <a:latin typeface="+mj-lt"/>
                <a:cs typeface="Calibri"/>
              </a:rPr>
              <a:t> in</a:t>
            </a:r>
            <a:r>
              <a:rPr sz="1800" spc="-8">
                <a:solidFill>
                  <a:schemeClr val="tx1"/>
                </a:solidFill>
                <a:latin typeface="+mj-lt"/>
                <a:cs typeface="Calibri"/>
              </a:rPr>
              <a:t> the </a:t>
            </a:r>
            <a:r>
              <a:rPr sz="1800" spc="-465">
                <a:solidFill>
                  <a:schemeClr val="tx1"/>
                </a:solidFill>
                <a:latin typeface="+mj-lt"/>
                <a:cs typeface="Calibri"/>
              </a:rPr>
              <a:t> </a:t>
            </a:r>
            <a:r>
              <a:rPr sz="1800" spc="-4">
                <a:solidFill>
                  <a:schemeClr val="tx1"/>
                </a:solidFill>
                <a:latin typeface="+mj-lt"/>
                <a:cs typeface="Calibri"/>
              </a:rPr>
              <a:t>lesser</a:t>
            </a:r>
            <a:r>
              <a:rPr lang="en-US" sz="1800" spc="-4">
                <a:solidFill>
                  <a:schemeClr val="tx1"/>
                </a:solidFill>
                <a:latin typeface="+mj-lt"/>
                <a:cs typeface="Calibri"/>
              </a:rPr>
              <a:t> </a:t>
            </a:r>
            <a:r>
              <a:rPr sz="1800" spc="-11">
                <a:solidFill>
                  <a:schemeClr val="tx1"/>
                </a:solidFill>
                <a:latin typeface="+mj-lt"/>
                <a:cs typeface="Calibri"/>
              </a:rPr>
              <a:t>curvature</a:t>
            </a:r>
            <a:r>
              <a:rPr sz="1800" spc="-8">
                <a:solidFill>
                  <a:schemeClr val="tx1"/>
                </a:solidFill>
                <a:latin typeface="+mj-lt"/>
                <a:cs typeface="Calibri"/>
              </a:rPr>
              <a:t> </a:t>
            </a:r>
            <a:r>
              <a:rPr sz="1800" spc="-4">
                <a:solidFill>
                  <a:schemeClr val="tx1"/>
                </a:solidFill>
                <a:latin typeface="+mj-lt"/>
                <a:cs typeface="Calibri"/>
              </a:rPr>
              <a:t>out</a:t>
            </a:r>
            <a:r>
              <a:rPr sz="1800" spc="-8">
                <a:solidFill>
                  <a:schemeClr val="tx1"/>
                </a:solidFill>
                <a:latin typeface="+mj-lt"/>
                <a:cs typeface="Calibri"/>
              </a:rPr>
              <a:t> </a:t>
            </a:r>
            <a:r>
              <a:rPr sz="1800" spc="-4">
                <a:solidFill>
                  <a:schemeClr val="tx1"/>
                </a:solidFill>
                <a:latin typeface="+mj-lt"/>
                <a:cs typeface="Calibri"/>
              </a:rPr>
              <a:t>of</a:t>
            </a:r>
            <a:r>
              <a:rPr sz="1800" spc="23">
                <a:solidFill>
                  <a:schemeClr val="tx1"/>
                </a:solidFill>
                <a:latin typeface="+mj-lt"/>
                <a:cs typeface="Calibri"/>
              </a:rPr>
              <a:t> </a:t>
            </a:r>
            <a:r>
              <a:rPr sz="1800" spc="-4">
                <a:solidFill>
                  <a:schemeClr val="tx1"/>
                </a:solidFill>
                <a:highlight>
                  <a:srgbClr val="FFFF00"/>
                </a:highlight>
                <a:latin typeface="+mj-lt"/>
                <a:cs typeface="Calibri"/>
              </a:rPr>
              <a:t>the</a:t>
            </a:r>
            <a:r>
              <a:rPr sz="1800" spc="-8">
                <a:solidFill>
                  <a:schemeClr val="tx1"/>
                </a:solidFill>
                <a:highlight>
                  <a:srgbClr val="FFFF00"/>
                </a:highlight>
                <a:latin typeface="+mj-lt"/>
                <a:cs typeface="Calibri"/>
              </a:rPr>
              <a:t> left</a:t>
            </a:r>
            <a:r>
              <a:rPr sz="1800" spc="-4">
                <a:solidFill>
                  <a:schemeClr val="tx1"/>
                </a:solidFill>
                <a:highlight>
                  <a:srgbClr val="FFFF00"/>
                </a:highlight>
                <a:latin typeface="+mj-lt"/>
                <a:cs typeface="Calibri"/>
              </a:rPr>
              <a:t> </a:t>
            </a:r>
            <a:r>
              <a:rPr sz="1800" spc="-11">
                <a:solidFill>
                  <a:schemeClr val="tx1"/>
                </a:solidFill>
                <a:highlight>
                  <a:srgbClr val="FFFF00"/>
                </a:highlight>
                <a:latin typeface="+mj-lt"/>
                <a:cs typeface="Calibri"/>
              </a:rPr>
              <a:t>gastric</a:t>
            </a:r>
            <a:r>
              <a:rPr sz="1800" spc="-8">
                <a:solidFill>
                  <a:schemeClr val="tx1"/>
                </a:solidFill>
                <a:highlight>
                  <a:srgbClr val="FFFF00"/>
                </a:highlight>
                <a:latin typeface="+mj-lt"/>
                <a:cs typeface="Calibri"/>
              </a:rPr>
              <a:t> artery</a:t>
            </a:r>
            <a:r>
              <a:rPr sz="1800" spc="26">
                <a:solidFill>
                  <a:schemeClr val="tx1"/>
                </a:solidFill>
                <a:highlight>
                  <a:srgbClr val="FFFF00"/>
                </a:highlight>
                <a:latin typeface="+mj-lt"/>
                <a:cs typeface="Calibri"/>
              </a:rPr>
              <a:t> </a:t>
            </a:r>
            <a:r>
              <a:rPr sz="1800">
                <a:solidFill>
                  <a:schemeClr val="tx1"/>
                </a:solidFill>
                <a:latin typeface="+mj-lt"/>
                <a:cs typeface="Calibri"/>
              </a:rPr>
              <a:t>.</a:t>
            </a:r>
          </a:p>
          <a:p>
            <a:pPr marL="9525" marR="3810" algn="just">
              <a:lnSpc>
                <a:spcPts val="2280"/>
              </a:lnSpc>
              <a:spcBef>
                <a:spcPts val="116"/>
              </a:spcBef>
            </a:pPr>
            <a:r>
              <a:rPr sz="1800" spc="-4">
                <a:solidFill>
                  <a:schemeClr val="tx1"/>
                </a:solidFill>
                <a:latin typeface="+mj-lt"/>
                <a:cs typeface="Calibri"/>
              </a:rPr>
              <a:t>While in </a:t>
            </a:r>
            <a:r>
              <a:rPr sz="1800" spc="-4">
                <a:solidFill>
                  <a:schemeClr val="tx1"/>
                </a:solidFill>
                <a:highlight>
                  <a:srgbClr val="00FF00"/>
                </a:highlight>
                <a:uFill>
                  <a:solidFill>
                    <a:srgbClr val="FF0000"/>
                  </a:solidFill>
                </a:uFill>
                <a:latin typeface="+mj-lt"/>
                <a:cs typeface="Calibri"/>
              </a:rPr>
              <a:t>duodenal </a:t>
            </a:r>
            <a:r>
              <a:rPr sz="1800" spc="-11">
                <a:solidFill>
                  <a:schemeClr val="tx1"/>
                </a:solidFill>
                <a:highlight>
                  <a:srgbClr val="00FF00"/>
                </a:highlight>
                <a:uFill>
                  <a:solidFill>
                    <a:srgbClr val="FF0000"/>
                  </a:solidFill>
                </a:uFill>
                <a:latin typeface="+mj-lt"/>
                <a:cs typeface="Calibri"/>
              </a:rPr>
              <a:t>ulcers</a:t>
            </a:r>
            <a:r>
              <a:rPr lang="en-US" sz="1800" spc="-11">
                <a:solidFill>
                  <a:schemeClr val="tx1"/>
                </a:solidFill>
                <a:highlight>
                  <a:srgbClr val="00FF00"/>
                </a:highlight>
                <a:latin typeface="+mj-lt"/>
                <a:cs typeface="Calibri"/>
              </a:rPr>
              <a:t> </a:t>
            </a:r>
            <a:r>
              <a:rPr sz="1800">
                <a:solidFill>
                  <a:schemeClr val="tx1"/>
                </a:solidFill>
                <a:latin typeface="+mj-lt"/>
                <a:cs typeface="Calibri"/>
              </a:rPr>
              <a:t>, </a:t>
            </a:r>
            <a:r>
              <a:rPr sz="1800" spc="-8">
                <a:solidFill>
                  <a:schemeClr val="tx1"/>
                </a:solidFill>
                <a:latin typeface="+mj-lt"/>
                <a:cs typeface="Calibri"/>
              </a:rPr>
              <a:t>the </a:t>
            </a:r>
            <a:r>
              <a:rPr sz="1800" spc="-11">
                <a:solidFill>
                  <a:schemeClr val="tx1"/>
                </a:solidFill>
                <a:latin typeface="+mj-lt"/>
                <a:cs typeface="Calibri"/>
              </a:rPr>
              <a:t>posterior </a:t>
            </a:r>
            <a:r>
              <a:rPr sz="1800" spc="-8">
                <a:solidFill>
                  <a:schemeClr val="tx1"/>
                </a:solidFill>
                <a:latin typeface="+mj-lt"/>
                <a:cs typeface="Calibri"/>
              </a:rPr>
              <a:t>wall </a:t>
            </a:r>
            <a:r>
              <a:rPr sz="1800" spc="-4">
                <a:solidFill>
                  <a:schemeClr val="tx1"/>
                </a:solidFill>
                <a:latin typeface="+mj-lt"/>
                <a:cs typeface="Calibri"/>
              </a:rPr>
              <a:t>of </a:t>
            </a:r>
            <a:r>
              <a:rPr sz="1800" spc="-8">
                <a:solidFill>
                  <a:schemeClr val="tx1"/>
                </a:solidFill>
                <a:latin typeface="+mj-lt"/>
                <a:cs typeface="Calibri"/>
              </a:rPr>
              <a:t>the </a:t>
            </a:r>
            <a:r>
              <a:rPr sz="1800" spc="-465">
                <a:solidFill>
                  <a:schemeClr val="tx1"/>
                </a:solidFill>
                <a:latin typeface="+mj-lt"/>
                <a:cs typeface="Calibri"/>
              </a:rPr>
              <a:t> </a:t>
            </a:r>
            <a:r>
              <a:rPr sz="1800" spc="-4">
                <a:solidFill>
                  <a:schemeClr val="tx1"/>
                </a:solidFill>
                <a:latin typeface="+mj-lt"/>
                <a:cs typeface="Calibri"/>
              </a:rPr>
              <a:t>duodenal bulb </a:t>
            </a:r>
            <a:r>
              <a:rPr sz="1800">
                <a:solidFill>
                  <a:schemeClr val="tx1"/>
                </a:solidFill>
                <a:latin typeface="+mj-lt"/>
                <a:cs typeface="Calibri"/>
              </a:rPr>
              <a:t>( </a:t>
            </a:r>
            <a:r>
              <a:rPr sz="1800" spc="-8">
                <a:solidFill>
                  <a:schemeClr val="tx1"/>
                </a:solidFill>
                <a:latin typeface="+mj-lt"/>
                <a:cs typeface="Calibri"/>
              </a:rPr>
              <a:t>the </a:t>
            </a:r>
            <a:r>
              <a:rPr sz="1800" spc="-15">
                <a:solidFill>
                  <a:schemeClr val="tx1"/>
                </a:solidFill>
                <a:latin typeface="+mj-lt"/>
                <a:cs typeface="Calibri"/>
              </a:rPr>
              <a:t>first </a:t>
            </a:r>
            <a:r>
              <a:rPr sz="1800" spc="-4">
                <a:solidFill>
                  <a:schemeClr val="tx1"/>
                </a:solidFill>
                <a:latin typeface="+mj-lt"/>
                <a:cs typeface="Calibri"/>
              </a:rPr>
              <a:t>part of duodenum </a:t>
            </a:r>
            <a:r>
              <a:rPr sz="1800" spc="-8">
                <a:solidFill>
                  <a:schemeClr val="tx1"/>
                </a:solidFill>
                <a:latin typeface="+mj-lt"/>
                <a:cs typeface="Calibri"/>
              </a:rPr>
              <a:t>closest </a:t>
            </a:r>
            <a:r>
              <a:rPr sz="1800" spc="-465">
                <a:solidFill>
                  <a:schemeClr val="tx1"/>
                </a:solidFill>
                <a:latin typeface="+mj-lt"/>
                <a:cs typeface="Calibri"/>
              </a:rPr>
              <a:t> </a:t>
            </a:r>
            <a:r>
              <a:rPr sz="1800" spc="-11">
                <a:solidFill>
                  <a:schemeClr val="tx1"/>
                </a:solidFill>
                <a:latin typeface="+mj-lt"/>
                <a:cs typeface="Calibri"/>
              </a:rPr>
              <a:t>to </a:t>
            </a:r>
            <a:r>
              <a:rPr sz="1800" spc="-8">
                <a:solidFill>
                  <a:schemeClr val="tx1"/>
                </a:solidFill>
                <a:latin typeface="+mj-lt"/>
                <a:cs typeface="Calibri"/>
              </a:rPr>
              <a:t>the</a:t>
            </a:r>
            <a:r>
              <a:rPr sz="1800" spc="-4">
                <a:solidFill>
                  <a:schemeClr val="tx1"/>
                </a:solidFill>
                <a:latin typeface="+mj-lt"/>
                <a:cs typeface="Calibri"/>
              </a:rPr>
              <a:t> </a:t>
            </a:r>
            <a:r>
              <a:rPr sz="1800" spc="-8">
                <a:solidFill>
                  <a:schemeClr val="tx1"/>
                </a:solidFill>
                <a:latin typeface="+mj-lt"/>
                <a:cs typeface="Calibri"/>
              </a:rPr>
              <a:t>pylorus </a:t>
            </a:r>
            <a:r>
              <a:rPr sz="1800">
                <a:solidFill>
                  <a:schemeClr val="tx1"/>
                </a:solidFill>
                <a:latin typeface="+mj-lt"/>
                <a:cs typeface="Calibri"/>
              </a:rPr>
              <a:t>) </a:t>
            </a:r>
            <a:r>
              <a:rPr sz="1800" spc="-4">
                <a:solidFill>
                  <a:schemeClr val="tx1"/>
                </a:solidFill>
                <a:latin typeface="+mj-lt"/>
                <a:cs typeface="Calibri"/>
              </a:rPr>
              <a:t>is </a:t>
            </a:r>
            <a:r>
              <a:rPr sz="1800" spc="-8">
                <a:solidFill>
                  <a:schemeClr val="tx1"/>
                </a:solidFill>
                <a:latin typeface="+mj-lt"/>
                <a:cs typeface="Calibri"/>
              </a:rPr>
              <a:t>the </a:t>
            </a:r>
            <a:r>
              <a:rPr sz="1800" spc="-11">
                <a:solidFill>
                  <a:schemeClr val="tx1"/>
                </a:solidFill>
                <a:latin typeface="+mj-lt"/>
                <a:cs typeface="Calibri"/>
              </a:rPr>
              <a:t>most </a:t>
            </a:r>
            <a:r>
              <a:rPr sz="1800" spc="-8">
                <a:solidFill>
                  <a:schemeClr val="tx1"/>
                </a:solidFill>
                <a:latin typeface="+mj-lt"/>
                <a:cs typeface="Calibri"/>
              </a:rPr>
              <a:t>common site </a:t>
            </a:r>
            <a:r>
              <a:rPr sz="1800" spc="-4">
                <a:solidFill>
                  <a:schemeClr val="tx1"/>
                </a:solidFill>
                <a:latin typeface="+mj-lt"/>
                <a:cs typeface="Calibri"/>
              </a:rPr>
              <a:t>bleeding </a:t>
            </a:r>
            <a:r>
              <a:rPr sz="1800">
                <a:solidFill>
                  <a:schemeClr val="tx1"/>
                </a:solidFill>
                <a:latin typeface="+mj-lt"/>
                <a:cs typeface="Calibri"/>
              </a:rPr>
              <a:t> </a:t>
            </a:r>
            <a:r>
              <a:rPr sz="1800" spc="-4">
                <a:solidFill>
                  <a:schemeClr val="tx1"/>
                </a:solidFill>
                <a:latin typeface="+mj-lt"/>
                <a:cs typeface="Calibri"/>
              </a:rPr>
              <a:t>out</a:t>
            </a:r>
            <a:r>
              <a:rPr sz="1800" spc="-8">
                <a:solidFill>
                  <a:schemeClr val="tx1"/>
                </a:solidFill>
                <a:latin typeface="+mj-lt"/>
                <a:cs typeface="Calibri"/>
              </a:rPr>
              <a:t> </a:t>
            </a:r>
            <a:r>
              <a:rPr sz="1800" spc="-4">
                <a:solidFill>
                  <a:schemeClr val="tx1"/>
                </a:solidFill>
                <a:latin typeface="+mj-lt"/>
                <a:cs typeface="Calibri"/>
              </a:rPr>
              <a:t>of</a:t>
            </a:r>
            <a:r>
              <a:rPr sz="1800" spc="4">
                <a:solidFill>
                  <a:schemeClr val="tx1"/>
                </a:solidFill>
                <a:latin typeface="+mj-lt"/>
                <a:cs typeface="Calibri"/>
              </a:rPr>
              <a:t> </a:t>
            </a:r>
            <a:r>
              <a:rPr sz="1800" spc="-4">
                <a:solidFill>
                  <a:schemeClr val="tx1"/>
                </a:solidFill>
                <a:highlight>
                  <a:srgbClr val="00FF00"/>
                </a:highlight>
                <a:latin typeface="+mj-lt"/>
                <a:cs typeface="Calibri"/>
              </a:rPr>
              <a:t>the</a:t>
            </a:r>
            <a:r>
              <a:rPr sz="1800">
                <a:solidFill>
                  <a:schemeClr val="tx1"/>
                </a:solidFill>
                <a:highlight>
                  <a:srgbClr val="00FF00"/>
                </a:highlight>
                <a:latin typeface="+mj-lt"/>
                <a:cs typeface="Calibri"/>
              </a:rPr>
              <a:t> </a:t>
            </a:r>
            <a:r>
              <a:rPr sz="1800" spc="-11">
                <a:solidFill>
                  <a:schemeClr val="tx1"/>
                </a:solidFill>
                <a:highlight>
                  <a:srgbClr val="00FF00"/>
                </a:highlight>
                <a:latin typeface="+mj-lt"/>
                <a:cs typeface="Calibri"/>
              </a:rPr>
              <a:t>gastroduodenal</a:t>
            </a:r>
            <a:r>
              <a:rPr sz="1800" spc="-4">
                <a:solidFill>
                  <a:schemeClr val="tx1"/>
                </a:solidFill>
                <a:highlight>
                  <a:srgbClr val="00FF00"/>
                </a:highlight>
                <a:latin typeface="+mj-lt"/>
                <a:cs typeface="Calibri"/>
              </a:rPr>
              <a:t> </a:t>
            </a:r>
            <a:r>
              <a:rPr sz="1800" spc="-8">
                <a:solidFill>
                  <a:schemeClr val="tx1"/>
                </a:solidFill>
                <a:highlight>
                  <a:srgbClr val="00FF00"/>
                </a:highlight>
                <a:latin typeface="+mj-lt"/>
                <a:cs typeface="Calibri"/>
              </a:rPr>
              <a:t>artery</a:t>
            </a:r>
            <a:r>
              <a:rPr sz="1800" spc="38">
                <a:solidFill>
                  <a:schemeClr val="tx1"/>
                </a:solidFill>
                <a:highlight>
                  <a:srgbClr val="00FF00"/>
                </a:highlight>
                <a:latin typeface="+mj-lt"/>
                <a:cs typeface="Calibri"/>
              </a:rPr>
              <a:t> </a:t>
            </a:r>
            <a:r>
              <a:rPr sz="1800">
                <a:solidFill>
                  <a:schemeClr val="tx1"/>
                </a:solidFill>
                <a:latin typeface="+mj-lt"/>
                <a:cs typeface="Calibri"/>
              </a:rPr>
              <a:t>.</a:t>
            </a:r>
          </a:p>
        </p:txBody>
      </p:sp>
      <p:grpSp>
        <p:nvGrpSpPr>
          <p:cNvPr id="3" name="object 3"/>
          <p:cNvGrpSpPr/>
          <p:nvPr/>
        </p:nvGrpSpPr>
        <p:grpSpPr>
          <a:xfrm>
            <a:off x="1993200" y="2964180"/>
            <a:ext cx="5157600" cy="1786914"/>
            <a:chOff x="1068320" y="3925845"/>
            <a:chExt cx="7562275" cy="2507314"/>
          </a:xfrm>
        </p:grpSpPr>
        <p:pic>
          <p:nvPicPr>
            <p:cNvPr id="4" name="object 4"/>
            <p:cNvPicPr/>
            <p:nvPr/>
          </p:nvPicPr>
          <p:blipFill>
            <a:blip r:embed="rId2" cstate="print"/>
            <a:stretch>
              <a:fillRect/>
            </a:stretch>
          </p:blipFill>
          <p:spPr>
            <a:xfrm>
              <a:off x="1068320" y="3925845"/>
              <a:ext cx="7562275" cy="2507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ject 5"/>
            <p:cNvPicPr/>
            <p:nvPr/>
          </p:nvPicPr>
          <p:blipFill>
            <a:blip r:embed="rId3" cstate="print"/>
            <a:stretch>
              <a:fillRect/>
            </a:stretch>
          </p:blipFill>
          <p:spPr>
            <a:xfrm>
              <a:off x="1587029" y="5578880"/>
              <a:ext cx="1435425" cy="172107"/>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50520" y="444500"/>
            <a:ext cx="7718425" cy="573088"/>
          </a:xfrm>
        </p:spPr>
        <p:txBody>
          <a:bodyPr spcFirstLastPara="1" vert="horz" wrap="square" lIns="0" tIns="0" rIns="0" bIns="0" rtlCol="0" anchor="t" anchorCtr="0">
            <a:normAutofit/>
          </a:bodyPr>
          <a:lstStyle/>
          <a:p>
            <a:pPr marL="9525">
              <a:lnSpc>
                <a:spcPct val="90000"/>
              </a:lnSpc>
            </a:pPr>
            <a:r>
              <a:rPr lang="en-US" sz="2800" b="0" i="0" u="none" strike="noStrike" cap="none" spc="-15">
                <a:uFill>
                  <a:solidFill>
                    <a:srgbClr val="000000"/>
                  </a:solidFill>
                </a:uFill>
                <a:latin typeface="Calibri"/>
                <a:ea typeface="Vidaloka"/>
                <a:cs typeface="Calibri"/>
                <a:sym typeface="Vidaloka"/>
              </a:rPr>
              <a:t>Presentation </a:t>
            </a:r>
            <a:r>
              <a:rPr lang="en-US" sz="2800" b="0" i="0" u="none" strike="noStrike" cap="none" spc="-4">
                <a:uFill>
                  <a:solidFill>
                    <a:srgbClr val="000000"/>
                  </a:solidFill>
                </a:uFill>
                <a:latin typeface="Calibri"/>
                <a:ea typeface="Vidaloka"/>
                <a:cs typeface="Calibri"/>
                <a:sym typeface="Vidaloka"/>
              </a:rPr>
              <a:t>of </a:t>
            </a:r>
            <a:r>
              <a:rPr lang="en-US" sz="2800" b="0" i="0" u="none" strike="noStrike" cap="none">
                <a:uFill>
                  <a:solidFill>
                    <a:srgbClr val="000000"/>
                  </a:solidFill>
                </a:uFill>
                <a:latin typeface="Calibri"/>
                <a:ea typeface="Vidaloka"/>
                <a:cs typeface="Calibri"/>
                <a:sym typeface="Vidaloka"/>
              </a:rPr>
              <a:t>a </a:t>
            </a:r>
            <a:r>
              <a:rPr lang="en-US" sz="2800" b="0" i="0" u="none" strike="noStrike" cap="none" spc="-11">
                <a:uFill>
                  <a:solidFill>
                    <a:srgbClr val="000000"/>
                  </a:solidFill>
                </a:uFill>
                <a:latin typeface="Calibri"/>
                <a:ea typeface="Vidaloka"/>
                <a:cs typeface="Calibri"/>
                <a:sym typeface="Vidaloka"/>
              </a:rPr>
              <a:t>patient </a:t>
            </a:r>
            <a:r>
              <a:rPr lang="en-US" sz="2800" b="0" i="0" u="none" strike="noStrike" cap="none" spc="-8">
                <a:uFill>
                  <a:solidFill>
                    <a:srgbClr val="000000"/>
                  </a:solidFill>
                </a:uFill>
                <a:latin typeface="Calibri"/>
                <a:ea typeface="Vidaloka"/>
                <a:cs typeface="Calibri"/>
                <a:sym typeface="Vidaloka"/>
              </a:rPr>
              <a:t>with </a:t>
            </a:r>
            <a:r>
              <a:rPr lang="en-US" sz="2800" b="0" i="0" u="none" strike="noStrike" cap="none" spc="-4">
                <a:uFill>
                  <a:solidFill>
                    <a:srgbClr val="000000"/>
                  </a:solidFill>
                </a:uFill>
                <a:latin typeface="Calibri"/>
                <a:ea typeface="Vidaloka"/>
                <a:cs typeface="Calibri"/>
                <a:sym typeface="Vidaloka"/>
              </a:rPr>
              <a:t>bleeding </a:t>
            </a:r>
            <a:r>
              <a:rPr lang="en-US" sz="2800" b="0" i="0" u="none" strike="noStrike" cap="none" spc="-533">
                <a:latin typeface="Calibri"/>
                <a:ea typeface="Vidaloka"/>
                <a:cs typeface="Calibri"/>
                <a:sym typeface="Vidaloka"/>
              </a:rPr>
              <a:t> </a:t>
            </a:r>
            <a:r>
              <a:rPr lang="en-US" sz="2800" b="0" i="0" u="none" strike="noStrike" cap="none" spc="-8">
                <a:uFill>
                  <a:solidFill>
                    <a:srgbClr val="000000"/>
                  </a:solidFill>
                </a:uFill>
                <a:latin typeface="Calibri"/>
                <a:ea typeface="Vidaloka"/>
                <a:cs typeface="Calibri"/>
                <a:sym typeface="Vidaloka"/>
              </a:rPr>
              <a:t>peptic</a:t>
            </a:r>
            <a:r>
              <a:rPr lang="en-US" sz="2800" b="0" i="0" u="none" strike="noStrike" cap="none" spc="-11">
                <a:uFill>
                  <a:solidFill>
                    <a:srgbClr val="000000"/>
                  </a:solidFill>
                </a:uFill>
                <a:latin typeface="Calibri"/>
                <a:ea typeface="Vidaloka"/>
                <a:cs typeface="Calibri"/>
                <a:sym typeface="Vidaloka"/>
              </a:rPr>
              <a:t> </a:t>
            </a:r>
            <a:r>
              <a:rPr lang="en-US" sz="2800" b="0" i="0" u="none" strike="noStrike" cap="none" spc="-4">
                <a:uFill>
                  <a:solidFill>
                    <a:srgbClr val="000000"/>
                  </a:solidFill>
                </a:uFill>
                <a:latin typeface="Calibri"/>
                <a:ea typeface="Vidaloka"/>
                <a:cs typeface="Calibri"/>
                <a:sym typeface="Vidaloka"/>
              </a:rPr>
              <a:t>ulcer</a:t>
            </a:r>
            <a:r>
              <a:rPr lang="en-US" sz="2800" b="0" i="0" u="none" strike="noStrike" cap="none" spc="19">
                <a:latin typeface="Calibri"/>
                <a:ea typeface="Vidaloka"/>
                <a:cs typeface="Calibri"/>
                <a:sym typeface="Vidaloka"/>
              </a:rPr>
              <a:t> </a:t>
            </a:r>
            <a:r>
              <a:rPr lang="en-US" sz="2800" b="0" i="0" u="none" strike="noStrike" cap="none">
                <a:uFill>
                  <a:solidFill>
                    <a:srgbClr val="000000"/>
                  </a:solidFill>
                </a:uFill>
                <a:latin typeface="Calibri"/>
                <a:ea typeface="Vidaloka"/>
                <a:cs typeface="Calibri"/>
                <a:sym typeface="Vidaloka"/>
              </a:rPr>
              <a:t>:</a:t>
            </a:r>
            <a:endParaRPr lang="en-US" sz="2800" b="0" i="0" u="none" strike="noStrike" cap="none">
              <a:latin typeface="Calibri"/>
              <a:ea typeface="Vidaloka"/>
              <a:cs typeface="Calibri"/>
              <a:sym typeface="Vidaloka"/>
            </a:endParaRPr>
          </a:p>
        </p:txBody>
      </p:sp>
      <p:sp>
        <p:nvSpPr>
          <p:cNvPr id="3" name="object 3"/>
          <p:cNvSpPr txBox="1"/>
          <p:nvPr/>
        </p:nvSpPr>
        <p:spPr>
          <a:xfrm>
            <a:off x="1063770" y="1152475"/>
            <a:ext cx="7717500" cy="3416400"/>
          </a:xfrm>
          <a:prstGeom prst="rect">
            <a:avLst/>
          </a:prstGeom>
          <a:noFill/>
          <a:ln>
            <a:noFill/>
          </a:ln>
        </p:spPr>
        <p:txBody>
          <a:bodyPr spcFirstLastPara="1" vert="horz" wrap="square" lIns="0" tIns="0" rIns="0" bIns="0" rtlCol="0" anchor="t" anchorCtr="0">
            <a:normAutofit fontScale="92500" lnSpcReduction="20000"/>
          </a:bodyPr>
          <a:lstStyle/>
          <a:p>
            <a:pPr marL="457200" indent="-342900">
              <a:lnSpc>
                <a:spcPct val="115000"/>
              </a:lnSpc>
              <a:spcAft>
                <a:spcPts val="600"/>
              </a:spcAft>
              <a:buClr>
                <a:schemeClr val="dk2"/>
              </a:buClr>
              <a:buSzPts val="1800"/>
              <a:buFont typeface="Montserrat"/>
              <a:buChar char="●"/>
            </a:pPr>
            <a:r>
              <a:rPr lang="en-US" sz="1763" b="0" i="0" u="none" strike="noStrike" cap="none" spc="-4">
                <a:solidFill>
                  <a:schemeClr val="tx1"/>
                </a:solidFill>
                <a:latin typeface="Calibri"/>
                <a:ea typeface="Montserrat"/>
                <a:cs typeface="Calibri"/>
                <a:sym typeface="Montserrat"/>
              </a:rPr>
              <a:t>It</a:t>
            </a:r>
            <a:r>
              <a:rPr lang="en-US" sz="1763" b="0" i="0" u="none" strike="noStrike" cap="none" spc="-15">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depends</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on</a:t>
            </a:r>
            <a:r>
              <a:rPr lang="en-US" sz="1763" b="0" i="0" u="none" strike="noStrike" cap="none" spc="-8">
                <a:solidFill>
                  <a:schemeClr val="tx1"/>
                </a:solidFill>
                <a:latin typeface="Calibri"/>
                <a:ea typeface="Montserrat"/>
                <a:cs typeface="Calibri"/>
                <a:sym typeface="Montserrat"/>
              </a:rPr>
              <a:t> the</a:t>
            </a:r>
            <a:r>
              <a:rPr lang="en-US" sz="1763" b="0" i="0" u="none" strike="noStrike" cap="none" spc="19">
                <a:solidFill>
                  <a:schemeClr val="tx1"/>
                </a:solidFill>
                <a:latin typeface="Calibri"/>
                <a:ea typeface="Montserrat"/>
                <a:cs typeface="Calibri"/>
                <a:sym typeface="Montserrat"/>
              </a:rPr>
              <a:t> </a:t>
            </a:r>
            <a:r>
              <a:rPr lang="en-US" sz="1763" b="0" i="0" u="none" strike="noStrike" cap="none" spc="-26">
                <a:solidFill>
                  <a:srgbClr val="FF0000"/>
                </a:solidFill>
                <a:latin typeface="Calibri"/>
                <a:ea typeface="Montserrat"/>
                <a:cs typeface="Calibri"/>
                <a:sym typeface="Montserrat"/>
              </a:rPr>
              <a:t>rate</a:t>
            </a:r>
            <a:r>
              <a:rPr lang="en-US" sz="1763" b="0" i="0" u="none" strike="noStrike" cap="none" spc="-8">
                <a:solidFill>
                  <a:srgbClr val="FF0000"/>
                </a:solidFill>
                <a:latin typeface="Calibri"/>
                <a:ea typeface="Montserrat"/>
                <a:cs typeface="Calibri"/>
                <a:sym typeface="Montserrat"/>
              </a:rPr>
              <a:t> </a:t>
            </a:r>
            <a:r>
              <a:rPr lang="en-US" sz="1763" b="0" i="0" u="none" strike="noStrike" cap="none" spc="-4">
                <a:solidFill>
                  <a:srgbClr val="FF0000"/>
                </a:solidFill>
                <a:latin typeface="Calibri"/>
                <a:ea typeface="Montserrat"/>
                <a:cs typeface="Calibri"/>
                <a:sym typeface="Montserrat"/>
              </a:rPr>
              <a:t>of</a:t>
            </a:r>
            <a:r>
              <a:rPr lang="en-US" sz="1763" b="0" i="0" u="none" strike="noStrike" cap="none" spc="-8">
                <a:solidFill>
                  <a:srgbClr val="FF0000"/>
                </a:solidFill>
                <a:latin typeface="Calibri"/>
                <a:ea typeface="Montserrat"/>
                <a:cs typeface="Calibri"/>
                <a:sym typeface="Montserrat"/>
              </a:rPr>
              <a:t> </a:t>
            </a:r>
            <a:r>
              <a:rPr lang="en-US" sz="1763" b="0" i="0" u="none" strike="noStrike" cap="none" spc="-4">
                <a:solidFill>
                  <a:srgbClr val="FF0000"/>
                </a:solidFill>
                <a:latin typeface="Calibri"/>
                <a:ea typeface="Montserrat"/>
                <a:cs typeface="Calibri"/>
                <a:sym typeface="Montserrat"/>
              </a:rPr>
              <a:t>bleeding</a:t>
            </a:r>
            <a:r>
              <a:rPr lang="en-US" sz="1763" b="0" i="0" u="none" strike="noStrike" cap="none" spc="8">
                <a:solidFill>
                  <a:srgbClr val="FF0000"/>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t>
            </a:r>
          </a:p>
          <a:p>
            <a:pPr marL="114300" lvl="3">
              <a:lnSpc>
                <a:spcPct val="115000"/>
              </a:lnSpc>
              <a:spcAft>
                <a:spcPts val="600"/>
              </a:spcAft>
              <a:buClr>
                <a:schemeClr val="dk2"/>
              </a:buClr>
              <a:buSzPts val="1800"/>
            </a:pPr>
            <a:r>
              <a:rPr lang="en-US" sz="1763" b="0" i="0" u="none" strike="noStrike" cap="none" spc="-4">
                <a:solidFill>
                  <a:schemeClr val="tx1"/>
                </a:solidFill>
                <a:latin typeface="Calibri"/>
                <a:ea typeface="Montserrat"/>
                <a:cs typeface="Calibri"/>
                <a:sym typeface="Montserrat"/>
              </a:rPr>
              <a:t>-The</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ulcer</a:t>
            </a:r>
            <a:r>
              <a:rPr lang="en-US" sz="1763" b="0" i="0" u="none" strike="noStrike" cap="none" spc="-8">
                <a:solidFill>
                  <a:schemeClr val="tx1"/>
                </a:solidFill>
                <a:latin typeface="Calibri"/>
                <a:ea typeface="Montserrat"/>
                <a:cs typeface="Calibri"/>
                <a:sym typeface="Montserrat"/>
              </a:rPr>
              <a:t> can </a:t>
            </a:r>
            <a:r>
              <a:rPr lang="en-US" sz="1763" b="0" i="0" u="none" strike="noStrike" cap="none" spc="-4">
                <a:solidFill>
                  <a:schemeClr val="tx1"/>
                </a:solidFill>
                <a:latin typeface="Calibri"/>
                <a:ea typeface="Montserrat"/>
                <a:cs typeface="Calibri"/>
                <a:sym typeface="Montserrat"/>
              </a:rPr>
              <a:t>either bleed</a:t>
            </a:r>
            <a:r>
              <a:rPr lang="en-US" sz="1763" b="0" i="0" u="none" strike="noStrike" cap="none" spc="23">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slowly</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and</a:t>
            </a:r>
            <a:r>
              <a:rPr lang="en-US" sz="1763" b="0" i="0" u="none" strike="noStrike" cap="none" spc="-8">
                <a:solidFill>
                  <a:schemeClr val="tx1"/>
                </a:solidFill>
                <a:latin typeface="Calibri"/>
                <a:ea typeface="Montserrat"/>
                <a:cs typeface="Calibri"/>
                <a:sym typeface="Montserrat"/>
              </a:rPr>
              <a:t> chronically</a:t>
            </a:r>
            <a:r>
              <a:rPr lang="en-US" sz="1763" b="0" i="0" u="none" strike="noStrike" cap="none" spc="23">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which</a:t>
            </a:r>
            <a:r>
              <a:rPr lang="en-US" sz="1763" b="0" i="0" u="none" strike="noStrike" cap="none">
                <a:solidFill>
                  <a:schemeClr val="tx1"/>
                </a:solidFill>
                <a:latin typeface="Calibri"/>
                <a:ea typeface="Montserrat"/>
                <a:cs typeface="Calibri"/>
                <a:sym typeface="Montserrat"/>
              </a:rPr>
              <a:t> </a:t>
            </a:r>
            <a:r>
              <a:rPr lang="en-US" sz="1763" b="0" i="0" u="none" strike="noStrike" cap="none" spc="-15">
                <a:solidFill>
                  <a:schemeClr val="tx1"/>
                </a:solidFill>
                <a:latin typeface="Calibri"/>
                <a:ea typeface="Montserrat"/>
                <a:cs typeface="Calibri"/>
                <a:sym typeface="Montserrat"/>
              </a:rPr>
              <a:t>makes</a:t>
            </a:r>
            <a:r>
              <a:rPr lang="en-US" sz="1763" b="0" i="0" u="none" strike="noStrike" cap="none" spc="-4">
                <a:solidFill>
                  <a:schemeClr val="tx1"/>
                </a:solidFill>
                <a:latin typeface="Calibri"/>
                <a:ea typeface="Montserrat"/>
                <a:cs typeface="Calibri"/>
                <a:sym typeface="Montserrat"/>
              </a:rPr>
              <a:t> it</a:t>
            </a:r>
            <a:r>
              <a:rPr lang="en-US" sz="1763" b="0" i="0" u="none" strike="noStrike" cap="none">
                <a:solidFill>
                  <a:schemeClr val="tx1"/>
                </a:solidFill>
                <a:latin typeface="Calibri"/>
                <a:ea typeface="Montserrat"/>
                <a:cs typeface="Calibri"/>
                <a:sym typeface="Montserrat"/>
              </a:rPr>
              <a:t> </a:t>
            </a:r>
            <a:r>
              <a:rPr lang="en-US" sz="1763" b="0" i="0" u="none" strike="noStrike" cap="none" spc="-8">
                <a:solidFill>
                  <a:schemeClr val="tx1"/>
                </a:solidFill>
                <a:latin typeface="Calibri"/>
                <a:ea typeface="Montserrat"/>
                <a:cs typeface="Calibri"/>
                <a:sym typeface="Montserrat"/>
              </a:rPr>
              <a:t>go </a:t>
            </a:r>
            <a:r>
              <a:rPr lang="en-US" sz="1763" b="0" i="0" u="none" strike="noStrike" cap="none" spc="-4">
                <a:solidFill>
                  <a:schemeClr val="tx1"/>
                </a:solidFill>
                <a:latin typeface="Calibri"/>
                <a:ea typeface="Montserrat"/>
                <a:cs typeface="Calibri"/>
                <a:sym typeface="Montserrat"/>
              </a:rPr>
              <a:t>unnoticed</a:t>
            </a:r>
            <a:r>
              <a:rPr lang="en-US" sz="1763" b="0" i="0" u="none" strike="noStrike" cap="none">
                <a:solidFill>
                  <a:schemeClr val="tx1"/>
                </a:solidFill>
                <a:latin typeface="Calibri"/>
                <a:ea typeface="Montserrat"/>
                <a:cs typeface="Calibri"/>
                <a:sym typeface="Montserrat"/>
              </a:rPr>
              <a:t>, as </a:t>
            </a:r>
            <a:r>
              <a:rPr lang="en-US" sz="1763" b="0" i="0" u="none" strike="noStrike" cap="none" spc="-4">
                <a:solidFill>
                  <a:schemeClr val="tx1"/>
                </a:solidFill>
                <a:latin typeface="Calibri"/>
                <a:ea typeface="Montserrat"/>
                <a:cs typeface="Calibri"/>
                <a:sym typeface="Montserrat"/>
              </a:rPr>
              <a:t>the </a:t>
            </a:r>
            <a:r>
              <a:rPr lang="en-US" sz="1763" b="0" i="0" u="none" strike="noStrike" cap="none" spc="-11">
                <a:solidFill>
                  <a:schemeClr val="tx1"/>
                </a:solidFill>
                <a:latin typeface="Calibri"/>
                <a:ea typeface="Montserrat"/>
                <a:cs typeface="Calibri"/>
                <a:sym typeface="Montserrat"/>
              </a:rPr>
              <a:t>symptoms </a:t>
            </a:r>
            <a:r>
              <a:rPr lang="en-US" sz="1763" b="0" i="0" u="none" strike="noStrike" cap="none" spc="-4">
                <a:solidFill>
                  <a:schemeClr val="tx1"/>
                </a:solidFill>
                <a:latin typeface="Calibri"/>
                <a:ea typeface="Montserrat"/>
                <a:cs typeface="Calibri"/>
                <a:sym typeface="Montserrat"/>
              </a:rPr>
              <a:t>will be similar </a:t>
            </a:r>
            <a:r>
              <a:rPr lang="en-US" sz="1763" b="0" i="0" u="none" strike="noStrike" cap="none" spc="-11">
                <a:solidFill>
                  <a:schemeClr val="tx1"/>
                </a:solidFill>
                <a:latin typeface="Calibri"/>
                <a:ea typeface="Montserrat"/>
                <a:cs typeface="Calibri"/>
                <a:sym typeface="Montserrat"/>
              </a:rPr>
              <a:t>to </a:t>
            </a:r>
            <a:r>
              <a:rPr lang="en-US" sz="1763" b="0" i="0" u="none" strike="noStrike" cap="none" spc="-398">
                <a:solidFill>
                  <a:schemeClr val="tx1"/>
                </a:solidFill>
                <a:latin typeface="Calibri"/>
                <a:ea typeface="Montserrat"/>
                <a:cs typeface="Calibri"/>
                <a:sym typeface="Montserrat"/>
              </a:rPr>
              <a:t> </a:t>
            </a:r>
            <a:r>
              <a:rPr lang="en-US" sz="1763" b="0" i="0" u="none" strike="noStrike" cap="none" spc="-8">
                <a:solidFill>
                  <a:schemeClr val="tx1"/>
                </a:solidFill>
                <a:latin typeface="Calibri"/>
                <a:ea typeface="Montserrat"/>
                <a:cs typeface="Calibri"/>
                <a:sym typeface="Montserrat"/>
              </a:rPr>
              <a:t>that</a:t>
            </a:r>
            <a:r>
              <a:rPr lang="en-US" sz="1763" b="0" i="0" u="none" strike="noStrike" cap="none" spc="-4">
                <a:solidFill>
                  <a:schemeClr val="tx1"/>
                </a:solidFill>
                <a:latin typeface="Calibri"/>
                <a:ea typeface="Montserrat"/>
                <a:cs typeface="Calibri"/>
                <a:sym typeface="Montserrat"/>
              </a:rPr>
              <a:t> of</a:t>
            </a:r>
            <a:r>
              <a:rPr lang="en-US" sz="1763" b="0" i="0" u="none" strike="noStrike" cap="none" spc="11">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anemia</a:t>
            </a:r>
            <a:r>
              <a:rPr lang="en-US" sz="1763" b="0" i="0" u="none" strike="noStrike" cap="none">
                <a:solidFill>
                  <a:schemeClr val="tx1"/>
                </a:solidFill>
                <a:latin typeface="Calibri"/>
                <a:ea typeface="Montserrat"/>
                <a:cs typeface="Calibri"/>
                <a:sym typeface="Montserrat"/>
              </a:rPr>
              <a:t>:</a:t>
            </a:r>
          </a:p>
          <a:p>
            <a:pPr marL="114300" lvl="3">
              <a:lnSpc>
                <a:spcPct val="115000"/>
              </a:lnSpc>
              <a:spcAft>
                <a:spcPts val="600"/>
              </a:spcAft>
              <a:buClr>
                <a:schemeClr val="dk2"/>
              </a:buClr>
              <a:buSzPts val="1800"/>
            </a:pPr>
            <a:r>
              <a:rPr lang="en-US" sz="1763" b="0" i="0" u="none" strike="noStrike" cap="none" spc="-8">
                <a:solidFill>
                  <a:schemeClr val="tx1"/>
                </a:solidFill>
                <a:latin typeface="Calibri"/>
                <a:ea typeface="Montserrat"/>
                <a:cs typeface="Calibri"/>
                <a:sym typeface="Montserrat"/>
              </a:rPr>
              <a:t>1.Pallor </a:t>
            </a:r>
            <a:r>
              <a:rPr lang="en-US" sz="1763" b="0" i="0" u="none" strike="noStrike" cap="none" spc="-4">
                <a:solidFill>
                  <a:schemeClr val="tx1"/>
                </a:solidFill>
                <a:latin typeface="Calibri"/>
                <a:ea typeface="Montserrat"/>
                <a:cs typeface="Calibri"/>
                <a:sym typeface="Montserrat"/>
              </a:rPr>
              <a:t>of</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skin</a:t>
            </a:r>
            <a:r>
              <a:rPr lang="en-US" sz="1763" b="0" i="0" u="none" strike="noStrike" cap="none" spc="-8">
                <a:solidFill>
                  <a:schemeClr val="tx1"/>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and</a:t>
            </a:r>
            <a:r>
              <a:rPr lang="en-US" sz="1763" b="0" i="0" u="none" strike="noStrike" cap="none" spc="-8">
                <a:solidFill>
                  <a:schemeClr val="tx1"/>
                </a:solidFill>
                <a:latin typeface="Calibri"/>
                <a:ea typeface="Montserrat"/>
                <a:cs typeface="Calibri"/>
                <a:sym typeface="Montserrat"/>
              </a:rPr>
              <a:t> mucous membranes</a:t>
            </a:r>
            <a:endParaRPr lang="en-US" sz="1763">
              <a:solidFill>
                <a:schemeClr val="tx1"/>
              </a:solidFill>
              <a:latin typeface="Calibri"/>
              <a:ea typeface="Montserrat"/>
              <a:cs typeface="Calibri"/>
              <a:sym typeface="Montserrat"/>
            </a:endParaRPr>
          </a:p>
          <a:p>
            <a:pPr marL="114300" lvl="3">
              <a:lnSpc>
                <a:spcPct val="115000"/>
              </a:lnSpc>
              <a:spcAft>
                <a:spcPts val="600"/>
              </a:spcAft>
              <a:buClr>
                <a:schemeClr val="dk2"/>
              </a:buClr>
              <a:buSzPts val="1800"/>
            </a:pPr>
            <a:r>
              <a:rPr lang="en-US" sz="1763" b="0" i="0" u="none" strike="noStrike" cap="none" spc="-4">
                <a:solidFill>
                  <a:schemeClr val="tx1"/>
                </a:solidFill>
                <a:latin typeface="Calibri"/>
                <a:ea typeface="Montserrat"/>
                <a:cs typeface="Calibri"/>
                <a:sym typeface="Montserrat"/>
              </a:rPr>
              <a:t>2.Shortness of </a:t>
            </a:r>
            <a:r>
              <a:rPr lang="en-US" sz="1763" b="0" i="0" u="none" strike="noStrike" cap="none" spc="-11">
                <a:solidFill>
                  <a:schemeClr val="tx1"/>
                </a:solidFill>
                <a:latin typeface="Calibri"/>
                <a:ea typeface="Montserrat"/>
                <a:cs typeface="Calibri"/>
                <a:sym typeface="Montserrat"/>
              </a:rPr>
              <a:t>breath </a:t>
            </a:r>
            <a:r>
              <a:rPr lang="en-US" sz="1763" b="0" i="0" u="none" strike="noStrike" cap="none">
                <a:solidFill>
                  <a:schemeClr val="tx1"/>
                </a:solidFill>
                <a:latin typeface="Calibri"/>
                <a:ea typeface="Montserrat"/>
                <a:cs typeface="Calibri"/>
                <a:sym typeface="Montserrat"/>
              </a:rPr>
              <a:t>and </a:t>
            </a:r>
            <a:r>
              <a:rPr lang="en-US" sz="1763" b="0" i="0" u="none" strike="noStrike" cap="none" spc="-4">
                <a:solidFill>
                  <a:schemeClr val="tx1"/>
                </a:solidFill>
                <a:latin typeface="Calibri"/>
                <a:ea typeface="Montserrat"/>
                <a:cs typeface="Calibri"/>
                <a:sym typeface="Montserrat"/>
              </a:rPr>
              <a:t>lack of </a:t>
            </a:r>
            <a:r>
              <a:rPr lang="en-US" sz="1763" b="0" i="0" u="none" strike="noStrike" cap="none" spc="-8">
                <a:solidFill>
                  <a:schemeClr val="tx1"/>
                </a:solidFill>
                <a:latin typeface="Calibri"/>
                <a:ea typeface="Montserrat"/>
                <a:cs typeface="Calibri"/>
                <a:sym typeface="Montserrat"/>
              </a:rPr>
              <a:t>energy </a:t>
            </a:r>
            <a:endParaRPr lang="en-US" sz="1763" spc="-398">
              <a:solidFill>
                <a:schemeClr val="tx1"/>
              </a:solidFill>
              <a:latin typeface="Calibri"/>
              <a:ea typeface="Montserrat"/>
              <a:cs typeface="Calibri"/>
              <a:sym typeface="Montserrat"/>
            </a:endParaRPr>
          </a:p>
          <a:p>
            <a:pPr marL="114300" lvl="3">
              <a:lnSpc>
                <a:spcPct val="115000"/>
              </a:lnSpc>
              <a:spcAft>
                <a:spcPts val="600"/>
              </a:spcAft>
              <a:buClr>
                <a:schemeClr val="dk2"/>
              </a:buClr>
              <a:buSzPts val="1800"/>
            </a:pPr>
            <a:r>
              <a:rPr lang="en-US" sz="1763" b="0" i="0" u="none" strike="noStrike" cap="none" spc="-11">
                <a:solidFill>
                  <a:schemeClr val="tx1"/>
                </a:solidFill>
                <a:latin typeface="Calibri"/>
                <a:ea typeface="Montserrat"/>
                <a:cs typeface="Calibri"/>
                <a:sym typeface="Montserrat"/>
              </a:rPr>
              <a:t>3.Fatigue</a:t>
            </a:r>
            <a:endParaRPr lang="en-US" sz="1763" b="0" i="0" u="none" strike="noStrike" cap="none">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tabLst>
                <a:tab pos="197644" algn="l"/>
              </a:tabLst>
            </a:pPr>
            <a:r>
              <a:rPr lang="en-US" sz="1763" b="0" i="0" u="none" strike="noStrike" cap="none" spc="-11">
                <a:solidFill>
                  <a:schemeClr val="tx1"/>
                </a:solidFill>
                <a:latin typeface="Calibri"/>
                <a:ea typeface="Montserrat"/>
                <a:cs typeface="Calibri"/>
                <a:sym typeface="Montserrat"/>
              </a:rPr>
              <a:t>4.Palpitations</a:t>
            </a:r>
            <a:endParaRPr lang="en-US" sz="1763" b="0" i="0" u="none" strike="noStrike" cap="none">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pPr>
            <a:r>
              <a:rPr lang="en-US" sz="1763" b="0" i="0" u="none" strike="noStrike" cap="none">
                <a:solidFill>
                  <a:schemeClr val="tx1"/>
                </a:solidFill>
                <a:latin typeface="Calibri"/>
                <a:ea typeface="Montserrat"/>
                <a:cs typeface="Calibri"/>
                <a:sym typeface="Montserrat"/>
              </a:rPr>
              <a:t>-</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Or the</a:t>
            </a:r>
            <a:r>
              <a:rPr lang="en-US" sz="1763" b="0" i="0" u="none" strike="noStrike" cap="none" spc="-8">
                <a:solidFill>
                  <a:schemeClr val="tx1"/>
                </a:solidFill>
                <a:latin typeface="Calibri"/>
                <a:ea typeface="Montserrat"/>
                <a:cs typeface="Calibri"/>
                <a:sym typeface="Montserrat"/>
              </a:rPr>
              <a:t> </a:t>
            </a:r>
            <a:r>
              <a:rPr lang="en-US" sz="1763" b="0" i="0" u="none" strike="noStrike" cap="none" spc="-4">
                <a:solidFill>
                  <a:schemeClr val="tx1"/>
                </a:solidFill>
                <a:latin typeface="Calibri"/>
                <a:ea typeface="Montserrat"/>
                <a:cs typeface="Calibri"/>
                <a:sym typeface="Montserrat"/>
              </a:rPr>
              <a:t>bleeding </a:t>
            </a:r>
            <a:r>
              <a:rPr lang="en-US" sz="1763" b="0" i="0" u="none" strike="noStrike" cap="none" spc="-11">
                <a:solidFill>
                  <a:schemeClr val="tx1"/>
                </a:solidFill>
                <a:latin typeface="Calibri"/>
                <a:ea typeface="Montserrat"/>
                <a:cs typeface="Calibri"/>
                <a:sym typeface="Montserrat"/>
              </a:rPr>
              <a:t>occurs</a:t>
            </a:r>
            <a:r>
              <a:rPr lang="en-US" sz="1763" b="0" i="0" u="none" strike="noStrike" cap="none" spc="23">
                <a:solidFill>
                  <a:schemeClr val="tx1"/>
                </a:solidFill>
                <a:latin typeface="Calibri"/>
                <a:ea typeface="Montserrat"/>
                <a:cs typeface="Calibri"/>
                <a:sym typeface="Montserrat"/>
              </a:rPr>
              <a:t> </a:t>
            </a:r>
            <a:r>
              <a:rPr lang="en-US" sz="1763" b="0" i="0" u="none" strike="noStrike" cap="none" spc="-8">
                <a:solidFill>
                  <a:srgbClr val="FF0000"/>
                </a:solidFill>
                <a:latin typeface="Calibri"/>
                <a:ea typeface="Montserrat"/>
                <a:cs typeface="Calibri"/>
                <a:sym typeface="Montserrat"/>
              </a:rPr>
              <a:t>heavily</a:t>
            </a:r>
            <a:r>
              <a:rPr lang="en-US" sz="1763" b="0" i="0" u="none" strike="noStrike" cap="none" spc="-4">
                <a:solidFill>
                  <a:srgbClr val="FF0000"/>
                </a:solidFill>
                <a:latin typeface="Calibri"/>
                <a:ea typeface="Montserrat"/>
                <a:cs typeface="Calibri"/>
                <a:sym typeface="Montserrat"/>
              </a:rPr>
              <a:t> and</a:t>
            </a:r>
            <a:r>
              <a:rPr lang="en-US" sz="1763" b="0" i="0" u="none" strike="noStrike" cap="none" spc="-8">
                <a:solidFill>
                  <a:srgbClr val="FF0000"/>
                </a:solidFill>
                <a:latin typeface="Calibri"/>
                <a:ea typeface="Montserrat"/>
                <a:cs typeface="Calibri"/>
                <a:sym typeface="Montserrat"/>
              </a:rPr>
              <a:t> profusely</a:t>
            </a:r>
            <a:r>
              <a:rPr lang="en-US" sz="1763" b="0" i="0" u="none" strike="noStrike" cap="none" spc="26">
                <a:solidFill>
                  <a:srgbClr val="FF0000"/>
                </a:solidFill>
                <a:latin typeface="Calibri"/>
                <a:ea typeface="Montserrat"/>
                <a:cs typeface="Calibri"/>
                <a:sym typeface="Montserrat"/>
              </a:rPr>
              <a:t> </a:t>
            </a:r>
            <a:r>
              <a:rPr lang="en-US" sz="1763" b="0" i="0" u="none" strike="noStrike" cap="none" spc="-8">
                <a:solidFill>
                  <a:schemeClr val="tx1"/>
                </a:solidFill>
                <a:latin typeface="Calibri"/>
                <a:ea typeface="Montserrat"/>
                <a:cs typeface="Calibri"/>
                <a:sym typeface="Montserrat"/>
              </a:rPr>
              <a:t>that </a:t>
            </a:r>
            <a:r>
              <a:rPr lang="en-US" sz="1763" b="0" i="0" u="none" strike="noStrike" cap="none" spc="-4">
                <a:solidFill>
                  <a:schemeClr val="tx1"/>
                </a:solidFill>
                <a:latin typeface="Calibri"/>
                <a:ea typeface="Montserrat"/>
                <a:cs typeface="Calibri"/>
                <a:sym typeface="Montserrat"/>
              </a:rPr>
              <a:t>cause</a:t>
            </a:r>
            <a:r>
              <a:rPr lang="en-US" sz="1763" b="0" i="0" u="none" strike="noStrike" cap="none" spc="8">
                <a:solidFill>
                  <a:schemeClr val="tx1"/>
                </a:solidFill>
                <a:latin typeface="Calibri"/>
                <a:ea typeface="Montserrat"/>
                <a:cs typeface="Calibri"/>
                <a:sym typeface="Montserrat"/>
              </a:rPr>
              <a:t> </a:t>
            </a:r>
            <a:r>
              <a:rPr lang="en-US" sz="1763" b="0" i="0" u="none" strike="noStrike" cap="none">
                <a:solidFill>
                  <a:schemeClr val="tx1"/>
                </a:solidFill>
                <a:latin typeface="Calibri"/>
                <a:ea typeface="Montserrat"/>
                <a:cs typeface="Calibri"/>
                <a:sym typeface="Montserrat"/>
              </a:rPr>
              <a:t>:</a:t>
            </a:r>
          </a:p>
          <a:p>
            <a:pPr marL="114300" lvl="2">
              <a:lnSpc>
                <a:spcPct val="115000"/>
              </a:lnSpc>
              <a:spcAft>
                <a:spcPts val="600"/>
              </a:spcAft>
              <a:buClr>
                <a:schemeClr val="dk2"/>
              </a:buClr>
              <a:buSzPts val="1800"/>
            </a:pPr>
            <a:r>
              <a:rPr lang="en-US" sz="1763" b="0" i="0" u="none" strike="noStrike" cap="none" spc="-4">
                <a:solidFill>
                  <a:schemeClr val="tx1"/>
                </a:solidFill>
                <a:latin typeface="Calibri"/>
                <a:ea typeface="Montserrat"/>
                <a:cs typeface="Calibri"/>
                <a:sym typeface="Montserrat"/>
              </a:rPr>
              <a:t>1.Melena</a:t>
            </a:r>
          </a:p>
          <a:p>
            <a:pPr marL="114300" lvl="2">
              <a:lnSpc>
                <a:spcPct val="115000"/>
              </a:lnSpc>
              <a:spcAft>
                <a:spcPts val="600"/>
              </a:spcAft>
              <a:buClr>
                <a:schemeClr val="dk2"/>
              </a:buClr>
              <a:buSzPts val="1800"/>
            </a:pPr>
            <a:r>
              <a:rPr lang="en-US" sz="1763" b="0" i="0" u="none" strike="noStrike" cap="none" spc="-8">
                <a:solidFill>
                  <a:schemeClr val="tx1"/>
                </a:solidFill>
                <a:latin typeface="Calibri"/>
                <a:ea typeface="Montserrat"/>
                <a:cs typeface="Calibri"/>
                <a:sym typeface="Montserrat"/>
              </a:rPr>
              <a:t>2.Hematemesis </a:t>
            </a:r>
            <a:endParaRPr lang="en-US" sz="1763" spc="-4">
              <a:solidFill>
                <a:schemeClr val="tx1"/>
              </a:solidFill>
              <a:latin typeface="Calibri"/>
              <a:ea typeface="Montserrat"/>
              <a:cs typeface="Calibri"/>
              <a:sym typeface="Montserrat"/>
            </a:endParaRPr>
          </a:p>
          <a:p>
            <a:pPr marL="114300" lvl="2">
              <a:lnSpc>
                <a:spcPct val="115000"/>
              </a:lnSpc>
              <a:spcAft>
                <a:spcPts val="600"/>
              </a:spcAft>
              <a:buClr>
                <a:schemeClr val="dk2"/>
              </a:buClr>
              <a:buSzPts val="1800"/>
            </a:pPr>
            <a:r>
              <a:rPr lang="en-US" sz="1763" b="0" i="0" u="none" strike="noStrike" cap="none" spc="-4">
                <a:solidFill>
                  <a:schemeClr val="tx1"/>
                </a:solidFill>
                <a:latin typeface="Calibri"/>
                <a:ea typeface="Montserrat"/>
                <a:cs typeface="Calibri"/>
                <a:sym typeface="Montserrat"/>
              </a:rPr>
              <a:t>3</a:t>
            </a:r>
            <a:r>
              <a:rPr lang="en-US" sz="1763" b="0" i="0" u="none" strike="noStrike" cap="none">
                <a:solidFill>
                  <a:schemeClr val="tx1"/>
                </a:solidFill>
                <a:latin typeface="Calibri"/>
                <a:ea typeface="Montserrat"/>
                <a:cs typeface="Calibri"/>
                <a:sym typeface="Montserrat"/>
              </a:rPr>
              <a:t>.</a:t>
            </a:r>
            <a:r>
              <a:rPr lang="en-US" sz="1763" b="0" i="0" u="none" strike="noStrike" cap="none" spc="-4">
                <a:solidFill>
                  <a:schemeClr val="tx1"/>
                </a:solidFill>
                <a:latin typeface="Calibri"/>
                <a:ea typeface="Montserrat"/>
                <a:cs typeface="Calibri"/>
                <a:sym typeface="Montserrat"/>
              </a:rPr>
              <a:t>Hem</a:t>
            </a:r>
            <a:r>
              <a:rPr lang="en-US" sz="1763" b="0" i="0" u="none" strike="noStrike" cap="none" spc="-19">
                <a:solidFill>
                  <a:schemeClr val="tx1"/>
                </a:solidFill>
                <a:latin typeface="Calibri"/>
                <a:ea typeface="Montserrat"/>
                <a:cs typeface="Calibri"/>
                <a:sym typeface="Montserrat"/>
              </a:rPr>
              <a:t>at</a:t>
            </a:r>
            <a:r>
              <a:rPr lang="en-US" sz="1763" b="0" i="0" u="none" strike="noStrike" cap="none" spc="-4">
                <a:solidFill>
                  <a:schemeClr val="tx1"/>
                </a:solidFill>
                <a:latin typeface="Calibri"/>
                <a:ea typeface="Montserrat"/>
                <a:cs typeface="Calibri"/>
                <a:sym typeface="Montserrat"/>
              </a:rPr>
              <a:t>och</a:t>
            </a:r>
            <a:r>
              <a:rPr lang="en-US" sz="1763" b="0" i="0" u="none" strike="noStrike" cap="none" spc="-19">
                <a:solidFill>
                  <a:schemeClr val="tx1"/>
                </a:solidFill>
                <a:latin typeface="Calibri"/>
                <a:ea typeface="Montserrat"/>
                <a:cs typeface="Calibri"/>
                <a:sym typeface="Montserrat"/>
              </a:rPr>
              <a:t>e</a:t>
            </a:r>
            <a:r>
              <a:rPr lang="en-US" sz="1763" b="0" i="0" u="none" strike="noStrike" cap="none">
                <a:solidFill>
                  <a:schemeClr val="tx1"/>
                </a:solidFill>
                <a:latin typeface="Calibri"/>
                <a:ea typeface="Montserrat"/>
                <a:cs typeface="Calibri"/>
                <a:sym typeface="Montserrat"/>
              </a:rPr>
              <a:t>zia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5565" y="763429"/>
            <a:ext cx="3123000" cy="2019300"/>
          </a:xfrm>
        </p:spPr>
        <p:txBody>
          <a:bodyPr spcFirstLastPara="1" vert="horz" wrap="square" lIns="91425" tIns="91425" rIns="91425" bIns="91425" rtlCol="0" anchor="t" anchorCtr="0">
            <a:normAutofit/>
          </a:bodyPr>
          <a:lstStyle/>
          <a:p>
            <a:pPr marL="9525">
              <a:lnSpc>
                <a:spcPct val="90000"/>
              </a:lnSpc>
            </a:pPr>
            <a:r>
              <a:rPr lang="en-US" sz="2800" b="0" i="0" u="none" strike="noStrike" cap="none" spc="-4">
                <a:latin typeface="Vidaloka"/>
                <a:ea typeface="Vidaloka"/>
                <a:cs typeface="Vidaloka"/>
                <a:sym typeface="Vidaloka"/>
              </a:rPr>
              <a:t>Signs</a:t>
            </a:r>
            <a:endParaRPr lang="en-US" sz="2800" b="0" i="0" u="none" strike="noStrike" cap="none">
              <a:latin typeface="Vidaloka"/>
              <a:ea typeface="Vidaloka"/>
              <a:cs typeface="Vidaloka"/>
              <a:sym typeface="Vidaloka"/>
            </a:endParaRPr>
          </a:p>
        </p:txBody>
      </p:sp>
      <p:sp>
        <p:nvSpPr>
          <p:cNvPr id="3" name="object 3"/>
          <p:cNvSpPr txBox="1"/>
          <p:nvPr/>
        </p:nvSpPr>
        <p:spPr>
          <a:xfrm>
            <a:off x="449365" y="1369219"/>
            <a:ext cx="3886200" cy="3263504"/>
          </a:xfrm>
          <a:prstGeom prst="rect">
            <a:avLst/>
          </a:prstGeom>
          <a:noFill/>
          <a:ln>
            <a:noFill/>
          </a:ln>
        </p:spPr>
        <p:txBody>
          <a:bodyPr spcFirstLastPara="1" vert="horz" wrap="square" lIns="91425" tIns="91425" rIns="91425" bIns="91425" rtlCol="0" anchor="t" anchorCtr="0">
            <a:normAutofit lnSpcReduction="10000"/>
          </a:bodyPr>
          <a:lstStyle/>
          <a:p>
            <a:pPr marL="19050" indent="42863">
              <a:lnSpc>
                <a:spcPct val="105000"/>
              </a:lnSpc>
              <a:spcAft>
                <a:spcPts val="600"/>
              </a:spcAft>
              <a:buClr>
                <a:schemeClr val="dk2"/>
              </a:buClr>
              <a:buFont typeface="Montserrat"/>
            </a:pPr>
            <a:r>
              <a:rPr lang="en-US" sz="1100" spc="-11">
                <a:solidFill>
                  <a:schemeClr val="dk2"/>
                </a:solidFill>
                <a:latin typeface="Montserrat"/>
                <a:sym typeface="Montserrat"/>
              </a:rPr>
              <a:t>general </a:t>
            </a:r>
            <a:r>
              <a:rPr lang="en-US" sz="1100" spc="-4">
                <a:solidFill>
                  <a:schemeClr val="dk2"/>
                </a:solidFill>
                <a:latin typeface="Montserrat"/>
                <a:sym typeface="Montserrat"/>
              </a:rPr>
              <a:t>signs (anemia if bleeds slowly and</a:t>
            </a:r>
            <a:r>
              <a:rPr lang="en-US" sz="1100">
                <a:solidFill>
                  <a:schemeClr val="dk2"/>
                </a:solidFill>
                <a:latin typeface="Montserrat"/>
                <a:sym typeface="Montserrat"/>
              </a:rPr>
              <a:t> </a:t>
            </a:r>
            <a:r>
              <a:rPr lang="en-US" sz="1100" spc="-8">
                <a:solidFill>
                  <a:schemeClr val="dk2"/>
                </a:solidFill>
                <a:latin typeface="Montserrat"/>
                <a:sym typeface="Montserrat"/>
              </a:rPr>
              <a:t>chronically, hypovolemic </a:t>
            </a:r>
            <a:r>
              <a:rPr lang="en-US" sz="1100" spc="-4">
                <a:solidFill>
                  <a:schemeClr val="dk2"/>
                </a:solidFill>
                <a:latin typeface="Montserrat"/>
                <a:sym typeface="Montserrat"/>
              </a:rPr>
              <a:t>shock if</a:t>
            </a:r>
            <a:r>
              <a:rPr lang="en-US" sz="1100" spc="-8">
                <a:solidFill>
                  <a:schemeClr val="dk2"/>
                </a:solidFill>
                <a:latin typeface="Montserrat"/>
                <a:sym typeface="Montserrat"/>
              </a:rPr>
              <a:t> </a:t>
            </a:r>
            <a:r>
              <a:rPr lang="en-US" sz="1100" spc="-4">
                <a:solidFill>
                  <a:schemeClr val="dk2"/>
                </a:solidFill>
                <a:latin typeface="Montserrat"/>
                <a:sym typeface="Montserrat"/>
              </a:rPr>
              <a:t>bleeds </a:t>
            </a:r>
            <a:r>
              <a:rPr lang="en-US" sz="1100" spc="-8">
                <a:solidFill>
                  <a:schemeClr val="dk2"/>
                </a:solidFill>
                <a:latin typeface="Montserrat"/>
                <a:sym typeface="Montserrat"/>
              </a:rPr>
              <a:t>heavily</a:t>
            </a:r>
            <a:r>
              <a:rPr lang="en-US" sz="1100" spc="-4">
                <a:solidFill>
                  <a:schemeClr val="dk2"/>
                </a:solidFill>
                <a:latin typeface="Montserrat"/>
                <a:sym typeface="Montserrat"/>
              </a:rPr>
              <a:t> and</a:t>
            </a:r>
            <a:r>
              <a:rPr lang="en-US" sz="1100" spc="-8">
                <a:solidFill>
                  <a:schemeClr val="dk2"/>
                </a:solidFill>
                <a:latin typeface="Montserrat"/>
                <a:sym typeface="Montserrat"/>
              </a:rPr>
              <a:t> profusely</a:t>
            </a:r>
            <a:endParaRPr lang="en-US" sz="1100">
              <a:solidFill>
                <a:schemeClr val="dk2"/>
              </a:solidFill>
              <a:latin typeface="Montserrat"/>
              <a:sym typeface="Montserrat"/>
            </a:endParaRPr>
          </a:p>
          <a:p>
            <a:pPr marL="254794" indent="-165734">
              <a:lnSpc>
                <a:spcPct val="105000"/>
              </a:lnSpc>
              <a:spcAft>
                <a:spcPts val="600"/>
              </a:spcAft>
              <a:buClr>
                <a:schemeClr val="dk2"/>
              </a:buClr>
              <a:buSzPct val="89583"/>
              <a:buFont typeface="Montserrat"/>
              <a:buAutoNum type="arabicPeriod"/>
              <a:tabLst>
                <a:tab pos="255270" algn="l"/>
              </a:tabLst>
            </a:pPr>
            <a:r>
              <a:rPr lang="en-US" sz="1100" spc="-26">
                <a:solidFill>
                  <a:schemeClr val="dk2"/>
                </a:solidFill>
                <a:latin typeface="Montserrat"/>
                <a:sym typeface="Montserrat"/>
              </a:rPr>
              <a:t>Tachycardia</a:t>
            </a:r>
            <a:endParaRPr lang="en-US" sz="1100">
              <a:solidFill>
                <a:schemeClr val="dk2"/>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100" spc="-8">
                <a:solidFill>
                  <a:schemeClr val="dk2"/>
                </a:solidFill>
                <a:latin typeface="Montserrat"/>
                <a:sym typeface="Montserrat"/>
              </a:rPr>
              <a:t>Hypotension</a:t>
            </a:r>
            <a:endParaRPr lang="en-US" sz="1100">
              <a:solidFill>
                <a:schemeClr val="dk2"/>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100" spc="-8">
                <a:solidFill>
                  <a:schemeClr val="dk2"/>
                </a:solidFill>
                <a:latin typeface="Montserrat"/>
                <a:sym typeface="Montserrat"/>
              </a:rPr>
              <a:t>Little</a:t>
            </a:r>
            <a:r>
              <a:rPr lang="en-US" sz="1100" spc="-26">
                <a:solidFill>
                  <a:schemeClr val="dk2"/>
                </a:solidFill>
                <a:latin typeface="Montserrat"/>
                <a:sym typeface="Montserrat"/>
              </a:rPr>
              <a:t> </a:t>
            </a:r>
            <a:r>
              <a:rPr lang="en-US" sz="1100" spc="-4">
                <a:solidFill>
                  <a:schemeClr val="dk2"/>
                </a:solidFill>
                <a:latin typeface="Montserrat"/>
                <a:sym typeface="Montserrat"/>
              </a:rPr>
              <a:t>or</a:t>
            </a:r>
            <a:r>
              <a:rPr lang="en-US" sz="1100" spc="-23">
                <a:solidFill>
                  <a:schemeClr val="dk2"/>
                </a:solidFill>
                <a:latin typeface="Montserrat"/>
                <a:sym typeface="Montserrat"/>
              </a:rPr>
              <a:t> </a:t>
            </a:r>
            <a:r>
              <a:rPr lang="en-US" sz="1100" spc="-4">
                <a:solidFill>
                  <a:schemeClr val="dk2"/>
                </a:solidFill>
                <a:latin typeface="Montserrat"/>
                <a:sym typeface="Montserrat"/>
              </a:rPr>
              <a:t>no</a:t>
            </a:r>
            <a:r>
              <a:rPr lang="en-US" sz="1100" spc="-26">
                <a:solidFill>
                  <a:schemeClr val="dk2"/>
                </a:solidFill>
                <a:latin typeface="Montserrat"/>
                <a:sym typeface="Montserrat"/>
              </a:rPr>
              <a:t> </a:t>
            </a:r>
            <a:r>
              <a:rPr lang="en-US" sz="1100" spc="-4">
                <a:solidFill>
                  <a:schemeClr val="dk2"/>
                </a:solidFill>
                <a:latin typeface="Montserrat"/>
                <a:sym typeface="Montserrat"/>
              </a:rPr>
              <a:t>urine </a:t>
            </a:r>
            <a:r>
              <a:rPr lang="en-US" sz="1100" spc="-394">
                <a:solidFill>
                  <a:schemeClr val="dk2"/>
                </a:solidFill>
                <a:latin typeface="Montserrat"/>
                <a:sym typeface="Montserrat"/>
              </a:rPr>
              <a:t> </a:t>
            </a:r>
            <a:r>
              <a:rPr lang="en-US" sz="1100" spc="-4">
                <a:solidFill>
                  <a:schemeClr val="dk2"/>
                </a:solidFill>
                <a:latin typeface="Montserrat"/>
                <a:sym typeface="Montserrat"/>
              </a:rPr>
              <a:t>output</a:t>
            </a:r>
            <a:endParaRPr lang="en-US" sz="1100">
              <a:solidFill>
                <a:schemeClr val="dk2"/>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Loss of </a:t>
            </a:r>
            <a:r>
              <a:rPr lang="en-US" sz="1100">
                <a:solidFill>
                  <a:schemeClr val="dk2"/>
                </a:solidFill>
                <a:latin typeface="Montserrat"/>
                <a:sym typeface="Montserrat"/>
              </a:rPr>
              <a:t> </a:t>
            </a:r>
            <a:r>
              <a:rPr lang="en-US" sz="1100" spc="-8">
                <a:solidFill>
                  <a:schemeClr val="dk2"/>
                </a:solidFill>
                <a:latin typeface="Montserrat"/>
                <a:sym typeface="Montserrat"/>
              </a:rPr>
              <a:t>consciousness</a:t>
            </a:r>
            <a:r>
              <a:rPr lang="en-US" sz="1100" spc="-38">
                <a:solidFill>
                  <a:schemeClr val="dk2"/>
                </a:solidFill>
                <a:latin typeface="Montserrat"/>
                <a:sym typeface="Montserrat"/>
              </a:rPr>
              <a:t> </a:t>
            </a:r>
            <a:r>
              <a:rPr lang="en-US" sz="1100" spc="-4">
                <a:solidFill>
                  <a:schemeClr val="dk2"/>
                </a:solidFill>
                <a:latin typeface="Montserrat"/>
                <a:sym typeface="Montserrat"/>
              </a:rPr>
              <a:t>or confusion</a:t>
            </a: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Burning stoma</a:t>
            </a:r>
            <a:r>
              <a:rPr lang="en-US" sz="1100">
                <a:solidFill>
                  <a:schemeClr val="dk2"/>
                </a:solidFill>
                <a:latin typeface="Montserrat"/>
                <a:sym typeface="Montserrat"/>
              </a:rPr>
              <a:t>ch</a:t>
            </a:r>
            <a:r>
              <a:rPr lang="en-US" sz="1100" spc="-4">
                <a:solidFill>
                  <a:schemeClr val="dk2"/>
                </a:solidFill>
                <a:latin typeface="Montserrat"/>
                <a:sym typeface="Montserrat"/>
              </a:rPr>
              <a:t> pain</a:t>
            </a:r>
            <a:endParaRPr lang="en-US" sz="1100">
              <a:solidFill>
                <a:schemeClr val="dk2"/>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Feeling</a:t>
            </a:r>
            <a:r>
              <a:rPr lang="en-US" sz="1100" spc="-26">
                <a:solidFill>
                  <a:schemeClr val="dk2"/>
                </a:solidFill>
                <a:latin typeface="Montserrat"/>
                <a:sym typeface="Montserrat"/>
              </a:rPr>
              <a:t> </a:t>
            </a:r>
            <a:r>
              <a:rPr lang="en-US" sz="1100" spc="-4">
                <a:solidFill>
                  <a:schemeClr val="dk2"/>
                </a:solidFill>
                <a:latin typeface="Montserrat"/>
                <a:sym typeface="Montserrat"/>
              </a:rPr>
              <a:t>of</a:t>
            </a:r>
            <a:r>
              <a:rPr lang="en-US" sz="1100" spc="-26">
                <a:solidFill>
                  <a:schemeClr val="dk2"/>
                </a:solidFill>
                <a:latin typeface="Montserrat"/>
                <a:sym typeface="Montserrat"/>
              </a:rPr>
              <a:t> </a:t>
            </a:r>
            <a:r>
              <a:rPr lang="en-US" sz="1100" spc="-4">
                <a:solidFill>
                  <a:schemeClr val="dk2"/>
                </a:solidFill>
                <a:latin typeface="Montserrat"/>
                <a:sym typeface="Montserrat"/>
              </a:rPr>
              <a:t>fullness,</a:t>
            </a:r>
            <a:r>
              <a:rPr lang="en-US" sz="1100">
                <a:solidFill>
                  <a:schemeClr val="dk2"/>
                </a:solidFill>
                <a:latin typeface="Montserrat"/>
                <a:sym typeface="Montserrat"/>
              </a:rPr>
              <a:t> </a:t>
            </a:r>
            <a:r>
              <a:rPr lang="en-US" sz="1100" spc="-4">
                <a:solidFill>
                  <a:schemeClr val="dk2"/>
                </a:solidFill>
                <a:latin typeface="Montserrat"/>
                <a:sym typeface="Montserrat"/>
              </a:rPr>
              <a:t>bloating or belching.</a:t>
            </a: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Intolerance</a:t>
            </a:r>
            <a:r>
              <a:rPr lang="en-US" sz="1100" spc="-26">
                <a:solidFill>
                  <a:schemeClr val="dk2"/>
                </a:solidFill>
                <a:latin typeface="Montserrat"/>
                <a:sym typeface="Montserrat"/>
              </a:rPr>
              <a:t> </a:t>
            </a:r>
            <a:r>
              <a:rPr lang="en-US" sz="1100" spc="-4">
                <a:solidFill>
                  <a:schemeClr val="dk2"/>
                </a:solidFill>
                <a:latin typeface="Montserrat"/>
                <a:sym typeface="Montserrat"/>
              </a:rPr>
              <a:t>to</a:t>
            </a:r>
            <a:r>
              <a:rPr lang="en-US" sz="1100" spc="-23">
                <a:solidFill>
                  <a:schemeClr val="dk2"/>
                </a:solidFill>
                <a:latin typeface="Montserrat"/>
                <a:sym typeface="Montserrat"/>
              </a:rPr>
              <a:t> </a:t>
            </a:r>
            <a:r>
              <a:rPr lang="en-US" sz="1100" spc="-4">
                <a:solidFill>
                  <a:schemeClr val="dk2"/>
                </a:solidFill>
                <a:latin typeface="Montserrat"/>
                <a:sym typeface="Montserrat"/>
              </a:rPr>
              <a:t>fatty</a:t>
            </a:r>
            <a:r>
              <a:rPr lang="en-US" sz="1100" spc="-26">
                <a:solidFill>
                  <a:schemeClr val="dk2"/>
                </a:solidFill>
                <a:latin typeface="Montserrat"/>
                <a:sym typeface="Montserrat"/>
              </a:rPr>
              <a:t> </a:t>
            </a:r>
            <a:r>
              <a:rPr lang="en-US" sz="1100" spc="-4">
                <a:solidFill>
                  <a:schemeClr val="dk2"/>
                </a:solidFill>
                <a:latin typeface="Montserrat"/>
                <a:sym typeface="Montserrat"/>
              </a:rPr>
              <a:t>foods.</a:t>
            </a:r>
            <a:endParaRPr lang="en-US" sz="1100">
              <a:solidFill>
                <a:schemeClr val="dk2"/>
              </a:solidFill>
              <a:latin typeface="Montserrat"/>
              <a:sym typeface="Montserrat"/>
            </a:endParaRP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Nausea.</a:t>
            </a: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Heartburn.</a:t>
            </a:r>
          </a:p>
          <a:p>
            <a:pPr marL="282893" indent="-185261">
              <a:lnSpc>
                <a:spcPct val="105000"/>
              </a:lnSpc>
              <a:spcAft>
                <a:spcPts val="600"/>
              </a:spcAft>
              <a:buClr>
                <a:schemeClr val="dk2"/>
              </a:buClr>
              <a:buSzPct val="89583"/>
              <a:buFont typeface="Montserrat"/>
              <a:buAutoNum type="arabicPeriod"/>
              <a:tabLst>
                <a:tab pos="282893" algn="l"/>
              </a:tabLst>
            </a:pPr>
            <a:r>
              <a:rPr lang="en-US" sz="1100" spc="-4">
                <a:solidFill>
                  <a:schemeClr val="dk2"/>
                </a:solidFill>
                <a:latin typeface="Montserrat"/>
                <a:sym typeface="Montserrat"/>
              </a:rPr>
              <a:t>local</a:t>
            </a:r>
            <a:r>
              <a:rPr lang="en-US" sz="1100" spc="-11">
                <a:solidFill>
                  <a:schemeClr val="dk2"/>
                </a:solidFill>
                <a:latin typeface="Montserrat"/>
                <a:sym typeface="Montserrat"/>
              </a:rPr>
              <a:t> </a:t>
            </a:r>
            <a:r>
              <a:rPr lang="en-US" sz="1100" spc="-4">
                <a:solidFill>
                  <a:schemeClr val="dk2"/>
                </a:solidFill>
                <a:latin typeface="Montserrat"/>
                <a:sym typeface="Montserrat"/>
              </a:rPr>
              <a:t>signs </a:t>
            </a:r>
            <a:r>
              <a:rPr lang="en-US" sz="1100" spc="-8">
                <a:solidFill>
                  <a:schemeClr val="dk2"/>
                </a:solidFill>
                <a:latin typeface="Montserrat"/>
                <a:sym typeface="Montserrat"/>
              </a:rPr>
              <a:t>(epigastric </a:t>
            </a:r>
            <a:r>
              <a:rPr lang="en-US" sz="1100" spc="-4">
                <a:solidFill>
                  <a:schemeClr val="dk2"/>
                </a:solidFill>
                <a:latin typeface="Montserrat"/>
                <a:sym typeface="Montserrat"/>
              </a:rPr>
              <a:t>tenderness</a:t>
            </a:r>
            <a:r>
              <a:rPr lang="en-US" sz="1100" spc="8">
                <a:solidFill>
                  <a:schemeClr val="dk2"/>
                </a:solidFill>
                <a:latin typeface="Montserrat"/>
                <a:sym typeface="Montserrat"/>
              </a:rPr>
              <a:t> )</a:t>
            </a:r>
            <a:endParaRPr lang="en-US" sz="1100">
              <a:solidFill>
                <a:schemeClr val="dk2"/>
              </a:solidFill>
              <a:latin typeface="Montserrat"/>
              <a:sym typeface="Montserrat"/>
            </a:endParaRPr>
          </a:p>
        </p:txBody>
      </p:sp>
      <p:pic>
        <p:nvPicPr>
          <p:cNvPr id="4" name="object 4"/>
          <p:cNvPicPr/>
          <p:nvPr/>
        </p:nvPicPr>
        <p:blipFill rotWithShape="1">
          <a:blip r:embed="rId2" cstate="print"/>
          <a:srcRect t="25820" r="2" b="2"/>
          <a:stretch/>
        </p:blipFill>
        <p:spPr>
          <a:xfrm>
            <a:off x="4629150" y="1369219"/>
            <a:ext cx="3886200" cy="326350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0357" y="396657"/>
            <a:ext cx="5222576" cy="378950"/>
          </a:xfrm>
          <a:prstGeom prst="rect">
            <a:avLst/>
          </a:prstGeom>
        </p:spPr>
        <p:txBody>
          <a:bodyPr vert="horz" wrap="square" lIns="0" tIns="9525" rIns="0" bIns="0" rtlCol="0">
            <a:spAutoFit/>
          </a:bodyPr>
          <a:lstStyle/>
          <a:p>
            <a:pPr marL="9525">
              <a:spcBef>
                <a:spcPts val="75"/>
              </a:spcBef>
            </a:pP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General</a:t>
            </a:r>
            <a:r>
              <a:rPr sz="2400" b="1" u="sng">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Management</a:t>
            </a:r>
            <a:r>
              <a:rPr lang="en-US"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r>
              <a:rPr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intervention</a:t>
            </a:r>
            <a:r>
              <a:rPr lang="en-US" sz="2400" b="1" u="sng" spc="-11">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a:t>
            </a:r>
            <a:r>
              <a:rPr sz="2400" b="1" u="sng">
                <a:solidFill>
                  <a:srgbClr val="FF0000"/>
                </a:solidFill>
                <a:uFill>
                  <a:solidFill>
                    <a:srgbClr val="FF0000"/>
                  </a:solidFill>
                </a:uFill>
                <a:latin typeface="Microsoft JhengHei Light" panose="020B0304030504040204" pitchFamily="34" charset="-120"/>
                <a:ea typeface="Microsoft JhengHei Light" panose="020B0304030504040204" pitchFamily="34" charset="-120"/>
                <a:cs typeface="Calibri"/>
              </a:rPr>
              <a:t> :</a:t>
            </a:r>
            <a:endParaRPr sz="2400" b="1" u="sng">
              <a:latin typeface="Microsoft JhengHei Light" panose="020B0304030504040204" pitchFamily="34" charset="-120"/>
              <a:ea typeface="Microsoft JhengHei Light" panose="020B0304030504040204" pitchFamily="34" charset="-120"/>
              <a:cs typeface="Calibri"/>
            </a:endParaRPr>
          </a:p>
        </p:txBody>
      </p:sp>
      <p:sp>
        <p:nvSpPr>
          <p:cNvPr id="3" name="object 3"/>
          <p:cNvSpPr txBox="1"/>
          <p:nvPr/>
        </p:nvSpPr>
        <p:spPr>
          <a:xfrm>
            <a:off x="972315" y="937803"/>
            <a:ext cx="2659330" cy="440505"/>
          </a:xfrm>
          <a:prstGeom prst="rect">
            <a:avLst/>
          </a:prstGeom>
        </p:spPr>
        <p:txBody>
          <a:bodyPr vert="horz" wrap="square" lIns="0" tIns="9525" rIns="0" bIns="0" rtlCol="0">
            <a:spAutoFit/>
          </a:bodyPr>
          <a:lstStyle/>
          <a:p>
            <a:pPr marL="9525">
              <a:spcBef>
                <a:spcPts val="75"/>
              </a:spcBef>
            </a:pPr>
            <a:r>
              <a:rPr sz="2800" spc="-8">
                <a:solidFill>
                  <a:schemeClr val="dk2"/>
                </a:solidFill>
                <a:latin typeface="Montserrat"/>
              </a:rPr>
              <a:t>-Resuscitation</a:t>
            </a:r>
          </a:p>
        </p:txBody>
      </p:sp>
      <p:sp>
        <p:nvSpPr>
          <p:cNvPr id="4" name="object 4"/>
          <p:cNvSpPr txBox="1"/>
          <p:nvPr/>
        </p:nvSpPr>
        <p:spPr>
          <a:xfrm>
            <a:off x="4157434" y="892881"/>
            <a:ext cx="4170998" cy="1046120"/>
          </a:xfrm>
          <a:prstGeom prst="rect">
            <a:avLst/>
          </a:prstGeom>
        </p:spPr>
        <p:txBody>
          <a:bodyPr vert="horz" wrap="square" lIns="0" tIns="20003" rIns="0" bIns="0" rtlCol="0">
            <a:spAutoFit/>
          </a:bodyPr>
          <a:lstStyle/>
          <a:p>
            <a:pPr marL="9525" marR="3810">
              <a:lnSpc>
                <a:spcPts val="1583"/>
              </a:lnSpc>
              <a:spcBef>
                <a:spcPts val="158"/>
              </a:spcBef>
            </a:pPr>
            <a:r>
              <a:rPr sz="1600" spc="-8">
                <a:solidFill>
                  <a:schemeClr val="dk2"/>
                </a:solidFill>
                <a:latin typeface="Montserrat"/>
              </a:rPr>
              <a:t>Rapid resuscitation to reduce mortality. Restoration of  physiological parameters with a mean arterial pressure  65 mm Hg or higher, urine output of 0.5 mL/kg/h or  greater, and lactate normalization.</a:t>
            </a:r>
          </a:p>
        </p:txBody>
      </p:sp>
      <p:sp>
        <p:nvSpPr>
          <p:cNvPr id="5" name="object 5"/>
          <p:cNvSpPr txBox="1"/>
          <p:nvPr/>
        </p:nvSpPr>
        <p:spPr>
          <a:xfrm>
            <a:off x="1020357" y="2072744"/>
            <a:ext cx="5491163" cy="884216"/>
          </a:xfrm>
          <a:prstGeom prst="rect">
            <a:avLst/>
          </a:prstGeom>
        </p:spPr>
        <p:txBody>
          <a:bodyPr vert="horz" wrap="square" lIns="0" tIns="9525" rIns="0" bIns="0" rtlCol="0">
            <a:spAutoFit/>
          </a:bodyPr>
          <a:lstStyle/>
          <a:p>
            <a:pPr marL="9525">
              <a:spcBef>
                <a:spcPts val="75"/>
              </a:spcBef>
            </a:pPr>
            <a:r>
              <a:rPr lang="en-US" sz="2800" spc="-8">
                <a:solidFill>
                  <a:schemeClr val="dk2"/>
                </a:solidFill>
                <a:latin typeface="Montserrat"/>
              </a:rPr>
              <a:t>-</a:t>
            </a:r>
            <a:r>
              <a:rPr sz="2800" spc="-8">
                <a:solidFill>
                  <a:schemeClr val="dk2"/>
                </a:solidFill>
                <a:latin typeface="Montserrat"/>
              </a:rPr>
              <a:t>Laboratory tests for H. pylori</a:t>
            </a:r>
            <a:endParaRPr lang="en-US" sz="2800" spc="-8">
              <a:solidFill>
                <a:schemeClr val="dk2"/>
              </a:solidFill>
              <a:latin typeface="Montserrat"/>
            </a:endParaRPr>
          </a:p>
          <a:p>
            <a:pPr marL="9525">
              <a:spcBef>
                <a:spcPts val="75"/>
              </a:spcBef>
            </a:pPr>
            <a:r>
              <a:rPr lang="en-US" sz="2800" spc="-8">
                <a:solidFill>
                  <a:schemeClr val="dk2"/>
                </a:solidFill>
                <a:latin typeface="Montserrat"/>
              </a:rPr>
              <a:t>-</a:t>
            </a:r>
            <a:r>
              <a:rPr sz="2800" spc="-8">
                <a:solidFill>
                  <a:schemeClr val="dk2"/>
                </a:solidFill>
                <a:latin typeface="Montserrat"/>
              </a:rPr>
              <a:t>Endoscopy</a:t>
            </a:r>
          </a:p>
        </p:txBody>
      </p:sp>
      <p:sp>
        <p:nvSpPr>
          <p:cNvPr id="6" name="object 6"/>
          <p:cNvSpPr txBox="1"/>
          <p:nvPr/>
        </p:nvSpPr>
        <p:spPr>
          <a:xfrm>
            <a:off x="1128467" y="3125173"/>
            <a:ext cx="5562600" cy="1575303"/>
          </a:xfrm>
          <a:prstGeom prst="rect">
            <a:avLst/>
          </a:prstGeom>
        </p:spPr>
        <p:txBody>
          <a:bodyPr vert="horz" wrap="square" lIns="0" tIns="38100" rIns="0" bIns="0" rtlCol="0">
            <a:spAutoFit/>
          </a:bodyPr>
          <a:lstStyle/>
          <a:p>
            <a:pPr marL="9525">
              <a:spcBef>
                <a:spcPts val="300"/>
              </a:spcBef>
            </a:pPr>
            <a:r>
              <a:rPr spc="-8">
                <a:solidFill>
                  <a:schemeClr val="dk2"/>
                </a:solidFill>
                <a:latin typeface="Montserrat"/>
              </a:rPr>
              <a:t>After the patient becomes stabilized :</a:t>
            </a:r>
          </a:p>
          <a:p>
            <a:pPr marL="9525" marR="3810">
              <a:lnSpc>
                <a:spcPct val="101200"/>
              </a:lnSpc>
              <a:spcBef>
                <a:spcPts val="203"/>
              </a:spcBef>
            </a:pPr>
            <a:r>
              <a:rPr b="1" spc="-8">
                <a:solidFill>
                  <a:schemeClr val="dk2"/>
                </a:solidFill>
                <a:latin typeface="Montserrat"/>
              </a:rPr>
              <a:t>Endoscopy ( EGD)</a:t>
            </a:r>
            <a:r>
              <a:rPr spc="-8">
                <a:solidFill>
                  <a:schemeClr val="dk2"/>
                </a:solidFill>
                <a:latin typeface="Montserrat"/>
              </a:rPr>
              <a:t> is the preferred diagnostic and therapeutic tool in  suspected bleeding peptic ulcers due to low complications and the high  accuracy in decreasing the risk of rebleeding ,. It is recommended to be  performed as soon as possible ( up to 24 hours after presentation is  considered early endoscopy ) especially in high risk patients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2500" y="332034"/>
            <a:ext cx="8305800" cy="4746556"/>
          </a:xfrm>
          <a:prstGeom prst="rect">
            <a:avLst/>
          </a:prstGeom>
        </p:spPr>
        <p:txBody>
          <a:bodyPr vert="horz" wrap="square" lIns="0" tIns="9525" rIns="0" bIns="0" rtlCol="0">
            <a:spAutoFit/>
          </a:bodyPr>
          <a:lstStyle/>
          <a:p>
            <a:pPr marL="9525">
              <a:spcBef>
                <a:spcPts val="75"/>
              </a:spcBef>
            </a:pPr>
            <a:r>
              <a:rPr b="1" u="heavy" spc="-4">
                <a:uFill>
                  <a:solidFill>
                    <a:srgbClr val="000000"/>
                  </a:solidFill>
                </a:uFill>
                <a:latin typeface="Calibri"/>
                <a:cs typeface="Calibri"/>
              </a:rPr>
              <a:t>High</a:t>
            </a:r>
            <a:r>
              <a:rPr b="1" u="heavy" spc="-8">
                <a:uFill>
                  <a:solidFill>
                    <a:srgbClr val="000000"/>
                  </a:solidFill>
                </a:uFill>
                <a:latin typeface="Calibri"/>
                <a:cs typeface="Calibri"/>
              </a:rPr>
              <a:t> </a:t>
            </a:r>
            <a:r>
              <a:rPr b="1" u="heavy" spc="-4">
                <a:uFill>
                  <a:solidFill>
                    <a:srgbClr val="000000"/>
                  </a:solidFill>
                </a:uFill>
                <a:latin typeface="Calibri"/>
                <a:cs typeface="Calibri"/>
              </a:rPr>
              <a:t>risk</a:t>
            </a:r>
            <a:r>
              <a:rPr b="1" u="heavy">
                <a:uFill>
                  <a:solidFill>
                    <a:srgbClr val="000000"/>
                  </a:solidFill>
                </a:uFill>
                <a:latin typeface="Calibri"/>
                <a:cs typeface="Calibri"/>
              </a:rPr>
              <a:t>:</a:t>
            </a:r>
            <a:r>
              <a:rPr b="1" u="heavy" spc="-4">
                <a:uFill>
                  <a:solidFill>
                    <a:srgbClr val="000000"/>
                  </a:solidFill>
                </a:uFill>
                <a:latin typeface="Calibri"/>
                <a:cs typeface="Calibri"/>
              </a:rPr>
              <a:t> </a:t>
            </a:r>
            <a:r>
              <a:rPr b="1" u="heavy" spc="-8">
                <a:uFill>
                  <a:solidFill>
                    <a:srgbClr val="000000"/>
                  </a:solidFill>
                </a:uFill>
                <a:latin typeface="Calibri"/>
                <a:cs typeface="Calibri"/>
              </a:rPr>
              <a:t>active</a:t>
            </a:r>
            <a:r>
              <a:rPr b="1" u="heavy" spc="-4">
                <a:uFill>
                  <a:solidFill>
                    <a:srgbClr val="000000"/>
                  </a:solidFill>
                </a:uFill>
                <a:latin typeface="Calibri"/>
                <a:cs typeface="Calibri"/>
              </a:rPr>
              <a:t> bleeding (spurting</a:t>
            </a:r>
            <a:r>
              <a:rPr b="1" u="heavy">
                <a:uFill>
                  <a:solidFill>
                    <a:srgbClr val="000000"/>
                  </a:solidFill>
                </a:uFill>
                <a:latin typeface="Calibri"/>
                <a:cs typeface="Calibri"/>
              </a:rPr>
              <a:t>,</a:t>
            </a:r>
            <a:r>
              <a:rPr b="1" u="heavy" spc="-4">
                <a:uFill>
                  <a:solidFill>
                    <a:srgbClr val="000000"/>
                  </a:solidFill>
                </a:uFill>
                <a:latin typeface="Calibri"/>
                <a:cs typeface="Calibri"/>
              </a:rPr>
              <a:t> </a:t>
            </a:r>
            <a:r>
              <a:rPr b="1" u="heavy" spc="-8">
                <a:uFill>
                  <a:solidFill>
                    <a:srgbClr val="000000"/>
                  </a:solidFill>
                </a:uFill>
                <a:latin typeface="Calibri"/>
                <a:cs typeface="Calibri"/>
              </a:rPr>
              <a:t>oozing</a:t>
            </a:r>
            <a:r>
              <a:rPr b="1" u="heavy">
                <a:uFill>
                  <a:solidFill>
                    <a:srgbClr val="000000"/>
                  </a:solidFill>
                </a:uFill>
                <a:latin typeface="Calibri"/>
                <a:cs typeface="Calibri"/>
              </a:rPr>
              <a:t>)</a:t>
            </a:r>
            <a:r>
              <a:rPr b="1" u="heavy" spc="-4">
                <a:uFill>
                  <a:solidFill>
                    <a:srgbClr val="000000"/>
                  </a:solidFill>
                </a:uFill>
                <a:latin typeface="Calibri"/>
                <a:cs typeface="Calibri"/>
              </a:rPr>
              <a:t> or non-bleeding visible </a:t>
            </a:r>
            <a:r>
              <a:rPr b="1" u="heavy" spc="-8">
                <a:uFill>
                  <a:solidFill>
                    <a:srgbClr val="000000"/>
                  </a:solidFill>
                </a:uFill>
                <a:latin typeface="Calibri"/>
                <a:cs typeface="Calibri"/>
              </a:rPr>
              <a:t>vessel</a:t>
            </a:r>
            <a:endParaRPr>
              <a:latin typeface="Calibri"/>
              <a:cs typeface="Calibri"/>
            </a:endParaRPr>
          </a:p>
          <a:p>
            <a:pPr marL="294798" marR="3043238" indent="-285750" algn="l">
              <a:lnSpc>
                <a:spcPct val="124200"/>
              </a:lnSpc>
              <a:spcBef>
                <a:spcPts val="713"/>
              </a:spcBef>
              <a:buFont typeface="Arial" panose="020B0604020202020204" pitchFamily="34" charset="0"/>
              <a:buChar char="•"/>
            </a:pPr>
            <a:r>
              <a:rPr b="1" spc="-11">
                <a:latin typeface="Calibri"/>
                <a:cs typeface="Calibri"/>
              </a:rPr>
              <a:t>Perform</a:t>
            </a:r>
            <a:r>
              <a:rPr b="1" spc="-8">
                <a:latin typeface="Calibri"/>
                <a:cs typeface="Calibri"/>
              </a:rPr>
              <a:t> </a:t>
            </a:r>
            <a:r>
              <a:rPr b="1" spc="-4">
                <a:latin typeface="Calibri"/>
                <a:cs typeface="Calibri"/>
              </a:rPr>
              <a:t>endoscopic</a:t>
            </a:r>
            <a:r>
              <a:rPr b="1" spc="-8">
                <a:latin typeface="Calibri"/>
                <a:cs typeface="Calibri"/>
              </a:rPr>
              <a:t> hemostasis</a:t>
            </a:r>
            <a:r>
              <a:rPr b="1" spc="-4">
                <a:latin typeface="Calibri"/>
                <a:cs typeface="Calibri"/>
              </a:rPr>
              <a:t> using</a:t>
            </a:r>
            <a:r>
              <a:rPr b="1" spc="19">
                <a:latin typeface="Calibri"/>
                <a:cs typeface="Calibri"/>
              </a:rPr>
              <a:t> </a:t>
            </a:r>
            <a:r>
              <a:rPr b="1" spc="-8">
                <a:solidFill>
                  <a:srgbClr val="FF0000"/>
                </a:solidFill>
                <a:latin typeface="Calibri"/>
                <a:cs typeface="Calibri"/>
              </a:rPr>
              <a:t>contact</a:t>
            </a:r>
            <a:r>
              <a:rPr b="1" spc="-4">
                <a:solidFill>
                  <a:srgbClr val="FF0000"/>
                </a:solidFill>
                <a:latin typeface="Calibri"/>
                <a:cs typeface="Calibri"/>
              </a:rPr>
              <a:t> thermal </a:t>
            </a:r>
            <a:r>
              <a:rPr b="1" spc="-8">
                <a:solidFill>
                  <a:srgbClr val="FF0000"/>
                </a:solidFill>
                <a:latin typeface="Calibri"/>
                <a:cs typeface="Calibri"/>
              </a:rPr>
              <a:t>therapy </a:t>
            </a:r>
            <a:r>
              <a:rPr b="1" spc="-4">
                <a:solidFill>
                  <a:srgbClr val="FF0000"/>
                </a:solidFill>
                <a:latin typeface="Calibri"/>
                <a:cs typeface="Calibri"/>
              </a:rPr>
              <a:t>alone</a:t>
            </a:r>
            <a:r>
              <a:rPr b="1">
                <a:solidFill>
                  <a:srgbClr val="FF0000"/>
                </a:solidFill>
                <a:latin typeface="Calibri"/>
                <a:cs typeface="Calibri"/>
              </a:rPr>
              <a:t>, </a:t>
            </a:r>
            <a:r>
              <a:rPr b="1" spc="-4">
                <a:solidFill>
                  <a:srgbClr val="FF0000"/>
                </a:solidFill>
                <a:latin typeface="Calibri"/>
                <a:cs typeface="Calibri"/>
              </a:rPr>
              <a:t>mechanical </a:t>
            </a:r>
            <a:r>
              <a:rPr b="1" spc="-8">
                <a:solidFill>
                  <a:srgbClr val="FF0000"/>
                </a:solidFill>
                <a:latin typeface="Calibri"/>
                <a:cs typeface="Calibri"/>
              </a:rPr>
              <a:t>therapy </a:t>
            </a:r>
            <a:r>
              <a:rPr b="1" spc="-4">
                <a:solidFill>
                  <a:srgbClr val="FF0000"/>
                </a:solidFill>
                <a:latin typeface="Calibri"/>
                <a:cs typeface="Calibri"/>
              </a:rPr>
              <a:t>using </a:t>
            </a:r>
            <a:r>
              <a:rPr b="1" spc="-263">
                <a:solidFill>
                  <a:srgbClr val="FF0000"/>
                </a:solidFill>
                <a:latin typeface="Calibri"/>
                <a:cs typeface="Calibri"/>
              </a:rPr>
              <a:t> </a:t>
            </a:r>
            <a:r>
              <a:rPr b="1" spc="-4">
                <a:solidFill>
                  <a:srgbClr val="FF0000"/>
                </a:solidFill>
                <a:latin typeface="Calibri"/>
                <a:cs typeface="Calibri"/>
              </a:rPr>
              <a:t>clips</a:t>
            </a:r>
            <a:r>
              <a:rPr b="1">
                <a:solidFill>
                  <a:srgbClr val="FF0000"/>
                </a:solidFill>
                <a:latin typeface="Calibri"/>
                <a:cs typeface="Calibri"/>
              </a:rPr>
              <a:t>,</a:t>
            </a:r>
            <a:r>
              <a:rPr lang="en-US">
                <a:latin typeface="Calibri"/>
                <a:cs typeface="Calibri"/>
              </a:rPr>
              <a:t> </a:t>
            </a:r>
            <a:r>
              <a:rPr b="1" spc="-4">
                <a:solidFill>
                  <a:srgbClr val="FF0000"/>
                </a:solidFill>
                <a:latin typeface="Calibri"/>
                <a:cs typeface="Calibri"/>
              </a:rPr>
              <a:t>or</a:t>
            </a:r>
            <a:r>
              <a:rPr b="1" spc="-11">
                <a:solidFill>
                  <a:srgbClr val="FF0000"/>
                </a:solidFill>
                <a:latin typeface="Calibri"/>
                <a:cs typeface="Calibri"/>
              </a:rPr>
              <a:t> </a:t>
            </a:r>
            <a:r>
              <a:rPr b="1" spc="-4">
                <a:solidFill>
                  <a:srgbClr val="FF0000"/>
                </a:solidFill>
                <a:latin typeface="Calibri"/>
                <a:cs typeface="Calibri"/>
              </a:rPr>
              <a:t>injection</a:t>
            </a:r>
            <a:r>
              <a:rPr b="1" spc="-11">
                <a:solidFill>
                  <a:srgbClr val="FF0000"/>
                </a:solidFill>
                <a:latin typeface="Calibri"/>
                <a:cs typeface="Calibri"/>
              </a:rPr>
              <a:t> </a:t>
            </a:r>
            <a:r>
              <a:rPr b="1" spc="-4">
                <a:solidFill>
                  <a:srgbClr val="FF0000"/>
                </a:solidFill>
                <a:latin typeface="Calibri"/>
                <a:cs typeface="Calibri"/>
              </a:rPr>
              <a:t>with</a:t>
            </a:r>
            <a:r>
              <a:rPr b="1" spc="-11">
                <a:solidFill>
                  <a:srgbClr val="FF0000"/>
                </a:solidFill>
                <a:latin typeface="Calibri"/>
                <a:cs typeface="Calibri"/>
              </a:rPr>
              <a:t> </a:t>
            </a:r>
            <a:r>
              <a:rPr b="1" spc="-8">
                <a:solidFill>
                  <a:srgbClr val="FF0000"/>
                </a:solidFill>
                <a:latin typeface="Calibri"/>
                <a:cs typeface="Calibri"/>
              </a:rPr>
              <a:t>vasoconstrictive</a:t>
            </a:r>
            <a:r>
              <a:rPr b="1" spc="8">
                <a:solidFill>
                  <a:srgbClr val="FF0000"/>
                </a:solidFill>
                <a:latin typeface="Calibri"/>
                <a:cs typeface="Calibri"/>
              </a:rPr>
              <a:t> </a:t>
            </a:r>
            <a:r>
              <a:rPr b="1" spc="-4">
                <a:latin typeface="Calibri"/>
                <a:cs typeface="Calibri"/>
              </a:rPr>
              <a:t>(epinephrine</a:t>
            </a:r>
            <a:r>
              <a:rPr b="1">
                <a:latin typeface="Calibri"/>
                <a:cs typeface="Calibri"/>
              </a:rPr>
              <a:t>, </a:t>
            </a:r>
            <a:r>
              <a:rPr b="1" spc="-8">
                <a:latin typeface="Calibri"/>
                <a:cs typeface="Calibri"/>
              </a:rPr>
              <a:t>vasopressin) </a:t>
            </a:r>
            <a:r>
              <a:rPr b="1" spc="-4">
                <a:latin typeface="Calibri"/>
                <a:cs typeface="Calibri"/>
              </a:rPr>
              <a:t>epinephrine injection</a:t>
            </a:r>
            <a:r>
              <a:rPr lang="en-US" b="1" spc="-4">
                <a:latin typeface="Calibri"/>
                <a:cs typeface="Calibri"/>
              </a:rPr>
              <a:t>. </a:t>
            </a:r>
            <a:r>
              <a:rPr lang="en-US" b="1" spc="-4">
                <a:solidFill>
                  <a:srgbClr val="FF0000"/>
                </a:solidFill>
                <a:latin typeface="Calibri"/>
                <a:cs typeface="Calibri"/>
              </a:rPr>
              <a:t>Dual</a:t>
            </a:r>
            <a:r>
              <a:rPr lang="en-US" b="1" spc="-8">
                <a:solidFill>
                  <a:srgbClr val="FF0000"/>
                </a:solidFill>
                <a:latin typeface="Calibri"/>
                <a:cs typeface="Calibri"/>
              </a:rPr>
              <a:t> therapy</a:t>
            </a:r>
            <a:r>
              <a:rPr lang="en-US" b="1" spc="4">
                <a:solidFill>
                  <a:srgbClr val="FF0000"/>
                </a:solidFill>
                <a:latin typeface="Calibri"/>
                <a:cs typeface="Calibri"/>
              </a:rPr>
              <a:t> </a:t>
            </a:r>
            <a:r>
              <a:rPr lang="en-US" b="1" spc="-4">
                <a:latin typeface="Calibri"/>
                <a:cs typeface="Calibri"/>
              </a:rPr>
              <a:t>is</a:t>
            </a:r>
            <a:r>
              <a:rPr lang="en-US" b="1" spc="-8">
                <a:latin typeface="Calibri"/>
                <a:cs typeface="Calibri"/>
              </a:rPr>
              <a:t> </a:t>
            </a:r>
            <a:r>
              <a:rPr lang="en-US" b="1" spc="-11">
                <a:latin typeface="Calibri"/>
                <a:cs typeface="Calibri"/>
              </a:rPr>
              <a:t>preferred</a:t>
            </a:r>
            <a:r>
              <a:rPr lang="en-US" b="1">
                <a:latin typeface="Calibri"/>
                <a:cs typeface="Calibri"/>
              </a:rPr>
              <a:t>.</a:t>
            </a:r>
            <a:endParaRPr lang="en-US">
              <a:latin typeface="Calibri"/>
              <a:cs typeface="Calibri"/>
            </a:endParaRPr>
          </a:p>
          <a:p>
            <a:pPr marL="9525">
              <a:lnSpc>
                <a:spcPts val="1421"/>
              </a:lnSpc>
            </a:pPr>
            <a:r>
              <a:rPr b="1" spc="-4">
                <a:latin typeface="Calibri"/>
                <a:cs typeface="Calibri"/>
              </a:rPr>
              <a:t>Epinephrine injection</a:t>
            </a:r>
            <a:r>
              <a:rPr b="1">
                <a:latin typeface="Calibri"/>
                <a:cs typeface="Calibri"/>
              </a:rPr>
              <a:t> </a:t>
            </a:r>
            <a:r>
              <a:rPr b="1" spc="-4">
                <a:latin typeface="Calibri"/>
                <a:cs typeface="Calibri"/>
              </a:rPr>
              <a:t>as </a:t>
            </a:r>
            <a:r>
              <a:rPr b="1" spc="-8">
                <a:latin typeface="Calibri"/>
                <a:cs typeface="Calibri"/>
              </a:rPr>
              <a:t>definitive</a:t>
            </a:r>
            <a:r>
              <a:rPr b="1">
                <a:latin typeface="Calibri"/>
                <a:cs typeface="Calibri"/>
              </a:rPr>
              <a:t> </a:t>
            </a:r>
            <a:r>
              <a:rPr b="1" spc="-8">
                <a:latin typeface="Calibri"/>
                <a:cs typeface="Calibri"/>
              </a:rPr>
              <a:t>hemostasis</a:t>
            </a:r>
            <a:r>
              <a:rPr b="1" spc="-4">
                <a:latin typeface="Calibri"/>
                <a:cs typeface="Calibri"/>
              </a:rPr>
              <a:t> </a:t>
            </a:r>
            <a:r>
              <a:rPr b="1" spc="-8">
                <a:latin typeface="Calibri"/>
                <a:cs typeface="Calibri"/>
              </a:rPr>
              <a:t>therapy</a:t>
            </a:r>
            <a:r>
              <a:rPr b="1">
                <a:latin typeface="Calibri"/>
                <a:cs typeface="Calibri"/>
              </a:rPr>
              <a:t> </a:t>
            </a:r>
            <a:r>
              <a:rPr b="1" spc="-4">
                <a:latin typeface="Calibri"/>
                <a:cs typeface="Calibri"/>
              </a:rPr>
              <a:t>is not</a:t>
            </a:r>
            <a:r>
              <a:rPr b="1">
                <a:latin typeface="Calibri"/>
                <a:cs typeface="Calibri"/>
              </a:rPr>
              <a:t> </a:t>
            </a:r>
            <a:r>
              <a:rPr b="1" spc="-8">
                <a:latin typeface="Calibri"/>
                <a:cs typeface="Calibri"/>
              </a:rPr>
              <a:t>recommended</a:t>
            </a:r>
            <a:r>
              <a:rPr lang="en-US" b="1" spc="-8">
                <a:latin typeface="Calibri"/>
                <a:cs typeface="Calibri"/>
              </a:rPr>
              <a:t>.</a:t>
            </a:r>
            <a:endParaRPr>
              <a:latin typeface="Calibri"/>
              <a:cs typeface="Calibri"/>
            </a:endParaRPr>
          </a:p>
          <a:p>
            <a:pPr>
              <a:spcBef>
                <a:spcPts val="4"/>
              </a:spcBef>
            </a:pPr>
            <a:endParaRPr>
              <a:latin typeface="Calibri"/>
              <a:cs typeface="Calibri"/>
            </a:endParaRPr>
          </a:p>
          <a:p>
            <a:pPr marL="9525">
              <a:spcBef>
                <a:spcPts val="4"/>
              </a:spcBef>
            </a:pPr>
            <a:r>
              <a:rPr b="1" u="heavy" spc="-4">
                <a:uFill>
                  <a:solidFill>
                    <a:srgbClr val="000000"/>
                  </a:solidFill>
                </a:uFill>
                <a:latin typeface="Calibri"/>
                <a:cs typeface="Calibri"/>
              </a:rPr>
              <a:t>High</a:t>
            </a:r>
            <a:r>
              <a:rPr b="1" u="heavy" spc="-15">
                <a:uFill>
                  <a:solidFill>
                    <a:srgbClr val="000000"/>
                  </a:solidFill>
                </a:uFill>
                <a:latin typeface="Calibri"/>
                <a:cs typeface="Calibri"/>
              </a:rPr>
              <a:t> </a:t>
            </a:r>
            <a:r>
              <a:rPr b="1" u="heavy" spc="-4">
                <a:uFill>
                  <a:solidFill>
                    <a:srgbClr val="000000"/>
                  </a:solidFill>
                </a:uFill>
                <a:latin typeface="Calibri"/>
                <a:cs typeface="Calibri"/>
              </a:rPr>
              <a:t>risk</a:t>
            </a:r>
            <a:r>
              <a:rPr lang="en-US" b="1" u="heavy" spc="-15">
                <a:uFill>
                  <a:solidFill>
                    <a:srgbClr val="000000"/>
                  </a:solidFill>
                </a:uFill>
                <a:latin typeface="Calibri"/>
                <a:cs typeface="Calibri"/>
              </a:rPr>
              <a:t> </a:t>
            </a:r>
            <a:r>
              <a:rPr b="1" u="heavy">
                <a:uFill>
                  <a:solidFill>
                    <a:srgbClr val="000000"/>
                  </a:solidFill>
                </a:uFill>
                <a:latin typeface="Calibri"/>
                <a:cs typeface="Calibri"/>
              </a:rPr>
              <a:t>:</a:t>
            </a:r>
            <a:r>
              <a:rPr b="1" u="heavy" spc="-15">
                <a:uFill>
                  <a:solidFill>
                    <a:srgbClr val="000000"/>
                  </a:solidFill>
                </a:uFill>
                <a:latin typeface="Calibri"/>
                <a:cs typeface="Calibri"/>
              </a:rPr>
              <a:t> </a:t>
            </a:r>
            <a:r>
              <a:rPr b="1" u="heavy" spc="-8">
                <a:uFill>
                  <a:solidFill>
                    <a:srgbClr val="000000"/>
                  </a:solidFill>
                </a:uFill>
                <a:latin typeface="Calibri"/>
                <a:cs typeface="Calibri"/>
              </a:rPr>
              <a:t>Adherent</a:t>
            </a:r>
            <a:r>
              <a:rPr b="1" u="heavy" spc="-11">
                <a:uFill>
                  <a:solidFill>
                    <a:srgbClr val="000000"/>
                  </a:solidFill>
                </a:uFill>
                <a:latin typeface="Calibri"/>
                <a:cs typeface="Calibri"/>
              </a:rPr>
              <a:t> </a:t>
            </a:r>
            <a:r>
              <a:rPr b="1" u="heavy" spc="-4">
                <a:uFill>
                  <a:solidFill>
                    <a:srgbClr val="000000"/>
                  </a:solidFill>
                </a:uFill>
                <a:latin typeface="Calibri"/>
                <a:cs typeface="Calibri"/>
              </a:rPr>
              <a:t>clot</a:t>
            </a:r>
            <a:endParaRPr>
              <a:latin typeface="Calibri"/>
              <a:cs typeface="Calibri"/>
            </a:endParaRPr>
          </a:p>
          <a:p>
            <a:pPr>
              <a:spcBef>
                <a:spcPts val="30"/>
              </a:spcBef>
            </a:pPr>
            <a:endParaRPr sz="900">
              <a:latin typeface="Calibri"/>
              <a:cs typeface="Calibri"/>
            </a:endParaRPr>
          </a:p>
          <a:p>
            <a:pPr marL="9525"/>
            <a:r>
              <a:rPr b="1" spc="-4">
                <a:solidFill>
                  <a:srgbClr val="FF0000"/>
                </a:solidFill>
                <a:latin typeface="Calibri"/>
                <a:cs typeface="Calibri"/>
              </a:rPr>
              <a:t>Consider</a:t>
            </a:r>
            <a:r>
              <a:rPr b="1" spc="-11">
                <a:solidFill>
                  <a:srgbClr val="FF0000"/>
                </a:solidFill>
                <a:latin typeface="Calibri"/>
                <a:cs typeface="Calibri"/>
              </a:rPr>
              <a:t> </a:t>
            </a:r>
            <a:r>
              <a:rPr b="1" spc="-4">
                <a:solidFill>
                  <a:srgbClr val="FF0000"/>
                </a:solidFill>
                <a:latin typeface="Calibri"/>
                <a:cs typeface="Calibri"/>
              </a:rPr>
              <a:t>endoscopic</a:t>
            </a:r>
            <a:r>
              <a:rPr b="1" spc="-11">
                <a:solidFill>
                  <a:srgbClr val="FF0000"/>
                </a:solidFill>
                <a:latin typeface="Calibri"/>
                <a:cs typeface="Calibri"/>
              </a:rPr>
              <a:t> </a:t>
            </a:r>
            <a:r>
              <a:rPr b="1" spc="-8">
                <a:solidFill>
                  <a:srgbClr val="FF0000"/>
                </a:solidFill>
                <a:latin typeface="Calibri"/>
                <a:cs typeface="Calibri"/>
              </a:rPr>
              <a:t>removal</a:t>
            </a:r>
            <a:r>
              <a:rPr b="1" spc="-11">
                <a:solidFill>
                  <a:srgbClr val="FF0000"/>
                </a:solidFill>
                <a:latin typeface="Calibri"/>
                <a:cs typeface="Calibri"/>
              </a:rPr>
              <a:t> </a:t>
            </a:r>
            <a:r>
              <a:rPr b="1" spc="-4">
                <a:solidFill>
                  <a:srgbClr val="FF0000"/>
                </a:solidFill>
                <a:latin typeface="Calibri"/>
                <a:cs typeface="Calibri"/>
              </a:rPr>
              <a:t>of</a:t>
            </a:r>
            <a:r>
              <a:rPr b="1" spc="-8">
                <a:solidFill>
                  <a:srgbClr val="FF0000"/>
                </a:solidFill>
                <a:latin typeface="Calibri"/>
                <a:cs typeface="Calibri"/>
              </a:rPr>
              <a:t> </a:t>
            </a:r>
            <a:r>
              <a:rPr b="1" spc="-4">
                <a:solidFill>
                  <a:srgbClr val="FF0000"/>
                </a:solidFill>
                <a:latin typeface="Calibri"/>
                <a:cs typeface="Calibri"/>
              </a:rPr>
              <a:t>the</a:t>
            </a:r>
            <a:r>
              <a:rPr b="1" spc="-11">
                <a:solidFill>
                  <a:srgbClr val="FF0000"/>
                </a:solidFill>
                <a:latin typeface="Calibri"/>
                <a:cs typeface="Calibri"/>
              </a:rPr>
              <a:t> </a:t>
            </a:r>
            <a:r>
              <a:rPr b="1" spc="-8">
                <a:solidFill>
                  <a:srgbClr val="FF0000"/>
                </a:solidFill>
                <a:latin typeface="Calibri"/>
                <a:cs typeface="Calibri"/>
              </a:rPr>
              <a:t>adherent</a:t>
            </a:r>
            <a:r>
              <a:rPr b="1" spc="-11">
                <a:solidFill>
                  <a:srgbClr val="FF0000"/>
                </a:solidFill>
                <a:latin typeface="Calibri"/>
                <a:cs typeface="Calibri"/>
              </a:rPr>
              <a:t> </a:t>
            </a:r>
            <a:r>
              <a:rPr b="1" spc="-4">
                <a:solidFill>
                  <a:srgbClr val="FF0000"/>
                </a:solidFill>
                <a:latin typeface="Calibri"/>
                <a:cs typeface="Calibri"/>
              </a:rPr>
              <a:t>clot</a:t>
            </a:r>
            <a:endParaRPr>
              <a:latin typeface="Calibri"/>
              <a:cs typeface="Calibri"/>
            </a:endParaRPr>
          </a:p>
          <a:p>
            <a:pPr marL="78104" marR="2962751" indent="-34766">
              <a:lnSpc>
                <a:spcPct val="198700"/>
              </a:lnSpc>
            </a:pPr>
            <a:r>
              <a:rPr b="1" spc="-8">
                <a:latin typeface="Calibri"/>
                <a:cs typeface="Calibri"/>
              </a:rPr>
              <a:t>followed </a:t>
            </a:r>
            <a:r>
              <a:rPr b="1" spc="-4">
                <a:latin typeface="Calibri"/>
                <a:cs typeface="Calibri"/>
              </a:rPr>
              <a:t>by endoscopic </a:t>
            </a:r>
            <a:r>
              <a:rPr b="1" spc="-8">
                <a:latin typeface="Calibri"/>
                <a:cs typeface="Calibri"/>
              </a:rPr>
              <a:t>hemostasis </a:t>
            </a:r>
            <a:r>
              <a:rPr b="1">
                <a:latin typeface="Calibri"/>
                <a:cs typeface="Calibri"/>
              </a:rPr>
              <a:t>(</a:t>
            </a:r>
            <a:r>
              <a:rPr b="1" spc="-4">
                <a:latin typeface="Calibri"/>
                <a:cs typeface="Calibri"/>
              </a:rPr>
              <a:t>as </a:t>
            </a:r>
            <a:r>
              <a:rPr b="1" spc="-8">
                <a:latin typeface="Calibri"/>
                <a:cs typeface="Calibri"/>
              </a:rPr>
              <a:t>mentioned </a:t>
            </a:r>
            <a:r>
              <a:rPr b="1" spc="-263">
                <a:latin typeface="Calibri"/>
                <a:cs typeface="Calibri"/>
              </a:rPr>
              <a:t> </a:t>
            </a:r>
            <a:r>
              <a:rPr b="1" spc="-8">
                <a:latin typeface="Calibri"/>
                <a:cs typeface="Calibri"/>
              </a:rPr>
              <a:t>previously</a:t>
            </a:r>
            <a:r>
              <a:rPr b="1">
                <a:latin typeface="Calibri"/>
                <a:cs typeface="Calibri"/>
              </a:rPr>
              <a:t>)</a:t>
            </a:r>
            <a:r>
              <a:rPr b="1" spc="-4">
                <a:latin typeface="Calibri"/>
                <a:cs typeface="Calibri"/>
              </a:rPr>
              <a:t> If</a:t>
            </a:r>
            <a:r>
              <a:rPr lang="en-US" b="1" spc="-4">
                <a:latin typeface="Calibri"/>
                <a:cs typeface="Calibri"/>
              </a:rPr>
              <a:t> </a:t>
            </a:r>
            <a:r>
              <a:rPr b="1" spc="-4">
                <a:latin typeface="Calibri"/>
                <a:cs typeface="Calibri"/>
              </a:rPr>
              <a:t>underlying</a:t>
            </a:r>
            <a:r>
              <a:rPr b="1" spc="-8">
                <a:latin typeface="Calibri"/>
                <a:cs typeface="Calibri"/>
              </a:rPr>
              <a:t> active</a:t>
            </a:r>
            <a:r>
              <a:rPr b="1" spc="-4">
                <a:latin typeface="Calibri"/>
                <a:cs typeface="Calibri"/>
              </a:rPr>
              <a:t> bleeding</a:t>
            </a:r>
            <a:r>
              <a:rPr lang="en-US" b="1" spc="-4">
                <a:latin typeface="Calibri"/>
                <a:cs typeface="Calibri"/>
              </a:rPr>
              <a:t> </a:t>
            </a:r>
            <a:r>
              <a:rPr b="1" spc="-4">
                <a:latin typeface="Calibri"/>
                <a:cs typeface="Calibri"/>
              </a:rPr>
              <a:t>or</a:t>
            </a:r>
            <a:r>
              <a:rPr lang="en-US">
                <a:latin typeface="Calibri"/>
                <a:cs typeface="Calibri"/>
              </a:rPr>
              <a:t> </a:t>
            </a:r>
            <a:r>
              <a:rPr b="1" spc="-4">
                <a:latin typeface="Calibri"/>
                <a:cs typeface="Calibri"/>
              </a:rPr>
              <a:t>non-bleeding</a:t>
            </a:r>
            <a:r>
              <a:rPr b="1" spc="-11">
                <a:latin typeface="Calibri"/>
                <a:cs typeface="Calibri"/>
              </a:rPr>
              <a:t> </a:t>
            </a:r>
            <a:r>
              <a:rPr b="1" spc="-4">
                <a:latin typeface="Calibri"/>
                <a:cs typeface="Calibri"/>
              </a:rPr>
              <a:t>visible</a:t>
            </a:r>
            <a:r>
              <a:rPr b="1" spc="-11">
                <a:latin typeface="Calibri"/>
                <a:cs typeface="Calibri"/>
              </a:rPr>
              <a:t> </a:t>
            </a:r>
            <a:r>
              <a:rPr b="1" spc="-8">
                <a:latin typeface="Calibri"/>
                <a:cs typeface="Calibri"/>
              </a:rPr>
              <a:t>vessel</a:t>
            </a:r>
            <a:r>
              <a:rPr b="1" spc="-11">
                <a:latin typeface="Calibri"/>
                <a:cs typeface="Calibri"/>
              </a:rPr>
              <a:t> </a:t>
            </a:r>
            <a:r>
              <a:rPr b="1" spc="-4">
                <a:latin typeface="Calibri"/>
                <a:cs typeface="Calibri"/>
              </a:rPr>
              <a:t>is</a:t>
            </a:r>
            <a:r>
              <a:rPr b="1" spc="-11">
                <a:latin typeface="Calibri"/>
                <a:cs typeface="Calibri"/>
              </a:rPr>
              <a:t> </a:t>
            </a:r>
            <a:r>
              <a:rPr b="1" spc="-8">
                <a:latin typeface="Calibri"/>
                <a:cs typeface="Calibri"/>
              </a:rPr>
              <a:t>present.</a:t>
            </a:r>
            <a:endParaRPr sz="1100">
              <a:latin typeface="Calibri"/>
              <a:cs typeface="Calibri"/>
            </a:endParaRPr>
          </a:p>
          <a:p>
            <a:pPr marL="295275" indent="-285750">
              <a:buFont typeface="Arial" panose="020B0604020202020204" pitchFamily="34" charset="0"/>
              <a:buChar char="•"/>
            </a:pPr>
            <a:r>
              <a:rPr b="1" spc="-4">
                <a:latin typeface="Calibri"/>
                <a:cs typeface="Calibri"/>
              </a:rPr>
              <a:t>Admit</a:t>
            </a:r>
            <a:r>
              <a:rPr b="1" spc="-8">
                <a:latin typeface="Calibri"/>
                <a:cs typeface="Calibri"/>
              </a:rPr>
              <a:t> </a:t>
            </a:r>
            <a:r>
              <a:rPr b="1" spc="-4">
                <a:latin typeface="Calibri"/>
                <a:cs typeface="Calibri"/>
              </a:rPr>
              <a:t>the</a:t>
            </a:r>
            <a:r>
              <a:rPr b="1" spc="-8">
                <a:latin typeface="Calibri"/>
                <a:cs typeface="Calibri"/>
              </a:rPr>
              <a:t> patient to</a:t>
            </a:r>
            <a:r>
              <a:rPr b="1" spc="-4">
                <a:latin typeface="Calibri"/>
                <a:cs typeface="Calibri"/>
              </a:rPr>
              <a:t> </a:t>
            </a:r>
            <a:r>
              <a:rPr b="1">
                <a:latin typeface="Calibri"/>
                <a:cs typeface="Calibri"/>
              </a:rPr>
              <a:t>a</a:t>
            </a:r>
            <a:r>
              <a:rPr b="1" spc="-8">
                <a:latin typeface="Calibri"/>
                <a:cs typeface="Calibri"/>
              </a:rPr>
              <a:t> monitored </a:t>
            </a:r>
            <a:r>
              <a:rPr b="1" spc="-4">
                <a:latin typeface="Calibri"/>
                <a:cs typeface="Calibri"/>
              </a:rPr>
              <a:t>or</a:t>
            </a:r>
            <a:r>
              <a:rPr b="1" spc="-8">
                <a:latin typeface="Calibri"/>
                <a:cs typeface="Calibri"/>
              </a:rPr>
              <a:t> </a:t>
            </a:r>
            <a:r>
              <a:rPr b="1" spc="-4">
                <a:latin typeface="Calibri"/>
                <a:cs typeface="Calibri"/>
              </a:rPr>
              <a:t>ICU </a:t>
            </a:r>
            <a:r>
              <a:rPr b="1" spc="-8">
                <a:latin typeface="Calibri"/>
                <a:cs typeface="Calibri"/>
              </a:rPr>
              <a:t>setting</a:t>
            </a:r>
            <a:endParaRPr>
              <a:latin typeface="Calibri"/>
              <a:cs typeface="Calibri"/>
            </a:endParaRPr>
          </a:p>
          <a:p>
            <a:pPr marL="295275" indent="-285750">
              <a:spcBef>
                <a:spcPts val="1009"/>
              </a:spcBef>
              <a:buFont typeface="Arial" panose="020B0604020202020204" pitchFamily="34" charset="0"/>
              <a:buChar char="•"/>
            </a:pPr>
            <a:r>
              <a:rPr b="1" spc="-23">
                <a:latin typeface="Calibri"/>
                <a:cs typeface="Calibri"/>
              </a:rPr>
              <a:t>Treat</a:t>
            </a:r>
            <a:r>
              <a:rPr b="1" spc="-4">
                <a:latin typeface="Calibri"/>
                <a:cs typeface="Calibri"/>
              </a:rPr>
              <a:t> with</a:t>
            </a:r>
            <a:r>
              <a:rPr b="1" spc="4">
                <a:latin typeface="Calibri"/>
                <a:cs typeface="Calibri"/>
              </a:rPr>
              <a:t> </a:t>
            </a:r>
            <a:r>
              <a:rPr b="1" spc="-11">
                <a:solidFill>
                  <a:srgbClr val="FF0000"/>
                </a:solidFill>
                <a:latin typeface="Calibri"/>
                <a:cs typeface="Calibri"/>
              </a:rPr>
              <a:t>Intravenous</a:t>
            </a:r>
            <a:r>
              <a:rPr b="1" spc="-4">
                <a:solidFill>
                  <a:srgbClr val="FF0000"/>
                </a:solidFill>
                <a:latin typeface="Calibri"/>
                <a:cs typeface="Calibri"/>
              </a:rPr>
              <a:t> PPI</a:t>
            </a:r>
            <a:r>
              <a:rPr b="1" spc="8">
                <a:solidFill>
                  <a:srgbClr val="FF0000"/>
                </a:solidFill>
                <a:latin typeface="Calibri"/>
                <a:cs typeface="Calibri"/>
              </a:rPr>
              <a:t> </a:t>
            </a:r>
            <a:r>
              <a:rPr b="1" spc="-4">
                <a:latin typeface="Calibri"/>
                <a:cs typeface="Calibri"/>
              </a:rPr>
              <a:t>(80mg bolus dose</a:t>
            </a:r>
            <a:r>
              <a:rPr lang="en-US" b="1" spc="-4">
                <a:latin typeface="Calibri"/>
                <a:cs typeface="Calibri"/>
              </a:rPr>
              <a:t> </a:t>
            </a:r>
            <a:r>
              <a:rPr b="1" spc="-8">
                <a:latin typeface="Calibri"/>
                <a:cs typeface="Calibri"/>
              </a:rPr>
              <a:t>+</a:t>
            </a:r>
            <a:r>
              <a:rPr lang="en-US" b="1" spc="-8">
                <a:latin typeface="Calibri"/>
                <a:cs typeface="Calibri"/>
              </a:rPr>
              <a:t> </a:t>
            </a:r>
            <a:r>
              <a:rPr b="1" spc="-8">
                <a:latin typeface="Calibri"/>
                <a:cs typeface="Calibri"/>
              </a:rPr>
              <a:t>continuous</a:t>
            </a:r>
            <a:r>
              <a:rPr b="1" spc="-4">
                <a:latin typeface="Calibri"/>
                <a:cs typeface="Calibri"/>
              </a:rPr>
              <a:t> infusion</a:t>
            </a:r>
            <a:r>
              <a:rPr b="1">
                <a:latin typeface="Calibri"/>
                <a:cs typeface="Calibri"/>
              </a:rPr>
              <a:t> </a:t>
            </a:r>
            <a:r>
              <a:rPr b="1" spc="-8">
                <a:latin typeface="Calibri"/>
                <a:cs typeface="Calibri"/>
              </a:rPr>
              <a:t>at</a:t>
            </a:r>
            <a:r>
              <a:rPr b="1" spc="-4">
                <a:latin typeface="Calibri"/>
                <a:cs typeface="Calibri"/>
              </a:rPr>
              <a:t> 8mg/hour</a:t>
            </a:r>
            <a:r>
              <a:rPr b="1" spc="-15">
                <a:latin typeface="Calibri"/>
                <a:cs typeface="Calibri"/>
              </a:rPr>
              <a:t> </a:t>
            </a:r>
            <a:r>
              <a:rPr b="1">
                <a:latin typeface="Calibri"/>
                <a:cs typeface="Calibri"/>
              </a:rPr>
              <a:t>)</a:t>
            </a:r>
            <a:r>
              <a:rPr b="1" spc="-15">
                <a:latin typeface="Calibri"/>
                <a:cs typeface="Calibri"/>
              </a:rPr>
              <a:t> </a:t>
            </a:r>
            <a:r>
              <a:rPr b="1" spc="-8">
                <a:latin typeface="Calibri"/>
                <a:cs typeface="Calibri"/>
              </a:rPr>
              <a:t>for</a:t>
            </a:r>
            <a:r>
              <a:rPr b="1" spc="-15">
                <a:latin typeface="Calibri"/>
                <a:cs typeface="Calibri"/>
              </a:rPr>
              <a:t> </a:t>
            </a:r>
            <a:r>
              <a:rPr b="1" spc="-4">
                <a:latin typeface="Calibri"/>
                <a:cs typeface="Calibri"/>
              </a:rPr>
              <a:t>72</a:t>
            </a:r>
            <a:r>
              <a:rPr b="1" spc="-15">
                <a:latin typeface="Calibri"/>
                <a:cs typeface="Calibri"/>
              </a:rPr>
              <a:t> </a:t>
            </a:r>
            <a:r>
              <a:rPr b="1" spc="-8">
                <a:latin typeface="Calibri"/>
                <a:cs typeface="Calibri"/>
              </a:rPr>
              <a:t>hours</a:t>
            </a:r>
            <a:r>
              <a:rPr b="1" spc="-15">
                <a:latin typeface="Calibri"/>
                <a:cs typeface="Calibri"/>
              </a:rPr>
              <a:t> </a:t>
            </a:r>
            <a:r>
              <a:rPr b="1" spc="-8">
                <a:latin typeface="Calibri"/>
                <a:cs typeface="Calibri"/>
              </a:rPr>
              <a:t>after </a:t>
            </a:r>
            <a:r>
              <a:rPr b="1" spc="-259">
                <a:latin typeface="Calibri"/>
                <a:cs typeface="Calibri"/>
              </a:rPr>
              <a:t> </a:t>
            </a:r>
            <a:r>
              <a:rPr b="1" spc="-4">
                <a:latin typeface="Calibri"/>
                <a:cs typeface="Calibri"/>
              </a:rPr>
              <a:t>endoscopic</a:t>
            </a:r>
            <a:r>
              <a:rPr b="1" spc="-19">
                <a:latin typeface="Calibri"/>
                <a:cs typeface="Calibri"/>
              </a:rPr>
              <a:t> </a:t>
            </a:r>
            <a:r>
              <a:rPr b="1" spc="-8">
                <a:latin typeface="Calibri"/>
                <a:cs typeface="Calibri"/>
              </a:rPr>
              <a:t>hemostasis</a:t>
            </a:r>
            <a:r>
              <a:rPr b="1" spc="-15">
                <a:latin typeface="Calibri"/>
                <a:cs typeface="Calibri"/>
              </a:rPr>
              <a:t> </a:t>
            </a:r>
            <a:endParaRPr>
              <a:latin typeface="Calibri"/>
              <a:cs typeface="Calibri"/>
            </a:endParaRPr>
          </a:p>
          <a:p>
            <a:pPr marL="295275" indent="-285750">
              <a:lnSpc>
                <a:spcPts val="1335"/>
              </a:lnSpc>
              <a:buFont typeface="Arial" panose="020B0604020202020204" pitchFamily="34" charset="0"/>
              <a:buChar char="•"/>
            </a:pPr>
            <a:r>
              <a:rPr b="1" spc="-8">
                <a:latin typeface="Calibri"/>
                <a:cs typeface="Calibri"/>
              </a:rPr>
              <a:t>initiate</a:t>
            </a:r>
            <a:r>
              <a:rPr b="1">
                <a:latin typeface="Calibri"/>
                <a:cs typeface="Calibri"/>
              </a:rPr>
              <a:t> </a:t>
            </a:r>
            <a:r>
              <a:rPr b="1" spc="-11">
                <a:latin typeface="Calibri"/>
                <a:cs typeface="Calibri"/>
              </a:rPr>
              <a:t>oral</a:t>
            </a:r>
            <a:r>
              <a:rPr b="1">
                <a:latin typeface="Calibri"/>
                <a:cs typeface="Calibri"/>
              </a:rPr>
              <a:t> </a:t>
            </a:r>
            <a:r>
              <a:rPr b="1" spc="-15">
                <a:latin typeface="Calibri"/>
                <a:cs typeface="Calibri"/>
              </a:rPr>
              <a:t>intake</a:t>
            </a:r>
            <a:r>
              <a:rPr b="1">
                <a:latin typeface="Calibri"/>
                <a:cs typeface="Calibri"/>
              </a:rPr>
              <a:t> </a:t>
            </a:r>
            <a:r>
              <a:rPr b="1" spc="-4">
                <a:latin typeface="Calibri"/>
                <a:cs typeface="Calibri"/>
              </a:rPr>
              <a:t>of</a:t>
            </a:r>
            <a:r>
              <a:rPr b="1">
                <a:latin typeface="Calibri"/>
                <a:cs typeface="Calibri"/>
              </a:rPr>
              <a:t> </a:t>
            </a:r>
            <a:r>
              <a:rPr b="1" spc="-4">
                <a:latin typeface="Calibri"/>
                <a:cs typeface="Calibri"/>
              </a:rPr>
              <a:t>clear</a:t>
            </a:r>
            <a:r>
              <a:rPr b="1">
                <a:latin typeface="Calibri"/>
                <a:cs typeface="Calibri"/>
              </a:rPr>
              <a:t> </a:t>
            </a:r>
            <a:r>
              <a:rPr b="1" spc="-4">
                <a:latin typeface="Calibri"/>
                <a:cs typeface="Calibri"/>
              </a:rPr>
              <a:t>liquids</a:t>
            </a:r>
            <a:r>
              <a:rPr b="1">
                <a:latin typeface="Calibri"/>
                <a:cs typeface="Calibri"/>
              </a:rPr>
              <a:t> 6 </a:t>
            </a:r>
            <a:r>
              <a:rPr b="1" spc="-8">
                <a:latin typeface="Calibri"/>
                <a:cs typeface="Calibri"/>
              </a:rPr>
              <a:t>hours</a:t>
            </a:r>
            <a:r>
              <a:rPr b="1">
                <a:latin typeface="Calibri"/>
                <a:cs typeface="Calibri"/>
              </a:rPr>
              <a:t> </a:t>
            </a:r>
            <a:r>
              <a:rPr b="1" spc="-8">
                <a:latin typeface="Calibri"/>
                <a:cs typeface="Calibri"/>
              </a:rPr>
              <a:t>after</a:t>
            </a:r>
            <a:r>
              <a:rPr b="1">
                <a:latin typeface="Calibri"/>
                <a:cs typeface="Calibri"/>
              </a:rPr>
              <a:t> </a:t>
            </a:r>
            <a:r>
              <a:rPr b="1" spc="-8">
                <a:latin typeface="Calibri"/>
                <a:cs typeface="Calibri"/>
              </a:rPr>
              <a:t>endoscopy</a:t>
            </a:r>
            <a:r>
              <a:rPr b="1">
                <a:latin typeface="Calibri"/>
                <a:cs typeface="Calibri"/>
              </a:rPr>
              <a:t> </a:t>
            </a:r>
            <a:r>
              <a:rPr b="1" spc="-4">
                <a:latin typeface="Calibri"/>
                <a:cs typeface="Calibri"/>
              </a:rPr>
              <a:t>in</a:t>
            </a:r>
            <a:r>
              <a:rPr b="1">
                <a:latin typeface="Calibri"/>
                <a:cs typeface="Calibri"/>
              </a:rPr>
              <a:t> </a:t>
            </a:r>
            <a:r>
              <a:rPr b="1" spc="-8">
                <a:latin typeface="Calibri"/>
                <a:cs typeface="Calibri"/>
              </a:rPr>
              <a:t>patients</a:t>
            </a:r>
            <a:r>
              <a:rPr b="1">
                <a:latin typeface="Calibri"/>
                <a:cs typeface="Calibri"/>
              </a:rPr>
              <a:t> </a:t>
            </a:r>
            <a:r>
              <a:rPr b="1" spc="-4">
                <a:latin typeface="Calibri"/>
                <a:cs typeface="Calibri"/>
              </a:rPr>
              <a:t>with</a:t>
            </a:r>
            <a:r>
              <a:rPr b="1">
                <a:latin typeface="Calibri"/>
                <a:cs typeface="Calibri"/>
              </a:rPr>
              <a:t> </a:t>
            </a:r>
            <a:r>
              <a:rPr b="1" spc="-4">
                <a:latin typeface="Calibri"/>
                <a:cs typeface="Calibri"/>
              </a:rPr>
              <a:t>hemodynamic</a:t>
            </a:r>
            <a:r>
              <a:rPr b="1">
                <a:latin typeface="Calibri"/>
                <a:cs typeface="Calibri"/>
              </a:rPr>
              <a:t> </a:t>
            </a:r>
            <a:r>
              <a:rPr b="1" spc="-8">
                <a:latin typeface="Calibri"/>
                <a:cs typeface="Calibri"/>
              </a:rPr>
              <a:t>stability</a:t>
            </a:r>
            <a:endParaRPr>
              <a:latin typeface="Calibri"/>
              <a:cs typeface="Calibri"/>
            </a:endParaRPr>
          </a:p>
          <a:p>
            <a:pPr marL="295275" indent="-285750">
              <a:spcBef>
                <a:spcPts val="8"/>
              </a:spcBef>
              <a:buFont typeface="Arial" panose="020B0604020202020204" pitchFamily="34" charset="0"/>
              <a:buChar char="•"/>
            </a:pPr>
            <a:r>
              <a:rPr b="1" spc="-19">
                <a:latin typeface="Calibri"/>
                <a:cs typeface="Calibri"/>
              </a:rPr>
              <a:t>Transition</a:t>
            </a:r>
            <a:r>
              <a:rPr b="1" spc="-4">
                <a:latin typeface="Calibri"/>
                <a:cs typeface="Calibri"/>
              </a:rPr>
              <a:t> </a:t>
            </a:r>
            <a:r>
              <a:rPr b="1" spc="-8">
                <a:latin typeface="Calibri"/>
                <a:cs typeface="Calibri"/>
              </a:rPr>
              <a:t>to</a:t>
            </a:r>
            <a:r>
              <a:rPr b="1">
                <a:latin typeface="Calibri"/>
                <a:cs typeface="Calibri"/>
              </a:rPr>
              <a:t> </a:t>
            </a:r>
            <a:r>
              <a:rPr b="1" spc="-11">
                <a:latin typeface="Calibri"/>
                <a:cs typeface="Calibri"/>
              </a:rPr>
              <a:t>oral</a:t>
            </a:r>
            <a:r>
              <a:rPr b="1" spc="-4">
                <a:latin typeface="Calibri"/>
                <a:cs typeface="Calibri"/>
              </a:rPr>
              <a:t> PPI</a:t>
            </a:r>
            <a:r>
              <a:rPr b="1">
                <a:latin typeface="Calibri"/>
                <a:cs typeface="Calibri"/>
              </a:rPr>
              <a:t> </a:t>
            </a:r>
            <a:r>
              <a:rPr b="1" spc="-8">
                <a:latin typeface="Calibri"/>
                <a:cs typeface="Calibri"/>
              </a:rPr>
              <a:t>after</a:t>
            </a:r>
            <a:r>
              <a:rPr b="1" spc="-4">
                <a:latin typeface="Calibri"/>
                <a:cs typeface="Calibri"/>
              </a:rPr>
              <a:t> </a:t>
            </a:r>
            <a:r>
              <a:rPr b="1" spc="-8">
                <a:latin typeface="Calibri"/>
                <a:cs typeface="Calibri"/>
              </a:rPr>
              <a:t>completion</a:t>
            </a:r>
            <a:r>
              <a:rPr b="1">
                <a:latin typeface="Calibri"/>
                <a:cs typeface="Calibri"/>
              </a:rPr>
              <a:t> </a:t>
            </a:r>
            <a:r>
              <a:rPr b="1" spc="-4">
                <a:latin typeface="Calibri"/>
                <a:cs typeface="Calibri"/>
              </a:rPr>
              <a:t>of</a:t>
            </a:r>
            <a:r>
              <a:rPr b="1">
                <a:latin typeface="Calibri"/>
                <a:cs typeface="Calibri"/>
              </a:rPr>
              <a:t> </a:t>
            </a:r>
            <a:r>
              <a:rPr b="1" spc="-11">
                <a:latin typeface="Calibri"/>
                <a:cs typeface="Calibri"/>
              </a:rPr>
              <a:t>intravenous</a:t>
            </a:r>
            <a:r>
              <a:rPr b="1" spc="-4">
                <a:latin typeface="Calibri"/>
                <a:cs typeface="Calibri"/>
              </a:rPr>
              <a:t> </a:t>
            </a:r>
            <a:r>
              <a:rPr b="1" spc="-8">
                <a:latin typeface="Calibri"/>
                <a:cs typeface="Calibri"/>
              </a:rPr>
              <a:t>therapy</a:t>
            </a:r>
            <a:endParaRPr>
              <a:latin typeface="Calibri"/>
              <a:cs typeface="Calibri"/>
            </a:endParaRPr>
          </a:p>
          <a:p>
            <a:pPr marL="295275" indent="-285750">
              <a:spcBef>
                <a:spcPts val="4"/>
              </a:spcBef>
              <a:buFont typeface="Arial" panose="020B0604020202020204" pitchFamily="34" charset="0"/>
              <a:buChar char="•"/>
            </a:pPr>
            <a:r>
              <a:rPr b="1" spc="-11">
                <a:latin typeface="Calibri"/>
                <a:cs typeface="Calibri"/>
              </a:rPr>
              <a:t>Perform</a:t>
            </a:r>
            <a:r>
              <a:rPr b="1" spc="-4">
                <a:latin typeface="Calibri"/>
                <a:cs typeface="Calibri"/>
              </a:rPr>
              <a:t> </a:t>
            </a:r>
            <a:r>
              <a:rPr b="1" spc="-8">
                <a:latin typeface="Calibri"/>
                <a:cs typeface="Calibri"/>
              </a:rPr>
              <a:t>testing</a:t>
            </a:r>
            <a:r>
              <a:rPr b="1" spc="-4">
                <a:latin typeface="Calibri"/>
                <a:cs typeface="Calibri"/>
              </a:rPr>
              <a:t> </a:t>
            </a:r>
            <a:r>
              <a:rPr b="1" spc="-8">
                <a:latin typeface="Calibri"/>
                <a:cs typeface="Calibri"/>
              </a:rPr>
              <a:t>for</a:t>
            </a:r>
            <a:r>
              <a:rPr b="1" spc="-4">
                <a:latin typeface="Calibri"/>
                <a:cs typeface="Calibri"/>
              </a:rPr>
              <a:t> </a:t>
            </a:r>
            <a:r>
              <a:rPr b="1" spc="-4" err="1">
                <a:latin typeface="Calibri"/>
                <a:cs typeface="Calibri"/>
              </a:rPr>
              <a:t>H.pylori</a:t>
            </a:r>
            <a:r>
              <a:rPr b="1">
                <a:latin typeface="Calibri"/>
                <a:cs typeface="Calibri"/>
              </a:rPr>
              <a:t> ;</a:t>
            </a:r>
            <a:r>
              <a:rPr b="1" spc="-4">
                <a:latin typeface="Calibri"/>
                <a:cs typeface="Calibri"/>
              </a:rPr>
              <a:t> </a:t>
            </a:r>
            <a:r>
              <a:rPr b="1" spc="-8">
                <a:latin typeface="Calibri"/>
                <a:cs typeface="Calibri"/>
              </a:rPr>
              <a:t>initiate</a:t>
            </a:r>
            <a:r>
              <a:rPr b="1" spc="-4">
                <a:latin typeface="Calibri"/>
                <a:cs typeface="Calibri"/>
              </a:rPr>
              <a:t> </a:t>
            </a:r>
            <a:r>
              <a:rPr b="1" spc="-8">
                <a:latin typeface="Calibri"/>
                <a:cs typeface="Calibri"/>
              </a:rPr>
              <a:t>treatment</a:t>
            </a:r>
            <a:r>
              <a:rPr b="1" spc="-4">
                <a:latin typeface="Calibri"/>
                <a:cs typeface="Calibri"/>
              </a:rPr>
              <a:t> if</a:t>
            </a:r>
            <a:r>
              <a:rPr b="1">
                <a:latin typeface="Calibri"/>
                <a:cs typeface="Calibri"/>
              </a:rPr>
              <a:t> </a:t>
            </a:r>
            <a:r>
              <a:rPr b="1" spc="-4">
                <a:latin typeface="Calibri"/>
                <a:cs typeface="Calibri"/>
              </a:rPr>
              <a:t>the </a:t>
            </a:r>
            <a:r>
              <a:rPr b="1" spc="-8">
                <a:latin typeface="Calibri"/>
                <a:cs typeface="Calibri"/>
              </a:rPr>
              <a:t>result</a:t>
            </a:r>
            <a:r>
              <a:rPr b="1" spc="-4">
                <a:latin typeface="Calibri"/>
                <a:cs typeface="Calibri"/>
              </a:rPr>
              <a:t> is </a:t>
            </a:r>
            <a:r>
              <a:rPr b="1" spc="-8">
                <a:latin typeface="Calibri"/>
                <a:cs typeface="Calibri"/>
              </a:rPr>
              <a:t>positive</a:t>
            </a:r>
            <a:endParaRPr>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14450" y="571322"/>
            <a:ext cx="3167650" cy="4000855"/>
          </a:xfrm>
          <a:prstGeom prst="rect">
            <a:avLst/>
          </a:prstGeom>
        </p:spPr>
      </p:pic>
      <p:pic>
        <p:nvPicPr>
          <p:cNvPr id="3" name="object 3"/>
          <p:cNvPicPr/>
          <p:nvPr/>
        </p:nvPicPr>
        <p:blipFill>
          <a:blip r:embed="rId3" cstate="print"/>
          <a:stretch>
            <a:fillRect/>
          </a:stretch>
        </p:blipFill>
        <p:spPr>
          <a:xfrm>
            <a:off x="4857751" y="571321"/>
            <a:ext cx="2971799" cy="400085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14501" y="1085851"/>
            <a:ext cx="5714999" cy="31432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8751" y="479603"/>
            <a:ext cx="2552639" cy="4206697"/>
          </a:xfrm>
          <a:prstGeom prst="rect">
            <a:avLst/>
          </a:prstGeom>
        </p:spPr>
      </p:pic>
      <p:pic>
        <p:nvPicPr>
          <p:cNvPr id="3" name="object 3"/>
          <p:cNvPicPr/>
          <p:nvPr/>
        </p:nvPicPr>
        <p:blipFill>
          <a:blip r:embed="rId3" cstate="print"/>
          <a:stretch>
            <a:fillRect/>
          </a:stretch>
        </p:blipFill>
        <p:spPr>
          <a:xfrm>
            <a:off x="4735745" y="479603"/>
            <a:ext cx="2979504" cy="420669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01980" y="520700"/>
            <a:ext cx="7718425" cy="573088"/>
          </a:xfrm>
        </p:spPr>
        <p:txBody>
          <a:bodyPr spcFirstLastPara="1" vert="horz" wrap="square" lIns="0" tIns="0" rIns="0" bIns="0" rtlCol="0" anchor="t" anchorCtr="0">
            <a:normAutofit/>
          </a:bodyPr>
          <a:lstStyle/>
          <a:p>
            <a:pPr marL="9525">
              <a:lnSpc>
                <a:spcPct val="90000"/>
              </a:lnSpc>
            </a:pPr>
            <a:r>
              <a:rPr lang="en-US" sz="2600" b="0" i="0" u="none" strike="noStrike" cap="none" spc="-4">
                <a:latin typeface="Calibri"/>
                <a:ea typeface="Vidaloka"/>
                <a:cs typeface="Calibri"/>
                <a:sym typeface="Vidaloka"/>
              </a:rPr>
              <a:t>Low</a:t>
            </a:r>
            <a:r>
              <a:rPr lang="en-US" sz="2600" b="0" i="0" u="none" strike="noStrike" cap="none" spc="285">
                <a:latin typeface="Calibri"/>
                <a:ea typeface="Vidaloka"/>
                <a:cs typeface="Calibri"/>
                <a:sym typeface="Vidaloka"/>
              </a:rPr>
              <a:t> </a:t>
            </a:r>
            <a:r>
              <a:rPr lang="en-US" sz="2600" b="0" i="0" u="none" strike="noStrike" cap="none" spc="-4">
                <a:latin typeface="Calibri"/>
                <a:ea typeface="Vidaloka"/>
                <a:cs typeface="Calibri"/>
                <a:sym typeface="Vidaloka"/>
              </a:rPr>
              <a:t>risk</a:t>
            </a:r>
            <a:r>
              <a:rPr lang="en-US" sz="2600" b="0" i="0" u="none" strike="noStrike" cap="none">
                <a:latin typeface="Calibri"/>
                <a:ea typeface="Vidaloka"/>
                <a:cs typeface="Calibri"/>
                <a:sym typeface="Vidaloka"/>
              </a:rPr>
              <a:t>:</a:t>
            </a:r>
            <a:r>
              <a:rPr lang="en-US" sz="2600" b="0" i="0" u="none" strike="noStrike" cap="none" spc="293">
                <a:latin typeface="Calibri"/>
                <a:ea typeface="Vidaloka"/>
                <a:cs typeface="Calibri"/>
                <a:sym typeface="Vidaloka"/>
              </a:rPr>
              <a:t> </a:t>
            </a:r>
            <a:r>
              <a:rPr lang="en-US" sz="2600" b="0" i="0" u="none" strike="noStrike" cap="none" spc="-8">
                <a:latin typeface="Calibri"/>
                <a:ea typeface="Vidaloka"/>
                <a:cs typeface="Calibri"/>
                <a:sym typeface="Vidaloka"/>
              </a:rPr>
              <a:t>Flat</a:t>
            </a:r>
            <a:r>
              <a:rPr lang="en-US" sz="2600" b="0" i="0" u="none" strike="noStrike" cap="none" spc="285">
                <a:latin typeface="Calibri"/>
                <a:ea typeface="Vidaloka"/>
                <a:cs typeface="Calibri"/>
                <a:sym typeface="Vidaloka"/>
              </a:rPr>
              <a:t> </a:t>
            </a:r>
            <a:r>
              <a:rPr lang="en-US" sz="2600" b="0" i="0" u="none" strike="noStrike" cap="none" spc="-8">
                <a:latin typeface="Calibri"/>
                <a:ea typeface="Vidaloka"/>
                <a:cs typeface="Calibri"/>
                <a:sym typeface="Vidaloka"/>
              </a:rPr>
              <a:t>pigmented</a:t>
            </a:r>
            <a:r>
              <a:rPr lang="en-US" sz="2600" b="0" i="0" u="none" strike="noStrike" cap="none" spc="293">
                <a:latin typeface="Calibri"/>
                <a:ea typeface="Vidaloka"/>
                <a:cs typeface="Calibri"/>
                <a:sym typeface="Vidaloka"/>
              </a:rPr>
              <a:t> </a:t>
            </a:r>
            <a:r>
              <a:rPr lang="en-US" sz="2600" b="0" i="0" u="none" strike="noStrike" cap="none" spc="-8">
                <a:latin typeface="Calibri"/>
                <a:ea typeface="Vidaloka"/>
                <a:cs typeface="Calibri"/>
                <a:sym typeface="Vidaloka"/>
              </a:rPr>
              <a:t>(hematin</a:t>
            </a:r>
            <a:r>
              <a:rPr lang="en-US" sz="2600" b="0" i="0" u="none" strike="noStrike" cap="none">
                <a:latin typeface="Calibri"/>
                <a:ea typeface="Vidaloka"/>
                <a:cs typeface="Calibri"/>
                <a:sym typeface="Vidaloka"/>
              </a:rPr>
              <a:t>)</a:t>
            </a:r>
            <a:r>
              <a:rPr lang="en-US" sz="2600" b="0" i="0" u="none" strike="noStrike" cap="none" spc="289">
                <a:latin typeface="Calibri"/>
                <a:ea typeface="Vidaloka"/>
                <a:cs typeface="Calibri"/>
                <a:sym typeface="Vidaloka"/>
              </a:rPr>
              <a:t> </a:t>
            </a:r>
            <a:r>
              <a:rPr lang="en-US" sz="2600" b="0" i="0" u="none" strike="noStrike" cap="none" spc="-4">
                <a:latin typeface="Calibri"/>
                <a:ea typeface="Vidaloka"/>
                <a:cs typeface="Calibri"/>
                <a:sym typeface="Vidaloka"/>
              </a:rPr>
              <a:t>spot</a:t>
            </a:r>
            <a:r>
              <a:rPr lang="en-US" sz="2600" b="0" i="0" u="none" strike="noStrike" cap="none" spc="293">
                <a:latin typeface="Calibri"/>
                <a:ea typeface="Vidaloka"/>
                <a:cs typeface="Calibri"/>
                <a:sym typeface="Vidaloka"/>
              </a:rPr>
              <a:t> </a:t>
            </a:r>
            <a:r>
              <a:rPr lang="en-US" sz="2600" b="0" i="0" u="none" strike="noStrike" cap="none" spc="-4">
                <a:latin typeface="Calibri"/>
                <a:ea typeface="Vidaloka"/>
                <a:cs typeface="Calibri"/>
                <a:sym typeface="Vidaloka"/>
              </a:rPr>
              <a:t>or</a:t>
            </a:r>
            <a:r>
              <a:rPr lang="en-US" sz="2600" b="0" i="0" u="none" strike="noStrike" cap="none" spc="289">
                <a:latin typeface="Calibri"/>
                <a:ea typeface="Vidaloka"/>
                <a:cs typeface="Calibri"/>
                <a:sym typeface="Vidaloka"/>
              </a:rPr>
              <a:t> </a:t>
            </a:r>
            <a:r>
              <a:rPr lang="en-US" sz="2600" b="0" i="0" u="none" strike="noStrike" cap="none" spc="-4">
                <a:latin typeface="Calibri"/>
                <a:ea typeface="Vidaloka"/>
                <a:cs typeface="Calibri"/>
                <a:sym typeface="Vidaloka"/>
              </a:rPr>
              <a:t>clear </a:t>
            </a:r>
            <a:r>
              <a:rPr lang="en-US" sz="2600" b="0" i="0" u="none" strike="noStrike" cap="none" spc="-394">
                <a:latin typeface="Calibri"/>
                <a:ea typeface="Vidaloka"/>
                <a:cs typeface="Calibri"/>
                <a:sym typeface="Vidaloka"/>
              </a:rPr>
              <a:t> </a:t>
            </a:r>
            <a:r>
              <a:rPr lang="en-US" sz="2600" b="0" i="0" u="none" strike="noStrike" cap="none" spc="-4">
                <a:latin typeface="Calibri"/>
                <a:ea typeface="Vidaloka"/>
                <a:cs typeface="Calibri"/>
                <a:sym typeface="Vidaloka"/>
              </a:rPr>
              <a:t>base</a:t>
            </a:r>
          </a:p>
        </p:txBody>
      </p:sp>
      <p:sp>
        <p:nvSpPr>
          <p:cNvPr id="3" name="object 3"/>
          <p:cNvSpPr txBox="1"/>
          <p:nvPr/>
        </p:nvSpPr>
        <p:spPr>
          <a:xfrm>
            <a:off x="1033290" y="1342975"/>
            <a:ext cx="7717500" cy="3416400"/>
          </a:xfrm>
          <a:prstGeom prst="rect">
            <a:avLst/>
          </a:prstGeom>
          <a:noFill/>
          <a:ln>
            <a:noFill/>
          </a:ln>
        </p:spPr>
        <p:txBody>
          <a:bodyPr spcFirstLastPara="1" vert="horz" wrap="square" lIns="0" tIns="0" rIns="0" bIns="0" rtlCol="0" anchor="t" anchorCtr="0">
            <a:normAutofit/>
          </a:bodyPr>
          <a:lstStyle/>
          <a:p>
            <a:pPr marL="457200" indent="-342900">
              <a:lnSpc>
                <a:spcPct val="105000"/>
              </a:lnSpc>
              <a:spcAft>
                <a:spcPts val="600"/>
              </a:spcAft>
              <a:buClr>
                <a:schemeClr val="dk2"/>
              </a:buClr>
              <a:buSzPts val="1800"/>
              <a:buFont typeface="Montserrat"/>
              <a:buChar char="●"/>
            </a:pPr>
            <a:r>
              <a:rPr lang="en-US" sz="1600" b="0" i="0" u="none" strike="noStrike" cap="none" spc="-4">
                <a:solidFill>
                  <a:srgbClr val="FF0000"/>
                </a:solidFill>
                <a:latin typeface="Calibri"/>
                <a:ea typeface="Montserrat"/>
                <a:cs typeface="Calibri"/>
                <a:sym typeface="Montserrat"/>
              </a:rPr>
              <a:t>Do not </a:t>
            </a:r>
            <a:r>
              <a:rPr lang="en-US" sz="1600" b="0" i="0" u="none" strike="noStrike" cap="none" spc="-11">
                <a:solidFill>
                  <a:srgbClr val="FF0000"/>
                </a:solidFill>
                <a:latin typeface="Calibri"/>
                <a:ea typeface="Montserrat"/>
                <a:cs typeface="Calibri"/>
                <a:sym typeface="Montserrat"/>
              </a:rPr>
              <a:t>perform </a:t>
            </a:r>
            <a:r>
              <a:rPr lang="en-US" sz="1600" b="0" i="0" u="none" strike="noStrike" cap="none" spc="-8">
                <a:solidFill>
                  <a:srgbClr val="FF0000"/>
                </a:solidFill>
                <a:latin typeface="Calibri"/>
                <a:ea typeface="Montserrat"/>
                <a:cs typeface="Calibri"/>
                <a:sym typeface="Montserrat"/>
              </a:rPr>
              <a:t>endoscopic hemostasis</a:t>
            </a:r>
            <a:r>
              <a:rPr lang="en-US" sz="1600" b="0" i="0" u="none" strike="noStrike" cap="none">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consider</a:t>
            </a:r>
            <a:r>
              <a:rPr lang="en-US" sz="1600" b="0" i="0" u="none" strike="noStrike" cap="none" spc="-4">
                <a:solidFill>
                  <a:schemeClr val="tx1"/>
                </a:solidFill>
                <a:latin typeface="Calibri"/>
                <a:ea typeface="Montserrat"/>
                <a:cs typeface="Calibri"/>
                <a:sym typeface="Montserrat"/>
              </a:rPr>
              <a:t> early</a:t>
            </a:r>
            <a:r>
              <a:rPr lang="en-US" sz="1600" b="0" i="0" u="none" strike="noStrike" cap="none">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hospital</a:t>
            </a:r>
            <a:r>
              <a:rPr lang="en-US" sz="1600" b="0" i="0" u="none" strike="noStrike" cap="none" spc="-4">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discharge</a:t>
            </a:r>
            <a:r>
              <a:rPr lang="en-US" sz="1600" b="0" i="0" u="none" strike="noStrike" cap="none" spc="-4">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after</a:t>
            </a:r>
            <a:r>
              <a:rPr lang="en-US" sz="1600" b="0" i="0" u="none" strike="noStrike" cap="none" spc="-4">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endoscopy</a:t>
            </a:r>
            <a:r>
              <a:rPr lang="en-US" sz="1600" b="0" i="0" u="none" strike="noStrike" cap="none" spc="-4">
                <a:solidFill>
                  <a:schemeClr val="tx1"/>
                </a:solidFill>
                <a:latin typeface="Calibri"/>
                <a:ea typeface="Montserrat"/>
                <a:cs typeface="Calibri"/>
                <a:sym typeface="Montserrat"/>
              </a:rPr>
              <a:t> if</a:t>
            </a:r>
            <a:r>
              <a:rPr lang="en-US" sz="1600" b="0" i="0" u="none" strike="noStrike" cap="none">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the</a:t>
            </a:r>
            <a:r>
              <a:rPr lang="en-US" sz="1600" b="0" i="0" u="none" strike="noStrike" cap="none">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patient </a:t>
            </a:r>
            <a:r>
              <a:rPr lang="en-US" sz="1600" b="0" i="0" u="none" strike="noStrike" cap="none" spc="-4">
                <a:solidFill>
                  <a:schemeClr val="tx1"/>
                </a:solidFill>
                <a:latin typeface="Calibri"/>
                <a:ea typeface="Montserrat"/>
                <a:cs typeface="Calibri"/>
                <a:sym typeface="Montserrat"/>
              </a:rPr>
              <a:t>has </a:t>
            </a:r>
            <a:r>
              <a:rPr lang="en-US" sz="1600" b="0" i="0" u="none" strike="noStrike" cap="none">
                <a:solidFill>
                  <a:schemeClr val="tx1"/>
                </a:solidFill>
                <a:latin typeface="Calibri"/>
                <a:ea typeface="Montserrat"/>
                <a:cs typeface="Calibri"/>
                <a:sym typeface="Montserrat"/>
              </a:rPr>
              <a:t>an</a:t>
            </a:r>
            <a:r>
              <a:rPr lang="en-US" sz="1600" b="0" i="0" u="none" strike="noStrike" cap="none" spc="4">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otherwise low </a:t>
            </a:r>
            <a:r>
              <a:rPr lang="en-US" sz="1600" b="0" i="0" u="none" strike="noStrike" cap="none" spc="-8">
                <a:solidFill>
                  <a:schemeClr val="tx1"/>
                </a:solidFill>
                <a:latin typeface="Calibri"/>
                <a:ea typeface="Montserrat"/>
                <a:cs typeface="Calibri"/>
                <a:sym typeface="Montserrat"/>
              </a:rPr>
              <a:t>clinical </a:t>
            </a:r>
            <a:r>
              <a:rPr lang="en-US" sz="1600" b="0" i="0" u="none" strike="noStrike" cap="none" spc="-4">
                <a:solidFill>
                  <a:schemeClr val="tx1"/>
                </a:solidFill>
                <a:latin typeface="Calibri"/>
                <a:ea typeface="Montserrat"/>
                <a:cs typeface="Calibri"/>
                <a:sym typeface="Montserrat"/>
              </a:rPr>
              <a:t>risk </a:t>
            </a:r>
            <a:r>
              <a:rPr lang="en-US" sz="1600" b="0" i="0" u="none" strike="noStrike" cap="none">
                <a:solidFill>
                  <a:schemeClr val="tx1"/>
                </a:solidFill>
                <a:latin typeface="Calibri"/>
                <a:ea typeface="Montserrat"/>
                <a:cs typeface="Calibri"/>
                <a:sym typeface="Montserrat"/>
              </a:rPr>
              <a:t>and </a:t>
            </a:r>
            <a:r>
              <a:rPr lang="en-US" sz="1600" b="0" i="0" u="none" strike="noStrike" cap="none" spc="-15">
                <a:solidFill>
                  <a:schemeClr val="tx1"/>
                </a:solidFill>
                <a:latin typeface="Calibri"/>
                <a:ea typeface="Montserrat"/>
                <a:cs typeface="Calibri"/>
                <a:sym typeface="Montserrat"/>
              </a:rPr>
              <a:t>safe</a:t>
            </a:r>
            <a:r>
              <a:rPr lang="en-US" sz="1600" b="0" i="0" u="none" strike="noStrike" cap="none" spc="-11">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home</a:t>
            </a:r>
            <a:r>
              <a:rPr lang="en-US" sz="1600" b="0" i="0" u="none" strike="noStrike" cap="none" spc="-8">
                <a:solidFill>
                  <a:schemeClr val="tx1"/>
                </a:solidFill>
                <a:latin typeface="Calibri"/>
                <a:ea typeface="Montserrat"/>
                <a:cs typeface="Calibri"/>
                <a:sym typeface="Montserrat"/>
              </a:rPr>
              <a:t> </a:t>
            </a:r>
            <a:r>
              <a:rPr lang="en-US" sz="1600" b="0" i="0" u="none" strike="noStrike" cap="none" spc="-11">
                <a:solidFill>
                  <a:schemeClr val="tx1"/>
                </a:solidFill>
                <a:latin typeface="Calibri"/>
                <a:ea typeface="Montserrat"/>
                <a:cs typeface="Calibri"/>
                <a:sym typeface="Montserrat"/>
              </a:rPr>
              <a:t>environment</a:t>
            </a:r>
            <a:endParaRPr lang="en-US" sz="1600" b="0" i="0" u="none" strike="noStrike" cap="none">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endParaRPr lang="en-US" sz="1600" b="0" i="0" u="none" strike="noStrike" cap="none">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r>
              <a:rPr lang="en-US" sz="1600" b="0" i="0" u="none" strike="noStrike" cap="none" spc="-60">
                <a:solidFill>
                  <a:schemeClr val="tx1"/>
                </a:solidFill>
                <a:latin typeface="Calibri"/>
                <a:ea typeface="Montserrat"/>
                <a:cs typeface="Calibri"/>
                <a:sym typeface="Montserrat"/>
              </a:rPr>
              <a:t>Treat</a:t>
            </a:r>
            <a:r>
              <a:rPr lang="en-US" sz="1600" b="0" i="0" u="none" strike="noStrike" cap="none" spc="-19">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with</a:t>
            </a:r>
            <a:r>
              <a:rPr lang="en-US" sz="1600" b="0" i="0" u="none" strike="noStrike" cap="none" spc="-11">
                <a:solidFill>
                  <a:schemeClr val="tx1"/>
                </a:solidFill>
                <a:latin typeface="Calibri"/>
                <a:ea typeface="Montserrat"/>
                <a:cs typeface="Calibri"/>
                <a:sym typeface="Montserrat"/>
              </a:rPr>
              <a:t> </a:t>
            </a:r>
            <a:r>
              <a:rPr lang="en-US" sz="1600" b="0" i="0" u="none" strike="noStrike" cap="none">
                <a:solidFill>
                  <a:schemeClr val="tx1"/>
                </a:solidFill>
                <a:latin typeface="Calibri"/>
                <a:ea typeface="Montserrat"/>
                <a:cs typeface="Calibri"/>
                <a:sym typeface="Montserrat"/>
              </a:rPr>
              <a:t>an</a:t>
            </a:r>
            <a:r>
              <a:rPr lang="en-US" sz="1600" b="0" i="0" u="none" strike="noStrike" cap="none" spc="11">
                <a:solidFill>
                  <a:schemeClr val="tx1"/>
                </a:solidFill>
                <a:latin typeface="Calibri"/>
                <a:ea typeface="Montserrat"/>
                <a:cs typeface="Calibri"/>
                <a:sym typeface="Montserrat"/>
              </a:rPr>
              <a:t> </a:t>
            </a:r>
            <a:r>
              <a:rPr lang="en-US" sz="1600" b="0" i="0" u="none" strike="noStrike" cap="none" spc="-15">
                <a:solidFill>
                  <a:srgbClr val="FF0000"/>
                </a:solidFill>
                <a:latin typeface="Calibri"/>
                <a:ea typeface="Montserrat"/>
                <a:cs typeface="Calibri"/>
                <a:sym typeface="Montserrat"/>
              </a:rPr>
              <a:t>oral</a:t>
            </a:r>
            <a:r>
              <a:rPr lang="en-US" sz="1600" b="0" i="0" u="none" strike="noStrike" cap="none" spc="-11">
                <a:solidFill>
                  <a:srgbClr val="FF0000"/>
                </a:solidFill>
                <a:latin typeface="Calibri"/>
                <a:ea typeface="Montserrat"/>
                <a:cs typeface="Calibri"/>
                <a:sym typeface="Montserrat"/>
              </a:rPr>
              <a:t> </a:t>
            </a:r>
            <a:r>
              <a:rPr lang="en-US" sz="1600" b="0" i="0" u="none" strike="noStrike" cap="none" spc="-4">
                <a:solidFill>
                  <a:srgbClr val="FF0000"/>
                </a:solidFill>
                <a:latin typeface="Calibri"/>
                <a:ea typeface="Montserrat"/>
                <a:cs typeface="Calibri"/>
                <a:sym typeface="Montserrat"/>
              </a:rPr>
              <a:t>PPI</a:t>
            </a:r>
            <a:endParaRPr lang="en-US" sz="1600" b="0" i="0" u="none" strike="noStrike" cap="none">
              <a:solidFill>
                <a:srgbClr val="FF0000"/>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endParaRPr lang="en-US" sz="1600" b="0" i="0" u="none" strike="noStrike" cap="none">
              <a:solidFill>
                <a:schemeClr val="tx1"/>
              </a:solidFill>
              <a:latin typeface="Calibri"/>
              <a:ea typeface="Montserrat"/>
              <a:cs typeface="Calibri"/>
              <a:sym typeface="Montserrat"/>
            </a:endParaRPr>
          </a:p>
          <a:p>
            <a:pPr marL="457200" indent="-342900">
              <a:lnSpc>
                <a:spcPct val="105000"/>
              </a:lnSpc>
              <a:spcAft>
                <a:spcPts val="600"/>
              </a:spcAft>
              <a:buClr>
                <a:schemeClr val="dk2"/>
              </a:buClr>
              <a:buSzPts val="1800"/>
              <a:buFont typeface="Montserrat"/>
              <a:buChar char="●"/>
            </a:pPr>
            <a:r>
              <a:rPr lang="en-US" sz="1600" b="0" i="0" u="none" strike="noStrike" cap="none" spc="-11">
                <a:solidFill>
                  <a:schemeClr val="tx1"/>
                </a:solidFill>
                <a:latin typeface="Calibri"/>
                <a:ea typeface="Montserrat"/>
                <a:cs typeface="Calibri"/>
                <a:sym typeface="Montserrat"/>
              </a:rPr>
              <a:t>Initiate</a:t>
            </a:r>
            <a:r>
              <a:rPr lang="en-US" sz="1600" b="0" i="0" u="none" strike="noStrike" cap="none" spc="-8">
                <a:solidFill>
                  <a:schemeClr val="tx1"/>
                </a:solidFill>
                <a:latin typeface="Calibri"/>
                <a:ea typeface="Montserrat"/>
                <a:cs typeface="Calibri"/>
                <a:sym typeface="Montserrat"/>
              </a:rPr>
              <a:t> </a:t>
            </a:r>
            <a:r>
              <a:rPr lang="en-US" sz="1600" b="0" i="0" u="none" strike="noStrike" cap="none" spc="-15">
                <a:solidFill>
                  <a:schemeClr val="tx1"/>
                </a:solidFill>
                <a:latin typeface="Calibri"/>
                <a:ea typeface="Montserrat"/>
                <a:cs typeface="Calibri"/>
                <a:sym typeface="Montserrat"/>
              </a:rPr>
              <a:t>oral</a:t>
            </a:r>
            <a:r>
              <a:rPr lang="en-US" sz="1600" b="0" i="0" u="none" strike="noStrike" cap="none" spc="-8">
                <a:solidFill>
                  <a:schemeClr val="tx1"/>
                </a:solidFill>
                <a:latin typeface="Calibri"/>
                <a:ea typeface="Montserrat"/>
                <a:cs typeface="Calibri"/>
                <a:sym typeface="Montserrat"/>
              </a:rPr>
              <a:t> </a:t>
            </a:r>
            <a:r>
              <a:rPr lang="en-US" sz="1600" b="0" i="0" u="none" strike="noStrike" cap="none" spc="-23">
                <a:solidFill>
                  <a:schemeClr val="tx1"/>
                </a:solidFill>
                <a:latin typeface="Calibri"/>
                <a:ea typeface="Montserrat"/>
                <a:cs typeface="Calibri"/>
                <a:sym typeface="Montserrat"/>
              </a:rPr>
              <a:t>intake</a:t>
            </a:r>
            <a:r>
              <a:rPr lang="en-US" sz="1600" b="0" i="0" u="none" strike="noStrike" cap="none" spc="-8">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with</a:t>
            </a:r>
            <a:r>
              <a:rPr lang="en-US" sz="1600" b="0" i="0" u="none" strike="noStrike" cap="none" spc="-8">
                <a:solidFill>
                  <a:schemeClr val="tx1"/>
                </a:solidFill>
                <a:latin typeface="Calibri"/>
                <a:ea typeface="Montserrat"/>
                <a:cs typeface="Calibri"/>
                <a:sym typeface="Montserrat"/>
              </a:rPr>
              <a:t> </a:t>
            </a:r>
            <a:r>
              <a:rPr lang="en-US" sz="1600" b="0" i="0" u="none" strike="noStrike" cap="none">
                <a:solidFill>
                  <a:schemeClr val="tx1"/>
                </a:solidFill>
                <a:latin typeface="Calibri"/>
                <a:ea typeface="Montserrat"/>
                <a:cs typeface="Calibri"/>
                <a:sym typeface="Montserrat"/>
              </a:rPr>
              <a:t>a </a:t>
            </a:r>
            <a:r>
              <a:rPr lang="en-US" sz="1600" b="0" i="0" u="none" strike="noStrike" cap="none" spc="-8">
                <a:solidFill>
                  <a:schemeClr val="tx1"/>
                </a:solidFill>
                <a:latin typeface="Calibri"/>
                <a:ea typeface="Montserrat"/>
                <a:cs typeface="Calibri"/>
                <a:sym typeface="Montserrat"/>
              </a:rPr>
              <a:t>regular diet </a:t>
            </a:r>
            <a:r>
              <a:rPr lang="en-US" sz="1600" b="0" i="0" u="none" strike="noStrike" cap="none">
                <a:solidFill>
                  <a:schemeClr val="tx1"/>
                </a:solidFill>
                <a:latin typeface="Calibri"/>
                <a:ea typeface="Montserrat"/>
                <a:cs typeface="Calibri"/>
                <a:sym typeface="Montserrat"/>
              </a:rPr>
              <a:t>6 </a:t>
            </a:r>
            <a:r>
              <a:rPr lang="en-US" sz="1600" b="0" i="0" u="none" strike="noStrike" cap="none" spc="-11">
                <a:solidFill>
                  <a:schemeClr val="tx1"/>
                </a:solidFill>
                <a:latin typeface="Calibri"/>
                <a:ea typeface="Montserrat"/>
                <a:cs typeface="Calibri"/>
                <a:sym typeface="Montserrat"/>
              </a:rPr>
              <a:t>hours after</a:t>
            </a:r>
            <a:r>
              <a:rPr lang="en-US" sz="1600" b="0" i="0" u="none" strike="noStrike" cap="none" spc="-8">
                <a:solidFill>
                  <a:schemeClr val="tx1"/>
                </a:solidFill>
                <a:latin typeface="Calibri"/>
                <a:ea typeface="Montserrat"/>
                <a:cs typeface="Calibri"/>
                <a:sym typeface="Montserrat"/>
              </a:rPr>
              <a:t> endoscopy</a:t>
            </a:r>
            <a:r>
              <a:rPr lang="en-US" sz="1600" b="0" i="0" u="none" strike="noStrike" cap="none" spc="-15">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in</a:t>
            </a:r>
            <a:r>
              <a:rPr lang="en-US" sz="1600" b="0" i="0" u="none" strike="noStrike" cap="none" spc="-15">
                <a:solidFill>
                  <a:schemeClr val="tx1"/>
                </a:solidFill>
                <a:latin typeface="Calibri"/>
                <a:ea typeface="Montserrat"/>
                <a:cs typeface="Calibri"/>
                <a:sym typeface="Montserrat"/>
              </a:rPr>
              <a:t> </a:t>
            </a:r>
            <a:r>
              <a:rPr lang="en-US" sz="1600" b="0" i="0" u="none" strike="noStrike" cap="none" spc="-11">
                <a:solidFill>
                  <a:schemeClr val="tx1"/>
                </a:solidFill>
                <a:latin typeface="Calibri"/>
                <a:ea typeface="Montserrat"/>
                <a:cs typeface="Calibri"/>
                <a:sym typeface="Montserrat"/>
              </a:rPr>
              <a:t>patients</a:t>
            </a:r>
            <a:r>
              <a:rPr lang="en-US" sz="1600" b="0" i="0" u="none" strike="noStrike" cap="none" spc="-19">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with</a:t>
            </a:r>
            <a:r>
              <a:rPr lang="en-US" sz="1600">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hemodynamic</a:t>
            </a:r>
            <a:r>
              <a:rPr lang="en-US" sz="1600" b="0" i="0" u="none" strike="noStrike" cap="none" spc="-23">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stability</a:t>
            </a:r>
            <a:r>
              <a:rPr lang="en-US" sz="1600" b="0" i="0" u="none" strike="noStrike" cap="none">
                <a:solidFill>
                  <a:schemeClr val="tx1"/>
                </a:solidFill>
                <a:latin typeface="Calibri"/>
                <a:ea typeface="Montserrat"/>
                <a:cs typeface="Calibri"/>
                <a:sym typeface="Montserrat"/>
              </a:rPr>
              <a:t>.</a:t>
            </a:r>
          </a:p>
          <a:p>
            <a:pPr marL="457200" indent="-342900">
              <a:lnSpc>
                <a:spcPct val="105000"/>
              </a:lnSpc>
              <a:spcAft>
                <a:spcPts val="600"/>
              </a:spcAft>
              <a:buClr>
                <a:schemeClr val="dk2"/>
              </a:buClr>
              <a:buSzPts val="1800"/>
              <a:buFont typeface="Montserrat"/>
              <a:buChar char="●"/>
            </a:pPr>
            <a:r>
              <a:rPr lang="en-US" sz="1600" b="0" i="0" u="none" strike="noStrike" cap="none" spc="-15">
                <a:solidFill>
                  <a:schemeClr val="tx1"/>
                </a:solidFill>
                <a:latin typeface="Calibri"/>
                <a:ea typeface="Montserrat"/>
                <a:cs typeface="Calibri"/>
                <a:sym typeface="Montserrat"/>
              </a:rPr>
              <a:t>Perform</a:t>
            </a:r>
            <a:r>
              <a:rPr lang="en-US" sz="1600" b="0" i="0" u="none" strike="noStrike" cap="none" spc="-4">
                <a:solidFill>
                  <a:schemeClr val="tx1"/>
                </a:solidFill>
                <a:latin typeface="Calibri"/>
                <a:ea typeface="Montserrat"/>
                <a:cs typeface="Calibri"/>
                <a:sym typeface="Montserrat"/>
              </a:rPr>
              <a:t> </a:t>
            </a:r>
            <a:r>
              <a:rPr lang="en-US" sz="1600" b="0" i="0" u="none" strike="noStrike" cap="none" spc="-11">
                <a:solidFill>
                  <a:schemeClr val="tx1"/>
                </a:solidFill>
                <a:latin typeface="Calibri"/>
                <a:ea typeface="Montserrat"/>
                <a:cs typeface="Calibri"/>
                <a:sym typeface="Montserrat"/>
              </a:rPr>
              <a:t>testing</a:t>
            </a:r>
            <a:r>
              <a:rPr lang="en-US" sz="1600" b="0" i="0" u="none" strike="noStrike" cap="none" spc="-15">
                <a:solidFill>
                  <a:schemeClr val="tx1"/>
                </a:solidFill>
                <a:latin typeface="Calibri"/>
                <a:ea typeface="Montserrat"/>
                <a:cs typeface="Calibri"/>
                <a:sym typeface="Montserrat"/>
              </a:rPr>
              <a:t> </a:t>
            </a:r>
            <a:r>
              <a:rPr lang="en-US" sz="1600" b="0" i="0" u="none" strike="noStrike" cap="none" spc="-19">
                <a:solidFill>
                  <a:schemeClr val="tx1"/>
                </a:solidFill>
                <a:latin typeface="Calibri"/>
                <a:ea typeface="Montserrat"/>
                <a:cs typeface="Calibri"/>
                <a:sym typeface="Montserrat"/>
              </a:rPr>
              <a:t>for</a:t>
            </a:r>
            <a:r>
              <a:rPr lang="en-US" sz="1600" b="0" i="0" u="none" strike="noStrike" cap="none" spc="-11">
                <a:solidFill>
                  <a:schemeClr val="tx1"/>
                </a:solidFill>
                <a:latin typeface="Calibri"/>
                <a:ea typeface="Montserrat"/>
                <a:cs typeface="Calibri"/>
                <a:sym typeface="Montserrat"/>
              </a:rPr>
              <a:t> </a:t>
            </a:r>
            <a:r>
              <a:rPr lang="en-US" sz="1600" b="0" i="0" u="none" strike="noStrike" cap="none" spc="-8" err="1">
                <a:solidFill>
                  <a:srgbClr val="FF0000"/>
                </a:solidFill>
                <a:latin typeface="Calibri"/>
                <a:ea typeface="Montserrat"/>
                <a:cs typeface="Calibri"/>
                <a:sym typeface="Montserrat"/>
              </a:rPr>
              <a:t>H.pylori</a:t>
            </a:r>
            <a:r>
              <a:rPr lang="en-US" sz="1600" b="0" i="0" u="none" strike="noStrike" cap="none" spc="-8">
                <a:solidFill>
                  <a:schemeClr val="tx1"/>
                </a:solidFill>
                <a:latin typeface="Calibri"/>
                <a:ea typeface="Montserrat"/>
                <a:cs typeface="Calibri"/>
                <a:sym typeface="Montserrat"/>
              </a:rPr>
              <a:t>, </a:t>
            </a:r>
            <a:r>
              <a:rPr lang="en-US" sz="1600" spc="-11">
                <a:solidFill>
                  <a:schemeClr val="tx1"/>
                </a:solidFill>
                <a:latin typeface="Calibri"/>
                <a:ea typeface="Montserrat"/>
                <a:cs typeface="Calibri"/>
                <a:sym typeface="Montserrat"/>
              </a:rPr>
              <a:t>i</a:t>
            </a:r>
            <a:r>
              <a:rPr lang="en-US" sz="1600" b="0" i="0" u="none" strike="noStrike" cap="none" spc="-11">
                <a:solidFill>
                  <a:schemeClr val="tx1"/>
                </a:solidFill>
                <a:latin typeface="Calibri"/>
                <a:ea typeface="Montserrat"/>
                <a:cs typeface="Calibri"/>
                <a:sym typeface="Montserrat"/>
              </a:rPr>
              <a:t>nitiate</a:t>
            </a:r>
            <a:r>
              <a:rPr lang="en-US" sz="1600" b="0" i="0" u="none" strike="noStrike" cap="none" spc="4">
                <a:solidFill>
                  <a:schemeClr val="tx1"/>
                </a:solidFill>
                <a:latin typeface="Calibri"/>
                <a:ea typeface="Montserrat"/>
                <a:cs typeface="Calibri"/>
                <a:sym typeface="Montserrat"/>
              </a:rPr>
              <a:t> </a:t>
            </a:r>
            <a:r>
              <a:rPr lang="en-US" sz="1600" b="0" i="0" u="none" strike="noStrike" cap="none" spc="-11">
                <a:solidFill>
                  <a:schemeClr val="tx1"/>
                </a:solidFill>
                <a:latin typeface="Calibri"/>
                <a:ea typeface="Montserrat"/>
                <a:cs typeface="Calibri"/>
                <a:sym typeface="Montserrat"/>
              </a:rPr>
              <a:t>treatment</a:t>
            </a:r>
            <a:r>
              <a:rPr lang="en-US" sz="1600" b="0" i="0" u="none" strike="noStrike" cap="none">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if</a:t>
            </a:r>
            <a:r>
              <a:rPr lang="en-US" sz="1600" b="0" i="0" u="none" strike="noStrike" cap="none" spc="4">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the result</a:t>
            </a:r>
            <a:r>
              <a:rPr lang="en-US" sz="1600" b="0" i="0" u="none" strike="noStrike" cap="none" spc="-23">
                <a:solidFill>
                  <a:schemeClr val="tx1"/>
                </a:solidFill>
                <a:latin typeface="Calibri"/>
                <a:ea typeface="Montserrat"/>
                <a:cs typeface="Calibri"/>
                <a:sym typeface="Montserrat"/>
              </a:rPr>
              <a:t> </a:t>
            </a:r>
            <a:r>
              <a:rPr lang="en-US" sz="1600" b="0" i="0" u="none" strike="noStrike" cap="none" spc="-4">
                <a:solidFill>
                  <a:schemeClr val="tx1"/>
                </a:solidFill>
                <a:latin typeface="Calibri"/>
                <a:ea typeface="Montserrat"/>
                <a:cs typeface="Calibri"/>
                <a:sym typeface="Montserrat"/>
              </a:rPr>
              <a:t>is</a:t>
            </a:r>
            <a:r>
              <a:rPr lang="en-US" sz="1600" b="0" i="0" u="none" strike="noStrike" cap="none" spc="-19">
                <a:solidFill>
                  <a:schemeClr val="tx1"/>
                </a:solidFill>
                <a:latin typeface="Calibri"/>
                <a:ea typeface="Montserrat"/>
                <a:cs typeface="Calibri"/>
                <a:sym typeface="Montserrat"/>
              </a:rPr>
              <a:t> </a:t>
            </a:r>
            <a:r>
              <a:rPr lang="en-US" sz="1600" b="0" i="0" u="none" strike="noStrike" cap="none" spc="-8">
                <a:solidFill>
                  <a:schemeClr val="tx1"/>
                </a:solidFill>
                <a:latin typeface="Calibri"/>
                <a:ea typeface="Montserrat"/>
                <a:cs typeface="Calibri"/>
                <a:sym typeface="Montserrat"/>
              </a:rPr>
              <a:t>positive.</a:t>
            </a:r>
            <a:endParaRPr lang="en-US" sz="1600" b="0" i="0" u="none" strike="noStrike" cap="none">
              <a:solidFill>
                <a:schemeClr val="tx1"/>
              </a:solidFill>
              <a:latin typeface="Calibri"/>
              <a:ea typeface="Montserrat"/>
              <a:cs typeface="Calibri"/>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graphicFrame>
        <p:nvGraphicFramePr>
          <p:cNvPr id="754" name="Google Shape;754;p63"/>
          <p:cNvGraphicFramePr/>
          <p:nvPr>
            <p:extLst>
              <p:ext uri="{D42A27DB-BD31-4B8C-83A1-F6EECF244321}">
                <p14:modId xmlns:p14="http://schemas.microsoft.com/office/powerpoint/2010/main" val="2092106416"/>
              </p:ext>
            </p:extLst>
          </p:nvPr>
        </p:nvGraphicFramePr>
        <p:xfrm>
          <a:off x="0" y="630214"/>
          <a:ext cx="8483817" cy="3734208"/>
        </p:xfrm>
        <a:graphic>
          <a:graphicData uri="http://schemas.openxmlformats.org/drawingml/2006/table">
            <a:tbl>
              <a:tblPr>
                <a:noFill/>
                <a:tableStyleId>{AC2AA40D-DF37-4A63-89BE-DF754A01B1A2}</a:tableStyleId>
              </a:tblPr>
              <a:tblGrid>
                <a:gridCol w="2827939">
                  <a:extLst>
                    <a:ext uri="{9D8B030D-6E8A-4147-A177-3AD203B41FA5}">
                      <a16:colId xmlns:a16="http://schemas.microsoft.com/office/drawing/2014/main" val="20000"/>
                    </a:ext>
                  </a:extLst>
                </a:gridCol>
                <a:gridCol w="2827939">
                  <a:extLst>
                    <a:ext uri="{9D8B030D-6E8A-4147-A177-3AD203B41FA5}">
                      <a16:colId xmlns:a16="http://schemas.microsoft.com/office/drawing/2014/main" val="20001"/>
                    </a:ext>
                  </a:extLst>
                </a:gridCol>
                <a:gridCol w="2827939">
                  <a:extLst>
                    <a:ext uri="{9D8B030D-6E8A-4147-A177-3AD203B41FA5}">
                      <a16:colId xmlns:a16="http://schemas.microsoft.com/office/drawing/2014/main" val="20002"/>
                    </a:ext>
                  </a:extLst>
                </a:gridCol>
              </a:tblGrid>
              <a:tr h="557338">
                <a:tc>
                  <a:txBody>
                    <a:bodyPr/>
                    <a:lstStyle/>
                    <a:p>
                      <a:pPr marL="0" lvl="0" indent="0" algn="ctr" rtl="0">
                        <a:spcBef>
                          <a:spcPts val="0"/>
                        </a:spcBef>
                        <a:spcAft>
                          <a:spcPts val="0"/>
                        </a:spcAft>
                        <a:buNone/>
                      </a:pPr>
                      <a:endParaRPr sz="2400">
                        <a:solidFill>
                          <a:schemeClr val="dk1"/>
                        </a:solidFill>
                        <a:latin typeface="Vidaloka"/>
                        <a:ea typeface="Vidaloka"/>
                        <a:cs typeface="Vidaloka"/>
                        <a:sym typeface="Vidaloka"/>
                      </a:endParaRPr>
                    </a:p>
                  </a:txBody>
                  <a:tcPr marL="91425" marR="91425" marT="91425" marB="91425">
                    <a:lnL w="28575" cap="flat" cmpd="sng">
                      <a:solidFill>
                        <a:srgbClr val="9E9E9E">
                          <a:alpha val="0"/>
                        </a:srgb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rgbClr val="9E9E9E">
                          <a:alpha val="0"/>
                        </a:srgb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chemeClr val="dk1"/>
                          </a:solidFill>
                          <a:latin typeface="Vidaloka"/>
                          <a:ea typeface="Vidaloka"/>
                          <a:cs typeface="Vidaloka"/>
                          <a:sym typeface="Vidaloka"/>
                        </a:rPr>
                        <a:t>UGIB</a:t>
                      </a:r>
                      <a:endParaRPr sz="2400">
                        <a:solidFill>
                          <a:schemeClr val="dk1"/>
                        </a:solidFill>
                        <a:latin typeface="Vidaloka"/>
                        <a:ea typeface="Vidaloka"/>
                        <a:cs typeface="Vidaloka"/>
                        <a:sym typeface="Vidaloka"/>
                      </a:endParaRPr>
                    </a:p>
                  </a:txBody>
                  <a:tcPr marL="91425" marR="91425" marT="91425" marB="91425">
                    <a:lnL w="28575" cap="flat" cmpd="sng">
                      <a:solidFill>
                        <a:schemeClr val="dk2">
                          <a:alpha val="0"/>
                        </a:scheme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chemeClr val="dk1"/>
                          </a:solidFill>
                          <a:latin typeface="Vidaloka"/>
                          <a:ea typeface="Vidaloka"/>
                          <a:cs typeface="Vidaloka"/>
                          <a:sym typeface="Vidaloka"/>
                        </a:rPr>
                        <a:t>LGIB</a:t>
                      </a:r>
                      <a:endParaRPr sz="2400">
                        <a:solidFill>
                          <a:schemeClr val="dk1"/>
                        </a:solidFill>
                        <a:latin typeface="Vidaloka"/>
                        <a:ea typeface="Vidaloka"/>
                        <a:cs typeface="Vidaloka"/>
                        <a:sym typeface="Vidaloka"/>
                      </a:endParaRPr>
                    </a:p>
                  </a:txBody>
                  <a:tcPr marL="91425" marR="91425" marT="91425" marB="91425">
                    <a:lnL w="28575" cap="flat" cmpd="sng">
                      <a:solidFill>
                        <a:schemeClr val="dk2">
                          <a:alpha val="0"/>
                        </a:schemeClr>
                      </a:solidFill>
                      <a:prstDash val="solid"/>
                      <a:round/>
                      <a:headEnd type="none" w="sm" len="sm"/>
                      <a:tailEnd type="none" w="sm" len="sm"/>
                    </a:lnL>
                    <a:lnR w="28575" cap="flat" cmpd="sng">
                      <a:solidFill>
                        <a:schemeClr val="dk2">
                          <a:alpha val="0"/>
                        </a:schemeClr>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052775">
                <a:tc>
                  <a:txBody>
                    <a:bodyPr/>
                    <a:lstStyle/>
                    <a:p>
                      <a:pPr marL="0" lvl="0" indent="0" algn="ctr" rtl="0">
                        <a:spcBef>
                          <a:spcPts val="0"/>
                        </a:spcBef>
                        <a:spcAft>
                          <a:spcPts val="0"/>
                        </a:spcAft>
                        <a:buNone/>
                      </a:pPr>
                      <a:r>
                        <a:rPr lang="en-GB" sz="2400">
                          <a:solidFill>
                            <a:schemeClr val="dk1"/>
                          </a:solidFill>
                          <a:latin typeface="Vidaloka"/>
                          <a:ea typeface="Vidaloka"/>
                          <a:cs typeface="Vidaloka"/>
                          <a:sym typeface="Vidaloka"/>
                        </a:rPr>
                        <a:t>Typical presentation </a:t>
                      </a:r>
                      <a:endParaRPr sz="2400">
                        <a:solidFill>
                          <a:schemeClr val="dk1"/>
                        </a:solidFill>
                        <a:latin typeface="Vidaloka"/>
                        <a:ea typeface="Vidaloka"/>
                        <a:cs typeface="Vidaloka"/>
                        <a:sym typeface="Vidaloka"/>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Hematemisis </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Coffee grounds emises </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And/or melena</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Hematochezia </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1300493">
                <a:tc>
                  <a:txBody>
                    <a:bodyPr/>
                    <a:lstStyle/>
                    <a:p>
                      <a:pPr marL="0" lvl="0" indent="0" algn="ctr" rtl="0">
                        <a:spcBef>
                          <a:spcPts val="0"/>
                        </a:spcBef>
                        <a:spcAft>
                          <a:spcPts val="0"/>
                        </a:spcAft>
                        <a:buNone/>
                      </a:pPr>
                      <a:r>
                        <a:rPr lang="en-GB" sz="2400">
                          <a:solidFill>
                            <a:schemeClr val="dk1"/>
                          </a:solidFill>
                          <a:latin typeface="Vidaloka"/>
                          <a:ea typeface="Vidaloka"/>
                          <a:cs typeface="Vidaloka"/>
                          <a:sym typeface="Vidaloka"/>
                        </a:rPr>
                        <a:t>Other presentations </a:t>
                      </a:r>
                      <a:endParaRPr sz="2400">
                        <a:solidFill>
                          <a:schemeClr val="dk1"/>
                        </a:solidFill>
                        <a:latin typeface="Vidaloka"/>
                        <a:ea typeface="Vidaloka"/>
                        <a:cs typeface="Vidaloka"/>
                        <a:sym typeface="Vidaloka"/>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Hematochezia </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Occult bleeding</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Melena</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Occult bleeding</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823602">
                <a:tc>
                  <a:txBody>
                    <a:bodyPr/>
                    <a:lstStyle/>
                    <a:p>
                      <a:pPr marL="0" lvl="0" indent="0" algn="ctr" rtl="0">
                        <a:spcBef>
                          <a:spcPts val="0"/>
                        </a:spcBef>
                        <a:spcAft>
                          <a:spcPts val="0"/>
                        </a:spcAft>
                        <a:buNone/>
                      </a:pPr>
                      <a:r>
                        <a:rPr lang="en-GB" sz="2400">
                          <a:solidFill>
                            <a:schemeClr val="dk1"/>
                          </a:solidFill>
                          <a:latin typeface="Vidaloka"/>
                          <a:ea typeface="Vidaloka"/>
                          <a:cs typeface="Vidaloka"/>
                          <a:sym typeface="Vidaloka"/>
                        </a:rPr>
                        <a:t>Supporting features </a:t>
                      </a:r>
                      <a:endParaRPr sz="2400">
                        <a:solidFill>
                          <a:schemeClr val="dk1"/>
                        </a:solidFill>
                        <a:latin typeface="Vidaloka"/>
                        <a:ea typeface="Vidaloka"/>
                        <a:cs typeface="Vidaloka"/>
                        <a:sym typeface="Vidaloka"/>
                      </a:endParaRPr>
                    </a:p>
                  </a:txBody>
                  <a:tcPr marL="91425" marR="91425" marT="91425" marB="91425">
                    <a:lnL w="28575" cap="flat" cmpd="sng">
                      <a:solidFill>
                        <a:schemeClr val="dk1">
                          <a:alpha val="0"/>
                        </a:schemeClr>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dk1">
                          <a:alpha val="0"/>
                        </a:schemeClr>
                      </a:solidFill>
                      <a:prstDash val="solid"/>
                      <a:round/>
                      <a:headEnd type="none" w="sm" len="sm"/>
                      <a:tailEnd type="none" w="sm" len="sm"/>
                    </a:lnT>
                    <a:lnB w="28575" cap="flat" cmpd="sng" algn="ctr">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Positive gastric lavage</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BUN/Cr ratio &gt;36</a:t>
                      </a:r>
                    </a:p>
                    <a:p>
                      <a:pPr marL="0" lvl="0" indent="0" algn="ctr" rtl="0">
                        <a:spcBef>
                          <a:spcPts val="0"/>
                        </a:spcBef>
                        <a:spcAft>
                          <a:spcPts val="0"/>
                        </a:spcAft>
                        <a:buNone/>
                      </a:pPr>
                      <a:r>
                        <a:rPr lang="en-GB">
                          <a:solidFill>
                            <a:schemeClr val="dk1"/>
                          </a:solidFill>
                          <a:latin typeface="Montserrat"/>
                          <a:ea typeface="Montserrat"/>
                          <a:cs typeface="Montserrat"/>
                          <a:sym typeface="Montserrat"/>
                        </a:rPr>
                        <a:t>Hyperactive bowel</a:t>
                      </a: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Blood clots mixed with stool</a:t>
                      </a:r>
                      <a:endParaRPr>
                        <a:solidFill>
                          <a:schemeClr val="dk1"/>
                        </a:solidFill>
                        <a:latin typeface="Montserrat"/>
                        <a:ea typeface="Montserrat"/>
                        <a:cs typeface="Montserrat"/>
                        <a:sym typeface="Montserrat"/>
                      </a:endParaRPr>
                    </a:p>
                  </a:txBody>
                  <a:tcPr marL="91425" marR="91425" marT="91425" marB="91425" anchor="ctr">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8750" y="534721"/>
            <a:ext cx="3292096" cy="4074057"/>
          </a:xfrm>
          <a:prstGeom prst="rect">
            <a:avLst/>
          </a:prstGeom>
        </p:spPr>
      </p:pic>
      <p:pic>
        <p:nvPicPr>
          <p:cNvPr id="3" name="object 3"/>
          <p:cNvPicPr/>
          <p:nvPr/>
        </p:nvPicPr>
        <p:blipFill>
          <a:blip r:embed="rId3" cstate="print"/>
          <a:stretch>
            <a:fillRect/>
          </a:stretch>
        </p:blipFill>
        <p:spPr>
          <a:xfrm>
            <a:off x="4857751" y="534721"/>
            <a:ext cx="2857499" cy="407405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481" y="596488"/>
            <a:ext cx="4739640" cy="2665121"/>
          </a:xfrm>
          <a:prstGeom prst="rect">
            <a:avLst/>
          </a:prstGeom>
        </p:spPr>
        <p:txBody>
          <a:bodyPr vert="horz" wrap="square" lIns="0" tIns="46196" rIns="0" bIns="0" rtlCol="0">
            <a:spAutoFit/>
          </a:bodyPr>
          <a:lstStyle/>
          <a:p>
            <a:pPr marL="9525">
              <a:spcBef>
                <a:spcPts val="363"/>
              </a:spcBef>
            </a:pPr>
            <a:r>
              <a:rPr sz="2800" u="heavy" spc="-8">
                <a:uFill>
                  <a:solidFill>
                    <a:srgbClr val="000000"/>
                  </a:solidFill>
                </a:uFill>
                <a:latin typeface="Calibri"/>
                <a:cs typeface="Calibri"/>
              </a:rPr>
              <a:t>After</a:t>
            </a:r>
            <a:r>
              <a:rPr sz="2800" u="heavy" spc="-23">
                <a:uFill>
                  <a:solidFill>
                    <a:srgbClr val="000000"/>
                  </a:solidFill>
                </a:uFill>
                <a:latin typeface="Calibri"/>
                <a:cs typeface="Calibri"/>
              </a:rPr>
              <a:t> </a:t>
            </a:r>
            <a:r>
              <a:rPr sz="2800" u="heavy" spc="-8">
                <a:uFill>
                  <a:solidFill>
                    <a:srgbClr val="000000"/>
                  </a:solidFill>
                </a:uFill>
                <a:latin typeface="Calibri"/>
                <a:cs typeface="Calibri"/>
              </a:rPr>
              <a:t>endoscopy</a:t>
            </a:r>
            <a:r>
              <a:rPr sz="2800" u="heavy" spc="-23">
                <a:uFill>
                  <a:solidFill>
                    <a:srgbClr val="000000"/>
                  </a:solidFill>
                </a:uFill>
                <a:latin typeface="Calibri"/>
                <a:cs typeface="Calibri"/>
              </a:rPr>
              <a:t> </a:t>
            </a:r>
            <a:r>
              <a:rPr sz="2800" u="heavy">
                <a:uFill>
                  <a:solidFill>
                    <a:srgbClr val="000000"/>
                  </a:solidFill>
                </a:uFill>
                <a:latin typeface="Calibri"/>
                <a:cs typeface="Calibri"/>
              </a:rPr>
              <a:t>:</a:t>
            </a:r>
            <a:endParaRPr sz="2800">
              <a:latin typeface="Calibri"/>
              <a:cs typeface="Calibri"/>
            </a:endParaRPr>
          </a:p>
          <a:p>
            <a:pPr marL="9525" marR="3810">
              <a:lnSpc>
                <a:spcPct val="101299"/>
              </a:lnSpc>
              <a:spcBef>
                <a:spcPts val="248"/>
              </a:spcBef>
              <a:tabLst>
                <a:tab pos="2018348" algn="l"/>
              </a:tabLst>
            </a:pPr>
            <a:r>
              <a:rPr sz="2800" spc="-4">
                <a:latin typeface="Calibri"/>
                <a:cs typeface="Calibri"/>
              </a:rPr>
              <a:t>If</a:t>
            </a:r>
            <a:r>
              <a:rPr sz="2800" spc="-11">
                <a:latin typeface="Calibri"/>
                <a:cs typeface="Calibri"/>
              </a:rPr>
              <a:t> there</a:t>
            </a:r>
            <a:r>
              <a:rPr sz="2800" spc="-4">
                <a:latin typeface="Calibri"/>
                <a:cs typeface="Calibri"/>
              </a:rPr>
              <a:t> is </a:t>
            </a:r>
            <a:r>
              <a:rPr sz="2800" spc="-8">
                <a:latin typeface="Calibri"/>
                <a:cs typeface="Calibri"/>
              </a:rPr>
              <a:t>clinical evidence</a:t>
            </a:r>
            <a:r>
              <a:rPr sz="2800" spc="-4">
                <a:latin typeface="Calibri"/>
                <a:cs typeface="Calibri"/>
              </a:rPr>
              <a:t> of</a:t>
            </a:r>
            <a:r>
              <a:rPr sz="2800" spc="53">
                <a:latin typeface="Calibri"/>
                <a:cs typeface="Calibri"/>
              </a:rPr>
              <a:t> </a:t>
            </a:r>
            <a:r>
              <a:rPr sz="2800" spc="-4">
                <a:solidFill>
                  <a:srgbClr val="FF0000"/>
                </a:solidFill>
                <a:latin typeface="Calibri"/>
                <a:cs typeface="Calibri"/>
              </a:rPr>
              <a:t>ulcer </a:t>
            </a:r>
            <a:r>
              <a:rPr sz="2800">
                <a:solidFill>
                  <a:srgbClr val="FF0000"/>
                </a:solidFill>
                <a:latin typeface="Calibri"/>
                <a:cs typeface="Calibri"/>
              </a:rPr>
              <a:t> </a:t>
            </a:r>
            <a:r>
              <a:rPr sz="2800" spc="-8">
                <a:solidFill>
                  <a:srgbClr val="FF0000"/>
                </a:solidFill>
                <a:latin typeface="Calibri"/>
                <a:cs typeface="Calibri"/>
              </a:rPr>
              <a:t>rebleeding</a:t>
            </a:r>
            <a:r>
              <a:rPr lang="en-US" sz="2800" spc="-19">
                <a:latin typeface="Calibri"/>
                <a:cs typeface="Calibri"/>
              </a:rPr>
              <a:t>, </a:t>
            </a:r>
            <a:r>
              <a:rPr sz="2800" spc="-19">
                <a:latin typeface="Calibri"/>
                <a:cs typeface="Calibri"/>
              </a:rPr>
              <a:t>the</a:t>
            </a:r>
            <a:r>
              <a:rPr lang="en-US" sz="2800" spc="-19">
                <a:latin typeface="Calibri"/>
                <a:cs typeface="Calibri"/>
              </a:rPr>
              <a:t> </a:t>
            </a:r>
            <a:r>
              <a:rPr sz="2800" spc="-4">
                <a:latin typeface="Calibri"/>
                <a:cs typeface="Calibri"/>
              </a:rPr>
              <a:t>guideline</a:t>
            </a:r>
            <a:r>
              <a:rPr sz="2800" spc="-19">
                <a:latin typeface="Calibri"/>
                <a:cs typeface="Calibri"/>
              </a:rPr>
              <a:t> </a:t>
            </a:r>
            <a:r>
              <a:rPr sz="2800" spc="-4">
                <a:latin typeface="Calibri"/>
                <a:cs typeface="Calibri"/>
              </a:rPr>
              <a:t>is</a:t>
            </a:r>
            <a:r>
              <a:rPr sz="2800" spc="26">
                <a:latin typeface="Calibri"/>
                <a:cs typeface="Calibri"/>
              </a:rPr>
              <a:t> </a:t>
            </a:r>
            <a:r>
              <a:rPr sz="2800" spc="-15">
                <a:solidFill>
                  <a:srgbClr val="FF0000"/>
                </a:solidFill>
                <a:latin typeface="Calibri"/>
                <a:cs typeface="Calibri"/>
              </a:rPr>
              <a:t>to</a:t>
            </a:r>
            <a:r>
              <a:rPr sz="2800" spc="-19">
                <a:solidFill>
                  <a:srgbClr val="FF0000"/>
                </a:solidFill>
                <a:latin typeface="Calibri"/>
                <a:cs typeface="Calibri"/>
              </a:rPr>
              <a:t> </a:t>
            </a:r>
            <a:r>
              <a:rPr sz="2800" spc="-15">
                <a:solidFill>
                  <a:srgbClr val="FF0000"/>
                </a:solidFill>
                <a:latin typeface="Calibri"/>
                <a:cs typeface="Calibri"/>
              </a:rPr>
              <a:t>repeat </a:t>
            </a:r>
            <a:r>
              <a:rPr sz="2800" spc="-529">
                <a:solidFill>
                  <a:srgbClr val="FF0000"/>
                </a:solidFill>
                <a:latin typeface="Calibri"/>
                <a:cs typeface="Calibri"/>
              </a:rPr>
              <a:t> </a:t>
            </a:r>
            <a:r>
              <a:rPr sz="2800" spc="-8">
                <a:solidFill>
                  <a:srgbClr val="FF0000"/>
                </a:solidFill>
                <a:latin typeface="Calibri"/>
                <a:cs typeface="Calibri"/>
              </a:rPr>
              <a:t>endoscopy</a:t>
            </a:r>
            <a:r>
              <a:rPr sz="2800">
                <a:solidFill>
                  <a:srgbClr val="FF0000"/>
                </a:solidFill>
                <a:latin typeface="Calibri"/>
                <a:cs typeface="Calibri"/>
              </a:rPr>
              <a:t> </a:t>
            </a:r>
            <a:r>
              <a:rPr sz="2800" spc="-8">
                <a:latin typeface="Calibri"/>
                <a:cs typeface="Calibri"/>
              </a:rPr>
              <a:t>with</a:t>
            </a:r>
            <a:r>
              <a:rPr sz="2800" spc="-11">
                <a:latin typeface="Calibri"/>
                <a:cs typeface="Calibri"/>
              </a:rPr>
              <a:t> </a:t>
            </a:r>
            <a:r>
              <a:rPr sz="2800">
                <a:latin typeface="Calibri"/>
                <a:cs typeface="Calibri"/>
              </a:rPr>
              <a:t>an</a:t>
            </a:r>
            <a:r>
              <a:rPr sz="2800" spc="-4">
                <a:latin typeface="Calibri"/>
                <a:cs typeface="Calibri"/>
              </a:rPr>
              <a:t> </a:t>
            </a:r>
            <a:r>
              <a:rPr sz="2800" spc="-19">
                <a:latin typeface="Calibri"/>
                <a:cs typeface="Calibri"/>
              </a:rPr>
              <a:t>attempt</a:t>
            </a:r>
            <a:r>
              <a:rPr sz="2800" spc="-11">
                <a:latin typeface="Calibri"/>
                <a:cs typeface="Calibri"/>
              </a:rPr>
              <a:t> at </a:t>
            </a:r>
            <a:r>
              <a:rPr sz="2800" spc="-8">
                <a:latin typeface="Calibri"/>
                <a:cs typeface="Calibri"/>
              </a:rPr>
              <a:t> endoscopic </a:t>
            </a:r>
            <a:r>
              <a:rPr sz="2800" spc="-11">
                <a:latin typeface="Calibri"/>
                <a:cs typeface="Calibri"/>
              </a:rPr>
              <a:t>hemostasis</a:t>
            </a:r>
            <a:r>
              <a:rPr lang="en-US" sz="2800" spc="-11">
                <a:latin typeface="Calibri"/>
                <a:cs typeface="Calibri"/>
              </a:rPr>
              <a:t>.</a:t>
            </a:r>
            <a:endParaRPr sz="2800">
              <a:latin typeface="Calibri"/>
              <a:cs typeface="Calibri"/>
            </a:endParaRPr>
          </a:p>
        </p:txBody>
      </p:sp>
      <p:pic>
        <p:nvPicPr>
          <p:cNvPr id="3" name="object 3"/>
          <p:cNvPicPr/>
          <p:nvPr/>
        </p:nvPicPr>
        <p:blipFill>
          <a:blip r:embed="rId2" cstate="print"/>
          <a:stretch>
            <a:fillRect/>
          </a:stretch>
        </p:blipFill>
        <p:spPr>
          <a:xfrm>
            <a:off x="5318761" y="1727149"/>
            <a:ext cx="3200399" cy="2800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3444" y="396240"/>
            <a:ext cx="7726735" cy="4175310"/>
          </a:xfrm>
          <a:prstGeom prst="rect">
            <a:avLst/>
          </a:prstGeom>
        </p:spPr>
        <p:txBody>
          <a:bodyPr vert="horz" wrap="square" lIns="0" tIns="9525" rIns="0" bIns="0" rtlCol="0">
            <a:spAutoFit/>
          </a:bodyPr>
          <a:lstStyle/>
          <a:p>
            <a:pPr marL="162401">
              <a:spcBef>
                <a:spcPts val="75"/>
              </a:spcBef>
            </a:pPr>
            <a:r>
              <a:rPr sz="2400" spc="-11">
                <a:latin typeface="Calibri"/>
                <a:cs typeface="Calibri"/>
              </a:rPr>
              <a:t>Predictors</a:t>
            </a:r>
            <a:r>
              <a:rPr sz="2400" spc="-4">
                <a:latin typeface="Calibri"/>
                <a:cs typeface="Calibri"/>
              </a:rPr>
              <a:t> of</a:t>
            </a:r>
            <a:r>
              <a:rPr sz="2400" spc="8">
                <a:latin typeface="Calibri"/>
                <a:cs typeface="Calibri"/>
              </a:rPr>
              <a:t> </a:t>
            </a:r>
            <a:r>
              <a:rPr sz="2400" spc="-11">
                <a:solidFill>
                  <a:srgbClr val="FF0000"/>
                </a:solidFill>
                <a:latin typeface="Calibri"/>
                <a:cs typeface="Calibri"/>
              </a:rPr>
              <a:t>failure</a:t>
            </a:r>
            <a:r>
              <a:rPr sz="2400" spc="-4">
                <a:solidFill>
                  <a:srgbClr val="FF0000"/>
                </a:solidFill>
                <a:latin typeface="Calibri"/>
                <a:cs typeface="Calibri"/>
              </a:rPr>
              <a:t> of</a:t>
            </a:r>
            <a:r>
              <a:rPr sz="2400">
                <a:solidFill>
                  <a:srgbClr val="FF0000"/>
                </a:solidFill>
                <a:latin typeface="Calibri"/>
                <a:cs typeface="Calibri"/>
              </a:rPr>
              <a:t> </a:t>
            </a:r>
            <a:r>
              <a:rPr sz="2400" spc="-8">
                <a:solidFill>
                  <a:srgbClr val="FF0000"/>
                </a:solidFill>
                <a:latin typeface="Calibri"/>
                <a:cs typeface="Calibri"/>
              </a:rPr>
              <a:t>endoscopic</a:t>
            </a:r>
            <a:r>
              <a:rPr sz="2400" spc="-4">
                <a:solidFill>
                  <a:srgbClr val="FF0000"/>
                </a:solidFill>
                <a:latin typeface="Calibri"/>
                <a:cs typeface="Calibri"/>
              </a:rPr>
              <a:t> </a:t>
            </a:r>
            <a:r>
              <a:rPr sz="2400" spc="-11">
                <a:solidFill>
                  <a:srgbClr val="FF0000"/>
                </a:solidFill>
                <a:latin typeface="Calibri"/>
                <a:cs typeface="Calibri"/>
              </a:rPr>
              <a:t>treatment</a:t>
            </a:r>
            <a:r>
              <a:rPr sz="2400" spc="-11">
                <a:solidFill>
                  <a:schemeClr val="tx1"/>
                </a:solidFill>
                <a:latin typeface="Calibri"/>
                <a:cs typeface="Calibri"/>
              </a:rPr>
              <a:t>:</a:t>
            </a:r>
            <a:endParaRPr sz="2400">
              <a:solidFill>
                <a:schemeClr val="tx1"/>
              </a:solidFill>
              <a:latin typeface="Calibri"/>
              <a:cs typeface="Calibri"/>
            </a:endParaRPr>
          </a:p>
          <a:p>
            <a:pPr marL="352425" marR="2059305" indent="-342900">
              <a:lnSpc>
                <a:spcPct val="174100"/>
              </a:lnSpc>
              <a:spcBef>
                <a:spcPts val="41"/>
              </a:spcBef>
              <a:buFont typeface="+mj-lt"/>
              <a:buAutoNum type="arabicPeriod"/>
            </a:pPr>
            <a:r>
              <a:rPr sz="1800" spc="-8">
                <a:latin typeface="Calibri"/>
                <a:cs typeface="Calibri"/>
              </a:rPr>
              <a:t>History </a:t>
            </a:r>
            <a:r>
              <a:rPr sz="1800" spc="-4">
                <a:latin typeface="Calibri"/>
                <a:cs typeface="Calibri"/>
              </a:rPr>
              <a:t>of </a:t>
            </a:r>
            <a:r>
              <a:rPr sz="1800" spc="-8">
                <a:latin typeface="Calibri"/>
                <a:cs typeface="Calibri"/>
              </a:rPr>
              <a:t>peptic </a:t>
            </a:r>
            <a:r>
              <a:rPr sz="1800" spc="-4">
                <a:latin typeface="Calibri"/>
                <a:cs typeface="Calibri"/>
              </a:rPr>
              <a:t>ulcer disease</a:t>
            </a:r>
            <a:endParaRPr lang="en-US" sz="1800" spc="-4">
              <a:latin typeface="Calibri"/>
              <a:cs typeface="Calibri"/>
            </a:endParaRPr>
          </a:p>
          <a:p>
            <a:pPr marL="352425" marR="2059305" indent="-342900">
              <a:lnSpc>
                <a:spcPct val="174100"/>
              </a:lnSpc>
              <a:spcBef>
                <a:spcPts val="41"/>
              </a:spcBef>
              <a:buFont typeface="+mj-lt"/>
              <a:buAutoNum type="arabicPeriod"/>
            </a:pPr>
            <a:r>
              <a:rPr sz="1800" spc="-4">
                <a:latin typeface="Calibri"/>
                <a:cs typeface="Calibri"/>
              </a:rPr>
              <a:t>Previous</a:t>
            </a:r>
            <a:r>
              <a:rPr sz="1800" spc="-11">
                <a:latin typeface="Calibri"/>
                <a:cs typeface="Calibri"/>
              </a:rPr>
              <a:t> </a:t>
            </a:r>
            <a:r>
              <a:rPr sz="1800" spc="-4">
                <a:latin typeface="Calibri"/>
                <a:cs typeface="Calibri"/>
              </a:rPr>
              <a:t>ulcer</a:t>
            </a:r>
            <a:r>
              <a:rPr sz="1800" spc="-8">
                <a:latin typeface="Calibri"/>
                <a:cs typeface="Calibri"/>
              </a:rPr>
              <a:t> </a:t>
            </a:r>
            <a:r>
              <a:rPr sz="1800" spc="-4">
                <a:latin typeface="Calibri"/>
                <a:cs typeface="Calibri"/>
              </a:rPr>
              <a:t>bleeding</a:t>
            </a:r>
            <a:endParaRPr lang="en-US" sz="1800">
              <a:latin typeface="Calibri"/>
              <a:cs typeface="Calibri"/>
            </a:endParaRPr>
          </a:p>
          <a:p>
            <a:pPr marL="352425" marR="2059305" indent="-342900">
              <a:lnSpc>
                <a:spcPct val="174100"/>
              </a:lnSpc>
              <a:spcBef>
                <a:spcPts val="41"/>
              </a:spcBef>
              <a:buFont typeface="+mj-lt"/>
              <a:buAutoNum type="arabicPeriod"/>
            </a:pPr>
            <a:r>
              <a:rPr sz="1800" spc="-4">
                <a:latin typeface="Calibri"/>
                <a:cs typeface="Calibri"/>
              </a:rPr>
              <a:t>Presence of shock </a:t>
            </a:r>
            <a:r>
              <a:rPr sz="1800" spc="-11">
                <a:latin typeface="Calibri"/>
                <a:cs typeface="Calibri"/>
              </a:rPr>
              <a:t>at presentation</a:t>
            </a:r>
            <a:endParaRPr lang="en-US" sz="1800" spc="-11">
              <a:latin typeface="Calibri"/>
              <a:cs typeface="Calibri"/>
            </a:endParaRPr>
          </a:p>
          <a:p>
            <a:pPr marL="352425" marR="2059305" indent="-342900">
              <a:lnSpc>
                <a:spcPct val="174100"/>
              </a:lnSpc>
              <a:spcBef>
                <a:spcPts val="41"/>
              </a:spcBef>
              <a:buFont typeface="+mj-lt"/>
              <a:buAutoNum type="arabicPeriod"/>
            </a:pPr>
            <a:r>
              <a:rPr sz="1800" spc="-4">
                <a:latin typeface="Calibri"/>
                <a:cs typeface="Calibri"/>
              </a:rPr>
              <a:t>Active bleeding during </a:t>
            </a:r>
            <a:r>
              <a:rPr sz="1800" spc="-8">
                <a:latin typeface="Calibri"/>
                <a:cs typeface="Calibri"/>
              </a:rPr>
              <a:t>endoscopy</a:t>
            </a:r>
            <a:endParaRPr lang="en-US" sz="1800" spc="-8">
              <a:latin typeface="Calibri"/>
              <a:cs typeface="Calibri"/>
            </a:endParaRPr>
          </a:p>
          <a:p>
            <a:pPr marL="352425" marR="2059305" indent="-342900">
              <a:lnSpc>
                <a:spcPct val="174100"/>
              </a:lnSpc>
              <a:spcBef>
                <a:spcPts val="41"/>
              </a:spcBef>
              <a:buFont typeface="+mj-lt"/>
              <a:buAutoNum type="arabicPeriod"/>
            </a:pPr>
            <a:r>
              <a:rPr sz="1800" spc="-8">
                <a:latin typeface="Calibri"/>
                <a:cs typeface="Calibri"/>
              </a:rPr>
              <a:t>Large </a:t>
            </a:r>
            <a:r>
              <a:rPr sz="1800" spc="-11">
                <a:latin typeface="Calibri"/>
                <a:cs typeface="Calibri"/>
              </a:rPr>
              <a:t>ulcers</a:t>
            </a:r>
            <a:r>
              <a:rPr sz="1800" spc="-8">
                <a:latin typeface="Calibri"/>
                <a:cs typeface="Calibri"/>
              </a:rPr>
              <a:t> </a:t>
            </a:r>
            <a:r>
              <a:rPr sz="1800">
                <a:latin typeface="Calibri"/>
                <a:cs typeface="Calibri"/>
              </a:rPr>
              <a:t>(</a:t>
            </a:r>
            <a:r>
              <a:rPr sz="1800" spc="-4">
                <a:latin typeface="Calibri"/>
                <a:cs typeface="Calibri"/>
              </a:rPr>
              <a:t>&gt;2cm</a:t>
            </a:r>
            <a:r>
              <a:rPr sz="1800" spc="-8">
                <a:latin typeface="Calibri"/>
                <a:cs typeface="Calibri"/>
              </a:rPr>
              <a:t> </a:t>
            </a:r>
            <a:r>
              <a:rPr sz="1800" spc="-4">
                <a:latin typeface="Calibri"/>
                <a:cs typeface="Calibri"/>
              </a:rPr>
              <a:t>in </a:t>
            </a:r>
            <a:r>
              <a:rPr sz="1800" spc="-8">
                <a:latin typeface="Calibri"/>
                <a:cs typeface="Calibri"/>
              </a:rPr>
              <a:t>diameter</a:t>
            </a:r>
            <a:r>
              <a:rPr sz="1800">
                <a:latin typeface="Calibri"/>
                <a:cs typeface="Calibri"/>
              </a:rPr>
              <a:t>)</a:t>
            </a:r>
            <a:endParaRPr lang="en-US" sz="1800">
              <a:latin typeface="Calibri"/>
              <a:cs typeface="Calibri"/>
            </a:endParaRPr>
          </a:p>
          <a:p>
            <a:pPr marL="352425" marR="2059305" indent="-342900">
              <a:lnSpc>
                <a:spcPct val="174100"/>
              </a:lnSpc>
              <a:spcBef>
                <a:spcPts val="41"/>
              </a:spcBef>
              <a:buFont typeface="+mj-lt"/>
              <a:buAutoNum type="arabicPeriod"/>
            </a:pPr>
            <a:r>
              <a:rPr sz="1800" spc="-8">
                <a:latin typeface="Calibri"/>
                <a:cs typeface="Calibri"/>
              </a:rPr>
              <a:t>Large </a:t>
            </a:r>
            <a:r>
              <a:rPr sz="1800" spc="-4">
                <a:latin typeface="Calibri"/>
                <a:cs typeface="Calibri"/>
              </a:rPr>
              <a:t>underlying</a:t>
            </a:r>
            <a:r>
              <a:rPr sz="1800" spc="-8">
                <a:latin typeface="Calibri"/>
                <a:cs typeface="Calibri"/>
              </a:rPr>
              <a:t> </a:t>
            </a:r>
            <a:r>
              <a:rPr sz="1800" spc="-4">
                <a:latin typeface="Calibri"/>
                <a:cs typeface="Calibri"/>
              </a:rPr>
              <a:t>bleeding </a:t>
            </a:r>
            <a:r>
              <a:rPr sz="1800" spc="-8">
                <a:latin typeface="Calibri"/>
                <a:cs typeface="Calibri"/>
              </a:rPr>
              <a:t>vessel </a:t>
            </a:r>
            <a:r>
              <a:rPr sz="1800">
                <a:latin typeface="Calibri"/>
                <a:cs typeface="Calibri"/>
              </a:rPr>
              <a:t>(</a:t>
            </a:r>
            <a:r>
              <a:rPr sz="1800" spc="-4">
                <a:latin typeface="Calibri"/>
                <a:cs typeface="Calibri"/>
              </a:rPr>
              <a:t>2mm</a:t>
            </a:r>
            <a:r>
              <a:rPr sz="1800" spc="-8">
                <a:latin typeface="Calibri"/>
                <a:cs typeface="Calibri"/>
              </a:rPr>
              <a:t> </a:t>
            </a:r>
            <a:r>
              <a:rPr sz="1800" spc="-4">
                <a:latin typeface="Calibri"/>
                <a:cs typeface="Calibri"/>
              </a:rPr>
              <a:t>in</a:t>
            </a:r>
            <a:r>
              <a:rPr sz="1800" spc="-8">
                <a:latin typeface="Calibri"/>
                <a:cs typeface="Calibri"/>
              </a:rPr>
              <a:t> diameter</a:t>
            </a:r>
            <a:r>
              <a:rPr sz="1800">
                <a:latin typeface="Calibri"/>
                <a:cs typeface="Calibri"/>
              </a:rPr>
              <a:t>)</a:t>
            </a:r>
            <a:endParaRPr lang="en-US" sz="1800">
              <a:latin typeface="Calibri"/>
              <a:cs typeface="Calibri"/>
            </a:endParaRPr>
          </a:p>
          <a:p>
            <a:pPr marL="352425" marR="2059305" indent="-342900">
              <a:lnSpc>
                <a:spcPct val="174100"/>
              </a:lnSpc>
              <a:spcBef>
                <a:spcPts val="41"/>
              </a:spcBef>
              <a:buFont typeface="+mj-lt"/>
              <a:buAutoNum type="arabicPeriod"/>
            </a:pPr>
            <a:r>
              <a:rPr lang="en-US" sz="1800" spc="-4">
                <a:latin typeface="Calibri"/>
                <a:cs typeface="Calibri"/>
              </a:rPr>
              <a:t>7.Ulcers</a:t>
            </a:r>
            <a:r>
              <a:rPr lang="en-US" sz="1800" spc="-8">
                <a:latin typeface="Calibri"/>
                <a:cs typeface="Calibri"/>
              </a:rPr>
              <a:t> </a:t>
            </a:r>
            <a:r>
              <a:rPr lang="en-US" sz="1800" spc="-11">
                <a:latin typeface="Calibri"/>
                <a:cs typeface="Calibri"/>
              </a:rPr>
              <a:t>located</a:t>
            </a:r>
            <a:r>
              <a:rPr lang="en-US" sz="1800" spc="-8">
                <a:latin typeface="Calibri"/>
                <a:cs typeface="Calibri"/>
              </a:rPr>
              <a:t> </a:t>
            </a:r>
            <a:r>
              <a:rPr lang="en-US" sz="1800" spc="-4">
                <a:latin typeface="Calibri"/>
                <a:cs typeface="Calibri"/>
              </a:rPr>
              <a:t>on</a:t>
            </a:r>
            <a:r>
              <a:rPr lang="en-US" sz="1800" spc="-8">
                <a:latin typeface="Calibri"/>
                <a:cs typeface="Calibri"/>
              </a:rPr>
              <a:t> </a:t>
            </a:r>
            <a:r>
              <a:rPr lang="en-US" sz="1800" spc="-4">
                <a:latin typeface="Calibri"/>
                <a:cs typeface="Calibri"/>
              </a:rPr>
              <a:t>the lesser</a:t>
            </a:r>
            <a:r>
              <a:rPr lang="en-US" sz="1800" spc="-8">
                <a:latin typeface="Calibri"/>
                <a:cs typeface="Calibri"/>
              </a:rPr>
              <a:t> </a:t>
            </a:r>
            <a:r>
              <a:rPr lang="en-US" sz="1800" spc="-11">
                <a:latin typeface="Calibri"/>
                <a:cs typeface="Calibri"/>
              </a:rPr>
              <a:t>curvature</a:t>
            </a:r>
            <a:r>
              <a:rPr lang="en-US" sz="1800">
                <a:latin typeface="Calibri"/>
                <a:cs typeface="Calibri"/>
              </a:rPr>
              <a:t>,</a:t>
            </a:r>
            <a:r>
              <a:rPr lang="en-US" sz="1800" spc="-8">
                <a:latin typeface="Calibri"/>
                <a:cs typeface="Calibri"/>
              </a:rPr>
              <a:t> posterior</a:t>
            </a:r>
            <a:r>
              <a:rPr lang="en-US" sz="1800" spc="-4">
                <a:latin typeface="Calibri"/>
                <a:cs typeface="Calibri"/>
              </a:rPr>
              <a:t> or</a:t>
            </a:r>
            <a:r>
              <a:rPr lang="en-US" sz="1800" spc="-8">
                <a:latin typeface="Calibri"/>
                <a:cs typeface="Calibri"/>
              </a:rPr>
              <a:t> </a:t>
            </a:r>
            <a:r>
              <a:rPr lang="en-US" sz="1800" spc="-4">
                <a:latin typeface="Calibri"/>
                <a:cs typeface="Calibri"/>
              </a:rPr>
              <a:t>superior duodenal bulb</a:t>
            </a:r>
            <a:endParaRPr lang="en-US" sz="18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66776" y="361315"/>
            <a:ext cx="2595562" cy="576440"/>
          </a:xfrm>
          <a:prstGeom prst="rect">
            <a:avLst/>
          </a:prstGeom>
        </p:spPr>
        <p:txBody>
          <a:bodyPr spcFirstLastPara="1" vert="horz" wrap="square" lIns="0" tIns="9525" rIns="0" bIns="0" rtlCol="0" anchor="t" anchorCtr="0">
            <a:spAutoFit/>
          </a:bodyPr>
          <a:lstStyle/>
          <a:p>
            <a:pPr marL="9525">
              <a:spcBef>
                <a:spcPts val="75"/>
              </a:spcBef>
            </a:pPr>
            <a:r>
              <a:rPr sz="3600" b="1" u="heavy" spc="-4">
                <a:uFill>
                  <a:solidFill>
                    <a:srgbClr val="000000"/>
                  </a:solidFill>
                </a:uFill>
                <a:latin typeface="Microsoft JhengHei Light" panose="020B0304030504040204" pitchFamily="34" charset="-120"/>
                <a:ea typeface="Microsoft JhengHei Light" panose="020B0304030504040204" pitchFamily="34" charset="-120"/>
              </a:rPr>
              <a:t>Su</a:t>
            </a:r>
            <a:r>
              <a:rPr sz="3600" b="1" u="heavy" spc="-23">
                <a:uFill>
                  <a:solidFill>
                    <a:srgbClr val="000000"/>
                  </a:solidFill>
                </a:uFill>
                <a:latin typeface="Microsoft JhengHei Light" panose="020B0304030504040204" pitchFamily="34" charset="-120"/>
                <a:ea typeface="Microsoft JhengHei Light" panose="020B0304030504040204" pitchFamily="34" charset="-120"/>
              </a:rPr>
              <a:t>r</a:t>
            </a:r>
            <a:r>
              <a:rPr sz="3600" b="1" u="heavy" spc="-19">
                <a:uFill>
                  <a:solidFill>
                    <a:srgbClr val="000000"/>
                  </a:solidFill>
                </a:uFill>
                <a:latin typeface="Microsoft JhengHei Light" panose="020B0304030504040204" pitchFamily="34" charset="-120"/>
                <a:ea typeface="Microsoft JhengHei Light" panose="020B0304030504040204" pitchFamily="34" charset="-120"/>
              </a:rPr>
              <a:t>g</a:t>
            </a:r>
            <a:r>
              <a:rPr sz="3600" b="1" u="heavy" spc="-4">
                <a:uFill>
                  <a:solidFill>
                    <a:srgbClr val="000000"/>
                  </a:solidFill>
                </a:uFill>
                <a:latin typeface="Microsoft JhengHei Light" panose="020B0304030504040204" pitchFamily="34" charset="-120"/>
                <a:ea typeface="Microsoft JhengHei Light" panose="020B0304030504040204" pitchFamily="34" charset="-120"/>
              </a:rPr>
              <a:t>e</a:t>
            </a:r>
            <a:r>
              <a:rPr sz="3600" b="1" u="heavy" spc="4">
                <a:uFill>
                  <a:solidFill>
                    <a:srgbClr val="000000"/>
                  </a:solidFill>
                </a:uFill>
                <a:latin typeface="Microsoft JhengHei Light" panose="020B0304030504040204" pitchFamily="34" charset="-120"/>
                <a:ea typeface="Microsoft JhengHei Light" panose="020B0304030504040204" pitchFamily="34" charset="-120"/>
              </a:rPr>
              <a:t>r</a:t>
            </a:r>
            <a:r>
              <a:rPr sz="3600" b="1" u="heavy">
                <a:uFill>
                  <a:solidFill>
                    <a:srgbClr val="000000"/>
                  </a:solidFill>
                </a:uFill>
                <a:latin typeface="Microsoft JhengHei Light" panose="020B0304030504040204" pitchFamily="34" charset="-120"/>
                <a:ea typeface="Microsoft JhengHei Light" panose="020B0304030504040204" pitchFamily="34" charset="-120"/>
                <a:cs typeface="Calibri"/>
              </a:rPr>
              <a:t>y</a:t>
            </a:r>
          </a:p>
        </p:txBody>
      </p:sp>
      <p:sp>
        <p:nvSpPr>
          <p:cNvPr id="3" name="object 3"/>
          <p:cNvSpPr txBox="1"/>
          <p:nvPr/>
        </p:nvSpPr>
        <p:spPr>
          <a:xfrm>
            <a:off x="366776" y="1266153"/>
            <a:ext cx="8656161" cy="3000726"/>
          </a:xfrm>
          <a:prstGeom prst="rect">
            <a:avLst/>
          </a:prstGeom>
        </p:spPr>
        <p:txBody>
          <a:bodyPr vert="horz" wrap="square" lIns="0" tIns="30956" rIns="0" bIns="0" rtlCol="0">
            <a:spAutoFit/>
          </a:bodyPr>
          <a:lstStyle/>
          <a:p>
            <a:pPr marL="59055">
              <a:spcBef>
                <a:spcPts val="244"/>
              </a:spcBef>
            </a:pPr>
            <a:r>
              <a:rPr sz="1500" spc="-8">
                <a:latin typeface="Tahoma" panose="020B0604030504040204" pitchFamily="34" charset="0"/>
                <a:ea typeface="Tahoma" panose="020B0604030504040204" pitchFamily="34" charset="0"/>
                <a:cs typeface="Tahoma" panose="020B0604030504040204" pitchFamily="34" charset="0"/>
              </a:rPr>
              <a:t>Indications</a:t>
            </a:r>
            <a:r>
              <a:rPr sz="1500">
                <a:latin typeface="Tahoma" panose="020B0604030504040204" pitchFamily="34" charset="0"/>
                <a:ea typeface="Tahoma" panose="020B0604030504040204" pitchFamily="34" charset="0"/>
                <a:cs typeface="Tahoma" panose="020B0604030504040204" pitchFamily="34" charset="0"/>
              </a:rPr>
              <a:t>:</a:t>
            </a:r>
          </a:p>
          <a:p>
            <a:pPr marL="59055">
              <a:spcBef>
                <a:spcPts val="169"/>
              </a:spcBef>
            </a:pPr>
            <a:r>
              <a:rPr sz="1500">
                <a:solidFill>
                  <a:srgbClr val="FF0000"/>
                </a:solidFill>
                <a:latin typeface="Tahoma" panose="020B0604030504040204" pitchFamily="34" charset="0"/>
                <a:ea typeface="Tahoma" panose="020B0604030504040204" pitchFamily="34" charset="0"/>
                <a:cs typeface="Tahoma" panose="020B0604030504040204" pitchFamily="34" charset="0"/>
              </a:rPr>
              <a:t>A.</a:t>
            </a:r>
            <a:r>
              <a:rPr sz="1500" spc="-11">
                <a:solidFill>
                  <a:srgbClr val="FF0000"/>
                </a:solidFill>
                <a:latin typeface="Tahoma" panose="020B0604030504040204" pitchFamily="34" charset="0"/>
                <a:ea typeface="Tahoma" panose="020B0604030504040204" pitchFamily="34" charset="0"/>
                <a:cs typeface="Tahoma" panose="020B0604030504040204" pitchFamily="34" charset="0"/>
              </a:rPr>
              <a:t> </a:t>
            </a:r>
            <a:r>
              <a:rPr sz="1500" spc="-8">
                <a:solidFill>
                  <a:srgbClr val="FF0000"/>
                </a:solidFill>
                <a:latin typeface="Tahoma" panose="020B0604030504040204" pitchFamily="34" charset="0"/>
                <a:ea typeface="Tahoma" panose="020B0604030504040204" pitchFamily="34" charset="0"/>
                <a:cs typeface="Tahoma" panose="020B0604030504040204" pitchFamily="34" charset="0"/>
              </a:rPr>
              <a:t>Absolute</a:t>
            </a:r>
            <a:r>
              <a:rPr sz="1500" spc="-11">
                <a:solidFill>
                  <a:srgbClr val="FF0000"/>
                </a:solidFill>
                <a:latin typeface="Tahoma" panose="020B0604030504040204" pitchFamily="34" charset="0"/>
                <a:ea typeface="Tahoma" panose="020B0604030504040204" pitchFamily="34" charset="0"/>
                <a:cs typeface="Tahoma" panose="020B0604030504040204" pitchFamily="34" charset="0"/>
              </a:rPr>
              <a:t> </a:t>
            </a:r>
            <a:r>
              <a:rPr sz="1500" spc="-8">
                <a:solidFill>
                  <a:srgbClr val="FF0000"/>
                </a:solidFill>
                <a:latin typeface="Tahoma" panose="020B0604030504040204" pitchFamily="34" charset="0"/>
                <a:ea typeface="Tahoma" panose="020B0604030504040204" pitchFamily="34" charset="0"/>
                <a:cs typeface="Tahoma" panose="020B0604030504040204" pitchFamily="34" charset="0"/>
              </a:rPr>
              <a:t>indications</a:t>
            </a:r>
            <a:r>
              <a:rPr sz="1500">
                <a:solidFill>
                  <a:srgbClr val="FF0000"/>
                </a:solidFill>
                <a:latin typeface="Tahoma" panose="020B0604030504040204" pitchFamily="34" charset="0"/>
                <a:ea typeface="Tahoma" panose="020B0604030504040204" pitchFamily="34" charset="0"/>
                <a:cs typeface="Tahoma" panose="020B0604030504040204" pitchFamily="34" charset="0"/>
              </a:rPr>
              <a:t>:</a:t>
            </a:r>
            <a:endParaRPr sz="1500">
              <a:latin typeface="Tahoma" panose="020B0604030504040204" pitchFamily="34" charset="0"/>
              <a:ea typeface="Tahoma" panose="020B0604030504040204" pitchFamily="34" charset="0"/>
              <a:cs typeface="Tahoma" panose="020B0604030504040204" pitchFamily="34" charset="0"/>
            </a:endParaRPr>
          </a:p>
          <a:p>
            <a:pPr marL="207169" marR="106204" indent="-198120">
              <a:spcBef>
                <a:spcPts val="169"/>
              </a:spcBef>
              <a:buAutoNum type="arabicPeriod"/>
              <a:tabLst>
                <a:tab pos="207645" algn="l"/>
              </a:tabLst>
            </a:pPr>
            <a:r>
              <a:rPr sz="1500" spc="-11">
                <a:latin typeface="Tahoma" panose="020B0604030504040204" pitchFamily="34" charset="0"/>
                <a:ea typeface="Tahoma" panose="020B0604030504040204" pitchFamily="34" charset="0"/>
                <a:cs typeface="Tahoma" panose="020B0604030504040204" pitchFamily="34" charset="0"/>
              </a:rPr>
              <a:t>Patient </a:t>
            </a:r>
            <a:r>
              <a:rPr sz="1500" spc="-4">
                <a:latin typeface="Tahoma" panose="020B0604030504040204" pitchFamily="34" charset="0"/>
                <a:ea typeface="Tahoma" panose="020B0604030504040204" pitchFamily="34" charset="0"/>
                <a:cs typeface="Tahoma" panose="020B0604030504040204" pitchFamily="34" charset="0"/>
              </a:rPr>
              <a:t>under </a:t>
            </a:r>
            <a:r>
              <a:rPr sz="1500" spc="-8">
                <a:latin typeface="Tahoma" panose="020B0604030504040204" pitchFamily="34" charset="0"/>
                <a:ea typeface="Tahoma" panose="020B0604030504040204" pitchFamily="34" charset="0"/>
                <a:cs typeface="Tahoma" panose="020B0604030504040204" pitchFamily="34" charset="0"/>
              </a:rPr>
              <a:t>adequate medical therapy </a:t>
            </a:r>
            <a:r>
              <a:rPr sz="1500" spc="-330">
                <a:latin typeface="Tahoma" panose="020B0604030504040204" pitchFamily="34" charset="0"/>
                <a:ea typeface="Tahoma" panose="020B0604030504040204" pitchFamily="34" charset="0"/>
                <a:cs typeface="Tahoma" panose="020B0604030504040204" pitchFamily="34" charset="0"/>
              </a:rPr>
              <a:t> </a:t>
            </a:r>
            <a:r>
              <a:rPr sz="1500">
                <a:latin typeface="Tahoma" panose="020B0604030504040204" pitchFamily="34" charset="0"/>
                <a:ea typeface="Tahoma" panose="020B0604030504040204" pitchFamily="34" charset="0"/>
                <a:cs typeface="Tahoma" panose="020B0604030504040204" pitchFamily="34" charset="0"/>
              </a:rPr>
              <a:t>and</a:t>
            </a:r>
            <a:r>
              <a:rPr sz="1500" spc="-8">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bleeds</a:t>
            </a:r>
            <a:endParaRPr sz="1500">
              <a:latin typeface="Tahoma" panose="020B0604030504040204" pitchFamily="34" charset="0"/>
              <a:ea typeface="Tahoma" panose="020B0604030504040204" pitchFamily="34" charset="0"/>
              <a:cs typeface="Tahoma" panose="020B0604030504040204" pitchFamily="34" charset="0"/>
            </a:endParaRPr>
          </a:p>
          <a:p>
            <a:pPr marL="207169" marR="41433" indent="-198120">
              <a:spcBef>
                <a:spcPts val="169"/>
              </a:spcBef>
              <a:buAutoNum type="arabicPeriod"/>
              <a:tabLst>
                <a:tab pos="207645" algn="l"/>
              </a:tabLst>
            </a:pPr>
            <a:r>
              <a:rPr sz="1500" spc="-11">
                <a:latin typeface="Tahoma" panose="020B0604030504040204" pitchFamily="34" charset="0"/>
                <a:ea typeface="Tahoma" panose="020B0604030504040204" pitchFamily="34" charset="0"/>
                <a:cs typeface="Tahoma" panose="020B0604030504040204" pitchFamily="34" charset="0"/>
              </a:rPr>
              <a:t>Severe</a:t>
            </a:r>
            <a:r>
              <a:rPr sz="1500" spc="-8">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bleeding</a:t>
            </a:r>
            <a:r>
              <a:rPr sz="1500" spc="-8">
                <a:latin typeface="Tahoma" panose="020B0604030504040204" pitchFamily="34" charset="0"/>
                <a:ea typeface="Tahoma" panose="020B0604030504040204" pitchFamily="34" charset="0"/>
                <a:cs typeface="Tahoma" panose="020B0604030504040204" pitchFamily="34" charset="0"/>
              </a:rPr>
              <a:t> </a:t>
            </a:r>
            <a:r>
              <a:rPr sz="1500" spc="-11">
                <a:latin typeface="Tahoma" panose="020B0604030504040204" pitchFamily="34" charset="0"/>
                <a:ea typeface="Tahoma" panose="020B0604030504040204" pitchFamily="34" charset="0"/>
                <a:cs typeface="Tahoma" panose="020B0604030504040204" pitchFamily="34" charset="0"/>
              </a:rPr>
              <a:t>from</a:t>
            </a:r>
            <a:r>
              <a:rPr sz="1500" spc="-4">
                <a:latin typeface="Tahoma" panose="020B0604030504040204" pitchFamily="34" charset="0"/>
                <a:ea typeface="Tahoma" panose="020B0604030504040204" pitchFamily="34" charset="0"/>
                <a:cs typeface="Tahoma" panose="020B0604030504040204" pitchFamily="34" charset="0"/>
              </a:rPr>
              <a:t> the</a:t>
            </a:r>
            <a:r>
              <a:rPr sz="1500" spc="-8">
                <a:latin typeface="Tahoma" panose="020B0604030504040204" pitchFamily="34" charset="0"/>
                <a:ea typeface="Tahoma" panose="020B0604030504040204" pitchFamily="34" charset="0"/>
                <a:cs typeface="Tahoma" panose="020B0604030504040204" pitchFamily="34" charset="0"/>
              </a:rPr>
              <a:t> </a:t>
            </a:r>
            <a:r>
              <a:rPr sz="1500" spc="-11">
                <a:latin typeface="Tahoma" panose="020B0604030504040204" pitchFamily="34" charset="0"/>
                <a:ea typeface="Tahoma" panose="020B0604030504040204" pitchFamily="34" charset="0"/>
                <a:cs typeface="Tahoma" panose="020B0604030504040204" pitchFamily="34" charset="0"/>
              </a:rPr>
              <a:t>start</a:t>
            </a:r>
            <a:r>
              <a:rPr sz="1500" spc="-8">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of </a:t>
            </a:r>
            <a:r>
              <a:rPr sz="1500">
                <a:latin typeface="Tahoma" panose="020B0604030504040204" pitchFamily="34" charset="0"/>
                <a:ea typeface="Tahoma" panose="020B0604030504040204" pitchFamily="34" charset="0"/>
                <a:cs typeface="Tahoma" panose="020B0604030504040204" pitchFamily="34" charset="0"/>
              </a:rPr>
              <a:t>about </a:t>
            </a:r>
            <a:r>
              <a:rPr sz="1500" spc="-4">
                <a:latin typeface="Tahoma" panose="020B0604030504040204" pitchFamily="34" charset="0"/>
                <a:ea typeface="Tahoma" panose="020B0604030504040204" pitchFamily="34" charset="0"/>
                <a:cs typeface="Tahoma" panose="020B0604030504040204" pitchFamily="34" charset="0"/>
              </a:rPr>
              <a:t>2L or </a:t>
            </a:r>
            <a:r>
              <a:rPr sz="1500" spc="-8">
                <a:latin typeface="Tahoma" panose="020B0604030504040204" pitchFamily="34" charset="0"/>
                <a:ea typeface="Tahoma" panose="020B0604030504040204" pitchFamily="34" charset="0"/>
                <a:cs typeface="Tahoma" panose="020B0604030504040204" pitchFamily="34" charset="0"/>
              </a:rPr>
              <a:t>more </a:t>
            </a:r>
            <a:r>
              <a:rPr sz="1500">
                <a:latin typeface="Tahoma" panose="020B0604030504040204" pitchFamily="34" charset="0"/>
                <a:ea typeface="Tahoma" panose="020B0604030504040204" pitchFamily="34" charset="0"/>
                <a:cs typeface="Tahoma" panose="020B0604030504040204" pitchFamily="34" charset="0"/>
              </a:rPr>
              <a:t>(</a:t>
            </a:r>
            <a:r>
              <a:rPr sz="1500" spc="-4">
                <a:latin typeface="Tahoma" panose="020B0604030504040204" pitchFamily="34" charset="0"/>
                <a:ea typeface="Tahoma" panose="020B0604030504040204" pitchFamily="34" charset="0"/>
                <a:cs typeface="Tahoma" panose="020B0604030504040204" pitchFamily="34" charset="0"/>
              </a:rPr>
              <a:t>&gt;4 units of blood needed </a:t>
            </a:r>
            <a:r>
              <a:rPr sz="1500" spc="-15">
                <a:latin typeface="Tahoma" panose="020B0604030504040204" pitchFamily="34" charset="0"/>
                <a:ea typeface="Tahoma" panose="020B0604030504040204" pitchFamily="34" charset="0"/>
                <a:cs typeface="Tahoma" panose="020B0604030504040204" pitchFamily="34" charset="0"/>
              </a:rPr>
              <a:t>for </a:t>
            </a:r>
            <a:r>
              <a:rPr sz="1500" spc="-330">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correction</a:t>
            </a:r>
            <a:r>
              <a:rPr sz="1500">
                <a:latin typeface="Tahoma" panose="020B0604030504040204" pitchFamily="34" charset="0"/>
                <a:ea typeface="Tahoma" panose="020B0604030504040204" pitchFamily="34" charset="0"/>
                <a:cs typeface="Tahoma" panose="020B0604030504040204" pitchFamily="34" charset="0"/>
              </a:rPr>
              <a:t>)</a:t>
            </a:r>
          </a:p>
          <a:p>
            <a:pPr marL="207169" marR="209550" indent="-198120">
              <a:spcBef>
                <a:spcPts val="169"/>
              </a:spcBef>
              <a:buAutoNum type="arabicPeriod"/>
              <a:tabLst>
                <a:tab pos="207645" algn="l"/>
              </a:tabLst>
            </a:pPr>
            <a:r>
              <a:rPr sz="1500" spc="-8">
                <a:latin typeface="Tahoma" panose="020B0604030504040204" pitchFamily="34" charset="0"/>
                <a:ea typeface="Tahoma" panose="020B0604030504040204" pitchFamily="34" charset="0"/>
                <a:cs typeface="Tahoma" panose="020B0604030504040204" pitchFamily="34" charset="0"/>
              </a:rPr>
              <a:t>Continuous </a:t>
            </a:r>
            <a:r>
              <a:rPr sz="1500" spc="-4">
                <a:latin typeface="Tahoma" panose="020B0604030504040204" pitchFamily="34" charset="0"/>
                <a:ea typeface="Tahoma" panose="020B0604030504040204" pitchFamily="34" charset="0"/>
                <a:cs typeface="Tahoma" panose="020B0604030504040204" pitchFamily="34" charset="0"/>
              </a:rPr>
              <a:t>bleeding </a:t>
            </a:r>
            <a:r>
              <a:rPr sz="1500">
                <a:latin typeface="Tahoma" panose="020B0604030504040204" pitchFamily="34" charset="0"/>
                <a:ea typeface="Tahoma" panose="020B0604030504040204" pitchFamily="34" charset="0"/>
                <a:cs typeface="Tahoma" panose="020B0604030504040204" pitchFamily="34" charset="0"/>
              </a:rPr>
              <a:t>(as </a:t>
            </a:r>
            <a:r>
              <a:rPr sz="1500" spc="-4">
                <a:latin typeface="Tahoma" panose="020B0604030504040204" pitchFamily="34" charset="0"/>
                <a:ea typeface="Tahoma" panose="020B0604030504040204" pitchFamily="34" charset="0"/>
                <a:cs typeface="Tahoma" panose="020B0604030504040204" pitchFamily="34" charset="0"/>
              </a:rPr>
              <a:t>evidenced by</a:t>
            </a:r>
            <a:r>
              <a:rPr sz="1500">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the</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need</a:t>
            </a:r>
            <a:r>
              <a:rPr sz="1500" spc="-11">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to</a:t>
            </a:r>
            <a:r>
              <a:rPr sz="1500" spc="-11">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transfuse</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1000</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ml</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of</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blood</a:t>
            </a:r>
            <a:endParaRPr sz="1500">
              <a:latin typeface="Tahoma" panose="020B0604030504040204" pitchFamily="34" charset="0"/>
              <a:ea typeface="Tahoma" panose="020B0604030504040204" pitchFamily="34" charset="0"/>
              <a:cs typeface="Tahoma" panose="020B0604030504040204" pitchFamily="34" charset="0"/>
            </a:endParaRPr>
          </a:p>
          <a:p>
            <a:pPr marL="207169"/>
            <a:r>
              <a:rPr sz="1500" spc="-11">
                <a:latin typeface="Tahoma" panose="020B0604030504040204" pitchFamily="34" charset="0"/>
                <a:ea typeface="Tahoma" panose="020B0604030504040204" pitchFamily="34" charset="0"/>
                <a:cs typeface="Tahoma" panose="020B0604030504040204" pitchFamily="34" charset="0"/>
              </a:rPr>
              <a:t>/day </a:t>
            </a:r>
            <a:r>
              <a:rPr sz="1500" spc="-8">
                <a:latin typeface="Tahoma" panose="020B0604030504040204" pitchFamily="34" charset="0"/>
                <a:ea typeface="Tahoma" panose="020B0604030504040204" pitchFamily="34" charset="0"/>
                <a:cs typeface="Tahoma" panose="020B0604030504040204" pitchFamily="34" charset="0"/>
              </a:rPr>
              <a:t>to maintain</a:t>
            </a:r>
            <a:r>
              <a:rPr sz="1500" spc="-11">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stability</a:t>
            </a:r>
            <a:r>
              <a:rPr sz="1500">
                <a:latin typeface="Tahoma" panose="020B0604030504040204" pitchFamily="34" charset="0"/>
                <a:ea typeface="Tahoma" panose="020B0604030504040204" pitchFamily="34" charset="0"/>
                <a:cs typeface="Tahoma" panose="020B0604030504040204" pitchFamily="34" charset="0"/>
              </a:rPr>
              <a:t>)</a:t>
            </a:r>
          </a:p>
          <a:p>
            <a:pPr marL="207169" marR="182403" indent="-198120">
              <a:spcBef>
                <a:spcPts val="169"/>
              </a:spcBef>
              <a:buAutoNum type="arabicPeriod" startAt="4"/>
              <a:tabLst>
                <a:tab pos="207645" algn="l"/>
              </a:tabLst>
            </a:pPr>
            <a:r>
              <a:rPr sz="1500" spc="-4">
                <a:latin typeface="Tahoma" panose="020B0604030504040204" pitchFamily="34" charset="0"/>
                <a:ea typeface="Tahoma" panose="020B0604030504040204" pitchFamily="34" charset="0"/>
                <a:cs typeface="Tahoma" panose="020B0604030504040204" pitchFamily="34" charset="0"/>
              </a:rPr>
              <a:t>If bleeding </a:t>
            </a:r>
            <a:r>
              <a:rPr sz="1500" spc="-11">
                <a:latin typeface="Tahoma" panose="020B0604030504040204" pitchFamily="34" charset="0"/>
                <a:ea typeface="Tahoma" panose="020B0604030504040204" pitchFamily="34" charset="0"/>
                <a:cs typeface="Tahoma" panose="020B0604030504040204" pitchFamily="34" charset="0"/>
              </a:rPr>
              <a:t>recurs </a:t>
            </a:r>
            <a:r>
              <a:rPr sz="1500" spc="-4">
                <a:latin typeface="Tahoma" panose="020B0604030504040204" pitchFamily="34" charset="0"/>
                <a:ea typeface="Tahoma" panose="020B0604030504040204" pitchFamily="34" charset="0"/>
                <a:cs typeface="Tahoma" panose="020B0604030504040204" pitchFamily="34" charset="0"/>
              </a:rPr>
              <a:t>while </a:t>
            </a:r>
            <a:r>
              <a:rPr sz="1500" spc="-8">
                <a:latin typeface="Tahoma" panose="020B0604030504040204" pitchFamily="34" charset="0"/>
                <a:ea typeface="Tahoma" panose="020B0604030504040204" pitchFamily="34" charset="0"/>
                <a:cs typeface="Tahoma" panose="020B0604030504040204" pitchFamily="34" charset="0"/>
              </a:rPr>
              <a:t>patient </a:t>
            </a:r>
            <a:r>
              <a:rPr sz="1500" spc="-4">
                <a:latin typeface="Tahoma" panose="020B0604030504040204" pitchFamily="34" charset="0"/>
                <a:ea typeface="Tahoma" panose="020B0604030504040204" pitchFamily="34" charset="0"/>
                <a:cs typeface="Tahoma" panose="020B0604030504040204" pitchFamily="34" charset="0"/>
              </a:rPr>
              <a:t>is in the </a:t>
            </a:r>
            <a:r>
              <a:rPr sz="1500" spc="-330">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hospital</a:t>
            </a:r>
            <a:endParaRPr sz="1500">
              <a:latin typeface="Tahoma" panose="020B0604030504040204" pitchFamily="34" charset="0"/>
              <a:ea typeface="Tahoma" panose="020B0604030504040204" pitchFamily="34" charset="0"/>
              <a:cs typeface="Tahoma" panose="020B0604030504040204" pitchFamily="34" charset="0"/>
            </a:endParaRPr>
          </a:p>
          <a:p>
            <a:pPr>
              <a:spcBef>
                <a:spcPts val="34"/>
              </a:spcBef>
            </a:pPr>
            <a:endParaRPr sz="1463">
              <a:latin typeface="Tahoma" panose="020B0604030504040204" pitchFamily="34" charset="0"/>
              <a:ea typeface="Tahoma" panose="020B0604030504040204" pitchFamily="34" charset="0"/>
              <a:cs typeface="Tahoma" panose="020B0604030504040204" pitchFamily="34" charset="0"/>
            </a:endParaRPr>
          </a:p>
          <a:p>
            <a:pPr marL="59055"/>
            <a:r>
              <a:rPr sz="1500" spc="-4">
                <a:solidFill>
                  <a:srgbClr val="FF0000"/>
                </a:solidFill>
                <a:latin typeface="Tahoma" panose="020B0604030504040204" pitchFamily="34" charset="0"/>
                <a:ea typeface="Tahoma" panose="020B0604030504040204" pitchFamily="34" charset="0"/>
                <a:cs typeface="Tahoma" panose="020B0604030504040204" pitchFamily="34" charset="0"/>
              </a:rPr>
              <a:t>B.</a:t>
            </a:r>
            <a:r>
              <a:rPr sz="1500" spc="-11">
                <a:solidFill>
                  <a:srgbClr val="FF0000"/>
                </a:solidFill>
                <a:latin typeface="Tahoma" panose="020B0604030504040204" pitchFamily="34" charset="0"/>
                <a:ea typeface="Tahoma" panose="020B0604030504040204" pitchFamily="34" charset="0"/>
                <a:cs typeface="Tahoma" panose="020B0604030504040204" pitchFamily="34" charset="0"/>
              </a:rPr>
              <a:t> Relative </a:t>
            </a:r>
            <a:r>
              <a:rPr sz="1500" spc="-8">
                <a:solidFill>
                  <a:srgbClr val="FF0000"/>
                </a:solidFill>
                <a:latin typeface="Tahoma" panose="020B0604030504040204" pitchFamily="34" charset="0"/>
                <a:ea typeface="Tahoma" panose="020B0604030504040204" pitchFamily="34" charset="0"/>
                <a:cs typeface="Tahoma" panose="020B0604030504040204" pitchFamily="34" charset="0"/>
              </a:rPr>
              <a:t>indications</a:t>
            </a:r>
            <a:r>
              <a:rPr sz="1500" spc="-15">
                <a:solidFill>
                  <a:srgbClr val="FF0000"/>
                </a:solidFill>
                <a:latin typeface="Tahoma" panose="020B0604030504040204" pitchFamily="34" charset="0"/>
                <a:ea typeface="Tahoma" panose="020B0604030504040204" pitchFamily="34" charset="0"/>
                <a:cs typeface="Tahoma" panose="020B0604030504040204" pitchFamily="34" charset="0"/>
              </a:rPr>
              <a:t> </a:t>
            </a:r>
            <a:r>
              <a:rPr sz="1500">
                <a:solidFill>
                  <a:srgbClr val="FF0000"/>
                </a:solidFill>
                <a:latin typeface="Tahoma" panose="020B0604030504040204" pitchFamily="34" charset="0"/>
                <a:ea typeface="Tahoma" panose="020B0604030504040204" pitchFamily="34" charset="0"/>
                <a:cs typeface="Tahoma" panose="020B0604030504040204" pitchFamily="34" charset="0"/>
              </a:rPr>
              <a:t>:</a:t>
            </a:r>
            <a:endParaRPr sz="1500">
              <a:latin typeface="Tahoma" panose="020B0604030504040204" pitchFamily="34" charset="0"/>
              <a:ea typeface="Tahoma" panose="020B0604030504040204" pitchFamily="34" charset="0"/>
              <a:cs typeface="Tahoma" panose="020B0604030504040204" pitchFamily="34" charset="0"/>
            </a:endParaRPr>
          </a:p>
          <a:p>
            <a:pPr marL="207169" indent="-198120">
              <a:spcBef>
                <a:spcPts val="165"/>
              </a:spcBef>
              <a:buAutoNum type="arabicPeriod"/>
              <a:tabLst>
                <a:tab pos="207645" algn="l"/>
              </a:tabLst>
            </a:pPr>
            <a:r>
              <a:rPr sz="1500" spc="-4">
                <a:latin typeface="Tahoma" panose="020B0604030504040204" pitchFamily="34" charset="0"/>
                <a:ea typeface="Tahoma" panose="020B0604030504040204" pitchFamily="34" charset="0"/>
                <a:cs typeface="Tahoma" panose="020B0604030504040204" pitchFamily="34" charset="0"/>
              </a:rPr>
              <a:t>Old</a:t>
            </a:r>
            <a:r>
              <a:rPr sz="1500" spc="-30">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patient</a:t>
            </a:r>
            <a:endParaRPr sz="1500">
              <a:latin typeface="Tahoma" panose="020B0604030504040204" pitchFamily="34" charset="0"/>
              <a:ea typeface="Tahoma" panose="020B0604030504040204" pitchFamily="34" charset="0"/>
              <a:cs typeface="Tahoma" panose="020B0604030504040204" pitchFamily="34" charset="0"/>
            </a:endParaRPr>
          </a:p>
          <a:p>
            <a:pPr marL="207169" marR="3810" indent="-198120">
              <a:spcBef>
                <a:spcPts val="172"/>
              </a:spcBef>
              <a:buAutoNum type="arabicPeriod"/>
              <a:tabLst>
                <a:tab pos="207645" algn="l"/>
              </a:tabLst>
            </a:pPr>
            <a:r>
              <a:rPr sz="1500" spc="-8">
                <a:latin typeface="Tahoma" panose="020B0604030504040204" pitchFamily="34" charset="0"/>
                <a:ea typeface="Tahoma" panose="020B0604030504040204" pitchFamily="34" charset="0"/>
                <a:cs typeface="Tahoma" panose="020B0604030504040204" pitchFamily="34" charset="0"/>
              </a:rPr>
              <a:t>Associated </a:t>
            </a:r>
            <a:r>
              <a:rPr sz="1500" spc="-4">
                <a:latin typeface="Tahoma" panose="020B0604030504040204" pitchFamily="34" charset="0"/>
                <a:ea typeface="Tahoma" panose="020B0604030504040204" pitchFamily="34" charset="0"/>
                <a:cs typeface="Tahoma" panose="020B0604030504040204" pitchFamily="34" charset="0"/>
              </a:rPr>
              <a:t>with serious diseases </a:t>
            </a:r>
            <a:r>
              <a:rPr sz="1500">
                <a:latin typeface="Tahoma" panose="020B0604030504040204" pitchFamily="34" charset="0"/>
                <a:ea typeface="Tahoma" panose="020B0604030504040204" pitchFamily="34" charset="0"/>
                <a:cs typeface="Tahoma" panose="020B0604030504040204" pitchFamily="34" charset="0"/>
              </a:rPr>
              <a:t>(</a:t>
            </a:r>
            <a:r>
              <a:rPr sz="1500" spc="-4">
                <a:latin typeface="Tahoma" panose="020B0604030504040204" pitchFamily="34" charset="0"/>
                <a:ea typeface="Tahoma" panose="020B0604030504040204" pitchFamily="34" charset="0"/>
                <a:cs typeface="Tahoma" panose="020B0604030504040204" pitchFamily="34" charset="0"/>
              </a:rPr>
              <a:t>the risk </a:t>
            </a:r>
            <a:r>
              <a:rPr sz="1500" spc="-330">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of </a:t>
            </a:r>
            <a:r>
              <a:rPr sz="1500" spc="-8">
                <a:latin typeface="Tahoma" panose="020B0604030504040204" pitchFamily="34" charset="0"/>
                <a:ea typeface="Tahoma" panose="020B0604030504040204" pitchFamily="34" charset="0"/>
                <a:cs typeface="Tahoma" panose="020B0604030504040204" pitchFamily="34" charset="0"/>
              </a:rPr>
              <a:t>surgery </a:t>
            </a:r>
            <a:r>
              <a:rPr sz="1500" spc="-4">
                <a:latin typeface="Tahoma" panose="020B0604030504040204" pitchFamily="34" charset="0"/>
                <a:ea typeface="Tahoma" panose="020B0604030504040204" pitchFamily="34" charset="0"/>
                <a:cs typeface="Tahoma" panose="020B0604030504040204" pitchFamily="34" charset="0"/>
              </a:rPr>
              <a:t>is </a:t>
            </a:r>
            <a:r>
              <a:rPr sz="1500" spc="-11">
                <a:latin typeface="Tahoma" panose="020B0604030504040204" pitchFamily="34" charset="0"/>
                <a:ea typeface="Tahoma" panose="020B0604030504040204" pitchFamily="34" charset="0"/>
                <a:cs typeface="Tahoma" panose="020B0604030504040204" pitchFamily="34" charset="0"/>
              </a:rPr>
              <a:t>far </a:t>
            </a:r>
            <a:r>
              <a:rPr sz="1500" spc="-4">
                <a:latin typeface="Tahoma" panose="020B0604030504040204" pitchFamily="34" charset="0"/>
                <a:ea typeface="Tahoma" panose="020B0604030504040204" pitchFamily="34" charset="0"/>
                <a:cs typeface="Tahoma" panose="020B0604030504040204" pitchFamily="34" charset="0"/>
              </a:rPr>
              <a:t>less than the risk of </a:t>
            </a:r>
            <a:r>
              <a:rPr sz="1500">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bleeding</a:t>
            </a:r>
            <a:r>
              <a:rPr sz="1500">
                <a:latin typeface="Tahoma" panose="020B0604030504040204" pitchFamily="34" charset="0"/>
                <a:ea typeface="Tahoma" panose="020B0604030504040204" pitchFamily="34" charset="0"/>
                <a:cs typeface="Tahoma" panose="020B0604030504040204" pitchFamily="34" charset="0"/>
              </a:rPr>
              <a:t>)</a:t>
            </a:r>
          </a:p>
          <a:p>
            <a:pPr marL="207169" indent="-198120">
              <a:spcBef>
                <a:spcPts val="169"/>
              </a:spcBef>
              <a:buAutoNum type="arabicPeriod"/>
              <a:tabLst>
                <a:tab pos="207645" algn="l"/>
              </a:tabLst>
            </a:pPr>
            <a:r>
              <a:rPr sz="1500" spc="-4">
                <a:latin typeface="Tahoma" panose="020B0604030504040204" pitchFamily="34" charset="0"/>
                <a:ea typeface="Tahoma" panose="020B0604030504040204" pitchFamily="34" charset="0"/>
                <a:cs typeface="Tahoma" panose="020B0604030504040204" pitchFamily="34" charset="0"/>
              </a:rPr>
              <a:t>Long</a:t>
            </a:r>
            <a:r>
              <a:rPr sz="1500" spc="-15">
                <a:latin typeface="Tahoma" panose="020B0604030504040204" pitchFamily="34" charset="0"/>
                <a:ea typeface="Tahoma" panose="020B0604030504040204" pitchFamily="34" charset="0"/>
                <a:cs typeface="Tahoma" panose="020B0604030504040204" pitchFamily="34" charset="0"/>
              </a:rPr>
              <a:t> </a:t>
            </a:r>
            <a:r>
              <a:rPr sz="1500" spc="-8">
                <a:latin typeface="Tahoma" panose="020B0604030504040204" pitchFamily="34" charset="0"/>
                <a:ea typeface="Tahoma" panose="020B0604030504040204" pitchFamily="34" charset="0"/>
                <a:cs typeface="Tahoma" panose="020B0604030504040204" pitchFamily="34" charset="0"/>
              </a:rPr>
              <a:t>history</a:t>
            </a:r>
            <a:r>
              <a:rPr sz="1500" spc="-15">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of</a:t>
            </a:r>
            <a:r>
              <a:rPr sz="1500" spc="-11">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ulcer</a:t>
            </a:r>
            <a:r>
              <a:rPr sz="1500" spc="-15">
                <a:latin typeface="Tahoma" panose="020B0604030504040204" pitchFamily="34" charset="0"/>
                <a:ea typeface="Tahoma" panose="020B0604030504040204" pitchFamily="34" charset="0"/>
                <a:cs typeface="Tahoma" panose="020B0604030504040204" pitchFamily="34" charset="0"/>
              </a:rPr>
              <a:t> </a:t>
            </a:r>
            <a:r>
              <a:rPr sz="1500" spc="-4">
                <a:latin typeface="Tahoma" panose="020B0604030504040204" pitchFamily="34" charset="0"/>
                <a:ea typeface="Tahoma" panose="020B0604030504040204" pitchFamily="34" charset="0"/>
                <a:cs typeface="Tahoma" panose="020B0604030504040204" pitchFamily="34" charset="0"/>
              </a:rPr>
              <a:t>disease</a:t>
            </a:r>
            <a:endParaRPr sz="150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descr="Text&#10;&#10;Description automatically generated"/>
          <p:cNvPicPr/>
          <p:nvPr/>
        </p:nvPicPr>
        <p:blipFill>
          <a:blip r:embed="rId2" cstate="print"/>
          <a:stretch>
            <a:fillRect/>
          </a:stretch>
        </p:blipFill>
        <p:spPr>
          <a:xfrm>
            <a:off x="445770" y="1400378"/>
            <a:ext cx="3886200" cy="2342744"/>
          </a:xfrm>
          <a:prstGeom prst="rect">
            <a:avLst/>
          </a:prstGeom>
          <a:noFill/>
        </p:spPr>
      </p:pic>
      <p:sp>
        <p:nvSpPr>
          <p:cNvPr id="5" name="TextBox 4">
            <a:extLst>
              <a:ext uri="{FF2B5EF4-FFF2-40B4-BE49-F238E27FC236}">
                <a16:creationId xmlns:a16="http://schemas.microsoft.com/office/drawing/2014/main" id="{3D488E2E-F485-EA34-C27F-F5BCEFE501F5}"/>
              </a:ext>
            </a:extLst>
          </p:cNvPr>
          <p:cNvSpPr txBox="1"/>
          <p:nvPr/>
        </p:nvSpPr>
        <p:spPr>
          <a:xfrm>
            <a:off x="4572000" y="1200940"/>
            <a:ext cx="4400550" cy="2868542"/>
          </a:xfrm>
          <a:prstGeom prst="rect">
            <a:avLst/>
          </a:prstGeom>
          <a:noFill/>
        </p:spPr>
        <p:txBody>
          <a:bodyPr wrap="square">
            <a:spAutoFit/>
          </a:bodyPr>
          <a:lstStyle/>
          <a:p>
            <a:pPr marL="9525" marR="3810" algn="just">
              <a:lnSpc>
                <a:spcPct val="67400"/>
              </a:lnSpc>
              <a:spcBef>
                <a:spcPts val="604"/>
              </a:spcBef>
            </a:pPr>
            <a:r>
              <a:rPr lang="en-US" sz="1400" b="1" spc="-4">
                <a:solidFill>
                  <a:srgbClr val="FF0000"/>
                </a:solidFill>
                <a:latin typeface="Montserrat" panose="00000500000000000000" pitchFamily="2" charset="0"/>
                <a:cs typeface="Calibri"/>
              </a:rPr>
              <a:t>1.Bleeding </a:t>
            </a:r>
            <a:r>
              <a:rPr lang="en-US" sz="1400" b="1" spc="-11">
                <a:solidFill>
                  <a:srgbClr val="FF0000"/>
                </a:solidFill>
                <a:latin typeface="Montserrat" panose="00000500000000000000" pitchFamily="2" charset="0"/>
                <a:cs typeface="Calibri"/>
              </a:rPr>
              <a:t>gastric </a:t>
            </a:r>
            <a:r>
              <a:rPr lang="en-US" sz="1400" b="1" spc="-4">
                <a:solidFill>
                  <a:srgbClr val="FF0000"/>
                </a:solidFill>
                <a:latin typeface="Montserrat" panose="00000500000000000000" pitchFamily="2" charset="0"/>
                <a:cs typeface="Calibri"/>
              </a:rPr>
              <a:t>ulcer </a:t>
            </a:r>
            <a:r>
              <a:rPr lang="en-US" sz="1400" b="1">
                <a:solidFill>
                  <a:srgbClr val="FF0000"/>
                </a:solidFill>
                <a:latin typeface="Montserrat" panose="00000500000000000000" pitchFamily="2" charset="0"/>
                <a:cs typeface="Calibri"/>
              </a:rPr>
              <a:t>: </a:t>
            </a:r>
            <a:r>
              <a:rPr lang="en-US" sz="1400" spc="-4">
                <a:latin typeface="Montserrat" panose="00000500000000000000" pitchFamily="2" charset="0"/>
                <a:cs typeface="Calibri"/>
              </a:rPr>
              <a:t>is </a:t>
            </a:r>
            <a:r>
              <a:rPr lang="en-US" sz="1400" spc="-8">
                <a:latin typeface="Montserrat" panose="00000500000000000000" pitchFamily="2" charset="0"/>
                <a:cs typeface="Calibri"/>
              </a:rPr>
              <a:t>generally </a:t>
            </a:r>
            <a:r>
              <a:rPr lang="en-US" sz="1400" spc="-4">
                <a:solidFill>
                  <a:srgbClr val="FF0000"/>
                </a:solidFill>
                <a:latin typeface="Montserrat" panose="00000500000000000000" pitchFamily="2" charset="0"/>
                <a:cs typeface="Calibri"/>
              </a:rPr>
              <a:t>the </a:t>
            </a:r>
            <a:r>
              <a:rPr lang="en-US" sz="1400" spc="-11">
                <a:solidFill>
                  <a:srgbClr val="FF0000"/>
                </a:solidFill>
                <a:latin typeface="Montserrat" panose="00000500000000000000" pitchFamily="2" charset="0"/>
                <a:cs typeface="Calibri"/>
              </a:rPr>
              <a:t>excision </a:t>
            </a:r>
            <a:r>
              <a:rPr lang="en-US" sz="1400" spc="-8">
                <a:solidFill>
                  <a:srgbClr val="FF0000"/>
                </a:solidFill>
                <a:latin typeface="Montserrat" panose="00000500000000000000" pitchFamily="2" charset="0"/>
                <a:cs typeface="Calibri"/>
              </a:rPr>
              <a:t> </a:t>
            </a:r>
            <a:r>
              <a:rPr lang="en-US" sz="1400" spc="-4">
                <a:solidFill>
                  <a:srgbClr val="FF0000"/>
                </a:solidFill>
                <a:latin typeface="Montserrat" panose="00000500000000000000" pitchFamily="2" charset="0"/>
                <a:cs typeface="Calibri"/>
              </a:rPr>
              <a:t>of</a:t>
            </a:r>
            <a:r>
              <a:rPr lang="en-US" sz="1400">
                <a:solidFill>
                  <a:srgbClr val="FF0000"/>
                </a:solidFill>
                <a:latin typeface="Montserrat" panose="00000500000000000000" pitchFamily="2" charset="0"/>
                <a:cs typeface="Calibri"/>
              </a:rPr>
              <a:t> </a:t>
            </a:r>
            <a:r>
              <a:rPr lang="en-US" sz="1400" spc="-4">
                <a:solidFill>
                  <a:srgbClr val="FF0000"/>
                </a:solidFill>
                <a:latin typeface="Montserrat" panose="00000500000000000000" pitchFamily="2" charset="0"/>
                <a:cs typeface="Calibri"/>
              </a:rPr>
              <a:t>the</a:t>
            </a:r>
            <a:r>
              <a:rPr lang="en-US" sz="1400">
                <a:solidFill>
                  <a:srgbClr val="FF0000"/>
                </a:solidFill>
                <a:latin typeface="Montserrat" panose="00000500000000000000" pitchFamily="2" charset="0"/>
                <a:cs typeface="Calibri"/>
              </a:rPr>
              <a:t> </a:t>
            </a:r>
            <a:r>
              <a:rPr lang="en-US" sz="1400" spc="-4">
                <a:solidFill>
                  <a:srgbClr val="FF0000"/>
                </a:solidFill>
                <a:latin typeface="Montserrat" panose="00000500000000000000" pitchFamily="2" charset="0"/>
                <a:cs typeface="Calibri"/>
              </a:rPr>
              <a:t>ulcer</a:t>
            </a:r>
            <a:r>
              <a:rPr lang="en-US" sz="1400">
                <a:solidFill>
                  <a:srgbClr val="FF0000"/>
                </a:solidFill>
                <a:latin typeface="Montserrat" panose="00000500000000000000" pitchFamily="2" charset="0"/>
                <a:cs typeface="Calibri"/>
              </a:rPr>
              <a:t> </a:t>
            </a:r>
            <a:r>
              <a:rPr lang="en-US" sz="1400">
                <a:latin typeface="Montserrat" panose="00000500000000000000" pitchFamily="2" charset="0"/>
                <a:cs typeface="Calibri"/>
              </a:rPr>
              <a:t>and</a:t>
            </a:r>
            <a:r>
              <a:rPr lang="en-US" sz="1400" spc="4">
                <a:latin typeface="Montserrat" panose="00000500000000000000" pitchFamily="2" charset="0"/>
                <a:cs typeface="Calibri"/>
              </a:rPr>
              <a:t> </a:t>
            </a:r>
            <a:r>
              <a:rPr lang="en-US" sz="1400" spc="-8">
                <a:latin typeface="Montserrat" panose="00000500000000000000" pitchFamily="2" charset="0"/>
                <a:cs typeface="Calibri"/>
              </a:rPr>
              <a:t>repair</a:t>
            </a:r>
            <a:r>
              <a:rPr lang="en-US" sz="1400" spc="-4">
                <a:latin typeface="Montserrat" panose="00000500000000000000" pitchFamily="2" charset="0"/>
                <a:cs typeface="Calibri"/>
              </a:rPr>
              <a:t> of</a:t>
            </a:r>
            <a:r>
              <a:rPr lang="en-US" sz="1400">
                <a:latin typeface="Montserrat" panose="00000500000000000000" pitchFamily="2" charset="0"/>
                <a:cs typeface="Calibri"/>
              </a:rPr>
              <a:t> </a:t>
            </a:r>
            <a:r>
              <a:rPr lang="en-US" sz="1400" spc="-4">
                <a:latin typeface="Montserrat" panose="00000500000000000000" pitchFamily="2" charset="0"/>
                <a:cs typeface="Calibri"/>
              </a:rPr>
              <a:t>the</a:t>
            </a:r>
            <a:r>
              <a:rPr lang="en-US" sz="1400">
                <a:latin typeface="Montserrat" panose="00000500000000000000" pitchFamily="2" charset="0"/>
                <a:cs typeface="Calibri"/>
              </a:rPr>
              <a:t> </a:t>
            </a:r>
            <a:r>
              <a:rPr lang="en-US" sz="1400" spc="-8">
                <a:latin typeface="Montserrat" panose="00000500000000000000" pitchFamily="2" charset="0"/>
                <a:cs typeface="Calibri"/>
              </a:rPr>
              <a:t>gastric</a:t>
            </a:r>
            <a:r>
              <a:rPr lang="en-US" sz="1400" spc="-4">
                <a:latin typeface="Montserrat" panose="00000500000000000000" pitchFamily="2" charset="0"/>
                <a:cs typeface="Calibri"/>
              </a:rPr>
              <a:t> </a:t>
            </a:r>
            <a:r>
              <a:rPr lang="en-US" sz="1400" spc="-11">
                <a:latin typeface="Montserrat" panose="00000500000000000000" pitchFamily="2" charset="0"/>
                <a:cs typeface="Calibri"/>
              </a:rPr>
              <a:t>defect</a:t>
            </a:r>
            <a:r>
              <a:rPr lang="en-US" sz="1400" spc="281">
                <a:latin typeface="Montserrat" panose="00000500000000000000" pitchFamily="2" charset="0"/>
                <a:cs typeface="Calibri"/>
              </a:rPr>
              <a:t> </a:t>
            </a:r>
            <a:r>
              <a:rPr lang="en-US" sz="1400">
                <a:latin typeface="Montserrat" panose="00000500000000000000" pitchFamily="2" charset="0"/>
                <a:cs typeface="Calibri"/>
              </a:rPr>
              <a:t>. </a:t>
            </a:r>
            <a:r>
              <a:rPr lang="en-US" sz="1400" spc="4">
                <a:latin typeface="Montserrat" panose="00000500000000000000" pitchFamily="2" charset="0"/>
                <a:cs typeface="Calibri"/>
              </a:rPr>
              <a:t> </a:t>
            </a:r>
            <a:r>
              <a:rPr lang="en-US" sz="1400" spc="-8">
                <a:solidFill>
                  <a:srgbClr val="FF0000"/>
                </a:solidFill>
                <a:latin typeface="Montserrat" panose="00000500000000000000" pitchFamily="2" charset="0"/>
                <a:cs typeface="Calibri"/>
              </a:rPr>
              <a:t>biopsy </a:t>
            </a:r>
            <a:r>
              <a:rPr lang="en-US" sz="1400" spc="-4">
                <a:latin typeface="Montserrat" panose="00000500000000000000" pitchFamily="2" charset="0"/>
                <a:cs typeface="Calibri"/>
              </a:rPr>
              <a:t>of the ulcer is </a:t>
            </a:r>
            <a:r>
              <a:rPr lang="en-US" sz="1400" spc="-8">
                <a:latin typeface="Montserrat" panose="00000500000000000000" pitchFamily="2" charset="0"/>
                <a:cs typeface="Calibri"/>
              </a:rPr>
              <a:t>important, </a:t>
            </a:r>
            <a:r>
              <a:rPr lang="en-US" sz="1400">
                <a:latin typeface="Montserrat" panose="00000500000000000000" pitchFamily="2" charset="0"/>
                <a:cs typeface="Calibri"/>
              </a:rPr>
              <a:t>as </a:t>
            </a:r>
            <a:r>
              <a:rPr lang="en-US" sz="1400" spc="-4">
                <a:latin typeface="Montserrat" panose="00000500000000000000" pitchFamily="2" charset="0"/>
                <a:cs typeface="Calibri"/>
              </a:rPr>
              <a:t>4–5% of benign </a:t>
            </a:r>
            <a:r>
              <a:rPr lang="en-US" sz="1400" spc="-296">
                <a:latin typeface="Montserrat" panose="00000500000000000000" pitchFamily="2" charset="0"/>
                <a:cs typeface="Calibri"/>
              </a:rPr>
              <a:t> </a:t>
            </a:r>
            <a:r>
              <a:rPr lang="en-US" sz="1400">
                <a:latin typeface="Montserrat" panose="00000500000000000000" pitchFamily="2" charset="0"/>
                <a:cs typeface="Calibri"/>
              </a:rPr>
              <a:t>appearing</a:t>
            </a:r>
            <a:r>
              <a:rPr lang="en-US" sz="1400" spc="-8">
                <a:latin typeface="Montserrat" panose="00000500000000000000" pitchFamily="2" charset="0"/>
                <a:cs typeface="Calibri"/>
              </a:rPr>
              <a:t> ulcers are </a:t>
            </a:r>
            <a:r>
              <a:rPr lang="en-US" sz="1400">
                <a:latin typeface="Montserrat" panose="00000500000000000000" pitchFamily="2" charset="0"/>
                <a:cs typeface="Calibri"/>
              </a:rPr>
              <a:t>actually</a:t>
            </a:r>
            <a:r>
              <a:rPr lang="en-US" sz="1400" spc="-4">
                <a:latin typeface="Montserrat" panose="00000500000000000000" pitchFamily="2" charset="0"/>
                <a:cs typeface="Calibri"/>
              </a:rPr>
              <a:t> </a:t>
            </a:r>
            <a:r>
              <a:rPr lang="en-US" sz="1400" spc="-8">
                <a:latin typeface="Montserrat" panose="00000500000000000000" pitchFamily="2" charset="0"/>
                <a:cs typeface="Calibri"/>
              </a:rPr>
              <a:t>malignant ulcers</a:t>
            </a:r>
            <a:endParaRPr lang="en-US" sz="1400">
              <a:latin typeface="Montserrat" panose="00000500000000000000" pitchFamily="2" charset="0"/>
              <a:cs typeface="Calibri"/>
            </a:endParaRPr>
          </a:p>
          <a:p>
            <a:pPr marL="9525" marR="303848" indent="27146">
              <a:lnSpc>
                <a:spcPts val="1313"/>
              </a:lnSpc>
              <a:spcBef>
                <a:spcPts val="172"/>
              </a:spcBef>
              <a:buChar char="-"/>
              <a:tabLst>
                <a:tab pos="128588" algn="l"/>
              </a:tabLst>
            </a:pPr>
            <a:r>
              <a:rPr lang="en-US" sz="1400" spc="-8">
                <a:latin typeface="Montserrat" panose="00000500000000000000" pitchFamily="2" charset="0"/>
                <a:cs typeface="Calibri"/>
              </a:rPr>
              <a:t>For ulcers </a:t>
            </a:r>
            <a:r>
              <a:rPr lang="en-US" sz="1400">
                <a:latin typeface="Montserrat" panose="00000500000000000000" pitchFamily="2" charset="0"/>
                <a:cs typeface="Calibri"/>
              </a:rPr>
              <a:t>along </a:t>
            </a:r>
            <a:r>
              <a:rPr lang="en-US" sz="1400" spc="-4">
                <a:latin typeface="Montserrat" panose="00000500000000000000" pitchFamily="2" charset="0"/>
                <a:cs typeface="Calibri"/>
              </a:rPr>
              <a:t>the </a:t>
            </a:r>
            <a:r>
              <a:rPr lang="en-US" sz="1400" b="1" spc="-11">
                <a:latin typeface="Montserrat" panose="00000500000000000000" pitchFamily="2" charset="0"/>
                <a:cs typeface="Calibri"/>
              </a:rPr>
              <a:t>greater </a:t>
            </a:r>
            <a:r>
              <a:rPr lang="en-US" sz="1400" b="1" spc="-8">
                <a:latin typeface="Montserrat" panose="00000500000000000000" pitchFamily="2" charset="0"/>
                <a:cs typeface="Calibri"/>
              </a:rPr>
              <a:t>curvature </a:t>
            </a:r>
            <a:r>
              <a:rPr lang="en-US" sz="1400" spc="-4">
                <a:latin typeface="Montserrat" panose="00000500000000000000" pitchFamily="2" charset="0"/>
                <a:cs typeface="Calibri"/>
              </a:rPr>
              <a:t>of the </a:t>
            </a:r>
            <a:r>
              <a:rPr lang="en-US" sz="1400" spc="-296">
                <a:latin typeface="Montserrat" panose="00000500000000000000" pitchFamily="2" charset="0"/>
                <a:cs typeface="Calibri"/>
              </a:rPr>
              <a:t> </a:t>
            </a:r>
            <a:r>
              <a:rPr lang="en-US" sz="1400" spc="-8">
                <a:latin typeface="Montserrat" panose="00000500000000000000" pitchFamily="2" charset="0"/>
                <a:cs typeface="Calibri"/>
              </a:rPr>
              <a:t>stomach,</a:t>
            </a:r>
            <a:r>
              <a:rPr lang="en-US" sz="1400">
                <a:latin typeface="Montserrat" panose="00000500000000000000" pitchFamily="2" charset="0"/>
                <a:cs typeface="Calibri"/>
              </a:rPr>
              <a:t> </a:t>
            </a:r>
            <a:r>
              <a:rPr lang="en-US" sz="1400" b="1" spc="-8">
                <a:latin typeface="Montserrat" panose="00000500000000000000" pitchFamily="2" charset="0"/>
                <a:cs typeface="Calibri"/>
              </a:rPr>
              <a:t>antrum</a:t>
            </a:r>
            <a:r>
              <a:rPr lang="en-US" sz="1400" b="1">
                <a:latin typeface="Montserrat" panose="00000500000000000000" pitchFamily="2" charset="0"/>
                <a:cs typeface="Calibri"/>
              </a:rPr>
              <a:t> </a:t>
            </a:r>
            <a:r>
              <a:rPr lang="en-US" sz="1400" spc="-4">
                <a:latin typeface="Montserrat" panose="00000500000000000000" pitchFamily="2" charset="0"/>
                <a:cs typeface="Calibri"/>
              </a:rPr>
              <a:t>or</a:t>
            </a:r>
            <a:r>
              <a:rPr lang="en-US" sz="1400" spc="4">
                <a:latin typeface="Montserrat" panose="00000500000000000000" pitchFamily="2" charset="0"/>
                <a:cs typeface="Calibri"/>
              </a:rPr>
              <a:t> </a:t>
            </a:r>
            <a:r>
              <a:rPr lang="en-US" sz="1400" b="1" spc="-4">
                <a:latin typeface="Montserrat" panose="00000500000000000000" pitchFamily="2" charset="0"/>
                <a:cs typeface="Calibri"/>
              </a:rPr>
              <a:t>body</a:t>
            </a:r>
            <a:r>
              <a:rPr lang="en-US" sz="1400" b="1" spc="4">
                <a:latin typeface="Montserrat" panose="00000500000000000000" pitchFamily="2" charset="0"/>
                <a:cs typeface="Calibri"/>
              </a:rPr>
              <a:t> </a:t>
            </a:r>
            <a:r>
              <a:rPr lang="en-US" sz="1400" spc="-4">
                <a:latin typeface="Montserrat" panose="00000500000000000000" pitchFamily="2" charset="0"/>
                <a:cs typeface="Calibri"/>
              </a:rPr>
              <a:t>of</a:t>
            </a:r>
            <a:r>
              <a:rPr lang="en-US" sz="1400" spc="-8">
                <a:latin typeface="Montserrat" panose="00000500000000000000" pitchFamily="2" charset="0"/>
                <a:cs typeface="Calibri"/>
              </a:rPr>
              <a:t> </a:t>
            </a:r>
            <a:r>
              <a:rPr lang="en-US" sz="1400" spc="-4">
                <a:latin typeface="Montserrat" panose="00000500000000000000" pitchFamily="2" charset="0"/>
                <a:cs typeface="Calibri"/>
              </a:rPr>
              <a:t>the </a:t>
            </a:r>
            <a:r>
              <a:rPr lang="en-US" sz="1400" spc="-8">
                <a:latin typeface="Montserrat" panose="00000500000000000000" pitchFamily="2" charset="0"/>
                <a:cs typeface="Calibri"/>
              </a:rPr>
              <a:t>stomach </a:t>
            </a:r>
            <a:r>
              <a:rPr lang="en-US" sz="1400" spc="-4">
                <a:latin typeface="Montserrat" panose="00000500000000000000" pitchFamily="2" charset="0"/>
                <a:cs typeface="Calibri"/>
              </a:rPr>
              <a:t> </a:t>
            </a:r>
            <a:r>
              <a:rPr lang="en-US" sz="1400" spc="-8">
                <a:latin typeface="Montserrat" panose="00000500000000000000" pitchFamily="2" charset="0"/>
                <a:cs typeface="Calibri"/>
              </a:rPr>
              <a:t>wedge </a:t>
            </a:r>
            <a:r>
              <a:rPr lang="en-US" sz="1400" spc="-11">
                <a:latin typeface="Montserrat" panose="00000500000000000000" pitchFamily="2" charset="0"/>
                <a:cs typeface="Calibri"/>
              </a:rPr>
              <a:t>excision </a:t>
            </a:r>
            <a:r>
              <a:rPr lang="en-US" sz="1400" spc="-4">
                <a:latin typeface="Montserrat" panose="00000500000000000000" pitchFamily="2" charset="0"/>
                <a:cs typeface="Calibri"/>
              </a:rPr>
              <a:t>of the ulcer </a:t>
            </a:r>
            <a:r>
              <a:rPr lang="en-US" sz="1400">
                <a:latin typeface="Montserrat" panose="00000500000000000000" pitchFamily="2" charset="0"/>
                <a:cs typeface="Calibri"/>
              </a:rPr>
              <a:t>and </a:t>
            </a:r>
            <a:r>
              <a:rPr lang="en-US" sz="1400" spc="-8">
                <a:latin typeface="Montserrat" panose="00000500000000000000" pitchFamily="2" charset="0"/>
                <a:cs typeface="Calibri"/>
              </a:rPr>
              <a:t>closure </a:t>
            </a:r>
            <a:r>
              <a:rPr lang="en-US" sz="1400" spc="-4">
                <a:latin typeface="Montserrat" panose="00000500000000000000" pitchFamily="2" charset="0"/>
                <a:cs typeface="Calibri"/>
              </a:rPr>
              <a:t>of the </a:t>
            </a:r>
            <a:r>
              <a:rPr lang="en-US" sz="1400">
                <a:latin typeface="Montserrat" panose="00000500000000000000" pitchFamily="2" charset="0"/>
                <a:cs typeface="Calibri"/>
              </a:rPr>
              <a:t> </a:t>
            </a:r>
            <a:r>
              <a:rPr lang="en-US" sz="1400" spc="-8">
                <a:latin typeface="Montserrat" panose="00000500000000000000" pitchFamily="2" charset="0"/>
                <a:cs typeface="Calibri"/>
              </a:rPr>
              <a:t>resulting </a:t>
            </a:r>
            <a:r>
              <a:rPr lang="en-US" sz="1400" spc="-11">
                <a:latin typeface="Montserrat" panose="00000500000000000000" pitchFamily="2" charset="0"/>
                <a:cs typeface="Calibri"/>
              </a:rPr>
              <a:t>defect </a:t>
            </a:r>
            <a:r>
              <a:rPr lang="en-US" sz="1400" spc="-8">
                <a:latin typeface="Montserrat" panose="00000500000000000000" pitchFamily="2" charset="0"/>
                <a:cs typeface="Calibri"/>
              </a:rPr>
              <a:t>can </a:t>
            </a:r>
            <a:r>
              <a:rPr lang="en-US" sz="1400" spc="-4">
                <a:latin typeface="Montserrat" panose="00000500000000000000" pitchFamily="2" charset="0"/>
                <a:cs typeface="Calibri"/>
              </a:rPr>
              <a:t>easily be achieved in </a:t>
            </a:r>
            <a:r>
              <a:rPr lang="en-US" sz="1400" spc="-8">
                <a:latin typeface="Montserrat" panose="00000500000000000000" pitchFamily="2" charset="0"/>
                <a:cs typeface="Calibri"/>
              </a:rPr>
              <a:t>most </a:t>
            </a:r>
            <a:r>
              <a:rPr lang="en-US" sz="1400" spc="-296">
                <a:latin typeface="Montserrat" panose="00000500000000000000" pitchFamily="2" charset="0"/>
                <a:cs typeface="Calibri"/>
              </a:rPr>
              <a:t> </a:t>
            </a:r>
            <a:r>
              <a:rPr lang="en-US" sz="1400" spc="-4">
                <a:latin typeface="Montserrat" panose="00000500000000000000" pitchFamily="2" charset="0"/>
                <a:cs typeface="Calibri"/>
              </a:rPr>
              <a:t>cases without causing</a:t>
            </a:r>
            <a:r>
              <a:rPr lang="en-US" sz="1400" spc="4">
                <a:latin typeface="Montserrat" panose="00000500000000000000" pitchFamily="2" charset="0"/>
                <a:cs typeface="Calibri"/>
              </a:rPr>
              <a:t> </a:t>
            </a:r>
            <a:r>
              <a:rPr lang="en-US" sz="1400" spc="-8">
                <a:latin typeface="Montserrat" panose="00000500000000000000" pitchFamily="2" charset="0"/>
                <a:cs typeface="Calibri"/>
              </a:rPr>
              <a:t>significant</a:t>
            </a:r>
            <a:r>
              <a:rPr lang="en-US" sz="1400">
                <a:latin typeface="Montserrat" panose="00000500000000000000" pitchFamily="2" charset="0"/>
                <a:cs typeface="Calibri"/>
              </a:rPr>
              <a:t> </a:t>
            </a:r>
            <a:r>
              <a:rPr lang="en-US" sz="1400" spc="-11">
                <a:latin typeface="Montserrat" panose="00000500000000000000" pitchFamily="2" charset="0"/>
                <a:cs typeface="Calibri"/>
              </a:rPr>
              <a:t>deformation </a:t>
            </a:r>
            <a:r>
              <a:rPr lang="en-US" sz="1400" spc="-296">
                <a:latin typeface="Montserrat" panose="00000500000000000000" pitchFamily="2" charset="0"/>
                <a:cs typeface="Calibri"/>
              </a:rPr>
              <a:t> </a:t>
            </a:r>
            <a:r>
              <a:rPr lang="en-US" sz="1400" spc="-4">
                <a:latin typeface="Montserrat" panose="00000500000000000000" pitchFamily="2" charset="0"/>
                <a:cs typeface="Calibri"/>
              </a:rPr>
              <a:t>of</a:t>
            </a:r>
            <a:r>
              <a:rPr lang="en-US" sz="1400" spc="-8">
                <a:latin typeface="Montserrat" panose="00000500000000000000" pitchFamily="2" charset="0"/>
                <a:cs typeface="Calibri"/>
              </a:rPr>
              <a:t> </a:t>
            </a:r>
            <a:r>
              <a:rPr lang="en-US" sz="1400" spc="-4">
                <a:latin typeface="Montserrat" panose="00000500000000000000" pitchFamily="2" charset="0"/>
                <a:cs typeface="Calibri"/>
              </a:rPr>
              <a:t>the </a:t>
            </a:r>
            <a:r>
              <a:rPr lang="en-US" sz="1400" spc="-8">
                <a:latin typeface="Montserrat" panose="00000500000000000000" pitchFamily="2" charset="0"/>
                <a:cs typeface="Calibri"/>
              </a:rPr>
              <a:t>stomach.</a:t>
            </a:r>
            <a:endParaRPr lang="en-US" sz="1400">
              <a:latin typeface="Montserrat" panose="00000500000000000000" pitchFamily="2" charset="0"/>
              <a:cs typeface="Calibri"/>
            </a:endParaRPr>
          </a:p>
          <a:p>
            <a:pPr marL="9525" marR="161449">
              <a:lnSpc>
                <a:spcPts val="1313"/>
              </a:lnSpc>
              <a:spcBef>
                <a:spcPts val="217"/>
              </a:spcBef>
              <a:buChar char="-"/>
              <a:tabLst>
                <a:tab pos="100965" algn="l"/>
              </a:tabLst>
            </a:pPr>
            <a:r>
              <a:rPr lang="en-US" sz="1400" spc="-8">
                <a:latin typeface="Montserrat" panose="00000500000000000000" pitchFamily="2" charset="0"/>
                <a:cs typeface="Calibri"/>
              </a:rPr>
              <a:t>For</a:t>
            </a:r>
            <a:r>
              <a:rPr lang="en-US" sz="1400" spc="-11">
                <a:latin typeface="Montserrat" panose="00000500000000000000" pitchFamily="2" charset="0"/>
                <a:cs typeface="Calibri"/>
              </a:rPr>
              <a:t> </a:t>
            </a:r>
            <a:r>
              <a:rPr lang="en-US" sz="1400" spc="-8">
                <a:latin typeface="Montserrat" panose="00000500000000000000" pitchFamily="2" charset="0"/>
                <a:cs typeface="Calibri"/>
              </a:rPr>
              <a:t>ulcers </a:t>
            </a:r>
            <a:r>
              <a:rPr lang="en-US" sz="1400" spc="-4">
                <a:latin typeface="Montserrat" panose="00000500000000000000" pitchFamily="2" charset="0"/>
                <a:cs typeface="Calibri"/>
              </a:rPr>
              <a:t>in</a:t>
            </a:r>
            <a:r>
              <a:rPr lang="en-US" sz="1400">
                <a:latin typeface="Montserrat" panose="00000500000000000000" pitchFamily="2" charset="0"/>
                <a:cs typeface="Calibri"/>
              </a:rPr>
              <a:t> </a:t>
            </a:r>
            <a:r>
              <a:rPr lang="en-US" sz="1400" b="1" spc="-4">
                <a:latin typeface="Montserrat" panose="00000500000000000000" pitchFamily="2" charset="0"/>
                <a:cs typeface="Calibri"/>
              </a:rPr>
              <a:t>the</a:t>
            </a:r>
            <a:r>
              <a:rPr lang="en-US" sz="1400" b="1" spc="-8">
                <a:latin typeface="Montserrat" panose="00000500000000000000" pitchFamily="2" charset="0"/>
                <a:cs typeface="Calibri"/>
              </a:rPr>
              <a:t> </a:t>
            </a:r>
            <a:r>
              <a:rPr lang="en-US" sz="1400" b="1" spc="-4">
                <a:latin typeface="Montserrat" panose="00000500000000000000" pitchFamily="2" charset="0"/>
                <a:cs typeface="Calibri"/>
              </a:rPr>
              <a:t>lesser</a:t>
            </a:r>
            <a:r>
              <a:rPr lang="en-US" sz="1400" b="1" spc="-8">
                <a:latin typeface="Montserrat" panose="00000500000000000000" pitchFamily="2" charset="0"/>
                <a:cs typeface="Calibri"/>
              </a:rPr>
              <a:t> curvature</a:t>
            </a:r>
            <a:r>
              <a:rPr lang="en-US" sz="1400" b="1" spc="15">
                <a:latin typeface="Montserrat" panose="00000500000000000000" pitchFamily="2" charset="0"/>
                <a:cs typeface="Calibri"/>
              </a:rPr>
              <a:t> </a:t>
            </a:r>
            <a:r>
              <a:rPr lang="en-US" sz="1400">
                <a:latin typeface="Montserrat" panose="00000500000000000000" pitchFamily="2" charset="0"/>
                <a:cs typeface="Calibri"/>
              </a:rPr>
              <a:t>,</a:t>
            </a:r>
            <a:r>
              <a:rPr lang="en-US" sz="1400" spc="-8">
                <a:latin typeface="Montserrat" panose="00000500000000000000" pitchFamily="2" charset="0"/>
                <a:cs typeface="Calibri"/>
              </a:rPr>
              <a:t> </a:t>
            </a:r>
            <a:r>
              <a:rPr lang="en-US" sz="1400" spc="-4">
                <a:latin typeface="Montserrat" panose="00000500000000000000" pitchFamily="2" charset="0"/>
                <a:cs typeface="Calibri"/>
              </a:rPr>
              <a:t>due</a:t>
            </a:r>
            <a:r>
              <a:rPr lang="en-US" sz="1400" spc="-8">
                <a:latin typeface="Montserrat" panose="00000500000000000000" pitchFamily="2" charset="0"/>
                <a:cs typeface="Calibri"/>
              </a:rPr>
              <a:t> to </a:t>
            </a:r>
            <a:r>
              <a:rPr lang="en-US" sz="1400" spc="-4">
                <a:latin typeface="Montserrat" panose="00000500000000000000" pitchFamily="2" charset="0"/>
                <a:cs typeface="Calibri"/>
              </a:rPr>
              <a:t>the </a:t>
            </a:r>
            <a:r>
              <a:rPr lang="en-US" sz="1400">
                <a:latin typeface="Montserrat" panose="00000500000000000000" pitchFamily="2" charset="0"/>
                <a:cs typeface="Calibri"/>
              </a:rPr>
              <a:t> </a:t>
            </a:r>
            <a:r>
              <a:rPr lang="en-US" sz="1400" spc="-4">
                <a:latin typeface="Montserrat" panose="00000500000000000000" pitchFamily="2" charset="0"/>
                <a:cs typeface="Calibri"/>
              </a:rPr>
              <a:t>rich </a:t>
            </a:r>
            <a:r>
              <a:rPr lang="en-US" sz="1400" spc="-8">
                <a:latin typeface="Montserrat" panose="00000500000000000000" pitchFamily="2" charset="0"/>
                <a:cs typeface="Calibri"/>
              </a:rPr>
              <a:t>arcades </a:t>
            </a:r>
            <a:r>
              <a:rPr lang="en-US" sz="1400" spc="-4">
                <a:latin typeface="Montserrat" panose="00000500000000000000" pitchFamily="2" charset="0"/>
                <a:cs typeface="Calibri"/>
              </a:rPr>
              <a:t>of the </a:t>
            </a:r>
            <a:r>
              <a:rPr lang="en-US" sz="1400" spc="-8">
                <a:latin typeface="Montserrat" panose="00000500000000000000" pitchFamily="2" charset="0"/>
                <a:cs typeface="Calibri"/>
              </a:rPr>
              <a:t>left</a:t>
            </a:r>
            <a:r>
              <a:rPr lang="en-US" sz="1400" spc="-4">
                <a:latin typeface="Montserrat" panose="00000500000000000000" pitchFamily="2" charset="0"/>
                <a:cs typeface="Calibri"/>
              </a:rPr>
              <a:t> </a:t>
            </a:r>
            <a:r>
              <a:rPr lang="en-US" sz="1400" spc="-8">
                <a:latin typeface="Montserrat" panose="00000500000000000000" pitchFamily="2" charset="0"/>
                <a:cs typeface="Calibri"/>
              </a:rPr>
              <a:t>gastric </a:t>
            </a:r>
            <a:r>
              <a:rPr lang="en-US" sz="1400" spc="-4">
                <a:latin typeface="Montserrat" panose="00000500000000000000" pitchFamily="2" charset="0"/>
                <a:cs typeface="Calibri"/>
              </a:rPr>
              <a:t>artery </a:t>
            </a:r>
            <a:r>
              <a:rPr lang="en-US" sz="1400">
                <a:latin typeface="Montserrat" panose="00000500000000000000" pitchFamily="2" charset="0"/>
                <a:cs typeface="Calibri"/>
              </a:rPr>
              <a:t>, </a:t>
            </a:r>
            <a:r>
              <a:rPr lang="en-US" sz="1400" spc="-8">
                <a:latin typeface="Montserrat" panose="00000500000000000000" pitchFamily="2" charset="0"/>
                <a:cs typeface="Calibri"/>
              </a:rPr>
              <a:t>wedge </a:t>
            </a:r>
            <a:r>
              <a:rPr lang="en-US" sz="1400" spc="-4">
                <a:latin typeface="Montserrat" panose="00000500000000000000" pitchFamily="2" charset="0"/>
                <a:cs typeface="Calibri"/>
              </a:rPr>
              <a:t> </a:t>
            </a:r>
            <a:r>
              <a:rPr lang="en-US" sz="1400" spc="-11">
                <a:latin typeface="Montserrat" panose="00000500000000000000" pitchFamily="2" charset="0"/>
                <a:cs typeface="Calibri"/>
              </a:rPr>
              <a:t>excision</a:t>
            </a:r>
            <a:r>
              <a:rPr lang="en-US" sz="1400" spc="-8">
                <a:latin typeface="Montserrat" panose="00000500000000000000" pitchFamily="2" charset="0"/>
                <a:cs typeface="Calibri"/>
              </a:rPr>
              <a:t> would </a:t>
            </a:r>
            <a:r>
              <a:rPr lang="en-US" sz="1400" spc="-11">
                <a:latin typeface="Montserrat" panose="00000500000000000000" pitchFamily="2" charset="0"/>
                <a:cs typeface="Calibri"/>
              </a:rPr>
              <a:t>leave</a:t>
            </a:r>
            <a:r>
              <a:rPr lang="en-US" sz="1400" spc="-8">
                <a:latin typeface="Montserrat" panose="00000500000000000000" pitchFamily="2" charset="0"/>
                <a:cs typeface="Calibri"/>
              </a:rPr>
              <a:t> </a:t>
            </a:r>
            <a:r>
              <a:rPr lang="en-US" sz="1400">
                <a:latin typeface="Montserrat" panose="00000500000000000000" pitchFamily="2" charset="0"/>
                <a:cs typeface="Calibri"/>
              </a:rPr>
              <a:t>a</a:t>
            </a:r>
            <a:r>
              <a:rPr lang="en-US" sz="1400" spc="-8">
                <a:latin typeface="Montserrat" panose="00000500000000000000" pitchFamily="2" charset="0"/>
                <a:cs typeface="Calibri"/>
              </a:rPr>
              <a:t> stomach deformation, </a:t>
            </a:r>
            <a:r>
              <a:rPr lang="en-US" sz="1400" spc="-4">
                <a:latin typeface="Montserrat" panose="00000500000000000000" pitchFamily="2" charset="0"/>
                <a:cs typeface="Calibri"/>
              </a:rPr>
              <a:t>So </a:t>
            </a:r>
            <a:r>
              <a:rPr lang="en-US" sz="1400">
                <a:latin typeface="Montserrat" panose="00000500000000000000" pitchFamily="2" charset="0"/>
                <a:cs typeface="Calibri"/>
              </a:rPr>
              <a:t> </a:t>
            </a:r>
            <a:r>
              <a:rPr lang="en-US" sz="1400" spc="-8">
                <a:latin typeface="Montserrat" panose="00000500000000000000" pitchFamily="2" charset="0"/>
                <a:cs typeface="Calibri"/>
              </a:rPr>
              <a:t>distal </a:t>
            </a:r>
            <a:r>
              <a:rPr lang="en-US" sz="1400" spc="-11">
                <a:latin typeface="Montserrat" panose="00000500000000000000" pitchFamily="2" charset="0"/>
                <a:cs typeface="Calibri"/>
              </a:rPr>
              <a:t>gastrectomy </a:t>
            </a:r>
            <a:r>
              <a:rPr lang="en-US" sz="1400" spc="-4">
                <a:latin typeface="Montserrat" panose="00000500000000000000" pitchFamily="2" charset="0"/>
                <a:cs typeface="Calibri"/>
              </a:rPr>
              <a:t>with </a:t>
            </a:r>
            <a:r>
              <a:rPr lang="en-US" sz="1400" spc="-8" err="1">
                <a:latin typeface="Montserrat" panose="00000500000000000000" pitchFamily="2" charset="0"/>
                <a:cs typeface="Calibri"/>
              </a:rPr>
              <a:t>Bilroth</a:t>
            </a:r>
            <a:r>
              <a:rPr lang="en-US" sz="1400" spc="-8">
                <a:latin typeface="Montserrat" panose="00000500000000000000" pitchFamily="2" charset="0"/>
                <a:cs typeface="Calibri"/>
              </a:rPr>
              <a:t> </a:t>
            </a:r>
            <a:r>
              <a:rPr lang="en-US" sz="1400">
                <a:latin typeface="Montserrat" panose="00000500000000000000" pitchFamily="2" charset="0"/>
                <a:cs typeface="Calibri"/>
              </a:rPr>
              <a:t>I </a:t>
            </a:r>
            <a:r>
              <a:rPr lang="en-US" sz="1400" spc="-4">
                <a:latin typeface="Montserrat" panose="00000500000000000000" pitchFamily="2" charset="0"/>
                <a:cs typeface="Calibri"/>
              </a:rPr>
              <a:t>or </a:t>
            </a:r>
            <a:r>
              <a:rPr lang="en-US" sz="1400" spc="-8" err="1">
                <a:latin typeface="Montserrat" panose="00000500000000000000" pitchFamily="2" charset="0"/>
                <a:cs typeface="Calibri"/>
              </a:rPr>
              <a:t>Bilroth</a:t>
            </a:r>
            <a:r>
              <a:rPr lang="en-US" sz="1400" spc="-8">
                <a:latin typeface="Montserrat" panose="00000500000000000000" pitchFamily="2" charset="0"/>
                <a:cs typeface="Calibri"/>
              </a:rPr>
              <a:t> </a:t>
            </a:r>
            <a:r>
              <a:rPr lang="en-US" sz="1400" spc="-4">
                <a:latin typeface="Montserrat" panose="00000500000000000000" pitchFamily="2" charset="0"/>
                <a:cs typeface="Calibri"/>
              </a:rPr>
              <a:t>II </a:t>
            </a:r>
            <a:r>
              <a:rPr lang="en-US" sz="1400">
                <a:latin typeface="Montserrat" panose="00000500000000000000" pitchFamily="2" charset="0"/>
                <a:cs typeface="Calibri"/>
              </a:rPr>
              <a:t>as a </a:t>
            </a:r>
            <a:r>
              <a:rPr lang="en-US" sz="1400" spc="4">
                <a:latin typeface="Montserrat" panose="00000500000000000000" pitchFamily="2" charset="0"/>
                <a:cs typeface="Calibri"/>
              </a:rPr>
              <a:t> </a:t>
            </a:r>
            <a:r>
              <a:rPr lang="en-US" sz="1400" spc="-8">
                <a:latin typeface="Montserrat" panose="00000500000000000000" pitchFamily="2" charset="0"/>
                <a:cs typeface="Calibri"/>
              </a:rPr>
              <a:t>reconstruction surgery</a:t>
            </a:r>
            <a:r>
              <a:rPr lang="en-US" sz="1400" spc="4">
                <a:latin typeface="Montserrat" panose="00000500000000000000" pitchFamily="2" charset="0"/>
                <a:cs typeface="Calibri"/>
              </a:rPr>
              <a:t> </a:t>
            </a:r>
            <a:r>
              <a:rPr lang="en-US" sz="1400" spc="-8">
                <a:latin typeface="Montserrat" panose="00000500000000000000" pitchFamily="2" charset="0"/>
                <a:cs typeface="Calibri"/>
              </a:rPr>
              <a:t>to resume</a:t>
            </a:r>
            <a:r>
              <a:rPr lang="en-US" sz="1400" spc="-4">
                <a:latin typeface="Montserrat" panose="00000500000000000000" pitchFamily="2" charset="0"/>
                <a:cs typeface="Calibri"/>
              </a:rPr>
              <a:t> GI</a:t>
            </a:r>
            <a:r>
              <a:rPr lang="en-US" sz="1400" spc="-8">
                <a:latin typeface="Montserrat" panose="00000500000000000000" pitchFamily="2" charset="0"/>
                <a:cs typeface="Calibri"/>
              </a:rPr>
              <a:t> continuity</a:t>
            </a:r>
            <a:r>
              <a:rPr lang="en-US" sz="1400" spc="-4">
                <a:latin typeface="Montserrat" panose="00000500000000000000" pitchFamily="2" charset="0"/>
                <a:cs typeface="Calibri"/>
              </a:rPr>
              <a:t> </a:t>
            </a:r>
            <a:r>
              <a:rPr lang="en-US" sz="1400">
                <a:latin typeface="Montserrat" panose="00000500000000000000" pitchFamily="2" charset="0"/>
                <a:cs typeface="Calibri"/>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25596" y="469537"/>
            <a:ext cx="6960163" cy="1059361"/>
          </a:xfrm>
          <a:prstGeom prst="rect">
            <a:avLst/>
          </a:prstGeom>
        </p:spPr>
        <p:txBody>
          <a:bodyPr vert="horz" wrap="square" lIns="0" tIns="7144" rIns="0" bIns="0" rtlCol="0">
            <a:spAutoFit/>
          </a:bodyPr>
          <a:lstStyle/>
          <a:p>
            <a:pPr marL="9525" marR="3810" indent="23336">
              <a:lnSpc>
                <a:spcPct val="101000"/>
              </a:lnSpc>
              <a:spcBef>
                <a:spcPts val="56"/>
              </a:spcBef>
            </a:pPr>
            <a:r>
              <a:rPr lang="en-US" sz="1350" b="1" spc="-4">
                <a:solidFill>
                  <a:srgbClr val="FF0000"/>
                </a:solidFill>
                <a:latin typeface="Montserrat" panose="00000500000000000000" pitchFamily="2" charset="0"/>
              </a:rPr>
              <a:t>2.Bleeding</a:t>
            </a:r>
            <a:r>
              <a:rPr lang="en-US" sz="1350" b="1" spc="-34">
                <a:solidFill>
                  <a:srgbClr val="FF0000"/>
                </a:solidFill>
                <a:latin typeface="Montserrat" panose="00000500000000000000" pitchFamily="2" charset="0"/>
              </a:rPr>
              <a:t> </a:t>
            </a:r>
            <a:r>
              <a:rPr lang="en-US" sz="1350" b="1" spc="-4">
                <a:solidFill>
                  <a:srgbClr val="FF0000"/>
                </a:solidFill>
                <a:latin typeface="Montserrat" panose="00000500000000000000" pitchFamily="2" charset="0"/>
              </a:rPr>
              <a:t>duodenal</a:t>
            </a:r>
            <a:r>
              <a:rPr lang="en-US" sz="1350" b="1" spc="-30">
                <a:solidFill>
                  <a:srgbClr val="FF0000"/>
                </a:solidFill>
                <a:latin typeface="Montserrat" panose="00000500000000000000" pitchFamily="2" charset="0"/>
              </a:rPr>
              <a:t> </a:t>
            </a:r>
            <a:r>
              <a:rPr lang="en-US" sz="1350" b="1" spc="-4">
                <a:solidFill>
                  <a:srgbClr val="FF0000"/>
                </a:solidFill>
                <a:latin typeface="Montserrat" panose="00000500000000000000" pitchFamily="2" charset="0"/>
              </a:rPr>
              <a:t>ulcer</a:t>
            </a:r>
            <a:endParaRPr lang="en-US" sz="1350" spc="-4">
              <a:latin typeface="Montserrat" panose="00000500000000000000" pitchFamily="2" charset="0"/>
              <a:cs typeface="Calibri"/>
            </a:endParaRPr>
          </a:p>
          <a:p>
            <a:pPr marL="9525" marR="3810" indent="23336">
              <a:lnSpc>
                <a:spcPct val="101000"/>
              </a:lnSpc>
              <a:spcBef>
                <a:spcPts val="56"/>
              </a:spcBef>
            </a:pPr>
            <a:r>
              <a:rPr sz="1350" spc="-4">
                <a:latin typeface="Montserrat" panose="00000500000000000000" pitchFamily="2" charset="0"/>
                <a:cs typeface="Calibri"/>
              </a:rPr>
              <a:t>Dissection is carried out </a:t>
            </a:r>
            <a:r>
              <a:rPr sz="1350" spc="-8">
                <a:latin typeface="Montserrat" panose="00000500000000000000" pitchFamily="2" charset="0"/>
                <a:cs typeface="Calibri"/>
              </a:rPr>
              <a:t>to expose </a:t>
            </a:r>
            <a:r>
              <a:rPr sz="1350" spc="-4">
                <a:latin typeface="Montserrat" panose="00000500000000000000" pitchFamily="2" charset="0"/>
                <a:cs typeface="Calibri"/>
              </a:rPr>
              <a:t>the pylorus </a:t>
            </a:r>
            <a:r>
              <a:rPr sz="1350">
                <a:latin typeface="Montserrat" panose="00000500000000000000" pitchFamily="2" charset="0"/>
                <a:cs typeface="Calibri"/>
              </a:rPr>
              <a:t>and </a:t>
            </a:r>
            <a:r>
              <a:rPr sz="1350" spc="-11">
                <a:latin typeface="Montserrat" panose="00000500000000000000" pitchFamily="2" charset="0"/>
                <a:cs typeface="Calibri"/>
              </a:rPr>
              <a:t>first </a:t>
            </a:r>
            <a:r>
              <a:rPr sz="1350" spc="-4">
                <a:latin typeface="Montserrat" panose="00000500000000000000" pitchFamily="2" charset="0"/>
                <a:cs typeface="Calibri"/>
              </a:rPr>
              <a:t>part of the </a:t>
            </a:r>
            <a:r>
              <a:rPr sz="1350">
                <a:latin typeface="Montserrat" panose="00000500000000000000" pitchFamily="2" charset="0"/>
                <a:cs typeface="Calibri"/>
              </a:rPr>
              <a:t> </a:t>
            </a:r>
            <a:r>
              <a:rPr sz="1350" spc="-4">
                <a:latin typeface="Montserrat" panose="00000500000000000000" pitchFamily="2" charset="0"/>
                <a:cs typeface="Calibri"/>
              </a:rPr>
              <a:t>duodenum.</a:t>
            </a:r>
            <a:r>
              <a:rPr sz="1350" spc="8">
                <a:latin typeface="Montserrat" panose="00000500000000000000" pitchFamily="2" charset="0"/>
                <a:cs typeface="Calibri"/>
              </a:rPr>
              <a:t> </a:t>
            </a:r>
            <a:r>
              <a:rPr sz="1350" b="1" spc="-4">
                <a:solidFill>
                  <a:srgbClr val="FF0000"/>
                </a:solidFill>
                <a:latin typeface="Montserrat" panose="00000500000000000000" pitchFamily="2" charset="0"/>
                <a:cs typeface="Calibri"/>
              </a:rPr>
              <a:t>An</a:t>
            </a:r>
            <a:r>
              <a:rPr sz="1350" b="1" spc="-8">
                <a:solidFill>
                  <a:srgbClr val="FF0000"/>
                </a:solidFill>
                <a:latin typeface="Montserrat" panose="00000500000000000000" pitchFamily="2" charset="0"/>
                <a:cs typeface="Calibri"/>
              </a:rPr>
              <a:t> anterior </a:t>
            </a:r>
            <a:r>
              <a:rPr sz="1350" b="1" spc="-4">
                <a:solidFill>
                  <a:srgbClr val="FF0000"/>
                </a:solidFill>
                <a:latin typeface="Montserrat" panose="00000500000000000000" pitchFamily="2" charset="0"/>
                <a:cs typeface="Calibri"/>
              </a:rPr>
              <a:t>longitudinal</a:t>
            </a:r>
            <a:r>
              <a:rPr sz="1350" b="1" spc="-8">
                <a:solidFill>
                  <a:srgbClr val="FF0000"/>
                </a:solidFill>
                <a:latin typeface="Montserrat" panose="00000500000000000000" pitchFamily="2" charset="0"/>
                <a:cs typeface="Calibri"/>
              </a:rPr>
              <a:t> duodenotomy</a:t>
            </a:r>
            <a:r>
              <a:rPr sz="1350" b="1" spc="34">
                <a:solidFill>
                  <a:srgbClr val="FF0000"/>
                </a:solidFill>
                <a:latin typeface="Montserrat" panose="00000500000000000000" pitchFamily="2" charset="0"/>
                <a:cs typeface="Calibri"/>
              </a:rPr>
              <a:t> </a:t>
            </a:r>
            <a:r>
              <a:rPr sz="1350" spc="-4">
                <a:latin typeface="Montserrat" panose="00000500000000000000" pitchFamily="2" charset="0"/>
                <a:cs typeface="Calibri"/>
              </a:rPr>
              <a:t>is</a:t>
            </a:r>
            <a:r>
              <a:rPr sz="1350" spc="-8">
                <a:latin typeface="Montserrat" panose="00000500000000000000" pitchFamily="2" charset="0"/>
                <a:cs typeface="Calibri"/>
              </a:rPr>
              <a:t> </a:t>
            </a:r>
            <a:r>
              <a:rPr sz="1350" spc="-4">
                <a:latin typeface="Montserrat" panose="00000500000000000000" pitchFamily="2" charset="0"/>
                <a:cs typeface="Calibri"/>
              </a:rPr>
              <a:t>made</a:t>
            </a:r>
            <a:r>
              <a:rPr sz="1350" spc="-8">
                <a:latin typeface="Montserrat" panose="00000500000000000000" pitchFamily="2" charset="0"/>
                <a:cs typeface="Calibri"/>
              </a:rPr>
              <a:t> extending </a:t>
            </a:r>
            <a:r>
              <a:rPr sz="1350" spc="-296">
                <a:latin typeface="Montserrat" panose="00000500000000000000" pitchFamily="2" charset="0"/>
                <a:cs typeface="Calibri"/>
              </a:rPr>
              <a:t> </a:t>
            </a:r>
            <a:r>
              <a:rPr sz="1350" spc="-8">
                <a:latin typeface="Montserrat" panose="00000500000000000000" pitchFamily="2" charset="0"/>
                <a:cs typeface="Calibri"/>
              </a:rPr>
              <a:t>through </a:t>
            </a:r>
            <a:r>
              <a:rPr sz="1350" spc="-4">
                <a:latin typeface="Montserrat" panose="00000500000000000000" pitchFamily="2" charset="0"/>
                <a:cs typeface="Calibri"/>
              </a:rPr>
              <a:t>the pyloric</a:t>
            </a:r>
            <a:r>
              <a:rPr sz="1350">
                <a:latin typeface="Montserrat" panose="00000500000000000000" pitchFamily="2" charset="0"/>
                <a:cs typeface="Calibri"/>
              </a:rPr>
              <a:t> </a:t>
            </a:r>
            <a:r>
              <a:rPr sz="1350" spc="-4">
                <a:latin typeface="Montserrat" panose="00000500000000000000" pitchFamily="2" charset="0"/>
                <a:cs typeface="Calibri"/>
              </a:rPr>
              <a:t>channel </a:t>
            </a:r>
            <a:r>
              <a:rPr sz="1350" spc="-8">
                <a:latin typeface="Montserrat" panose="00000500000000000000" pitchFamily="2" charset="0"/>
                <a:cs typeface="Calibri"/>
              </a:rPr>
              <a:t>to </a:t>
            </a:r>
            <a:r>
              <a:rPr sz="1350" spc="-4">
                <a:latin typeface="Montserrat" panose="00000500000000000000" pitchFamily="2" charset="0"/>
                <a:cs typeface="Calibri"/>
              </a:rPr>
              <a:t>the </a:t>
            </a:r>
            <a:r>
              <a:rPr sz="1350" spc="-8">
                <a:latin typeface="Montserrat" panose="00000500000000000000" pitchFamily="2" charset="0"/>
                <a:cs typeface="Calibri"/>
              </a:rPr>
              <a:t>distal stomach. </a:t>
            </a:r>
            <a:r>
              <a:rPr sz="1350" spc="-4">
                <a:latin typeface="Montserrat" panose="00000500000000000000" pitchFamily="2" charset="0"/>
                <a:cs typeface="Calibri"/>
              </a:rPr>
              <a:t>Bleeding </a:t>
            </a:r>
            <a:r>
              <a:rPr sz="1350" spc="-8">
                <a:latin typeface="Montserrat" panose="00000500000000000000" pitchFamily="2" charset="0"/>
                <a:cs typeface="Calibri"/>
              </a:rPr>
              <a:t>from </a:t>
            </a:r>
            <a:r>
              <a:rPr sz="1350" spc="-4">
                <a:latin typeface="Montserrat" panose="00000500000000000000" pitchFamily="2" charset="0"/>
                <a:cs typeface="Calibri"/>
              </a:rPr>
              <a:t>the </a:t>
            </a:r>
            <a:r>
              <a:rPr sz="1350">
                <a:latin typeface="Montserrat" panose="00000500000000000000" pitchFamily="2" charset="0"/>
                <a:cs typeface="Calibri"/>
              </a:rPr>
              <a:t> </a:t>
            </a:r>
            <a:r>
              <a:rPr sz="1350" spc="-11">
                <a:latin typeface="Montserrat" panose="00000500000000000000" pitchFamily="2" charset="0"/>
                <a:cs typeface="Calibri"/>
              </a:rPr>
              <a:t>GDA</a:t>
            </a:r>
            <a:r>
              <a:rPr sz="1350" spc="-4">
                <a:latin typeface="Montserrat" panose="00000500000000000000" pitchFamily="2" charset="0"/>
                <a:cs typeface="Calibri"/>
              </a:rPr>
              <a:t> </a:t>
            </a:r>
            <a:r>
              <a:rPr sz="1350" spc="-8">
                <a:latin typeface="Montserrat" panose="00000500000000000000" pitchFamily="2" charset="0"/>
                <a:cs typeface="Calibri"/>
              </a:rPr>
              <a:t>complex</a:t>
            </a:r>
            <a:r>
              <a:rPr sz="1350" spc="-4">
                <a:latin typeface="Montserrat" panose="00000500000000000000" pitchFamily="2" charset="0"/>
                <a:cs typeface="Calibri"/>
              </a:rPr>
              <a:t> is </a:t>
            </a:r>
            <a:r>
              <a:rPr sz="1350" spc="-11">
                <a:latin typeface="Montserrat" panose="00000500000000000000" pitchFamily="2" charset="0"/>
                <a:cs typeface="Calibri"/>
              </a:rPr>
              <a:t>controlled</a:t>
            </a:r>
            <a:r>
              <a:rPr sz="1350" spc="11">
                <a:latin typeface="Montserrat" panose="00000500000000000000" pitchFamily="2" charset="0"/>
                <a:cs typeface="Calibri"/>
              </a:rPr>
              <a:t> </a:t>
            </a:r>
            <a:r>
              <a:rPr sz="1350" spc="-4">
                <a:latin typeface="Montserrat" panose="00000500000000000000" pitchFamily="2" charset="0"/>
                <a:cs typeface="Calibri"/>
              </a:rPr>
              <a:t>with </a:t>
            </a:r>
            <a:r>
              <a:rPr sz="1350">
                <a:latin typeface="Montserrat" panose="00000500000000000000" pitchFamily="2" charset="0"/>
                <a:cs typeface="Calibri"/>
              </a:rPr>
              <a:t>a</a:t>
            </a:r>
            <a:r>
              <a:rPr sz="1350" spc="30">
                <a:latin typeface="Montserrat" panose="00000500000000000000" pitchFamily="2" charset="0"/>
                <a:cs typeface="Calibri"/>
              </a:rPr>
              <a:t> </a:t>
            </a:r>
            <a:r>
              <a:rPr sz="1350" b="1" spc="-8">
                <a:solidFill>
                  <a:srgbClr val="FF0000"/>
                </a:solidFill>
                <a:latin typeface="Montserrat" panose="00000500000000000000" pitchFamily="2" charset="0"/>
                <a:cs typeface="Calibri"/>
              </a:rPr>
              <a:t>ligation</a:t>
            </a:r>
            <a:r>
              <a:rPr sz="1350" b="1" spc="-4">
                <a:solidFill>
                  <a:srgbClr val="FF0000"/>
                </a:solidFill>
                <a:latin typeface="Montserrat" panose="00000500000000000000" pitchFamily="2" charset="0"/>
                <a:cs typeface="Calibri"/>
              </a:rPr>
              <a:t> </a:t>
            </a:r>
            <a:r>
              <a:rPr sz="1350" b="1">
                <a:solidFill>
                  <a:srgbClr val="FF0000"/>
                </a:solidFill>
                <a:latin typeface="Montserrat" panose="00000500000000000000" pitchFamily="2" charset="0"/>
                <a:cs typeface="Calibri"/>
              </a:rPr>
              <a:t>,</a:t>
            </a:r>
            <a:r>
              <a:rPr sz="1350" b="1" spc="8">
                <a:solidFill>
                  <a:srgbClr val="FF0000"/>
                </a:solidFill>
                <a:latin typeface="Montserrat" panose="00000500000000000000" pitchFamily="2" charset="0"/>
                <a:cs typeface="Calibri"/>
              </a:rPr>
              <a:t> </a:t>
            </a:r>
            <a:r>
              <a:rPr sz="1350" spc="-4">
                <a:latin typeface="Montserrat" panose="00000500000000000000" pitchFamily="2" charset="0"/>
                <a:cs typeface="Calibri"/>
              </a:rPr>
              <a:t>then close</a:t>
            </a:r>
            <a:r>
              <a:rPr sz="1350">
                <a:latin typeface="Montserrat" panose="00000500000000000000" pitchFamily="2" charset="0"/>
                <a:cs typeface="Calibri"/>
              </a:rPr>
              <a:t> </a:t>
            </a:r>
            <a:r>
              <a:rPr sz="1350" spc="-4">
                <a:latin typeface="Montserrat" panose="00000500000000000000" pitchFamily="2" charset="0"/>
                <a:cs typeface="Calibri"/>
              </a:rPr>
              <a:t>the </a:t>
            </a:r>
            <a:r>
              <a:rPr sz="1350" spc="-11">
                <a:latin typeface="Montserrat" panose="00000500000000000000" pitchFamily="2" charset="0"/>
                <a:cs typeface="Calibri"/>
              </a:rPr>
              <a:t>horizontal </a:t>
            </a:r>
            <a:r>
              <a:rPr sz="1350" spc="-8">
                <a:latin typeface="Montserrat" panose="00000500000000000000" pitchFamily="2" charset="0"/>
                <a:cs typeface="Calibri"/>
              </a:rPr>
              <a:t> </a:t>
            </a:r>
            <a:r>
              <a:rPr sz="1350" spc="-4">
                <a:latin typeface="Montserrat" panose="00000500000000000000" pitchFamily="2" charset="0"/>
                <a:cs typeface="Calibri"/>
              </a:rPr>
              <a:t>incision</a:t>
            </a:r>
            <a:r>
              <a:rPr sz="1350" spc="-8">
                <a:latin typeface="Montserrat" panose="00000500000000000000" pitchFamily="2" charset="0"/>
                <a:cs typeface="Calibri"/>
              </a:rPr>
              <a:t> </a:t>
            </a:r>
            <a:r>
              <a:rPr sz="1350" spc="-4">
                <a:latin typeface="Montserrat" panose="00000500000000000000" pitchFamily="2" charset="0"/>
                <a:cs typeface="Calibri"/>
              </a:rPr>
              <a:t>in </a:t>
            </a:r>
            <a:r>
              <a:rPr sz="1350">
                <a:latin typeface="Montserrat" panose="00000500000000000000" pitchFamily="2" charset="0"/>
                <a:cs typeface="Calibri"/>
              </a:rPr>
              <a:t>a</a:t>
            </a:r>
            <a:r>
              <a:rPr sz="1350" spc="-4">
                <a:latin typeface="Montserrat" panose="00000500000000000000" pitchFamily="2" charset="0"/>
                <a:cs typeface="Calibri"/>
              </a:rPr>
              <a:t> </a:t>
            </a:r>
            <a:r>
              <a:rPr sz="1350" spc="-8">
                <a:latin typeface="Montserrat" panose="00000500000000000000" pitchFamily="2" charset="0"/>
                <a:cs typeface="Calibri"/>
              </a:rPr>
              <a:t>vertical</a:t>
            </a:r>
            <a:r>
              <a:rPr sz="1350" spc="-4">
                <a:latin typeface="Montserrat" panose="00000500000000000000" pitchFamily="2" charset="0"/>
                <a:cs typeface="Calibri"/>
              </a:rPr>
              <a:t> fashion</a:t>
            </a:r>
            <a:endParaRPr sz="1350">
              <a:latin typeface="Montserrat" panose="00000500000000000000" pitchFamily="2" charset="0"/>
              <a:cs typeface="Calibri"/>
            </a:endParaRPr>
          </a:p>
        </p:txBody>
      </p:sp>
      <p:pic>
        <p:nvPicPr>
          <p:cNvPr id="4" name="object 4"/>
          <p:cNvPicPr/>
          <p:nvPr/>
        </p:nvPicPr>
        <p:blipFill>
          <a:blip r:embed="rId2" cstate="print"/>
          <a:stretch>
            <a:fillRect/>
          </a:stretch>
        </p:blipFill>
        <p:spPr>
          <a:xfrm>
            <a:off x="4743450" y="1789319"/>
            <a:ext cx="2889607" cy="2884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ject 5"/>
          <p:cNvPicPr/>
          <p:nvPr/>
        </p:nvPicPr>
        <p:blipFill>
          <a:blip r:embed="rId3" cstate="print"/>
          <a:stretch>
            <a:fillRect/>
          </a:stretch>
        </p:blipFill>
        <p:spPr>
          <a:xfrm>
            <a:off x="1510943" y="1789319"/>
            <a:ext cx="2430123" cy="288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dirty&#10;&#10;Description automatically generated">
            <a:extLst>
              <a:ext uri="{FF2B5EF4-FFF2-40B4-BE49-F238E27FC236}">
                <a16:creationId xmlns:a16="http://schemas.microsoft.com/office/drawing/2014/main" id="{BB52C742-B892-7936-462E-2C1AF61748B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6063" r="-1" b="9644"/>
          <a:stretch/>
        </p:blipFill>
        <p:spPr>
          <a:xfrm>
            <a:off x="0" y="0"/>
            <a:ext cx="6614160" cy="5143567"/>
          </a:xfrm>
          <a:prstGeom prst="rect">
            <a:avLst/>
          </a:prstGeom>
        </p:spPr>
      </p:pic>
      <p:sp>
        <p:nvSpPr>
          <p:cNvPr id="4" name="Rectangle 3"/>
          <p:cNvSpPr/>
          <p:nvPr/>
        </p:nvSpPr>
        <p:spPr>
          <a:xfrm>
            <a:off x="185424" y="-2115819"/>
            <a:ext cx="5604509" cy="3425353"/>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000" b="1" kern="1200" spc="225">
                <a:ln w="11430" cmpd="sng">
                  <a:solidFill>
                    <a:schemeClr val="accent1">
                      <a:tint val="10000"/>
                    </a:schemeClr>
                  </a:solidFill>
                  <a:prstDash val="solid"/>
                  <a:miter lim="800000"/>
                </a:ln>
                <a:solidFill>
                  <a:srgbClr val="FFFFFF"/>
                </a:solidFill>
                <a:effectLst>
                  <a:glow rad="45500">
                    <a:schemeClr val="accent1">
                      <a:satMod val="220000"/>
                      <a:alpha val="35000"/>
                    </a:schemeClr>
                  </a:glow>
                </a:effectLst>
                <a:latin typeface="+mj-lt"/>
                <a:ea typeface="+mj-ea"/>
                <a:cs typeface="+mj-cs"/>
              </a:rPr>
              <a:t>Esophageal varices(bleeding) </a:t>
            </a:r>
          </a:p>
          <a:p>
            <a:pPr>
              <a:lnSpc>
                <a:spcPct val="90000"/>
              </a:lnSpc>
              <a:spcBef>
                <a:spcPct val="0"/>
              </a:spcBef>
              <a:spcAft>
                <a:spcPts val="450"/>
              </a:spcAft>
            </a:pPr>
            <a:r>
              <a:rPr lang="en-US" sz="1600" kern="1200" spc="225">
                <a:ln w="11430" cmpd="sng">
                  <a:solidFill>
                    <a:schemeClr val="accent1">
                      <a:tint val="10000"/>
                    </a:schemeClr>
                  </a:solidFill>
                  <a:prstDash val="solid"/>
                  <a:miter lim="800000"/>
                </a:ln>
                <a:solidFill>
                  <a:srgbClr val="C800FF"/>
                </a:solidFill>
                <a:effectLst>
                  <a:glow rad="45500">
                    <a:schemeClr val="accent1">
                      <a:satMod val="220000"/>
                      <a:alpha val="35000"/>
                    </a:schemeClr>
                  </a:glow>
                </a:effectLst>
                <a:latin typeface="Microsoft JhengHei Light"/>
                <a:ea typeface="Microsoft JhengHei Light"/>
                <a:cs typeface="Tahoma"/>
              </a:rPr>
              <a:t>Abeer AL-</a:t>
            </a:r>
            <a:r>
              <a:rPr lang="en-US" sz="1600" kern="1200" spc="225" err="1">
                <a:ln w="11430" cmpd="sng">
                  <a:solidFill>
                    <a:schemeClr val="accent1">
                      <a:tint val="10000"/>
                    </a:schemeClr>
                  </a:solidFill>
                  <a:prstDash val="solid"/>
                  <a:miter lim="800000"/>
                </a:ln>
                <a:solidFill>
                  <a:srgbClr val="C800FF"/>
                </a:solidFill>
                <a:effectLst>
                  <a:glow rad="45500">
                    <a:schemeClr val="accent1">
                      <a:satMod val="220000"/>
                      <a:alpha val="35000"/>
                    </a:schemeClr>
                  </a:glow>
                </a:effectLst>
                <a:latin typeface="Microsoft JhengHei Light"/>
                <a:ea typeface="Microsoft JhengHei Light"/>
                <a:cs typeface="Tahoma"/>
              </a:rPr>
              <a:t>Jufout</a:t>
            </a:r>
            <a:endParaRPr lang="en-US" sz="1600" kern="1200" spc="225">
              <a:ln w="11430" cmpd="sng">
                <a:solidFill>
                  <a:srgbClr val="3F3533">
                    <a:tint val="10000"/>
                  </a:srgbClr>
                </a:solidFill>
                <a:prstDash val="solid"/>
                <a:miter lim="800000"/>
              </a:ln>
              <a:solidFill>
                <a:srgbClr val="C800FF"/>
              </a:solidFill>
              <a:effectLst>
                <a:glow rad="45500">
                  <a:srgbClr val="3F3533">
                    <a:satMod val="220000"/>
                    <a:alpha val="35000"/>
                  </a:srgbClr>
                </a:glow>
              </a:effectLst>
              <a:latin typeface="Microsoft JhengHei Light" panose="020B0304030504040204" pitchFamily="34" charset="-120"/>
              <a:ea typeface="Microsoft JhengHei Light" panose="020B0304030504040204" pitchFamily="34" charset="-120"/>
              <a:cs typeface="Tahoma" panose="020B0604030504040204" pitchFamily="34" charset="0"/>
            </a:endParaRPr>
          </a:p>
        </p:txBody>
      </p:sp>
      <p:pic>
        <p:nvPicPr>
          <p:cNvPr id="2" name="Picture 1" descr="A picture containing floor, person&#10;&#10;Description automatically generated">
            <a:extLst>
              <a:ext uri="{FF2B5EF4-FFF2-40B4-BE49-F238E27FC236}">
                <a16:creationId xmlns:a16="http://schemas.microsoft.com/office/drawing/2014/main" id="{934770D3-76F2-8090-4F64-094C41CDD92A}"/>
              </a:ext>
            </a:extLst>
          </p:cNvPr>
          <p:cNvPicPr>
            <a:picLocks noChangeAspect="1"/>
          </p:cNvPicPr>
          <p:nvPr/>
        </p:nvPicPr>
        <p:blipFill rotWithShape="1">
          <a:blip r:embed="rId3">
            <a:extLst>
              <a:ext uri="{28A0092B-C50C-407E-A947-70E740481C1C}">
                <a14:useLocalDpi xmlns:a14="http://schemas.microsoft.com/office/drawing/2010/main" val="0"/>
              </a:ext>
            </a:extLst>
          </a:blip>
          <a:srcRect l="28580" r="21372" b="1"/>
          <a:stretch/>
        </p:blipFill>
        <p:spPr>
          <a:xfrm>
            <a:off x="5789933" y="0"/>
            <a:ext cx="3354067" cy="51435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96249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map&#10;&#10;Description automatically generated">
            <a:extLst>
              <a:ext uri="{FF2B5EF4-FFF2-40B4-BE49-F238E27FC236}">
                <a16:creationId xmlns:a16="http://schemas.microsoft.com/office/drawing/2014/main" id="{0158812E-86C9-B87A-079D-58A5CAFBFC5D}"/>
              </a:ext>
            </a:extLst>
          </p:cNvPr>
          <p:cNvPicPr>
            <a:picLocks noChangeAspect="1"/>
          </p:cNvPicPr>
          <p:nvPr/>
        </p:nvPicPr>
        <p:blipFill>
          <a:blip r:embed="rId2"/>
          <a:stretch>
            <a:fillRect/>
          </a:stretch>
        </p:blipFill>
        <p:spPr>
          <a:xfrm>
            <a:off x="5212556" y="789706"/>
            <a:ext cx="3140075" cy="3568852"/>
          </a:xfrm>
          <a:prstGeom prst="rect">
            <a:avLst/>
          </a:prstGeom>
        </p:spPr>
      </p:pic>
      <p:pic>
        <p:nvPicPr>
          <p:cNvPr id="6" name="Picture 8" descr="Diagram&#10;&#10;Description automatically generated">
            <a:extLst>
              <a:ext uri="{FF2B5EF4-FFF2-40B4-BE49-F238E27FC236}">
                <a16:creationId xmlns:a16="http://schemas.microsoft.com/office/drawing/2014/main" id="{291F0F27-2397-7A07-47C3-E2F981778855}"/>
              </a:ext>
            </a:extLst>
          </p:cNvPr>
          <p:cNvPicPr>
            <a:picLocks noChangeAspect="1"/>
          </p:cNvPicPr>
          <p:nvPr/>
        </p:nvPicPr>
        <p:blipFill>
          <a:blip r:embed="rId3"/>
          <a:stretch>
            <a:fillRect/>
          </a:stretch>
        </p:blipFill>
        <p:spPr>
          <a:xfrm>
            <a:off x="657226" y="499542"/>
            <a:ext cx="3914774" cy="1871156"/>
          </a:xfrm>
          <a:prstGeom prst="rect">
            <a:avLst/>
          </a:prstGeom>
        </p:spPr>
      </p:pic>
      <p:pic>
        <p:nvPicPr>
          <p:cNvPr id="5" name="Picture 6" descr="Graphical user interface, application&#10;&#10;Description automatically generated">
            <a:extLst>
              <a:ext uri="{FF2B5EF4-FFF2-40B4-BE49-F238E27FC236}">
                <a16:creationId xmlns:a16="http://schemas.microsoft.com/office/drawing/2014/main" id="{E9BE1347-BD71-2435-D4AF-1E061F804833}"/>
              </a:ext>
            </a:extLst>
          </p:cNvPr>
          <p:cNvPicPr>
            <a:picLocks noChangeAspect="1"/>
          </p:cNvPicPr>
          <p:nvPr/>
        </p:nvPicPr>
        <p:blipFill>
          <a:blip r:embed="rId4"/>
          <a:stretch>
            <a:fillRect/>
          </a:stretch>
        </p:blipFill>
        <p:spPr>
          <a:xfrm>
            <a:off x="657226" y="2571750"/>
            <a:ext cx="3914774" cy="2072208"/>
          </a:xfrm>
          <a:prstGeom prst="rect">
            <a:avLst/>
          </a:prstGeom>
        </p:spPr>
      </p:pic>
    </p:spTree>
    <p:extLst>
      <p:ext uri="{BB962C8B-B14F-4D97-AF65-F5344CB8AC3E}">
        <p14:creationId xmlns:p14="http://schemas.microsoft.com/office/powerpoint/2010/main" val="304746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B8D7815-C7CC-60D2-C0F2-91962300E007}"/>
              </a:ext>
            </a:extLst>
          </p:cNvPr>
          <p:cNvSpPr txBox="1"/>
          <p:nvPr/>
        </p:nvSpPr>
        <p:spPr>
          <a:xfrm>
            <a:off x="663575" y="401637"/>
            <a:ext cx="7045325"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har char="•"/>
            </a:pPr>
            <a:r>
              <a:rPr lang="en-US" sz="1800">
                <a:solidFill>
                  <a:srgbClr val="212529"/>
                </a:solidFill>
                <a:latin typeface="Calibri"/>
              </a:rPr>
              <a:t>Higher blood pressure in portal vein expands in all the veins that carry blood to the portal vein. </a:t>
            </a:r>
            <a:r>
              <a:rPr lang="en-US" sz="1800">
                <a:latin typeface="Calibri"/>
              </a:rPr>
              <a:t>​</a:t>
            </a:r>
          </a:p>
          <a:p>
            <a:pPr>
              <a:buChar char="•"/>
            </a:pPr>
            <a:r>
              <a:rPr lang="en-US" sz="1800">
                <a:solidFill>
                  <a:srgbClr val="212529"/>
                </a:solidFill>
                <a:latin typeface="Calibri"/>
              </a:rPr>
              <a:t>There are anatomical junctions between gastric vein (→ </a:t>
            </a:r>
            <a:r>
              <a:rPr lang="en-US" sz="1800">
                <a:latin typeface="Calibri"/>
                <a:hlinkClick r:id="rId2"/>
              </a:rPr>
              <a:t>portal vein</a:t>
            </a:r>
            <a:r>
              <a:rPr lang="en-US" sz="1800">
                <a:solidFill>
                  <a:srgbClr val="212529"/>
                </a:solidFill>
                <a:latin typeface="Calibri"/>
              </a:rPr>
              <a:t>) and esophageal vein (→ </a:t>
            </a:r>
            <a:r>
              <a:rPr lang="en-US" sz="1800">
                <a:latin typeface="Calibri"/>
                <a:hlinkClick r:id="rId3"/>
              </a:rPr>
              <a:t>superior vena cava</a:t>
            </a:r>
            <a:r>
              <a:rPr lang="en-US" sz="1800">
                <a:solidFill>
                  <a:srgbClr val="212529"/>
                </a:solidFill>
                <a:latin typeface="Calibri"/>
              </a:rPr>
              <a:t>). These junctions are called </a:t>
            </a:r>
            <a:r>
              <a:rPr lang="en-US" sz="1800">
                <a:latin typeface="Calibri"/>
                <a:hlinkClick r:id="rId4"/>
              </a:rPr>
              <a:t>portocaval anastomoses</a:t>
            </a:r>
            <a:r>
              <a:rPr lang="en-US" sz="1800">
                <a:solidFill>
                  <a:srgbClr val="212529"/>
                </a:solidFill>
                <a:latin typeface="Calibri"/>
              </a:rPr>
              <a:t>. </a:t>
            </a:r>
            <a:r>
              <a:rPr lang="en-US" sz="1800">
                <a:latin typeface="Calibri"/>
              </a:rPr>
              <a:t>​</a:t>
            </a:r>
          </a:p>
          <a:p>
            <a:pPr>
              <a:buChar char="•"/>
            </a:pPr>
            <a:r>
              <a:rPr lang="en-US" sz="1800">
                <a:solidFill>
                  <a:srgbClr val="212529"/>
                </a:solidFill>
                <a:latin typeface="Calibri"/>
              </a:rPr>
              <a:t>Because of the higher venous pressure, these junctions become dilated, and this </a:t>
            </a:r>
            <a:r>
              <a:rPr lang="en-US" sz="1800">
                <a:solidFill>
                  <a:srgbClr val="212529"/>
                </a:solidFill>
                <a:latin typeface="Calibri"/>
                <a:ea typeface="+mn-ea"/>
              </a:rPr>
              <a:t>pressure</a:t>
            </a:r>
            <a:r>
              <a:rPr lang="en-US" sz="1800">
                <a:solidFill>
                  <a:srgbClr val="212529"/>
                </a:solidFill>
                <a:latin typeface="Calibri"/>
              </a:rPr>
              <a:t> can be transferred to esophageal veins as well. </a:t>
            </a:r>
            <a:r>
              <a:rPr lang="en-US" sz="1800">
                <a:latin typeface="Calibri"/>
              </a:rPr>
              <a:t>​</a:t>
            </a:r>
          </a:p>
          <a:p>
            <a:pPr>
              <a:buChar char="•"/>
            </a:pPr>
            <a:r>
              <a:rPr lang="en-US" sz="1800">
                <a:solidFill>
                  <a:srgbClr val="212529"/>
                </a:solidFill>
                <a:latin typeface="Calibri"/>
              </a:rPr>
              <a:t>Esophageal veins are localized in submucosa, over the muscular layer of esophagus. </a:t>
            </a:r>
            <a:endParaRPr lang="en-GB" sz="1800">
              <a:latin typeface="Calibri"/>
            </a:endParaRPr>
          </a:p>
          <a:p>
            <a:pPr>
              <a:buChar char="•"/>
            </a:pPr>
            <a:r>
              <a:rPr lang="en-US" sz="1800">
                <a:solidFill>
                  <a:srgbClr val="212529"/>
                </a:solidFill>
                <a:latin typeface="Calibri"/>
              </a:rPr>
              <a:t>There is scope for the development of varices, which can expand into lumen of esophagus. </a:t>
            </a:r>
            <a:endParaRPr lang="en-GB" sz="1800">
              <a:latin typeface="Calibri"/>
            </a:endParaRPr>
          </a:p>
          <a:p>
            <a:pPr>
              <a:buChar char="•"/>
            </a:pPr>
            <a:r>
              <a:rPr lang="en-US" sz="1800">
                <a:solidFill>
                  <a:srgbClr val="212529"/>
                </a:solidFill>
                <a:highlight>
                  <a:srgbClr val="FFFF00"/>
                </a:highlight>
                <a:latin typeface="Calibri"/>
              </a:rPr>
              <a:t>Their perforation and bleeding is just a question of time.</a:t>
            </a:r>
            <a:r>
              <a:rPr lang="en-US" sz="1800">
                <a:latin typeface="Calibri"/>
              </a:rPr>
              <a:t>​</a:t>
            </a:r>
            <a:endParaRPr lang="en-GB" sz="1800">
              <a:latin typeface="Calibri"/>
            </a:endParaRPr>
          </a:p>
        </p:txBody>
      </p:sp>
      <p:pic>
        <p:nvPicPr>
          <p:cNvPr id="10" name="Picture 10" descr="Diagram&#10;&#10;Description automatically generated">
            <a:extLst>
              <a:ext uri="{FF2B5EF4-FFF2-40B4-BE49-F238E27FC236}">
                <a16:creationId xmlns:a16="http://schemas.microsoft.com/office/drawing/2014/main" id="{787CC49D-79B1-DE44-8A4D-EE15BAC2BEC3}"/>
              </a:ext>
            </a:extLst>
          </p:cNvPr>
          <p:cNvPicPr>
            <a:picLocks noChangeAspect="1"/>
          </p:cNvPicPr>
          <p:nvPr/>
        </p:nvPicPr>
        <p:blipFill>
          <a:blip r:embed="rId5"/>
          <a:stretch>
            <a:fillRect/>
          </a:stretch>
        </p:blipFill>
        <p:spPr>
          <a:xfrm>
            <a:off x="661988" y="3814421"/>
            <a:ext cx="5084762" cy="999220"/>
          </a:xfrm>
          <a:prstGeom prst="rect">
            <a:avLst/>
          </a:prstGeom>
        </p:spPr>
      </p:pic>
    </p:spTree>
    <p:extLst>
      <p:ext uri="{BB962C8B-B14F-4D97-AF65-F5344CB8AC3E}">
        <p14:creationId xmlns:p14="http://schemas.microsoft.com/office/powerpoint/2010/main" val="404036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240" y="217881"/>
            <a:ext cx="3147060" cy="433387"/>
          </a:xfrm>
        </p:spPr>
        <p:txBody>
          <a:bodyPr>
            <a:noAutofit/>
          </a:bodyPr>
          <a:lstStyle/>
          <a:p>
            <a:r>
              <a:rPr lang="en-US" sz="4000">
                <a:effectLst>
                  <a:outerShdw blurRad="38100" dist="38100" dir="2700000" algn="tl">
                    <a:srgbClr val="000000">
                      <a:alpha val="43137"/>
                    </a:srgbClr>
                  </a:outerShdw>
                </a:effectLst>
              </a:rPr>
              <a:t>Definition</a:t>
            </a:r>
            <a:r>
              <a:rPr lang="en-US" sz="4000"/>
              <a:t>: </a:t>
            </a:r>
          </a:p>
        </p:txBody>
      </p:sp>
      <p:sp>
        <p:nvSpPr>
          <p:cNvPr id="3" name="Content Placeholder 2"/>
          <p:cNvSpPr>
            <a:spLocks noGrp="1"/>
          </p:cNvSpPr>
          <p:nvPr>
            <p:ph type="body" idx="4294967295"/>
          </p:nvPr>
        </p:nvSpPr>
        <p:spPr>
          <a:xfrm>
            <a:off x="502444" y="1001862"/>
            <a:ext cx="4924832" cy="803275"/>
          </a:xfrm>
        </p:spPr>
        <p:txBody>
          <a:bodyPr>
            <a:noAutofit/>
          </a:bodyPr>
          <a:lstStyle/>
          <a:p>
            <a:pPr marL="0" indent="0" algn="just">
              <a:buNone/>
            </a:pPr>
            <a:r>
              <a:rPr lang="en-US" sz="1400">
                <a:solidFill>
                  <a:srgbClr val="212529"/>
                </a:solidFill>
                <a:latin typeface="-apple-system"/>
                <a:cs typeface="Arial"/>
                <a:sym typeface="Arial"/>
              </a:rPr>
              <a:t>Esophageal varices are abnormal dilated, elongated, and tortuous veins.</a:t>
            </a:r>
          </a:p>
          <a:p>
            <a:pPr marL="0" indent="0" algn="just">
              <a:buNone/>
            </a:pPr>
            <a:r>
              <a:rPr lang="en-US" sz="1400">
                <a:solidFill>
                  <a:srgbClr val="212529"/>
                </a:solidFill>
                <a:latin typeface="-apple-system"/>
                <a:cs typeface="Arial"/>
                <a:sym typeface="Arial"/>
              </a:rPr>
              <a:t>They are prone to rupture and they might cause massive upper gastrointestinal bleeding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59</a:t>
            </a:fld>
            <a:endParaRPr lang="en-US">
              <a:solidFill>
                <a:srgbClr val="B13F9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5991" y="449021"/>
            <a:ext cx="2514600" cy="212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9CD34BCB-D172-E27C-A4F3-00513719B67A}"/>
              </a:ext>
            </a:extLst>
          </p:cNvPr>
          <p:cNvSpPr txBox="1"/>
          <p:nvPr/>
        </p:nvSpPr>
        <p:spPr>
          <a:xfrm>
            <a:off x="502444" y="2072939"/>
            <a:ext cx="4924832" cy="2246769"/>
          </a:xfrm>
          <a:prstGeom prst="rect">
            <a:avLst/>
          </a:prstGeom>
          <a:noFill/>
        </p:spPr>
        <p:txBody>
          <a:bodyPr wrap="square" lIns="91440" tIns="45720" rIns="91440" bIns="45720" anchor="t">
            <a:spAutoFit/>
          </a:bodyPr>
          <a:lstStyle/>
          <a:p>
            <a:r>
              <a:rPr lang="en-US">
                <a:solidFill>
                  <a:srgbClr val="212529"/>
                </a:solidFill>
                <a:latin typeface="-apple-system"/>
              </a:rPr>
              <a:t>-Esophageal varices are venous varices localized in the submucosal layer of the </a:t>
            </a:r>
            <a:r>
              <a:rPr lang="en-US">
                <a:solidFill>
                  <a:srgbClr val="BA0000"/>
                </a:solidFill>
                <a:latin typeface="-apple-system"/>
                <a:hlinkClick r:id="rId3" tooltip="Esophagus (page does not exist)"/>
              </a:rPr>
              <a:t>esophagus</a:t>
            </a:r>
            <a:r>
              <a:rPr lang="en-US">
                <a:solidFill>
                  <a:srgbClr val="212529"/>
                </a:solidFill>
                <a:latin typeface="-apple-system"/>
              </a:rPr>
              <a:t>. </a:t>
            </a:r>
            <a:endParaRPr lang="en-US"/>
          </a:p>
          <a:p>
            <a:r>
              <a:rPr lang="en-US">
                <a:solidFill>
                  <a:srgbClr val="212529"/>
                </a:solidFill>
                <a:latin typeface="-apple-system"/>
              </a:rPr>
              <a:t>-They are a consequence of </a:t>
            </a:r>
            <a:r>
              <a:rPr lang="en-US">
                <a:solidFill>
                  <a:srgbClr val="007BFF"/>
                </a:solidFill>
                <a:latin typeface="-apple-system"/>
                <a:hlinkClick r:id="rId4"/>
              </a:rPr>
              <a:t>portal hypertension</a:t>
            </a:r>
            <a:r>
              <a:rPr lang="en-US">
                <a:solidFill>
                  <a:srgbClr val="212529"/>
                </a:solidFill>
                <a:latin typeface="-apple-system"/>
              </a:rPr>
              <a:t>. </a:t>
            </a:r>
            <a:endParaRPr lang="en-US"/>
          </a:p>
          <a:p>
            <a:r>
              <a:rPr lang="en-US">
                <a:solidFill>
                  <a:srgbClr val="212529"/>
                </a:solidFill>
                <a:latin typeface="-apple-system"/>
              </a:rPr>
              <a:t>-All the patients with esophageal varices have a risk of acute bleeding, </a:t>
            </a:r>
            <a:r>
              <a:rPr lang="en-US">
                <a:solidFill>
                  <a:srgbClr val="212529"/>
                </a:solidFill>
                <a:highlight>
                  <a:srgbClr val="FFFF00"/>
                </a:highlight>
                <a:latin typeface="-apple-system"/>
              </a:rPr>
              <a:t>which can</a:t>
            </a:r>
            <a:r>
              <a:rPr lang="en-US">
                <a:solidFill>
                  <a:srgbClr val="212529"/>
                </a:solidFill>
                <a:latin typeface="-apple-system"/>
              </a:rPr>
              <a:t> </a:t>
            </a:r>
            <a:r>
              <a:rPr lang="en-US">
                <a:solidFill>
                  <a:srgbClr val="212529"/>
                </a:solidFill>
                <a:highlight>
                  <a:srgbClr val="FFFF00"/>
                </a:highlight>
                <a:latin typeface="-apple-system"/>
              </a:rPr>
              <a:t>be fatal</a:t>
            </a:r>
            <a:r>
              <a:rPr lang="en-US">
                <a:solidFill>
                  <a:srgbClr val="212529"/>
                </a:solidFill>
                <a:latin typeface="-apple-system"/>
              </a:rPr>
              <a:t>. </a:t>
            </a:r>
            <a:endParaRPr lang="en-US"/>
          </a:p>
          <a:p>
            <a:r>
              <a:rPr lang="en-US">
                <a:solidFill>
                  <a:srgbClr val="212529"/>
                </a:solidFill>
                <a:latin typeface="-apple-system"/>
              </a:rPr>
              <a:t>-The most common cause of portal hypertension and esophageal varices is </a:t>
            </a:r>
            <a:r>
              <a:rPr lang="en-US">
                <a:solidFill>
                  <a:srgbClr val="BA0000"/>
                </a:solidFill>
                <a:latin typeface="-apple-system"/>
                <a:hlinkClick r:id="rId5" tooltip="Liver cirrhosis (page does not exist)"/>
              </a:rPr>
              <a:t>l</a:t>
            </a:r>
            <a:r>
              <a:rPr lang="en-US">
                <a:solidFill>
                  <a:srgbClr val="BA0000"/>
                </a:solidFill>
                <a:highlight>
                  <a:srgbClr val="FFFF00"/>
                </a:highlight>
                <a:latin typeface="-apple-system"/>
                <a:hlinkClick r:id="rId5" tooltip="Liver cirrhosis (page does not exist)"/>
              </a:rPr>
              <a:t>iver cirrhosis</a:t>
            </a:r>
            <a:r>
              <a:rPr lang="en-US">
                <a:solidFill>
                  <a:srgbClr val="212529"/>
                </a:solidFill>
                <a:highlight>
                  <a:srgbClr val="FFFF00"/>
                </a:highlight>
                <a:latin typeface="-apple-system"/>
              </a:rPr>
              <a:t>. 30–60% of patients with liver cirrhosis have a risk of esophageal varices bleeding. </a:t>
            </a:r>
            <a:endParaRPr lang="en-US">
              <a:highlight>
                <a:srgbClr val="FFFF00"/>
              </a:highlight>
            </a:endParaRPr>
          </a:p>
          <a:p>
            <a:r>
              <a:rPr lang="en-US">
                <a:solidFill>
                  <a:srgbClr val="212529"/>
                </a:solidFill>
                <a:latin typeface="-apple-system"/>
              </a:rPr>
              <a:t>-Rebleeding is very often (60–100% patients with a history of previous variceal bleeding will rebleed in 2 years)</a:t>
            </a:r>
            <a:endParaRPr lang="en-US"/>
          </a:p>
        </p:txBody>
      </p:sp>
      <p:pic>
        <p:nvPicPr>
          <p:cNvPr id="5" name="Picture 6" descr="A picture containing text&#10;&#10;Description automatically generated">
            <a:extLst>
              <a:ext uri="{FF2B5EF4-FFF2-40B4-BE49-F238E27FC236}">
                <a16:creationId xmlns:a16="http://schemas.microsoft.com/office/drawing/2014/main" id="{F40DF934-6926-03EB-8D78-3FF0A9AD241C}"/>
              </a:ext>
            </a:extLst>
          </p:cNvPr>
          <p:cNvPicPr>
            <a:picLocks noChangeAspect="1"/>
          </p:cNvPicPr>
          <p:nvPr/>
        </p:nvPicPr>
        <p:blipFill>
          <a:blip r:embed="rId6"/>
          <a:stretch>
            <a:fillRect/>
          </a:stretch>
        </p:blipFill>
        <p:spPr>
          <a:xfrm>
            <a:off x="5844382" y="2939978"/>
            <a:ext cx="2743200" cy="1620982"/>
          </a:xfrm>
          <a:prstGeom prst="rect">
            <a:avLst/>
          </a:prstGeom>
        </p:spPr>
      </p:pic>
    </p:spTree>
    <p:extLst>
      <p:ext uri="{BB962C8B-B14F-4D97-AF65-F5344CB8AC3E}">
        <p14:creationId xmlns:p14="http://schemas.microsoft.com/office/powerpoint/2010/main" val="3283286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67CC3E-B0B2-D9A5-9391-DB33C710E417}"/>
              </a:ext>
            </a:extLst>
          </p:cNvPr>
          <p:cNvSpPr>
            <a:spLocks noGrp="1"/>
          </p:cNvSpPr>
          <p:nvPr>
            <p:ph type="subTitle" idx="1"/>
          </p:nvPr>
        </p:nvSpPr>
        <p:spPr>
          <a:xfrm>
            <a:off x="895949" y="1682000"/>
            <a:ext cx="5679899" cy="2379900"/>
          </a:xfrm>
        </p:spPr>
        <p:txBody>
          <a:bodyPr/>
          <a:lstStyle/>
          <a:p>
            <a:r>
              <a:rPr lang="en-GB"/>
              <a:t>Age &gt;65 years</a:t>
            </a:r>
          </a:p>
          <a:p>
            <a:r>
              <a:rPr lang="en-GB"/>
              <a:t>Severity of initial bleed</a:t>
            </a:r>
          </a:p>
          <a:p>
            <a:r>
              <a:rPr lang="en-GB"/>
              <a:t>Extensive comorbid illnesses</a:t>
            </a:r>
          </a:p>
          <a:p>
            <a:r>
              <a:rPr lang="en-GB"/>
              <a:t>Onset or recurrence of bleeding while hospitalized for another condition</a:t>
            </a:r>
          </a:p>
          <a:p>
            <a:r>
              <a:rPr lang="en-GB"/>
              <a:t>Need for emergency surgery </a:t>
            </a:r>
          </a:p>
          <a:p>
            <a:r>
              <a:rPr lang="en-GB"/>
              <a:t>Significant transfusion requirements</a:t>
            </a:r>
          </a:p>
          <a:p>
            <a:r>
              <a:rPr lang="en-GB"/>
              <a:t>Diagnosis (oesophageal varices have a 30% mortality rate)</a:t>
            </a:r>
          </a:p>
          <a:p>
            <a:r>
              <a:rPr lang="en-GB"/>
              <a:t>Endoscopic stigmata of recent haemorrhage </a:t>
            </a:r>
          </a:p>
          <a:p>
            <a:endParaRPr lang="en-US"/>
          </a:p>
        </p:txBody>
      </p:sp>
      <p:sp>
        <p:nvSpPr>
          <p:cNvPr id="2" name="Title 1">
            <a:extLst>
              <a:ext uri="{FF2B5EF4-FFF2-40B4-BE49-F238E27FC236}">
                <a16:creationId xmlns:a16="http://schemas.microsoft.com/office/drawing/2014/main" id="{086AC157-5E23-7C3C-DB4F-C2C43C873F43}"/>
              </a:ext>
            </a:extLst>
          </p:cNvPr>
          <p:cNvSpPr>
            <a:spLocks noGrp="1"/>
          </p:cNvSpPr>
          <p:nvPr>
            <p:ph type="title"/>
          </p:nvPr>
        </p:nvSpPr>
        <p:spPr/>
        <p:txBody>
          <a:bodyPr/>
          <a:lstStyle/>
          <a:p>
            <a:r>
              <a:rPr lang="en-GB"/>
              <a:t>Factors that increase mortality </a:t>
            </a:r>
            <a:endParaRPr lang="en-US"/>
          </a:p>
        </p:txBody>
      </p:sp>
    </p:spTree>
    <p:extLst>
      <p:ext uri="{BB962C8B-B14F-4D97-AF65-F5344CB8AC3E}">
        <p14:creationId xmlns:p14="http://schemas.microsoft.com/office/powerpoint/2010/main" val="3125955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20140" y="414337"/>
            <a:ext cx="3494088" cy="1568450"/>
          </a:xfrm>
        </p:spPr>
        <p:txBody>
          <a:bodyPr/>
          <a:lstStyle/>
          <a:p>
            <a:pPr marL="0" indent="0">
              <a:buClr>
                <a:srgbClr val="B13F9A"/>
              </a:buClr>
              <a:buNone/>
            </a:pPr>
            <a:r>
              <a:rPr lang="en-US" sz="1750">
                <a:latin typeface="AR CENA"/>
              </a:rPr>
              <a:t>Normal HVPG = </a:t>
            </a:r>
            <a:r>
              <a:rPr lang="en-US" sz="1750">
                <a:highlight>
                  <a:srgbClr val="FFFF00"/>
                </a:highlight>
                <a:latin typeface="AR CENA"/>
              </a:rPr>
              <a:t>5 mm Hg</a:t>
            </a:r>
            <a:r>
              <a:rPr lang="en-US" sz="1750">
                <a:latin typeface="AR CENA"/>
              </a:rPr>
              <a:t> </a:t>
            </a:r>
            <a:endParaRPr lang="en-US">
              <a:solidFill>
                <a:prstClr val="black"/>
              </a:solidFill>
              <a:latin typeface="AR CENA" panose="02000000000000000000" pitchFamily="2" charset="0"/>
            </a:endParaRPr>
          </a:p>
          <a:p>
            <a:pPr marL="0" indent="0">
              <a:buClr>
                <a:srgbClr val="B13F9A"/>
              </a:buClr>
              <a:buNone/>
            </a:pPr>
            <a:r>
              <a:rPr lang="en-US" sz="1750">
                <a:latin typeface="AR CENA"/>
              </a:rPr>
              <a:t>  ** Portal hypertension </a:t>
            </a:r>
            <a:endParaRPr lang="en-US" sz="1750">
              <a:latin typeface="AR CENA" panose="02000000000000000000" pitchFamily="2" charset="0"/>
            </a:endParaRPr>
          </a:p>
          <a:p>
            <a:pPr marL="0" indent="0">
              <a:buClr>
                <a:srgbClr val="B13F9A"/>
              </a:buClr>
              <a:buNone/>
            </a:pPr>
            <a:r>
              <a:rPr lang="en-US" sz="1750">
                <a:latin typeface="AR CENA"/>
              </a:rPr>
              <a:t>         &gt; 5 mm Hg </a:t>
            </a:r>
            <a:endParaRPr lang="en-US" sz="1750">
              <a:latin typeface="AR CENA" panose="02000000000000000000" pitchFamily="2" charset="0"/>
            </a:endParaRPr>
          </a:p>
          <a:p>
            <a:pPr marL="0" indent="0">
              <a:buClr>
                <a:srgbClr val="B13F9A"/>
              </a:buClr>
              <a:buNone/>
            </a:pPr>
            <a:r>
              <a:rPr lang="en-US" sz="1750">
                <a:latin typeface="AR CENA"/>
              </a:rPr>
              <a:t>  ** Esophageal hemorrhage</a:t>
            </a:r>
          </a:p>
          <a:p>
            <a:pPr marL="0" indent="0">
              <a:buClr>
                <a:srgbClr val="B13F9A"/>
              </a:buClr>
              <a:buNone/>
            </a:pPr>
            <a:r>
              <a:rPr lang="en-US" sz="1750">
                <a:latin typeface="AR CENA"/>
              </a:rPr>
              <a:t>      Only with HVPG &gt; </a:t>
            </a:r>
            <a:r>
              <a:rPr lang="en-US" sz="1750">
                <a:highlight>
                  <a:srgbClr val="FFFF00"/>
                </a:highlight>
                <a:latin typeface="AR CENA"/>
              </a:rPr>
              <a:t>12 mm Hg</a:t>
            </a:r>
          </a:p>
          <a:p>
            <a:endParaRPr lang="en-US"/>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60</a:t>
            </a:fld>
            <a:endParaRPr lang="en-US">
              <a:solidFill>
                <a:srgbClr val="B13F9A"/>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709" y="2778972"/>
            <a:ext cx="3028950" cy="195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Graphical user interface&#10;&#10;Description automatically generated">
            <a:extLst>
              <a:ext uri="{FF2B5EF4-FFF2-40B4-BE49-F238E27FC236}">
                <a16:creationId xmlns:a16="http://schemas.microsoft.com/office/drawing/2014/main" id="{31E6C1AC-E3AB-6C7E-0BEA-625E7D39EC03}"/>
              </a:ext>
            </a:extLst>
          </p:cNvPr>
          <p:cNvPicPr>
            <a:picLocks noChangeAspect="1"/>
          </p:cNvPicPr>
          <p:nvPr/>
        </p:nvPicPr>
        <p:blipFill rotWithShape="1">
          <a:blip r:embed="rId3">
            <a:extLst>
              <a:ext uri="{28A0092B-C50C-407E-A947-70E740481C1C}">
                <a14:useLocalDpi xmlns:a14="http://schemas.microsoft.com/office/drawing/2010/main" val="0"/>
              </a:ext>
            </a:extLst>
          </a:blip>
          <a:srcRect l="17474" t="27162" r="43690" b="25430"/>
          <a:stretch/>
        </p:blipFill>
        <p:spPr>
          <a:xfrm>
            <a:off x="5637681" y="531479"/>
            <a:ext cx="2758489" cy="4080542"/>
          </a:xfrm>
          <a:prstGeom prst="rect">
            <a:avLst/>
          </a:prstGeom>
        </p:spPr>
      </p:pic>
      <p:sp>
        <p:nvSpPr>
          <p:cNvPr id="5" name="Content Placeholder 2">
            <a:extLst>
              <a:ext uri="{FF2B5EF4-FFF2-40B4-BE49-F238E27FC236}">
                <a16:creationId xmlns:a16="http://schemas.microsoft.com/office/drawing/2014/main" id="{AA729BA0-3CBD-6EE0-6F90-DC7645CB8312}"/>
              </a:ext>
            </a:extLst>
          </p:cNvPr>
          <p:cNvSpPr txBox="1">
            <a:spLocks/>
          </p:cNvSpPr>
          <p:nvPr/>
        </p:nvSpPr>
        <p:spPr>
          <a:xfrm>
            <a:off x="982575" y="1761073"/>
            <a:ext cx="4401812" cy="1801032"/>
          </a:xfrm>
          <a:prstGeom prst="rect">
            <a:avLst/>
          </a:prstGeom>
        </p:spPr>
        <p:txBody>
          <a:bodyPr vert="horz" lIns="68580" tIns="34290" rIns="68580" bIns="3429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800"/>
          </a:p>
          <a:p>
            <a:endParaRPr lang="en-US" sz="2400" b="1">
              <a:solidFill>
                <a:schemeClr val="bg2">
                  <a:lumMod val="50000"/>
                </a:schemeClr>
              </a:solidFill>
              <a:effectLst>
                <a:outerShdw blurRad="38100" dist="38100" dir="2700000" algn="tl">
                  <a:srgbClr val="000000">
                    <a:alpha val="43137"/>
                  </a:srgbClr>
                </a:outerShdw>
              </a:effectLst>
              <a:latin typeface="Palatino Linotype"/>
              <a:ea typeface="PMingLiU-ExtB" panose="02020500000000000000" charset="-120"/>
            </a:endParaRPr>
          </a:p>
        </p:txBody>
      </p:sp>
    </p:spTree>
    <p:extLst>
      <p:ext uri="{BB962C8B-B14F-4D97-AF65-F5344CB8AC3E}">
        <p14:creationId xmlns:p14="http://schemas.microsoft.com/office/powerpoint/2010/main" val="1690247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61</a:t>
            </a:fld>
            <a:endParaRPr lang="en-US" sz="1200">
              <a:solidFill>
                <a:srgbClr val="B13F9A"/>
              </a:solidFill>
            </a:endParaRPr>
          </a:p>
        </p:txBody>
      </p:sp>
      <p:pic>
        <p:nvPicPr>
          <p:cNvPr id="7" name="Picture 2">
            <a:extLst>
              <a:ext uri="{FF2B5EF4-FFF2-40B4-BE49-F238E27FC236}">
                <a16:creationId xmlns:a16="http://schemas.microsoft.com/office/drawing/2014/main" id="{C0852BFC-AFE2-2BB0-A921-574F59B7AFE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418012" y="2711928"/>
            <a:ext cx="3352800" cy="207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70012" y="395406"/>
            <a:ext cx="6400800" cy="830997"/>
          </a:xfrm>
          <a:prstGeom prst="rect">
            <a:avLst/>
          </a:prstGeom>
        </p:spPr>
        <p:txBody>
          <a:bodyPr wrap="square" lIns="91440" tIns="45720" rIns="91440" bIns="45720" anchor="t">
            <a:spAutoFit/>
          </a:bodyPr>
          <a:lstStyle/>
          <a:p>
            <a:pPr fontAlgn="base">
              <a:spcBef>
                <a:spcPct val="0"/>
              </a:spcBef>
              <a:spcAft>
                <a:spcPct val="0"/>
              </a:spcAft>
            </a:pPr>
            <a:r>
              <a:rPr lang="en-US" altLang="ar-JO" sz="1200" b="1">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rPr>
              <a:t>Portal hypertension:</a:t>
            </a:r>
          </a:p>
          <a:p>
            <a:pPr fontAlgn="base">
              <a:spcBef>
                <a:spcPct val="0"/>
              </a:spcBef>
              <a:spcAft>
                <a:spcPct val="0"/>
              </a:spcAft>
            </a:pPr>
            <a:r>
              <a:rPr lang="en-US" altLang="ar-JO" sz="1200" b="1" u="sng">
                <a:solidFill>
                  <a:srgbClr val="F9B639">
                    <a:lumMod val="75000"/>
                  </a:srgbClr>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*DEFIITION:</a:t>
            </a:r>
          </a:p>
          <a:p>
            <a:pPr fontAlgn="base">
              <a:spcBef>
                <a:spcPct val="0"/>
              </a:spcBef>
              <a:spcAft>
                <a:spcPct val="0"/>
              </a:spcAft>
            </a:pPr>
            <a:r>
              <a:rPr lang="en-US" altLang="ar-JO" sz="120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Elevation of portal venous pressure above 12mmHg </a:t>
            </a:r>
          </a:p>
          <a:p>
            <a:pPr fontAlgn="base">
              <a:spcBef>
                <a:spcPct val="0"/>
              </a:spcBef>
              <a:spcAft>
                <a:spcPct val="0"/>
              </a:spcAft>
            </a:pPr>
            <a:r>
              <a:rPr lang="en-US" altLang="ar-JO" sz="1200" b="1" u="sng">
                <a:solidFill>
                  <a:srgbClr val="F9B639"/>
                </a:solidFill>
                <a:effectLst>
                  <a:outerShdw blurRad="38100" dist="19050" dir="2700000" algn="tl" rotWithShape="0">
                    <a:prstClr val="black">
                      <a:alpha val="40000"/>
                    </a:prstClr>
                  </a:outerShdw>
                </a:effectLst>
                <a:latin typeface="AR CENA"/>
                <a:ea typeface="Yu Gothic UI Semilight"/>
              </a:rPr>
              <a:t>*ETIOLOGY :</a:t>
            </a:r>
          </a:p>
        </p:txBody>
      </p:sp>
      <p:graphicFrame>
        <p:nvGraphicFramePr>
          <p:cNvPr id="3" name="Table 2"/>
          <p:cNvGraphicFramePr>
            <a:graphicFrameLocks noGrp="1"/>
          </p:cNvGraphicFramePr>
          <p:nvPr>
            <p:extLst>
              <p:ext uri="{D42A27DB-BD31-4B8C-83A1-F6EECF244321}">
                <p14:modId xmlns:p14="http://schemas.microsoft.com/office/powerpoint/2010/main" val="2077140422"/>
              </p:ext>
            </p:extLst>
          </p:nvPr>
        </p:nvGraphicFramePr>
        <p:xfrm>
          <a:off x="1422143" y="1289844"/>
          <a:ext cx="5514975" cy="1213444"/>
        </p:xfrm>
        <a:graphic>
          <a:graphicData uri="http://schemas.openxmlformats.org/drawingml/2006/table">
            <a:tbl>
              <a:tblPr firstRow="1" bandRow="1">
                <a:tableStyleId>{17292A2E-F333-43FB-9621-5CBBE7FDCDCB}</a:tableStyleId>
              </a:tblPr>
              <a:tblGrid>
                <a:gridCol w="1800225">
                  <a:extLst>
                    <a:ext uri="{9D8B030D-6E8A-4147-A177-3AD203B41FA5}">
                      <a16:colId xmlns:a16="http://schemas.microsoft.com/office/drawing/2014/main" val="20000"/>
                    </a:ext>
                  </a:extLst>
                </a:gridCol>
                <a:gridCol w="17430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tblGrid>
              <a:tr h="241101">
                <a:tc>
                  <a:txBody>
                    <a:bodyPr/>
                    <a:lstStyle/>
                    <a:p>
                      <a:pPr algn="ctr"/>
                      <a:r>
                        <a:rPr lang="en-US" sz="1100">
                          <a:solidFill>
                            <a:schemeClr val="bg1"/>
                          </a:solidFill>
                        </a:rPr>
                        <a:t>SUPRA HEPATIC </a:t>
                      </a:r>
                    </a:p>
                  </a:txBody>
                  <a:tcPr marL="68580" marR="68580" marT="34290" marB="34290"/>
                </a:tc>
                <a:tc>
                  <a:txBody>
                    <a:bodyPr/>
                    <a:lstStyle/>
                    <a:p>
                      <a:pPr algn="ctr"/>
                      <a:r>
                        <a:rPr lang="en-US" sz="1100">
                          <a:solidFill>
                            <a:schemeClr val="bg1"/>
                          </a:solidFill>
                        </a:rPr>
                        <a:t>HEPATIC </a:t>
                      </a:r>
                    </a:p>
                  </a:txBody>
                  <a:tcPr marL="68580" marR="68580" marT="34290" marB="34290"/>
                </a:tc>
                <a:tc>
                  <a:txBody>
                    <a:bodyPr/>
                    <a:lstStyle/>
                    <a:p>
                      <a:pPr algn="ctr"/>
                      <a:r>
                        <a:rPr lang="en-US" sz="1100">
                          <a:solidFill>
                            <a:schemeClr val="bg1"/>
                          </a:solidFill>
                        </a:rPr>
                        <a:t>INFRA HEPATIC </a:t>
                      </a:r>
                    </a:p>
                  </a:txBody>
                  <a:tcPr marL="68580" marR="68580" marT="34290" marB="34290"/>
                </a:tc>
                <a:extLst>
                  <a:ext uri="{0D108BD9-81ED-4DB2-BD59-A6C34878D82A}">
                    <a16:rowId xmlns:a16="http://schemas.microsoft.com/office/drawing/2014/main" val="10000"/>
                  </a:ext>
                </a:extLst>
              </a:tr>
              <a:tr h="972343">
                <a:tc>
                  <a:txBody>
                    <a:bodyPr/>
                    <a:lstStyle/>
                    <a:p>
                      <a:r>
                        <a:rPr lang="en-US" sz="1100">
                          <a:latin typeface="AR CENA" panose="02000000000000000000" pitchFamily="2" charset="0"/>
                        </a:rPr>
                        <a:t>CARDIAC CIRRHOSIS </a:t>
                      </a:r>
                    </a:p>
                    <a:p>
                      <a:r>
                        <a:rPr lang="en-US" sz="1200">
                          <a:solidFill>
                            <a:schemeClr val="tx1"/>
                          </a:solidFill>
                          <a:latin typeface="AR CENA" panose="02000000000000000000" pitchFamily="2" charset="0"/>
                        </a:rPr>
                        <a:t>(RSHF – TR</a:t>
                      </a:r>
                      <a:r>
                        <a:rPr lang="en-US" sz="1200" baseline="0">
                          <a:solidFill>
                            <a:schemeClr val="tx1"/>
                          </a:solidFill>
                          <a:latin typeface="AR CENA" panose="02000000000000000000" pitchFamily="2" charset="0"/>
                        </a:rPr>
                        <a:t> –   IVC obstruction  –    Budd </a:t>
                      </a:r>
                      <a:r>
                        <a:rPr lang="en-US" sz="1200" baseline="0" err="1">
                          <a:solidFill>
                            <a:schemeClr val="tx1"/>
                          </a:solidFill>
                          <a:latin typeface="AR CENA" panose="02000000000000000000" pitchFamily="2" charset="0"/>
                        </a:rPr>
                        <a:t>chiari</a:t>
                      </a:r>
                      <a:r>
                        <a:rPr lang="en-US" sz="1200" baseline="0">
                          <a:solidFill>
                            <a:schemeClr val="tx1"/>
                          </a:solidFill>
                          <a:latin typeface="AR CENA" panose="02000000000000000000" pitchFamily="2" charset="0"/>
                        </a:rPr>
                        <a:t> syndrome )</a:t>
                      </a:r>
                      <a:endParaRPr lang="en-US" sz="1200">
                        <a:solidFill>
                          <a:schemeClr val="tx1"/>
                        </a:solidFill>
                        <a:latin typeface="AR CENA" panose="02000000000000000000" pitchFamily="2" charset="0"/>
                      </a:endParaRPr>
                    </a:p>
                  </a:txBody>
                  <a:tcPr marL="68580" marR="68580" marT="34290" marB="34290"/>
                </a:tc>
                <a:tc>
                  <a:txBody>
                    <a:bodyPr/>
                    <a:lstStyle/>
                    <a:p>
                      <a:r>
                        <a:rPr lang="en-US" sz="1100">
                          <a:latin typeface="AR CENA" panose="02000000000000000000" pitchFamily="2" charset="0"/>
                        </a:rPr>
                        <a:t>Liver</a:t>
                      </a:r>
                      <a:r>
                        <a:rPr lang="en-US" sz="1100" baseline="0">
                          <a:latin typeface="AR CENA" panose="02000000000000000000" pitchFamily="2" charset="0"/>
                        </a:rPr>
                        <a:t> cirrhosis </a:t>
                      </a:r>
                    </a:p>
                    <a:p>
                      <a:r>
                        <a:rPr lang="en-US" sz="1100" baseline="0">
                          <a:latin typeface="AR CENA" panose="02000000000000000000" pitchFamily="2" charset="0"/>
                        </a:rPr>
                        <a:t>Schistosomiasis </a:t>
                      </a:r>
                    </a:p>
                    <a:p>
                      <a:r>
                        <a:rPr lang="en-US" sz="1100" baseline="0">
                          <a:latin typeface="AR CENA" panose="02000000000000000000" pitchFamily="2" charset="0"/>
                        </a:rPr>
                        <a:t>Congenital fibrosis </a:t>
                      </a:r>
                      <a:endParaRPr lang="en-US" sz="1100">
                        <a:latin typeface="AR CENA" panose="02000000000000000000" pitchFamily="2" charset="0"/>
                      </a:endParaRPr>
                    </a:p>
                  </a:txBody>
                  <a:tcPr marL="68580" marR="68580" marT="34290" marB="34290"/>
                </a:tc>
                <a:tc>
                  <a:txBody>
                    <a:bodyPr/>
                    <a:lstStyle/>
                    <a:p>
                      <a:r>
                        <a:rPr lang="en-US" sz="1100">
                          <a:latin typeface="AR CENA" panose="02000000000000000000" pitchFamily="2" charset="0"/>
                        </a:rPr>
                        <a:t>Portal vein thrombosis </a:t>
                      </a:r>
                    </a:p>
                    <a:p>
                      <a:r>
                        <a:rPr lang="en-US" sz="1100">
                          <a:latin typeface="AR CENA" panose="02000000000000000000" pitchFamily="2" charset="0"/>
                        </a:rPr>
                        <a:t>Extrinsic</a:t>
                      </a:r>
                      <a:r>
                        <a:rPr lang="en-US" sz="1100" baseline="0">
                          <a:latin typeface="AR CENA" panose="02000000000000000000" pitchFamily="2" charset="0"/>
                        </a:rPr>
                        <a:t> compression </a:t>
                      </a:r>
                    </a:p>
                    <a:p>
                      <a:endParaRPr lang="en-US" sz="1100">
                        <a:latin typeface="AR CENA" panose="02000000000000000000" pitchFamily="2" charset="0"/>
                      </a:endParaRPr>
                    </a:p>
                  </a:txBody>
                  <a:tcPr marL="68580" marR="68580" marT="34290" marB="34290"/>
                </a:tc>
                <a:extLst>
                  <a:ext uri="{0D108BD9-81ED-4DB2-BD59-A6C34878D82A}">
                    <a16:rowId xmlns:a16="http://schemas.microsoft.com/office/drawing/2014/main" val="10001"/>
                  </a:ext>
                </a:extLst>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09" y="2717007"/>
            <a:ext cx="2638221" cy="207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887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3199" y="219075"/>
            <a:ext cx="4130926" cy="476250"/>
          </a:xfrm>
        </p:spPr>
        <p:txBody>
          <a:bodyPr>
            <a:normAutofit fontScale="90000"/>
          </a:bodyPr>
          <a:lstStyle/>
          <a:p>
            <a:pPr algn="ctr"/>
            <a:r>
              <a:rPr lang="en-US">
                <a:solidFill>
                  <a:schemeClr val="bg2">
                    <a:lumMod val="50000"/>
                  </a:schemeClr>
                </a:solidFill>
                <a:latin typeface="AR CENA" panose="02000000000000000000" pitchFamily="2" charset="0"/>
                <a:cs typeface="Arial"/>
                <a:sym typeface="Arial"/>
              </a:rPr>
              <a:t>Symptoms of the cause</a:t>
            </a:r>
            <a:r>
              <a:rPr lang="en-US">
                <a:solidFill>
                  <a:schemeClr val="bg2">
                    <a:lumMod val="50000"/>
                  </a:schemeClr>
                </a:solidFill>
                <a:latin typeface="AR CENA" panose="02000000000000000000" pitchFamily="2" charset="0"/>
                <a:cs typeface="Arial"/>
              </a:rPr>
              <a:t>:</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62</a:t>
            </a:fld>
            <a:endParaRPr lang="en-US">
              <a:solidFill>
                <a:srgbClr val="B13F9A"/>
              </a:solidFill>
            </a:endParaRP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418" y="1200150"/>
            <a:ext cx="1989365" cy="120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877" y="1200150"/>
            <a:ext cx="144456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1234082"/>
            <a:ext cx="2028825" cy="130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74877" y="2540169"/>
            <a:ext cx="1402948" cy="507831"/>
          </a:xfrm>
          <a:prstGeom prst="rect">
            <a:avLst/>
          </a:prstGeom>
        </p:spPr>
        <p:txBody>
          <a:bodyPr wrap="none">
            <a:spAutoFit/>
          </a:bodyPr>
          <a:lstStyle/>
          <a:p>
            <a:pPr lvl="0" algn="ctr">
              <a:defRPr/>
            </a:pPr>
            <a:r>
              <a:rPr lang="en-US" sz="2700">
                <a:solidFill>
                  <a:schemeClr val="bg2">
                    <a:lumMod val="50000"/>
                  </a:schemeClr>
                </a:solidFill>
                <a:latin typeface="AR CENA" panose="02000000000000000000" pitchFamily="2" charset="0"/>
              </a:rPr>
              <a:t>Ascites</a:t>
            </a:r>
          </a:p>
        </p:txBody>
      </p:sp>
      <p:sp>
        <p:nvSpPr>
          <p:cNvPr id="6" name="Rectangle 5"/>
          <p:cNvSpPr/>
          <p:nvPr/>
        </p:nvSpPr>
        <p:spPr>
          <a:xfrm>
            <a:off x="324224" y="2540169"/>
            <a:ext cx="2351926" cy="507831"/>
          </a:xfrm>
          <a:prstGeom prst="rect">
            <a:avLst/>
          </a:prstGeom>
        </p:spPr>
        <p:txBody>
          <a:bodyPr wrap="none">
            <a:spAutoFit/>
          </a:bodyPr>
          <a:lstStyle/>
          <a:p>
            <a:pPr lvl="0" algn="ctr"/>
            <a:r>
              <a:rPr lang="en-US" sz="2700">
                <a:solidFill>
                  <a:schemeClr val="bg2">
                    <a:lumMod val="50000"/>
                  </a:schemeClr>
                </a:solidFill>
                <a:latin typeface="AR CENA" panose="02000000000000000000" pitchFamily="2" charset="0"/>
              </a:rPr>
              <a:t>Splenomegaly</a:t>
            </a:r>
            <a:endParaRPr lang="en-US" sz="1500">
              <a:solidFill>
                <a:schemeClr val="bg2">
                  <a:lumMod val="50000"/>
                </a:schemeClr>
              </a:solidFill>
              <a:latin typeface="AR CENA" panose="02000000000000000000" pitchFamily="2" charset="0"/>
            </a:endParaRPr>
          </a:p>
        </p:txBody>
      </p:sp>
      <p:sp>
        <p:nvSpPr>
          <p:cNvPr id="7" name="Rectangle 6"/>
          <p:cNvSpPr/>
          <p:nvPr/>
        </p:nvSpPr>
        <p:spPr>
          <a:xfrm>
            <a:off x="3681371" y="2495960"/>
            <a:ext cx="1781258" cy="553998"/>
          </a:xfrm>
          <a:prstGeom prst="rect">
            <a:avLst/>
          </a:prstGeom>
        </p:spPr>
        <p:txBody>
          <a:bodyPr wrap="none">
            <a:spAutoFit/>
          </a:bodyPr>
          <a:lstStyle/>
          <a:p>
            <a:pPr lvl="0" algn="ctr"/>
            <a:r>
              <a:rPr lang="en-US" sz="3000">
                <a:solidFill>
                  <a:schemeClr val="bg2">
                    <a:lumMod val="50000"/>
                  </a:schemeClr>
                </a:solidFill>
                <a:latin typeface="AR CENA" panose="02000000000000000000" pitchFamily="2" charset="0"/>
              </a:rPr>
              <a:t>Jaundice</a:t>
            </a:r>
          </a:p>
        </p:txBody>
      </p:sp>
      <p:pic>
        <p:nvPicPr>
          <p:cNvPr id="12" name="Picture 13" descr="10 Weird Parasites that Live Inside Deer | NDA">
            <a:extLst>
              <a:ext uri="{FF2B5EF4-FFF2-40B4-BE49-F238E27FC236}">
                <a16:creationId xmlns:a16="http://schemas.microsoft.com/office/drawing/2014/main" id="{57F6550A-C473-0008-4F6E-D4F372877FB7}"/>
              </a:ext>
            </a:extLst>
          </p:cNvPr>
          <p:cNvPicPr>
            <a:picLocks noChangeAspect="1"/>
          </p:cNvPicPr>
          <p:nvPr/>
        </p:nvPicPr>
        <p:blipFill>
          <a:blip r:embed="rId5"/>
          <a:stretch>
            <a:fillRect/>
          </a:stretch>
        </p:blipFill>
        <p:spPr>
          <a:xfrm>
            <a:off x="1298257" y="3178542"/>
            <a:ext cx="2573269" cy="1417518"/>
          </a:xfrm>
          <a:prstGeom prst="rect">
            <a:avLst/>
          </a:prstGeom>
        </p:spPr>
      </p:pic>
      <p:sp>
        <p:nvSpPr>
          <p:cNvPr id="14" name="TextBox 13">
            <a:extLst>
              <a:ext uri="{FF2B5EF4-FFF2-40B4-BE49-F238E27FC236}">
                <a16:creationId xmlns:a16="http://schemas.microsoft.com/office/drawing/2014/main" id="{50FB9805-6F7B-6EC4-7BBC-C196BD83B535}"/>
              </a:ext>
            </a:extLst>
          </p:cNvPr>
          <p:cNvSpPr txBox="1"/>
          <p:nvPr/>
        </p:nvSpPr>
        <p:spPr>
          <a:xfrm>
            <a:off x="1138238" y="4365227"/>
            <a:ext cx="290322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lumMod val="50000"/>
                  </a:schemeClr>
                </a:solidFill>
                <a:latin typeface="AR CENA" panose="02000000000000000000" pitchFamily="2" charset="0"/>
              </a:rPr>
              <a:t>Parasitic infection </a:t>
            </a:r>
          </a:p>
        </p:txBody>
      </p:sp>
      <p:pic>
        <p:nvPicPr>
          <p:cNvPr id="16" name="Picture 17" descr="This Video Showing The Difference Between A Healthy Liver &amp; An ...">
            <a:extLst>
              <a:ext uri="{FF2B5EF4-FFF2-40B4-BE49-F238E27FC236}">
                <a16:creationId xmlns:a16="http://schemas.microsoft.com/office/drawing/2014/main" id="{19311A1A-53CA-1FE8-9D86-B05D7D173250}"/>
              </a:ext>
            </a:extLst>
          </p:cNvPr>
          <p:cNvPicPr>
            <a:picLocks noChangeAspect="1"/>
          </p:cNvPicPr>
          <p:nvPr/>
        </p:nvPicPr>
        <p:blipFill>
          <a:blip r:embed="rId6"/>
          <a:stretch>
            <a:fillRect/>
          </a:stretch>
        </p:blipFill>
        <p:spPr>
          <a:xfrm>
            <a:off x="5372100" y="3178542"/>
            <a:ext cx="2743200" cy="1507758"/>
          </a:xfrm>
          <a:prstGeom prst="rect">
            <a:avLst/>
          </a:prstGeom>
        </p:spPr>
      </p:pic>
    </p:spTree>
    <p:extLst>
      <p:ext uri="{BB962C8B-B14F-4D97-AF65-F5344CB8AC3E}">
        <p14:creationId xmlns:p14="http://schemas.microsoft.com/office/powerpoint/2010/main" val="2540786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0E5CF-B10B-2C14-D011-FE781184C9D0}"/>
              </a:ext>
            </a:extLst>
          </p:cNvPr>
          <p:cNvSpPr>
            <a:spLocks noGrp="1"/>
          </p:cNvSpPr>
          <p:nvPr>
            <p:ph type="body" idx="4294967295"/>
          </p:nvPr>
        </p:nvSpPr>
        <p:spPr>
          <a:xfrm>
            <a:off x="0" y="223838"/>
            <a:ext cx="7718425" cy="4352925"/>
          </a:xfrm>
        </p:spPr>
        <p:txBody>
          <a:bodyPr/>
          <a:lstStyle/>
          <a:p>
            <a:pPr>
              <a:lnSpc>
                <a:spcPct val="114999"/>
              </a:lnSpc>
            </a:pPr>
            <a:r>
              <a:rPr lang="en-GB" sz="1750"/>
              <a:t>Risk factors </a:t>
            </a:r>
            <a:br>
              <a:rPr lang="en-GB" sz="1750"/>
            </a:br>
            <a:r>
              <a:rPr lang="en-GB" sz="1750"/>
              <a:t>although many people with advanced liver disease develop </a:t>
            </a:r>
            <a:r>
              <a:rPr lang="en-GB" sz="1750" err="1"/>
              <a:t>esophageal</a:t>
            </a:r>
            <a:r>
              <a:rPr lang="en-GB" sz="1750"/>
              <a:t> varices, most won't have bleeding. </a:t>
            </a:r>
            <a:r>
              <a:rPr lang="en-GB" sz="1750">
                <a:highlight>
                  <a:srgbClr val="FFFF00"/>
                </a:highlight>
              </a:rPr>
              <a:t>BUT OUR FOCUS  IS ON THE SEVERE ONES that will rupture and cause massive bleeding </a:t>
            </a:r>
            <a:br>
              <a:rPr lang="en-GB" sz="1750">
                <a:highlight>
                  <a:srgbClr val="FFFF00"/>
                </a:highlight>
              </a:rPr>
            </a:br>
            <a:r>
              <a:rPr lang="en-GB" sz="1750"/>
              <a:t>Varices are more likely to rupture and bleed if:</a:t>
            </a:r>
            <a:br>
              <a:rPr lang="en-GB" sz="1750"/>
            </a:br>
            <a:br>
              <a:rPr lang="en-GB" sz="1750"/>
            </a:br>
            <a:r>
              <a:rPr lang="en-GB" sz="1750"/>
              <a:t> * </a:t>
            </a:r>
            <a:r>
              <a:rPr lang="en-GB" sz="2000" b="1">
                <a:solidFill>
                  <a:srgbClr val="7030A0"/>
                </a:solidFill>
                <a:effectLst>
                  <a:outerShdw blurRad="38100" dist="38100" dir="2700000" algn="tl">
                    <a:srgbClr val="000000">
                      <a:alpha val="43137"/>
                    </a:srgbClr>
                  </a:outerShdw>
                </a:effectLst>
                <a:latin typeface="Palatino Linotype"/>
              </a:rPr>
              <a:t>HIGH PORTAL VEIN PRESSURE </a:t>
            </a:r>
            <a:r>
              <a:rPr lang="en-GB" sz="1750">
                <a:solidFill>
                  <a:srgbClr val="7030A0"/>
                </a:solidFill>
              </a:rPr>
              <a:t>.</a:t>
            </a:r>
            <a:br>
              <a:rPr lang="en-GB" sz="1750"/>
            </a:br>
            <a:r>
              <a:rPr lang="en-GB" sz="1750"/>
              <a:t>- The risk of bleeding increases with the amount of pressure in the portal vein (portal </a:t>
            </a:r>
            <a:r>
              <a:rPr lang="en-GB" sz="1750" err="1"/>
              <a:t>hypertention</a:t>
            </a:r>
            <a:r>
              <a:rPr lang="en-GB" sz="1750"/>
              <a:t> ). ( &gt; 12 mmHg )</a:t>
            </a:r>
            <a:br>
              <a:rPr lang="en-GB" sz="1750"/>
            </a:br>
            <a:br>
              <a:rPr lang="en-GB" sz="1750"/>
            </a:br>
            <a:r>
              <a:rPr lang="en-GB" sz="1750"/>
              <a:t> * </a:t>
            </a:r>
            <a:r>
              <a:rPr lang="en-GB" sz="2000" b="1">
                <a:solidFill>
                  <a:srgbClr val="7030A0"/>
                </a:solidFill>
                <a:effectLst>
                  <a:outerShdw blurRad="38100" dist="38100" dir="2700000" algn="tl">
                    <a:srgbClr val="000000">
                      <a:alpha val="43137"/>
                    </a:srgbClr>
                  </a:outerShdw>
                </a:effectLst>
                <a:latin typeface="Palatino Linotype"/>
              </a:rPr>
              <a:t>LARGE VARICES (red marks).</a:t>
            </a:r>
            <a:r>
              <a:rPr lang="en-GB" sz="1750">
                <a:solidFill>
                  <a:srgbClr val="7030A0"/>
                </a:solidFill>
              </a:rPr>
              <a:t> </a:t>
            </a:r>
            <a:br>
              <a:rPr lang="en-GB" sz="1750"/>
            </a:br>
            <a:r>
              <a:rPr lang="en-GB" sz="1750"/>
              <a:t>-The larger the varices, the more likely they are to bleed.</a:t>
            </a:r>
            <a:br>
              <a:rPr lang="en-US" sz="1750"/>
            </a:br>
            <a:r>
              <a:rPr lang="en-GB" sz="1750"/>
              <a:t> </a:t>
            </a:r>
            <a:endParaRPr lang="en-US" sz="1750"/>
          </a:p>
          <a:p>
            <a:pPr>
              <a:lnSpc>
                <a:spcPct val="114999"/>
              </a:lnSpc>
            </a:pPr>
            <a:endParaRPr lang="en-GB" sz="1750"/>
          </a:p>
        </p:txBody>
      </p:sp>
      <p:pic>
        <p:nvPicPr>
          <p:cNvPr id="7" name="Picture 7">
            <a:extLst>
              <a:ext uri="{FF2B5EF4-FFF2-40B4-BE49-F238E27FC236}">
                <a16:creationId xmlns:a16="http://schemas.microsoft.com/office/drawing/2014/main" id="{03871D80-C423-A71E-8D48-11FAEA5E88F2}"/>
              </a:ext>
            </a:extLst>
          </p:cNvPr>
          <p:cNvPicPr>
            <a:picLocks noChangeAspect="1"/>
          </p:cNvPicPr>
          <p:nvPr/>
        </p:nvPicPr>
        <p:blipFill>
          <a:blip r:embed="rId2"/>
          <a:stretch>
            <a:fillRect/>
          </a:stretch>
        </p:blipFill>
        <p:spPr>
          <a:xfrm>
            <a:off x="7572861" y="3186744"/>
            <a:ext cx="1323975" cy="1181100"/>
          </a:xfrm>
          <a:prstGeom prst="rect">
            <a:avLst/>
          </a:prstGeom>
        </p:spPr>
      </p:pic>
    </p:spTree>
    <p:extLst>
      <p:ext uri="{BB962C8B-B14F-4D97-AF65-F5344CB8AC3E}">
        <p14:creationId xmlns:p14="http://schemas.microsoft.com/office/powerpoint/2010/main" val="1176021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9350" y="276860"/>
            <a:ext cx="5429250" cy="857250"/>
          </a:xfrm>
        </p:spPr>
        <p:txBody>
          <a:bodyPr>
            <a:normAutofit/>
          </a:bodyPr>
          <a:lstStyle/>
          <a:p>
            <a:r>
              <a:rPr lang="en-US" sz="300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CLINICAL MANIFESTATIONS :</a:t>
            </a:r>
            <a:endParaRPr lang="en-US"/>
          </a:p>
        </p:txBody>
      </p:sp>
      <p:sp>
        <p:nvSpPr>
          <p:cNvPr id="3" name="Content Placeholder 2"/>
          <p:cNvSpPr>
            <a:spLocks noGrp="1"/>
          </p:cNvSpPr>
          <p:nvPr>
            <p:ph idx="4294967295"/>
          </p:nvPr>
        </p:nvSpPr>
        <p:spPr>
          <a:xfrm>
            <a:off x="1895476" y="1362075"/>
            <a:ext cx="5600700" cy="1882775"/>
          </a:xfrm>
        </p:spPr>
        <p:txBody>
          <a:bodyPr>
            <a:normAutofit fontScale="62500" lnSpcReduction="20000"/>
          </a:bodyPr>
          <a:lstStyle/>
          <a:p>
            <a:pPr marL="0" indent="0" algn="ctr">
              <a:buNone/>
            </a:pPr>
            <a:endParaRPr lang="en-US" sz="2700">
              <a:solidFill>
                <a:schemeClr val="bg2">
                  <a:lumMod val="50000"/>
                </a:schemeClr>
              </a:solidFill>
              <a:latin typeface="AR CENA"/>
            </a:endParaRPr>
          </a:p>
          <a:p>
            <a:pPr marL="0" indent="0">
              <a:buNone/>
            </a:pPr>
            <a:endParaRPr lang="en-US" sz="3300">
              <a:latin typeface="AR CENA" panose="02000000000000000000" pitchFamily="2" charset="0"/>
            </a:endParaRPr>
          </a:p>
          <a:p>
            <a:pPr marL="0" indent="0" algn="ctr">
              <a:buNone/>
            </a:pPr>
            <a:r>
              <a:rPr lang="en-US" sz="3300">
                <a:highlight>
                  <a:srgbClr val="FFFF00"/>
                </a:highlight>
                <a:latin typeface="AR CENA"/>
              </a:rPr>
              <a:t>When it ruptures :</a:t>
            </a:r>
          </a:p>
          <a:p>
            <a:pPr marL="0" indent="0" algn="ctr">
              <a:buNone/>
            </a:pPr>
            <a:r>
              <a:rPr lang="en-US" sz="2700">
                <a:solidFill>
                  <a:schemeClr val="bg2">
                    <a:lumMod val="50000"/>
                  </a:schemeClr>
                </a:solidFill>
                <a:highlight>
                  <a:srgbClr val="FFFF00"/>
                </a:highlight>
                <a:latin typeface="AR CENA"/>
              </a:rPr>
              <a:t>1- hematemesis </a:t>
            </a:r>
          </a:p>
          <a:p>
            <a:pPr marL="0" indent="0" algn="ctr">
              <a:buNone/>
            </a:pPr>
            <a:r>
              <a:rPr lang="en-US" sz="2700">
                <a:solidFill>
                  <a:schemeClr val="bg2">
                    <a:lumMod val="50000"/>
                  </a:schemeClr>
                </a:solidFill>
                <a:highlight>
                  <a:srgbClr val="FFFF00"/>
                </a:highlight>
                <a:latin typeface="AR CENA"/>
              </a:rPr>
              <a:t>2- melena </a:t>
            </a:r>
          </a:p>
          <a:p>
            <a:pPr marL="0" indent="0" algn="ctr">
              <a:lnSpc>
                <a:spcPct val="114999"/>
              </a:lnSpc>
              <a:buNone/>
            </a:pPr>
            <a:r>
              <a:rPr lang="en-US" sz="2700">
                <a:solidFill>
                  <a:schemeClr val="bg2">
                    <a:lumMod val="50000"/>
                  </a:schemeClr>
                </a:solidFill>
                <a:highlight>
                  <a:srgbClr val="FFFF00"/>
                </a:highlight>
                <a:latin typeface="AR CENA"/>
              </a:rPr>
              <a:t>3- hematochezia </a:t>
            </a:r>
            <a:endParaRPr lang="en-US" sz="2700">
              <a:solidFill>
                <a:schemeClr val="bg2">
                  <a:lumMod val="50000"/>
                </a:schemeClr>
              </a:solidFill>
              <a:highlight>
                <a:srgbClr val="FFFF00"/>
              </a:highlight>
              <a:latin typeface="AR CENA" panose="02000000000000000000" pitchFamily="2" charset="0"/>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64</a:t>
            </a:fld>
            <a:endParaRPr lang="en-US">
              <a:solidFill>
                <a:srgbClr val="B13F9A"/>
              </a:solidFill>
            </a:endParaRPr>
          </a:p>
        </p:txBody>
      </p:sp>
      <p:pic>
        <p:nvPicPr>
          <p:cNvPr id="5" name="Picture 6" descr="Askep Hematemesis Melena | DUNIA KEPERAWATAN">
            <a:extLst>
              <a:ext uri="{FF2B5EF4-FFF2-40B4-BE49-F238E27FC236}">
                <a16:creationId xmlns:a16="http://schemas.microsoft.com/office/drawing/2014/main" id="{44BCEEF3-E832-C136-D2BA-226FD23C8A13}"/>
              </a:ext>
            </a:extLst>
          </p:cNvPr>
          <p:cNvPicPr>
            <a:picLocks noChangeAspect="1"/>
          </p:cNvPicPr>
          <p:nvPr/>
        </p:nvPicPr>
        <p:blipFill>
          <a:blip r:embed="rId2"/>
          <a:stretch>
            <a:fillRect/>
          </a:stretch>
        </p:blipFill>
        <p:spPr>
          <a:xfrm>
            <a:off x="531021" y="1171416"/>
            <a:ext cx="2649537" cy="3266599"/>
          </a:xfrm>
          <a:prstGeom prst="rect">
            <a:avLst/>
          </a:prstGeom>
        </p:spPr>
      </p:pic>
      <p:pic>
        <p:nvPicPr>
          <p:cNvPr id="7" name="Picture 7">
            <a:extLst>
              <a:ext uri="{FF2B5EF4-FFF2-40B4-BE49-F238E27FC236}">
                <a16:creationId xmlns:a16="http://schemas.microsoft.com/office/drawing/2014/main" id="{794128B7-655B-F52C-0861-E61276C04C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11094" y="1173380"/>
            <a:ext cx="2743200" cy="3263466"/>
          </a:xfrm>
          <a:prstGeom prst="rect">
            <a:avLst/>
          </a:prstGeom>
        </p:spPr>
      </p:pic>
      <p:sp>
        <p:nvSpPr>
          <p:cNvPr id="8" name="TextBox 7">
            <a:extLst>
              <a:ext uri="{FF2B5EF4-FFF2-40B4-BE49-F238E27FC236}">
                <a16:creationId xmlns:a16="http://schemas.microsoft.com/office/drawing/2014/main" id="{B43DDB7B-FC4D-4553-4EB4-CE5F98D4CA3A}"/>
              </a:ext>
            </a:extLst>
          </p:cNvPr>
          <p:cNvSpPr txBox="1"/>
          <p:nvPr/>
        </p:nvSpPr>
        <p:spPr>
          <a:xfrm>
            <a:off x="3181350" y="4117181"/>
            <a:ext cx="2743200" cy="317500"/>
          </a:xfrm>
          <a:prstGeom prst="rect">
            <a:avLst/>
          </a:prstGeom>
        </p:spPr>
        <p:txBody>
          <a:bodyPr lIns="91440" tIns="45720" rIns="91440" bIns="45720" anchor="t">
            <a:normAutofit/>
          </a:bodyPr>
          <a:lstStyle/>
          <a:p>
            <a:endParaRPr lang="en-US"/>
          </a:p>
        </p:txBody>
      </p:sp>
    </p:spTree>
    <p:extLst>
      <p:ext uri="{BB962C8B-B14F-4D97-AF65-F5344CB8AC3E}">
        <p14:creationId xmlns:p14="http://schemas.microsoft.com/office/powerpoint/2010/main" val="2956808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DAEF-A020-E3B0-C37E-1E1A97980ED5}"/>
              </a:ext>
            </a:extLst>
          </p:cNvPr>
          <p:cNvSpPr>
            <a:spLocks noGrp="1"/>
          </p:cNvSpPr>
          <p:nvPr>
            <p:ph type="title" idx="4294967295"/>
          </p:nvPr>
        </p:nvSpPr>
        <p:spPr>
          <a:xfrm>
            <a:off x="0" y="444500"/>
            <a:ext cx="7718425" cy="573088"/>
          </a:xfrm>
        </p:spPr>
        <p:txBody>
          <a:bodyPr/>
          <a:lstStyle/>
          <a:p>
            <a:r>
              <a:rPr lang="en-US"/>
              <a:t>DIAGNOSTIC EVALUATION :</a:t>
            </a:r>
          </a:p>
        </p:txBody>
      </p:sp>
      <p:sp>
        <p:nvSpPr>
          <p:cNvPr id="3" name="Text Placeholder 2">
            <a:extLst>
              <a:ext uri="{FF2B5EF4-FFF2-40B4-BE49-F238E27FC236}">
                <a16:creationId xmlns:a16="http://schemas.microsoft.com/office/drawing/2014/main" id="{A562F2E2-2422-12A8-F443-1A851C516B4E}"/>
              </a:ext>
            </a:extLst>
          </p:cNvPr>
          <p:cNvSpPr>
            <a:spLocks noGrp="1"/>
          </p:cNvSpPr>
          <p:nvPr>
            <p:ph type="body" idx="4294967295"/>
          </p:nvPr>
        </p:nvSpPr>
        <p:spPr>
          <a:xfrm>
            <a:off x="0" y="1152525"/>
            <a:ext cx="7718425" cy="3416300"/>
          </a:xfrm>
        </p:spPr>
        <p:txBody>
          <a:bodyPr/>
          <a:lstStyle/>
          <a:p>
            <a:r>
              <a:rPr lang="en-US" sz="1750">
                <a:solidFill>
                  <a:schemeClr val="bg2">
                    <a:lumMod val="50000"/>
                  </a:schemeClr>
                </a:solidFill>
              </a:rPr>
              <a:t>Upper gastrointestinal endoscopy :</a:t>
            </a:r>
            <a:br>
              <a:rPr lang="en-US" sz="1750"/>
            </a:br>
            <a:r>
              <a:rPr lang="en-US" sz="1750"/>
              <a:t>Gastroscopy is the only diagnostic method, which can prove </a:t>
            </a:r>
            <a:r>
              <a:rPr lang="en-US" sz="1750">
                <a:highlight>
                  <a:srgbClr val="FFFF00"/>
                </a:highlight>
              </a:rPr>
              <a:t>existence</a:t>
            </a:r>
            <a:r>
              <a:rPr lang="en-US" sz="1750"/>
              <a:t> of esophageal varices (visualization) and bring therapeutic solution in the same moment</a:t>
            </a:r>
            <a:endParaRPr lang="en-GB"/>
          </a:p>
        </p:txBody>
      </p:sp>
      <p:pic>
        <p:nvPicPr>
          <p:cNvPr id="4" name="Picture 4" descr="Diagram&#10;&#10;Description automatically generated">
            <a:extLst>
              <a:ext uri="{FF2B5EF4-FFF2-40B4-BE49-F238E27FC236}">
                <a16:creationId xmlns:a16="http://schemas.microsoft.com/office/drawing/2014/main" id="{CE49129A-88D5-644F-0F0B-D258743A2763}"/>
              </a:ext>
            </a:extLst>
          </p:cNvPr>
          <p:cNvPicPr>
            <a:picLocks noChangeAspect="1"/>
          </p:cNvPicPr>
          <p:nvPr/>
        </p:nvPicPr>
        <p:blipFill>
          <a:blip r:embed="rId2"/>
          <a:stretch>
            <a:fillRect/>
          </a:stretch>
        </p:blipFill>
        <p:spPr>
          <a:xfrm>
            <a:off x="1654017" y="2618179"/>
            <a:ext cx="6217444" cy="2080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9958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71650" y="222029"/>
            <a:ext cx="5600700" cy="2017712"/>
          </a:xfrm>
        </p:spPr>
        <p:txBody>
          <a:bodyPr>
            <a:normAutofit fontScale="77500" lnSpcReduction="20000"/>
          </a:bodyPr>
          <a:lstStyle/>
          <a:p>
            <a:pPr marL="0" indent="0" algn="ctr">
              <a:buNone/>
            </a:pPr>
            <a:r>
              <a:rPr lang="en-US" sz="2400" b="1">
                <a:latin typeface="AR CENA" panose="02000000000000000000" pitchFamily="2" charset="0"/>
              </a:rPr>
              <a:t> </a:t>
            </a:r>
          </a:p>
          <a:p>
            <a:pPr marL="0" indent="0" algn="ctr">
              <a:buNone/>
            </a:pPr>
            <a:r>
              <a:rPr lang="en-US" sz="2400" b="1">
                <a:latin typeface="AR CENA" panose="02000000000000000000" pitchFamily="2" charset="0"/>
              </a:rPr>
              <a:t>Medications </a:t>
            </a:r>
          </a:p>
          <a:p>
            <a:pPr marL="0" indent="0" algn="ctr">
              <a:buNone/>
            </a:pPr>
            <a:r>
              <a:rPr lang="en-US" sz="2400" b="1">
                <a:latin typeface="AR CENA" panose="02000000000000000000" pitchFamily="2" charset="0"/>
              </a:rPr>
              <a:t>vasoconstrictor therapy</a:t>
            </a:r>
          </a:p>
          <a:p>
            <a:pPr marL="0" indent="0" algn="ctr">
              <a:buNone/>
            </a:pPr>
            <a:r>
              <a:rPr lang="en-US" sz="1500" b="1">
                <a:solidFill>
                  <a:schemeClr val="bg2">
                    <a:lumMod val="50000"/>
                  </a:schemeClr>
                </a:solidFill>
                <a:latin typeface="Calibri" panose="020F0502020204030204" pitchFamily="34" charset="0"/>
              </a:rPr>
              <a:t>1- VASOPRESSIN </a:t>
            </a:r>
          </a:p>
          <a:p>
            <a:pPr marL="0" indent="0" algn="ctr">
              <a:buNone/>
            </a:pPr>
            <a:r>
              <a:rPr lang="en-US" sz="1500" b="1">
                <a:solidFill>
                  <a:schemeClr val="bg2">
                    <a:lumMod val="50000"/>
                  </a:schemeClr>
                </a:solidFill>
                <a:latin typeface="Calibri" panose="020F0502020204030204" pitchFamily="34" charset="0"/>
              </a:rPr>
              <a:t>2- SOMATOSTATIN </a:t>
            </a:r>
          </a:p>
          <a:p>
            <a:pPr marL="0" indent="0" algn="ctr">
              <a:buNone/>
            </a:pPr>
            <a:r>
              <a:rPr lang="en-US" sz="1500" b="1">
                <a:solidFill>
                  <a:schemeClr val="bg2">
                    <a:lumMod val="50000"/>
                  </a:schemeClr>
                </a:solidFill>
                <a:latin typeface="Calibri" panose="020F0502020204030204" pitchFamily="34" charset="0"/>
              </a:rPr>
              <a:t>3- TERLIPRESSIN </a:t>
            </a:r>
          </a:p>
          <a:p>
            <a:pPr marL="0" indent="0" algn="ctr">
              <a:buNone/>
            </a:pPr>
            <a:r>
              <a:rPr lang="en-US" sz="1500" b="1">
                <a:solidFill>
                  <a:schemeClr val="bg2">
                    <a:lumMod val="50000"/>
                  </a:schemeClr>
                </a:solidFill>
                <a:latin typeface="Calibri" panose="020F0502020204030204" pitchFamily="34" charset="0"/>
              </a:rPr>
              <a:t>4- OCTREOTIDE  </a:t>
            </a:r>
          </a:p>
          <a:p>
            <a:pPr marL="0" indent="0" algn="ctr">
              <a:buNone/>
            </a:pPr>
            <a:r>
              <a:rPr lang="en-US" sz="2700"/>
              <a:t> </a:t>
            </a:r>
            <a:r>
              <a:rPr lang="en-US" sz="2700" b="1">
                <a:solidFill>
                  <a:schemeClr val="bg2">
                    <a:lumMod val="50000"/>
                  </a:schemeClr>
                </a:solidFill>
                <a:latin typeface="AR CENA" panose="02000000000000000000" pitchFamily="2" charset="0"/>
              </a:rPr>
              <a:t>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66</a:t>
            </a:fld>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131" y="2033925"/>
            <a:ext cx="3208544" cy="249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Graphical user interface, text, application&#10;&#10;Description automatically generated">
            <a:extLst>
              <a:ext uri="{FF2B5EF4-FFF2-40B4-BE49-F238E27FC236}">
                <a16:creationId xmlns:a16="http://schemas.microsoft.com/office/drawing/2014/main" id="{E192D7CE-6C8F-8FDE-1071-902F868FC531}"/>
              </a:ext>
            </a:extLst>
          </p:cNvPr>
          <p:cNvPicPr>
            <a:picLocks noChangeAspect="1"/>
          </p:cNvPicPr>
          <p:nvPr/>
        </p:nvPicPr>
        <p:blipFill rotWithShape="1">
          <a:blip r:embed="rId3">
            <a:extLst>
              <a:ext uri="{28A0092B-C50C-407E-A947-70E740481C1C}">
                <a14:useLocalDpi xmlns:a14="http://schemas.microsoft.com/office/drawing/2010/main" val="0"/>
              </a:ext>
            </a:extLst>
          </a:blip>
          <a:srcRect l="18308" t="12403" r="43044" b="43888"/>
          <a:stretch/>
        </p:blipFill>
        <p:spPr>
          <a:xfrm>
            <a:off x="4965859" y="2054511"/>
            <a:ext cx="3024318" cy="2469357"/>
          </a:xfrm>
          <a:prstGeom prst="rect">
            <a:avLst/>
          </a:prstGeom>
        </p:spPr>
      </p:pic>
    </p:spTree>
    <p:extLst>
      <p:ext uri="{BB962C8B-B14F-4D97-AF65-F5344CB8AC3E}">
        <p14:creationId xmlns:p14="http://schemas.microsoft.com/office/powerpoint/2010/main" val="1535299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0EB0-AFC7-442C-2FA0-1A31D88B55C9}"/>
              </a:ext>
            </a:extLst>
          </p:cNvPr>
          <p:cNvSpPr>
            <a:spLocks noGrp="1"/>
          </p:cNvSpPr>
          <p:nvPr>
            <p:ph type="title" idx="4294967295"/>
          </p:nvPr>
        </p:nvSpPr>
        <p:spPr>
          <a:xfrm>
            <a:off x="304800" y="353060"/>
            <a:ext cx="7718425" cy="573088"/>
          </a:xfrm>
        </p:spPr>
        <p:txBody>
          <a:bodyPr/>
          <a:lstStyle/>
          <a:p>
            <a:r>
              <a:rPr lang="en-GB"/>
              <a:t>Interventional methods </a:t>
            </a:r>
          </a:p>
        </p:txBody>
      </p:sp>
      <p:sp>
        <p:nvSpPr>
          <p:cNvPr id="3" name="Text Placeholder 2">
            <a:extLst>
              <a:ext uri="{FF2B5EF4-FFF2-40B4-BE49-F238E27FC236}">
                <a16:creationId xmlns:a16="http://schemas.microsoft.com/office/drawing/2014/main" id="{D5DB419D-C3A5-DD69-2122-296754A5F997}"/>
              </a:ext>
            </a:extLst>
          </p:cNvPr>
          <p:cNvSpPr>
            <a:spLocks noGrp="1"/>
          </p:cNvSpPr>
          <p:nvPr>
            <p:ph type="body" idx="4294967295"/>
          </p:nvPr>
        </p:nvSpPr>
        <p:spPr>
          <a:xfrm>
            <a:off x="265111" y="692467"/>
            <a:ext cx="7718425" cy="3416300"/>
          </a:xfrm>
        </p:spPr>
        <p:txBody>
          <a:bodyPr/>
          <a:lstStyle/>
          <a:p>
            <a:r>
              <a:rPr lang="en-GB" sz="1750"/>
              <a:t>OGD (</a:t>
            </a:r>
            <a:r>
              <a:rPr lang="en-GB" sz="1750" err="1"/>
              <a:t>OesophagealGastroDuodenoscpy</a:t>
            </a:r>
            <a:r>
              <a:rPr lang="en-GB" sz="1750"/>
              <a:t>) i</a:t>
            </a:r>
            <a:r>
              <a:rPr lang="en-GB" sz="1750">
                <a:highlight>
                  <a:srgbClr val="FFFF00"/>
                </a:highlight>
              </a:rPr>
              <a:t>nterventional gastroenterology)</a:t>
            </a:r>
            <a:r>
              <a:rPr lang="en-GB" sz="1750"/>
              <a:t> : performed within 12 hours, should be used to make the diagnosis and to treat variceal </a:t>
            </a:r>
            <a:r>
              <a:rPr lang="en-GB" sz="1750" err="1"/>
              <a:t>hemorrhage</a:t>
            </a:r>
            <a:r>
              <a:rPr lang="en-GB" sz="1750"/>
              <a:t>, either with EVL or sclerotherapy </a:t>
            </a:r>
          </a:p>
          <a:p>
            <a:pPr>
              <a:lnSpc>
                <a:spcPct val="114999"/>
              </a:lnSpc>
            </a:pPr>
            <a:endParaRPr lang="en-GB" sz="1750"/>
          </a:p>
          <a:p>
            <a:pPr>
              <a:lnSpc>
                <a:spcPct val="114999"/>
              </a:lnSpc>
            </a:pPr>
            <a:r>
              <a:rPr lang="en-GB" sz="1750"/>
              <a:t>BALLOON TAMPONADE </a:t>
            </a:r>
            <a:r>
              <a:rPr lang="en-GB" sz="1750">
                <a:highlight>
                  <a:srgbClr val="FFFF00"/>
                </a:highlight>
              </a:rPr>
              <a:t>(pressure procedure)</a:t>
            </a:r>
            <a:r>
              <a:rPr lang="en-GB" sz="1750"/>
              <a:t>: Should be used as a temporizing measure ( maximum 24 hours ) in patients with uncontrollable bleeding for whom a more definitive therapy (e.g. TIPS or endoscopic therapy ) is planned </a:t>
            </a:r>
          </a:p>
          <a:p>
            <a:pPr>
              <a:lnSpc>
                <a:spcPct val="114999"/>
              </a:lnSpc>
            </a:pPr>
            <a:endParaRPr lang="en-GB" sz="1750"/>
          </a:p>
          <a:p>
            <a:pPr>
              <a:lnSpc>
                <a:spcPct val="114999"/>
              </a:lnSpc>
            </a:pPr>
            <a:r>
              <a:rPr lang="en-GB" sz="1750"/>
              <a:t>TIPS </a:t>
            </a:r>
            <a:r>
              <a:rPr lang="en-GB" sz="1750">
                <a:highlight>
                  <a:srgbClr val="FFFF00"/>
                </a:highlight>
              </a:rPr>
              <a:t>(interventional radiology)</a:t>
            </a:r>
            <a:r>
              <a:rPr lang="en-GB" sz="1750"/>
              <a:t>: is indicated in patients in whom </a:t>
            </a:r>
            <a:r>
              <a:rPr lang="en-GB" sz="1750" err="1"/>
              <a:t>hemorrhage</a:t>
            </a:r>
            <a:r>
              <a:rPr lang="en-GB" sz="1750"/>
              <a:t> from </a:t>
            </a:r>
            <a:r>
              <a:rPr lang="en-GB" sz="1750" err="1"/>
              <a:t>esophageal</a:t>
            </a:r>
            <a:r>
              <a:rPr lang="en-GB" sz="1750"/>
              <a:t> varices cannot be controlled or in whom bleeding recurs despite combined pharmacological and endoscopic therapy </a:t>
            </a:r>
          </a:p>
        </p:txBody>
      </p:sp>
    </p:spTree>
    <p:extLst>
      <p:ext uri="{BB962C8B-B14F-4D97-AF65-F5344CB8AC3E}">
        <p14:creationId xmlns:p14="http://schemas.microsoft.com/office/powerpoint/2010/main" val="2056481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57375" y="234916"/>
            <a:ext cx="5429250" cy="701675"/>
          </a:xfrm>
        </p:spPr>
        <p:txBody>
          <a:bodyPr>
            <a:noAutofit/>
          </a:bodyPr>
          <a:lstStyle/>
          <a:p>
            <a:pPr algn="ctr"/>
            <a:br>
              <a:rPr lang="en-US" sz="1500">
                <a:latin typeface="Abadi" panose="020B0604020104020204" pitchFamily="34" charset="0"/>
              </a:rPr>
            </a:br>
            <a:r>
              <a:rPr lang="en-US" sz="2800">
                <a:latin typeface="Abadi"/>
              </a:rPr>
              <a:t>OGD</a:t>
            </a:r>
          </a:p>
        </p:txBody>
      </p:sp>
      <p:pic>
        <p:nvPicPr>
          <p:cNvPr id="5122" name="Picture 2" descr="A picture containing text, clipart&#10;&#10;Description automatically generated"/>
          <p:cNvPicPr>
            <a:picLocks noGrp="1" noChangeAspect="1" noChangeArrowheads="1"/>
          </p:cNvPicPr>
          <p:nvPr>
            <p:ph idx="4294967295"/>
          </p:nvPr>
        </p:nvPicPr>
        <p:blipFill>
          <a:blip r:embed="rId2"/>
          <a:srcRect/>
          <a:stretch>
            <a:fillRect/>
          </a:stretch>
        </p:blipFill>
        <p:spPr bwMode="auto">
          <a:xfrm>
            <a:off x="2235200" y="1148918"/>
            <a:ext cx="467360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68</a:t>
            </a:fld>
            <a:endParaRPr lang="en-US">
              <a:solidFill>
                <a:srgbClr val="B13F9A"/>
              </a:solidFill>
              <a:latin typeface="Abadi" panose="020B0604020104020204" pitchFamily="34" charset="0"/>
            </a:endParaRPr>
          </a:p>
        </p:txBody>
      </p:sp>
      <p:sp>
        <p:nvSpPr>
          <p:cNvPr id="5" name="Content Placeholder 2">
            <a:extLst>
              <a:ext uri="{FF2B5EF4-FFF2-40B4-BE49-F238E27FC236}">
                <a16:creationId xmlns:a16="http://schemas.microsoft.com/office/drawing/2014/main" id="{BFD2BA76-68D0-73D7-3C90-97A5F7A9C55F}"/>
              </a:ext>
            </a:extLst>
          </p:cNvPr>
          <p:cNvSpPr txBox="1">
            <a:spLocks/>
          </p:cNvSpPr>
          <p:nvPr/>
        </p:nvSpPr>
        <p:spPr>
          <a:xfrm>
            <a:off x="1857375" y="1820736"/>
            <a:ext cx="5429250" cy="1120958"/>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a:solidFill>
                  <a:schemeClr val="bg2">
                    <a:lumMod val="50000"/>
                  </a:schemeClr>
                </a:solidFill>
                <a:latin typeface="AR CENA"/>
              </a:rPr>
              <a:t>The technique involves injection of a sclerosant into (</a:t>
            </a:r>
            <a:r>
              <a:rPr lang="en-US" sz="2400" err="1">
                <a:solidFill>
                  <a:schemeClr val="bg2">
                    <a:lumMod val="50000"/>
                  </a:schemeClr>
                </a:solidFill>
                <a:latin typeface="AR CENA"/>
              </a:rPr>
              <a:t>intravariceal</a:t>
            </a:r>
            <a:r>
              <a:rPr lang="en-US" sz="2400">
                <a:solidFill>
                  <a:schemeClr val="bg2">
                    <a:lumMod val="50000"/>
                  </a:schemeClr>
                </a:solidFill>
                <a:latin typeface="AR CENA"/>
              </a:rPr>
              <a:t>) or adjacent to (</a:t>
            </a:r>
            <a:r>
              <a:rPr lang="en-US" sz="2400" err="1">
                <a:solidFill>
                  <a:schemeClr val="bg2">
                    <a:lumMod val="50000"/>
                  </a:schemeClr>
                </a:solidFill>
                <a:latin typeface="AR CENA"/>
              </a:rPr>
              <a:t>paravariceal</a:t>
            </a:r>
            <a:r>
              <a:rPr lang="en-US" sz="2400">
                <a:solidFill>
                  <a:schemeClr val="bg2">
                    <a:lumMod val="50000"/>
                  </a:schemeClr>
                </a:solidFill>
                <a:latin typeface="AR CENA"/>
              </a:rPr>
              <a:t>) a varix.</a:t>
            </a:r>
          </a:p>
          <a:p>
            <a:endParaRPr lang="en-US" sz="2400">
              <a:solidFill>
                <a:schemeClr val="bg2">
                  <a:lumMod val="50000"/>
                </a:schemeClr>
              </a:solidFill>
              <a:latin typeface="AR CENA" panose="02000000000000000000" pitchFamily="2" charset="0"/>
            </a:endParaRPr>
          </a:p>
        </p:txBody>
      </p:sp>
      <p:pic>
        <p:nvPicPr>
          <p:cNvPr id="8" name="Picture 2">
            <a:extLst>
              <a:ext uri="{FF2B5EF4-FFF2-40B4-BE49-F238E27FC236}">
                <a16:creationId xmlns:a16="http://schemas.microsoft.com/office/drawing/2014/main" id="{0EE7A853-0BDF-E979-A636-4CCB4139A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79" y="3205524"/>
            <a:ext cx="4341494" cy="128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Diagram&#10;&#10;Description automatically generated">
            <a:extLst>
              <a:ext uri="{FF2B5EF4-FFF2-40B4-BE49-F238E27FC236}">
                <a16:creationId xmlns:a16="http://schemas.microsoft.com/office/drawing/2014/main" id="{62F29734-D3BF-0803-3A43-CB3234905739}"/>
              </a:ext>
            </a:extLst>
          </p:cNvPr>
          <p:cNvPicPr>
            <a:picLocks noChangeAspect="1"/>
          </p:cNvPicPr>
          <p:nvPr/>
        </p:nvPicPr>
        <p:blipFill>
          <a:blip r:embed="rId4"/>
          <a:stretch>
            <a:fillRect/>
          </a:stretch>
        </p:blipFill>
        <p:spPr>
          <a:xfrm>
            <a:off x="5715000" y="3105972"/>
            <a:ext cx="2743200" cy="1543050"/>
          </a:xfrm>
          <a:prstGeom prst="rect">
            <a:avLst/>
          </a:prstGeom>
        </p:spPr>
      </p:pic>
    </p:spTree>
    <p:extLst>
      <p:ext uri="{BB962C8B-B14F-4D97-AF65-F5344CB8AC3E}">
        <p14:creationId xmlns:p14="http://schemas.microsoft.com/office/powerpoint/2010/main" val="651906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92881"/>
            <a:ext cx="5429250" cy="578644"/>
          </a:xfrm>
        </p:spPr>
        <p:txBody>
          <a:bodyPr>
            <a:normAutofit/>
          </a:bodyPr>
          <a:lstStyle/>
          <a:p>
            <a:r>
              <a:rPr lang="en-US"/>
              <a:t>- Endoscopic band ligation</a:t>
            </a:r>
          </a:p>
        </p:txBody>
      </p:sp>
      <p:sp>
        <p:nvSpPr>
          <p:cNvPr id="3" name="Content Placeholder 2"/>
          <p:cNvSpPr>
            <a:spLocks noGrp="1"/>
          </p:cNvSpPr>
          <p:nvPr>
            <p:ph idx="1"/>
          </p:nvPr>
        </p:nvSpPr>
        <p:spPr>
          <a:xfrm>
            <a:off x="1264445" y="735807"/>
            <a:ext cx="5965030" cy="1377084"/>
          </a:xfrm>
        </p:spPr>
        <p:txBody>
          <a:bodyPr>
            <a:normAutofit fontScale="40000" lnSpcReduction="20000"/>
          </a:bodyPr>
          <a:lstStyle/>
          <a:p>
            <a:pPr marL="0" indent="0" algn="ctr">
              <a:buNone/>
            </a:pPr>
            <a:r>
              <a:rPr lang="en-US" sz="3600">
                <a:solidFill>
                  <a:schemeClr val="bg2">
                    <a:lumMod val="50000"/>
                  </a:schemeClr>
                </a:solidFill>
                <a:latin typeface="AR CENA"/>
              </a:rPr>
              <a:t>Esophageal varices are ligated with endoscopically placed small elastic O-rings</a:t>
            </a:r>
          </a:p>
          <a:p>
            <a:pPr marL="0" indent="0">
              <a:buClr>
                <a:srgbClr val="B13F9A"/>
              </a:buClr>
              <a:buNone/>
            </a:pPr>
            <a:r>
              <a:rPr lang="en-US" sz="3600">
                <a:solidFill>
                  <a:schemeClr val="bg2">
                    <a:lumMod val="50000"/>
                  </a:schemeClr>
                </a:solidFill>
              </a:rPr>
              <a:t>*</a:t>
            </a:r>
            <a:r>
              <a:rPr lang="en-US" sz="3600">
                <a:solidFill>
                  <a:schemeClr val="bg2">
                    <a:lumMod val="50000"/>
                  </a:schemeClr>
                </a:solidFill>
                <a:latin typeface="AR CENA"/>
              </a:rPr>
              <a:t>is the preferred endoscopic modality.</a:t>
            </a:r>
          </a:p>
          <a:p>
            <a:pPr marL="0" indent="0">
              <a:buClr>
                <a:srgbClr val="B13F9A"/>
              </a:buClr>
              <a:buNone/>
            </a:pPr>
            <a:r>
              <a:rPr lang="en-US" sz="3600">
                <a:solidFill>
                  <a:schemeClr val="bg2">
                    <a:lumMod val="50000"/>
                  </a:schemeClr>
                </a:solidFill>
                <a:latin typeface="AR CENA"/>
              </a:rPr>
              <a:t>* Variceal ligation is simpler to perform than injection sclerotherapy.</a:t>
            </a:r>
          </a:p>
          <a:p>
            <a:pPr marL="0" indent="0">
              <a:buClr>
                <a:srgbClr val="B13F9A"/>
              </a:buClr>
              <a:buNone/>
            </a:pPr>
            <a:r>
              <a:rPr lang="en-US" sz="3600">
                <a:solidFill>
                  <a:schemeClr val="bg2">
                    <a:lumMod val="50000"/>
                  </a:schemeClr>
                </a:solidFill>
                <a:latin typeface="AR CENA"/>
              </a:rPr>
              <a:t>* Endoscopic variceal ligation is associated with fewer complications</a:t>
            </a:r>
          </a:p>
          <a:p>
            <a:pPr marL="0" indent="0">
              <a:buClr>
                <a:srgbClr val="B13F9A"/>
              </a:buClr>
              <a:buNone/>
            </a:pPr>
            <a:r>
              <a:rPr lang="en-US" sz="3600">
                <a:solidFill>
                  <a:schemeClr val="bg2">
                    <a:lumMod val="50000"/>
                  </a:schemeClr>
                </a:solidFill>
                <a:latin typeface="AR CENA"/>
              </a:rPr>
              <a:t>than sclerotherapy</a:t>
            </a:r>
          </a:p>
          <a:p>
            <a:pPr marL="0" indent="0">
              <a:buClr>
                <a:srgbClr val="B13F9A"/>
              </a:buClr>
              <a:buNone/>
            </a:pPr>
            <a:endParaRPr lang="en-US" sz="1200">
              <a:solidFill>
                <a:schemeClr val="bg2">
                  <a:lumMod val="50000"/>
                </a:schemeClr>
              </a:solidFill>
              <a:latin typeface="AR CENA" panose="02000000000000000000" pitchFamily="2" charset="0"/>
            </a:endParaRPr>
          </a:p>
          <a:p>
            <a:pPr marL="0" indent="0" algn="ctr">
              <a:buNone/>
            </a:pPr>
            <a:endParaRPr lang="en-US" sz="1200">
              <a:solidFill>
                <a:schemeClr val="bg2">
                  <a:lumMod val="50000"/>
                </a:schemeClr>
              </a:solidFill>
              <a:latin typeface="AR CENA" panose="02000000000000000000" pitchFamily="2" charset="0"/>
            </a:endParaRPr>
          </a:p>
          <a:p>
            <a:pPr marL="0" indent="0" algn="ctr">
              <a:buNone/>
            </a:pPr>
            <a:endParaRPr lang="en-US" sz="1200">
              <a:solidFill>
                <a:schemeClr val="bg2">
                  <a:lumMod val="50000"/>
                </a:schemeClr>
              </a:solidFill>
              <a:latin typeface="AR CENA" panose="02000000000000000000" pitchFamily="2" charset="0"/>
            </a:endParaRPr>
          </a:p>
          <a:p>
            <a:pPr marL="0" indent="0" algn="ctr">
              <a:buNone/>
            </a:pPr>
            <a:endParaRPr lang="en-US" sz="120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69</a:t>
            </a:fld>
            <a:endParaRPr lang="en-US">
              <a:solidFill>
                <a:srgbClr val="B13F9A"/>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3045" y="2114202"/>
            <a:ext cx="5528966" cy="166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hlinkClick r:id="rId3"/>
            <a:extLst>
              <a:ext uri="{FF2B5EF4-FFF2-40B4-BE49-F238E27FC236}">
                <a16:creationId xmlns:a16="http://schemas.microsoft.com/office/drawing/2014/main" id="{49B35DC4-A09F-A31C-D8D8-97E72DBA7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594" y="3769272"/>
            <a:ext cx="1607344" cy="1307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5"/>
            <a:extLst>
              <a:ext uri="{FF2B5EF4-FFF2-40B4-BE49-F238E27FC236}">
                <a16:creationId xmlns:a16="http://schemas.microsoft.com/office/drawing/2014/main" id="{86749663-17CB-A426-E276-365133107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764" y="3769272"/>
            <a:ext cx="1607344"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application&#10;&#10;Description automatically generated">
            <a:extLst>
              <a:ext uri="{FF2B5EF4-FFF2-40B4-BE49-F238E27FC236}">
                <a16:creationId xmlns:a16="http://schemas.microsoft.com/office/drawing/2014/main" id="{50687C6A-DFA0-C0F8-09D1-AB538B9482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3972" y="3774274"/>
            <a:ext cx="2278334" cy="1342676"/>
          </a:xfrm>
          <a:prstGeom prst="rect">
            <a:avLst/>
          </a:prstGeom>
        </p:spPr>
      </p:pic>
    </p:spTree>
    <p:extLst>
      <p:ext uri="{BB962C8B-B14F-4D97-AF65-F5344CB8AC3E}">
        <p14:creationId xmlns:p14="http://schemas.microsoft.com/office/powerpoint/2010/main" val="283209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5C9F-44F3-986F-3353-8564AD58AC14}"/>
              </a:ext>
            </a:extLst>
          </p:cNvPr>
          <p:cNvSpPr>
            <a:spLocks noGrp="1"/>
          </p:cNvSpPr>
          <p:nvPr>
            <p:ph type="ctrTitle"/>
          </p:nvPr>
        </p:nvSpPr>
        <p:spPr>
          <a:xfrm>
            <a:off x="891121" y="1545450"/>
            <a:ext cx="7361757" cy="2052600"/>
          </a:xfrm>
        </p:spPr>
        <p:txBody>
          <a:bodyPr/>
          <a:lstStyle/>
          <a:p>
            <a:r>
              <a:rPr lang="en-GB" sz="4000"/>
              <a:t>Blood supply and venous drainage of upper gastrointestinal tract</a:t>
            </a:r>
            <a:r>
              <a:rPr lang="en-GB"/>
              <a:t> </a:t>
            </a:r>
            <a:endParaRPr lang="en-US"/>
          </a:p>
        </p:txBody>
      </p:sp>
    </p:spTree>
    <p:extLst>
      <p:ext uri="{BB962C8B-B14F-4D97-AF65-F5344CB8AC3E}">
        <p14:creationId xmlns:p14="http://schemas.microsoft.com/office/powerpoint/2010/main" val="3903172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580" y="152388"/>
            <a:ext cx="5429250" cy="857250"/>
          </a:xfrm>
        </p:spPr>
        <p:txBody>
          <a:bodyPr>
            <a:noAutofit/>
          </a:bodyPr>
          <a:lstStyle/>
          <a:p>
            <a:pPr algn="ctr"/>
            <a:r>
              <a:rPr lang="en-US" sz="3600"/>
              <a:t>Balloon tamponade</a:t>
            </a:r>
            <a:br>
              <a:rPr lang="en-US" sz="3600"/>
            </a:br>
            <a:endParaRPr lang="en-US" sz="3600"/>
          </a:p>
        </p:txBody>
      </p:sp>
      <p:sp>
        <p:nvSpPr>
          <p:cNvPr id="3" name="Content Placeholder 2"/>
          <p:cNvSpPr>
            <a:spLocks noGrp="1"/>
          </p:cNvSpPr>
          <p:nvPr>
            <p:ph type="body" idx="4294967295"/>
          </p:nvPr>
        </p:nvSpPr>
        <p:spPr>
          <a:xfrm>
            <a:off x="830580" y="668326"/>
            <a:ext cx="6343650" cy="4041775"/>
          </a:xfrm>
        </p:spPr>
        <p:txBody>
          <a:bodyPr>
            <a:normAutofit/>
          </a:bodyPr>
          <a:lstStyle/>
          <a:p>
            <a:r>
              <a:rPr lang="en-US" sz="1500">
                <a:solidFill>
                  <a:schemeClr val="bg2">
                    <a:lumMod val="50000"/>
                  </a:schemeClr>
                </a:solidFill>
                <a:latin typeface="AR CENA"/>
              </a:rPr>
              <a:t>When there is failure of vasopressin or endoscopy </a:t>
            </a:r>
            <a:endParaRPr lang="en-US" sz="1500">
              <a:solidFill>
                <a:schemeClr val="bg2">
                  <a:lumMod val="50000"/>
                </a:schemeClr>
              </a:solidFill>
              <a:latin typeface="AR CENA" panose="02000000000000000000" pitchFamily="2" charset="0"/>
            </a:endParaRPr>
          </a:p>
          <a:p>
            <a:r>
              <a:rPr lang="en-US" sz="1500">
                <a:solidFill>
                  <a:schemeClr val="bg2">
                    <a:lumMod val="50000"/>
                  </a:schemeClr>
                </a:solidFill>
                <a:latin typeface="AR CENA"/>
              </a:rPr>
              <a:t>Control active bleeding in &gt; 90%</a:t>
            </a:r>
          </a:p>
          <a:p>
            <a:pPr>
              <a:lnSpc>
                <a:spcPct val="114999"/>
              </a:lnSpc>
            </a:pPr>
            <a:r>
              <a:rPr lang="en-US" sz="1500"/>
              <a:t>Is a pressure technique</a:t>
            </a:r>
            <a:endParaRPr lang="en-US" sz="1500">
              <a:solidFill>
                <a:schemeClr val="bg2">
                  <a:lumMod val="50000"/>
                </a:schemeClr>
              </a:solidFill>
              <a:latin typeface="AR CENA"/>
            </a:endParaRPr>
          </a:p>
          <a:p>
            <a:r>
              <a:rPr lang="en-US" sz="1500">
                <a:solidFill>
                  <a:schemeClr val="bg2">
                    <a:lumMod val="50000"/>
                  </a:schemeClr>
                </a:solidFill>
                <a:latin typeface="AR CENA"/>
              </a:rPr>
              <a:t>Serious  complications :</a:t>
            </a:r>
            <a:endParaRPr lang="en-US" sz="1750">
              <a:solidFill>
                <a:schemeClr val="bg2">
                  <a:lumMod val="50000"/>
                </a:schemeClr>
              </a:solidFill>
            </a:endParaRPr>
          </a:p>
          <a:p>
            <a:pPr marL="0" indent="0" fontAlgn="base">
              <a:spcBef>
                <a:spcPct val="0"/>
              </a:spcBef>
              <a:spcAft>
                <a:spcPct val="0"/>
              </a:spcAft>
              <a:buClrTx/>
              <a:buSzTx/>
              <a:buNone/>
            </a:pPr>
            <a:r>
              <a:rPr lang="en-US" sz="2700">
                <a:solidFill>
                  <a:srgbClr val="F4E7ED"/>
                </a:solidFill>
                <a:latin typeface="AR CENA"/>
                <a:cs typeface="Arial"/>
              </a:rPr>
              <a:t>   </a:t>
            </a:r>
            <a:r>
              <a:rPr lang="en-US" sz="2700">
                <a:latin typeface="AR CENA"/>
                <a:cs typeface="Arial"/>
              </a:rPr>
              <a:t>1-Esophageal rupture  </a:t>
            </a:r>
            <a:endParaRPr lang="en-US" sz="2700">
              <a:latin typeface="AR CENA" panose="02000000000000000000" pitchFamily="2" charset="0"/>
              <a:cs typeface="Arial" panose="020B0604020202020204" pitchFamily="34" charset="0"/>
            </a:endParaRPr>
          </a:p>
          <a:p>
            <a:pPr marL="0" indent="0" fontAlgn="base">
              <a:spcBef>
                <a:spcPct val="0"/>
              </a:spcBef>
              <a:spcAft>
                <a:spcPct val="0"/>
              </a:spcAft>
              <a:buClrTx/>
              <a:buSzTx/>
              <a:buNone/>
            </a:pPr>
            <a:r>
              <a:rPr lang="en-US" sz="2700">
                <a:latin typeface="AR CENA"/>
                <a:cs typeface="Arial"/>
              </a:rPr>
              <a:t>   2-Aspiration pneumonia</a:t>
            </a:r>
          </a:p>
          <a:p>
            <a:pPr marL="0" indent="0" fontAlgn="base">
              <a:spcBef>
                <a:spcPct val="0"/>
              </a:spcBef>
              <a:spcAft>
                <a:spcPct val="0"/>
              </a:spcAft>
              <a:buClrTx/>
              <a:buSzTx/>
              <a:buNone/>
            </a:pPr>
            <a:r>
              <a:rPr lang="en-US" sz="1350" b="1">
                <a:latin typeface="Arial"/>
                <a:cs typeface="Arial"/>
              </a:rPr>
              <a:t>Perform endotracheal intubation before placing these tubes</a:t>
            </a:r>
          </a:p>
          <a:p>
            <a:pPr marL="0" indent="0" fontAlgn="base">
              <a:spcBef>
                <a:spcPct val="0"/>
              </a:spcBef>
              <a:spcAft>
                <a:spcPct val="0"/>
              </a:spcAft>
              <a:buClrTx/>
              <a:buSzTx/>
              <a:buNone/>
            </a:pPr>
            <a:r>
              <a:rPr lang="en-US" sz="2700">
                <a:latin typeface="AR CENA"/>
                <a:cs typeface="Arial"/>
              </a:rPr>
              <a:t>   3-Airway obstruction</a:t>
            </a:r>
          </a:p>
          <a:p>
            <a:endParaRPr lang="en-US" sz="270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70</a:t>
            </a:fld>
            <a:endParaRPr lang="en-US">
              <a:solidFill>
                <a:srgbClr val="B13F9A"/>
              </a:solidFill>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5045" y="433399"/>
            <a:ext cx="293644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708DF564-5E80-A98A-2144-759EF5897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737" y="3466586"/>
            <a:ext cx="2644264" cy="133455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5BB1117-D23C-D855-E748-A99910548078}"/>
              </a:ext>
            </a:extLst>
          </p:cNvPr>
          <p:cNvPicPr>
            <a:picLocks noChangeAspect="1"/>
          </p:cNvPicPr>
          <p:nvPr/>
        </p:nvPicPr>
        <p:blipFill rotWithShape="1">
          <a:blip r:embed="rId4">
            <a:extLst>
              <a:ext uri="{28A0092B-C50C-407E-A947-70E740481C1C}">
                <a14:useLocalDpi xmlns:a14="http://schemas.microsoft.com/office/drawing/2010/main" val="0"/>
              </a:ext>
            </a:extLst>
          </a:blip>
          <a:srcRect l="24076" t="15855" r="36758" b="42244"/>
          <a:stretch/>
        </p:blipFill>
        <p:spPr>
          <a:xfrm>
            <a:off x="6124725" y="2433649"/>
            <a:ext cx="1791502" cy="2356837"/>
          </a:xfrm>
          <a:prstGeom prst="rect">
            <a:avLst/>
          </a:prstGeom>
        </p:spPr>
      </p:pic>
    </p:spTree>
    <p:extLst>
      <p:ext uri="{BB962C8B-B14F-4D97-AF65-F5344CB8AC3E}">
        <p14:creationId xmlns:p14="http://schemas.microsoft.com/office/powerpoint/2010/main" val="731952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5900"/>
            <a:ext cx="7718425" cy="573088"/>
          </a:xfrm>
        </p:spPr>
        <p:txBody>
          <a:bodyPr>
            <a:normAutofit fontScale="90000"/>
          </a:bodyPr>
          <a:lstStyle/>
          <a:p>
            <a:pPr algn="ctr"/>
            <a:r>
              <a:rPr lang="en-US"/>
              <a:t> Trans-jugular intrahepatic</a:t>
            </a:r>
            <a:br>
              <a:rPr lang="en-US"/>
            </a:br>
            <a:r>
              <a:rPr lang="en-US"/>
              <a:t>portosystemic shunt (TIPS)</a:t>
            </a:r>
          </a:p>
        </p:txBody>
      </p:sp>
      <p:sp>
        <p:nvSpPr>
          <p:cNvPr id="3" name="Content Placeholder 2"/>
          <p:cNvSpPr>
            <a:spLocks noGrp="1"/>
          </p:cNvSpPr>
          <p:nvPr>
            <p:ph type="body" idx="4294967295"/>
          </p:nvPr>
        </p:nvSpPr>
        <p:spPr>
          <a:xfrm>
            <a:off x="845462" y="1206500"/>
            <a:ext cx="5486400" cy="1692275"/>
          </a:xfrm>
        </p:spPr>
        <p:txBody>
          <a:bodyPr>
            <a:normAutofit fontScale="92500"/>
          </a:bodyPr>
          <a:lstStyle/>
          <a:p>
            <a:pPr marL="0" indent="0">
              <a:buNone/>
            </a:pPr>
            <a:r>
              <a:rPr lang="en-US" sz="1350">
                <a:solidFill>
                  <a:schemeClr val="bg2">
                    <a:lumMod val="50000"/>
                  </a:schemeClr>
                </a:solidFill>
                <a:latin typeface="AR CENA" panose="02000000000000000000" pitchFamily="2" charset="0"/>
              </a:rPr>
              <a:t>*TIPS reduces elevated portal pressure by creating a communication between the hepatic vein and an intrahepatic branch of the portal vein. </a:t>
            </a:r>
          </a:p>
          <a:p>
            <a:pPr marL="0" indent="0">
              <a:buNone/>
            </a:pPr>
            <a:r>
              <a:rPr lang="en-US" sz="1350">
                <a:solidFill>
                  <a:schemeClr val="bg2">
                    <a:lumMod val="50000"/>
                  </a:schemeClr>
                </a:solidFill>
                <a:latin typeface="AR CENA" panose="02000000000000000000" pitchFamily="2" charset="0"/>
              </a:rPr>
              <a:t>*Therapy of choice for acute variceal bleeding after failure of drug and endoscopic therapy</a:t>
            </a:r>
          </a:p>
          <a:p>
            <a:pPr marL="0" indent="0">
              <a:buNone/>
            </a:pPr>
            <a:r>
              <a:rPr lang="en-US" sz="1350">
                <a:latin typeface="Palatino Linotype" panose="02040502050505030304" pitchFamily="18" charset="0"/>
              </a:rPr>
              <a:t>-Indication :</a:t>
            </a:r>
          </a:p>
          <a:p>
            <a:pPr marL="0" indent="0">
              <a:buNone/>
            </a:pPr>
            <a:r>
              <a:rPr lang="en-US" sz="1350">
                <a:solidFill>
                  <a:schemeClr val="bg2">
                    <a:lumMod val="50000"/>
                  </a:schemeClr>
                </a:solidFill>
                <a:latin typeface="AR CENA" panose="02000000000000000000" pitchFamily="2" charset="0"/>
              </a:rPr>
              <a:t>-When endoscopic or drug treatments have failed</a:t>
            </a:r>
          </a:p>
          <a:p>
            <a:pPr marL="0" indent="0">
              <a:buNone/>
            </a:pPr>
            <a:r>
              <a:rPr lang="en-US" sz="1350">
                <a:solidFill>
                  <a:schemeClr val="bg2">
                    <a:lumMod val="50000"/>
                  </a:schemeClr>
                </a:solidFill>
                <a:latin typeface="AR CENA"/>
              </a:rPr>
              <a:t>-  high surgical risks</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71</a:t>
            </a:fld>
            <a:endParaRPr lang="en-US">
              <a:solidFill>
                <a:srgbClr val="B13F9A"/>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581" y="1283259"/>
            <a:ext cx="20788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id="{3B12AF86-4E75-6F45-D1C9-780C0435C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64" y="3185588"/>
            <a:ext cx="3269197" cy="1691213"/>
          </a:xfrm>
          <a:prstGeom prst="rect">
            <a:avLst/>
          </a:prstGeom>
        </p:spPr>
      </p:pic>
      <p:pic>
        <p:nvPicPr>
          <p:cNvPr id="9" name="Picture 8" descr="Diagram&#10;&#10;Description automatically generated">
            <a:extLst>
              <a:ext uri="{FF2B5EF4-FFF2-40B4-BE49-F238E27FC236}">
                <a16:creationId xmlns:a16="http://schemas.microsoft.com/office/drawing/2014/main" id="{78CE49E0-DBCC-3E2E-D6CB-27D7B840B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862" y="3410458"/>
            <a:ext cx="2301787" cy="1249408"/>
          </a:xfrm>
          <a:prstGeom prst="rect">
            <a:avLst/>
          </a:prstGeom>
        </p:spPr>
      </p:pic>
      <p:pic>
        <p:nvPicPr>
          <p:cNvPr id="16" name="Picture 16">
            <a:extLst>
              <a:ext uri="{FF2B5EF4-FFF2-40B4-BE49-F238E27FC236}">
                <a16:creationId xmlns:a16="http://schemas.microsoft.com/office/drawing/2014/main" id="{0B0B3326-8755-86C7-FA97-C6E8480DBDEF}"/>
              </a:ext>
            </a:extLst>
          </p:cNvPr>
          <p:cNvPicPr>
            <a:picLocks noChangeAspect="1"/>
          </p:cNvPicPr>
          <p:nvPr/>
        </p:nvPicPr>
        <p:blipFill>
          <a:blip r:embed="rId5"/>
          <a:stretch>
            <a:fillRect/>
          </a:stretch>
        </p:blipFill>
        <p:spPr>
          <a:xfrm>
            <a:off x="4457700" y="3184525"/>
            <a:ext cx="1663700" cy="1543050"/>
          </a:xfrm>
          <a:prstGeom prst="rect">
            <a:avLst/>
          </a:prstGeom>
        </p:spPr>
      </p:pic>
    </p:spTree>
    <p:extLst>
      <p:ext uri="{BB962C8B-B14F-4D97-AF65-F5344CB8AC3E}">
        <p14:creationId xmlns:p14="http://schemas.microsoft.com/office/powerpoint/2010/main" val="4269597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2563"/>
            <a:ext cx="5915025" cy="573087"/>
          </a:xfrm>
        </p:spPr>
        <p:txBody>
          <a:bodyPr>
            <a:normAutofit fontScale="90000"/>
          </a:bodyPr>
          <a:lstStyle/>
          <a:p>
            <a:pPr algn="ctr"/>
            <a:r>
              <a:rPr lang="en-US" sz="3600"/>
              <a:t> Surgical procedures</a:t>
            </a:r>
            <a:br>
              <a:rPr lang="en-US" sz="3600"/>
            </a:br>
            <a:r>
              <a:rPr lang="en-US" sz="3600"/>
              <a:t> </a:t>
            </a:r>
            <a:endParaRPr lang="en-US"/>
          </a:p>
        </p:txBody>
      </p:sp>
      <p:sp>
        <p:nvSpPr>
          <p:cNvPr id="3" name="Content Placeholder 2"/>
          <p:cNvSpPr>
            <a:spLocks noGrp="1"/>
          </p:cNvSpPr>
          <p:nvPr>
            <p:ph type="body" idx="4294967295"/>
          </p:nvPr>
        </p:nvSpPr>
        <p:spPr>
          <a:xfrm>
            <a:off x="0" y="882650"/>
            <a:ext cx="5648325" cy="1958975"/>
          </a:xfrm>
        </p:spPr>
        <p:txBody>
          <a:bodyPr>
            <a:normAutofit/>
          </a:bodyPr>
          <a:lstStyle/>
          <a:p>
            <a:pPr marL="342900">
              <a:lnSpc>
                <a:spcPct val="114999"/>
              </a:lnSpc>
              <a:buAutoNum type="arabicPeriod"/>
            </a:pPr>
            <a:r>
              <a:rPr lang="en-US" sz="1400"/>
              <a:t>Esophageal transection.</a:t>
            </a:r>
          </a:p>
          <a:p>
            <a:pPr marL="342900">
              <a:lnSpc>
                <a:spcPct val="114999"/>
              </a:lnSpc>
              <a:buAutoNum type="arabicPeriod"/>
            </a:pPr>
            <a:r>
              <a:rPr lang="en-US" sz="1400"/>
              <a:t>Operative portocaval shunt or </a:t>
            </a:r>
            <a:r>
              <a:rPr lang="en-US" sz="1400" err="1"/>
              <a:t>spleno</a:t>
            </a:r>
            <a:r>
              <a:rPr lang="en-US" sz="1400"/>
              <a:t>-renal shunt </a:t>
            </a:r>
          </a:p>
          <a:p>
            <a:pPr marL="342900">
              <a:lnSpc>
                <a:spcPct val="114999"/>
              </a:lnSpc>
              <a:buAutoNum type="arabicPeriod"/>
            </a:pPr>
            <a:r>
              <a:rPr lang="en-US" sz="1400"/>
              <a:t>Liver transplant </a:t>
            </a:r>
          </a:p>
          <a:p>
            <a:pPr marL="114300" indent="0">
              <a:lnSpc>
                <a:spcPct val="114999"/>
              </a:lnSpc>
              <a:buNone/>
            </a:pPr>
            <a:r>
              <a:rPr lang="en-US" sz="1400">
                <a:latin typeface="AR CENA"/>
              </a:rPr>
              <a:t>Severe hemorrhage unresponsive to initial resuscitation</a:t>
            </a:r>
            <a:endParaRPr lang="en-US" sz="1750"/>
          </a:p>
          <a:p>
            <a:pPr marL="114300" indent="0">
              <a:buNone/>
            </a:pPr>
            <a:r>
              <a:rPr lang="en-US" sz="1400">
                <a:latin typeface="AR CENA"/>
              </a:rPr>
              <a:t> Unavailable or failure of endoscopic therapy</a:t>
            </a:r>
          </a:p>
          <a:p>
            <a:pPr marL="114300" indent="0">
              <a:buNone/>
            </a:pPr>
            <a:r>
              <a:rPr lang="en-US" sz="1400">
                <a:latin typeface="AR CENA"/>
              </a:rPr>
              <a:t> Coexisting 2nd indication to operations such as perforation, obstruction or suspicious of malignancy</a:t>
            </a:r>
          </a:p>
          <a:p>
            <a:pPr marL="114300" indent="0">
              <a:lnSpc>
                <a:spcPct val="114999"/>
              </a:lnSpc>
              <a:buNone/>
            </a:pPr>
            <a:endParaRPr lang="en-US" sz="1400">
              <a:latin typeface="AR CENA"/>
            </a:endParaRP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6F15528-21DE-4FAA-801E-634DDDAF4B2B}" type="slidenum">
              <a:rPr lang="en-US" smtClean="0"/>
              <a:pPr>
                <a:defRPr/>
              </a:pPr>
              <a:t>72</a:t>
            </a:fld>
            <a:endParaRPr lang="en-US">
              <a:solidFill>
                <a:srgbClr val="B13F9A"/>
              </a:solidFill>
            </a:endParaRPr>
          </a:p>
        </p:txBody>
      </p:sp>
      <p:pic>
        <p:nvPicPr>
          <p:cNvPr id="5" name="Picture 6" descr="Portal Hypertension">
            <a:extLst>
              <a:ext uri="{FF2B5EF4-FFF2-40B4-BE49-F238E27FC236}">
                <a16:creationId xmlns:a16="http://schemas.microsoft.com/office/drawing/2014/main" id="{7AFCA55C-D69D-841C-728C-2264889A0B54}"/>
              </a:ext>
            </a:extLst>
          </p:cNvPr>
          <p:cNvPicPr>
            <a:picLocks noChangeAspect="1"/>
          </p:cNvPicPr>
          <p:nvPr/>
        </p:nvPicPr>
        <p:blipFill>
          <a:blip r:embed="rId2"/>
          <a:stretch>
            <a:fillRect/>
          </a:stretch>
        </p:blipFill>
        <p:spPr>
          <a:xfrm>
            <a:off x="3198813" y="3074988"/>
            <a:ext cx="2743200" cy="1657350"/>
          </a:xfrm>
          <a:prstGeom prst="rect">
            <a:avLst/>
          </a:prstGeom>
        </p:spPr>
      </p:pic>
      <p:pic>
        <p:nvPicPr>
          <p:cNvPr id="11" name="Picture 11" descr="Gastrointestinal Disorders and Therapeutic Management | Nurse Key">
            <a:extLst>
              <a:ext uri="{FF2B5EF4-FFF2-40B4-BE49-F238E27FC236}">
                <a16:creationId xmlns:a16="http://schemas.microsoft.com/office/drawing/2014/main" id="{B16F7FD6-8186-A918-9D35-0B6B07B888E9}"/>
              </a:ext>
            </a:extLst>
          </p:cNvPr>
          <p:cNvPicPr>
            <a:picLocks noChangeAspect="1"/>
          </p:cNvPicPr>
          <p:nvPr/>
        </p:nvPicPr>
        <p:blipFill>
          <a:blip r:embed="rId3"/>
          <a:stretch>
            <a:fillRect/>
          </a:stretch>
        </p:blipFill>
        <p:spPr>
          <a:xfrm>
            <a:off x="6084094" y="578284"/>
            <a:ext cx="2743199" cy="1996205"/>
          </a:xfrm>
          <a:prstGeom prst="rect">
            <a:avLst/>
          </a:prstGeom>
        </p:spPr>
      </p:pic>
      <p:pic>
        <p:nvPicPr>
          <p:cNvPr id="13" name="Picture 13" descr="Pin on Medical School">
            <a:extLst>
              <a:ext uri="{FF2B5EF4-FFF2-40B4-BE49-F238E27FC236}">
                <a16:creationId xmlns:a16="http://schemas.microsoft.com/office/drawing/2014/main" id="{82908B36-8C3B-45F0-0143-15CBA7CDCE41}"/>
              </a:ext>
            </a:extLst>
          </p:cNvPr>
          <p:cNvPicPr>
            <a:picLocks noChangeAspect="1"/>
          </p:cNvPicPr>
          <p:nvPr/>
        </p:nvPicPr>
        <p:blipFill>
          <a:blip r:embed="rId4"/>
          <a:stretch>
            <a:fillRect/>
          </a:stretch>
        </p:blipFill>
        <p:spPr>
          <a:xfrm>
            <a:off x="360362" y="3069946"/>
            <a:ext cx="2743199" cy="1662673"/>
          </a:xfrm>
          <a:prstGeom prst="rect">
            <a:avLst/>
          </a:prstGeom>
        </p:spPr>
      </p:pic>
      <p:pic>
        <p:nvPicPr>
          <p:cNvPr id="7" name="Picture 7" descr="Diagram&#10;&#10;Description automatically generated">
            <a:extLst>
              <a:ext uri="{FF2B5EF4-FFF2-40B4-BE49-F238E27FC236}">
                <a16:creationId xmlns:a16="http://schemas.microsoft.com/office/drawing/2014/main" id="{3D5F182E-7306-1084-D717-48AD5AC7E649}"/>
              </a:ext>
            </a:extLst>
          </p:cNvPr>
          <p:cNvPicPr>
            <a:picLocks noChangeAspect="1"/>
          </p:cNvPicPr>
          <p:nvPr/>
        </p:nvPicPr>
        <p:blipFill>
          <a:blip r:embed="rId5"/>
          <a:stretch>
            <a:fillRect/>
          </a:stretch>
        </p:blipFill>
        <p:spPr>
          <a:xfrm>
            <a:off x="6086475" y="3071813"/>
            <a:ext cx="2743200" cy="1657350"/>
          </a:xfrm>
          <a:prstGeom prst="rect">
            <a:avLst/>
          </a:prstGeom>
        </p:spPr>
      </p:pic>
    </p:spTree>
    <p:extLst>
      <p:ext uri="{BB962C8B-B14F-4D97-AF65-F5344CB8AC3E}">
        <p14:creationId xmlns:p14="http://schemas.microsoft.com/office/powerpoint/2010/main" val="1648339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vy paint art pattern">
            <a:extLst>
              <a:ext uri="{FF2B5EF4-FFF2-40B4-BE49-F238E27FC236}">
                <a16:creationId xmlns:a16="http://schemas.microsoft.com/office/drawing/2014/main" id="{BE246070-9FBC-3705-E452-3579D1F668EF}"/>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0"/>
            <a:ext cx="9143985" cy="5143500"/>
          </a:xfrm>
          <a:prstGeom prst="rect">
            <a:avLst/>
          </a:prstGeom>
        </p:spPr>
      </p:pic>
      <p:sp>
        <p:nvSpPr>
          <p:cNvPr id="2" name="Title 1">
            <a:extLst>
              <a:ext uri="{FF2B5EF4-FFF2-40B4-BE49-F238E27FC236}">
                <a16:creationId xmlns:a16="http://schemas.microsoft.com/office/drawing/2014/main" id="{4BC18BC4-3405-3BB7-BE52-F27E0E74ACBC}"/>
              </a:ext>
            </a:extLst>
          </p:cNvPr>
          <p:cNvSpPr>
            <a:spLocks noGrp="1"/>
          </p:cNvSpPr>
          <p:nvPr>
            <p:ph type="title" idx="4294967295"/>
          </p:nvPr>
        </p:nvSpPr>
        <p:spPr>
          <a:xfrm>
            <a:off x="638779" y="1548141"/>
            <a:ext cx="2874962" cy="647700"/>
          </a:xfrm>
        </p:spPr>
        <p:txBody>
          <a:bodyPr/>
          <a:lstStyle/>
          <a:p>
            <a:r>
              <a:rPr lang="en-GB" sz="2400" err="1">
                <a:latin typeface="Microsoft JhengHei UI Light"/>
                <a:ea typeface="Microsoft JhengHei UI Light"/>
              </a:rPr>
              <a:t>Muhanad</a:t>
            </a:r>
            <a:r>
              <a:rPr lang="en-GB" sz="2400">
                <a:latin typeface="Microsoft JhengHei UI Light"/>
                <a:ea typeface="Microsoft JhengHei UI Light"/>
              </a:rPr>
              <a:t> Al-</a:t>
            </a:r>
            <a:r>
              <a:rPr lang="en-GB" sz="2400" err="1">
                <a:latin typeface="Microsoft JhengHei UI Light"/>
                <a:ea typeface="Microsoft JhengHei UI Light"/>
              </a:rPr>
              <a:t>Karaki</a:t>
            </a:r>
            <a:endParaRPr lang="en-US" sz="2400">
              <a:latin typeface="Microsoft JhengHei UI Light" panose="020B0304030504040204" pitchFamily="34" charset="-120"/>
              <a:ea typeface="Microsoft JhengHei UI Light" panose="020B0304030504040204" pitchFamily="34" charset="-120"/>
            </a:endParaRPr>
          </a:p>
        </p:txBody>
      </p:sp>
      <p:sp>
        <p:nvSpPr>
          <p:cNvPr id="3" name="Text Placeholder 2">
            <a:extLst>
              <a:ext uri="{FF2B5EF4-FFF2-40B4-BE49-F238E27FC236}">
                <a16:creationId xmlns:a16="http://schemas.microsoft.com/office/drawing/2014/main" id="{101A1A26-00AE-D4D4-ECC9-B685E764BA71}"/>
              </a:ext>
            </a:extLst>
          </p:cNvPr>
          <p:cNvSpPr>
            <a:spLocks noGrp="1"/>
          </p:cNvSpPr>
          <p:nvPr>
            <p:ph type="subTitle" idx="4294967295"/>
          </p:nvPr>
        </p:nvSpPr>
        <p:spPr>
          <a:xfrm>
            <a:off x="459829" y="586993"/>
            <a:ext cx="6233948" cy="792162"/>
          </a:xfrm>
        </p:spPr>
        <p:txBody>
          <a:bodyPr/>
          <a:lstStyle/>
          <a:p>
            <a:pPr marL="114300" indent="0">
              <a:buNone/>
            </a:pPr>
            <a:r>
              <a:rPr lang="en-GB" sz="4800">
                <a:solidFill>
                  <a:schemeClr val="dk1"/>
                </a:solidFill>
                <a:latin typeface="Microsoft JhengHei UI Light" panose="020B0304030504040204" pitchFamily="34" charset="-120"/>
                <a:ea typeface="Microsoft JhengHei UI Light" panose="020B0304030504040204" pitchFamily="34" charset="-120"/>
                <a:sym typeface="Vidaloka"/>
              </a:rPr>
              <a:t>Erosive gastritis</a:t>
            </a:r>
            <a:r>
              <a:rPr lang="en-GB" sz="5400"/>
              <a:t> </a:t>
            </a:r>
            <a:endParaRPr lang="en-US" sz="5400"/>
          </a:p>
        </p:txBody>
      </p:sp>
    </p:spTree>
    <p:extLst>
      <p:ext uri="{BB962C8B-B14F-4D97-AF65-F5344CB8AC3E}">
        <p14:creationId xmlns:p14="http://schemas.microsoft.com/office/powerpoint/2010/main" val="4186846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1DD1-632A-D17D-C13B-B276263B94D6}"/>
              </a:ext>
            </a:extLst>
          </p:cNvPr>
          <p:cNvSpPr>
            <a:spLocks noGrp="1"/>
          </p:cNvSpPr>
          <p:nvPr>
            <p:ph type="title" idx="4294967295"/>
          </p:nvPr>
        </p:nvSpPr>
        <p:spPr>
          <a:xfrm>
            <a:off x="712787" y="437931"/>
            <a:ext cx="7718425" cy="573088"/>
          </a:xfrm>
        </p:spPr>
        <p:txBody>
          <a:bodyPr/>
          <a:lstStyle/>
          <a:p>
            <a:r>
              <a:rPr lang="en-US" sz="3200">
                <a:solidFill>
                  <a:schemeClr val="dk1"/>
                </a:solidFill>
                <a:latin typeface="Microsoft JhengHei UI Light" panose="020B0304030504040204" pitchFamily="34" charset="-120"/>
                <a:ea typeface="Microsoft JhengHei UI Light" panose="020B0304030504040204" pitchFamily="34" charset="-120"/>
              </a:rPr>
              <a:t>Erosive gastritis </a:t>
            </a:r>
            <a:r>
              <a:rPr lang="en-GB" sz="3200">
                <a:solidFill>
                  <a:schemeClr val="dk1"/>
                </a:solidFill>
                <a:latin typeface="Microsoft JhengHei UI Light" panose="020B0304030504040204" pitchFamily="34" charset="-120"/>
                <a:ea typeface="Microsoft JhengHei UI Light" panose="020B0304030504040204" pitchFamily="34" charset="-120"/>
              </a:rPr>
              <a:t>[</a:t>
            </a:r>
            <a:r>
              <a:rPr lang="en-US" sz="3200">
                <a:solidFill>
                  <a:schemeClr val="dk1"/>
                </a:solidFill>
                <a:latin typeface="Microsoft JhengHei UI Light" panose="020B0304030504040204" pitchFamily="34" charset="-120"/>
                <a:ea typeface="Microsoft JhengHei UI Light" panose="020B0304030504040204" pitchFamily="34" charset="-120"/>
              </a:rPr>
              <a:t>Gastric Erosions</a:t>
            </a:r>
            <a:r>
              <a:rPr lang="en-GB" sz="3200">
                <a:solidFill>
                  <a:schemeClr val="dk1"/>
                </a:solidFill>
                <a:latin typeface="Microsoft JhengHei UI Light" panose="020B0304030504040204" pitchFamily="34" charset="-120"/>
                <a:ea typeface="Microsoft JhengHei UI Light" panose="020B0304030504040204" pitchFamily="34" charset="-120"/>
              </a:rPr>
              <a:t>]</a:t>
            </a:r>
            <a:endParaRPr lang="en-US" sz="3200">
              <a:solidFill>
                <a:schemeClr val="dk1"/>
              </a:solidFill>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01C16DF2-2404-A052-ADF7-5F14C2F83B48}"/>
              </a:ext>
            </a:extLst>
          </p:cNvPr>
          <p:cNvSpPr>
            <a:spLocks noGrp="1"/>
          </p:cNvSpPr>
          <p:nvPr>
            <p:ph idx="4294967295"/>
          </p:nvPr>
        </p:nvSpPr>
        <p:spPr>
          <a:xfrm>
            <a:off x="712787" y="1145956"/>
            <a:ext cx="7718425" cy="3416300"/>
          </a:xfrm>
        </p:spPr>
        <p:txBody>
          <a:bodyPr/>
          <a:lstStyle/>
          <a:p>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Erosive gastritis is gastric mucosal erosion caused by damage to </a:t>
            </a:r>
            <a:r>
              <a:rPr lang="en-US" sz="2000" b="1">
                <a:latin typeface="Microsoft JhengHei UI Light" panose="020B0304030504040204" pitchFamily="34" charset="-120"/>
                <a:ea typeface="Microsoft JhengHei UI Light" panose="020B0304030504040204" pitchFamily="34" charset="-120"/>
                <a:sym typeface="Vidaloka"/>
              </a:rPr>
              <a:t>mucosal</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defenses. It is typically </a:t>
            </a:r>
            <a:r>
              <a:rPr lang="en-US" sz="2000" b="1">
                <a:solidFill>
                  <a:schemeClr val="dk1"/>
                </a:solidFill>
                <a:latin typeface="Microsoft JhengHei UI Light" panose="020B0304030504040204" pitchFamily="34" charset="-120"/>
                <a:ea typeface="Microsoft JhengHei UI Light" panose="020B0304030504040204" pitchFamily="34" charset="-120"/>
                <a:sym typeface="Vidaloka"/>
              </a:rPr>
              <a:t>acute</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manifesting with bleeding, but may be subacute or chronic with few or no symptoms. Diagnosis is by </a:t>
            </a:r>
            <a:r>
              <a:rPr lang="en-US" sz="2000" b="1">
                <a:solidFill>
                  <a:schemeClr val="dk1"/>
                </a:solidFill>
                <a:latin typeface="Microsoft JhengHei UI Light" panose="020B0304030504040204" pitchFamily="34" charset="-120"/>
                <a:ea typeface="Microsoft JhengHei UI Light" panose="020B0304030504040204" pitchFamily="34" charset="-120"/>
                <a:sym typeface="Vidaloka"/>
              </a:rPr>
              <a:t>endoscopy</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Treatment is supportive, with removal of the inciting cause and initiation of acid-suppressant therapy. Certain intensive care unit patients (</a:t>
            </a:r>
            <a:r>
              <a:rPr lang="en-US" sz="2000" err="1">
                <a:solidFill>
                  <a:schemeClr val="dk1"/>
                </a:solidFill>
                <a:latin typeface="Microsoft JhengHei UI Light" panose="020B0304030504040204" pitchFamily="34" charset="-120"/>
                <a:ea typeface="Microsoft JhengHei UI Light" panose="020B0304030504040204" pitchFamily="34" charset="-120"/>
                <a:sym typeface="Vidaloka"/>
              </a:rPr>
              <a:t>eg</a:t>
            </a: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 ventilator-bound, head trauma, burn, multisystem trauma) benefit from prophylaxis with acid suppressants.</a:t>
            </a:r>
          </a:p>
        </p:txBody>
      </p:sp>
    </p:spTree>
    <p:extLst>
      <p:ext uri="{BB962C8B-B14F-4D97-AF65-F5344CB8AC3E}">
        <p14:creationId xmlns:p14="http://schemas.microsoft.com/office/powerpoint/2010/main" val="1022244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D949-77C3-71D6-0F0C-1C46461B3F0C}"/>
              </a:ext>
            </a:extLst>
          </p:cNvPr>
          <p:cNvSpPr>
            <a:spLocks noGrp="1"/>
          </p:cNvSpPr>
          <p:nvPr>
            <p:ph type="title"/>
          </p:nvPr>
        </p:nvSpPr>
        <p:spPr>
          <a:xfrm>
            <a:off x="1731450" y="734060"/>
            <a:ext cx="5681100" cy="572700"/>
          </a:xfrm>
        </p:spPr>
        <p:txBody>
          <a:bodyPr/>
          <a:lstStyle/>
          <a:p>
            <a:pPr algn="ctr"/>
            <a:r>
              <a:rPr lang="en-US" sz="4800" b="1">
                <a:latin typeface="Microsoft JhengHei UI Light" panose="020B0304030504040204" pitchFamily="34" charset="-120"/>
                <a:ea typeface="Microsoft JhengHei UI Light" panose="020B0304030504040204" pitchFamily="34" charset="-120"/>
              </a:rPr>
              <a:t>Site</a:t>
            </a:r>
            <a:r>
              <a:rPr lang="en-US"/>
              <a:t> </a:t>
            </a:r>
          </a:p>
        </p:txBody>
      </p:sp>
      <p:sp>
        <p:nvSpPr>
          <p:cNvPr id="3" name="Content Placeholder 2">
            <a:extLst>
              <a:ext uri="{FF2B5EF4-FFF2-40B4-BE49-F238E27FC236}">
                <a16:creationId xmlns:a16="http://schemas.microsoft.com/office/drawing/2014/main" id="{E4965585-8868-7269-E8A1-D1132BA025F8}"/>
              </a:ext>
            </a:extLst>
          </p:cNvPr>
          <p:cNvSpPr>
            <a:spLocks noGrp="1"/>
          </p:cNvSpPr>
          <p:nvPr>
            <p:ph type="subTitle" idx="1"/>
          </p:nvPr>
        </p:nvSpPr>
        <p:spPr/>
        <p:txBody>
          <a:bodyPr/>
          <a:lstStyle/>
          <a:p>
            <a:pPr>
              <a:buFont typeface="Arial" panose="020B0604020202020204" pitchFamily="34" charset="0"/>
              <a:buChar char="•"/>
            </a:pPr>
            <a:r>
              <a:rPr lang="en-GB"/>
              <a:t>Could be at the antrum</a:t>
            </a:r>
            <a:endParaRPr lang="en-US"/>
          </a:p>
        </p:txBody>
      </p:sp>
      <p:sp>
        <p:nvSpPr>
          <p:cNvPr id="5" name="Subtitle 4">
            <a:extLst>
              <a:ext uri="{FF2B5EF4-FFF2-40B4-BE49-F238E27FC236}">
                <a16:creationId xmlns:a16="http://schemas.microsoft.com/office/drawing/2014/main" id="{0671CD75-B836-CA07-6E33-09AAA2225696}"/>
              </a:ext>
            </a:extLst>
          </p:cNvPr>
          <p:cNvSpPr>
            <a:spLocks noGrp="1"/>
          </p:cNvSpPr>
          <p:nvPr>
            <p:ph type="subTitle" idx="3"/>
          </p:nvPr>
        </p:nvSpPr>
        <p:spPr/>
        <p:txBody>
          <a:bodyPr/>
          <a:lstStyle/>
          <a:p>
            <a:pPr>
              <a:buFont typeface="Arial" panose="020B0604020202020204" pitchFamily="34" charset="0"/>
              <a:buChar char="•"/>
            </a:pPr>
            <a:r>
              <a:rPr lang="en-GB"/>
              <a:t>Mainly at the </a:t>
            </a:r>
            <a:r>
              <a:rPr lang="en-GB" b="1" u="sng"/>
              <a:t>BODY</a:t>
            </a:r>
            <a:endParaRPr lang="en-US"/>
          </a:p>
        </p:txBody>
      </p:sp>
      <p:cxnSp>
        <p:nvCxnSpPr>
          <p:cNvPr id="9" name="Straight Arrow Connector 8">
            <a:extLst>
              <a:ext uri="{FF2B5EF4-FFF2-40B4-BE49-F238E27FC236}">
                <a16:creationId xmlns:a16="http://schemas.microsoft.com/office/drawing/2014/main" id="{D041B9E2-6E35-F604-2848-41B0C09441B0}"/>
              </a:ext>
            </a:extLst>
          </p:cNvPr>
          <p:cNvCxnSpPr>
            <a:cxnSpLocks/>
          </p:cNvCxnSpPr>
          <p:nvPr/>
        </p:nvCxnSpPr>
        <p:spPr>
          <a:xfrm flipH="1">
            <a:off x="3008586" y="1736177"/>
            <a:ext cx="786962" cy="431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85B401-8588-F660-877B-ECEC86F40AD6}"/>
              </a:ext>
            </a:extLst>
          </p:cNvPr>
          <p:cNvCxnSpPr>
            <a:cxnSpLocks/>
          </p:cNvCxnSpPr>
          <p:nvPr/>
        </p:nvCxnSpPr>
        <p:spPr>
          <a:xfrm>
            <a:off x="5302469" y="1736177"/>
            <a:ext cx="786962" cy="431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396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913E-D04E-F0A2-F6E3-BC0D3C80D3BF}"/>
              </a:ext>
            </a:extLst>
          </p:cNvPr>
          <p:cNvSpPr>
            <a:spLocks noGrp="1"/>
          </p:cNvSpPr>
          <p:nvPr>
            <p:ph type="title"/>
          </p:nvPr>
        </p:nvSpPr>
        <p:spPr>
          <a:xfrm>
            <a:off x="-1288311" y="-561357"/>
            <a:ext cx="6899100" cy="2692800"/>
          </a:xfrm>
        </p:spPr>
        <p:txBody>
          <a:bodyPr>
            <a:normAutofit/>
          </a:bodyPr>
          <a:lstStyle/>
          <a:p>
            <a:r>
              <a:rPr lang="en-US" sz="4400"/>
              <a:t>Causes </a:t>
            </a:r>
          </a:p>
        </p:txBody>
      </p:sp>
      <p:sp>
        <p:nvSpPr>
          <p:cNvPr id="3" name="Content Placeholder 2">
            <a:extLst>
              <a:ext uri="{FF2B5EF4-FFF2-40B4-BE49-F238E27FC236}">
                <a16:creationId xmlns:a16="http://schemas.microsoft.com/office/drawing/2014/main" id="{254D6C85-1732-52DA-A23C-746846486BEB}"/>
              </a:ext>
            </a:extLst>
          </p:cNvPr>
          <p:cNvSpPr>
            <a:spLocks noGrp="1"/>
          </p:cNvSpPr>
          <p:nvPr>
            <p:ph idx="4294967295"/>
          </p:nvPr>
        </p:nvSpPr>
        <p:spPr>
          <a:xfrm>
            <a:off x="1156138" y="1172232"/>
            <a:ext cx="7718425" cy="3416300"/>
          </a:xfrm>
        </p:spPr>
        <p:txBody>
          <a:bodyPr>
            <a:normAutofit/>
          </a:bodyPr>
          <a:lstStyle/>
          <a:p>
            <a:r>
              <a:rPr lang="en-US"/>
              <a:t>Common causes </a:t>
            </a:r>
            <a:br>
              <a:rPr lang="en-US"/>
            </a:br>
            <a:r>
              <a:rPr lang="en-US"/>
              <a:t>-NSAIDs </a:t>
            </a:r>
            <a:br>
              <a:rPr lang="en-US"/>
            </a:br>
            <a:r>
              <a:rPr lang="en-US"/>
              <a:t>-Alcohol</a:t>
            </a:r>
            <a:br>
              <a:rPr lang="en-US"/>
            </a:br>
            <a:r>
              <a:rPr lang="en-US"/>
              <a:t>-Stress </a:t>
            </a:r>
            <a:endParaRPr lang="en-GB"/>
          </a:p>
          <a:p>
            <a:r>
              <a:rPr lang="en-US"/>
              <a:t>Less common causes </a:t>
            </a:r>
            <a:br>
              <a:rPr lang="en-US"/>
            </a:br>
            <a:r>
              <a:rPr lang="en-GB"/>
              <a:t>-R</a:t>
            </a:r>
            <a:r>
              <a:rPr lang="en-US" b="0" i="0">
                <a:solidFill>
                  <a:srgbClr val="000000"/>
                </a:solidFill>
                <a:effectLst/>
                <a:latin typeface="Open Sans"/>
              </a:rPr>
              <a:t>adiation</a:t>
            </a:r>
            <a:br>
              <a:rPr lang="en-US" b="0" i="0">
                <a:effectLst/>
                <a:latin typeface="Open Sans" panose="020B0606030504020204" pitchFamily="34" charset="0"/>
              </a:rPr>
            </a:br>
            <a:r>
              <a:rPr lang="en-US" b="0" i="0">
                <a:solidFill>
                  <a:srgbClr val="000000"/>
                </a:solidFill>
                <a:effectLst/>
                <a:latin typeface="Open Sans"/>
              </a:rPr>
              <a:t>-Viral infection (</a:t>
            </a:r>
            <a:r>
              <a:rPr lang="en-US" b="0" i="0" err="1">
                <a:solidFill>
                  <a:srgbClr val="000000"/>
                </a:solidFill>
                <a:effectLst/>
                <a:latin typeface="Open Sans"/>
              </a:rPr>
              <a:t>eg</a:t>
            </a:r>
            <a:r>
              <a:rPr lang="en-US" b="0" i="0">
                <a:solidFill>
                  <a:srgbClr val="000000"/>
                </a:solidFill>
                <a:effectLst/>
                <a:latin typeface="Open Sans"/>
              </a:rPr>
              <a:t>, cytomegalovirus)</a:t>
            </a:r>
            <a:br>
              <a:rPr lang="en-US" b="0" i="0">
                <a:effectLst/>
                <a:latin typeface="Open Sans" panose="020B0606030504020204" pitchFamily="34" charset="0"/>
              </a:rPr>
            </a:br>
            <a:r>
              <a:rPr lang="en-US" b="0" i="0">
                <a:solidFill>
                  <a:srgbClr val="000000"/>
                </a:solidFill>
                <a:effectLst/>
                <a:latin typeface="Open Sans"/>
              </a:rPr>
              <a:t>-Vascular injury</a:t>
            </a:r>
            <a:br>
              <a:rPr lang="en-US" b="0" i="0">
                <a:effectLst/>
                <a:latin typeface="Open Sans" panose="020B0606030504020204" pitchFamily="34" charset="0"/>
              </a:rPr>
            </a:br>
            <a:r>
              <a:rPr lang="en-US" b="0" i="0">
                <a:solidFill>
                  <a:srgbClr val="000000"/>
                </a:solidFill>
                <a:effectLst/>
                <a:latin typeface="Open Sans"/>
              </a:rPr>
              <a:t>-Direct trauma (</a:t>
            </a:r>
            <a:r>
              <a:rPr lang="en-US" b="0" i="0" err="1">
                <a:solidFill>
                  <a:srgbClr val="000000"/>
                </a:solidFill>
                <a:effectLst/>
                <a:latin typeface="Open Sans"/>
              </a:rPr>
              <a:t>eg</a:t>
            </a:r>
            <a:r>
              <a:rPr lang="en-US" b="0" i="0">
                <a:solidFill>
                  <a:srgbClr val="000000"/>
                </a:solidFill>
                <a:effectLst/>
                <a:latin typeface="Open Sans"/>
              </a:rPr>
              <a:t>, nasogastric tubes)</a:t>
            </a:r>
            <a:br>
              <a:rPr lang="en-US" b="0" i="0">
                <a:effectLst/>
                <a:latin typeface="Open Sans" panose="020B0606030504020204" pitchFamily="34" charset="0"/>
              </a:rPr>
            </a:br>
            <a:r>
              <a:rPr lang="en-US" b="0" i="0">
                <a:solidFill>
                  <a:srgbClr val="000000"/>
                </a:solidFill>
                <a:effectLst/>
                <a:latin typeface="Open Sans"/>
              </a:rPr>
              <a:t>-</a:t>
            </a:r>
            <a:r>
              <a:rPr lang="en-US"/>
              <a:t>Crohn's disease</a:t>
            </a:r>
          </a:p>
        </p:txBody>
      </p:sp>
    </p:spTree>
    <p:extLst>
      <p:ext uri="{BB962C8B-B14F-4D97-AF65-F5344CB8AC3E}">
        <p14:creationId xmlns:p14="http://schemas.microsoft.com/office/powerpoint/2010/main" val="1582701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40BF-9E12-0140-FB22-399DD112BCC8}"/>
              </a:ext>
            </a:extLst>
          </p:cNvPr>
          <p:cNvSpPr>
            <a:spLocks noGrp="1"/>
          </p:cNvSpPr>
          <p:nvPr>
            <p:ph type="title"/>
          </p:nvPr>
        </p:nvSpPr>
        <p:spPr>
          <a:xfrm>
            <a:off x="1243697" y="477030"/>
            <a:ext cx="3762994" cy="542532"/>
          </a:xfrm>
        </p:spPr>
        <p:txBody>
          <a:bodyPr/>
          <a:lstStyle/>
          <a:p>
            <a:r>
              <a:rPr lang="en-US" sz="4400"/>
              <a:t>Classification </a:t>
            </a:r>
          </a:p>
        </p:txBody>
      </p:sp>
      <p:sp>
        <p:nvSpPr>
          <p:cNvPr id="3" name="Content Placeholder 2">
            <a:extLst>
              <a:ext uri="{FF2B5EF4-FFF2-40B4-BE49-F238E27FC236}">
                <a16:creationId xmlns:a16="http://schemas.microsoft.com/office/drawing/2014/main" id="{0984E679-9516-16E1-BA30-DB3C58D6342D}"/>
              </a:ext>
            </a:extLst>
          </p:cNvPr>
          <p:cNvSpPr>
            <a:spLocks noGrp="1"/>
          </p:cNvSpPr>
          <p:nvPr>
            <p:ph idx="4294967295"/>
          </p:nvPr>
        </p:nvSpPr>
        <p:spPr>
          <a:xfrm>
            <a:off x="1110154" y="1251358"/>
            <a:ext cx="7718425" cy="3416300"/>
          </a:xfrm>
        </p:spPr>
        <p:txBody>
          <a:bodyPr/>
          <a:lstStyle/>
          <a:p>
            <a:r>
              <a:rPr lang="en-US"/>
              <a:t>Superficial erosions , punctate mucosal lesions </a:t>
            </a:r>
            <a:br>
              <a:rPr lang="en-US"/>
            </a:br>
            <a:r>
              <a:rPr lang="en-US"/>
              <a:t>-develop as soon as 12 hours after initial insult </a:t>
            </a:r>
          </a:p>
          <a:p>
            <a:r>
              <a:rPr lang="en-US"/>
              <a:t>Deep erosions , ulcer and sometimes perforation </a:t>
            </a:r>
            <a:br>
              <a:rPr lang="en-US"/>
            </a:br>
            <a:r>
              <a:rPr lang="en-US"/>
              <a:t>-occur in severe or untreated cases </a:t>
            </a:r>
          </a:p>
          <a:p>
            <a:r>
              <a:rPr lang="en-US"/>
              <a:t>Acute stress gastritis </a:t>
            </a:r>
            <a:br>
              <a:rPr lang="en-US"/>
            </a:br>
            <a:r>
              <a:rPr lang="en-US"/>
              <a:t>-5% of critically ill patients ( ICU patients ) </a:t>
            </a:r>
            <a:br>
              <a:rPr lang="en-US"/>
            </a:br>
            <a:r>
              <a:rPr lang="en-US"/>
              <a:t>-incidence increases with duration of ICU stay </a:t>
            </a:r>
            <a:br>
              <a:rPr lang="en-US"/>
            </a:br>
            <a:r>
              <a:rPr lang="en-US"/>
              <a:t>-incidence increases with duration of receiving no enteric feeding (NPO)</a:t>
            </a:r>
            <a:br>
              <a:rPr lang="en-US"/>
            </a:br>
            <a:r>
              <a:rPr lang="en-US"/>
              <a:t>-presented with massive ( severe ) upper </a:t>
            </a:r>
            <a:r>
              <a:rPr lang="en-US" err="1"/>
              <a:t>gi</a:t>
            </a:r>
            <a:r>
              <a:rPr lang="en-US"/>
              <a:t> bleeding </a:t>
            </a:r>
          </a:p>
        </p:txBody>
      </p:sp>
    </p:spTree>
    <p:extLst>
      <p:ext uri="{BB962C8B-B14F-4D97-AF65-F5344CB8AC3E}">
        <p14:creationId xmlns:p14="http://schemas.microsoft.com/office/powerpoint/2010/main" val="2028809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D83C-2450-51A1-F773-45FBC3A0C7F5}"/>
              </a:ext>
            </a:extLst>
          </p:cNvPr>
          <p:cNvSpPr>
            <a:spLocks noGrp="1"/>
          </p:cNvSpPr>
          <p:nvPr>
            <p:ph type="title"/>
          </p:nvPr>
        </p:nvSpPr>
        <p:spPr>
          <a:xfrm>
            <a:off x="1098812" y="206655"/>
            <a:ext cx="5193734" cy="1271362"/>
          </a:xfrm>
        </p:spPr>
        <p:txBody>
          <a:bodyPr/>
          <a:lstStyle/>
          <a:p>
            <a:r>
              <a:rPr lang="en-US" sz="4000"/>
              <a:t>Signs and symptoms </a:t>
            </a:r>
          </a:p>
        </p:txBody>
      </p:sp>
      <p:sp>
        <p:nvSpPr>
          <p:cNvPr id="3" name="Content Placeholder 2">
            <a:extLst>
              <a:ext uri="{FF2B5EF4-FFF2-40B4-BE49-F238E27FC236}">
                <a16:creationId xmlns:a16="http://schemas.microsoft.com/office/drawing/2014/main" id="{861F6045-B8D4-F0DD-7390-29B40F595388}"/>
              </a:ext>
            </a:extLst>
          </p:cNvPr>
          <p:cNvSpPr>
            <a:spLocks noGrp="1"/>
          </p:cNvSpPr>
          <p:nvPr>
            <p:ph type="subTitle" idx="1"/>
          </p:nvPr>
        </p:nvSpPr>
        <p:spPr>
          <a:xfrm>
            <a:off x="1098812" y="1574550"/>
            <a:ext cx="7379927" cy="997200"/>
          </a:xfrm>
        </p:spPr>
        <p:txBody>
          <a:bodyPr/>
          <a:lstStyle/>
          <a:p>
            <a:pPr algn="l">
              <a:buFont typeface="Arial" panose="020B0604020202020204" pitchFamily="34" charset="0"/>
              <a:buChar char="•"/>
            </a:pPr>
            <a:r>
              <a:rPr lang="en-US" sz="1800"/>
              <a:t>Mild : mainly asymptomatic but some complain from dyspepsia, nausea or vomiting </a:t>
            </a:r>
            <a:endParaRPr lang="en-GB" sz="1800"/>
          </a:p>
          <a:p>
            <a:pPr marL="114300" indent="0" algn="l"/>
            <a:endParaRPr lang="en-US" sz="1800"/>
          </a:p>
          <a:p>
            <a:pPr algn="l">
              <a:buFont typeface="Arial" panose="020B0604020202020204" pitchFamily="34" charset="0"/>
              <a:buChar char="•"/>
            </a:pPr>
            <a:r>
              <a:rPr lang="en-US" sz="1800"/>
              <a:t>First sign is </a:t>
            </a:r>
            <a:r>
              <a:rPr lang="en-US" sz="1800" b="1" u="sng"/>
              <a:t>HEMATEMISIS</a:t>
            </a:r>
            <a:r>
              <a:rPr lang="en-US" sz="1800"/>
              <a:t> , </a:t>
            </a:r>
            <a:r>
              <a:rPr lang="en-US" sz="1800" b="1" u="sng"/>
              <a:t>MELENA</a:t>
            </a:r>
            <a:r>
              <a:rPr lang="en-US" sz="1800"/>
              <a:t> or </a:t>
            </a:r>
            <a:r>
              <a:rPr lang="en-US" sz="1800" b="1" u="sng">
                <a:solidFill>
                  <a:schemeClr val="tx1"/>
                </a:solidFill>
              </a:rPr>
              <a:t>BLOOD</a:t>
            </a:r>
            <a:r>
              <a:rPr lang="en-US" sz="1800"/>
              <a:t> in the nasogastric aspirate usually 2-5 days of the inciting event</a:t>
            </a:r>
            <a:endParaRPr lang="en-GB" sz="1800"/>
          </a:p>
          <a:p>
            <a:pPr marL="114300" indent="0" algn="l"/>
            <a:r>
              <a:rPr lang="en-US" sz="1800"/>
              <a:t> </a:t>
            </a:r>
          </a:p>
          <a:p>
            <a:pPr algn="l">
              <a:buFont typeface="Arial" panose="020B0604020202020204" pitchFamily="34" charset="0"/>
              <a:buChar char="•"/>
            </a:pPr>
            <a:r>
              <a:rPr lang="en-US" sz="1800"/>
              <a:t>It can be massive bleeding if deep ulceration is present </a:t>
            </a:r>
            <a:br>
              <a:rPr lang="en-US" sz="1800"/>
            </a:br>
            <a:r>
              <a:rPr lang="en-US" sz="1800"/>
              <a:t>&gt;&gt;&gt; Acute Stress Gastritis { ICU / NPO }</a:t>
            </a:r>
            <a:br>
              <a:rPr lang="en-US" sz="1800"/>
            </a:br>
            <a:endParaRPr lang="en-US" sz="1800"/>
          </a:p>
        </p:txBody>
      </p:sp>
    </p:spTree>
    <p:extLst>
      <p:ext uri="{BB962C8B-B14F-4D97-AF65-F5344CB8AC3E}">
        <p14:creationId xmlns:p14="http://schemas.microsoft.com/office/powerpoint/2010/main" val="2650263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A1514-B7E1-3AB8-D205-D2D35708FEBA}"/>
              </a:ext>
            </a:extLst>
          </p:cNvPr>
          <p:cNvSpPr>
            <a:spLocks noGrp="1"/>
          </p:cNvSpPr>
          <p:nvPr>
            <p:ph type="subTitle" idx="1"/>
          </p:nvPr>
        </p:nvSpPr>
        <p:spPr>
          <a:xfrm>
            <a:off x="-457261" y="76748"/>
            <a:ext cx="3957600" cy="1841883"/>
          </a:xfrm>
        </p:spPr>
        <p:txBody>
          <a:bodyPr>
            <a:normAutofit/>
          </a:bodyPr>
          <a:lstStyle/>
          <a:p>
            <a:r>
              <a:rPr lang="en-US" b="1"/>
              <a:t>ENDOSCOPY</a:t>
            </a:r>
            <a:r>
              <a:rPr lang="en-US"/>
              <a:t> </a:t>
            </a:r>
          </a:p>
        </p:txBody>
      </p:sp>
      <p:sp>
        <p:nvSpPr>
          <p:cNvPr id="2" name="Title 1">
            <a:extLst>
              <a:ext uri="{FF2B5EF4-FFF2-40B4-BE49-F238E27FC236}">
                <a16:creationId xmlns:a16="http://schemas.microsoft.com/office/drawing/2014/main" id="{F5DDFD42-90CA-D4BD-14E8-9C2268C61A88}"/>
              </a:ext>
            </a:extLst>
          </p:cNvPr>
          <p:cNvSpPr>
            <a:spLocks noGrp="1"/>
          </p:cNvSpPr>
          <p:nvPr>
            <p:ph type="title"/>
          </p:nvPr>
        </p:nvSpPr>
        <p:spPr>
          <a:xfrm>
            <a:off x="729650" y="266211"/>
            <a:ext cx="1930950" cy="572700"/>
          </a:xfrm>
        </p:spPr>
        <p:txBody>
          <a:bodyPr/>
          <a:lstStyle/>
          <a:p>
            <a:r>
              <a:rPr lang="en-US" sz="2700">
                <a:latin typeface="Microsoft JhengHei UI Light" panose="020B0304030504040204" pitchFamily="34" charset="-120"/>
                <a:ea typeface="Microsoft JhengHei UI Light" panose="020B0304030504040204" pitchFamily="34" charset="-120"/>
              </a:rPr>
              <a:t>Diagnosis</a:t>
            </a:r>
          </a:p>
        </p:txBody>
      </p:sp>
      <p:sp>
        <p:nvSpPr>
          <p:cNvPr id="11" name="Content Placeholder 10">
            <a:extLst>
              <a:ext uri="{FF2B5EF4-FFF2-40B4-BE49-F238E27FC236}">
                <a16:creationId xmlns:a16="http://schemas.microsoft.com/office/drawing/2014/main" id="{F2AD2288-74D9-40D0-3D7F-FCF985145FCA}"/>
              </a:ext>
            </a:extLst>
          </p:cNvPr>
          <p:cNvSpPr>
            <a:spLocks noGrp="1"/>
          </p:cNvSpPr>
          <p:nvPr>
            <p:ph sz="half" idx="4294967295"/>
          </p:nvPr>
        </p:nvSpPr>
        <p:spPr>
          <a:xfrm>
            <a:off x="4982072" y="1641145"/>
            <a:ext cx="3886200" cy="1624013"/>
          </a:xfrm>
        </p:spPr>
        <p:txBody>
          <a:bodyPr/>
          <a:lstStyle/>
          <a:p>
            <a:pPr marL="0" indent="0">
              <a:buNone/>
            </a:pPr>
            <a:r>
              <a:rPr lang="en-US" sz="2000">
                <a:solidFill>
                  <a:schemeClr val="dk1"/>
                </a:solidFill>
                <a:latin typeface="Microsoft JhengHei UI Light" panose="020B0304030504040204" pitchFamily="34" charset="-120"/>
                <a:ea typeface="Microsoft JhengHei UI Light" panose="020B0304030504040204" pitchFamily="34" charset="-120"/>
                <a:sym typeface="Vidaloka"/>
              </a:rPr>
              <a:t>This photo shows eroded and erythematous areas in the stomach lining resulting from prolonged nonsteroidal anti-inflammatory drug use.</a:t>
            </a:r>
          </a:p>
          <a:p>
            <a:endParaRPr lang="en-US"/>
          </a:p>
        </p:txBody>
      </p:sp>
      <p:pic>
        <p:nvPicPr>
          <p:cNvPr id="5" name="Picture 4">
            <a:extLst>
              <a:ext uri="{FF2B5EF4-FFF2-40B4-BE49-F238E27FC236}">
                <a16:creationId xmlns:a16="http://schemas.microsoft.com/office/drawing/2014/main" id="{894D4F2B-D43B-8A9E-FA38-C83C848F2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72" y="1437507"/>
            <a:ext cx="3599402" cy="2892067"/>
          </a:xfrm>
          <a:prstGeom prst="rect">
            <a:avLst/>
          </a:prstGeom>
        </p:spPr>
      </p:pic>
    </p:spTree>
    <p:extLst>
      <p:ext uri="{BB962C8B-B14F-4D97-AF65-F5344CB8AC3E}">
        <p14:creationId xmlns:p14="http://schemas.microsoft.com/office/powerpoint/2010/main" val="332342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C1809-C1DF-4B7E-F3CD-5175B8338CE5}"/>
              </a:ext>
            </a:extLst>
          </p:cNvPr>
          <p:cNvSpPr>
            <a:spLocks noGrp="1"/>
          </p:cNvSpPr>
          <p:nvPr>
            <p:ph type="title"/>
          </p:nvPr>
        </p:nvSpPr>
        <p:spPr>
          <a:xfrm>
            <a:off x="1017449" y="-113446"/>
            <a:ext cx="3123000" cy="2019300"/>
          </a:xfrm>
        </p:spPr>
        <p:txBody>
          <a:bodyPr/>
          <a:lstStyle/>
          <a:p>
            <a:r>
              <a:rPr lang="en-GB"/>
              <a:t>Esophagus</a:t>
            </a:r>
            <a:endParaRPr lang="en-US"/>
          </a:p>
        </p:txBody>
      </p:sp>
      <p:sp>
        <p:nvSpPr>
          <p:cNvPr id="2" name="Subtitle 1">
            <a:extLst>
              <a:ext uri="{FF2B5EF4-FFF2-40B4-BE49-F238E27FC236}">
                <a16:creationId xmlns:a16="http://schemas.microsoft.com/office/drawing/2014/main" id="{B2646B10-0860-B39C-AFC1-B7FB2AC6BB14}"/>
              </a:ext>
            </a:extLst>
          </p:cNvPr>
          <p:cNvSpPr>
            <a:spLocks noGrp="1"/>
          </p:cNvSpPr>
          <p:nvPr>
            <p:ph type="subTitle" idx="1"/>
          </p:nvPr>
        </p:nvSpPr>
        <p:spPr>
          <a:xfrm>
            <a:off x="581725" y="1391043"/>
            <a:ext cx="3013500" cy="780000"/>
          </a:xfrm>
        </p:spPr>
        <p:txBody>
          <a:bodyPr/>
          <a:lstStyle/>
          <a:p>
            <a:r>
              <a:rPr lang="en-GB"/>
              <a:t>The upper third (cervical esophagus) &gt;&gt; </a:t>
            </a:r>
            <a:r>
              <a:rPr lang="en-GB">
                <a:solidFill>
                  <a:srgbClr val="C00000"/>
                </a:solidFill>
              </a:rPr>
              <a:t>Inferior thyroid artery</a:t>
            </a:r>
            <a:r>
              <a:rPr lang="en-GB">
                <a:solidFill>
                  <a:schemeClr val="tx1"/>
                </a:solidFill>
              </a:rPr>
              <a:t>, </a:t>
            </a:r>
            <a:r>
              <a:rPr lang="en-GB">
                <a:solidFill>
                  <a:srgbClr val="0070C0"/>
                </a:solidFill>
              </a:rPr>
              <a:t>inferior thyroid vein</a:t>
            </a:r>
            <a:endParaRPr lang="en-GB">
              <a:solidFill>
                <a:srgbClr val="C00000"/>
              </a:solidFill>
            </a:endParaRPr>
          </a:p>
          <a:p>
            <a:r>
              <a:rPr lang="en-GB">
                <a:solidFill>
                  <a:schemeClr val="tx1"/>
                </a:solidFill>
              </a:rPr>
              <a:t>The middle third (thoracic esophagus) &gt;&gt; </a:t>
            </a:r>
            <a:r>
              <a:rPr lang="en-GB">
                <a:solidFill>
                  <a:srgbClr val="C00000"/>
                </a:solidFill>
              </a:rPr>
              <a:t>Descending thoracic and bronchial arteries</a:t>
            </a:r>
            <a:r>
              <a:rPr lang="en-GB">
                <a:solidFill>
                  <a:schemeClr val="tx1"/>
                </a:solidFill>
              </a:rPr>
              <a:t>, </a:t>
            </a:r>
            <a:r>
              <a:rPr lang="en-GB">
                <a:solidFill>
                  <a:srgbClr val="0070C0"/>
                </a:solidFill>
              </a:rPr>
              <a:t>azygos vein</a:t>
            </a:r>
            <a:endParaRPr lang="en-GB">
              <a:solidFill>
                <a:schemeClr val="tx1"/>
              </a:solidFill>
            </a:endParaRPr>
          </a:p>
          <a:p>
            <a:r>
              <a:rPr lang="en-GB">
                <a:solidFill>
                  <a:schemeClr val="tx1"/>
                </a:solidFill>
              </a:rPr>
              <a:t>The lower third (abdominal esophagus) &gt;&gt; </a:t>
            </a:r>
            <a:r>
              <a:rPr lang="en-GB">
                <a:solidFill>
                  <a:srgbClr val="C00000"/>
                </a:solidFill>
              </a:rPr>
              <a:t>Left gastric artery</a:t>
            </a:r>
            <a:r>
              <a:rPr lang="en-GB">
                <a:solidFill>
                  <a:schemeClr val="tx1"/>
                </a:solidFill>
              </a:rPr>
              <a:t>, </a:t>
            </a:r>
            <a:r>
              <a:rPr lang="en-GB">
                <a:solidFill>
                  <a:srgbClr val="0070C0"/>
                </a:solidFill>
              </a:rPr>
              <a:t>left gastric vein (a tributary of the portal vein)</a:t>
            </a:r>
            <a:endParaRPr lang="en-GB">
              <a:solidFill>
                <a:schemeClr val="tx1"/>
              </a:solidFill>
            </a:endParaRPr>
          </a:p>
        </p:txBody>
      </p:sp>
      <p:pic>
        <p:nvPicPr>
          <p:cNvPr id="6" name="Picture 5">
            <a:extLst>
              <a:ext uri="{FF2B5EF4-FFF2-40B4-BE49-F238E27FC236}">
                <a16:creationId xmlns:a16="http://schemas.microsoft.com/office/drawing/2014/main" id="{46CEF217-F2CB-988E-7FCF-7F7B9277B9C2}"/>
              </a:ext>
            </a:extLst>
          </p:cNvPr>
          <p:cNvPicPr>
            <a:picLocks noChangeAspect="1"/>
          </p:cNvPicPr>
          <p:nvPr/>
        </p:nvPicPr>
        <p:blipFill>
          <a:blip r:embed="rId2"/>
          <a:stretch>
            <a:fillRect/>
          </a:stretch>
        </p:blipFill>
        <p:spPr>
          <a:xfrm>
            <a:off x="5129348" y="658912"/>
            <a:ext cx="3123000" cy="38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F25E048-BFDE-7215-48CA-3D187F4C0008}"/>
                  </a:ext>
                </a:extLst>
              </p14:cNvPr>
              <p14:cNvContentPartPr/>
              <p14:nvPr/>
            </p14:nvContentPartPr>
            <p14:xfrm>
              <a:off x="7536071" y="1006245"/>
              <a:ext cx="611280" cy="44280"/>
            </p14:xfrm>
          </p:contentPart>
        </mc:Choice>
        <mc:Fallback xmlns="">
          <p:pic>
            <p:nvPicPr>
              <p:cNvPr id="4" name="Ink 3">
                <a:extLst>
                  <a:ext uri="{FF2B5EF4-FFF2-40B4-BE49-F238E27FC236}">
                    <a16:creationId xmlns:a16="http://schemas.microsoft.com/office/drawing/2014/main" id="{EF25E048-BFDE-7215-48CA-3D187F4C0008}"/>
                  </a:ext>
                </a:extLst>
              </p:cNvPr>
              <p:cNvPicPr/>
              <p:nvPr/>
            </p:nvPicPr>
            <p:blipFill>
              <a:blip r:embed="rId4"/>
              <a:stretch>
                <a:fillRect/>
              </a:stretch>
            </p:blipFill>
            <p:spPr>
              <a:xfrm>
                <a:off x="7482071" y="897360"/>
                <a:ext cx="718920"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AAD0046-8DAC-834F-3B13-7192AE016348}"/>
                  </a:ext>
                </a:extLst>
              </p14:cNvPr>
              <p14:cNvContentPartPr/>
              <p14:nvPr/>
            </p14:nvContentPartPr>
            <p14:xfrm>
              <a:off x="1535591" y="1557045"/>
              <a:ext cx="968400" cy="10080"/>
            </p14:xfrm>
          </p:contentPart>
        </mc:Choice>
        <mc:Fallback xmlns="">
          <p:pic>
            <p:nvPicPr>
              <p:cNvPr id="8" name="Ink 7">
                <a:extLst>
                  <a:ext uri="{FF2B5EF4-FFF2-40B4-BE49-F238E27FC236}">
                    <a16:creationId xmlns:a16="http://schemas.microsoft.com/office/drawing/2014/main" id="{0AAD0046-8DAC-834F-3B13-7192AE016348}"/>
                  </a:ext>
                </a:extLst>
              </p:cNvPr>
              <p:cNvPicPr/>
              <p:nvPr/>
            </p:nvPicPr>
            <p:blipFill>
              <a:blip r:embed="rId6"/>
              <a:stretch>
                <a:fillRect/>
              </a:stretch>
            </p:blipFill>
            <p:spPr>
              <a:xfrm>
                <a:off x="1481591" y="1449045"/>
                <a:ext cx="10760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05E09C5F-D835-93FB-EA28-069DA6092459}"/>
                  </a:ext>
                </a:extLst>
              </p14:cNvPr>
              <p14:cNvContentPartPr/>
              <p14:nvPr/>
            </p14:nvContentPartPr>
            <p14:xfrm>
              <a:off x="1521191" y="2421405"/>
              <a:ext cx="1064160" cy="8280"/>
            </p14:xfrm>
          </p:contentPart>
        </mc:Choice>
        <mc:Fallback xmlns="">
          <p:pic>
            <p:nvPicPr>
              <p:cNvPr id="10" name="Ink 9">
                <a:extLst>
                  <a:ext uri="{FF2B5EF4-FFF2-40B4-BE49-F238E27FC236}">
                    <a16:creationId xmlns:a16="http://schemas.microsoft.com/office/drawing/2014/main" id="{05E09C5F-D835-93FB-EA28-069DA6092459}"/>
                  </a:ext>
                </a:extLst>
              </p:cNvPr>
              <p:cNvPicPr/>
              <p:nvPr/>
            </p:nvPicPr>
            <p:blipFill>
              <a:blip r:embed="rId8"/>
              <a:stretch>
                <a:fillRect/>
              </a:stretch>
            </p:blipFill>
            <p:spPr>
              <a:xfrm>
                <a:off x="1467173" y="2308496"/>
                <a:ext cx="1171836" cy="23372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58666625-D881-A8A5-427A-50FDD2455699}"/>
                  </a:ext>
                </a:extLst>
              </p14:cNvPr>
              <p14:cNvContentPartPr/>
              <p14:nvPr/>
            </p14:nvContentPartPr>
            <p14:xfrm>
              <a:off x="5278871" y="2007045"/>
              <a:ext cx="721080" cy="360"/>
            </p14:xfrm>
          </p:contentPart>
        </mc:Choice>
        <mc:Fallback xmlns="">
          <p:pic>
            <p:nvPicPr>
              <p:cNvPr id="11" name="Ink 10">
                <a:extLst>
                  <a:ext uri="{FF2B5EF4-FFF2-40B4-BE49-F238E27FC236}">
                    <a16:creationId xmlns:a16="http://schemas.microsoft.com/office/drawing/2014/main" id="{58666625-D881-A8A5-427A-50FDD2455699}"/>
                  </a:ext>
                </a:extLst>
              </p:cNvPr>
              <p:cNvPicPr/>
              <p:nvPr/>
            </p:nvPicPr>
            <p:blipFill>
              <a:blip r:embed="rId10"/>
              <a:stretch>
                <a:fillRect/>
              </a:stretch>
            </p:blipFill>
            <p:spPr>
              <a:xfrm>
                <a:off x="5224871" y="1899045"/>
                <a:ext cx="828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D8DCB66F-A9E4-6098-35C8-6D6EFD48C94B}"/>
                  </a:ext>
                </a:extLst>
              </p14:cNvPr>
              <p14:cNvContentPartPr/>
              <p14:nvPr/>
            </p14:nvContentPartPr>
            <p14:xfrm>
              <a:off x="5243231" y="2149965"/>
              <a:ext cx="306720" cy="30240"/>
            </p14:xfrm>
          </p:contentPart>
        </mc:Choice>
        <mc:Fallback xmlns="">
          <p:pic>
            <p:nvPicPr>
              <p:cNvPr id="12" name="Ink 11">
                <a:extLst>
                  <a:ext uri="{FF2B5EF4-FFF2-40B4-BE49-F238E27FC236}">
                    <a16:creationId xmlns:a16="http://schemas.microsoft.com/office/drawing/2014/main" id="{D8DCB66F-A9E4-6098-35C8-6D6EFD48C94B}"/>
                  </a:ext>
                </a:extLst>
              </p:cNvPr>
              <p:cNvPicPr/>
              <p:nvPr/>
            </p:nvPicPr>
            <p:blipFill>
              <a:blip r:embed="rId12"/>
              <a:stretch>
                <a:fillRect/>
              </a:stretch>
            </p:blipFill>
            <p:spPr>
              <a:xfrm>
                <a:off x="5189231" y="2041965"/>
                <a:ext cx="414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78B8007F-E741-F0CE-1A70-A1048E66B108}"/>
                  </a:ext>
                </a:extLst>
              </p14:cNvPr>
              <p14:cNvContentPartPr/>
              <p14:nvPr/>
            </p14:nvContentPartPr>
            <p14:xfrm>
              <a:off x="7471991" y="1852965"/>
              <a:ext cx="575280" cy="5040"/>
            </p14:xfrm>
          </p:contentPart>
        </mc:Choice>
        <mc:Fallback xmlns="">
          <p:pic>
            <p:nvPicPr>
              <p:cNvPr id="13" name="Ink 12">
                <a:extLst>
                  <a:ext uri="{FF2B5EF4-FFF2-40B4-BE49-F238E27FC236}">
                    <a16:creationId xmlns:a16="http://schemas.microsoft.com/office/drawing/2014/main" id="{78B8007F-E741-F0CE-1A70-A1048E66B108}"/>
                  </a:ext>
                </a:extLst>
              </p:cNvPr>
              <p:cNvPicPr/>
              <p:nvPr/>
            </p:nvPicPr>
            <p:blipFill>
              <a:blip r:embed="rId14"/>
              <a:stretch>
                <a:fillRect/>
              </a:stretch>
            </p:blipFill>
            <p:spPr>
              <a:xfrm>
                <a:off x="7417957" y="1744965"/>
                <a:ext cx="682987"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708FA42F-C95E-7F56-5555-A5D2D8C977BD}"/>
                  </a:ext>
                </a:extLst>
              </p14:cNvPr>
              <p14:cNvContentPartPr/>
              <p14:nvPr/>
            </p14:nvContentPartPr>
            <p14:xfrm>
              <a:off x="7436351" y="1999845"/>
              <a:ext cx="360" cy="360"/>
            </p14:xfrm>
          </p:contentPart>
        </mc:Choice>
        <mc:Fallback xmlns="">
          <p:pic>
            <p:nvPicPr>
              <p:cNvPr id="14" name="Ink 13">
                <a:extLst>
                  <a:ext uri="{FF2B5EF4-FFF2-40B4-BE49-F238E27FC236}">
                    <a16:creationId xmlns:a16="http://schemas.microsoft.com/office/drawing/2014/main" id="{708FA42F-C95E-7F56-5555-A5D2D8C977BD}"/>
                  </a:ext>
                </a:extLst>
              </p:cNvPr>
              <p:cNvPicPr/>
              <p:nvPr/>
            </p:nvPicPr>
            <p:blipFill>
              <a:blip r:embed="rId16"/>
              <a:stretch>
                <a:fillRect/>
              </a:stretch>
            </p:blipFill>
            <p:spPr>
              <a:xfrm>
                <a:off x="7382351" y="18918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443E3CFF-DF26-510E-702D-2F0CD9E32C70}"/>
                  </a:ext>
                </a:extLst>
              </p14:cNvPr>
              <p14:cNvContentPartPr/>
              <p14:nvPr/>
            </p14:nvContentPartPr>
            <p14:xfrm>
              <a:off x="7436351" y="1999845"/>
              <a:ext cx="360" cy="360"/>
            </p14:xfrm>
          </p:contentPart>
        </mc:Choice>
        <mc:Fallback xmlns="">
          <p:pic>
            <p:nvPicPr>
              <p:cNvPr id="15" name="Ink 14">
                <a:extLst>
                  <a:ext uri="{FF2B5EF4-FFF2-40B4-BE49-F238E27FC236}">
                    <a16:creationId xmlns:a16="http://schemas.microsoft.com/office/drawing/2014/main" id="{443E3CFF-DF26-510E-702D-2F0CD9E32C70}"/>
                  </a:ext>
                </a:extLst>
              </p:cNvPr>
              <p:cNvPicPr/>
              <p:nvPr/>
            </p:nvPicPr>
            <p:blipFill>
              <a:blip r:embed="rId16"/>
              <a:stretch>
                <a:fillRect/>
              </a:stretch>
            </p:blipFill>
            <p:spPr>
              <a:xfrm>
                <a:off x="7382351" y="18918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2C4B4D6B-D30D-2734-AB94-EDE250D1355C}"/>
                  </a:ext>
                </a:extLst>
              </p14:cNvPr>
              <p14:cNvContentPartPr/>
              <p14:nvPr/>
            </p14:nvContentPartPr>
            <p14:xfrm>
              <a:off x="7479191" y="1985445"/>
              <a:ext cx="684000" cy="16200"/>
            </p14:xfrm>
          </p:contentPart>
        </mc:Choice>
        <mc:Fallback xmlns="">
          <p:pic>
            <p:nvPicPr>
              <p:cNvPr id="18" name="Ink 17">
                <a:extLst>
                  <a:ext uri="{FF2B5EF4-FFF2-40B4-BE49-F238E27FC236}">
                    <a16:creationId xmlns:a16="http://schemas.microsoft.com/office/drawing/2014/main" id="{2C4B4D6B-D30D-2734-AB94-EDE250D1355C}"/>
                  </a:ext>
                </a:extLst>
              </p:cNvPr>
              <p:cNvPicPr/>
              <p:nvPr/>
            </p:nvPicPr>
            <p:blipFill>
              <a:blip r:embed="rId19"/>
              <a:stretch>
                <a:fillRect/>
              </a:stretch>
            </p:blipFill>
            <p:spPr>
              <a:xfrm>
                <a:off x="7425219" y="1877445"/>
                <a:ext cx="791583"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40E517C1-C950-B619-F38E-3DEC672AC1BB}"/>
                  </a:ext>
                </a:extLst>
              </p14:cNvPr>
              <p14:cNvContentPartPr/>
              <p14:nvPr/>
            </p14:nvContentPartPr>
            <p14:xfrm>
              <a:off x="7393511" y="2250045"/>
              <a:ext cx="706680" cy="43560"/>
            </p14:xfrm>
          </p:contentPart>
        </mc:Choice>
        <mc:Fallback xmlns="">
          <p:pic>
            <p:nvPicPr>
              <p:cNvPr id="19" name="Ink 18">
                <a:extLst>
                  <a:ext uri="{FF2B5EF4-FFF2-40B4-BE49-F238E27FC236}">
                    <a16:creationId xmlns:a16="http://schemas.microsoft.com/office/drawing/2014/main" id="{40E517C1-C950-B619-F38E-3DEC672AC1BB}"/>
                  </a:ext>
                </a:extLst>
              </p:cNvPr>
              <p:cNvPicPr/>
              <p:nvPr/>
            </p:nvPicPr>
            <p:blipFill>
              <a:blip r:embed="rId21"/>
              <a:stretch>
                <a:fillRect/>
              </a:stretch>
            </p:blipFill>
            <p:spPr>
              <a:xfrm>
                <a:off x="7339511" y="2142930"/>
                <a:ext cx="814320" cy="25743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9F646175-E61E-AEC3-74E6-5121A3D6FDAF}"/>
                  </a:ext>
                </a:extLst>
              </p14:cNvPr>
              <p14:cNvContentPartPr/>
              <p14:nvPr/>
            </p14:nvContentPartPr>
            <p14:xfrm>
              <a:off x="7457951" y="2292885"/>
              <a:ext cx="665280" cy="14760"/>
            </p14:xfrm>
          </p:contentPart>
        </mc:Choice>
        <mc:Fallback xmlns="">
          <p:pic>
            <p:nvPicPr>
              <p:cNvPr id="21" name="Ink 20">
                <a:extLst>
                  <a:ext uri="{FF2B5EF4-FFF2-40B4-BE49-F238E27FC236}">
                    <a16:creationId xmlns:a16="http://schemas.microsoft.com/office/drawing/2014/main" id="{9F646175-E61E-AEC3-74E6-5121A3D6FDAF}"/>
                  </a:ext>
                </a:extLst>
              </p:cNvPr>
              <p:cNvPicPr/>
              <p:nvPr/>
            </p:nvPicPr>
            <p:blipFill>
              <a:blip r:embed="rId23"/>
              <a:stretch>
                <a:fillRect/>
              </a:stretch>
            </p:blipFill>
            <p:spPr>
              <a:xfrm>
                <a:off x="7403951" y="2187456"/>
                <a:ext cx="772920" cy="22526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6" name="Ink 45">
                <a:extLst>
                  <a:ext uri="{FF2B5EF4-FFF2-40B4-BE49-F238E27FC236}">
                    <a16:creationId xmlns:a16="http://schemas.microsoft.com/office/drawing/2014/main" id="{40DBB30B-A873-95BD-9F3E-5C2A1EF9C108}"/>
                  </a:ext>
                </a:extLst>
              </p14:cNvPr>
              <p14:cNvContentPartPr/>
              <p14:nvPr/>
            </p14:nvContentPartPr>
            <p14:xfrm>
              <a:off x="1585631" y="3485925"/>
              <a:ext cx="360" cy="360"/>
            </p14:xfrm>
          </p:contentPart>
        </mc:Choice>
        <mc:Fallback xmlns="">
          <p:pic>
            <p:nvPicPr>
              <p:cNvPr id="46" name="Ink 45">
                <a:extLst>
                  <a:ext uri="{FF2B5EF4-FFF2-40B4-BE49-F238E27FC236}">
                    <a16:creationId xmlns:a16="http://schemas.microsoft.com/office/drawing/2014/main" id="{40DBB30B-A873-95BD-9F3E-5C2A1EF9C108}"/>
                  </a:ext>
                </a:extLst>
              </p:cNvPr>
              <p:cNvPicPr/>
              <p:nvPr/>
            </p:nvPicPr>
            <p:blipFill>
              <a:blip r:embed="rId25"/>
              <a:stretch>
                <a:fillRect/>
              </a:stretch>
            </p:blipFill>
            <p:spPr>
              <a:xfrm>
                <a:off x="1531631" y="33779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7" name="Ink 46">
                <a:extLst>
                  <a:ext uri="{FF2B5EF4-FFF2-40B4-BE49-F238E27FC236}">
                    <a16:creationId xmlns:a16="http://schemas.microsoft.com/office/drawing/2014/main" id="{6439F489-D677-1580-2F44-A7EDEE1DC37E}"/>
                  </a:ext>
                </a:extLst>
              </p14:cNvPr>
              <p14:cNvContentPartPr/>
              <p14:nvPr/>
            </p14:nvContentPartPr>
            <p14:xfrm>
              <a:off x="1642871" y="3485925"/>
              <a:ext cx="360" cy="360"/>
            </p14:xfrm>
          </p:contentPart>
        </mc:Choice>
        <mc:Fallback xmlns="">
          <p:pic>
            <p:nvPicPr>
              <p:cNvPr id="47" name="Ink 46">
                <a:extLst>
                  <a:ext uri="{FF2B5EF4-FFF2-40B4-BE49-F238E27FC236}">
                    <a16:creationId xmlns:a16="http://schemas.microsoft.com/office/drawing/2014/main" id="{6439F489-D677-1580-2F44-A7EDEE1DC37E}"/>
                  </a:ext>
                </a:extLst>
              </p:cNvPr>
              <p:cNvPicPr/>
              <p:nvPr/>
            </p:nvPicPr>
            <p:blipFill>
              <a:blip r:embed="rId25"/>
              <a:stretch>
                <a:fillRect/>
              </a:stretch>
            </p:blipFill>
            <p:spPr>
              <a:xfrm>
                <a:off x="1588871" y="33779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Ink 47">
                <a:extLst>
                  <a:ext uri="{FF2B5EF4-FFF2-40B4-BE49-F238E27FC236}">
                    <a16:creationId xmlns:a16="http://schemas.microsoft.com/office/drawing/2014/main" id="{9CCF28A7-C9B0-EA11-999C-8DCA2070D523}"/>
                  </a:ext>
                </a:extLst>
              </p14:cNvPr>
              <p14:cNvContentPartPr/>
              <p14:nvPr/>
            </p14:nvContentPartPr>
            <p14:xfrm>
              <a:off x="1642871" y="3478005"/>
              <a:ext cx="799560" cy="8280"/>
            </p14:xfrm>
          </p:contentPart>
        </mc:Choice>
        <mc:Fallback xmlns="">
          <p:pic>
            <p:nvPicPr>
              <p:cNvPr id="48" name="Ink 47">
                <a:extLst>
                  <a:ext uri="{FF2B5EF4-FFF2-40B4-BE49-F238E27FC236}">
                    <a16:creationId xmlns:a16="http://schemas.microsoft.com/office/drawing/2014/main" id="{9CCF28A7-C9B0-EA11-999C-8DCA2070D523}"/>
                  </a:ext>
                </a:extLst>
              </p:cNvPr>
              <p:cNvPicPr/>
              <p:nvPr/>
            </p:nvPicPr>
            <p:blipFill>
              <a:blip r:embed="rId28"/>
              <a:stretch>
                <a:fillRect/>
              </a:stretch>
            </p:blipFill>
            <p:spPr>
              <a:xfrm>
                <a:off x="1588895" y="3365096"/>
                <a:ext cx="907152" cy="23372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F248B369-22F1-8C77-E068-678B009CE9FB}"/>
                  </a:ext>
                </a:extLst>
              </p14:cNvPr>
              <p14:cNvContentPartPr/>
              <p14:nvPr/>
            </p14:nvContentPartPr>
            <p14:xfrm>
              <a:off x="5164751" y="3871845"/>
              <a:ext cx="1178280" cy="52200"/>
            </p14:xfrm>
          </p:contentPart>
        </mc:Choice>
        <mc:Fallback xmlns="">
          <p:pic>
            <p:nvPicPr>
              <p:cNvPr id="49" name="Ink 48">
                <a:extLst>
                  <a:ext uri="{FF2B5EF4-FFF2-40B4-BE49-F238E27FC236}">
                    <a16:creationId xmlns:a16="http://schemas.microsoft.com/office/drawing/2014/main" id="{F248B369-22F1-8C77-E068-678B009CE9FB}"/>
                  </a:ext>
                </a:extLst>
              </p:cNvPr>
              <p:cNvPicPr/>
              <p:nvPr/>
            </p:nvPicPr>
            <p:blipFill>
              <a:blip r:embed="rId30"/>
              <a:stretch>
                <a:fillRect/>
              </a:stretch>
            </p:blipFill>
            <p:spPr>
              <a:xfrm>
                <a:off x="5110751" y="3763845"/>
                <a:ext cx="12859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0" name="Ink 49">
                <a:extLst>
                  <a:ext uri="{FF2B5EF4-FFF2-40B4-BE49-F238E27FC236}">
                    <a16:creationId xmlns:a16="http://schemas.microsoft.com/office/drawing/2014/main" id="{D93E10EB-CC18-D3B9-A4FA-49FDD0101453}"/>
                  </a:ext>
                </a:extLst>
              </p14:cNvPr>
              <p14:cNvContentPartPr/>
              <p14:nvPr/>
            </p14:nvContentPartPr>
            <p14:xfrm>
              <a:off x="5121551" y="4049325"/>
              <a:ext cx="935280" cy="15840"/>
            </p14:xfrm>
          </p:contentPart>
        </mc:Choice>
        <mc:Fallback xmlns="">
          <p:pic>
            <p:nvPicPr>
              <p:cNvPr id="50" name="Ink 49">
                <a:extLst>
                  <a:ext uri="{FF2B5EF4-FFF2-40B4-BE49-F238E27FC236}">
                    <a16:creationId xmlns:a16="http://schemas.microsoft.com/office/drawing/2014/main" id="{D93E10EB-CC18-D3B9-A4FA-49FDD0101453}"/>
                  </a:ext>
                </a:extLst>
              </p:cNvPr>
              <p:cNvPicPr/>
              <p:nvPr/>
            </p:nvPicPr>
            <p:blipFill>
              <a:blip r:embed="rId32"/>
              <a:stretch>
                <a:fillRect/>
              </a:stretch>
            </p:blipFill>
            <p:spPr>
              <a:xfrm>
                <a:off x="5067551" y="3938813"/>
                <a:ext cx="1042920" cy="236495"/>
              </a:xfrm>
              <a:prstGeom prst="rect">
                <a:avLst/>
              </a:prstGeom>
            </p:spPr>
          </p:pic>
        </mc:Fallback>
      </mc:AlternateContent>
    </p:spTree>
    <p:extLst>
      <p:ext uri="{BB962C8B-B14F-4D97-AF65-F5344CB8AC3E}">
        <p14:creationId xmlns:p14="http://schemas.microsoft.com/office/powerpoint/2010/main" val="1816564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F86C-8973-8B61-1119-39489F18B519}"/>
              </a:ext>
            </a:extLst>
          </p:cNvPr>
          <p:cNvSpPr>
            <a:spLocks noGrp="1"/>
          </p:cNvSpPr>
          <p:nvPr>
            <p:ph type="title" idx="4294967295"/>
          </p:nvPr>
        </p:nvSpPr>
        <p:spPr>
          <a:xfrm>
            <a:off x="295603" y="398517"/>
            <a:ext cx="7718425" cy="573088"/>
          </a:xfrm>
        </p:spPr>
        <p:txBody>
          <a:bodyPr/>
          <a:lstStyle/>
          <a:p>
            <a:r>
              <a:rPr lang="en-US" sz="2700">
                <a:latin typeface="Microsoft JhengHei UI Light" panose="020B0304030504040204" pitchFamily="34" charset="-120"/>
                <a:ea typeface="Microsoft JhengHei UI Light" panose="020B0304030504040204" pitchFamily="34" charset="-120"/>
              </a:rPr>
              <a:t>Treatment</a:t>
            </a:r>
            <a:r>
              <a:rPr lang="en-US"/>
              <a:t> </a:t>
            </a:r>
          </a:p>
        </p:txBody>
      </p:sp>
      <p:sp>
        <p:nvSpPr>
          <p:cNvPr id="3" name="Content Placeholder 2">
            <a:extLst>
              <a:ext uri="{FF2B5EF4-FFF2-40B4-BE49-F238E27FC236}">
                <a16:creationId xmlns:a16="http://schemas.microsoft.com/office/drawing/2014/main" id="{90F84EF1-93F3-B776-D384-E2914DDE776D}"/>
              </a:ext>
            </a:extLst>
          </p:cNvPr>
          <p:cNvSpPr>
            <a:spLocks noGrp="1"/>
          </p:cNvSpPr>
          <p:nvPr>
            <p:ph sz="half" idx="4294967295"/>
          </p:nvPr>
        </p:nvSpPr>
        <p:spPr>
          <a:xfrm>
            <a:off x="268615" y="1251771"/>
            <a:ext cx="3886200" cy="3262312"/>
          </a:xfrm>
        </p:spPr>
        <p:txBody>
          <a:bodyPr>
            <a:normAutofit fontScale="92500" lnSpcReduction="20000"/>
          </a:bodyPr>
          <a:lstStyle/>
          <a:p>
            <a:r>
              <a:rPr lang="en-US"/>
              <a:t>For bleeding: Endoscopic hemostasis </a:t>
            </a:r>
          </a:p>
          <a:p>
            <a:r>
              <a:rPr lang="en-US"/>
              <a:t>For acid suppression:</a:t>
            </a:r>
            <a:br>
              <a:rPr lang="en-US"/>
            </a:br>
            <a:r>
              <a:rPr lang="en-US"/>
              <a:t>-should be started if the patient isn’t already receiving it </a:t>
            </a:r>
            <a:br>
              <a:rPr lang="en-US"/>
            </a:br>
            <a:r>
              <a:rPr lang="en-US"/>
              <a:t>-PPIs</a:t>
            </a:r>
            <a:br>
              <a:rPr lang="en-US"/>
            </a:br>
            <a:r>
              <a:rPr lang="en-US"/>
              <a:t>-H2 blockers </a:t>
            </a:r>
          </a:p>
          <a:p>
            <a:r>
              <a:rPr lang="en-US"/>
              <a:t>Angiography is unlikely to stop severe bleeding because of the many collateral vessels supplying the stomach </a:t>
            </a:r>
          </a:p>
        </p:txBody>
      </p:sp>
      <p:sp>
        <p:nvSpPr>
          <p:cNvPr id="4" name="Content Placeholder 3">
            <a:extLst>
              <a:ext uri="{FF2B5EF4-FFF2-40B4-BE49-F238E27FC236}">
                <a16:creationId xmlns:a16="http://schemas.microsoft.com/office/drawing/2014/main" id="{F60AF97A-33A2-BA16-5C77-5E014995B852}"/>
              </a:ext>
            </a:extLst>
          </p:cNvPr>
          <p:cNvSpPr>
            <a:spLocks noGrp="1"/>
          </p:cNvSpPr>
          <p:nvPr>
            <p:ph sz="half" idx="4294967295"/>
          </p:nvPr>
        </p:nvSpPr>
        <p:spPr>
          <a:xfrm>
            <a:off x="4989187" y="1304323"/>
            <a:ext cx="3886200" cy="3262312"/>
          </a:xfrm>
        </p:spPr>
        <p:txBody>
          <a:bodyPr>
            <a:normAutofit/>
          </a:bodyPr>
          <a:lstStyle/>
          <a:p>
            <a:r>
              <a:rPr lang="en-US" b="0" i="0">
                <a:solidFill>
                  <a:srgbClr val="000000"/>
                </a:solidFill>
                <a:effectLst/>
                <a:latin typeface="Open Sans" panose="020B0606030504020204" pitchFamily="34" charset="0"/>
              </a:rPr>
              <a:t>In severe gastritis, bleeding is managed with IV fluids and blood transfusion as needed. Endoscopic hemostasis should be attempted, with surgery a fallback procedure if bleeding cannot be controlled endoscopically.</a:t>
            </a:r>
          </a:p>
        </p:txBody>
      </p:sp>
    </p:spTree>
    <p:extLst>
      <p:ext uri="{BB962C8B-B14F-4D97-AF65-F5344CB8AC3E}">
        <p14:creationId xmlns:p14="http://schemas.microsoft.com/office/powerpoint/2010/main" val="570329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50DF-BF7B-5D68-DE8A-4B6657A1C9B8}"/>
              </a:ext>
            </a:extLst>
          </p:cNvPr>
          <p:cNvSpPr>
            <a:spLocks noGrp="1"/>
          </p:cNvSpPr>
          <p:nvPr>
            <p:ph type="title" idx="4294967295"/>
          </p:nvPr>
        </p:nvSpPr>
        <p:spPr>
          <a:xfrm>
            <a:off x="302172" y="457638"/>
            <a:ext cx="7718425" cy="573088"/>
          </a:xfrm>
        </p:spPr>
        <p:txBody>
          <a:bodyPr/>
          <a:lstStyle/>
          <a:p>
            <a:r>
              <a:rPr lang="en-US" sz="2700">
                <a:latin typeface="Microsoft JhengHei UI Light" panose="020B0304030504040204" pitchFamily="34" charset="-120"/>
                <a:ea typeface="Microsoft JhengHei UI Light" panose="020B0304030504040204" pitchFamily="34" charset="-120"/>
              </a:rPr>
              <a:t>Treatment</a:t>
            </a:r>
            <a:r>
              <a:rPr lang="en-US"/>
              <a:t> </a:t>
            </a:r>
          </a:p>
        </p:txBody>
      </p:sp>
      <p:sp>
        <p:nvSpPr>
          <p:cNvPr id="3" name="Content Placeholder 2">
            <a:extLst>
              <a:ext uri="{FF2B5EF4-FFF2-40B4-BE49-F238E27FC236}">
                <a16:creationId xmlns:a16="http://schemas.microsoft.com/office/drawing/2014/main" id="{9BCB0029-3EC0-EA83-8BC3-01DB967557F3}"/>
              </a:ext>
            </a:extLst>
          </p:cNvPr>
          <p:cNvSpPr>
            <a:spLocks noGrp="1"/>
          </p:cNvSpPr>
          <p:nvPr>
            <p:ph sz="half" idx="4294967295"/>
          </p:nvPr>
        </p:nvSpPr>
        <p:spPr>
          <a:xfrm>
            <a:off x="275184" y="1370013"/>
            <a:ext cx="3886200" cy="3262312"/>
          </a:xfrm>
        </p:spPr>
        <p:txBody>
          <a:bodyPr/>
          <a:lstStyle/>
          <a:p>
            <a:r>
              <a:rPr lang="en-US"/>
              <a:t>PPI         </a:t>
            </a:r>
            <a:br>
              <a:rPr lang="en-US"/>
            </a:br>
            <a:r>
              <a:rPr lang="en-US"/>
              <a:t>-esomeprazole </a:t>
            </a:r>
            <a:br>
              <a:rPr lang="en-US"/>
            </a:br>
            <a:r>
              <a:rPr lang="en-US"/>
              <a:t>-lansoprazole </a:t>
            </a:r>
            <a:br>
              <a:rPr lang="en-US"/>
            </a:br>
            <a:r>
              <a:rPr lang="en-US"/>
              <a:t>-pantoprazole</a:t>
            </a:r>
            <a:br>
              <a:rPr lang="en-US"/>
            </a:br>
            <a:r>
              <a:rPr lang="en-US"/>
              <a:t>available orally and IV</a:t>
            </a:r>
          </a:p>
        </p:txBody>
      </p:sp>
      <p:sp>
        <p:nvSpPr>
          <p:cNvPr id="4" name="Content Placeholder 3">
            <a:extLst>
              <a:ext uri="{FF2B5EF4-FFF2-40B4-BE49-F238E27FC236}">
                <a16:creationId xmlns:a16="http://schemas.microsoft.com/office/drawing/2014/main" id="{1AFC2951-4AA4-D920-5CBF-2D4A7EC84783}"/>
              </a:ext>
            </a:extLst>
          </p:cNvPr>
          <p:cNvSpPr>
            <a:spLocks noGrp="1"/>
          </p:cNvSpPr>
          <p:nvPr>
            <p:ph sz="half" idx="4294967295"/>
          </p:nvPr>
        </p:nvSpPr>
        <p:spPr>
          <a:xfrm>
            <a:off x="4982618" y="1370013"/>
            <a:ext cx="3886200" cy="3262312"/>
          </a:xfrm>
        </p:spPr>
        <p:txBody>
          <a:bodyPr/>
          <a:lstStyle/>
          <a:p>
            <a:r>
              <a:rPr lang="en-US"/>
              <a:t>H2 blockers ( histamine 2 receptor antagonists )</a:t>
            </a:r>
            <a:br>
              <a:rPr lang="en-US"/>
            </a:br>
            <a:r>
              <a:rPr lang="en-US"/>
              <a:t>-cimetidine </a:t>
            </a:r>
            <a:br>
              <a:rPr lang="en-US"/>
            </a:br>
            <a:r>
              <a:rPr lang="en-US"/>
              <a:t>-famotidine </a:t>
            </a:r>
            <a:br>
              <a:rPr lang="en-US"/>
            </a:br>
            <a:r>
              <a:rPr lang="en-US"/>
              <a:t>available orally and IV </a:t>
            </a:r>
            <a:br>
              <a:rPr lang="en-US"/>
            </a:br>
            <a:r>
              <a:rPr lang="en-US"/>
              <a:t>-nizatidine </a:t>
            </a:r>
            <a:br>
              <a:rPr lang="en-US"/>
            </a:br>
            <a:r>
              <a:rPr lang="en-US"/>
              <a:t>available orally </a:t>
            </a:r>
          </a:p>
        </p:txBody>
      </p:sp>
    </p:spTree>
    <p:extLst>
      <p:ext uri="{BB962C8B-B14F-4D97-AF65-F5344CB8AC3E}">
        <p14:creationId xmlns:p14="http://schemas.microsoft.com/office/powerpoint/2010/main" val="11283605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y paint art pattern">
            <a:extLst>
              <a:ext uri="{FF2B5EF4-FFF2-40B4-BE49-F238E27FC236}">
                <a16:creationId xmlns:a16="http://schemas.microsoft.com/office/drawing/2014/main" id="{9A0970BA-7D3C-3BEC-05B0-FA0166E1E5F7}"/>
              </a:ext>
            </a:extLst>
          </p:cNvPr>
          <p:cNvPicPr>
            <a:picLocks noChangeAspect="1"/>
          </p:cNvPicPr>
          <p:nvPr/>
        </p:nvPicPr>
        <p:blipFill rotWithShape="1">
          <a:blip r:embed="rId2">
            <a:duotone>
              <a:schemeClr val="accent1">
                <a:shade val="45000"/>
                <a:satMod val="135000"/>
              </a:schemeClr>
              <a:prstClr val="white"/>
            </a:duotone>
            <a:alphaModFix amt="35000"/>
          </a:blip>
          <a:srcRect t="3657" b="15986"/>
          <a:stretch/>
        </p:blipFill>
        <p:spPr>
          <a:xfrm>
            <a:off x="15" y="-6658"/>
            <a:ext cx="9143985" cy="5143500"/>
          </a:xfrm>
          <a:prstGeom prst="rect">
            <a:avLst/>
          </a:prstGeom>
        </p:spPr>
      </p:pic>
      <p:sp>
        <p:nvSpPr>
          <p:cNvPr id="2" name="Title 1">
            <a:extLst>
              <a:ext uri="{FF2B5EF4-FFF2-40B4-BE49-F238E27FC236}">
                <a16:creationId xmlns:a16="http://schemas.microsoft.com/office/drawing/2014/main" id="{EC609D01-49E3-4DF1-BAEB-48EB85E84E90}"/>
              </a:ext>
            </a:extLst>
          </p:cNvPr>
          <p:cNvSpPr>
            <a:spLocks noGrp="1"/>
          </p:cNvSpPr>
          <p:nvPr>
            <p:ph type="ctrTitle"/>
          </p:nvPr>
        </p:nvSpPr>
        <p:spPr>
          <a:xfrm>
            <a:off x="268484" y="818865"/>
            <a:ext cx="6596341" cy="3145976"/>
          </a:xfrm>
        </p:spPr>
        <p:txBody>
          <a:bodyPr anchor="b">
            <a:normAutofit/>
          </a:bodyPr>
          <a:lstStyle/>
          <a:p>
            <a:r>
              <a:rPr lang="en-US" sz="5400">
                <a:latin typeface="Microsoft JhengHei UI Light" panose="020B0304030504040204" pitchFamily="34" charset="-120"/>
                <a:ea typeface="Microsoft JhengHei UI Light" panose="020B0304030504040204" pitchFamily="34" charset="-120"/>
              </a:rPr>
              <a:t>Mallory-Weiss tear</a:t>
            </a:r>
            <a:endParaRPr lang="en-US" sz="5400">
              <a:solidFill>
                <a:srgbClr val="FFFFFF"/>
              </a:solidFill>
              <a:latin typeface="Microsoft JhengHei UI Light" panose="020B0304030504040204" pitchFamily="34" charset="-120"/>
              <a:ea typeface="Microsoft JhengHei UI Light" panose="020B0304030504040204" pitchFamily="34" charset="-120"/>
            </a:endParaRPr>
          </a:p>
        </p:txBody>
      </p:sp>
      <p:sp>
        <p:nvSpPr>
          <p:cNvPr id="5" name="TextBox 4">
            <a:extLst>
              <a:ext uri="{FF2B5EF4-FFF2-40B4-BE49-F238E27FC236}">
                <a16:creationId xmlns:a16="http://schemas.microsoft.com/office/drawing/2014/main" id="{EC55FCD7-3160-46FF-BDF0-567C38F92CD9}"/>
              </a:ext>
            </a:extLst>
          </p:cNvPr>
          <p:cNvSpPr txBox="1"/>
          <p:nvPr/>
        </p:nvSpPr>
        <p:spPr>
          <a:xfrm>
            <a:off x="627796" y="3964841"/>
            <a:ext cx="2084225" cy="461665"/>
          </a:xfrm>
          <a:prstGeom prst="rect">
            <a:avLst/>
          </a:prstGeom>
          <a:noFill/>
        </p:spPr>
        <p:txBody>
          <a:bodyPr wrap="none" rtlCol="0">
            <a:spAutoFit/>
          </a:bodyPr>
          <a:lstStyle/>
          <a:p>
            <a:r>
              <a:rPr lang="en-US" sz="2400">
                <a:latin typeface="Microsoft JhengHei UI Light" panose="020B0304030504040204" pitchFamily="34" charset="-120"/>
                <a:ea typeface="Microsoft JhengHei UI Light" panose="020B0304030504040204" pitchFamily="34" charset="-120"/>
              </a:rPr>
              <a:t>Bayan Azzam</a:t>
            </a:r>
          </a:p>
        </p:txBody>
      </p:sp>
    </p:spTree>
    <p:extLst>
      <p:ext uri="{BB962C8B-B14F-4D97-AF65-F5344CB8AC3E}">
        <p14:creationId xmlns:p14="http://schemas.microsoft.com/office/powerpoint/2010/main" val="3068802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3446-38D1-484C-8B3C-F30928798205}"/>
              </a:ext>
            </a:extLst>
          </p:cNvPr>
          <p:cNvSpPr>
            <a:spLocks noGrp="1"/>
          </p:cNvSpPr>
          <p:nvPr>
            <p:ph type="title"/>
          </p:nvPr>
        </p:nvSpPr>
        <p:spPr>
          <a:xfrm>
            <a:off x="713224" y="445025"/>
            <a:ext cx="5919587" cy="572700"/>
          </a:xfrm>
        </p:spPr>
        <p:txBody>
          <a:bodyPr/>
          <a:lstStyle/>
          <a:p>
            <a:r>
              <a:rPr lang="en-US" sz="3600">
                <a:latin typeface="Microsoft JhengHei UI Light" panose="020B0304030504040204" pitchFamily="34" charset="-120"/>
                <a:ea typeface="Microsoft JhengHei UI Light" panose="020B0304030504040204" pitchFamily="34" charset="-120"/>
              </a:rPr>
              <a:t>What is Mallory-Weiss tear?</a:t>
            </a:r>
          </a:p>
        </p:txBody>
      </p:sp>
      <p:sp>
        <p:nvSpPr>
          <p:cNvPr id="3" name="Content Placeholder 2">
            <a:extLst>
              <a:ext uri="{FF2B5EF4-FFF2-40B4-BE49-F238E27FC236}">
                <a16:creationId xmlns:a16="http://schemas.microsoft.com/office/drawing/2014/main" id="{40E4EB20-B56D-4FB6-AC17-2969CFA7211C}"/>
              </a:ext>
            </a:extLst>
          </p:cNvPr>
          <p:cNvSpPr>
            <a:spLocks noGrp="1"/>
          </p:cNvSpPr>
          <p:nvPr>
            <p:ph type="body" idx="1"/>
          </p:nvPr>
        </p:nvSpPr>
        <p:spPr/>
        <p:txBody>
          <a:bodyPr/>
          <a:lstStyle/>
          <a:p>
            <a:pPr algn="l"/>
            <a:r>
              <a:rPr lang="en-US" sz="2400">
                <a:latin typeface="Microsoft JhengHei UI Light" panose="020B0304030504040204" pitchFamily="34" charset="-120"/>
                <a:ea typeface="Microsoft JhengHei UI Light" panose="020B0304030504040204" pitchFamily="34" charset="-120"/>
              </a:rPr>
              <a:t>As a definition: it is a Post retching, post emesis superficial vertical split of the mucous membrane of esophagus. Especially at the gastroesophageal junction (the contact point between esophagus and stomach) and it  involves only partial thickness of esophagus (mucosa and submucosa) </a:t>
            </a:r>
            <a:br>
              <a:rPr lang="en-US" sz="2400">
                <a:latin typeface="Microsoft JhengHei UI Light" panose="020B0304030504040204" pitchFamily="34" charset="-120"/>
                <a:ea typeface="Microsoft JhengHei UI Light" panose="020B0304030504040204" pitchFamily="34" charset="-120"/>
              </a:rPr>
            </a:br>
            <a:br>
              <a:rPr lang="en-US" sz="2400">
                <a:latin typeface="Microsoft JhengHei UI Light" panose="020B0304030504040204" pitchFamily="34" charset="-120"/>
                <a:ea typeface="Microsoft JhengHei UI Light" panose="020B0304030504040204" pitchFamily="34" charset="-120"/>
              </a:rPr>
            </a:br>
            <a:r>
              <a:rPr lang="en-US" sz="2400" b="1">
                <a:latin typeface="Microsoft JhengHei UI Light" panose="020B0304030504040204" pitchFamily="34" charset="-120"/>
                <a:ea typeface="Microsoft JhengHei UI Light" panose="020B0304030504040204" pitchFamily="34" charset="-120"/>
              </a:rPr>
              <a:t>- it accounts for 10 % of upper GI bleeds </a:t>
            </a:r>
            <a:endParaRPr lang="en-US" sz="1800" b="1">
              <a:latin typeface="Microsoft JhengHei UI Light" panose="020B0304030504040204" pitchFamily="34" charset="-120"/>
              <a:ea typeface="Microsoft JhengHei UI Light" panose="020B0304030504040204" pitchFamily="34" charset="-120"/>
            </a:endParaRPr>
          </a:p>
        </p:txBody>
      </p:sp>
    </p:spTree>
    <p:extLst>
      <p:ext uri="{BB962C8B-B14F-4D97-AF65-F5344CB8AC3E}">
        <p14:creationId xmlns:p14="http://schemas.microsoft.com/office/powerpoint/2010/main" val="2599738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09F-BF4E-4539-9654-29DF61638CE9}"/>
              </a:ext>
            </a:extLst>
          </p:cNvPr>
          <p:cNvSpPr>
            <a:spLocks noGrp="1"/>
          </p:cNvSpPr>
          <p:nvPr>
            <p:ph type="title" idx="4294967295"/>
          </p:nvPr>
        </p:nvSpPr>
        <p:spPr>
          <a:xfrm>
            <a:off x="0" y="444500"/>
            <a:ext cx="7718425" cy="573088"/>
          </a:xfrm>
        </p:spPr>
        <p:txBody>
          <a:bodyPr/>
          <a:lstStyle/>
          <a:p>
            <a:r>
              <a:rPr lang="en-US"/>
              <a:t>.</a:t>
            </a:r>
          </a:p>
        </p:txBody>
      </p:sp>
      <p:pic>
        <p:nvPicPr>
          <p:cNvPr id="5" name="Content Placeholder 4">
            <a:extLst>
              <a:ext uri="{FF2B5EF4-FFF2-40B4-BE49-F238E27FC236}">
                <a16:creationId xmlns:a16="http://schemas.microsoft.com/office/drawing/2014/main" id="{1FBAEA52-0B92-4891-9836-0027F473C6F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14041" y="423101"/>
            <a:ext cx="4715918" cy="4297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144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DD50-F2CB-4A54-8D6B-E5EC13D3C3F4}"/>
              </a:ext>
            </a:extLst>
          </p:cNvPr>
          <p:cNvSpPr>
            <a:spLocks noGrp="1"/>
          </p:cNvSpPr>
          <p:nvPr>
            <p:ph type="title"/>
          </p:nvPr>
        </p:nvSpPr>
        <p:spPr/>
        <p:txBody>
          <a:bodyPr/>
          <a:lstStyle/>
          <a:p>
            <a:r>
              <a:rPr lang="en-US">
                <a:latin typeface="Microsoft JhengHei UI Light" panose="020B0304030504040204" pitchFamily="34" charset="-120"/>
                <a:ea typeface="Microsoft JhengHei UI Light" panose="020B0304030504040204" pitchFamily="34" charset="-120"/>
              </a:rPr>
              <a:t>CAUSES:</a:t>
            </a:r>
          </a:p>
        </p:txBody>
      </p:sp>
      <p:sp>
        <p:nvSpPr>
          <p:cNvPr id="3" name="Subtitle 2">
            <a:extLst>
              <a:ext uri="{FF2B5EF4-FFF2-40B4-BE49-F238E27FC236}">
                <a16:creationId xmlns:a16="http://schemas.microsoft.com/office/drawing/2014/main" id="{2ABEC38C-8FA2-4163-9F18-648FAC69E06C}"/>
              </a:ext>
            </a:extLst>
          </p:cNvPr>
          <p:cNvSpPr>
            <a:spLocks noGrp="1"/>
          </p:cNvSpPr>
          <p:nvPr>
            <p:ph type="subTitle" idx="1"/>
          </p:nvPr>
        </p:nvSpPr>
        <p:spPr>
          <a:xfrm>
            <a:off x="713225" y="1114006"/>
            <a:ext cx="6514784" cy="2915488"/>
          </a:xfrm>
        </p:spPr>
        <p:txBody>
          <a:bodyPr/>
          <a:lstStyle/>
          <a:p>
            <a:pPr algn="l"/>
            <a:r>
              <a:rPr lang="en-US" sz="1800">
                <a:solidFill>
                  <a:srgbClr val="202124"/>
                </a:solidFill>
                <a:latin typeface="Microsoft JhengHei UI Light" panose="020B0304030504040204" pitchFamily="34" charset="-120"/>
                <a:ea typeface="Microsoft JhengHei UI Light" panose="020B0304030504040204" pitchFamily="34" charset="-120"/>
              </a:rPr>
              <a:t> Increased pressure in the abdomen such as: </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Retching</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Vomiting</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Straining</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Hiccup</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Coughing</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Blunt abdominal trauma</a:t>
            </a:r>
          </a:p>
          <a:p>
            <a:pPr lvl="1" algn="l">
              <a:buFont typeface="+mj-lt"/>
              <a:buAutoNum type="arabicPeriod"/>
            </a:pPr>
            <a:r>
              <a:rPr lang="en-US" sz="1800">
                <a:solidFill>
                  <a:srgbClr val="202124"/>
                </a:solidFill>
                <a:latin typeface="Microsoft JhengHei UI Light" panose="020B0304030504040204" pitchFamily="34" charset="-120"/>
                <a:ea typeface="Microsoft JhengHei UI Light" panose="020B0304030504040204" pitchFamily="34" charset="-120"/>
              </a:rPr>
              <a:t>Cardiopulmonary resuscitation</a:t>
            </a:r>
            <a:br>
              <a:rPr lang="en-US">
                <a:solidFill>
                  <a:srgbClr val="202124"/>
                </a:solidFill>
                <a:latin typeface="Helvetica Neue"/>
              </a:rPr>
            </a:br>
            <a:endParaRPr lang="en-US"/>
          </a:p>
        </p:txBody>
      </p:sp>
    </p:spTree>
    <p:extLst>
      <p:ext uri="{BB962C8B-B14F-4D97-AF65-F5344CB8AC3E}">
        <p14:creationId xmlns:p14="http://schemas.microsoft.com/office/powerpoint/2010/main" val="2452398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2C254-2BCA-4D7C-9EA9-3CB9D8A4BF21}"/>
              </a:ext>
            </a:extLst>
          </p:cNvPr>
          <p:cNvSpPr>
            <a:spLocks noGrp="1"/>
          </p:cNvSpPr>
          <p:nvPr>
            <p:ph type="title"/>
          </p:nvPr>
        </p:nvSpPr>
        <p:spPr>
          <a:xfrm>
            <a:off x="1043725" y="772912"/>
            <a:ext cx="4974938" cy="2019300"/>
          </a:xfrm>
        </p:spPr>
        <p:txBody>
          <a:bodyPr>
            <a:normAutofit/>
          </a:bodyPr>
          <a:lstStyle/>
          <a:p>
            <a:r>
              <a:rPr lang="en-US">
                <a:latin typeface="Microsoft JhengHei UI Light" panose="020B0304030504040204" pitchFamily="34" charset="-120"/>
                <a:ea typeface="Microsoft JhengHei UI Light" panose="020B0304030504040204" pitchFamily="34" charset="-120"/>
              </a:rPr>
              <a:t>Who is more susceptible to Mallory Weiss tear? </a:t>
            </a:r>
          </a:p>
        </p:txBody>
      </p:sp>
      <p:sp>
        <p:nvSpPr>
          <p:cNvPr id="3" name="Content Placeholder 2">
            <a:extLst>
              <a:ext uri="{FF2B5EF4-FFF2-40B4-BE49-F238E27FC236}">
                <a16:creationId xmlns:a16="http://schemas.microsoft.com/office/drawing/2014/main" id="{5FAB2493-008A-4CA1-92AD-D61D5244AD20}"/>
              </a:ext>
            </a:extLst>
          </p:cNvPr>
          <p:cNvSpPr>
            <a:spLocks noGrp="1"/>
          </p:cNvSpPr>
          <p:nvPr>
            <p:ph type="subTitle" idx="1"/>
          </p:nvPr>
        </p:nvSpPr>
        <p:spPr>
          <a:xfrm>
            <a:off x="1043725" y="2792212"/>
            <a:ext cx="7049397" cy="780000"/>
          </a:xfrm>
        </p:spPr>
        <p:txBody>
          <a:bodyPr>
            <a:noAutofit/>
          </a:bodyPr>
          <a:lstStyle/>
          <a:p>
            <a:r>
              <a:rPr lang="en-US" sz="2000">
                <a:solidFill>
                  <a:srgbClr val="202124"/>
                </a:solidFill>
                <a:latin typeface="Microsoft JhengHei UI Light" panose="020B0304030504040204" pitchFamily="34" charset="-120"/>
                <a:ea typeface="Microsoft JhengHei UI Light" panose="020B0304030504040204" pitchFamily="34" charset="-120"/>
              </a:rPr>
              <a:t>Alcoholic people (because alcohol irritates the gastric cells and induce vomiting) </a:t>
            </a:r>
          </a:p>
          <a:p>
            <a:r>
              <a:rPr lang="en-US" sz="2000">
                <a:solidFill>
                  <a:srgbClr val="202124"/>
                </a:solidFill>
                <a:latin typeface="Microsoft JhengHei UI Light" panose="020B0304030504040204" pitchFamily="34" charset="-120"/>
                <a:ea typeface="Microsoft JhengHei UI Light" panose="020B0304030504040204" pitchFamily="34" charset="-120"/>
              </a:rPr>
              <a:t>Ages between 40 and 60 </a:t>
            </a:r>
          </a:p>
          <a:p>
            <a:r>
              <a:rPr lang="en-US" sz="2000">
                <a:solidFill>
                  <a:srgbClr val="202124"/>
                </a:solidFill>
                <a:latin typeface="Microsoft JhengHei UI Light" panose="020B0304030504040204" pitchFamily="34" charset="-120"/>
                <a:ea typeface="Microsoft JhengHei UI Light" panose="020B0304030504040204" pitchFamily="34" charset="-120"/>
              </a:rPr>
              <a:t>It affects </a:t>
            </a:r>
            <a:r>
              <a:rPr lang="en-US" sz="2000" b="1">
                <a:solidFill>
                  <a:srgbClr val="202124"/>
                </a:solidFill>
                <a:latin typeface="Microsoft JhengHei UI Light" panose="020B0304030504040204" pitchFamily="34" charset="-120"/>
                <a:ea typeface="Microsoft JhengHei UI Light" panose="020B0304030504040204" pitchFamily="34" charset="-120"/>
              </a:rPr>
              <a:t>males</a:t>
            </a:r>
            <a:r>
              <a:rPr lang="en-US" sz="2000">
                <a:solidFill>
                  <a:srgbClr val="202124"/>
                </a:solidFill>
                <a:latin typeface="Microsoft JhengHei UI Light" panose="020B0304030504040204" pitchFamily="34" charset="-120"/>
                <a:ea typeface="Microsoft JhengHei UI Light" panose="020B0304030504040204" pitchFamily="34" charset="-120"/>
              </a:rPr>
              <a:t> more than females</a:t>
            </a:r>
          </a:p>
        </p:txBody>
      </p:sp>
    </p:spTree>
    <p:extLst>
      <p:ext uri="{BB962C8B-B14F-4D97-AF65-F5344CB8AC3E}">
        <p14:creationId xmlns:p14="http://schemas.microsoft.com/office/powerpoint/2010/main" val="899988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928D-EFCE-4126-995E-1E447921D419}"/>
              </a:ext>
            </a:extLst>
          </p:cNvPr>
          <p:cNvSpPr>
            <a:spLocks noGrp="1"/>
          </p:cNvSpPr>
          <p:nvPr>
            <p:ph type="title"/>
          </p:nvPr>
        </p:nvSpPr>
        <p:spPr>
          <a:xfrm>
            <a:off x="803750" y="1589072"/>
            <a:ext cx="4087500" cy="673200"/>
          </a:xfrm>
        </p:spPr>
        <p:txBody>
          <a:bodyPr>
            <a:normAutofit fontScale="90000"/>
          </a:bodyPr>
          <a:lstStyle/>
          <a:p>
            <a:r>
              <a:rPr lang="en-US">
                <a:latin typeface="Microsoft JhengHei UI Light" panose="020B0304030504040204" pitchFamily="34" charset="-120"/>
                <a:ea typeface="Microsoft JhengHei UI Light" panose="020B0304030504040204" pitchFamily="34" charset="-120"/>
              </a:rPr>
              <a:t>Does everyone with repeated vomit develop Mallory Weiss? </a:t>
            </a:r>
            <a:br>
              <a:rPr lang="en-US">
                <a:latin typeface="Microsoft JhengHei UI Light" panose="020B0304030504040204" pitchFamily="34" charset="-120"/>
                <a:ea typeface="Microsoft JhengHei UI Light" panose="020B0304030504040204" pitchFamily="34" charset="-120"/>
              </a:rPr>
            </a:br>
            <a:r>
              <a:rPr lang="en-US">
                <a:latin typeface="Microsoft JhengHei UI Light" panose="020B0304030504040204" pitchFamily="34" charset="-120"/>
                <a:ea typeface="Microsoft JhengHei UI Light" panose="020B0304030504040204" pitchFamily="34" charset="-120"/>
              </a:rPr>
              <a:t> </a:t>
            </a:r>
            <a:br>
              <a:rPr lang="en-US">
                <a:latin typeface="Microsoft JhengHei UI Light" panose="020B0304030504040204" pitchFamily="34" charset="-120"/>
                <a:ea typeface="Microsoft JhengHei UI Light" panose="020B0304030504040204" pitchFamily="34" charset="-120"/>
              </a:rPr>
            </a:br>
            <a:endParaRPr lang="en-US">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57206659-8B06-45C1-8FF0-F2485F808D4A}"/>
              </a:ext>
            </a:extLst>
          </p:cNvPr>
          <p:cNvSpPr>
            <a:spLocks noGrp="1"/>
          </p:cNvSpPr>
          <p:nvPr>
            <p:ph type="subTitle" idx="1"/>
          </p:nvPr>
        </p:nvSpPr>
        <p:spPr>
          <a:xfrm>
            <a:off x="803750" y="2340902"/>
            <a:ext cx="6647928" cy="1841804"/>
          </a:xfrm>
        </p:spPr>
        <p:txBody>
          <a:bodyPr/>
          <a:lstStyle/>
          <a:p>
            <a:pPr marL="114300" indent="0"/>
            <a:r>
              <a:rPr lang="en-US" sz="2000">
                <a:solidFill>
                  <a:schemeClr val="accent1"/>
                </a:solidFill>
                <a:latin typeface="Microsoft JhengHei UI Light" panose="020B0304030504040204" pitchFamily="34" charset="-120"/>
                <a:ea typeface="Microsoft JhengHei UI Light" panose="020B0304030504040204" pitchFamily="34" charset="-120"/>
              </a:rPr>
              <a:t>Not everyone with repeated vomiting develops Mallory Weiss tear,  it should be severe and vigorous vomit enough to cause a pressure  and tear the mucosa and submucosa.</a:t>
            </a:r>
          </a:p>
        </p:txBody>
      </p:sp>
    </p:spTree>
    <p:extLst>
      <p:ext uri="{BB962C8B-B14F-4D97-AF65-F5344CB8AC3E}">
        <p14:creationId xmlns:p14="http://schemas.microsoft.com/office/powerpoint/2010/main" val="206378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958E-8B7F-4759-83A2-4840EB7260C7}"/>
              </a:ext>
            </a:extLst>
          </p:cNvPr>
          <p:cNvSpPr>
            <a:spLocks noGrp="1"/>
          </p:cNvSpPr>
          <p:nvPr>
            <p:ph type="title"/>
          </p:nvPr>
        </p:nvSpPr>
        <p:spPr>
          <a:xfrm>
            <a:off x="406482" y="0"/>
            <a:ext cx="6899100" cy="2692800"/>
          </a:xfrm>
        </p:spPr>
        <p:txBody>
          <a:bodyPr>
            <a:noAutofit/>
          </a:bodyPr>
          <a:lstStyle/>
          <a:p>
            <a:r>
              <a:rPr lang="en-US" sz="3200">
                <a:solidFill>
                  <a:schemeClr val="dk1"/>
                </a:solidFill>
                <a:latin typeface="Microsoft JhengHei UI Light" panose="020B0304030504040204" pitchFamily="34" charset="-120"/>
                <a:ea typeface="Microsoft JhengHei UI Light" panose="020B0304030504040204" pitchFamily="34" charset="-120"/>
              </a:rPr>
              <a:t>What </a:t>
            </a:r>
            <a:r>
              <a:rPr lang="en-GB" sz="3200">
                <a:solidFill>
                  <a:schemeClr val="dk1"/>
                </a:solidFill>
                <a:latin typeface="Microsoft JhengHei UI Light" panose="020B0304030504040204" pitchFamily="34" charset="-120"/>
                <a:ea typeface="Microsoft JhengHei UI Light" panose="020B0304030504040204" pitchFamily="34" charset="-120"/>
              </a:rPr>
              <a:t>is</a:t>
            </a:r>
            <a:r>
              <a:rPr lang="en-US" sz="3200">
                <a:solidFill>
                  <a:schemeClr val="dk1"/>
                </a:solidFill>
                <a:latin typeface="Microsoft JhengHei UI Light" panose="020B0304030504040204" pitchFamily="34" charset="-120"/>
                <a:ea typeface="Microsoft JhengHei UI Light" panose="020B0304030504040204" pitchFamily="34" charset="-120"/>
              </a:rPr>
              <a:t> the clinical presentation? </a:t>
            </a:r>
            <a:br>
              <a:rPr lang="en-US" sz="3200">
                <a:solidFill>
                  <a:schemeClr val="dk1"/>
                </a:solidFill>
                <a:latin typeface="Microsoft JhengHei UI Light" panose="020B0304030504040204" pitchFamily="34" charset="-120"/>
                <a:ea typeface="Microsoft JhengHei UI Light" panose="020B0304030504040204" pitchFamily="34" charset="-120"/>
              </a:rPr>
            </a:br>
            <a:endParaRPr lang="en-US" sz="3200">
              <a:solidFill>
                <a:schemeClr val="dk1"/>
              </a:solidFill>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475EE267-42BB-497B-980E-3D827D7C4268}"/>
              </a:ext>
            </a:extLst>
          </p:cNvPr>
          <p:cNvSpPr>
            <a:spLocks noGrp="1"/>
          </p:cNvSpPr>
          <p:nvPr>
            <p:ph idx="4294967295"/>
          </p:nvPr>
        </p:nvSpPr>
        <p:spPr>
          <a:xfrm>
            <a:off x="712787" y="1474405"/>
            <a:ext cx="7718425" cy="3416300"/>
          </a:xfrm>
        </p:spPr>
        <p:txBody>
          <a:bodyPr>
            <a:normAutofit fontScale="62500" lnSpcReduction="20000"/>
          </a:bodyPr>
          <a:lstStyle/>
          <a:p>
            <a:pPr marL="114300" indent="0" algn="l" fontAlgn="base">
              <a:buNone/>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Patients present with : </a:t>
            </a:r>
            <a:endParaRPr lang="en-GB" sz="270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a:solidFill>
                  <a:schemeClr val="dk1"/>
                </a:solidFill>
                <a:latin typeface="Microsoft JhengHei UI Light" panose="020B0304030504040204" pitchFamily="34" charset="-120"/>
                <a:ea typeface="Microsoft JhengHei UI Light" panose="020B0304030504040204" pitchFamily="34" charset="-120"/>
                <a:sym typeface="Vidaloka"/>
              </a:rPr>
              <a:t>Se</a:t>
            </a:r>
            <a:r>
              <a:rPr lang="en-US" sz="2700" err="1">
                <a:solidFill>
                  <a:schemeClr val="dk1"/>
                </a:solidFill>
                <a:latin typeface="Microsoft JhengHei UI Light" panose="020B0304030504040204" pitchFamily="34" charset="-120"/>
                <a:ea typeface="Microsoft JhengHei UI Light" panose="020B0304030504040204" pitchFamily="34" charset="-120"/>
                <a:sym typeface="Vidaloka"/>
              </a:rPr>
              <a:t>vere</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epigastric pain</a:t>
            </a:r>
            <a:endParaRPr lang="en-GB" sz="270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a:solidFill>
                  <a:schemeClr val="dk1"/>
                </a:solidFill>
                <a:latin typeface="Microsoft JhengHei UI Light" panose="020B0304030504040204" pitchFamily="34" charset="-120"/>
                <a:ea typeface="Microsoft JhengHei UI Light" panose="020B0304030504040204" pitchFamily="34" charset="-120"/>
                <a:sym typeface="Vidaloka"/>
              </a:rPr>
              <a:t>R</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etching </a:t>
            </a:r>
            <a:endParaRPr lang="en-GB" sz="270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a:solidFill>
                  <a:schemeClr val="dk1"/>
                </a:solidFill>
                <a:latin typeface="Microsoft JhengHei UI Light" panose="020B0304030504040204" pitchFamily="34" charset="-120"/>
                <a:ea typeface="Microsoft JhengHei UI Light" panose="020B0304030504040204" pitchFamily="34" charset="-120"/>
                <a:sym typeface="Vidaloka"/>
              </a:rPr>
              <a:t>M</a:t>
            </a:r>
            <a:r>
              <a:rPr lang="en-US" sz="2700" err="1">
                <a:solidFill>
                  <a:schemeClr val="dk1"/>
                </a:solidFill>
                <a:latin typeface="Microsoft JhengHei UI Light" panose="020B0304030504040204" pitchFamily="34" charset="-120"/>
                <a:ea typeface="Microsoft JhengHei UI Light" panose="020B0304030504040204" pitchFamily="34" charset="-120"/>
                <a:sym typeface="Vidaloka"/>
              </a:rPr>
              <a:t>ild</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hematemesis that is bright red or that looks like coffee grounds</a:t>
            </a:r>
          </a:p>
          <a:p>
            <a:pPr algn="l" fontAlgn="base">
              <a:buFont typeface="Arial" panose="020B0604020202020204" pitchFamily="34" charset="0"/>
              <a:buChar char="•"/>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Black or tar-like stools</a:t>
            </a:r>
          </a:p>
          <a:p>
            <a:pPr algn="l" fontAlgn="base">
              <a:buFont typeface="Arial" panose="020B0604020202020204" pitchFamily="34" charset="0"/>
              <a:buChar char="•"/>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Hematochezia (in severe cases) </a:t>
            </a:r>
          </a:p>
          <a:p>
            <a:pPr algn="l" fontAlgn="base">
              <a:buFont typeface="Arial" panose="020B0604020202020204" pitchFamily="34" charset="0"/>
              <a:buChar char="•"/>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Weakness, dizziness, faintness</a:t>
            </a:r>
          </a:p>
          <a:p>
            <a:pPr algn="l" fontAlgn="base">
              <a:buFont typeface="Arial" panose="020B0604020202020204" pitchFamily="34" charset="0"/>
              <a:buChar char="•"/>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Shortness of breath</a:t>
            </a:r>
          </a:p>
          <a:p>
            <a:pPr algn="l" fontAlgn="base">
              <a:buFont typeface="Arial" panose="020B0604020202020204" pitchFamily="34" charset="0"/>
              <a:buChar char="•"/>
            </a:pP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Diarrhea</a:t>
            </a:r>
            <a:endParaRPr lang="en-GB" sz="2700">
              <a:solidFill>
                <a:schemeClr val="dk1"/>
              </a:solidFill>
              <a:latin typeface="Microsoft JhengHei UI Light" panose="020B0304030504040204" pitchFamily="34" charset="-120"/>
              <a:ea typeface="Microsoft JhengHei UI Light" panose="020B0304030504040204" pitchFamily="34" charset="-120"/>
              <a:sym typeface="Vidaloka"/>
            </a:endParaRPr>
          </a:p>
          <a:p>
            <a:pPr algn="l" fontAlgn="base">
              <a:buFont typeface="Arial" panose="020B0604020202020204" pitchFamily="34" charset="0"/>
              <a:buChar char="•"/>
            </a:pPr>
            <a:r>
              <a:rPr lang="en-GB" sz="2700">
                <a:solidFill>
                  <a:schemeClr val="dk1"/>
                </a:solidFill>
                <a:latin typeface="Microsoft JhengHei UI Light" panose="020B0304030504040204" pitchFamily="34" charset="-120"/>
                <a:ea typeface="Microsoft JhengHei UI Light" panose="020B0304030504040204" pitchFamily="34" charset="-120"/>
                <a:sym typeface="Vidaloka"/>
              </a:rPr>
              <a:t>A</a:t>
            </a:r>
            <a:r>
              <a:rPr lang="en-US" sz="2700" err="1">
                <a:solidFill>
                  <a:schemeClr val="dk1"/>
                </a:solidFill>
                <a:latin typeface="Microsoft JhengHei UI Light" panose="020B0304030504040204" pitchFamily="34" charset="-120"/>
                <a:ea typeface="Microsoft JhengHei UI Light" panose="020B0304030504040204" pitchFamily="34" charset="-120"/>
                <a:sym typeface="Vidaloka"/>
              </a:rPr>
              <a:t>bdominal</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or chest pain</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endParaRPr lang="en-US" sz="2700">
              <a:solidFill>
                <a:schemeClr val="dk1"/>
              </a:solidFill>
              <a:latin typeface="Microsoft JhengHei UI Light" panose="020B0304030504040204" pitchFamily="34" charset="-120"/>
              <a:ea typeface="Microsoft JhengHei UI Light" panose="020B0304030504040204" pitchFamily="34" charset="-120"/>
              <a:sym typeface="Vidaloka"/>
            </a:endParaRPr>
          </a:p>
        </p:txBody>
      </p:sp>
    </p:spTree>
    <p:extLst>
      <p:ext uri="{BB962C8B-B14F-4D97-AF65-F5344CB8AC3E}">
        <p14:creationId xmlns:p14="http://schemas.microsoft.com/office/powerpoint/2010/main" val="1786957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AD32-1334-424E-8928-20A6D037DC84}"/>
              </a:ext>
            </a:extLst>
          </p:cNvPr>
          <p:cNvSpPr>
            <a:spLocks noGrp="1"/>
          </p:cNvSpPr>
          <p:nvPr>
            <p:ph type="title" idx="4294967295"/>
          </p:nvPr>
        </p:nvSpPr>
        <p:spPr>
          <a:xfrm>
            <a:off x="713581" y="385380"/>
            <a:ext cx="7718425" cy="573088"/>
          </a:xfrm>
        </p:spPr>
        <p:txBody>
          <a:bodyPr>
            <a:normAutofit fontScale="90000"/>
          </a:bodyPr>
          <a:lstStyle/>
          <a:p>
            <a:r>
              <a:rPr lang="en-US" sz="3100">
                <a:solidFill>
                  <a:schemeClr val="dk1"/>
                </a:solidFill>
                <a:latin typeface="Microsoft JhengHei UI Light" panose="020B0304030504040204" pitchFamily="34" charset="-120"/>
                <a:ea typeface="Microsoft JhengHei UI Light" panose="020B0304030504040204" pitchFamily="34" charset="-120"/>
              </a:rPr>
              <a:t>Can we depend on the clinical features to confirm the diagnosis? </a:t>
            </a:r>
            <a:br>
              <a:rPr lang="en-US"/>
            </a:br>
            <a:endParaRPr lang="en-US"/>
          </a:p>
        </p:txBody>
      </p:sp>
      <p:sp>
        <p:nvSpPr>
          <p:cNvPr id="3" name="Content Placeholder 2">
            <a:extLst>
              <a:ext uri="{FF2B5EF4-FFF2-40B4-BE49-F238E27FC236}">
                <a16:creationId xmlns:a16="http://schemas.microsoft.com/office/drawing/2014/main" id="{AADB187D-57B5-431A-9BCB-C221A9E9263D}"/>
              </a:ext>
            </a:extLst>
          </p:cNvPr>
          <p:cNvSpPr>
            <a:spLocks noGrp="1"/>
          </p:cNvSpPr>
          <p:nvPr>
            <p:ph idx="4294967295"/>
          </p:nvPr>
        </p:nvSpPr>
        <p:spPr>
          <a:xfrm>
            <a:off x="713581" y="1541025"/>
            <a:ext cx="7716838" cy="3416300"/>
          </a:xfrm>
        </p:spPr>
        <p:txBody>
          <a:bodyPr/>
          <a:lstStyle/>
          <a:p>
            <a:pPr marL="114300" indent="0">
              <a:buNone/>
            </a:pPr>
            <a:r>
              <a:rPr lang="en-GB" sz="2700" b="1" u="sng">
                <a:solidFill>
                  <a:srgbClr val="FF0000"/>
                </a:solidFill>
                <a:latin typeface="Microsoft JhengHei UI Light" panose="020B0304030504040204" pitchFamily="34" charset="-120"/>
                <a:ea typeface="Microsoft JhengHei UI Light" panose="020B0304030504040204" pitchFamily="34" charset="-120"/>
                <a:sym typeface="Vidaloka"/>
              </a:rPr>
              <a:t>NO</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because the clinical differential diagnosis for such symptoms includes duodenal perforation, acute pancreatitis, myocardial infarction and </a:t>
            </a:r>
            <a:r>
              <a:rPr lang="en-US" sz="2700" err="1">
                <a:solidFill>
                  <a:schemeClr val="dk1"/>
                </a:solidFill>
                <a:latin typeface="Microsoft JhengHei UI Light" panose="020B0304030504040204" pitchFamily="34" charset="-120"/>
                <a:ea typeface="Microsoft JhengHei UI Light" panose="020B0304030504040204" pitchFamily="34" charset="-120"/>
                <a:sym typeface="Vidaloka"/>
              </a:rPr>
              <a:t>oesophageal</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 perforation. </a:t>
            </a:r>
            <a:br>
              <a:rPr lang="en-US" sz="2700">
                <a:solidFill>
                  <a:schemeClr val="dk1"/>
                </a:solidFill>
                <a:latin typeface="Microsoft JhengHei UI Light" panose="020B0304030504040204" pitchFamily="34" charset="-120"/>
                <a:ea typeface="Microsoft JhengHei UI Light" panose="020B0304030504040204" pitchFamily="34" charset="-120"/>
                <a:sym typeface="Vidaloka"/>
              </a:rPr>
            </a:br>
            <a:r>
              <a:rPr lang="en-GB" sz="2700" b="1">
                <a:solidFill>
                  <a:schemeClr val="dk1"/>
                </a:solidFill>
                <a:latin typeface="Microsoft JhengHei UI Light" panose="020B0304030504040204" pitchFamily="34" charset="-120"/>
                <a:ea typeface="Microsoft JhengHei UI Light" panose="020B0304030504040204" pitchFamily="34" charset="-120"/>
                <a:sym typeface="Vidaloka"/>
              </a:rPr>
              <a:t>“</a:t>
            </a:r>
            <a:r>
              <a:rPr lang="en-US" sz="2700" b="1">
                <a:solidFill>
                  <a:schemeClr val="dk1"/>
                </a:solidFill>
                <a:latin typeface="Microsoft JhengHei UI Light" panose="020B0304030504040204" pitchFamily="34" charset="-120"/>
                <a:ea typeface="Microsoft JhengHei UI Light" panose="020B0304030504040204" pitchFamily="34" charset="-120"/>
                <a:sym typeface="Vidaloka"/>
              </a:rPr>
              <a:t>Endoscopy</a:t>
            </a:r>
            <a:r>
              <a:rPr lang="en-GB" sz="2700" b="1">
                <a:solidFill>
                  <a:schemeClr val="dk1"/>
                </a:solidFill>
                <a:latin typeface="Microsoft JhengHei UI Light" panose="020B0304030504040204" pitchFamily="34" charset="-120"/>
                <a:ea typeface="Microsoft JhengHei UI Light" panose="020B0304030504040204" pitchFamily="34" charset="-120"/>
                <a:sym typeface="Vidaloka"/>
              </a:rPr>
              <a:t>”</a:t>
            </a:r>
            <a:r>
              <a:rPr lang="en-US" sz="2700">
                <a:solidFill>
                  <a:schemeClr val="dk1"/>
                </a:solidFill>
                <a:latin typeface="Microsoft JhengHei UI Light" panose="020B0304030504040204" pitchFamily="34" charset="-120"/>
                <a:ea typeface="Microsoft JhengHei UI Light" panose="020B0304030504040204" pitchFamily="34" charset="-120"/>
                <a:sym typeface="Vidaloka"/>
              </a:rPr>
              <a:t>confirms the diagnosis.</a:t>
            </a:r>
          </a:p>
        </p:txBody>
      </p:sp>
    </p:spTree>
    <p:extLst>
      <p:ext uri="{BB962C8B-B14F-4D97-AF65-F5344CB8AC3E}">
        <p14:creationId xmlns:p14="http://schemas.microsoft.com/office/powerpoint/2010/main" val="214846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2" name="Picture 1">
            <a:extLst>
              <a:ext uri="{FF2B5EF4-FFF2-40B4-BE49-F238E27FC236}">
                <a16:creationId xmlns:a16="http://schemas.microsoft.com/office/drawing/2014/main" id="{87F6AB59-69A1-C078-A41C-2B0E6179E106}"/>
              </a:ext>
            </a:extLst>
          </p:cNvPr>
          <p:cNvPicPr>
            <a:picLocks noChangeAspect="1"/>
          </p:cNvPicPr>
          <p:nvPr/>
        </p:nvPicPr>
        <p:blipFill>
          <a:blip r:embed="rId3">
            <a:alphaModFix/>
          </a:blip>
          <a:stretch>
            <a:fillRect/>
          </a:stretch>
        </p:blipFill>
        <p:spPr>
          <a:xfrm>
            <a:off x="1010606" y="600828"/>
            <a:ext cx="2783145" cy="3941843"/>
          </a:xfrm>
          <a:prstGeom prst="rect">
            <a:avLst/>
          </a:prstGeom>
          <a:noFill/>
          <a:ln w="28575" cap="flat" cmpd="sng">
            <a:solidFill>
              <a:schemeClr val="accent1"/>
            </a:solidFill>
            <a:prstDash val="solid"/>
            <a:round/>
            <a:headEnd type="none" w="sm" len="sm"/>
            <a:tailEnd type="none" w="sm" len="sm"/>
          </a:ln>
        </p:spPr>
      </p:pic>
      <p:sp>
        <p:nvSpPr>
          <p:cNvPr id="11" name="Subtitle 1">
            <a:extLst>
              <a:ext uri="{FF2B5EF4-FFF2-40B4-BE49-F238E27FC236}">
                <a16:creationId xmlns:a16="http://schemas.microsoft.com/office/drawing/2014/main" id="{65A78846-1D69-40DD-CEE7-99787A656F8B}"/>
              </a:ext>
            </a:extLst>
          </p:cNvPr>
          <p:cNvSpPr txBox="1">
            <a:spLocks/>
          </p:cNvSpPr>
          <p:nvPr/>
        </p:nvSpPr>
        <p:spPr>
          <a:xfrm>
            <a:off x="4930112" y="2342844"/>
            <a:ext cx="3013500" cy="78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None/>
              <a:defRPr sz="14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9pPr>
          </a:lstStyle>
          <a:p>
            <a:pPr>
              <a:buFont typeface="Arial" panose="020B0604020202020204" pitchFamily="34" charset="0"/>
              <a:buChar char="•"/>
            </a:pPr>
            <a:r>
              <a:rPr lang="en-GB"/>
              <a:t>The upper third (cervical esophagus) &gt;&gt; </a:t>
            </a:r>
            <a:r>
              <a:rPr lang="en-GB">
                <a:solidFill>
                  <a:srgbClr val="C00000"/>
                </a:solidFill>
              </a:rPr>
              <a:t>Inferior thyroid artery</a:t>
            </a:r>
            <a:r>
              <a:rPr lang="en-GB">
                <a:solidFill>
                  <a:schemeClr val="tx1"/>
                </a:solidFill>
              </a:rPr>
              <a:t>, </a:t>
            </a:r>
            <a:r>
              <a:rPr lang="en-GB">
                <a:solidFill>
                  <a:srgbClr val="0070C0"/>
                </a:solidFill>
              </a:rPr>
              <a:t>inferior thyroid vein</a:t>
            </a:r>
            <a:endParaRPr lang="en-GB">
              <a:solidFill>
                <a:srgbClr val="C00000"/>
              </a:solidFill>
            </a:endParaRPr>
          </a:p>
          <a:p>
            <a:pPr>
              <a:buFont typeface="Arial" panose="020B0604020202020204" pitchFamily="34" charset="0"/>
              <a:buChar char="•"/>
            </a:pPr>
            <a:r>
              <a:rPr lang="en-GB">
                <a:solidFill>
                  <a:schemeClr val="tx1"/>
                </a:solidFill>
              </a:rPr>
              <a:t>The middle third (thoracic esophagus) &gt;&gt; </a:t>
            </a:r>
            <a:r>
              <a:rPr lang="en-GB">
                <a:solidFill>
                  <a:srgbClr val="C00000"/>
                </a:solidFill>
              </a:rPr>
              <a:t>Descending thoracic and bronchial arteries</a:t>
            </a:r>
            <a:r>
              <a:rPr lang="en-GB">
                <a:solidFill>
                  <a:schemeClr val="tx1"/>
                </a:solidFill>
              </a:rPr>
              <a:t>, </a:t>
            </a:r>
            <a:r>
              <a:rPr lang="en-GB">
                <a:solidFill>
                  <a:srgbClr val="0070C0"/>
                </a:solidFill>
              </a:rPr>
              <a:t>azygos vein</a:t>
            </a:r>
            <a:endParaRPr lang="en-GB">
              <a:solidFill>
                <a:schemeClr val="tx1"/>
              </a:solidFill>
            </a:endParaRPr>
          </a:p>
          <a:p>
            <a:pPr>
              <a:buFont typeface="Arial" panose="020B0604020202020204" pitchFamily="34" charset="0"/>
              <a:buChar char="•"/>
            </a:pPr>
            <a:r>
              <a:rPr lang="en-GB">
                <a:solidFill>
                  <a:schemeClr val="tx1"/>
                </a:solidFill>
              </a:rPr>
              <a:t>The lower third (abdominal esophagus) &gt;&gt; </a:t>
            </a:r>
            <a:r>
              <a:rPr lang="en-GB">
                <a:solidFill>
                  <a:srgbClr val="C00000"/>
                </a:solidFill>
              </a:rPr>
              <a:t>Left gastric artery</a:t>
            </a:r>
            <a:r>
              <a:rPr lang="en-GB">
                <a:solidFill>
                  <a:schemeClr val="tx1"/>
                </a:solidFill>
              </a:rPr>
              <a:t>, </a:t>
            </a:r>
            <a:r>
              <a:rPr lang="en-GB">
                <a:solidFill>
                  <a:srgbClr val="0070C0"/>
                </a:solidFill>
              </a:rPr>
              <a:t>left gastric vein (a tributary of the portal vein)</a:t>
            </a:r>
            <a:endParaRPr lang="en-GB">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0188739-EBDE-9578-6609-6AACBA6D421C}"/>
                  </a:ext>
                </a:extLst>
              </p14:cNvPr>
              <p14:cNvContentPartPr/>
              <p14:nvPr/>
            </p14:nvContentPartPr>
            <p14:xfrm>
              <a:off x="5878991" y="1356851"/>
              <a:ext cx="964440" cy="8280"/>
            </p14:xfrm>
          </p:contentPart>
        </mc:Choice>
        <mc:Fallback xmlns="">
          <p:pic>
            <p:nvPicPr>
              <p:cNvPr id="3" name="Ink 2">
                <a:extLst>
                  <a:ext uri="{FF2B5EF4-FFF2-40B4-BE49-F238E27FC236}">
                    <a16:creationId xmlns:a16="http://schemas.microsoft.com/office/drawing/2014/main" id="{20188739-EBDE-9578-6609-6AACBA6D421C}"/>
                  </a:ext>
                </a:extLst>
              </p:cNvPr>
              <p:cNvPicPr/>
              <p:nvPr/>
            </p:nvPicPr>
            <p:blipFill>
              <a:blip r:embed="rId5"/>
              <a:stretch>
                <a:fillRect/>
              </a:stretch>
            </p:blipFill>
            <p:spPr>
              <a:xfrm>
                <a:off x="5824991" y="1248851"/>
                <a:ext cx="10720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A2AF2661-3A5F-26BF-8ED9-FA6183F9E646}"/>
                  </a:ext>
                </a:extLst>
              </p14:cNvPr>
              <p14:cNvContentPartPr/>
              <p14:nvPr/>
            </p14:nvContentPartPr>
            <p14:xfrm>
              <a:off x="1121231" y="671051"/>
              <a:ext cx="651240" cy="29160"/>
            </p14:xfrm>
          </p:contentPart>
        </mc:Choice>
        <mc:Fallback xmlns="">
          <p:pic>
            <p:nvPicPr>
              <p:cNvPr id="4" name="Ink 3">
                <a:extLst>
                  <a:ext uri="{FF2B5EF4-FFF2-40B4-BE49-F238E27FC236}">
                    <a16:creationId xmlns:a16="http://schemas.microsoft.com/office/drawing/2014/main" id="{A2AF2661-3A5F-26BF-8ED9-FA6183F9E646}"/>
                  </a:ext>
                </a:extLst>
              </p:cNvPr>
              <p:cNvPicPr/>
              <p:nvPr/>
            </p:nvPicPr>
            <p:blipFill>
              <a:blip r:embed="rId7"/>
              <a:stretch>
                <a:fillRect/>
              </a:stretch>
            </p:blipFill>
            <p:spPr>
              <a:xfrm>
                <a:off x="1067201" y="563051"/>
                <a:ext cx="7589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2AD650A-53A1-DF3A-28B6-AC19EFA1E168}"/>
                  </a:ext>
                </a:extLst>
              </p14:cNvPr>
              <p14:cNvContentPartPr/>
              <p14:nvPr/>
            </p14:nvContentPartPr>
            <p14:xfrm>
              <a:off x="5872151" y="2192771"/>
              <a:ext cx="1135440" cy="22320"/>
            </p14:xfrm>
          </p:contentPart>
        </mc:Choice>
        <mc:Fallback xmlns="">
          <p:pic>
            <p:nvPicPr>
              <p:cNvPr id="6" name="Ink 5">
                <a:extLst>
                  <a:ext uri="{FF2B5EF4-FFF2-40B4-BE49-F238E27FC236}">
                    <a16:creationId xmlns:a16="http://schemas.microsoft.com/office/drawing/2014/main" id="{E2AD650A-53A1-DF3A-28B6-AC19EFA1E168}"/>
                  </a:ext>
                </a:extLst>
              </p:cNvPr>
              <p:cNvPicPr/>
              <p:nvPr/>
            </p:nvPicPr>
            <p:blipFill>
              <a:blip r:embed="rId9"/>
              <a:stretch>
                <a:fillRect/>
              </a:stretch>
            </p:blipFill>
            <p:spPr>
              <a:xfrm>
                <a:off x="5818151" y="2084771"/>
                <a:ext cx="12430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469F2637-82DB-B7D4-4E34-AA45EA5F3F99}"/>
                  </a:ext>
                </a:extLst>
              </p14:cNvPr>
              <p14:cNvContentPartPr/>
              <p14:nvPr/>
            </p14:nvContentPartPr>
            <p14:xfrm>
              <a:off x="1292951" y="2049851"/>
              <a:ext cx="372240" cy="21240"/>
            </p14:xfrm>
          </p:contentPart>
        </mc:Choice>
        <mc:Fallback xmlns="">
          <p:pic>
            <p:nvPicPr>
              <p:cNvPr id="7" name="Ink 6">
                <a:extLst>
                  <a:ext uri="{FF2B5EF4-FFF2-40B4-BE49-F238E27FC236}">
                    <a16:creationId xmlns:a16="http://schemas.microsoft.com/office/drawing/2014/main" id="{469F2637-82DB-B7D4-4E34-AA45EA5F3F99}"/>
                  </a:ext>
                </a:extLst>
              </p:cNvPr>
              <p:cNvPicPr/>
              <p:nvPr/>
            </p:nvPicPr>
            <p:blipFill>
              <a:blip r:embed="rId11"/>
              <a:stretch>
                <a:fillRect/>
              </a:stretch>
            </p:blipFill>
            <p:spPr>
              <a:xfrm>
                <a:off x="1238951" y="1941851"/>
                <a:ext cx="4798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8E008F1F-27C4-F50A-9E8D-EE869F53A27E}"/>
                  </a:ext>
                </a:extLst>
              </p14:cNvPr>
              <p14:cNvContentPartPr/>
              <p14:nvPr/>
            </p14:nvContentPartPr>
            <p14:xfrm>
              <a:off x="2721431" y="1971371"/>
              <a:ext cx="786600" cy="37800"/>
            </p14:xfrm>
          </p:contentPart>
        </mc:Choice>
        <mc:Fallback xmlns="">
          <p:pic>
            <p:nvPicPr>
              <p:cNvPr id="8" name="Ink 7">
                <a:extLst>
                  <a:ext uri="{FF2B5EF4-FFF2-40B4-BE49-F238E27FC236}">
                    <a16:creationId xmlns:a16="http://schemas.microsoft.com/office/drawing/2014/main" id="{8E008F1F-27C4-F50A-9E8D-EE869F53A27E}"/>
                  </a:ext>
                </a:extLst>
              </p:cNvPr>
              <p:cNvPicPr/>
              <p:nvPr/>
            </p:nvPicPr>
            <p:blipFill>
              <a:blip r:embed="rId13"/>
              <a:stretch>
                <a:fillRect/>
              </a:stretch>
            </p:blipFill>
            <p:spPr>
              <a:xfrm>
                <a:off x="2667431" y="1864390"/>
                <a:ext cx="894240" cy="25140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72898C3D-C5E4-322C-79E4-BB05C83A0926}"/>
                  </a:ext>
                </a:extLst>
              </p14:cNvPr>
              <p14:cNvContentPartPr/>
              <p14:nvPr/>
            </p14:nvContentPartPr>
            <p14:xfrm>
              <a:off x="2707391" y="2521451"/>
              <a:ext cx="466560" cy="12960"/>
            </p14:xfrm>
          </p:contentPart>
        </mc:Choice>
        <mc:Fallback xmlns="">
          <p:pic>
            <p:nvPicPr>
              <p:cNvPr id="9" name="Ink 8">
                <a:extLst>
                  <a:ext uri="{FF2B5EF4-FFF2-40B4-BE49-F238E27FC236}">
                    <a16:creationId xmlns:a16="http://schemas.microsoft.com/office/drawing/2014/main" id="{72898C3D-C5E4-322C-79E4-BB05C83A0926}"/>
                  </a:ext>
                </a:extLst>
              </p:cNvPr>
              <p:cNvPicPr/>
              <p:nvPr/>
            </p:nvPicPr>
            <p:blipFill>
              <a:blip r:embed="rId15"/>
              <a:stretch>
                <a:fillRect/>
              </a:stretch>
            </p:blipFill>
            <p:spPr>
              <a:xfrm>
                <a:off x="2653433" y="2416370"/>
                <a:ext cx="574117" cy="22277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A6B5ABDF-71E8-9E6E-BCD2-C405F2CAC9E8}"/>
                  </a:ext>
                </a:extLst>
              </p14:cNvPr>
              <p14:cNvContentPartPr/>
              <p14:nvPr/>
            </p14:nvContentPartPr>
            <p14:xfrm>
              <a:off x="5921831" y="3276011"/>
              <a:ext cx="861120" cy="31680"/>
            </p14:xfrm>
          </p:contentPart>
        </mc:Choice>
        <mc:Fallback xmlns="">
          <p:pic>
            <p:nvPicPr>
              <p:cNvPr id="10" name="Ink 9">
                <a:extLst>
                  <a:ext uri="{FF2B5EF4-FFF2-40B4-BE49-F238E27FC236}">
                    <a16:creationId xmlns:a16="http://schemas.microsoft.com/office/drawing/2014/main" id="{A6B5ABDF-71E8-9E6E-BCD2-C405F2CAC9E8}"/>
                  </a:ext>
                </a:extLst>
              </p:cNvPr>
              <p:cNvPicPr/>
              <p:nvPr/>
            </p:nvPicPr>
            <p:blipFill>
              <a:blip r:embed="rId17"/>
              <a:stretch>
                <a:fillRect/>
              </a:stretch>
            </p:blipFill>
            <p:spPr>
              <a:xfrm>
                <a:off x="5867831" y="3168011"/>
                <a:ext cx="9687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032CA3E4-83FD-5B0E-16E3-058E73F521CB}"/>
                  </a:ext>
                </a:extLst>
              </p14:cNvPr>
              <p14:cNvContentPartPr/>
              <p14:nvPr/>
            </p14:nvContentPartPr>
            <p14:xfrm>
              <a:off x="1285751" y="3349811"/>
              <a:ext cx="542520" cy="360"/>
            </p14:xfrm>
          </p:contentPart>
        </mc:Choice>
        <mc:Fallback xmlns="">
          <p:pic>
            <p:nvPicPr>
              <p:cNvPr id="12" name="Ink 11">
                <a:extLst>
                  <a:ext uri="{FF2B5EF4-FFF2-40B4-BE49-F238E27FC236}">
                    <a16:creationId xmlns:a16="http://schemas.microsoft.com/office/drawing/2014/main" id="{032CA3E4-83FD-5B0E-16E3-058E73F521CB}"/>
                  </a:ext>
                </a:extLst>
              </p:cNvPr>
              <p:cNvPicPr/>
              <p:nvPr/>
            </p:nvPicPr>
            <p:blipFill>
              <a:blip r:embed="rId19"/>
              <a:stretch>
                <a:fillRect/>
              </a:stretch>
            </p:blipFill>
            <p:spPr>
              <a:xfrm>
                <a:off x="1231751" y="3241811"/>
                <a:ext cx="650160" cy="216000"/>
              </a:xfrm>
              <a:prstGeom prst="rect">
                <a:avLst/>
              </a:prstGeom>
            </p:spPr>
          </p:pic>
        </mc:Fallback>
      </mc:AlternateContent>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3B2E-89D9-4982-BAFA-4882EE8F1A0B}"/>
              </a:ext>
            </a:extLst>
          </p:cNvPr>
          <p:cNvSpPr>
            <a:spLocks noGrp="1"/>
          </p:cNvSpPr>
          <p:nvPr>
            <p:ph type="title"/>
          </p:nvPr>
        </p:nvSpPr>
        <p:spPr>
          <a:xfrm>
            <a:off x="636879" y="1119741"/>
            <a:ext cx="6089742" cy="75811"/>
          </a:xfrm>
        </p:spPr>
        <p:txBody>
          <a:bodyPr>
            <a:noAutofit/>
          </a:bodyPr>
          <a:lstStyle/>
          <a:p>
            <a:r>
              <a:rPr lang="en-US" sz="3200">
                <a:latin typeface="Microsoft JhengHei UI Light" panose="020B0304030504040204" pitchFamily="34" charset="-120"/>
                <a:ea typeface="Microsoft JhengHei UI Light" panose="020B0304030504040204" pitchFamily="34" charset="-120"/>
              </a:rPr>
              <a:t>How is Mallory Weiss treated? </a:t>
            </a:r>
            <a:br>
              <a:rPr lang="en-US" sz="3200">
                <a:latin typeface="Microsoft JhengHei UI Light" panose="020B0304030504040204" pitchFamily="34" charset="-120"/>
                <a:ea typeface="Microsoft JhengHei UI Light" panose="020B0304030504040204" pitchFamily="34" charset="-120"/>
              </a:rPr>
            </a:br>
            <a:endParaRPr lang="en-US" sz="3200">
              <a:latin typeface="Microsoft JhengHei UI Light" panose="020B0304030504040204" pitchFamily="34" charset="-120"/>
              <a:ea typeface="Microsoft JhengHei UI Light" panose="020B0304030504040204" pitchFamily="34" charset="-120"/>
            </a:endParaRPr>
          </a:p>
        </p:txBody>
      </p:sp>
      <p:sp>
        <p:nvSpPr>
          <p:cNvPr id="3" name="Content Placeholder 2">
            <a:extLst>
              <a:ext uri="{FF2B5EF4-FFF2-40B4-BE49-F238E27FC236}">
                <a16:creationId xmlns:a16="http://schemas.microsoft.com/office/drawing/2014/main" id="{7261C0A5-D6A5-413A-B30B-C9445EDA4571}"/>
              </a:ext>
            </a:extLst>
          </p:cNvPr>
          <p:cNvSpPr>
            <a:spLocks noGrp="1"/>
          </p:cNvSpPr>
          <p:nvPr>
            <p:ph type="subTitle" idx="1"/>
          </p:nvPr>
        </p:nvSpPr>
        <p:spPr>
          <a:xfrm>
            <a:off x="811573" y="1574550"/>
            <a:ext cx="5458200" cy="997200"/>
          </a:xfrm>
        </p:spPr>
        <p:txBody>
          <a:bodyPr/>
          <a:lstStyle/>
          <a:p>
            <a:pPr marL="114300" indent="0" algn="l"/>
            <a:r>
              <a:rPr lang="en-US">
                <a:solidFill>
                  <a:schemeClr val="dk1"/>
                </a:solidFill>
                <a:latin typeface="Microsoft JhengHei UI Light" panose="020B0304030504040204" pitchFamily="34" charset="-120"/>
                <a:ea typeface="Microsoft JhengHei UI Light" panose="020B0304030504040204" pitchFamily="34" charset="-120"/>
                <a:sym typeface="Vidaloka"/>
              </a:rPr>
              <a:t>Usually A Mallory-Weiss tear will stop bleeding and begin to heal on its own in most cases. </a:t>
            </a:r>
            <a:endParaRPr lang="en-GB">
              <a:solidFill>
                <a:schemeClr val="dk1"/>
              </a:solidFill>
              <a:latin typeface="Microsoft JhengHei UI Light" panose="020B0304030504040204" pitchFamily="34" charset="-120"/>
              <a:ea typeface="Microsoft JhengHei UI Light" panose="020B0304030504040204" pitchFamily="34" charset="-120"/>
              <a:sym typeface="Vidaloka"/>
            </a:endParaRPr>
          </a:p>
          <a:p>
            <a:pPr marL="114300" indent="0" algn="l"/>
            <a:r>
              <a:rPr lang="en-US">
                <a:solidFill>
                  <a:schemeClr val="dk1"/>
                </a:solidFill>
                <a:latin typeface="Microsoft JhengHei UI Light" panose="020B0304030504040204" pitchFamily="34" charset="-120"/>
                <a:ea typeface="Microsoft JhengHei UI Light" panose="020B0304030504040204" pitchFamily="34" charset="-120"/>
                <a:sym typeface="Vidaloka"/>
              </a:rPr>
              <a:t>Sometimes you will need treatment. </a:t>
            </a:r>
            <a:endParaRPr lang="en-GB">
              <a:solidFill>
                <a:schemeClr val="dk1"/>
              </a:solidFill>
              <a:latin typeface="Microsoft JhengHei UI Light" panose="020B0304030504040204" pitchFamily="34" charset="-120"/>
              <a:ea typeface="Microsoft JhengHei UI Light" panose="020B0304030504040204" pitchFamily="34" charset="-120"/>
              <a:sym typeface="Vidaloka"/>
            </a:endParaRPr>
          </a:p>
          <a:p>
            <a:pPr marL="114300" indent="0" algn="l"/>
            <a:r>
              <a:rPr lang="en-US">
                <a:solidFill>
                  <a:schemeClr val="dk1"/>
                </a:solidFill>
                <a:latin typeface="Microsoft JhengHei UI Light" panose="020B0304030504040204" pitchFamily="34" charset="-120"/>
                <a:ea typeface="Microsoft JhengHei UI Light" panose="020B0304030504040204" pitchFamily="34" charset="-120"/>
                <a:sym typeface="Vidaloka"/>
              </a:rPr>
              <a:t>An endoscope may be used to give you an injection or a heat treatment to stop the bleeding, or insert a clip that closes the tear and stops the bleeding.</a:t>
            </a:r>
          </a:p>
        </p:txBody>
      </p:sp>
    </p:spTree>
    <p:extLst>
      <p:ext uri="{BB962C8B-B14F-4D97-AF65-F5344CB8AC3E}">
        <p14:creationId xmlns:p14="http://schemas.microsoft.com/office/powerpoint/2010/main" val="3244076051"/>
      </p:ext>
    </p:extLst>
  </p:cSld>
  <p:clrMapOvr>
    <a:masterClrMapping/>
  </p:clrMapOvr>
</p:sld>
</file>

<file path=ppt/theme/theme1.xml><?xml version="1.0" encoding="utf-8"?>
<a:theme xmlns:a="http://schemas.openxmlformats.org/drawingml/2006/main" name="Minimalist Business Slides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90</Slides>
  <Notes>15</Notes>
  <HiddenSlides>0</HiddenSlide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Minimalist Business Slides by Slidesgo</vt:lpstr>
      <vt:lpstr>UPPER GASTRO-INTESTINAL BLEEDING</vt:lpstr>
      <vt:lpstr>Rihab Mahasneh</vt:lpstr>
      <vt:lpstr>Definition:</vt:lpstr>
      <vt:lpstr>Epidemiology </vt:lpstr>
      <vt:lpstr>PowerPoint Presentation</vt:lpstr>
      <vt:lpstr>Factors that increase mortality </vt:lpstr>
      <vt:lpstr>Blood supply and venous drainage of upper gastrointestinal tract </vt:lpstr>
      <vt:lpstr>Esophagus</vt:lpstr>
      <vt:lpstr>PowerPoint Presentation</vt:lpstr>
      <vt:lpstr>PowerPoint Presentation</vt:lpstr>
      <vt:lpstr>Stomach</vt:lpstr>
      <vt:lpstr>PowerPoint Presentation</vt:lpstr>
      <vt:lpstr>Duodenum </vt:lpstr>
      <vt:lpstr>UGIB CLASSIFICATION</vt:lpstr>
      <vt:lpstr>PowerPoint Presentation</vt:lpstr>
      <vt:lpstr>PowerPoint Presentation</vt:lpstr>
      <vt:lpstr>PowerPoint Presentation</vt:lpstr>
      <vt:lpstr>Resuscitation</vt:lpstr>
      <vt:lpstr>PowerPoint Presentation</vt:lpstr>
      <vt:lpstr>PowerPoint Presentation</vt:lpstr>
      <vt:lpstr>History</vt:lpstr>
      <vt:lpstr>PowerPoint Presentation</vt:lpstr>
      <vt:lpstr>PowerPoint Presentation</vt:lpstr>
      <vt:lpstr>PowerPoint Presentation</vt:lpstr>
      <vt:lpstr>Physical examination </vt:lpstr>
      <vt:lpstr>Inspection </vt:lpstr>
      <vt:lpstr>Features of chronic liver disease </vt:lpstr>
      <vt:lpstr>PowerPoint Presentation</vt:lpstr>
      <vt:lpstr>Palpation </vt:lpstr>
      <vt:lpstr>PowerPoint Presentation</vt:lpstr>
      <vt:lpstr>Investigation</vt:lpstr>
      <vt:lpstr>Investigation </vt:lpstr>
      <vt:lpstr>Endoscopy </vt:lpstr>
      <vt:lpstr>Nasogastric lavage </vt:lpstr>
      <vt:lpstr>Imaging </vt:lpstr>
      <vt:lpstr>Angiography </vt:lpstr>
      <vt:lpstr>PowerPoint Presentation</vt:lpstr>
      <vt:lpstr>Bleeding peptic ulcer disease</vt:lpstr>
      <vt:lpstr>PowerPoint Presentation</vt:lpstr>
      <vt:lpstr>PowerPoint Presentation</vt:lpstr>
      <vt:lpstr>PowerPoint Presentation</vt:lpstr>
      <vt:lpstr>Presentation of a patient with bleeding  peptic ulcer :</vt:lpstr>
      <vt:lpstr>Signs</vt:lpstr>
      <vt:lpstr>PowerPoint Presentation</vt:lpstr>
      <vt:lpstr>PowerPoint Presentation</vt:lpstr>
      <vt:lpstr>PowerPoint Presentation</vt:lpstr>
      <vt:lpstr>PowerPoint Presentation</vt:lpstr>
      <vt:lpstr>PowerPoint Presentation</vt:lpstr>
      <vt:lpstr>Low risk: Flat pigmented (hematin) spot or clear  base</vt:lpstr>
      <vt:lpstr>PowerPoint Presentation</vt:lpstr>
      <vt:lpstr>PowerPoint Presentation</vt:lpstr>
      <vt:lpstr>PowerPoint Presentation</vt:lpstr>
      <vt:lpstr>Surgery</vt:lpstr>
      <vt:lpstr>PowerPoint Presentation</vt:lpstr>
      <vt:lpstr>PowerPoint Presentation</vt:lpstr>
      <vt:lpstr>PowerPoint Presentation</vt:lpstr>
      <vt:lpstr>PowerPoint Presentation</vt:lpstr>
      <vt:lpstr>PowerPoint Presentation</vt:lpstr>
      <vt:lpstr>Definition: </vt:lpstr>
      <vt:lpstr>PowerPoint Presentation</vt:lpstr>
      <vt:lpstr>PowerPoint Presentation</vt:lpstr>
      <vt:lpstr>Symptoms of the cause:</vt:lpstr>
      <vt:lpstr>PowerPoint Presentation</vt:lpstr>
      <vt:lpstr>CLINICAL MANIFESTATIONS :</vt:lpstr>
      <vt:lpstr>DIAGNOSTIC EVALUATION :</vt:lpstr>
      <vt:lpstr>PowerPoint Presentation</vt:lpstr>
      <vt:lpstr>Interventional methods </vt:lpstr>
      <vt:lpstr> OGD</vt:lpstr>
      <vt:lpstr>- Endoscopic band ligation</vt:lpstr>
      <vt:lpstr>Balloon tamponade </vt:lpstr>
      <vt:lpstr> Trans-jugular intrahepatic portosystemic shunt (TIPS)</vt:lpstr>
      <vt:lpstr> Surgical procedures  </vt:lpstr>
      <vt:lpstr>Muhanad Al-Karaki</vt:lpstr>
      <vt:lpstr>Erosive gastritis [Gastric Erosions]</vt:lpstr>
      <vt:lpstr>Site </vt:lpstr>
      <vt:lpstr>Causes </vt:lpstr>
      <vt:lpstr>Classification </vt:lpstr>
      <vt:lpstr>Signs and symptoms </vt:lpstr>
      <vt:lpstr>Diagnosis</vt:lpstr>
      <vt:lpstr>Treatment </vt:lpstr>
      <vt:lpstr>Treatment </vt:lpstr>
      <vt:lpstr>Mallory-Weiss tear</vt:lpstr>
      <vt:lpstr>What is Mallory-Weiss tear?</vt:lpstr>
      <vt:lpstr>.</vt:lpstr>
      <vt:lpstr>CAUSES:</vt:lpstr>
      <vt:lpstr>Who is more susceptible to Mallory Weiss tear? </vt:lpstr>
      <vt:lpstr>Does everyone with repeated vomit develop Mallory Weiss?    </vt:lpstr>
      <vt:lpstr>What is the clinical presentation?  </vt:lpstr>
      <vt:lpstr>Can we depend on the clinical features to confirm the diagnosis?  </vt:lpstr>
      <vt:lpstr>How is Mallory Weiss treated?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LAPTOP</dc:creator>
  <cp:revision>8</cp:revision>
  <dcterms:modified xsi:type="dcterms:W3CDTF">2022-10-17T21:18:30Z</dcterms:modified>
</cp:coreProperties>
</file>