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6" r:id="rId2"/>
    <p:sldId id="277" r:id="rId3"/>
    <p:sldId id="280" r:id="rId4"/>
    <p:sldId id="257" r:id="rId5"/>
    <p:sldId id="281" r:id="rId6"/>
    <p:sldId id="282" r:id="rId7"/>
    <p:sldId id="258" r:id="rId8"/>
    <p:sldId id="260" r:id="rId9"/>
    <p:sldId id="286" r:id="rId10"/>
    <p:sldId id="284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3" r:id="rId23"/>
    <p:sldId id="274" r:id="rId24"/>
    <p:sldId id="287" r:id="rId25"/>
  </p:sldIdLst>
  <p:sldSz cx="9144000" cy="6858000" type="screen4x3"/>
  <p:notesSz cx="6858000" cy="9144000"/>
  <p:defaultTextStyle>
    <a:defPPr>
      <a:defRPr lang="ar-J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983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4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4.wmf"/><Relationship Id="rId2" Type="http://schemas.openxmlformats.org/officeDocument/2006/relationships/image" Target="../media/image12.wmf"/><Relationship Id="rId1" Type="http://schemas.openxmlformats.org/officeDocument/2006/relationships/image" Target="../media/image6.wmf"/><Relationship Id="rId6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2.wmf"/><Relationship Id="rId5" Type="http://schemas.openxmlformats.org/officeDocument/2006/relationships/image" Target="../media/image17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1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E999337D-603F-4A12-9F88-DB2973A3C917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58986376-F91A-4457-914D-5496BCF5A80F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40622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2539E0E9-5A3A-42DF-A72C-B10F587DF12C}" type="slidenum">
              <a:rPr lang="ar-SA" sz="12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83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363FED5-2E1E-42BD-A397-D8B5AA781CCC}" type="slidenum">
              <a:rPr lang="ar-SA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48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7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363FED5-2E1E-42BD-A397-D8B5AA781CCC}" type="slidenum">
              <a:rPr lang="ar-SA" sz="1200">
                <a:solidFill>
                  <a:srgbClr val="000000"/>
                </a:solidFill>
              </a:rPr>
              <a:pPr eaLnBrk="1" hangingPunct="1"/>
              <a:t>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459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473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5A30F21-4589-46AD-84B8-798961614ED4}" type="slidenum">
              <a:rPr lang="ar-SA" sz="12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54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64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93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834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17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42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45412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4104413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61134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endParaRPr lang="ar-JO" noProof="0" smtClean="0"/>
          </a:p>
        </p:txBody>
      </p:sp>
      <p:sp>
        <p:nvSpPr>
          <p:cNvPr id="5" name="Rectangle 6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rtl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rtl="1">
              <a:defRPr>
                <a:latin typeface="Arial" charset="0"/>
              </a:defRPr>
            </a:lvl1pPr>
          </a:lstStyle>
          <a:p>
            <a:pPr>
              <a:defRPr/>
            </a:pPr>
            <a:fld id="{57D0C967-109E-4788-B048-9622E315610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42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95350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77213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306010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27387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70605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880192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197620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77705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AB2B2-6EE1-468F-B0D7-594B862D733D}" type="datetimeFigureOut">
              <a:rPr lang="ar-JO" smtClean="0"/>
              <a:t>27/12/1444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6E4AD-9A2C-47E3-900E-9C24E6429D9E}" type="slidenum">
              <a:rPr lang="ar-JO" smtClean="0"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384520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7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5" Type="http://schemas.openxmlformats.org/officeDocument/2006/relationships/image" Target="../media/image11.jpe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3.wmf"/><Relationship Id="rId18" Type="http://schemas.openxmlformats.org/officeDocument/2006/relationships/image" Target="../media/image15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.bin"/><Relationship Id="rId20" Type="http://schemas.openxmlformats.org/officeDocument/2006/relationships/image" Target="../media/image3.jpe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.wmf"/><Relationship Id="rId5" Type="http://schemas.openxmlformats.org/officeDocument/2006/relationships/image" Target="../media/image6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6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7.wmf"/><Relationship Id="rId1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image" Target="../media/image28.wmf"/><Relationship Id="rId3" Type="http://schemas.openxmlformats.org/officeDocument/2006/relationships/image" Target="../media/image31.png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image" Target="../media/image29.wmf"/><Relationship Id="rId10" Type="http://schemas.openxmlformats.org/officeDocument/2006/relationships/image" Target="../media/image27.wmf"/><Relationship Id="rId4" Type="http://schemas.openxmlformats.org/officeDocument/2006/relationships/image" Target="../media/image32.png"/><Relationship Id="rId9" Type="http://schemas.openxmlformats.org/officeDocument/2006/relationships/oleObject" Target="../embeddings/oleObject30.bin"/><Relationship Id="rId14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3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3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3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image" Target="../media/image46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12" Type="http://schemas.openxmlformats.org/officeDocument/2006/relationships/image" Target="../media/image45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emf"/><Relationship Id="rId11" Type="http://schemas.openxmlformats.org/officeDocument/2006/relationships/image" Target="../media/image44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Relationship Id="rId14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7C78CD3-164B-427B-9865-4C31B6D67346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94563" name="Text Box 2"/>
          <p:cNvSpPr txBox="1">
            <a:spLocks noChangeArrowheads="1"/>
          </p:cNvSpPr>
          <p:nvPr/>
        </p:nvSpPr>
        <p:spPr bwMode="auto">
          <a:xfrm>
            <a:off x="1143000" y="685800"/>
            <a:ext cx="7162800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ar-SA" sz="240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94564" name="WordArt 3"/>
          <p:cNvSpPr>
            <a:spLocks noChangeArrowheads="1" noChangeShapeType="1" noTextEdit="1"/>
          </p:cNvSpPr>
          <p:nvPr/>
        </p:nvSpPr>
        <p:spPr bwMode="auto">
          <a:xfrm>
            <a:off x="914400" y="381000"/>
            <a:ext cx="7924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ar-AE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"/>
                <a:cs typeface="Arial"/>
              </a:rPr>
              <a:t>بسم الله الرحمن الرحيم</a:t>
            </a:r>
            <a:endParaRPr lang="en-MY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  <p:sp>
        <p:nvSpPr>
          <p:cNvPr id="194565" name="Rectangle 4"/>
          <p:cNvSpPr>
            <a:spLocks noChangeArrowheads="1"/>
          </p:cNvSpPr>
          <p:nvPr/>
        </p:nvSpPr>
        <p:spPr bwMode="auto">
          <a:xfrm>
            <a:off x="838200" y="5641975"/>
            <a:ext cx="5519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nl-NL" sz="3600" b="1" i="1">
                <a:solidFill>
                  <a:srgbClr val="FFFFFF"/>
                </a:solidFill>
              </a:rPr>
              <a:t>DR. Waqar Al – Kubaisy</a:t>
            </a:r>
            <a:r>
              <a:rPr lang="nl-NL" sz="3600">
                <a:solidFill>
                  <a:srgbClr val="E8E818"/>
                </a:solidFill>
              </a:rPr>
              <a:t> </a:t>
            </a:r>
          </a:p>
          <a:p>
            <a:endParaRPr lang="nl-NL" sz="1800">
              <a:solidFill>
                <a:srgbClr val="E8E818"/>
              </a:solidFill>
            </a:endParaRPr>
          </a:p>
        </p:txBody>
      </p:sp>
      <p:pic>
        <p:nvPicPr>
          <p:cNvPr id="194566" name="Picture 5" descr="http://i47.servimg.com/u/f47/11/37/34/39/11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3581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6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CDD4B29-7C22-44B9-8459-2FF55867C3E2}" type="slidenum">
              <a:rPr lang="ar-SA" sz="1400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7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2039EFA-0202-41C0-9EBD-50EE05CABF2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95940" name="Rectangle 4"/>
          <p:cNvSpPr>
            <a:spLocks noChangeArrowheads="1"/>
          </p:cNvSpPr>
          <p:nvPr/>
        </p:nvSpPr>
        <p:spPr bwMode="auto">
          <a:xfrm>
            <a:off x="533400" y="1522253"/>
            <a:ext cx="7575883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rtl="0"/>
            <a:endParaRPr lang="en-US" dirty="0"/>
          </a:p>
          <a:p>
            <a:pPr rtl="0"/>
            <a:r>
              <a:rPr lang="en-US" sz="2800" dirty="0"/>
              <a:t>1-</a:t>
            </a:r>
            <a:r>
              <a:rPr lang="en-US" sz="2800" b="1" dirty="0"/>
              <a:t> </a:t>
            </a:r>
            <a:r>
              <a:rPr lang="en-US" sz="2600" b="1" dirty="0" smtClean="0"/>
              <a:t>Range</a:t>
            </a:r>
            <a:endParaRPr lang="en-US" sz="2600" dirty="0"/>
          </a:p>
          <a:p>
            <a:pPr rtl="0"/>
            <a:r>
              <a:rPr lang="en-US" sz="2800" dirty="0">
                <a:solidFill>
                  <a:srgbClr val="0033CC"/>
                </a:solidFill>
              </a:rPr>
              <a:t>                         </a:t>
            </a:r>
            <a:r>
              <a:rPr lang="en-US" sz="2800" b="1" dirty="0" smtClean="0">
                <a:solidFill>
                  <a:srgbClr val="0033CC"/>
                </a:solidFill>
              </a:rPr>
              <a:t>2- </a:t>
            </a:r>
            <a:r>
              <a:rPr lang="en-US" sz="2800" b="1" dirty="0">
                <a:solidFill>
                  <a:srgbClr val="0033CC"/>
                </a:solidFill>
              </a:rPr>
              <a:t>Variance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</a:p>
          <a:p>
            <a:pPr rtl="0"/>
            <a:r>
              <a:rPr lang="en-US" sz="2800" dirty="0">
                <a:solidFill>
                  <a:srgbClr val="0033CC"/>
                </a:solidFill>
              </a:rPr>
              <a:t> </a:t>
            </a:r>
          </a:p>
          <a:p>
            <a:pPr rtl="0"/>
            <a:r>
              <a:rPr lang="en-US" sz="2800" dirty="0">
                <a:solidFill>
                  <a:srgbClr val="0033CC"/>
                </a:solidFill>
              </a:rPr>
              <a:t>                                 </a:t>
            </a:r>
            <a:r>
              <a:rPr lang="en-US" sz="2800" b="1" dirty="0" smtClean="0">
                <a:solidFill>
                  <a:srgbClr val="0033CC"/>
                </a:solidFill>
              </a:rPr>
              <a:t>3- </a:t>
            </a:r>
            <a:r>
              <a:rPr lang="en-US" sz="2800" b="1" dirty="0">
                <a:solidFill>
                  <a:srgbClr val="0033CC"/>
                </a:solidFill>
              </a:rPr>
              <a:t>Stander Deviation</a:t>
            </a:r>
            <a:r>
              <a:rPr lang="en-US" sz="2800" dirty="0">
                <a:solidFill>
                  <a:srgbClr val="0033CC"/>
                </a:solidFill>
              </a:rPr>
              <a:t>  </a:t>
            </a:r>
          </a:p>
          <a:p>
            <a:pPr rtl="0"/>
            <a:endParaRPr lang="en-US" sz="2800" dirty="0">
              <a:solidFill>
                <a:srgbClr val="0033CC"/>
              </a:solidFill>
            </a:endParaRPr>
          </a:p>
          <a:p>
            <a:pPr rtl="0"/>
            <a:r>
              <a:rPr lang="en-US" sz="2800" dirty="0">
                <a:solidFill>
                  <a:srgbClr val="0033CC"/>
                </a:solidFill>
              </a:rPr>
              <a:t>                                       </a:t>
            </a:r>
            <a:r>
              <a:rPr lang="en-US" sz="2800" b="1" dirty="0" smtClean="0">
                <a:solidFill>
                  <a:srgbClr val="0033CC"/>
                </a:solidFill>
              </a:rPr>
              <a:t>4- </a:t>
            </a:r>
            <a:r>
              <a:rPr lang="en-US" sz="2800" b="1" dirty="0">
                <a:solidFill>
                  <a:srgbClr val="0033CC"/>
                </a:solidFill>
              </a:rPr>
              <a:t>Coefficient of variance</a:t>
            </a:r>
            <a:r>
              <a:rPr lang="en-US" sz="2800" dirty="0">
                <a:solidFill>
                  <a:srgbClr val="0033CC"/>
                </a:solidFill>
              </a:rPr>
              <a:t> </a:t>
            </a:r>
          </a:p>
        </p:txBody>
      </p:sp>
      <p:sp>
        <p:nvSpPr>
          <p:cNvPr id="29594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5CF1B8A2-63E0-4DA4-8946-E55F71233F20}" type="slidenum">
              <a:rPr lang="ar-SA" sz="1400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131883" y="96307"/>
            <a:ext cx="2976233" cy="13542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dirty="0" smtClean="0"/>
              <a:t> </a:t>
            </a:r>
            <a:r>
              <a:rPr lang="en-US" b="1" dirty="0"/>
              <a:t>Measures of Dispersion</a:t>
            </a:r>
            <a:endParaRPr lang="en-US" dirty="0"/>
          </a:p>
          <a:p>
            <a:pPr rtl="0"/>
            <a:r>
              <a:rPr lang="en-US" b="1" dirty="0"/>
              <a:t> </a:t>
            </a:r>
            <a:r>
              <a:rPr lang="en-US" b="1" dirty="0" smtClean="0"/>
              <a:t>   </a:t>
            </a:r>
            <a:r>
              <a:rPr lang="en-US" b="1" dirty="0"/>
              <a:t>(Measures of Variation)</a:t>
            </a:r>
            <a:endParaRPr lang="en-US" dirty="0"/>
          </a:p>
          <a:p>
            <a:pPr rtl="0"/>
            <a:r>
              <a:rPr lang="en-US" b="1" dirty="0"/>
              <a:t>   </a:t>
            </a:r>
            <a:r>
              <a:rPr lang="en-US" b="1" dirty="0" smtClean="0"/>
              <a:t> </a:t>
            </a:r>
            <a:r>
              <a:rPr lang="en-US" b="1" dirty="0"/>
              <a:t>(Measures of Scattering</a:t>
            </a:r>
            <a:r>
              <a:rPr lang="en-US" dirty="0" smtClean="0"/>
              <a:t>)</a:t>
            </a:r>
          </a:p>
          <a:p>
            <a:r>
              <a:rPr lang="en-US" b="1" dirty="0"/>
              <a:t>measures of </a:t>
            </a:r>
            <a:r>
              <a:rPr lang="en-US" b="1" dirty="0" smtClean="0"/>
              <a:t>spread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45665" y="773415"/>
            <a:ext cx="5186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Measures of Dispersion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694EFA8-02E9-41B4-B1D1-698C6AF222D5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822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647A1775-B860-4D2D-8433-1F9C15CC4721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11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08228" name="Object 7"/>
          <p:cNvGraphicFramePr>
            <a:graphicFrameLocks noChangeAspect="1"/>
          </p:cNvGraphicFramePr>
          <p:nvPr>
            <p:extLst/>
          </p:nvPr>
        </p:nvGraphicFramePr>
        <p:xfrm>
          <a:off x="300602" y="3825919"/>
          <a:ext cx="15128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0" name="Equation" r:id="rId4" imgW="609336" imgH="253890" progId="Equation.3">
                  <p:embed/>
                </p:oleObj>
              </mc:Choice>
              <mc:Fallback>
                <p:oleObj name="Equation" r:id="rId4" imgW="609336" imgH="253890" progId="Equation.3">
                  <p:embed/>
                  <p:pic>
                    <p:nvPicPr>
                      <p:cNvPr id="3082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02" y="3825919"/>
                        <a:ext cx="1512888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7832853"/>
              </p:ext>
            </p:extLst>
          </p:nvPr>
        </p:nvGraphicFramePr>
        <p:xfrm>
          <a:off x="3862723" y="4370683"/>
          <a:ext cx="139700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" name="Equation" r:id="rId6" imgW="672808" imgH="215806" progId="Equation.3">
                  <p:embed/>
                </p:oleObj>
              </mc:Choice>
              <mc:Fallback>
                <p:oleObj name="Equation" r:id="rId6" imgW="672808" imgH="215806" progId="Equation.3">
                  <p:embed/>
                  <p:pic>
                    <p:nvPicPr>
                      <p:cNvPr id="3082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723" y="4370683"/>
                        <a:ext cx="1397000" cy="4524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419990"/>
              </p:ext>
            </p:extLst>
          </p:nvPr>
        </p:nvGraphicFramePr>
        <p:xfrm>
          <a:off x="5822366" y="4405980"/>
          <a:ext cx="280828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2" name="Equation" r:id="rId8" imgW="1269449" imgH="253890" progId="Equation.3">
                  <p:embed/>
                </p:oleObj>
              </mc:Choice>
              <mc:Fallback>
                <p:oleObj name="Equation" r:id="rId8" imgW="1269449" imgH="253890" progId="Equation.3">
                  <p:embed/>
                  <p:pic>
                    <p:nvPicPr>
                      <p:cNvPr id="30823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366" y="4405980"/>
                        <a:ext cx="2808287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3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90318"/>
              </p:ext>
            </p:extLst>
          </p:nvPr>
        </p:nvGraphicFramePr>
        <p:xfrm>
          <a:off x="3764344" y="5295267"/>
          <a:ext cx="143986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3" name="Equation" r:id="rId10" imgW="444114" imgH="215713" progId="Equation.3">
                  <p:embed/>
                </p:oleObj>
              </mc:Choice>
              <mc:Fallback>
                <p:oleObj name="Equation" r:id="rId10" imgW="444114" imgH="215713" progId="Equation.3">
                  <p:embed/>
                  <p:pic>
                    <p:nvPicPr>
                      <p:cNvPr id="30823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344" y="5295267"/>
                        <a:ext cx="1439863" cy="5984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32" name="Rectangle 10"/>
          <p:cNvSpPr>
            <a:spLocks noChangeArrowheads="1"/>
          </p:cNvSpPr>
          <p:nvPr/>
        </p:nvSpPr>
        <p:spPr bwMode="auto">
          <a:xfrm>
            <a:off x="1641475" y="1316038"/>
            <a:ext cx="914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3" name="Rectangle 31"/>
          <p:cNvSpPr>
            <a:spLocks noChangeArrowheads="1"/>
          </p:cNvSpPr>
          <p:nvPr/>
        </p:nvSpPr>
        <p:spPr bwMode="auto">
          <a:xfrm>
            <a:off x="1641475" y="1316038"/>
            <a:ext cx="57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4" name="Rectangle 33"/>
          <p:cNvSpPr>
            <a:spLocks noChangeArrowheads="1"/>
          </p:cNvSpPr>
          <p:nvPr/>
        </p:nvSpPr>
        <p:spPr bwMode="auto">
          <a:xfrm>
            <a:off x="1641475" y="1316038"/>
            <a:ext cx="9144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8235" name="Rectangle 36"/>
          <p:cNvSpPr>
            <a:spLocks noChangeArrowheads="1"/>
          </p:cNvSpPr>
          <p:nvPr/>
        </p:nvSpPr>
        <p:spPr bwMode="auto">
          <a:xfrm>
            <a:off x="1641475" y="1316038"/>
            <a:ext cx="5715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9265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8847"/>
              </p:ext>
            </p:extLst>
          </p:nvPr>
        </p:nvGraphicFramePr>
        <p:xfrm>
          <a:off x="1737718" y="551699"/>
          <a:ext cx="5493113" cy="3627435"/>
        </p:xfrm>
        <a:graphic>
          <a:graphicData uri="http://schemas.openxmlformats.org/drawingml/2006/table">
            <a:tbl>
              <a:tblPr/>
              <a:tblGrid>
                <a:gridCol w="2140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3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8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student  No.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score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+3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nd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rd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+1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-2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-1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marL="91438" marR="91438" marT="45718" marB="45718" anchor="ctr" horzOverflow="overflow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8271" name="AutoShape 179"/>
          <p:cNvSpPr>
            <a:spLocks noChangeArrowheads="1"/>
          </p:cNvSpPr>
          <p:nvPr/>
        </p:nvSpPr>
        <p:spPr bwMode="auto">
          <a:xfrm>
            <a:off x="7100887" y="6246853"/>
            <a:ext cx="1509713" cy="485775"/>
          </a:xfrm>
          <a:prstGeom prst="notchedRightArrow">
            <a:avLst>
              <a:gd name="adj1" fmla="val 50000"/>
              <a:gd name="adj2" fmla="val 77696"/>
            </a:avLst>
          </a:prstGeom>
          <a:solidFill>
            <a:srgbClr val="800080"/>
          </a:solidFill>
          <a:ln w="38100" algn="ctr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08272" name="Rectangle 13"/>
          <p:cNvSpPr>
            <a:spLocks noChangeArrowheads="1"/>
          </p:cNvSpPr>
          <p:nvPr/>
        </p:nvSpPr>
        <p:spPr bwMode="auto">
          <a:xfrm>
            <a:off x="6051654" y="5415689"/>
            <a:ext cx="104923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/>
            <a:r>
              <a:rPr lang="en-US" sz="2800" b="1" dirty="0">
                <a:solidFill>
                  <a:srgbClr val="FF0000"/>
                </a:solidFill>
              </a:rPr>
              <a:t>????</a:t>
            </a:r>
          </a:p>
        </p:txBody>
      </p:sp>
      <p:grpSp>
        <p:nvGrpSpPr>
          <p:cNvPr id="308273" name="Group 13"/>
          <p:cNvGrpSpPr>
            <a:grpSpLocks/>
          </p:cNvGrpSpPr>
          <p:nvPr/>
        </p:nvGrpSpPr>
        <p:grpSpPr bwMode="auto">
          <a:xfrm>
            <a:off x="228600" y="4176713"/>
            <a:ext cx="2743200" cy="2452687"/>
            <a:chOff x="4274" y="5964"/>
            <a:chExt cx="3500" cy="3081"/>
          </a:xfrm>
        </p:grpSpPr>
        <p:sp>
          <p:nvSpPr>
            <p:cNvPr id="308280" name="Oval 32"/>
            <p:cNvSpPr>
              <a:spLocks noChangeArrowheads="1"/>
            </p:cNvSpPr>
            <p:nvPr/>
          </p:nvSpPr>
          <p:spPr bwMode="auto">
            <a:xfrm>
              <a:off x="5331" y="6809"/>
              <a:ext cx="699" cy="6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08281" name="Line 31"/>
            <p:cNvSpPr>
              <a:spLocks noChangeShapeType="1"/>
            </p:cNvSpPr>
            <p:nvPr/>
          </p:nvSpPr>
          <p:spPr bwMode="auto">
            <a:xfrm flipV="1">
              <a:off x="5889" y="6144"/>
              <a:ext cx="722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2" name="Line 30"/>
            <p:cNvSpPr>
              <a:spLocks noChangeShapeType="1"/>
            </p:cNvSpPr>
            <p:nvPr/>
          </p:nvSpPr>
          <p:spPr bwMode="auto">
            <a:xfrm>
              <a:off x="6064" y="7192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3" name="Line 29"/>
            <p:cNvSpPr>
              <a:spLocks noChangeShapeType="1"/>
            </p:cNvSpPr>
            <p:nvPr/>
          </p:nvSpPr>
          <p:spPr bwMode="auto">
            <a:xfrm>
              <a:off x="6056" y="7197"/>
              <a:ext cx="10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4" name="Line 28"/>
            <p:cNvSpPr>
              <a:spLocks noChangeShapeType="1"/>
            </p:cNvSpPr>
            <p:nvPr/>
          </p:nvSpPr>
          <p:spPr bwMode="auto">
            <a:xfrm>
              <a:off x="5717" y="7461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5" name="Line 27"/>
            <p:cNvSpPr>
              <a:spLocks noChangeShapeType="1"/>
            </p:cNvSpPr>
            <p:nvPr/>
          </p:nvSpPr>
          <p:spPr bwMode="auto">
            <a:xfrm flipH="1">
              <a:off x="4698" y="7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6" name="Line 26"/>
            <p:cNvSpPr>
              <a:spLocks noChangeShapeType="1"/>
            </p:cNvSpPr>
            <p:nvPr/>
          </p:nvSpPr>
          <p:spPr bwMode="auto">
            <a:xfrm flipH="1" flipV="1">
              <a:off x="4634" y="6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8287" name="Text Box 25"/>
            <p:cNvSpPr txBox="1">
              <a:spLocks noChangeArrowheads="1"/>
            </p:cNvSpPr>
            <p:nvPr/>
          </p:nvSpPr>
          <p:spPr bwMode="auto">
            <a:xfrm>
              <a:off x="5450" y="850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88" name="Text Box 24"/>
            <p:cNvSpPr txBox="1">
              <a:spLocks noChangeArrowheads="1"/>
            </p:cNvSpPr>
            <p:nvPr/>
          </p:nvSpPr>
          <p:spPr bwMode="auto">
            <a:xfrm>
              <a:off x="7050" y="7567"/>
              <a:ext cx="721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89" name="Text Box 23"/>
            <p:cNvSpPr txBox="1">
              <a:spLocks noChangeArrowheads="1"/>
            </p:cNvSpPr>
            <p:nvPr/>
          </p:nvSpPr>
          <p:spPr bwMode="auto">
            <a:xfrm>
              <a:off x="7054" y="6948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0" name="Text Box 22"/>
            <p:cNvSpPr txBox="1">
              <a:spLocks noChangeArrowheads="1"/>
            </p:cNvSpPr>
            <p:nvPr/>
          </p:nvSpPr>
          <p:spPr bwMode="auto">
            <a:xfrm>
              <a:off x="5441" y="827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66"/>
                  </a:solidFill>
                  <a:cs typeface="Times New Roman" pitchFamily="18" charset="0"/>
                </a:rPr>
                <a:t>X4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1" name="Text Box 21"/>
            <p:cNvSpPr txBox="1">
              <a:spLocks noChangeArrowheads="1"/>
            </p:cNvSpPr>
            <p:nvPr/>
          </p:nvSpPr>
          <p:spPr bwMode="auto">
            <a:xfrm>
              <a:off x="4274" y="5964"/>
              <a:ext cx="72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08292" name="Text Box 20"/>
            <p:cNvSpPr txBox="1">
              <a:spLocks noChangeArrowheads="1"/>
            </p:cNvSpPr>
            <p:nvPr/>
          </p:nvSpPr>
          <p:spPr bwMode="auto">
            <a:xfrm>
              <a:off x="4274" y="5982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66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000066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000066"/>
                </a:solidFill>
              </a:endParaRPr>
            </a:p>
          </p:txBody>
        </p:sp>
        <p:sp>
          <p:nvSpPr>
            <p:cNvPr id="308293" name="Text Box 19"/>
            <p:cNvSpPr txBox="1">
              <a:spLocks noChangeArrowheads="1"/>
            </p:cNvSpPr>
            <p:nvPr/>
          </p:nvSpPr>
          <p:spPr bwMode="auto">
            <a:xfrm>
              <a:off x="5222" y="774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4" name="Text Box 18"/>
            <p:cNvSpPr txBox="1">
              <a:spLocks noChangeArrowheads="1"/>
            </p:cNvSpPr>
            <p:nvPr/>
          </p:nvSpPr>
          <p:spPr bwMode="auto">
            <a:xfrm>
              <a:off x="4734" y="728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5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5" name="Text Box 17"/>
            <p:cNvSpPr txBox="1">
              <a:spLocks noChangeArrowheads="1"/>
            </p:cNvSpPr>
            <p:nvPr/>
          </p:nvSpPr>
          <p:spPr bwMode="auto">
            <a:xfrm>
              <a:off x="4634" y="65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6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308296" name="Text Box 16"/>
            <p:cNvSpPr txBox="1">
              <a:spLocks noChangeArrowheads="1"/>
            </p:cNvSpPr>
            <p:nvPr/>
          </p:nvSpPr>
          <p:spPr bwMode="auto">
            <a:xfrm>
              <a:off x="5682" y="626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308297" name="Text Box 15"/>
            <p:cNvSpPr txBox="1">
              <a:spLocks noChangeArrowheads="1"/>
            </p:cNvSpPr>
            <p:nvPr/>
          </p:nvSpPr>
          <p:spPr bwMode="auto">
            <a:xfrm>
              <a:off x="6294" y="6776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308298" name="Text Box 14"/>
            <p:cNvSpPr txBox="1">
              <a:spLocks noChangeArrowheads="1"/>
            </p:cNvSpPr>
            <p:nvPr/>
          </p:nvSpPr>
          <p:spPr bwMode="auto">
            <a:xfrm>
              <a:off x="6138" y="7361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3</a:t>
              </a:r>
              <a:endParaRPr lang="en-US" sz="2400">
                <a:solidFill>
                  <a:srgbClr val="FF0066"/>
                </a:solidFill>
              </a:endParaRPr>
            </a:p>
          </p:txBody>
        </p:sp>
      </p:grpSp>
      <p:sp>
        <p:nvSpPr>
          <p:cNvPr id="308274" name="Text Box 20"/>
          <p:cNvSpPr txBox="1">
            <a:spLocks noChangeArrowheads="1"/>
          </p:cNvSpPr>
          <p:nvPr/>
        </p:nvSpPr>
        <p:spPr bwMode="auto">
          <a:xfrm>
            <a:off x="1828800" y="43434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1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5" name="Text Box 20"/>
          <p:cNvSpPr txBox="1">
            <a:spLocks noChangeArrowheads="1"/>
          </p:cNvSpPr>
          <p:nvPr/>
        </p:nvSpPr>
        <p:spPr bwMode="auto">
          <a:xfrm>
            <a:off x="2057400" y="48768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2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6" name="Text Box 20"/>
          <p:cNvSpPr txBox="1">
            <a:spLocks noChangeArrowheads="1"/>
          </p:cNvSpPr>
          <p:nvPr/>
        </p:nvSpPr>
        <p:spPr bwMode="auto">
          <a:xfrm>
            <a:off x="2133600" y="54102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3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7" name="Text Box 20"/>
          <p:cNvSpPr txBox="1">
            <a:spLocks noChangeArrowheads="1"/>
          </p:cNvSpPr>
          <p:nvPr/>
        </p:nvSpPr>
        <p:spPr bwMode="auto">
          <a:xfrm>
            <a:off x="228600" y="5562600"/>
            <a:ext cx="6064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>
                <a:solidFill>
                  <a:srgbClr val="000066"/>
                </a:solidFill>
                <a:cs typeface="Times New Roman" pitchFamily="18" charset="0"/>
              </a:rPr>
              <a:t>5</a:t>
            </a:r>
            <a:endParaRPr lang="en-US" sz="2400">
              <a:solidFill>
                <a:srgbClr val="000066"/>
              </a:solidFill>
            </a:endParaRPr>
          </a:p>
        </p:txBody>
      </p:sp>
      <p:sp>
        <p:nvSpPr>
          <p:cNvPr id="30827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1CF2B36-B70F-4977-9103-81BD89B17B86}" type="slidenum">
              <a:rPr lang="ar-SA" sz="1400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z="1400" smtClean="0">
              <a:solidFill>
                <a:srgbClr val="000000"/>
              </a:solidFill>
            </a:endParaRPr>
          </a:p>
        </p:txBody>
      </p:sp>
      <p:pic>
        <p:nvPicPr>
          <p:cNvPr id="308279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87" y="635471"/>
            <a:ext cx="1325563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094407" y="4951575"/>
          <a:ext cx="475485" cy="303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4" name="Equation" r:id="rId13" imgW="203024" imgH="203024" progId="Equation.3">
                  <p:embed/>
                </p:oleObj>
              </mc:Choice>
              <mc:Fallback>
                <p:oleObj name="Equation" r:id="rId13" imgW="203024" imgH="203024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407" y="4951575"/>
                        <a:ext cx="475485" cy="303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Rectangle 41"/>
          <p:cNvSpPr/>
          <p:nvPr/>
        </p:nvSpPr>
        <p:spPr>
          <a:xfrm>
            <a:off x="1914670" y="14867"/>
            <a:ext cx="5186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Measures of Dispersion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226509" y="155481"/>
            <a:ext cx="1917491" cy="1477328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b="1" dirty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mean</a:t>
            </a:r>
            <a:r>
              <a:rPr lang="en-US" sz="1600" b="1" dirty="0" smtClean="0"/>
              <a:t>(average</a:t>
            </a:r>
            <a:r>
              <a:rPr lang="en-US" sz="1600" b="1" dirty="0"/>
              <a:t>) </a:t>
            </a:r>
            <a:endParaRPr lang="en-US" sz="1600" b="1" dirty="0" smtClean="0"/>
          </a:p>
          <a:p>
            <a:r>
              <a:rPr lang="en-US" b="1" dirty="0" smtClean="0"/>
              <a:t>variation of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b="1" dirty="0" smtClean="0"/>
              <a:t> data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values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from </a:t>
            </a:r>
            <a:r>
              <a:rPr lang="en-US" b="1" dirty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over all mean </a:t>
            </a:r>
            <a:r>
              <a:rPr lang="en-US" b="1" dirty="0"/>
              <a:t>of all </a:t>
            </a:r>
            <a:r>
              <a:rPr lang="en-US" b="1" dirty="0" smtClean="0"/>
              <a:t>values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4" name="Picture 10" descr="Image Download Student Critical Thinking, PNG, 438x720px, Student, Body  Jewelry, Critical Thinking, Job, Learning Download Free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682" y="5144713"/>
            <a:ext cx="1440918" cy="100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50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50875" y="6459538"/>
            <a:ext cx="20574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BB579DF-CA45-49D0-9B71-F6F211F0194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30925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7818119"/>
              </p:ext>
            </p:extLst>
          </p:nvPr>
        </p:nvGraphicFramePr>
        <p:xfrm>
          <a:off x="4630445" y="4761780"/>
          <a:ext cx="165735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8" name="Microsoft Equation 3.0" r:id="rId4" imgW="609336" imgH="253890" progId="Equation.3">
                  <p:embed/>
                </p:oleObj>
              </mc:Choice>
              <mc:Fallback>
                <p:oleObj name="Microsoft Equation 3.0" r:id="rId4" imgW="609336" imgH="253890" progId="Equation.3">
                  <p:embed/>
                  <p:pic>
                    <p:nvPicPr>
                      <p:cNvPr id="3092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0445" y="4761780"/>
                        <a:ext cx="165735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339401"/>
              </p:ext>
            </p:extLst>
          </p:nvPr>
        </p:nvGraphicFramePr>
        <p:xfrm>
          <a:off x="6963225" y="4765102"/>
          <a:ext cx="208915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9" name="Microsoft Equation 3.0" r:id="rId6" imgW="698197" imgH="291973" progId="Equation.3">
                  <p:embed/>
                </p:oleObj>
              </mc:Choice>
              <mc:Fallback>
                <p:oleObj name="Microsoft Equation 3.0" r:id="rId6" imgW="698197" imgH="291973" progId="Equation.3">
                  <p:embed/>
                  <p:pic>
                    <p:nvPicPr>
                      <p:cNvPr id="30925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3225" y="4765102"/>
                        <a:ext cx="208915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4" name="Object 4"/>
          <p:cNvGraphicFramePr>
            <a:graphicFrameLocks noChangeAspect="1"/>
          </p:cNvGraphicFramePr>
          <p:nvPr>
            <p:extLst/>
          </p:nvPr>
        </p:nvGraphicFramePr>
        <p:xfrm>
          <a:off x="1844675" y="4005064"/>
          <a:ext cx="17272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0" name="Microsoft Equation 3.0" r:id="rId8" imgW="672808" imgH="215806" progId="Equation.3">
                  <p:embed/>
                </p:oleObj>
              </mc:Choice>
              <mc:Fallback>
                <p:oleObj name="Microsoft Equation 3.0" r:id="rId8" imgW="672808" imgH="215806" progId="Equation.3">
                  <p:embed/>
                  <p:pic>
                    <p:nvPicPr>
                      <p:cNvPr id="30925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4005064"/>
                        <a:ext cx="1727200" cy="5048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791799"/>
              </p:ext>
            </p:extLst>
          </p:nvPr>
        </p:nvGraphicFramePr>
        <p:xfrm>
          <a:off x="3861594" y="4005064"/>
          <a:ext cx="25146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1" name="Microsoft Equation 3.0" r:id="rId10" imgW="1269449" imgH="253890" progId="Equation.3">
                  <p:embed/>
                </p:oleObj>
              </mc:Choice>
              <mc:Fallback>
                <p:oleObj name="Microsoft Equation 3.0" r:id="rId10" imgW="1269449" imgH="253890" progId="Equation.3">
                  <p:embed/>
                  <p:pic>
                    <p:nvPicPr>
                      <p:cNvPr id="30925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1594" y="4005064"/>
                        <a:ext cx="2514600" cy="649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33CC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7390620"/>
              </p:ext>
            </p:extLst>
          </p:nvPr>
        </p:nvGraphicFramePr>
        <p:xfrm>
          <a:off x="6603476" y="4025043"/>
          <a:ext cx="2342086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2" name="Microsoft Equation 3.0" r:id="rId12" imgW="1193800" imgH="292100" progId="Equation.3">
                  <p:embed/>
                </p:oleObj>
              </mc:Choice>
              <mc:Fallback>
                <p:oleObj name="Microsoft Equation 3.0" r:id="rId12" imgW="1193800" imgH="292100" progId="Equation.3">
                  <p:embed/>
                  <p:pic>
                    <p:nvPicPr>
                      <p:cNvPr id="30925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3476" y="4025043"/>
                        <a:ext cx="2342086" cy="6480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solidFill>
                          <a:srgbClr val="FF33CC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57" name="Object 7"/>
          <p:cNvGraphicFramePr>
            <a:graphicFrameLocks noChangeAspect="1"/>
          </p:cNvGraphicFramePr>
          <p:nvPr>
            <p:extLst/>
          </p:nvPr>
        </p:nvGraphicFramePr>
        <p:xfrm>
          <a:off x="534727" y="4437112"/>
          <a:ext cx="1184796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3" name="Microsoft Equation 3.0" r:id="rId14" imgW="444114" imgH="215713" progId="Equation.3">
                  <p:embed/>
                </p:oleObj>
              </mc:Choice>
              <mc:Fallback>
                <p:oleObj name="Microsoft Equation 3.0" r:id="rId14" imgW="444114" imgH="215713" progId="Equation.3">
                  <p:embed/>
                  <p:pic>
                    <p:nvPicPr>
                      <p:cNvPr id="30925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727" y="4437112"/>
                        <a:ext cx="1184796" cy="5032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33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8" name="Rectangle 8"/>
          <p:cNvSpPr>
            <a:spLocks noChangeArrowheads="1"/>
          </p:cNvSpPr>
          <p:nvPr/>
        </p:nvSpPr>
        <p:spPr bwMode="auto">
          <a:xfrm>
            <a:off x="611188" y="14843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>
              <a:solidFill>
                <a:srgbClr val="000000"/>
              </a:solidFill>
            </a:endParaRPr>
          </a:p>
        </p:txBody>
      </p:sp>
      <p:sp>
        <p:nvSpPr>
          <p:cNvPr id="309259" name="Rectangle 9"/>
          <p:cNvSpPr>
            <a:spLocks noChangeArrowheads="1"/>
          </p:cNvSpPr>
          <p:nvPr/>
        </p:nvSpPr>
        <p:spPr bwMode="auto">
          <a:xfrm>
            <a:off x="0" y="1738313"/>
            <a:ext cx="18446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0" name="Rectangle 10"/>
          <p:cNvSpPr>
            <a:spLocks noChangeArrowheads="1"/>
          </p:cNvSpPr>
          <p:nvPr/>
        </p:nvSpPr>
        <p:spPr bwMode="auto">
          <a:xfrm>
            <a:off x="0" y="1738313"/>
            <a:ext cx="192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1" name="Rectangle 11"/>
          <p:cNvSpPr>
            <a:spLocks noChangeArrowheads="1"/>
          </p:cNvSpPr>
          <p:nvPr/>
        </p:nvSpPr>
        <p:spPr bwMode="auto">
          <a:xfrm>
            <a:off x="0" y="1738313"/>
            <a:ext cx="1127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2" name="Rectangle 12"/>
          <p:cNvSpPr>
            <a:spLocks noChangeArrowheads="1"/>
          </p:cNvSpPr>
          <p:nvPr/>
        </p:nvSpPr>
        <p:spPr bwMode="auto">
          <a:xfrm>
            <a:off x="0" y="1738313"/>
            <a:ext cx="184467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3" name="Rectangle 13"/>
          <p:cNvSpPr>
            <a:spLocks noChangeArrowheads="1"/>
          </p:cNvSpPr>
          <p:nvPr/>
        </p:nvSpPr>
        <p:spPr bwMode="auto">
          <a:xfrm>
            <a:off x="0" y="1738313"/>
            <a:ext cx="192405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sp>
        <p:nvSpPr>
          <p:cNvPr id="309264" name="Rectangle 14"/>
          <p:cNvSpPr>
            <a:spLocks noChangeArrowheads="1"/>
          </p:cNvSpPr>
          <p:nvPr/>
        </p:nvSpPr>
        <p:spPr bwMode="auto">
          <a:xfrm>
            <a:off x="0" y="1738313"/>
            <a:ext cx="1127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rtl="0"/>
            <a:endParaRPr lang="en-US" sz="1800" b="1">
              <a:solidFill>
                <a:srgbClr val="000000"/>
              </a:solidFill>
            </a:endParaRPr>
          </a:p>
        </p:txBody>
      </p:sp>
      <p:graphicFrame>
        <p:nvGraphicFramePr>
          <p:cNvPr id="1030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272625"/>
              </p:ext>
            </p:extLst>
          </p:nvPr>
        </p:nvGraphicFramePr>
        <p:xfrm>
          <a:off x="563562" y="182746"/>
          <a:ext cx="8382000" cy="375031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6863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student No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.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Score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) ²             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st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+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9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nd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3 =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rd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+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841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4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5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0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0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6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th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2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– 3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 =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-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Simplified Arabic" pitchFamily="2" charset="-78"/>
                        </a:rPr>
                        <a:t>1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Simplified Arabic" pitchFamily="2" charset="-78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09307" name="Rectangle 57"/>
          <p:cNvSpPr>
            <a:spLocks noChangeArrowheads="1"/>
          </p:cNvSpPr>
          <p:nvPr/>
        </p:nvSpPr>
        <p:spPr bwMode="auto">
          <a:xfrm>
            <a:off x="2124075" y="6092825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1800">
                <a:solidFill>
                  <a:srgbClr val="000000"/>
                </a:solidFill>
              </a:rPr>
              <a:t>=</a:t>
            </a:r>
          </a:p>
        </p:txBody>
      </p:sp>
      <p:sp>
        <p:nvSpPr>
          <p:cNvPr id="309308" name="Rectangle 58"/>
          <p:cNvSpPr>
            <a:spLocks noChangeArrowheads="1"/>
          </p:cNvSpPr>
          <p:nvPr/>
        </p:nvSpPr>
        <p:spPr bwMode="auto">
          <a:xfrm>
            <a:off x="3942013" y="5619750"/>
            <a:ext cx="2362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800" b="1" u="sng" dirty="0"/>
              <a:t>16</a:t>
            </a:r>
            <a:endParaRPr lang="en-US" sz="2800" b="1" dirty="0"/>
          </a:p>
          <a:p>
            <a:pPr algn="ctr" rtl="0"/>
            <a:r>
              <a:rPr lang="en-US" sz="2800" b="1" dirty="0"/>
              <a:t>  5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09309" name="Rectangle 59"/>
          <p:cNvSpPr>
            <a:spLocks noChangeArrowheads="1"/>
          </p:cNvSpPr>
          <p:nvPr/>
        </p:nvSpPr>
        <p:spPr bwMode="auto">
          <a:xfrm>
            <a:off x="4184289" y="5773912"/>
            <a:ext cx="2008188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>
              <a:lnSpc>
                <a:spcPct val="60000"/>
              </a:lnSpc>
            </a:pPr>
            <a:r>
              <a:rPr lang="en-US" sz="1400" b="1" dirty="0"/>
              <a:t>  2</a:t>
            </a:r>
            <a:r>
              <a:rPr lang="en-US" sz="1400" dirty="0"/>
              <a:t> </a:t>
            </a:r>
            <a:endParaRPr lang="en-US" sz="1400" b="1" dirty="0"/>
          </a:p>
          <a:p>
            <a:pPr rtl="0">
              <a:lnSpc>
                <a:spcPct val="60000"/>
              </a:lnSpc>
            </a:pPr>
            <a:r>
              <a:rPr lang="en-US" sz="2800" b="1" dirty="0"/>
              <a:t>S</a:t>
            </a:r>
            <a:r>
              <a:rPr lang="en-US" sz="2800" dirty="0"/>
              <a:t>=</a:t>
            </a:r>
          </a:p>
        </p:txBody>
      </p:sp>
      <p:sp>
        <p:nvSpPr>
          <p:cNvPr id="309310" name="Rectangle 60"/>
          <p:cNvSpPr>
            <a:spLocks noChangeArrowheads="1"/>
          </p:cNvSpPr>
          <p:nvPr/>
        </p:nvSpPr>
        <p:spPr bwMode="auto">
          <a:xfrm>
            <a:off x="6287795" y="5692604"/>
            <a:ext cx="2411412" cy="517065"/>
          </a:xfrm>
          <a:prstGeom prst="rect">
            <a:avLst/>
          </a:prstGeom>
          <a:noFill/>
          <a:ln w="444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lnSpc>
                <a:spcPct val="60000"/>
              </a:lnSpc>
            </a:pPr>
            <a:r>
              <a:rPr lang="en-US" dirty="0">
                <a:solidFill>
                  <a:srgbClr val="000000"/>
                </a:solidFill>
              </a:rPr>
              <a:t>                 </a:t>
            </a:r>
            <a:r>
              <a:rPr lang="en-US" dirty="0" smtClean="0">
                <a:solidFill>
                  <a:srgbClr val="000000"/>
                </a:solidFill>
              </a:rPr>
              <a:t>           </a:t>
            </a:r>
            <a:r>
              <a:rPr lang="en-US" sz="1600" b="1" dirty="0">
                <a:solidFill>
                  <a:srgbClr val="000000"/>
                </a:solidFill>
              </a:rPr>
              <a:t>2</a:t>
            </a:r>
          </a:p>
          <a:p>
            <a:pPr algn="justLow" rtl="0">
              <a:lnSpc>
                <a:spcPct val="6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3.2  </a:t>
            </a:r>
            <a:r>
              <a:rPr lang="en-US" sz="2800" dirty="0">
                <a:solidFill>
                  <a:srgbClr val="000000"/>
                </a:solidFill>
              </a:rPr>
              <a:t>score</a:t>
            </a:r>
          </a:p>
        </p:txBody>
      </p:sp>
      <p:graphicFrame>
        <p:nvGraphicFramePr>
          <p:cNvPr id="30931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613437"/>
              </p:ext>
            </p:extLst>
          </p:nvPr>
        </p:nvGraphicFramePr>
        <p:xfrm>
          <a:off x="361355" y="5444406"/>
          <a:ext cx="3419872" cy="10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4" name="Equation" r:id="rId16" imgW="1129810" imgH="444307" progId="Equation.3">
                  <p:embed/>
                </p:oleObj>
              </mc:Choice>
              <mc:Fallback>
                <p:oleObj name="Equation" r:id="rId16" imgW="1129810" imgH="444307" progId="Equation.3">
                  <p:embed/>
                  <p:pic>
                    <p:nvPicPr>
                      <p:cNvPr id="30931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355" y="5444406"/>
                        <a:ext cx="3419872" cy="10160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13" name="Rectangle 5"/>
          <p:cNvSpPr>
            <a:spLocks noChangeArrowheads="1"/>
          </p:cNvSpPr>
          <p:nvPr/>
        </p:nvSpPr>
        <p:spPr bwMode="auto">
          <a:xfrm>
            <a:off x="7234683" y="6276181"/>
            <a:ext cx="10357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????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09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9574"/>
            <a:ext cx="123983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16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96" y="269769"/>
            <a:ext cx="112077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34951" y="4927531"/>
            <a:ext cx="1836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Variance</a:t>
            </a:r>
            <a:r>
              <a:rPr lang="en-US" sz="2400" dirty="0"/>
              <a:t> 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246946" y="4964059"/>
            <a:ext cx="75712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8" name="Picture 8" descr="Mathematics Clipart-student thinking about math class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088" y="127271"/>
            <a:ext cx="1105912" cy="131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7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F7D4DB-F586-4CD3-820D-297BB29F10C5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0275" name="Rectangle 52"/>
          <p:cNvSpPr>
            <a:spLocks noChangeArrowheads="1"/>
          </p:cNvSpPr>
          <p:nvPr/>
        </p:nvSpPr>
        <p:spPr bwMode="auto">
          <a:xfrm>
            <a:off x="428003" y="3440034"/>
            <a:ext cx="8190660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b="1" u="sng" dirty="0">
                <a:solidFill>
                  <a:srgbClr val="C00000"/>
                </a:solidFill>
                <a:cs typeface="Times New Roman" pitchFamily="18" charset="0"/>
              </a:rPr>
              <a:t>The Disadvantage </a:t>
            </a:r>
            <a:r>
              <a:rPr lang="en-US" sz="2800" b="1" u="sng" dirty="0">
                <a:cs typeface="Times New Roman" pitchFamily="18" charset="0"/>
              </a:rPr>
              <a:t>or </a:t>
            </a:r>
            <a:r>
              <a:rPr lang="en-US" sz="2800" b="1" u="sng" dirty="0">
                <a:solidFill>
                  <a:srgbClr val="C00000"/>
                </a:solidFill>
                <a:cs typeface="Times New Roman" pitchFamily="18" charset="0"/>
              </a:rPr>
              <a:t>drawback</a:t>
            </a:r>
            <a:r>
              <a:rPr lang="en-US" sz="2800" b="1" u="sng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u="sng" dirty="0">
                <a:cs typeface="Times New Roman" pitchFamily="18" charset="0"/>
              </a:rPr>
              <a:t>of variance</a:t>
            </a:r>
            <a:r>
              <a:rPr lang="en-US" sz="2800" b="1" dirty="0">
                <a:cs typeface="Times New Roman" pitchFamily="18" charset="0"/>
              </a:rPr>
              <a:t> </a:t>
            </a:r>
            <a:endParaRPr lang="en-US" sz="2800" b="1" dirty="0" smtClean="0">
              <a:cs typeface="Times New Roman" pitchFamily="18" charset="0"/>
            </a:endParaRPr>
          </a:p>
          <a:p>
            <a:pPr rtl="0"/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that </a:t>
            </a:r>
            <a:r>
              <a:rPr lang="en-US" sz="2800" b="1" dirty="0">
                <a:cs typeface="Times New Roman" pitchFamily="18" charset="0"/>
              </a:rPr>
              <a:t>its unit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is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squared </a:t>
            </a:r>
            <a:r>
              <a:rPr lang="en-US" sz="2800" b="1" dirty="0">
                <a:cs typeface="Times New Roman" pitchFamily="18" charset="0"/>
              </a:rPr>
              <a:t>Kg</a:t>
            </a:r>
            <a:r>
              <a:rPr lang="en-US" sz="2800" b="1" baseline="30000" dirty="0">
                <a:cs typeface="Times New Roman" pitchFamily="18" charset="0"/>
              </a:rPr>
              <a:t>2</a:t>
            </a:r>
            <a:r>
              <a:rPr lang="en-US" sz="2800" b="1" dirty="0">
                <a:cs typeface="Times New Roman" pitchFamily="18" charset="0"/>
              </a:rPr>
              <a:t> , bacteria</a:t>
            </a:r>
            <a:r>
              <a:rPr lang="en-US" sz="2800" b="1" baseline="30000" dirty="0">
                <a:cs typeface="Times New Roman" pitchFamily="18" charset="0"/>
              </a:rPr>
              <a:t>2</a:t>
            </a:r>
            <a:r>
              <a:rPr lang="en-US" sz="2800" b="1" dirty="0">
                <a:cs typeface="Times New Roman" pitchFamily="18" charset="0"/>
              </a:rPr>
              <a:t> …..,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So </a:t>
            </a:r>
            <a:endParaRPr lang="en-US" sz="28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rtl="0"/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Restore</a:t>
            </a:r>
            <a:r>
              <a:rPr lang="en-US" sz="2800" b="1" dirty="0" smtClean="0"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the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squared unit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into </a:t>
            </a:r>
            <a:r>
              <a:rPr lang="en-US" sz="2800" dirty="0">
                <a:cs typeface="Times New Roman" pitchFamily="18" charset="0"/>
              </a:rPr>
              <a:t>its </a:t>
            </a:r>
            <a:r>
              <a:rPr lang="en-US" sz="2800" b="1" dirty="0">
                <a:cs typeface="Times New Roman" pitchFamily="18" charset="0"/>
              </a:rPr>
              <a:t>original form </a:t>
            </a:r>
            <a:endParaRPr lang="en-US" sz="2800" b="1" dirty="0" smtClean="0">
              <a:cs typeface="Times New Roman" pitchFamily="18" charset="0"/>
            </a:endParaRPr>
          </a:p>
          <a:p>
            <a:pPr algn="ctr" rtl="0"/>
            <a:r>
              <a:rPr lang="en-US" sz="2600" b="1" dirty="0" smtClean="0">
                <a:cs typeface="Times New Roman" pitchFamily="18" charset="0"/>
              </a:rPr>
              <a:t>by </a:t>
            </a:r>
          </a:p>
          <a:p>
            <a:pPr rtl="0"/>
            <a:r>
              <a:rPr lang="en-US" sz="2800" b="1" dirty="0" smtClean="0">
                <a:cs typeface="Times New Roman" pitchFamily="18" charset="0"/>
              </a:rPr>
              <a:t>taking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the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square root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of this </a:t>
            </a:r>
            <a:r>
              <a:rPr lang="en-US" sz="2800" dirty="0">
                <a:cs typeface="Times New Roman" pitchFamily="18" charset="0"/>
              </a:rPr>
              <a:t>(S</a:t>
            </a:r>
            <a:r>
              <a:rPr lang="en-US" sz="2800" baseline="30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) value, this is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known</a:t>
            </a:r>
          </a:p>
          <a:p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as </a:t>
            </a:r>
            <a:r>
              <a:rPr lang="en-US" sz="2800" b="1" dirty="0" smtClean="0"/>
              <a:t>Stander Deviation</a:t>
            </a:r>
            <a:r>
              <a:rPr lang="en-US" sz="2800" dirty="0" smtClean="0"/>
              <a:t> (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S.D ).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10276" name="Rectangle 43"/>
          <p:cNvSpPr>
            <a:spLocks noChangeArrowheads="1"/>
          </p:cNvSpPr>
          <p:nvPr/>
        </p:nvSpPr>
        <p:spPr bwMode="auto">
          <a:xfrm>
            <a:off x="179512" y="404664"/>
            <a:ext cx="84391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3200" b="1" u="sng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Variance    </a:t>
            </a:r>
            <a:r>
              <a:rPr lang="en-US" sz="3200" b="1" u="sng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S</a:t>
            </a:r>
            <a:r>
              <a:rPr lang="en-US" sz="3200" b="1" u="sng" baseline="30000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2</a:t>
            </a:r>
          </a:p>
          <a:p>
            <a:pPr rtl="0"/>
            <a:r>
              <a:rPr lang="en-US" sz="2600" b="1" dirty="0">
                <a:ea typeface="Times New Roman" pitchFamily="18" charset="0"/>
                <a:cs typeface="Simplified Arabic" pitchFamily="18" charset="-78"/>
              </a:rPr>
              <a:t>It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is the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a typeface="Times New Roman" pitchFamily="18" charset="0"/>
                <a:cs typeface="Simplified Arabic" pitchFamily="18" charset="-78"/>
              </a:rPr>
              <a:t>Average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of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ea typeface="Times New Roman" pitchFamily="18" charset="0"/>
                <a:cs typeface="Simplified Arabic" pitchFamily="18" charset="-78"/>
              </a:rPr>
              <a:t>squared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rgbClr val="CC0099"/>
                </a:solidFill>
                <a:ea typeface="Times New Roman" pitchFamily="18" charset="0"/>
                <a:cs typeface="Simplified Arabic" pitchFamily="18" charset="-78"/>
              </a:rPr>
              <a:t>deviation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of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observation</a:t>
            </a: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f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rom the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mean</a:t>
            </a:r>
            <a:r>
              <a:rPr lang="en-US" sz="2800" dirty="0">
                <a:solidFill>
                  <a:srgbClr val="FF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in a set of data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dirty="0" smtClean="0">
                <a:ea typeface="Times New Roman" pitchFamily="18" charset="0"/>
                <a:cs typeface="Simplified Arabic" pitchFamily="18" charset="-78"/>
              </a:rPr>
              <a:t>.</a:t>
            </a:r>
            <a:endParaRPr lang="en-US" sz="2800" dirty="0">
              <a:ea typeface="Times New Roman" pitchFamily="18" charset="0"/>
              <a:cs typeface="Simplified Arabic" pitchFamily="18" charset="-78"/>
            </a:endParaRPr>
          </a:p>
        </p:txBody>
      </p:sp>
      <p:graphicFrame>
        <p:nvGraphicFramePr>
          <p:cNvPr id="31027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359730"/>
              </p:ext>
            </p:extLst>
          </p:nvPr>
        </p:nvGraphicFramePr>
        <p:xfrm>
          <a:off x="628650" y="2165643"/>
          <a:ext cx="4343400" cy="119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0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310277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2165643"/>
                        <a:ext cx="4343400" cy="119672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0278" name="Rectangle 5"/>
          <p:cNvSpPr>
            <a:spLocks noChangeArrowheads="1"/>
          </p:cNvSpPr>
          <p:nvPr/>
        </p:nvSpPr>
        <p:spPr bwMode="auto">
          <a:xfrm>
            <a:off x="6228184" y="2899319"/>
            <a:ext cx="1828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????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0279" name="Rectangle 60"/>
          <p:cNvSpPr>
            <a:spLocks noChangeArrowheads="1"/>
          </p:cNvSpPr>
          <p:nvPr/>
        </p:nvSpPr>
        <p:spPr bwMode="auto">
          <a:xfrm>
            <a:off x="5724128" y="2272110"/>
            <a:ext cx="2411413" cy="517065"/>
          </a:xfrm>
          <a:prstGeom prst="rect">
            <a:avLst/>
          </a:prstGeom>
          <a:solidFill>
            <a:schemeClr val="bg1"/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lnSpc>
                <a:spcPct val="60000"/>
              </a:lnSpc>
            </a:pPr>
            <a:r>
              <a:rPr lang="en-US" dirty="0">
                <a:solidFill>
                  <a:srgbClr val="000000"/>
                </a:solidFill>
              </a:rPr>
              <a:t>                  </a:t>
            </a:r>
            <a:r>
              <a:rPr lang="en-US" dirty="0" smtClean="0">
                <a:solidFill>
                  <a:srgbClr val="000000"/>
                </a:solidFill>
              </a:rPr>
              <a:t>             </a:t>
            </a:r>
            <a:r>
              <a:rPr lang="en-US" sz="1600" b="1" dirty="0" smtClean="0">
                <a:solidFill>
                  <a:srgbClr val="000000"/>
                </a:solidFill>
              </a:rPr>
              <a:t>2</a:t>
            </a:r>
            <a:endParaRPr lang="en-US" sz="1600" b="1" dirty="0">
              <a:solidFill>
                <a:srgbClr val="000000"/>
              </a:solidFill>
            </a:endParaRPr>
          </a:p>
          <a:p>
            <a:pPr algn="justLow" rtl="0">
              <a:lnSpc>
                <a:spcPct val="6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3.2  </a:t>
            </a:r>
            <a:r>
              <a:rPr lang="en-US" sz="2800" dirty="0">
                <a:solidFill>
                  <a:srgbClr val="000000"/>
                </a:solidFill>
              </a:rPr>
              <a:t>score</a:t>
            </a:r>
          </a:p>
        </p:txBody>
      </p:sp>
      <p:sp>
        <p:nvSpPr>
          <p:cNvPr id="31028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48CDED5-EC89-4D2E-B362-964B17E2F8B2}" type="slidenum">
              <a:rPr lang="ar-SA" sz="1400" smtClean="0">
                <a:solidFill>
                  <a:srgbClr val="000000"/>
                </a:solidFill>
              </a:rPr>
              <a:pPr eaLnBrk="1" hangingPunct="1"/>
              <a:t>13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6469520" y="6108683"/>
            <a:ext cx="2411413" cy="38100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lnSpc>
                <a:spcPct val="60000"/>
              </a:lnSpc>
            </a:pPr>
            <a:r>
              <a:rPr lang="en-US" sz="2800" dirty="0" smtClean="0">
                <a:solidFill>
                  <a:srgbClr val="000000"/>
                </a:solidFill>
              </a:rPr>
              <a:t>±1. 789  </a:t>
            </a:r>
            <a:r>
              <a:rPr lang="en-US" sz="2800" dirty="0">
                <a:solidFill>
                  <a:srgbClr val="000000"/>
                </a:solidFill>
              </a:rPr>
              <a:t>score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23332" y="6164583"/>
            <a:ext cx="1934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√3.2   = </a:t>
            </a:r>
            <a:endParaRPr lang="ar-JO" sz="2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699821" y="6279535"/>
            <a:ext cx="960005" cy="196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6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9CF28B6-B9A9-4E0D-BD6E-FD390BF413A9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311299" name="Object 13"/>
          <p:cNvGraphicFramePr>
            <a:graphicFrameLocks noChangeAspect="1"/>
          </p:cNvGraphicFramePr>
          <p:nvPr>
            <p:extLst/>
          </p:nvPr>
        </p:nvGraphicFramePr>
        <p:xfrm>
          <a:off x="611560" y="1453095"/>
          <a:ext cx="3633788" cy="1069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6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311299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453095"/>
                        <a:ext cx="3633788" cy="106973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99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0" name="Rectangle 6"/>
          <p:cNvSpPr>
            <a:spLocks noChangeArrowheads="1"/>
          </p:cNvSpPr>
          <p:nvPr/>
        </p:nvSpPr>
        <p:spPr bwMode="auto">
          <a:xfrm>
            <a:off x="304800" y="291425"/>
            <a:ext cx="8210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Low" rtl="0"/>
            <a:r>
              <a:rPr lang="en-US" sz="3200" b="1" u="sng" dirty="0">
                <a:solidFill>
                  <a:srgbClr val="C00000"/>
                </a:solidFill>
                <a:ea typeface="Times New Roman" pitchFamily="18" charset="0"/>
                <a:cs typeface="Simplified Arabic" pitchFamily="18" charset="-78"/>
              </a:rPr>
              <a:t>Standard Deviation </a:t>
            </a:r>
            <a:r>
              <a:rPr lang="en-US" sz="3200" b="1" dirty="0">
                <a:solidFill>
                  <a:srgbClr val="000066"/>
                </a:solidFill>
                <a:ea typeface="Times New Roman" pitchFamily="18" charset="0"/>
                <a:cs typeface="Simplified Arabic" pitchFamily="18" charset="-78"/>
              </a:rPr>
              <a:t>±</a:t>
            </a:r>
            <a:r>
              <a:rPr lang="en-US" sz="3200" b="1" u="sng" dirty="0">
                <a:solidFill>
                  <a:srgbClr val="000066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3200" b="1" u="sng" dirty="0">
                <a:ea typeface="Times New Roman" pitchFamily="18" charset="0"/>
                <a:cs typeface="Simplified Arabic" pitchFamily="18" charset="-78"/>
              </a:rPr>
              <a:t>S.D</a:t>
            </a:r>
            <a:r>
              <a:rPr lang="en-US" sz="3200" u="sng" dirty="0">
                <a:ea typeface="Times New Roman" pitchFamily="18" charset="0"/>
                <a:cs typeface="Simplified Arabic" pitchFamily="18" charset="-78"/>
              </a:rPr>
              <a:t>.</a:t>
            </a:r>
            <a:endParaRPr lang="en-US" sz="3200" dirty="0">
              <a:ea typeface="Times New Roman" pitchFamily="18" charset="0"/>
              <a:cs typeface="Simplified Arabic" pitchFamily="18" charset="-78"/>
            </a:endParaRPr>
          </a:p>
          <a:p>
            <a:pPr algn="justLow" rtl="0" eaLnBrk="0" hangingPunct="0"/>
            <a:r>
              <a:rPr lang="en-US" dirty="0">
                <a:ea typeface="Times New Roman" pitchFamily="18" charset="0"/>
                <a:cs typeface="Simplified Arabic" pitchFamily="18" charset="-78"/>
              </a:rPr>
              <a:t>	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It is the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square root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of</a:t>
            </a:r>
            <a:r>
              <a:rPr lang="en-US" sz="2800" dirty="0"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b="1" dirty="0">
                <a:ea typeface="Times New Roman" pitchFamily="18" charset="0"/>
                <a:cs typeface="Simplified Arabic" pitchFamily="18" charset="-78"/>
              </a:rPr>
              <a:t>variance</a:t>
            </a:r>
            <a:r>
              <a:rPr lang="en-US" sz="2800" b="1" dirty="0" smtClean="0">
                <a:solidFill>
                  <a:srgbClr val="CC0000"/>
                </a:solidFill>
                <a:ea typeface="Times New Roman" pitchFamily="18" charset="0"/>
                <a:cs typeface="Simplified Arabic" pitchFamily="18" charset="-78"/>
              </a:rPr>
              <a:t>.  S.D = √S²</a:t>
            </a:r>
            <a:endParaRPr lang="en-US" sz="2800" dirty="0">
              <a:solidFill>
                <a:srgbClr val="000000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311301" name="Rectangle 8"/>
          <p:cNvSpPr>
            <a:spLocks noChangeArrowheads="1"/>
          </p:cNvSpPr>
          <p:nvPr/>
        </p:nvSpPr>
        <p:spPr bwMode="auto">
          <a:xfrm>
            <a:off x="327217" y="3573016"/>
            <a:ext cx="8642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± </a:t>
            </a:r>
            <a:r>
              <a:rPr lang="en-US" sz="2800" b="1" dirty="0">
                <a:cs typeface="Times New Roman" pitchFamily="18" charset="0"/>
              </a:rPr>
              <a:t>S.D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(S)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it is the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square root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of the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Average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square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deviation</a:t>
            </a:r>
            <a:r>
              <a:rPr lang="en-US" sz="2800" dirty="0">
                <a:cs typeface="Times New Roman" pitchFamily="18" charset="0"/>
              </a:rPr>
              <a:t> of </a:t>
            </a:r>
            <a:r>
              <a:rPr lang="en-US" sz="2800" b="1" dirty="0">
                <a:cs typeface="Times New Roman" pitchFamily="18" charset="0"/>
              </a:rPr>
              <a:t>observation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from the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mean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in a set of data</a:t>
            </a:r>
            <a:endParaRPr lang="en-US" sz="2800" dirty="0">
              <a:cs typeface="Times New Roman" pitchFamily="18" charset="0"/>
            </a:endParaRPr>
          </a:p>
        </p:txBody>
      </p:sp>
      <p:graphicFrame>
        <p:nvGraphicFramePr>
          <p:cNvPr id="311302" name="Object 4"/>
          <p:cNvGraphicFramePr>
            <a:graphicFrameLocks noChangeAspect="1"/>
          </p:cNvGraphicFramePr>
          <p:nvPr>
            <p:extLst/>
          </p:nvPr>
        </p:nvGraphicFramePr>
        <p:xfrm>
          <a:off x="4860032" y="1916832"/>
          <a:ext cx="4032697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07" name="Equation" r:id="rId5" imgW="1574800" imgH="533400" progId="Equation.3">
                  <p:embed/>
                </p:oleObj>
              </mc:Choice>
              <mc:Fallback>
                <p:oleObj name="Equation" r:id="rId5" imgW="1574800" imgH="533400" progId="Equation.3">
                  <p:embed/>
                  <p:pic>
                    <p:nvPicPr>
                      <p:cNvPr id="31130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1916832"/>
                        <a:ext cx="4032697" cy="115212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3" name="Rectangle 7"/>
          <p:cNvSpPr>
            <a:spLocks noChangeArrowheads="1"/>
          </p:cNvSpPr>
          <p:nvPr/>
        </p:nvSpPr>
        <p:spPr bwMode="auto">
          <a:xfrm>
            <a:off x="628650" y="5189401"/>
            <a:ext cx="7632847" cy="954107"/>
          </a:xfrm>
          <a:prstGeom prst="rect">
            <a:avLst/>
          </a:prstGeom>
          <a:noFill/>
          <a:ln w="38100" algn="ctr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/>
              <a:t>One advantage of SD is that unlike the </a:t>
            </a:r>
            <a:r>
              <a:rPr lang="en-US" sz="2800" b="1" dirty="0" err="1"/>
              <a:t>iqr</a:t>
            </a:r>
            <a:endParaRPr lang="en-US" sz="2800" b="1" dirty="0"/>
          </a:p>
          <a:p>
            <a:r>
              <a:rPr lang="en-US" sz="2800" b="1" dirty="0"/>
              <a:t> </a:t>
            </a:r>
            <a:r>
              <a:rPr lang="en-US" sz="2800" b="1" dirty="0">
                <a:solidFill>
                  <a:srgbClr val="0070C0"/>
                </a:solidFill>
              </a:rPr>
              <a:t>it uses all the information in the data</a:t>
            </a:r>
          </a:p>
        </p:txBody>
      </p:sp>
      <p:sp>
        <p:nvSpPr>
          <p:cNvPr id="31130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4CBAF88-DE3D-4157-BE70-E98E288DAFAC}" type="slidenum">
              <a:rPr lang="ar-SA" sz="1400" smtClean="0">
                <a:solidFill>
                  <a:srgbClr val="000000"/>
                </a:solidFill>
              </a:rPr>
              <a:pPr eaLnBrk="1" hangingPunct="1"/>
              <a:t>14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0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37DA4B8-5D99-44B9-BB06-2D30CF5DCABD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2323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E3C3BD62-87D5-4608-B48B-69EC40FF3FDF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15</a:t>
            </a:fld>
            <a:endParaRPr lang="en-US" sz="1400">
              <a:solidFill>
                <a:srgbClr val="000000"/>
              </a:solidFill>
            </a:endParaRPr>
          </a:p>
        </p:txBody>
      </p:sp>
      <p:graphicFrame>
        <p:nvGraphicFramePr>
          <p:cNvPr id="312324" name="Object 9"/>
          <p:cNvGraphicFramePr>
            <a:graphicFrameLocks noChangeAspect="1"/>
          </p:cNvGraphicFramePr>
          <p:nvPr>
            <p:extLst/>
          </p:nvPr>
        </p:nvGraphicFramePr>
        <p:xfrm>
          <a:off x="3617912" y="665162"/>
          <a:ext cx="64928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0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3123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912" y="665162"/>
                        <a:ext cx="649288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8"/>
          <p:cNvGraphicFramePr>
            <a:graphicFrameLocks noChangeAspect="1"/>
          </p:cNvGraphicFramePr>
          <p:nvPr/>
        </p:nvGraphicFramePr>
        <p:xfrm>
          <a:off x="7451725" y="896938"/>
          <a:ext cx="13684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1" name="Equation" r:id="rId6" imgW="634725" imgH="253890" progId="Equation.3">
                  <p:embed/>
                </p:oleObj>
              </mc:Choice>
              <mc:Fallback>
                <p:oleObj name="Equation" r:id="rId6" imgW="634725" imgH="253890" progId="Equation.3">
                  <p:embed/>
                  <p:pic>
                    <p:nvPicPr>
                      <p:cNvPr id="31232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896938"/>
                        <a:ext cx="13684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7"/>
          <p:cNvGraphicFramePr>
            <a:graphicFrameLocks noChangeAspect="1"/>
          </p:cNvGraphicFramePr>
          <p:nvPr/>
        </p:nvGraphicFramePr>
        <p:xfrm>
          <a:off x="7164388" y="1358900"/>
          <a:ext cx="1511300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2" name="Equation" r:id="rId8" imgW="723586" imgH="291973" progId="Equation.3">
                  <p:embed/>
                </p:oleObj>
              </mc:Choice>
              <mc:Fallback>
                <p:oleObj name="Equation" r:id="rId8" imgW="723586" imgH="291973" progId="Equation.3">
                  <p:embed/>
                  <p:pic>
                    <p:nvPicPr>
                      <p:cNvPr id="31232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1358900"/>
                        <a:ext cx="1511300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7" name="Object 6"/>
          <p:cNvGraphicFramePr>
            <a:graphicFrameLocks noChangeAspect="1"/>
          </p:cNvGraphicFramePr>
          <p:nvPr>
            <p:extLst/>
          </p:nvPr>
        </p:nvGraphicFramePr>
        <p:xfrm>
          <a:off x="7883971" y="1806575"/>
          <a:ext cx="115252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3" name="Equation" r:id="rId10" imgW="926698" imgH="304668" progId="Equation.3">
                  <p:embed/>
                </p:oleObj>
              </mc:Choice>
              <mc:Fallback>
                <p:oleObj name="Equation" r:id="rId10" imgW="926698" imgH="304668" progId="Equation.3">
                  <p:embed/>
                  <p:pic>
                    <p:nvPicPr>
                      <p:cNvPr id="3123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3971" y="1806575"/>
                        <a:ext cx="1152525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8" name="Object 4"/>
          <p:cNvGraphicFramePr>
            <a:graphicFrameLocks noChangeAspect="1"/>
          </p:cNvGraphicFramePr>
          <p:nvPr>
            <p:extLst/>
          </p:nvPr>
        </p:nvGraphicFramePr>
        <p:xfrm>
          <a:off x="2358230" y="5181600"/>
          <a:ext cx="4176713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4" name="Equation" r:id="rId12" imgW="1574800" imgH="533400" progId="Equation.3">
                  <p:embed/>
                </p:oleObj>
              </mc:Choice>
              <mc:Fallback>
                <p:oleObj name="Equation" r:id="rId12" imgW="1574800" imgH="533400" progId="Equation.3">
                  <p:embed/>
                  <p:pic>
                    <p:nvPicPr>
                      <p:cNvPr id="3123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8230" y="5181600"/>
                        <a:ext cx="4176713" cy="12461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9" name="Rectangle 10"/>
          <p:cNvSpPr>
            <a:spLocks noChangeArrowheads="1"/>
          </p:cNvSpPr>
          <p:nvPr/>
        </p:nvSpPr>
        <p:spPr bwMode="auto">
          <a:xfrm>
            <a:off x="0" y="188109"/>
            <a:ext cx="7019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/>
            <a:r>
              <a:rPr lang="en-US" sz="2800" b="1" u="sng" dirty="0">
                <a:solidFill>
                  <a:srgbClr val="C00000"/>
                </a:solidFill>
                <a:cs typeface="Times New Roman" pitchFamily="18" charset="0"/>
              </a:rPr>
              <a:t>Steps in calculating S.D</a:t>
            </a:r>
            <a:endParaRPr lang="en-US" sz="2800" dirty="0">
              <a:solidFill>
                <a:srgbClr val="C00000"/>
              </a:solidFill>
              <a:cs typeface="Times New Roman" pitchFamily="18" charset="0"/>
            </a:endParaRPr>
          </a:p>
          <a:p>
            <a:pPr algn="justLow" rtl="0" eaLnBrk="0" hangingPunct="0">
              <a:buFontTx/>
              <a:buAutoNum type="arabicPeriod"/>
            </a:pP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Determine the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mean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312330" name="Rectangle 11"/>
          <p:cNvSpPr>
            <a:spLocks noChangeArrowheads="1"/>
          </p:cNvSpPr>
          <p:nvPr/>
        </p:nvSpPr>
        <p:spPr bwMode="auto">
          <a:xfrm>
            <a:off x="0" y="1009799"/>
            <a:ext cx="889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2400" b="1" dirty="0">
                <a:cs typeface="Times New Roman" pitchFamily="18" charset="0"/>
              </a:rPr>
              <a:t>2-Determine the </a:t>
            </a:r>
            <a:r>
              <a:rPr lang="en-US" sz="2400" b="1" dirty="0">
                <a:solidFill>
                  <a:srgbClr val="FF0000"/>
                </a:solidFill>
                <a:cs typeface="Times New Roman" pitchFamily="18" charset="0"/>
              </a:rPr>
              <a:t>deviation</a:t>
            </a:r>
            <a:r>
              <a:rPr lang="en-US" sz="2400" b="1" dirty="0">
                <a:cs typeface="Times New Roman" pitchFamily="18" charset="0"/>
              </a:rPr>
              <a:t> of each value from the mean</a:t>
            </a:r>
            <a:r>
              <a:rPr lang="en-US" dirty="0">
                <a:cs typeface="Times New Roman" pitchFamily="18" charset="0"/>
              </a:rPr>
              <a:t> </a:t>
            </a:r>
          </a:p>
        </p:txBody>
      </p:sp>
      <p:sp>
        <p:nvSpPr>
          <p:cNvPr id="312331" name="Rectangle 12"/>
          <p:cNvSpPr>
            <a:spLocks noChangeArrowheads="1"/>
          </p:cNvSpPr>
          <p:nvPr/>
        </p:nvSpPr>
        <p:spPr bwMode="auto">
          <a:xfrm>
            <a:off x="0" y="1323509"/>
            <a:ext cx="72358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3-.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Square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each deviation of value from mean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  </a:t>
            </a:r>
          </a:p>
        </p:txBody>
      </p:sp>
      <p:sp>
        <p:nvSpPr>
          <p:cNvPr id="312332" name="Rectangle 13"/>
          <p:cNvSpPr>
            <a:spLocks noChangeArrowheads="1"/>
          </p:cNvSpPr>
          <p:nvPr/>
        </p:nvSpPr>
        <p:spPr bwMode="auto">
          <a:xfrm>
            <a:off x="0" y="177323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2800" b="1" dirty="0">
                <a:cs typeface="Times New Roman" pitchFamily="18" charset="0"/>
              </a:rPr>
              <a:t>4-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Sum </a:t>
            </a:r>
            <a:r>
              <a:rPr lang="en-US" sz="2800" b="1" dirty="0">
                <a:cs typeface="Times New Roman" pitchFamily="18" charset="0"/>
              </a:rPr>
              <a:t>these </a:t>
            </a:r>
            <a:r>
              <a:rPr lang="en-US" sz="2800" b="1" dirty="0">
                <a:solidFill>
                  <a:srgbClr val="002060"/>
                </a:solidFill>
                <a:cs typeface="Times New Roman" pitchFamily="18" charset="0"/>
              </a:rPr>
              <a:t>square deviation </a:t>
            </a:r>
            <a:r>
              <a:rPr lang="en-US" sz="2800" b="1" dirty="0">
                <a:cs typeface="Times New Roman" pitchFamily="18" charset="0"/>
              </a:rPr>
              <a:t>of value from mean</a:t>
            </a:r>
            <a:r>
              <a:rPr lang="en-US" sz="2800" dirty="0">
                <a:cs typeface="Times New Roman" pitchFamily="18" charset="0"/>
              </a:rPr>
              <a:t>   </a:t>
            </a:r>
          </a:p>
        </p:txBody>
      </p:sp>
      <p:sp>
        <p:nvSpPr>
          <p:cNvPr id="312333" name="Rectangle 14"/>
          <p:cNvSpPr>
            <a:spLocks noChangeArrowheads="1"/>
          </p:cNvSpPr>
          <p:nvPr/>
        </p:nvSpPr>
        <p:spPr bwMode="auto">
          <a:xfrm>
            <a:off x="0" y="2276465"/>
            <a:ext cx="89646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 dirty="0">
                <a:cs typeface="Times New Roman" pitchFamily="18" charset="0"/>
              </a:rPr>
              <a:t>                                          </a:t>
            </a:r>
            <a:r>
              <a:rPr lang="en-US" sz="2800" b="1" dirty="0">
                <a:cs typeface="Times New Roman" pitchFamily="18" charset="0"/>
              </a:rPr>
              <a:t>( sum of square)</a:t>
            </a:r>
            <a:r>
              <a:rPr lang="en-US" sz="2800" dirty="0">
                <a:cs typeface="Times New Roman" pitchFamily="18" charset="0"/>
              </a:rPr>
              <a:t> .</a:t>
            </a:r>
            <a:endParaRPr lang="en-US" sz="2800" dirty="0"/>
          </a:p>
          <a:p>
            <a:pPr algn="justLow" rtl="0" eaLnBrk="0" hangingPunct="0">
              <a:tabLst>
                <a:tab pos="457200" algn="l"/>
              </a:tabLst>
            </a:pP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5-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Divide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this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square deviation of value from mean by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N-1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2334" name="Rectangle 15"/>
          <p:cNvSpPr>
            <a:spLocks noChangeArrowheads="1"/>
          </p:cNvSpPr>
          <p:nvPr/>
        </p:nvSpPr>
        <p:spPr bwMode="auto">
          <a:xfrm>
            <a:off x="0" y="424266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  <a:endParaRPr lang="en-US" sz="1100" dirty="0">
              <a:solidFill>
                <a:srgbClr val="000000"/>
              </a:solidFill>
            </a:endParaRPr>
          </a:p>
          <a:p>
            <a:pPr algn="ctr" rtl="0" eaLnBrk="0" hangingPunct="0">
              <a:tabLst>
                <a:tab pos="457200" algn="l"/>
              </a:tabLst>
            </a:pPr>
            <a:r>
              <a:rPr lang="en-US" sz="2600" b="1" dirty="0">
                <a:cs typeface="Times New Roman" pitchFamily="18" charset="0"/>
              </a:rPr>
              <a:t>6-Take the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square root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of  deviation of value from mean</a:t>
            </a:r>
            <a:r>
              <a:rPr lang="en-US" sz="2600" dirty="0">
                <a:cs typeface="Times New Roman" pitchFamily="18" charset="0"/>
              </a:rPr>
              <a:t> </a:t>
            </a:r>
            <a:r>
              <a:rPr lang="en-US" sz="2600" b="1" dirty="0">
                <a:cs typeface="Times New Roman" pitchFamily="18" charset="0"/>
              </a:rPr>
              <a:t>by N-1</a:t>
            </a:r>
            <a:r>
              <a:rPr lang="en-US" sz="2600" dirty="0">
                <a:cs typeface="Times New Roman" pitchFamily="18" charset="0"/>
              </a:rPr>
              <a:t>   </a:t>
            </a:r>
            <a:endParaRPr lang="en-US" sz="2600" dirty="0"/>
          </a:p>
        </p:txBody>
      </p:sp>
      <p:sp>
        <p:nvSpPr>
          <p:cNvPr id="312335" name="Rectangle 16"/>
          <p:cNvSpPr>
            <a:spLocks noChangeArrowheads="1"/>
          </p:cNvSpPr>
          <p:nvPr/>
        </p:nvSpPr>
        <p:spPr bwMode="auto">
          <a:xfrm>
            <a:off x="2173288" y="5857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Low" rtl="0">
              <a:tabLst>
                <a:tab pos="457200" algn="l"/>
              </a:tabLst>
            </a:pPr>
            <a:r>
              <a:rPr lang="en-US" sz="1400">
                <a:solidFill>
                  <a:srgbClr val="000000"/>
                </a:solidFill>
                <a:cs typeface="Times New Roman" pitchFamily="18" charset="0"/>
              </a:rPr>
              <a:t> .</a:t>
            </a:r>
            <a:endParaRPr lang="en-US" sz="1800">
              <a:solidFill>
                <a:srgbClr val="000000"/>
              </a:solidFill>
            </a:endParaRPr>
          </a:p>
        </p:txBody>
      </p:sp>
      <p:graphicFrame>
        <p:nvGraphicFramePr>
          <p:cNvPr id="31233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960497"/>
              </p:ext>
            </p:extLst>
          </p:nvPr>
        </p:nvGraphicFramePr>
        <p:xfrm>
          <a:off x="3801980" y="3101975"/>
          <a:ext cx="2209884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5" name="Equation" r:id="rId14" imgW="952087" imgH="495085" progId="Equation.3">
                  <p:embed/>
                </p:oleObj>
              </mc:Choice>
              <mc:Fallback>
                <p:oleObj name="Equation" r:id="rId14" imgW="952087" imgH="495085" progId="Equation.3">
                  <p:embed/>
                  <p:pic>
                    <p:nvPicPr>
                      <p:cNvPr id="31233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1980" y="3101975"/>
                        <a:ext cx="2209884" cy="1089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37" name="Object 18"/>
          <p:cNvGraphicFramePr>
            <a:graphicFrameLocks noChangeAspect="1"/>
          </p:cNvGraphicFramePr>
          <p:nvPr/>
        </p:nvGraphicFramePr>
        <p:xfrm>
          <a:off x="5029200" y="2200275"/>
          <a:ext cx="1800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46" name="Equation" r:id="rId16" imgW="926698" imgH="304668" progId="Equation.3">
                  <p:embed/>
                </p:oleObj>
              </mc:Choice>
              <mc:Fallback>
                <p:oleObj name="Equation" r:id="rId16" imgW="926698" imgH="304668" progId="Equation.3">
                  <p:embed/>
                  <p:pic>
                    <p:nvPicPr>
                      <p:cNvPr id="312337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200275"/>
                        <a:ext cx="1800225" cy="476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3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29B1B16-474D-4C3A-A9AB-A37AEFF6DDE7}" type="slidenum">
              <a:rPr lang="ar-SA" sz="1400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3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066704"/>
              </p:ext>
            </p:extLst>
          </p:nvPr>
        </p:nvGraphicFramePr>
        <p:xfrm>
          <a:off x="683568" y="1083920"/>
          <a:ext cx="3489208" cy="41452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08228">
                  <a:extLst>
                    <a:ext uri="{9D8B030D-6E8A-4147-A177-3AD203B41FA5}">
                      <a16:colId xmlns:a16="http://schemas.microsoft.com/office/drawing/2014/main" val="3579085562"/>
                    </a:ext>
                  </a:extLst>
                </a:gridCol>
                <a:gridCol w="1203146">
                  <a:extLst>
                    <a:ext uri="{9D8B030D-6E8A-4147-A177-3AD203B41FA5}">
                      <a16:colId xmlns:a16="http://schemas.microsoft.com/office/drawing/2014/main" val="1197418049"/>
                    </a:ext>
                  </a:extLst>
                </a:gridCol>
                <a:gridCol w="877834">
                  <a:extLst>
                    <a:ext uri="{9D8B030D-6E8A-4147-A177-3AD203B41FA5}">
                      <a16:colId xmlns:a16="http://schemas.microsoft.com/office/drawing/2014/main" val="14688072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Score ²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score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1207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36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6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1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322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4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2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2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554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16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4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3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492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1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1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4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732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9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3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5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7255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4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2</a:t>
                      </a:r>
                      <a:endParaRPr lang="ar-J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/>
                        <a:t>6</a:t>
                      </a:r>
                      <a:endParaRPr lang="ar-JO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0448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70</a:t>
                      </a:r>
                      <a:endParaRPr lang="ar-JO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b="1" dirty="0" smtClean="0">
                          <a:solidFill>
                            <a:srgbClr val="0070C0"/>
                          </a:solidFill>
                        </a:rPr>
                        <a:t>18</a:t>
                      </a:r>
                      <a:endParaRPr lang="ar-JO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ar-JO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5689766"/>
                  </a:ext>
                </a:extLst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178133"/>
              </p:ext>
            </p:extLst>
          </p:nvPr>
        </p:nvGraphicFramePr>
        <p:xfrm>
          <a:off x="4571999" y="620688"/>
          <a:ext cx="3043989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6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1999" y="620688"/>
                        <a:ext cx="3043989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745786"/>
              </p:ext>
            </p:extLst>
          </p:nvPr>
        </p:nvGraphicFramePr>
        <p:xfrm>
          <a:off x="4560257" y="1816768"/>
          <a:ext cx="4174669" cy="1200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7" name="Equation" r:id="rId5" imgW="1968500" imgH="431800" progId="Equation.3">
                  <p:embed/>
                </p:oleObj>
              </mc:Choice>
              <mc:Fallback>
                <p:oleObj name="Equation" r:id="rId5" imgW="1968500" imgH="4318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0257" y="1816768"/>
                        <a:ext cx="4174669" cy="12005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8264314"/>
              </p:ext>
            </p:extLst>
          </p:nvPr>
        </p:nvGraphicFramePr>
        <p:xfrm>
          <a:off x="4716016" y="3397816"/>
          <a:ext cx="4018910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8" name="Equation" r:id="rId7" imgW="1409700" imgH="609600" progId="Equation.3">
                  <p:embed/>
                </p:oleObj>
              </mc:Choice>
              <mc:Fallback>
                <p:oleObj name="Equation" r:id="rId7" imgW="1409700" imgH="6096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3397816"/>
                        <a:ext cx="4018910" cy="1584176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896412" y="5229200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1"/>
            <a:r>
              <a:rPr lang="en-US" sz="2800" u="sng" dirty="0" smtClean="0">
                <a:solidFill>
                  <a:srgbClr val="FF0000"/>
                </a:solidFill>
              </a:rPr>
              <a:t>70 </a:t>
            </a:r>
            <a:r>
              <a:rPr lang="en-US" sz="2800" u="sng" dirty="0" smtClean="0">
                <a:solidFill>
                  <a:prstClr val="black"/>
                </a:solidFill>
              </a:rPr>
              <a:t>  -</a:t>
            </a:r>
            <a:r>
              <a:rPr lang="en-US" sz="2800" u="sng" dirty="0" smtClean="0">
                <a:solidFill>
                  <a:srgbClr val="0070C0"/>
                </a:solidFill>
              </a:rPr>
              <a:t>18X 18</a:t>
            </a:r>
            <a:r>
              <a:rPr lang="en-US" sz="2800" u="sng" dirty="0" smtClean="0">
                <a:solidFill>
                  <a:prstClr val="black"/>
                </a:solidFill>
              </a:rPr>
              <a:t>/6 </a:t>
            </a:r>
            <a:r>
              <a:rPr lang="en-US" sz="2800" dirty="0" smtClean="0">
                <a:solidFill>
                  <a:prstClr val="black"/>
                </a:solidFill>
              </a:rPr>
              <a:t> =     70-54=16/5= 3.2</a:t>
            </a:r>
          </a:p>
          <a:p>
            <a:pPr lvl="0" rtl="1"/>
            <a:r>
              <a:rPr lang="en-US" sz="2800" dirty="0" smtClean="0">
                <a:solidFill>
                  <a:prstClr val="black"/>
                </a:solidFill>
              </a:rPr>
              <a:t>                5</a:t>
            </a:r>
            <a:endParaRPr lang="ar-JO" sz="2800" dirty="0" smtClean="0">
              <a:solidFill>
                <a:prstClr val="black"/>
              </a:solidFill>
            </a:endParaRPr>
          </a:p>
          <a:p>
            <a:pPr lvl="0" rtl="1"/>
            <a:r>
              <a:rPr lang="en-US" sz="2800" dirty="0" smtClean="0">
                <a:solidFill>
                  <a:prstClr val="black"/>
                </a:solidFill>
              </a:rPr>
              <a:t>√3.2        </a:t>
            </a:r>
            <a:r>
              <a:rPr lang="en-US" sz="2800" smtClean="0">
                <a:solidFill>
                  <a:prstClr val="black"/>
                </a:solidFill>
              </a:rPr>
              <a:t>=   1.789</a:t>
            </a:r>
            <a:r>
              <a:rPr lang="en-US" sz="2800" smtClean="0">
                <a:solidFill>
                  <a:srgbClr val="FF0000"/>
                </a:solidFill>
              </a:rPr>
              <a:t>???????</a:t>
            </a:r>
            <a:r>
              <a:rPr lang="ar-JO" sz="2800" dirty="0" smtClean="0">
                <a:solidFill>
                  <a:prstClr val="black"/>
                </a:solidFill>
              </a:rPr>
              <a:t>         </a:t>
            </a:r>
            <a:endParaRPr lang="ar-JO" sz="2800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151" y="353029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Short Cut Method </a:t>
            </a:r>
            <a:endParaRPr lang="en-MY" sz="28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15616" y="6165304"/>
            <a:ext cx="504056" cy="25004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05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79512" y="548680"/>
            <a:ext cx="8964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Short Cut Method for S.D</a:t>
            </a:r>
          </a:p>
          <a:p>
            <a:r>
              <a:rPr lang="en-MY" sz="2800" dirty="0" smtClean="0"/>
              <a:t>1-</a:t>
            </a:r>
            <a:r>
              <a:rPr lang="en-MY" sz="2800" dirty="0" smtClean="0">
                <a:solidFill>
                  <a:srgbClr val="FF0000"/>
                </a:solidFill>
              </a:rPr>
              <a:t>Square</a:t>
            </a:r>
            <a:r>
              <a:rPr lang="en-MY" sz="2800" dirty="0" smtClean="0"/>
              <a:t> </a:t>
            </a:r>
            <a:r>
              <a:rPr lang="en-MY" sz="2800" b="1" dirty="0" smtClean="0">
                <a:solidFill>
                  <a:schemeClr val="tx2"/>
                </a:solidFill>
              </a:rPr>
              <a:t>each absolute </a:t>
            </a:r>
            <a:r>
              <a:rPr lang="en-MY" sz="2800" dirty="0" smtClean="0"/>
              <a:t>individual value    .</a:t>
            </a:r>
          </a:p>
          <a:p>
            <a:r>
              <a:rPr lang="en-MY" sz="2800" dirty="0" smtClean="0"/>
              <a:t>2-</a:t>
            </a:r>
            <a:r>
              <a:rPr lang="en-MY" sz="2800" dirty="0" smtClean="0">
                <a:solidFill>
                  <a:srgbClr val="FF0000"/>
                </a:solidFill>
              </a:rPr>
              <a:t>Sum </a:t>
            </a:r>
            <a:r>
              <a:rPr lang="en-MY" sz="2800" dirty="0"/>
              <a:t>these </a:t>
            </a:r>
            <a:r>
              <a:rPr lang="en-MY" sz="2800" b="1" dirty="0">
                <a:solidFill>
                  <a:srgbClr val="0070C0"/>
                </a:solidFill>
              </a:rPr>
              <a:t>squared values</a:t>
            </a:r>
            <a:r>
              <a:rPr lang="en-MY" sz="2800" dirty="0"/>
              <a:t>                       .</a:t>
            </a:r>
          </a:p>
          <a:p>
            <a:r>
              <a:rPr lang="en-MY" sz="2600" b="1" dirty="0" smtClean="0">
                <a:solidFill>
                  <a:srgbClr val="FF0000"/>
                </a:solidFill>
              </a:rPr>
              <a:t>3-Sum </a:t>
            </a:r>
            <a:r>
              <a:rPr lang="en-MY" sz="2600" b="1" dirty="0">
                <a:solidFill>
                  <a:srgbClr val="FF0000"/>
                </a:solidFill>
              </a:rPr>
              <a:t>the all absolute value </a:t>
            </a:r>
            <a:r>
              <a:rPr lang="en-MY" sz="2600" dirty="0"/>
              <a:t>of observation       </a:t>
            </a:r>
            <a:r>
              <a:rPr lang="en-MY" sz="2800" dirty="0"/>
              <a:t>.</a:t>
            </a:r>
          </a:p>
          <a:p>
            <a:r>
              <a:rPr lang="en-MY" sz="2800" dirty="0" smtClean="0"/>
              <a:t>4-</a:t>
            </a:r>
            <a:r>
              <a:rPr lang="en-MY" sz="2800" dirty="0" smtClean="0">
                <a:solidFill>
                  <a:srgbClr val="FF0000"/>
                </a:solidFill>
              </a:rPr>
              <a:t>Square</a:t>
            </a:r>
            <a:r>
              <a:rPr lang="en-MY" sz="2800" dirty="0" smtClean="0"/>
              <a:t> </a:t>
            </a:r>
            <a:r>
              <a:rPr lang="en-MY" sz="2800" dirty="0"/>
              <a:t>this </a:t>
            </a:r>
            <a:r>
              <a:rPr lang="en-MY" sz="2800" b="1" dirty="0">
                <a:solidFill>
                  <a:schemeClr val="tx2"/>
                </a:solidFill>
              </a:rPr>
              <a:t>sum </a:t>
            </a:r>
            <a:r>
              <a:rPr lang="en-MY" sz="2800" dirty="0"/>
              <a:t>of absolute </a:t>
            </a:r>
            <a:r>
              <a:rPr lang="en-MY" sz="2800" dirty="0" smtClean="0"/>
              <a:t>values</a:t>
            </a:r>
            <a:endParaRPr lang="en-MY" sz="2800" dirty="0"/>
          </a:p>
          <a:p>
            <a:r>
              <a:rPr lang="en-MY" sz="2800" dirty="0" smtClean="0"/>
              <a:t>5-</a:t>
            </a:r>
            <a:r>
              <a:rPr lang="en-MY" sz="2800" dirty="0" smtClean="0">
                <a:solidFill>
                  <a:srgbClr val="FF0000"/>
                </a:solidFill>
              </a:rPr>
              <a:t>Divide</a:t>
            </a:r>
            <a:r>
              <a:rPr lang="en-MY" sz="2800" dirty="0" smtClean="0"/>
              <a:t> </a:t>
            </a:r>
            <a:r>
              <a:rPr lang="en-MY" sz="2800" dirty="0"/>
              <a:t>this </a:t>
            </a:r>
            <a:r>
              <a:rPr lang="en-MY" sz="2800" dirty="0">
                <a:solidFill>
                  <a:schemeClr val="tx2"/>
                </a:solidFill>
              </a:rPr>
              <a:t>sum of absolute </a:t>
            </a:r>
            <a:r>
              <a:rPr lang="en-MY" sz="2800" dirty="0"/>
              <a:t>values </a:t>
            </a:r>
            <a:r>
              <a:rPr lang="en-MY" sz="2800" dirty="0">
                <a:solidFill>
                  <a:schemeClr val="tx2"/>
                </a:solidFill>
              </a:rPr>
              <a:t>by</a:t>
            </a:r>
            <a:r>
              <a:rPr lang="en-MY" sz="2800" dirty="0"/>
              <a:t> </a:t>
            </a:r>
            <a:r>
              <a:rPr lang="en-MY" sz="2800" dirty="0">
                <a:solidFill>
                  <a:srgbClr val="FF0000"/>
                </a:solidFill>
              </a:rPr>
              <a:t>N</a:t>
            </a:r>
            <a:r>
              <a:rPr lang="en-MY" sz="2800" dirty="0"/>
              <a:t>                 .</a:t>
            </a:r>
          </a:p>
          <a:p>
            <a:endParaRPr lang="en-MY" sz="2800" dirty="0" smtClean="0"/>
          </a:p>
          <a:p>
            <a:r>
              <a:rPr lang="en-MY" sz="2800" dirty="0" smtClean="0"/>
              <a:t>6-</a:t>
            </a:r>
            <a:r>
              <a:rPr lang="en-MY" sz="2600" dirty="0" smtClean="0">
                <a:solidFill>
                  <a:srgbClr val="FF0000"/>
                </a:solidFill>
              </a:rPr>
              <a:t>Subtract </a:t>
            </a:r>
            <a:r>
              <a:rPr lang="en-MY" sz="2800" dirty="0" smtClean="0"/>
              <a:t>             </a:t>
            </a:r>
            <a:r>
              <a:rPr lang="en-MY" sz="2600" dirty="0" smtClean="0"/>
              <a:t>from</a:t>
            </a:r>
            <a:r>
              <a:rPr lang="en-MY" sz="2800" dirty="0" smtClean="0"/>
              <a:t>                                      (</a:t>
            </a:r>
            <a:r>
              <a:rPr lang="en-MY" sz="2800" b="1" dirty="0">
                <a:solidFill>
                  <a:srgbClr val="0070C0"/>
                </a:solidFill>
              </a:rPr>
              <a:t>sum of square</a:t>
            </a:r>
            <a:r>
              <a:rPr lang="en-MY" sz="2800" dirty="0" smtClean="0"/>
              <a:t>)</a:t>
            </a:r>
            <a:endParaRPr lang="en-MY" sz="2800" dirty="0"/>
          </a:p>
          <a:p>
            <a:r>
              <a:rPr lang="en-MY" sz="2600" dirty="0" smtClean="0"/>
              <a:t>7-</a:t>
            </a:r>
            <a:r>
              <a:rPr lang="en-MY" sz="2600" dirty="0" smtClean="0">
                <a:solidFill>
                  <a:srgbClr val="FF0000"/>
                </a:solidFill>
              </a:rPr>
              <a:t>Divided</a:t>
            </a:r>
            <a:r>
              <a:rPr lang="en-MY" sz="2600" dirty="0" smtClean="0"/>
              <a:t> </a:t>
            </a:r>
            <a:r>
              <a:rPr lang="en-MY" sz="2600" dirty="0"/>
              <a:t>all this result by </a:t>
            </a:r>
            <a:r>
              <a:rPr lang="en-MY" sz="2600" dirty="0">
                <a:solidFill>
                  <a:srgbClr val="FF0000"/>
                </a:solidFill>
              </a:rPr>
              <a:t>N-1 </a:t>
            </a:r>
            <a:r>
              <a:rPr lang="en-MY" sz="2800" dirty="0"/>
              <a:t>,    </a:t>
            </a:r>
            <a:endParaRPr lang="en-MY" sz="2800" dirty="0" smtClean="0"/>
          </a:p>
          <a:p>
            <a:endParaRPr lang="en-MY" sz="2800" dirty="0" smtClean="0"/>
          </a:p>
          <a:p>
            <a:r>
              <a:rPr lang="en-MY" sz="2800" dirty="0" smtClean="0"/>
              <a:t>8-</a:t>
            </a:r>
            <a:r>
              <a:rPr lang="en-MY" sz="2600" dirty="0" smtClean="0">
                <a:solidFill>
                  <a:srgbClr val="FF0000"/>
                </a:solidFill>
              </a:rPr>
              <a:t>Take</a:t>
            </a:r>
            <a:r>
              <a:rPr lang="en-MY" sz="2600" dirty="0" smtClean="0"/>
              <a:t> </a:t>
            </a:r>
            <a:r>
              <a:rPr lang="en-MY" sz="2600" dirty="0"/>
              <a:t>the </a:t>
            </a:r>
            <a:r>
              <a:rPr lang="en-MY" sz="2600" dirty="0">
                <a:solidFill>
                  <a:srgbClr val="FF0000"/>
                </a:solidFill>
              </a:rPr>
              <a:t>square root </a:t>
            </a:r>
            <a:r>
              <a:rPr lang="en-MY" sz="2600" dirty="0"/>
              <a:t>of this last result, </a:t>
            </a:r>
          </a:p>
        </p:txBody>
      </p:sp>
      <p:pic>
        <p:nvPicPr>
          <p:cNvPr id="52246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80728"/>
            <a:ext cx="60634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47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29" y="3515269"/>
            <a:ext cx="787545" cy="53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6264188" y="1916832"/>
          <a:ext cx="2808312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8" name="Equation" r:id="rId5" imgW="1651000" imgH="254000" progId="Equation.3">
                  <p:embed/>
                </p:oleObj>
              </mc:Choice>
              <mc:Fallback>
                <p:oleObj name="Equation" r:id="rId5" imgW="1651000" imgH="254000" progId="Equation.3">
                  <p:embed/>
                  <p:pic>
                    <p:nvPicPr>
                      <p:cNvPr id="25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188" y="1916832"/>
                        <a:ext cx="2808312" cy="5760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-194561" y="428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/>
          </p:nvPr>
        </p:nvGraphicFramePr>
        <p:xfrm>
          <a:off x="4995807" y="1509967"/>
          <a:ext cx="1076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9" name="Equation" r:id="rId7" imgW="520474" imgH="253890" progId="Equation.3">
                  <p:embed/>
                </p:oleObj>
              </mc:Choice>
              <mc:Fallback>
                <p:oleObj name="Equation" r:id="rId7" imgW="520474" imgH="25389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5807" y="1509967"/>
                        <a:ext cx="10763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0" y="39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228453"/>
              </p:ext>
            </p:extLst>
          </p:nvPr>
        </p:nvGraphicFramePr>
        <p:xfrm>
          <a:off x="6578797" y="2651050"/>
          <a:ext cx="1518456" cy="7059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0" name="Equation" r:id="rId9" imgW="571252" imgH="444307" progId="Equation.3">
                  <p:embed/>
                </p:oleObj>
              </mc:Choice>
              <mc:Fallback>
                <p:oleObj name="Equation" r:id="rId9" imgW="571252" imgH="444307" progId="Equation.3">
                  <p:embed/>
                  <p:pic>
                    <p:nvPicPr>
                      <p:cNvPr id="31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797" y="2651050"/>
                        <a:ext cx="1518456" cy="7059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4" name="Rectangle 32"/>
          <p:cNvSpPr>
            <a:spLocks noChangeArrowheads="1"/>
          </p:cNvSpPr>
          <p:nvPr/>
        </p:nvSpPr>
        <p:spPr bwMode="auto">
          <a:xfrm>
            <a:off x="0" y="590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25" name="Object 52224"/>
          <p:cNvGraphicFramePr>
            <a:graphicFrameLocks noChangeAspect="1"/>
          </p:cNvGraphicFramePr>
          <p:nvPr>
            <p:extLst/>
          </p:nvPr>
        </p:nvGraphicFramePr>
        <p:xfrm>
          <a:off x="1907704" y="3527243"/>
          <a:ext cx="108012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1" name="Equation" r:id="rId11" imgW="571252" imgH="444307" progId="Equation.3">
                  <p:embed/>
                </p:oleObj>
              </mc:Choice>
              <mc:Fallback>
                <p:oleObj name="Equation" r:id="rId11" imgW="571252" imgH="444307" progId="Equation.3">
                  <p:embed/>
                  <p:pic>
                    <p:nvPicPr>
                      <p:cNvPr id="52225" name="Object 52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527243"/>
                        <a:ext cx="1080120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27" name="Object 52226"/>
          <p:cNvGraphicFramePr>
            <a:graphicFrameLocks noChangeAspect="1"/>
          </p:cNvGraphicFramePr>
          <p:nvPr>
            <p:extLst/>
          </p:nvPr>
        </p:nvGraphicFramePr>
        <p:xfrm>
          <a:off x="4860032" y="3415293"/>
          <a:ext cx="170497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2" name="Equation" r:id="rId12" imgW="1066800" imgH="431800" progId="Equation.3">
                  <p:embed/>
                </p:oleObj>
              </mc:Choice>
              <mc:Fallback>
                <p:oleObj name="Equation" r:id="rId12" imgW="1066800" imgH="431800" progId="Equation.3">
                  <p:embed/>
                  <p:pic>
                    <p:nvPicPr>
                      <p:cNvPr id="52227" name="Object 52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415293"/>
                        <a:ext cx="1704975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41"/>
          <p:cNvSpPr>
            <a:spLocks noChangeArrowheads="1"/>
          </p:cNvSpPr>
          <p:nvPr/>
        </p:nvSpPr>
        <p:spPr bwMode="auto">
          <a:xfrm>
            <a:off x="0" y="600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2229" name="Right Arrow 52228"/>
          <p:cNvSpPr/>
          <p:nvPr/>
        </p:nvSpPr>
        <p:spPr>
          <a:xfrm>
            <a:off x="4367371" y="3750174"/>
            <a:ext cx="618368" cy="60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2230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31" name="Object 52230"/>
          <p:cNvGraphicFramePr>
            <a:graphicFrameLocks noChangeAspect="1"/>
          </p:cNvGraphicFramePr>
          <p:nvPr>
            <p:extLst/>
          </p:nvPr>
        </p:nvGraphicFramePr>
        <p:xfrm>
          <a:off x="4860032" y="3933056"/>
          <a:ext cx="2478554" cy="864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3" name="Equation" r:id="rId14" imgW="1473200" imgH="622300" progId="Equation.3">
                  <p:embed/>
                </p:oleObj>
              </mc:Choice>
              <mc:Fallback>
                <p:oleObj name="Equation" r:id="rId14" imgW="1473200" imgH="622300" progId="Equation.3">
                  <p:embed/>
                  <p:pic>
                    <p:nvPicPr>
                      <p:cNvPr id="52231" name="Object 52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933056"/>
                        <a:ext cx="2478554" cy="864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2" name="Rectangle 44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52233" name="Rectangle 4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2234" name="Object 522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474175"/>
              </p:ext>
            </p:extLst>
          </p:nvPr>
        </p:nvGraphicFramePr>
        <p:xfrm>
          <a:off x="5211291" y="5301208"/>
          <a:ext cx="3041898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94" name="Equation" r:id="rId16" imgW="1714500" imgH="660400" progId="Equation.3">
                  <p:embed/>
                </p:oleObj>
              </mc:Choice>
              <mc:Fallback>
                <p:oleObj name="Equation" r:id="rId16" imgW="1714500" imgH="660400" progId="Equation.3">
                  <p:embed/>
                  <p:pic>
                    <p:nvPicPr>
                      <p:cNvPr id="52234" name="Object 52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291" y="5301208"/>
                        <a:ext cx="3041898" cy="122413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83A9A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35" name="Rectangle 47"/>
          <p:cNvSpPr>
            <a:spLocks noChangeArrowheads="1"/>
          </p:cNvSpPr>
          <p:nvPr/>
        </p:nvSpPr>
        <p:spPr bwMode="auto">
          <a:xfrm>
            <a:off x="0" y="657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41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364317"/>
              </p:ext>
            </p:extLst>
          </p:nvPr>
        </p:nvGraphicFramePr>
        <p:xfrm>
          <a:off x="863588" y="484500"/>
          <a:ext cx="7416824" cy="3013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4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575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r>
                        <a:rPr lang="en-US" sz="2400" dirty="0" smtClean="0">
                          <a:effectLst/>
                        </a:rPr>
                        <a:t> 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Score 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Freq.(</a:t>
                      </a:r>
                      <a:r>
                        <a:rPr lang="en-US" sz="2400" dirty="0" err="1" smtClean="0">
                          <a:effectLst/>
                        </a:rPr>
                        <a:t>No.of</a:t>
                      </a:r>
                      <a:r>
                        <a:rPr lang="en-US" sz="2400" dirty="0" smtClean="0">
                          <a:effectLst/>
                        </a:rPr>
                        <a:t> Students)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</a:rPr>
                        <a:t>XF</a:t>
                      </a:r>
                      <a:endParaRPr lang="en-MY" sz="28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r>
                        <a:rPr lang="en-US" sz="28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</a:rPr>
                        <a:t>F</a:t>
                      </a:r>
                      <a:endParaRPr lang="en-MY" sz="2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31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en-MY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2=12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=72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458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MY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endParaRPr lang="en-MY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effectLst/>
                        </a:rPr>
                        <a:t>4=8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4</a:t>
                      </a:r>
                      <a:r>
                        <a:rPr lang="en-US" sz="2400" dirty="0">
                          <a:effectLst/>
                        </a:rPr>
                        <a:t>=16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152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endParaRPr lang="en-MY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3=12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4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3</a:t>
                      </a:r>
                      <a:r>
                        <a:rPr lang="en-US" sz="2400" dirty="0">
                          <a:effectLst/>
                        </a:rPr>
                        <a:t>=48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95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en-MY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5=5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5</a:t>
                      </a:r>
                      <a:r>
                        <a:rPr lang="en-US" sz="2400" dirty="0">
                          <a:effectLst/>
                        </a:rPr>
                        <a:t>=5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718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en-MY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2=6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=18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7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en-MY" sz="24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endParaRPr lang="en-MY" sz="2400" dirty="0">
                        <a:solidFill>
                          <a:srgbClr val="0070C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</a:t>
                      </a:r>
                      <a:r>
                        <a:rPr lang="en-US" sz="240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>
                          <a:effectLst/>
                        </a:rPr>
                        <a:t>6=12</a:t>
                      </a:r>
                      <a:endParaRPr lang="en-MY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baseline="30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  <a:sym typeface="Symbol"/>
                        </a:rPr>
                        <a:t></a:t>
                      </a:r>
                      <a:r>
                        <a:rPr lang="en-US" sz="2400" dirty="0">
                          <a:solidFill>
                            <a:srgbClr val="0070C0"/>
                          </a:solidFill>
                          <a:effectLst/>
                        </a:rPr>
                        <a:t>6</a:t>
                      </a:r>
                      <a:r>
                        <a:rPr lang="en-US" sz="2400" dirty="0">
                          <a:effectLst/>
                        </a:rPr>
                        <a:t>=24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2008">
                <a:tc gridSpan="2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total</a:t>
                      </a: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MY" sz="2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55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183</a:t>
                      </a:r>
                      <a:endParaRPr lang="en-MY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4372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Example 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804633"/>
              </p:ext>
            </p:extLst>
          </p:nvPr>
        </p:nvGraphicFramePr>
        <p:xfrm>
          <a:off x="339771" y="3407253"/>
          <a:ext cx="2664296" cy="1080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6" name="Equation" r:id="rId3" imgW="1129810" imgH="444307" progId="Equation.3">
                  <p:embed/>
                </p:oleObj>
              </mc:Choice>
              <mc:Fallback>
                <p:oleObj name="Equation" r:id="rId3" imgW="1129810" imgH="444307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71" y="3407253"/>
                        <a:ext cx="2664296" cy="10801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571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4069328"/>
              </p:ext>
            </p:extLst>
          </p:nvPr>
        </p:nvGraphicFramePr>
        <p:xfrm>
          <a:off x="4323355" y="3444304"/>
          <a:ext cx="357737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7" name="Equation" r:id="rId5" imgW="1968500" imgH="431800" progId="Equation.3">
                  <p:embed/>
                </p:oleObj>
              </mc:Choice>
              <mc:Fallback>
                <p:oleObj name="Equation" r:id="rId5" imgW="1968500" imgH="431800" progId="Equation.3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355" y="3444304"/>
                        <a:ext cx="3577374" cy="93610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80875"/>
              </p:ext>
            </p:extLst>
          </p:nvPr>
        </p:nvGraphicFramePr>
        <p:xfrm>
          <a:off x="200095" y="4487373"/>
          <a:ext cx="3068364" cy="158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8" name="Equation" r:id="rId7" imgW="1409700" imgH="609600" progId="Equation.3">
                  <p:embed/>
                </p:oleObj>
              </mc:Choice>
              <mc:Fallback>
                <p:oleObj name="Equation" r:id="rId7" imgW="1409700" imgH="609600" progId="Equation.3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95" y="4487373"/>
                        <a:ext cx="3068364" cy="1584176"/>
                      </a:xfrm>
                      <a:prstGeom prst="rect">
                        <a:avLst/>
                      </a:prstGeom>
                      <a:noFill/>
                      <a:ln w="317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718838"/>
              </p:ext>
            </p:extLst>
          </p:nvPr>
        </p:nvGraphicFramePr>
        <p:xfrm>
          <a:off x="3268459" y="4361782"/>
          <a:ext cx="5314862" cy="1631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9" name="Equation" r:id="rId9" imgW="2324100" imgH="596900" progId="Equation.3">
                  <p:embed/>
                </p:oleObj>
              </mc:Choice>
              <mc:Fallback>
                <p:oleObj name="Equation" r:id="rId9" imgW="2324100" imgH="596900" progId="Equation.3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8459" y="4361782"/>
                        <a:ext cx="5314862" cy="163127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sp>
        <p:nvSpPr>
          <p:cNvPr id="16" name="Rectangle 15"/>
          <p:cNvSpPr/>
          <p:nvPr/>
        </p:nvSpPr>
        <p:spPr>
          <a:xfrm>
            <a:off x="8109770" y="5531454"/>
            <a:ext cx="8223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scor²</a:t>
            </a:r>
            <a:endParaRPr lang="en-MY" sz="2400" dirty="0"/>
          </a:p>
        </p:txBody>
      </p:sp>
      <p:sp>
        <p:nvSpPr>
          <p:cNvPr id="17" name="Rectangle 16"/>
          <p:cNvSpPr/>
          <p:nvPr/>
        </p:nvSpPr>
        <p:spPr>
          <a:xfrm>
            <a:off x="4344500" y="10719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>
                <a:solidFill>
                  <a:srgbClr val="0070C0"/>
                </a:solidFill>
              </a:rPr>
              <a:t>Short Cut Method </a:t>
            </a:r>
            <a:endParaRPr lang="en-MY" sz="28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90449" y="6139370"/>
            <a:ext cx="3525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MY" sz="2800" b="1" dirty="0" smtClean="0">
                <a:solidFill>
                  <a:srgbClr val="C00000"/>
                </a:solidFill>
              </a:rPr>
              <a:t>S.D = √2.166  =  1.472</a:t>
            </a:r>
            <a:endParaRPr lang="en-MY" sz="2800" b="1" dirty="0">
              <a:solidFill>
                <a:srgbClr val="C0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5137484" y="6259685"/>
            <a:ext cx="60157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15989" y="6122941"/>
            <a:ext cx="1203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??????</a:t>
            </a:r>
            <a:endParaRPr lang="en-MY" sz="24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615989" y="6400980"/>
            <a:ext cx="1528011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51291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B216E25-7377-4FAB-87A9-34BCCD0E2EC3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334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53B751DC-AB39-4CC7-A91D-6507068681B0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19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13348" name="Rectangle 5"/>
          <p:cNvSpPr>
            <a:spLocks noChangeArrowheads="1"/>
          </p:cNvSpPr>
          <p:nvPr/>
        </p:nvSpPr>
        <p:spPr bwMode="auto">
          <a:xfrm>
            <a:off x="179512" y="214482"/>
            <a:ext cx="93735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/>
            <a:r>
              <a:rPr lang="en-US" sz="2800" b="1" u="sng" dirty="0">
                <a:solidFill>
                  <a:srgbClr val="C00000"/>
                </a:solidFill>
                <a:cs typeface="Times New Roman" pitchFamily="18" charset="0"/>
              </a:rPr>
              <a:t>Disadvantage Limitation or Drawback of S.D</a:t>
            </a:r>
            <a:endParaRPr lang="en-US" sz="2800" b="1" dirty="0">
              <a:solidFill>
                <a:srgbClr val="C00000"/>
              </a:solidFill>
              <a:cs typeface="Times New Roman" pitchFamily="18" charset="0"/>
            </a:endParaRPr>
          </a:p>
          <a:p>
            <a:pPr rtl="0" eaLnBrk="0" hangingPunct="0"/>
            <a:r>
              <a:rPr lang="en-US" sz="2600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cs typeface="Times New Roman" pitchFamily="18" charset="0"/>
              </a:rPr>
              <a:t>It is depend on the unit of measurement</a:t>
            </a:r>
            <a:r>
              <a:rPr lang="en-US" sz="2800" dirty="0">
                <a:solidFill>
                  <a:srgbClr val="0070C0"/>
                </a:solidFill>
                <a:cs typeface="Times New Roman" pitchFamily="18" charset="0"/>
              </a:rPr>
              <a:t>, </a:t>
            </a:r>
            <a:endParaRPr lang="en-US" sz="2800" dirty="0" smtClean="0">
              <a:solidFill>
                <a:srgbClr val="0070C0"/>
              </a:solidFill>
              <a:cs typeface="Times New Roman" pitchFamily="18" charset="0"/>
            </a:endParaRPr>
          </a:p>
          <a:p>
            <a:pPr rtl="0" eaLnBrk="0" hangingPunct="0"/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we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can't compare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between two or more 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data </a:t>
            </a:r>
          </a:p>
          <a:p>
            <a:pPr rtl="0" eaLnBrk="0" hangingPunct="0"/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to overcome 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this                                                            </a:t>
            </a:r>
            <a:endParaRPr lang="en-US" sz="2800" b="1" u="sng" dirty="0" smtClean="0">
              <a:solidFill>
                <a:srgbClr val="0070C0"/>
              </a:solidFill>
              <a:cs typeface="Times New Roman" pitchFamily="18" charset="0"/>
              <a:sym typeface="Symbol" pitchFamily="18" charset="2"/>
            </a:endParaRPr>
          </a:p>
          <a:p>
            <a:pPr rtl="0" eaLnBrk="0" hangingPunct="0"/>
            <a:r>
              <a:rPr lang="en-US" sz="2800" b="1" u="sng" dirty="0" smtClean="0">
                <a:solidFill>
                  <a:srgbClr val="C00000"/>
                </a:solidFill>
                <a:cs typeface="Times New Roman" pitchFamily="18" charset="0"/>
                <a:sym typeface="Symbol" pitchFamily="18" charset="2"/>
              </a:rPr>
              <a:t>Coefficient of Variation    C.V</a:t>
            </a:r>
            <a:endParaRPr lang="en-US" sz="2800" b="1" dirty="0" smtClean="0">
              <a:solidFill>
                <a:srgbClr val="C00000"/>
              </a:solidFill>
              <a:sym typeface="Symbol" pitchFamily="18" charset="2"/>
            </a:endParaRPr>
          </a:p>
          <a:p>
            <a:pPr rtl="0" eaLnBrk="0" hangingPunct="0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>
                <a:cs typeface="Times New Roman" pitchFamily="18" charset="0"/>
                <a:sym typeface="Symbol" pitchFamily="18" charset="2"/>
              </a:rPr>
              <a:t>It is representing by measuring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>
                <a:cs typeface="Times New Roman" pitchFamily="18" charset="0"/>
                <a:sym typeface="Symbol" pitchFamily="18" charset="2"/>
              </a:rPr>
              <a:t>the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variation</a:t>
            </a:r>
            <a:r>
              <a:rPr lang="en-US" sz="2800" b="1" dirty="0">
                <a:cs typeface="Times New Roman" pitchFamily="18" charset="0"/>
                <a:sym typeface="Symbol" pitchFamily="18" charset="2"/>
              </a:rPr>
              <a:t> in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relation</a:t>
            </a:r>
            <a:r>
              <a:rPr lang="en-US" sz="2800" b="1" dirty="0">
                <a:cs typeface="Times New Roman" pitchFamily="18" charset="0"/>
                <a:sym typeface="Symbol" pitchFamily="18" charset="2"/>
              </a:rPr>
              <a:t> to the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percentage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 of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mean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b="1" dirty="0">
                <a:cs typeface="Times New Roman" pitchFamily="18" charset="0"/>
                <a:sym typeface="Symbol" pitchFamily="18" charset="2"/>
              </a:rPr>
              <a:t>of that </a:t>
            </a:r>
            <a:r>
              <a:rPr lang="en-US" sz="2800" b="1" dirty="0" smtClean="0">
                <a:cs typeface="Times New Roman" pitchFamily="18" charset="0"/>
                <a:sym typeface="Symbol" pitchFamily="18" charset="2"/>
              </a:rPr>
              <a:t>data</a:t>
            </a:r>
            <a:endParaRPr lang="en-US" sz="2800" dirty="0"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3133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950112"/>
              </p:ext>
            </p:extLst>
          </p:nvPr>
        </p:nvGraphicFramePr>
        <p:xfrm>
          <a:off x="921544" y="3343125"/>
          <a:ext cx="3529012" cy="995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4" name="Equation" r:id="rId4" imgW="1167893" imgH="431613" progId="Equation.3">
                  <p:embed/>
                </p:oleObj>
              </mc:Choice>
              <mc:Fallback>
                <p:oleObj name="Equation" r:id="rId4" imgW="1167893" imgH="431613" progId="Equation.3">
                  <p:embed/>
                  <p:pic>
                    <p:nvPicPr>
                      <p:cNvPr id="3133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544" y="3343125"/>
                        <a:ext cx="3529012" cy="995634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50" name="Rectangle 6"/>
          <p:cNvSpPr>
            <a:spLocks noChangeArrowheads="1"/>
          </p:cNvSpPr>
          <p:nvPr/>
        </p:nvSpPr>
        <p:spPr bwMode="auto">
          <a:xfrm>
            <a:off x="334712" y="4574478"/>
            <a:ext cx="7794625" cy="1723549"/>
          </a:xfrm>
          <a:prstGeom prst="rect">
            <a:avLst/>
          </a:prstGeom>
          <a:noFill/>
          <a:ln w="38100">
            <a:solidFill>
              <a:srgbClr val="7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 rtl="0">
              <a:buFontTx/>
              <a:buChar char="-"/>
            </a:pP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C.V</a:t>
            </a:r>
            <a:r>
              <a:rPr lang="en-US" sz="2800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cs typeface="Times New Roman" pitchFamily="18" charset="0"/>
              </a:rPr>
              <a:t>is used</a:t>
            </a:r>
          </a:p>
          <a:p>
            <a:pPr algn="justLow" rtl="0">
              <a:buFontTx/>
              <a:buChar char="-"/>
            </a:pPr>
            <a:r>
              <a:rPr lang="en-US" sz="2600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to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compare between two or more data</a:t>
            </a:r>
            <a:r>
              <a:rPr lang="en-US" sz="2600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  <a:p>
            <a:pPr marL="457200" indent="-457200" algn="justLow" rtl="0">
              <a:buFont typeface="Wingdings" pitchFamily="2" charset="2"/>
              <a:buChar char="Ø"/>
            </a:pPr>
            <a:r>
              <a:rPr lang="en-US" sz="2600" b="1" dirty="0">
                <a:solidFill>
                  <a:srgbClr val="000066"/>
                </a:solidFill>
                <a:cs typeface="Times New Roman" pitchFamily="18" charset="0"/>
              </a:rPr>
              <a:t>with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different units </a:t>
            </a:r>
            <a:r>
              <a:rPr lang="en-US" sz="2600" b="1" dirty="0">
                <a:solidFill>
                  <a:srgbClr val="000066"/>
                </a:solidFill>
                <a:cs typeface="Times New Roman" pitchFamily="18" charset="0"/>
              </a:rPr>
              <a:t>of measurement</a:t>
            </a:r>
            <a:r>
              <a:rPr lang="en-US" sz="2600" dirty="0">
                <a:solidFill>
                  <a:srgbClr val="000066"/>
                </a:solidFill>
                <a:cs typeface="Times New Roman" pitchFamily="18" charset="0"/>
              </a:rPr>
              <a:t> .</a:t>
            </a:r>
          </a:p>
          <a:p>
            <a:pPr marL="457200" indent="-457200" algn="justLow" rtl="0" eaLnBrk="0" hangingPunct="0">
              <a:buFont typeface="Wingdings" pitchFamily="2" charset="2"/>
              <a:buChar char="Ø"/>
            </a:pPr>
            <a:r>
              <a:rPr lang="en-US" sz="2600" b="1" dirty="0">
                <a:solidFill>
                  <a:srgbClr val="660033"/>
                </a:solidFill>
                <a:cs typeface="Times New Roman" pitchFamily="18" charset="0"/>
              </a:rPr>
              <a:t>data with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large difference </a:t>
            </a:r>
            <a:r>
              <a:rPr lang="en-US" sz="2600" b="1" dirty="0">
                <a:solidFill>
                  <a:srgbClr val="660033"/>
                </a:solidFill>
                <a:cs typeface="Times New Roman" pitchFamily="18" charset="0"/>
              </a:rPr>
              <a:t>between their </a:t>
            </a:r>
            <a:r>
              <a:rPr lang="en-US" sz="2600" b="1" dirty="0">
                <a:solidFill>
                  <a:srgbClr val="FF0000"/>
                </a:solidFill>
                <a:cs typeface="Times New Roman" pitchFamily="18" charset="0"/>
              </a:rPr>
              <a:t>means</a:t>
            </a:r>
            <a:r>
              <a:rPr lang="en-US" sz="2600" b="1" dirty="0">
                <a:solidFill>
                  <a:srgbClr val="660033"/>
                </a:solidFill>
                <a:cs typeface="Times New Roman" pitchFamily="18" charset="0"/>
              </a:rPr>
              <a:t> .</a:t>
            </a:r>
          </a:p>
        </p:txBody>
      </p:sp>
      <p:sp>
        <p:nvSpPr>
          <p:cNvPr id="2" name="Right Arrow 1"/>
          <p:cNvSpPr/>
          <p:nvPr/>
        </p:nvSpPr>
        <p:spPr>
          <a:xfrm rot="5400000">
            <a:off x="4227753" y="1793780"/>
            <a:ext cx="771146" cy="2133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6293" y="3306423"/>
            <a:ext cx="37001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C.V=</a:t>
            </a:r>
            <a:r>
              <a:rPr lang="en-US" sz="2800" b="1" u="sng" dirty="0" smtClean="0">
                <a:solidFill>
                  <a:srgbClr val="0070C0"/>
                </a:solidFill>
                <a:cs typeface="Times New Roman" pitchFamily="18" charset="0"/>
              </a:rPr>
              <a:t>1.47  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X100  =58.8%</a:t>
            </a:r>
          </a:p>
          <a:p>
            <a:pPr eaLnBrk="0" hangingPunct="0"/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  <a:cs typeface="Times New Roman" pitchFamily="18" charset="0"/>
              </a:rPr>
              <a:t>        2.5</a:t>
            </a:r>
            <a:endParaRPr lang="en-US" sz="2800" b="1" u="sng" dirty="0">
              <a:solidFill>
                <a:srgbClr val="0070C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29280" y="4000881"/>
            <a:ext cx="13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????</a:t>
            </a:r>
            <a:r>
              <a:rPr lang="en-US" sz="2800" b="1" dirty="0">
                <a:solidFill>
                  <a:srgbClr val="0070C0"/>
                </a:solidFill>
                <a:cs typeface="Times New Roman" pitchFamily="18" charset="0"/>
              </a:rPr>
              <a:t> </a:t>
            </a:r>
            <a:endParaRPr lang="ar-JO" sz="2800" dirty="0"/>
          </a:p>
        </p:txBody>
      </p:sp>
    </p:spTree>
    <p:extLst>
      <p:ext uri="{BB962C8B-B14F-4D97-AF65-F5344CB8AC3E}">
        <p14:creationId xmlns:p14="http://schemas.microsoft.com/office/powerpoint/2010/main" val="1075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3E5E149-BD70-444C-9E51-6DBE3B5C4085}" type="datetime1">
              <a:rPr lang="en-US" sz="1400" smtClean="0">
                <a:solidFill>
                  <a:schemeClr val="tx1"/>
                </a:solidFill>
              </a:rPr>
              <a:pPr eaLnBrk="1" hangingPunct="1"/>
              <a:t>7/15/2023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95587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B25AFF63-FFAC-41C7-A8A2-DD8F234FC56F}" type="slidenum">
              <a:rPr lang="ar-SA" sz="1400">
                <a:solidFill>
                  <a:schemeClr val="tx1"/>
                </a:solidFill>
              </a:rPr>
              <a:pPr algn="r" rtl="0" eaLnBrk="1" hangingPunct="1"/>
              <a:t>2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955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6C89B5-F6A8-4C93-9896-35EF05F260D9}" type="slidenum">
              <a:rPr lang="ar-SA" sz="1400" smtClean="0">
                <a:solidFill>
                  <a:schemeClr val="tx1"/>
                </a:solidFill>
              </a:rPr>
              <a:pPr eaLnBrk="1" hangingPunct="1"/>
              <a:t>2</a:t>
            </a:fld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9166" y="980728"/>
            <a:ext cx="3605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Biostatistics</a:t>
            </a:r>
            <a:endParaRPr lang="en-MY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3648" y="2844224"/>
            <a:ext cx="47525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 </a:t>
            </a:r>
            <a:r>
              <a:rPr lang="en-US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16</a:t>
            </a:r>
            <a:r>
              <a:rPr lang="en-US" sz="48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–July 2023</a:t>
            </a:r>
            <a:endParaRPr lang="en-MY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4941168"/>
            <a:ext cx="7541873" cy="707886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Prof.   Dr. WAQAR    AL-KUBAISY  </a:t>
            </a:r>
            <a:endParaRPr lang="en-MY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607223"/>
      </p:ext>
    </p:extLst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221580" y="488860"/>
            <a:ext cx="680005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rtl="0" eaLnBrk="0" hangingPunct="0">
              <a:spcBef>
                <a:spcPct val="20000"/>
              </a:spcBef>
              <a:buClr>
                <a:srgbClr val="2F46A9"/>
              </a:buClr>
              <a:buFont typeface="Monotype Sorts" pitchFamily="2" charset="2"/>
              <a:buNone/>
              <a:defRPr/>
            </a:pPr>
            <a:r>
              <a:rPr lang="en-GB" sz="3200" b="1" dirty="0">
                <a:solidFill>
                  <a:srgbClr val="FF0000"/>
                </a:solidFill>
                <a:latin typeface="Tahoma" pitchFamily="34" charset="0"/>
                <a:cs typeface="+mn-cs"/>
              </a:rPr>
              <a:t>Interpreting Standard Deviation</a:t>
            </a:r>
            <a:endParaRPr kumimoji="1" lang="en-US" sz="3200" b="1" dirty="0">
              <a:solidFill>
                <a:srgbClr val="FF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561975" y="4419600"/>
            <a:ext cx="79565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z="220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For bell-shaped shaped distributions, the following statements hold:</a:t>
            </a:r>
          </a:p>
          <a:p>
            <a:pPr rtl="0">
              <a:buFontTx/>
              <a:buChar char="•"/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68% of the data fall between               and </a:t>
            </a:r>
          </a:p>
          <a:p>
            <a:pPr rtl="0">
              <a:buFontTx/>
              <a:buChar char="•"/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95% of the data fall between               and</a:t>
            </a:r>
          </a:p>
          <a:p>
            <a:pPr rtl="0">
              <a:buFontTx/>
              <a:buChar char="•"/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Approximately 99.7% of the data fall between              and</a:t>
            </a:r>
          </a:p>
        </p:txBody>
      </p:sp>
      <p:pic>
        <p:nvPicPr>
          <p:cNvPr id="3153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4789488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5108575"/>
            <a:ext cx="7794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39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5110163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988" y="5416550"/>
            <a:ext cx="7604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0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5410200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Line 12"/>
          <p:cNvSpPr>
            <a:spLocks noChangeShapeType="1"/>
          </p:cNvSpPr>
          <p:nvPr/>
        </p:nvSpPr>
        <p:spPr bwMode="auto">
          <a:xfrm>
            <a:off x="801688" y="3900488"/>
            <a:ext cx="7219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75" name="Rectangle 13"/>
          <p:cNvSpPr>
            <a:spLocks noChangeArrowheads="1"/>
          </p:cNvSpPr>
          <p:nvPr/>
        </p:nvSpPr>
        <p:spPr bwMode="auto">
          <a:xfrm>
            <a:off x="3449638" y="1828800"/>
            <a:ext cx="881062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6876" name="Rectangle 14"/>
          <p:cNvSpPr>
            <a:spLocks noChangeArrowheads="1"/>
          </p:cNvSpPr>
          <p:nvPr/>
        </p:nvSpPr>
        <p:spPr bwMode="auto">
          <a:xfrm>
            <a:off x="4330700" y="1828800"/>
            <a:ext cx="882650" cy="2057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34%</a:t>
            </a:r>
          </a:p>
        </p:txBody>
      </p:sp>
      <p:sp>
        <p:nvSpPr>
          <p:cNvPr id="36877" name="Rectangle 15"/>
          <p:cNvSpPr>
            <a:spLocks noChangeArrowheads="1"/>
          </p:cNvSpPr>
          <p:nvPr/>
        </p:nvSpPr>
        <p:spPr bwMode="auto">
          <a:xfrm>
            <a:off x="2566988" y="2743200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6878" name="Rectangle 16"/>
          <p:cNvSpPr>
            <a:spLocks noChangeArrowheads="1"/>
          </p:cNvSpPr>
          <p:nvPr/>
        </p:nvSpPr>
        <p:spPr bwMode="auto">
          <a:xfrm>
            <a:off x="5213350" y="2743200"/>
            <a:ext cx="882650" cy="1143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13.5%</a:t>
            </a:r>
          </a:p>
        </p:txBody>
      </p:sp>
      <p:sp>
        <p:nvSpPr>
          <p:cNvPr id="36879" name="Rectangle 17"/>
          <p:cNvSpPr>
            <a:spLocks noChangeArrowheads="1"/>
          </p:cNvSpPr>
          <p:nvPr/>
        </p:nvSpPr>
        <p:spPr bwMode="auto">
          <a:xfrm>
            <a:off x="1684338" y="3505200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2.5%</a:t>
            </a:r>
          </a:p>
        </p:txBody>
      </p:sp>
      <p:sp>
        <p:nvSpPr>
          <p:cNvPr id="36880" name="Rectangle 18"/>
          <p:cNvSpPr>
            <a:spLocks noChangeArrowheads="1"/>
          </p:cNvSpPr>
          <p:nvPr/>
        </p:nvSpPr>
        <p:spPr bwMode="auto">
          <a:xfrm>
            <a:off x="6096000" y="3505200"/>
            <a:ext cx="88265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hangingPunct="0">
              <a:defRPr/>
            </a:pPr>
            <a:r>
              <a:rPr lang="en-US" sz="2400">
                <a:solidFill>
                  <a:srgbClr val="FF3300"/>
                </a:solidFill>
                <a:latin typeface="Times New Roman" pitchFamily="18" charset="0"/>
                <a:cs typeface="+mn-cs"/>
              </a:rPr>
              <a:t>2.5%</a:t>
            </a:r>
          </a:p>
        </p:txBody>
      </p:sp>
      <p:pic>
        <p:nvPicPr>
          <p:cNvPr id="315409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3932238"/>
            <a:ext cx="2889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AutoShape 20"/>
          <p:cNvSpPr>
            <a:spLocks/>
          </p:cNvSpPr>
          <p:nvPr/>
        </p:nvSpPr>
        <p:spPr bwMode="auto">
          <a:xfrm rot="-5384055">
            <a:off x="5464969" y="2115344"/>
            <a:ext cx="381000" cy="722312"/>
          </a:xfrm>
          <a:prstGeom prst="rightBrace">
            <a:avLst>
              <a:gd name="adj1" fmla="val 15799"/>
              <a:gd name="adj2" fmla="val 50000"/>
            </a:avLst>
          </a:prstGeom>
          <a:noFill/>
          <a:ln w="952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83" name="Text Box 21"/>
          <p:cNvSpPr txBox="1">
            <a:spLocks noChangeArrowheads="1"/>
          </p:cNvSpPr>
          <p:nvPr/>
        </p:nvSpPr>
        <p:spPr bwMode="auto">
          <a:xfrm>
            <a:off x="5437188" y="1870075"/>
            <a:ext cx="455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smtClean="0">
                <a:solidFill>
                  <a:srgbClr val="FF3300"/>
                </a:solidFill>
                <a:latin typeface="Times New Roman" pitchFamily="18" charset="0"/>
                <a:cs typeface="+mn-cs"/>
              </a:rPr>
              <a:t>1s</a:t>
            </a:r>
          </a:p>
        </p:txBody>
      </p:sp>
      <p:pic>
        <p:nvPicPr>
          <p:cNvPr id="315412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3932238"/>
            <a:ext cx="7223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3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063" y="3937000"/>
            <a:ext cx="7207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4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3946525"/>
            <a:ext cx="7794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5" name="Picture 2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3933825"/>
            <a:ext cx="77946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6" name="Picture 2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3938588"/>
            <a:ext cx="777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5417" name="Picture 2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3951288"/>
            <a:ext cx="76041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90" name="Line 28"/>
          <p:cNvSpPr>
            <a:spLocks noChangeShapeType="1"/>
          </p:cNvSpPr>
          <p:nvPr/>
        </p:nvSpPr>
        <p:spPr bwMode="auto">
          <a:xfrm>
            <a:off x="3529013" y="2590800"/>
            <a:ext cx="16049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1" name="Line 29"/>
          <p:cNvSpPr>
            <a:spLocks noChangeShapeType="1"/>
          </p:cNvSpPr>
          <p:nvPr/>
        </p:nvSpPr>
        <p:spPr bwMode="auto">
          <a:xfrm>
            <a:off x="2646363" y="3276600"/>
            <a:ext cx="3370262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2" name="Line 30"/>
          <p:cNvSpPr>
            <a:spLocks noChangeShapeType="1"/>
          </p:cNvSpPr>
          <p:nvPr/>
        </p:nvSpPr>
        <p:spPr bwMode="auto">
          <a:xfrm>
            <a:off x="1763713" y="3840163"/>
            <a:ext cx="5214937" cy="0"/>
          </a:xfrm>
          <a:prstGeom prst="line">
            <a:avLst/>
          </a:prstGeom>
          <a:noFill/>
          <a:ln w="28575">
            <a:solidFill>
              <a:srgbClr val="FF99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36893" name="Text Box 31"/>
          <p:cNvSpPr txBox="1">
            <a:spLocks noChangeArrowheads="1"/>
          </p:cNvSpPr>
          <p:nvPr/>
        </p:nvSpPr>
        <p:spPr bwMode="auto">
          <a:xfrm>
            <a:off x="3930650" y="2286000"/>
            <a:ext cx="722313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68%</a:t>
            </a:r>
          </a:p>
        </p:txBody>
      </p:sp>
      <p:sp>
        <p:nvSpPr>
          <p:cNvPr id="36894" name="Text Box 32"/>
          <p:cNvSpPr txBox="1">
            <a:spLocks noChangeArrowheads="1"/>
          </p:cNvSpPr>
          <p:nvPr/>
        </p:nvSpPr>
        <p:spPr bwMode="auto">
          <a:xfrm>
            <a:off x="3930650" y="2971800"/>
            <a:ext cx="722313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95%</a:t>
            </a:r>
          </a:p>
        </p:txBody>
      </p:sp>
      <p:sp>
        <p:nvSpPr>
          <p:cNvPr id="36895" name="Text Box 33"/>
          <p:cNvSpPr txBox="1">
            <a:spLocks noChangeArrowheads="1"/>
          </p:cNvSpPr>
          <p:nvPr/>
        </p:nvSpPr>
        <p:spPr bwMode="auto">
          <a:xfrm>
            <a:off x="3849688" y="3505200"/>
            <a:ext cx="963612" cy="3968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spcBef>
                <a:spcPct val="50000"/>
              </a:spcBef>
              <a:defRPr/>
            </a:pPr>
            <a:r>
              <a:rPr lang="en-US" sz="200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99.7%</a:t>
            </a:r>
          </a:p>
        </p:txBody>
      </p:sp>
      <p:sp>
        <p:nvSpPr>
          <p:cNvPr id="36896" name="Text Box 34"/>
          <p:cNvSpPr txBox="1">
            <a:spLocks noChangeArrowheads="1"/>
          </p:cNvSpPr>
          <p:nvPr/>
        </p:nvSpPr>
        <p:spPr bwMode="auto">
          <a:xfrm>
            <a:off x="517525" y="5719763"/>
            <a:ext cx="85359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1" hangingPunct="1">
              <a:defRPr/>
            </a:pPr>
            <a:r>
              <a:rPr lang="en-GB" sz="2000" smtClean="0">
                <a:solidFill>
                  <a:srgbClr val="40458C"/>
                </a:solidFill>
                <a:cs typeface="+mn-cs"/>
              </a:rPr>
              <a:t>For NORMAL distributions, the word ‘approximately’ may be removed from</a:t>
            </a:r>
          </a:p>
          <a:p>
            <a:pPr rtl="0" eaLnBrk="1" hangingPunct="1">
              <a:defRPr/>
            </a:pPr>
            <a:r>
              <a:rPr lang="en-GB" sz="2000" smtClean="0">
                <a:solidFill>
                  <a:srgbClr val="40458C"/>
                </a:solidFill>
                <a:cs typeface="+mn-cs"/>
              </a:rPr>
              <a:t>The above statements.</a:t>
            </a:r>
          </a:p>
        </p:txBody>
      </p:sp>
      <p:sp>
        <p:nvSpPr>
          <p:cNvPr id="315425" name="Slide Number Placeholder 3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1FAF54-3463-4B49-B6EB-DE745392C037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20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4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37BD6-ED13-4AC4-BD34-EBF4C140A68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utoShape 2" descr="Image result for Thank You , picture, photos, images"/>
          <p:cNvSpPr>
            <a:spLocks noChangeAspect="1" noChangeArrowheads="1"/>
          </p:cNvSpPr>
          <p:nvPr/>
        </p:nvSpPr>
        <p:spPr bwMode="auto">
          <a:xfrm>
            <a:off x="116681" y="-14446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268760"/>
            <a:ext cx="7315200" cy="4310062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4B35C-A2FD-4586-B4AD-E1E800C579CA}" type="datetime1">
              <a:rPr lang="en-US" smtClean="0"/>
              <a:t>7/15/2023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099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87079BC-037E-43BD-AA7D-0FDCFF8B36F4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56355" name="WordArt 2"/>
          <p:cNvSpPr>
            <a:spLocks noChangeArrowheads="1" noChangeShapeType="1" noTextEdit="1"/>
          </p:cNvSpPr>
          <p:nvPr/>
        </p:nvSpPr>
        <p:spPr bwMode="auto">
          <a:xfrm>
            <a:off x="1828800" y="5181600"/>
            <a:ext cx="6248400" cy="13335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en-MY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Thank You</a:t>
            </a:r>
          </a:p>
        </p:txBody>
      </p:sp>
      <p:sp>
        <p:nvSpPr>
          <p:cNvPr id="356356" name="Rectangle 3"/>
          <p:cNvSpPr>
            <a:spLocks noChangeArrowheads="1"/>
          </p:cNvSpPr>
          <p:nvPr/>
        </p:nvSpPr>
        <p:spPr bwMode="auto">
          <a:xfrm>
            <a:off x="304800" y="228600"/>
            <a:ext cx="84582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rtl="0"/>
            <a:r>
              <a:rPr lang="en-US" sz="2800" b="1" dirty="0"/>
              <a:t>Q1</a:t>
            </a:r>
          </a:p>
          <a:p>
            <a:r>
              <a:rPr lang="en-US" sz="2800" smtClean="0"/>
              <a:t>SD </a:t>
            </a:r>
            <a:r>
              <a:rPr lang="en-US" sz="2800" dirty="0"/>
              <a:t>used with median</a:t>
            </a:r>
          </a:p>
          <a:p>
            <a:r>
              <a:rPr lang="en-US" sz="2800" dirty="0"/>
              <a:t>SD used with rang </a:t>
            </a:r>
          </a:p>
          <a:p>
            <a:r>
              <a:rPr lang="en-US" sz="2800" dirty="0"/>
              <a:t>SD used in nominal data</a:t>
            </a:r>
          </a:p>
          <a:p>
            <a:r>
              <a:rPr lang="en-US" sz="2800" dirty="0"/>
              <a:t>IQR used with the mean</a:t>
            </a:r>
          </a:p>
          <a:p>
            <a:r>
              <a:rPr lang="en-US" sz="2800" dirty="0"/>
              <a:t>Variance is the best measurement of dispersion</a:t>
            </a:r>
          </a:p>
          <a:p>
            <a:r>
              <a:rPr lang="en-US" sz="2800" dirty="0"/>
              <a:t> Q2 Measures of dispersion are</a:t>
            </a:r>
          </a:p>
          <a:p>
            <a:r>
              <a:rPr lang="en-US" sz="2800" dirty="0"/>
              <a:t>1</a:t>
            </a:r>
          </a:p>
          <a:p>
            <a:r>
              <a:rPr lang="en-US" sz="2800" dirty="0"/>
              <a:t>2</a:t>
            </a:r>
          </a:p>
          <a:p>
            <a:r>
              <a:rPr lang="en-US" sz="2800" dirty="0"/>
              <a:t>3</a:t>
            </a:r>
          </a:p>
          <a:p>
            <a:r>
              <a:rPr lang="en-US" sz="2800" dirty="0"/>
              <a:t>4</a:t>
            </a:r>
          </a:p>
          <a:p>
            <a:pPr rtl="0"/>
            <a:r>
              <a:rPr lang="en-US" sz="2800" dirty="0"/>
              <a:t>5</a:t>
            </a:r>
          </a:p>
          <a:p>
            <a:pPr rtl="0"/>
            <a:r>
              <a:rPr lang="en-US" sz="2800" dirty="0"/>
              <a:t>6</a:t>
            </a:r>
          </a:p>
        </p:txBody>
      </p:sp>
      <p:sp>
        <p:nvSpPr>
          <p:cNvPr id="35635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51200C9-224F-4A74-8A26-6754DB71ABEF}" type="slidenum">
              <a:rPr lang="ar-SA" sz="1400" smtClean="0">
                <a:solidFill>
                  <a:srgbClr val="000000"/>
                </a:solidFill>
              </a:rPr>
              <a:pPr eaLnBrk="1" hangingPunct="1"/>
              <a:t>22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7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34F974E-059F-4FD4-9025-C2C5CC22DDE8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11527"/>
            <a:ext cx="9144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rtl="0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Median is the  value with a highest frequency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When the data is skewed , median is the appropriate measures of CT</a:t>
            </a:r>
          </a:p>
          <a:p>
            <a:pPr marL="514350" indent="-514350" rtl="0"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Mean is appropriate measures of Ct in ordinal data</a:t>
            </a:r>
          </a:p>
          <a:p>
            <a:pPr marL="514350" indent="-514350" rtl="0">
              <a:defRPr/>
            </a:pP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4. Mode used when we have Metric continuous data</a:t>
            </a:r>
          </a:p>
          <a:p>
            <a:pPr marL="514350" indent="-514350" rtl="0">
              <a:defRPr/>
            </a:pPr>
            <a:r>
              <a:rPr lang="en-US" sz="2800" dirty="0">
                <a:solidFill>
                  <a:srgbClr val="002060"/>
                </a:solidFill>
                <a:cs typeface="Times New Roman" pitchFamily="18" charset="0"/>
              </a:rPr>
              <a:t> 5-  mean is unique what ever the size of data is</a:t>
            </a:r>
          </a:p>
          <a:p>
            <a:pPr rtl="0">
              <a:defRPr/>
            </a:pPr>
            <a:endParaRPr lang="en-US" sz="2800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6250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F385972-B0D0-44B3-BAF7-7167837FFCE6}" type="slidenum">
              <a:rPr lang="ar-SA" sz="1400" smtClean="0">
                <a:solidFill>
                  <a:srgbClr val="000000"/>
                </a:solidFill>
              </a:rPr>
              <a:pPr eaLnBrk="1" hangingPunct="1"/>
              <a:t>23</a:t>
            </a:fld>
            <a:endParaRPr lang="en-US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06E9BA9-3D95-4865-8218-AAC96CF1F30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74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696F50-ED66-401D-86C7-57003D6C7BC3}" type="slidenum">
              <a:rPr lang="ar-SA" sz="1400" smtClean="0">
                <a:solidFill>
                  <a:srgbClr val="000000"/>
                </a:solidFill>
              </a:rPr>
              <a:pPr eaLnBrk="1" hangingPunct="1"/>
              <a:t>24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17444" name="Rectangle 1"/>
          <p:cNvSpPr>
            <a:spLocks noChangeArrowheads="1"/>
          </p:cNvSpPr>
          <p:nvPr/>
        </p:nvSpPr>
        <p:spPr bwMode="auto">
          <a:xfrm>
            <a:off x="419100" y="183704"/>
            <a:ext cx="8839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80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hangingPunct="0">
              <a:tabLst>
                <a:tab pos="5257800" algn="l"/>
              </a:tabLst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Q1 </a:t>
            </a:r>
          </a:p>
          <a:p>
            <a:pPr eaLnBrk="0" hangingPunct="0">
              <a:tabLst>
                <a:tab pos="52578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Thirty (30) pregnant women attending Al-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Karak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antenatal clinic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during 23-februry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showing gain in weight as follows:</a:t>
            </a:r>
          </a:p>
          <a:p>
            <a:pPr eaLnBrk="0" hangingPunct="0">
              <a:tabLst>
                <a:tab pos="5257800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</a:t>
            </a:r>
            <a:endParaRPr lang="en-US" sz="2400" dirty="0"/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228600" y="5037138"/>
            <a:ext cx="9220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tabLst>
                <a:tab pos="52578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1-Present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this data graphically,</a:t>
            </a:r>
          </a:p>
          <a:p>
            <a:pPr eaLnBrk="0" hangingPunct="0">
              <a:tabLst>
                <a:tab pos="52578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2- Compute the measures of Central tendency</a:t>
            </a:r>
          </a:p>
          <a:p>
            <a:pPr rtl="0" eaLnBrk="0" hangingPunct="0">
              <a:tabLst>
                <a:tab pos="5257800" algn="l"/>
              </a:tabLst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  3- Compute Measures of Dispersion</a:t>
            </a:r>
          </a:p>
          <a:p>
            <a:pPr rtl="0" eaLnBrk="0" hangingPunct="0">
              <a:tabLst>
                <a:tab pos="5257800" algn="l"/>
              </a:tabLst>
            </a:pPr>
            <a:endParaRPr lang="en-US" sz="2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2057400" y="1752600"/>
          <a:ext cx="5410200" cy="312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Weight gain (kg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MY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NO.of</a:t>
                      </a: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women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                         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4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5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10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12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 8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335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</a:t>
                      </a:r>
                      <a:endParaRPr lang="en-MY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   4</a:t>
                      </a:r>
                      <a:endParaRPr lang="en-MY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9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589546" y="374856"/>
            <a:ext cx="7724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457200" rtl="0"/>
            <a:r>
              <a:rPr lang="en-US" sz="2800" dirty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            Description </a:t>
            </a:r>
            <a:r>
              <a:rPr lang="en-US" sz="2800" dirty="0" smtClean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statistics  </a:t>
            </a:r>
            <a:endParaRPr lang="en-US" sz="2800" dirty="0">
              <a:ea typeface="Times New Roman" pitchFamily="18" charset="0"/>
              <a:cs typeface="Simplified Arabic" pitchFamily="18" charset="-78"/>
            </a:endParaRPr>
          </a:p>
          <a:p>
            <a:pPr indent="457200" rtl="0" eaLnBrk="0" hangingPunct="0"/>
            <a:r>
              <a:rPr lang="en-US" sz="2800" dirty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           </a:t>
            </a:r>
            <a:r>
              <a:rPr lang="en-US" sz="2800" dirty="0" smtClean="0">
                <a:latin typeface="Eras Demi ITC" pitchFamily="34" charset="0"/>
                <a:ea typeface="Times New Roman" pitchFamily="18" charset="0"/>
                <a:cs typeface="Simplified Arabic" pitchFamily="18" charset="-78"/>
              </a:rPr>
              <a:t>summarization</a:t>
            </a:r>
            <a:endParaRPr lang="en-US" sz="2800" dirty="0">
              <a:ea typeface="Times New Roman" pitchFamily="18" charset="0"/>
              <a:cs typeface="Simplified Arabic" pitchFamily="18" charset="-78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35766" y="1930987"/>
            <a:ext cx="823183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rtl="0" eaLnBrk="0" hangingPunct="0"/>
            <a:r>
              <a:rPr lang="en-US" sz="2800" b="1" dirty="0" smtClean="0">
                <a:ea typeface="Times New Roman" pitchFamily="18" charset="0"/>
                <a:cs typeface="Simplified Arabic" pitchFamily="18" charset="-78"/>
              </a:rPr>
              <a:t>Presentation  </a:t>
            </a:r>
            <a:r>
              <a:rPr lang="en-US" sz="2800" b="1" dirty="0" smtClean="0">
                <a:solidFill>
                  <a:srgbClr val="009900"/>
                </a:solidFill>
                <a:ea typeface="Times New Roman" pitchFamily="18" charset="0"/>
                <a:cs typeface="Simplified Arabic" pitchFamily="18" charset="-78"/>
              </a:rPr>
              <a:t>     </a:t>
            </a:r>
            <a:r>
              <a:rPr lang="en-US" sz="2400" b="1" dirty="0" smtClean="0">
                <a:solidFill>
                  <a:srgbClr val="0099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</a:t>
            </a:r>
            <a:r>
              <a:rPr lang="en-US" sz="2800" b="1" dirty="0" smtClean="0">
                <a:ea typeface="Times New Roman" pitchFamily="18" charset="0"/>
                <a:cs typeface="Simplified Arabic" pitchFamily="18" charset="-78"/>
              </a:rPr>
              <a:t>Numerical</a:t>
            </a:r>
            <a:endParaRPr lang="en-US" sz="2800" b="1" dirty="0">
              <a:ea typeface="Times New Roman" pitchFamily="18" charset="0"/>
              <a:cs typeface="Simplified Arabic" pitchFamily="18" charset="-78"/>
            </a:endParaRPr>
          </a:p>
          <a:p>
            <a:pPr rtl="0" eaLnBrk="0" hangingPunct="0"/>
            <a:r>
              <a:rPr lang="en-US" sz="2400" dirty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                                                 </a:t>
            </a:r>
          </a:p>
          <a:p>
            <a:pPr rtl="0" eaLnBrk="0" hangingPunct="0"/>
            <a:endParaRPr lang="en-US" b="1" dirty="0">
              <a:solidFill>
                <a:srgbClr val="66FF33"/>
              </a:solidFill>
              <a:ea typeface="Times New Roman" pitchFamily="18" charset="0"/>
              <a:cs typeface="Simplified Arabic" pitchFamily="18" charset="-78"/>
            </a:endParaRPr>
          </a:p>
          <a:p>
            <a:pPr rtl="0" eaLnBrk="0" hangingPunct="0"/>
            <a:r>
              <a:rPr lang="en-US" sz="2800" b="1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Graph</a:t>
            </a:r>
            <a:r>
              <a:rPr lang="en-US" sz="2800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Times New Roman" pitchFamily="18" charset="0"/>
                <a:cs typeface="Simplified Arabic" pitchFamily="18" charset="-78"/>
              </a:rPr>
              <a:t>   </a:t>
            </a:r>
            <a:r>
              <a:rPr lang="en-US" sz="2800" dirty="0" smtClean="0">
                <a:solidFill>
                  <a:srgbClr val="FFFFFF"/>
                </a:solidFill>
                <a:ea typeface="Times New Roman" pitchFamily="18" charset="0"/>
                <a:cs typeface="Simplified Arabic" pitchFamily="18" charset="-78"/>
              </a:rPr>
              <a:t>and </a:t>
            </a:r>
            <a:r>
              <a:rPr lang="en-US" sz="2800" b="1" dirty="0" smtClean="0">
                <a:solidFill>
                  <a:srgbClr val="0070C0"/>
                </a:solidFill>
                <a:ea typeface="Times New Roman" pitchFamily="18" charset="0"/>
                <a:cs typeface="Simplified Arabic" pitchFamily="18" charset="-78"/>
              </a:rPr>
              <a:t>Table</a:t>
            </a:r>
            <a:endParaRPr lang="en-US" sz="2800" b="1" dirty="0">
              <a:solidFill>
                <a:srgbClr val="660066"/>
              </a:solidFill>
              <a:ea typeface="Times New Roman" pitchFamily="18" charset="0"/>
              <a:cs typeface="Simplified Arabic" pitchFamily="18" charset="-78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09273" y="2334182"/>
            <a:ext cx="745959" cy="79404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89547" y="2334182"/>
            <a:ext cx="336885" cy="79404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751847" y="3370506"/>
            <a:ext cx="3082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Measures of</a:t>
            </a:r>
          </a:p>
          <a:p>
            <a:pPr eaLnBrk="0" hangingPunct="0">
              <a:defRPr/>
            </a:pP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central tendencies </a:t>
            </a:r>
            <a:endParaRPr lang="en-US" sz="2800" b="1" dirty="0" smtClean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0206" y="3733644"/>
            <a:ext cx="211064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Measures </a:t>
            </a:r>
            <a:r>
              <a:rPr lang="en-US" sz="2800" b="1" dirty="0">
                <a:solidFill>
                  <a:srgbClr val="FF0000"/>
                </a:solidFill>
                <a:cs typeface="Arial" charset="0"/>
              </a:rPr>
              <a:t>of </a:t>
            </a:r>
            <a:endParaRPr lang="en-US" sz="2800" b="1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Dispersion</a:t>
            </a:r>
            <a:endParaRPr lang="ar-JO" sz="28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583834" y="2265906"/>
            <a:ext cx="1053099" cy="166262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012267" y="2409944"/>
            <a:ext cx="529173" cy="1121481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77800" y="5287078"/>
            <a:ext cx="8783048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the choice of the most appropriate measure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</a:rPr>
              <a:t> depends       crucially on the type of data involved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09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1F943EC2-EAEA-44C9-9919-BCE2A7A404CB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55332" name="Rectangle 3"/>
          <p:cNvSpPr>
            <a:spLocks noChangeArrowheads="1"/>
          </p:cNvSpPr>
          <p:nvPr/>
        </p:nvSpPr>
        <p:spPr bwMode="auto">
          <a:xfrm>
            <a:off x="362031" y="287685"/>
            <a:ext cx="83058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dirty="0"/>
              <a:t>The interquartile </a:t>
            </a:r>
            <a:r>
              <a:rPr lang="en-US" sz="2600" b="1" dirty="0" smtClean="0"/>
              <a:t>range</a:t>
            </a:r>
          </a:p>
          <a:p>
            <a:r>
              <a:rPr lang="en-US" sz="2600" b="1" dirty="0" smtClean="0"/>
              <a:t>is </a:t>
            </a:r>
            <a:r>
              <a:rPr lang="en-US" sz="2600" b="1" dirty="0"/>
              <a:t>not affected either by</a:t>
            </a:r>
          </a:p>
          <a:p>
            <a:r>
              <a:rPr lang="en-US" sz="2600" b="1" dirty="0" smtClean="0"/>
              <a:t> </a:t>
            </a:r>
            <a:endParaRPr lang="en-US" sz="2600" b="1" dirty="0"/>
          </a:p>
          <a:p>
            <a:pPr algn="ctr"/>
            <a:r>
              <a:rPr lang="en-US" sz="2600" dirty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BUT </a:t>
            </a:r>
          </a:p>
          <a:p>
            <a:r>
              <a:rPr lang="en-US" sz="2400" b="1" dirty="0" smtClean="0"/>
              <a:t>The limitation of </a:t>
            </a:r>
            <a:r>
              <a:rPr lang="en-US" sz="2400" b="1" dirty="0" err="1" smtClean="0"/>
              <a:t>iqr</a:t>
            </a:r>
            <a:endParaRPr lang="en-US" sz="2600" b="1" dirty="0"/>
          </a:p>
          <a:p>
            <a:r>
              <a:rPr lang="en-US" sz="2600" b="1" dirty="0"/>
              <a:t>it </a:t>
            </a:r>
            <a:r>
              <a:rPr lang="en-US" sz="2600" b="1" dirty="0">
                <a:solidFill>
                  <a:schemeClr val="tx2"/>
                </a:solidFill>
              </a:rPr>
              <a:t>does not use all of the information in the data set</a:t>
            </a:r>
          </a:p>
          <a:p>
            <a:r>
              <a:rPr lang="en-US" sz="2600" b="1" dirty="0">
                <a:solidFill>
                  <a:schemeClr val="tx2"/>
                </a:solidFill>
              </a:rPr>
              <a:t> since it ignores the bottom and top quarter of values</a:t>
            </a:r>
            <a:r>
              <a:rPr lang="en-US" sz="2800" b="1" dirty="0" smtClean="0"/>
              <a:t>.</a:t>
            </a:r>
          </a:p>
          <a:p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                     </a:t>
            </a:r>
            <a:r>
              <a:rPr lang="en-US" sz="2800" dirty="0" smtClean="0">
                <a:solidFill>
                  <a:srgbClr val="FF0000"/>
                </a:solidFill>
                <a:latin typeface="Arial Black" pitchFamily="34" charset="0"/>
              </a:rPr>
              <a:t>So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355333" name="AutoShape 4"/>
          <p:cNvSpPr>
            <a:spLocks noChangeArrowheads="1"/>
          </p:cNvSpPr>
          <p:nvPr/>
        </p:nvSpPr>
        <p:spPr bwMode="auto">
          <a:xfrm>
            <a:off x="7239000" y="6019800"/>
            <a:ext cx="976313" cy="485775"/>
          </a:xfrm>
          <a:prstGeom prst="notched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5335" name="Rectangle 6"/>
          <p:cNvSpPr>
            <a:spLocks noChangeArrowheads="1"/>
          </p:cNvSpPr>
          <p:nvPr/>
        </p:nvSpPr>
        <p:spPr bwMode="auto">
          <a:xfrm>
            <a:off x="4590046" y="415752"/>
            <a:ext cx="22860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600" b="1" dirty="0"/>
              <a:t>Outlier  </a:t>
            </a:r>
          </a:p>
          <a:p>
            <a:r>
              <a:rPr lang="en-US" sz="2600" b="1" dirty="0"/>
              <a:t> skewness</a:t>
            </a:r>
          </a:p>
        </p:txBody>
      </p:sp>
      <p:sp>
        <p:nvSpPr>
          <p:cNvPr id="355336" name="AutoShape 7"/>
          <p:cNvSpPr>
            <a:spLocks/>
          </p:cNvSpPr>
          <p:nvPr/>
        </p:nvSpPr>
        <p:spPr bwMode="auto">
          <a:xfrm>
            <a:off x="3735613" y="404664"/>
            <a:ext cx="838200" cy="914400"/>
          </a:xfrm>
          <a:prstGeom prst="leftBrace">
            <a:avLst>
              <a:gd name="adj1" fmla="val 9091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55337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088D7E5-2E66-4DD3-85CB-CF435DABB8AE}" type="slidenum">
              <a:rPr lang="ar-SA" sz="1400" smtClean="0">
                <a:solidFill>
                  <a:srgbClr val="000000"/>
                </a:solidFill>
              </a:rPr>
              <a:pPr eaLnBrk="1" hangingPunct="1"/>
              <a:t>4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11510" y="5573524"/>
            <a:ext cx="830384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rtl="0"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600" b="1" i="1" dirty="0"/>
              <a:t>measure the variation of one observation from the other</a:t>
            </a:r>
            <a:r>
              <a:rPr lang="en-US" sz="2600" dirty="0"/>
              <a:t> </a:t>
            </a:r>
          </a:p>
          <a:p>
            <a:pPr rtl="0">
              <a:buClr>
                <a:srgbClr val="00FF00"/>
              </a:buClr>
              <a:buFont typeface="Wingdings" pitchFamily="2" charset="2"/>
              <a:buChar char="ü"/>
            </a:pPr>
            <a:r>
              <a:rPr lang="en-US" sz="2600" b="1" u="sng" dirty="0">
                <a:solidFill>
                  <a:srgbClr val="FF0000"/>
                </a:solidFill>
              </a:rPr>
              <a:t>Standard deviation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11510" y="4627438"/>
            <a:ext cx="844508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An alternative approach use the idea of summarizing spread   by    measuring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1510" y="3492409"/>
            <a:ext cx="818099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I  have to use the whole  data values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 variation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of each value from the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other?? </a:t>
            </a:r>
            <a:endParaRPr lang="ar-JO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Picture 8" descr="Mathematics Clipart-student thinking about math c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97" y="3133382"/>
            <a:ext cx="1835986" cy="140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99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hidden="1"/>
          <p:cNvSpPr/>
          <p:nvPr/>
        </p:nvSpPr>
        <p:spPr>
          <a:xfrm>
            <a:off x="1171894" y="1006461"/>
            <a:ext cx="62515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FF00"/>
              </a:buClr>
            </a:pPr>
            <a:r>
              <a:rPr lang="en-US" sz="4800" b="1" dirty="0">
                <a:solidFill>
                  <a:srgbClr val="FF0000"/>
                </a:solidFill>
              </a:rPr>
              <a:t>Standard deviation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171894" y="2714672"/>
            <a:ext cx="56419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buClr>
                <a:srgbClr val="00FF00"/>
              </a:buClr>
            </a:pP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Standard deviation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7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A2ABCA-F896-441F-AA6F-05AB8CF3914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515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8C78AC64-FDA6-4B4D-B9BC-69BFB46DA478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6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395536" y="188640"/>
            <a:ext cx="8964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endParaRPr lang="en-US" dirty="0">
              <a:latin typeface="Arial Black" pitchFamily="34" charset="0"/>
            </a:endParaRPr>
          </a:p>
          <a:p>
            <a:pPr rtl="0"/>
            <a:endParaRPr lang="en-US" dirty="0">
              <a:latin typeface="Arial Black" pitchFamily="34" charset="0"/>
            </a:endParaRPr>
          </a:p>
        </p:txBody>
      </p:sp>
      <p:cxnSp>
        <p:nvCxnSpPr>
          <p:cNvPr id="305160" name="Straight Arrow Connector 9"/>
          <p:cNvCxnSpPr>
            <a:cxnSpLocks noChangeShapeType="1"/>
          </p:cNvCxnSpPr>
          <p:nvPr/>
        </p:nvCxnSpPr>
        <p:spPr bwMode="auto">
          <a:xfrm>
            <a:off x="3048000" y="30480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1" name="Straight Arrow Connector 10"/>
          <p:cNvCxnSpPr>
            <a:cxnSpLocks noChangeShapeType="1"/>
          </p:cNvCxnSpPr>
          <p:nvPr/>
        </p:nvCxnSpPr>
        <p:spPr bwMode="auto">
          <a:xfrm>
            <a:off x="1524000" y="31242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2" name="Straight Arrow Connector 11"/>
          <p:cNvCxnSpPr>
            <a:cxnSpLocks noChangeShapeType="1"/>
          </p:cNvCxnSpPr>
          <p:nvPr/>
        </p:nvCxnSpPr>
        <p:spPr bwMode="auto">
          <a:xfrm>
            <a:off x="2133600" y="30480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5" name="Straight Arrow Connector 14"/>
          <p:cNvCxnSpPr>
            <a:cxnSpLocks noChangeShapeType="1"/>
          </p:cNvCxnSpPr>
          <p:nvPr/>
        </p:nvCxnSpPr>
        <p:spPr bwMode="auto">
          <a:xfrm rot="5400000">
            <a:off x="4419600" y="3048000"/>
            <a:ext cx="1295400" cy="9906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6" name="Straight Arrow Connector 15"/>
          <p:cNvCxnSpPr>
            <a:cxnSpLocks noChangeShapeType="1"/>
          </p:cNvCxnSpPr>
          <p:nvPr/>
        </p:nvCxnSpPr>
        <p:spPr bwMode="auto">
          <a:xfrm rot="5400000">
            <a:off x="4000500" y="3390900"/>
            <a:ext cx="1219200" cy="3810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7" name="Straight Arrow Connector 16"/>
          <p:cNvCxnSpPr>
            <a:cxnSpLocks noChangeShapeType="1"/>
          </p:cNvCxnSpPr>
          <p:nvPr/>
        </p:nvCxnSpPr>
        <p:spPr bwMode="auto">
          <a:xfrm>
            <a:off x="3581400" y="28956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51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D90FB0-B1AD-4052-BF59-47FAF0E1AF55}" type="slidenum">
              <a:rPr lang="ar-SA" sz="1400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404664"/>
            <a:ext cx="86702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75, 70, 75. 80, 85.         </a:t>
            </a:r>
          </a:p>
          <a:p>
            <a:r>
              <a:rPr lang="en-US" sz="2800" b="1" dirty="0">
                <a:latin typeface="Arial Black" pitchFamily="34" charset="0"/>
              </a:rPr>
              <a:t> 60, 65, 55, 70, 75, 75, ,70, 80</a:t>
            </a:r>
            <a:r>
              <a:rPr lang="en-US" sz="2800" dirty="0">
                <a:latin typeface="Arial Black" pitchFamily="34" charset="0"/>
              </a:rPr>
              <a:t>, </a:t>
            </a:r>
          </a:p>
        </p:txBody>
      </p:sp>
      <p:sp>
        <p:nvSpPr>
          <p:cNvPr id="3" name="Rectangle 2"/>
          <p:cNvSpPr/>
          <p:nvPr/>
        </p:nvSpPr>
        <p:spPr>
          <a:xfrm>
            <a:off x="214018" y="3200848"/>
            <a:ext cx="8563563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 Black" pitchFamily="34" charset="0"/>
              </a:rPr>
              <a:t>60, 65, 55, 70, 75, 75, ,70, 80</a:t>
            </a:r>
            <a:r>
              <a:rPr lang="en-US" sz="2800" dirty="0" smtClean="0">
                <a:latin typeface="Arial Black" pitchFamily="34" charset="0"/>
              </a:rPr>
              <a:t>,</a:t>
            </a:r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2800" b="1" dirty="0" smtClean="0">
                <a:latin typeface="Arial Black" pitchFamily="34" charset="0"/>
              </a:rPr>
              <a:t>40</a:t>
            </a:r>
            <a:r>
              <a:rPr lang="en-US" sz="2800" b="1" dirty="0">
                <a:latin typeface="Arial Black" pitchFamily="34" charset="0"/>
              </a:rPr>
              <a:t>, </a:t>
            </a:r>
            <a:r>
              <a:rPr lang="en-US" sz="2800" b="1" dirty="0" smtClean="0">
                <a:latin typeface="Arial Black" pitchFamily="34" charset="0"/>
              </a:rPr>
              <a:t>45</a:t>
            </a:r>
            <a:r>
              <a:rPr lang="en-US" sz="2800" b="1" dirty="0">
                <a:latin typeface="Arial Black" pitchFamily="34" charset="0"/>
              </a:rPr>
              <a:t>, </a:t>
            </a:r>
            <a:r>
              <a:rPr lang="en-US" sz="2800" b="1" dirty="0" smtClean="0">
                <a:latin typeface="Arial Black" pitchFamily="34" charset="0"/>
              </a:rPr>
              <a:t>53,</a:t>
            </a:r>
          </a:p>
          <a:p>
            <a:r>
              <a:rPr lang="en-US" sz="2800" b="1" dirty="0" smtClean="0">
                <a:latin typeface="Arial Black" pitchFamily="34" charset="0"/>
              </a:rPr>
              <a:t> 77, </a:t>
            </a:r>
            <a:r>
              <a:rPr lang="en-US" sz="2800" b="1" dirty="0">
                <a:latin typeface="Arial Black" pitchFamily="34" charset="0"/>
              </a:rPr>
              <a:t>75, </a:t>
            </a:r>
            <a:r>
              <a:rPr lang="en-US" sz="2800" b="1" dirty="0" smtClean="0">
                <a:latin typeface="Arial Black" pitchFamily="34" charset="0"/>
              </a:rPr>
              <a:t>95</a:t>
            </a:r>
            <a:r>
              <a:rPr lang="en-US" sz="2800" b="1" dirty="0">
                <a:latin typeface="Arial Black" pitchFamily="34" charset="0"/>
              </a:rPr>
              <a:t>, </a:t>
            </a:r>
            <a:r>
              <a:rPr lang="en-US" sz="2800" b="1" dirty="0" smtClean="0">
                <a:latin typeface="Arial Black" pitchFamily="34" charset="0"/>
              </a:rPr>
              <a:t>,100</a:t>
            </a:r>
            <a:r>
              <a:rPr lang="en-US" sz="2800" b="1" dirty="0">
                <a:latin typeface="Arial Black" pitchFamily="34" charset="0"/>
              </a:rPr>
              <a:t>, </a:t>
            </a:r>
            <a:r>
              <a:rPr lang="en-US" sz="2800" b="1" dirty="0" smtClean="0">
                <a:latin typeface="Arial Black" pitchFamily="34" charset="0"/>
              </a:rPr>
              <a:t>88</a:t>
            </a:r>
            <a:r>
              <a:rPr lang="en-US" sz="2800" dirty="0" smtClean="0">
                <a:latin typeface="Arial Black" pitchFamily="34" charset="0"/>
              </a:rPr>
              <a:t>,</a:t>
            </a:r>
            <a:r>
              <a:rPr lang="en-US" sz="2800" b="1" dirty="0" smtClean="0">
                <a:latin typeface="Arial Black" pitchFamily="34" charset="0"/>
              </a:rPr>
              <a:t> 68, 95</a:t>
            </a:r>
            <a:r>
              <a:rPr lang="en-US" sz="2800" b="1" dirty="0">
                <a:latin typeface="Arial Black" pitchFamily="34" charset="0"/>
              </a:rPr>
              <a:t>, </a:t>
            </a:r>
            <a:r>
              <a:rPr lang="en-US" sz="2800" b="1" dirty="0" smtClean="0">
                <a:latin typeface="Arial Black" pitchFamily="34" charset="0"/>
              </a:rPr>
              <a:t>57, 78, 35</a:t>
            </a:r>
            <a:r>
              <a:rPr lang="en-US" sz="2800" b="1" dirty="0">
                <a:latin typeface="Arial Black" pitchFamily="34" charset="0"/>
              </a:rPr>
              <a:t>, </a:t>
            </a:r>
            <a:r>
              <a:rPr lang="en-US" sz="2800" b="1" dirty="0" smtClean="0">
                <a:latin typeface="Arial Black" pitchFamily="34" charset="0"/>
              </a:rPr>
              <a:t>95</a:t>
            </a:r>
            <a:r>
              <a:rPr lang="en-US" sz="2800" b="1" dirty="0">
                <a:latin typeface="Arial Black" pitchFamily="34" charset="0"/>
              </a:rPr>
              <a:t>, </a:t>
            </a:r>
          </a:p>
          <a:p>
            <a:r>
              <a:rPr lang="en-US" sz="2800" b="1" dirty="0" smtClean="0">
                <a:latin typeface="Arial Black" pitchFamily="34" charset="0"/>
              </a:rPr>
              <a:t>,78, 85</a:t>
            </a:r>
            <a:r>
              <a:rPr lang="en-US" sz="2800" dirty="0" smtClean="0">
                <a:latin typeface="Arial Black" pitchFamily="34" charset="0"/>
              </a:rPr>
              <a:t>, </a:t>
            </a:r>
            <a:r>
              <a:rPr lang="en-US" sz="2800" b="1" dirty="0" smtClean="0">
                <a:latin typeface="Arial Black" pitchFamily="34" charset="0"/>
              </a:rPr>
              <a:t>67, 69, 35, 71, 79, 77</a:t>
            </a:r>
            <a:endParaRPr lang="en-US" sz="2800" dirty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</a:t>
            </a:r>
            <a:endParaRPr lang="en-US" sz="2800" dirty="0">
              <a:latin typeface="Arial Black" pitchFamily="34" charset="0"/>
            </a:endParaRPr>
          </a:p>
          <a:p>
            <a:r>
              <a:rPr lang="en-US" sz="2800" dirty="0" smtClean="0"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variation of each value from the other??? </a:t>
            </a:r>
            <a:endParaRPr lang="en-US" sz="28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649" y="1831632"/>
            <a:ext cx="82506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Arial Black" pitchFamily="34" charset="0"/>
              </a:rPr>
              <a:t>variation of each </a:t>
            </a:r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value, </a:t>
            </a:r>
            <a:r>
              <a:rPr lang="en-US" sz="2800" dirty="0">
                <a:solidFill>
                  <a:srgbClr val="0070C0"/>
                </a:solidFill>
                <a:latin typeface="Arial Black" pitchFamily="34" charset="0"/>
              </a:rPr>
              <a:t>from the </a:t>
            </a:r>
            <a:r>
              <a:rPr lang="en-US" sz="2800" dirty="0" smtClean="0">
                <a:solidFill>
                  <a:srgbClr val="0070C0"/>
                </a:solidFill>
                <a:latin typeface="Arial Black" pitchFamily="34" charset="0"/>
              </a:rPr>
              <a:t>other?? </a:t>
            </a:r>
            <a:endParaRPr lang="ar-JO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7A2ABCA-F896-441F-AA6F-05AB8CF3914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5155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rtl="0" eaLnBrk="1" hangingPunct="1"/>
            <a:fld id="{8C78AC64-FDA6-4B4D-B9BC-69BFB46DA478}" type="slidenum">
              <a:rPr lang="ar-SA" sz="1400">
                <a:solidFill>
                  <a:srgbClr val="000000"/>
                </a:solidFill>
              </a:rPr>
              <a:pPr algn="r" rtl="0" eaLnBrk="1" hangingPunct="1"/>
              <a:t>7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395536" y="188640"/>
            <a:ext cx="89646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endParaRPr lang="en-US" dirty="0">
              <a:latin typeface="Arial Black" pitchFamily="34" charset="0"/>
            </a:endParaRPr>
          </a:p>
          <a:p>
            <a:pPr rtl="0"/>
            <a:endParaRPr lang="en-US" dirty="0">
              <a:latin typeface="Arial Black" pitchFamily="34" charset="0"/>
            </a:endParaRPr>
          </a:p>
        </p:txBody>
      </p:sp>
      <p:sp>
        <p:nvSpPr>
          <p:cNvPr id="305157" name="Rectangle 5"/>
          <p:cNvSpPr>
            <a:spLocks noChangeArrowheads="1"/>
          </p:cNvSpPr>
          <p:nvPr/>
        </p:nvSpPr>
        <p:spPr bwMode="auto">
          <a:xfrm>
            <a:off x="2836377" y="2431801"/>
            <a:ext cx="20161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rtl="0"/>
            <a:r>
              <a:rPr lang="en-US" sz="2800" b="1" u="sng" dirty="0"/>
              <a:t>∑  X</a:t>
            </a:r>
            <a:endParaRPr lang="en-US" sz="2800" b="1" dirty="0"/>
          </a:p>
          <a:p>
            <a:pPr algn="ctr" rtl="0"/>
            <a:r>
              <a:rPr lang="en-US" sz="2800" b="1" dirty="0"/>
              <a:t>N  </a:t>
            </a:r>
            <a:r>
              <a:rPr lang="en-US" sz="2800" dirty="0">
                <a:solidFill>
                  <a:srgbClr val="000000"/>
                </a:solidFill>
              </a:rPr>
              <a:t>   </a:t>
            </a:r>
          </a:p>
        </p:txBody>
      </p:sp>
      <p:graphicFrame>
        <p:nvGraphicFramePr>
          <p:cNvPr id="30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8240307"/>
              </p:ext>
            </p:extLst>
          </p:nvPr>
        </p:nvGraphicFramePr>
        <p:xfrm>
          <a:off x="1933863" y="2757488"/>
          <a:ext cx="7921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" name="Equation" r:id="rId4" imgW="203024" imgH="203024" progId="Equation.3">
                  <p:embed/>
                </p:oleObj>
              </mc:Choice>
              <mc:Fallback>
                <p:oleObj name="Equation" r:id="rId4" imgW="203024" imgH="203024" progId="Equation.3">
                  <p:embed/>
                  <p:pic>
                    <p:nvPicPr>
                      <p:cNvPr id="3051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863" y="2757488"/>
                        <a:ext cx="792163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9" name="Rectangle 7"/>
          <p:cNvSpPr>
            <a:spLocks noChangeArrowheads="1"/>
          </p:cNvSpPr>
          <p:nvPr/>
        </p:nvSpPr>
        <p:spPr bwMode="auto">
          <a:xfrm>
            <a:off x="2748126" y="2793081"/>
            <a:ext cx="720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rtl="0"/>
            <a:r>
              <a:rPr lang="en-US" sz="2800" b="1" dirty="0">
                <a:solidFill>
                  <a:srgbClr val="000000"/>
                </a:solidFill>
              </a:rPr>
              <a:t>=</a:t>
            </a:r>
          </a:p>
        </p:txBody>
      </p:sp>
      <p:cxnSp>
        <p:nvCxnSpPr>
          <p:cNvPr id="305160" name="Straight Arrow Connector 9"/>
          <p:cNvCxnSpPr>
            <a:cxnSpLocks noChangeShapeType="1"/>
          </p:cNvCxnSpPr>
          <p:nvPr/>
        </p:nvCxnSpPr>
        <p:spPr bwMode="auto">
          <a:xfrm>
            <a:off x="2554791" y="2793081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1" name="Straight Arrow Connector 10"/>
          <p:cNvCxnSpPr>
            <a:cxnSpLocks noChangeShapeType="1"/>
          </p:cNvCxnSpPr>
          <p:nvPr/>
        </p:nvCxnSpPr>
        <p:spPr bwMode="auto">
          <a:xfrm>
            <a:off x="1524000" y="31242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2" name="Straight Arrow Connector 11"/>
          <p:cNvCxnSpPr>
            <a:cxnSpLocks noChangeShapeType="1"/>
          </p:cNvCxnSpPr>
          <p:nvPr/>
        </p:nvCxnSpPr>
        <p:spPr bwMode="auto">
          <a:xfrm>
            <a:off x="2133600" y="30480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3" name="Straight Arrow Connector 12"/>
          <p:cNvCxnSpPr>
            <a:cxnSpLocks noChangeShapeType="1"/>
          </p:cNvCxnSpPr>
          <p:nvPr/>
        </p:nvCxnSpPr>
        <p:spPr bwMode="auto">
          <a:xfrm>
            <a:off x="404251" y="1518750"/>
            <a:ext cx="1397528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4" name="Straight Arrow Connector 13"/>
          <p:cNvCxnSpPr>
            <a:cxnSpLocks noChangeShapeType="1"/>
          </p:cNvCxnSpPr>
          <p:nvPr/>
        </p:nvCxnSpPr>
        <p:spPr bwMode="auto">
          <a:xfrm flipH="1">
            <a:off x="4324942" y="1411001"/>
            <a:ext cx="1173512" cy="141105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5" name="Straight Arrow Connector 14"/>
          <p:cNvCxnSpPr>
            <a:cxnSpLocks noChangeShapeType="1"/>
          </p:cNvCxnSpPr>
          <p:nvPr/>
        </p:nvCxnSpPr>
        <p:spPr bwMode="auto">
          <a:xfrm rot="5400000">
            <a:off x="4419600" y="3048000"/>
            <a:ext cx="1295400" cy="9906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6" name="Straight Arrow Connector 15"/>
          <p:cNvCxnSpPr>
            <a:cxnSpLocks noChangeShapeType="1"/>
          </p:cNvCxnSpPr>
          <p:nvPr/>
        </p:nvCxnSpPr>
        <p:spPr bwMode="auto">
          <a:xfrm rot="5400000">
            <a:off x="4000500" y="3390900"/>
            <a:ext cx="1219200" cy="3810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5167" name="Straight Arrow Connector 16"/>
          <p:cNvCxnSpPr>
            <a:cxnSpLocks noChangeShapeType="1"/>
          </p:cNvCxnSpPr>
          <p:nvPr/>
        </p:nvCxnSpPr>
        <p:spPr bwMode="auto">
          <a:xfrm>
            <a:off x="3581400" y="289560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bg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51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68D90FB0-B1AD-4052-BF59-47FAF0E1AF55}" type="slidenum">
              <a:rPr lang="ar-SA" sz="1400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6736" y="272779"/>
            <a:ext cx="86702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75, 70, 75. 80, 85.          </a:t>
            </a:r>
            <a:r>
              <a:rPr lang="en-US" sz="2800" b="1" dirty="0">
                <a:solidFill>
                  <a:srgbClr val="FF0000"/>
                </a:solidFill>
              </a:rPr>
              <a:t>Mean =</a:t>
            </a:r>
            <a:r>
              <a:rPr lang="en-US" sz="2800" b="1" dirty="0"/>
              <a:t>  ????</a:t>
            </a:r>
            <a:endParaRPr lang="en-US" sz="2800" b="1" dirty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r>
              <a:rPr lang="en-US" sz="2800" b="1" dirty="0">
                <a:latin typeface="Arial Black" pitchFamily="34" charset="0"/>
              </a:rPr>
              <a:t> </a:t>
            </a:r>
            <a:r>
              <a:rPr lang="en-US" sz="2800" b="1" dirty="0"/>
              <a:t>60, 65, 55, 70, 75, 75, ,70, 80</a:t>
            </a:r>
            <a:r>
              <a:rPr lang="en-US" sz="2800" dirty="0"/>
              <a:t>, </a:t>
            </a:r>
            <a:r>
              <a:rPr lang="en-US" sz="2800" b="1" dirty="0"/>
              <a:t>Mean</a:t>
            </a:r>
            <a:r>
              <a:rPr lang="en-US" sz="2800" dirty="0"/>
              <a:t>=  ????</a:t>
            </a:r>
          </a:p>
        </p:txBody>
      </p:sp>
      <p:cxnSp>
        <p:nvCxnSpPr>
          <p:cNvPr id="19" name="Straight Arrow Connector 12"/>
          <p:cNvCxnSpPr>
            <a:cxnSpLocks noChangeShapeType="1"/>
          </p:cNvCxnSpPr>
          <p:nvPr/>
        </p:nvCxnSpPr>
        <p:spPr bwMode="auto">
          <a:xfrm>
            <a:off x="3545391" y="1623290"/>
            <a:ext cx="344991" cy="104885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2"/>
          <p:cNvCxnSpPr>
            <a:cxnSpLocks noChangeShapeType="1"/>
          </p:cNvCxnSpPr>
          <p:nvPr/>
        </p:nvCxnSpPr>
        <p:spPr bwMode="auto">
          <a:xfrm>
            <a:off x="2097703" y="1495374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Arrow Connector 12"/>
          <p:cNvCxnSpPr>
            <a:cxnSpLocks noChangeShapeType="1"/>
          </p:cNvCxnSpPr>
          <p:nvPr/>
        </p:nvCxnSpPr>
        <p:spPr bwMode="auto">
          <a:xfrm>
            <a:off x="2681173" y="1525030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12"/>
          <p:cNvCxnSpPr>
            <a:cxnSpLocks noChangeShapeType="1"/>
          </p:cNvCxnSpPr>
          <p:nvPr/>
        </p:nvCxnSpPr>
        <p:spPr bwMode="auto">
          <a:xfrm>
            <a:off x="1362516" y="1533474"/>
            <a:ext cx="914400" cy="914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Arrow Connector 12"/>
          <p:cNvCxnSpPr>
            <a:cxnSpLocks noChangeShapeType="1"/>
          </p:cNvCxnSpPr>
          <p:nvPr/>
        </p:nvCxnSpPr>
        <p:spPr bwMode="auto">
          <a:xfrm>
            <a:off x="4114576" y="1380969"/>
            <a:ext cx="36971" cy="121411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12"/>
          <p:cNvCxnSpPr>
            <a:cxnSpLocks noChangeShapeType="1"/>
          </p:cNvCxnSpPr>
          <p:nvPr/>
        </p:nvCxnSpPr>
        <p:spPr bwMode="auto">
          <a:xfrm flipH="1">
            <a:off x="4243363" y="1380969"/>
            <a:ext cx="619162" cy="129117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7" name="Group 13"/>
          <p:cNvGrpSpPr>
            <a:grpSpLocks/>
          </p:cNvGrpSpPr>
          <p:nvPr/>
        </p:nvGrpSpPr>
        <p:grpSpPr bwMode="auto">
          <a:xfrm>
            <a:off x="5266605" y="3906233"/>
            <a:ext cx="3004284" cy="2931045"/>
            <a:chOff x="4211" y="5964"/>
            <a:chExt cx="3563" cy="3081"/>
          </a:xfrm>
        </p:grpSpPr>
        <p:sp>
          <p:nvSpPr>
            <p:cNvPr id="28" name="Oval 32"/>
            <p:cNvSpPr>
              <a:spLocks noChangeArrowheads="1"/>
            </p:cNvSpPr>
            <p:nvPr/>
          </p:nvSpPr>
          <p:spPr bwMode="auto">
            <a:xfrm>
              <a:off x="5331" y="6809"/>
              <a:ext cx="699" cy="6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9" name="Line 31"/>
            <p:cNvSpPr>
              <a:spLocks noChangeShapeType="1"/>
            </p:cNvSpPr>
            <p:nvPr/>
          </p:nvSpPr>
          <p:spPr bwMode="auto">
            <a:xfrm flipV="1">
              <a:off x="5889" y="6144"/>
              <a:ext cx="722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6064" y="7192"/>
              <a:ext cx="10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5972" y="7348"/>
              <a:ext cx="1802" cy="75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5717" y="7461"/>
              <a:ext cx="1" cy="10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H="1">
              <a:off x="4698" y="7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4" name="Line 26"/>
            <p:cNvSpPr>
              <a:spLocks noChangeShapeType="1"/>
            </p:cNvSpPr>
            <p:nvPr/>
          </p:nvSpPr>
          <p:spPr bwMode="auto">
            <a:xfrm flipH="1" flipV="1">
              <a:off x="4634" y="6325"/>
              <a:ext cx="72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MY"/>
            </a:p>
          </p:txBody>
        </p:sp>
        <p:sp>
          <p:nvSpPr>
            <p:cNvPr id="35" name="Text Box 25"/>
            <p:cNvSpPr txBox="1">
              <a:spLocks noChangeArrowheads="1"/>
            </p:cNvSpPr>
            <p:nvPr/>
          </p:nvSpPr>
          <p:spPr bwMode="auto">
            <a:xfrm>
              <a:off x="5450" y="850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6" name="Text Box 24"/>
            <p:cNvSpPr txBox="1">
              <a:spLocks noChangeArrowheads="1"/>
            </p:cNvSpPr>
            <p:nvPr/>
          </p:nvSpPr>
          <p:spPr bwMode="auto">
            <a:xfrm>
              <a:off x="6624" y="7390"/>
              <a:ext cx="721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 dirty="0">
                  <a:solidFill>
                    <a:srgbClr val="FFFFFF"/>
                  </a:solidFill>
                  <a:cs typeface="Times New Roman" pitchFamily="18" charset="0"/>
                </a:rPr>
                <a:t>3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7" name="Text Box 23"/>
            <p:cNvSpPr txBox="1">
              <a:spLocks noChangeArrowheads="1"/>
            </p:cNvSpPr>
            <p:nvPr/>
          </p:nvSpPr>
          <p:spPr bwMode="auto">
            <a:xfrm>
              <a:off x="7054" y="6948"/>
              <a:ext cx="72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2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38" name="Text Box 22"/>
            <p:cNvSpPr txBox="1">
              <a:spLocks noChangeArrowheads="1"/>
            </p:cNvSpPr>
            <p:nvPr/>
          </p:nvSpPr>
          <p:spPr bwMode="auto">
            <a:xfrm>
              <a:off x="5310" y="828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000066"/>
                  </a:solidFill>
                  <a:cs typeface="Times New Roman" pitchFamily="18" charset="0"/>
                </a:rPr>
                <a:t>X4</a:t>
              </a:r>
              <a:r>
                <a:rPr lang="en-US" sz="2400" baseline="-30000" dirty="0">
                  <a:solidFill>
                    <a:srgbClr val="FFFFFF"/>
                  </a:solidFill>
                  <a:cs typeface="Times New Roman" pitchFamily="18" charset="0"/>
                </a:rPr>
                <a:t>1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4274" y="5964"/>
              <a:ext cx="720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FFFF"/>
                  </a:solidFill>
                  <a:cs typeface="Times New Roman" pitchFamily="18" charset="0"/>
                </a:rPr>
                <a:t>X</a:t>
              </a:r>
              <a:r>
                <a:rPr lang="en-US" sz="2400" baseline="-30000">
                  <a:solidFill>
                    <a:srgbClr val="FFFFFF"/>
                  </a:solidFill>
                  <a:cs typeface="Times New Roman" pitchFamily="18" charset="0"/>
                </a:rPr>
                <a:t>6</a:t>
              </a: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4211" y="6014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000066"/>
                  </a:solidFill>
                  <a:cs typeface="Times New Roman" pitchFamily="18" charset="0"/>
                </a:rPr>
                <a:t>X</a:t>
              </a:r>
              <a:r>
                <a:rPr lang="en-US" sz="2400" baseline="-30000" dirty="0">
                  <a:solidFill>
                    <a:srgbClr val="000066"/>
                  </a:solidFill>
                  <a:cs typeface="Times New Roman" pitchFamily="18" charset="0"/>
                </a:rPr>
                <a:t>6</a:t>
              </a:r>
              <a:endParaRPr lang="en-US" sz="2400" dirty="0">
                <a:solidFill>
                  <a:srgbClr val="000066"/>
                </a:solidFill>
              </a:endParaRPr>
            </a:p>
          </p:txBody>
        </p:sp>
        <p:sp>
          <p:nvSpPr>
            <p:cNvPr id="41" name="Text Box 19"/>
            <p:cNvSpPr txBox="1">
              <a:spLocks noChangeArrowheads="1"/>
            </p:cNvSpPr>
            <p:nvPr/>
          </p:nvSpPr>
          <p:spPr bwMode="auto">
            <a:xfrm>
              <a:off x="5222" y="7745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4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4734" y="728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>
                  <a:solidFill>
                    <a:srgbClr val="FF0066"/>
                  </a:solidFill>
                  <a:cs typeface="Times New Roman" pitchFamily="18" charset="0"/>
                </a:rPr>
                <a:t>5</a:t>
              </a:r>
              <a:endParaRPr lang="en-US" sz="2400">
                <a:solidFill>
                  <a:srgbClr val="FF0066"/>
                </a:solidFill>
              </a:endParaRPr>
            </a:p>
          </p:txBody>
        </p:sp>
        <p:sp>
          <p:nvSpPr>
            <p:cNvPr id="43" name="Text Box 17"/>
            <p:cNvSpPr txBox="1">
              <a:spLocks noChangeArrowheads="1"/>
            </p:cNvSpPr>
            <p:nvPr/>
          </p:nvSpPr>
          <p:spPr bwMode="auto">
            <a:xfrm>
              <a:off x="4591" y="6563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6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5682" y="626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000" baseline="-30000">
                  <a:solidFill>
                    <a:srgbClr val="FF0066"/>
                  </a:solidFill>
                  <a:cs typeface="Times New Roman" pitchFamily="18" charset="0"/>
                </a:rPr>
                <a:t>1</a:t>
              </a:r>
              <a:endParaRPr lang="en-US" sz="2000">
                <a:solidFill>
                  <a:srgbClr val="FF0066"/>
                </a:solidFill>
              </a:endParaRPr>
            </a:p>
          </p:txBody>
        </p:sp>
        <p:sp>
          <p:nvSpPr>
            <p:cNvPr id="45" name="Text Box 15"/>
            <p:cNvSpPr txBox="1">
              <a:spLocks noChangeArrowheads="1"/>
            </p:cNvSpPr>
            <p:nvPr/>
          </p:nvSpPr>
          <p:spPr bwMode="auto">
            <a:xfrm>
              <a:off x="6237" y="6774"/>
              <a:ext cx="640" cy="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 dirty="0">
                  <a:solidFill>
                    <a:srgbClr val="FF0066"/>
                  </a:solidFill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66"/>
                </a:solidFill>
              </a:endParaRPr>
            </a:p>
          </p:txBody>
        </p:sp>
        <p:sp>
          <p:nvSpPr>
            <p:cNvPr id="46" name="Text Box 14"/>
            <p:cNvSpPr txBox="1">
              <a:spLocks noChangeArrowheads="1"/>
            </p:cNvSpPr>
            <p:nvPr/>
          </p:nvSpPr>
          <p:spPr bwMode="auto">
            <a:xfrm>
              <a:off x="6608" y="7761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rtl="1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2400" dirty="0">
                  <a:solidFill>
                    <a:srgbClr val="FF0066"/>
                  </a:solidFill>
                  <a:cs typeface="Times New Roman" pitchFamily="18" charset="0"/>
                </a:rPr>
                <a:t>d</a:t>
              </a:r>
              <a:r>
                <a:rPr lang="en-US" sz="2400" baseline="-30000" dirty="0">
                  <a:solidFill>
                    <a:srgbClr val="FF0066"/>
                  </a:solidFill>
                  <a:cs typeface="Times New Roman" pitchFamily="18" charset="0"/>
                </a:rPr>
                <a:t>3</a:t>
              </a:r>
              <a:endParaRPr lang="en-US" sz="2400" dirty="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278337" y="4849446"/>
          <a:ext cx="457200" cy="33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" name="Equation" r:id="rId6" imgW="203024" imgH="203024" progId="Equation.3">
                  <p:embed/>
                </p:oleObj>
              </mc:Choice>
              <mc:Fallback>
                <p:oleObj name="Equation" r:id="rId6" imgW="203024" imgH="203024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337" y="4849446"/>
                        <a:ext cx="457200" cy="33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20"/>
          <p:cNvSpPr txBox="1">
            <a:spLocks noChangeArrowheads="1"/>
          </p:cNvSpPr>
          <p:nvPr/>
        </p:nvSpPr>
        <p:spPr bwMode="auto">
          <a:xfrm>
            <a:off x="7194979" y="3743148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 dirty="0" smtClean="0">
                <a:solidFill>
                  <a:srgbClr val="000066"/>
                </a:solidFill>
                <a:cs typeface="Times New Roman" pitchFamily="18" charset="0"/>
              </a:rPr>
              <a:t>1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49" name="Text Box 20"/>
          <p:cNvSpPr txBox="1">
            <a:spLocks noChangeArrowheads="1"/>
          </p:cNvSpPr>
          <p:nvPr/>
        </p:nvSpPr>
        <p:spPr bwMode="auto">
          <a:xfrm>
            <a:off x="8158302" y="5753387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 dirty="0" smtClean="0">
                <a:solidFill>
                  <a:srgbClr val="000066"/>
                </a:solidFill>
                <a:cs typeface="Times New Roman" pitchFamily="18" charset="0"/>
              </a:rPr>
              <a:t>3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50" name="Text Box 20"/>
          <p:cNvSpPr txBox="1">
            <a:spLocks noChangeArrowheads="1"/>
          </p:cNvSpPr>
          <p:nvPr/>
        </p:nvSpPr>
        <p:spPr bwMode="auto">
          <a:xfrm>
            <a:off x="7495156" y="4794834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 dirty="0" smtClean="0">
                <a:solidFill>
                  <a:srgbClr val="000066"/>
                </a:solidFill>
                <a:cs typeface="Times New Roman" pitchFamily="18" charset="0"/>
              </a:rPr>
              <a:t>2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51" name="Text Box 20"/>
          <p:cNvSpPr txBox="1">
            <a:spLocks noChangeArrowheads="1"/>
          </p:cNvSpPr>
          <p:nvPr/>
        </p:nvSpPr>
        <p:spPr bwMode="auto">
          <a:xfrm>
            <a:off x="5404045" y="5722846"/>
            <a:ext cx="607096" cy="51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rgbClr val="000066"/>
                </a:solidFill>
                <a:cs typeface="Times New Roman" pitchFamily="18" charset="0"/>
              </a:rPr>
              <a:t>X</a:t>
            </a:r>
            <a:r>
              <a:rPr lang="en-US" sz="2400" baseline="-30000" dirty="0" smtClean="0">
                <a:solidFill>
                  <a:srgbClr val="000066"/>
                </a:solidFill>
                <a:cs typeface="Times New Roman" pitchFamily="18" charset="0"/>
              </a:rPr>
              <a:t>5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52" name="Rectangle 4"/>
          <p:cNvSpPr>
            <a:spLocks noChangeArrowheads="1"/>
          </p:cNvSpPr>
          <p:nvPr/>
        </p:nvSpPr>
        <p:spPr bwMode="auto">
          <a:xfrm>
            <a:off x="5462083" y="1751906"/>
            <a:ext cx="3604398" cy="2246769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mean</a:t>
            </a:r>
            <a:r>
              <a:rPr lang="en-US" sz="2800" b="1" dirty="0"/>
              <a:t> (average) </a:t>
            </a:r>
            <a:endParaRPr lang="en-US" sz="2800" b="1" dirty="0" smtClean="0"/>
          </a:p>
          <a:p>
            <a:r>
              <a:rPr lang="en-US" sz="2800" b="1" dirty="0" smtClean="0"/>
              <a:t>variation of </a:t>
            </a:r>
            <a:r>
              <a:rPr lang="en-US" sz="2800" b="1" dirty="0" smtClean="0">
                <a:solidFill>
                  <a:srgbClr val="FF0000"/>
                </a:solidFill>
              </a:rPr>
              <a:t>all</a:t>
            </a:r>
            <a:r>
              <a:rPr lang="en-US" sz="2800" b="1" dirty="0" smtClean="0"/>
              <a:t> data</a:t>
            </a:r>
          </a:p>
          <a:p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values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from </a:t>
            </a:r>
            <a:r>
              <a:rPr lang="en-US" sz="2800" b="1" dirty="0"/>
              <a:t>the </a:t>
            </a:r>
            <a:endParaRPr lang="en-US" sz="2800" b="1" dirty="0" smtClean="0"/>
          </a:p>
          <a:p>
            <a:r>
              <a:rPr lang="en-US" sz="2800" b="1" dirty="0" smtClean="0">
                <a:solidFill>
                  <a:srgbClr val="FF0000"/>
                </a:solidFill>
              </a:rPr>
              <a:t>over </a:t>
            </a:r>
            <a:r>
              <a:rPr lang="en-US" sz="2800" b="1" dirty="0">
                <a:solidFill>
                  <a:srgbClr val="FF0000"/>
                </a:solidFill>
              </a:rPr>
              <a:t>all mean </a:t>
            </a:r>
            <a:r>
              <a:rPr lang="en-US" sz="2800" b="1" dirty="0"/>
              <a:t>of all </a:t>
            </a:r>
            <a:r>
              <a:rPr lang="en-US" sz="2800" b="1" dirty="0" smtClean="0"/>
              <a:t>values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cxnSp>
        <p:nvCxnSpPr>
          <p:cNvPr id="53" name="Straight Arrow Connector 12"/>
          <p:cNvCxnSpPr>
            <a:cxnSpLocks noChangeShapeType="1"/>
          </p:cNvCxnSpPr>
          <p:nvPr/>
        </p:nvCxnSpPr>
        <p:spPr bwMode="auto">
          <a:xfrm>
            <a:off x="3612599" y="925375"/>
            <a:ext cx="1424687" cy="4341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ectangle 4"/>
          <p:cNvSpPr>
            <a:spLocks noChangeArrowheads="1"/>
          </p:cNvSpPr>
          <p:nvPr/>
        </p:nvSpPr>
        <p:spPr bwMode="auto">
          <a:xfrm>
            <a:off x="270069" y="4899705"/>
            <a:ext cx="4970396" cy="1384995"/>
          </a:xfrm>
          <a:prstGeom prst="rect">
            <a:avLst/>
          </a:prstGeom>
          <a:noFill/>
          <a:ln w="38100" algn="ctr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mean</a:t>
            </a:r>
            <a:r>
              <a:rPr lang="en-US" sz="2800" b="1" dirty="0"/>
              <a:t> (average) distance of </a:t>
            </a:r>
            <a:r>
              <a:rPr lang="en-US" sz="2800" b="1" dirty="0">
                <a:solidFill>
                  <a:srgbClr val="FF0000"/>
                </a:solidFill>
              </a:rPr>
              <a:t>all</a:t>
            </a:r>
            <a:r>
              <a:rPr lang="en-US" sz="2800" b="1" dirty="0"/>
              <a:t> data </a:t>
            </a:r>
            <a:r>
              <a:rPr lang="en-US" sz="2800" b="1" dirty="0">
                <a:solidFill>
                  <a:srgbClr val="FF0000"/>
                </a:solidFill>
              </a:rPr>
              <a:t>values</a:t>
            </a:r>
            <a:r>
              <a:rPr lang="en-US" sz="2800" dirty="0"/>
              <a:t> </a:t>
            </a:r>
            <a:r>
              <a:rPr lang="en-US" sz="2800" b="1" dirty="0"/>
              <a:t>from the </a:t>
            </a:r>
            <a:r>
              <a:rPr lang="en-US" sz="2800" b="1" dirty="0">
                <a:solidFill>
                  <a:srgbClr val="FF0000"/>
                </a:solidFill>
              </a:rPr>
              <a:t>over all mean </a:t>
            </a:r>
            <a:r>
              <a:rPr lang="en-US" sz="2800" b="1" dirty="0"/>
              <a:t>of all values</a:t>
            </a:r>
            <a:r>
              <a:rPr lang="en-US" sz="2800" dirty="0"/>
              <a:t>.</a:t>
            </a:r>
          </a:p>
        </p:txBody>
      </p:sp>
      <p:pic>
        <p:nvPicPr>
          <p:cNvPr id="64" name="Picture 2" descr="Thinking Images and Stock Photos. 1,218,979 Thinking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07" y="118988"/>
            <a:ext cx="1790491" cy="1538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7894826" y="118988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Mean</a:t>
            </a:r>
            <a:endParaRPr lang="ar-J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9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b="1" dirty="0" smtClean="0">
              <a:latin typeface="System"/>
            </a:endParaRPr>
          </a:p>
          <a:p>
            <a:pPr eaLnBrk="1" hangingPunct="1"/>
            <a:endParaRPr lang="en-US" b="1" dirty="0" smtClean="0">
              <a:latin typeface="System"/>
            </a:endParaRPr>
          </a:p>
          <a:p>
            <a:pPr eaLnBrk="1" hangingPunct="1"/>
            <a:endParaRPr lang="en-US" dirty="0" smtClean="0"/>
          </a:p>
        </p:txBody>
      </p:sp>
      <p:sp>
        <p:nvSpPr>
          <p:cNvPr id="28675" name="Oval 4"/>
          <p:cNvSpPr>
            <a:spLocks noChangeArrowheads="1"/>
          </p:cNvSpPr>
          <p:nvPr/>
        </p:nvSpPr>
        <p:spPr bwMode="auto">
          <a:xfrm>
            <a:off x="900113" y="1410499"/>
            <a:ext cx="2971800" cy="2971800"/>
          </a:xfrm>
          <a:prstGeom prst="ellipse">
            <a:avLst/>
          </a:prstGeom>
          <a:solidFill>
            <a:srgbClr val="CC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6" name="Oval 5"/>
          <p:cNvSpPr>
            <a:spLocks noChangeAspect="1" noChangeArrowheads="1"/>
          </p:cNvSpPr>
          <p:nvPr/>
        </p:nvSpPr>
        <p:spPr bwMode="auto">
          <a:xfrm>
            <a:off x="1219200" y="1905000"/>
            <a:ext cx="2360613" cy="2376488"/>
          </a:xfrm>
          <a:prstGeom prst="ellipse">
            <a:avLst/>
          </a:prstGeom>
          <a:solidFill>
            <a:srgbClr val="66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7" name="Oval 6"/>
          <p:cNvSpPr>
            <a:spLocks noChangeAspect="1" noChangeArrowheads="1"/>
          </p:cNvSpPr>
          <p:nvPr/>
        </p:nvSpPr>
        <p:spPr bwMode="auto">
          <a:xfrm>
            <a:off x="1535907" y="2106397"/>
            <a:ext cx="1752600" cy="1754188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8" name="Oval 7"/>
          <p:cNvSpPr>
            <a:spLocks noChangeAspect="1" noChangeArrowheads="1"/>
          </p:cNvSpPr>
          <p:nvPr/>
        </p:nvSpPr>
        <p:spPr bwMode="auto">
          <a:xfrm>
            <a:off x="1828800" y="2514600"/>
            <a:ext cx="1139825" cy="1143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79" name="Oval 8"/>
          <p:cNvSpPr>
            <a:spLocks noChangeAspect="1" noChangeArrowheads="1"/>
          </p:cNvSpPr>
          <p:nvPr/>
        </p:nvSpPr>
        <p:spPr bwMode="auto">
          <a:xfrm>
            <a:off x="2057400" y="2747963"/>
            <a:ext cx="685800" cy="668337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0" name="Line 9"/>
          <p:cNvSpPr>
            <a:spLocks noChangeShapeType="1"/>
          </p:cNvSpPr>
          <p:nvPr/>
        </p:nvSpPr>
        <p:spPr bwMode="auto">
          <a:xfrm>
            <a:off x="2409825" y="1600200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1" name="Line 10"/>
          <p:cNvSpPr>
            <a:spLocks noChangeShapeType="1"/>
          </p:cNvSpPr>
          <p:nvPr/>
        </p:nvSpPr>
        <p:spPr bwMode="auto">
          <a:xfrm>
            <a:off x="928688" y="3109913"/>
            <a:ext cx="297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2" name="Line 11"/>
          <p:cNvSpPr>
            <a:spLocks noChangeShapeType="1"/>
          </p:cNvSpPr>
          <p:nvPr/>
        </p:nvSpPr>
        <p:spPr bwMode="auto">
          <a:xfrm flipH="1">
            <a:off x="1447800" y="1981200"/>
            <a:ext cx="19812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3" name="Line 12"/>
          <p:cNvSpPr>
            <a:spLocks noChangeShapeType="1"/>
          </p:cNvSpPr>
          <p:nvPr/>
        </p:nvSpPr>
        <p:spPr bwMode="auto">
          <a:xfrm>
            <a:off x="1447800" y="1905000"/>
            <a:ext cx="19050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rtl="0">
              <a:defRPr/>
            </a:pPr>
            <a:endParaRPr lang="en-MY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4" name="Oval 13"/>
          <p:cNvSpPr>
            <a:spLocks noChangeArrowheads="1"/>
          </p:cNvSpPr>
          <p:nvPr/>
        </p:nvSpPr>
        <p:spPr bwMode="auto">
          <a:xfrm>
            <a:off x="1676400" y="3886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5" name="Oval 14"/>
          <p:cNvSpPr>
            <a:spLocks noChangeArrowheads="1"/>
          </p:cNvSpPr>
          <p:nvPr/>
        </p:nvSpPr>
        <p:spPr bwMode="auto">
          <a:xfrm>
            <a:off x="32004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6" name="Oval 15"/>
          <p:cNvSpPr>
            <a:spLocks noChangeArrowheads="1"/>
          </p:cNvSpPr>
          <p:nvPr/>
        </p:nvSpPr>
        <p:spPr bwMode="auto">
          <a:xfrm>
            <a:off x="2514600" y="3657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7" name="Oval 16"/>
          <p:cNvSpPr>
            <a:spLocks noChangeArrowheads="1"/>
          </p:cNvSpPr>
          <p:nvPr/>
        </p:nvSpPr>
        <p:spPr bwMode="auto">
          <a:xfrm>
            <a:off x="1447800" y="2514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8" name="Oval 17"/>
          <p:cNvSpPr>
            <a:spLocks noChangeArrowheads="1"/>
          </p:cNvSpPr>
          <p:nvPr/>
        </p:nvSpPr>
        <p:spPr bwMode="auto">
          <a:xfrm>
            <a:off x="1676400" y="3200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89" name="Oval 18"/>
          <p:cNvSpPr>
            <a:spLocks noChangeArrowheads="1"/>
          </p:cNvSpPr>
          <p:nvPr/>
        </p:nvSpPr>
        <p:spPr bwMode="auto">
          <a:xfrm>
            <a:off x="2133600" y="2438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0" name="Oval 19"/>
          <p:cNvSpPr>
            <a:spLocks noChangeArrowheads="1"/>
          </p:cNvSpPr>
          <p:nvPr/>
        </p:nvSpPr>
        <p:spPr bwMode="auto">
          <a:xfrm>
            <a:off x="30480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1" name="Oval 20"/>
          <p:cNvSpPr>
            <a:spLocks noChangeArrowheads="1"/>
          </p:cNvSpPr>
          <p:nvPr/>
        </p:nvSpPr>
        <p:spPr bwMode="auto">
          <a:xfrm>
            <a:off x="2667000" y="2057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2" name="Oval 21"/>
          <p:cNvSpPr>
            <a:spLocks noChangeArrowheads="1"/>
          </p:cNvSpPr>
          <p:nvPr/>
        </p:nvSpPr>
        <p:spPr bwMode="auto">
          <a:xfrm>
            <a:off x="2133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3" name="Oval 22"/>
          <p:cNvSpPr>
            <a:spLocks noChangeArrowheads="1"/>
          </p:cNvSpPr>
          <p:nvPr/>
        </p:nvSpPr>
        <p:spPr bwMode="auto">
          <a:xfrm>
            <a:off x="2667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4" name="Oval 23"/>
          <p:cNvSpPr>
            <a:spLocks noChangeArrowheads="1"/>
          </p:cNvSpPr>
          <p:nvPr/>
        </p:nvSpPr>
        <p:spPr bwMode="auto">
          <a:xfrm>
            <a:off x="2286000" y="2971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grpSp>
        <p:nvGrpSpPr>
          <p:cNvPr id="294935" name="Group 24"/>
          <p:cNvGrpSpPr>
            <a:grpSpLocks/>
          </p:cNvGrpSpPr>
          <p:nvPr/>
        </p:nvGrpSpPr>
        <p:grpSpPr bwMode="auto">
          <a:xfrm>
            <a:off x="4962148" y="1580784"/>
            <a:ext cx="2986088" cy="2971800"/>
            <a:chOff x="768" y="912"/>
            <a:chExt cx="1881" cy="1872"/>
          </a:xfrm>
        </p:grpSpPr>
        <p:sp>
          <p:nvSpPr>
            <p:cNvPr id="28712" name="Oval 25"/>
            <p:cNvSpPr>
              <a:spLocks noChangeArrowheads="1"/>
            </p:cNvSpPr>
            <p:nvPr/>
          </p:nvSpPr>
          <p:spPr bwMode="auto">
            <a:xfrm>
              <a:off x="768" y="912"/>
              <a:ext cx="1872" cy="1872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3" name="Oval 26"/>
            <p:cNvSpPr>
              <a:spLocks noChangeAspect="1" noChangeArrowheads="1"/>
            </p:cNvSpPr>
            <p:nvPr/>
          </p:nvSpPr>
          <p:spPr bwMode="auto">
            <a:xfrm>
              <a:off x="960" y="1104"/>
              <a:ext cx="1487" cy="1497"/>
            </a:xfrm>
            <a:prstGeom prst="ellipse">
              <a:avLst/>
            </a:pr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4" name="Oval 27"/>
            <p:cNvSpPr>
              <a:spLocks noChangeAspect="1" noChangeArrowheads="1"/>
            </p:cNvSpPr>
            <p:nvPr/>
          </p:nvSpPr>
          <p:spPr bwMode="auto">
            <a:xfrm>
              <a:off x="1152" y="1296"/>
              <a:ext cx="1104" cy="1105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5" name="Oval 28"/>
            <p:cNvSpPr>
              <a:spLocks noChangeAspect="1" noChangeArrowheads="1"/>
            </p:cNvSpPr>
            <p:nvPr/>
          </p:nvSpPr>
          <p:spPr bwMode="auto">
            <a:xfrm>
              <a:off x="1344" y="1488"/>
              <a:ext cx="718" cy="72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6" name="Oval 29"/>
            <p:cNvSpPr>
              <a:spLocks noChangeAspect="1" noChangeArrowheads="1"/>
            </p:cNvSpPr>
            <p:nvPr/>
          </p:nvSpPr>
          <p:spPr bwMode="auto">
            <a:xfrm>
              <a:off x="1488" y="1635"/>
              <a:ext cx="432" cy="421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rtl="0">
                <a:defRPr/>
              </a:pPr>
              <a:endParaRPr lang="ar-JO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7" name="Line 30"/>
            <p:cNvSpPr>
              <a:spLocks noChangeShapeType="1"/>
            </p:cNvSpPr>
            <p:nvPr/>
          </p:nvSpPr>
          <p:spPr bwMode="auto">
            <a:xfrm>
              <a:off x="1710" y="912"/>
              <a:ext cx="0" cy="18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8" name="Line 31"/>
            <p:cNvSpPr>
              <a:spLocks noChangeShapeType="1"/>
            </p:cNvSpPr>
            <p:nvPr/>
          </p:nvSpPr>
          <p:spPr bwMode="auto">
            <a:xfrm>
              <a:off x="777" y="1863"/>
              <a:ext cx="18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19" name="Line 32"/>
            <p:cNvSpPr>
              <a:spLocks noChangeShapeType="1"/>
            </p:cNvSpPr>
            <p:nvPr/>
          </p:nvSpPr>
          <p:spPr bwMode="auto">
            <a:xfrm flipH="1">
              <a:off x="1104" y="1152"/>
              <a:ext cx="1248" cy="13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  <p:sp>
          <p:nvSpPr>
            <p:cNvPr id="28720" name="Line 33"/>
            <p:cNvSpPr>
              <a:spLocks noChangeShapeType="1"/>
            </p:cNvSpPr>
            <p:nvPr/>
          </p:nvSpPr>
          <p:spPr bwMode="auto">
            <a:xfrm>
              <a:off x="1104" y="1104"/>
              <a:ext cx="120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rtl="0">
                <a:defRPr/>
              </a:pPr>
              <a:endParaRPr lang="en-MY" sz="2400">
                <a:solidFill>
                  <a:srgbClr val="40458C"/>
                </a:solidFill>
                <a:latin typeface="Tahoma" pitchFamily="34" charset="0"/>
                <a:cs typeface="+mn-cs"/>
              </a:endParaRPr>
            </a:p>
          </p:txBody>
        </p:sp>
      </p:grpSp>
      <p:sp>
        <p:nvSpPr>
          <p:cNvPr id="28696" name="Oval 34"/>
          <p:cNvSpPr>
            <a:spLocks noChangeArrowheads="1"/>
          </p:cNvSpPr>
          <p:nvPr/>
        </p:nvSpPr>
        <p:spPr bwMode="auto">
          <a:xfrm>
            <a:off x="67818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7" name="Oval 35"/>
          <p:cNvSpPr>
            <a:spLocks noChangeArrowheads="1"/>
          </p:cNvSpPr>
          <p:nvPr/>
        </p:nvSpPr>
        <p:spPr bwMode="auto">
          <a:xfrm>
            <a:off x="67056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8" name="Oval 36"/>
          <p:cNvSpPr>
            <a:spLocks noChangeArrowheads="1"/>
          </p:cNvSpPr>
          <p:nvPr/>
        </p:nvSpPr>
        <p:spPr bwMode="auto">
          <a:xfrm>
            <a:off x="6400800" y="3429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699" name="Oval 37"/>
          <p:cNvSpPr>
            <a:spLocks noChangeArrowheads="1"/>
          </p:cNvSpPr>
          <p:nvPr/>
        </p:nvSpPr>
        <p:spPr bwMode="auto">
          <a:xfrm>
            <a:off x="5943600" y="28194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0" name="Oval 38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1" name="Oval 39"/>
          <p:cNvSpPr>
            <a:spLocks noChangeArrowheads="1"/>
          </p:cNvSpPr>
          <p:nvPr/>
        </p:nvSpPr>
        <p:spPr bwMode="auto">
          <a:xfrm>
            <a:off x="6172200" y="25908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2" name="Oval 40"/>
          <p:cNvSpPr>
            <a:spLocks noChangeArrowheads="1"/>
          </p:cNvSpPr>
          <p:nvPr/>
        </p:nvSpPr>
        <p:spPr bwMode="auto">
          <a:xfrm>
            <a:off x="6781800" y="27432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3" name="Oval 41"/>
          <p:cNvSpPr>
            <a:spLocks noChangeArrowheads="1"/>
          </p:cNvSpPr>
          <p:nvPr/>
        </p:nvSpPr>
        <p:spPr bwMode="auto">
          <a:xfrm>
            <a:off x="6477000" y="2667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4" name="Oval 42"/>
          <p:cNvSpPr>
            <a:spLocks noChangeArrowheads="1"/>
          </p:cNvSpPr>
          <p:nvPr/>
        </p:nvSpPr>
        <p:spPr bwMode="auto">
          <a:xfrm>
            <a:off x="6019800" y="3276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5" name="Oval 43"/>
          <p:cNvSpPr>
            <a:spLocks noChangeArrowheads="1"/>
          </p:cNvSpPr>
          <p:nvPr/>
        </p:nvSpPr>
        <p:spPr bwMode="auto">
          <a:xfrm>
            <a:off x="6477000" y="30480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6" name="Oval 44"/>
          <p:cNvSpPr>
            <a:spLocks noChangeArrowheads="1"/>
          </p:cNvSpPr>
          <p:nvPr/>
        </p:nvSpPr>
        <p:spPr bwMode="auto">
          <a:xfrm>
            <a:off x="6248400" y="2895600"/>
            <a:ext cx="1524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rtl="0">
              <a:defRPr/>
            </a:pPr>
            <a:endParaRPr lang="ar-JO" sz="2400">
              <a:solidFill>
                <a:srgbClr val="40458C"/>
              </a:solidFill>
              <a:latin typeface="Tahoma" pitchFamily="34" charset="0"/>
              <a:cs typeface="+mn-cs"/>
            </a:endParaRPr>
          </a:p>
        </p:txBody>
      </p:sp>
      <p:sp>
        <p:nvSpPr>
          <p:cNvPr id="28707" name="Text Box 45"/>
          <p:cNvSpPr txBox="1">
            <a:spLocks noChangeArrowheads="1"/>
          </p:cNvSpPr>
          <p:nvPr/>
        </p:nvSpPr>
        <p:spPr bwMode="auto">
          <a:xfrm>
            <a:off x="754514" y="932416"/>
            <a:ext cx="19886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</a:t>
            </a:r>
            <a:r>
              <a:rPr lang="en-US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+mn-cs"/>
              </a:rPr>
              <a:t>A</a:t>
            </a:r>
          </a:p>
        </p:txBody>
      </p:sp>
      <p:sp>
        <p:nvSpPr>
          <p:cNvPr id="28708" name="Text Box 46"/>
          <p:cNvSpPr txBox="1">
            <a:spLocks noChangeArrowheads="1"/>
          </p:cNvSpPr>
          <p:nvPr/>
        </p:nvSpPr>
        <p:spPr bwMode="auto">
          <a:xfrm>
            <a:off x="5596360" y="855954"/>
            <a:ext cx="1988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 dirty="0" smtClean="0">
                <a:solidFill>
                  <a:srgbClr val="40458C"/>
                </a:solidFill>
                <a:latin typeface="Times New Roman" pitchFamily="18" charset="0"/>
                <a:cs typeface="+mn-cs"/>
              </a:rPr>
              <a:t>SHOOTER </a:t>
            </a:r>
            <a:r>
              <a:rPr lang="en-US" b="1" dirty="0" smtClean="0">
                <a:solidFill>
                  <a:schemeClr val="accent6"/>
                </a:solidFill>
                <a:latin typeface="Times New Roman" pitchFamily="18" charset="0"/>
                <a:cs typeface="+mn-cs"/>
              </a:rPr>
              <a:t>B</a:t>
            </a:r>
          </a:p>
        </p:txBody>
      </p:sp>
      <p:sp>
        <p:nvSpPr>
          <p:cNvPr id="28709" name="Text Box 48"/>
          <p:cNvSpPr txBox="1">
            <a:spLocks noChangeArrowheads="1"/>
          </p:cNvSpPr>
          <p:nvPr/>
        </p:nvSpPr>
        <p:spPr bwMode="auto">
          <a:xfrm>
            <a:off x="840958" y="4787316"/>
            <a:ext cx="776162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>
              <a:defRPr/>
            </a:pP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Both shooters are hitting around the “</a:t>
            </a:r>
            <a:r>
              <a:rPr lang="en-US" b="1" i="1" dirty="0" err="1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centre</a:t>
            </a: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” </a:t>
            </a:r>
            <a:endParaRPr lang="en-GB" b="1" i="1" dirty="0" smtClean="0">
              <a:solidFill>
                <a:srgbClr val="660066"/>
              </a:solidFill>
              <a:latin typeface="Times New Roman" pitchFamily="18" charset="0"/>
              <a:cs typeface="+mn-cs"/>
            </a:endParaRPr>
          </a:p>
          <a:p>
            <a:pPr rtl="0">
              <a:defRPr/>
            </a:pPr>
            <a:r>
              <a:rPr lang="en-US" b="1" i="1" dirty="0" smtClean="0">
                <a:solidFill>
                  <a:srgbClr val="660066"/>
                </a:solidFill>
                <a:latin typeface="Times New Roman" pitchFamily="18" charset="0"/>
                <a:cs typeface="+mn-cs"/>
              </a:rPr>
              <a:t>but shooter B is more “accurate” </a:t>
            </a:r>
          </a:p>
        </p:txBody>
      </p:sp>
      <p:sp>
        <p:nvSpPr>
          <p:cNvPr id="28710" name="Text Box 49"/>
          <p:cNvSpPr txBox="1">
            <a:spLocks noChangeArrowheads="1"/>
          </p:cNvSpPr>
          <p:nvPr/>
        </p:nvSpPr>
        <p:spPr bwMode="auto">
          <a:xfrm>
            <a:off x="636179" y="210056"/>
            <a:ext cx="497604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rtl="0" eaLnBrk="1" hangingPunct="1">
              <a:defRPr/>
            </a:pPr>
            <a:r>
              <a:rPr lang="en-GB" sz="3200" b="1" dirty="0" smtClean="0">
                <a:solidFill>
                  <a:schemeClr val="accent6"/>
                </a:solidFill>
                <a:cs typeface="+mn-cs"/>
              </a:rPr>
              <a:t>Measures of Dispersion</a:t>
            </a:r>
            <a:endParaRPr lang="en-US" sz="3200" b="1" dirty="0" smtClean="0">
              <a:solidFill>
                <a:schemeClr val="accent6"/>
              </a:solidFill>
              <a:cs typeface="+mn-cs"/>
            </a:endParaRPr>
          </a:p>
        </p:txBody>
      </p:sp>
      <p:sp>
        <p:nvSpPr>
          <p:cNvPr id="294951" name="Slide Number Placeholder 49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1F79FCF-6493-4D3C-A755-2219F191E59A}" type="slidenum">
              <a:rPr lang="ar-SA" sz="1400" smtClean="0">
                <a:solidFill>
                  <a:srgbClr val="40458C"/>
                </a:solidFill>
                <a:latin typeface="Tahoma" pitchFamily="34" charset="0"/>
                <a:cs typeface="Tahoma" pitchFamily="34" charset="0"/>
              </a:rPr>
              <a:pPr eaLnBrk="1" hangingPunct="1"/>
              <a:t>8</a:t>
            </a:fld>
            <a:endParaRPr lang="en-US" sz="1400" smtClean="0">
              <a:solidFill>
                <a:srgbClr val="40458C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8582" y="5532637"/>
            <a:ext cx="58705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b="1" dirty="0">
                <a:solidFill>
                  <a:srgbClr val="0070C0"/>
                </a:solidFill>
              </a:rPr>
              <a:t>The smaller the mean distance</a:t>
            </a:r>
            <a:r>
              <a:rPr lang="en-US" sz="2800" b="1" dirty="0"/>
              <a:t> is</a:t>
            </a:r>
            <a:r>
              <a:rPr lang="en-US" sz="2800" dirty="0"/>
              <a:t> 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002060"/>
                </a:solidFill>
              </a:rPr>
              <a:t>narrower the spread of values 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103871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15DE587-0BF4-485E-AC4A-73E679075D4A}" type="datetime1">
              <a:rPr lang="en-US" sz="1400" smtClean="0">
                <a:solidFill>
                  <a:srgbClr val="000000"/>
                </a:solidFill>
              </a:rPr>
              <a:pPr eaLnBrk="1" hangingPunct="1"/>
              <a:t>7/15/2023</a:t>
            </a:fld>
            <a:endParaRPr lang="en-US" sz="1400" smtClean="0">
              <a:solidFill>
                <a:srgbClr val="000000"/>
              </a:solidFill>
            </a:endParaRPr>
          </a:p>
        </p:txBody>
      </p:sp>
      <p:sp>
        <p:nvSpPr>
          <p:cNvPr id="307203" name="Rectangle 2"/>
          <p:cNvSpPr>
            <a:spLocks noChangeArrowheads="1"/>
          </p:cNvSpPr>
          <p:nvPr/>
        </p:nvSpPr>
        <p:spPr bwMode="auto">
          <a:xfrm>
            <a:off x="251520" y="620107"/>
            <a:ext cx="8712967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US" sz="2800" b="1" dirty="0" smtClean="0"/>
              <a:t>The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limitation </a:t>
            </a:r>
            <a:r>
              <a:rPr lang="en-US" sz="2800" b="1" dirty="0"/>
              <a:t>of </a:t>
            </a:r>
            <a:r>
              <a:rPr lang="en-US" sz="2800" b="1" dirty="0" err="1"/>
              <a:t>iqr</a:t>
            </a:r>
            <a:r>
              <a:rPr lang="en-US" sz="2800" b="1" dirty="0"/>
              <a:t> it does </a:t>
            </a:r>
            <a:r>
              <a:rPr lang="en-US" sz="2800" b="1" dirty="0">
                <a:solidFill>
                  <a:srgbClr val="FF0000"/>
                </a:solidFill>
              </a:rPr>
              <a:t>not use</a:t>
            </a:r>
            <a:r>
              <a:rPr lang="en-US" sz="2800" b="1" dirty="0">
                <a:solidFill>
                  <a:schemeClr val="tx2"/>
                </a:solidFill>
              </a:rPr>
              <a:t> all of the information </a:t>
            </a:r>
            <a:r>
              <a:rPr lang="en-US" sz="2800" b="1" dirty="0"/>
              <a:t>in the data since it </a:t>
            </a:r>
            <a:r>
              <a:rPr lang="en-US" sz="2800" b="1" dirty="0">
                <a:solidFill>
                  <a:schemeClr val="tx2"/>
                </a:solidFill>
              </a:rPr>
              <a:t>omits the </a:t>
            </a:r>
            <a:r>
              <a:rPr lang="en-US" sz="2800" b="1" dirty="0" smtClean="0">
                <a:solidFill>
                  <a:schemeClr val="tx2"/>
                </a:solidFill>
              </a:rPr>
              <a:t>top, </a:t>
            </a:r>
            <a:r>
              <a:rPr lang="en-US" sz="2800" b="1" dirty="0">
                <a:solidFill>
                  <a:schemeClr val="tx2"/>
                </a:solidFill>
              </a:rPr>
              <a:t>and bottom </a:t>
            </a:r>
            <a:r>
              <a:rPr lang="en-US" sz="2800" b="1" dirty="0"/>
              <a:t>quarter of values.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1" dirty="0">
                <a:solidFill>
                  <a:srgbClr val="7030A0"/>
                </a:solidFill>
              </a:rPr>
              <a:t>An alternative approach use the idea of summarizing spread   by </a:t>
            </a:r>
            <a:r>
              <a:rPr lang="en-US" sz="2800" b="1" dirty="0" smtClean="0">
                <a:solidFill>
                  <a:srgbClr val="7030A0"/>
                </a:solidFill>
              </a:rPr>
              <a:t>   measuring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the </a:t>
            </a:r>
            <a:r>
              <a:rPr lang="en-US" sz="2800" b="1" dirty="0">
                <a:solidFill>
                  <a:srgbClr val="FF0000"/>
                </a:solidFill>
              </a:rPr>
              <a:t>mean</a:t>
            </a:r>
            <a:r>
              <a:rPr lang="en-US" sz="2800" b="1" dirty="0"/>
              <a:t> (average) distance of all data </a:t>
            </a:r>
            <a:r>
              <a:rPr lang="en-US" sz="2800" b="1" dirty="0" smtClean="0"/>
              <a:t>values,</a:t>
            </a:r>
            <a:r>
              <a:rPr lang="en-US" sz="2800" dirty="0" smtClean="0"/>
              <a:t> </a:t>
            </a:r>
            <a:r>
              <a:rPr lang="en-US" sz="2800" b="1" dirty="0"/>
              <a:t>from the </a:t>
            </a:r>
            <a:r>
              <a:rPr lang="en-US" sz="2800" b="1" dirty="0">
                <a:solidFill>
                  <a:schemeClr val="tx2"/>
                </a:solidFill>
              </a:rPr>
              <a:t>over all mean </a:t>
            </a:r>
            <a:r>
              <a:rPr lang="en-US" sz="2800" b="1" dirty="0"/>
              <a:t>of all values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pPr rtl="0">
              <a:buFont typeface="Wingdings" pitchFamily="2" charset="2"/>
              <a:buChar char="§"/>
            </a:pPr>
            <a:r>
              <a:rPr lang="en-US" sz="2800" b="1" dirty="0" smtClean="0">
                <a:solidFill>
                  <a:srgbClr val="0070C0"/>
                </a:solidFill>
              </a:rPr>
              <a:t>The </a:t>
            </a:r>
            <a:r>
              <a:rPr lang="en-US" sz="2800" b="1" dirty="0">
                <a:solidFill>
                  <a:srgbClr val="0070C0"/>
                </a:solidFill>
              </a:rPr>
              <a:t>smaller the mean distance </a:t>
            </a:r>
            <a:r>
              <a:rPr lang="en-US" sz="2800" b="1" dirty="0"/>
              <a:t>is</a:t>
            </a:r>
            <a:r>
              <a:rPr lang="en-US" sz="2800" dirty="0"/>
              <a:t> </a:t>
            </a:r>
            <a:endParaRPr lang="en-US" sz="2800" dirty="0" smtClean="0"/>
          </a:p>
          <a:p>
            <a:pPr marL="457200" indent="-457200" rtl="0">
              <a:buFont typeface="Wingdings" pitchFamily="2" charset="2"/>
              <a:buChar char="ü"/>
            </a:pPr>
            <a:r>
              <a:rPr lang="en-US" sz="2800" b="1" dirty="0" smtClean="0"/>
              <a:t>the </a:t>
            </a:r>
            <a:r>
              <a:rPr lang="en-US" sz="2800" b="1" dirty="0">
                <a:solidFill>
                  <a:srgbClr val="002060"/>
                </a:solidFill>
              </a:rPr>
              <a:t>narrower the spread of values </a:t>
            </a:r>
            <a:r>
              <a:rPr lang="en-US" sz="2800" b="1" dirty="0"/>
              <a:t>must be</a:t>
            </a:r>
            <a:r>
              <a:rPr lang="en-US" sz="2800" dirty="0"/>
              <a:t> </a:t>
            </a:r>
          </a:p>
          <a:p>
            <a:r>
              <a:rPr lang="en-US" sz="2800" dirty="0"/>
              <a:t>             </a:t>
            </a:r>
            <a:r>
              <a:rPr lang="en-US" sz="2800" b="1" dirty="0"/>
              <a:t>and visa versa</a:t>
            </a:r>
            <a:r>
              <a:rPr lang="en-US" sz="2800" dirty="0"/>
              <a:t> </a:t>
            </a:r>
          </a:p>
          <a:p>
            <a:r>
              <a:rPr lang="en-US" sz="2800" dirty="0"/>
              <a:t>this is known as </a:t>
            </a:r>
            <a:r>
              <a:rPr lang="en-US" sz="2800" b="1" dirty="0">
                <a:solidFill>
                  <a:srgbClr val="FF0000"/>
                </a:solidFill>
              </a:rPr>
              <a:t>standard deviation </a:t>
            </a:r>
          </a:p>
        </p:txBody>
      </p:sp>
      <p:sp>
        <p:nvSpPr>
          <p:cNvPr id="30720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761530A9-4018-4B6D-9825-A2D37C7EE75D}" type="slidenum">
              <a:rPr lang="ar-SA" sz="1400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6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1393</Words>
  <Application>Microsoft Office PowerPoint</Application>
  <PresentationFormat>On-screen Show (4:3)</PresentationFormat>
  <Paragraphs>397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Eras Demi ITC</vt:lpstr>
      <vt:lpstr>Monotype Sorts</vt:lpstr>
      <vt:lpstr>Simplified Arabic</vt:lpstr>
      <vt:lpstr>Symbol</vt:lpstr>
      <vt:lpstr>System</vt:lpstr>
      <vt:lpstr>Tahoma</vt:lpstr>
      <vt:lpstr>Times New Roman</vt:lpstr>
      <vt:lpstr>Wingdings</vt:lpstr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103</cp:revision>
  <dcterms:created xsi:type="dcterms:W3CDTF">2023-07-13T14:44:07Z</dcterms:created>
  <dcterms:modified xsi:type="dcterms:W3CDTF">2023-07-15T19:14:46Z</dcterms:modified>
</cp:coreProperties>
</file>