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6858000" cx="12190400"/>
  <p:notesSz cx="9144000" cy="6858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0" Type="http://schemas.openxmlformats.org/officeDocument/2006/relationships/slide" Target="slides/slide44.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92" name="Shape 12292"/>
        <p:cNvGrpSpPr/>
        <p:nvPr/>
      </p:nvGrpSpPr>
      <p:grpSpPr>
        <a:xfrm>
          <a:off x="0" y="0"/>
          <a:ext cx="0" cy="0"/>
          <a:chOff x="0" y="0"/>
          <a:chExt cx="0" cy="0"/>
        </a:xfrm>
      </p:grpSpPr>
      <p:sp>
        <p:nvSpPr>
          <p:cNvPr id="12293" name="Google Shape;1229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294" name="Google Shape;1229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295" name="Google Shape;12295;n"/>
          <p:cNvSpPr/>
          <p:nvPr>
            <p:ph idx="3"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96" name="Google Shape;12296;n"/>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12297" name="Google Shape;12297;n"/>
          <p:cNvSpPr txBox="1"/>
          <p:nvPr>
            <p:ph idx="11" type="ftr"/>
          </p:nvPr>
        </p:nvSpPr>
        <p:spPr>
          <a:xfrm>
            <a:off x="0" y="6513513"/>
            <a:ext cx="3962400" cy="3429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298" name="Google Shape;12298;n"/>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3" name="Shape 12453"/>
        <p:cNvGrpSpPr/>
        <p:nvPr/>
      </p:nvGrpSpPr>
      <p:grpSpPr>
        <a:xfrm>
          <a:off x="0" y="0"/>
          <a:ext cx="0" cy="0"/>
          <a:chOff x="0" y="0"/>
          <a:chExt cx="0" cy="0"/>
        </a:xfrm>
      </p:grpSpPr>
      <p:sp>
        <p:nvSpPr>
          <p:cNvPr id="12454" name="Google Shape;12454;p1: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455" name="Google Shape;12455;p1: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1" name="Shape 12511"/>
        <p:cNvGrpSpPr/>
        <p:nvPr/>
      </p:nvGrpSpPr>
      <p:grpSpPr>
        <a:xfrm>
          <a:off x="0" y="0"/>
          <a:ext cx="0" cy="0"/>
          <a:chOff x="0" y="0"/>
          <a:chExt cx="0" cy="0"/>
        </a:xfrm>
      </p:grpSpPr>
      <p:sp>
        <p:nvSpPr>
          <p:cNvPr id="12512" name="Google Shape;12512;p10: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513" name="Google Shape;12513;p10: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6" name="Shape 12516"/>
        <p:cNvGrpSpPr/>
        <p:nvPr/>
      </p:nvGrpSpPr>
      <p:grpSpPr>
        <a:xfrm>
          <a:off x="0" y="0"/>
          <a:ext cx="0" cy="0"/>
          <a:chOff x="0" y="0"/>
          <a:chExt cx="0" cy="0"/>
        </a:xfrm>
      </p:grpSpPr>
      <p:sp>
        <p:nvSpPr>
          <p:cNvPr id="12517" name="Google Shape;12517;p11: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518" name="Google Shape;12518;p11: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2" name="Shape 12522"/>
        <p:cNvGrpSpPr/>
        <p:nvPr/>
      </p:nvGrpSpPr>
      <p:grpSpPr>
        <a:xfrm>
          <a:off x="0" y="0"/>
          <a:ext cx="0" cy="0"/>
          <a:chOff x="0" y="0"/>
          <a:chExt cx="0" cy="0"/>
        </a:xfrm>
      </p:grpSpPr>
      <p:sp>
        <p:nvSpPr>
          <p:cNvPr id="12523" name="Google Shape;12523;p12: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524" name="Google Shape;12524;p12: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8" name="Shape 12528"/>
        <p:cNvGrpSpPr/>
        <p:nvPr/>
      </p:nvGrpSpPr>
      <p:grpSpPr>
        <a:xfrm>
          <a:off x="0" y="0"/>
          <a:ext cx="0" cy="0"/>
          <a:chOff x="0" y="0"/>
          <a:chExt cx="0" cy="0"/>
        </a:xfrm>
      </p:grpSpPr>
      <p:sp>
        <p:nvSpPr>
          <p:cNvPr id="12529" name="Google Shape;12529;p13: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530" name="Google Shape;12530;p13: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7" name="Shape 12537"/>
        <p:cNvGrpSpPr/>
        <p:nvPr/>
      </p:nvGrpSpPr>
      <p:grpSpPr>
        <a:xfrm>
          <a:off x="0" y="0"/>
          <a:ext cx="0" cy="0"/>
          <a:chOff x="0" y="0"/>
          <a:chExt cx="0" cy="0"/>
        </a:xfrm>
      </p:grpSpPr>
      <p:sp>
        <p:nvSpPr>
          <p:cNvPr id="12538" name="Google Shape;12538;p14: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539" name="Google Shape;12539;p14: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3" name="Shape 12543"/>
        <p:cNvGrpSpPr/>
        <p:nvPr/>
      </p:nvGrpSpPr>
      <p:grpSpPr>
        <a:xfrm>
          <a:off x="0" y="0"/>
          <a:ext cx="0" cy="0"/>
          <a:chOff x="0" y="0"/>
          <a:chExt cx="0" cy="0"/>
        </a:xfrm>
      </p:grpSpPr>
      <p:sp>
        <p:nvSpPr>
          <p:cNvPr id="12544" name="Google Shape;12544;p15: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545" name="Google Shape;12545;p15: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9" name="Shape 12549"/>
        <p:cNvGrpSpPr/>
        <p:nvPr/>
      </p:nvGrpSpPr>
      <p:grpSpPr>
        <a:xfrm>
          <a:off x="0" y="0"/>
          <a:ext cx="0" cy="0"/>
          <a:chOff x="0" y="0"/>
          <a:chExt cx="0" cy="0"/>
        </a:xfrm>
      </p:grpSpPr>
      <p:sp>
        <p:nvSpPr>
          <p:cNvPr id="12550" name="Google Shape;12550;p16: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551" name="Google Shape;12551;p16: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6" name="Shape 12556"/>
        <p:cNvGrpSpPr/>
        <p:nvPr/>
      </p:nvGrpSpPr>
      <p:grpSpPr>
        <a:xfrm>
          <a:off x="0" y="0"/>
          <a:ext cx="0" cy="0"/>
          <a:chOff x="0" y="0"/>
          <a:chExt cx="0" cy="0"/>
        </a:xfrm>
      </p:grpSpPr>
      <p:sp>
        <p:nvSpPr>
          <p:cNvPr id="12557" name="Google Shape;12557;p17: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558" name="Google Shape;12558;p17: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2" name="Shape 12562"/>
        <p:cNvGrpSpPr/>
        <p:nvPr/>
      </p:nvGrpSpPr>
      <p:grpSpPr>
        <a:xfrm>
          <a:off x="0" y="0"/>
          <a:ext cx="0" cy="0"/>
          <a:chOff x="0" y="0"/>
          <a:chExt cx="0" cy="0"/>
        </a:xfrm>
      </p:grpSpPr>
      <p:sp>
        <p:nvSpPr>
          <p:cNvPr id="12563" name="Google Shape;12563;p18: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564" name="Google Shape;12564;p18: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0" name="Shape 12570"/>
        <p:cNvGrpSpPr/>
        <p:nvPr/>
      </p:nvGrpSpPr>
      <p:grpSpPr>
        <a:xfrm>
          <a:off x="0" y="0"/>
          <a:ext cx="0" cy="0"/>
          <a:chOff x="0" y="0"/>
          <a:chExt cx="0" cy="0"/>
        </a:xfrm>
      </p:grpSpPr>
      <p:sp>
        <p:nvSpPr>
          <p:cNvPr id="12571" name="Google Shape;12571;p19: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572" name="Google Shape;12572;p19: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5" name="Shape 12465"/>
        <p:cNvGrpSpPr/>
        <p:nvPr/>
      </p:nvGrpSpPr>
      <p:grpSpPr>
        <a:xfrm>
          <a:off x="0" y="0"/>
          <a:ext cx="0" cy="0"/>
          <a:chOff x="0" y="0"/>
          <a:chExt cx="0" cy="0"/>
        </a:xfrm>
      </p:grpSpPr>
      <p:sp>
        <p:nvSpPr>
          <p:cNvPr id="12466" name="Google Shape;12466;p2: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467" name="Google Shape;12467;p2: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0" name="Shape 12610"/>
        <p:cNvGrpSpPr/>
        <p:nvPr/>
      </p:nvGrpSpPr>
      <p:grpSpPr>
        <a:xfrm>
          <a:off x="0" y="0"/>
          <a:ext cx="0" cy="0"/>
          <a:chOff x="0" y="0"/>
          <a:chExt cx="0" cy="0"/>
        </a:xfrm>
      </p:grpSpPr>
      <p:sp>
        <p:nvSpPr>
          <p:cNvPr id="12611" name="Google Shape;12611;p20: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612" name="Google Shape;12612;p20: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6" name="Shape 12616"/>
        <p:cNvGrpSpPr/>
        <p:nvPr/>
      </p:nvGrpSpPr>
      <p:grpSpPr>
        <a:xfrm>
          <a:off x="0" y="0"/>
          <a:ext cx="0" cy="0"/>
          <a:chOff x="0" y="0"/>
          <a:chExt cx="0" cy="0"/>
        </a:xfrm>
      </p:grpSpPr>
      <p:sp>
        <p:nvSpPr>
          <p:cNvPr id="12617" name="Google Shape;12617;p21: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618" name="Google Shape;12618;p21: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2" name="Shape 12622"/>
        <p:cNvGrpSpPr/>
        <p:nvPr/>
      </p:nvGrpSpPr>
      <p:grpSpPr>
        <a:xfrm>
          <a:off x="0" y="0"/>
          <a:ext cx="0" cy="0"/>
          <a:chOff x="0" y="0"/>
          <a:chExt cx="0" cy="0"/>
        </a:xfrm>
      </p:grpSpPr>
      <p:sp>
        <p:nvSpPr>
          <p:cNvPr id="12623" name="Google Shape;12623;p22: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624" name="Google Shape;12624;p22: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7" name="Shape 12627"/>
        <p:cNvGrpSpPr/>
        <p:nvPr/>
      </p:nvGrpSpPr>
      <p:grpSpPr>
        <a:xfrm>
          <a:off x="0" y="0"/>
          <a:ext cx="0" cy="0"/>
          <a:chOff x="0" y="0"/>
          <a:chExt cx="0" cy="0"/>
        </a:xfrm>
      </p:grpSpPr>
      <p:sp>
        <p:nvSpPr>
          <p:cNvPr id="12628" name="Google Shape;12628;p23: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629" name="Google Shape;12629;p23: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2" name="Shape 12632"/>
        <p:cNvGrpSpPr/>
        <p:nvPr/>
      </p:nvGrpSpPr>
      <p:grpSpPr>
        <a:xfrm>
          <a:off x="0" y="0"/>
          <a:ext cx="0" cy="0"/>
          <a:chOff x="0" y="0"/>
          <a:chExt cx="0" cy="0"/>
        </a:xfrm>
      </p:grpSpPr>
      <p:sp>
        <p:nvSpPr>
          <p:cNvPr id="12633" name="Google Shape;12633;p24: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634" name="Google Shape;12634;p24: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0" name="Shape 12640"/>
        <p:cNvGrpSpPr/>
        <p:nvPr/>
      </p:nvGrpSpPr>
      <p:grpSpPr>
        <a:xfrm>
          <a:off x="0" y="0"/>
          <a:ext cx="0" cy="0"/>
          <a:chOff x="0" y="0"/>
          <a:chExt cx="0" cy="0"/>
        </a:xfrm>
      </p:grpSpPr>
      <p:sp>
        <p:nvSpPr>
          <p:cNvPr id="12641" name="Google Shape;12641;p25: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642" name="Google Shape;12642;p25: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7" name="Shape 12647"/>
        <p:cNvGrpSpPr/>
        <p:nvPr/>
      </p:nvGrpSpPr>
      <p:grpSpPr>
        <a:xfrm>
          <a:off x="0" y="0"/>
          <a:ext cx="0" cy="0"/>
          <a:chOff x="0" y="0"/>
          <a:chExt cx="0" cy="0"/>
        </a:xfrm>
      </p:grpSpPr>
      <p:sp>
        <p:nvSpPr>
          <p:cNvPr id="12648" name="Google Shape;12648;p26: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649" name="Google Shape;12649;p26: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3" name="Shape 12653"/>
        <p:cNvGrpSpPr/>
        <p:nvPr/>
      </p:nvGrpSpPr>
      <p:grpSpPr>
        <a:xfrm>
          <a:off x="0" y="0"/>
          <a:ext cx="0" cy="0"/>
          <a:chOff x="0" y="0"/>
          <a:chExt cx="0" cy="0"/>
        </a:xfrm>
      </p:grpSpPr>
      <p:sp>
        <p:nvSpPr>
          <p:cNvPr id="12654" name="Google Shape;12654;p27: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655" name="Google Shape;12655;p27: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1" name="Shape 12661"/>
        <p:cNvGrpSpPr/>
        <p:nvPr/>
      </p:nvGrpSpPr>
      <p:grpSpPr>
        <a:xfrm>
          <a:off x="0" y="0"/>
          <a:ext cx="0" cy="0"/>
          <a:chOff x="0" y="0"/>
          <a:chExt cx="0" cy="0"/>
        </a:xfrm>
      </p:grpSpPr>
      <p:sp>
        <p:nvSpPr>
          <p:cNvPr id="12662" name="Google Shape;12662;p28: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663" name="Google Shape;12663;p28: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8" name="Shape 12668"/>
        <p:cNvGrpSpPr/>
        <p:nvPr/>
      </p:nvGrpSpPr>
      <p:grpSpPr>
        <a:xfrm>
          <a:off x="0" y="0"/>
          <a:ext cx="0" cy="0"/>
          <a:chOff x="0" y="0"/>
          <a:chExt cx="0" cy="0"/>
        </a:xfrm>
      </p:grpSpPr>
      <p:sp>
        <p:nvSpPr>
          <p:cNvPr id="12669" name="Google Shape;12669;p29: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670" name="Google Shape;12670;p29: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1" name="Shape 12471"/>
        <p:cNvGrpSpPr/>
        <p:nvPr/>
      </p:nvGrpSpPr>
      <p:grpSpPr>
        <a:xfrm>
          <a:off x="0" y="0"/>
          <a:ext cx="0" cy="0"/>
          <a:chOff x="0" y="0"/>
          <a:chExt cx="0" cy="0"/>
        </a:xfrm>
      </p:grpSpPr>
      <p:sp>
        <p:nvSpPr>
          <p:cNvPr id="12472" name="Google Shape;12472;p3: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473" name="Google Shape;12473;p3: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4" name="Shape 12674"/>
        <p:cNvGrpSpPr/>
        <p:nvPr/>
      </p:nvGrpSpPr>
      <p:grpSpPr>
        <a:xfrm>
          <a:off x="0" y="0"/>
          <a:ext cx="0" cy="0"/>
          <a:chOff x="0" y="0"/>
          <a:chExt cx="0" cy="0"/>
        </a:xfrm>
      </p:grpSpPr>
      <p:sp>
        <p:nvSpPr>
          <p:cNvPr id="12675" name="Google Shape;12675;p30: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676" name="Google Shape;12676;p30: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5" name="Shape 12695"/>
        <p:cNvGrpSpPr/>
        <p:nvPr/>
      </p:nvGrpSpPr>
      <p:grpSpPr>
        <a:xfrm>
          <a:off x="0" y="0"/>
          <a:ext cx="0" cy="0"/>
          <a:chOff x="0" y="0"/>
          <a:chExt cx="0" cy="0"/>
        </a:xfrm>
      </p:grpSpPr>
      <p:sp>
        <p:nvSpPr>
          <p:cNvPr id="12696" name="Google Shape;12696;p31: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697" name="Google Shape;12697;p31: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1" name="Shape 12701"/>
        <p:cNvGrpSpPr/>
        <p:nvPr/>
      </p:nvGrpSpPr>
      <p:grpSpPr>
        <a:xfrm>
          <a:off x="0" y="0"/>
          <a:ext cx="0" cy="0"/>
          <a:chOff x="0" y="0"/>
          <a:chExt cx="0" cy="0"/>
        </a:xfrm>
      </p:grpSpPr>
      <p:sp>
        <p:nvSpPr>
          <p:cNvPr id="12702" name="Google Shape;12702;p32: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703" name="Google Shape;12703;p32: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0" name="Shape 12710"/>
        <p:cNvGrpSpPr/>
        <p:nvPr/>
      </p:nvGrpSpPr>
      <p:grpSpPr>
        <a:xfrm>
          <a:off x="0" y="0"/>
          <a:ext cx="0" cy="0"/>
          <a:chOff x="0" y="0"/>
          <a:chExt cx="0" cy="0"/>
        </a:xfrm>
      </p:grpSpPr>
      <p:sp>
        <p:nvSpPr>
          <p:cNvPr id="12711" name="Google Shape;12711;p33: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712" name="Google Shape;12712;p33: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6" name="Shape 12716"/>
        <p:cNvGrpSpPr/>
        <p:nvPr/>
      </p:nvGrpSpPr>
      <p:grpSpPr>
        <a:xfrm>
          <a:off x="0" y="0"/>
          <a:ext cx="0" cy="0"/>
          <a:chOff x="0" y="0"/>
          <a:chExt cx="0" cy="0"/>
        </a:xfrm>
      </p:grpSpPr>
      <p:sp>
        <p:nvSpPr>
          <p:cNvPr id="12717" name="Google Shape;12717;p34: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718" name="Google Shape;12718;p34: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2" name="Shape 12722"/>
        <p:cNvGrpSpPr/>
        <p:nvPr/>
      </p:nvGrpSpPr>
      <p:grpSpPr>
        <a:xfrm>
          <a:off x="0" y="0"/>
          <a:ext cx="0" cy="0"/>
          <a:chOff x="0" y="0"/>
          <a:chExt cx="0" cy="0"/>
        </a:xfrm>
      </p:grpSpPr>
      <p:sp>
        <p:nvSpPr>
          <p:cNvPr id="12723" name="Google Shape;12723;p35: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724" name="Google Shape;12724;p35: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8" name="Shape 12728"/>
        <p:cNvGrpSpPr/>
        <p:nvPr/>
      </p:nvGrpSpPr>
      <p:grpSpPr>
        <a:xfrm>
          <a:off x="0" y="0"/>
          <a:ext cx="0" cy="0"/>
          <a:chOff x="0" y="0"/>
          <a:chExt cx="0" cy="0"/>
        </a:xfrm>
      </p:grpSpPr>
      <p:sp>
        <p:nvSpPr>
          <p:cNvPr id="12729" name="Google Shape;12729;p36: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730" name="Google Shape;12730;p36: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6" name="Shape 12736"/>
        <p:cNvGrpSpPr/>
        <p:nvPr/>
      </p:nvGrpSpPr>
      <p:grpSpPr>
        <a:xfrm>
          <a:off x="0" y="0"/>
          <a:ext cx="0" cy="0"/>
          <a:chOff x="0" y="0"/>
          <a:chExt cx="0" cy="0"/>
        </a:xfrm>
      </p:grpSpPr>
      <p:sp>
        <p:nvSpPr>
          <p:cNvPr id="12737" name="Google Shape;12737;p37: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738" name="Google Shape;12738;p37: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2" name="Shape 12742"/>
        <p:cNvGrpSpPr/>
        <p:nvPr/>
      </p:nvGrpSpPr>
      <p:grpSpPr>
        <a:xfrm>
          <a:off x="0" y="0"/>
          <a:ext cx="0" cy="0"/>
          <a:chOff x="0" y="0"/>
          <a:chExt cx="0" cy="0"/>
        </a:xfrm>
      </p:grpSpPr>
      <p:sp>
        <p:nvSpPr>
          <p:cNvPr id="12743" name="Google Shape;12743;p38: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744" name="Google Shape;12744;p38: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9" name="Shape 12749"/>
        <p:cNvGrpSpPr/>
        <p:nvPr/>
      </p:nvGrpSpPr>
      <p:grpSpPr>
        <a:xfrm>
          <a:off x="0" y="0"/>
          <a:ext cx="0" cy="0"/>
          <a:chOff x="0" y="0"/>
          <a:chExt cx="0" cy="0"/>
        </a:xfrm>
      </p:grpSpPr>
      <p:sp>
        <p:nvSpPr>
          <p:cNvPr id="12750" name="Google Shape;12750;p39: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751" name="Google Shape;12751;p39: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8" name="Shape 12478"/>
        <p:cNvGrpSpPr/>
        <p:nvPr/>
      </p:nvGrpSpPr>
      <p:grpSpPr>
        <a:xfrm>
          <a:off x="0" y="0"/>
          <a:ext cx="0" cy="0"/>
          <a:chOff x="0" y="0"/>
          <a:chExt cx="0" cy="0"/>
        </a:xfrm>
      </p:grpSpPr>
      <p:sp>
        <p:nvSpPr>
          <p:cNvPr id="12479" name="Google Shape;12479;p4: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480" name="Google Shape;12480;p4: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4" name="Shape 12754"/>
        <p:cNvGrpSpPr/>
        <p:nvPr/>
      </p:nvGrpSpPr>
      <p:grpSpPr>
        <a:xfrm>
          <a:off x="0" y="0"/>
          <a:ext cx="0" cy="0"/>
          <a:chOff x="0" y="0"/>
          <a:chExt cx="0" cy="0"/>
        </a:xfrm>
      </p:grpSpPr>
      <p:sp>
        <p:nvSpPr>
          <p:cNvPr id="12755" name="Google Shape;12755;p40: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756" name="Google Shape;12756;p40: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0" name="Shape 12760"/>
        <p:cNvGrpSpPr/>
        <p:nvPr/>
      </p:nvGrpSpPr>
      <p:grpSpPr>
        <a:xfrm>
          <a:off x="0" y="0"/>
          <a:ext cx="0" cy="0"/>
          <a:chOff x="0" y="0"/>
          <a:chExt cx="0" cy="0"/>
        </a:xfrm>
      </p:grpSpPr>
      <p:sp>
        <p:nvSpPr>
          <p:cNvPr id="12761" name="Google Shape;12761;p41: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762" name="Google Shape;12762;p41: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6" name="Shape 12766"/>
        <p:cNvGrpSpPr/>
        <p:nvPr/>
      </p:nvGrpSpPr>
      <p:grpSpPr>
        <a:xfrm>
          <a:off x="0" y="0"/>
          <a:ext cx="0" cy="0"/>
          <a:chOff x="0" y="0"/>
          <a:chExt cx="0" cy="0"/>
        </a:xfrm>
      </p:grpSpPr>
      <p:sp>
        <p:nvSpPr>
          <p:cNvPr id="12767" name="Google Shape;12767;p42: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768" name="Google Shape;12768;p42: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2" name="Shape 12772"/>
        <p:cNvGrpSpPr/>
        <p:nvPr/>
      </p:nvGrpSpPr>
      <p:grpSpPr>
        <a:xfrm>
          <a:off x="0" y="0"/>
          <a:ext cx="0" cy="0"/>
          <a:chOff x="0" y="0"/>
          <a:chExt cx="0" cy="0"/>
        </a:xfrm>
      </p:grpSpPr>
      <p:sp>
        <p:nvSpPr>
          <p:cNvPr id="12773" name="Google Shape;12773;p43: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774" name="Google Shape;12774;p43: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8" name="Shape 12778"/>
        <p:cNvGrpSpPr/>
        <p:nvPr/>
      </p:nvGrpSpPr>
      <p:grpSpPr>
        <a:xfrm>
          <a:off x="0" y="0"/>
          <a:ext cx="0" cy="0"/>
          <a:chOff x="0" y="0"/>
          <a:chExt cx="0" cy="0"/>
        </a:xfrm>
      </p:grpSpPr>
      <p:sp>
        <p:nvSpPr>
          <p:cNvPr id="12779" name="Google Shape;12779;p44: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780" name="Google Shape;12780;p44: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3" name="Shape 12483"/>
        <p:cNvGrpSpPr/>
        <p:nvPr/>
      </p:nvGrpSpPr>
      <p:grpSpPr>
        <a:xfrm>
          <a:off x="0" y="0"/>
          <a:ext cx="0" cy="0"/>
          <a:chOff x="0" y="0"/>
          <a:chExt cx="0" cy="0"/>
        </a:xfrm>
      </p:grpSpPr>
      <p:sp>
        <p:nvSpPr>
          <p:cNvPr id="12484" name="Google Shape;12484;p5: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485" name="Google Shape;12485;p5: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8" name="Shape 12488"/>
        <p:cNvGrpSpPr/>
        <p:nvPr/>
      </p:nvGrpSpPr>
      <p:grpSpPr>
        <a:xfrm>
          <a:off x="0" y="0"/>
          <a:ext cx="0" cy="0"/>
          <a:chOff x="0" y="0"/>
          <a:chExt cx="0" cy="0"/>
        </a:xfrm>
      </p:grpSpPr>
      <p:sp>
        <p:nvSpPr>
          <p:cNvPr id="12489" name="Google Shape;12489;p6: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490" name="Google Shape;12490;p6: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4" name="Shape 12494"/>
        <p:cNvGrpSpPr/>
        <p:nvPr/>
      </p:nvGrpSpPr>
      <p:grpSpPr>
        <a:xfrm>
          <a:off x="0" y="0"/>
          <a:ext cx="0" cy="0"/>
          <a:chOff x="0" y="0"/>
          <a:chExt cx="0" cy="0"/>
        </a:xfrm>
      </p:grpSpPr>
      <p:sp>
        <p:nvSpPr>
          <p:cNvPr id="12495" name="Google Shape;12495;p7: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496" name="Google Shape;12496;p7: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9" name="Shape 12499"/>
        <p:cNvGrpSpPr/>
        <p:nvPr/>
      </p:nvGrpSpPr>
      <p:grpSpPr>
        <a:xfrm>
          <a:off x="0" y="0"/>
          <a:ext cx="0" cy="0"/>
          <a:chOff x="0" y="0"/>
          <a:chExt cx="0" cy="0"/>
        </a:xfrm>
      </p:grpSpPr>
      <p:sp>
        <p:nvSpPr>
          <p:cNvPr id="12500" name="Google Shape;12500;p8: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501" name="Google Shape;12501;p8: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5" name="Shape 12505"/>
        <p:cNvGrpSpPr/>
        <p:nvPr/>
      </p:nvGrpSpPr>
      <p:grpSpPr>
        <a:xfrm>
          <a:off x="0" y="0"/>
          <a:ext cx="0" cy="0"/>
          <a:chOff x="0" y="0"/>
          <a:chExt cx="0" cy="0"/>
        </a:xfrm>
      </p:grpSpPr>
      <p:sp>
        <p:nvSpPr>
          <p:cNvPr id="12506" name="Google Shape;12506;p9: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507" name="Google Shape;12507;p9:notes"/>
          <p:cNvSpPr/>
          <p:nvPr>
            <p:ph idx="2" type="sldImg"/>
          </p:nvPr>
        </p:nvSpPr>
        <p:spPr>
          <a:xfrm>
            <a:off x="2287588" y="514350"/>
            <a:ext cx="45687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عنوان ومحتوى" showMasterSp="0" type="obj">
  <p:cSld name="OBJECT">
    <p:spTree>
      <p:nvGrpSpPr>
        <p:cNvPr id="12305" name="Shape 12305"/>
        <p:cNvGrpSpPr/>
        <p:nvPr/>
      </p:nvGrpSpPr>
      <p:grpSpPr>
        <a:xfrm>
          <a:off x="0" y="0"/>
          <a:ext cx="0" cy="0"/>
          <a:chOff x="0" y="0"/>
          <a:chExt cx="0" cy="0"/>
        </a:xfrm>
      </p:grpSpPr>
      <p:sp>
        <p:nvSpPr>
          <p:cNvPr id="12306" name="Google Shape;12306;p2"/>
          <p:cNvSpPr txBox="1"/>
          <p:nvPr>
            <p:ph type="title"/>
          </p:nvPr>
        </p:nvSpPr>
        <p:spPr>
          <a:xfrm>
            <a:off x="609521" y="274638"/>
            <a:ext cx="109713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307" name="Google Shape;12307;p2"/>
          <p:cNvSpPr txBox="1"/>
          <p:nvPr>
            <p:ph idx="1" type="body"/>
          </p:nvPr>
        </p:nvSpPr>
        <p:spPr>
          <a:xfrm>
            <a:off x="609521" y="1600203"/>
            <a:ext cx="109713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2308" name="Google Shape;12308;p2"/>
          <p:cNvSpPr txBox="1"/>
          <p:nvPr>
            <p:ph idx="10" type="dt"/>
          </p:nvPr>
        </p:nvSpPr>
        <p:spPr>
          <a:xfrm>
            <a:off x="609521" y="6356353"/>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09" name="Google Shape;12309;p2"/>
          <p:cNvSpPr txBox="1"/>
          <p:nvPr>
            <p:ph idx="11" type="ftr"/>
          </p:nvPr>
        </p:nvSpPr>
        <p:spPr>
          <a:xfrm>
            <a:off x="4165058" y="6356353"/>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10" name="Google Shape;12310;p2"/>
          <p:cNvSpPr txBox="1"/>
          <p:nvPr>
            <p:ph idx="12" type="sldNum"/>
          </p:nvPr>
        </p:nvSpPr>
        <p:spPr>
          <a:xfrm>
            <a:off x="8736463" y="6356353"/>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صورة ذو تسمية توضيحية" showMasterSp="0" type="picTx">
  <p:cSld name="PICTURE_WITH_CAPTION_TEXT">
    <p:spTree>
      <p:nvGrpSpPr>
        <p:cNvPr id="12359" name="Shape 12359"/>
        <p:cNvGrpSpPr/>
        <p:nvPr/>
      </p:nvGrpSpPr>
      <p:grpSpPr>
        <a:xfrm>
          <a:off x="0" y="0"/>
          <a:ext cx="0" cy="0"/>
          <a:chOff x="0" y="0"/>
          <a:chExt cx="0" cy="0"/>
        </a:xfrm>
      </p:grpSpPr>
      <p:sp>
        <p:nvSpPr>
          <p:cNvPr id="12360" name="Google Shape;12360;p11"/>
          <p:cNvSpPr txBox="1"/>
          <p:nvPr>
            <p:ph type="title"/>
          </p:nvPr>
        </p:nvSpPr>
        <p:spPr>
          <a:xfrm>
            <a:off x="2389406" y="4800600"/>
            <a:ext cx="7314300" cy="56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361" name="Google Shape;12361;p11"/>
          <p:cNvSpPr/>
          <p:nvPr>
            <p:ph idx="2" type="pic"/>
          </p:nvPr>
        </p:nvSpPr>
        <p:spPr>
          <a:xfrm>
            <a:off x="2389406" y="612775"/>
            <a:ext cx="7314300" cy="4114800"/>
          </a:xfrm>
          <a:prstGeom prst="rect">
            <a:avLst/>
          </a:prstGeom>
          <a:noFill/>
          <a:ln>
            <a:noFill/>
          </a:ln>
        </p:spPr>
      </p:sp>
      <p:sp>
        <p:nvSpPr>
          <p:cNvPr id="12362" name="Google Shape;12362;p11"/>
          <p:cNvSpPr txBox="1"/>
          <p:nvPr>
            <p:ph idx="1" type="body"/>
          </p:nvPr>
        </p:nvSpPr>
        <p:spPr>
          <a:xfrm>
            <a:off x="2389406" y="5367338"/>
            <a:ext cx="7314300" cy="8049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2363" name="Google Shape;12363;p11"/>
          <p:cNvSpPr txBox="1"/>
          <p:nvPr>
            <p:ph idx="10" type="dt"/>
          </p:nvPr>
        </p:nvSpPr>
        <p:spPr>
          <a:xfrm>
            <a:off x="609521" y="6356353"/>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64" name="Google Shape;12364;p11"/>
          <p:cNvSpPr txBox="1"/>
          <p:nvPr>
            <p:ph idx="11" type="ftr"/>
          </p:nvPr>
        </p:nvSpPr>
        <p:spPr>
          <a:xfrm>
            <a:off x="4165058" y="6356353"/>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65" name="Google Shape;12365;p11"/>
          <p:cNvSpPr txBox="1"/>
          <p:nvPr>
            <p:ph idx="12" type="sldNum"/>
          </p:nvPr>
        </p:nvSpPr>
        <p:spPr>
          <a:xfrm>
            <a:off x="8736463" y="6356353"/>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عنوان ونص عمودي" showMasterSp="0" type="vertTx">
  <p:cSld name="VERTICAL_TEXT">
    <p:spTree>
      <p:nvGrpSpPr>
        <p:cNvPr id="12366" name="Shape 12366"/>
        <p:cNvGrpSpPr/>
        <p:nvPr/>
      </p:nvGrpSpPr>
      <p:grpSpPr>
        <a:xfrm>
          <a:off x="0" y="0"/>
          <a:ext cx="0" cy="0"/>
          <a:chOff x="0" y="0"/>
          <a:chExt cx="0" cy="0"/>
        </a:xfrm>
      </p:grpSpPr>
      <p:sp>
        <p:nvSpPr>
          <p:cNvPr id="12367" name="Google Shape;12367;p12"/>
          <p:cNvSpPr txBox="1"/>
          <p:nvPr>
            <p:ph type="title"/>
          </p:nvPr>
        </p:nvSpPr>
        <p:spPr>
          <a:xfrm>
            <a:off x="609521" y="274638"/>
            <a:ext cx="109713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368" name="Google Shape;12368;p12"/>
          <p:cNvSpPr txBox="1"/>
          <p:nvPr>
            <p:ph idx="1" type="body"/>
          </p:nvPr>
        </p:nvSpPr>
        <p:spPr>
          <a:xfrm rot="5400000">
            <a:off x="3832193" y="-1622397"/>
            <a:ext cx="4526100" cy="109713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2369" name="Google Shape;12369;p12"/>
          <p:cNvSpPr txBox="1"/>
          <p:nvPr>
            <p:ph idx="10" type="dt"/>
          </p:nvPr>
        </p:nvSpPr>
        <p:spPr>
          <a:xfrm>
            <a:off x="609521" y="6356353"/>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70" name="Google Shape;12370;p12"/>
          <p:cNvSpPr txBox="1"/>
          <p:nvPr>
            <p:ph idx="11" type="ftr"/>
          </p:nvPr>
        </p:nvSpPr>
        <p:spPr>
          <a:xfrm>
            <a:off x="4165058" y="6356353"/>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71" name="Google Shape;12371;p12"/>
          <p:cNvSpPr txBox="1"/>
          <p:nvPr>
            <p:ph idx="12" type="sldNum"/>
          </p:nvPr>
        </p:nvSpPr>
        <p:spPr>
          <a:xfrm>
            <a:off x="8736463" y="6356353"/>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عنوان ونص عموديان" showMasterSp="0" type="vertTitleAndTx">
  <p:cSld name="VERTICAL_TITLE_AND_VERTICAL_TEXT">
    <p:spTree>
      <p:nvGrpSpPr>
        <p:cNvPr id="12372" name="Shape 12372"/>
        <p:cNvGrpSpPr/>
        <p:nvPr/>
      </p:nvGrpSpPr>
      <p:grpSpPr>
        <a:xfrm>
          <a:off x="0" y="0"/>
          <a:ext cx="0" cy="0"/>
          <a:chOff x="0" y="0"/>
          <a:chExt cx="0" cy="0"/>
        </a:xfrm>
      </p:grpSpPr>
      <p:sp>
        <p:nvSpPr>
          <p:cNvPr id="12373" name="Google Shape;12373;p13"/>
          <p:cNvSpPr txBox="1"/>
          <p:nvPr>
            <p:ph type="title"/>
          </p:nvPr>
        </p:nvSpPr>
        <p:spPr>
          <a:xfrm rot="5400000">
            <a:off x="7283692" y="1828941"/>
            <a:ext cx="5851500" cy="27429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374" name="Google Shape;12374;p13"/>
          <p:cNvSpPr txBox="1"/>
          <p:nvPr>
            <p:ph idx="1" type="body"/>
          </p:nvPr>
        </p:nvSpPr>
        <p:spPr>
          <a:xfrm rot="5400000">
            <a:off x="1696477" y="-812259"/>
            <a:ext cx="5851500" cy="80253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2375" name="Google Shape;12375;p13"/>
          <p:cNvSpPr txBox="1"/>
          <p:nvPr>
            <p:ph idx="10" type="dt"/>
          </p:nvPr>
        </p:nvSpPr>
        <p:spPr>
          <a:xfrm>
            <a:off x="609521" y="6356353"/>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76" name="Google Shape;12376;p13"/>
          <p:cNvSpPr txBox="1"/>
          <p:nvPr>
            <p:ph idx="11" type="ftr"/>
          </p:nvPr>
        </p:nvSpPr>
        <p:spPr>
          <a:xfrm>
            <a:off x="4165058" y="6356353"/>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77" name="Google Shape;12377;p13"/>
          <p:cNvSpPr txBox="1"/>
          <p:nvPr>
            <p:ph idx="12" type="sldNum"/>
          </p:nvPr>
        </p:nvSpPr>
        <p:spPr>
          <a:xfrm>
            <a:off x="8736463" y="6356353"/>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384" name="Shape 12384"/>
        <p:cNvGrpSpPr/>
        <p:nvPr/>
      </p:nvGrpSpPr>
      <p:grpSpPr>
        <a:xfrm>
          <a:off x="0" y="0"/>
          <a:ext cx="0" cy="0"/>
          <a:chOff x="0" y="0"/>
          <a:chExt cx="0" cy="0"/>
        </a:xfrm>
      </p:grpSpPr>
      <p:sp>
        <p:nvSpPr>
          <p:cNvPr id="12385" name="Google Shape;12385;p15"/>
          <p:cNvSpPr txBox="1"/>
          <p:nvPr>
            <p:ph type="title"/>
          </p:nvPr>
        </p:nvSpPr>
        <p:spPr>
          <a:xfrm>
            <a:off x="838091" y="365126"/>
            <a:ext cx="105141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386" name="Google Shape;12386;p15"/>
          <p:cNvSpPr txBox="1"/>
          <p:nvPr>
            <p:ph idx="1" type="body"/>
          </p:nvPr>
        </p:nvSpPr>
        <p:spPr>
          <a:xfrm>
            <a:off x="838091" y="1825625"/>
            <a:ext cx="105141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387" name="Google Shape;12387;p15"/>
          <p:cNvSpPr txBox="1"/>
          <p:nvPr>
            <p:ph idx="10" type="dt"/>
          </p:nvPr>
        </p:nvSpPr>
        <p:spPr>
          <a:xfrm>
            <a:off x="838091" y="6356351"/>
            <a:ext cx="2742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88" name="Google Shape;12388;p15"/>
          <p:cNvSpPr txBox="1"/>
          <p:nvPr>
            <p:ph idx="11" type="ftr"/>
          </p:nvPr>
        </p:nvSpPr>
        <p:spPr>
          <a:xfrm>
            <a:off x="4038075" y="6356351"/>
            <a:ext cx="41142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89" name="Google Shape;12389;p15"/>
          <p:cNvSpPr txBox="1"/>
          <p:nvPr>
            <p:ph idx="12" type="sldNum"/>
          </p:nvPr>
        </p:nvSpPr>
        <p:spPr>
          <a:xfrm>
            <a:off x="8609479" y="6356351"/>
            <a:ext cx="2742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solidFill>
                  <a:srgbClr val="757575"/>
                </a:solidFill>
              </a:defRPr>
            </a:lvl1pPr>
            <a:lvl2pPr indent="0" lvl="1" marL="0" rtl="0" algn="r">
              <a:spcBef>
                <a:spcPts val="0"/>
              </a:spcBef>
              <a:spcAft>
                <a:spcPts val="0"/>
              </a:spcAft>
              <a:buNone/>
              <a:defRPr>
                <a:solidFill>
                  <a:srgbClr val="757575"/>
                </a:solidFill>
              </a:defRPr>
            </a:lvl2pPr>
            <a:lvl3pPr indent="0" lvl="2" marL="0" rtl="0" algn="r">
              <a:spcBef>
                <a:spcPts val="0"/>
              </a:spcBef>
              <a:spcAft>
                <a:spcPts val="0"/>
              </a:spcAft>
              <a:buNone/>
              <a:defRPr>
                <a:solidFill>
                  <a:srgbClr val="757575"/>
                </a:solidFill>
              </a:defRPr>
            </a:lvl3pPr>
            <a:lvl4pPr indent="0" lvl="3" marL="0" rtl="0" algn="r">
              <a:spcBef>
                <a:spcPts val="0"/>
              </a:spcBef>
              <a:spcAft>
                <a:spcPts val="0"/>
              </a:spcAft>
              <a:buNone/>
              <a:defRPr>
                <a:solidFill>
                  <a:srgbClr val="757575"/>
                </a:solidFill>
              </a:defRPr>
            </a:lvl4pPr>
            <a:lvl5pPr indent="0" lvl="4" marL="0" rtl="0" algn="r">
              <a:spcBef>
                <a:spcPts val="0"/>
              </a:spcBef>
              <a:spcAft>
                <a:spcPts val="0"/>
              </a:spcAft>
              <a:buNone/>
              <a:defRPr>
                <a:solidFill>
                  <a:srgbClr val="757575"/>
                </a:solidFill>
              </a:defRPr>
            </a:lvl5pPr>
            <a:lvl6pPr indent="0" lvl="5" marL="0" rtl="0" algn="r">
              <a:spcBef>
                <a:spcPts val="0"/>
              </a:spcBef>
              <a:spcAft>
                <a:spcPts val="0"/>
              </a:spcAft>
              <a:buNone/>
              <a:defRPr>
                <a:solidFill>
                  <a:srgbClr val="757575"/>
                </a:solidFill>
              </a:defRPr>
            </a:lvl6pPr>
            <a:lvl7pPr indent="0" lvl="6" marL="0" rtl="0" algn="r">
              <a:spcBef>
                <a:spcPts val="0"/>
              </a:spcBef>
              <a:spcAft>
                <a:spcPts val="0"/>
              </a:spcAft>
              <a:buNone/>
              <a:defRPr>
                <a:solidFill>
                  <a:srgbClr val="757575"/>
                </a:solidFill>
              </a:defRPr>
            </a:lvl7pPr>
            <a:lvl8pPr indent="0" lvl="7" marL="0" rtl="0" algn="r">
              <a:spcBef>
                <a:spcPts val="0"/>
              </a:spcBef>
              <a:spcAft>
                <a:spcPts val="0"/>
              </a:spcAft>
              <a:buNone/>
              <a:defRPr>
                <a:solidFill>
                  <a:srgbClr val="757575"/>
                </a:solidFill>
              </a:defRPr>
            </a:lvl8pPr>
            <a:lvl9pPr indent="0" lvl="8" marL="0" rtl="0" algn="r">
              <a:spcBef>
                <a:spcPts val="0"/>
              </a:spcBef>
              <a:spcAft>
                <a:spcPts val="0"/>
              </a:spcAft>
              <a:buNone/>
              <a:defRPr>
                <a:solidFill>
                  <a:srgbClr val="757575"/>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390" name="Shape 12390"/>
        <p:cNvGrpSpPr/>
        <p:nvPr/>
      </p:nvGrpSpPr>
      <p:grpSpPr>
        <a:xfrm>
          <a:off x="0" y="0"/>
          <a:ext cx="0" cy="0"/>
          <a:chOff x="0" y="0"/>
          <a:chExt cx="0" cy="0"/>
        </a:xfrm>
      </p:grpSpPr>
      <p:sp>
        <p:nvSpPr>
          <p:cNvPr id="12391" name="Google Shape;12391;p16"/>
          <p:cNvSpPr txBox="1"/>
          <p:nvPr>
            <p:ph type="ctrTitle"/>
          </p:nvPr>
        </p:nvSpPr>
        <p:spPr>
          <a:xfrm>
            <a:off x="1523802" y="1122363"/>
            <a:ext cx="91428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Play"/>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392" name="Google Shape;12392;p16"/>
          <p:cNvSpPr txBox="1"/>
          <p:nvPr>
            <p:ph idx="1" type="subTitle"/>
          </p:nvPr>
        </p:nvSpPr>
        <p:spPr>
          <a:xfrm>
            <a:off x="1523802" y="3602038"/>
            <a:ext cx="91428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2393" name="Google Shape;12393;p16"/>
          <p:cNvSpPr txBox="1"/>
          <p:nvPr>
            <p:ph idx="10" type="dt"/>
          </p:nvPr>
        </p:nvSpPr>
        <p:spPr>
          <a:xfrm>
            <a:off x="838091" y="6356351"/>
            <a:ext cx="2742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94" name="Google Shape;12394;p16"/>
          <p:cNvSpPr txBox="1"/>
          <p:nvPr>
            <p:ph idx="11" type="ftr"/>
          </p:nvPr>
        </p:nvSpPr>
        <p:spPr>
          <a:xfrm>
            <a:off x="4038075" y="6356351"/>
            <a:ext cx="41142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95" name="Google Shape;12395;p16"/>
          <p:cNvSpPr txBox="1"/>
          <p:nvPr>
            <p:ph idx="12" type="sldNum"/>
          </p:nvPr>
        </p:nvSpPr>
        <p:spPr>
          <a:xfrm>
            <a:off x="8609479" y="6356351"/>
            <a:ext cx="2742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solidFill>
                  <a:srgbClr val="757575"/>
                </a:solidFill>
              </a:defRPr>
            </a:lvl1pPr>
            <a:lvl2pPr indent="0" lvl="1" marL="0" rtl="0" algn="r">
              <a:spcBef>
                <a:spcPts val="0"/>
              </a:spcBef>
              <a:spcAft>
                <a:spcPts val="0"/>
              </a:spcAft>
              <a:buNone/>
              <a:defRPr>
                <a:solidFill>
                  <a:srgbClr val="757575"/>
                </a:solidFill>
              </a:defRPr>
            </a:lvl2pPr>
            <a:lvl3pPr indent="0" lvl="2" marL="0" rtl="0" algn="r">
              <a:spcBef>
                <a:spcPts val="0"/>
              </a:spcBef>
              <a:spcAft>
                <a:spcPts val="0"/>
              </a:spcAft>
              <a:buNone/>
              <a:defRPr>
                <a:solidFill>
                  <a:srgbClr val="757575"/>
                </a:solidFill>
              </a:defRPr>
            </a:lvl3pPr>
            <a:lvl4pPr indent="0" lvl="3" marL="0" rtl="0" algn="r">
              <a:spcBef>
                <a:spcPts val="0"/>
              </a:spcBef>
              <a:spcAft>
                <a:spcPts val="0"/>
              </a:spcAft>
              <a:buNone/>
              <a:defRPr>
                <a:solidFill>
                  <a:srgbClr val="757575"/>
                </a:solidFill>
              </a:defRPr>
            </a:lvl4pPr>
            <a:lvl5pPr indent="0" lvl="4" marL="0" rtl="0" algn="r">
              <a:spcBef>
                <a:spcPts val="0"/>
              </a:spcBef>
              <a:spcAft>
                <a:spcPts val="0"/>
              </a:spcAft>
              <a:buNone/>
              <a:defRPr>
                <a:solidFill>
                  <a:srgbClr val="757575"/>
                </a:solidFill>
              </a:defRPr>
            </a:lvl5pPr>
            <a:lvl6pPr indent="0" lvl="5" marL="0" rtl="0" algn="r">
              <a:spcBef>
                <a:spcPts val="0"/>
              </a:spcBef>
              <a:spcAft>
                <a:spcPts val="0"/>
              </a:spcAft>
              <a:buNone/>
              <a:defRPr>
                <a:solidFill>
                  <a:srgbClr val="757575"/>
                </a:solidFill>
              </a:defRPr>
            </a:lvl6pPr>
            <a:lvl7pPr indent="0" lvl="6" marL="0" rtl="0" algn="r">
              <a:spcBef>
                <a:spcPts val="0"/>
              </a:spcBef>
              <a:spcAft>
                <a:spcPts val="0"/>
              </a:spcAft>
              <a:buNone/>
              <a:defRPr>
                <a:solidFill>
                  <a:srgbClr val="757575"/>
                </a:solidFill>
              </a:defRPr>
            </a:lvl7pPr>
            <a:lvl8pPr indent="0" lvl="7" marL="0" rtl="0" algn="r">
              <a:spcBef>
                <a:spcPts val="0"/>
              </a:spcBef>
              <a:spcAft>
                <a:spcPts val="0"/>
              </a:spcAft>
              <a:buNone/>
              <a:defRPr>
                <a:solidFill>
                  <a:srgbClr val="757575"/>
                </a:solidFill>
              </a:defRPr>
            </a:lvl8pPr>
            <a:lvl9pPr indent="0" lvl="8" marL="0" rtl="0" algn="r">
              <a:spcBef>
                <a:spcPts val="0"/>
              </a:spcBef>
              <a:spcAft>
                <a:spcPts val="0"/>
              </a:spcAft>
              <a:buNone/>
              <a:defRPr>
                <a:solidFill>
                  <a:srgbClr val="757575"/>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396" name="Shape 12396"/>
        <p:cNvGrpSpPr/>
        <p:nvPr/>
      </p:nvGrpSpPr>
      <p:grpSpPr>
        <a:xfrm>
          <a:off x="0" y="0"/>
          <a:ext cx="0" cy="0"/>
          <a:chOff x="0" y="0"/>
          <a:chExt cx="0" cy="0"/>
        </a:xfrm>
      </p:grpSpPr>
      <p:sp>
        <p:nvSpPr>
          <p:cNvPr id="12397" name="Google Shape;12397;p17"/>
          <p:cNvSpPr txBox="1"/>
          <p:nvPr>
            <p:ph type="title"/>
          </p:nvPr>
        </p:nvSpPr>
        <p:spPr>
          <a:xfrm>
            <a:off x="831742" y="1709739"/>
            <a:ext cx="105141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Play"/>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398" name="Google Shape;12398;p17"/>
          <p:cNvSpPr txBox="1"/>
          <p:nvPr>
            <p:ph idx="1" type="body"/>
          </p:nvPr>
        </p:nvSpPr>
        <p:spPr>
          <a:xfrm>
            <a:off x="831742" y="4589464"/>
            <a:ext cx="105141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757575"/>
              </a:buClr>
              <a:buSzPts val="2400"/>
              <a:buNone/>
              <a:defRPr sz="2400">
                <a:solidFill>
                  <a:srgbClr val="757575"/>
                </a:solidFill>
              </a:defRPr>
            </a:lvl1pPr>
            <a:lvl2pPr indent="-228600" lvl="1" marL="914400" rtl="0" algn="l">
              <a:lnSpc>
                <a:spcPct val="90000"/>
              </a:lnSpc>
              <a:spcBef>
                <a:spcPts val="500"/>
              </a:spcBef>
              <a:spcAft>
                <a:spcPts val="0"/>
              </a:spcAft>
              <a:buClr>
                <a:srgbClr val="757575"/>
              </a:buClr>
              <a:buSzPts val="2000"/>
              <a:buNone/>
              <a:defRPr sz="2000">
                <a:solidFill>
                  <a:srgbClr val="757575"/>
                </a:solidFill>
              </a:defRPr>
            </a:lvl2pPr>
            <a:lvl3pPr indent="-228600" lvl="2" marL="1371600" rtl="0" algn="l">
              <a:lnSpc>
                <a:spcPct val="90000"/>
              </a:lnSpc>
              <a:spcBef>
                <a:spcPts val="500"/>
              </a:spcBef>
              <a:spcAft>
                <a:spcPts val="0"/>
              </a:spcAft>
              <a:buClr>
                <a:srgbClr val="757575"/>
              </a:buClr>
              <a:buSzPts val="1800"/>
              <a:buNone/>
              <a:defRPr sz="1800">
                <a:solidFill>
                  <a:srgbClr val="757575"/>
                </a:solidFill>
              </a:defRPr>
            </a:lvl3pPr>
            <a:lvl4pPr indent="-228600" lvl="3" marL="1828800" rtl="0" algn="l">
              <a:lnSpc>
                <a:spcPct val="90000"/>
              </a:lnSpc>
              <a:spcBef>
                <a:spcPts val="500"/>
              </a:spcBef>
              <a:spcAft>
                <a:spcPts val="0"/>
              </a:spcAft>
              <a:buClr>
                <a:srgbClr val="757575"/>
              </a:buClr>
              <a:buSzPts val="1600"/>
              <a:buNone/>
              <a:defRPr sz="1600">
                <a:solidFill>
                  <a:srgbClr val="757575"/>
                </a:solidFill>
              </a:defRPr>
            </a:lvl4pPr>
            <a:lvl5pPr indent="-228600" lvl="4" marL="2286000" rtl="0" algn="l">
              <a:lnSpc>
                <a:spcPct val="90000"/>
              </a:lnSpc>
              <a:spcBef>
                <a:spcPts val="500"/>
              </a:spcBef>
              <a:spcAft>
                <a:spcPts val="0"/>
              </a:spcAft>
              <a:buClr>
                <a:srgbClr val="757575"/>
              </a:buClr>
              <a:buSzPts val="1600"/>
              <a:buNone/>
              <a:defRPr sz="1600">
                <a:solidFill>
                  <a:srgbClr val="757575"/>
                </a:solidFill>
              </a:defRPr>
            </a:lvl5pPr>
            <a:lvl6pPr indent="-228600" lvl="5" marL="2743200" rtl="0" algn="l">
              <a:lnSpc>
                <a:spcPct val="90000"/>
              </a:lnSpc>
              <a:spcBef>
                <a:spcPts val="500"/>
              </a:spcBef>
              <a:spcAft>
                <a:spcPts val="0"/>
              </a:spcAft>
              <a:buClr>
                <a:srgbClr val="757575"/>
              </a:buClr>
              <a:buSzPts val="1600"/>
              <a:buNone/>
              <a:defRPr sz="1600">
                <a:solidFill>
                  <a:srgbClr val="757575"/>
                </a:solidFill>
              </a:defRPr>
            </a:lvl6pPr>
            <a:lvl7pPr indent="-228600" lvl="6" marL="3200400" rtl="0" algn="l">
              <a:lnSpc>
                <a:spcPct val="90000"/>
              </a:lnSpc>
              <a:spcBef>
                <a:spcPts val="500"/>
              </a:spcBef>
              <a:spcAft>
                <a:spcPts val="0"/>
              </a:spcAft>
              <a:buClr>
                <a:srgbClr val="757575"/>
              </a:buClr>
              <a:buSzPts val="1600"/>
              <a:buNone/>
              <a:defRPr sz="1600">
                <a:solidFill>
                  <a:srgbClr val="757575"/>
                </a:solidFill>
              </a:defRPr>
            </a:lvl7pPr>
            <a:lvl8pPr indent="-228600" lvl="7" marL="3657600" rtl="0" algn="l">
              <a:lnSpc>
                <a:spcPct val="90000"/>
              </a:lnSpc>
              <a:spcBef>
                <a:spcPts val="500"/>
              </a:spcBef>
              <a:spcAft>
                <a:spcPts val="0"/>
              </a:spcAft>
              <a:buClr>
                <a:srgbClr val="757575"/>
              </a:buClr>
              <a:buSzPts val="1600"/>
              <a:buNone/>
              <a:defRPr sz="1600">
                <a:solidFill>
                  <a:srgbClr val="757575"/>
                </a:solidFill>
              </a:defRPr>
            </a:lvl8pPr>
            <a:lvl9pPr indent="-228600" lvl="8" marL="4114800" rtl="0" algn="l">
              <a:lnSpc>
                <a:spcPct val="90000"/>
              </a:lnSpc>
              <a:spcBef>
                <a:spcPts val="500"/>
              </a:spcBef>
              <a:spcAft>
                <a:spcPts val="0"/>
              </a:spcAft>
              <a:buClr>
                <a:srgbClr val="757575"/>
              </a:buClr>
              <a:buSzPts val="1600"/>
              <a:buNone/>
              <a:defRPr sz="1600">
                <a:solidFill>
                  <a:srgbClr val="757575"/>
                </a:solidFill>
              </a:defRPr>
            </a:lvl9pPr>
          </a:lstStyle>
          <a:p/>
        </p:txBody>
      </p:sp>
      <p:sp>
        <p:nvSpPr>
          <p:cNvPr id="12399" name="Google Shape;12399;p17"/>
          <p:cNvSpPr txBox="1"/>
          <p:nvPr>
            <p:ph idx="10" type="dt"/>
          </p:nvPr>
        </p:nvSpPr>
        <p:spPr>
          <a:xfrm>
            <a:off x="838091" y="6356351"/>
            <a:ext cx="2742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00" name="Google Shape;12400;p17"/>
          <p:cNvSpPr txBox="1"/>
          <p:nvPr>
            <p:ph idx="11" type="ftr"/>
          </p:nvPr>
        </p:nvSpPr>
        <p:spPr>
          <a:xfrm>
            <a:off x="4038075" y="6356351"/>
            <a:ext cx="41142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01" name="Google Shape;12401;p17"/>
          <p:cNvSpPr txBox="1"/>
          <p:nvPr>
            <p:ph idx="12" type="sldNum"/>
          </p:nvPr>
        </p:nvSpPr>
        <p:spPr>
          <a:xfrm>
            <a:off x="8609479" y="6356351"/>
            <a:ext cx="2742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solidFill>
                  <a:srgbClr val="757575"/>
                </a:solidFill>
              </a:defRPr>
            </a:lvl1pPr>
            <a:lvl2pPr indent="0" lvl="1" marL="0" rtl="0" algn="r">
              <a:spcBef>
                <a:spcPts val="0"/>
              </a:spcBef>
              <a:spcAft>
                <a:spcPts val="0"/>
              </a:spcAft>
              <a:buNone/>
              <a:defRPr>
                <a:solidFill>
                  <a:srgbClr val="757575"/>
                </a:solidFill>
              </a:defRPr>
            </a:lvl2pPr>
            <a:lvl3pPr indent="0" lvl="2" marL="0" rtl="0" algn="r">
              <a:spcBef>
                <a:spcPts val="0"/>
              </a:spcBef>
              <a:spcAft>
                <a:spcPts val="0"/>
              </a:spcAft>
              <a:buNone/>
              <a:defRPr>
                <a:solidFill>
                  <a:srgbClr val="757575"/>
                </a:solidFill>
              </a:defRPr>
            </a:lvl3pPr>
            <a:lvl4pPr indent="0" lvl="3" marL="0" rtl="0" algn="r">
              <a:spcBef>
                <a:spcPts val="0"/>
              </a:spcBef>
              <a:spcAft>
                <a:spcPts val="0"/>
              </a:spcAft>
              <a:buNone/>
              <a:defRPr>
                <a:solidFill>
                  <a:srgbClr val="757575"/>
                </a:solidFill>
              </a:defRPr>
            </a:lvl4pPr>
            <a:lvl5pPr indent="0" lvl="4" marL="0" rtl="0" algn="r">
              <a:spcBef>
                <a:spcPts val="0"/>
              </a:spcBef>
              <a:spcAft>
                <a:spcPts val="0"/>
              </a:spcAft>
              <a:buNone/>
              <a:defRPr>
                <a:solidFill>
                  <a:srgbClr val="757575"/>
                </a:solidFill>
              </a:defRPr>
            </a:lvl5pPr>
            <a:lvl6pPr indent="0" lvl="5" marL="0" rtl="0" algn="r">
              <a:spcBef>
                <a:spcPts val="0"/>
              </a:spcBef>
              <a:spcAft>
                <a:spcPts val="0"/>
              </a:spcAft>
              <a:buNone/>
              <a:defRPr>
                <a:solidFill>
                  <a:srgbClr val="757575"/>
                </a:solidFill>
              </a:defRPr>
            </a:lvl6pPr>
            <a:lvl7pPr indent="0" lvl="6" marL="0" rtl="0" algn="r">
              <a:spcBef>
                <a:spcPts val="0"/>
              </a:spcBef>
              <a:spcAft>
                <a:spcPts val="0"/>
              </a:spcAft>
              <a:buNone/>
              <a:defRPr>
                <a:solidFill>
                  <a:srgbClr val="757575"/>
                </a:solidFill>
              </a:defRPr>
            </a:lvl7pPr>
            <a:lvl8pPr indent="0" lvl="7" marL="0" rtl="0" algn="r">
              <a:spcBef>
                <a:spcPts val="0"/>
              </a:spcBef>
              <a:spcAft>
                <a:spcPts val="0"/>
              </a:spcAft>
              <a:buNone/>
              <a:defRPr>
                <a:solidFill>
                  <a:srgbClr val="757575"/>
                </a:solidFill>
              </a:defRPr>
            </a:lvl8pPr>
            <a:lvl9pPr indent="0" lvl="8" marL="0" rtl="0" algn="r">
              <a:spcBef>
                <a:spcPts val="0"/>
              </a:spcBef>
              <a:spcAft>
                <a:spcPts val="0"/>
              </a:spcAft>
              <a:buNone/>
              <a:defRPr>
                <a:solidFill>
                  <a:srgbClr val="757575"/>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402" name="Shape 12402"/>
        <p:cNvGrpSpPr/>
        <p:nvPr/>
      </p:nvGrpSpPr>
      <p:grpSpPr>
        <a:xfrm>
          <a:off x="0" y="0"/>
          <a:ext cx="0" cy="0"/>
          <a:chOff x="0" y="0"/>
          <a:chExt cx="0" cy="0"/>
        </a:xfrm>
      </p:grpSpPr>
      <p:sp>
        <p:nvSpPr>
          <p:cNvPr id="12403" name="Google Shape;12403;p18"/>
          <p:cNvSpPr txBox="1"/>
          <p:nvPr>
            <p:ph type="title"/>
          </p:nvPr>
        </p:nvSpPr>
        <p:spPr>
          <a:xfrm>
            <a:off x="838091" y="365126"/>
            <a:ext cx="105141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404" name="Google Shape;12404;p18"/>
          <p:cNvSpPr txBox="1"/>
          <p:nvPr>
            <p:ph idx="1" type="body"/>
          </p:nvPr>
        </p:nvSpPr>
        <p:spPr>
          <a:xfrm>
            <a:off x="838091" y="1825625"/>
            <a:ext cx="51810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405" name="Google Shape;12405;p18"/>
          <p:cNvSpPr txBox="1"/>
          <p:nvPr>
            <p:ph idx="2" type="body"/>
          </p:nvPr>
        </p:nvSpPr>
        <p:spPr>
          <a:xfrm>
            <a:off x="6171396" y="1825625"/>
            <a:ext cx="51810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406" name="Google Shape;12406;p18"/>
          <p:cNvSpPr txBox="1"/>
          <p:nvPr>
            <p:ph idx="10" type="dt"/>
          </p:nvPr>
        </p:nvSpPr>
        <p:spPr>
          <a:xfrm>
            <a:off x="838091" y="6356351"/>
            <a:ext cx="2742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07" name="Google Shape;12407;p18"/>
          <p:cNvSpPr txBox="1"/>
          <p:nvPr>
            <p:ph idx="11" type="ftr"/>
          </p:nvPr>
        </p:nvSpPr>
        <p:spPr>
          <a:xfrm>
            <a:off x="4038075" y="6356351"/>
            <a:ext cx="41142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08" name="Google Shape;12408;p18"/>
          <p:cNvSpPr txBox="1"/>
          <p:nvPr>
            <p:ph idx="12" type="sldNum"/>
          </p:nvPr>
        </p:nvSpPr>
        <p:spPr>
          <a:xfrm>
            <a:off x="8609479" y="6356351"/>
            <a:ext cx="2742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solidFill>
                  <a:srgbClr val="757575"/>
                </a:solidFill>
              </a:defRPr>
            </a:lvl1pPr>
            <a:lvl2pPr indent="0" lvl="1" marL="0" rtl="0" algn="r">
              <a:spcBef>
                <a:spcPts val="0"/>
              </a:spcBef>
              <a:spcAft>
                <a:spcPts val="0"/>
              </a:spcAft>
              <a:buNone/>
              <a:defRPr>
                <a:solidFill>
                  <a:srgbClr val="757575"/>
                </a:solidFill>
              </a:defRPr>
            </a:lvl2pPr>
            <a:lvl3pPr indent="0" lvl="2" marL="0" rtl="0" algn="r">
              <a:spcBef>
                <a:spcPts val="0"/>
              </a:spcBef>
              <a:spcAft>
                <a:spcPts val="0"/>
              </a:spcAft>
              <a:buNone/>
              <a:defRPr>
                <a:solidFill>
                  <a:srgbClr val="757575"/>
                </a:solidFill>
              </a:defRPr>
            </a:lvl3pPr>
            <a:lvl4pPr indent="0" lvl="3" marL="0" rtl="0" algn="r">
              <a:spcBef>
                <a:spcPts val="0"/>
              </a:spcBef>
              <a:spcAft>
                <a:spcPts val="0"/>
              </a:spcAft>
              <a:buNone/>
              <a:defRPr>
                <a:solidFill>
                  <a:srgbClr val="757575"/>
                </a:solidFill>
              </a:defRPr>
            </a:lvl4pPr>
            <a:lvl5pPr indent="0" lvl="4" marL="0" rtl="0" algn="r">
              <a:spcBef>
                <a:spcPts val="0"/>
              </a:spcBef>
              <a:spcAft>
                <a:spcPts val="0"/>
              </a:spcAft>
              <a:buNone/>
              <a:defRPr>
                <a:solidFill>
                  <a:srgbClr val="757575"/>
                </a:solidFill>
              </a:defRPr>
            </a:lvl5pPr>
            <a:lvl6pPr indent="0" lvl="5" marL="0" rtl="0" algn="r">
              <a:spcBef>
                <a:spcPts val="0"/>
              </a:spcBef>
              <a:spcAft>
                <a:spcPts val="0"/>
              </a:spcAft>
              <a:buNone/>
              <a:defRPr>
                <a:solidFill>
                  <a:srgbClr val="757575"/>
                </a:solidFill>
              </a:defRPr>
            </a:lvl6pPr>
            <a:lvl7pPr indent="0" lvl="6" marL="0" rtl="0" algn="r">
              <a:spcBef>
                <a:spcPts val="0"/>
              </a:spcBef>
              <a:spcAft>
                <a:spcPts val="0"/>
              </a:spcAft>
              <a:buNone/>
              <a:defRPr>
                <a:solidFill>
                  <a:srgbClr val="757575"/>
                </a:solidFill>
              </a:defRPr>
            </a:lvl7pPr>
            <a:lvl8pPr indent="0" lvl="7" marL="0" rtl="0" algn="r">
              <a:spcBef>
                <a:spcPts val="0"/>
              </a:spcBef>
              <a:spcAft>
                <a:spcPts val="0"/>
              </a:spcAft>
              <a:buNone/>
              <a:defRPr>
                <a:solidFill>
                  <a:srgbClr val="757575"/>
                </a:solidFill>
              </a:defRPr>
            </a:lvl8pPr>
            <a:lvl9pPr indent="0" lvl="8" marL="0" rtl="0" algn="r">
              <a:spcBef>
                <a:spcPts val="0"/>
              </a:spcBef>
              <a:spcAft>
                <a:spcPts val="0"/>
              </a:spcAft>
              <a:buNone/>
              <a:defRPr>
                <a:solidFill>
                  <a:srgbClr val="757575"/>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409" name="Shape 12409"/>
        <p:cNvGrpSpPr/>
        <p:nvPr/>
      </p:nvGrpSpPr>
      <p:grpSpPr>
        <a:xfrm>
          <a:off x="0" y="0"/>
          <a:ext cx="0" cy="0"/>
          <a:chOff x="0" y="0"/>
          <a:chExt cx="0" cy="0"/>
        </a:xfrm>
      </p:grpSpPr>
      <p:sp>
        <p:nvSpPr>
          <p:cNvPr id="12410" name="Google Shape;12410;p19"/>
          <p:cNvSpPr txBox="1"/>
          <p:nvPr>
            <p:ph type="title"/>
          </p:nvPr>
        </p:nvSpPr>
        <p:spPr>
          <a:xfrm>
            <a:off x="839679" y="365126"/>
            <a:ext cx="105141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411" name="Google Shape;12411;p19"/>
          <p:cNvSpPr txBox="1"/>
          <p:nvPr>
            <p:ph idx="1" type="body"/>
          </p:nvPr>
        </p:nvSpPr>
        <p:spPr>
          <a:xfrm>
            <a:off x="839679" y="1681163"/>
            <a:ext cx="51570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2412" name="Google Shape;12412;p19"/>
          <p:cNvSpPr txBox="1"/>
          <p:nvPr>
            <p:ph idx="2" type="body"/>
          </p:nvPr>
        </p:nvSpPr>
        <p:spPr>
          <a:xfrm>
            <a:off x="839679" y="2505075"/>
            <a:ext cx="51570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413" name="Google Shape;12413;p19"/>
          <p:cNvSpPr txBox="1"/>
          <p:nvPr>
            <p:ph idx="3" type="body"/>
          </p:nvPr>
        </p:nvSpPr>
        <p:spPr>
          <a:xfrm>
            <a:off x="6171397" y="1681163"/>
            <a:ext cx="51825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2414" name="Google Shape;12414;p19"/>
          <p:cNvSpPr txBox="1"/>
          <p:nvPr>
            <p:ph idx="4" type="body"/>
          </p:nvPr>
        </p:nvSpPr>
        <p:spPr>
          <a:xfrm>
            <a:off x="6171397" y="2505075"/>
            <a:ext cx="51825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415" name="Google Shape;12415;p19"/>
          <p:cNvSpPr txBox="1"/>
          <p:nvPr>
            <p:ph idx="10" type="dt"/>
          </p:nvPr>
        </p:nvSpPr>
        <p:spPr>
          <a:xfrm>
            <a:off x="838091" y="6356351"/>
            <a:ext cx="2742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16" name="Google Shape;12416;p19"/>
          <p:cNvSpPr txBox="1"/>
          <p:nvPr>
            <p:ph idx="11" type="ftr"/>
          </p:nvPr>
        </p:nvSpPr>
        <p:spPr>
          <a:xfrm>
            <a:off x="4038075" y="6356351"/>
            <a:ext cx="41142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17" name="Google Shape;12417;p19"/>
          <p:cNvSpPr txBox="1"/>
          <p:nvPr>
            <p:ph idx="12" type="sldNum"/>
          </p:nvPr>
        </p:nvSpPr>
        <p:spPr>
          <a:xfrm>
            <a:off x="8609479" y="6356351"/>
            <a:ext cx="2742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solidFill>
                  <a:srgbClr val="757575"/>
                </a:solidFill>
              </a:defRPr>
            </a:lvl1pPr>
            <a:lvl2pPr indent="0" lvl="1" marL="0" rtl="0" algn="r">
              <a:spcBef>
                <a:spcPts val="0"/>
              </a:spcBef>
              <a:spcAft>
                <a:spcPts val="0"/>
              </a:spcAft>
              <a:buNone/>
              <a:defRPr>
                <a:solidFill>
                  <a:srgbClr val="757575"/>
                </a:solidFill>
              </a:defRPr>
            </a:lvl2pPr>
            <a:lvl3pPr indent="0" lvl="2" marL="0" rtl="0" algn="r">
              <a:spcBef>
                <a:spcPts val="0"/>
              </a:spcBef>
              <a:spcAft>
                <a:spcPts val="0"/>
              </a:spcAft>
              <a:buNone/>
              <a:defRPr>
                <a:solidFill>
                  <a:srgbClr val="757575"/>
                </a:solidFill>
              </a:defRPr>
            </a:lvl3pPr>
            <a:lvl4pPr indent="0" lvl="3" marL="0" rtl="0" algn="r">
              <a:spcBef>
                <a:spcPts val="0"/>
              </a:spcBef>
              <a:spcAft>
                <a:spcPts val="0"/>
              </a:spcAft>
              <a:buNone/>
              <a:defRPr>
                <a:solidFill>
                  <a:srgbClr val="757575"/>
                </a:solidFill>
              </a:defRPr>
            </a:lvl4pPr>
            <a:lvl5pPr indent="0" lvl="4" marL="0" rtl="0" algn="r">
              <a:spcBef>
                <a:spcPts val="0"/>
              </a:spcBef>
              <a:spcAft>
                <a:spcPts val="0"/>
              </a:spcAft>
              <a:buNone/>
              <a:defRPr>
                <a:solidFill>
                  <a:srgbClr val="757575"/>
                </a:solidFill>
              </a:defRPr>
            </a:lvl5pPr>
            <a:lvl6pPr indent="0" lvl="5" marL="0" rtl="0" algn="r">
              <a:spcBef>
                <a:spcPts val="0"/>
              </a:spcBef>
              <a:spcAft>
                <a:spcPts val="0"/>
              </a:spcAft>
              <a:buNone/>
              <a:defRPr>
                <a:solidFill>
                  <a:srgbClr val="757575"/>
                </a:solidFill>
              </a:defRPr>
            </a:lvl6pPr>
            <a:lvl7pPr indent="0" lvl="6" marL="0" rtl="0" algn="r">
              <a:spcBef>
                <a:spcPts val="0"/>
              </a:spcBef>
              <a:spcAft>
                <a:spcPts val="0"/>
              </a:spcAft>
              <a:buNone/>
              <a:defRPr>
                <a:solidFill>
                  <a:srgbClr val="757575"/>
                </a:solidFill>
              </a:defRPr>
            </a:lvl7pPr>
            <a:lvl8pPr indent="0" lvl="7" marL="0" rtl="0" algn="r">
              <a:spcBef>
                <a:spcPts val="0"/>
              </a:spcBef>
              <a:spcAft>
                <a:spcPts val="0"/>
              </a:spcAft>
              <a:buNone/>
              <a:defRPr>
                <a:solidFill>
                  <a:srgbClr val="757575"/>
                </a:solidFill>
              </a:defRPr>
            </a:lvl8pPr>
            <a:lvl9pPr indent="0" lvl="8" marL="0" rtl="0" algn="r">
              <a:spcBef>
                <a:spcPts val="0"/>
              </a:spcBef>
              <a:spcAft>
                <a:spcPts val="0"/>
              </a:spcAft>
              <a:buNone/>
              <a:defRPr>
                <a:solidFill>
                  <a:srgbClr val="757575"/>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18" name="Shape 12418"/>
        <p:cNvGrpSpPr/>
        <p:nvPr/>
      </p:nvGrpSpPr>
      <p:grpSpPr>
        <a:xfrm>
          <a:off x="0" y="0"/>
          <a:ext cx="0" cy="0"/>
          <a:chOff x="0" y="0"/>
          <a:chExt cx="0" cy="0"/>
        </a:xfrm>
      </p:grpSpPr>
      <p:sp>
        <p:nvSpPr>
          <p:cNvPr id="12419" name="Google Shape;12419;p20"/>
          <p:cNvSpPr txBox="1"/>
          <p:nvPr>
            <p:ph type="title"/>
          </p:nvPr>
        </p:nvSpPr>
        <p:spPr>
          <a:xfrm>
            <a:off x="838091" y="365126"/>
            <a:ext cx="105141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420" name="Google Shape;12420;p20"/>
          <p:cNvSpPr txBox="1"/>
          <p:nvPr>
            <p:ph idx="10" type="dt"/>
          </p:nvPr>
        </p:nvSpPr>
        <p:spPr>
          <a:xfrm>
            <a:off x="838091" y="6356351"/>
            <a:ext cx="2742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21" name="Google Shape;12421;p20"/>
          <p:cNvSpPr txBox="1"/>
          <p:nvPr>
            <p:ph idx="11" type="ftr"/>
          </p:nvPr>
        </p:nvSpPr>
        <p:spPr>
          <a:xfrm>
            <a:off x="4038075" y="6356351"/>
            <a:ext cx="41142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22" name="Google Shape;12422;p20"/>
          <p:cNvSpPr txBox="1"/>
          <p:nvPr>
            <p:ph idx="12" type="sldNum"/>
          </p:nvPr>
        </p:nvSpPr>
        <p:spPr>
          <a:xfrm>
            <a:off x="8609479" y="6356351"/>
            <a:ext cx="2742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solidFill>
                  <a:srgbClr val="757575"/>
                </a:solidFill>
              </a:defRPr>
            </a:lvl1pPr>
            <a:lvl2pPr indent="0" lvl="1" marL="0" rtl="0" algn="r">
              <a:spcBef>
                <a:spcPts val="0"/>
              </a:spcBef>
              <a:spcAft>
                <a:spcPts val="0"/>
              </a:spcAft>
              <a:buNone/>
              <a:defRPr>
                <a:solidFill>
                  <a:srgbClr val="757575"/>
                </a:solidFill>
              </a:defRPr>
            </a:lvl2pPr>
            <a:lvl3pPr indent="0" lvl="2" marL="0" rtl="0" algn="r">
              <a:spcBef>
                <a:spcPts val="0"/>
              </a:spcBef>
              <a:spcAft>
                <a:spcPts val="0"/>
              </a:spcAft>
              <a:buNone/>
              <a:defRPr>
                <a:solidFill>
                  <a:srgbClr val="757575"/>
                </a:solidFill>
              </a:defRPr>
            </a:lvl3pPr>
            <a:lvl4pPr indent="0" lvl="3" marL="0" rtl="0" algn="r">
              <a:spcBef>
                <a:spcPts val="0"/>
              </a:spcBef>
              <a:spcAft>
                <a:spcPts val="0"/>
              </a:spcAft>
              <a:buNone/>
              <a:defRPr>
                <a:solidFill>
                  <a:srgbClr val="757575"/>
                </a:solidFill>
              </a:defRPr>
            </a:lvl4pPr>
            <a:lvl5pPr indent="0" lvl="4" marL="0" rtl="0" algn="r">
              <a:spcBef>
                <a:spcPts val="0"/>
              </a:spcBef>
              <a:spcAft>
                <a:spcPts val="0"/>
              </a:spcAft>
              <a:buNone/>
              <a:defRPr>
                <a:solidFill>
                  <a:srgbClr val="757575"/>
                </a:solidFill>
              </a:defRPr>
            </a:lvl5pPr>
            <a:lvl6pPr indent="0" lvl="5" marL="0" rtl="0" algn="r">
              <a:spcBef>
                <a:spcPts val="0"/>
              </a:spcBef>
              <a:spcAft>
                <a:spcPts val="0"/>
              </a:spcAft>
              <a:buNone/>
              <a:defRPr>
                <a:solidFill>
                  <a:srgbClr val="757575"/>
                </a:solidFill>
              </a:defRPr>
            </a:lvl6pPr>
            <a:lvl7pPr indent="0" lvl="6" marL="0" rtl="0" algn="r">
              <a:spcBef>
                <a:spcPts val="0"/>
              </a:spcBef>
              <a:spcAft>
                <a:spcPts val="0"/>
              </a:spcAft>
              <a:buNone/>
              <a:defRPr>
                <a:solidFill>
                  <a:srgbClr val="757575"/>
                </a:solidFill>
              </a:defRPr>
            </a:lvl7pPr>
            <a:lvl8pPr indent="0" lvl="7" marL="0" rtl="0" algn="r">
              <a:spcBef>
                <a:spcPts val="0"/>
              </a:spcBef>
              <a:spcAft>
                <a:spcPts val="0"/>
              </a:spcAft>
              <a:buNone/>
              <a:defRPr>
                <a:solidFill>
                  <a:srgbClr val="757575"/>
                </a:solidFill>
              </a:defRPr>
            </a:lvl8pPr>
            <a:lvl9pPr indent="0" lvl="8" marL="0" rtl="0" algn="r">
              <a:spcBef>
                <a:spcPts val="0"/>
              </a:spcBef>
              <a:spcAft>
                <a:spcPts val="0"/>
              </a:spcAft>
              <a:buNone/>
              <a:defRPr>
                <a:solidFill>
                  <a:srgbClr val="757575"/>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423" name="Shape 12423"/>
        <p:cNvGrpSpPr/>
        <p:nvPr/>
      </p:nvGrpSpPr>
      <p:grpSpPr>
        <a:xfrm>
          <a:off x="0" y="0"/>
          <a:ext cx="0" cy="0"/>
          <a:chOff x="0" y="0"/>
          <a:chExt cx="0" cy="0"/>
        </a:xfrm>
      </p:grpSpPr>
      <p:sp>
        <p:nvSpPr>
          <p:cNvPr id="12424" name="Google Shape;12424;p21"/>
          <p:cNvSpPr txBox="1"/>
          <p:nvPr>
            <p:ph idx="10" type="dt"/>
          </p:nvPr>
        </p:nvSpPr>
        <p:spPr>
          <a:xfrm>
            <a:off x="838091" y="6356351"/>
            <a:ext cx="2742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25" name="Google Shape;12425;p21"/>
          <p:cNvSpPr txBox="1"/>
          <p:nvPr>
            <p:ph idx="11" type="ftr"/>
          </p:nvPr>
        </p:nvSpPr>
        <p:spPr>
          <a:xfrm>
            <a:off x="4038075" y="6356351"/>
            <a:ext cx="41142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26" name="Google Shape;12426;p21"/>
          <p:cNvSpPr txBox="1"/>
          <p:nvPr>
            <p:ph idx="12" type="sldNum"/>
          </p:nvPr>
        </p:nvSpPr>
        <p:spPr>
          <a:xfrm>
            <a:off x="8609479" y="6356351"/>
            <a:ext cx="2742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solidFill>
                  <a:srgbClr val="757575"/>
                </a:solidFill>
              </a:defRPr>
            </a:lvl1pPr>
            <a:lvl2pPr indent="0" lvl="1" marL="0" rtl="0" algn="r">
              <a:spcBef>
                <a:spcPts val="0"/>
              </a:spcBef>
              <a:spcAft>
                <a:spcPts val="0"/>
              </a:spcAft>
              <a:buNone/>
              <a:defRPr>
                <a:solidFill>
                  <a:srgbClr val="757575"/>
                </a:solidFill>
              </a:defRPr>
            </a:lvl2pPr>
            <a:lvl3pPr indent="0" lvl="2" marL="0" rtl="0" algn="r">
              <a:spcBef>
                <a:spcPts val="0"/>
              </a:spcBef>
              <a:spcAft>
                <a:spcPts val="0"/>
              </a:spcAft>
              <a:buNone/>
              <a:defRPr>
                <a:solidFill>
                  <a:srgbClr val="757575"/>
                </a:solidFill>
              </a:defRPr>
            </a:lvl3pPr>
            <a:lvl4pPr indent="0" lvl="3" marL="0" rtl="0" algn="r">
              <a:spcBef>
                <a:spcPts val="0"/>
              </a:spcBef>
              <a:spcAft>
                <a:spcPts val="0"/>
              </a:spcAft>
              <a:buNone/>
              <a:defRPr>
                <a:solidFill>
                  <a:srgbClr val="757575"/>
                </a:solidFill>
              </a:defRPr>
            </a:lvl4pPr>
            <a:lvl5pPr indent="0" lvl="4" marL="0" rtl="0" algn="r">
              <a:spcBef>
                <a:spcPts val="0"/>
              </a:spcBef>
              <a:spcAft>
                <a:spcPts val="0"/>
              </a:spcAft>
              <a:buNone/>
              <a:defRPr>
                <a:solidFill>
                  <a:srgbClr val="757575"/>
                </a:solidFill>
              </a:defRPr>
            </a:lvl5pPr>
            <a:lvl6pPr indent="0" lvl="5" marL="0" rtl="0" algn="r">
              <a:spcBef>
                <a:spcPts val="0"/>
              </a:spcBef>
              <a:spcAft>
                <a:spcPts val="0"/>
              </a:spcAft>
              <a:buNone/>
              <a:defRPr>
                <a:solidFill>
                  <a:srgbClr val="757575"/>
                </a:solidFill>
              </a:defRPr>
            </a:lvl6pPr>
            <a:lvl7pPr indent="0" lvl="6" marL="0" rtl="0" algn="r">
              <a:spcBef>
                <a:spcPts val="0"/>
              </a:spcBef>
              <a:spcAft>
                <a:spcPts val="0"/>
              </a:spcAft>
              <a:buNone/>
              <a:defRPr>
                <a:solidFill>
                  <a:srgbClr val="757575"/>
                </a:solidFill>
              </a:defRPr>
            </a:lvl7pPr>
            <a:lvl8pPr indent="0" lvl="7" marL="0" rtl="0" algn="r">
              <a:spcBef>
                <a:spcPts val="0"/>
              </a:spcBef>
              <a:spcAft>
                <a:spcPts val="0"/>
              </a:spcAft>
              <a:buNone/>
              <a:defRPr>
                <a:solidFill>
                  <a:srgbClr val="757575"/>
                </a:solidFill>
              </a:defRPr>
            </a:lvl8pPr>
            <a:lvl9pPr indent="0" lvl="8" marL="0" rtl="0" algn="r">
              <a:spcBef>
                <a:spcPts val="0"/>
              </a:spcBef>
              <a:spcAft>
                <a:spcPts val="0"/>
              </a:spcAft>
              <a:buNone/>
              <a:defRPr>
                <a:solidFill>
                  <a:srgbClr val="757575"/>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12311" name="Shape 12311"/>
        <p:cNvGrpSpPr/>
        <p:nvPr/>
      </p:nvGrpSpPr>
      <p:grpSpPr>
        <a:xfrm>
          <a:off x="0" y="0"/>
          <a:ext cx="0" cy="0"/>
          <a:chOff x="0" y="0"/>
          <a:chExt cx="0" cy="0"/>
        </a:xfrm>
      </p:grpSpPr>
      <p:sp>
        <p:nvSpPr>
          <p:cNvPr id="12312" name="Google Shape;12312;p3"/>
          <p:cNvSpPr txBox="1"/>
          <p:nvPr>
            <p:ph idx="11" type="ftr"/>
          </p:nvPr>
        </p:nvSpPr>
        <p:spPr>
          <a:xfrm>
            <a:off x="4165058" y="6356353"/>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13" name="Google Shape;12313;p3"/>
          <p:cNvSpPr txBox="1"/>
          <p:nvPr>
            <p:ph idx="10" type="dt"/>
          </p:nvPr>
        </p:nvSpPr>
        <p:spPr>
          <a:xfrm>
            <a:off x="609521" y="6356353"/>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14" name="Google Shape;12314;p3"/>
          <p:cNvSpPr txBox="1"/>
          <p:nvPr>
            <p:ph idx="12" type="sldNum"/>
          </p:nvPr>
        </p:nvSpPr>
        <p:spPr>
          <a:xfrm>
            <a:off x="8736463" y="6356353"/>
            <a:ext cx="28443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Arial"/>
                <a:ea typeface="Arial"/>
                <a:cs typeface="Arial"/>
                <a:sym typeface="Arial"/>
              </a:defRPr>
            </a:lvl1pPr>
            <a:lvl2pPr indent="0" lvl="1" marL="0" marR="0" rtl="0" algn="r">
              <a:spcBef>
                <a:spcPts val="0"/>
              </a:spcBef>
              <a:spcAft>
                <a:spcPts val="0"/>
              </a:spcAft>
              <a:buNone/>
              <a:defRPr sz="1200">
                <a:solidFill>
                  <a:srgbClr val="888888"/>
                </a:solidFill>
                <a:latin typeface="Arial"/>
                <a:ea typeface="Arial"/>
                <a:cs typeface="Arial"/>
                <a:sym typeface="Arial"/>
              </a:defRPr>
            </a:lvl2pPr>
            <a:lvl3pPr indent="0" lvl="2" marL="0" marR="0" rtl="0" algn="r">
              <a:spcBef>
                <a:spcPts val="0"/>
              </a:spcBef>
              <a:spcAft>
                <a:spcPts val="0"/>
              </a:spcAft>
              <a:buNone/>
              <a:defRPr sz="1200">
                <a:solidFill>
                  <a:srgbClr val="888888"/>
                </a:solidFill>
                <a:latin typeface="Arial"/>
                <a:ea typeface="Arial"/>
                <a:cs typeface="Arial"/>
                <a:sym typeface="Arial"/>
              </a:defRPr>
            </a:lvl3pPr>
            <a:lvl4pPr indent="0" lvl="3" marL="0" marR="0" rtl="0" algn="r">
              <a:spcBef>
                <a:spcPts val="0"/>
              </a:spcBef>
              <a:spcAft>
                <a:spcPts val="0"/>
              </a:spcAft>
              <a:buNone/>
              <a:defRPr sz="1200">
                <a:solidFill>
                  <a:srgbClr val="888888"/>
                </a:solidFill>
                <a:latin typeface="Arial"/>
                <a:ea typeface="Arial"/>
                <a:cs typeface="Arial"/>
                <a:sym typeface="Arial"/>
              </a:defRPr>
            </a:lvl4pPr>
            <a:lvl5pPr indent="0" lvl="4" marL="0" marR="0" rtl="0" algn="r">
              <a:spcBef>
                <a:spcPts val="0"/>
              </a:spcBef>
              <a:spcAft>
                <a:spcPts val="0"/>
              </a:spcAft>
              <a:buNone/>
              <a:defRPr sz="1200">
                <a:solidFill>
                  <a:srgbClr val="888888"/>
                </a:solidFill>
                <a:latin typeface="Arial"/>
                <a:ea typeface="Arial"/>
                <a:cs typeface="Arial"/>
                <a:sym typeface="Arial"/>
              </a:defRPr>
            </a:lvl5pPr>
            <a:lvl6pPr indent="0" lvl="5" marL="0" marR="0" rtl="0" algn="r">
              <a:spcBef>
                <a:spcPts val="0"/>
              </a:spcBef>
              <a:spcAft>
                <a:spcPts val="0"/>
              </a:spcAft>
              <a:buNone/>
              <a:defRPr sz="1200">
                <a:solidFill>
                  <a:srgbClr val="888888"/>
                </a:solidFill>
                <a:latin typeface="Arial"/>
                <a:ea typeface="Arial"/>
                <a:cs typeface="Arial"/>
                <a:sym typeface="Arial"/>
              </a:defRPr>
            </a:lvl6pPr>
            <a:lvl7pPr indent="0" lvl="6" marL="0" marR="0" rtl="0" algn="r">
              <a:spcBef>
                <a:spcPts val="0"/>
              </a:spcBef>
              <a:spcAft>
                <a:spcPts val="0"/>
              </a:spcAft>
              <a:buNone/>
              <a:defRPr sz="1200">
                <a:solidFill>
                  <a:srgbClr val="888888"/>
                </a:solidFill>
                <a:latin typeface="Arial"/>
                <a:ea typeface="Arial"/>
                <a:cs typeface="Arial"/>
                <a:sym typeface="Arial"/>
              </a:defRPr>
            </a:lvl7pPr>
            <a:lvl8pPr indent="0" lvl="7" marL="0" marR="0" rtl="0" algn="r">
              <a:spcBef>
                <a:spcPts val="0"/>
              </a:spcBef>
              <a:spcAft>
                <a:spcPts val="0"/>
              </a:spcAft>
              <a:buNone/>
              <a:defRPr sz="1200">
                <a:solidFill>
                  <a:srgbClr val="888888"/>
                </a:solidFill>
                <a:latin typeface="Arial"/>
                <a:ea typeface="Arial"/>
                <a:cs typeface="Arial"/>
                <a:sym typeface="Arial"/>
              </a:defRPr>
            </a:lvl8pPr>
            <a:lvl9pPr indent="0" lvl="8" marL="0" marR="0" rtl="0" algn="r">
              <a:spcBef>
                <a:spcPts val="0"/>
              </a:spcBef>
              <a:spcAft>
                <a:spcPts val="0"/>
              </a:spcAft>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427" name="Shape 12427"/>
        <p:cNvGrpSpPr/>
        <p:nvPr/>
      </p:nvGrpSpPr>
      <p:grpSpPr>
        <a:xfrm>
          <a:off x="0" y="0"/>
          <a:ext cx="0" cy="0"/>
          <a:chOff x="0" y="0"/>
          <a:chExt cx="0" cy="0"/>
        </a:xfrm>
      </p:grpSpPr>
      <p:sp>
        <p:nvSpPr>
          <p:cNvPr id="12428" name="Google Shape;12428;p22"/>
          <p:cNvSpPr txBox="1"/>
          <p:nvPr>
            <p:ph type="title"/>
          </p:nvPr>
        </p:nvSpPr>
        <p:spPr>
          <a:xfrm>
            <a:off x="839679" y="457200"/>
            <a:ext cx="39318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Play"/>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429" name="Google Shape;12429;p22"/>
          <p:cNvSpPr txBox="1"/>
          <p:nvPr>
            <p:ph idx="1" type="body"/>
          </p:nvPr>
        </p:nvSpPr>
        <p:spPr>
          <a:xfrm>
            <a:off x="5182513" y="987426"/>
            <a:ext cx="61713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2430" name="Google Shape;12430;p22"/>
          <p:cNvSpPr txBox="1"/>
          <p:nvPr>
            <p:ph idx="2" type="body"/>
          </p:nvPr>
        </p:nvSpPr>
        <p:spPr>
          <a:xfrm>
            <a:off x="839679" y="2057400"/>
            <a:ext cx="39318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2431" name="Google Shape;12431;p22"/>
          <p:cNvSpPr txBox="1"/>
          <p:nvPr>
            <p:ph idx="10" type="dt"/>
          </p:nvPr>
        </p:nvSpPr>
        <p:spPr>
          <a:xfrm>
            <a:off x="838091" y="6356351"/>
            <a:ext cx="2742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32" name="Google Shape;12432;p22"/>
          <p:cNvSpPr txBox="1"/>
          <p:nvPr>
            <p:ph idx="11" type="ftr"/>
          </p:nvPr>
        </p:nvSpPr>
        <p:spPr>
          <a:xfrm>
            <a:off x="4038075" y="6356351"/>
            <a:ext cx="41142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33" name="Google Shape;12433;p22"/>
          <p:cNvSpPr txBox="1"/>
          <p:nvPr>
            <p:ph idx="12" type="sldNum"/>
          </p:nvPr>
        </p:nvSpPr>
        <p:spPr>
          <a:xfrm>
            <a:off x="8609479" y="6356351"/>
            <a:ext cx="2742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solidFill>
                  <a:srgbClr val="757575"/>
                </a:solidFill>
              </a:defRPr>
            </a:lvl1pPr>
            <a:lvl2pPr indent="0" lvl="1" marL="0" rtl="0" algn="r">
              <a:spcBef>
                <a:spcPts val="0"/>
              </a:spcBef>
              <a:spcAft>
                <a:spcPts val="0"/>
              </a:spcAft>
              <a:buNone/>
              <a:defRPr>
                <a:solidFill>
                  <a:srgbClr val="757575"/>
                </a:solidFill>
              </a:defRPr>
            </a:lvl2pPr>
            <a:lvl3pPr indent="0" lvl="2" marL="0" rtl="0" algn="r">
              <a:spcBef>
                <a:spcPts val="0"/>
              </a:spcBef>
              <a:spcAft>
                <a:spcPts val="0"/>
              </a:spcAft>
              <a:buNone/>
              <a:defRPr>
                <a:solidFill>
                  <a:srgbClr val="757575"/>
                </a:solidFill>
              </a:defRPr>
            </a:lvl3pPr>
            <a:lvl4pPr indent="0" lvl="3" marL="0" rtl="0" algn="r">
              <a:spcBef>
                <a:spcPts val="0"/>
              </a:spcBef>
              <a:spcAft>
                <a:spcPts val="0"/>
              </a:spcAft>
              <a:buNone/>
              <a:defRPr>
                <a:solidFill>
                  <a:srgbClr val="757575"/>
                </a:solidFill>
              </a:defRPr>
            </a:lvl4pPr>
            <a:lvl5pPr indent="0" lvl="4" marL="0" rtl="0" algn="r">
              <a:spcBef>
                <a:spcPts val="0"/>
              </a:spcBef>
              <a:spcAft>
                <a:spcPts val="0"/>
              </a:spcAft>
              <a:buNone/>
              <a:defRPr>
                <a:solidFill>
                  <a:srgbClr val="757575"/>
                </a:solidFill>
              </a:defRPr>
            </a:lvl5pPr>
            <a:lvl6pPr indent="0" lvl="5" marL="0" rtl="0" algn="r">
              <a:spcBef>
                <a:spcPts val="0"/>
              </a:spcBef>
              <a:spcAft>
                <a:spcPts val="0"/>
              </a:spcAft>
              <a:buNone/>
              <a:defRPr>
                <a:solidFill>
                  <a:srgbClr val="757575"/>
                </a:solidFill>
              </a:defRPr>
            </a:lvl6pPr>
            <a:lvl7pPr indent="0" lvl="6" marL="0" rtl="0" algn="r">
              <a:spcBef>
                <a:spcPts val="0"/>
              </a:spcBef>
              <a:spcAft>
                <a:spcPts val="0"/>
              </a:spcAft>
              <a:buNone/>
              <a:defRPr>
                <a:solidFill>
                  <a:srgbClr val="757575"/>
                </a:solidFill>
              </a:defRPr>
            </a:lvl7pPr>
            <a:lvl8pPr indent="0" lvl="7" marL="0" rtl="0" algn="r">
              <a:spcBef>
                <a:spcPts val="0"/>
              </a:spcBef>
              <a:spcAft>
                <a:spcPts val="0"/>
              </a:spcAft>
              <a:buNone/>
              <a:defRPr>
                <a:solidFill>
                  <a:srgbClr val="757575"/>
                </a:solidFill>
              </a:defRPr>
            </a:lvl8pPr>
            <a:lvl9pPr indent="0" lvl="8" marL="0" rtl="0" algn="r">
              <a:spcBef>
                <a:spcPts val="0"/>
              </a:spcBef>
              <a:spcAft>
                <a:spcPts val="0"/>
              </a:spcAft>
              <a:buNone/>
              <a:defRPr>
                <a:solidFill>
                  <a:srgbClr val="757575"/>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434" name="Shape 12434"/>
        <p:cNvGrpSpPr/>
        <p:nvPr/>
      </p:nvGrpSpPr>
      <p:grpSpPr>
        <a:xfrm>
          <a:off x="0" y="0"/>
          <a:ext cx="0" cy="0"/>
          <a:chOff x="0" y="0"/>
          <a:chExt cx="0" cy="0"/>
        </a:xfrm>
      </p:grpSpPr>
      <p:sp>
        <p:nvSpPr>
          <p:cNvPr id="12435" name="Google Shape;12435;p23"/>
          <p:cNvSpPr txBox="1"/>
          <p:nvPr>
            <p:ph type="title"/>
          </p:nvPr>
        </p:nvSpPr>
        <p:spPr>
          <a:xfrm>
            <a:off x="839679" y="457200"/>
            <a:ext cx="39318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Play"/>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436" name="Google Shape;12436;p23"/>
          <p:cNvSpPr/>
          <p:nvPr>
            <p:ph idx="2" type="pic"/>
          </p:nvPr>
        </p:nvSpPr>
        <p:spPr>
          <a:xfrm>
            <a:off x="5182513" y="987426"/>
            <a:ext cx="6171300" cy="4873500"/>
          </a:xfrm>
          <a:prstGeom prst="rect">
            <a:avLst/>
          </a:prstGeom>
          <a:noFill/>
          <a:ln>
            <a:noFill/>
          </a:ln>
        </p:spPr>
      </p:sp>
      <p:sp>
        <p:nvSpPr>
          <p:cNvPr id="12437" name="Google Shape;12437;p23"/>
          <p:cNvSpPr txBox="1"/>
          <p:nvPr>
            <p:ph idx="1" type="body"/>
          </p:nvPr>
        </p:nvSpPr>
        <p:spPr>
          <a:xfrm>
            <a:off x="839679" y="2057400"/>
            <a:ext cx="39318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2438" name="Google Shape;12438;p23"/>
          <p:cNvSpPr txBox="1"/>
          <p:nvPr>
            <p:ph idx="10" type="dt"/>
          </p:nvPr>
        </p:nvSpPr>
        <p:spPr>
          <a:xfrm>
            <a:off x="838091" y="6356351"/>
            <a:ext cx="2742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39" name="Google Shape;12439;p23"/>
          <p:cNvSpPr txBox="1"/>
          <p:nvPr>
            <p:ph idx="11" type="ftr"/>
          </p:nvPr>
        </p:nvSpPr>
        <p:spPr>
          <a:xfrm>
            <a:off x="4038075" y="6356351"/>
            <a:ext cx="41142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40" name="Google Shape;12440;p23"/>
          <p:cNvSpPr txBox="1"/>
          <p:nvPr>
            <p:ph idx="12" type="sldNum"/>
          </p:nvPr>
        </p:nvSpPr>
        <p:spPr>
          <a:xfrm>
            <a:off x="8609479" y="6356351"/>
            <a:ext cx="2742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solidFill>
                  <a:srgbClr val="757575"/>
                </a:solidFill>
              </a:defRPr>
            </a:lvl1pPr>
            <a:lvl2pPr indent="0" lvl="1" marL="0" rtl="0" algn="r">
              <a:spcBef>
                <a:spcPts val="0"/>
              </a:spcBef>
              <a:spcAft>
                <a:spcPts val="0"/>
              </a:spcAft>
              <a:buNone/>
              <a:defRPr>
                <a:solidFill>
                  <a:srgbClr val="757575"/>
                </a:solidFill>
              </a:defRPr>
            </a:lvl2pPr>
            <a:lvl3pPr indent="0" lvl="2" marL="0" rtl="0" algn="r">
              <a:spcBef>
                <a:spcPts val="0"/>
              </a:spcBef>
              <a:spcAft>
                <a:spcPts val="0"/>
              </a:spcAft>
              <a:buNone/>
              <a:defRPr>
                <a:solidFill>
                  <a:srgbClr val="757575"/>
                </a:solidFill>
              </a:defRPr>
            </a:lvl3pPr>
            <a:lvl4pPr indent="0" lvl="3" marL="0" rtl="0" algn="r">
              <a:spcBef>
                <a:spcPts val="0"/>
              </a:spcBef>
              <a:spcAft>
                <a:spcPts val="0"/>
              </a:spcAft>
              <a:buNone/>
              <a:defRPr>
                <a:solidFill>
                  <a:srgbClr val="757575"/>
                </a:solidFill>
              </a:defRPr>
            </a:lvl4pPr>
            <a:lvl5pPr indent="0" lvl="4" marL="0" rtl="0" algn="r">
              <a:spcBef>
                <a:spcPts val="0"/>
              </a:spcBef>
              <a:spcAft>
                <a:spcPts val="0"/>
              </a:spcAft>
              <a:buNone/>
              <a:defRPr>
                <a:solidFill>
                  <a:srgbClr val="757575"/>
                </a:solidFill>
              </a:defRPr>
            </a:lvl5pPr>
            <a:lvl6pPr indent="0" lvl="5" marL="0" rtl="0" algn="r">
              <a:spcBef>
                <a:spcPts val="0"/>
              </a:spcBef>
              <a:spcAft>
                <a:spcPts val="0"/>
              </a:spcAft>
              <a:buNone/>
              <a:defRPr>
                <a:solidFill>
                  <a:srgbClr val="757575"/>
                </a:solidFill>
              </a:defRPr>
            </a:lvl6pPr>
            <a:lvl7pPr indent="0" lvl="6" marL="0" rtl="0" algn="r">
              <a:spcBef>
                <a:spcPts val="0"/>
              </a:spcBef>
              <a:spcAft>
                <a:spcPts val="0"/>
              </a:spcAft>
              <a:buNone/>
              <a:defRPr>
                <a:solidFill>
                  <a:srgbClr val="757575"/>
                </a:solidFill>
              </a:defRPr>
            </a:lvl7pPr>
            <a:lvl8pPr indent="0" lvl="7" marL="0" rtl="0" algn="r">
              <a:spcBef>
                <a:spcPts val="0"/>
              </a:spcBef>
              <a:spcAft>
                <a:spcPts val="0"/>
              </a:spcAft>
              <a:buNone/>
              <a:defRPr>
                <a:solidFill>
                  <a:srgbClr val="757575"/>
                </a:solidFill>
              </a:defRPr>
            </a:lvl8pPr>
            <a:lvl9pPr indent="0" lvl="8" marL="0" rtl="0" algn="r">
              <a:spcBef>
                <a:spcPts val="0"/>
              </a:spcBef>
              <a:spcAft>
                <a:spcPts val="0"/>
              </a:spcAft>
              <a:buNone/>
              <a:defRPr>
                <a:solidFill>
                  <a:srgbClr val="757575"/>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441" name="Shape 12441"/>
        <p:cNvGrpSpPr/>
        <p:nvPr/>
      </p:nvGrpSpPr>
      <p:grpSpPr>
        <a:xfrm>
          <a:off x="0" y="0"/>
          <a:ext cx="0" cy="0"/>
          <a:chOff x="0" y="0"/>
          <a:chExt cx="0" cy="0"/>
        </a:xfrm>
      </p:grpSpPr>
      <p:sp>
        <p:nvSpPr>
          <p:cNvPr id="12442" name="Google Shape;12442;p24"/>
          <p:cNvSpPr txBox="1"/>
          <p:nvPr>
            <p:ph type="title"/>
          </p:nvPr>
        </p:nvSpPr>
        <p:spPr>
          <a:xfrm>
            <a:off x="838091" y="365126"/>
            <a:ext cx="105141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443" name="Google Shape;12443;p24"/>
          <p:cNvSpPr txBox="1"/>
          <p:nvPr>
            <p:ph idx="1" type="body"/>
          </p:nvPr>
        </p:nvSpPr>
        <p:spPr>
          <a:xfrm rot="5400000">
            <a:off x="3919672" y="-1255825"/>
            <a:ext cx="4351200" cy="105141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444" name="Google Shape;12444;p24"/>
          <p:cNvSpPr txBox="1"/>
          <p:nvPr>
            <p:ph idx="10" type="dt"/>
          </p:nvPr>
        </p:nvSpPr>
        <p:spPr>
          <a:xfrm>
            <a:off x="838091" y="6356351"/>
            <a:ext cx="2742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45" name="Google Shape;12445;p24"/>
          <p:cNvSpPr txBox="1"/>
          <p:nvPr>
            <p:ph idx="11" type="ftr"/>
          </p:nvPr>
        </p:nvSpPr>
        <p:spPr>
          <a:xfrm>
            <a:off x="4038075" y="6356351"/>
            <a:ext cx="41142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46" name="Google Shape;12446;p24"/>
          <p:cNvSpPr txBox="1"/>
          <p:nvPr>
            <p:ph idx="12" type="sldNum"/>
          </p:nvPr>
        </p:nvSpPr>
        <p:spPr>
          <a:xfrm>
            <a:off x="8609479" y="6356351"/>
            <a:ext cx="2742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solidFill>
                  <a:srgbClr val="757575"/>
                </a:solidFill>
              </a:defRPr>
            </a:lvl1pPr>
            <a:lvl2pPr indent="0" lvl="1" marL="0" rtl="0" algn="r">
              <a:spcBef>
                <a:spcPts val="0"/>
              </a:spcBef>
              <a:spcAft>
                <a:spcPts val="0"/>
              </a:spcAft>
              <a:buNone/>
              <a:defRPr>
                <a:solidFill>
                  <a:srgbClr val="757575"/>
                </a:solidFill>
              </a:defRPr>
            </a:lvl2pPr>
            <a:lvl3pPr indent="0" lvl="2" marL="0" rtl="0" algn="r">
              <a:spcBef>
                <a:spcPts val="0"/>
              </a:spcBef>
              <a:spcAft>
                <a:spcPts val="0"/>
              </a:spcAft>
              <a:buNone/>
              <a:defRPr>
                <a:solidFill>
                  <a:srgbClr val="757575"/>
                </a:solidFill>
              </a:defRPr>
            </a:lvl3pPr>
            <a:lvl4pPr indent="0" lvl="3" marL="0" rtl="0" algn="r">
              <a:spcBef>
                <a:spcPts val="0"/>
              </a:spcBef>
              <a:spcAft>
                <a:spcPts val="0"/>
              </a:spcAft>
              <a:buNone/>
              <a:defRPr>
                <a:solidFill>
                  <a:srgbClr val="757575"/>
                </a:solidFill>
              </a:defRPr>
            </a:lvl4pPr>
            <a:lvl5pPr indent="0" lvl="4" marL="0" rtl="0" algn="r">
              <a:spcBef>
                <a:spcPts val="0"/>
              </a:spcBef>
              <a:spcAft>
                <a:spcPts val="0"/>
              </a:spcAft>
              <a:buNone/>
              <a:defRPr>
                <a:solidFill>
                  <a:srgbClr val="757575"/>
                </a:solidFill>
              </a:defRPr>
            </a:lvl5pPr>
            <a:lvl6pPr indent="0" lvl="5" marL="0" rtl="0" algn="r">
              <a:spcBef>
                <a:spcPts val="0"/>
              </a:spcBef>
              <a:spcAft>
                <a:spcPts val="0"/>
              </a:spcAft>
              <a:buNone/>
              <a:defRPr>
                <a:solidFill>
                  <a:srgbClr val="757575"/>
                </a:solidFill>
              </a:defRPr>
            </a:lvl6pPr>
            <a:lvl7pPr indent="0" lvl="6" marL="0" rtl="0" algn="r">
              <a:spcBef>
                <a:spcPts val="0"/>
              </a:spcBef>
              <a:spcAft>
                <a:spcPts val="0"/>
              </a:spcAft>
              <a:buNone/>
              <a:defRPr>
                <a:solidFill>
                  <a:srgbClr val="757575"/>
                </a:solidFill>
              </a:defRPr>
            </a:lvl7pPr>
            <a:lvl8pPr indent="0" lvl="7" marL="0" rtl="0" algn="r">
              <a:spcBef>
                <a:spcPts val="0"/>
              </a:spcBef>
              <a:spcAft>
                <a:spcPts val="0"/>
              </a:spcAft>
              <a:buNone/>
              <a:defRPr>
                <a:solidFill>
                  <a:srgbClr val="757575"/>
                </a:solidFill>
              </a:defRPr>
            </a:lvl8pPr>
            <a:lvl9pPr indent="0" lvl="8" marL="0" rtl="0" algn="r">
              <a:spcBef>
                <a:spcPts val="0"/>
              </a:spcBef>
              <a:spcAft>
                <a:spcPts val="0"/>
              </a:spcAft>
              <a:buNone/>
              <a:defRPr>
                <a:solidFill>
                  <a:srgbClr val="757575"/>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447" name="Shape 12447"/>
        <p:cNvGrpSpPr/>
        <p:nvPr/>
      </p:nvGrpSpPr>
      <p:grpSpPr>
        <a:xfrm>
          <a:off x="0" y="0"/>
          <a:ext cx="0" cy="0"/>
          <a:chOff x="0" y="0"/>
          <a:chExt cx="0" cy="0"/>
        </a:xfrm>
      </p:grpSpPr>
      <p:sp>
        <p:nvSpPr>
          <p:cNvPr id="12448" name="Google Shape;12448;p25"/>
          <p:cNvSpPr txBox="1"/>
          <p:nvPr>
            <p:ph type="title"/>
          </p:nvPr>
        </p:nvSpPr>
        <p:spPr>
          <a:xfrm rot="5400000">
            <a:off x="7132072" y="1956775"/>
            <a:ext cx="5811900" cy="2628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449" name="Google Shape;12449;p25"/>
          <p:cNvSpPr txBox="1"/>
          <p:nvPr>
            <p:ph idx="1" type="body"/>
          </p:nvPr>
        </p:nvSpPr>
        <p:spPr>
          <a:xfrm rot="5400000">
            <a:off x="1798734" y="-595625"/>
            <a:ext cx="5811900" cy="77334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450" name="Google Shape;12450;p25"/>
          <p:cNvSpPr txBox="1"/>
          <p:nvPr>
            <p:ph idx="10" type="dt"/>
          </p:nvPr>
        </p:nvSpPr>
        <p:spPr>
          <a:xfrm>
            <a:off x="838091" y="6356351"/>
            <a:ext cx="2742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51" name="Google Shape;12451;p25"/>
          <p:cNvSpPr txBox="1"/>
          <p:nvPr>
            <p:ph idx="11" type="ftr"/>
          </p:nvPr>
        </p:nvSpPr>
        <p:spPr>
          <a:xfrm>
            <a:off x="4038075" y="6356351"/>
            <a:ext cx="41142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52" name="Google Shape;12452;p25"/>
          <p:cNvSpPr txBox="1"/>
          <p:nvPr>
            <p:ph idx="12" type="sldNum"/>
          </p:nvPr>
        </p:nvSpPr>
        <p:spPr>
          <a:xfrm>
            <a:off x="8609479" y="6356351"/>
            <a:ext cx="2742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solidFill>
                  <a:srgbClr val="757575"/>
                </a:solidFill>
              </a:defRPr>
            </a:lvl1pPr>
            <a:lvl2pPr indent="0" lvl="1" marL="0" rtl="0" algn="r">
              <a:spcBef>
                <a:spcPts val="0"/>
              </a:spcBef>
              <a:spcAft>
                <a:spcPts val="0"/>
              </a:spcAft>
              <a:buNone/>
              <a:defRPr>
                <a:solidFill>
                  <a:srgbClr val="757575"/>
                </a:solidFill>
              </a:defRPr>
            </a:lvl2pPr>
            <a:lvl3pPr indent="0" lvl="2" marL="0" rtl="0" algn="r">
              <a:spcBef>
                <a:spcPts val="0"/>
              </a:spcBef>
              <a:spcAft>
                <a:spcPts val="0"/>
              </a:spcAft>
              <a:buNone/>
              <a:defRPr>
                <a:solidFill>
                  <a:srgbClr val="757575"/>
                </a:solidFill>
              </a:defRPr>
            </a:lvl3pPr>
            <a:lvl4pPr indent="0" lvl="3" marL="0" rtl="0" algn="r">
              <a:spcBef>
                <a:spcPts val="0"/>
              </a:spcBef>
              <a:spcAft>
                <a:spcPts val="0"/>
              </a:spcAft>
              <a:buNone/>
              <a:defRPr>
                <a:solidFill>
                  <a:srgbClr val="757575"/>
                </a:solidFill>
              </a:defRPr>
            </a:lvl4pPr>
            <a:lvl5pPr indent="0" lvl="4" marL="0" rtl="0" algn="r">
              <a:spcBef>
                <a:spcPts val="0"/>
              </a:spcBef>
              <a:spcAft>
                <a:spcPts val="0"/>
              </a:spcAft>
              <a:buNone/>
              <a:defRPr>
                <a:solidFill>
                  <a:srgbClr val="757575"/>
                </a:solidFill>
              </a:defRPr>
            </a:lvl5pPr>
            <a:lvl6pPr indent="0" lvl="5" marL="0" rtl="0" algn="r">
              <a:spcBef>
                <a:spcPts val="0"/>
              </a:spcBef>
              <a:spcAft>
                <a:spcPts val="0"/>
              </a:spcAft>
              <a:buNone/>
              <a:defRPr>
                <a:solidFill>
                  <a:srgbClr val="757575"/>
                </a:solidFill>
              </a:defRPr>
            </a:lvl6pPr>
            <a:lvl7pPr indent="0" lvl="6" marL="0" rtl="0" algn="r">
              <a:spcBef>
                <a:spcPts val="0"/>
              </a:spcBef>
              <a:spcAft>
                <a:spcPts val="0"/>
              </a:spcAft>
              <a:buNone/>
              <a:defRPr>
                <a:solidFill>
                  <a:srgbClr val="757575"/>
                </a:solidFill>
              </a:defRPr>
            </a:lvl7pPr>
            <a:lvl8pPr indent="0" lvl="7" marL="0" rtl="0" algn="r">
              <a:spcBef>
                <a:spcPts val="0"/>
              </a:spcBef>
              <a:spcAft>
                <a:spcPts val="0"/>
              </a:spcAft>
              <a:buNone/>
              <a:defRPr>
                <a:solidFill>
                  <a:srgbClr val="757575"/>
                </a:solidFill>
              </a:defRPr>
            </a:lvl8pPr>
            <a:lvl9pPr indent="0" lvl="8" marL="0" rtl="0" algn="r">
              <a:spcBef>
                <a:spcPts val="0"/>
              </a:spcBef>
              <a:spcAft>
                <a:spcPts val="0"/>
              </a:spcAft>
              <a:buNone/>
              <a:defRPr>
                <a:solidFill>
                  <a:srgbClr val="757575"/>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يحة عنوان" showMasterSp="0" type="title">
  <p:cSld name="TITLE">
    <p:spTree>
      <p:nvGrpSpPr>
        <p:cNvPr id="12315" name="Shape 12315"/>
        <p:cNvGrpSpPr/>
        <p:nvPr/>
      </p:nvGrpSpPr>
      <p:grpSpPr>
        <a:xfrm>
          <a:off x="0" y="0"/>
          <a:ext cx="0" cy="0"/>
          <a:chOff x="0" y="0"/>
          <a:chExt cx="0" cy="0"/>
        </a:xfrm>
      </p:grpSpPr>
      <p:sp>
        <p:nvSpPr>
          <p:cNvPr id="12316" name="Google Shape;12316;p4"/>
          <p:cNvSpPr txBox="1"/>
          <p:nvPr>
            <p:ph type="ctrTitle"/>
          </p:nvPr>
        </p:nvSpPr>
        <p:spPr>
          <a:xfrm>
            <a:off x="914281" y="2130428"/>
            <a:ext cx="103620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317" name="Google Shape;12317;p4"/>
          <p:cNvSpPr txBox="1"/>
          <p:nvPr>
            <p:ph idx="1" type="subTitle"/>
          </p:nvPr>
        </p:nvSpPr>
        <p:spPr>
          <a:xfrm>
            <a:off x="1828562" y="3886200"/>
            <a:ext cx="8533200" cy="17526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12318" name="Google Shape;12318;p4"/>
          <p:cNvSpPr txBox="1"/>
          <p:nvPr>
            <p:ph idx="10" type="dt"/>
          </p:nvPr>
        </p:nvSpPr>
        <p:spPr>
          <a:xfrm>
            <a:off x="609521" y="6356353"/>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19" name="Google Shape;12319;p4"/>
          <p:cNvSpPr txBox="1"/>
          <p:nvPr>
            <p:ph idx="11" type="ftr"/>
          </p:nvPr>
        </p:nvSpPr>
        <p:spPr>
          <a:xfrm>
            <a:off x="4165058" y="6356353"/>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20" name="Google Shape;12320;p4"/>
          <p:cNvSpPr txBox="1"/>
          <p:nvPr>
            <p:ph idx="12" type="sldNum"/>
          </p:nvPr>
        </p:nvSpPr>
        <p:spPr>
          <a:xfrm>
            <a:off x="8736463" y="6356353"/>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عنوان المقطع" showMasterSp="0" type="secHead">
  <p:cSld name="SECTION_HEADER">
    <p:spTree>
      <p:nvGrpSpPr>
        <p:cNvPr id="12321" name="Shape 12321"/>
        <p:cNvGrpSpPr/>
        <p:nvPr/>
      </p:nvGrpSpPr>
      <p:grpSpPr>
        <a:xfrm>
          <a:off x="0" y="0"/>
          <a:ext cx="0" cy="0"/>
          <a:chOff x="0" y="0"/>
          <a:chExt cx="0" cy="0"/>
        </a:xfrm>
      </p:grpSpPr>
      <p:sp>
        <p:nvSpPr>
          <p:cNvPr id="12322" name="Google Shape;12322;p5"/>
          <p:cNvSpPr txBox="1"/>
          <p:nvPr>
            <p:ph type="title"/>
          </p:nvPr>
        </p:nvSpPr>
        <p:spPr>
          <a:xfrm>
            <a:off x="962960" y="4406903"/>
            <a:ext cx="10362000" cy="1362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323" name="Google Shape;12323;p5"/>
          <p:cNvSpPr txBox="1"/>
          <p:nvPr>
            <p:ph idx="1" type="body"/>
          </p:nvPr>
        </p:nvSpPr>
        <p:spPr>
          <a:xfrm>
            <a:off x="962960" y="2906713"/>
            <a:ext cx="10362000" cy="1500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12324" name="Google Shape;12324;p5"/>
          <p:cNvSpPr txBox="1"/>
          <p:nvPr>
            <p:ph idx="10" type="dt"/>
          </p:nvPr>
        </p:nvSpPr>
        <p:spPr>
          <a:xfrm>
            <a:off x="609521" y="6356353"/>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25" name="Google Shape;12325;p5"/>
          <p:cNvSpPr txBox="1"/>
          <p:nvPr>
            <p:ph idx="11" type="ftr"/>
          </p:nvPr>
        </p:nvSpPr>
        <p:spPr>
          <a:xfrm>
            <a:off x="4165058" y="6356353"/>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26" name="Google Shape;12326;p5"/>
          <p:cNvSpPr txBox="1"/>
          <p:nvPr>
            <p:ph idx="12" type="sldNum"/>
          </p:nvPr>
        </p:nvSpPr>
        <p:spPr>
          <a:xfrm>
            <a:off x="8736463" y="6356353"/>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محتويين" showMasterSp="0" type="twoObj">
  <p:cSld name="TWO_OBJECTS">
    <p:spTree>
      <p:nvGrpSpPr>
        <p:cNvPr id="12327" name="Shape 12327"/>
        <p:cNvGrpSpPr/>
        <p:nvPr/>
      </p:nvGrpSpPr>
      <p:grpSpPr>
        <a:xfrm>
          <a:off x="0" y="0"/>
          <a:ext cx="0" cy="0"/>
          <a:chOff x="0" y="0"/>
          <a:chExt cx="0" cy="0"/>
        </a:xfrm>
      </p:grpSpPr>
      <p:sp>
        <p:nvSpPr>
          <p:cNvPr id="12328" name="Google Shape;12328;p6"/>
          <p:cNvSpPr txBox="1"/>
          <p:nvPr>
            <p:ph type="title"/>
          </p:nvPr>
        </p:nvSpPr>
        <p:spPr>
          <a:xfrm>
            <a:off x="609521" y="274638"/>
            <a:ext cx="109713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329" name="Google Shape;12329;p6"/>
          <p:cNvSpPr txBox="1"/>
          <p:nvPr>
            <p:ph idx="1" type="body"/>
          </p:nvPr>
        </p:nvSpPr>
        <p:spPr>
          <a:xfrm>
            <a:off x="609522" y="1600203"/>
            <a:ext cx="53841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2330" name="Google Shape;12330;p6"/>
          <p:cNvSpPr txBox="1"/>
          <p:nvPr>
            <p:ph idx="2" type="body"/>
          </p:nvPr>
        </p:nvSpPr>
        <p:spPr>
          <a:xfrm>
            <a:off x="6196793" y="1600203"/>
            <a:ext cx="53841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2331" name="Google Shape;12331;p6"/>
          <p:cNvSpPr txBox="1"/>
          <p:nvPr>
            <p:ph idx="10" type="dt"/>
          </p:nvPr>
        </p:nvSpPr>
        <p:spPr>
          <a:xfrm>
            <a:off x="609521" y="6356353"/>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32" name="Google Shape;12332;p6"/>
          <p:cNvSpPr txBox="1"/>
          <p:nvPr>
            <p:ph idx="11" type="ftr"/>
          </p:nvPr>
        </p:nvSpPr>
        <p:spPr>
          <a:xfrm>
            <a:off x="4165058" y="6356353"/>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33" name="Google Shape;12333;p6"/>
          <p:cNvSpPr txBox="1"/>
          <p:nvPr>
            <p:ph idx="12" type="sldNum"/>
          </p:nvPr>
        </p:nvSpPr>
        <p:spPr>
          <a:xfrm>
            <a:off x="8736463" y="6356353"/>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مقارنة" showMasterSp="0" type="twoTxTwoObj">
  <p:cSld name="TWO_OBJECTS_WITH_TEXT">
    <p:spTree>
      <p:nvGrpSpPr>
        <p:cNvPr id="12334" name="Shape 12334"/>
        <p:cNvGrpSpPr/>
        <p:nvPr/>
      </p:nvGrpSpPr>
      <p:grpSpPr>
        <a:xfrm>
          <a:off x="0" y="0"/>
          <a:ext cx="0" cy="0"/>
          <a:chOff x="0" y="0"/>
          <a:chExt cx="0" cy="0"/>
        </a:xfrm>
      </p:grpSpPr>
      <p:sp>
        <p:nvSpPr>
          <p:cNvPr id="12335" name="Google Shape;12335;p7"/>
          <p:cNvSpPr txBox="1"/>
          <p:nvPr>
            <p:ph type="title"/>
          </p:nvPr>
        </p:nvSpPr>
        <p:spPr>
          <a:xfrm>
            <a:off x="609521" y="274638"/>
            <a:ext cx="109713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336" name="Google Shape;12336;p7"/>
          <p:cNvSpPr txBox="1"/>
          <p:nvPr>
            <p:ph idx="1" type="body"/>
          </p:nvPr>
        </p:nvSpPr>
        <p:spPr>
          <a:xfrm>
            <a:off x="609521" y="1535113"/>
            <a:ext cx="53862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2337" name="Google Shape;12337;p7"/>
          <p:cNvSpPr txBox="1"/>
          <p:nvPr>
            <p:ph idx="2" type="body"/>
          </p:nvPr>
        </p:nvSpPr>
        <p:spPr>
          <a:xfrm>
            <a:off x="609521" y="2174875"/>
            <a:ext cx="53862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2338" name="Google Shape;12338;p7"/>
          <p:cNvSpPr txBox="1"/>
          <p:nvPr>
            <p:ph idx="3" type="body"/>
          </p:nvPr>
        </p:nvSpPr>
        <p:spPr>
          <a:xfrm>
            <a:off x="6192561" y="1535113"/>
            <a:ext cx="53883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2339" name="Google Shape;12339;p7"/>
          <p:cNvSpPr txBox="1"/>
          <p:nvPr>
            <p:ph idx="4" type="body"/>
          </p:nvPr>
        </p:nvSpPr>
        <p:spPr>
          <a:xfrm>
            <a:off x="6192561" y="2174875"/>
            <a:ext cx="53883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2340" name="Google Shape;12340;p7"/>
          <p:cNvSpPr txBox="1"/>
          <p:nvPr>
            <p:ph idx="10" type="dt"/>
          </p:nvPr>
        </p:nvSpPr>
        <p:spPr>
          <a:xfrm>
            <a:off x="609521" y="6356353"/>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41" name="Google Shape;12341;p7"/>
          <p:cNvSpPr txBox="1"/>
          <p:nvPr>
            <p:ph idx="11" type="ftr"/>
          </p:nvPr>
        </p:nvSpPr>
        <p:spPr>
          <a:xfrm>
            <a:off x="4165058" y="6356353"/>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42" name="Google Shape;12342;p7"/>
          <p:cNvSpPr txBox="1"/>
          <p:nvPr>
            <p:ph idx="12" type="sldNum"/>
          </p:nvPr>
        </p:nvSpPr>
        <p:spPr>
          <a:xfrm>
            <a:off x="8736463" y="6356353"/>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عنوان فقط" showMasterSp="0" type="titleOnly">
  <p:cSld name="TITLE_ONLY">
    <p:spTree>
      <p:nvGrpSpPr>
        <p:cNvPr id="12343" name="Shape 12343"/>
        <p:cNvGrpSpPr/>
        <p:nvPr/>
      </p:nvGrpSpPr>
      <p:grpSpPr>
        <a:xfrm>
          <a:off x="0" y="0"/>
          <a:ext cx="0" cy="0"/>
          <a:chOff x="0" y="0"/>
          <a:chExt cx="0" cy="0"/>
        </a:xfrm>
      </p:grpSpPr>
      <p:sp>
        <p:nvSpPr>
          <p:cNvPr id="12344" name="Google Shape;12344;p8"/>
          <p:cNvSpPr txBox="1"/>
          <p:nvPr>
            <p:ph type="title"/>
          </p:nvPr>
        </p:nvSpPr>
        <p:spPr>
          <a:xfrm>
            <a:off x="609521" y="274638"/>
            <a:ext cx="109713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345" name="Google Shape;12345;p8"/>
          <p:cNvSpPr txBox="1"/>
          <p:nvPr>
            <p:ph idx="10" type="dt"/>
          </p:nvPr>
        </p:nvSpPr>
        <p:spPr>
          <a:xfrm>
            <a:off x="609521" y="6356353"/>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46" name="Google Shape;12346;p8"/>
          <p:cNvSpPr txBox="1"/>
          <p:nvPr>
            <p:ph idx="11" type="ftr"/>
          </p:nvPr>
        </p:nvSpPr>
        <p:spPr>
          <a:xfrm>
            <a:off x="4165058" y="6356353"/>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47" name="Google Shape;12347;p8"/>
          <p:cNvSpPr txBox="1"/>
          <p:nvPr>
            <p:ph idx="12" type="sldNum"/>
          </p:nvPr>
        </p:nvSpPr>
        <p:spPr>
          <a:xfrm>
            <a:off x="8736463" y="6356353"/>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فارغ" showMasterSp="0" type="blank">
  <p:cSld name="BLANK">
    <p:spTree>
      <p:nvGrpSpPr>
        <p:cNvPr id="12348" name="Shape 12348"/>
        <p:cNvGrpSpPr/>
        <p:nvPr/>
      </p:nvGrpSpPr>
      <p:grpSpPr>
        <a:xfrm>
          <a:off x="0" y="0"/>
          <a:ext cx="0" cy="0"/>
          <a:chOff x="0" y="0"/>
          <a:chExt cx="0" cy="0"/>
        </a:xfrm>
      </p:grpSpPr>
      <p:sp>
        <p:nvSpPr>
          <p:cNvPr id="12349" name="Google Shape;12349;p9"/>
          <p:cNvSpPr txBox="1"/>
          <p:nvPr>
            <p:ph idx="10" type="dt"/>
          </p:nvPr>
        </p:nvSpPr>
        <p:spPr>
          <a:xfrm>
            <a:off x="609521" y="6356353"/>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50" name="Google Shape;12350;p9"/>
          <p:cNvSpPr txBox="1"/>
          <p:nvPr>
            <p:ph idx="11" type="ftr"/>
          </p:nvPr>
        </p:nvSpPr>
        <p:spPr>
          <a:xfrm>
            <a:off x="4165058" y="6356353"/>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51" name="Google Shape;12351;p9"/>
          <p:cNvSpPr txBox="1"/>
          <p:nvPr>
            <p:ph idx="12" type="sldNum"/>
          </p:nvPr>
        </p:nvSpPr>
        <p:spPr>
          <a:xfrm>
            <a:off x="8736463" y="6356353"/>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محتوى ذو تسمية توضيحية" showMasterSp="0" type="objTx">
  <p:cSld name="OBJECT_WITH_CAPTION_TEXT">
    <p:spTree>
      <p:nvGrpSpPr>
        <p:cNvPr id="12352" name="Shape 12352"/>
        <p:cNvGrpSpPr/>
        <p:nvPr/>
      </p:nvGrpSpPr>
      <p:grpSpPr>
        <a:xfrm>
          <a:off x="0" y="0"/>
          <a:ext cx="0" cy="0"/>
          <a:chOff x="0" y="0"/>
          <a:chExt cx="0" cy="0"/>
        </a:xfrm>
      </p:grpSpPr>
      <p:sp>
        <p:nvSpPr>
          <p:cNvPr id="12353" name="Google Shape;12353;p10"/>
          <p:cNvSpPr txBox="1"/>
          <p:nvPr>
            <p:ph type="title"/>
          </p:nvPr>
        </p:nvSpPr>
        <p:spPr>
          <a:xfrm>
            <a:off x="609521" y="273050"/>
            <a:ext cx="4010700" cy="11622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354" name="Google Shape;12354;p10"/>
          <p:cNvSpPr txBox="1"/>
          <p:nvPr>
            <p:ph idx="1" type="body"/>
          </p:nvPr>
        </p:nvSpPr>
        <p:spPr>
          <a:xfrm>
            <a:off x="4766113" y="273053"/>
            <a:ext cx="68148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2355" name="Google Shape;12355;p10"/>
          <p:cNvSpPr txBox="1"/>
          <p:nvPr>
            <p:ph idx="2" type="body"/>
          </p:nvPr>
        </p:nvSpPr>
        <p:spPr>
          <a:xfrm>
            <a:off x="609521" y="1435103"/>
            <a:ext cx="40107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2356" name="Google Shape;12356;p10"/>
          <p:cNvSpPr txBox="1"/>
          <p:nvPr>
            <p:ph idx="10" type="dt"/>
          </p:nvPr>
        </p:nvSpPr>
        <p:spPr>
          <a:xfrm>
            <a:off x="609521" y="6356353"/>
            <a:ext cx="284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57" name="Google Shape;12357;p10"/>
          <p:cNvSpPr txBox="1"/>
          <p:nvPr>
            <p:ph idx="11" type="ftr"/>
          </p:nvPr>
        </p:nvSpPr>
        <p:spPr>
          <a:xfrm>
            <a:off x="4165058" y="6356353"/>
            <a:ext cx="38604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58" name="Google Shape;12358;p10"/>
          <p:cNvSpPr txBox="1"/>
          <p:nvPr>
            <p:ph idx="12" type="sldNum"/>
          </p:nvPr>
        </p:nvSpPr>
        <p:spPr>
          <a:xfrm>
            <a:off x="8736463" y="6356353"/>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99" name="Shape 12299"/>
        <p:cNvGrpSpPr/>
        <p:nvPr/>
      </p:nvGrpSpPr>
      <p:grpSpPr>
        <a:xfrm>
          <a:off x="0" y="0"/>
          <a:ext cx="0" cy="0"/>
          <a:chOff x="0" y="0"/>
          <a:chExt cx="0" cy="0"/>
        </a:xfrm>
      </p:grpSpPr>
      <p:sp>
        <p:nvSpPr>
          <p:cNvPr id="12300" name="Google Shape;12300;p1"/>
          <p:cNvSpPr txBox="1"/>
          <p:nvPr>
            <p:ph type="title"/>
          </p:nvPr>
        </p:nvSpPr>
        <p:spPr>
          <a:xfrm>
            <a:off x="609521" y="274638"/>
            <a:ext cx="109713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301" name="Google Shape;12301;p1"/>
          <p:cNvSpPr txBox="1"/>
          <p:nvPr>
            <p:ph idx="1" type="body"/>
          </p:nvPr>
        </p:nvSpPr>
        <p:spPr>
          <a:xfrm>
            <a:off x="609521" y="1600203"/>
            <a:ext cx="109713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302" name="Google Shape;12302;p1"/>
          <p:cNvSpPr txBox="1"/>
          <p:nvPr>
            <p:ph idx="10" type="dt"/>
          </p:nvPr>
        </p:nvSpPr>
        <p:spPr>
          <a:xfrm>
            <a:off x="609521" y="6356353"/>
            <a:ext cx="28443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303" name="Google Shape;12303;p1"/>
          <p:cNvSpPr txBox="1"/>
          <p:nvPr>
            <p:ph idx="11" type="ftr"/>
          </p:nvPr>
        </p:nvSpPr>
        <p:spPr>
          <a:xfrm>
            <a:off x="4165058" y="6356353"/>
            <a:ext cx="38604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304" name="Google Shape;12304;p1"/>
          <p:cNvSpPr txBox="1"/>
          <p:nvPr>
            <p:ph idx="12" type="sldNum"/>
          </p:nvPr>
        </p:nvSpPr>
        <p:spPr>
          <a:xfrm>
            <a:off x="8736463" y="6356353"/>
            <a:ext cx="28443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Arial"/>
                <a:ea typeface="Arial"/>
                <a:cs typeface="Arial"/>
                <a:sym typeface="Arial"/>
              </a:defRPr>
            </a:lvl1pPr>
            <a:lvl2pPr indent="0" lvl="1" marL="0" marR="0" rtl="0" algn="r">
              <a:spcBef>
                <a:spcPts val="0"/>
              </a:spcBef>
              <a:spcAft>
                <a:spcPts val="0"/>
              </a:spcAft>
              <a:buNone/>
              <a:defRPr b="0" i="0" sz="1200" u="none" cap="none" strike="noStrike">
                <a:solidFill>
                  <a:srgbClr val="888888"/>
                </a:solidFill>
                <a:latin typeface="Arial"/>
                <a:ea typeface="Arial"/>
                <a:cs typeface="Arial"/>
                <a:sym typeface="Arial"/>
              </a:defRPr>
            </a:lvl2pPr>
            <a:lvl3pPr indent="0" lvl="2" marL="0" marR="0" rtl="0" algn="r">
              <a:spcBef>
                <a:spcPts val="0"/>
              </a:spcBef>
              <a:spcAft>
                <a:spcPts val="0"/>
              </a:spcAft>
              <a:buNone/>
              <a:defRPr b="0" i="0" sz="1200" u="none" cap="none" strike="noStrike">
                <a:solidFill>
                  <a:srgbClr val="888888"/>
                </a:solidFill>
                <a:latin typeface="Arial"/>
                <a:ea typeface="Arial"/>
                <a:cs typeface="Arial"/>
                <a:sym typeface="Arial"/>
              </a:defRPr>
            </a:lvl3pPr>
            <a:lvl4pPr indent="0" lvl="3" marL="0" marR="0" rtl="0" algn="r">
              <a:spcBef>
                <a:spcPts val="0"/>
              </a:spcBef>
              <a:spcAft>
                <a:spcPts val="0"/>
              </a:spcAft>
              <a:buNone/>
              <a:defRPr b="0" i="0" sz="1200" u="none" cap="none" strike="noStrike">
                <a:solidFill>
                  <a:srgbClr val="888888"/>
                </a:solidFill>
                <a:latin typeface="Arial"/>
                <a:ea typeface="Arial"/>
                <a:cs typeface="Arial"/>
                <a:sym typeface="Arial"/>
              </a:defRPr>
            </a:lvl4pPr>
            <a:lvl5pPr indent="0" lvl="4" marL="0" marR="0" rtl="0" algn="r">
              <a:spcBef>
                <a:spcPts val="0"/>
              </a:spcBef>
              <a:spcAft>
                <a:spcPts val="0"/>
              </a:spcAft>
              <a:buNone/>
              <a:defRPr b="0" i="0" sz="1200" u="none" cap="none" strike="noStrike">
                <a:solidFill>
                  <a:srgbClr val="888888"/>
                </a:solidFill>
                <a:latin typeface="Arial"/>
                <a:ea typeface="Arial"/>
                <a:cs typeface="Arial"/>
                <a:sym typeface="Arial"/>
              </a:defRPr>
            </a:lvl5pPr>
            <a:lvl6pPr indent="0" lvl="5" marL="0" marR="0" rtl="0" algn="r">
              <a:spcBef>
                <a:spcPts val="0"/>
              </a:spcBef>
              <a:spcAft>
                <a:spcPts val="0"/>
              </a:spcAft>
              <a:buNone/>
              <a:defRPr b="0" i="0" sz="1200" u="none" cap="none" strike="noStrike">
                <a:solidFill>
                  <a:srgbClr val="888888"/>
                </a:solidFill>
                <a:latin typeface="Arial"/>
                <a:ea typeface="Arial"/>
                <a:cs typeface="Arial"/>
                <a:sym typeface="Arial"/>
              </a:defRPr>
            </a:lvl6pPr>
            <a:lvl7pPr indent="0" lvl="6" marL="0" marR="0" rtl="0" algn="r">
              <a:spcBef>
                <a:spcPts val="0"/>
              </a:spcBef>
              <a:spcAft>
                <a:spcPts val="0"/>
              </a:spcAft>
              <a:buNone/>
              <a:defRPr b="0" i="0" sz="1200" u="none" cap="none" strike="noStrike">
                <a:solidFill>
                  <a:srgbClr val="888888"/>
                </a:solidFill>
                <a:latin typeface="Arial"/>
                <a:ea typeface="Arial"/>
                <a:cs typeface="Arial"/>
                <a:sym typeface="Arial"/>
              </a:defRPr>
            </a:lvl7pPr>
            <a:lvl8pPr indent="0" lvl="7" marL="0" marR="0" rtl="0" algn="r">
              <a:spcBef>
                <a:spcPts val="0"/>
              </a:spcBef>
              <a:spcAft>
                <a:spcPts val="0"/>
              </a:spcAft>
              <a:buNone/>
              <a:defRPr b="0" i="0" sz="1200" u="none" cap="none" strike="noStrike">
                <a:solidFill>
                  <a:srgbClr val="888888"/>
                </a:solidFill>
                <a:latin typeface="Arial"/>
                <a:ea typeface="Arial"/>
                <a:cs typeface="Arial"/>
                <a:sym typeface="Arial"/>
              </a:defRPr>
            </a:lvl8pPr>
            <a:lvl9pPr indent="0" lvl="8" marL="0" marR="0" rtl="0" algn="r">
              <a:spcBef>
                <a:spcPts val="0"/>
              </a:spcBef>
              <a:spcAft>
                <a:spcPts val="0"/>
              </a:spcAft>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378" name="Shape 12378"/>
        <p:cNvGrpSpPr/>
        <p:nvPr/>
      </p:nvGrpSpPr>
      <p:grpSpPr>
        <a:xfrm>
          <a:off x="0" y="0"/>
          <a:ext cx="0" cy="0"/>
          <a:chOff x="0" y="0"/>
          <a:chExt cx="0" cy="0"/>
        </a:xfrm>
      </p:grpSpPr>
      <p:sp>
        <p:nvSpPr>
          <p:cNvPr id="12379" name="Google Shape;12379;p14"/>
          <p:cNvSpPr txBox="1"/>
          <p:nvPr>
            <p:ph type="title"/>
          </p:nvPr>
        </p:nvSpPr>
        <p:spPr>
          <a:xfrm>
            <a:off x="838091" y="365126"/>
            <a:ext cx="105141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380" name="Google Shape;12380;p14"/>
          <p:cNvSpPr txBox="1"/>
          <p:nvPr>
            <p:ph idx="1" type="body"/>
          </p:nvPr>
        </p:nvSpPr>
        <p:spPr>
          <a:xfrm>
            <a:off x="838091" y="1825625"/>
            <a:ext cx="105141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381" name="Google Shape;12381;p14"/>
          <p:cNvSpPr txBox="1"/>
          <p:nvPr>
            <p:ph idx="10" type="dt"/>
          </p:nvPr>
        </p:nvSpPr>
        <p:spPr>
          <a:xfrm>
            <a:off x="838091" y="6356351"/>
            <a:ext cx="27429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382" name="Google Shape;12382;p14"/>
          <p:cNvSpPr txBox="1"/>
          <p:nvPr>
            <p:ph idx="11" type="ftr"/>
          </p:nvPr>
        </p:nvSpPr>
        <p:spPr>
          <a:xfrm>
            <a:off x="4038075" y="6356351"/>
            <a:ext cx="41142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383" name="Google Shape;12383;p14"/>
          <p:cNvSpPr txBox="1"/>
          <p:nvPr>
            <p:ph idx="12" type="sldNum"/>
          </p:nvPr>
        </p:nvSpPr>
        <p:spPr>
          <a:xfrm>
            <a:off x="8609479" y="6356351"/>
            <a:ext cx="2742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757575"/>
                </a:solidFill>
                <a:latin typeface="Arial"/>
                <a:ea typeface="Arial"/>
                <a:cs typeface="Arial"/>
                <a:sym typeface="Arial"/>
              </a:defRPr>
            </a:lvl1pPr>
            <a:lvl2pPr indent="0" lvl="1" marL="0" marR="0" rtl="0" algn="r">
              <a:spcBef>
                <a:spcPts val="0"/>
              </a:spcBef>
              <a:spcAft>
                <a:spcPts val="0"/>
              </a:spcAft>
              <a:buNone/>
              <a:defRPr sz="1200">
                <a:solidFill>
                  <a:srgbClr val="757575"/>
                </a:solidFill>
                <a:latin typeface="Arial"/>
                <a:ea typeface="Arial"/>
                <a:cs typeface="Arial"/>
                <a:sym typeface="Arial"/>
              </a:defRPr>
            </a:lvl2pPr>
            <a:lvl3pPr indent="0" lvl="2" marL="0" marR="0" rtl="0" algn="r">
              <a:spcBef>
                <a:spcPts val="0"/>
              </a:spcBef>
              <a:spcAft>
                <a:spcPts val="0"/>
              </a:spcAft>
              <a:buNone/>
              <a:defRPr sz="1200">
                <a:solidFill>
                  <a:srgbClr val="757575"/>
                </a:solidFill>
                <a:latin typeface="Arial"/>
                <a:ea typeface="Arial"/>
                <a:cs typeface="Arial"/>
                <a:sym typeface="Arial"/>
              </a:defRPr>
            </a:lvl3pPr>
            <a:lvl4pPr indent="0" lvl="3" marL="0" marR="0" rtl="0" algn="r">
              <a:spcBef>
                <a:spcPts val="0"/>
              </a:spcBef>
              <a:spcAft>
                <a:spcPts val="0"/>
              </a:spcAft>
              <a:buNone/>
              <a:defRPr sz="1200">
                <a:solidFill>
                  <a:srgbClr val="757575"/>
                </a:solidFill>
                <a:latin typeface="Arial"/>
                <a:ea typeface="Arial"/>
                <a:cs typeface="Arial"/>
                <a:sym typeface="Arial"/>
              </a:defRPr>
            </a:lvl4pPr>
            <a:lvl5pPr indent="0" lvl="4" marL="0" marR="0" rtl="0" algn="r">
              <a:spcBef>
                <a:spcPts val="0"/>
              </a:spcBef>
              <a:spcAft>
                <a:spcPts val="0"/>
              </a:spcAft>
              <a:buNone/>
              <a:defRPr sz="1200">
                <a:solidFill>
                  <a:srgbClr val="757575"/>
                </a:solidFill>
                <a:latin typeface="Arial"/>
                <a:ea typeface="Arial"/>
                <a:cs typeface="Arial"/>
                <a:sym typeface="Arial"/>
              </a:defRPr>
            </a:lvl5pPr>
            <a:lvl6pPr indent="0" lvl="5" marL="0" marR="0" rtl="0" algn="r">
              <a:spcBef>
                <a:spcPts val="0"/>
              </a:spcBef>
              <a:spcAft>
                <a:spcPts val="0"/>
              </a:spcAft>
              <a:buNone/>
              <a:defRPr sz="1200">
                <a:solidFill>
                  <a:srgbClr val="757575"/>
                </a:solidFill>
                <a:latin typeface="Arial"/>
                <a:ea typeface="Arial"/>
                <a:cs typeface="Arial"/>
                <a:sym typeface="Arial"/>
              </a:defRPr>
            </a:lvl6pPr>
            <a:lvl7pPr indent="0" lvl="6" marL="0" marR="0" rtl="0" algn="r">
              <a:spcBef>
                <a:spcPts val="0"/>
              </a:spcBef>
              <a:spcAft>
                <a:spcPts val="0"/>
              </a:spcAft>
              <a:buNone/>
              <a:defRPr sz="1200">
                <a:solidFill>
                  <a:srgbClr val="757575"/>
                </a:solidFill>
                <a:latin typeface="Arial"/>
                <a:ea typeface="Arial"/>
                <a:cs typeface="Arial"/>
                <a:sym typeface="Arial"/>
              </a:defRPr>
            </a:lvl7pPr>
            <a:lvl8pPr indent="0" lvl="7" marL="0" marR="0" rtl="0" algn="r">
              <a:spcBef>
                <a:spcPts val="0"/>
              </a:spcBef>
              <a:spcAft>
                <a:spcPts val="0"/>
              </a:spcAft>
              <a:buNone/>
              <a:defRPr sz="1200">
                <a:solidFill>
                  <a:srgbClr val="757575"/>
                </a:solidFill>
                <a:latin typeface="Arial"/>
                <a:ea typeface="Arial"/>
                <a:cs typeface="Arial"/>
                <a:sym typeface="Arial"/>
              </a:defRPr>
            </a:lvl8pPr>
            <a:lvl9pPr indent="0" lvl="8" marL="0" marR="0" rtl="0" algn="r">
              <a:spcBef>
                <a:spcPts val="0"/>
              </a:spcBef>
              <a:spcAft>
                <a:spcPts val="0"/>
              </a:spcAft>
              <a:buNone/>
              <a:defRPr sz="1200">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g"/><Relationship Id="rId6"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19.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456" name="Shape 12456"/>
        <p:cNvGrpSpPr/>
        <p:nvPr/>
      </p:nvGrpSpPr>
      <p:grpSpPr>
        <a:xfrm>
          <a:off x="0" y="0"/>
          <a:ext cx="0" cy="0"/>
          <a:chOff x="0" y="0"/>
          <a:chExt cx="0" cy="0"/>
        </a:xfrm>
      </p:grpSpPr>
      <p:sp>
        <p:nvSpPr>
          <p:cNvPr id="12457" name="Google Shape;12457;p26"/>
          <p:cNvSpPr txBox="1"/>
          <p:nvPr>
            <p:ph type="title"/>
          </p:nvPr>
        </p:nvSpPr>
        <p:spPr>
          <a:xfrm>
            <a:off x="1447006" y="16602"/>
            <a:ext cx="8939700" cy="1490700"/>
          </a:xfrm>
          <a:prstGeom prst="rect">
            <a:avLst/>
          </a:prstGeom>
          <a:noFill/>
          <a:ln>
            <a:noFill/>
          </a:ln>
        </p:spPr>
        <p:txBody>
          <a:bodyPr anchorCtr="0" anchor="ctr" bIns="45700" lIns="91425" spcFirstLastPara="1" rIns="91425" wrap="square" tIns="13325">
            <a:noAutofit/>
          </a:bodyPr>
          <a:lstStyle/>
          <a:p>
            <a:pPr indent="0" lvl="0" marL="12700" rtl="0" algn="ctr">
              <a:spcBef>
                <a:spcPts val="0"/>
              </a:spcBef>
              <a:spcAft>
                <a:spcPts val="0"/>
              </a:spcAft>
              <a:buClr>
                <a:schemeClr val="dk1"/>
              </a:buClr>
              <a:buSzPts val="5400"/>
              <a:buFont typeface="Calibri"/>
              <a:buNone/>
            </a:pPr>
            <a:r>
              <a:rPr b="1" lang="en-US" sz="5400"/>
              <a:t>Thyroid disorders</a:t>
            </a:r>
            <a:endParaRPr/>
          </a:p>
        </p:txBody>
      </p:sp>
      <p:sp>
        <p:nvSpPr>
          <p:cNvPr descr="Image result for thyroid disease clipart" id="12458" name="Google Shape;12458;p26"/>
          <p:cNvSpPr/>
          <p:nvPr/>
        </p:nvSpPr>
        <p:spPr>
          <a:xfrm>
            <a:off x="207406" y="-144463"/>
            <a:ext cx="4062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descr="Image result for thyroid disease clipart" id="12459" name="Google Shape;12459;p26"/>
          <p:cNvSpPr/>
          <p:nvPr/>
        </p:nvSpPr>
        <p:spPr>
          <a:xfrm>
            <a:off x="207406" y="-144463"/>
            <a:ext cx="4062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descr="Image result for thyroid disease clipart" id="12460" name="Google Shape;12460;p26"/>
          <p:cNvSpPr/>
          <p:nvPr/>
        </p:nvSpPr>
        <p:spPr>
          <a:xfrm>
            <a:off x="207406" y="-144463"/>
            <a:ext cx="4062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descr="Image result for thyroid disease clipart" id="12461" name="Google Shape;12461;p26"/>
          <p:cNvSpPr/>
          <p:nvPr/>
        </p:nvSpPr>
        <p:spPr>
          <a:xfrm>
            <a:off x="207406" y="-144463"/>
            <a:ext cx="4062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descr="Image result for thyroid disease clipart" id="12462" name="Google Shape;12462;p26"/>
          <p:cNvSpPr/>
          <p:nvPr/>
        </p:nvSpPr>
        <p:spPr>
          <a:xfrm>
            <a:off x="207406" y="-144463"/>
            <a:ext cx="4062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12463" name="Google Shape;12463;p26"/>
          <p:cNvPicPr preferRelativeResize="0"/>
          <p:nvPr/>
        </p:nvPicPr>
        <p:blipFill rotWithShape="1">
          <a:blip r:embed="rId3">
            <a:alphaModFix/>
          </a:blip>
          <a:srcRect b="35680" l="68392" r="9894" t="32159"/>
          <a:stretch/>
        </p:blipFill>
        <p:spPr>
          <a:xfrm>
            <a:off x="4295489" y="1341154"/>
            <a:ext cx="3242669" cy="2700267"/>
          </a:xfrm>
          <a:prstGeom prst="rect">
            <a:avLst/>
          </a:prstGeom>
          <a:noFill/>
          <a:ln>
            <a:noFill/>
          </a:ln>
        </p:spPr>
      </p:pic>
      <p:sp>
        <p:nvSpPr>
          <p:cNvPr id="12464" name="Google Shape;12464;p26"/>
          <p:cNvSpPr/>
          <p:nvPr/>
        </p:nvSpPr>
        <p:spPr>
          <a:xfrm>
            <a:off x="1417990" y="4482501"/>
            <a:ext cx="9144000" cy="2068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400"/>
              <a:buFont typeface="Arial"/>
              <a:buNone/>
            </a:pPr>
            <a:r>
              <a:rPr b="0" lang="en-US" sz="2400" u="none">
                <a:solidFill>
                  <a:schemeClr val="dk1"/>
                </a:solidFill>
                <a:latin typeface="Calibri"/>
                <a:ea typeface="Calibri"/>
                <a:cs typeface="Calibri"/>
                <a:sym typeface="Calibri"/>
              </a:rPr>
              <a:t>Made by: </a:t>
            </a:r>
            <a:endParaRPr/>
          </a:p>
          <a:p>
            <a:pPr indent="0" lvl="0" marL="0" marR="0" rtl="0" algn="ctr">
              <a:lnSpc>
                <a:spcPct val="90000"/>
              </a:lnSpc>
              <a:spcBef>
                <a:spcPts val="1000"/>
              </a:spcBef>
              <a:spcAft>
                <a:spcPts val="0"/>
              </a:spcAft>
              <a:buClr>
                <a:schemeClr val="dk1"/>
              </a:buClr>
              <a:buSzPts val="2400"/>
              <a:buFont typeface="Arial"/>
              <a:buNone/>
            </a:pPr>
            <a:r>
              <a:rPr lang="en-US" sz="2400">
                <a:solidFill>
                  <a:schemeClr val="dk1"/>
                </a:solidFill>
                <a:latin typeface="Calibri"/>
                <a:ea typeface="Calibri"/>
                <a:cs typeface="Calibri"/>
                <a:sym typeface="Calibri"/>
              </a:rPr>
              <a:t>Qais Al-Matarneh</a:t>
            </a:r>
            <a:endParaRPr/>
          </a:p>
          <a:p>
            <a:pPr indent="0" lvl="0" marL="0" marR="0" rtl="0" algn="ctr">
              <a:lnSpc>
                <a:spcPct val="90000"/>
              </a:lnSpc>
              <a:spcBef>
                <a:spcPts val="1000"/>
              </a:spcBef>
              <a:spcAft>
                <a:spcPts val="0"/>
              </a:spcAft>
              <a:buClr>
                <a:schemeClr val="dk1"/>
              </a:buClr>
              <a:buSzPts val="2400"/>
              <a:buFont typeface="Arial"/>
              <a:buNone/>
            </a:pPr>
            <a:r>
              <a:rPr b="0" lang="en-US" sz="2400" u="none">
                <a:solidFill>
                  <a:schemeClr val="dk1"/>
                </a:solidFill>
                <a:latin typeface="Calibri"/>
                <a:ea typeface="Calibri"/>
                <a:cs typeface="Calibri"/>
                <a:sym typeface="Calibri"/>
              </a:rPr>
              <a:t>Mohammad Nairat</a:t>
            </a:r>
            <a:endParaRPr b="0" sz="2400" u="none">
              <a:solidFill>
                <a:schemeClr val="dk1"/>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ts val="2400"/>
              <a:buFont typeface="Arial"/>
              <a:buNone/>
            </a:pPr>
            <a:r>
              <a:rPr b="0" lang="en-US" sz="2400" u="none">
                <a:solidFill>
                  <a:schemeClr val="dk1"/>
                </a:solidFill>
                <a:latin typeface="Calibri"/>
                <a:ea typeface="Calibri"/>
                <a:cs typeface="Calibri"/>
                <a:sym typeface="Calibri"/>
              </a:rPr>
              <a:t>Supervised by: Dr. Ahmad Al-tarawneh</a:t>
            </a:r>
            <a:endParaRPr b="0" sz="2400" u="non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4" name="Shape 12514"/>
        <p:cNvGrpSpPr/>
        <p:nvPr/>
      </p:nvGrpSpPr>
      <p:grpSpPr>
        <a:xfrm>
          <a:off x="0" y="0"/>
          <a:ext cx="0" cy="0"/>
          <a:chOff x="0" y="0"/>
          <a:chExt cx="0" cy="0"/>
        </a:xfrm>
      </p:grpSpPr>
      <p:sp>
        <p:nvSpPr>
          <p:cNvPr id="12515" name="Google Shape;12515;p35"/>
          <p:cNvSpPr txBox="1"/>
          <p:nvPr>
            <p:ph idx="1" type="body"/>
          </p:nvPr>
        </p:nvSpPr>
        <p:spPr>
          <a:xfrm>
            <a:off x="608806" y="914400"/>
            <a:ext cx="10971300" cy="4526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FF0000"/>
              </a:buClr>
              <a:buSzPts val="3200"/>
              <a:buNone/>
            </a:pPr>
            <a:r>
              <a:rPr b="1" lang="en-US">
                <a:solidFill>
                  <a:srgbClr val="FF0000"/>
                </a:solidFill>
              </a:rPr>
              <a:t>II) Disorders with decreased Iodine uptake               (Thyrotoxicosis without hyperthyroidism ) :</a:t>
            </a:r>
            <a:endParaRPr/>
          </a:p>
          <a:p>
            <a:pPr indent="0" lvl="0" marL="0" rtl="0" algn="l">
              <a:spcBef>
                <a:spcPts val="320"/>
              </a:spcBef>
              <a:spcAft>
                <a:spcPts val="0"/>
              </a:spcAft>
              <a:buClr>
                <a:schemeClr val="dk1"/>
              </a:buClr>
              <a:buSzPts val="1600"/>
              <a:buNone/>
            </a:pPr>
            <a:r>
              <a:t/>
            </a:r>
            <a:endParaRPr b="1" sz="1600">
              <a:solidFill>
                <a:srgbClr val="FF0000"/>
              </a:solidFill>
            </a:endParaRPr>
          </a:p>
          <a:p>
            <a:pPr indent="0" lvl="0" marL="0" rtl="0" algn="l">
              <a:spcBef>
                <a:spcPts val="560"/>
              </a:spcBef>
              <a:spcAft>
                <a:spcPts val="0"/>
              </a:spcAft>
              <a:buClr>
                <a:schemeClr val="dk1"/>
              </a:buClr>
              <a:buSzPts val="2800"/>
              <a:buNone/>
            </a:pPr>
            <a:r>
              <a:rPr lang="en-US" sz="2800"/>
              <a:t>1. Thyroiditis</a:t>
            </a:r>
            <a:endParaRPr/>
          </a:p>
          <a:p>
            <a:pPr indent="0" lvl="0" marL="0" rtl="0" algn="l">
              <a:spcBef>
                <a:spcPts val="560"/>
              </a:spcBef>
              <a:spcAft>
                <a:spcPts val="0"/>
              </a:spcAft>
              <a:buClr>
                <a:schemeClr val="dk1"/>
              </a:buClr>
              <a:buSzPts val="2800"/>
              <a:buNone/>
            </a:pPr>
            <a:r>
              <a:rPr lang="en-US" sz="2800"/>
              <a:t>2. Iatrogenic thyrotoxicosis</a:t>
            </a:r>
            <a:endParaRPr/>
          </a:p>
          <a:p>
            <a:pPr indent="0" lvl="0" marL="0" rtl="0" algn="l">
              <a:spcBef>
                <a:spcPts val="560"/>
              </a:spcBef>
              <a:spcAft>
                <a:spcPts val="0"/>
              </a:spcAft>
              <a:buClr>
                <a:schemeClr val="dk1"/>
              </a:buClr>
              <a:buSzPts val="2800"/>
              <a:buNone/>
            </a:pPr>
            <a:r>
              <a:rPr lang="en-US" sz="2800"/>
              <a:t>3. Struma ovarii</a:t>
            </a:r>
            <a:endParaRPr sz="2800"/>
          </a:p>
          <a:p>
            <a:pPr indent="0" lvl="0" marL="0" rtl="0" algn="l">
              <a:spcBef>
                <a:spcPts val="560"/>
              </a:spcBef>
              <a:spcAft>
                <a:spcPts val="0"/>
              </a:spcAft>
              <a:buClr>
                <a:schemeClr val="dk1"/>
              </a:buClr>
              <a:buSzPts val="2800"/>
              <a:buNone/>
            </a:pPr>
            <a:r>
              <a:rPr lang="en-US" sz="2800"/>
              <a:t>4. Metastatic thyroid carcinoma</a:t>
            </a:r>
            <a:endParaRPr/>
          </a:p>
          <a:p>
            <a:pPr indent="-190500" lvl="0" marL="342900" rtl="0" algn="l">
              <a:spcBef>
                <a:spcPts val="480"/>
              </a:spcBef>
              <a:spcAft>
                <a:spcPts val="0"/>
              </a:spcAft>
              <a:buClr>
                <a:schemeClr val="dk1"/>
              </a:buClr>
              <a:buSzPts val="2400"/>
              <a:buNone/>
            </a:pPr>
            <a:r>
              <a:t/>
            </a: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519" name="Shape 12519"/>
        <p:cNvGrpSpPr/>
        <p:nvPr/>
      </p:nvGrpSpPr>
      <p:grpSpPr>
        <a:xfrm>
          <a:off x="0" y="0"/>
          <a:ext cx="0" cy="0"/>
          <a:chOff x="0" y="0"/>
          <a:chExt cx="0" cy="0"/>
        </a:xfrm>
      </p:grpSpPr>
      <p:sp>
        <p:nvSpPr>
          <p:cNvPr id="12520" name="Google Shape;12520;p36"/>
          <p:cNvSpPr/>
          <p:nvPr/>
        </p:nvSpPr>
        <p:spPr>
          <a:xfrm>
            <a:off x="274779" y="838200"/>
            <a:ext cx="11734800" cy="5632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0000"/>
              </a:buClr>
              <a:buSzPts val="3000"/>
              <a:buFont typeface="Calibri"/>
              <a:buNone/>
            </a:pPr>
            <a:r>
              <a:rPr b="1" lang="en-US" sz="3000">
                <a:solidFill>
                  <a:srgbClr val="FF0000"/>
                </a:solidFill>
                <a:latin typeface="Calibri"/>
                <a:ea typeface="Calibri"/>
                <a:cs typeface="Calibri"/>
                <a:sym typeface="Calibri"/>
              </a:rPr>
              <a:t>1. MSS: </a:t>
            </a:r>
            <a:r>
              <a:rPr lang="en-US" sz="3000">
                <a:solidFill>
                  <a:schemeClr val="dk1"/>
                </a:solidFill>
                <a:latin typeface="Calibri"/>
                <a:ea typeface="Calibri"/>
                <a:cs typeface="Calibri"/>
                <a:sym typeface="Calibri"/>
              </a:rPr>
              <a:t>Myalgia, Heat intolerance, sweating, hair loss, and onycholysis or     skin changes.</a:t>
            </a:r>
            <a:endParaRPr/>
          </a:p>
          <a:p>
            <a:pPr indent="0" lvl="0" marL="0" marR="0" rtl="0" algn="l">
              <a:lnSpc>
                <a:spcPct val="150000"/>
              </a:lnSpc>
              <a:spcBef>
                <a:spcPts val="0"/>
              </a:spcBef>
              <a:spcAft>
                <a:spcPts val="0"/>
              </a:spcAft>
              <a:buClr>
                <a:srgbClr val="FF0000"/>
              </a:buClr>
              <a:buSzPts val="3000"/>
              <a:buFont typeface="Calibri"/>
              <a:buNone/>
            </a:pPr>
            <a:r>
              <a:rPr b="1" lang="en-US" sz="3000">
                <a:solidFill>
                  <a:srgbClr val="FF0000"/>
                </a:solidFill>
                <a:latin typeface="Calibri"/>
                <a:ea typeface="Calibri"/>
                <a:cs typeface="Calibri"/>
                <a:sym typeface="Calibri"/>
              </a:rPr>
              <a:t> 2. GIT: </a:t>
            </a:r>
            <a:r>
              <a:rPr lang="en-US" sz="3000">
                <a:solidFill>
                  <a:schemeClr val="dk1"/>
                </a:solidFill>
                <a:latin typeface="Calibri"/>
                <a:ea typeface="Calibri"/>
                <a:cs typeface="Calibri"/>
                <a:sym typeface="Calibri"/>
              </a:rPr>
              <a:t>Diarrhea, increased appetite, weight loss.</a:t>
            </a:r>
            <a:endParaRPr/>
          </a:p>
          <a:p>
            <a:pPr indent="0" lvl="0" marL="0" marR="0" rtl="0" algn="l">
              <a:lnSpc>
                <a:spcPct val="150000"/>
              </a:lnSpc>
              <a:spcBef>
                <a:spcPts val="0"/>
              </a:spcBef>
              <a:spcAft>
                <a:spcPts val="0"/>
              </a:spcAft>
              <a:buClr>
                <a:srgbClr val="FF0000"/>
              </a:buClr>
              <a:buSzPts val="3000"/>
              <a:buFont typeface="Calibri"/>
              <a:buNone/>
            </a:pPr>
            <a:r>
              <a:rPr b="1" lang="en-US" sz="3000">
                <a:solidFill>
                  <a:srgbClr val="FF0000"/>
                </a:solidFill>
                <a:latin typeface="Calibri"/>
                <a:ea typeface="Calibri"/>
                <a:cs typeface="Calibri"/>
                <a:sym typeface="Calibri"/>
              </a:rPr>
              <a:t>3. RS: </a:t>
            </a:r>
            <a:r>
              <a:rPr lang="en-US" sz="3000">
                <a:solidFill>
                  <a:schemeClr val="dk1"/>
                </a:solidFill>
                <a:latin typeface="Calibri"/>
                <a:ea typeface="Calibri"/>
                <a:cs typeface="Calibri"/>
                <a:sym typeface="Calibri"/>
              </a:rPr>
              <a:t>dyspnea</a:t>
            </a:r>
            <a:endParaRPr/>
          </a:p>
          <a:p>
            <a:pPr indent="0" lvl="0" marL="0" marR="0" rtl="0" algn="l">
              <a:lnSpc>
                <a:spcPct val="150000"/>
              </a:lnSpc>
              <a:spcBef>
                <a:spcPts val="0"/>
              </a:spcBef>
              <a:spcAft>
                <a:spcPts val="0"/>
              </a:spcAft>
              <a:buClr>
                <a:srgbClr val="FF0000"/>
              </a:buClr>
              <a:buSzPts val="3000"/>
              <a:buFont typeface="Calibri"/>
              <a:buNone/>
            </a:pPr>
            <a:r>
              <a:rPr b="1" lang="en-US" sz="3000">
                <a:solidFill>
                  <a:srgbClr val="FF0000"/>
                </a:solidFill>
                <a:latin typeface="Calibri"/>
                <a:ea typeface="Calibri"/>
                <a:cs typeface="Calibri"/>
                <a:sym typeface="Calibri"/>
              </a:rPr>
              <a:t>4. CVS: </a:t>
            </a:r>
            <a:r>
              <a:rPr lang="en-US" sz="3000">
                <a:solidFill>
                  <a:schemeClr val="dk1"/>
                </a:solidFill>
                <a:latin typeface="Calibri"/>
                <a:ea typeface="Calibri"/>
                <a:cs typeface="Calibri"/>
                <a:sym typeface="Calibri"/>
              </a:rPr>
              <a:t>palpitations and peripheral edema.</a:t>
            </a:r>
            <a:endParaRPr/>
          </a:p>
          <a:p>
            <a:pPr indent="0" lvl="0" marL="0" marR="0" rtl="0" algn="l">
              <a:lnSpc>
                <a:spcPct val="150000"/>
              </a:lnSpc>
              <a:spcBef>
                <a:spcPts val="0"/>
              </a:spcBef>
              <a:spcAft>
                <a:spcPts val="0"/>
              </a:spcAft>
              <a:buClr>
                <a:srgbClr val="FF0000"/>
              </a:buClr>
              <a:buSzPts val="3000"/>
              <a:buFont typeface="Calibri"/>
              <a:buNone/>
            </a:pPr>
            <a:r>
              <a:rPr b="1" lang="en-US" sz="3000">
                <a:solidFill>
                  <a:srgbClr val="FF0000"/>
                </a:solidFill>
                <a:latin typeface="Calibri"/>
                <a:ea typeface="Calibri"/>
                <a:cs typeface="Calibri"/>
                <a:sym typeface="Calibri"/>
              </a:rPr>
              <a:t>5. Neuro: </a:t>
            </a:r>
            <a:r>
              <a:rPr lang="en-US" sz="3000">
                <a:solidFill>
                  <a:schemeClr val="dk1"/>
                </a:solidFill>
                <a:latin typeface="Calibri"/>
                <a:ea typeface="Calibri"/>
                <a:cs typeface="Calibri"/>
                <a:sym typeface="Calibri"/>
              </a:rPr>
              <a:t>aggressiveness, Irritability. </a:t>
            </a:r>
            <a:endParaRPr/>
          </a:p>
          <a:p>
            <a:pPr indent="0" lvl="0" marL="0" marR="0" rtl="0" algn="l">
              <a:lnSpc>
                <a:spcPct val="150000"/>
              </a:lnSpc>
              <a:spcBef>
                <a:spcPts val="0"/>
              </a:spcBef>
              <a:spcAft>
                <a:spcPts val="0"/>
              </a:spcAft>
              <a:buClr>
                <a:srgbClr val="FF0000"/>
              </a:buClr>
              <a:buSzPts val="3000"/>
              <a:buFont typeface="Calibri"/>
              <a:buNone/>
            </a:pPr>
            <a:r>
              <a:rPr b="1" lang="en-US" sz="3000">
                <a:solidFill>
                  <a:srgbClr val="FF0000"/>
                </a:solidFill>
                <a:latin typeface="Calibri"/>
                <a:ea typeface="Calibri"/>
                <a:cs typeface="Calibri"/>
                <a:sym typeface="Calibri"/>
              </a:rPr>
              <a:t>6. Eye: </a:t>
            </a:r>
            <a:r>
              <a:rPr lang="en-US" sz="3000">
                <a:solidFill>
                  <a:schemeClr val="dk1"/>
                </a:solidFill>
                <a:latin typeface="Calibri"/>
                <a:ea typeface="Calibri"/>
                <a:cs typeface="Calibri"/>
                <a:sym typeface="Calibri"/>
              </a:rPr>
              <a:t>diplopia, eyelid swelling</a:t>
            </a:r>
            <a:endParaRPr/>
          </a:p>
          <a:p>
            <a:pPr indent="0" lvl="0" marL="0" marR="0" rtl="0" algn="l">
              <a:lnSpc>
                <a:spcPct val="150000"/>
              </a:lnSpc>
              <a:spcBef>
                <a:spcPts val="0"/>
              </a:spcBef>
              <a:spcAft>
                <a:spcPts val="0"/>
              </a:spcAft>
              <a:buClr>
                <a:srgbClr val="FF0000"/>
              </a:buClr>
              <a:buSzPts val="3000"/>
              <a:buFont typeface="Calibri"/>
              <a:buNone/>
            </a:pPr>
            <a:r>
              <a:rPr b="1" lang="en-US" sz="3000">
                <a:solidFill>
                  <a:srgbClr val="FF0000"/>
                </a:solidFill>
                <a:latin typeface="Calibri"/>
                <a:ea typeface="Calibri"/>
                <a:cs typeface="Calibri"/>
                <a:sym typeface="Calibri"/>
              </a:rPr>
              <a:t>7. UG: </a:t>
            </a:r>
            <a:r>
              <a:rPr lang="en-US" sz="3000">
                <a:solidFill>
                  <a:schemeClr val="dk1"/>
                </a:solidFill>
                <a:latin typeface="Calibri"/>
                <a:ea typeface="Calibri"/>
                <a:cs typeface="Calibri"/>
                <a:sym typeface="Calibri"/>
              </a:rPr>
              <a:t>female:</a:t>
            </a:r>
            <a:r>
              <a:rPr b="1" lang="en-US" sz="3000">
                <a:solidFill>
                  <a:srgbClr val="FF0000"/>
                </a:solidFill>
                <a:latin typeface="Calibri"/>
                <a:ea typeface="Calibri"/>
                <a:cs typeface="Calibri"/>
                <a:sym typeface="Calibri"/>
              </a:rPr>
              <a:t> </a:t>
            </a:r>
            <a:r>
              <a:rPr lang="en-US" sz="3000">
                <a:solidFill>
                  <a:schemeClr val="dk1"/>
                </a:solidFill>
                <a:latin typeface="Calibri"/>
                <a:ea typeface="Calibri"/>
                <a:cs typeface="Calibri"/>
                <a:sym typeface="Calibri"/>
              </a:rPr>
              <a:t>Amenorrhea, Oligomenorrhea.</a:t>
            </a:r>
            <a:endParaRPr/>
          </a:p>
          <a:p>
            <a:pPr indent="0" lvl="0" marL="0" marR="0" rtl="0" algn="l">
              <a:spcBef>
                <a:spcPts val="0"/>
              </a:spcBef>
              <a:spcAft>
                <a:spcPts val="0"/>
              </a:spcAft>
              <a:buClr>
                <a:schemeClr val="dk1"/>
              </a:buClr>
              <a:buSzPts val="3000"/>
              <a:buFont typeface="Calibri"/>
              <a:buNone/>
            </a:pPr>
            <a:r>
              <a:rPr lang="en-US" sz="3000">
                <a:solidFill>
                  <a:schemeClr val="dk1"/>
                </a:solidFill>
                <a:latin typeface="Calibri"/>
                <a:ea typeface="Calibri"/>
                <a:cs typeface="Calibri"/>
                <a:sym typeface="Calibri"/>
              </a:rPr>
              <a:t>            male: impotence and loss of libido</a:t>
            </a:r>
            <a:endParaRPr/>
          </a:p>
        </p:txBody>
      </p:sp>
      <p:sp>
        <p:nvSpPr>
          <p:cNvPr id="12521" name="Google Shape;12521;p36"/>
          <p:cNvSpPr/>
          <p:nvPr/>
        </p:nvSpPr>
        <p:spPr>
          <a:xfrm>
            <a:off x="2027379" y="228600"/>
            <a:ext cx="82296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Calibri"/>
              <a:buNone/>
            </a:pPr>
            <a:r>
              <a:rPr b="1" i="0" lang="en-US" sz="4400" u="none" cap="none" strike="noStrike">
                <a:solidFill>
                  <a:srgbClr val="000000"/>
                </a:solidFill>
                <a:latin typeface="Calibri"/>
                <a:ea typeface="Calibri"/>
                <a:cs typeface="Calibri"/>
                <a:sym typeface="Calibri"/>
              </a:rPr>
              <a:t>Symptoms of hyperthyroidism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525" name="Shape 12525"/>
        <p:cNvGrpSpPr/>
        <p:nvPr/>
      </p:nvGrpSpPr>
      <p:grpSpPr>
        <a:xfrm>
          <a:off x="0" y="0"/>
          <a:ext cx="0" cy="0"/>
          <a:chOff x="0" y="0"/>
          <a:chExt cx="0" cy="0"/>
        </a:xfrm>
      </p:grpSpPr>
      <p:sp>
        <p:nvSpPr>
          <p:cNvPr id="12526" name="Google Shape;12526;p37"/>
          <p:cNvSpPr txBox="1"/>
          <p:nvPr>
            <p:ph type="title"/>
          </p:nvPr>
        </p:nvSpPr>
        <p:spPr>
          <a:xfrm>
            <a:off x="1828006" y="228600"/>
            <a:ext cx="8601600" cy="1143000"/>
          </a:xfrm>
          <a:prstGeom prst="rect">
            <a:avLst/>
          </a:prstGeom>
          <a:noFill/>
          <a:ln>
            <a:noFill/>
          </a:ln>
        </p:spPr>
        <p:txBody>
          <a:bodyPr anchorCtr="0" anchor="ctr" bIns="45700" lIns="91425" spcFirstLastPara="1" rIns="91425" wrap="square" tIns="13325">
            <a:normAutofit/>
          </a:bodyPr>
          <a:lstStyle/>
          <a:p>
            <a:pPr indent="0" lvl="0" marL="12700" rtl="0" algn="ctr">
              <a:spcBef>
                <a:spcPts val="0"/>
              </a:spcBef>
              <a:spcAft>
                <a:spcPts val="0"/>
              </a:spcAft>
              <a:buClr>
                <a:srgbClr val="FF0000"/>
              </a:buClr>
              <a:buSzPts val="5400"/>
              <a:buFont typeface="Calibri"/>
              <a:buNone/>
            </a:pPr>
            <a:r>
              <a:rPr b="1" lang="en-US" sz="5400">
                <a:solidFill>
                  <a:srgbClr val="FF0000"/>
                </a:solidFill>
              </a:rPr>
              <a:t>Grave’s</a:t>
            </a:r>
            <a:r>
              <a:rPr b="1" lang="en-US" sz="4400">
                <a:solidFill>
                  <a:srgbClr val="FF0000"/>
                </a:solidFill>
              </a:rPr>
              <a:t> disease</a:t>
            </a:r>
            <a:endParaRPr b="1" sz="4400">
              <a:solidFill>
                <a:srgbClr val="FF0000"/>
              </a:solidFill>
            </a:endParaRPr>
          </a:p>
        </p:txBody>
      </p:sp>
      <p:sp>
        <p:nvSpPr>
          <p:cNvPr id="12527" name="Google Shape;12527;p37"/>
          <p:cNvSpPr/>
          <p:nvPr/>
        </p:nvSpPr>
        <p:spPr>
          <a:xfrm>
            <a:off x="468122" y="1676400"/>
            <a:ext cx="10287000" cy="4709100"/>
          </a:xfrm>
          <a:prstGeom prst="rect">
            <a:avLst/>
          </a:prstGeom>
          <a:noFill/>
          <a:ln>
            <a:noFill/>
          </a:ln>
        </p:spPr>
        <p:txBody>
          <a:bodyPr anchorCtr="0" anchor="t" bIns="45700" lIns="91425" spcFirstLastPara="1" rIns="91425" wrap="square" tIns="45700">
            <a:noAutofit/>
          </a:bodyPr>
          <a:lstStyle/>
          <a:p>
            <a:pPr indent="-457200" lvl="0" marL="457200" marR="0" rtl="0" algn="l">
              <a:spcBef>
                <a:spcPts val="0"/>
              </a:spcBef>
              <a:spcAft>
                <a:spcPts val="0"/>
              </a:spcAft>
              <a:buClr>
                <a:schemeClr val="dk1"/>
              </a:buClr>
              <a:buSzPts val="3000"/>
              <a:buFont typeface="Arial"/>
              <a:buChar char="•"/>
            </a:pPr>
            <a:r>
              <a:rPr lang="en-US" sz="3000">
                <a:solidFill>
                  <a:schemeClr val="dk1"/>
                </a:solidFill>
                <a:latin typeface="Calibri"/>
                <a:ea typeface="Calibri"/>
                <a:cs typeface="Calibri"/>
                <a:sym typeface="Calibri"/>
              </a:rPr>
              <a:t> Autoimmune disease</a:t>
            </a:r>
            <a:endParaRPr/>
          </a:p>
          <a:p>
            <a:pPr indent="-266700" lvl="0" marL="457200" marR="0" rtl="0" algn="l">
              <a:spcBef>
                <a:spcPts val="0"/>
              </a:spcBef>
              <a:spcAft>
                <a:spcPts val="0"/>
              </a:spcAft>
              <a:buClr>
                <a:schemeClr val="dk1"/>
              </a:buClr>
              <a:buSzPts val="3000"/>
              <a:buFont typeface="Arial"/>
              <a:buNone/>
            </a:pPr>
            <a:r>
              <a:t/>
            </a:r>
            <a:endParaRPr sz="30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3000"/>
              <a:buFont typeface="Arial"/>
              <a:buChar char="•"/>
            </a:pPr>
            <a:r>
              <a:rPr lang="en-US" sz="3000">
                <a:solidFill>
                  <a:schemeClr val="dk1"/>
                </a:solidFill>
                <a:latin typeface="Calibri"/>
                <a:ea typeface="Calibri"/>
                <a:cs typeface="Calibri"/>
                <a:sym typeface="Calibri"/>
              </a:rPr>
              <a:t> Thyroid stimulating antibodies produced (TSH-R Ab)</a:t>
            </a:r>
            <a:endParaRPr/>
          </a:p>
          <a:p>
            <a:pPr indent="-266700" lvl="0" marL="457200" marR="0" rtl="0" algn="l">
              <a:spcBef>
                <a:spcPts val="0"/>
              </a:spcBef>
              <a:spcAft>
                <a:spcPts val="0"/>
              </a:spcAft>
              <a:buClr>
                <a:schemeClr val="dk1"/>
              </a:buClr>
              <a:buSzPts val="3000"/>
              <a:buFont typeface="Arial"/>
              <a:buNone/>
            </a:pPr>
            <a:r>
              <a:t/>
            </a:r>
            <a:endParaRPr sz="30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3000"/>
              <a:buFont typeface="Arial"/>
              <a:buChar char="•"/>
            </a:pPr>
            <a:r>
              <a:rPr lang="en-US" sz="3000">
                <a:solidFill>
                  <a:schemeClr val="dk1"/>
                </a:solidFill>
                <a:latin typeface="Calibri"/>
                <a:ea typeface="Calibri"/>
                <a:cs typeface="Calibri"/>
                <a:sym typeface="Calibri"/>
              </a:rPr>
              <a:t>Most common cause of hyperthyroidism</a:t>
            </a:r>
            <a:endParaRPr/>
          </a:p>
          <a:p>
            <a:pPr indent="-266700" lvl="0" marL="457200" marR="0" rtl="0" algn="l">
              <a:spcBef>
                <a:spcPts val="0"/>
              </a:spcBef>
              <a:spcAft>
                <a:spcPts val="0"/>
              </a:spcAft>
              <a:buClr>
                <a:schemeClr val="dk1"/>
              </a:buClr>
              <a:buSzPts val="3000"/>
              <a:buFont typeface="Arial"/>
              <a:buNone/>
            </a:pPr>
            <a:r>
              <a:t/>
            </a:r>
            <a:endParaRPr sz="30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3000"/>
              <a:buFont typeface="Arial"/>
              <a:buChar char="•"/>
            </a:pPr>
            <a:r>
              <a:rPr lang="en-US" sz="3000">
                <a:solidFill>
                  <a:schemeClr val="dk1"/>
                </a:solidFill>
                <a:latin typeface="Calibri"/>
                <a:ea typeface="Calibri"/>
                <a:cs typeface="Calibri"/>
                <a:sym typeface="Calibri"/>
              </a:rPr>
              <a:t>Female : male ratio – 5:1 or 10:1</a:t>
            </a:r>
            <a:endParaRPr/>
          </a:p>
          <a:p>
            <a:pPr indent="-266700" lvl="0" marL="457200" marR="0" rtl="0" algn="l">
              <a:spcBef>
                <a:spcPts val="0"/>
              </a:spcBef>
              <a:spcAft>
                <a:spcPts val="0"/>
              </a:spcAft>
              <a:buClr>
                <a:schemeClr val="dk1"/>
              </a:buClr>
              <a:buSzPts val="3000"/>
              <a:buFont typeface="Arial"/>
              <a:buNone/>
            </a:pPr>
            <a:r>
              <a:t/>
            </a:r>
            <a:endParaRPr sz="30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3000"/>
              <a:buFont typeface="Arial"/>
              <a:buChar char="•"/>
            </a:pPr>
            <a:r>
              <a:rPr lang="en-US" sz="3000">
                <a:solidFill>
                  <a:schemeClr val="dk1"/>
                </a:solidFill>
                <a:latin typeface="Calibri"/>
                <a:ea typeface="Calibri"/>
                <a:cs typeface="Calibri"/>
                <a:sym typeface="Calibri"/>
              </a:rPr>
              <a:t>Has a strong hereditary component.</a:t>
            </a:r>
            <a:endParaRPr/>
          </a:p>
          <a:p>
            <a:pPr indent="0" lvl="0" marL="0" marR="0" rtl="0" algn="l">
              <a:spcBef>
                <a:spcPts val="0"/>
              </a:spcBef>
              <a:spcAft>
                <a:spcPts val="0"/>
              </a:spcAft>
              <a:buNone/>
            </a:pPr>
            <a:r>
              <a:t/>
            </a:r>
            <a:endParaRPr sz="30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1" name="Shape 12531"/>
        <p:cNvGrpSpPr/>
        <p:nvPr/>
      </p:nvGrpSpPr>
      <p:grpSpPr>
        <a:xfrm>
          <a:off x="0" y="0"/>
          <a:ext cx="0" cy="0"/>
          <a:chOff x="0" y="0"/>
          <a:chExt cx="0" cy="0"/>
        </a:xfrm>
      </p:grpSpPr>
      <p:sp>
        <p:nvSpPr>
          <p:cNvPr id="12532" name="Google Shape;12532;p38"/>
          <p:cNvSpPr txBox="1"/>
          <p:nvPr>
            <p:ph idx="1" type="body"/>
          </p:nvPr>
        </p:nvSpPr>
        <p:spPr>
          <a:xfrm>
            <a:off x="380206" y="523505"/>
            <a:ext cx="10971300" cy="6182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spcBef>
                <a:spcPts val="0"/>
              </a:spcBef>
              <a:spcAft>
                <a:spcPts val="0"/>
              </a:spcAft>
              <a:buClr>
                <a:srgbClr val="FF0000"/>
              </a:buClr>
              <a:buSzPct val="100000"/>
              <a:buNone/>
            </a:pPr>
            <a:r>
              <a:rPr b="1" lang="en-US" sz="3500">
                <a:solidFill>
                  <a:srgbClr val="FF0000"/>
                </a:solidFill>
              </a:rPr>
              <a:t>Symptoms</a:t>
            </a:r>
            <a:endParaRPr b="1" sz="2800">
              <a:solidFill>
                <a:srgbClr val="FF0000"/>
              </a:solidFill>
            </a:endParaRPr>
          </a:p>
          <a:p>
            <a:pPr indent="0" lvl="0" marL="0" rtl="0" algn="l">
              <a:spcBef>
                <a:spcPts val="518"/>
              </a:spcBef>
              <a:spcAft>
                <a:spcPts val="0"/>
              </a:spcAft>
              <a:buClr>
                <a:schemeClr val="dk1"/>
              </a:buClr>
              <a:buSzPct val="100000"/>
              <a:buNone/>
            </a:pPr>
            <a:r>
              <a:rPr lang="en-US" sz="2800"/>
              <a:t>Symptoms of hyperthyroidism occur</a:t>
            </a:r>
            <a:endParaRPr b="0" i="0" sz="2800" u="none" strike="noStrike">
              <a:latin typeface="Calibri"/>
              <a:ea typeface="Calibri"/>
              <a:cs typeface="Calibri"/>
              <a:sym typeface="Calibri"/>
            </a:endParaRPr>
          </a:p>
          <a:p>
            <a:pPr indent="0" lvl="0" marL="0" rtl="0" algn="l">
              <a:spcBef>
                <a:spcPts val="518"/>
              </a:spcBef>
              <a:spcAft>
                <a:spcPts val="0"/>
              </a:spcAft>
              <a:buClr>
                <a:schemeClr val="dk1"/>
              </a:buClr>
              <a:buSzPct val="100000"/>
              <a:buNone/>
            </a:pPr>
            <a:r>
              <a:rPr b="1" i="0" lang="en-US" sz="2800" u="sng" strike="noStrike">
                <a:latin typeface="Calibri"/>
                <a:ea typeface="Calibri"/>
                <a:cs typeface="Calibri"/>
                <a:sym typeface="Calibri"/>
              </a:rPr>
              <a:t>Special features</a:t>
            </a:r>
            <a:endParaRPr/>
          </a:p>
          <a:p>
            <a:pPr indent="0" lvl="0" marL="0" rtl="0" algn="l">
              <a:spcBef>
                <a:spcPts val="481"/>
              </a:spcBef>
              <a:spcAft>
                <a:spcPts val="0"/>
              </a:spcAft>
              <a:buClr>
                <a:schemeClr val="dk1"/>
              </a:buClr>
              <a:buSzPct val="100000"/>
              <a:buNone/>
            </a:pPr>
            <a:r>
              <a:rPr b="0" i="0" lang="en-US" sz="2600" u="none" strike="noStrike">
                <a:latin typeface="Calibri"/>
                <a:ea typeface="Calibri"/>
                <a:cs typeface="Calibri"/>
                <a:sym typeface="Calibri"/>
              </a:rPr>
              <a:t>• </a:t>
            </a:r>
            <a:r>
              <a:rPr b="1" i="0" lang="en-US" sz="2600" u="none" strike="noStrike">
                <a:latin typeface="Calibri"/>
                <a:ea typeface="Calibri"/>
                <a:cs typeface="Calibri"/>
                <a:sym typeface="Calibri"/>
              </a:rPr>
              <a:t>Exophthalmos (bulging eyes)</a:t>
            </a:r>
            <a:endParaRPr/>
          </a:p>
          <a:p>
            <a:pPr indent="0" lvl="0" marL="0" rtl="0" algn="l">
              <a:spcBef>
                <a:spcPts val="444"/>
              </a:spcBef>
              <a:spcAft>
                <a:spcPts val="0"/>
              </a:spcAft>
              <a:buClr>
                <a:schemeClr val="dk1"/>
              </a:buClr>
              <a:buSzPct val="100000"/>
              <a:buNone/>
            </a:pPr>
            <a:r>
              <a:rPr b="0" i="0" lang="en-US" sz="2400" u="none" strike="noStrike">
                <a:latin typeface="Calibri"/>
                <a:ea typeface="Calibri"/>
                <a:cs typeface="Calibri"/>
                <a:sym typeface="Calibri"/>
              </a:rPr>
              <a:t>      Proptosis (protrusion of eye) and periorbital edema</a:t>
            </a:r>
            <a:endParaRPr/>
          </a:p>
          <a:p>
            <a:pPr indent="0" lvl="0" marL="0" rtl="0" algn="l">
              <a:spcBef>
                <a:spcPts val="444"/>
              </a:spcBef>
              <a:spcAft>
                <a:spcPts val="0"/>
              </a:spcAft>
              <a:buClr>
                <a:schemeClr val="dk1"/>
              </a:buClr>
              <a:buSzPct val="100000"/>
              <a:buNone/>
            </a:pPr>
            <a:r>
              <a:rPr b="0" i="0" lang="en-US" sz="2400" u="none" strike="noStrike">
                <a:latin typeface="Calibri"/>
                <a:ea typeface="Calibri"/>
                <a:cs typeface="Calibri"/>
                <a:sym typeface="Calibri"/>
              </a:rPr>
              <a:t>      Retroocular fibroblast and adipocyte activation</a:t>
            </a:r>
            <a:endParaRPr/>
          </a:p>
          <a:p>
            <a:pPr indent="0" lvl="0" marL="0" rtl="0" algn="l">
              <a:spcBef>
                <a:spcPts val="444"/>
              </a:spcBef>
              <a:spcAft>
                <a:spcPts val="0"/>
              </a:spcAft>
              <a:buClr>
                <a:schemeClr val="dk1"/>
              </a:buClr>
              <a:buSzPct val="100000"/>
              <a:buNone/>
            </a:pPr>
            <a:r>
              <a:t/>
            </a:r>
            <a:endParaRPr b="0" i="0" sz="2400" u="none" strike="noStrike">
              <a:latin typeface="Calibri"/>
              <a:ea typeface="Calibri"/>
              <a:cs typeface="Calibri"/>
              <a:sym typeface="Calibri"/>
            </a:endParaRPr>
          </a:p>
          <a:p>
            <a:pPr indent="0" lvl="0" marL="0" rtl="0" algn="l">
              <a:spcBef>
                <a:spcPts val="481"/>
              </a:spcBef>
              <a:spcAft>
                <a:spcPts val="0"/>
              </a:spcAft>
              <a:buClr>
                <a:schemeClr val="dk1"/>
              </a:buClr>
              <a:buSzPct val="100000"/>
              <a:buNone/>
            </a:pPr>
            <a:r>
              <a:rPr b="0" i="0" lang="en-US" sz="2600" u="none" strike="noStrike">
                <a:latin typeface="Calibri"/>
                <a:ea typeface="Calibri"/>
                <a:cs typeface="Calibri"/>
                <a:sym typeface="Calibri"/>
              </a:rPr>
              <a:t>• </a:t>
            </a:r>
            <a:r>
              <a:rPr b="1" i="0" lang="en-US" sz="2600" u="none" strike="noStrike">
                <a:latin typeface="Calibri"/>
                <a:ea typeface="Calibri"/>
                <a:cs typeface="Calibri"/>
                <a:sym typeface="Calibri"/>
              </a:rPr>
              <a:t>Pretibial myxedema (shins)</a:t>
            </a:r>
            <a:endParaRPr/>
          </a:p>
          <a:p>
            <a:pPr indent="0" lvl="0" marL="0" rtl="0" algn="l">
              <a:spcBef>
                <a:spcPts val="444"/>
              </a:spcBef>
              <a:spcAft>
                <a:spcPts val="0"/>
              </a:spcAft>
              <a:buClr>
                <a:schemeClr val="dk1"/>
              </a:buClr>
              <a:buSzPct val="100000"/>
              <a:buNone/>
            </a:pPr>
            <a:r>
              <a:rPr b="0" i="0" lang="en-US" sz="2400" u="none" strike="noStrike">
                <a:latin typeface="Calibri"/>
                <a:ea typeface="Calibri"/>
                <a:cs typeface="Calibri"/>
                <a:sym typeface="Calibri"/>
              </a:rPr>
              <a:t>     Fibroblasts contain TSH receptor</a:t>
            </a:r>
            <a:endParaRPr/>
          </a:p>
          <a:p>
            <a:pPr indent="0" lvl="0" marL="0" rtl="0" algn="l">
              <a:spcBef>
                <a:spcPts val="444"/>
              </a:spcBef>
              <a:spcAft>
                <a:spcPts val="0"/>
              </a:spcAft>
              <a:buClr>
                <a:schemeClr val="dk1"/>
              </a:buClr>
              <a:buSzPct val="100000"/>
              <a:buNone/>
            </a:pPr>
            <a:r>
              <a:rPr b="0" i="0" lang="en-US" sz="2400" u="none" strike="noStrike">
                <a:latin typeface="Calibri"/>
                <a:ea typeface="Calibri"/>
                <a:cs typeface="Calibri"/>
                <a:sym typeface="Calibri"/>
              </a:rPr>
              <a:t>     Stimulation → secretion of glycosaminoglycans</a:t>
            </a:r>
            <a:endParaRPr b="0" i="0" sz="2400" u="none" strike="noStrike">
              <a:latin typeface="Calibri"/>
              <a:ea typeface="Calibri"/>
              <a:cs typeface="Calibri"/>
              <a:sym typeface="Calibri"/>
            </a:endParaRPr>
          </a:p>
          <a:p>
            <a:pPr indent="0" lvl="0" marL="0" rtl="0" algn="l">
              <a:spcBef>
                <a:spcPts val="444"/>
              </a:spcBef>
              <a:spcAft>
                <a:spcPts val="0"/>
              </a:spcAft>
              <a:buClr>
                <a:schemeClr val="dk1"/>
              </a:buClr>
              <a:buSzPct val="100000"/>
              <a:buNone/>
            </a:pPr>
            <a:r>
              <a:rPr b="0" i="0" lang="en-US" sz="2400" u="none" strike="noStrike">
                <a:latin typeface="Calibri"/>
                <a:ea typeface="Calibri"/>
                <a:cs typeface="Calibri"/>
                <a:sym typeface="Calibri"/>
              </a:rPr>
              <a:t>     Draws in water → swelling</a:t>
            </a:r>
            <a:endParaRPr/>
          </a:p>
          <a:p>
            <a:pPr indent="0" lvl="0" marL="0" rtl="0" algn="l">
              <a:spcBef>
                <a:spcPts val="444"/>
              </a:spcBef>
              <a:spcAft>
                <a:spcPts val="0"/>
              </a:spcAft>
              <a:buClr>
                <a:schemeClr val="dk1"/>
              </a:buClr>
              <a:buSzPct val="100000"/>
              <a:buNone/>
            </a:pPr>
            <a:r>
              <a:t/>
            </a:r>
            <a:endParaRPr sz="2400">
              <a:latin typeface="Calibri"/>
              <a:ea typeface="Calibri"/>
              <a:cs typeface="Calibri"/>
              <a:sym typeface="Calibri"/>
            </a:endParaRPr>
          </a:p>
          <a:p>
            <a:pPr indent="0" lvl="0" marL="0" rtl="0" algn="l">
              <a:spcBef>
                <a:spcPts val="481"/>
              </a:spcBef>
              <a:spcAft>
                <a:spcPts val="0"/>
              </a:spcAft>
              <a:buClr>
                <a:schemeClr val="dk1"/>
              </a:buClr>
              <a:buSzPct val="100000"/>
              <a:buNone/>
            </a:pPr>
            <a:r>
              <a:rPr lang="en-US" sz="2600"/>
              <a:t>• </a:t>
            </a:r>
            <a:r>
              <a:rPr b="1" lang="en-US" sz="2600">
                <a:latin typeface="Calibri"/>
                <a:ea typeface="Calibri"/>
                <a:cs typeface="Calibri"/>
                <a:sym typeface="Calibri"/>
              </a:rPr>
              <a:t>Thyroid acropachy</a:t>
            </a:r>
            <a:endParaRPr b="1" sz="2600">
              <a:latin typeface="Calibri"/>
              <a:ea typeface="Calibri"/>
              <a:cs typeface="Calibri"/>
              <a:sym typeface="Calibri"/>
            </a:endParaRPr>
          </a:p>
          <a:p>
            <a:pPr indent="0" lvl="0" marL="0" rtl="0" algn="l">
              <a:spcBef>
                <a:spcPts val="444"/>
              </a:spcBef>
              <a:spcAft>
                <a:spcPts val="0"/>
              </a:spcAft>
              <a:buClr>
                <a:schemeClr val="dk1"/>
              </a:buClr>
              <a:buSzPct val="100000"/>
              <a:buNone/>
            </a:pPr>
            <a:r>
              <a:rPr lang="en-US" sz="2400"/>
              <a:t>     nail clubbing</a:t>
            </a:r>
            <a:endParaRPr/>
          </a:p>
          <a:p>
            <a:pPr indent="0" lvl="0" marL="0" rtl="0" algn="l">
              <a:spcBef>
                <a:spcPts val="444"/>
              </a:spcBef>
              <a:spcAft>
                <a:spcPts val="0"/>
              </a:spcAft>
              <a:buClr>
                <a:schemeClr val="dk1"/>
              </a:buClr>
              <a:buSzPct val="100000"/>
              <a:buNone/>
            </a:pPr>
            <a:r>
              <a:rPr lang="en-US" sz="2400"/>
              <a:t>     swelling of digits and toes</a:t>
            </a:r>
            <a:endParaRPr b="1" sz="2400">
              <a:latin typeface="Calibri"/>
              <a:ea typeface="Calibri"/>
              <a:cs typeface="Calibri"/>
              <a:sym typeface="Calibri"/>
            </a:endParaRPr>
          </a:p>
        </p:txBody>
      </p:sp>
      <p:pic>
        <p:nvPicPr>
          <p:cNvPr id="12533" name="Google Shape;12533;p38"/>
          <p:cNvPicPr preferRelativeResize="0"/>
          <p:nvPr/>
        </p:nvPicPr>
        <p:blipFill rotWithShape="1">
          <a:blip r:embed="rId3">
            <a:alphaModFix/>
          </a:blip>
          <a:srcRect b="0" l="0" r="0" t="0"/>
          <a:stretch/>
        </p:blipFill>
        <p:spPr>
          <a:xfrm>
            <a:off x="7009606" y="366994"/>
            <a:ext cx="2285146" cy="1431099"/>
          </a:xfrm>
          <a:prstGeom prst="rect">
            <a:avLst/>
          </a:prstGeom>
          <a:noFill/>
          <a:ln>
            <a:noFill/>
          </a:ln>
        </p:spPr>
      </p:pic>
      <p:pic>
        <p:nvPicPr>
          <p:cNvPr id="12534" name="Google Shape;12534;p38"/>
          <p:cNvPicPr preferRelativeResize="0"/>
          <p:nvPr/>
        </p:nvPicPr>
        <p:blipFill rotWithShape="1">
          <a:blip r:embed="rId4">
            <a:alphaModFix/>
          </a:blip>
          <a:srcRect b="0" l="0" r="0" t="0"/>
          <a:stretch/>
        </p:blipFill>
        <p:spPr>
          <a:xfrm>
            <a:off x="8593286" y="2514600"/>
            <a:ext cx="2074515" cy="2776962"/>
          </a:xfrm>
          <a:prstGeom prst="rect">
            <a:avLst/>
          </a:prstGeom>
          <a:noFill/>
          <a:ln>
            <a:noFill/>
          </a:ln>
        </p:spPr>
      </p:pic>
      <p:pic>
        <p:nvPicPr>
          <p:cNvPr descr="What's the Difference Between Inactive and Active Thyroid Eye Disease?" id="12535" name="Google Shape;12535;p38"/>
          <p:cNvPicPr preferRelativeResize="0"/>
          <p:nvPr/>
        </p:nvPicPr>
        <p:blipFill rotWithShape="1">
          <a:blip r:embed="rId5">
            <a:alphaModFix/>
          </a:blip>
          <a:srcRect b="7225" l="0" r="0" t="8952"/>
          <a:stretch/>
        </p:blipFill>
        <p:spPr>
          <a:xfrm>
            <a:off x="9630544" y="228600"/>
            <a:ext cx="2331208" cy="1600200"/>
          </a:xfrm>
          <a:prstGeom prst="rect">
            <a:avLst/>
          </a:prstGeom>
          <a:noFill/>
          <a:ln>
            <a:noFill/>
          </a:ln>
        </p:spPr>
      </p:pic>
      <p:pic>
        <p:nvPicPr>
          <p:cNvPr descr="Thyroid Acropachy: A Rare Manifestation of Graves Disease in Joints -  ScienceDirect" id="12536" name="Google Shape;12536;p38"/>
          <p:cNvPicPr preferRelativeResize="0"/>
          <p:nvPr/>
        </p:nvPicPr>
        <p:blipFill rotWithShape="1">
          <a:blip r:embed="rId6">
            <a:alphaModFix/>
          </a:blip>
          <a:srcRect b="0" l="0" r="0" t="0"/>
          <a:stretch/>
        </p:blipFill>
        <p:spPr>
          <a:xfrm>
            <a:off x="4190206" y="5012128"/>
            <a:ext cx="4133850" cy="186407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0" name="Shape 12540"/>
        <p:cNvGrpSpPr/>
        <p:nvPr/>
      </p:nvGrpSpPr>
      <p:grpSpPr>
        <a:xfrm>
          <a:off x="0" y="0"/>
          <a:ext cx="0" cy="0"/>
          <a:chOff x="0" y="0"/>
          <a:chExt cx="0" cy="0"/>
        </a:xfrm>
      </p:grpSpPr>
      <p:sp>
        <p:nvSpPr>
          <p:cNvPr id="12541" name="Google Shape;12541;p39"/>
          <p:cNvSpPr txBox="1"/>
          <p:nvPr>
            <p:ph idx="1" type="body"/>
          </p:nvPr>
        </p:nvSpPr>
        <p:spPr>
          <a:xfrm>
            <a:off x="380206" y="457200"/>
            <a:ext cx="11277000" cy="4800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spcBef>
                <a:spcPts val="0"/>
              </a:spcBef>
              <a:spcAft>
                <a:spcPts val="0"/>
              </a:spcAft>
              <a:buClr>
                <a:srgbClr val="FF0000"/>
              </a:buClr>
              <a:buSzPct val="100000"/>
              <a:buNone/>
            </a:pPr>
            <a:r>
              <a:rPr b="1" i="0" lang="en-US" strike="noStrike">
                <a:solidFill>
                  <a:srgbClr val="FF0000"/>
                </a:solidFill>
                <a:latin typeface="Calibri"/>
                <a:ea typeface="Calibri"/>
                <a:cs typeface="Calibri"/>
                <a:sym typeface="Calibri"/>
              </a:rPr>
              <a:t>Diagnosis</a:t>
            </a:r>
            <a:endParaRPr/>
          </a:p>
          <a:p>
            <a:pPr indent="-342900" lvl="0" marL="342900" rtl="0" algn="l">
              <a:lnSpc>
                <a:spcPct val="150000"/>
              </a:lnSpc>
              <a:spcBef>
                <a:spcPts val="518"/>
              </a:spcBef>
              <a:spcAft>
                <a:spcPts val="0"/>
              </a:spcAft>
              <a:buClr>
                <a:schemeClr val="dk1"/>
              </a:buClr>
              <a:buSzPct val="100000"/>
              <a:buChar char="•"/>
            </a:pPr>
            <a:r>
              <a:rPr b="0" i="0" lang="en-US" sz="2800" strike="noStrike">
                <a:latin typeface="Calibri"/>
                <a:ea typeface="Calibri"/>
                <a:cs typeface="Calibri"/>
                <a:sym typeface="Calibri"/>
              </a:rPr>
              <a:t>Often </a:t>
            </a:r>
            <a:r>
              <a:rPr b="1" i="0" lang="en-US" sz="2800" strike="noStrike">
                <a:latin typeface="Calibri"/>
                <a:ea typeface="Calibri"/>
                <a:cs typeface="Calibri"/>
                <a:sym typeface="Calibri"/>
              </a:rPr>
              <a:t>clinical</a:t>
            </a:r>
            <a:r>
              <a:rPr b="0" i="0" lang="en-US" sz="2800" strike="noStrike">
                <a:latin typeface="Calibri"/>
                <a:ea typeface="Calibri"/>
                <a:cs typeface="Calibri"/>
                <a:sym typeface="Calibri"/>
              </a:rPr>
              <a:t>: hyperthyroid symptoms and labs, goiter plus exophthalmos</a:t>
            </a:r>
            <a:endParaRPr/>
          </a:p>
          <a:p>
            <a:pPr indent="-342900" lvl="0" marL="342900" rtl="0" algn="l">
              <a:lnSpc>
                <a:spcPct val="150000"/>
              </a:lnSpc>
              <a:spcBef>
                <a:spcPts val="518"/>
              </a:spcBef>
              <a:spcAft>
                <a:spcPts val="0"/>
              </a:spcAft>
              <a:buClr>
                <a:schemeClr val="dk1"/>
              </a:buClr>
              <a:buSzPct val="100000"/>
              <a:buChar char="•"/>
            </a:pPr>
            <a:r>
              <a:rPr b="1" lang="en-US" sz="2800"/>
              <a:t>TSH: </a:t>
            </a:r>
            <a:r>
              <a:rPr lang="en-US" sz="2800"/>
              <a:t>Low</a:t>
            </a:r>
            <a:endParaRPr/>
          </a:p>
          <a:p>
            <a:pPr indent="-342900" lvl="0" marL="342900" rtl="0" algn="l">
              <a:lnSpc>
                <a:spcPct val="150000"/>
              </a:lnSpc>
              <a:spcBef>
                <a:spcPts val="518"/>
              </a:spcBef>
              <a:spcAft>
                <a:spcPts val="0"/>
              </a:spcAft>
              <a:buClr>
                <a:schemeClr val="dk1"/>
              </a:buClr>
              <a:buSzPct val="100000"/>
              <a:buChar char="•"/>
            </a:pPr>
            <a:r>
              <a:rPr b="1" lang="en-US" sz="2800"/>
              <a:t>T3,T4: </a:t>
            </a:r>
            <a:r>
              <a:rPr lang="en-US" sz="2800"/>
              <a:t>High</a:t>
            </a:r>
            <a:endParaRPr b="0" i="0" sz="2800" strike="noStrike">
              <a:latin typeface="Calibri"/>
              <a:ea typeface="Calibri"/>
              <a:cs typeface="Calibri"/>
              <a:sym typeface="Calibri"/>
            </a:endParaRPr>
          </a:p>
          <a:p>
            <a:pPr indent="-342900" lvl="0" marL="342900" rtl="0" algn="l">
              <a:lnSpc>
                <a:spcPct val="150000"/>
              </a:lnSpc>
              <a:spcBef>
                <a:spcPts val="518"/>
              </a:spcBef>
              <a:spcAft>
                <a:spcPts val="0"/>
              </a:spcAft>
              <a:buClr>
                <a:schemeClr val="dk1"/>
              </a:buClr>
              <a:buSzPct val="100000"/>
              <a:buChar char="•"/>
            </a:pPr>
            <a:r>
              <a:rPr b="1" i="0" lang="en-US" sz="2800" strike="noStrike">
                <a:latin typeface="Calibri"/>
                <a:ea typeface="Calibri"/>
                <a:cs typeface="Calibri"/>
                <a:sym typeface="Calibri"/>
              </a:rPr>
              <a:t>TSH receptor antibodies: </a:t>
            </a:r>
            <a:r>
              <a:rPr i="0" lang="en-US" sz="2800" strike="noStrike">
                <a:latin typeface="Calibri"/>
                <a:ea typeface="Calibri"/>
                <a:cs typeface="Calibri"/>
                <a:sym typeface="Calibri"/>
              </a:rPr>
              <a:t>positive</a:t>
            </a:r>
            <a:endParaRPr i="0" sz="2400" strike="noStrike">
              <a:latin typeface="Calibri"/>
              <a:ea typeface="Calibri"/>
              <a:cs typeface="Calibri"/>
              <a:sym typeface="Calibri"/>
            </a:endParaRPr>
          </a:p>
          <a:p>
            <a:pPr indent="-342900" lvl="0" marL="342900" rtl="0" algn="l">
              <a:lnSpc>
                <a:spcPct val="150000"/>
              </a:lnSpc>
              <a:spcBef>
                <a:spcPts val="518"/>
              </a:spcBef>
              <a:spcAft>
                <a:spcPts val="0"/>
              </a:spcAft>
              <a:buClr>
                <a:schemeClr val="dk1"/>
              </a:buClr>
              <a:buSzPct val="100000"/>
              <a:buChar char="•"/>
            </a:pPr>
            <a:r>
              <a:rPr b="1" i="0" lang="en-US" sz="2800" strike="noStrike">
                <a:latin typeface="Calibri"/>
                <a:ea typeface="Calibri"/>
                <a:cs typeface="Calibri"/>
                <a:sym typeface="Calibri"/>
              </a:rPr>
              <a:t>Radioactive iodine uptake</a:t>
            </a:r>
            <a:endParaRPr/>
          </a:p>
          <a:p>
            <a:pPr indent="0" lvl="0" marL="0" rtl="0" algn="l">
              <a:lnSpc>
                <a:spcPct val="150000"/>
              </a:lnSpc>
              <a:spcBef>
                <a:spcPts val="444"/>
              </a:spcBef>
              <a:spcAft>
                <a:spcPts val="0"/>
              </a:spcAft>
              <a:buClr>
                <a:schemeClr val="dk1"/>
              </a:buClr>
              <a:buSzPct val="100000"/>
              <a:buNone/>
            </a:pPr>
            <a:r>
              <a:rPr lang="en-US" sz="2400">
                <a:latin typeface="Calibri"/>
                <a:ea typeface="Calibri"/>
                <a:cs typeface="Calibri"/>
                <a:sym typeface="Calibri"/>
              </a:rPr>
              <a:t>       </a:t>
            </a:r>
            <a:r>
              <a:rPr b="0" i="0" lang="en-US" sz="2400" strike="noStrike">
                <a:latin typeface="Calibri"/>
                <a:ea typeface="Calibri"/>
                <a:cs typeface="Calibri"/>
                <a:sym typeface="Calibri"/>
              </a:rPr>
              <a:t> Increased due to overactive thyroid</a:t>
            </a:r>
            <a:endParaRPr/>
          </a:p>
          <a:p>
            <a:pPr indent="0" lvl="2" marL="0" rtl="0" algn="l">
              <a:lnSpc>
                <a:spcPct val="150000"/>
              </a:lnSpc>
              <a:spcBef>
                <a:spcPts val="444"/>
              </a:spcBef>
              <a:spcAft>
                <a:spcPts val="0"/>
              </a:spcAft>
              <a:buClr>
                <a:schemeClr val="dk1"/>
              </a:buClr>
              <a:buSzPct val="100000"/>
              <a:buNone/>
            </a:pPr>
            <a:r>
              <a:rPr lang="en-US" sz="2400">
                <a:latin typeface="Calibri"/>
                <a:ea typeface="Calibri"/>
                <a:cs typeface="Calibri"/>
                <a:sym typeface="Calibri"/>
              </a:rPr>
              <a:t>        </a:t>
            </a:r>
            <a:r>
              <a:rPr lang="en-US">
                <a:latin typeface="Calibri"/>
                <a:ea typeface="Calibri"/>
                <a:cs typeface="Calibri"/>
                <a:sym typeface="Calibri"/>
              </a:rPr>
              <a:t>Scan shows diffuse uptake</a:t>
            </a:r>
            <a:endParaRPr>
              <a:latin typeface="Calibri"/>
              <a:ea typeface="Calibri"/>
              <a:cs typeface="Calibri"/>
              <a:sym typeface="Calibri"/>
            </a:endParaRPr>
          </a:p>
          <a:p>
            <a:pPr indent="0" lvl="0" marL="0" rtl="0" algn="l">
              <a:spcBef>
                <a:spcPts val="518"/>
              </a:spcBef>
              <a:spcAft>
                <a:spcPts val="0"/>
              </a:spcAft>
              <a:buClr>
                <a:schemeClr val="dk1"/>
              </a:buClr>
              <a:buSzPct val="100000"/>
              <a:buNone/>
            </a:pPr>
            <a:r>
              <a:t/>
            </a:r>
            <a:endParaRPr sz="2800">
              <a:latin typeface="Calibri"/>
              <a:ea typeface="Calibri"/>
              <a:cs typeface="Calibri"/>
              <a:sym typeface="Calibri"/>
            </a:endParaRPr>
          </a:p>
        </p:txBody>
      </p:sp>
      <p:pic>
        <p:nvPicPr>
          <p:cNvPr descr="Graves Disease - Endocrine - Medbullets Step 2/3" id="12542" name="Google Shape;12542;p39"/>
          <p:cNvPicPr preferRelativeResize="0"/>
          <p:nvPr/>
        </p:nvPicPr>
        <p:blipFill rotWithShape="1">
          <a:blip r:embed="rId3">
            <a:alphaModFix/>
          </a:blip>
          <a:srcRect b="0" l="0" r="0" t="0"/>
          <a:stretch/>
        </p:blipFill>
        <p:spPr>
          <a:xfrm>
            <a:off x="6247606" y="3622343"/>
            <a:ext cx="5482885" cy="291963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6" name="Shape 12546"/>
        <p:cNvGrpSpPr/>
        <p:nvPr/>
      </p:nvGrpSpPr>
      <p:grpSpPr>
        <a:xfrm>
          <a:off x="0" y="0"/>
          <a:ext cx="0" cy="0"/>
          <a:chOff x="0" y="0"/>
          <a:chExt cx="0" cy="0"/>
        </a:xfrm>
      </p:grpSpPr>
      <p:sp>
        <p:nvSpPr>
          <p:cNvPr id="12547" name="Google Shape;12547;p40"/>
          <p:cNvSpPr txBox="1"/>
          <p:nvPr>
            <p:ph idx="1" type="body"/>
          </p:nvPr>
        </p:nvSpPr>
        <p:spPr>
          <a:xfrm>
            <a:off x="304006" y="228600"/>
            <a:ext cx="11277000" cy="55167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FF0000"/>
              </a:buClr>
              <a:buSzPts val="3200"/>
              <a:buNone/>
            </a:pPr>
            <a:r>
              <a:rPr b="1" i="0" lang="en-US" u="none" strike="noStrike">
                <a:solidFill>
                  <a:srgbClr val="FF0000"/>
                </a:solidFill>
                <a:latin typeface="Calibri"/>
                <a:ea typeface="Calibri"/>
                <a:cs typeface="Calibri"/>
                <a:sym typeface="Calibri"/>
              </a:rPr>
              <a:t>Treatment</a:t>
            </a:r>
            <a:endParaRPr b="1" i="0" sz="3500" u="none" strike="noStrike">
              <a:solidFill>
                <a:srgbClr val="FF0000"/>
              </a:solidFill>
              <a:latin typeface="Calibri"/>
              <a:ea typeface="Calibri"/>
              <a:cs typeface="Calibri"/>
              <a:sym typeface="Calibri"/>
            </a:endParaRPr>
          </a:p>
          <a:p>
            <a:pPr indent="-342900" lvl="0" marL="342900" rtl="0" algn="l">
              <a:spcBef>
                <a:spcPts val="640"/>
              </a:spcBef>
              <a:spcAft>
                <a:spcPts val="0"/>
              </a:spcAft>
              <a:buClr>
                <a:schemeClr val="dk1"/>
              </a:buClr>
              <a:buSzPts val="3200"/>
              <a:buChar char="•"/>
            </a:pPr>
            <a:r>
              <a:rPr b="0" i="0" lang="en-US" u="none" strike="noStrike">
                <a:latin typeface="Calibri"/>
                <a:ea typeface="Calibri"/>
                <a:cs typeface="Calibri"/>
                <a:sym typeface="Calibri"/>
              </a:rPr>
              <a:t> </a:t>
            </a:r>
            <a:r>
              <a:rPr b="0" i="0" lang="en-US" sz="2800" u="none" strike="noStrike">
                <a:latin typeface="Calibri"/>
                <a:ea typeface="Calibri"/>
                <a:cs typeface="Calibri"/>
                <a:sym typeface="Calibri"/>
              </a:rPr>
              <a:t>Symptom control: </a:t>
            </a:r>
            <a:r>
              <a:rPr b="1" i="0" lang="en-US" sz="2800" u="none" strike="noStrike">
                <a:latin typeface="Calibri"/>
                <a:ea typeface="Calibri"/>
                <a:cs typeface="Calibri"/>
                <a:sym typeface="Calibri"/>
              </a:rPr>
              <a:t>beta blockers</a:t>
            </a:r>
            <a:endParaRPr/>
          </a:p>
          <a:p>
            <a:pPr indent="0" lvl="0" marL="0" rtl="0" algn="l">
              <a:spcBef>
                <a:spcPts val="480"/>
              </a:spcBef>
              <a:spcAft>
                <a:spcPts val="0"/>
              </a:spcAft>
              <a:buClr>
                <a:schemeClr val="dk1"/>
              </a:buClr>
              <a:buSzPts val="2400"/>
              <a:buNone/>
            </a:pPr>
            <a:r>
              <a:rPr b="0" i="0" lang="en-US" sz="2400" u="none" strike="noStrike">
                <a:latin typeface="Calibri"/>
                <a:ea typeface="Calibri"/>
                <a:cs typeface="Calibri"/>
                <a:sym typeface="Calibri"/>
              </a:rPr>
              <a:t>            Used for initial treatment of symptoms</a:t>
            </a:r>
            <a:endParaRPr/>
          </a:p>
          <a:p>
            <a:pPr indent="0" lvl="0" marL="0" rtl="0" algn="l">
              <a:spcBef>
                <a:spcPts val="480"/>
              </a:spcBef>
              <a:spcAft>
                <a:spcPts val="0"/>
              </a:spcAft>
              <a:buClr>
                <a:schemeClr val="dk1"/>
              </a:buClr>
              <a:buSzPts val="2400"/>
              <a:buNone/>
            </a:pPr>
            <a:r>
              <a:rPr b="0" i="0" lang="en-US" sz="2400" u="none" strike="noStrike">
                <a:latin typeface="Calibri"/>
                <a:ea typeface="Calibri"/>
                <a:cs typeface="Calibri"/>
                <a:sym typeface="Calibri"/>
              </a:rPr>
              <a:t>            Improves </a:t>
            </a:r>
            <a:r>
              <a:rPr b="0" i="0" lang="en-US" sz="2400" u="sng" strike="noStrike">
                <a:latin typeface="Calibri"/>
                <a:ea typeface="Calibri"/>
                <a:cs typeface="Calibri"/>
                <a:sym typeface="Calibri"/>
              </a:rPr>
              <a:t>tachycardia</a:t>
            </a:r>
            <a:r>
              <a:rPr b="0" i="0" lang="en-US" sz="2400" u="none" strike="noStrike">
                <a:latin typeface="Calibri"/>
                <a:ea typeface="Calibri"/>
                <a:cs typeface="Calibri"/>
                <a:sym typeface="Calibri"/>
              </a:rPr>
              <a:t>, </a:t>
            </a:r>
            <a:r>
              <a:rPr b="0" i="0" lang="en-US" sz="2400" u="sng" strike="noStrike">
                <a:latin typeface="Calibri"/>
                <a:ea typeface="Calibri"/>
                <a:cs typeface="Calibri"/>
                <a:sym typeface="Calibri"/>
              </a:rPr>
              <a:t>tremor</a:t>
            </a:r>
            <a:r>
              <a:rPr b="0" i="0" lang="en-US" sz="2400" u="none" strike="noStrike">
                <a:latin typeface="Calibri"/>
                <a:ea typeface="Calibri"/>
                <a:cs typeface="Calibri"/>
                <a:sym typeface="Calibri"/>
              </a:rPr>
              <a:t>, </a:t>
            </a:r>
            <a:r>
              <a:rPr b="0" i="0" lang="en-US" sz="2400" u="sng" strike="noStrike">
                <a:latin typeface="Calibri"/>
                <a:ea typeface="Calibri"/>
                <a:cs typeface="Calibri"/>
                <a:sym typeface="Calibri"/>
              </a:rPr>
              <a:t>heat intolerance</a:t>
            </a:r>
            <a:r>
              <a:rPr b="0" i="0" lang="en-US" sz="2400" u="none" strike="noStrike">
                <a:latin typeface="Calibri"/>
                <a:ea typeface="Calibri"/>
                <a:cs typeface="Calibri"/>
                <a:sym typeface="Calibri"/>
              </a:rPr>
              <a:t>, and </a:t>
            </a:r>
            <a:r>
              <a:rPr b="0" i="0" lang="en-US" sz="2400" u="sng" strike="noStrike">
                <a:latin typeface="Calibri"/>
                <a:ea typeface="Calibri"/>
                <a:cs typeface="Calibri"/>
                <a:sym typeface="Calibri"/>
              </a:rPr>
              <a:t>nervousness </a:t>
            </a:r>
            <a:endParaRPr/>
          </a:p>
          <a:p>
            <a:pPr indent="-342900" lvl="0" marL="342900" rtl="0" algn="l">
              <a:spcBef>
                <a:spcPts val="560"/>
              </a:spcBef>
              <a:spcAft>
                <a:spcPts val="0"/>
              </a:spcAft>
              <a:buClr>
                <a:schemeClr val="dk1"/>
              </a:buClr>
              <a:buSzPts val="2800"/>
              <a:buChar char="•"/>
            </a:pPr>
            <a:r>
              <a:rPr b="0" i="0" lang="en-US" sz="2800" u="none" strike="noStrike">
                <a:latin typeface="Calibri"/>
                <a:ea typeface="Calibri"/>
                <a:cs typeface="Calibri"/>
                <a:sym typeface="Calibri"/>
              </a:rPr>
              <a:t>Decrease thyroid hormone synthesis</a:t>
            </a:r>
            <a:endParaRPr/>
          </a:p>
          <a:p>
            <a:pPr indent="0" lvl="0" marL="0" rtl="0" algn="l">
              <a:spcBef>
                <a:spcPts val="480"/>
              </a:spcBef>
              <a:spcAft>
                <a:spcPts val="0"/>
              </a:spcAft>
              <a:buClr>
                <a:schemeClr val="dk1"/>
              </a:buClr>
              <a:buSzPts val="2400"/>
              <a:buNone/>
            </a:pPr>
            <a:r>
              <a:rPr b="0" i="0" lang="en-US" sz="2400" u="none" strike="noStrike">
                <a:latin typeface="Calibri"/>
                <a:ea typeface="Calibri"/>
                <a:cs typeface="Calibri"/>
                <a:sym typeface="Calibri"/>
              </a:rPr>
              <a:t> </a:t>
            </a:r>
            <a:endParaRPr sz="2800"/>
          </a:p>
        </p:txBody>
      </p:sp>
      <p:pic>
        <p:nvPicPr>
          <p:cNvPr descr="Related image" id="12548" name="Google Shape;12548;p40"/>
          <p:cNvPicPr preferRelativeResize="0"/>
          <p:nvPr/>
        </p:nvPicPr>
        <p:blipFill rotWithShape="1">
          <a:blip r:embed="rId3">
            <a:alphaModFix/>
          </a:blip>
          <a:srcRect b="4987" l="1939" r="1066" t="19099"/>
          <a:stretch/>
        </p:blipFill>
        <p:spPr>
          <a:xfrm>
            <a:off x="1100469" y="2752299"/>
            <a:ext cx="7346950" cy="39624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52" name="Shape 12552"/>
        <p:cNvGrpSpPr/>
        <p:nvPr/>
      </p:nvGrpSpPr>
      <p:grpSpPr>
        <a:xfrm>
          <a:off x="0" y="0"/>
          <a:ext cx="0" cy="0"/>
          <a:chOff x="0" y="0"/>
          <a:chExt cx="0" cy="0"/>
        </a:xfrm>
      </p:grpSpPr>
      <p:sp>
        <p:nvSpPr>
          <p:cNvPr id="12553" name="Google Shape;12553;p41"/>
          <p:cNvSpPr txBox="1"/>
          <p:nvPr>
            <p:ph type="title"/>
          </p:nvPr>
        </p:nvSpPr>
        <p:spPr>
          <a:xfrm>
            <a:off x="793559" y="386930"/>
            <a:ext cx="10064700" cy="9084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0000"/>
              </a:buClr>
              <a:buSzPts val="4800"/>
              <a:buFont typeface="Calibri"/>
              <a:buNone/>
            </a:pPr>
            <a:r>
              <a:rPr b="1" lang="en-US" sz="4800">
                <a:solidFill>
                  <a:srgbClr val="FF0000"/>
                </a:solidFill>
                <a:latin typeface="Calibri"/>
                <a:ea typeface="Calibri"/>
                <a:cs typeface="Calibri"/>
                <a:sym typeface="Calibri"/>
              </a:rPr>
              <a:t>Multinodular goitre</a:t>
            </a:r>
            <a:endParaRPr b="1" sz="4800">
              <a:solidFill>
                <a:srgbClr val="FF0000"/>
              </a:solidFill>
              <a:latin typeface="Calibri"/>
              <a:ea typeface="Calibri"/>
              <a:cs typeface="Calibri"/>
              <a:sym typeface="Calibri"/>
            </a:endParaRPr>
          </a:p>
        </p:txBody>
      </p:sp>
      <p:pic>
        <p:nvPicPr>
          <p:cNvPr id="12554" name="Google Shape;12554;p41"/>
          <p:cNvPicPr preferRelativeResize="0"/>
          <p:nvPr/>
        </p:nvPicPr>
        <p:blipFill rotWithShape="1">
          <a:blip r:embed="rId3">
            <a:alphaModFix/>
          </a:blip>
          <a:srcRect b="0" l="0" r="0" t="0"/>
          <a:stretch/>
        </p:blipFill>
        <p:spPr>
          <a:xfrm>
            <a:off x="8377343" y="2057400"/>
            <a:ext cx="3191820" cy="2590800"/>
          </a:xfrm>
          <a:prstGeom prst="rect">
            <a:avLst/>
          </a:prstGeom>
          <a:noFill/>
          <a:ln>
            <a:noFill/>
          </a:ln>
        </p:spPr>
      </p:pic>
      <p:sp>
        <p:nvSpPr>
          <p:cNvPr id="12555" name="Google Shape;12555;p41"/>
          <p:cNvSpPr txBox="1"/>
          <p:nvPr>
            <p:ph idx="1" type="body"/>
          </p:nvPr>
        </p:nvSpPr>
        <p:spPr>
          <a:xfrm>
            <a:off x="412558" y="2057400"/>
            <a:ext cx="7947300" cy="30900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latin typeface="Calibri"/>
                <a:ea typeface="Calibri"/>
                <a:cs typeface="Calibri"/>
                <a:sym typeface="Calibri"/>
              </a:rPr>
              <a:t>Excess production of thyroid  hormones from functionally  autonomous thyroid nodules which  do not require the stimulation from  TSH.</a:t>
            </a:r>
            <a:endParaRPr/>
          </a:p>
          <a:p>
            <a:pPr indent="-50800" lvl="0" marL="228600" rtl="0" algn="l">
              <a:lnSpc>
                <a:spcPct val="90000"/>
              </a:lnSpc>
              <a:spcBef>
                <a:spcPts val="1000"/>
              </a:spcBef>
              <a:spcAft>
                <a:spcPts val="0"/>
              </a:spcAft>
              <a:buClr>
                <a:schemeClr val="dk1"/>
              </a:buClr>
              <a:buSzPts val="2800"/>
              <a:buNone/>
            </a:pPr>
            <a:r>
              <a:t/>
            </a:r>
            <a:endParaRPr>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800"/>
              <a:buChar char="•"/>
            </a:pPr>
            <a:r>
              <a:rPr lang="en-US">
                <a:latin typeface="Calibri"/>
                <a:ea typeface="Calibri"/>
                <a:cs typeface="Calibri"/>
                <a:sym typeface="Calibri"/>
              </a:rPr>
              <a:t>Occurs in individual over 60 years of  age and females are mostly affected. </a:t>
            </a:r>
            <a:endParaRPr>
              <a:latin typeface="Calibri"/>
              <a:ea typeface="Calibri"/>
              <a:cs typeface="Calibri"/>
              <a:sym typeface="Calibri"/>
            </a:endParaRPr>
          </a:p>
          <a:p>
            <a:pPr indent="-50800" lvl="0" marL="228600" rtl="0" algn="l">
              <a:lnSpc>
                <a:spcPct val="90000"/>
              </a:lnSpc>
              <a:spcBef>
                <a:spcPts val="1000"/>
              </a:spcBef>
              <a:spcAft>
                <a:spcPts val="0"/>
              </a:spcAft>
              <a:buClr>
                <a:schemeClr val="dk1"/>
              </a:buClr>
              <a:buSzPts val="2800"/>
              <a:buNone/>
            </a:pPr>
            <a:r>
              <a:t/>
            </a:r>
            <a:endParaRPr>
              <a:latin typeface="Calibri"/>
              <a:ea typeface="Calibri"/>
              <a:cs typeface="Calibri"/>
              <a:sym typeface="Calibri"/>
            </a:endParaRPr>
          </a:p>
          <a:p>
            <a:pPr indent="-50800" lvl="0" marL="228600" rtl="0" algn="l">
              <a:lnSpc>
                <a:spcPct val="90000"/>
              </a:lnSpc>
              <a:spcBef>
                <a:spcPts val="1000"/>
              </a:spcBef>
              <a:spcAft>
                <a:spcPts val="0"/>
              </a:spcAft>
              <a:buClr>
                <a:schemeClr val="dk1"/>
              </a:buClr>
              <a:buSzPts val="2800"/>
              <a:buNone/>
            </a:pPr>
            <a:r>
              <a:t/>
            </a:r>
            <a:endParaRPr>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59" name="Shape 12559"/>
        <p:cNvGrpSpPr/>
        <p:nvPr/>
      </p:nvGrpSpPr>
      <p:grpSpPr>
        <a:xfrm>
          <a:off x="0" y="0"/>
          <a:ext cx="0" cy="0"/>
          <a:chOff x="0" y="0"/>
          <a:chExt cx="0" cy="0"/>
        </a:xfrm>
      </p:grpSpPr>
      <p:sp>
        <p:nvSpPr>
          <p:cNvPr id="12560" name="Google Shape;12560;p42"/>
          <p:cNvSpPr txBox="1"/>
          <p:nvPr>
            <p:ph idx="1" type="body"/>
          </p:nvPr>
        </p:nvSpPr>
        <p:spPr>
          <a:xfrm>
            <a:off x="532606" y="381000"/>
            <a:ext cx="10439400" cy="518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00"/>
              </a:buClr>
              <a:buSzPts val="3200"/>
              <a:buNone/>
            </a:pPr>
            <a:r>
              <a:rPr b="1" lang="en-US" sz="3200">
                <a:solidFill>
                  <a:srgbClr val="FF0000"/>
                </a:solidFill>
                <a:latin typeface="Calibri"/>
                <a:ea typeface="Calibri"/>
                <a:cs typeface="Calibri"/>
                <a:sym typeface="Calibri"/>
              </a:rPr>
              <a:t>Symptoms</a:t>
            </a:r>
            <a:endParaRPr/>
          </a:p>
          <a:p>
            <a:pPr indent="0" lvl="0" marL="0" rtl="0" algn="l">
              <a:lnSpc>
                <a:spcPct val="90000"/>
              </a:lnSpc>
              <a:spcBef>
                <a:spcPts val="1000"/>
              </a:spcBef>
              <a:spcAft>
                <a:spcPts val="0"/>
              </a:spcAft>
              <a:buClr>
                <a:schemeClr val="dk1"/>
              </a:buClr>
              <a:buSzPts val="3200"/>
              <a:buNone/>
            </a:pPr>
            <a:r>
              <a:t/>
            </a:r>
            <a:endParaRPr b="1" sz="3200">
              <a:solidFill>
                <a:srgbClr val="FF0000"/>
              </a:solidFill>
              <a:latin typeface="Calibri"/>
              <a:ea typeface="Calibri"/>
              <a:cs typeface="Calibri"/>
              <a:sym typeface="Calibri"/>
            </a:endParaRPr>
          </a:p>
          <a:p>
            <a:pPr indent="-228600" lvl="0" marL="228600" rtl="0" algn="l">
              <a:lnSpc>
                <a:spcPct val="150000"/>
              </a:lnSpc>
              <a:spcBef>
                <a:spcPts val="1000"/>
              </a:spcBef>
              <a:spcAft>
                <a:spcPts val="0"/>
              </a:spcAft>
              <a:buClr>
                <a:schemeClr val="dk1"/>
              </a:buClr>
              <a:buSzPts val="2800"/>
              <a:buChar char="•"/>
            </a:pPr>
            <a:r>
              <a:rPr lang="en-US">
                <a:latin typeface="Calibri"/>
                <a:ea typeface="Calibri"/>
                <a:cs typeface="Calibri"/>
                <a:sym typeface="Calibri"/>
              </a:rPr>
              <a:t>Large goitre with or without tracheal compression. </a:t>
            </a:r>
            <a:endParaRPr/>
          </a:p>
          <a:p>
            <a:pPr indent="-228600" lvl="0" marL="228600" rtl="0" algn="l">
              <a:lnSpc>
                <a:spcPct val="150000"/>
              </a:lnSpc>
              <a:spcBef>
                <a:spcPts val="1000"/>
              </a:spcBef>
              <a:spcAft>
                <a:spcPts val="0"/>
              </a:spcAft>
              <a:buClr>
                <a:schemeClr val="dk1"/>
              </a:buClr>
              <a:buSzPts val="2800"/>
              <a:buChar char="•"/>
            </a:pPr>
            <a:r>
              <a:rPr lang="en-US">
                <a:latin typeface="Calibri"/>
                <a:ea typeface="Calibri"/>
                <a:cs typeface="Calibri"/>
                <a:sym typeface="Calibri"/>
              </a:rPr>
              <a:t>Goitre is nodular or lobulated, often palpable. </a:t>
            </a:r>
            <a:endParaRPr/>
          </a:p>
          <a:p>
            <a:pPr indent="-228600" lvl="0" marL="228600" rtl="0" algn="l">
              <a:lnSpc>
                <a:spcPct val="150000"/>
              </a:lnSpc>
              <a:spcBef>
                <a:spcPts val="1000"/>
              </a:spcBef>
              <a:spcAft>
                <a:spcPts val="0"/>
              </a:spcAft>
              <a:buClr>
                <a:schemeClr val="dk1"/>
              </a:buClr>
              <a:buSzPts val="2800"/>
              <a:buChar char="•"/>
            </a:pPr>
            <a:r>
              <a:rPr lang="en-US">
                <a:latin typeface="Calibri"/>
                <a:ea typeface="Calibri"/>
                <a:cs typeface="Calibri"/>
                <a:sym typeface="Calibri"/>
              </a:rPr>
              <a:t>Large goitre cause mediastinal compression with stridor, dysphagia and obstruction of superior vena cava. </a:t>
            </a:r>
            <a:endParaRPr/>
          </a:p>
          <a:p>
            <a:pPr indent="-228600" lvl="0" marL="228600" rtl="0" algn="l">
              <a:lnSpc>
                <a:spcPct val="150000"/>
              </a:lnSpc>
              <a:spcBef>
                <a:spcPts val="1000"/>
              </a:spcBef>
              <a:spcAft>
                <a:spcPts val="0"/>
              </a:spcAft>
              <a:buClr>
                <a:schemeClr val="dk1"/>
              </a:buClr>
              <a:buSzPts val="2800"/>
              <a:buChar char="•"/>
            </a:pPr>
            <a:r>
              <a:rPr lang="en-US">
                <a:latin typeface="Calibri"/>
                <a:ea typeface="Calibri"/>
                <a:cs typeface="Calibri"/>
                <a:sym typeface="Calibri"/>
              </a:rPr>
              <a:t>Hoarseness </a:t>
            </a:r>
            <a:endParaRPr/>
          </a:p>
          <a:p>
            <a:pPr indent="0" lvl="0" marL="0" rtl="0" algn="l">
              <a:lnSpc>
                <a:spcPct val="90000"/>
              </a:lnSpc>
              <a:spcBef>
                <a:spcPts val="1000"/>
              </a:spcBef>
              <a:spcAft>
                <a:spcPts val="0"/>
              </a:spcAft>
              <a:buClr>
                <a:schemeClr val="dk1"/>
              </a:buClr>
              <a:buSzPts val="2000"/>
              <a:buNone/>
            </a:pPr>
            <a:r>
              <a:t/>
            </a:r>
            <a:endParaRPr sz="2000">
              <a:latin typeface="Calibri"/>
              <a:ea typeface="Calibri"/>
              <a:cs typeface="Calibri"/>
              <a:sym typeface="Calibri"/>
            </a:endParaRPr>
          </a:p>
        </p:txBody>
      </p:sp>
      <p:pic>
        <p:nvPicPr>
          <p:cNvPr descr="A collage of a person&amp;#39;s face&#10;&#10;Description automatically generated" id="12561" name="Google Shape;12561;p42"/>
          <p:cNvPicPr preferRelativeResize="0"/>
          <p:nvPr/>
        </p:nvPicPr>
        <p:blipFill rotWithShape="1">
          <a:blip r:embed="rId3">
            <a:alphaModFix/>
          </a:blip>
          <a:srcRect b="0" l="0" r="0" t="0"/>
          <a:stretch/>
        </p:blipFill>
        <p:spPr>
          <a:xfrm>
            <a:off x="7314406" y="3886200"/>
            <a:ext cx="3778008" cy="262605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5" name="Shape 12565"/>
        <p:cNvGrpSpPr/>
        <p:nvPr/>
      </p:nvGrpSpPr>
      <p:grpSpPr>
        <a:xfrm>
          <a:off x="0" y="0"/>
          <a:ext cx="0" cy="0"/>
          <a:chOff x="0" y="0"/>
          <a:chExt cx="0" cy="0"/>
        </a:xfrm>
      </p:grpSpPr>
      <p:sp>
        <p:nvSpPr>
          <p:cNvPr id="12566" name="Google Shape;12566;p43"/>
          <p:cNvSpPr txBox="1"/>
          <p:nvPr>
            <p:ph idx="1" type="body"/>
          </p:nvPr>
        </p:nvSpPr>
        <p:spPr>
          <a:xfrm>
            <a:off x="307975" y="609600"/>
            <a:ext cx="10972200" cy="5338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3200"/>
              <a:buNone/>
            </a:pPr>
            <a:r>
              <a:rPr b="1" lang="en-US" sz="3200">
                <a:solidFill>
                  <a:srgbClr val="FF0000"/>
                </a:solidFill>
                <a:latin typeface="Calibri"/>
                <a:ea typeface="Calibri"/>
                <a:cs typeface="Calibri"/>
                <a:sym typeface="Calibri"/>
              </a:rPr>
              <a:t>Investigations</a:t>
            </a:r>
            <a:endParaRPr/>
          </a:p>
          <a:p>
            <a:pPr indent="0" lvl="0" marL="0" rtl="0" algn="l">
              <a:lnSpc>
                <a:spcPct val="150000"/>
              </a:lnSpc>
              <a:spcBef>
                <a:spcPts val="1000"/>
              </a:spcBef>
              <a:spcAft>
                <a:spcPts val="0"/>
              </a:spcAft>
              <a:buClr>
                <a:schemeClr val="dk1"/>
              </a:buClr>
              <a:buSzPts val="2800"/>
              <a:buNone/>
            </a:pPr>
            <a:r>
              <a:rPr b="1" lang="en-US">
                <a:latin typeface="Calibri"/>
                <a:ea typeface="Calibri"/>
                <a:cs typeface="Calibri"/>
                <a:sym typeface="Calibri"/>
              </a:rPr>
              <a:t>1. TSH</a:t>
            </a:r>
            <a:r>
              <a:rPr lang="en-US">
                <a:latin typeface="Calibri"/>
                <a:ea typeface="Calibri"/>
                <a:cs typeface="Calibri"/>
                <a:sym typeface="Calibri"/>
              </a:rPr>
              <a:t>: Low </a:t>
            </a:r>
            <a:endParaRPr/>
          </a:p>
          <a:p>
            <a:pPr indent="0" lvl="0" marL="0" rtl="0" algn="l">
              <a:lnSpc>
                <a:spcPct val="150000"/>
              </a:lnSpc>
              <a:spcBef>
                <a:spcPts val="1000"/>
              </a:spcBef>
              <a:spcAft>
                <a:spcPts val="0"/>
              </a:spcAft>
              <a:buClr>
                <a:schemeClr val="dk1"/>
              </a:buClr>
              <a:buSzPts val="2800"/>
              <a:buNone/>
            </a:pPr>
            <a:r>
              <a:rPr b="1" lang="en-US">
                <a:latin typeface="Calibri"/>
                <a:ea typeface="Calibri"/>
                <a:cs typeface="Calibri"/>
                <a:sym typeface="Calibri"/>
              </a:rPr>
              <a:t>2. T3,T4</a:t>
            </a:r>
            <a:r>
              <a:rPr lang="en-US">
                <a:latin typeface="Calibri"/>
                <a:ea typeface="Calibri"/>
                <a:cs typeface="Calibri"/>
                <a:sym typeface="Calibri"/>
              </a:rPr>
              <a:t>: High </a:t>
            </a:r>
            <a:endParaRPr/>
          </a:p>
          <a:p>
            <a:pPr indent="0" lvl="0" marL="0" rtl="0" algn="l">
              <a:lnSpc>
                <a:spcPct val="150000"/>
              </a:lnSpc>
              <a:spcBef>
                <a:spcPts val="1000"/>
              </a:spcBef>
              <a:spcAft>
                <a:spcPts val="0"/>
              </a:spcAft>
              <a:buClr>
                <a:schemeClr val="dk1"/>
              </a:buClr>
              <a:buSzPts val="2800"/>
              <a:buNone/>
            </a:pPr>
            <a:r>
              <a:rPr b="1" lang="en-US">
                <a:latin typeface="Calibri"/>
                <a:ea typeface="Calibri"/>
                <a:cs typeface="Calibri"/>
                <a:sym typeface="Calibri"/>
              </a:rPr>
              <a:t>3. Radioactive iodine uptake</a:t>
            </a:r>
            <a:r>
              <a:rPr lang="en-US">
                <a:latin typeface="Calibri"/>
                <a:ea typeface="Calibri"/>
                <a:cs typeface="Calibri"/>
                <a:sym typeface="Calibri"/>
              </a:rPr>
              <a:t>: hot nodule (Hyperthyroidism).</a:t>
            </a:r>
            <a:br>
              <a:rPr lang="en-US">
                <a:latin typeface="Calibri"/>
                <a:ea typeface="Calibri"/>
                <a:cs typeface="Calibri"/>
                <a:sym typeface="Calibri"/>
              </a:rPr>
            </a:br>
            <a:r>
              <a:rPr b="1" lang="en-US">
                <a:latin typeface="Calibri"/>
                <a:ea typeface="Calibri"/>
                <a:cs typeface="Calibri"/>
                <a:sym typeface="Calibri"/>
              </a:rPr>
              <a:t>4. Antibodies</a:t>
            </a:r>
            <a:r>
              <a:rPr lang="en-US">
                <a:latin typeface="Calibri"/>
                <a:ea typeface="Calibri"/>
                <a:cs typeface="Calibri"/>
                <a:sym typeface="Calibri"/>
              </a:rPr>
              <a:t>: Thyroid stimulating antibodies is negative. </a:t>
            </a:r>
            <a:endParaRPr/>
          </a:p>
          <a:p>
            <a:pPr indent="0" lvl="0" marL="0" rtl="0" algn="l">
              <a:lnSpc>
                <a:spcPct val="150000"/>
              </a:lnSpc>
              <a:spcBef>
                <a:spcPts val="1000"/>
              </a:spcBef>
              <a:spcAft>
                <a:spcPts val="0"/>
              </a:spcAft>
              <a:buClr>
                <a:schemeClr val="dk1"/>
              </a:buClr>
              <a:buSzPts val="2800"/>
              <a:buNone/>
            </a:pPr>
            <a:r>
              <a:t/>
            </a:r>
            <a:endParaRPr>
              <a:latin typeface="Calibri"/>
              <a:ea typeface="Calibri"/>
              <a:cs typeface="Calibri"/>
              <a:sym typeface="Calibri"/>
            </a:endParaRPr>
          </a:p>
        </p:txBody>
      </p:sp>
      <p:sp>
        <p:nvSpPr>
          <p:cNvPr descr="Hyperthyroidism and Thyrotoxicosis Workup: Approach Considerations, TSH and  Thyroid Hormone Levels, Autoantibody Studies" id="12567" name="Google Shape;12567;p43"/>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descr="Hyperthyroidism and Thyrotoxicosis Workup: Approach Considerations, TSH and  Thyroid Hormone Levels, Autoantibody Studies" id="12568" name="Google Shape;12568;p43"/>
          <p:cNvSpPr/>
          <p:nvPr/>
        </p:nvSpPr>
        <p:spPr>
          <a:xfrm>
            <a:off x="307975" y="7937"/>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12569" name="Google Shape;12569;p43"/>
          <p:cNvPicPr preferRelativeResize="0"/>
          <p:nvPr/>
        </p:nvPicPr>
        <p:blipFill rotWithShape="1">
          <a:blip r:embed="rId3">
            <a:alphaModFix/>
          </a:blip>
          <a:srcRect b="0" l="0" r="55442" t="52841"/>
          <a:stretch/>
        </p:blipFill>
        <p:spPr>
          <a:xfrm>
            <a:off x="9067006" y="3657600"/>
            <a:ext cx="2623388" cy="2769193"/>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3" name="Shape 12573"/>
        <p:cNvGrpSpPr/>
        <p:nvPr/>
      </p:nvGrpSpPr>
      <p:grpSpPr>
        <a:xfrm>
          <a:off x="0" y="0"/>
          <a:ext cx="0" cy="0"/>
          <a:chOff x="0" y="0"/>
          <a:chExt cx="0" cy="0"/>
        </a:xfrm>
      </p:grpSpPr>
      <p:grpSp>
        <p:nvGrpSpPr>
          <p:cNvPr id="12574" name="Google Shape;12574;p44"/>
          <p:cNvGrpSpPr/>
          <p:nvPr/>
        </p:nvGrpSpPr>
        <p:grpSpPr>
          <a:xfrm>
            <a:off x="1068817" y="229080"/>
            <a:ext cx="9887366" cy="6414008"/>
            <a:chOff x="917211" y="480"/>
            <a:chExt cx="9887366" cy="6414008"/>
          </a:xfrm>
        </p:grpSpPr>
        <p:sp>
          <p:nvSpPr>
            <p:cNvPr id="12575" name="Google Shape;12575;p44"/>
            <p:cNvSpPr/>
            <p:nvPr/>
          </p:nvSpPr>
          <p:spPr>
            <a:xfrm>
              <a:off x="8481381" y="2694333"/>
              <a:ext cx="1161600" cy="552900"/>
            </a:xfrm>
            <a:custGeom>
              <a:rect b="b" l="l" r="r" t="t"/>
              <a:pathLst>
                <a:path extrusionOk="0" h="120000" w="120000">
                  <a:moveTo>
                    <a:pt x="0" y="0"/>
                  </a:moveTo>
                  <a:lnTo>
                    <a:pt x="0" y="81777"/>
                  </a:lnTo>
                  <a:lnTo>
                    <a:pt x="120000" y="81777"/>
                  </a:lnTo>
                  <a:lnTo>
                    <a:pt x="120000" y="120000"/>
                  </a:lnTo>
                </a:path>
              </a:pathLst>
            </a:custGeom>
            <a:noFill/>
            <a:ln cap="flat" cmpd="sng" w="19050">
              <a:solidFill>
                <a:srgbClr val="105675"/>
              </a:solidFill>
              <a:prstDash val="solid"/>
              <a:miter lim="800000"/>
              <a:headEnd len="sm" w="sm" type="none"/>
              <a:tailEnd len="sm" w="sm" type="none"/>
            </a:ln>
          </p:spPr>
        </p:sp>
        <p:sp>
          <p:nvSpPr>
            <p:cNvPr id="12576" name="Google Shape;12576;p44"/>
            <p:cNvSpPr/>
            <p:nvPr/>
          </p:nvSpPr>
          <p:spPr>
            <a:xfrm>
              <a:off x="7319793" y="2694333"/>
              <a:ext cx="1161600" cy="552900"/>
            </a:xfrm>
            <a:custGeom>
              <a:rect b="b" l="l" r="r" t="t"/>
              <a:pathLst>
                <a:path extrusionOk="0" h="120000" w="120000">
                  <a:moveTo>
                    <a:pt x="120000" y="0"/>
                  </a:moveTo>
                  <a:lnTo>
                    <a:pt x="120000" y="81777"/>
                  </a:lnTo>
                  <a:lnTo>
                    <a:pt x="0" y="81777"/>
                  </a:lnTo>
                  <a:lnTo>
                    <a:pt x="0" y="120000"/>
                  </a:lnTo>
                </a:path>
              </a:pathLst>
            </a:custGeom>
            <a:noFill/>
            <a:ln cap="flat" cmpd="sng" w="19050">
              <a:solidFill>
                <a:srgbClr val="105675"/>
              </a:solidFill>
              <a:prstDash val="solid"/>
              <a:miter lim="800000"/>
              <a:headEnd len="sm" w="sm" type="none"/>
              <a:tailEnd len="sm" w="sm" type="none"/>
            </a:ln>
          </p:spPr>
        </p:sp>
        <p:sp>
          <p:nvSpPr>
            <p:cNvPr id="12577" name="Google Shape;12577;p44"/>
            <p:cNvSpPr/>
            <p:nvPr/>
          </p:nvSpPr>
          <p:spPr>
            <a:xfrm>
              <a:off x="5956745" y="934526"/>
              <a:ext cx="2524500" cy="552900"/>
            </a:xfrm>
            <a:custGeom>
              <a:rect b="b" l="l" r="r" t="t"/>
              <a:pathLst>
                <a:path extrusionOk="0" h="120000" w="120000">
                  <a:moveTo>
                    <a:pt x="0" y="0"/>
                  </a:moveTo>
                  <a:lnTo>
                    <a:pt x="0" y="81777"/>
                  </a:lnTo>
                  <a:lnTo>
                    <a:pt x="120000" y="81777"/>
                  </a:lnTo>
                  <a:lnTo>
                    <a:pt x="120000" y="120000"/>
                  </a:lnTo>
                </a:path>
              </a:pathLst>
            </a:custGeom>
            <a:noFill/>
            <a:ln cap="flat" cmpd="sng" w="19050">
              <a:solidFill>
                <a:srgbClr val="0D4C67"/>
              </a:solidFill>
              <a:prstDash val="solid"/>
              <a:miter lim="800000"/>
              <a:headEnd len="sm" w="sm" type="none"/>
              <a:tailEnd len="sm" w="sm" type="none"/>
            </a:ln>
          </p:spPr>
        </p:sp>
        <p:sp>
          <p:nvSpPr>
            <p:cNvPr id="12578" name="Google Shape;12578;p44"/>
            <p:cNvSpPr/>
            <p:nvPr/>
          </p:nvSpPr>
          <p:spPr>
            <a:xfrm>
              <a:off x="4950896" y="4454140"/>
              <a:ext cx="91500" cy="552900"/>
            </a:xfrm>
            <a:custGeom>
              <a:rect b="b" l="l" r="r" t="t"/>
              <a:pathLst>
                <a:path extrusionOk="0" h="120000" w="120000">
                  <a:moveTo>
                    <a:pt x="60000" y="0"/>
                  </a:moveTo>
                  <a:lnTo>
                    <a:pt x="60000" y="120000"/>
                  </a:lnTo>
                </a:path>
              </a:pathLst>
            </a:custGeom>
            <a:noFill/>
            <a:ln cap="flat" cmpd="sng" w="19050">
              <a:solidFill>
                <a:srgbClr val="105675"/>
              </a:solidFill>
              <a:prstDash val="solid"/>
              <a:miter lim="800000"/>
              <a:headEnd len="sm" w="sm" type="none"/>
              <a:tailEnd len="sm" w="sm" type="none"/>
            </a:ln>
          </p:spPr>
        </p:sp>
        <p:sp>
          <p:nvSpPr>
            <p:cNvPr id="12579" name="Google Shape;12579;p44"/>
            <p:cNvSpPr/>
            <p:nvPr/>
          </p:nvSpPr>
          <p:spPr>
            <a:xfrm>
              <a:off x="3432109" y="2694333"/>
              <a:ext cx="1564500" cy="552900"/>
            </a:xfrm>
            <a:custGeom>
              <a:rect b="b" l="l" r="r" t="t"/>
              <a:pathLst>
                <a:path extrusionOk="0" h="120000" w="120000">
                  <a:moveTo>
                    <a:pt x="0" y="0"/>
                  </a:moveTo>
                  <a:lnTo>
                    <a:pt x="0" y="81777"/>
                  </a:lnTo>
                  <a:lnTo>
                    <a:pt x="120000" y="81777"/>
                  </a:lnTo>
                  <a:lnTo>
                    <a:pt x="120000" y="120000"/>
                  </a:lnTo>
                </a:path>
              </a:pathLst>
            </a:custGeom>
            <a:noFill/>
            <a:ln cap="flat" cmpd="sng" w="19050">
              <a:solidFill>
                <a:srgbClr val="105675"/>
              </a:solidFill>
              <a:prstDash val="solid"/>
              <a:miter lim="800000"/>
              <a:headEnd len="sm" w="sm" type="none"/>
              <a:tailEnd len="sm" w="sm" type="none"/>
            </a:ln>
          </p:spPr>
        </p:sp>
        <p:sp>
          <p:nvSpPr>
            <p:cNvPr id="12580" name="Google Shape;12580;p44"/>
            <p:cNvSpPr/>
            <p:nvPr/>
          </p:nvSpPr>
          <p:spPr>
            <a:xfrm>
              <a:off x="2224800" y="4454140"/>
              <a:ext cx="91500" cy="552900"/>
            </a:xfrm>
            <a:custGeom>
              <a:rect b="b" l="l" r="r" t="t"/>
              <a:pathLst>
                <a:path extrusionOk="0" h="120000" w="120000">
                  <a:moveTo>
                    <a:pt x="60000" y="0"/>
                  </a:moveTo>
                  <a:lnTo>
                    <a:pt x="60000" y="120000"/>
                  </a:lnTo>
                </a:path>
              </a:pathLst>
            </a:custGeom>
            <a:noFill/>
            <a:ln cap="flat" cmpd="sng" w="19050">
              <a:solidFill>
                <a:srgbClr val="105675"/>
              </a:solidFill>
              <a:prstDash val="solid"/>
              <a:miter lim="800000"/>
              <a:headEnd len="sm" w="sm" type="none"/>
              <a:tailEnd len="sm" w="sm" type="none"/>
            </a:ln>
          </p:spPr>
        </p:sp>
        <p:sp>
          <p:nvSpPr>
            <p:cNvPr id="12581" name="Google Shape;12581;p44"/>
            <p:cNvSpPr/>
            <p:nvPr/>
          </p:nvSpPr>
          <p:spPr>
            <a:xfrm>
              <a:off x="2270520" y="2694333"/>
              <a:ext cx="1161600" cy="552900"/>
            </a:xfrm>
            <a:custGeom>
              <a:rect b="b" l="l" r="r" t="t"/>
              <a:pathLst>
                <a:path extrusionOk="0" h="120000" w="120000">
                  <a:moveTo>
                    <a:pt x="120000" y="0"/>
                  </a:moveTo>
                  <a:lnTo>
                    <a:pt x="120000" y="81777"/>
                  </a:lnTo>
                  <a:lnTo>
                    <a:pt x="0" y="81777"/>
                  </a:lnTo>
                  <a:lnTo>
                    <a:pt x="0" y="120000"/>
                  </a:lnTo>
                </a:path>
              </a:pathLst>
            </a:custGeom>
            <a:noFill/>
            <a:ln cap="flat" cmpd="sng" w="19050">
              <a:solidFill>
                <a:srgbClr val="105675"/>
              </a:solidFill>
              <a:prstDash val="solid"/>
              <a:miter lim="800000"/>
              <a:headEnd len="sm" w="sm" type="none"/>
              <a:tailEnd len="sm" w="sm" type="none"/>
            </a:ln>
          </p:spPr>
        </p:sp>
        <p:sp>
          <p:nvSpPr>
            <p:cNvPr id="12582" name="Google Shape;12582;p44"/>
            <p:cNvSpPr/>
            <p:nvPr/>
          </p:nvSpPr>
          <p:spPr>
            <a:xfrm>
              <a:off x="3432109" y="934526"/>
              <a:ext cx="2524500" cy="552900"/>
            </a:xfrm>
            <a:custGeom>
              <a:rect b="b" l="l" r="r" t="t"/>
              <a:pathLst>
                <a:path extrusionOk="0" h="120000" w="120000">
                  <a:moveTo>
                    <a:pt x="120000" y="0"/>
                  </a:moveTo>
                  <a:lnTo>
                    <a:pt x="120000" y="81777"/>
                  </a:lnTo>
                  <a:lnTo>
                    <a:pt x="0" y="81777"/>
                  </a:lnTo>
                  <a:lnTo>
                    <a:pt x="0" y="120000"/>
                  </a:lnTo>
                </a:path>
              </a:pathLst>
            </a:custGeom>
            <a:noFill/>
            <a:ln cap="flat" cmpd="sng" w="19050">
              <a:solidFill>
                <a:srgbClr val="0D4C67"/>
              </a:solidFill>
              <a:prstDash val="solid"/>
              <a:miter lim="800000"/>
              <a:headEnd len="sm" w="sm" type="none"/>
              <a:tailEnd len="sm" w="sm" type="none"/>
            </a:ln>
          </p:spPr>
        </p:sp>
        <p:sp>
          <p:nvSpPr>
            <p:cNvPr id="12583" name="Google Shape;12583;p44"/>
            <p:cNvSpPr/>
            <p:nvPr/>
          </p:nvSpPr>
          <p:spPr>
            <a:xfrm>
              <a:off x="5006354" y="480"/>
              <a:ext cx="1900800" cy="933900"/>
            </a:xfrm>
            <a:prstGeom prst="roundRect">
              <a:avLst>
                <a:gd fmla="val 10000"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4" name="Google Shape;12584;p44"/>
            <p:cNvSpPr/>
            <p:nvPr/>
          </p:nvSpPr>
          <p:spPr>
            <a:xfrm>
              <a:off x="5217552" y="201118"/>
              <a:ext cx="1900800" cy="933900"/>
            </a:xfrm>
            <a:prstGeom prst="roundRect">
              <a:avLst>
                <a:gd fmla="val 10000" name="adj"/>
              </a:avLst>
            </a:prstGeom>
            <a:solidFill>
              <a:schemeClr val="lt1">
                <a:alpha val="89800"/>
              </a:schemeClr>
            </a:solidFill>
            <a:ln cap="flat" cmpd="sng" w="19050">
              <a:solidFill>
                <a:srgbClr val="12608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5" name="Google Shape;12585;p44"/>
            <p:cNvSpPr txBox="1"/>
            <p:nvPr/>
          </p:nvSpPr>
          <p:spPr>
            <a:xfrm>
              <a:off x="5244909" y="228475"/>
              <a:ext cx="1846200" cy="879300"/>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chemeClr val="dk1"/>
                </a:buClr>
                <a:buSzPts val="2100"/>
                <a:buFont typeface="Play"/>
                <a:buNone/>
              </a:pPr>
              <a:r>
                <a:rPr lang="en-US" sz="2100">
                  <a:solidFill>
                    <a:schemeClr val="dk1"/>
                  </a:solidFill>
                  <a:latin typeface="Play"/>
                  <a:ea typeface="Play"/>
                  <a:cs typeface="Play"/>
                  <a:sym typeface="Play"/>
                </a:rPr>
                <a:t>Mangement </a:t>
              </a:r>
              <a:endParaRPr sz="2100">
                <a:solidFill>
                  <a:schemeClr val="dk1"/>
                </a:solidFill>
                <a:latin typeface="Arial"/>
                <a:ea typeface="Arial"/>
                <a:cs typeface="Arial"/>
                <a:sym typeface="Arial"/>
              </a:endParaRPr>
            </a:p>
          </p:txBody>
        </p:sp>
        <p:sp>
          <p:nvSpPr>
            <p:cNvPr id="12586" name="Google Shape;12586;p44"/>
            <p:cNvSpPr/>
            <p:nvPr/>
          </p:nvSpPr>
          <p:spPr>
            <a:xfrm>
              <a:off x="2481718" y="1487337"/>
              <a:ext cx="1900800" cy="1206900"/>
            </a:xfrm>
            <a:prstGeom prst="roundRect">
              <a:avLst>
                <a:gd fmla="val 10000"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7" name="Google Shape;12587;p44"/>
            <p:cNvSpPr/>
            <p:nvPr/>
          </p:nvSpPr>
          <p:spPr>
            <a:xfrm>
              <a:off x="2692916" y="1687975"/>
              <a:ext cx="1900800" cy="1206900"/>
            </a:xfrm>
            <a:prstGeom prst="roundRect">
              <a:avLst>
                <a:gd fmla="val 10000" name="adj"/>
              </a:avLst>
            </a:prstGeom>
            <a:solidFill>
              <a:schemeClr val="lt1">
                <a:alpha val="89800"/>
              </a:schemeClr>
            </a:solidFill>
            <a:ln cap="flat" cmpd="sng" w="19050">
              <a:solidFill>
                <a:srgbClr val="12608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8" name="Google Shape;12588;p44"/>
            <p:cNvSpPr txBox="1"/>
            <p:nvPr/>
          </p:nvSpPr>
          <p:spPr>
            <a:xfrm>
              <a:off x="2728268" y="1723327"/>
              <a:ext cx="1830000" cy="1136400"/>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chemeClr val="dk1"/>
                </a:buClr>
                <a:buSzPts val="2100"/>
                <a:buFont typeface="Play"/>
                <a:buNone/>
              </a:pPr>
              <a:r>
                <a:rPr lang="en-US" sz="2100">
                  <a:solidFill>
                    <a:schemeClr val="dk1"/>
                  </a:solidFill>
                  <a:latin typeface="Play"/>
                  <a:ea typeface="Play"/>
                  <a:cs typeface="Play"/>
                  <a:sym typeface="Play"/>
                </a:rPr>
                <a:t>Not functionally active </a:t>
              </a:r>
              <a:endParaRPr sz="2100">
                <a:solidFill>
                  <a:schemeClr val="dk1"/>
                </a:solidFill>
                <a:latin typeface="Arial"/>
                <a:ea typeface="Arial"/>
                <a:cs typeface="Arial"/>
                <a:sym typeface="Arial"/>
              </a:endParaRPr>
            </a:p>
          </p:txBody>
        </p:sp>
        <p:sp>
          <p:nvSpPr>
            <p:cNvPr id="12589" name="Google Shape;12589;p44"/>
            <p:cNvSpPr/>
            <p:nvPr/>
          </p:nvSpPr>
          <p:spPr>
            <a:xfrm>
              <a:off x="917211" y="3247144"/>
              <a:ext cx="2706600" cy="1206900"/>
            </a:xfrm>
            <a:prstGeom prst="roundRect">
              <a:avLst>
                <a:gd fmla="val 10000"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0" name="Google Shape;12590;p44"/>
            <p:cNvSpPr/>
            <p:nvPr/>
          </p:nvSpPr>
          <p:spPr>
            <a:xfrm>
              <a:off x="1128409" y="3447782"/>
              <a:ext cx="2706600" cy="1206900"/>
            </a:xfrm>
            <a:prstGeom prst="roundRect">
              <a:avLst>
                <a:gd fmla="val 10000" name="adj"/>
              </a:avLst>
            </a:prstGeom>
            <a:solidFill>
              <a:schemeClr val="lt1">
                <a:alpha val="89800"/>
              </a:schemeClr>
            </a:solidFill>
            <a:ln cap="flat" cmpd="sng" w="19050">
              <a:solidFill>
                <a:srgbClr val="12608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1" name="Google Shape;12591;p44"/>
            <p:cNvSpPr txBox="1"/>
            <p:nvPr/>
          </p:nvSpPr>
          <p:spPr>
            <a:xfrm>
              <a:off x="1163761" y="3483134"/>
              <a:ext cx="2635800" cy="1136400"/>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chemeClr val="dk1"/>
                </a:buClr>
                <a:buSzPts val="2100"/>
                <a:buFont typeface="Play"/>
                <a:buNone/>
              </a:pPr>
              <a:r>
                <a:rPr lang="en-US" sz="2100">
                  <a:solidFill>
                    <a:schemeClr val="dk1"/>
                  </a:solidFill>
                  <a:latin typeface="Play"/>
                  <a:ea typeface="Play"/>
                  <a:cs typeface="Play"/>
                  <a:sym typeface="Play"/>
                </a:rPr>
                <a:t>Small size /no symptoms </a:t>
              </a:r>
              <a:endParaRPr sz="2100">
                <a:solidFill>
                  <a:schemeClr val="dk1"/>
                </a:solidFill>
                <a:latin typeface="Arial"/>
                <a:ea typeface="Arial"/>
                <a:cs typeface="Arial"/>
                <a:sym typeface="Arial"/>
              </a:endParaRPr>
            </a:p>
          </p:txBody>
        </p:sp>
        <p:sp>
          <p:nvSpPr>
            <p:cNvPr id="12592" name="Google Shape;12592;p44"/>
            <p:cNvSpPr/>
            <p:nvPr/>
          </p:nvSpPr>
          <p:spPr>
            <a:xfrm>
              <a:off x="1132256" y="5006950"/>
              <a:ext cx="2276400" cy="1206900"/>
            </a:xfrm>
            <a:prstGeom prst="roundRect">
              <a:avLst>
                <a:gd fmla="val 10000"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3" name="Google Shape;12593;p44"/>
            <p:cNvSpPr/>
            <p:nvPr/>
          </p:nvSpPr>
          <p:spPr>
            <a:xfrm>
              <a:off x="1343454" y="5207588"/>
              <a:ext cx="2276400" cy="1206900"/>
            </a:xfrm>
            <a:prstGeom prst="roundRect">
              <a:avLst>
                <a:gd fmla="val 10000" name="adj"/>
              </a:avLst>
            </a:prstGeom>
            <a:solidFill>
              <a:schemeClr val="lt1">
                <a:alpha val="89800"/>
              </a:schemeClr>
            </a:solidFill>
            <a:ln cap="flat" cmpd="sng" w="19050">
              <a:solidFill>
                <a:srgbClr val="12608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4" name="Google Shape;12594;p44"/>
            <p:cNvSpPr txBox="1"/>
            <p:nvPr/>
          </p:nvSpPr>
          <p:spPr>
            <a:xfrm>
              <a:off x="1378806" y="5242940"/>
              <a:ext cx="2205900" cy="1136400"/>
            </a:xfrm>
            <a:prstGeom prst="rect">
              <a:avLst/>
            </a:prstGeom>
            <a:noFill/>
            <a:ln>
              <a:noFill/>
            </a:ln>
          </p:spPr>
          <p:txBody>
            <a:bodyPr anchorCtr="0" anchor="ctr" bIns="80000" lIns="80000" spcFirstLastPara="1" rIns="80000" wrap="square" tIns="80000">
              <a:noAutofit/>
            </a:bodyPr>
            <a:lstStyle/>
            <a:p>
              <a:pPr indent="0" lvl="0" marL="0" marR="0" rtl="0" algn="l">
                <a:lnSpc>
                  <a:spcPct val="90000"/>
                </a:lnSpc>
                <a:spcBef>
                  <a:spcPts val="0"/>
                </a:spcBef>
                <a:spcAft>
                  <a:spcPts val="0"/>
                </a:spcAft>
                <a:buClr>
                  <a:schemeClr val="dk1"/>
                </a:buClr>
                <a:buSzPts val="2100"/>
                <a:buFont typeface="Arial"/>
                <a:buNone/>
              </a:pPr>
              <a:r>
                <a:rPr lang="en-US" sz="2100">
                  <a:solidFill>
                    <a:schemeClr val="dk1"/>
                  </a:solidFill>
                  <a:latin typeface="Arial"/>
                  <a:ea typeface="Arial"/>
                  <a:cs typeface="Arial"/>
                  <a:sym typeface="Arial"/>
                </a:rPr>
                <a:t>No treatment</a:t>
              </a:r>
              <a:endParaRPr/>
            </a:p>
            <a:p>
              <a:pPr indent="0" lvl="0" marL="0" marR="0" rtl="0" algn="l">
                <a:lnSpc>
                  <a:spcPct val="90000"/>
                </a:lnSpc>
                <a:spcBef>
                  <a:spcPts val="735"/>
                </a:spcBef>
                <a:spcAft>
                  <a:spcPts val="0"/>
                </a:spcAft>
                <a:buClr>
                  <a:schemeClr val="dk1"/>
                </a:buClr>
                <a:buSzPts val="2100"/>
                <a:buFont typeface="Arial"/>
                <a:buNone/>
              </a:pPr>
              <a:r>
                <a:rPr lang="en-US" sz="2100">
                  <a:solidFill>
                    <a:schemeClr val="dk1"/>
                  </a:solidFill>
                  <a:latin typeface="Arial"/>
                  <a:ea typeface="Arial"/>
                  <a:cs typeface="Arial"/>
                  <a:sym typeface="Arial"/>
                </a:rPr>
                <a:t>Annual followup </a:t>
              </a:r>
              <a:endParaRPr/>
            </a:p>
          </p:txBody>
        </p:sp>
        <p:sp>
          <p:nvSpPr>
            <p:cNvPr id="12595" name="Google Shape;12595;p44"/>
            <p:cNvSpPr/>
            <p:nvPr/>
          </p:nvSpPr>
          <p:spPr>
            <a:xfrm>
              <a:off x="4046225" y="3247144"/>
              <a:ext cx="1900800" cy="1206900"/>
            </a:xfrm>
            <a:prstGeom prst="roundRect">
              <a:avLst>
                <a:gd fmla="val 10000"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6" name="Google Shape;12596;p44"/>
            <p:cNvSpPr/>
            <p:nvPr/>
          </p:nvSpPr>
          <p:spPr>
            <a:xfrm>
              <a:off x="4257423" y="3447782"/>
              <a:ext cx="1900800" cy="1206900"/>
            </a:xfrm>
            <a:prstGeom prst="roundRect">
              <a:avLst>
                <a:gd fmla="val 10000" name="adj"/>
              </a:avLst>
            </a:prstGeom>
            <a:solidFill>
              <a:schemeClr val="lt1">
                <a:alpha val="89800"/>
              </a:schemeClr>
            </a:solidFill>
            <a:ln cap="flat" cmpd="sng" w="19050">
              <a:solidFill>
                <a:srgbClr val="12608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7" name="Google Shape;12597;p44"/>
            <p:cNvSpPr txBox="1"/>
            <p:nvPr/>
          </p:nvSpPr>
          <p:spPr>
            <a:xfrm>
              <a:off x="4292775" y="3483134"/>
              <a:ext cx="1830000" cy="1136400"/>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chemeClr val="dk1"/>
                </a:buClr>
                <a:buSzPts val="2100"/>
                <a:buFont typeface="Play"/>
                <a:buNone/>
              </a:pPr>
              <a:r>
                <a:rPr lang="en-US" sz="2100">
                  <a:solidFill>
                    <a:schemeClr val="dk1"/>
                  </a:solidFill>
                  <a:latin typeface="Play"/>
                  <a:ea typeface="Play"/>
                  <a:cs typeface="Play"/>
                  <a:sym typeface="Play"/>
                </a:rPr>
                <a:t>Large / compression symptoms </a:t>
              </a:r>
              <a:endParaRPr sz="2100">
                <a:solidFill>
                  <a:schemeClr val="dk1"/>
                </a:solidFill>
                <a:latin typeface="Arial"/>
                <a:ea typeface="Arial"/>
                <a:cs typeface="Arial"/>
                <a:sym typeface="Arial"/>
              </a:endParaRPr>
            </a:p>
          </p:txBody>
        </p:sp>
        <p:sp>
          <p:nvSpPr>
            <p:cNvPr id="12598" name="Google Shape;12598;p44"/>
            <p:cNvSpPr/>
            <p:nvPr/>
          </p:nvSpPr>
          <p:spPr>
            <a:xfrm>
              <a:off x="4046225" y="5006950"/>
              <a:ext cx="1900800" cy="1206900"/>
            </a:xfrm>
            <a:prstGeom prst="roundRect">
              <a:avLst>
                <a:gd fmla="val 10000"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9" name="Google Shape;12599;p44"/>
            <p:cNvSpPr/>
            <p:nvPr/>
          </p:nvSpPr>
          <p:spPr>
            <a:xfrm>
              <a:off x="4257423" y="5207588"/>
              <a:ext cx="1900800" cy="1206900"/>
            </a:xfrm>
            <a:prstGeom prst="roundRect">
              <a:avLst>
                <a:gd fmla="val 10000" name="adj"/>
              </a:avLst>
            </a:prstGeom>
            <a:solidFill>
              <a:schemeClr val="lt1">
                <a:alpha val="89800"/>
              </a:schemeClr>
            </a:solidFill>
            <a:ln cap="flat" cmpd="sng" w="19050">
              <a:solidFill>
                <a:srgbClr val="12608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0" name="Google Shape;12600;p44"/>
            <p:cNvSpPr txBox="1"/>
            <p:nvPr/>
          </p:nvSpPr>
          <p:spPr>
            <a:xfrm>
              <a:off x="4292775" y="5242940"/>
              <a:ext cx="1830000" cy="1136400"/>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chemeClr val="dk1"/>
                </a:buClr>
                <a:buSzPts val="2100"/>
                <a:buFont typeface="Arial"/>
                <a:buNone/>
              </a:pPr>
              <a:r>
                <a:rPr lang="en-US" sz="2100">
                  <a:solidFill>
                    <a:schemeClr val="dk1"/>
                  </a:solidFill>
                  <a:latin typeface="Arial"/>
                  <a:ea typeface="Arial"/>
                  <a:cs typeface="Arial"/>
                  <a:sym typeface="Arial"/>
                </a:rPr>
                <a:t>Partial thyroidectomy</a:t>
              </a:r>
              <a:endParaRPr sz="2100">
                <a:solidFill>
                  <a:schemeClr val="dk1"/>
                </a:solidFill>
                <a:latin typeface="Arial"/>
                <a:ea typeface="Arial"/>
                <a:cs typeface="Arial"/>
                <a:sym typeface="Arial"/>
              </a:endParaRPr>
            </a:p>
          </p:txBody>
        </p:sp>
        <p:sp>
          <p:nvSpPr>
            <p:cNvPr id="12601" name="Google Shape;12601;p44"/>
            <p:cNvSpPr/>
            <p:nvPr/>
          </p:nvSpPr>
          <p:spPr>
            <a:xfrm>
              <a:off x="7530991" y="1487337"/>
              <a:ext cx="1900800" cy="1206900"/>
            </a:xfrm>
            <a:prstGeom prst="roundRect">
              <a:avLst>
                <a:gd fmla="val 10000"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2" name="Google Shape;12602;p44"/>
            <p:cNvSpPr/>
            <p:nvPr/>
          </p:nvSpPr>
          <p:spPr>
            <a:xfrm>
              <a:off x="7742189" y="1687975"/>
              <a:ext cx="1900800" cy="1206900"/>
            </a:xfrm>
            <a:prstGeom prst="roundRect">
              <a:avLst>
                <a:gd fmla="val 10000" name="adj"/>
              </a:avLst>
            </a:prstGeom>
            <a:solidFill>
              <a:schemeClr val="lt1">
                <a:alpha val="89800"/>
              </a:schemeClr>
            </a:solidFill>
            <a:ln cap="flat" cmpd="sng" w="19050">
              <a:solidFill>
                <a:srgbClr val="12608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3" name="Google Shape;12603;p44"/>
            <p:cNvSpPr txBox="1"/>
            <p:nvPr/>
          </p:nvSpPr>
          <p:spPr>
            <a:xfrm>
              <a:off x="7777541" y="1723327"/>
              <a:ext cx="1830000" cy="1136400"/>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chemeClr val="dk1"/>
                </a:buClr>
                <a:buSzPts val="2100"/>
                <a:buFont typeface="Play"/>
                <a:buNone/>
              </a:pPr>
              <a:r>
                <a:rPr lang="en-US" sz="2100">
                  <a:solidFill>
                    <a:schemeClr val="dk1"/>
                  </a:solidFill>
                  <a:latin typeface="Play"/>
                  <a:ea typeface="Play"/>
                  <a:cs typeface="Play"/>
                  <a:sym typeface="Play"/>
                </a:rPr>
                <a:t>Toxic (functionally active )</a:t>
              </a:r>
              <a:endParaRPr sz="2100">
                <a:solidFill>
                  <a:schemeClr val="dk1"/>
                </a:solidFill>
                <a:latin typeface="Arial"/>
                <a:ea typeface="Arial"/>
                <a:cs typeface="Arial"/>
                <a:sym typeface="Arial"/>
              </a:endParaRPr>
            </a:p>
          </p:txBody>
        </p:sp>
        <p:sp>
          <p:nvSpPr>
            <p:cNvPr id="12604" name="Google Shape;12604;p44"/>
            <p:cNvSpPr/>
            <p:nvPr/>
          </p:nvSpPr>
          <p:spPr>
            <a:xfrm>
              <a:off x="6369402" y="3247144"/>
              <a:ext cx="1900800" cy="1206900"/>
            </a:xfrm>
            <a:prstGeom prst="roundRect">
              <a:avLst>
                <a:gd fmla="val 10000"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5" name="Google Shape;12605;p44"/>
            <p:cNvSpPr/>
            <p:nvPr/>
          </p:nvSpPr>
          <p:spPr>
            <a:xfrm>
              <a:off x="6580600" y="3447782"/>
              <a:ext cx="1900800" cy="1206900"/>
            </a:xfrm>
            <a:prstGeom prst="roundRect">
              <a:avLst>
                <a:gd fmla="val 10000" name="adj"/>
              </a:avLst>
            </a:prstGeom>
            <a:solidFill>
              <a:schemeClr val="lt1">
                <a:alpha val="89800"/>
              </a:schemeClr>
            </a:solidFill>
            <a:ln cap="flat" cmpd="sng" w="19050">
              <a:solidFill>
                <a:srgbClr val="12608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6" name="Google Shape;12606;p44"/>
            <p:cNvSpPr txBox="1"/>
            <p:nvPr/>
          </p:nvSpPr>
          <p:spPr>
            <a:xfrm>
              <a:off x="6615952" y="3483134"/>
              <a:ext cx="1830000" cy="1136400"/>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chemeClr val="dk1"/>
                </a:buClr>
                <a:buSzPts val="2100"/>
                <a:buFont typeface="Arial"/>
                <a:buNone/>
              </a:pPr>
              <a:r>
                <a:rPr lang="en-US" sz="2100">
                  <a:solidFill>
                    <a:schemeClr val="dk1"/>
                  </a:solidFill>
                  <a:latin typeface="Arial"/>
                  <a:ea typeface="Arial"/>
                  <a:cs typeface="Arial"/>
                  <a:sym typeface="Arial"/>
                </a:rPr>
                <a:t>Radioactive iodine </a:t>
              </a:r>
              <a:endParaRPr/>
            </a:p>
          </p:txBody>
        </p:sp>
        <p:sp>
          <p:nvSpPr>
            <p:cNvPr id="12607" name="Google Shape;12607;p44"/>
            <p:cNvSpPr/>
            <p:nvPr/>
          </p:nvSpPr>
          <p:spPr>
            <a:xfrm>
              <a:off x="8692579" y="3247144"/>
              <a:ext cx="1900800" cy="1206900"/>
            </a:xfrm>
            <a:prstGeom prst="roundRect">
              <a:avLst>
                <a:gd fmla="val 10000"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8" name="Google Shape;12608;p44"/>
            <p:cNvSpPr/>
            <p:nvPr/>
          </p:nvSpPr>
          <p:spPr>
            <a:xfrm>
              <a:off x="8903777" y="3447782"/>
              <a:ext cx="1900800" cy="1206900"/>
            </a:xfrm>
            <a:prstGeom prst="roundRect">
              <a:avLst>
                <a:gd fmla="val 10000" name="adj"/>
              </a:avLst>
            </a:prstGeom>
            <a:solidFill>
              <a:schemeClr val="lt1">
                <a:alpha val="89800"/>
              </a:schemeClr>
            </a:solidFill>
            <a:ln cap="flat" cmpd="sng" w="19050">
              <a:solidFill>
                <a:srgbClr val="12608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9" name="Google Shape;12609;p44"/>
            <p:cNvSpPr txBox="1"/>
            <p:nvPr/>
          </p:nvSpPr>
          <p:spPr>
            <a:xfrm>
              <a:off x="8939129" y="3483134"/>
              <a:ext cx="1830000" cy="1136400"/>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chemeClr val="dk1"/>
                </a:buClr>
                <a:buSzPts val="2100"/>
                <a:buFont typeface="Arial"/>
                <a:buNone/>
              </a:pPr>
              <a:r>
                <a:rPr lang="en-US" sz="2100">
                  <a:solidFill>
                    <a:schemeClr val="dk1"/>
                  </a:solidFill>
                  <a:latin typeface="Arial"/>
                  <a:ea typeface="Arial"/>
                  <a:cs typeface="Arial"/>
                  <a:sym typeface="Arial"/>
                </a:rPr>
                <a:t>Partial thyroidectomy</a:t>
              </a:r>
              <a:endParaRPr sz="2100">
                <a:solidFill>
                  <a:schemeClr val="dk1"/>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468" name="Shape 12468"/>
        <p:cNvGrpSpPr/>
        <p:nvPr/>
      </p:nvGrpSpPr>
      <p:grpSpPr>
        <a:xfrm>
          <a:off x="0" y="0"/>
          <a:ext cx="0" cy="0"/>
          <a:chOff x="0" y="0"/>
          <a:chExt cx="0" cy="0"/>
        </a:xfrm>
      </p:grpSpPr>
      <p:sp>
        <p:nvSpPr>
          <p:cNvPr id="12469" name="Google Shape;12469;p27"/>
          <p:cNvSpPr txBox="1"/>
          <p:nvPr>
            <p:ph type="title"/>
          </p:nvPr>
        </p:nvSpPr>
        <p:spPr>
          <a:xfrm>
            <a:off x="395765" y="685800"/>
            <a:ext cx="5750100" cy="696900"/>
          </a:xfrm>
          <a:prstGeom prst="rect">
            <a:avLst/>
          </a:prstGeom>
          <a:noFill/>
          <a:ln>
            <a:noFill/>
          </a:ln>
        </p:spPr>
        <p:txBody>
          <a:bodyPr anchorCtr="0" anchor="ctr" bIns="45700" lIns="91425" spcFirstLastPara="1" rIns="91425" wrap="square" tIns="13325">
            <a:noAutofit/>
          </a:bodyPr>
          <a:lstStyle/>
          <a:p>
            <a:pPr indent="0" lvl="0" marL="12700" rtl="0" algn="l">
              <a:spcBef>
                <a:spcPts val="0"/>
              </a:spcBef>
              <a:spcAft>
                <a:spcPts val="0"/>
              </a:spcAft>
              <a:buClr>
                <a:schemeClr val="dk1"/>
              </a:buClr>
              <a:buSzPts val="4400"/>
              <a:buFont typeface="Calibri"/>
              <a:buNone/>
            </a:pPr>
            <a:r>
              <a:rPr b="1" lang="en-US"/>
              <a:t>Introduction</a:t>
            </a:r>
            <a:endParaRPr b="1"/>
          </a:p>
        </p:txBody>
      </p:sp>
      <p:sp>
        <p:nvSpPr>
          <p:cNvPr id="12470" name="Google Shape;12470;p27"/>
          <p:cNvSpPr txBox="1"/>
          <p:nvPr/>
        </p:nvSpPr>
        <p:spPr>
          <a:xfrm>
            <a:off x="507934" y="1779588"/>
            <a:ext cx="11276100" cy="3692700"/>
          </a:xfrm>
          <a:prstGeom prst="rect">
            <a:avLst/>
          </a:prstGeom>
          <a:noFill/>
          <a:ln>
            <a:noFill/>
          </a:ln>
        </p:spPr>
        <p:txBody>
          <a:bodyPr anchorCtr="0" anchor="t" bIns="0" lIns="0" spcFirstLastPara="1" rIns="0" wrap="square" tIns="100950">
            <a:spAutoFit/>
          </a:bodyPr>
          <a:lstStyle/>
          <a:p>
            <a:pPr indent="-319087" lvl="0" marL="331787" marR="0" rtl="0" algn="l">
              <a:lnSpc>
                <a:spcPct val="150000"/>
              </a:lnSpc>
              <a:spcBef>
                <a:spcPts val="0"/>
              </a:spcBef>
              <a:spcAft>
                <a:spcPts val="0"/>
              </a:spcAft>
              <a:buClr>
                <a:srgbClr val="DD8046"/>
              </a:buClr>
              <a:buSzPts val="1680"/>
              <a:buFont typeface="Noto Sans Symbols"/>
              <a:buChar char="◻"/>
            </a:pPr>
            <a:r>
              <a:rPr lang="en-US" sz="2800">
                <a:solidFill>
                  <a:schemeClr val="dk1"/>
                </a:solidFill>
                <a:latin typeface="Calibri"/>
                <a:ea typeface="Calibri"/>
                <a:cs typeface="Calibri"/>
                <a:sym typeface="Calibri"/>
              </a:rPr>
              <a:t>Largest endocrine gland.</a:t>
            </a:r>
            <a:endParaRPr/>
          </a:p>
          <a:p>
            <a:pPr indent="-319087" lvl="0" marL="331787" marR="0" rtl="0" algn="l">
              <a:lnSpc>
                <a:spcPct val="150000"/>
              </a:lnSpc>
              <a:spcBef>
                <a:spcPts val="713"/>
              </a:spcBef>
              <a:spcAft>
                <a:spcPts val="0"/>
              </a:spcAft>
              <a:buClr>
                <a:srgbClr val="DD8046"/>
              </a:buClr>
              <a:buSzPts val="1680"/>
              <a:buFont typeface="Noto Sans Symbols"/>
              <a:buChar char="◻"/>
            </a:pPr>
            <a:r>
              <a:rPr lang="en-US" sz="2800">
                <a:solidFill>
                  <a:schemeClr val="dk1"/>
                </a:solidFill>
                <a:latin typeface="Calibri"/>
                <a:ea typeface="Calibri"/>
                <a:cs typeface="Calibri"/>
                <a:sym typeface="Calibri"/>
              </a:rPr>
              <a:t>Butterfly shaped organ comprising of two  lobes</a:t>
            </a:r>
            <a:endParaRPr/>
          </a:p>
          <a:p>
            <a:pPr indent="-319087" lvl="0" marL="331787" marR="0" rtl="0" algn="l">
              <a:lnSpc>
                <a:spcPct val="150000"/>
              </a:lnSpc>
              <a:spcBef>
                <a:spcPts val="713"/>
              </a:spcBef>
              <a:spcAft>
                <a:spcPts val="0"/>
              </a:spcAft>
              <a:buClr>
                <a:srgbClr val="DD8046"/>
              </a:buClr>
              <a:buSzPts val="1680"/>
              <a:buFont typeface="Noto Sans Symbols"/>
              <a:buChar char="◻"/>
            </a:pPr>
            <a:r>
              <a:rPr lang="en-US" sz="2800">
                <a:solidFill>
                  <a:schemeClr val="dk1"/>
                </a:solidFill>
                <a:latin typeface="Arial"/>
                <a:ea typeface="Arial"/>
                <a:cs typeface="Arial"/>
                <a:sym typeface="Arial"/>
              </a:rPr>
              <a:t>Located inferior to cricoid cartilage.</a:t>
            </a:r>
            <a:endParaRPr sz="2800">
              <a:solidFill>
                <a:schemeClr val="dk1"/>
              </a:solidFill>
              <a:latin typeface="Calibri"/>
              <a:ea typeface="Calibri"/>
              <a:cs typeface="Calibri"/>
              <a:sym typeface="Calibri"/>
            </a:endParaRPr>
          </a:p>
          <a:p>
            <a:pPr indent="-319087" lvl="0" marL="331787" marR="0" rtl="0" algn="l">
              <a:lnSpc>
                <a:spcPct val="150000"/>
              </a:lnSpc>
              <a:spcBef>
                <a:spcPts val="700"/>
              </a:spcBef>
              <a:spcAft>
                <a:spcPts val="0"/>
              </a:spcAft>
              <a:buClr>
                <a:srgbClr val="DD8046"/>
              </a:buClr>
              <a:buSzPts val="1680"/>
              <a:buFont typeface="Noto Sans Symbols"/>
              <a:buChar char="◻"/>
            </a:pPr>
            <a:r>
              <a:rPr lang="en-US" sz="2800">
                <a:solidFill>
                  <a:schemeClr val="dk1"/>
                </a:solidFill>
                <a:latin typeface="Calibri"/>
                <a:ea typeface="Calibri"/>
                <a:cs typeface="Calibri"/>
                <a:sym typeface="Calibri"/>
              </a:rPr>
              <a:t>Weighs 15-25 gms in adults.</a:t>
            </a:r>
            <a:endParaRPr/>
          </a:p>
          <a:p>
            <a:pPr indent="-319087" lvl="0" marL="331787" marR="0" rtl="0" algn="l">
              <a:lnSpc>
                <a:spcPct val="150000"/>
              </a:lnSpc>
              <a:spcBef>
                <a:spcPts val="700"/>
              </a:spcBef>
              <a:spcAft>
                <a:spcPts val="0"/>
              </a:spcAft>
              <a:buClr>
                <a:srgbClr val="DD8046"/>
              </a:buClr>
              <a:buSzPts val="1680"/>
              <a:buFont typeface="Noto Sans Symbols"/>
              <a:buChar char="◻"/>
            </a:pPr>
            <a:r>
              <a:rPr lang="en-US" sz="2800">
                <a:solidFill>
                  <a:schemeClr val="dk1"/>
                </a:solidFill>
                <a:latin typeface="Calibri"/>
                <a:ea typeface="Calibri"/>
                <a:cs typeface="Calibri"/>
                <a:sym typeface="Calibri"/>
              </a:rPr>
              <a:t>Histologically it is made up of follicular and  parafollicular cells.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13" name="Shape 12613"/>
        <p:cNvGrpSpPr/>
        <p:nvPr/>
      </p:nvGrpSpPr>
      <p:grpSpPr>
        <a:xfrm>
          <a:off x="0" y="0"/>
          <a:ext cx="0" cy="0"/>
          <a:chOff x="0" y="0"/>
          <a:chExt cx="0" cy="0"/>
        </a:xfrm>
      </p:grpSpPr>
      <p:sp>
        <p:nvSpPr>
          <p:cNvPr id="12614" name="Google Shape;12614;p45"/>
          <p:cNvSpPr txBox="1"/>
          <p:nvPr>
            <p:ph idx="1" type="body"/>
          </p:nvPr>
        </p:nvSpPr>
        <p:spPr>
          <a:xfrm>
            <a:off x="456406" y="762000"/>
            <a:ext cx="10514100" cy="5378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None/>
            </a:pPr>
            <a:r>
              <a:rPr b="1" lang="en-US" sz="4000">
                <a:latin typeface="Calibri"/>
                <a:ea typeface="Calibri"/>
                <a:cs typeface="Calibri"/>
                <a:sym typeface="Calibri"/>
              </a:rPr>
              <a:t>Thyroidectomy</a:t>
            </a:r>
            <a:endParaRPr b="1" sz="3600">
              <a:latin typeface="Calibri"/>
              <a:ea typeface="Calibri"/>
              <a:cs typeface="Calibri"/>
              <a:sym typeface="Calibri"/>
            </a:endParaRPr>
          </a:p>
          <a:p>
            <a:pPr indent="0" lvl="0" marL="0" rtl="0" algn="l">
              <a:lnSpc>
                <a:spcPct val="90000"/>
              </a:lnSpc>
              <a:spcBef>
                <a:spcPts val="1000"/>
              </a:spcBef>
              <a:spcAft>
                <a:spcPts val="0"/>
              </a:spcAft>
              <a:buClr>
                <a:schemeClr val="dk1"/>
              </a:buClr>
              <a:buSzPts val="1600"/>
              <a:buNone/>
            </a:pPr>
            <a:r>
              <a:t/>
            </a:r>
            <a:endParaRPr b="1" sz="1600">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800"/>
              <a:buChar char="•"/>
            </a:pPr>
            <a:r>
              <a:rPr lang="en-US">
                <a:latin typeface="Calibri"/>
                <a:ea typeface="Calibri"/>
                <a:cs typeface="Calibri"/>
                <a:sym typeface="Calibri"/>
              </a:rPr>
              <a:t>Surgical removal of all or a part of the gland. </a:t>
            </a:r>
            <a:endParaRPr/>
          </a:p>
          <a:p>
            <a:pPr indent="-50800" lvl="0" marL="228600" rtl="0" algn="l">
              <a:lnSpc>
                <a:spcPct val="90000"/>
              </a:lnSpc>
              <a:spcBef>
                <a:spcPts val="1000"/>
              </a:spcBef>
              <a:spcAft>
                <a:spcPts val="0"/>
              </a:spcAft>
              <a:buClr>
                <a:schemeClr val="dk1"/>
              </a:buClr>
              <a:buSzPts val="2800"/>
              <a:buNone/>
            </a:pPr>
            <a:r>
              <a:t/>
            </a:r>
            <a:endParaRPr>
              <a:latin typeface="Calibri"/>
              <a:ea typeface="Calibri"/>
              <a:cs typeface="Calibri"/>
              <a:sym typeface="Calibri"/>
            </a:endParaRPr>
          </a:p>
          <a:p>
            <a:pPr indent="-228600" lvl="0" marL="228600" rtl="0" algn="l">
              <a:lnSpc>
                <a:spcPct val="90000"/>
              </a:lnSpc>
              <a:spcBef>
                <a:spcPts val="1000"/>
              </a:spcBef>
              <a:spcAft>
                <a:spcPts val="0"/>
              </a:spcAft>
              <a:buClr>
                <a:srgbClr val="FF0000"/>
              </a:buClr>
              <a:buSzPts val="3200"/>
              <a:buChar char="•"/>
            </a:pPr>
            <a:r>
              <a:rPr b="1" lang="en-US" sz="3200">
                <a:solidFill>
                  <a:srgbClr val="FF0000"/>
                </a:solidFill>
                <a:latin typeface="Calibri"/>
                <a:ea typeface="Calibri"/>
                <a:cs typeface="Calibri"/>
                <a:sym typeface="Calibri"/>
              </a:rPr>
              <a:t>Indications: </a:t>
            </a:r>
            <a:endParaRPr/>
          </a:p>
          <a:p>
            <a:pPr indent="-514350" lvl="0" marL="514350" rtl="0" algn="l">
              <a:lnSpc>
                <a:spcPct val="90000"/>
              </a:lnSpc>
              <a:spcBef>
                <a:spcPts val="1000"/>
              </a:spcBef>
              <a:spcAft>
                <a:spcPts val="0"/>
              </a:spcAft>
              <a:buClr>
                <a:schemeClr val="dk1"/>
              </a:buClr>
              <a:buSzPts val="2800"/>
              <a:buFont typeface="Play"/>
              <a:buAutoNum type="arabicPeriod"/>
            </a:pPr>
            <a:r>
              <a:rPr lang="en-US">
                <a:latin typeface="Calibri"/>
                <a:ea typeface="Calibri"/>
                <a:cs typeface="Calibri"/>
                <a:sym typeface="Calibri"/>
              </a:rPr>
              <a:t>Thyroid carcinoma. </a:t>
            </a:r>
            <a:endParaRPr/>
          </a:p>
          <a:p>
            <a:pPr indent="-514350" lvl="0" marL="514350" rtl="0" algn="l">
              <a:lnSpc>
                <a:spcPct val="90000"/>
              </a:lnSpc>
              <a:spcBef>
                <a:spcPts val="1000"/>
              </a:spcBef>
              <a:spcAft>
                <a:spcPts val="0"/>
              </a:spcAft>
              <a:buClr>
                <a:schemeClr val="dk1"/>
              </a:buClr>
              <a:buSzPts val="2800"/>
              <a:buFont typeface="Play"/>
              <a:buAutoNum type="arabicPeriod"/>
            </a:pPr>
            <a:r>
              <a:rPr lang="en-US">
                <a:latin typeface="Calibri"/>
                <a:ea typeface="Calibri"/>
                <a:cs typeface="Calibri"/>
                <a:sym typeface="Calibri"/>
              </a:rPr>
              <a:t>Hyperthyroidism.  </a:t>
            </a:r>
            <a:endParaRPr/>
          </a:p>
          <a:p>
            <a:pPr indent="-514350" lvl="0" marL="514350" rtl="0" algn="l">
              <a:lnSpc>
                <a:spcPct val="90000"/>
              </a:lnSpc>
              <a:spcBef>
                <a:spcPts val="1000"/>
              </a:spcBef>
              <a:spcAft>
                <a:spcPts val="0"/>
              </a:spcAft>
              <a:buClr>
                <a:schemeClr val="dk1"/>
              </a:buClr>
              <a:buSzPts val="2800"/>
              <a:buFont typeface="Play"/>
              <a:buAutoNum type="arabicPeriod"/>
            </a:pPr>
            <a:r>
              <a:rPr lang="en-US">
                <a:latin typeface="Calibri"/>
                <a:ea typeface="Calibri"/>
                <a:cs typeface="Calibri"/>
                <a:sym typeface="Calibri"/>
              </a:rPr>
              <a:t>Very enlarged thyroid. </a:t>
            </a:r>
            <a:endParaRPr/>
          </a:p>
          <a:p>
            <a:pPr indent="-514350" lvl="0" marL="514350" rtl="0" algn="l">
              <a:lnSpc>
                <a:spcPct val="90000"/>
              </a:lnSpc>
              <a:spcBef>
                <a:spcPts val="1000"/>
              </a:spcBef>
              <a:spcAft>
                <a:spcPts val="0"/>
              </a:spcAft>
              <a:buClr>
                <a:schemeClr val="dk1"/>
              </a:buClr>
              <a:buSzPts val="2800"/>
              <a:buFont typeface="Play"/>
              <a:buAutoNum type="arabicPeriod"/>
            </a:pPr>
            <a:r>
              <a:rPr lang="en-US">
                <a:latin typeface="Calibri"/>
                <a:ea typeface="Calibri"/>
                <a:cs typeface="Calibri"/>
                <a:sym typeface="Calibri"/>
              </a:rPr>
              <a:t>Symptomatic obstruction. </a:t>
            </a:r>
            <a:endParaRPr>
              <a:latin typeface="Calibri"/>
              <a:ea typeface="Calibri"/>
              <a:cs typeface="Calibri"/>
              <a:sym typeface="Calibri"/>
            </a:endParaRPr>
          </a:p>
          <a:p>
            <a:pPr indent="-336550" lvl="0" marL="514350" rtl="0" algn="l">
              <a:lnSpc>
                <a:spcPct val="90000"/>
              </a:lnSpc>
              <a:spcBef>
                <a:spcPts val="1000"/>
              </a:spcBef>
              <a:spcAft>
                <a:spcPts val="0"/>
              </a:spcAft>
              <a:buClr>
                <a:schemeClr val="dk1"/>
              </a:buClr>
              <a:buSzPts val="2800"/>
              <a:buFont typeface="Play"/>
              <a:buNone/>
            </a:pPr>
            <a:r>
              <a:t/>
            </a:r>
            <a:endParaRPr>
              <a:latin typeface="Calibri"/>
              <a:ea typeface="Calibri"/>
              <a:cs typeface="Calibri"/>
              <a:sym typeface="Calibri"/>
            </a:endParaRPr>
          </a:p>
          <a:p>
            <a:pPr indent="-50800" lvl="0" marL="228600" rtl="0" algn="l">
              <a:lnSpc>
                <a:spcPct val="90000"/>
              </a:lnSpc>
              <a:spcBef>
                <a:spcPts val="1000"/>
              </a:spcBef>
              <a:spcAft>
                <a:spcPts val="0"/>
              </a:spcAft>
              <a:buClr>
                <a:schemeClr val="dk1"/>
              </a:buClr>
              <a:buSzPts val="2800"/>
              <a:buNone/>
            </a:pPr>
            <a:r>
              <a:t/>
            </a:r>
            <a:endParaRPr>
              <a:latin typeface="Calibri"/>
              <a:ea typeface="Calibri"/>
              <a:cs typeface="Calibri"/>
              <a:sym typeface="Calibri"/>
            </a:endParaRPr>
          </a:p>
        </p:txBody>
      </p:sp>
      <p:sp>
        <p:nvSpPr>
          <p:cNvPr id="12615" name="Google Shape;12615;p45"/>
          <p:cNvSpPr txBox="1"/>
          <p:nvPr/>
        </p:nvSpPr>
        <p:spPr>
          <a:xfrm>
            <a:off x="6552406" y="2819400"/>
            <a:ext cx="5257800" cy="3320700"/>
          </a:xfrm>
          <a:prstGeom prst="rect">
            <a:avLst/>
          </a:prstGeom>
          <a:noFill/>
          <a:ln>
            <a:noFill/>
          </a:ln>
        </p:spPr>
        <p:txBody>
          <a:bodyPr anchorCtr="0" anchor="t" bIns="45700" lIns="91425" spcFirstLastPara="1" rIns="91425" wrap="square" tIns="45700">
            <a:normAutofit lnSpcReduction="10000"/>
          </a:bodyPr>
          <a:lstStyle/>
          <a:p>
            <a:pPr indent="-228600" lvl="0" marL="228600" marR="0" rtl="0" algn="l">
              <a:lnSpc>
                <a:spcPct val="90000"/>
              </a:lnSpc>
              <a:spcBef>
                <a:spcPts val="0"/>
              </a:spcBef>
              <a:spcAft>
                <a:spcPts val="0"/>
              </a:spcAft>
              <a:buClr>
                <a:srgbClr val="FF0000"/>
              </a:buClr>
              <a:buSzPts val="3200"/>
              <a:buFont typeface="Arial"/>
              <a:buChar char="•"/>
            </a:pPr>
            <a:r>
              <a:rPr b="1" lang="en-US" sz="3200">
                <a:solidFill>
                  <a:srgbClr val="FF0000"/>
                </a:solidFill>
                <a:latin typeface="Calibri"/>
                <a:ea typeface="Calibri"/>
                <a:cs typeface="Calibri"/>
                <a:sym typeface="Calibri"/>
              </a:rPr>
              <a:t>Complications</a:t>
            </a:r>
            <a:endParaRPr/>
          </a:p>
          <a:p>
            <a:pPr indent="-514350" lvl="0" marL="514350" marR="0" rtl="0" algn="l">
              <a:lnSpc>
                <a:spcPct val="90000"/>
              </a:lnSpc>
              <a:spcBef>
                <a:spcPts val="1000"/>
              </a:spcBef>
              <a:spcAft>
                <a:spcPts val="0"/>
              </a:spcAft>
              <a:buClr>
                <a:schemeClr val="dk1"/>
              </a:buClr>
              <a:buSzPts val="2800"/>
              <a:buFont typeface="Play"/>
              <a:buAutoNum type="arabicPeriod"/>
            </a:pPr>
            <a:r>
              <a:rPr lang="en-US" sz="2800">
                <a:solidFill>
                  <a:schemeClr val="dk1"/>
                </a:solidFill>
                <a:latin typeface="Calibri"/>
                <a:ea typeface="Calibri"/>
                <a:cs typeface="Calibri"/>
                <a:sym typeface="Calibri"/>
              </a:rPr>
              <a:t>Hypothyroidism. </a:t>
            </a:r>
            <a:endParaRPr/>
          </a:p>
          <a:p>
            <a:pPr indent="-514350" lvl="0" marL="514350" marR="0" rtl="0" algn="l">
              <a:lnSpc>
                <a:spcPct val="90000"/>
              </a:lnSpc>
              <a:spcBef>
                <a:spcPts val="1000"/>
              </a:spcBef>
              <a:spcAft>
                <a:spcPts val="0"/>
              </a:spcAft>
              <a:buClr>
                <a:schemeClr val="dk1"/>
              </a:buClr>
              <a:buSzPts val="2800"/>
              <a:buFont typeface="Play"/>
              <a:buAutoNum type="arabicPeriod"/>
            </a:pPr>
            <a:r>
              <a:rPr lang="en-US" sz="2800">
                <a:solidFill>
                  <a:schemeClr val="dk1"/>
                </a:solidFill>
                <a:latin typeface="Calibri"/>
                <a:ea typeface="Calibri"/>
                <a:cs typeface="Calibri"/>
                <a:sym typeface="Calibri"/>
              </a:rPr>
              <a:t>Laryngeal nerve injury. </a:t>
            </a:r>
            <a:endParaRPr/>
          </a:p>
          <a:p>
            <a:pPr indent="-514350" lvl="0" marL="514350" marR="0" rtl="0" algn="l">
              <a:lnSpc>
                <a:spcPct val="90000"/>
              </a:lnSpc>
              <a:spcBef>
                <a:spcPts val="1000"/>
              </a:spcBef>
              <a:spcAft>
                <a:spcPts val="0"/>
              </a:spcAft>
              <a:buClr>
                <a:schemeClr val="dk1"/>
              </a:buClr>
              <a:buSzPts val="2800"/>
              <a:buFont typeface="Play"/>
              <a:buAutoNum type="arabicPeriod"/>
            </a:pPr>
            <a:r>
              <a:rPr lang="en-US" sz="2800">
                <a:solidFill>
                  <a:schemeClr val="dk1"/>
                </a:solidFill>
                <a:latin typeface="Calibri"/>
                <a:ea typeface="Calibri"/>
                <a:cs typeface="Calibri"/>
                <a:sym typeface="Calibri"/>
              </a:rPr>
              <a:t>Hypoparathyroidism. </a:t>
            </a:r>
            <a:endParaRPr/>
          </a:p>
          <a:p>
            <a:pPr indent="-514350" lvl="0" marL="514350" marR="0" rtl="0" algn="l">
              <a:lnSpc>
                <a:spcPct val="90000"/>
              </a:lnSpc>
              <a:spcBef>
                <a:spcPts val="1000"/>
              </a:spcBef>
              <a:spcAft>
                <a:spcPts val="0"/>
              </a:spcAft>
              <a:buClr>
                <a:schemeClr val="dk1"/>
              </a:buClr>
              <a:buSzPts val="2800"/>
              <a:buFont typeface="Play"/>
              <a:buAutoNum type="arabicPeriod"/>
            </a:pPr>
            <a:r>
              <a:rPr lang="en-US" sz="2800">
                <a:solidFill>
                  <a:schemeClr val="dk1"/>
                </a:solidFill>
                <a:latin typeface="Calibri"/>
                <a:ea typeface="Calibri"/>
                <a:cs typeface="Calibri"/>
                <a:sym typeface="Calibri"/>
              </a:rPr>
              <a:t>Infection. </a:t>
            </a:r>
            <a:endParaRPr/>
          </a:p>
          <a:p>
            <a:pPr indent="-514350" lvl="0" marL="514350" marR="0" rtl="0" algn="l">
              <a:lnSpc>
                <a:spcPct val="90000"/>
              </a:lnSpc>
              <a:spcBef>
                <a:spcPts val="1000"/>
              </a:spcBef>
              <a:spcAft>
                <a:spcPts val="0"/>
              </a:spcAft>
              <a:buClr>
                <a:schemeClr val="dk1"/>
              </a:buClr>
              <a:buSzPts val="2800"/>
              <a:buFont typeface="Play"/>
              <a:buAutoNum type="arabicPeriod"/>
            </a:pPr>
            <a:r>
              <a:rPr lang="en-US" sz="2800">
                <a:solidFill>
                  <a:schemeClr val="dk1"/>
                </a:solidFill>
                <a:latin typeface="Calibri"/>
                <a:ea typeface="Calibri"/>
                <a:cs typeface="Calibri"/>
                <a:sym typeface="Calibri"/>
              </a:rPr>
              <a:t>Chyle leak. </a:t>
            </a:r>
            <a:endParaRPr/>
          </a:p>
          <a:p>
            <a:pPr indent="-514350" lvl="0" marL="514350" marR="0" rtl="0" algn="l">
              <a:lnSpc>
                <a:spcPct val="90000"/>
              </a:lnSpc>
              <a:spcBef>
                <a:spcPts val="1000"/>
              </a:spcBef>
              <a:spcAft>
                <a:spcPts val="0"/>
              </a:spcAft>
              <a:buClr>
                <a:schemeClr val="dk1"/>
              </a:buClr>
              <a:buSzPts val="2800"/>
              <a:buFont typeface="Play"/>
              <a:buAutoNum type="arabicPeriod"/>
            </a:pPr>
            <a:r>
              <a:rPr lang="en-US" sz="2800">
                <a:solidFill>
                  <a:schemeClr val="dk1"/>
                </a:solidFill>
                <a:latin typeface="Calibri"/>
                <a:ea typeface="Calibri"/>
                <a:cs typeface="Calibri"/>
                <a:sym typeface="Calibri"/>
              </a:rPr>
              <a:t>Surgical scar. </a:t>
            </a:r>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19" name="Shape 12619"/>
        <p:cNvGrpSpPr/>
        <p:nvPr/>
      </p:nvGrpSpPr>
      <p:grpSpPr>
        <a:xfrm>
          <a:off x="0" y="0"/>
          <a:ext cx="0" cy="0"/>
          <a:chOff x="0" y="0"/>
          <a:chExt cx="0" cy="0"/>
        </a:xfrm>
      </p:grpSpPr>
      <p:sp>
        <p:nvSpPr>
          <p:cNvPr id="12620" name="Google Shape;12620;p46"/>
          <p:cNvSpPr txBox="1"/>
          <p:nvPr>
            <p:ph type="title"/>
          </p:nvPr>
        </p:nvSpPr>
        <p:spPr>
          <a:xfrm>
            <a:off x="838091" y="365126"/>
            <a:ext cx="10514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en-US"/>
              <a:t>Subacute Thyroiditis</a:t>
            </a:r>
            <a:br>
              <a:rPr b="1" lang="en-US"/>
            </a:br>
            <a:r>
              <a:rPr b="1" lang="en-US"/>
              <a:t>(de Quervain thyroiditis)</a:t>
            </a:r>
            <a:endParaRPr b="1"/>
          </a:p>
        </p:txBody>
      </p:sp>
      <p:sp>
        <p:nvSpPr>
          <p:cNvPr id="12621" name="Google Shape;12621;p46"/>
          <p:cNvSpPr txBox="1"/>
          <p:nvPr>
            <p:ph idx="1" type="body"/>
          </p:nvPr>
        </p:nvSpPr>
        <p:spPr>
          <a:xfrm>
            <a:off x="838091" y="1825625"/>
            <a:ext cx="11043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Often preceded by viral infection</a:t>
            </a:r>
            <a:endParaRPr/>
          </a:p>
          <a:p>
            <a:pPr indent="-228600" lvl="0" marL="228600" rtl="0" algn="l">
              <a:lnSpc>
                <a:spcPct val="90000"/>
              </a:lnSpc>
              <a:spcBef>
                <a:spcPts val="1000"/>
              </a:spcBef>
              <a:spcAft>
                <a:spcPts val="0"/>
              </a:spcAft>
              <a:buClr>
                <a:schemeClr val="dk1"/>
              </a:buClr>
              <a:buSzPts val="2800"/>
              <a:buChar char="•"/>
            </a:pPr>
            <a:r>
              <a:rPr lang="en-US"/>
              <a:t>Clinical features </a:t>
            </a:r>
            <a:endParaRPr/>
          </a:p>
          <a:p>
            <a:pPr indent="-228600" lvl="0" marL="228600" rtl="0" algn="l">
              <a:lnSpc>
                <a:spcPct val="90000"/>
              </a:lnSpc>
              <a:spcBef>
                <a:spcPts val="1000"/>
              </a:spcBef>
              <a:spcAft>
                <a:spcPts val="0"/>
              </a:spcAft>
              <a:buClr>
                <a:schemeClr val="dk1"/>
              </a:buClr>
              <a:buSzPts val="2800"/>
              <a:buNone/>
            </a:pPr>
            <a:r>
              <a:rPr lang="en-US"/>
              <a:t>a. Prodromal phase that lasts a few weeks </a:t>
            </a:r>
            <a:r>
              <a:rPr b="1" lang="en-US"/>
              <a:t>(fever, flu-like illness)</a:t>
            </a:r>
            <a:endParaRPr b="1"/>
          </a:p>
          <a:p>
            <a:pPr indent="-228600" lvl="0" marL="228600" rtl="0" algn="l">
              <a:lnSpc>
                <a:spcPct val="90000"/>
              </a:lnSpc>
              <a:spcBef>
                <a:spcPts val="1000"/>
              </a:spcBef>
              <a:spcAft>
                <a:spcPts val="0"/>
              </a:spcAft>
              <a:buClr>
                <a:schemeClr val="dk1"/>
              </a:buClr>
              <a:buSzPts val="2800"/>
              <a:buNone/>
            </a:pPr>
            <a:r>
              <a:rPr lang="en-US"/>
              <a:t>b. It can cause transient hyperthyroidism due to leakage of hormone from inflamed thyroid gland. This is followed by a euthyroid state and then a hypothyroid state (as hormones are depleted). </a:t>
            </a:r>
            <a:endParaRPr/>
          </a:p>
          <a:p>
            <a:pPr indent="-228600" lvl="0" marL="228600" rtl="0" algn="l">
              <a:lnSpc>
                <a:spcPct val="90000"/>
              </a:lnSpc>
              <a:spcBef>
                <a:spcPts val="1000"/>
              </a:spcBef>
              <a:spcAft>
                <a:spcPts val="0"/>
              </a:spcAft>
              <a:buClr>
                <a:schemeClr val="dk1"/>
              </a:buClr>
              <a:buSzPts val="2800"/>
              <a:buNone/>
            </a:pPr>
            <a:r>
              <a:rPr lang="en-US"/>
              <a:t>c. </a:t>
            </a:r>
            <a:r>
              <a:rPr b="1" lang="en-US"/>
              <a:t>Painful, tender </a:t>
            </a:r>
            <a:r>
              <a:rPr lang="en-US"/>
              <a:t>thyroid gland (may be enlarged).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5" name="Shape 12625"/>
        <p:cNvGrpSpPr/>
        <p:nvPr/>
      </p:nvGrpSpPr>
      <p:grpSpPr>
        <a:xfrm>
          <a:off x="0" y="0"/>
          <a:ext cx="0" cy="0"/>
          <a:chOff x="0" y="0"/>
          <a:chExt cx="0" cy="0"/>
        </a:xfrm>
      </p:grpSpPr>
      <p:sp>
        <p:nvSpPr>
          <p:cNvPr id="12626" name="Google Shape;12626;p47"/>
          <p:cNvSpPr txBox="1"/>
          <p:nvPr>
            <p:ph idx="1" type="body"/>
          </p:nvPr>
        </p:nvSpPr>
        <p:spPr>
          <a:xfrm>
            <a:off x="594480" y="571480"/>
            <a:ext cx="10514100" cy="59295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b="1" lang="en-US"/>
              <a:t>Investigation</a:t>
            </a:r>
            <a:r>
              <a:rPr lang="en-US"/>
              <a:t> </a:t>
            </a:r>
            <a:br>
              <a:rPr lang="en-US"/>
            </a:br>
            <a:r>
              <a:rPr b="1" lang="en-US" u="sng"/>
              <a:t>1. TSH: </a:t>
            </a:r>
            <a:r>
              <a:rPr lang="en-US"/>
              <a:t>high (stimulated by negative feedback) </a:t>
            </a:r>
            <a:br>
              <a:rPr lang="en-US"/>
            </a:br>
            <a:r>
              <a:rPr b="1" lang="en-US" u="sng"/>
              <a:t>2. T3,T4: </a:t>
            </a:r>
            <a:r>
              <a:rPr lang="en-US"/>
              <a:t>Low (except in the initial phase; thyrotoxicosis)</a:t>
            </a:r>
            <a:br>
              <a:rPr lang="en-US"/>
            </a:br>
            <a:r>
              <a:rPr b="1" lang="en-US" u="sng"/>
              <a:t>3. I123 uptake scan: </a:t>
            </a:r>
            <a:r>
              <a:rPr lang="en-US"/>
              <a:t>decrease uptake (Hypothyroidism).</a:t>
            </a:r>
            <a:br>
              <a:rPr lang="en-US"/>
            </a:br>
            <a:r>
              <a:rPr b="1" lang="en-US" u="sng"/>
              <a:t>4. Antibodies: </a:t>
            </a:r>
            <a:r>
              <a:rPr lang="en-US"/>
              <a:t>antithyroid peroxidase “Anti-TPO” and antithyroglobulin antibodies are negative.</a:t>
            </a:r>
            <a:br>
              <a:rPr lang="en-US"/>
            </a:br>
            <a:r>
              <a:rPr b="1" lang="en-US" u="sng"/>
              <a:t>5. ESR: </a:t>
            </a:r>
            <a:r>
              <a:rPr lang="en-US"/>
              <a:t>High</a:t>
            </a:r>
            <a:endParaRPr/>
          </a:p>
          <a:p>
            <a:pPr indent="-2286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b="1" lang="en-US"/>
              <a:t>Treatment</a:t>
            </a:r>
            <a:endParaRPr b="1"/>
          </a:p>
          <a:p>
            <a:pPr indent="-228600" lvl="0" marL="228600" rtl="0" algn="l">
              <a:lnSpc>
                <a:spcPct val="90000"/>
              </a:lnSpc>
              <a:spcBef>
                <a:spcPts val="1000"/>
              </a:spcBef>
              <a:spcAft>
                <a:spcPts val="0"/>
              </a:spcAft>
              <a:buClr>
                <a:schemeClr val="dk1"/>
              </a:buClr>
              <a:buSzPts val="2800"/>
              <a:buNone/>
            </a:pPr>
            <a:r>
              <a:rPr lang="en-US"/>
              <a:t> a. Use NSAIDs and aspirin for mild symptoms; corticosteroids, if the pain is more severe.</a:t>
            </a:r>
            <a:endParaRPr/>
          </a:p>
          <a:p>
            <a:pPr indent="-228600" lvl="0" marL="228600" rtl="0" algn="l">
              <a:lnSpc>
                <a:spcPct val="90000"/>
              </a:lnSpc>
              <a:spcBef>
                <a:spcPts val="1000"/>
              </a:spcBef>
              <a:spcAft>
                <a:spcPts val="0"/>
              </a:spcAft>
              <a:buClr>
                <a:schemeClr val="dk1"/>
              </a:buClr>
              <a:buSzPts val="2800"/>
              <a:buNone/>
            </a:pPr>
            <a:r>
              <a:rPr lang="en-US"/>
              <a:t> b. Most patients have recovery of thyroid function within a few months to 1 year.</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0" name="Shape 12630"/>
        <p:cNvGrpSpPr/>
        <p:nvPr/>
      </p:nvGrpSpPr>
      <p:grpSpPr>
        <a:xfrm>
          <a:off x="0" y="0"/>
          <a:ext cx="0" cy="0"/>
          <a:chOff x="0" y="0"/>
          <a:chExt cx="0" cy="0"/>
        </a:xfrm>
      </p:grpSpPr>
      <p:sp>
        <p:nvSpPr>
          <p:cNvPr id="12631" name="Google Shape;12631;p48"/>
          <p:cNvSpPr txBox="1"/>
          <p:nvPr>
            <p:ph idx="1" type="body"/>
          </p:nvPr>
        </p:nvSpPr>
        <p:spPr>
          <a:xfrm>
            <a:off x="838091" y="642918"/>
            <a:ext cx="10514100" cy="60009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b="1" lang="en-US"/>
              <a:t>Subacute Lymphocytic Thyroiditis </a:t>
            </a:r>
            <a:r>
              <a:rPr lang="en-US"/>
              <a:t>(painless thyroiditis)</a:t>
            </a:r>
            <a:endParaRPr/>
          </a:p>
          <a:p>
            <a:pPr indent="-228600" lvl="0" marL="228600" rtl="0" algn="l">
              <a:lnSpc>
                <a:spcPct val="90000"/>
              </a:lnSpc>
              <a:spcBef>
                <a:spcPts val="1000"/>
              </a:spcBef>
              <a:spcAft>
                <a:spcPts val="0"/>
              </a:spcAft>
              <a:buClr>
                <a:schemeClr val="dk1"/>
              </a:buClr>
              <a:buSzPts val="2800"/>
              <a:buNone/>
            </a:pPr>
            <a:r>
              <a:rPr lang="en-US"/>
              <a:t> 1. A transient thyrotoxic phase of 2 to 5 months may be followed by a hypothyroid phase. The hypothyroid phase is usually self-limited and may be the only manifestation of this disease if the hyperthyroid phase is brief.</a:t>
            </a:r>
            <a:endParaRPr/>
          </a:p>
          <a:p>
            <a:pPr indent="-228600" lvl="0" marL="228600" rtl="0" algn="l">
              <a:lnSpc>
                <a:spcPct val="90000"/>
              </a:lnSpc>
              <a:spcBef>
                <a:spcPts val="1000"/>
              </a:spcBef>
              <a:spcAft>
                <a:spcPts val="0"/>
              </a:spcAft>
              <a:buClr>
                <a:schemeClr val="dk1"/>
              </a:buClr>
              <a:buSzPts val="2800"/>
              <a:buNone/>
            </a:pPr>
            <a:r>
              <a:rPr lang="en-US"/>
              <a:t> </a:t>
            </a:r>
            <a:endParaRPr/>
          </a:p>
          <a:p>
            <a:pPr indent="-2286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None/>
            </a:pPr>
            <a:r>
              <a:rPr lang="en-US"/>
              <a:t>2. Low radioactive iodine uptake—differentiates it from Graves disease during thyrotoxic phase.</a:t>
            </a:r>
            <a:endParaRPr/>
          </a:p>
          <a:p>
            <a:pPr indent="-228600" lvl="0" marL="228600" rtl="0" algn="l">
              <a:lnSpc>
                <a:spcPct val="90000"/>
              </a:lnSpc>
              <a:spcBef>
                <a:spcPts val="1000"/>
              </a:spcBef>
              <a:spcAft>
                <a:spcPts val="0"/>
              </a:spcAft>
              <a:buClr>
                <a:schemeClr val="dk1"/>
              </a:buClr>
              <a:buSzPts val="2800"/>
              <a:buNone/>
            </a:pPr>
            <a:r>
              <a:rPr lang="en-US"/>
              <a:t> </a:t>
            </a:r>
            <a:endParaRPr/>
          </a:p>
          <a:p>
            <a:pPr indent="-228600" lvl="0" marL="228600" rtl="0" algn="l">
              <a:lnSpc>
                <a:spcPct val="90000"/>
              </a:lnSpc>
              <a:spcBef>
                <a:spcPts val="1000"/>
              </a:spcBef>
              <a:spcAft>
                <a:spcPts val="0"/>
              </a:spcAft>
              <a:buClr>
                <a:schemeClr val="dk1"/>
              </a:buClr>
              <a:buSzPts val="2800"/>
              <a:buNone/>
            </a:pPr>
            <a:r>
              <a:rPr lang="en-US"/>
              <a:t>3. Similar to subacute (viral) thyroiditis, only without the pain or tenderness of the thyroid gland.</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5" name="Shape 12635"/>
        <p:cNvGrpSpPr/>
        <p:nvPr/>
      </p:nvGrpSpPr>
      <p:grpSpPr>
        <a:xfrm>
          <a:off x="0" y="0"/>
          <a:ext cx="0" cy="0"/>
          <a:chOff x="0" y="0"/>
          <a:chExt cx="0" cy="0"/>
        </a:xfrm>
      </p:grpSpPr>
      <p:sp>
        <p:nvSpPr>
          <p:cNvPr id="12636" name="Google Shape;12636;p49"/>
          <p:cNvSpPr txBox="1"/>
          <p:nvPr>
            <p:ph type="title"/>
          </p:nvPr>
        </p:nvSpPr>
        <p:spPr>
          <a:xfrm>
            <a:off x="838091" y="365126"/>
            <a:ext cx="10514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Arial"/>
              <a:buNone/>
            </a:pPr>
            <a:r>
              <a:rPr lang="en-US" sz="4400">
                <a:solidFill>
                  <a:srgbClr val="000000"/>
                </a:solidFill>
                <a:latin typeface="Arial"/>
                <a:ea typeface="Arial"/>
                <a:cs typeface="Arial"/>
                <a:sym typeface="Arial"/>
              </a:rPr>
              <a:t>THYROID STORM</a:t>
            </a:r>
            <a:endParaRPr>
              <a:solidFill>
                <a:srgbClr val="000000"/>
              </a:solidFill>
            </a:endParaRPr>
          </a:p>
        </p:txBody>
      </p:sp>
      <p:sp>
        <p:nvSpPr>
          <p:cNvPr id="12637" name="Google Shape;12637;p49"/>
          <p:cNvSpPr txBox="1"/>
          <p:nvPr>
            <p:ph idx="1" type="body"/>
          </p:nvPr>
        </p:nvSpPr>
        <p:spPr>
          <a:xfrm>
            <a:off x="838091" y="1825625"/>
            <a:ext cx="105141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This is a rare, </a:t>
            </a:r>
            <a:r>
              <a:rPr b="1" lang="en-US"/>
              <a:t>life-threatening complication</a:t>
            </a:r>
            <a:r>
              <a:rPr lang="en-US"/>
              <a:t> of thyrotoxicosis characterized by an acute exacerbation of the manifestations of hyperthyroidism.</a:t>
            </a:r>
            <a:endParaRPr/>
          </a:p>
          <a:p>
            <a:pPr indent="-228600" lvl="0" marL="228600" rtl="0" algn="l">
              <a:lnSpc>
                <a:spcPct val="90000"/>
              </a:lnSpc>
              <a:spcBef>
                <a:spcPts val="1000"/>
              </a:spcBef>
              <a:spcAft>
                <a:spcPts val="0"/>
              </a:spcAft>
              <a:buClr>
                <a:schemeClr val="dk1"/>
              </a:buClr>
              <a:buSzPts val="2800"/>
              <a:buChar char="•"/>
            </a:pPr>
            <a:r>
              <a:rPr lang="en-US"/>
              <a:t>There is usually a precipitating factor, such as </a:t>
            </a:r>
            <a:r>
              <a:rPr b="1" lang="en-US"/>
              <a:t>infection, DKA, or stress (e.g., severe trauma, surgery, illness, childbirth).</a:t>
            </a:r>
            <a:r>
              <a:rPr lang="en-US"/>
              <a:t> </a:t>
            </a:r>
            <a:endParaRPr/>
          </a:p>
          <a:p>
            <a:pPr indent="-228600" lvl="0" marL="228600" rtl="0" algn="l">
              <a:lnSpc>
                <a:spcPct val="90000"/>
              </a:lnSpc>
              <a:spcBef>
                <a:spcPts val="1000"/>
              </a:spcBef>
              <a:spcAft>
                <a:spcPts val="0"/>
              </a:spcAft>
              <a:buClr>
                <a:schemeClr val="dk1"/>
              </a:buClr>
              <a:buSzPts val="2800"/>
              <a:buChar char="•"/>
            </a:pPr>
            <a:r>
              <a:rPr lang="en-US"/>
              <a:t>High mortality rate: </a:t>
            </a:r>
            <a:r>
              <a:rPr b="1" lang="en-US"/>
              <a:t>up to 20%</a:t>
            </a:r>
            <a:r>
              <a:rPr lang="en-US"/>
              <a:t> of patients enter a coma or die.</a:t>
            </a:r>
            <a:endParaRPr/>
          </a:p>
        </p:txBody>
      </p:sp>
      <p:sp>
        <p:nvSpPr>
          <p:cNvPr id="12638" name="Google Shape;12638;p49"/>
          <p:cNvSpPr/>
          <p:nvPr/>
        </p:nvSpPr>
        <p:spPr>
          <a:xfrm>
            <a:off x="940157" y="1302589"/>
            <a:ext cx="10574700" cy="138000"/>
          </a:xfrm>
          <a:prstGeom prst="rect">
            <a:avLst/>
          </a:prstGeom>
          <a:solidFill>
            <a:schemeClr val="accent1"/>
          </a:solidFill>
          <a:ln cap="flat" cmpd="sng" w="19050">
            <a:solidFill>
              <a:srgbClr val="0F465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639" name="Google Shape;12639;p49"/>
          <p:cNvSpPr/>
          <p:nvPr/>
        </p:nvSpPr>
        <p:spPr>
          <a:xfrm>
            <a:off x="11299132" y="1216324"/>
            <a:ext cx="224400" cy="655500"/>
          </a:xfrm>
          <a:prstGeom prst="rect">
            <a:avLst/>
          </a:prstGeom>
          <a:solidFill>
            <a:schemeClr val="accent1"/>
          </a:solidFill>
          <a:ln cap="flat" cmpd="sng" w="19050">
            <a:solidFill>
              <a:srgbClr val="0F465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3" name="Shape 12643"/>
        <p:cNvGrpSpPr/>
        <p:nvPr/>
      </p:nvGrpSpPr>
      <p:grpSpPr>
        <a:xfrm>
          <a:off x="0" y="0"/>
          <a:ext cx="0" cy="0"/>
          <a:chOff x="0" y="0"/>
          <a:chExt cx="0" cy="0"/>
        </a:xfrm>
      </p:grpSpPr>
      <p:sp>
        <p:nvSpPr>
          <p:cNvPr id="12644" name="Google Shape;12644;p50"/>
          <p:cNvSpPr txBox="1"/>
          <p:nvPr>
            <p:ph type="title"/>
          </p:nvPr>
        </p:nvSpPr>
        <p:spPr>
          <a:xfrm>
            <a:off x="838091" y="365126"/>
            <a:ext cx="10514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pic>
        <p:nvPicPr>
          <p:cNvPr descr="A blue rectangular table with black text&#10;&#10;Description automatically generated" id="12645" name="Google Shape;12645;p50"/>
          <p:cNvPicPr preferRelativeResize="0"/>
          <p:nvPr>
            <p:ph idx="1" type="body"/>
          </p:nvPr>
        </p:nvPicPr>
        <p:blipFill rotWithShape="1">
          <a:blip r:embed="rId3">
            <a:alphaModFix/>
          </a:blip>
          <a:srcRect b="0" l="0" r="0" t="0"/>
          <a:stretch/>
        </p:blipFill>
        <p:spPr>
          <a:xfrm>
            <a:off x="213345" y="-3175"/>
            <a:ext cx="11499600" cy="6820200"/>
          </a:xfrm>
          <a:prstGeom prst="rect">
            <a:avLst/>
          </a:prstGeom>
          <a:noFill/>
          <a:ln>
            <a:noFill/>
          </a:ln>
        </p:spPr>
      </p:pic>
      <p:sp>
        <p:nvSpPr>
          <p:cNvPr id="12646" name="Google Shape;12646;p50"/>
          <p:cNvSpPr/>
          <p:nvPr/>
        </p:nvSpPr>
        <p:spPr>
          <a:xfrm>
            <a:off x="6313061" y="2854519"/>
            <a:ext cx="863400" cy="345300"/>
          </a:xfrm>
          <a:prstGeom prst="rect">
            <a:avLst/>
          </a:prstGeom>
          <a:solidFill>
            <a:srgbClr val="AEAEA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41 C</a:t>
            </a:r>
            <a:endParaRPr sz="1800">
              <a:solidFill>
                <a:srgbClr val="FFFFFF"/>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0" name="Shape 12650"/>
        <p:cNvGrpSpPr/>
        <p:nvPr/>
      </p:nvGrpSpPr>
      <p:grpSpPr>
        <a:xfrm>
          <a:off x="0" y="0"/>
          <a:ext cx="0" cy="0"/>
          <a:chOff x="0" y="0"/>
          <a:chExt cx="0" cy="0"/>
        </a:xfrm>
      </p:grpSpPr>
      <p:sp>
        <p:nvSpPr>
          <p:cNvPr id="12651" name="Google Shape;12651;p51"/>
          <p:cNvSpPr txBox="1"/>
          <p:nvPr>
            <p:ph type="title"/>
          </p:nvPr>
        </p:nvSpPr>
        <p:spPr>
          <a:xfrm>
            <a:off x="594480" y="142852"/>
            <a:ext cx="10514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en-US"/>
              <a:t>Thyroid storm treatment</a:t>
            </a:r>
            <a:endParaRPr/>
          </a:p>
        </p:txBody>
      </p:sp>
      <p:sp>
        <p:nvSpPr>
          <p:cNvPr id="12652" name="Google Shape;12652;p51"/>
          <p:cNvSpPr txBox="1"/>
          <p:nvPr>
            <p:ph idx="1" type="body"/>
          </p:nvPr>
        </p:nvSpPr>
        <p:spPr>
          <a:xfrm>
            <a:off x="451604" y="1214422"/>
            <a:ext cx="11430000" cy="56436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Management approach: management should be immediately following clinical diagnosis and patients should be managed at the </a:t>
            </a:r>
            <a:r>
              <a:rPr lang="en-US">
                <a:solidFill>
                  <a:srgbClr val="FF0000"/>
                </a:solidFill>
              </a:rPr>
              <a:t>intensive care</a:t>
            </a:r>
            <a:r>
              <a:rPr lang="en-US"/>
              <a:t> </a:t>
            </a:r>
            <a:r>
              <a:rPr lang="en-US">
                <a:solidFill>
                  <a:srgbClr val="FF0000"/>
                </a:solidFill>
              </a:rPr>
              <a:t>unit (ICU) </a:t>
            </a:r>
            <a:r>
              <a:rPr lang="en-US"/>
              <a:t>due to high mortality</a:t>
            </a:r>
            <a:endParaRPr/>
          </a:p>
          <a:p>
            <a:pPr indent="-228600" lvl="0" marL="228600" rtl="0" algn="l">
              <a:lnSpc>
                <a:spcPct val="90000"/>
              </a:lnSpc>
              <a:spcBef>
                <a:spcPts val="1000"/>
              </a:spcBef>
              <a:spcAft>
                <a:spcPts val="0"/>
              </a:spcAft>
              <a:buClr>
                <a:schemeClr val="dk1"/>
              </a:buClr>
              <a:buSzPts val="2800"/>
              <a:buChar char="•"/>
            </a:pPr>
            <a:r>
              <a:rPr lang="en-US"/>
              <a:t>Provide supportive therapy with </a:t>
            </a:r>
            <a:r>
              <a:rPr lang="en-US">
                <a:solidFill>
                  <a:srgbClr val="FF0000"/>
                </a:solidFill>
              </a:rPr>
              <a:t>IV fluids, cooling blankets, and glucose</a:t>
            </a:r>
            <a:endParaRPr>
              <a:solidFill>
                <a:srgbClr val="FF0000"/>
              </a:solidFill>
            </a:endParaRPr>
          </a:p>
          <a:p>
            <a:pPr indent="0" lvl="0" marL="0" rtl="0" algn="l">
              <a:lnSpc>
                <a:spcPct val="90000"/>
              </a:lnSpc>
              <a:spcBef>
                <a:spcPts val="1000"/>
              </a:spcBef>
              <a:spcAft>
                <a:spcPts val="0"/>
              </a:spcAft>
              <a:buClr>
                <a:srgbClr val="FF0000"/>
              </a:buClr>
              <a:buSzPts val="2800"/>
              <a:buNone/>
            </a:pPr>
            <a:r>
              <a:rPr b="1" lang="en-US">
                <a:solidFill>
                  <a:srgbClr val="FF0000"/>
                </a:solidFill>
                <a:highlight>
                  <a:srgbClr val="FFFF00"/>
                </a:highlight>
              </a:rPr>
              <a:t>1. β-blocker: </a:t>
            </a:r>
            <a:r>
              <a:rPr lang="en-US"/>
              <a:t>control the symptoms and signs (e.g., tachycardia) induced by increased adrenergic tone (propranolol). </a:t>
            </a:r>
            <a:endParaRPr/>
          </a:p>
          <a:p>
            <a:pPr indent="0" lvl="0" marL="0" rtl="0" algn="l">
              <a:lnSpc>
                <a:spcPct val="90000"/>
              </a:lnSpc>
              <a:spcBef>
                <a:spcPts val="1000"/>
              </a:spcBef>
              <a:spcAft>
                <a:spcPts val="0"/>
              </a:spcAft>
              <a:buClr>
                <a:srgbClr val="FF0000"/>
              </a:buClr>
              <a:buSzPts val="2800"/>
              <a:buNone/>
            </a:pPr>
            <a:r>
              <a:rPr b="1" lang="en-US">
                <a:solidFill>
                  <a:srgbClr val="FF0000"/>
                </a:solidFill>
                <a:highlight>
                  <a:srgbClr val="FFFF00"/>
                </a:highlight>
              </a:rPr>
              <a:t>2. Thionamide (PTU): </a:t>
            </a:r>
            <a:r>
              <a:rPr lang="en-US"/>
              <a:t>blocks new hormone synthesis &amp; effective within 1-2 hours post administration</a:t>
            </a:r>
            <a:endParaRPr/>
          </a:p>
          <a:p>
            <a:pPr indent="0" lvl="0" marL="0" rtl="0" algn="l">
              <a:lnSpc>
                <a:spcPct val="90000"/>
              </a:lnSpc>
              <a:spcBef>
                <a:spcPts val="1000"/>
              </a:spcBef>
              <a:spcAft>
                <a:spcPts val="0"/>
              </a:spcAft>
              <a:buClr>
                <a:srgbClr val="FF0000"/>
              </a:buClr>
              <a:buSzPts val="2800"/>
              <a:buNone/>
            </a:pPr>
            <a:r>
              <a:rPr b="1" lang="en-US">
                <a:solidFill>
                  <a:srgbClr val="FF0000"/>
                </a:solidFill>
                <a:highlight>
                  <a:srgbClr val="FFFF00"/>
                </a:highlight>
              </a:rPr>
              <a:t>3. Iodine solution: </a:t>
            </a:r>
            <a:r>
              <a:rPr lang="en-US"/>
              <a:t>blocks release of thyroid hormone (known as the Wolff-Chaikoff effect) effective within 1-2 hours post administration.</a:t>
            </a:r>
            <a:endParaRPr/>
          </a:p>
          <a:p>
            <a:pPr indent="0" lvl="0" marL="0" rtl="0" algn="l">
              <a:lnSpc>
                <a:spcPct val="90000"/>
              </a:lnSpc>
              <a:spcBef>
                <a:spcPts val="1000"/>
              </a:spcBef>
              <a:spcAft>
                <a:spcPts val="0"/>
              </a:spcAft>
              <a:buClr>
                <a:srgbClr val="FF0000"/>
              </a:buClr>
              <a:buSzPts val="2800"/>
              <a:buNone/>
            </a:pPr>
            <a:r>
              <a:rPr b="1" lang="en-US">
                <a:solidFill>
                  <a:srgbClr val="FF0000"/>
                </a:solidFill>
                <a:highlight>
                  <a:srgbClr val="FFFF00"/>
                </a:highlight>
              </a:rPr>
              <a:t>4. Glucocorticoid: </a:t>
            </a:r>
            <a:r>
              <a:rPr lang="en-US"/>
              <a:t>reduces T4 to T3 conversion &amp; promotes vasomotor stability &amp; reduce autoimmune process in Graves disease &amp; treat associated relative adrenal insufficiency</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6" name="Shape 12656"/>
        <p:cNvGrpSpPr/>
        <p:nvPr/>
      </p:nvGrpSpPr>
      <p:grpSpPr>
        <a:xfrm>
          <a:off x="0" y="0"/>
          <a:ext cx="0" cy="0"/>
          <a:chOff x="0" y="0"/>
          <a:chExt cx="0" cy="0"/>
        </a:xfrm>
      </p:grpSpPr>
      <p:sp>
        <p:nvSpPr>
          <p:cNvPr id="12657" name="Google Shape;12657;p52"/>
          <p:cNvSpPr txBox="1"/>
          <p:nvPr>
            <p:ph type="title"/>
          </p:nvPr>
        </p:nvSpPr>
        <p:spPr>
          <a:xfrm>
            <a:off x="838091" y="365126"/>
            <a:ext cx="10514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Arial"/>
              <a:buNone/>
            </a:pPr>
            <a:r>
              <a:rPr lang="en-US" sz="4400">
                <a:solidFill>
                  <a:srgbClr val="000000"/>
                </a:solidFill>
                <a:latin typeface="Arial"/>
                <a:ea typeface="Arial"/>
                <a:cs typeface="Arial"/>
                <a:sym typeface="Arial"/>
              </a:rPr>
              <a:t>HYPOTHYROIDISM</a:t>
            </a:r>
            <a:endParaRPr>
              <a:solidFill>
                <a:srgbClr val="000000"/>
              </a:solidFill>
            </a:endParaRPr>
          </a:p>
        </p:txBody>
      </p:sp>
      <p:sp>
        <p:nvSpPr>
          <p:cNvPr id="12658" name="Google Shape;12658;p52"/>
          <p:cNvSpPr txBox="1"/>
          <p:nvPr>
            <p:ph idx="1" type="body"/>
          </p:nvPr>
        </p:nvSpPr>
        <p:spPr>
          <a:xfrm>
            <a:off x="838091" y="1825625"/>
            <a:ext cx="105141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900"/>
              <a:buChar char="•"/>
            </a:pPr>
            <a:r>
              <a:rPr lang="en-US" sz="2900">
                <a:solidFill>
                  <a:srgbClr val="000000"/>
                </a:solidFill>
                <a:latin typeface="Arial"/>
                <a:ea typeface="Arial"/>
                <a:cs typeface="Arial"/>
                <a:sym typeface="Arial"/>
              </a:rPr>
              <a:t>Insufficiency synthesis of thyroid hormones</a:t>
            </a:r>
            <a:endParaRPr/>
          </a:p>
          <a:p>
            <a:pPr indent="-228600" lvl="0" marL="228600" rtl="0" algn="l">
              <a:lnSpc>
                <a:spcPct val="90000"/>
              </a:lnSpc>
              <a:spcBef>
                <a:spcPts val="1000"/>
              </a:spcBef>
              <a:spcAft>
                <a:spcPts val="0"/>
              </a:spcAft>
              <a:buClr>
                <a:schemeClr val="dk1"/>
              </a:buClr>
              <a:buSzPts val="3200"/>
              <a:buChar char="•"/>
            </a:pPr>
            <a:r>
              <a:rPr lang="en-US" sz="3200">
                <a:latin typeface="Arial"/>
                <a:ea typeface="Arial"/>
                <a:cs typeface="Arial"/>
                <a:sym typeface="Arial"/>
              </a:rPr>
              <a:t>More common than hyperthyroidism</a:t>
            </a:r>
            <a:endParaRPr/>
          </a:p>
          <a:p>
            <a:pPr indent="-228600" lvl="0" marL="228600" rtl="0" algn="l">
              <a:lnSpc>
                <a:spcPct val="90000"/>
              </a:lnSpc>
              <a:spcBef>
                <a:spcPts val="1000"/>
              </a:spcBef>
              <a:spcAft>
                <a:spcPts val="0"/>
              </a:spcAft>
              <a:buClr>
                <a:schemeClr val="dk1"/>
              </a:buClr>
              <a:buSzPts val="3200"/>
              <a:buChar char="•"/>
            </a:pPr>
            <a:r>
              <a:rPr lang="en-US" sz="3200"/>
              <a:t>Hashimoto disease (chronic thyroiditis)—most common cause of primary hypothyroidism.</a:t>
            </a:r>
            <a:endParaRPr sz="3200">
              <a:latin typeface="Arial"/>
              <a:ea typeface="Arial"/>
              <a:cs typeface="Arial"/>
              <a:sym typeface="Arial"/>
            </a:endParaRPr>
          </a:p>
        </p:txBody>
      </p:sp>
      <p:sp>
        <p:nvSpPr>
          <p:cNvPr id="12659" name="Google Shape;12659;p52"/>
          <p:cNvSpPr/>
          <p:nvPr/>
        </p:nvSpPr>
        <p:spPr>
          <a:xfrm>
            <a:off x="853904" y="1345721"/>
            <a:ext cx="10600500" cy="138000"/>
          </a:xfrm>
          <a:prstGeom prst="rect">
            <a:avLst/>
          </a:prstGeom>
          <a:solidFill>
            <a:schemeClr val="accent1"/>
          </a:solidFill>
          <a:ln cap="flat" cmpd="sng" w="19050">
            <a:solidFill>
              <a:srgbClr val="0F465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660" name="Google Shape;12660;p52"/>
          <p:cNvSpPr/>
          <p:nvPr/>
        </p:nvSpPr>
        <p:spPr>
          <a:xfrm>
            <a:off x="11221505" y="1190446"/>
            <a:ext cx="250133" cy="741872"/>
          </a:xfrm>
          <a:prstGeom prst="flowChartProcess">
            <a:avLst/>
          </a:prstGeom>
          <a:solidFill>
            <a:schemeClr val="accent1"/>
          </a:solidFill>
          <a:ln cap="flat" cmpd="sng" w="19050">
            <a:solidFill>
              <a:srgbClr val="0F465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64" name="Shape 12664"/>
        <p:cNvGrpSpPr/>
        <p:nvPr/>
      </p:nvGrpSpPr>
      <p:grpSpPr>
        <a:xfrm>
          <a:off x="0" y="0"/>
          <a:ext cx="0" cy="0"/>
          <a:chOff x="0" y="0"/>
          <a:chExt cx="0" cy="0"/>
        </a:xfrm>
      </p:grpSpPr>
      <p:sp>
        <p:nvSpPr>
          <p:cNvPr id="12665" name="Google Shape;12665;p53"/>
          <p:cNvSpPr txBox="1"/>
          <p:nvPr>
            <p:ph type="title"/>
          </p:nvPr>
        </p:nvSpPr>
        <p:spPr>
          <a:xfrm>
            <a:off x="838091" y="365126"/>
            <a:ext cx="10514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pic>
        <p:nvPicPr>
          <p:cNvPr descr="A screenshot of a medical chart&#10;&#10;Description automatically generated" id="12666" name="Google Shape;12666;p53"/>
          <p:cNvPicPr preferRelativeResize="0"/>
          <p:nvPr>
            <p:ph idx="1" type="body"/>
          </p:nvPr>
        </p:nvPicPr>
        <p:blipFill rotWithShape="1">
          <a:blip r:embed="rId3">
            <a:alphaModFix/>
          </a:blip>
          <a:srcRect b="0" l="0" r="0" t="0"/>
          <a:stretch/>
        </p:blipFill>
        <p:spPr>
          <a:xfrm>
            <a:off x="109756" y="-3175"/>
            <a:ext cx="12002700" cy="6859500"/>
          </a:xfrm>
          <a:prstGeom prst="rect">
            <a:avLst/>
          </a:prstGeom>
          <a:noFill/>
          <a:ln>
            <a:noFill/>
          </a:ln>
        </p:spPr>
      </p:pic>
      <p:pic>
        <p:nvPicPr>
          <p:cNvPr id="12667" name="Google Shape;12667;p53"/>
          <p:cNvPicPr preferRelativeResize="0"/>
          <p:nvPr/>
        </p:nvPicPr>
        <p:blipFill rotWithShape="1">
          <a:blip r:embed="rId4">
            <a:alphaModFix/>
          </a:blip>
          <a:srcRect b="0" l="0" r="0" t="0"/>
          <a:stretch/>
        </p:blipFill>
        <p:spPr>
          <a:xfrm>
            <a:off x="2941092" y="2565267"/>
            <a:ext cx="2608645" cy="46499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1" name="Shape 12671"/>
        <p:cNvGrpSpPr/>
        <p:nvPr/>
      </p:nvGrpSpPr>
      <p:grpSpPr>
        <a:xfrm>
          <a:off x="0" y="0"/>
          <a:ext cx="0" cy="0"/>
          <a:chOff x="0" y="0"/>
          <a:chExt cx="0" cy="0"/>
        </a:xfrm>
      </p:grpSpPr>
      <p:sp>
        <p:nvSpPr>
          <p:cNvPr id="12672" name="Google Shape;12672;p54"/>
          <p:cNvSpPr txBox="1"/>
          <p:nvPr>
            <p:ph type="title"/>
          </p:nvPr>
        </p:nvSpPr>
        <p:spPr>
          <a:xfrm>
            <a:off x="838091" y="365126"/>
            <a:ext cx="10514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pic>
        <p:nvPicPr>
          <p:cNvPr descr="A diagram of a person&amp;#39;s body&#10;&#10;Description automatically generated" id="12673" name="Google Shape;12673;p54"/>
          <p:cNvPicPr preferRelativeResize="0"/>
          <p:nvPr>
            <p:ph idx="1" type="body"/>
          </p:nvPr>
        </p:nvPicPr>
        <p:blipFill rotWithShape="1">
          <a:blip r:embed="rId3">
            <a:alphaModFix/>
          </a:blip>
          <a:srcRect b="0" l="0" r="0" t="0"/>
          <a:stretch/>
        </p:blipFill>
        <p:spPr>
          <a:xfrm>
            <a:off x="610135" y="1444"/>
            <a:ext cx="10843200" cy="6856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474" name="Shape 12474"/>
        <p:cNvGrpSpPr/>
        <p:nvPr/>
      </p:nvGrpSpPr>
      <p:grpSpPr>
        <a:xfrm>
          <a:off x="0" y="0"/>
          <a:ext cx="0" cy="0"/>
          <a:chOff x="0" y="0"/>
          <a:chExt cx="0" cy="0"/>
        </a:xfrm>
      </p:grpSpPr>
      <p:sp>
        <p:nvSpPr>
          <p:cNvPr id="12475" name="Google Shape;12475;p28"/>
          <p:cNvSpPr/>
          <p:nvPr/>
        </p:nvSpPr>
        <p:spPr>
          <a:xfrm>
            <a:off x="0" y="1235075"/>
            <a:ext cx="12184380" cy="319240"/>
          </a:xfrm>
          <a:custGeom>
            <a:rect b="b" l="l" r="r" t="t"/>
            <a:pathLst>
              <a:path extrusionOk="0" h="320040" w="9144000">
                <a:moveTo>
                  <a:pt x="0" y="320039"/>
                </a:moveTo>
                <a:lnTo>
                  <a:pt x="9144000" y="320039"/>
                </a:lnTo>
                <a:lnTo>
                  <a:pt x="9144000" y="0"/>
                </a:lnTo>
                <a:lnTo>
                  <a:pt x="0" y="0"/>
                </a:lnTo>
                <a:lnTo>
                  <a:pt x="0" y="32003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76" name="Google Shape;12476;p28"/>
          <p:cNvSpPr txBox="1"/>
          <p:nvPr/>
        </p:nvSpPr>
        <p:spPr>
          <a:xfrm>
            <a:off x="151606" y="682634"/>
            <a:ext cx="7162800" cy="5872800"/>
          </a:xfrm>
          <a:prstGeom prst="rect">
            <a:avLst/>
          </a:prstGeom>
          <a:noFill/>
          <a:ln>
            <a:noFill/>
          </a:ln>
        </p:spPr>
        <p:txBody>
          <a:bodyPr anchorCtr="0" anchor="t" bIns="0" lIns="0" spcFirstLastPara="1" rIns="0" wrap="square" tIns="12050">
            <a:spAutoFit/>
          </a:bodyPr>
          <a:lstStyle/>
          <a:p>
            <a:pPr indent="-319087" lvl="0" marL="331787" marR="0" rtl="0" algn="l">
              <a:spcBef>
                <a:spcPts val="0"/>
              </a:spcBef>
              <a:spcAft>
                <a:spcPts val="0"/>
              </a:spcAft>
              <a:buClr>
                <a:srgbClr val="DD8046"/>
              </a:buClr>
              <a:buSzPts val="1440"/>
              <a:buFont typeface="Noto Sans Symbols"/>
              <a:buChar char="◻"/>
            </a:pPr>
            <a:r>
              <a:rPr b="1" lang="en-US" sz="2400">
                <a:solidFill>
                  <a:schemeClr val="dk1"/>
                </a:solidFill>
                <a:latin typeface="Calibri"/>
                <a:ea typeface="Calibri"/>
                <a:cs typeface="Calibri"/>
                <a:sym typeface="Calibri"/>
              </a:rPr>
              <a:t>Blood supply</a:t>
            </a:r>
            <a:endParaRPr/>
          </a:p>
          <a:p>
            <a:pPr indent="-319087" lvl="0" marL="331787" marR="0" rtl="0" algn="l">
              <a:spcBef>
                <a:spcPts val="100"/>
              </a:spcBef>
              <a:spcAft>
                <a:spcPts val="0"/>
              </a:spcAft>
              <a:buNone/>
            </a:pPr>
            <a:r>
              <a:rPr lang="en-US" sz="2400">
                <a:solidFill>
                  <a:schemeClr val="dk1"/>
                </a:solidFill>
                <a:latin typeface="Calibri"/>
                <a:ea typeface="Calibri"/>
                <a:cs typeface="Calibri"/>
                <a:sym typeface="Calibri"/>
              </a:rPr>
              <a:t>-Arterial supply:  - superior thyroid artery</a:t>
            </a:r>
            <a:endParaRPr/>
          </a:p>
          <a:p>
            <a:pPr indent="-319087" lvl="0" marL="331787" marR="0" rtl="0" algn="l">
              <a:spcBef>
                <a:spcPts val="100"/>
              </a:spcBef>
              <a:spcAft>
                <a:spcPts val="0"/>
              </a:spcAft>
              <a:buNone/>
            </a:pPr>
            <a:r>
              <a:rPr lang="en-US" sz="2400">
                <a:solidFill>
                  <a:schemeClr val="dk1"/>
                </a:solidFill>
                <a:latin typeface="Calibri"/>
                <a:ea typeface="Calibri"/>
                <a:cs typeface="Calibri"/>
                <a:sym typeface="Calibri"/>
              </a:rPr>
              <a:t>                               - inferior thyroid artery </a:t>
            </a:r>
            <a:endParaRPr/>
          </a:p>
          <a:p>
            <a:pPr indent="-166688" lvl="6" marL="3074988" marR="0" rtl="0" algn="l">
              <a:lnSpc>
                <a:spcPct val="129708"/>
              </a:lnSpc>
              <a:spcBef>
                <a:spcPts val="113"/>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12700" marR="0" rtl="0" algn="l">
              <a:lnSpc>
                <a:spcPct val="129708"/>
              </a:lnSpc>
              <a:spcBef>
                <a:spcPts val="113"/>
              </a:spcBef>
              <a:spcAft>
                <a:spcPts val="0"/>
              </a:spcAft>
              <a:buNone/>
            </a:pPr>
            <a:r>
              <a:rPr lang="en-US" sz="2400">
                <a:solidFill>
                  <a:schemeClr val="dk1"/>
                </a:solidFill>
                <a:latin typeface="Calibri"/>
                <a:ea typeface="Calibri"/>
                <a:cs typeface="Calibri"/>
                <a:sym typeface="Calibri"/>
              </a:rPr>
              <a:t>-Venous supply: - superior thyroid vein</a:t>
            </a:r>
            <a:endParaRPr/>
          </a:p>
          <a:p>
            <a:pPr indent="0" lvl="0" marL="12700" marR="0" rtl="0" algn="l">
              <a:lnSpc>
                <a:spcPct val="129708"/>
              </a:lnSpc>
              <a:spcBef>
                <a:spcPts val="113"/>
              </a:spcBef>
              <a:spcAft>
                <a:spcPts val="0"/>
              </a:spcAft>
              <a:buNone/>
            </a:pPr>
            <a:r>
              <a:rPr lang="en-US" sz="2400">
                <a:solidFill>
                  <a:schemeClr val="dk1"/>
                </a:solidFill>
                <a:latin typeface="Calibri"/>
                <a:ea typeface="Calibri"/>
                <a:cs typeface="Calibri"/>
                <a:sym typeface="Calibri"/>
              </a:rPr>
              <a:t>                              - middle thyroid vein</a:t>
            </a:r>
            <a:endParaRPr/>
          </a:p>
          <a:p>
            <a:pPr indent="0" lvl="0" marL="12700" marR="0" rtl="0" algn="l">
              <a:lnSpc>
                <a:spcPct val="129708"/>
              </a:lnSpc>
              <a:spcBef>
                <a:spcPts val="113"/>
              </a:spcBef>
              <a:spcAft>
                <a:spcPts val="0"/>
              </a:spcAft>
              <a:buNone/>
            </a:pPr>
            <a:r>
              <a:rPr lang="en-US" sz="2400">
                <a:solidFill>
                  <a:schemeClr val="dk1"/>
                </a:solidFill>
                <a:latin typeface="Calibri"/>
                <a:ea typeface="Calibri"/>
                <a:cs typeface="Calibri"/>
                <a:sym typeface="Calibri"/>
              </a:rPr>
              <a:t>                              - inferior thyroid vein</a:t>
            </a:r>
            <a:endParaRPr/>
          </a:p>
          <a:p>
            <a:pPr indent="0" lvl="0" marL="12700" marR="0" rtl="0" algn="l">
              <a:lnSpc>
                <a:spcPct val="129708"/>
              </a:lnSpc>
              <a:spcBef>
                <a:spcPts val="113"/>
              </a:spcBef>
              <a:spcAft>
                <a:spcPts val="0"/>
              </a:spcAft>
              <a:buNone/>
            </a:pPr>
            <a:r>
              <a:t/>
            </a:r>
            <a:endParaRPr sz="2400">
              <a:solidFill>
                <a:schemeClr val="dk1"/>
              </a:solidFill>
              <a:latin typeface="Calibri"/>
              <a:ea typeface="Calibri"/>
              <a:cs typeface="Calibri"/>
              <a:sym typeface="Calibri"/>
            </a:endParaRPr>
          </a:p>
          <a:p>
            <a:pPr indent="-319087" lvl="0" marL="331787" marR="0" rtl="0" algn="l">
              <a:spcBef>
                <a:spcPts val="100"/>
              </a:spcBef>
              <a:spcAft>
                <a:spcPts val="0"/>
              </a:spcAft>
              <a:buClr>
                <a:srgbClr val="DD8046"/>
              </a:buClr>
              <a:buSzPts val="1440"/>
              <a:buFont typeface="Noto Sans Symbols"/>
              <a:buChar char="◻"/>
            </a:pPr>
            <a:r>
              <a:rPr b="1" lang="en-US" sz="2400">
                <a:solidFill>
                  <a:schemeClr val="dk1"/>
                </a:solidFill>
                <a:latin typeface="Calibri"/>
                <a:ea typeface="Calibri"/>
                <a:cs typeface="Calibri"/>
                <a:sym typeface="Calibri"/>
              </a:rPr>
              <a:t>Nerve supply</a:t>
            </a:r>
            <a:endParaRPr/>
          </a:p>
          <a:p>
            <a:pPr indent="-193675" lvl="1" marL="1450975" marR="0" rtl="0" algn="l">
              <a:spcBef>
                <a:spcPts val="10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Superior laryngeal nerve</a:t>
            </a:r>
            <a:endParaRPr/>
          </a:p>
          <a:p>
            <a:pPr indent="-193675" lvl="1" marL="1450975" marR="0" rtl="0" algn="l">
              <a:spcBef>
                <a:spcPts val="10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Recurrent laryngeal nerve</a:t>
            </a:r>
            <a:endParaRPr/>
          </a:p>
          <a:p>
            <a:pPr indent="-41275" lvl="1" marL="1450975" marR="0" rtl="0" algn="l">
              <a:spcBef>
                <a:spcPts val="1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319087" lvl="0" marL="331787" marR="0" rtl="0" algn="l">
              <a:spcBef>
                <a:spcPts val="100"/>
              </a:spcBef>
              <a:spcAft>
                <a:spcPts val="0"/>
              </a:spcAft>
              <a:buClr>
                <a:srgbClr val="DD8046"/>
              </a:buClr>
              <a:buSzPts val="1440"/>
              <a:buFont typeface="Noto Sans Symbols"/>
              <a:buChar char="◻"/>
            </a:pPr>
            <a:r>
              <a:rPr b="1" lang="en-US" sz="2400">
                <a:solidFill>
                  <a:schemeClr val="dk1"/>
                </a:solidFill>
                <a:latin typeface="Calibri"/>
                <a:ea typeface="Calibri"/>
                <a:cs typeface="Calibri"/>
                <a:sym typeface="Calibri"/>
              </a:rPr>
              <a:t>Lymphatic drainage</a:t>
            </a:r>
            <a:endParaRPr/>
          </a:p>
          <a:p>
            <a:pPr indent="-193675" lvl="1" marL="1450975" marR="0" rtl="0" algn="l">
              <a:spcBef>
                <a:spcPts val="113"/>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Lateral deep cervical lymph node</a:t>
            </a:r>
            <a:endParaRPr/>
          </a:p>
          <a:p>
            <a:pPr indent="-193675" lvl="1" marL="1450975" marR="0" rtl="0" algn="l">
              <a:spcBef>
                <a:spcPts val="10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Pretracheal/para tracheal lymph nodes</a:t>
            </a:r>
            <a:endParaRPr/>
          </a:p>
        </p:txBody>
      </p:sp>
      <p:pic>
        <p:nvPicPr>
          <p:cNvPr descr="http://www.endocrinesurgery.net.au/storage/thyroid/thyroidanatomydiagram2ws.jpg?__SQUARESPACE_CACHEVERSION=1273926585226" id="12477" name="Google Shape;12477;p28"/>
          <p:cNvPicPr preferRelativeResize="0"/>
          <p:nvPr/>
        </p:nvPicPr>
        <p:blipFill rotWithShape="1">
          <a:blip r:embed="rId3">
            <a:alphaModFix/>
          </a:blip>
          <a:srcRect b="0" l="7366" r="8152" t="0"/>
          <a:stretch/>
        </p:blipFill>
        <p:spPr>
          <a:xfrm>
            <a:off x="5714206" y="228600"/>
            <a:ext cx="6476207" cy="5867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7" name="Shape 12677"/>
        <p:cNvGrpSpPr/>
        <p:nvPr/>
      </p:nvGrpSpPr>
      <p:grpSpPr>
        <a:xfrm>
          <a:off x="0" y="0"/>
          <a:ext cx="0" cy="0"/>
          <a:chOff x="0" y="0"/>
          <a:chExt cx="0" cy="0"/>
        </a:xfrm>
      </p:grpSpPr>
      <p:sp>
        <p:nvSpPr>
          <p:cNvPr id="12678" name="Google Shape;12678;p55"/>
          <p:cNvSpPr/>
          <p:nvPr/>
        </p:nvSpPr>
        <p:spPr>
          <a:xfrm>
            <a:off x="1" y="0"/>
            <a:ext cx="121905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679" name="Google Shape;12679;p55"/>
          <p:cNvSpPr/>
          <p:nvPr/>
        </p:nvSpPr>
        <p:spPr>
          <a:xfrm flipH="1" rot="5400000">
            <a:off x="-1410392" y="1410300"/>
            <a:ext cx="6858000" cy="4037400"/>
          </a:xfrm>
          <a:prstGeom prst="rect">
            <a:avLst/>
          </a:prstGeom>
          <a:gradFill>
            <a:gsLst>
              <a:gs pos="0">
                <a:srgbClr val="000000"/>
              </a:gs>
              <a:gs pos="8000">
                <a:srgbClr val="000000"/>
              </a:gs>
              <a:gs pos="100000">
                <a:srgbClr val="0F4861"/>
              </a:gs>
            </a:gsLst>
            <a:lin ang="300012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680" name="Google Shape;12680;p55"/>
          <p:cNvSpPr/>
          <p:nvPr/>
        </p:nvSpPr>
        <p:spPr>
          <a:xfrm flipH="1" rot="5400000">
            <a:off x="-1410390" y="1420438"/>
            <a:ext cx="6858000" cy="4037400"/>
          </a:xfrm>
          <a:prstGeom prst="rect">
            <a:avLst/>
          </a:prstGeom>
          <a:gradFill>
            <a:gsLst>
              <a:gs pos="0">
                <a:srgbClr val="000000">
                  <a:alpha val="0"/>
                </a:srgbClr>
              </a:gs>
              <a:gs pos="99000">
                <a:srgbClr val="156082">
                  <a:alpha val="45882"/>
                </a:srgbClr>
              </a:gs>
              <a:gs pos="100000">
                <a:srgbClr val="156082">
                  <a:alpha val="45882"/>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681" name="Google Shape;12681;p55"/>
          <p:cNvSpPr/>
          <p:nvPr/>
        </p:nvSpPr>
        <p:spPr>
          <a:xfrm flipH="1" rot="5400000">
            <a:off x="767609" y="3588298"/>
            <a:ext cx="2502000" cy="4037400"/>
          </a:xfrm>
          <a:prstGeom prst="rect">
            <a:avLst/>
          </a:prstGeom>
          <a:gradFill>
            <a:gsLst>
              <a:gs pos="0">
                <a:srgbClr val="156082">
                  <a:alpha val="28627"/>
                </a:srgbClr>
              </a:gs>
              <a:gs pos="2000">
                <a:srgbClr val="156082">
                  <a:alpha val="28627"/>
                </a:srgbClr>
              </a:gs>
              <a:gs pos="100000">
                <a:srgbClr val="000000">
                  <a:alpha val="29803"/>
                </a:srgbClr>
              </a:gs>
            </a:gsLst>
            <a:lin ang="7799903"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682" name="Google Shape;12682;p55"/>
          <p:cNvSpPr/>
          <p:nvPr/>
        </p:nvSpPr>
        <p:spPr>
          <a:xfrm rot="-967356">
            <a:off x="-500850" y="968107"/>
            <a:ext cx="3897638" cy="4176045"/>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156082">
                  <a:alpha val="42745"/>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683" name="Google Shape;12683;p55"/>
          <p:cNvSpPr/>
          <p:nvPr/>
        </p:nvSpPr>
        <p:spPr>
          <a:xfrm flipH="1" rot="5400000">
            <a:off x="-1410400" y="1410301"/>
            <a:ext cx="6858000" cy="4037400"/>
          </a:xfrm>
          <a:prstGeom prst="rect">
            <a:avLst/>
          </a:prstGeom>
          <a:gradFill>
            <a:gsLst>
              <a:gs pos="0">
                <a:srgbClr val="000000">
                  <a:alpha val="0"/>
                </a:srgbClr>
              </a:gs>
              <a:gs pos="99000">
                <a:srgbClr val="43AFE2">
                  <a:alpha val="10980"/>
                </a:srgbClr>
              </a:gs>
              <a:gs pos="100000">
                <a:srgbClr val="43AFE2">
                  <a:alpha val="10980"/>
                </a:srgbClr>
              </a:gs>
            </a:gsLst>
            <a:lin ang="7200017"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684" name="Google Shape;12684;p55"/>
          <p:cNvSpPr txBox="1"/>
          <p:nvPr>
            <p:ph type="title"/>
          </p:nvPr>
        </p:nvSpPr>
        <p:spPr>
          <a:xfrm>
            <a:off x="586403" y="1683759"/>
            <a:ext cx="3114900" cy="23964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3100"/>
              <a:buFont typeface="Arial"/>
              <a:buNone/>
            </a:pPr>
            <a:r>
              <a:rPr b="1" lang="en-US" sz="3100">
                <a:solidFill>
                  <a:srgbClr val="FFFFFF"/>
                </a:solidFill>
                <a:latin typeface="Arial"/>
                <a:ea typeface="Arial"/>
                <a:cs typeface="Arial"/>
                <a:sym typeface="Arial"/>
              </a:rPr>
              <a:t>HASHIMOTO’S THYROIDITIS</a:t>
            </a:r>
            <a:endParaRPr sz="3100">
              <a:solidFill>
                <a:srgbClr val="FFFFFF"/>
              </a:solidFill>
            </a:endParaRPr>
          </a:p>
        </p:txBody>
      </p:sp>
      <p:grpSp>
        <p:nvGrpSpPr>
          <p:cNvPr id="12685" name="Google Shape;12685;p55"/>
          <p:cNvGrpSpPr/>
          <p:nvPr/>
        </p:nvGrpSpPr>
        <p:grpSpPr>
          <a:xfrm>
            <a:off x="4904415" y="753103"/>
            <a:ext cx="6666000" cy="5448595"/>
            <a:chOff x="0" y="2663"/>
            <a:chExt cx="6666000" cy="5448595"/>
          </a:xfrm>
        </p:grpSpPr>
        <p:cxnSp>
          <p:nvCxnSpPr>
            <p:cNvPr id="12686" name="Google Shape;12686;p55"/>
            <p:cNvCxnSpPr/>
            <p:nvPr/>
          </p:nvCxnSpPr>
          <p:spPr>
            <a:xfrm>
              <a:off x="0" y="2663"/>
              <a:ext cx="6666000" cy="0"/>
            </a:xfrm>
            <a:prstGeom prst="straightConnector1">
              <a:avLst/>
            </a:prstGeom>
            <a:gradFill>
              <a:gsLst>
                <a:gs pos="0">
                  <a:srgbClr val="474F5D"/>
                </a:gs>
                <a:gs pos="50000">
                  <a:srgbClr val="072743"/>
                </a:gs>
                <a:gs pos="100000">
                  <a:srgbClr val="03213D"/>
                </a:gs>
              </a:gsLst>
              <a:lin ang="5400012" scaled="0"/>
            </a:gradFill>
            <a:ln cap="flat" cmpd="sng" w="12700">
              <a:solidFill>
                <a:srgbClr val="0B2741"/>
              </a:solidFill>
              <a:prstDash val="solid"/>
              <a:miter lim="800000"/>
              <a:headEnd len="sm" w="sm" type="none"/>
              <a:tailEnd len="sm" w="sm" type="none"/>
            </a:ln>
          </p:spPr>
        </p:cxnSp>
        <p:sp>
          <p:nvSpPr>
            <p:cNvPr id="12687" name="Google Shape;12687;p55"/>
            <p:cNvSpPr/>
            <p:nvPr/>
          </p:nvSpPr>
          <p:spPr>
            <a:xfrm>
              <a:off x="0" y="2663"/>
              <a:ext cx="66660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8" name="Google Shape;12688;p55"/>
            <p:cNvSpPr txBox="1"/>
            <p:nvPr/>
          </p:nvSpPr>
          <p:spPr>
            <a:xfrm>
              <a:off x="0" y="2663"/>
              <a:ext cx="6666000" cy="1816200"/>
            </a:xfrm>
            <a:prstGeom prst="rect">
              <a:avLst/>
            </a:prstGeom>
            <a:noFill/>
            <a:ln>
              <a:noFill/>
            </a:ln>
          </p:spPr>
          <p:txBody>
            <a:bodyPr anchorCtr="0" anchor="t" bIns="148575" lIns="148575" spcFirstLastPara="1" rIns="148575" wrap="square" tIns="148575">
              <a:noAutofit/>
            </a:bodyPr>
            <a:lstStyle/>
            <a:p>
              <a:pPr indent="0" lvl="0" marL="0" marR="0" rtl="0" algn="l">
                <a:lnSpc>
                  <a:spcPct val="90000"/>
                </a:lnSpc>
                <a:spcBef>
                  <a:spcPts val="0"/>
                </a:spcBef>
                <a:spcAft>
                  <a:spcPts val="0"/>
                </a:spcAft>
                <a:buClr>
                  <a:schemeClr val="dk1"/>
                </a:buClr>
                <a:buSzPts val="3900"/>
                <a:buFont typeface="Arial"/>
                <a:buNone/>
              </a:pPr>
              <a:r>
                <a:rPr lang="en-US" sz="3900">
                  <a:solidFill>
                    <a:schemeClr val="dk1"/>
                  </a:solidFill>
                  <a:latin typeface="Arial"/>
                  <a:ea typeface="Arial"/>
                  <a:cs typeface="Arial"/>
                  <a:sym typeface="Arial"/>
                </a:rPr>
                <a:t>Most common cause of hypothyroidism</a:t>
              </a:r>
              <a:endParaRPr sz="3900">
                <a:solidFill>
                  <a:schemeClr val="dk1"/>
                </a:solidFill>
                <a:latin typeface="Arial"/>
                <a:ea typeface="Arial"/>
                <a:cs typeface="Arial"/>
                <a:sym typeface="Arial"/>
              </a:endParaRPr>
            </a:p>
          </p:txBody>
        </p:sp>
        <p:cxnSp>
          <p:nvCxnSpPr>
            <p:cNvPr id="12689" name="Google Shape;12689;p55"/>
            <p:cNvCxnSpPr/>
            <p:nvPr/>
          </p:nvCxnSpPr>
          <p:spPr>
            <a:xfrm>
              <a:off x="0" y="1818861"/>
              <a:ext cx="6666000" cy="0"/>
            </a:xfrm>
            <a:prstGeom prst="straightConnector1">
              <a:avLst/>
            </a:prstGeom>
            <a:gradFill>
              <a:gsLst>
                <a:gs pos="0">
                  <a:srgbClr val="474F5D"/>
                </a:gs>
                <a:gs pos="50000">
                  <a:srgbClr val="072743"/>
                </a:gs>
                <a:gs pos="100000">
                  <a:srgbClr val="03213D"/>
                </a:gs>
              </a:gsLst>
              <a:lin ang="5400012" scaled="0"/>
            </a:gradFill>
            <a:ln cap="flat" cmpd="sng" w="12700">
              <a:solidFill>
                <a:srgbClr val="0B2741"/>
              </a:solidFill>
              <a:prstDash val="solid"/>
              <a:miter lim="800000"/>
              <a:headEnd len="sm" w="sm" type="none"/>
              <a:tailEnd len="sm" w="sm" type="none"/>
            </a:ln>
          </p:spPr>
        </p:cxnSp>
        <p:sp>
          <p:nvSpPr>
            <p:cNvPr id="12690" name="Google Shape;12690;p55"/>
            <p:cNvSpPr/>
            <p:nvPr/>
          </p:nvSpPr>
          <p:spPr>
            <a:xfrm>
              <a:off x="0" y="1818861"/>
              <a:ext cx="66660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1" name="Google Shape;12691;p55"/>
            <p:cNvSpPr txBox="1"/>
            <p:nvPr/>
          </p:nvSpPr>
          <p:spPr>
            <a:xfrm>
              <a:off x="0" y="1818861"/>
              <a:ext cx="6666000" cy="1816200"/>
            </a:xfrm>
            <a:prstGeom prst="rect">
              <a:avLst/>
            </a:prstGeom>
            <a:noFill/>
            <a:ln>
              <a:noFill/>
            </a:ln>
          </p:spPr>
          <p:txBody>
            <a:bodyPr anchorCtr="0" anchor="t" bIns="148575" lIns="148575" spcFirstLastPara="1" rIns="148575" wrap="square" tIns="148575">
              <a:noAutofit/>
            </a:bodyPr>
            <a:lstStyle/>
            <a:p>
              <a:pPr indent="0" lvl="0" marL="0" marR="0" rtl="0" algn="l">
                <a:lnSpc>
                  <a:spcPct val="90000"/>
                </a:lnSpc>
                <a:spcBef>
                  <a:spcPts val="0"/>
                </a:spcBef>
                <a:spcAft>
                  <a:spcPts val="0"/>
                </a:spcAft>
                <a:buClr>
                  <a:schemeClr val="dk1"/>
                </a:buClr>
                <a:buSzPts val="3900"/>
                <a:buFont typeface="Arial"/>
                <a:buNone/>
              </a:pPr>
              <a:r>
                <a:rPr lang="en-US" sz="3900">
                  <a:solidFill>
                    <a:schemeClr val="dk1"/>
                  </a:solidFill>
                  <a:latin typeface="Arial"/>
                  <a:ea typeface="Arial"/>
                  <a:cs typeface="Arial"/>
                  <a:sym typeface="Arial"/>
                </a:rPr>
                <a:t>Most common cause of autoimmune thyroid disorder</a:t>
              </a:r>
              <a:endParaRPr sz="3900">
                <a:solidFill>
                  <a:schemeClr val="dk1"/>
                </a:solidFill>
                <a:latin typeface="Arial"/>
                <a:ea typeface="Arial"/>
                <a:cs typeface="Arial"/>
                <a:sym typeface="Arial"/>
              </a:endParaRPr>
            </a:p>
          </p:txBody>
        </p:sp>
        <p:cxnSp>
          <p:nvCxnSpPr>
            <p:cNvPr id="12692" name="Google Shape;12692;p55"/>
            <p:cNvCxnSpPr/>
            <p:nvPr/>
          </p:nvCxnSpPr>
          <p:spPr>
            <a:xfrm>
              <a:off x="0" y="3635058"/>
              <a:ext cx="6666000" cy="0"/>
            </a:xfrm>
            <a:prstGeom prst="straightConnector1">
              <a:avLst/>
            </a:prstGeom>
            <a:gradFill>
              <a:gsLst>
                <a:gs pos="0">
                  <a:srgbClr val="474F5D"/>
                </a:gs>
                <a:gs pos="50000">
                  <a:srgbClr val="072743"/>
                </a:gs>
                <a:gs pos="100000">
                  <a:srgbClr val="03213D"/>
                </a:gs>
              </a:gsLst>
              <a:lin ang="5400012" scaled="0"/>
            </a:gradFill>
            <a:ln cap="flat" cmpd="sng" w="12700">
              <a:solidFill>
                <a:srgbClr val="0B2741"/>
              </a:solidFill>
              <a:prstDash val="solid"/>
              <a:miter lim="800000"/>
              <a:headEnd len="sm" w="sm" type="none"/>
              <a:tailEnd len="sm" w="sm" type="none"/>
            </a:ln>
          </p:spPr>
        </p:cxnSp>
        <p:sp>
          <p:nvSpPr>
            <p:cNvPr id="12693" name="Google Shape;12693;p55"/>
            <p:cNvSpPr/>
            <p:nvPr/>
          </p:nvSpPr>
          <p:spPr>
            <a:xfrm>
              <a:off x="0" y="3635058"/>
              <a:ext cx="66660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4" name="Google Shape;12694;p55"/>
            <p:cNvSpPr txBox="1"/>
            <p:nvPr/>
          </p:nvSpPr>
          <p:spPr>
            <a:xfrm>
              <a:off x="0" y="3635058"/>
              <a:ext cx="6666000" cy="1816200"/>
            </a:xfrm>
            <a:prstGeom prst="rect">
              <a:avLst/>
            </a:prstGeom>
            <a:noFill/>
            <a:ln>
              <a:noFill/>
            </a:ln>
          </p:spPr>
          <p:txBody>
            <a:bodyPr anchorCtr="0" anchor="t" bIns="148575" lIns="148575" spcFirstLastPara="1" rIns="148575" wrap="square" tIns="148575">
              <a:noAutofit/>
            </a:bodyPr>
            <a:lstStyle/>
            <a:p>
              <a:pPr indent="0" lvl="0" marL="0" marR="0" rtl="0" algn="l">
                <a:lnSpc>
                  <a:spcPct val="90000"/>
                </a:lnSpc>
                <a:spcBef>
                  <a:spcPts val="0"/>
                </a:spcBef>
                <a:spcAft>
                  <a:spcPts val="0"/>
                </a:spcAft>
                <a:buClr>
                  <a:schemeClr val="dk1"/>
                </a:buClr>
                <a:buSzPts val="3900"/>
                <a:buFont typeface="Arial"/>
                <a:buNone/>
              </a:pPr>
              <a:r>
                <a:rPr lang="en-US" sz="3900">
                  <a:solidFill>
                    <a:schemeClr val="dk1"/>
                  </a:solidFill>
                  <a:latin typeface="Arial"/>
                  <a:ea typeface="Arial"/>
                  <a:cs typeface="Arial"/>
                  <a:sym typeface="Arial"/>
                </a:rPr>
                <a:t>more common in women.</a:t>
              </a:r>
              <a:endParaRPr sz="3900">
                <a:solidFill>
                  <a:schemeClr val="dk1"/>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8" name="Shape 12698"/>
        <p:cNvGrpSpPr/>
        <p:nvPr/>
      </p:nvGrpSpPr>
      <p:grpSpPr>
        <a:xfrm>
          <a:off x="0" y="0"/>
          <a:ext cx="0" cy="0"/>
          <a:chOff x="0" y="0"/>
          <a:chExt cx="0" cy="0"/>
        </a:xfrm>
      </p:grpSpPr>
      <p:sp>
        <p:nvSpPr>
          <p:cNvPr id="12699" name="Google Shape;12699;p56"/>
          <p:cNvSpPr txBox="1"/>
          <p:nvPr>
            <p:ph type="title"/>
          </p:nvPr>
        </p:nvSpPr>
        <p:spPr>
          <a:xfrm>
            <a:off x="838091" y="365126"/>
            <a:ext cx="10514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pic>
        <p:nvPicPr>
          <p:cNvPr descr="Diagram of a diagram showing the structure of a thyroid gland&#10;&#10;Description automatically generated" id="12700" name="Google Shape;12700;p56"/>
          <p:cNvPicPr preferRelativeResize="0"/>
          <p:nvPr>
            <p:ph idx="1" type="body"/>
          </p:nvPr>
        </p:nvPicPr>
        <p:blipFill rotWithShape="1">
          <a:blip r:embed="rId3">
            <a:alphaModFix/>
          </a:blip>
          <a:srcRect b="0" l="0" r="0" t="0"/>
          <a:stretch/>
        </p:blipFill>
        <p:spPr>
          <a:xfrm>
            <a:off x="40330" y="67945"/>
            <a:ext cx="11906700" cy="6657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4" name="Shape 12704"/>
        <p:cNvGrpSpPr/>
        <p:nvPr/>
      </p:nvGrpSpPr>
      <p:grpSpPr>
        <a:xfrm>
          <a:off x="0" y="0"/>
          <a:ext cx="0" cy="0"/>
          <a:chOff x="0" y="0"/>
          <a:chExt cx="0" cy="0"/>
        </a:xfrm>
      </p:grpSpPr>
      <p:sp>
        <p:nvSpPr>
          <p:cNvPr id="12705" name="Google Shape;12705;p57"/>
          <p:cNvSpPr/>
          <p:nvPr/>
        </p:nvSpPr>
        <p:spPr>
          <a:xfrm>
            <a:off x="1" y="0"/>
            <a:ext cx="121905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706" name="Google Shape;12706;p57"/>
          <p:cNvSpPr/>
          <p:nvPr/>
        </p:nvSpPr>
        <p:spPr>
          <a:xfrm rot="5400000">
            <a:off x="649045" y="387935"/>
            <a:ext cx="73200" cy="548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707" name="Google Shape;12707;p57"/>
          <p:cNvSpPr/>
          <p:nvPr/>
        </p:nvSpPr>
        <p:spPr>
          <a:xfrm>
            <a:off x="411426" y="2285541"/>
            <a:ext cx="4388400" cy="18300"/>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708" name="Google Shape;12708;p57"/>
          <p:cNvSpPr txBox="1"/>
          <p:nvPr>
            <p:ph idx="1" type="body"/>
          </p:nvPr>
        </p:nvSpPr>
        <p:spPr>
          <a:xfrm>
            <a:off x="356216" y="2297576"/>
            <a:ext cx="5621100" cy="41004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b="1" lang="en-US">
                <a:latin typeface="Arial"/>
                <a:ea typeface="Arial"/>
                <a:cs typeface="Arial"/>
                <a:sym typeface="Arial"/>
              </a:rPr>
              <a:t>MYXOEDEMA</a:t>
            </a:r>
            <a:r>
              <a:rPr lang="en-US" sz="2400">
                <a:latin typeface="Arial"/>
                <a:ea typeface="Arial"/>
                <a:cs typeface="Arial"/>
                <a:sym typeface="Arial"/>
              </a:rPr>
              <a:t> : Severe hypothyroidism in which there is  accumulation of </a:t>
            </a:r>
            <a:r>
              <a:rPr b="1" lang="en-US" sz="2400">
                <a:solidFill>
                  <a:srgbClr val="FF0000"/>
                </a:solidFill>
                <a:latin typeface="Arial"/>
                <a:ea typeface="Arial"/>
                <a:cs typeface="Arial"/>
                <a:sym typeface="Arial"/>
              </a:rPr>
              <a:t>hydrophilic  mucopolysaccharides </a:t>
            </a:r>
            <a:r>
              <a:rPr lang="en-US" sz="2400">
                <a:latin typeface="Arial"/>
                <a:ea typeface="Arial"/>
                <a:cs typeface="Arial"/>
                <a:sym typeface="Arial"/>
              </a:rPr>
              <a:t>in the skin and other  tissues</a:t>
            </a:r>
            <a:endParaRPr sz="2400">
              <a:latin typeface="Arial"/>
              <a:ea typeface="Arial"/>
              <a:cs typeface="Arial"/>
              <a:sym typeface="Arial"/>
            </a:endParaRPr>
          </a:p>
          <a:p>
            <a:pPr indent="-228600" lvl="0" marL="228600" rtl="0" algn="l">
              <a:lnSpc>
                <a:spcPct val="90000"/>
              </a:lnSpc>
              <a:spcBef>
                <a:spcPts val="1000"/>
              </a:spcBef>
              <a:spcAft>
                <a:spcPts val="0"/>
              </a:spcAft>
              <a:buClr>
                <a:schemeClr val="dk1"/>
              </a:buClr>
              <a:buSzPts val="2900"/>
              <a:buChar char="•"/>
            </a:pPr>
            <a:r>
              <a:rPr lang="en-US" sz="2900">
                <a:latin typeface="Arial"/>
                <a:ea typeface="Arial"/>
                <a:cs typeface="Arial"/>
                <a:sym typeface="Arial"/>
              </a:rPr>
              <a:t>Common in women</a:t>
            </a:r>
            <a:endParaRPr sz="2400">
              <a:latin typeface="Arial"/>
              <a:ea typeface="Arial"/>
              <a:cs typeface="Arial"/>
              <a:sym typeface="Arial"/>
            </a:endParaRPr>
          </a:p>
          <a:p>
            <a:pPr indent="-76200" lvl="0" marL="228600" rtl="0" algn="l">
              <a:lnSpc>
                <a:spcPct val="90000"/>
              </a:lnSpc>
              <a:spcBef>
                <a:spcPts val="1000"/>
              </a:spcBef>
              <a:spcAft>
                <a:spcPts val="0"/>
              </a:spcAft>
              <a:buClr>
                <a:schemeClr val="dk1"/>
              </a:buClr>
              <a:buSzPts val="2400"/>
              <a:buNone/>
            </a:pPr>
            <a:r>
              <a:t/>
            </a:r>
            <a:endParaRPr sz="2400">
              <a:latin typeface="Arial"/>
              <a:ea typeface="Arial"/>
              <a:cs typeface="Arial"/>
              <a:sym typeface="Arial"/>
            </a:endParaRPr>
          </a:p>
        </p:txBody>
      </p:sp>
      <p:pic>
        <p:nvPicPr>
          <p:cNvPr descr="A close-up of a person&amp;#39;s face&#10;&#10;Description automatically generated" id="12709" name="Google Shape;12709;p57"/>
          <p:cNvPicPr preferRelativeResize="0"/>
          <p:nvPr/>
        </p:nvPicPr>
        <p:blipFill rotWithShape="1">
          <a:blip r:embed="rId3">
            <a:alphaModFix/>
          </a:blip>
          <a:srcRect b="0" l="0" r="0" t="0"/>
          <a:stretch/>
        </p:blipFill>
        <p:spPr>
          <a:xfrm>
            <a:off x="5744444" y="625683"/>
            <a:ext cx="6184335" cy="555128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3" name="Shape 12713"/>
        <p:cNvGrpSpPr/>
        <p:nvPr/>
      </p:nvGrpSpPr>
      <p:grpSpPr>
        <a:xfrm>
          <a:off x="0" y="0"/>
          <a:ext cx="0" cy="0"/>
          <a:chOff x="0" y="0"/>
          <a:chExt cx="0" cy="0"/>
        </a:xfrm>
      </p:grpSpPr>
      <p:sp>
        <p:nvSpPr>
          <p:cNvPr id="12714" name="Google Shape;12714;p58"/>
          <p:cNvSpPr txBox="1"/>
          <p:nvPr>
            <p:ph type="title"/>
          </p:nvPr>
        </p:nvSpPr>
        <p:spPr>
          <a:xfrm>
            <a:off x="838091" y="365126"/>
            <a:ext cx="10514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pic>
        <p:nvPicPr>
          <p:cNvPr id="12715" name="Google Shape;12715;p58"/>
          <p:cNvPicPr preferRelativeResize="0"/>
          <p:nvPr>
            <p:ph idx="1" type="body"/>
          </p:nvPr>
        </p:nvPicPr>
        <p:blipFill rotWithShape="1">
          <a:blip r:embed="rId3">
            <a:alphaModFix/>
          </a:blip>
          <a:srcRect b="8475" l="0" r="99" t="0"/>
          <a:stretch/>
        </p:blipFill>
        <p:spPr>
          <a:xfrm>
            <a:off x="218903" y="362585"/>
            <a:ext cx="11800500" cy="6080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9" name="Shape 12719"/>
        <p:cNvGrpSpPr/>
        <p:nvPr/>
      </p:nvGrpSpPr>
      <p:grpSpPr>
        <a:xfrm>
          <a:off x="0" y="0"/>
          <a:ext cx="0" cy="0"/>
          <a:chOff x="0" y="0"/>
          <a:chExt cx="0" cy="0"/>
        </a:xfrm>
      </p:grpSpPr>
      <p:sp>
        <p:nvSpPr>
          <p:cNvPr id="12720" name="Google Shape;12720;p59"/>
          <p:cNvSpPr txBox="1"/>
          <p:nvPr>
            <p:ph type="title"/>
          </p:nvPr>
        </p:nvSpPr>
        <p:spPr>
          <a:xfrm>
            <a:off x="838091" y="365126"/>
            <a:ext cx="10514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Arial"/>
              <a:buNone/>
            </a:pPr>
            <a:r>
              <a:rPr lang="en-US" sz="4400">
                <a:solidFill>
                  <a:srgbClr val="000000"/>
                </a:solidFill>
                <a:latin typeface="Arial"/>
                <a:ea typeface="Arial"/>
                <a:cs typeface="Arial"/>
                <a:sym typeface="Arial"/>
              </a:rPr>
              <a:t>Treatment</a:t>
            </a:r>
            <a:endParaRPr>
              <a:solidFill>
                <a:srgbClr val="000000"/>
              </a:solidFill>
            </a:endParaRPr>
          </a:p>
        </p:txBody>
      </p:sp>
      <p:sp>
        <p:nvSpPr>
          <p:cNvPr id="12721" name="Google Shape;12721;p59"/>
          <p:cNvSpPr txBox="1"/>
          <p:nvPr>
            <p:ph idx="1" type="body"/>
          </p:nvPr>
        </p:nvSpPr>
        <p:spPr>
          <a:xfrm>
            <a:off x="696980" y="1552222"/>
            <a:ext cx="10041600" cy="3527700"/>
          </a:xfrm>
          <a:prstGeom prst="rect">
            <a:avLst/>
          </a:prstGeom>
          <a:noFill/>
          <a:ln>
            <a:noFill/>
          </a:ln>
        </p:spPr>
        <p:txBody>
          <a:bodyPr anchorCtr="0" anchor="t" bIns="45700" lIns="91425" spcFirstLastPara="1" rIns="91425" wrap="square" tIns="45700">
            <a:normAutofit/>
          </a:bodyPr>
          <a:lstStyle/>
          <a:p>
            <a:pPr indent="-254000" lvl="0" marL="228600" rtl="0" algn="l">
              <a:lnSpc>
                <a:spcPct val="90000"/>
              </a:lnSpc>
              <a:spcBef>
                <a:spcPts val="0"/>
              </a:spcBef>
              <a:spcAft>
                <a:spcPts val="0"/>
              </a:spcAft>
              <a:buClr>
                <a:srgbClr val="FF0000"/>
              </a:buClr>
              <a:buSzPts val="4000"/>
              <a:buFont typeface="Calibri"/>
              <a:buChar char="-"/>
            </a:pPr>
            <a:r>
              <a:rPr lang="en-US" sz="4000">
                <a:solidFill>
                  <a:srgbClr val="FF0000"/>
                </a:solidFill>
                <a:latin typeface="Arial"/>
                <a:ea typeface="Arial"/>
                <a:cs typeface="Arial"/>
                <a:sym typeface="Arial"/>
              </a:rPr>
              <a:t>LEVOTHYROXINE</a:t>
            </a:r>
            <a:endParaRPr sz="4000">
              <a:latin typeface="Arial"/>
              <a:ea typeface="Arial"/>
              <a:cs typeface="Arial"/>
              <a:sym typeface="Arial"/>
            </a:endParaRPr>
          </a:p>
          <a:p>
            <a:pPr indent="-228600" lvl="0" marL="228600" rtl="0" algn="l">
              <a:lnSpc>
                <a:spcPct val="90000"/>
              </a:lnSpc>
              <a:spcBef>
                <a:spcPts val="1000"/>
              </a:spcBef>
              <a:spcAft>
                <a:spcPts val="0"/>
              </a:spcAft>
              <a:buClr>
                <a:schemeClr val="dk1"/>
              </a:buClr>
              <a:buSzPts val="2800"/>
              <a:buFont typeface="Calibri"/>
              <a:buChar char="-"/>
            </a:pPr>
            <a:r>
              <a:rPr lang="en-US">
                <a:latin typeface="Arial"/>
                <a:ea typeface="Arial"/>
                <a:cs typeface="Arial"/>
                <a:sym typeface="Arial"/>
              </a:rPr>
              <a:t>Helps in both hypothyroidism and goitre shrinkage </a:t>
            </a:r>
            <a:endParaRPr>
              <a:latin typeface="Arial"/>
              <a:ea typeface="Arial"/>
              <a:cs typeface="Arial"/>
              <a:sym typeface="Arial"/>
            </a:endParaRPr>
          </a:p>
          <a:p>
            <a:pPr indent="-228600" lvl="0" marL="228600" rtl="0" algn="l">
              <a:lnSpc>
                <a:spcPct val="90000"/>
              </a:lnSpc>
              <a:spcBef>
                <a:spcPts val="1000"/>
              </a:spcBef>
              <a:spcAft>
                <a:spcPts val="0"/>
              </a:spcAft>
              <a:buClr>
                <a:schemeClr val="dk1"/>
              </a:buClr>
              <a:buSzPts val="2800"/>
              <a:buChar char="•"/>
            </a:pPr>
            <a:r>
              <a:rPr lang="en-US"/>
              <a:t>Thyroid medication should be taken 1 hour before meals </a:t>
            </a:r>
            <a:endParaRPr/>
          </a:p>
          <a:p>
            <a:pPr indent="-228600" lvl="0" marL="228600" rtl="0" algn="l">
              <a:lnSpc>
                <a:spcPct val="90000"/>
              </a:lnSpc>
              <a:spcBef>
                <a:spcPts val="1000"/>
              </a:spcBef>
              <a:spcAft>
                <a:spcPts val="0"/>
              </a:spcAft>
              <a:buClr>
                <a:schemeClr val="dk1"/>
              </a:buClr>
              <a:buSzPts val="2800"/>
              <a:buChar char="•"/>
            </a:pPr>
            <a:r>
              <a:rPr lang="en-US"/>
              <a:t>Should be taken in the morning to reduce possibility of insomnia.</a:t>
            </a:r>
            <a:endParaRPr/>
          </a:p>
          <a:p>
            <a:pPr indent="-228600" lvl="0" marL="228600" rtl="0" algn="l">
              <a:lnSpc>
                <a:spcPct val="90000"/>
              </a:lnSpc>
              <a:spcBef>
                <a:spcPts val="1000"/>
              </a:spcBef>
              <a:spcAft>
                <a:spcPts val="0"/>
              </a:spcAft>
              <a:buClr>
                <a:schemeClr val="dk1"/>
              </a:buClr>
              <a:buSzPts val="2800"/>
              <a:buChar char="•"/>
            </a:pPr>
            <a:r>
              <a:rPr lang="en-US"/>
              <a:t>Lifelong treatment of hypothyroidism is necessary. </a:t>
            </a:r>
            <a:endParaRPr/>
          </a:p>
          <a:p>
            <a:pPr indent="0" lvl="0" marL="0" rtl="0" algn="l">
              <a:lnSpc>
                <a:spcPct val="90000"/>
              </a:lnSpc>
              <a:spcBef>
                <a:spcPts val="1000"/>
              </a:spcBef>
              <a:spcAft>
                <a:spcPts val="0"/>
              </a:spcAft>
              <a:buClr>
                <a:schemeClr val="dk1"/>
              </a:buClr>
              <a:buSzPts val="2800"/>
              <a:buNone/>
            </a:pPr>
            <a:r>
              <a:t/>
            </a:r>
            <a:endParaRPr>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5" name="Shape 12725"/>
        <p:cNvGrpSpPr/>
        <p:nvPr/>
      </p:nvGrpSpPr>
      <p:grpSpPr>
        <a:xfrm>
          <a:off x="0" y="0"/>
          <a:ext cx="0" cy="0"/>
          <a:chOff x="0" y="0"/>
          <a:chExt cx="0" cy="0"/>
        </a:xfrm>
      </p:grpSpPr>
      <p:sp>
        <p:nvSpPr>
          <p:cNvPr id="12726" name="Google Shape;12726;p60"/>
          <p:cNvSpPr txBox="1"/>
          <p:nvPr>
            <p:ph type="title"/>
          </p:nvPr>
        </p:nvSpPr>
        <p:spPr>
          <a:xfrm>
            <a:off x="838091" y="365126"/>
            <a:ext cx="10514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pic>
        <p:nvPicPr>
          <p:cNvPr descr="A white text on a white background&#10;&#10;Description automatically generated" id="12727" name="Google Shape;12727;p60"/>
          <p:cNvPicPr preferRelativeResize="0"/>
          <p:nvPr>
            <p:ph idx="1" type="body"/>
          </p:nvPr>
        </p:nvPicPr>
        <p:blipFill rotWithShape="1">
          <a:blip r:embed="rId3">
            <a:alphaModFix/>
          </a:blip>
          <a:srcRect b="0" l="0" r="0" t="0"/>
          <a:stretch/>
        </p:blipFill>
        <p:spPr>
          <a:xfrm>
            <a:off x="276711" y="263977"/>
            <a:ext cx="11394600" cy="6039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1" name="Shape 12731"/>
        <p:cNvGrpSpPr/>
        <p:nvPr/>
      </p:nvGrpSpPr>
      <p:grpSpPr>
        <a:xfrm>
          <a:off x="0" y="0"/>
          <a:ext cx="0" cy="0"/>
          <a:chOff x="0" y="0"/>
          <a:chExt cx="0" cy="0"/>
        </a:xfrm>
      </p:grpSpPr>
      <p:sp>
        <p:nvSpPr>
          <p:cNvPr id="12732" name="Google Shape;12732;p61"/>
          <p:cNvSpPr txBox="1"/>
          <p:nvPr>
            <p:ph type="title"/>
          </p:nvPr>
        </p:nvSpPr>
        <p:spPr>
          <a:xfrm>
            <a:off x="829465" y="365128"/>
            <a:ext cx="10514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Arial"/>
              <a:buNone/>
            </a:pPr>
            <a:r>
              <a:rPr lang="en-US" sz="4400">
                <a:solidFill>
                  <a:srgbClr val="000000"/>
                </a:solidFill>
                <a:latin typeface="Arial"/>
                <a:ea typeface="Arial"/>
                <a:cs typeface="Arial"/>
                <a:sym typeface="Arial"/>
              </a:rPr>
              <a:t>MYXOEDEMA COMA</a:t>
            </a:r>
            <a:endParaRPr>
              <a:solidFill>
                <a:srgbClr val="000000"/>
              </a:solidFill>
            </a:endParaRPr>
          </a:p>
        </p:txBody>
      </p:sp>
      <p:sp>
        <p:nvSpPr>
          <p:cNvPr id="12733" name="Google Shape;12733;p61"/>
          <p:cNvSpPr txBox="1"/>
          <p:nvPr>
            <p:ph idx="1" type="body"/>
          </p:nvPr>
        </p:nvSpPr>
        <p:spPr>
          <a:xfrm>
            <a:off x="838091" y="1825625"/>
            <a:ext cx="105141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900"/>
              <a:buChar char="•"/>
            </a:pPr>
            <a:r>
              <a:rPr lang="en-US" sz="2900">
                <a:latin typeface="Arial"/>
                <a:ea typeface="Arial"/>
                <a:cs typeface="Arial"/>
                <a:sym typeface="Arial"/>
              </a:rPr>
              <a:t>Uncommon but </a:t>
            </a:r>
            <a:r>
              <a:rPr lang="en-US" sz="2900">
                <a:solidFill>
                  <a:srgbClr val="FF0000"/>
                </a:solidFill>
                <a:latin typeface="Arial"/>
                <a:ea typeface="Arial"/>
                <a:cs typeface="Arial"/>
                <a:sym typeface="Arial"/>
              </a:rPr>
              <a:t>life threatening </a:t>
            </a:r>
            <a:r>
              <a:rPr lang="en-US" sz="2900">
                <a:latin typeface="Arial"/>
                <a:ea typeface="Arial"/>
                <a:cs typeface="Arial"/>
                <a:sym typeface="Arial"/>
              </a:rPr>
              <a:t>form of  untreated hypothyroidism with physiological  decompensation. </a:t>
            </a:r>
            <a:endParaRPr/>
          </a:p>
          <a:p>
            <a:pPr indent="-228600" lvl="0" marL="228600" rtl="0" algn="l">
              <a:lnSpc>
                <a:spcPct val="90000"/>
              </a:lnSpc>
              <a:spcBef>
                <a:spcPts val="1000"/>
              </a:spcBef>
              <a:spcAft>
                <a:spcPts val="0"/>
              </a:spcAft>
              <a:buClr>
                <a:schemeClr val="dk1"/>
              </a:buClr>
              <a:buSzPts val="2900"/>
              <a:buChar char="•"/>
            </a:pPr>
            <a:r>
              <a:rPr lang="en-US" sz="2900">
                <a:latin typeface="Arial"/>
                <a:ea typeface="Arial"/>
                <a:cs typeface="Arial"/>
                <a:sym typeface="Arial"/>
              </a:rPr>
              <a:t>Occurs in patients with long standing  hypothyroidism.</a:t>
            </a:r>
            <a:endParaRPr/>
          </a:p>
          <a:p>
            <a:pPr indent="-228600" lvl="0" marL="228600" rtl="0" algn="l">
              <a:lnSpc>
                <a:spcPct val="90000"/>
              </a:lnSpc>
              <a:spcBef>
                <a:spcPts val="1000"/>
              </a:spcBef>
              <a:spcAft>
                <a:spcPts val="0"/>
              </a:spcAft>
              <a:buClr>
                <a:schemeClr val="dk1"/>
              </a:buClr>
              <a:buSzPts val="2800"/>
              <a:buChar char="•"/>
            </a:pPr>
            <a:r>
              <a:rPr lang="en-US"/>
              <a:t>Precipitating factors are trauma, infection, cold exposure, and narcotics.</a:t>
            </a:r>
            <a:endParaRPr/>
          </a:p>
          <a:p>
            <a:pPr indent="-228600" lvl="0" marL="228600" rtl="0" algn="l">
              <a:lnSpc>
                <a:spcPct val="90000"/>
              </a:lnSpc>
              <a:spcBef>
                <a:spcPts val="1000"/>
              </a:spcBef>
              <a:spcAft>
                <a:spcPts val="0"/>
              </a:spcAft>
              <a:buClr>
                <a:schemeClr val="dk1"/>
              </a:buClr>
              <a:buSzPts val="2800"/>
              <a:buChar char="•"/>
            </a:pPr>
            <a:r>
              <a:rPr lang="en-US"/>
              <a:t>A medical emergency, with a high mortality rate (50% to 75%) even with treatment.</a:t>
            </a:r>
            <a:endParaRPr>
              <a:latin typeface="Arial"/>
              <a:ea typeface="Arial"/>
              <a:cs typeface="Arial"/>
              <a:sym typeface="Arial"/>
            </a:endParaRPr>
          </a:p>
          <a:p>
            <a:pPr indent="-44450" lvl="0" marL="228600" rtl="0" algn="l">
              <a:lnSpc>
                <a:spcPct val="90000"/>
              </a:lnSpc>
              <a:spcBef>
                <a:spcPts val="1000"/>
              </a:spcBef>
              <a:spcAft>
                <a:spcPts val="0"/>
              </a:spcAft>
              <a:buClr>
                <a:schemeClr val="dk1"/>
              </a:buClr>
              <a:buSzPts val="2900"/>
              <a:buNone/>
            </a:pPr>
            <a:r>
              <a:t/>
            </a:r>
            <a:endParaRPr sz="2900">
              <a:latin typeface="Arial"/>
              <a:ea typeface="Arial"/>
              <a:cs typeface="Arial"/>
              <a:sym typeface="Arial"/>
            </a:endParaRPr>
          </a:p>
          <a:p>
            <a:pPr indent="-50800" lvl="0" marL="228600" rtl="0" algn="l">
              <a:lnSpc>
                <a:spcPct val="90000"/>
              </a:lnSpc>
              <a:spcBef>
                <a:spcPts val="1000"/>
              </a:spcBef>
              <a:spcAft>
                <a:spcPts val="0"/>
              </a:spcAft>
              <a:buClr>
                <a:schemeClr val="dk1"/>
              </a:buClr>
              <a:buSzPts val="2800"/>
              <a:buNone/>
            </a:pPr>
            <a:r>
              <a:t/>
            </a:r>
            <a:endParaRPr/>
          </a:p>
        </p:txBody>
      </p:sp>
      <p:sp>
        <p:nvSpPr>
          <p:cNvPr id="12734" name="Google Shape;12734;p61"/>
          <p:cNvSpPr/>
          <p:nvPr/>
        </p:nvSpPr>
        <p:spPr>
          <a:xfrm>
            <a:off x="776277" y="1397482"/>
            <a:ext cx="10695363" cy="181155"/>
          </a:xfrm>
          <a:prstGeom prst="flowChartProcess">
            <a:avLst/>
          </a:prstGeom>
          <a:solidFill>
            <a:schemeClr val="accent1"/>
          </a:solidFill>
          <a:ln cap="flat" cmpd="sng" w="19050">
            <a:solidFill>
              <a:srgbClr val="0F465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735" name="Google Shape;12735;p61"/>
          <p:cNvSpPr/>
          <p:nvPr/>
        </p:nvSpPr>
        <p:spPr>
          <a:xfrm>
            <a:off x="11221506" y="1216328"/>
            <a:ext cx="241508" cy="776377"/>
          </a:xfrm>
          <a:prstGeom prst="flowChartProcess">
            <a:avLst/>
          </a:prstGeom>
          <a:solidFill>
            <a:schemeClr val="accent1"/>
          </a:solidFill>
          <a:ln cap="flat" cmpd="sng" w="19050">
            <a:solidFill>
              <a:srgbClr val="0F465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9" name="Shape 12739"/>
        <p:cNvGrpSpPr/>
        <p:nvPr/>
      </p:nvGrpSpPr>
      <p:grpSpPr>
        <a:xfrm>
          <a:off x="0" y="0"/>
          <a:ext cx="0" cy="0"/>
          <a:chOff x="0" y="0"/>
          <a:chExt cx="0" cy="0"/>
        </a:xfrm>
      </p:grpSpPr>
      <p:sp>
        <p:nvSpPr>
          <p:cNvPr id="12740" name="Google Shape;12740;p62"/>
          <p:cNvSpPr txBox="1"/>
          <p:nvPr>
            <p:ph type="title"/>
          </p:nvPr>
        </p:nvSpPr>
        <p:spPr>
          <a:xfrm>
            <a:off x="838091" y="365126"/>
            <a:ext cx="10514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pic>
        <p:nvPicPr>
          <p:cNvPr descr="A blue background with white text&#10;&#10;Description automatically generated" id="12741" name="Google Shape;12741;p62"/>
          <p:cNvPicPr preferRelativeResize="0"/>
          <p:nvPr>
            <p:ph idx="1" type="body"/>
          </p:nvPr>
        </p:nvPicPr>
        <p:blipFill rotWithShape="1">
          <a:blip r:embed="rId3">
            <a:alphaModFix/>
          </a:blip>
          <a:srcRect b="0" l="0" r="0" t="0"/>
          <a:stretch/>
        </p:blipFill>
        <p:spPr>
          <a:xfrm>
            <a:off x="1" y="0"/>
            <a:ext cx="12190500"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5" name="Shape 12745"/>
        <p:cNvGrpSpPr/>
        <p:nvPr/>
      </p:nvGrpSpPr>
      <p:grpSpPr>
        <a:xfrm>
          <a:off x="0" y="0"/>
          <a:ext cx="0" cy="0"/>
          <a:chOff x="0" y="0"/>
          <a:chExt cx="0" cy="0"/>
        </a:xfrm>
      </p:grpSpPr>
      <p:sp>
        <p:nvSpPr>
          <p:cNvPr id="12746" name="Google Shape;12746;p63"/>
          <p:cNvSpPr txBox="1"/>
          <p:nvPr>
            <p:ph type="title"/>
          </p:nvPr>
        </p:nvSpPr>
        <p:spPr>
          <a:xfrm>
            <a:off x="716630" y="693"/>
            <a:ext cx="10514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3600"/>
              <a:buFont typeface="Arial"/>
              <a:buNone/>
            </a:pPr>
            <a:r>
              <a:rPr lang="en-US" sz="3600">
                <a:solidFill>
                  <a:srgbClr val="000000"/>
                </a:solidFill>
                <a:latin typeface="Arial"/>
                <a:ea typeface="Arial"/>
                <a:cs typeface="Arial"/>
                <a:sym typeface="Arial"/>
              </a:rPr>
              <a:t>Management of Myxedema Coma</a:t>
            </a:r>
            <a:endParaRPr>
              <a:solidFill>
                <a:srgbClr val="000000"/>
              </a:solidFill>
            </a:endParaRPr>
          </a:p>
        </p:txBody>
      </p:sp>
      <p:sp>
        <p:nvSpPr>
          <p:cNvPr id="12747" name="Google Shape;12747;p63"/>
          <p:cNvSpPr txBox="1"/>
          <p:nvPr>
            <p:ph idx="1" type="body"/>
          </p:nvPr>
        </p:nvSpPr>
        <p:spPr>
          <a:xfrm>
            <a:off x="396409" y="1085713"/>
            <a:ext cx="11563200" cy="55440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latin typeface="Arial"/>
                <a:ea typeface="Arial"/>
                <a:cs typeface="Arial"/>
                <a:sym typeface="Arial"/>
              </a:rPr>
              <a:t>Initiate therapy if presumptive clinical diagnosis after </a:t>
            </a:r>
            <a:r>
              <a:rPr lang="en-US" sz="2000">
                <a:solidFill>
                  <a:srgbClr val="FF0000"/>
                </a:solidFill>
                <a:latin typeface="Arial"/>
                <a:ea typeface="Arial"/>
                <a:cs typeface="Arial"/>
                <a:sym typeface="Arial"/>
              </a:rPr>
              <a:t>TSH, FT3 FT4 drawn</a:t>
            </a:r>
            <a:r>
              <a:rPr lang="en-US" sz="2000">
                <a:latin typeface="Arial"/>
                <a:ea typeface="Arial"/>
                <a:cs typeface="Arial"/>
                <a:sym typeface="Arial"/>
              </a:rPr>
              <a:t>.</a:t>
            </a:r>
            <a:endParaRPr>
              <a:latin typeface="Arial"/>
              <a:ea typeface="Arial"/>
              <a:cs typeface="Arial"/>
              <a:sym typeface="Arial"/>
            </a:endParaRPr>
          </a:p>
          <a:p>
            <a:pPr indent="0" lvl="0" marL="0" rtl="0" algn="l">
              <a:lnSpc>
                <a:spcPct val="90000"/>
              </a:lnSpc>
              <a:spcBef>
                <a:spcPts val="1000"/>
              </a:spcBef>
              <a:spcAft>
                <a:spcPts val="0"/>
              </a:spcAft>
              <a:buClr>
                <a:schemeClr val="dk1"/>
              </a:buClr>
              <a:buSzPts val="2000"/>
              <a:buNone/>
            </a:pPr>
            <a:r>
              <a:rPr lang="en-US" sz="2000">
                <a:latin typeface="Arial"/>
                <a:ea typeface="Arial"/>
                <a:cs typeface="Arial"/>
                <a:sym typeface="Arial"/>
              </a:rPr>
              <a:t>     Also </a:t>
            </a:r>
            <a:r>
              <a:rPr lang="en-US" sz="2000">
                <a:solidFill>
                  <a:srgbClr val="FF0000"/>
                </a:solidFill>
                <a:latin typeface="Arial"/>
                <a:ea typeface="Arial"/>
                <a:cs typeface="Arial"/>
                <a:sym typeface="Arial"/>
              </a:rPr>
              <a:t>draw serum cortisol, ACTH, glucose. </a:t>
            </a:r>
            <a:endParaRPr>
              <a:solidFill>
                <a:srgbClr val="FF0000"/>
              </a:solidFill>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000"/>
              <a:buChar char="•"/>
            </a:pPr>
            <a:r>
              <a:rPr lang="en-US" sz="2000">
                <a:latin typeface="Arial"/>
                <a:ea typeface="Arial"/>
                <a:cs typeface="Arial"/>
                <a:sym typeface="Arial"/>
              </a:rPr>
              <a:t>General (supportive) measures: </a:t>
            </a:r>
            <a:endParaRPr/>
          </a:p>
          <a:p>
            <a:pPr indent="0" lvl="0" marL="0" rtl="0" algn="l">
              <a:lnSpc>
                <a:spcPct val="90000"/>
              </a:lnSpc>
              <a:spcBef>
                <a:spcPts val="1000"/>
              </a:spcBef>
              <a:spcAft>
                <a:spcPts val="0"/>
              </a:spcAft>
              <a:buClr>
                <a:schemeClr val="dk1"/>
              </a:buClr>
              <a:buSzPts val="1600"/>
              <a:buNone/>
            </a:pPr>
            <a:r>
              <a:rPr lang="en-US" sz="1600">
                <a:latin typeface="Arial"/>
                <a:ea typeface="Arial"/>
                <a:cs typeface="Arial"/>
                <a:sym typeface="Arial"/>
              </a:rPr>
              <a:t>–</a:t>
            </a:r>
            <a:r>
              <a:rPr i="1" lang="en-US" sz="2000">
                <a:latin typeface="Arial"/>
                <a:ea typeface="Arial"/>
                <a:cs typeface="Arial"/>
                <a:sym typeface="Arial"/>
              </a:rPr>
              <a:t>Patient should be in ICU setting </a:t>
            </a:r>
            <a:endParaRPr/>
          </a:p>
          <a:p>
            <a:pPr indent="0" lvl="0" marL="0" rtl="0" algn="l">
              <a:lnSpc>
                <a:spcPct val="90000"/>
              </a:lnSpc>
              <a:spcBef>
                <a:spcPts val="1000"/>
              </a:spcBef>
              <a:spcAft>
                <a:spcPts val="0"/>
              </a:spcAft>
              <a:buClr>
                <a:schemeClr val="dk1"/>
              </a:buClr>
              <a:buSzPts val="1600"/>
              <a:buNone/>
            </a:pPr>
            <a:r>
              <a:rPr lang="en-US" sz="1600">
                <a:latin typeface="Arial"/>
                <a:ea typeface="Arial"/>
                <a:cs typeface="Arial"/>
                <a:sym typeface="Arial"/>
              </a:rPr>
              <a:t>–</a:t>
            </a:r>
            <a:r>
              <a:rPr lang="en-US" sz="2000">
                <a:latin typeface="Arial"/>
                <a:ea typeface="Arial"/>
                <a:cs typeface="Arial"/>
                <a:sym typeface="Arial"/>
              </a:rPr>
              <a:t>Support ventilation as respiratory failure is the major cause of death in   myxedema coma </a:t>
            </a:r>
            <a:endParaRPr/>
          </a:p>
          <a:p>
            <a:pPr indent="0" lvl="0" marL="0" rtl="0" algn="l">
              <a:lnSpc>
                <a:spcPct val="90000"/>
              </a:lnSpc>
              <a:spcBef>
                <a:spcPts val="1000"/>
              </a:spcBef>
              <a:spcAft>
                <a:spcPts val="0"/>
              </a:spcAft>
              <a:buClr>
                <a:schemeClr val="dk1"/>
              </a:buClr>
              <a:buSzPts val="1600"/>
              <a:buNone/>
            </a:pPr>
            <a:r>
              <a:rPr lang="en-US" sz="1600">
                <a:latin typeface="Arial"/>
                <a:ea typeface="Arial"/>
                <a:cs typeface="Arial"/>
                <a:sym typeface="Arial"/>
              </a:rPr>
              <a:t>–</a:t>
            </a:r>
            <a:r>
              <a:rPr lang="en-US" sz="2000">
                <a:latin typeface="Arial"/>
                <a:ea typeface="Arial"/>
                <a:cs typeface="Arial"/>
                <a:sym typeface="Arial"/>
              </a:rPr>
              <a:t>monitors ABG`s</a:t>
            </a:r>
            <a:r>
              <a:rPr lang="en-US" sz="2000">
                <a:latin typeface="Calibri"/>
                <a:ea typeface="Calibri"/>
                <a:cs typeface="Calibri"/>
                <a:sym typeface="Calibri"/>
              </a:rPr>
              <a:t> </a:t>
            </a:r>
            <a:endParaRPr/>
          </a:p>
          <a:p>
            <a:pPr indent="0" lvl="0" marL="0" rtl="0" algn="l">
              <a:lnSpc>
                <a:spcPct val="90000"/>
              </a:lnSpc>
              <a:spcBef>
                <a:spcPts val="1000"/>
              </a:spcBef>
              <a:spcAft>
                <a:spcPts val="0"/>
              </a:spcAft>
              <a:buClr>
                <a:schemeClr val="dk1"/>
              </a:buClr>
              <a:buSzPts val="1600"/>
              <a:buNone/>
            </a:pPr>
            <a:r>
              <a:rPr lang="en-US" sz="1600">
                <a:latin typeface="Arial"/>
                <a:ea typeface="Arial"/>
                <a:cs typeface="Arial"/>
                <a:sym typeface="Arial"/>
              </a:rPr>
              <a:t>–</a:t>
            </a:r>
            <a:r>
              <a:rPr lang="en-US" sz="2000">
                <a:latin typeface="Arial"/>
                <a:ea typeface="Arial"/>
                <a:cs typeface="Arial"/>
                <a:sym typeface="Arial"/>
              </a:rPr>
              <a:t>support blood pressure; hypotension may respond poorly to pressor agents until thyroid hormone is replaced </a:t>
            </a:r>
            <a:endParaRPr/>
          </a:p>
          <a:p>
            <a:pPr indent="0" lvl="0" marL="0" rtl="0" algn="l">
              <a:lnSpc>
                <a:spcPct val="90000"/>
              </a:lnSpc>
              <a:spcBef>
                <a:spcPts val="1000"/>
              </a:spcBef>
              <a:spcAft>
                <a:spcPts val="0"/>
              </a:spcAft>
              <a:buClr>
                <a:schemeClr val="dk1"/>
              </a:buClr>
              <a:buSzPts val="1600"/>
              <a:buNone/>
            </a:pPr>
            <a:r>
              <a:rPr lang="en-US" sz="1600">
                <a:latin typeface="Arial"/>
                <a:ea typeface="Arial"/>
                <a:cs typeface="Arial"/>
                <a:sym typeface="Arial"/>
              </a:rPr>
              <a:t>–</a:t>
            </a:r>
            <a:r>
              <a:rPr lang="en-US" sz="2000">
                <a:latin typeface="Arial"/>
                <a:ea typeface="Arial"/>
                <a:cs typeface="Arial"/>
                <a:sym typeface="Arial"/>
              </a:rPr>
              <a:t>hypothermia will respond to thyroxin therapy ; in interim use passive</a:t>
            </a:r>
            <a:r>
              <a:rPr b="1" lang="en-US" sz="2000">
                <a:latin typeface="Arial"/>
                <a:ea typeface="Arial"/>
                <a:cs typeface="Arial"/>
                <a:sym typeface="Arial"/>
              </a:rPr>
              <a:t> </a:t>
            </a:r>
            <a:r>
              <a:rPr lang="en-US" sz="2000">
                <a:latin typeface="Arial"/>
                <a:ea typeface="Arial"/>
                <a:cs typeface="Arial"/>
                <a:sym typeface="Arial"/>
              </a:rPr>
              <a:t>warming only </a:t>
            </a:r>
            <a:endParaRPr/>
          </a:p>
          <a:p>
            <a:pPr indent="0" lvl="0" marL="0" rtl="0" algn="l">
              <a:lnSpc>
                <a:spcPct val="90000"/>
              </a:lnSpc>
              <a:spcBef>
                <a:spcPts val="1000"/>
              </a:spcBef>
              <a:spcAft>
                <a:spcPts val="0"/>
              </a:spcAft>
              <a:buClr>
                <a:schemeClr val="dk1"/>
              </a:buClr>
              <a:buSzPts val="1600"/>
              <a:buNone/>
            </a:pPr>
            <a:r>
              <a:rPr lang="en-US" sz="1600">
                <a:latin typeface="Arial"/>
                <a:ea typeface="Arial"/>
                <a:cs typeface="Arial"/>
                <a:sym typeface="Arial"/>
              </a:rPr>
              <a:t>–</a:t>
            </a:r>
            <a:r>
              <a:rPr lang="en-US" sz="2000">
                <a:latin typeface="Arial"/>
                <a:ea typeface="Arial"/>
                <a:cs typeface="Arial"/>
                <a:sym typeface="Arial"/>
              </a:rPr>
              <a:t>hyponatremia will also be corrected by thyroxine therapy in majority of cases </a:t>
            </a:r>
            <a:endParaRPr/>
          </a:p>
          <a:p>
            <a:pPr indent="0" lvl="0" marL="0" rtl="0" algn="l">
              <a:lnSpc>
                <a:spcPct val="90000"/>
              </a:lnSpc>
              <a:spcBef>
                <a:spcPts val="1000"/>
              </a:spcBef>
              <a:spcAft>
                <a:spcPts val="0"/>
              </a:spcAft>
              <a:buClr>
                <a:schemeClr val="dk1"/>
              </a:buClr>
              <a:buSzPts val="1600"/>
              <a:buNone/>
            </a:pPr>
            <a:r>
              <a:rPr lang="en-US" sz="1600">
                <a:latin typeface="Arial"/>
                <a:ea typeface="Arial"/>
                <a:cs typeface="Arial"/>
                <a:sym typeface="Arial"/>
              </a:rPr>
              <a:t>–</a:t>
            </a:r>
            <a:r>
              <a:rPr lang="en-US" sz="2000">
                <a:latin typeface="Arial"/>
                <a:ea typeface="Arial"/>
                <a:cs typeface="Arial"/>
                <a:sym typeface="Arial"/>
              </a:rPr>
              <a:t>hypoglycemia requires IV glucose </a:t>
            </a:r>
            <a:endParaRPr/>
          </a:p>
          <a:p>
            <a:pPr indent="0" lvl="0" marL="0" rtl="0" algn="l">
              <a:lnSpc>
                <a:spcPct val="90000"/>
              </a:lnSpc>
              <a:spcBef>
                <a:spcPts val="1000"/>
              </a:spcBef>
              <a:spcAft>
                <a:spcPts val="0"/>
              </a:spcAft>
              <a:buClr>
                <a:schemeClr val="dk1"/>
              </a:buClr>
              <a:buSzPts val="1600"/>
              <a:buNone/>
            </a:pPr>
            <a:r>
              <a:rPr lang="en-US" sz="1600">
                <a:latin typeface="Arial"/>
                <a:ea typeface="Arial"/>
                <a:cs typeface="Arial"/>
                <a:sym typeface="Arial"/>
              </a:rPr>
              <a:t>–</a:t>
            </a:r>
            <a:r>
              <a:rPr lang="en-US" sz="2000">
                <a:latin typeface="Arial"/>
                <a:ea typeface="Arial"/>
                <a:cs typeface="Arial"/>
                <a:sym typeface="Arial"/>
              </a:rPr>
              <a:t>avoid fluid overload</a:t>
            </a:r>
            <a:r>
              <a:rPr lang="en-US" sz="2000">
                <a:latin typeface="Calibri"/>
                <a:ea typeface="Calibri"/>
                <a:cs typeface="Calibri"/>
                <a:sym typeface="Calibri"/>
              </a:rPr>
              <a:t>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2748" name="Google Shape;12748;p63"/>
          <p:cNvSpPr/>
          <p:nvPr/>
        </p:nvSpPr>
        <p:spPr>
          <a:xfrm>
            <a:off x="276009" y="905776"/>
            <a:ext cx="11687272" cy="45719"/>
          </a:xfrm>
          <a:prstGeom prst="flowChartProcess">
            <a:avLst/>
          </a:prstGeom>
          <a:solidFill>
            <a:schemeClr val="accent1"/>
          </a:solidFill>
          <a:ln cap="flat" cmpd="sng" w="19050">
            <a:solidFill>
              <a:srgbClr val="0F465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2" name="Shape 12752"/>
        <p:cNvGrpSpPr/>
        <p:nvPr/>
      </p:nvGrpSpPr>
      <p:grpSpPr>
        <a:xfrm>
          <a:off x="0" y="0"/>
          <a:ext cx="0" cy="0"/>
          <a:chOff x="0" y="0"/>
          <a:chExt cx="0" cy="0"/>
        </a:xfrm>
      </p:grpSpPr>
      <p:sp>
        <p:nvSpPr>
          <p:cNvPr id="12753" name="Google Shape;12753;p64"/>
          <p:cNvSpPr txBox="1"/>
          <p:nvPr>
            <p:ph idx="1" type="body"/>
          </p:nvPr>
        </p:nvSpPr>
        <p:spPr>
          <a:xfrm>
            <a:off x="539957" y="820672"/>
            <a:ext cx="10514100" cy="5422500"/>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rgbClr val="000000"/>
              </a:buClr>
              <a:buSzPts val="3600"/>
              <a:buChar char="●"/>
            </a:pPr>
            <a:r>
              <a:rPr lang="en-US" sz="3600">
                <a:solidFill>
                  <a:srgbClr val="000000"/>
                </a:solidFill>
                <a:latin typeface="Calibri"/>
                <a:ea typeface="Calibri"/>
                <a:cs typeface="Calibri"/>
                <a:sym typeface="Calibri"/>
              </a:rPr>
              <a:t>Specific measure: </a:t>
            </a:r>
            <a:endParaRPr/>
          </a:p>
          <a:p>
            <a:pPr indent="-228600" lvl="0" marL="228600" rtl="0" algn="just">
              <a:lnSpc>
                <a:spcPct val="90000"/>
              </a:lnSpc>
              <a:spcBef>
                <a:spcPts val="1000"/>
              </a:spcBef>
              <a:spcAft>
                <a:spcPts val="0"/>
              </a:spcAft>
              <a:buClr>
                <a:srgbClr val="000000"/>
              </a:buClr>
              <a:buSzPts val="3600"/>
              <a:buChar char="•"/>
            </a:pPr>
            <a:r>
              <a:rPr lang="en-US" sz="3600">
                <a:solidFill>
                  <a:srgbClr val="000000"/>
                </a:solidFill>
                <a:latin typeface="Calibri"/>
                <a:ea typeface="Calibri"/>
                <a:cs typeface="Calibri"/>
                <a:sym typeface="Calibri"/>
              </a:rPr>
              <a:t>L-thyroxine 0.2-0.5 mg IV bolus, followed by 0.1 mg IV OD until oral therapy is tolerated  </a:t>
            </a:r>
            <a:endParaRPr/>
          </a:p>
          <a:p>
            <a:pPr indent="-228600" lvl="0" marL="0" rtl="0" algn="just">
              <a:lnSpc>
                <a:spcPct val="90000"/>
              </a:lnSpc>
              <a:spcBef>
                <a:spcPts val="1000"/>
              </a:spcBef>
              <a:spcAft>
                <a:spcPts val="0"/>
              </a:spcAft>
              <a:buClr>
                <a:schemeClr val="dk1"/>
              </a:buClr>
              <a:buSzPts val="3600"/>
              <a:buChar char="•"/>
            </a:pPr>
            <a:r>
              <a:rPr lang="en-US" sz="3600">
                <a:latin typeface="Calibri"/>
                <a:ea typeface="Calibri"/>
                <a:cs typeface="Calibri"/>
                <a:sym typeface="Calibri"/>
              </a:rPr>
              <a:t>Adrenal-insufficiency may be precipitated by administration of thyroid hormone therefore hydrocortisone 100 mg IV q 8h is usually given until the results of the initial plasma cortisol is known.</a:t>
            </a:r>
            <a:endParaRPr sz="3600"/>
          </a:p>
          <a:p>
            <a:pPr indent="0" lvl="0" marL="0" rtl="0" algn="just">
              <a:lnSpc>
                <a:spcPct val="90000"/>
              </a:lnSpc>
              <a:spcBef>
                <a:spcPts val="1000"/>
              </a:spcBef>
              <a:spcAft>
                <a:spcPts val="0"/>
              </a:spcAft>
              <a:buClr>
                <a:schemeClr val="dk1"/>
              </a:buClr>
              <a:buSzPts val="28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481" name="Shape 12481"/>
        <p:cNvGrpSpPr/>
        <p:nvPr/>
      </p:nvGrpSpPr>
      <p:grpSpPr>
        <a:xfrm>
          <a:off x="0" y="0"/>
          <a:ext cx="0" cy="0"/>
          <a:chOff x="0" y="0"/>
          <a:chExt cx="0" cy="0"/>
        </a:xfrm>
      </p:grpSpPr>
      <p:pic>
        <p:nvPicPr>
          <p:cNvPr descr="Thyroid hormones - Wikipedia" id="12482" name="Google Shape;12482;p29"/>
          <p:cNvPicPr preferRelativeResize="0"/>
          <p:nvPr/>
        </p:nvPicPr>
        <p:blipFill rotWithShape="1">
          <a:blip r:embed="rId3">
            <a:alphaModFix/>
          </a:blip>
          <a:srcRect b="0" l="0" r="0" t="0"/>
          <a:stretch/>
        </p:blipFill>
        <p:spPr>
          <a:xfrm>
            <a:off x="3047206" y="26159"/>
            <a:ext cx="6096000" cy="667944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7" name="Shape 12757"/>
        <p:cNvGrpSpPr/>
        <p:nvPr/>
      </p:nvGrpSpPr>
      <p:grpSpPr>
        <a:xfrm>
          <a:off x="0" y="0"/>
          <a:ext cx="0" cy="0"/>
          <a:chOff x="0" y="0"/>
          <a:chExt cx="0" cy="0"/>
        </a:xfrm>
      </p:grpSpPr>
      <p:sp>
        <p:nvSpPr>
          <p:cNvPr id="12758" name="Google Shape;12758;p65"/>
          <p:cNvSpPr txBox="1"/>
          <p:nvPr>
            <p:ph type="title"/>
          </p:nvPr>
        </p:nvSpPr>
        <p:spPr>
          <a:xfrm>
            <a:off x="838091" y="365126"/>
            <a:ext cx="10514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arial"/>
              <a:buNone/>
            </a:pPr>
            <a:r>
              <a:rPr b="1" i="0" lang="en-US" u="none" strike="noStrike">
                <a:solidFill>
                  <a:srgbClr val="000000"/>
                </a:solidFill>
                <a:latin typeface="arial"/>
                <a:ea typeface="arial"/>
                <a:cs typeface="arial"/>
                <a:sym typeface="arial"/>
              </a:rPr>
              <a:t>Euthyroid Sick Syndrome</a:t>
            </a:r>
            <a:endParaRPr/>
          </a:p>
        </p:txBody>
      </p:sp>
      <p:sp>
        <p:nvSpPr>
          <p:cNvPr id="12759" name="Google Shape;12759;p65"/>
          <p:cNvSpPr txBox="1"/>
          <p:nvPr>
            <p:ph idx="1" type="body"/>
          </p:nvPr>
        </p:nvSpPr>
        <p:spPr>
          <a:xfrm>
            <a:off x="696980" y="1690689"/>
            <a:ext cx="105141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800"/>
              <a:buChar char="•"/>
            </a:pPr>
            <a:r>
              <a:rPr lang="en-US">
                <a:solidFill>
                  <a:srgbClr val="000000"/>
                </a:solidFill>
                <a:latin typeface="Times New Roman"/>
                <a:ea typeface="Times New Roman"/>
                <a:cs typeface="Times New Roman"/>
                <a:sym typeface="Times New Roman"/>
              </a:rPr>
              <a:t>K</a:t>
            </a:r>
            <a:r>
              <a:rPr b="0" i="0" lang="en-US" u="none" strike="noStrike">
                <a:solidFill>
                  <a:srgbClr val="000000"/>
                </a:solidFill>
                <a:latin typeface="Times New Roman"/>
                <a:ea typeface="Times New Roman"/>
                <a:cs typeface="Times New Roman"/>
                <a:sym typeface="Times New Roman"/>
              </a:rPr>
              <a:t>nown as non-thyroidal illness syndrome</a:t>
            </a:r>
            <a:endParaRPr/>
          </a:p>
          <a:p>
            <a:pPr indent="-228600" lvl="0" marL="228600" rtl="0" algn="l">
              <a:lnSpc>
                <a:spcPct val="90000"/>
              </a:lnSpc>
              <a:spcBef>
                <a:spcPts val="1000"/>
              </a:spcBef>
              <a:spcAft>
                <a:spcPts val="0"/>
              </a:spcAft>
              <a:buClr>
                <a:srgbClr val="000000"/>
              </a:buClr>
              <a:buSzPts val="2800"/>
              <a:buChar char="•"/>
            </a:pPr>
            <a:r>
              <a:rPr b="0" i="0" lang="en-US" u="none" strike="noStrike">
                <a:solidFill>
                  <a:srgbClr val="000000"/>
                </a:solidFill>
                <a:latin typeface="Times New Roman"/>
                <a:ea typeface="Times New Roman"/>
                <a:cs typeface="Times New Roman"/>
                <a:sym typeface="Times New Roman"/>
              </a:rPr>
              <a:t>This condition is often seen in patients with </a:t>
            </a:r>
            <a:r>
              <a:rPr b="1" i="0" lang="en-US" u="none" strike="noStrike">
                <a:solidFill>
                  <a:srgbClr val="C00000"/>
                </a:solidFill>
                <a:latin typeface="Times New Roman"/>
                <a:ea typeface="Times New Roman"/>
                <a:cs typeface="Times New Roman"/>
                <a:sym typeface="Times New Roman"/>
              </a:rPr>
              <a:t>severe critical illness</a:t>
            </a:r>
            <a:r>
              <a:rPr b="0" i="0" lang="en-US" u="none" strike="noStrike">
                <a:solidFill>
                  <a:srgbClr val="000000"/>
                </a:solidFill>
                <a:latin typeface="Times New Roman"/>
                <a:ea typeface="Times New Roman"/>
                <a:cs typeface="Times New Roman"/>
                <a:sym typeface="Times New Roman"/>
              </a:rPr>
              <a:t>, deprivation of calories, and following major surgeries (esp in ICU patients)</a:t>
            </a:r>
            <a:endParaRPr/>
          </a:p>
          <a:p>
            <a:pPr indent="-228600" lvl="0" marL="228600" rtl="0" algn="l">
              <a:lnSpc>
                <a:spcPct val="90000"/>
              </a:lnSpc>
              <a:spcBef>
                <a:spcPts val="1000"/>
              </a:spcBef>
              <a:spcAft>
                <a:spcPts val="0"/>
              </a:spcAft>
              <a:buClr>
                <a:schemeClr val="dk1"/>
              </a:buClr>
              <a:buSzPts val="2800"/>
              <a:buChar char="•"/>
            </a:pPr>
            <a:r>
              <a:rPr lang="en-US"/>
              <a:t>Etiology: </a:t>
            </a:r>
            <a:r>
              <a:rPr b="0" i="0" lang="en-US" u="none" strike="noStrike">
                <a:solidFill>
                  <a:srgbClr val="000000"/>
                </a:solidFill>
                <a:latin typeface="Times New Roman"/>
                <a:ea typeface="Times New Roman"/>
                <a:cs typeface="Times New Roman"/>
                <a:sym typeface="Times New Roman"/>
              </a:rPr>
              <a:t>Causes vary to include several critical illnesses of different etiology….. Pneumonia, starvation, anorexia nervosa, sepsis, stress, myocardial infarction, malignancies, burns, organ transplantations ,etc…</a:t>
            </a:r>
            <a:endParaRPr/>
          </a:p>
          <a:p>
            <a:pPr indent="-228600" lvl="0" marL="228600" rtl="0" algn="l">
              <a:lnSpc>
                <a:spcPct val="90000"/>
              </a:lnSpc>
              <a:spcBef>
                <a:spcPts val="1000"/>
              </a:spcBef>
              <a:spcAft>
                <a:spcPts val="0"/>
              </a:spcAft>
              <a:buClr>
                <a:srgbClr val="000000"/>
              </a:buClr>
              <a:buSzPts val="2800"/>
              <a:buChar char="•"/>
            </a:pPr>
            <a:r>
              <a:rPr lang="en-US">
                <a:solidFill>
                  <a:srgbClr val="000000"/>
                </a:solidFill>
                <a:latin typeface="Times New Roman"/>
                <a:ea typeface="Times New Roman"/>
                <a:cs typeface="Times New Roman"/>
                <a:sym typeface="Times New Roman"/>
              </a:rPr>
              <a:t>E</a:t>
            </a:r>
            <a:r>
              <a:rPr b="0" i="0" lang="en-US" u="none" strike="noStrike">
                <a:solidFill>
                  <a:srgbClr val="000000"/>
                </a:solidFill>
                <a:latin typeface="Times New Roman"/>
                <a:ea typeface="Times New Roman"/>
                <a:cs typeface="Times New Roman"/>
                <a:sym typeface="Times New Roman"/>
              </a:rPr>
              <a:t>uthyroid sick presentation after COVID-19 infection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3" name="Shape 12763"/>
        <p:cNvGrpSpPr/>
        <p:nvPr/>
      </p:nvGrpSpPr>
      <p:grpSpPr>
        <a:xfrm>
          <a:off x="0" y="0"/>
          <a:ext cx="0" cy="0"/>
          <a:chOff x="0" y="0"/>
          <a:chExt cx="0" cy="0"/>
        </a:xfrm>
      </p:grpSpPr>
      <p:sp>
        <p:nvSpPr>
          <p:cNvPr id="12764" name="Google Shape;12764;p66"/>
          <p:cNvSpPr txBox="1"/>
          <p:nvPr>
            <p:ph type="title"/>
          </p:nvPr>
        </p:nvSpPr>
        <p:spPr>
          <a:xfrm>
            <a:off x="838091" y="365126"/>
            <a:ext cx="10514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Pathophysiology</a:t>
            </a:r>
            <a:endParaRPr/>
          </a:p>
        </p:txBody>
      </p:sp>
      <p:sp>
        <p:nvSpPr>
          <p:cNvPr id="12765" name="Google Shape;12765;p66"/>
          <p:cNvSpPr txBox="1"/>
          <p:nvPr>
            <p:ph idx="1" type="body"/>
          </p:nvPr>
        </p:nvSpPr>
        <p:spPr>
          <a:xfrm>
            <a:off x="258615" y="1420259"/>
            <a:ext cx="11673300" cy="50727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800"/>
              <a:buChar char="•"/>
            </a:pPr>
            <a:r>
              <a:rPr b="0" i="0" lang="en-US" u="none" strike="noStrike">
                <a:solidFill>
                  <a:srgbClr val="000000"/>
                </a:solidFill>
                <a:latin typeface="Times New Roman"/>
                <a:ea typeface="Times New Roman"/>
                <a:cs typeface="Times New Roman"/>
                <a:sym typeface="Times New Roman"/>
              </a:rPr>
              <a:t>It is </a:t>
            </a:r>
            <a:r>
              <a:rPr b="0" i="0" lang="en-US" u="sng" strike="noStrike">
                <a:solidFill>
                  <a:srgbClr val="000000"/>
                </a:solidFill>
                <a:latin typeface="Times New Roman"/>
                <a:ea typeface="Times New Roman"/>
                <a:cs typeface="Times New Roman"/>
                <a:sym typeface="Times New Roman"/>
              </a:rPr>
              <a:t>not a true syndrome</a:t>
            </a:r>
            <a:r>
              <a:rPr b="0" i="0" lang="en-US" u="none" strike="noStrike">
                <a:solidFill>
                  <a:srgbClr val="000000"/>
                </a:solidFill>
                <a:latin typeface="Times New Roman"/>
                <a:ea typeface="Times New Roman"/>
                <a:cs typeface="Times New Roman"/>
                <a:sym typeface="Times New Roman"/>
              </a:rPr>
              <a:t>, but it represents significant alterations in the hypothalamic-pituitary-thyroid axis in hospitalized patients</a:t>
            </a:r>
            <a:endParaRPr/>
          </a:p>
          <a:p>
            <a:pPr indent="-228600" lvl="0" marL="228600" rtl="0" algn="l">
              <a:lnSpc>
                <a:spcPct val="90000"/>
              </a:lnSpc>
              <a:spcBef>
                <a:spcPts val="1000"/>
              </a:spcBef>
              <a:spcAft>
                <a:spcPts val="0"/>
              </a:spcAft>
              <a:buClr>
                <a:srgbClr val="000000"/>
              </a:buClr>
              <a:buSzPts val="2800"/>
              <a:buChar char="•"/>
            </a:pPr>
            <a:r>
              <a:rPr b="0" i="0" lang="en-US" u="none" strike="noStrike">
                <a:solidFill>
                  <a:srgbClr val="000000"/>
                </a:solidFill>
                <a:latin typeface="Times New Roman"/>
                <a:ea typeface="Times New Roman"/>
                <a:cs typeface="Times New Roman"/>
                <a:sym typeface="Times New Roman"/>
              </a:rPr>
              <a:t>There are many proposed mechanisms regarding the pathogenesis of ESS:</a:t>
            </a:r>
            <a:endParaRPr/>
          </a:p>
          <a:p>
            <a:pPr indent="-228600" lvl="0" marL="228600" rtl="0" algn="l">
              <a:lnSpc>
                <a:spcPct val="90000"/>
              </a:lnSpc>
              <a:spcBef>
                <a:spcPts val="1000"/>
              </a:spcBef>
              <a:spcAft>
                <a:spcPts val="0"/>
              </a:spcAft>
              <a:buClr>
                <a:srgbClr val="000000"/>
              </a:buClr>
              <a:buSzPts val="2800"/>
              <a:buChar char="•"/>
            </a:pPr>
            <a:r>
              <a:rPr lang="en-US">
                <a:solidFill>
                  <a:srgbClr val="000000"/>
                </a:solidFill>
                <a:latin typeface="Times New Roman"/>
                <a:ea typeface="Times New Roman"/>
                <a:cs typeface="Times New Roman"/>
                <a:sym typeface="Times New Roman"/>
              </a:rPr>
              <a:t>1. </a:t>
            </a:r>
            <a:r>
              <a:rPr b="1" i="0" lang="en-US" u="none" strike="noStrike">
                <a:solidFill>
                  <a:srgbClr val="000000"/>
                </a:solidFill>
                <a:latin typeface="Times New Roman"/>
                <a:ea typeface="Times New Roman"/>
                <a:cs typeface="Times New Roman"/>
                <a:sym typeface="Times New Roman"/>
              </a:rPr>
              <a:t>cytokines</a:t>
            </a:r>
            <a:r>
              <a:rPr b="0" i="0" lang="en-US" u="none" strike="noStrike">
                <a:solidFill>
                  <a:srgbClr val="000000"/>
                </a:solidFill>
                <a:latin typeface="Times New Roman"/>
                <a:ea typeface="Times New Roman"/>
                <a:cs typeface="Times New Roman"/>
                <a:sym typeface="Times New Roman"/>
              </a:rPr>
              <a:t> such as IL-1, IL-6 and TNF-alpha affecting the hypothalamus and pituitary glands, thus inhibiting TSH, TRH, thyroglobulin (TG), T3, and thyroid-binding globulins (TBG) production. </a:t>
            </a:r>
            <a:endParaRPr/>
          </a:p>
          <a:p>
            <a:pPr indent="-228600" lvl="0" marL="228600" rtl="0" algn="l">
              <a:lnSpc>
                <a:spcPct val="90000"/>
              </a:lnSpc>
              <a:spcBef>
                <a:spcPts val="1000"/>
              </a:spcBef>
              <a:spcAft>
                <a:spcPts val="0"/>
              </a:spcAft>
              <a:buClr>
                <a:srgbClr val="000000"/>
              </a:buClr>
              <a:buSzPts val="2800"/>
              <a:buChar char="•"/>
            </a:pPr>
            <a:r>
              <a:rPr b="0" i="0" lang="en-US" u="none" strike="noStrike">
                <a:solidFill>
                  <a:srgbClr val="000000"/>
                </a:solidFill>
                <a:latin typeface="Times New Roman"/>
                <a:ea typeface="Times New Roman"/>
                <a:cs typeface="Times New Roman"/>
                <a:sym typeface="Times New Roman"/>
              </a:rPr>
              <a:t>2. </a:t>
            </a:r>
            <a:r>
              <a:rPr b="1" i="0" lang="en-US" u="none" strike="noStrike">
                <a:solidFill>
                  <a:srgbClr val="000000"/>
                </a:solidFill>
                <a:latin typeface="Times New Roman"/>
                <a:ea typeface="Times New Roman"/>
                <a:cs typeface="Times New Roman"/>
                <a:sym typeface="Times New Roman"/>
              </a:rPr>
              <a:t>Inhibition of 5'-monodeiodination</a:t>
            </a:r>
            <a:r>
              <a:rPr b="0" i="0" lang="en-US" u="none" strike="noStrike">
                <a:solidFill>
                  <a:srgbClr val="000000"/>
                </a:solidFill>
                <a:latin typeface="Times New Roman"/>
                <a:ea typeface="Times New Roman"/>
                <a:cs typeface="Times New Roman"/>
                <a:sym typeface="Times New Roman"/>
              </a:rPr>
              <a:t>, causing a decrease in the concentration of serum total T3 levels in patients with high serum cortisol and the use of exogenous corticosteroid therapy, as well as other medications like amiodarone and propranolol.</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9" name="Shape 12769"/>
        <p:cNvGrpSpPr/>
        <p:nvPr/>
      </p:nvGrpSpPr>
      <p:grpSpPr>
        <a:xfrm>
          <a:off x="0" y="0"/>
          <a:ext cx="0" cy="0"/>
          <a:chOff x="0" y="0"/>
          <a:chExt cx="0" cy="0"/>
        </a:xfrm>
      </p:grpSpPr>
      <p:sp>
        <p:nvSpPr>
          <p:cNvPr id="12770" name="Google Shape;12770;p67"/>
          <p:cNvSpPr txBox="1"/>
          <p:nvPr>
            <p:ph type="title"/>
          </p:nvPr>
        </p:nvSpPr>
        <p:spPr>
          <a:xfrm>
            <a:off x="838091" y="365126"/>
            <a:ext cx="10514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Evaluation </a:t>
            </a:r>
            <a:endParaRPr/>
          </a:p>
        </p:txBody>
      </p:sp>
      <p:sp>
        <p:nvSpPr>
          <p:cNvPr id="12771" name="Google Shape;12771;p67"/>
          <p:cNvSpPr txBox="1"/>
          <p:nvPr>
            <p:ph idx="1" type="body"/>
          </p:nvPr>
        </p:nvSpPr>
        <p:spPr>
          <a:xfrm>
            <a:off x="838091" y="1825625"/>
            <a:ext cx="105141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800"/>
              <a:buChar char="•"/>
            </a:pPr>
            <a:r>
              <a:rPr b="0" i="0" lang="en-US" u="none" strike="noStrike">
                <a:solidFill>
                  <a:srgbClr val="000000"/>
                </a:solidFill>
                <a:latin typeface="Times New Roman"/>
                <a:ea typeface="Times New Roman"/>
                <a:cs typeface="Times New Roman"/>
                <a:sym typeface="Times New Roman"/>
              </a:rPr>
              <a:t>The most common hormone pattern is a </a:t>
            </a:r>
            <a:r>
              <a:rPr b="0" i="0" lang="en-US" u="sng" strike="noStrike">
                <a:solidFill>
                  <a:srgbClr val="000000"/>
                </a:solidFill>
                <a:latin typeface="Times New Roman"/>
                <a:ea typeface="Times New Roman"/>
                <a:cs typeface="Times New Roman"/>
                <a:sym typeface="Times New Roman"/>
              </a:rPr>
              <a:t>low total T3 and free T3 levels</a:t>
            </a:r>
            <a:r>
              <a:rPr b="0" i="0" lang="en-US" u="none" strike="noStrike">
                <a:solidFill>
                  <a:srgbClr val="000000"/>
                </a:solidFill>
                <a:latin typeface="Times New Roman"/>
                <a:ea typeface="Times New Roman"/>
                <a:cs typeface="Times New Roman"/>
                <a:sym typeface="Times New Roman"/>
              </a:rPr>
              <a:t> with </a:t>
            </a:r>
            <a:r>
              <a:rPr b="0" i="0" lang="en-US" u="sng" strike="noStrike">
                <a:solidFill>
                  <a:srgbClr val="000000"/>
                </a:solidFill>
                <a:latin typeface="Times New Roman"/>
                <a:ea typeface="Times New Roman"/>
                <a:cs typeface="Times New Roman"/>
                <a:sym typeface="Times New Roman"/>
              </a:rPr>
              <a:t>low or normal T4 and TSH levels</a:t>
            </a:r>
            <a:endParaRPr/>
          </a:p>
          <a:p>
            <a:pPr indent="-228600" lvl="0" marL="228600" rtl="0" algn="l">
              <a:lnSpc>
                <a:spcPct val="90000"/>
              </a:lnSpc>
              <a:spcBef>
                <a:spcPts val="1000"/>
              </a:spcBef>
              <a:spcAft>
                <a:spcPts val="0"/>
              </a:spcAft>
              <a:buClr>
                <a:srgbClr val="000000"/>
              </a:buClr>
              <a:buSzPts val="2800"/>
              <a:buChar char="•"/>
            </a:pPr>
            <a:r>
              <a:rPr b="0" i="0" lang="en-US" u="none" strike="noStrike">
                <a:solidFill>
                  <a:srgbClr val="000000"/>
                </a:solidFill>
                <a:latin typeface="Times New Roman"/>
                <a:ea typeface="Times New Roman"/>
                <a:cs typeface="Times New Roman"/>
                <a:sym typeface="Times New Roman"/>
              </a:rPr>
              <a:t>Increased serum level of reverse T3 (rT3).</a:t>
            </a:r>
            <a:endParaRPr/>
          </a:p>
          <a:p>
            <a:pPr indent="-228600" lvl="0" marL="228600" rtl="0" algn="l">
              <a:lnSpc>
                <a:spcPct val="90000"/>
              </a:lnSpc>
              <a:spcBef>
                <a:spcPts val="1000"/>
              </a:spcBef>
              <a:spcAft>
                <a:spcPts val="0"/>
              </a:spcAft>
              <a:buClr>
                <a:srgbClr val="000000"/>
              </a:buClr>
              <a:buSzPts val="2800"/>
              <a:buChar char="•"/>
            </a:pPr>
            <a:r>
              <a:rPr b="0" i="0" lang="en-US" u="none" strike="noStrike">
                <a:solidFill>
                  <a:srgbClr val="000000"/>
                </a:solidFill>
                <a:latin typeface="Times New Roman"/>
                <a:ea typeface="Times New Roman"/>
                <a:cs typeface="Times New Roman"/>
                <a:sym typeface="Times New Roman"/>
              </a:rPr>
              <a:t>Low T3 level is correlated with an increased length of hospitalization.</a:t>
            </a:r>
            <a:endParaRPr/>
          </a:p>
          <a:p>
            <a:pPr indent="-228600" lvl="0" marL="228600" rtl="0" algn="l">
              <a:lnSpc>
                <a:spcPct val="90000"/>
              </a:lnSpc>
              <a:spcBef>
                <a:spcPts val="1000"/>
              </a:spcBef>
              <a:spcAft>
                <a:spcPts val="0"/>
              </a:spcAft>
              <a:buClr>
                <a:srgbClr val="000000"/>
              </a:buClr>
              <a:buSzPts val="2800"/>
              <a:buChar char="•"/>
            </a:pPr>
            <a:r>
              <a:rPr b="0" i="0" lang="en-US" u="none" strike="noStrike">
                <a:solidFill>
                  <a:srgbClr val="000000"/>
                </a:solidFill>
                <a:latin typeface="Times New Roman"/>
                <a:ea typeface="Times New Roman"/>
                <a:cs typeface="Times New Roman"/>
                <a:sym typeface="Times New Roman"/>
              </a:rPr>
              <a:t>Low total T4 correlates with a bad prognosis</a:t>
            </a:r>
            <a:endParaRPr/>
          </a:p>
          <a:p>
            <a:pPr indent="-50800" lvl="0" marL="228600" rtl="0" algn="l">
              <a:lnSpc>
                <a:spcPct val="90000"/>
              </a:lnSpc>
              <a:spcBef>
                <a:spcPts val="1000"/>
              </a:spcBef>
              <a:spcAft>
                <a:spcPts val="0"/>
              </a:spcAft>
              <a:buClr>
                <a:schemeClr val="dk1"/>
              </a:buClr>
              <a:buSzPts val="2800"/>
              <a:buNone/>
            </a:pPr>
            <a:r>
              <a:t/>
            </a:r>
            <a:endParaRPr u="sng"/>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5" name="Shape 12775"/>
        <p:cNvGrpSpPr/>
        <p:nvPr/>
      </p:nvGrpSpPr>
      <p:grpSpPr>
        <a:xfrm>
          <a:off x="0" y="0"/>
          <a:ext cx="0" cy="0"/>
          <a:chOff x="0" y="0"/>
          <a:chExt cx="0" cy="0"/>
        </a:xfrm>
      </p:grpSpPr>
      <p:sp>
        <p:nvSpPr>
          <p:cNvPr id="12776" name="Google Shape;12776;p68"/>
          <p:cNvSpPr txBox="1"/>
          <p:nvPr>
            <p:ph type="title"/>
          </p:nvPr>
        </p:nvSpPr>
        <p:spPr>
          <a:xfrm>
            <a:off x="838091" y="365126"/>
            <a:ext cx="10514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Management and Treatment </a:t>
            </a:r>
            <a:endParaRPr/>
          </a:p>
        </p:txBody>
      </p:sp>
      <p:sp>
        <p:nvSpPr>
          <p:cNvPr id="12777" name="Google Shape;12777;p68"/>
          <p:cNvSpPr txBox="1"/>
          <p:nvPr>
            <p:ph idx="1" type="body"/>
          </p:nvPr>
        </p:nvSpPr>
        <p:spPr>
          <a:xfrm>
            <a:off x="838091" y="1825625"/>
            <a:ext cx="105141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800"/>
              <a:buChar char="•"/>
            </a:pPr>
            <a:r>
              <a:rPr b="0" i="0" lang="en-US" u="none" strike="noStrike">
                <a:solidFill>
                  <a:srgbClr val="000000"/>
                </a:solidFill>
                <a:latin typeface="Times New Roman"/>
                <a:ea typeface="Times New Roman"/>
                <a:cs typeface="Times New Roman"/>
                <a:sym typeface="Times New Roman"/>
              </a:rPr>
              <a:t>Treatment of the underlying medical illness (main focus)</a:t>
            </a:r>
            <a:endParaRPr/>
          </a:p>
          <a:p>
            <a:pPr indent="-228600" lvl="0" marL="228600" rtl="0" algn="l">
              <a:lnSpc>
                <a:spcPct val="90000"/>
              </a:lnSpc>
              <a:spcBef>
                <a:spcPts val="1000"/>
              </a:spcBef>
              <a:spcAft>
                <a:spcPts val="0"/>
              </a:spcAft>
              <a:buClr>
                <a:srgbClr val="000000"/>
              </a:buClr>
              <a:buSzPts val="2800"/>
              <a:buChar char="•"/>
            </a:pPr>
            <a:r>
              <a:rPr b="0" i="0" lang="en-US" u="none" strike="noStrike">
                <a:solidFill>
                  <a:srgbClr val="000000"/>
                </a:solidFill>
                <a:latin typeface="Times New Roman"/>
                <a:ea typeface="Times New Roman"/>
                <a:cs typeface="Times New Roman"/>
                <a:sym typeface="Times New Roman"/>
              </a:rPr>
              <a:t>Thyroid hormone replacement is generally not needed</a:t>
            </a:r>
            <a:endParaRPr/>
          </a:p>
          <a:p>
            <a:pPr indent="-228600" lvl="0" marL="228600" rtl="0" algn="l">
              <a:lnSpc>
                <a:spcPct val="90000"/>
              </a:lnSpc>
              <a:spcBef>
                <a:spcPts val="1000"/>
              </a:spcBef>
              <a:spcAft>
                <a:spcPts val="0"/>
              </a:spcAft>
              <a:buClr>
                <a:srgbClr val="000000"/>
              </a:buClr>
              <a:buSzPts val="2800"/>
              <a:buChar char="•"/>
            </a:pPr>
            <a:r>
              <a:rPr b="0" i="0" lang="en-US" u="none" strike="noStrike">
                <a:solidFill>
                  <a:srgbClr val="000000"/>
                </a:solidFill>
                <a:latin typeface="Times New Roman"/>
                <a:ea typeface="Times New Roman"/>
                <a:cs typeface="Times New Roman"/>
                <a:sym typeface="Times New Roman"/>
              </a:rPr>
              <a:t>After discharge from the hospital, thyroid function abnormalities may persist for several weeks ( Repeat TFT after 6 weeks)</a:t>
            </a:r>
            <a:endParaRPr b="1" i="0" u="none" strike="noStrike">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1" name="Shape 12781"/>
        <p:cNvGrpSpPr/>
        <p:nvPr/>
      </p:nvGrpSpPr>
      <p:grpSpPr>
        <a:xfrm>
          <a:off x="0" y="0"/>
          <a:ext cx="0" cy="0"/>
          <a:chOff x="0" y="0"/>
          <a:chExt cx="0" cy="0"/>
        </a:xfrm>
      </p:grpSpPr>
      <p:sp>
        <p:nvSpPr>
          <p:cNvPr id="12782" name="Google Shape;12782;p69"/>
          <p:cNvSpPr txBox="1"/>
          <p:nvPr>
            <p:ph type="title"/>
          </p:nvPr>
        </p:nvSpPr>
        <p:spPr>
          <a:xfrm>
            <a:off x="2720157" y="2653109"/>
            <a:ext cx="6750000" cy="1551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9600"/>
              <a:buFont typeface="Play"/>
              <a:buNone/>
            </a:pPr>
            <a:r>
              <a:rPr b="1" lang="en-US" sz="9600"/>
              <a:t>THANK YOU </a:t>
            </a:r>
            <a:endParaRPr b="1" sz="9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486" name="Shape 12486"/>
        <p:cNvGrpSpPr/>
        <p:nvPr/>
      </p:nvGrpSpPr>
      <p:grpSpPr>
        <a:xfrm>
          <a:off x="0" y="0"/>
          <a:ext cx="0" cy="0"/>
          <a:chOff x="0" y="0"/>
          <a:chExt cx="0" cy="0"/>
        </a:xfrm>
      </p:grpSpPr>
      <p:pic>
        <p:nvPicPr>
          <p:cNvPr descr="Image result for thyroid hormones function" id="12487" name="Google Shape;12487;p30"/>
          <p:cNvPicPr preferRelativeResize="0"/>
          <p:nvPr/>
        </p:nvPicPr>
        <p:blipFill rotWithShape="1">
          <a:blip r:embed="rId3">
            <a:alphaModFix/>
          </a:blip>
          <a:srcRect b="0" l="0" r="0" t="0"/>
          <a:stretch/>
        </p:blipFill>
        <p:spPr>
          <a:xfrm>
            <a:off x="1370806" y="66249"/>
            <a:ext cx="9041697" cy="6800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491" name="Shape 12491"/>
        <p:cNvGrpSpPr/>
        <p:nvPr/>
      </p:nvGrpSpPr>
      <p:grpSpPr>
        <a:xfrm>
          <a:off x="0" y="0"/>
          <a:ext cx="0" cy="0"/>
          <a:chOff x="0" y="0"/>
          <a:chExt cx="0" cy="0"/>
        </a:xfrm>
      </p:grpSpPr>
      <p:pic>
        <p:nvPicPr>
          <p:cNvPr descr="http://www.labpedia.net/static/media/uploads/Thyroid%20binding%20proteins%20-3-1.jpg" id="12492" name="Google Shape;12492;p31"/>
          <p:cNvPicPr preferRelativeResize="0"/>
          <p:nvPr/>
        </p:nvPicPr>
        <p:blipFill rotWithShape="1">
          <a:blip r:embed="rId3">
            <a:alphaModFix/>
          </a:blip>
          <a:srcRect b="0" l="0" r="0" t="0"/>
          <a:stretch/>
        </p:blipFill>
        <p:spPr>
          <a:xfrm>
            <a:off x="1447006" y="135339"/>
            <a:ext cx="8941597" cy="4436659"/>
          </a:xfrm>
          <a:prstGeom prst="rect">
            <a:avLst/>
          </a:prstGeom>
          <a:noFill/>
          <a:ln>
            <a:noFill/>
          </a:ln>
        </p:spPr>
      </p:pic>
      <p:pic>
        <p:nvPicPr>
          <p:cNvPr descr="http://www.labpedia.net/static/media/uploads/T4%20to%20T3.jpg" id="12493" name="Google Shape;12493;p31"/>
          <p:cNvPicPr preferRelativeResize="0"/>
          <p:nvPr/>
        </p:nvPicPr>
        <p:blipFill rotWithShape="1">
          <a:blip r:embed="rId4">
            <a:alphaModFix/>
          </a:blip>
          <a:srcRect b="0" l="0" r="0" t="0"/>
          <a:stretch/>
        </p:blipFill>
        <p:spPr>
          <a:xfrm>
            <a:off x="1294606" y="4742707"/>
            <a:ext cx="8184488" cy="184541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497" name="Shape 12497"/>
        <p:cNvGrpSpPr/>
        <p:nvPr/>
      </p:nvGrpSpPr>
      <p:grpSpPr>
        <a:xfrm>
          <a:off x="0" y="0"/>
          <a:ext cx="0" cy="0"/>
          <a:chOff x="0" y="0"/>
          <a:chExt cx="0" cy="0"/>
        </a:xfrm>
      </p:grpSpPr>
      <p:pic>
        <p:nvPicPr>
          <p:cNvPr descr="http://www.labpedia.net/static/media/uploads/TSH%20%20role%20on%20thyroid%20gland.jpg" id="12498" name="Google Shape;12498;p32"/>
          <p:cNvPicPr preferRelativeResize="0"/>
          <p:nvPr/>
        </p:nvPicPr>
        <p:blipFill rotWithShape="1">
          <a:blip r:embed="rId3">
            <a:alphaModFix/>
          </a:blip>
          <a:srcRect b="0" l="0" r="0" t="0"/>
          <a:stretch/>
        </p:blipFill>
        <p:spPr>
          <a:xfrm>
            <a:off x="690226" y="1600200"/>
            <a:ext cx="10679311" cy="304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502" name="Shape 12502"/>
        <p:cNvGrpSpPr/>
        <p:nvPr/>
      </p:nvGrpSpPr>
      <p:grpSpPr>
        <a:xfrm>
          <a:off x="0" y="0"/>
          <a:ext cx="0" cy="0"/>
          <a:chOff x="0" y="0"/>
          <a:chExt cx="0" cy="0"/>
        </a:xfrm>
      </p:grpSpPr>
      <p:pic>
        <p:nvPicPr>
          <p:cNvPr id="12503" name="Google Shape;12503;p33"/>
          <p:cNvPicPr preferRelativeResize="0"/>
          <p:nvPr/>
        </p:nvPicPr>
        <p:blipFill rotWithShape="1">
          <a:blip r:embed="rId3">
            <a:alphaModFix/>
          </a:blip>
          <a:srcRect b="0" l="22504" r="0" t="0"/>
          <a:stretch/>
        </p:blipFill>
        <p:spPr>
          <a:xfrm>
            <a:off x="380206" y="1569493"/>
            <a:ext cx="11277600" cy="3962400"/>
          </a:xfrm>
          <a:prstGeom prst="rect">
            <a:avLst/>
          </a:prstGeom>
          <a:noFill/>
          <a:ln>
            <a:noFill/>
          </a:ln>
        </p:spPr>
      </p:pic>
      <p:sp>
        <p:nvSpPr>
          <p:cNvPr id="12504" name="Google Shape;12504;p33"/>
          <p:cNvSpPr/>
          <p:nvPr/>
        </p:nvSpPr>
        <p:spPr>
          <a:xfrm>
            <a:off x="3428206" y="381000"/>
            <a:ext cx="5014500" cy="76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Calibri"/>
              <a:buNone/>
            </a:pPr>
            <a:r>
              <a:rPr b="1" i="0" lang="en-US" sz="4400" u="none" cap="none" strike="noStrike">
                <a:solidFill>
                  <a:srgbClr val="000000"/>
                </a:solidFill>
                <a:latin typeface="Calibri"/>
                <a:ea typeface="Calibri"/>
                <a:cs typeface="Calibri"/>
                <a:sym typeface="Calibri"/>
              </a:rPr>
              <a:t>Function of T3 and T4</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8" name="Shape 12508"/>
        <p:cNvGrpSpPr/>
        <p:nvPr/>
      </p:nvGrpSpPr>
      <p:grpSpPr>
        <a:xfrm>
          <a:off x="0" y="0"/>
          <a:ext cx="0" cy="0"/>
          <a:chOff x="0" y="0"/>
          <a:chExt cx="0" cy="0"/>
        </a:xfrm>
      </p:grpSpPr>
      <p:sp>
        <p:nvSpPr>
          <p:cNvPr id="12509" name="Google Shape;12509;p34"/>
          <p:cNvSpPr txBox="1"/>
          <p:nvPr>
            <p:ph type="title"/>
          </p:nvPr>
        </p:nvSpPr>
        <p:spPr>
          <a:xfrm>
            <a:off x="608806" y="152400"/>
            <a:ext cx="10971300" cy="762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FF0000"/>
              </a:buClr>
              <a:buSzPts val="4400"/>
              <a:buFont typeface="Calibri"/>
              <a:buNone/>
            </a:pPr>
            <a:r>
              <a:rPr b="1" lang="en-US">
                <a:solidFill>
                  <a:srgbClr val="FF0000"/>
                </a:solidFill>
              </a:rPr>
              <a:t>Thyrotoxicosis</a:t>
            </a:r>
            <a:endParaRPr/>
          </a:p>
        </p:txBody>
      </p:sp>
      <p:sp>
        <p:nvSpPr>
          <p:cNvPr id="12510" name="Google Shape;12510;p34"/>
          <p:cNvSpPr txBox="1"/>
          <p:nvPr>
            <p:ph idx="1" type="body"/>
          </p:nvPr>
        </p:nvSpPr>
        <p:spPr>
          <a:xfrm>
            <a:off x="304005" y="990600"/>
            <a:ext cx="11506200" cy="58674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200"/>
              <a:buNone/>
            </a:pPr>
            <a:r>
              <a:rPr lang="en-US"/>
              <a:t>Clinical manifestations of increase circulating T3, T4.</a:t>
            </a:r>
            <a:endParaRPr/>
          </a:p>
          <a:p>
            <a:pPr indent="0" lvl="0" marL="0" rtl="0" algn="l">
              <a:spcBef>
                <a:spcPts val="280"/>
              </a:spcBef>
              <a:spcAft>
                <a:spcPts val="0"/>
              </a:spcAft>
              <a:buClr>
                <a:schemeClr val="dk1"/>
              </a:buClr>
              <a:buSzPts val="1400"/>
              <a:buNone/>
            </a:pPr>
            <a:r>
              <a:t/>
            </a:r>
            <a:endParaRPr sz="1400"/>
          </a:p>
          <a:p>
            <a:pPr indent="-342900" lvl="0" marL="342900" rtl="0" algn="l">
              <a:spcBef>
                <a:spcPts val="720"/>
              </a:spcBef>
              <a:spcAft>
                <a:spcPts val="0"/>
              </a:spcAft>
              <a:buClr>
                <a:schemeClr val="dk1"/>
              </a:buClr>
              <a:buSzPts val="3600"/>
              <a:buChar char="•"/>
            </a:pPr>
            <a:r>
              <a:rPr b="1" i="0" lang="en-US" sz="3600" u="none" strike="noStrike">
                <a:latin typeface="Calibri"/>
                <a:ea typeface="Calibri"/>
                <a:cs typeface="Calibri"/>
                <a:sym typeface="Calibri"/>
              </a:rPr>
              <a:t>Classification</a:t>
            </a:r>
            <a:endParaRPr/>
          </a:p>
          <a:p>
            <a:pPr indent="0" lvl="0" marL="0" rtl="0" algn="l">
              <a:spcBef>
                <a:spcPts val="640"/>
              </a:spcBef>
              <a:spcAft>
                <a:spcPts val="0"/>
              </a:spcAft>
              <a:buClr>
                <a:srgbClr val="FF0000"/>
              </a:buClr>
              <a:buSzPts val="3200"/>
              <a:buNone/>
            </a:pPr>
            <a:r>
              <a:rPr b="1" lang="en-US">
                <a:solidFill>
                  <a:srgbClr val="FF0000"/>
                </a:solidFill>
                <a:latin typeface="Calibri"/>
                <a:ea typeface="Calibri"/>
                <a:cs typeface="Calibri"/>
                <a:sym typeface="Calibri"/>
              </a:rPr>
              <a:t>I) Disorders with increased Iodine uptake                           (thyrotoxicosis with hyperthyroidism ):</a:t>
            </a:r>
            <a:endParaRPr/>
          </a:p>
          <a:p>
            <a:pPr indent="0" lvl="0" marL="0" rtl="0" algn="l">
              <a:spcBef>
                <a:spcPts val="560"/>
              </a:spcBef>
              <a:spcAft>
                <a:spcPts val="0"/>
              </a:spcAft>
              <a:buClr>
                <a:schemeClr val="dk1"/>
              </a:buClr>
              <a:buSzPts val="2800"/>
              <a:buNone/>
            </a:pPr>
            <a:r>
              <a:rPr lang="en-US" sz="2800"/>
              <a:t>1. Graves’ disease</a:t>
            </a:r>
            <a:endParaRPr/>
          </a:p>
          <a:p>
            <a:pPr indent="0" lvl="0" marL="0" rtl="0" algn="l">
              <a:spcBef>
                <a:spcPts val="560"/>
              </a:spcBef>
              <a:spcAft>
                <a:spcPts val="0"/>
              </a:spcAft>
              <a:buClr>
                <a:schemeClr val="dk1"/>
              </a:buClr>
              <a:buSzPts val="2800"/>
              <a:buNone/>
            </a:pPr>
            <a:r>
              <a:rPr lang="en-US" sz="2800"/>
              <a:t>2. Toxic MNG/adenoma</a:t>
            </a:r>
            <a:endParaRPr/>
          </a:p>
          <a:p>
            <a:pPr indent="0" lvl="0" marL="0" rtl="0" algn="l">
              <a:spcBef>
                <a:spcPts val="560"/>
              </a:spcBef>
              <a:spcAft>
                <a:spcPts val="0"/>
              </a:spcAft>
              <a:buClr>
                <a:schemeClr val="dk1"/>
              </a:buClr>
              <a:buSzPts val="2800"/>
              <a:buNone/>
            </a:pPr>
            <a:r>
              <a:rPr lang="en-US" sz="2800"/>
              <a:t>3. Inherited non-immune hyperthyroidism</a:t>
            </a:r>
            <a:endParaRPr/>
          </a:p>
          <a:p>
            <a:pPr indent="0" lvl="0" marL="0" rtl="0" algn="l">
              <a:spcBef>
                <a:spcPts val="560"/>
              </a:spcBef>
              <a:spcAft>
                <a:spcPts val="0"/>
              </a:spcAft>
              <a:buClr>
                <a:schemeClr val="dk1"/>
              </a:buClr>
              <a:buSzPts val="2800"/>
              <a:buNone/>
            </a:pPr>
            <a:r>
              <a:rPr lang="en-US" sz="2800"/>
              <a:t>4. Hyperthyroidism due to thyrotropin secretion (TSH-oma). </a:t>
            </a:r>
            <a:endParaRPr/>
          </a:p>
          <a:p>
            <a:pPr indent="0" lvl="0" marL="0" rtl="0" algn="l">
              <a:spcBef>
                <a:spcPts val="560"/>
              </a:spcBef>
              <a:spcAft>
                <a:spcPts val="0"/>
              </a:spcAft>
              <a:buClr>
                <a:schemeClr val="dk1"/>
              </a:buClr>
              <a:buSzPts val="2800"/>
              <a:buNone/>
            </a:pPr>
            <a:r>
              <a:rPr lang="en-US" sz="2800"/>
              <a:t>5. HCG-induced hyperthyroidism –Associated with pregnancy or Trophoblastic Tumors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نسق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