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309" r:id="rId9"/>
    <p:sldId id="291" r:id="rId10"/>
    <p:sldId id="292" r:id="rId11"/>
    <p:sldId id="308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294" r:id="rId23"/>
    <p:sldId id="295" r:id="rId24"/>
    <p:sldId id="296" r:id="rId25"/>
    <p:sldId id="297" r:id="rId26"/>
    <p:sldId id="306" r:id="rId27"/>
    <p:sldId id="298" r:id="rId28"/>
    <p:sldId id="299" r:id="rId29"/>
    <p:sldId id="300" r:id="rId30"/>
    <p:sldId id="301" r:id="rId31"/>
    <p:sldId id="303" r:id="rId32"/>
    <p:sldId id="302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57BC0E-1B61-4818-BEDF-35917DC0B2BE}" type="datetimeFigureOut">
              <a:rPr lang="ar-JO" smtClean="0"/>
              <a:pPr/>
              <a:t>21/06/1440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E8EB7A-C13E-4355-BA5C-F458BDB60955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6549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21/06/1440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21/06/1440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1600200"/>
            <a:ext cx="7772400" cy="746125"/>
          </a:xfrm>
        </p:spPr>
        <p:txBody>
          <a:bodyPr anchor="b">
            <a:normAutofit fontScale="90000"/>
          </a:bodyPr>
          <a:lstStyle/>
          <a:p>
            <a:r>
              <a:rPr lang="en-US" sz="5400" dirty="0" err="1">
                <a:latin typeface="Bodoni MT Black" pitchFamily="18" charset="0"/>
              </a:rPr>
              <a:t>Trilaminar</a:t>
            </a:r>
            <a:r>
              <a:rPr lang="en-US" sz="5400" dirty="0">
                <a:latin typeface="Bodoni MT Black" pitchFamily="18" charset="0"/>
              </a:rPr>
              <a:t> Embryonic Disc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6800" y="3122613"/>
            <a:ext cx="7162800" cy="23606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dirty="0"/>
              <a:t>The Third Week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/>
              <a:t>The significant event of third week is </a:t>
            </a:r>
            <a:r>
              <a:rPr lang="en-US" sz="3600" dirty="0" err="1"/>
              <a:t>Gastrulation</a:t>
            </a:r>
            <a:endParaRPr lang="en-US" sz="3600" dirty="0"/>
          </a:p>
          <a:p>
            <a:pPr marL="0" indent="0" algn="ctr">
              <a:buFont typeface="Wingdings" pitchFamily="2" charset="2"/>
              <a:buNone/>
            </a:pPr>
            <a:endParaRPr lang="en-US" dirty="0">
              <a:solidFill>
                <a:srgbClr val="FFFF66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3505200"/>
            <a:ext cx="7772400" cy="1362075"/>
          </a:xfrm>
        </p:spPr>
        <p:txBody>
          <a:bodyPr anchorCtr="0"/>
          <a:lstStyle/>
          <a:p>
            <a:r>
              <a:rPr lang="en-US" sz="3600"/>
              <a:t>Each of the three germ layers gives rise to specific tissues and organs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1600200"/>
            <a:ext cx="7772400" cy="2055813"/>
          </a:xfrm>
        </p:spPr>
        <p:txBody>
          <a:bodyPr/>
          <a:lstStyle/>
          <a:p>
            <a:pPr marL="0" lvl="1" algn="ctr" rtl="0">
              <a:buClr>
                <a:schemeClr val="hlink"/>
              </a:buClr>
              <a:buFontTx/>
              <a:buNone/>
            </a:pPr>
            <a:r>
              <a:rPr lang="en-US" sz="3200" dirty="0"/>
              <a:t>Thus the </a:t>
            </a:r>
            <a:r>
              <a:rPr lang="en-US" sz="3200" u="sng" dirty="0"/>
              <a:t>EPIBLAST</a:t>
            </a:r>
            <a:r>
              <a:rPr lang="en-US" sz="3200" dirty="0"/>
              <a:t> gives rise to </a:t>
            </a:r>
            <a:r>
              <a:rPr lang="en-US" sz="3200" u="sng" dirty="0"/>
              <a:t>all three germ layers,</a:t>
            </a:r>
            <a:r>
              <a:rPr lang="en-US" sz="3200" dirty="0"/>
              <a:t> Ectoderm, Mesoderm, Endoderm in the embryo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Cell migration and specification are controlled by fibroblast growth factor 8 (FGF8), which is synthesized by streak cells themselves. This growth factor controls cell movement by </a:t>
            </a:r>
            <a:r>
              <a:rPr lang="en-US" sz="2400" dirty="0" err="1" smtClean="0"/>
              <a:t>downregulating</a:t>
            </a:r>
            <a:r>
              <a:rPr lang="en-US" sz="2400" dirty="0" smtClean="0"/>
              <a:t> E-</a:t>
            </a:r>
            <a:r>
              <a:rPr lang="en-US" sz="2400" dirty="0" err="1" smtClean="0"/>
              <a:t>cadherin</a:t>
            </a:r>
            <a:r>
              <a:rPr lang="en-US" sz="2400" dirty="0" smtClean="0"/>
              <a:t>, a protein that normally binds </a:t>
            </a:r>
            <a:r>
              <a:rPr lang="en-US" sz="2400" dirty="0" err="1" smtClean="0"/>
              <a:t>epiblast</a:t>
            </a:r>
            <a:r>
              <a:rPr lang="en-US" sz="2400" dirty="0" smtClean="0"/>
              <a:t> cells together. FGF8 then controls cell specification into the mesoderm by regulating </a:t>
            </a:r>
            <a:r>
              <a:rPr lang="en-US" sz="2400" dirty="0" err="1" smtClean="0"/>
              <a:t>Brachyury</a:t>
            </a:r>
            <a:r>
              <a:rPr lang="en-US" sz="2400" dirty="0" smtClean="0"/>
              <a:t> (T) expression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 Bone morphogenetic protein 4 (BMP4), is secreted throughout the embryonic disc. In the presence of this protein and fibroblast growth factor (FGF), mesoderm will be </a:t>
            </a:r>
            <a:r>
              <a:rPr lang="en-US" sz="2400" dirty="0" err="1" smtClean="0"/>
              <a:t>ventralized</a:t>
            </a:r>
            <a:r>
              <a:rPr lang="en-US" sz="2400" dirty="0" smtClean="0"/>
              <a:t> to contribute to kidneys (intermediate mesoderm), blood, and body wall mesoderm (lateral plate mesoderm). In fact, all mesoderm would be </a:t>
            </a:r>
            <a:r>
              <a:rPr lang="en-US" sz="2400" dirty="0" err="1" smtClean="0"/>
              <a:t>ventralized</a:t>
            </a:r>
            <a:r>
              <a:rPr lang="en-US" sz="2400" dirty="0" smtClean="0"/>
              <a:t> if the activity of BMP4 were not blocked by other genes expressed in the node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Fate of Primitive streak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dirty="0" smtClean="0"/>
              <a:t>The primitive streak continues to supply new cells until the end of the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week. It regresses gradually and become located at the caudal end of the embryo and then disappears.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dirty="0" smtClean="0"/>
              <a:t>Insufficient mesoderm formed in the caudal region may results is congenital defects, involving </a:t>
            </a:r>
            <a:r>
              <a:rPr lang="en-US" sz="2800" dirty="0" err="1" smtClean="0"/>
              <a:t>lumbosacral</a:t>
            </a:r>
            <a:r>
              <a:rPr lang="en-US" sz="2800" dirty="0" smtClean="0"/>
              <a:t> vertebrae or </a:t>
            </a:r>
            <a:r>
              <a:rPr lang="en-US" sz="2800" dirty="0" err="1" smtClean="0"/>
              <a:t>urogenital</a:t>
            </a:r>
            <a:r>
              <a:rPr lang="en-US" sz="2800" dirty="0" smtClean="0"/>
              <a:t> system or lower extremities. This is termed Caudal </a:t>
            </a:r>
            <a:r>
              <a:rPr lang="en-US" sz="2800" dirty="0" err="1" smtClean="0"/>
              <a:t>dysgenesis</a:t>
            </a:r>
            <a:r>
              <a:rPr lang="en-US" sz="2800" dirty="0" smtClean="0"/>
              <a:t> or </a:t>
            </a:r>
            <a:r>
              <a:rPr lang="en-US" sz="2800" dirty="0" err="1" smtClean="0"/>
              <a:t>sirenomelia</a:t>
            </a:r>
            <a:r>
              <a:rPr lang="en-US" sz="2800" dirty="0" smtClean="0"/>
              <a:t>.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Sacrococcygeal</a:t>
            </a:r>
            <a:r>
              <a:rPr lang="en-US" sz="2800" dirty="0" smtClean="0"/>
              <a:t> </a:t>
            </a:r>
            <a:r>
              <a:rPr lang="en-US" sz="2800" dirty="0" err="1" smtClean="0"/>
              <a:t>Teratoma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Molecular Determination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Cephalic end is determined by presence of anterior visceral endoderm --- transcription factors OTX2, LIM1, HESX1, </a:t>
            </a:r>
            <a:r>
              <a:rPr lang="en-US" sz="2800" dirty="0" err="1" smtClean="0"/>
              <a:t>Cereberus</a:t>
            </a:r>
            <a:r>
              <a:rPr lang="en-US" sz="2800" dirty="0" smtClean="0"/>
              <a:t>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Embryonic disc produces: BMP4, + FGF (fibroblast growth factor), these regulate formation of mesoderm  ---- </a:t>
            </a:r>
            <a:r>
              <a:rPr lang="en-US" sz="2800" dirty="0" err="1" smtClean="0"/>
              <a:t>ventrilization</a:t>
            </a:r>
            <a:r>
              <a:rPr lang="en-US" sz="2800" dirty="0" smtClean="0"/>
              <a:t>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Primitive node --- </a:t>
            </a:r>
            <a:r>
              <a:rPr lang="en-US" sz="2800" dirty="0" err="1" smtClean="0"/>
              <a:t>Goosecoid</a:t>
            </a:r>
            <a:r>
              <a:rPr lang="en-US" sz="2800" dirty="0" smtClean="0"/>
              <a:t> factor --- </a:t>
            </a:r>
            <a:r>
              <a:rPr lang="en-US" sz="2800" dirty="0" err="1" smtClean="0"/>
              <a:t>chordin</a:t>
            </a:r>
            <a:r>
              <a:rPr lang="en-US" sz="2800" dirty="0" smtClean="0"/>
              <a:t>, noggin, </a:t>
            </a:r>
            <a:r>
              <a:rPr lang="en-US" sz="2800" dirty="0" err="1" smtClean="0"/>
              <a:t>fillostatin</a:t>
            </a:r>
            <a:r>
              <a:rPr lang="en-US" sz="2800" dirty="0" smtClean="0"/>
              <a:t> and NHE3B: antagonist of BMP4 and important for notochord formation  and neural induction.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8964612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In caudal region </a:t>
            </a:r>
            <a:r>
              <a:rPr lang="en-US" dirty="0" err="1" smtClean="0"/>
              <a:t>Brachyury</a:t>
            </a:r>
            <a:r>
              <a:rPr lang="en-US" dirty="0" smtClean="0"/>
              <a:t> T gene is expressed in the </a:t>
            </a:r>
            <a:r>
              <a:rPr lang="en-US" dirty="0" err="1" smtClean="0"/>
              <a:t>notochordal</a:t>
            </a:r>
            <a:r>
              <a:rPr lang="en-US" dirty="0" smtClean="0"/>
              <a:t> cells  --- DNA-binding proteins, specific for certain  several genes (T box) family, important for growth of caudal region of embryo. Deficiency of this factor ---- caudal </a:t>
            </a:r>
            <a:r>
              <a:rPr lang="en-US" dirty="0" err="1" smtClean="0"/>
              <a:t>dysgenesis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Left and Right sides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Certain genes are expressed in left side but not in the right side: FGF-8, Lefty-2, PITX2, Serotonin(5HT)</a:t>
            </a:r>
          </a:p>
          <a:p>
            <a:pPr algn="l" rtl="0" eaLnBrk="1" hangingPunct="1">
              <a:defRPr/>
            </a:pPr>
            <a:r>
              <a:rPr lang="en-US" dirty="0" smtClean="0"/>
              <a:t>SHH (sonic hedgehog) gene is expressed in the midline</a:t>
            </a:r>
          </a:p>
          <a:p>
            <a:pPr algn="l" rtl="0" eaLnBrk="1" hangingPunct="1">
              <a:defRPr/>
            </a:pPr>
            <a:r>
              <a:rPr lang="en-US" dirty="0" smtClean="0"/>
              <a:t>In right side: snail-transcription factor.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mb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96863"/>
            <a:ext cx="8137525" cy="610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5" descr="C5-FF1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29699" name="AutoShape 7" descr="C5-FF10"/>
          <p:cNvSpPr>
            <a:spLocks noChangeAspect="1" noChangeArrowheads="1"/>
          </p:cNvSpPr>
          <p:nvPr/>
        </p:nvSpPr>
        <p:spPr bwMode="auto">
          <a:xfrm>
            <a:off x="866933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363788" y="866775"/>
            <a:ext cx="441642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Fate Map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Cells from specific regions of </a:t>
            </a:r>
            <a:r>
              <a:rPr lang="en-US" sz="2800" dirty="0" err="1" smtClean="0"/>
              <a:t>Epiblast</a:t>
            </a:r>
            <a:r>
              <a:rPr lang="en-US" sz="2800" dirty="0" smtClean="0"/>
              <a:t> , later on form specific part or structure of the embryo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Cells </a:t>
            </a:r>
            <a:r>
              <a:rPr lang="en-US" sz="2800" dirty="0" err="1" smtClean="0"/>
              <a:t>invaginate</a:t>
            </a:r>
            <a:r>
              <a:rPr lang="en-US" sz="2800" dirty="0" smtClean="0"/>
              <a:t> through the primitive node --- notochord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Cells from lateral side of the node and cranial part of primitive streak --- paraxial mesoderm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Cells migrating through mid streak --- intermediate mesoderm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Cells migrating through caudal part of the streak ----- lateral mesoderm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b="1"/>
              <a:t>Gastrulation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/>
              <a:t>The process by which the </a:t>
            </a:r>
            <a:r>
              <a:rPr lang="en-US" dirty="0" err="1"/>
              <a:t>bilaminar</a:t>
            </a:r>
            <a:r>
              <a:rPr lang="en-US" dirty="0"/>
              <a:t> disc is converted into a </a:t>
            </a:r>
            <a:r>
              <a:rPr lang="en-US" dirty="0" err="1"/>
              <a:t>trilaminar</a:t>
            </a:r>
            <a:r>
              <a:rPr lang="en-US" dirty="0"/>
              <a:t> disc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It is the beginning of morphogenesis (formation of body form)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Consists of formation of the primitive streak, the three germ layers &amp; the notochord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Embryo is referred to as a Gastrula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mb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Congenital abnormalities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err="1" smtClean="0"/>
              <a:t>Holoprosencephaly</a:t>
            </a:r>
            <a:r>
              <a:rPr lang="en-US" dirty="0" smtClean="0"/>
              <a:t> ---- alcohol</a:t>
            </a:r>
          </a:p>
          <a:p>
            <a:pPr algn="l" rtl="0" eaLnBrk="1" hangingPunct="1">
              <a:defRPr/>
            </a:pPr>
            <a:r>
              <a:rPr lang="en-US" dirty="0" smtClean="0"/>
              <a:t>Caudal </a:t>
            </a:r>
            <a:r>
              <a:rPr lang="en-US" dirty="0" err="1" smtClean="0"/>
              <a:t>dysgenesis</a:t>
            </a:r>
            <a:r>
              <a:rPr lang="en-US" dirty="0" smtClean="0"/>
              <a:t>---</a:t>
            </a:r>
            <a:r>
              <a:rPr lang="en-US" dirty="0" err="1" smtClean="0"/>
              <a:t>sirenomelia</a:t>
            </a:r>
            <a:endParaRPr lang="en-US" dirty="0" smtClean="0"/>
          </a:p>
          <a:p>
            <a:pPr algn="l" rtl="0" eaLnBrk="1" hangingPunct="1">
              <a:defRPr/>
            </a:pP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inversus</a:t>
            </a:r>
            <a:endParaRPr lang="en-US" dirty="0" smtClean="0"/>
          </a:p>
          <a:p>
            <a:pPr algn="l" rtl="0" eaLnBrk="1" hangingPunct="1">
              <a:defRPr/>
            </a:pPr>
            <a:r>
              <a:rPr lang="en-US" dirty="0" smtClean="0"/>
              <a:t>Laterality sequences</a:t>
            </a:r>
          </a:p>
          <a:p>
            <a:pPr algn="l" rtl="0" eaLnBrk="1" hangingPunct="1">
              <a:defRPr/>
            </a:pPr>
            <a:r>
              <a:rPr lang="en-US" dirty="0" err="1" smtClean="0"/>
              <a:t>Sacrococcygeal</a:t>
            </a:r>
            <a:r>
              <a:rPr lang="en-US" dirty="0" smtClean="0"/>
              <a:t> </a:t>
            </a:r>
            <a:r>
              <a:rPr lang="en-US" dirty="0" err="1" smtClean="0"/>
              <a:t>Teratoma</a:t>
            </a:r>
            <a:endParaRPr lang="ar-JO" dirty="0" smtClean="0"/>
          </a:p>
          <a:p>
            <a:pPr algn="l" rtl="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865187"/>
          </a:xfrm>
        </p:spPr>
        <p:txBody>
          <a:bodyPr anchorCtr="0"/>
          <a:lstStyle/>
          <a:p>
            <a:r>
              <a:rPr lang="en-US" b="1"/>
              <a:t>Notochord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1524000"/>
            <a:ext cx="5029200" cy="4530725"/>
          </a:xfrm>
        </p:spPr>
        <p:txBody>
          <a:bodyPr/>
          <a:lstStyle/>
          <a:p>
            <a:pPr algn="l" rtl="0"/>
            <a:r>
              <a:rPr lang="en-US" dirty="0"/>
              <a:t>A rod of </a:t>
            </a:r>
            <a:r>
              <a:rPr lang="en-US" dirty="0" err="1"/>
              <a:t>mesenchymal</a:t>
            </a:r>
            <a:r>
              <a:rPr lang="en-US" dirty="0"/>
              <a:t> cells located cranially, in the midline, extending between the primitive node and the </a:t>
            </a:r>
            <a:r>
              <a:rPr lang="en-US" dirty="0" err="1"/>
              <a:t>prechordal</a:t>
            </a:r>
            <a:r>
              <a:rPr lang="en-US" dirty="0"/>
              <a:t> plate</a:t>
            </a:r>
          </a:p>
        </p:txBody>
      </p:sp>
      <p:pic>
        <p:nvPicPr>
          <p:cNvPr id="37892" name="Picture 9" descr="Gastrulation6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 b="4878"/>
          <a:stretch>
            <a:fillRect/>
          </a:stretch>
        </p:blipFill>
        <p:spPr>
          <a:xfrm>
            <a:off x="5334000" y="1371600"/>
            <a:ext cx="3429000" cy="4702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229600" cy="790575"/>
          </a:xfrm>
        </p:spPr>
        <p:txBody>
          <a:bodyPr anchorCtr="0"/>
          <a:lstStyle/>
          <a:p>
            <a:pPr algn="l"/>
            <a:r>
              <a:rPr lang="en-US" sz="4000" b="1"/>
              <a:t>Formation of Notochord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1143000"/>
            <a:ext cx="4724400" cy="55626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dirty="0" err="1"/>
              <a:t>Mesenchymal</a:t>
            </a:r>
            <a:r>
              <a:rPr lang="en-US" sz="2800" dirty="0"/>
              <a:t> cells migrate cranially from primitive pit toward the </a:t>
            </a:r>
            <a:r>
              <a:rPr lang="en-US" sz="2800" dirty="0" err="1"/>
              <a:t>prechordal</a:t>
            </a:r>
            <a:r>
              <a:rPr lang="en-US" sz="2800" dirty="0"/>
              <a:t> plate, and form a rod like </a:t>
            </a:r>
            <a:r>
              <a:rPr lang="en-US" sz="2800" dirty="0" err="1"/>
              <a:t>notochordal</a:t>
            </a:r>
            <a:r>
              <a:rPr lang="en-US" sz="2800" dirty="0"/>
              <a:t> process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err="1"/>
              <a:t>notochordal</a:t>
            </a:r>
            <a:r>
              <a:rPr lang="en-US" sz="2800" dirty="0"/>
              <a:t> process becomes canalized forming a hollow tube, the </a:t>
            </a:r>
            <a:r>
              <a:rPr lang="en-US" sz="2800" dirty="0" err="1"/>
              <a:t>notochordal</a:t>
            </a:r>
            <a:r>
              <a:rPr lang="en-US" sz="2800" dirty="0"/>
              <a:t> canal,  communicating with the primitive pit. </a:t>
            </a:r>
          </a:p>
        </p:txBody>
      </p:sp>
      <p:pic>
        <p:nvPicPr>
          <p:cNvPr id="38916" name="Picture 9" descr="Gastrulation6"/>
          <p:cNvPicPr>
            <a:picLocks noChangeAspect="1" noChangeArrowheads="1"/>
          </p:cNvPicPr>
          <p:nvPr/>
        </p:nvPicPr>
        <p:blipFill>
          <a:blip r:embed="rId2"/>
          <a:srcRect b="4878"/>
          <a:stretch>
            <a:fillRect/>
          </a:stretch>
        </p:blipFill>
        <p:spPr bwMode="auto">
          <a:xfrm>
            <a:off x="6096000" y="304800"/>
            <a:ext cx="236220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1" descr="C:\Documents and Settings\user\My Documents\My Pictures\Copy (2) of Picture1nb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 l="43655" t="5864" r="11020" b="68066"/>
          <a:stretch>
            <a:fillRect/>
          </a:stretch>
        </p:blipFill>
        <p:spPr>
          <a:xfrm>
            <a:off x="5029200" y="3657600"/>
            <a:ext cx="3962400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714375"/>
          </a:xfrm>
        </p:spPr>
        <p:txBody>
          <a:bodyPr anchorCtr="0">
            <a:normAutofit fontScale="90000"/>
          </a:bodyPr>
          <a:lstStyle/>
          <a:p>
            <a:r>
              <a:rPr lang="en-US" b="1" dirty="0"/>
              <a:t>Formation of Notochord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228600" y="1219200"/>
            <a:ext cx="4572000" cy="5334000"/>
          </a:xfrm>
        </p:spPr>
        <p:txBody>
          <a:bodyPr/>
          <a:lstStyle/>
          <a:p>
            <a:pPr algn="l" rtl="0"/>
            <a:r>
              <a:rPr lang="en-US" dirty="0"/>
              <a:t>The floor of the tube and the underlying endoderm break down, forming a </a:t>
            </a:r>
            <a:r>
              <a:rPr lang="en-US" dirty="0" err="1"/>
              <a:t>notochordal</a:t>
            </a:r>
            <a:r>
              <a:rPr lang="en-US" dirty="0"/>
              <a:t> plate </a:t>
            </a:r>
          </a:p>
          <a:p>
            <a:pPr algn="l" rtl="0"/>
            <a:r>
              <a:rPr lang="en-US" dirty="0"/>
              <a:t>The </a:t>
            </a:r>
            <a:r>
              <a:rPr lang="en-US" dirty="0" err="1"/>
              <a:t>notochordal</a:t>
            </a:r>
            <a:r>
              <a:rPr lang="en-US" dirty="0"/>
              <a:t> plate becomes continuous with the </a:t>
            </a:r>
            <a:r>
              <a:rPr lang="en-US" dirty="0" err="1"/>
              <a:t>endodermal</a:t>
            </a:r>
            <a:r>
              <a:rPr lang="en-US" dirty="0"/>
              <a:t> layer.</a:t>
            </a:r>
          </a:p>
        </p:txBody>
      </p:sp>
      <p:pic>
        <p:nvPicPr>
          <p:cNvPr id="39940" name="Picture 2" descr="C:\Documents and Settings\user\My Documents\My Pictures\Copy (2) of Picture1nb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 l="2592" t="30252" r="51053" b="41177"/>
          <a:stretch>
            <a:fillRect/>
          </a:stretch>
        </p:blipFill>
        <p:spPr>
          <a:xfrm>
            <a:off x="5105400" y="1219200"/>
            <a:ext cx="3352800" cy="2589213"/>
          </a:xfrm>
          <a:noFill/>
        </p:spPr>
      </p:pic>
      <p:pic>
        <p:nvPicPr>
          <p:cNvPr id="39941" name="Picture 2" descr="C:\Documents and Settings\user\My Documents\My Pictures\Copy of Picture1nb.jpg"/>
          <p:cNvPicPr>
            <a:picLocks noChangeAspect="1" noChangeArrowheads="1"/>
          </p:cNvPicPr>
          <p:nvPr/>
        </p:nvPicPr>
        <p:blipFill>
          <a:blip r:embed="rId3"/>
          <a:srcRect l="52876" t="33388" r="931" b="43343"/>
          <a:stretch>
            <a:fillRect/>
          </a:stretch>
        </p:blipFill>
        <p:spPr bwMode="auto">
          <a:xfrm>
            <a:off x="5029200" y="39624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790575"/>
          </a:xfrm>
        </p:spPr>
        <p:txBody>
          <a:bodyPr anchorCtr="0">
            <a:normAutofit fontScale="90000"/>
          </a:bodyPr>
          <a:lstStyle/>
          <a:p>
            <a:r>
              <a:rPr lang="en-US" b="1" dirty="0"/>
              <a:t>Formation of Notochord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52400" y="1600200"/>
            <a:ext cx="4038600" cy="4533900"/>
          </a:xfrm>
        </p:spPr>
        <p:txBody>
          <a:bodyPr/>
          <a:lstStyle/>
          <a:p>
            <a:pPr algn="l" rtl="0"/>
            <a:r>
              <a:rPr lang="en-US" dirty="0"/>
              <a:t>A temporary communication is established between the amniotic cavity and the yolk sac, termed the </a:t>
            </a:r>
            <a:r>
              <a:rPr lang="en-US" dirty="0" err="1"/>
              <a:t>neurenteric</a:t>
            </a:r>
            <a:r>
              <a:rPr lang="en-US" dirty="0"/>
              <a:t> canal.  </a:t>
            </a:r>
          </a:p>
        </p:txBody>
      </p:sp>
      <p:pic>
        <p:nvPicPr>
          <p:cNvPr id="40964" name="Picture 2" descr="C:\Documents and Settings\user\My Documents\My Pictures\Copy (2) of Picture1nb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 l="2592" t="30252" r="51053" b="41177"/>
          <a:stretch>
            <a:fillRect/>
          </a:stretch>
        </p:blipFill>
        <p:spPr>
          <a:xfrm>
            <a:off x="4114800" y="2057400"/>
            <a:ext cx="4832350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smtClean="0"/>
              <a:t>Dorsal view of a 16-day embryo</a:t>
            </a:r>
            <a:endParaRPr lang="ru-RU" sz="3200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676400"/>
            <a:ext cx="8686800" cy="50292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ocuments and Settings\user\My Documents\My Pictures\Copy of Picture1nb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 l="52876" t="33388" r="931" b="43343"/>
          <a:stretch>
            <a:fillRect/>
          </a:stretch>
        </p:blipFill>
        <p:spPr>
          <a:xfrm>
            <a:off x="990600" y="1143000"/>
            <a:ext cx="3733800" cy="2357438"/>
          </a:xfrm>
          <a:noFill/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686800" cy="868362"/>
          </a:xfrm>
        </p:spPr>
        <p:txBody>
          <a:bodyPr anchorCtr="0">
            <a:normAutofit fontScale="90000"/>
          </a:bodyPr>
          <a:lstStyle/>
          <a:p>
            <a:pPr algn="l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Notochordal</a:t>
            </a:r>
            <a:r>
              <a:rPr lang="en-US" sz="3200" dirty="0"/>
              <a:t> plate folds to form the notochord.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1988" name="Picture 2" descr="C:\Documents and Settings\user\My Documents\My Pictures\Copy of Picture1nb.jpg"/>
          <p:cNvPicPr>
            <a:picLocks noChangeAspect="1" noChangeArrowheads="1"/>
          </p:cNvPicPr>
          <p:nvPr/>
        </p:nvPicPr>
        <p:blipFill>
          <a:blip r:embed="rId2"/>
          <a:srcRect l="52180" t="56477" r="4503" b="22688"/>
          <a:stretch>
            <a:fillRect/>
          </a:stretch>
        </p:blipFill>
        <p:spPr bwMode="auto">
          <a:xfrm>
            <a:off x="4876800" y="1143000"/>
            <a:ext cx="35385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2" descr="C:\Documents and Settings\user\My Documents\My Pictures\Copy of Picture1nb.jpg"/>
          <p:cNvPicPr>
            <a:picLocks noChangeAspect="1" noChangeArrowheads="1"/>
          </p:cNvPicPr>
          <p:nvPr/>
        </p:nvPicPr>
        <p:blipFill>
          <a:blip r:embed="rId2"/>
          <a:srcRect l="42966" t="80098" r="1547"/>
          <a:stretch>
            <a:fillRect/>
          </a:stretch>
        </p:blipFill>
        <p:spPr bwMode="auto">
          <a:xfrm>
            <a:off x="1905000" y="3581400"/>
            <a:ext cx="5757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8229600" cy="560387"/>
          </a:xfrm>
        </p:spPr>
        <p:txBody>
          <a:bodyPr anchorCtr="0">
            <a:normAutofit fontScale="90000"/>
          </a:bodyPr>
          <a:lstStyle/>
          <a:p>
            <a:r>
              <a:rPr lang="en-US" b="1"/>
              <a:t>Functions of Notochord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066800"/>
            <a:ext cx="8839200" cy="5486400"/>
          </a:xfrm>
        </p:spPr>
        <p:txBody>
          <a:bodyPr/>
          <a:lstStyle/>
          <a:p>
            <a:pPr algn="l" rtl="0"/>
            <a:r>
              <a:rPr lang="en-US" dirty="0"/>
              <a:t>Defines primordial axis of the embryo</a:t>
            </a:r>
          </a:p>
          <a:p>
            <a:pPr algn="l" rtl="0"/>
            <a:r>
              <a:rPr lang="en-US" dirty="0"/>
              <a:t>Provides rigidity to the embryo</a:t>
            </a:r>
          </a:p>
          <a:p>
            <a:pPr algn="l" rtl="0"/>
            <a:r>
              <a:rPr lang="en-US" dirty="0"/>
              <a:t>Serves as a basis for the development of the axial skeleton</a:t>
            </a:r>
          </a:p>
          <a:p>
            <a:pPr algn="l" rtl="0"/>
            <a:r>
              <a:rPr lang="en-US" dirty="0"/>
              <a:t>Indicates the future site of the vertebral bodies/column</a:t>
            </a:r>
          </a:p>
          <a:p>
            <a:pPr algn="l" rtl="0"/>
            <a:r>
              <a:rPr lang="en-US" dirty="0"/>
              <a:t> Regulates differentiation of surrounding structures including the overlying ectoderm (neural plate) and mesoderm (</a:t>
            </a:r>
            <a:r>
              <a:rPr lang="en-US" dirty="0" err="1"/>
              <a:t>somites</a:t>
            </a:r>
            <a:r>
              <a:rPr lang="en-US" dirty="0"/>
              <a:t>).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r>
              <a:rPr lang="en-US" b="1"/>
              <a:t>Fate of Notochord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l" rtl="0"/>
            <a:r>
              <a:rPr lang="en-US" dirty="0"/>
              <a:t>Degenerates and disappears as the bodies of the vertebrae develop, but it persists as the nucleus </a:t>
            </a:r>
            <a:r>
              <a:rPr lang="en-US" dirty="0" err="1"/>
              <a:t>pulposus</a:t>
            </a:r>
            <a:r>
              <a:rPr lang="en-US" dirty="0"/>
              <a:t> of each </a:t>
            </a:r>
            <a:r>
              <a:rPr lang="en-US" dirty="0" err="1"/>
              <a:t>intervertebral</a:t>
            </a:r>
            <a:r>
              <a:rPr lang="en-US" dirty="0"/>
              <a:t> disc</a:t>
            </a:r>
          </a:p>
          <a:p>
            <a:pPr algn="l" rtl="0"/>
            <a:r>
              <a:rPr lang="en-US" dirty="0"/>
              <a:t>Remnants of </a:t>
            </a:r>
            <a:r>
              <a:rPr lang="en-US" dirty="0" err="1"/>
              <a:t>notochordal</a:t>
            </a:r>
            <a:r>
              <a:rPr lang="en-US" dirty="0"/>
              <a:t> tissue give rise to tumors called </a:t>
            </a:r>
            <a:r>
              <a:rPr lang="en-US" dirty="0" err="1"/>
              <a:t>Chordomas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487363"/>
          </a:xfrm>
        </p:spPr>
        <p:txBody>
          <a:bodyPr anchorCtr="0">
            <a:normAutofit fontScale="90000"/>
          </a:bodyPr>
          <a:lstStyle/>
          <a:p>
            <a:r>
              <a:rPr lang="en-US" b="1"/>
              <a:t>Primitive Streak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" y="762000"/>
            <a:ext cx="4724400" cy="5943600"/>
          </a:xfrm>
        </p:spPr>
        <p:txBody>
          <a:bodyPr/>
          <a:lstStyle/>
          <a:p>
            <a:pPr algn="l" rtl="0"/>
            <a:r>
              <a:rPr lang="en-GB" sz="2400" dirty="0"/>
              <a:t>The primitive streak </a:t>
            </a:r>
            <a:r>
              <a:rPr lang="en-US" sz="2400" dirty="0"/>
              <a:t>results from proliferation of the </a:t>
            </a:r>
            <a:r>
              <a:rPr lang="en-US" sz="2400" dirty="0" err="1"/>
              <a:t>epiblastic</a:t>
            </a:r>
            <a:r>
              <a:rPr lang="en-US" sz="2400" dirty="0"/>
              <a:t> cells in the median plane,</a:t>
            </a:r>
            <a:r>
              <a:rPr lang="en-GB" sz="2400" dirty="0"/>
              <a:t> in the caudal half of the </a:t>
            </a:r>
            <a:r>
              <a:rPr lang="en-GB" sz="2400" dirty="0" err="1"/>
              <a:t>epiblast</a:t>
            </a:r>
            <a:r>
              <a:rPr lang="en-GB" sz="2400" dirty="0"/>
              <a:t>, and lies along the </a:t>
            </a:r>
            <a:r>
              <a:rPr lang="en-GB" sz="2400" dirty="0" err="1"/>
              <a:t>cranio</a:t>
            </a:r>
            <a:r>
              <a:rPr lang="en-GB" sz="2400" dirty="0"/>
              <a:t>-caudal axis. </a:t>
            </a:r>
            <a:endParaRPr lang="en-US" sz="2400" dirty="0"/>
          </a:p>
          <a:p>
            <a:pPr algn="l" rtl="0"/>
            <a:r>
              <a:rPr lang="en-US" sz="2400" dirty="0"/>
              <a:t>Its cranial end forms primitive </a:t>
            </a:r>
            <a:r>
              <a:rPr lang="en-US" sz="2400" dirty="0" smtClean="0"/>
              <a:t>node.</a:t>
            </a:r>
            <a:endParaRPr lang="en-US" sz="2400" dirty="0"/>
          </a:p>
          <a:p>
            <a:pPr algn="l" rtl="0"/>
            <a:r>
              <a:rPr lang="en-US" sz="2400" dirty="0"/>
              <a:t>A groove, primitive groove, appears in the primitive streak, which continues with a small depression, primitive pit, in the primitive node.</a:t>
            </a:r>
          </a:p>
        </p:txBody>
      </p:sp>
      <p:pic>
        <p:nvPicPr>
          <p:cNvPr id="29700" name="Picture 12" descr="Copy of f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4326" t="941" r="55125" b="64238"/>
          <a:stretch>
            <a:fillRect/>
          </a:stretch>
        </p:blipFill>
        <p:spPr>
          <a:xfrm>
            <a:off x="4800600" y="1600200"/>
            <a:ext cx="4183063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944563"/>
          </a:xfrm>
        </p:spPr>
        <p:txBody>
          <a:bodyPr anchorCtr="0">
            <a:normAutofit fontScale="90000"/>
          </a:bodyPr>
          <a:lstStyle/>
          <a:p>
            <a:r>
              <a:rPr lang="en-US" sz="4000" b="1"/>
              <a:t>Differentiation of the Intraembryonic Mesoderm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0" y="1447800"/>
            <a:ext cx="4800600" cy="5105400"/>
          </a:xfrm>
        </p:spPr>
        <p:txBody>
          <a:bodyPr/>
          <a:lstStyle/>
          <a:p>
            <a:pPr algn="l" rtl="0"/>
            <a:r>
              <a:rPr lang="en-US" dirty="0"/>
              <a:t>Induced by the notochord</a:t>
            </a:r>
          </a:p>
          <a:p>
            <a:pPr algn="l" rtl="0"/>
            <a:r>
              <a:rPr lang="en-US" dirty="0"/>
              <a:t>Differentiates (in the region of notochord) into:</a:t>
            </a:r>
          </a:p>
          <a:p>
            <a:pPr lvl="1" algn="l" rtl="0"/>
            <a:r>
              <a:rPr lang="en-US" dirty="0"/>
              <a:t>Paraxial mesoderm</a:t>
            </a:r>
          </a:p>
          <a:p>
            <a:pPr lvl="1" algn="l" rtl="0"/>
            <a:r>
              <a:rPr lang="en-US" dirty="0"/>
              <a:t>Intermediate cell mass</a:t>
            </a:r>
          </a:p>
          <a:p>
            <a:pPr lvl="1" algn="l" rtl="0"/>
            <a:r>
              <a:rPr lang="en-US" dirty="0"/>
              <a:t>Lateral plate mesoderm</a:t>
            </a:r>
          </a:p>
          <a:p>
            <a:pPr algn="l" rtl="0"/>
            <a:endParaRPr lang="en-US" dirty="0"/>
          </a:p>
        </p:txBody>
      </p:sp>
      <p:pic>
        <p:nvPicPr>
          <p:cNvPr id="45060" name="Picture 2" descr="Gastrulation11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3886200"/>
            <a:ext cx="3657600" cy="2809875"/>
          </a:xfrm>
          <a:noFill/>
        </p:spPr>
      </p:pic>
      <p:pic>
        <p:nvPicPr>
          <p:cNvPr id="45061" name="Picture 6" descr="C:\Documents and Settings\user\My Documents\My Pictures\Picture1mm.jpg"/>
          <p:cNvPicPr>
            <a:picLocks noChangeAspect="1" noChangeArrowheads="1"/>
          </p:cNvPicPr>
          <p:nvPr/>
        </p:nvPicPr>
        <p:blipFill>
          <a:blip r:embed="rId3"/>
          <a:srcRect l="35046" b="17303"/>
          <a:stretch>
            <a:fillRect/>
          </a:stretch>
        </p:blipFill>
        <p:spPr bwMode="auto">
          <a:xfrm>
            <a:off x="5029200" y="1447800"/>
            <a:ext cx="32448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3200" smtClean="0"/>
              <a:t>Origin of embryonic tissues</a:t>
            </a:r>
            <a:endParaRPr lang="ru-RU" sz="3200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143000"/>
            <a:ext cx="7848600" cy="5715000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7710804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1430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WordArt 7"/>
          <p:cNvSpPr>
            <a:spLocks noChangeArrowheads="1" noChangeShapeType="1" noTextEdit="1"/>
          </p:cNvSpPr>
          <p:nvPr/>
        </p:nvSpPr>
        <p:spPr bwMode="auto">
          <a:xfrm>
            <a:off x="3124200" y="3276600"/>
            <a:ext cx="3200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</a:t>
            </a:r>
            <a:endParaRPr lang="ar-JO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609600"/>
            <a:ext cx="4495800" cy="60198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800" dirty="0"/>
              <a:t>A circular thickening appears in the hypoblast near the cranial end, in the midline, to form the </a:t>
            </a:r>
            <a:r>
              <a:rPr lang="en-US" sz="2800" dirty="0" err="1"/>
              <a:t>prechordal</a:t>
            </a:r>
            <a:r>
              <a:rPr lang="en-US" sz="2800" dirty="0"/>
              <a:t> plate, that marks the future site of mouth</a:t>
            </a:r>
          </a:p>
          <a:p>
            <a:pPr algn="l" rtl="0">
              <a:lnSpc>
                <a:spcPct val="80000"/>
              </a:lnSpc>
            </a:pPr>
            <a:r>
              <a:rPr lang="en-US" sz="2800" dirty="0"/>
              <a:t>A circular thickening appears in the hypoblast caudal to primitive streak  in the midline to form  the </a:t>
            </a:r>
            <a:r>
              <a:rPr lang="en-US" sz="2800" dirty="0" err="1"/>
              <a:t>cloacal</a:t>
            </a:r>
            <a:r>
              <a:rPr lang="en-US" sz="2800" dirty="0"/>
              <a:t> membrane, the future site of the anus</a:t>
            </a:r>
          </a:p>
          <a:p>
            <a:pPr algn="l" rtl="0">
              <a:lnSpc>
                <a:spcPct val="80000"/>
              </a:lnSpc>
            </a:pPr>
            <a:endParaRPr lang="en-US" dirty="0"/>
          </a:p>
        </p:txBody>
      </p:sp>
      <p:pic>
        <p:nvPicPr>
          <p:cNvPr id="30723" name="Picture 7" descr="Copy of Copy of f11"/>
          <p:cNvPicPr>
            <a:picLocks noChangeAspect="1" noChangeArrowheads="1"/>
          </p:cNvPicPr>
          <p:nvPr/>
        </p:nvPicPr>
        <p:blipFill>
          <a:blip r:embed="rId2"/>
          <a:srcRect l="4497" t="938" r="53922" b="65259"/>
          <a:stretch>
            <a:fillRect/>
          </a:stretch>
        </p:blipFill>
        <p:spPr bwMode="auto">
          <a:xfrm>
            <a:off x="4572000" y="1143000"/>
            <a:ext cx="43180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24" name="Straight Arrow Connector 5"/>
          <p:cNvCxnSpPr>
            <a:cxnSpLocks noChangeShapeType="1"/>
          </p:cNvCxnSpPr>
          <p:nvPr/>
        </p:nvCxnSpPr>
        <p:spPr bwMode="auto">
          <a:xfrm flipV="1">
            <a:off x="4876800" y="3962400"/>
            <a:ext cx="990600" cy="685800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arrow" w="med" len="med"/>
          </a:ln>
        </p:spPr>
      </p:cxnSp>
      <p:cxnSp>
        <p:nvCxnSpPr>
          <p:cNvPr id="30725" name="Straight Arrow Connector 7"/>
          <p:cNvCxnSpPr>
            <a:cxnSpLocks noChangeShapeType="1"/>
          </p:cNvCxnSpPr>
          <p:nvPr/>
        </p:nvCxnSpPr>
        <p:spPr bwMode="auto">
          <a:xfrm rot="5400000">
            <a:off x="5753100" y="1638300"/>
            <a:ext cx="762000" cy="685800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1143000"/>
            <a:ext cx="4343400" cy="49911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800" dirty="0"/>
              <a:t>By this stage of development, it is possible to identify the embryo’s: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 err="1"/>
              <a:t>craniocaudal</a:t>
            </a:r>
            <a:r>
              <a:rPr lang="en-US" dirty="0"/>
              <a:t> axis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/>
              <a:t>cranial and caudal ends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/>
              <a:t>dorsal and ventral surfaces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Char char="v"/>
            </a:pPr>
            <a:r>
              <a:rPr lang="en-US" dirty="0"/>
              <a:t>right and left sides.</a:t>
            </a:r>
          </a:p>
        </p:txBody>
      </p:sp>
      <p:pic>
        <p:nvPicPr>
          <p:cNvPr id="31747" name="Picture 2" descr="Gastrulation4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43400" y="1219200"/>
            <a:ext cx="4584700" cy="4419600"/>
          </a:xfrm>
          <a:noFill/>
        </p:spPr>
      </p:pic>
      <p:sp>
        <p:nvSpPr>
          <p:cNvPr id="31748" name="TextBox 8"/>
          <p:cNvSpPr txBox="1">
            <a:spLocks noChangeArrowheads="1"/>
          </p:cNvSpPr>
          <p:nvPr/>
        </p:nvSpPr>
        <p:spPr bwMode="auto">
          <a:xfrm>
            <a:off x="5867400" y="47244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Connecting stalk</a:t>
            </a:r>
          </a:p>
        </p:txBody>
      </p:sp>
      <p:cxnSp>
        <p:nvCxnSpPr>
          <p:cNvPr id="31749" name="Straight Connector 10"/>
          <p:cNvCxnSpPr>
            <a:cxnSpLocks noChangeShapeType="1"/>
          </p:cNvCxnSpPr>
          <p:nvPr/>
        </p:nvCxnSpPr>
        <p:spPr bwMode="auto">
          <a:xfrm>
            <a:off x="5334000" y="4876800"/>
            <a:ext cx="609600" cy="152400"/>
          </a:xfrm>
          <a:prstGeom prst="line">
            <a:avLst/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14400"/>
          </a:xfrm>
        </p:spPr>
        <p:txBody>
          <a:bodyPr anchorCtr="0">
            <a:normAutofit fontScale="90000"/>
          </a:bodyPr>
          <a:lstStyle/>
          <a:p>
            <a:r>
              <a:rPr lang="en-US" sz="4000" b="1"/>
              <a:t>Formation of Intraembryonic Mesoderm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5029200" cy="5257800"/>
          </a:xfrm>
        </p:spPr>
        <p:txBody>
          <a:bodyPr/>
          <a:lstStyle/>
          <a:p>
            <a:pPr marL="457200" indent="-457200" algn="l" rtl="0"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err="1"/>
              <a:t>epiblastic</a:t>
            </a:r>
            <a:r>
              <a:rPr lang="en-US" sz="2800" dirty="0"/>
              <a:t> cells from the primitive streak (groove) proliferate to form </a:t>
            </a:r>
            <a:r>
              <a:rPr lang="en-US" sz="2800" dirty="0" err="1"/>
              <a:t>mesenchymal</a:t>
            </a:r>
            <a:r>
              <a:rPr lang="en-US" sz="2800" dirty="0"/>
              <a:t> tissue </a:t>
            </a:r>
          </a:p>
          <a:p>
            <a:pPr marL="457200" indent="-457200" algn="l" rtl="0">
              <a:lnSpc>
                <a:spcPct val="90000"/>
              </a:lnSpc>
            </a:pPr>
            <a:r>
              <a:rPr lang="en-US" sz="2800" dirty="0"/>
              <a:t>The newly formed cells </a:t>
            </a:r>
            <a:r>
              <a:rPr lang="en-US" sz="2800" dirty="0" err="1"/>
              <a:t>invaginate</a:t>
            </a:r>
            <a:r>
              <a:rPr lang="en-US" sz="2800" dirty="0"/>
              <a:t>, migrate ventrally, laterally &amp; cranially between the </a:t>
            </a:r>
            <a:r>
              <a:rPr lang="en-US" sz="2800" dirty="0" err="1"/>
              <a:t>epiblast</a:t>
            </a:r>
            <a:r>
              <a:rPr lang="en-US" sz="2800" dirty="0"/>
              <a:t> and hypoblast &amp; organize to form the </a:t>
            </a:r>
            <a:r>
              <a:rPr lang="en-US" sz="2800" dirty="0" err="1"/>
              <a:t>intraembryonic</a:t>
            </a:r>
            <a:r>
              <a:rPr lang="en-US" sz="2800" dirty="0"/>
              <a:t> mesoderm</a:t>
            </a:r>
          </a:p>
          <a:p>
            <a:pPr marL="457200" indent="-457200" algn="l" rtl="0"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32772" name="Picture 6" descr="Copy of f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48244" t="7260" r="3156" b="69540"/>
          <a:stretch>
            <a:fillRect/>
          </a:stretch>
        </p:blipFill>
        <p:spPr>
          <a:xfrm>
            <a:off x="4953000" y="1295400"/>
            <a:ext cx="4000500" cy="2286000"/>
          </a:xfrm>
          <a:noFill/>
        </p:spPr>
      </p:pic>
      <p:pic>
        <p:nvPicPr>
          <p:cNvPr id="32773" name="Picture 5" descr="C:\Documents and Settings\user\My Documents\My Pictures\Copy of Picture1mm.jpg"/>
          <p:cNvPicPr>
            <a:picLocks noChangeAspect="1" noChangeArrowheads="1"/>
          </p:cNvPicPr>
          <p:nvPr/>
        </p:nvPicPr>
        <p:blipFill>
          <a:blip r:embed="rId3"/>
          <a:srcRect t="4224" r="43768"/>
          <a:stretch>
            <a:fillRect/>
          </a:stretch>
        </p:blipFill>
        <p:spPr bwMode="auto">
          <a:xfrm>
            <a:off x="5410200" y="3657600"/>
            <a:ext cx="30480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990600"/>
          </a:xfrm>
        </p:spPr>
        <p:txBody>
          <a:bodyPr anchorCtr="0">
            <a:normAutofit fontScale="90000"/>
          </a:bodyPr>
          <a:lstStyle/>
          <a:p>
            <a:r>
              <a:rPr lang="en-US" sz="4000" b="1" dirty="0"/>
              <a:t>Formation of Intraembryonic Mesoderm</a:t>
            </a:r>
            <a:r>
              <a:rPr lang="en-US" sz="4000" dirty="0"/>
              <a:t> </a:t>
            </a:r>
            <a:r>
              <a:rPr lang="en-US" sz="4000" dirty="0" smtClean="0"/>
              <a:t>cont.</a:t>
            </a:r>
            <a:endParaRPr lang="en-US" sz="4000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19200"/>
            <a:ext cx="5257800" cy="56388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GB" sz="2800" dirty="0" err="1"/>
              <a:t>Intraembryonic</a:t>
            </a:r>
            <a:r>
              <a:rPr lang="en-GB" sz="2800" dirty="0"/>
              <a:t> mesoderm merges with the extra-embryonic mesoderm at the periphery of the embryonic disc</a:t>
            </a:r>
            <a:endParaRPr lang="en-US" sz="2800" dirty="0"/>
          </a:p>
          <a:p>
            <a:pPr algn="l" rtl="0">
              <a:lnSpc>
                <a:spcPct val="80000"/>
              </a:lnSpc>
            </a:pPr>
            <a:r>
              <a:rPr lang="en-US" sz="2800" dirty="0"/>
              <a:t>By the end of 3</a:t>
            </a:r>
            <a:r>
              <a:rPr lang="en-US" sz="2800" baseline="30000" dirty="0"/>
              <a:t>rd</a:t>
            </a:r>
            <a:r>
              <a:rPr lang="en-US" sz="2800" dirty="0"/>
              <a:t> week, mesoderm lies between embryonic ectoderm and endoderm everywhere except in the region of </a:t>
            </a:r>
            <a:r>
              <a:rPr lang="en-US" sz="2800" dirty="0" err="1"/>
              <a:t>prechordal</a:t>
            </a:r>
            <a:r>
              <a:rPr lang="en-US" sz="2800" dirty="0"/>
              <a:t> plate and </a:t>
            </a:r>
            <a:r>
              <a:rPr lang="en-US" sz="2800" dirty="0" err="1"/>
              <a:t>cloacal</a:t>
            </a:r>
            <a:r>
              <a:rPr lang="en-US" sz="2800" dirty="0"/>
              <a:t> membrane, as the embryonic ectoderm &amp; endoderm are fused at these regions</a:t>
            </a:r>
          </a:p>
        </p:txBody>
      </p:sp>
      <p:pic>
        <p:nvPicPr>
          <p:cNvPr id="33796" name="Picture 8" descr="Copy of f12"/>
          <p:cNvPicPr>
            <a:picLocks noChangeAspect="1" noChangeArrowheads="1"/>
          </p:cNvPicPr>
          <p:nvPr/>
        </p:nvPicPr>
        <p:blipFill>
          <a:blip r:embed="rId2"/>
          <a:srcRect l="56299" t="9956" r="8479" b="65846"/>
          <a:stretch>
            <a:fillRect/>
          </a:stretch>
        </p:blipFill>
        <p:spPr bwMode="auto">
          <a:xfrm>
            <a:off x="5486400" y="3733800"/>
            <a:ext cx="34432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C:\Documents and Settings\user\My Documents\My Pictures\Picture1mm.jpg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/>
          <a:srcRect l="35046" b="17303"/>
          <a:stretch>
            <a:fillRect/>
          </a:stretch>
        </p:blipFill>
        <p:spPr>
          <a:xfrm>
            <a:off x="5410200" y="1295400"/>
            <a:ext cx="3244850" cy="2362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00034" y="571480"/>
            <a:ext cx="81439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4000" dirty="0" smtClean="0"/>
              <a:t>The endoderm, posterior to the region of </a:t>
            </a:r>
            <a:r>
              <a:rPr lang="en-US" sz="4000" dirty="0" err="1" smtClean="0"/>
              <a:t>cloacal</a:t>
            </a:r>
            <a:r>
              <a:rPr lang="en-US" sz="4000" dirty="0" smtClean="0"/>
              <a:t> membrane, forms a small outgrowth or </a:t>
            </a:r>
            <a:r>
              <a:rPr lang="en-US" sz="4000" dirty="0" err="1" smtClean="0"/>
              <a:t>diverticulum</a:t>
            </a:r>
            <a:r>
              <a:rPr lang="en-US" sz="4000" dirty="0" smtClean="0"/>
              <a:t> that is called the </a:t>
            </a:r>
            <a:r>
              <a:rPr lang="en-US" sz="4000" dirty="0" err="1" smtClean="0"/>
              <a:t>allantoenteric</a:t>
            </a:r>
            <a:r>
              <a:rPr lang="en-US" sz="4000" dirty="0" smtClean="0"/>
              <a:t> </a:t>
            </a:r>
            <a:r>
              <a:rPr lang="en-US" sz="4000" dirty="0" err="1" smtClean="0"/>
              <a:t>diverticulum</a:t>
            </a:r>
            <a:r>
              <a:rPr lang="en-US" sz="4000" dirty="0" smtClean="0"/>
              <a:t> or the </a:t>
            </a:r>
            <a:r>
              <a:rPr lang="en-US" sz="4000" dirty="0" err="1" smtClean="0"/>
              <a:t>allantois</a:t>
            </a:r>
            <a:r>
              <a:rPr lang="en-US" sz="4000" dirty="0" smtClean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0">
            <a:normAutofit fontScale="90000"/>
          </a:bodyPr>
          <a:lstStyle/>
          <a:p>
            <a:r>
              <a:rPr lang="en-US" sz="4000" b="1" dirty="0"/>
              <a:t>Formation of Intraembryonic Mesoderm</a:t>
            </a:r>
            <a:r>
              <a:rPr lang="en-US" sz="4000" dirty="0"/>
              <a:t> </a:t>
            </a:r>
            <a:r>
              <a:rPr lang="en-US" sz="4000" dirty="0" smtClean="0"/>
              <a:t>cont</a:t>
            </a:r>
            <a:r>
              <a:rPr lang="en-US" sz="4000" dirty="0"/>
              <a:t>.</a:t>
            </a:r>
            <a:endParaRPr lang="en-US" sz="4000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1600200"/>
            <a:ext cx="4648200" cy="4191000"/>
          </a:xfrm>
        </p:spPr>
        <p:txBody>
          <a:bodyPr/>
          <a:lstStyle/>
          <a:p>
            <a:pPr algn="l" rtl="0"/>
            <a:r>
              <a:rPr lang="en-US" dirty="0"/>
              <a:t>Some </a:t>
            </a:r>
            <a:r>
              <a:rPr lang="en-US" dirty="0" err="1"/>
              <a:t>mesenchymal</a:t>
            </a:r>
            <a:r>
              <a:rPr lang="en-US" dirty="0"/>
              <a:t> cells displace the hypoblasts forming the embryonic endoderm</a:t>
            </a:r>
          </a:p>
          <a:p>
            <a:pPr algn="l" rtl="0"/>
            <a:r>
              <a:rPr lang="en-US" dirty="0"/>
              <a:t>Cells remaining in the </a:t>
            </a:r>
            <a:r>
              <a:rPr lang="en-US" dirty="0" err="1"/>
              <a:t>epiblast</a:t>
            </a:r>
            <a:r>
              <a:rPr lang="en-US" dirty="0"/>
              <a:t> form the embryonic ectoderm</a:t>
            </a:r>
          </a:p>
        </p:txBody>
      </p:sp>
      <p:pic>
        <p:nvPicPr>
          <p:cNvPr id="34820" name="Picture 6" descr="Copy of f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l="48244" t="7260" r="3156" b="69540"/>
          <a:stretch>
            <a:fillRect/>
          </a:stretch>
        </p:blipFill>
        <p:spPr>
          <a:xfrm>
            <a:off x="4876800" y="2286000"/>
            <a:ext cx="4094163" cy="304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1076</Words>
  <Application>Microsoft Office PowerPoint</Application>
  <PresentationFormat>On-screen Show (4:3)</PresentationFormat>
  <Paragraphs>88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Bodoni MT Black</vt:lpstr>
      <vt:lpstr>Calibri</vt:lpstr>
      <vt:lpstr>Times New Roman</vt:lpstr>
      <vt:lpstr>Wingdings</vt:lpstr>
      <vt:lpstr>سمة Office</vt:lpstr>
      <vt:lpstr>Trilaminar Embryonic Disc</vt:lpstr>
      <vt:lpstr>Gastrulation</vt:lpstr>
      <vt:lpstr>Primitive Streak</vt:lpstr>
      <vt:lpstr>PowerPoint Presentation</vt:lpstr>
      <vt:lpstr>PowerPoint Presentation</vt:lpstr>
      <vt:lpstr>Formation of Intraembryonic Mesoderm</vt:lpstr>
      <vt:lpstr>Formation of Intraembryonic Mesoderm cont.</vt:lpstr>
      <vt:lpstr>PowerPoint Presentation</vt:lpstr>
      <vt:lpstr>Formation of Intraembryonic Mesoderm cont.</vt:lpstr>
      <vt:lpstr>Each of the three germ layers gives rise to specific tissues and organs</vt:lpstr>
      <vt:lpstr>PowerPoint Presentation</vt:lpstr>
      <vt:lpstr>The Fate of Primitive streak</vt:lpstr>
      <vt:lpstr>Molecular Determination</vt:lpstr>
      <vt:lpstr>PowerPoint Presentation</vt:lpstr>
      <vt:lpstr>PowerPoint Presentation</vt:lpstr>
      <vt:lpstr>Left and Right sides</vt:lpstr>
      <vt:lpstr>PowerPoint Presentation</vt:lpstr>
      <vt:lpstr>PowerPoint Presentation</vt:lpstr>
      <vt:lpstr>Fate Map</vt:lpstr>
      <vt:lpstr>PowerPoint Presentation</vt:lpstr>
      <vt:lpstr>Congenital abnormalities</vt:lpstr>
      <vt:lpstr>Notochord</vt:lpstr>
      <vt:lpstr>Formation of Notochord</vt:lpstr>
      <vt:lpstr>Formation of Notochord  cont.</vt:lpstr>
      <vt:lpstr>Formation of Notochord  cont.</vt:lpstr>
      <vt:lpstr>Dorsal view of a 16-day embryo</vt:lpstr>
      <vt:lpstr> Notochordal plate folds to form the notochord.  </vt:lpstr>
      <vt:lpstr>Functions of Notochord</vt:lpstr>
      <vt:lpstr>Fate of Notochord</vt:lpstr>
      <vt:lpstr>Differentiation of the Intraembryonic Mesoderm</vt:lpstr>
      <vt:lpstr>Origin of embryonic tissues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the second week (day 14): formation of chorionic sac and chorionic villi</dc:title>
  <dc:creator>FUJITSU</dc:creator>
  <cp:lastModifiedBy>Windows User</cp:lastModifiedBy>
  <cp:revision>26</cp:revision>
  <dcterms:created xsi:type="dcterms:W3CDTF">2015-12-04T14:38:10Z</dcterms:created>
  <dcterms:modified xsi:type="dcterms:W3CDTF">2019-02-26T15:09:48Z</dcterms:modified>
</cp:coreProperties>
</file>