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03" r:id="rId1"/>
  </p:sldMasterIdLst>
  <p:sldIdLst>
    <p:sldId id="310" r:id="rId2"/>
    <p:sldId id="311" r:id="rId3"/>
    <p:sldId id="336" r:id="rId4"/>
    <p:sldId id="313" r:id="rId5"/>
    <p:sldId id="314" r:id="rId6"/>
    <p:sldId id="315" r:id="rId7"/>
    <p:sldId id="316" r:id="rId8"/>
    <p:sldId id="317" r:id="rId9"/>
    <p:sldId id="318" r:id="rId10"/>
    <p:sldId id="319" r:id="rId11"/>
    <p:sldId id="320" r:id="rId12"/>
    <p:sldId id="321" r:id="rId13"/>
    <p:sldId id="322" r:id="rId14"/>
    <p:sldId id="323" r:id="rId15"/>
    <p:sldId id="324" r:id="rId16"/>
    <p:sldId id="325" r:id="rId17"/>
    <p:sldId id="326" r:id="rId18"/>
    <p:sldId id="327" r:id="rId19"/>
    <p:sldId id="328" r:id="rId20"/>
    <p:sldId id="329" r:id="rId21"/>
    <p:sldId id="330" r:id="rId22"/>
    <p:sldId id="331" r:id="rId23"/>
    <p:sldId id="338" r:id="rId24"/>
    <p:sldId id="332" r:id="rId25"/>
    <p:sldId id="334" r:id="rId26"/>
    <p:sldId id="256" r:id="rId27"/>
    <p:sldId id="258" r:id="rId28"/>
    <p:sldId id="260" r:id="rId29"/>
    <p:sldId id="257" r:id="rId30"/>
    <p:sldId id="259" r:id="rId31"/>
    <p:sldId id="270" r:id="rId32"/>
    <p:sldId id="261" r:id="rId33"/>
    <p:sldId id="262" r:id="rId34"/>
    <p:sldId id="263" r:id="rId35"/>
    <p:sldId id="265" r:id="rId36"/>
    <p:sldId id="266" r:id="rId37"/>
    <p:sldId id="267" r:id="rId38"/>
    <p:sldId id="268" r:id="rId39"/>
    <p:sldId id="269" r:id="rId40"/>
    <p:sldId id="271" r:id="rId41"/>
    <p:sldId id="272" r:id="rId42"/>
    <p:sldId id="273" r:id="rId43"/>
    <p:sldId id="275" r:id="rId44"/>
    <p:sldId id="276" r:id="rId45"/>
    <p:sldId id="277" r:id="rId46"/>
    <p:sldId id="278" r:id="rId47"/>
    <p:sldId id="279" r:id="rId48"/>
    <p:sldId id="280" r:id="rId49"/>
    <p:sldId id="281" r:id="rId50"/>
    <p:sldId id="282" r:id="rId51"/>
    <p:sldId id="283" r:id="rId52"/>
    <p:sldId id="284" r:id="rId53"/>
    <p:sldId id="285" r:id="rId54"/>
    <p:sldId id="286" r:id="rId55"/>
    <p:sldId id="287" r:id="rId56"/>
    <p:sldId id="288" r:id="rId57"/>
    <p:sldId id="289" r:id="rId58"/>
    <p:sldId id="290" r:id="rId59"/>
    <p:sldId id="291" r:id="rId60"/>
    <p:sldId id="292" r:id="rId61"/>
    <p:sldId id="293" r:id="rId62"/>
    <p:sldId id="294" r:id="rId63"/>
    <p:sldId id="295" r:id="rId64"/>
    <p:sldId id="296" r:id="rId65"/>
    <p:sldId id="297" r:id="rId66"/>
    <p:sldId id="298" r:id="rId67"/>
    <p:sldId id="299" r:id="rId68"/>
    <p:sldId id="300" r:id="rId69"/>
    <p:sldId id="301" r:id="rId70"/>
    <p:sldId id="302" r:id="rId71"/>
    <p:sldId id="303" r:id="rId72"/>
    <p:sldId id="339" r:id="rId73"/>
    <p:sldId id="304" r:id="rId74"/>
    <p:sldId id="305" r:id="rId75"/>
    <p:sldId id="306" r:id="rId76"/>
    <p:sldId id="340" r:id="rId77"/>
    <p:sldId id="335" r:id="rId78"/>
    <p:sldId id="308" r:id="rId7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088"/>
    <p:restoredTop sz="95928"/>
  </p:normalViewPr>
  <p:slideViewPr>
    <p:cSldViewPr snapToGrid="0" snapToObjects="1">
      <p:cViewPr varScale="1">
        <p:scale>
          <a:sx n="72" d="100"/>
          <a:sy n="72" d="100"/>
        </p:scale>
        <p:origin x="816" y="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5">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ADB0C4-A463-974F-88E8-20B164C1DF80}" type="doc">
      <dgm:prSet loTypeId="urn:microsoft.com/office/officeart/2005/8/layout/hierarchy1" loCatId="" qsTypeId="urn:microsoft.com/office/officeart/2005/8/quickstyle/simple1" qsCatId="simple" csTypeId="urn:microsoft.com/office/officeart/2005/8/colors/colorful1#1" csCatId="colorful" phldr="1"/>
      <dgm:spPr/>
      <dgm:t>
        <a:bodyPr/>
        <a:lstStyle/>
        <a:p>
          <a:endParaRPr lang="en-US"/>
        </a:p>
      </dgm:t>
    </dgm:pt>
    <dgm:pt modelId="{DD0593F2-C58C-E146-908C-99828AFC9C24}">
      <dgm:prSet phldrT="[Text]"/>
      <dgm:spPr/>
      <dgm:t>
        <a:bodyPr/>
        <a:lstStyle/>
        <a:p>
          <a:pPr rtl="0"/>
          <a:r>
            <a:rPr lang="en-US" dirty="0"/>
            <a:t>Perforation </a:t>
          </a:r>
        </a:p>
      </dgm:t>
    </dgm:pt>
    <dgm:pt modelId="{8B166525-19E2-B64F-9EF3-D972BD584D67}" type="parTrans" cxnId="{2928D856-93F2-2943-9E79-8720176856D9}">
      <dgm:prSet/>
      <dgm:spPr/>
      <dgm:t>
        <a:bodyPr/>
        <a:lstStyle/>
        <a:p>
          <a:endParaRPr lang="en-US"/>
        </a:p>
      </dgm:t>
    </dgm:pt>
    <dgm:pt modelId="{DD4035F3-8022-BF46-810A-453E19EBCE4E}" type="sibTrans" cxnId="{2928D856-93F2-2943-9E79-8720176856D9}">
      <dgm:prSet/>
      <dgm:spPr/>
      <dgm:t>
        <a:bodyPr/>
        <a:lstStyle/>
        <a:p>
          <a:endParaRPr lang="en-US"/>
        </a:p>
      </dgm:t>
    </dgm:pt>
    <dgm:pt modelId="{EA1A37AC-F9ED-EA48-AF95-08ABCD9DDE10}">
      <dgm:prSet phldrT="[Text]"/>
      <dgm:spPr/>
      <dgm:t>
        <a:bodyPr/>
        <a:lstStyle/>
        <a:p>
          <a:pPr rtl="0"/>
          <a:r>
            <a:rPr lang="en-US" dirty="0"/>
            <a:t>Acute perforation </a:t>
          </a:r>
        </a:p>
      </dgm:t>
    </dgm:pt>
    <dgm:pt modelId="{D2333FCF-6C9D-D348-A91A-F2B98E010895}" type="parTrans" cxnId="{39CB9DE4-CB89-A44C-BBCD-F9A705BC9B4E}">
      <dgm:prSet/>
      <dgm:spPr/>
      <dgm:t>
        <a:bodyPr/>
        <a:lstStyle/>
        <a:p>
          <a:endParaRPr lang="en-US"/>
        </a:p>
      </dgm:t>
    </dgm:pt>
    <dgm:pt modelId="{E52B8E6F-063C-F540-A313-5F84E40C7CA5}" type="sibTrans" cxnId="{39CB9DE4-CB89-A44C-BBCD-F9A705BC9B4E}">
      <dgm:prSet/>
      <dgm:spPr/>
      <dgm:t>
        <a:bodyPr/>
        <a:lstStyle/>
        <a:p>
          <a:endParaRPr lang="en-US"/>
        </a:p>
      </dgm:t>
    </dgm:pt>
    <dgm:pt modelId="{B1FA30C5-DF79-584C-93C4-D63467F34AD9}">
      <dgm:prSet phldrT="[Text]"/>
      <dgm:spPr/>
      <dgm:t>
        <a:bodyPr/>
        <a:lstStyle/>
        <a:p>
          <a:r>
            <a:rPr lang="en-US" b="1" i="0" u="none" dirty="0"/>
            <a:t>Stage of chemical peritonitis</a:t>
          </a:r>
          <a:endParaRPr lang="en-US" dirty="0"/>
        </a:p>
      </dgm:t>
    </dgm:pt>
    <dgm:pt modelId="{4BEA6B32-4E91-464E-AD91-6CB78BEC4B66}" type="parTrans" cxnId="{2CA6CF98-29D8-CF4D-AF6C-B1A9450EAD25}">
      <dgm:prSet/>
      <dgm:spPr/>
      <dgm:t>
        <a:bodyPr/>
        <a:lstStyle/>
        <a:p>
          <a:endParaRPr lang="en-US"/>
        </a:p>
      </dgm:t>
    </dgm:pt>
    <dgm:pt modelId="{CBB11BF5-C7CE-9644-837E-807371D6EAAD}" type="sibTrans" cxnId="{2CA6CF98-29D8-CF4D-AF6C-B1A9450EAD25}">
      <dgm:prSet/>
      <dgm:spPr/>
      <dgm:t>
        <a:bodyPr/>
        <a:lstStyle/>
        <a:p>
          <a:endParaRPr lang="en-US"/>
        </a:p>
      </dgm:t>
    </dgm:pt>
    <dgm:pt modelId="{9DFB685E-4FCA-CE45-968E-1C606BBCDFD4}">
      <dgm:prSet phldrT="[Text]"/>
      <dgm:spPr/>
      <dgm:t>
        <a:bodyPr/>
        <a:lstStyle/>
        <a:p>
          <a:r>
            <a:rPr lang="en-US" b="1" i="0" u="none" dirty="0"/>
            <a:t>Stage of illusion</a:t>
          </a:r>
          <a:endParaRPr lang="en-US" dirty="0"/>
        </a:p>
      </dgm:t>
    </dgm:pt>
    <dgm:pt modelId="{12EAA6C3-5836-1348-BADA-914F41ABF6ED}" type="parTrans" cxnId="{DC3A1497-FBF1-AF4B-AF5F-6D4DDAF14CF6}">
      <dgm:prSet/>
      <dgm:spPr/>
      <dgm:t>
        <a:bodyPr/>
        <a:lstStyle/>
        <a:p>
          <a:endParaRPr lang="en-US"/>
        </a:p>
      </dgm:t>
    </dgm:pt>
    <dgm:pt modelId="{8E08F14E-2645-804B-AD98-00EB04F03308}" type="sibTrans" cxnId="{DC3A1497-FBF1-AF4B-AF5F-6D4DDAF14CF6}">
      <dgm:prSet/>
      <dgm:spPr/>
      <dgm:t>
        <a:bodyPr/>
        <a:lstStyle/>
        <a:p>
          <a:endParaRPr lang="en-US"/>
        </a:p>
      </dgm:t>
    </dgm:pt>
    <dgm:pt modelId="{F824EAC1-EE65-6449-BFAF-8E5235F8229F}">
      <dgm:prSet phldrT="[Text]"/>
      <dgm:spPr/>
      <dgm:t>
        <a:bodyPr/>
        <a:lstStyle/>
        <a:p>
          <a:pPr rtl="0"/>
          <a:r>
            <a:rPr lang="en-US" dirty="0"/>
            <a:t>Sub-acute perforation </a:t>
          </a:r>
        </a:p>
      </dgm:t>
    </dgm:pt>
    <dgm:pt modelId="{307BCF39-6A83-024E-951A-805A14A09D09}" type="parTrans" cxnId="{FF4FE663-4713-4246-B88A-C4F33C5EE3C4}">
      <dgm:prSet/>
      <dgm:spPr/>
      <dgm:t>
        <a:bodyPr/>
        <a:lstStyle/>
        <a:p>
          <a:endParaRPr lang="en-US"/>
        </a:p>
      </dgm:t>
    </dgm:pt>
    <dgm:pt modelId="{A9865F7C-1AAE-6E4A-910B-17F6F46E29E0}" type="sibTrans" cxnId="{FF4FE663-4713-4246-B88A-C4F33C5EE3C4}">
      <dgm:prSet/>
      <dgm:spPr/>
      <dgm:t>
        <a:bodyPr/>
        <a:lstStyle/>
        <a:p>
          <a:endParaRPr lang="en-US"/>
        </a:p>
      </dgm:t>
    </dgm:pt>
    <dgm:pt modelId="{7BF6B04A-C9D6-9E41-AD1F-1B16F330D069}">
      <dgm:prSet/>
      <dgm:spPr/>
      <dgm:t>
        <a:bodyPr/>
        <a:lstStyle/>
        <a:p>
          <a:pPr rtl="0"/>
          <a:endParaRPr lang="en-US" dirty="0"/>
        </a:p>
      </dgm:t>
    </dgm:pt>
    <dgm:pt modelId="{72EF7ADB-68B2-D34B-A869-F7DA745962FB}" type="parTrans" cxnId="{6C507958-8833-1047-B952-EF40FEA46C6F}">
      <dgm:prSet/>
      <dgm:spPr/>
      <dgm:t>
        <a:bodyPr/>
        <a:lstStyle/>
        <a:p>
          <a:endParaRPr lang="en-US"/>
        </a:p>
      </dgm:t>
    </dgm:pt>
    <dgm:pt modelId="{4BD1A900-7C4A-B241-A50B-C673CE3E4E36}" type="sibTrans" cxnId="{6C507958-8833-1047-B952-EF40FEA46C6F}">
      <dgm:prSet/>
      <dgm:spPr/>
      <dgm:t>
        <a:bodyPr/>
        <a:lstStyle/>
        <a:p>
          <a:endParaRPr lang="en-US"/>
        </a:p>
      </dgm:t>
    </dgm:pt>
    <dgm:pt modelId="{1ED4F294-CF79-EB41-A058-3A1715BF2B70}" type="pres">
      <dgm:prSet presAssocID="{C2ADB0C4-A463-974F-88E8-20B164C1DF80}" presName="hierChild1" presStyleCnt="0">
        <dgm:presLayoutVars>
          <dgm:chPref val="1"/>
          <dgm:dir/>
          <dgm:animOne val="branch"/>
          <dgm:animLvl val="lvl"/>
          <dgm:resizeHandles/>
        </dgm:presLayoutVars>
      </dgm:prSet>
      <dgm:spPr/>
    </dgm:pt>
    <dgm:pt modelId="{392D2A15-CD12-4847-A8FA-045CACA55DE9}" type="pres">
      <dgm:prSet presAssocID="{DD0593F2-C58C-E146-908C-99828AFC9C24}" presName="hierRoot1" presStyleCnt="0"/>
      <dgm:spPr/>
    </dgm:pt>
    <dgm:pt modelId="{4B350AE1-5F28-0546-8CF6-4B4AD74DA1E5}" type="pres">
      <dgm:prSet presAssocID="{DD0593F2-C58C-E146-908C-99828AFC9C24}" presName="composite" presStyleCnt="0"/>
      <dgm:spPr/>
    </dgm:pt>
    <dgm:pt modelId="{05C34B3A-3590-314B-9C3A-155F1826A481}" type="pres">
      <dgm:prSet presAssocID="{DD0593F2-C58C-E146-908C-99828AFC9C24}" presName="background" presStyleLbl="node0" presStyleIdx="0" presStyleCnt="1"/>
      <dgm:spPr/>
    </dgm:pt>
    <dgm:pt modelId="{64350391-A066-CD46-B7A0-A4DB68B5849B}" type="pres">
      <dgm:prSet presAssocID="{DD0593F2-C58C-E146-908C-99828AFC9C24}" presName="text" presStyleLbl="fgAcc0" presStyleIdx="0" presStyleCnt="1">
        <dgm:presLayoutVars>
          <dgm:chPref val="3"/>
        </dgm:presLayoutVars>
      </dgm:prSet>
      <dgm:spPr/>
    </dgm:pt>
    <dgm:pt modelId="{7E0E2262-A8BA-6B46-90FF-C58E22C06A2E}" type="pres">
      <dgm:prSet presAssocID="{DD0593F2-C58C-E146-908C-99828AFC9C24}" presName="hierChild2" presStyleCnt="0"/>
      <dgm:spPr/>
    </dgm:pt>
    <dgm:pt modelId="{C00978C8-AD0C-6442-A649-69D83EE516FB}" type="pres">
      <dgm:prSet presAssocID="{D2333FCF-6C9D-D348-A91A-F2B98E010895}" presName="Name10" presStyleLbl="parChTrans1D2" presStyleIdx="0" presStyleCnt="2"/>
      <dgm:spPr/>
    </dgm:pt>
    <dgm:pt modelId="{04A304E2-0410-D643-AFB7-A6C5488F7CF6}" type="pres">
      <dgm:prSet presAssocID="{EA1A37AC-F9ED-EA48-AF95-08ABCD9DDE10}" presName="hierRoot2" presStyleCnt="0"/>
      <dgm:spPr/>
    </dgm:pt>
    <dgm:pt modelId="{8AB55F2E-2CF4-744F-955F-D2279B78C99D}" type="pres">
      <dgm:prSet presAssocID="{EA1A37AC-F9ED-EA48-AF95-08ABCD9DDE10}" presName="composite2" presStyleCnt="0"/>
      <dgm:spPr/>
    </dgm:pt>
    <dgm:pt modelId="{949FD5B0-1956-D64D-9FE8-0D7E53D364B0}" type="pres">
      <dgm:prSet presAssocID="{EA1A37AC-F9ED-EA48-AF95-08ABCD9DDE10}" presName="background2" presStyleLbl="node2" presStyleIdx="0" presStyleCnt="2"/>
      <dgm:spPr/>
    </dgm:pt>
    <dgm:pt modelId="{1C6B9400-F3D5-2D4A-98D1-B40E5140581F}" type="pres">
      <dgm:prSet presAssocID="{EA1A37AC-F9ED-EA48-AF95-08ABCD9DDE10}" presName="text2" presStyleLbl="fgAcc2" presStyleIdx="0" presStyleCnt="2">
        <dgm:presLayoutVars>
          <dgm:chPref val="3"/>
        </dgm:presLayoutVars>
      </dgm:prSet>
      <dgm:spPr/>
    </dgm:pt>
    <dgm:pt modelId="{7920F2A5-0848-A64D-ADDE-6FF77AEB2DF7}" type="pres">
      <dgm:prSet presAssocID="{EA1A37AC-F9ED-EA48-AF95-08ABCD9DDE10}" presName="hierChild3" presStyleCnt="0"/>
      <dgm:spPr/>
    </dgm:pt>
    <dgm:pt modelId="{C91932D9-785E-2B4F-BF5E-A1644FA1DAAA}" type="pres">
      <dgm:prSet presAssocID="{4BEA6B32-4E91-464E-AD91-6CB78BEC4B66}" presName="Name17" presStyleLbl="parChTrans1D3" presStyleIdx="0" presStyleCnt="3"/>
      <dgm:spPr/>
    </dgm:pt>
    <dgm:pt modelId="{5209BF6C-5169-1F4F-8CD7-8B426F2C5327}" type="pres">
      <dgm:prSet presAssocID="{B1FA30C5-DF79-584C-93C4-D63467F34AD9}" presName="hierRoot3" presStyleCnt="0"/>
      <dgm:spPr/>
    </dgm:pt>
    <dgm:pt modelId="{41D9A30C-8F15-8D4A-AEA3-0917F2BCE9EB}" type="pres">
      <dgm:prSet presAssocID="{B1FA30C5-DF79-584C-93C4-D63467F34AD9}" presName="composite3" presStyleCnt="0"/>
      <dgm:spPr/>
    </dgm:pt>
    <dgm:pt modelId="{26907FAC-9822-DB4B-A360-579BE4DFC06A}" type="pres">
      <dgm:prSet presAssocID="{B1FA30C5-DF79-584C-93C4-D63467F34AD9}" presName="background3" presStyleLbl="node3" presStyleIdx="0" presStyleCnt="3"/>
      <dgm:spPr/>
    </dgm:pt>
    <dgm:pt modelId="{C4F541D7-5B4E-A147-B806-D70B064A93F8}" type="pres">
      <dgm:prSet presAssocID="{B1FA30C5-DF79-584C-93C4-D63467F34AD9}" presName="text3" presStyleLbl="fgAcc3" presStyleIdx="0" presStyleCnt="3">
        <dgm:presLayoutVars>
          <dgm:chPref val="3"/>
        </dgm:presLayoutVars>
      </dgm:prSet>
      <dgm:spPr/>
    </dgm:pt>
    <dgm:pt modelId="{D564DE99-5B12-8A43-A50E-649063A8B4BD}" type="pres">
      <dgm:prSet presAssocID="{B1FA30C5-DF79-584C-93C4-D63467F34AD9}" presName="hierChild4" presStyleCnt="0"/>
      <dgm:spPr/>
    </dgm:pt>
    <dgm:pt modelId="{136C5FA6-3134-974A-9466-FB5FC6C74FE9}" type="pres">
      <dgm:prSet presAssocID="{12EAA6C3-5836-1348-BADA-914F41ABF6ED}" presName="Name17" presStyleLbl="parChTrans1D3" presStyleIdx="1" presStyleCnt="3"/>
      <dgm:spPr/>
    </dgm:pt>
    <dgm:pt modelId="{713DA5D8-ACDF-7649-A2B8-E3075515FB9E}" type="pres">
      <dgm:prSet presAssocID="{9DFB685E-4FCA-CE45-968E-1C606BBCDFD4}" presName="hierRoot3" presStyleCnt="0"/>
      <dgm:spPr/>
    </dgm:pt>
    <dgm:pt modelId="{2F9BC4DD-D063-CB4D-B399-FC389B5B43DE}" type="pres">
      <dgm:prSet presAssocID="{9DFB685E-4FCA-CE45-968E-1C606BBCDFD4}" presName="composite3" presStyleCnt="0"/>
      <dgm:spPr/>
    </dgm:pt>
    <dgm:pt modelId="{08A3B11B-7122-0843-8A53-648F25ADB523}" type="pres">
      <dgm:prSet presAssocID="{9DFB685E-4FCA-CE45-968E-1C606BBCDFD4}" presName="background3" presStyleLbl="node3" presStyleIdx="1" presStyleCnt="3"/>
      <dgm:spPr/>
    </dgm:pt>
    <dgm:pt modelId="{FAC24C82-37B9-A24A-9F15-C6FDFCEE895E}" type="pres">
      <dgm:prSet presAssocID="{9DFB685E-4FCA-CE45-968E-1C606BBCDFD4}" presName="text3" presStyleLbl="fgAcc3" presStyleIdx="1" presStyleCnt="3">
        <dgm:presLayoutVars>
          <dgm:chPref val="3"/>
        </dgm:presLayoutVars>
      </dgm:prSet>
      <dgm:spPr/>
    </dgm:pt>
    <dgm:pt modelId="{C11614A5-5D9E-FB4E-B596-4891AD967A43}" type="pres">
      <dgm:prSet presAssocID="{9DFB685E-4FCA-CE45-968E-1C606BBCDFD4}" presName="hierChild4" presStyleCnt="0"/>
      <dgm:spPr/>
    </dgm:pt>
    <dgm:pt modelId="{80E1C9FC-9D94-464A-ACE2-7B30B5D29B0F}" type="pres">
      <dgm:prSet presAssocID="{72EF7ADB-68B2-D34B-A869-F7DA745962FB}" presName="Name17" presStyleLbl="parChTrans1D3" presStyleIdx="2" presStyleCnt="3"/>
      <dgm:spPr/>
    </dgm:pt>
    <dgm:pt modelId="{5DCC75EE-4B49-D24F-9F92-E54D84631963}" type="pres">
      <dgm:prSet presAssocID="{7BF6B04A-C9D6-9E41-AD1F-1B16F330D069}" presName="hierRoot3" presStyleCnt="0"/>
      <dgm:spPr/>
    </dgm:pt>
    <dgm:pt modelId="{6C40C6A4-2F42-5B4E-8C74-CBFE2862FE68}" type="pres">
      <dgm:prSet presAssocID="{7BF6B04A-C9D6-9E41-AD1F-1B16F330D069}" presName="composite3" presStyleCnt="0"/>
      <dgm:spPr/>
    </dgm:pt>
    <dgm:pt modelId="{D9D898BC-91CC-8B4C-B9E1-A2549F17778F}" type="pres">
      <dgm:prSet presAssocID="{7BF6B04A-C9D6-9E41-AD1F-1B16F330D069}" presName="background3" presStyleLbl="node3" presStyleIdx="2" presStyleCnt="3"/>
      <dgm:spPr/>
    </dgm:pt>
    <dgm:pt modelId="{3FD65857-86FA-5349-B15D-B3E670326AD2}" type="pres">
      <dgm:prSet presAssocID="{7BF6B04A-C9D6-9E41-AD1F-1B16F330D069}" presName="text3" presStyleLbl="fgAcc3" presStyleIdx="2" presStyleCnt="3">
        <dgm:presLayoutVars>
          <dgm:chPref val="3"/>
        </dgm:presLayoutVars>
      </dgm:prSet>
      <dgm:spPr/>
    </dgm:pt>
    <dgm:pt modelId="{2283ABDD-5C76-8D47-BEA0-37BFF9B6E4DF}" type="pres">
      <dgm:prSet presAssocID="{7BF6B04A-C9D6-9E41-AD1F-1B16F330D069}" presName="hierChild4" presStyleCnt="0"/>
      <dgm:spPr/>
    </dgm:pt>
    <dgm:pt modelId="{B2EC235A-D7BE-044A-B5C8-00E51C687AF9}" type="pres">
      <dgm:prSet presAssocID="{307BCF39-6A83-024E-951A-805A14A09D09}" presName="Name10" presStyleLbl="parChTrans1D2" presStyleIdx="1" presStyleCnt="2"/>
      <dgm:spPr/>
    </dgm:pt>
    <dgm:pt modelId="{1FE725F0-5405-9541-BB7B-E19283E2A026}" type="pres">
      <dgm:prSet presAssocID="{F824EAC1-EE65-6449-BFAF-8E5235F8229F}" presName="hierRoot2" presStyleCnt="0"/>
      <dgm:spPr/>
    </dgm:pt>
    <dgm:pt modelId="{1A9C7381-C222-BE42-8FE9-B74CDC9095CC}" type="pres">
      <dgm:prSet presAssocID="{F824EAC1-EE65-6449-BFAF-8E5235F8229F}" presName="composite2" presStyleCnt="0"/>
      <dgm:spPr/>
    </dgm:pt>
    <dgm:pt modelId="{3805D496-223D-AB4C-A9D7-CC6BB16D1293}" type="pres">
      <dgm:prSet presAssocID="{F824EAC1-EE65-6449-BFAF-8E5235F8229F}" presName="background2" presStyleLbl="node2" presStyleIdx="1" presStyleCnt="2"/>
      <dgm:spPr/>
    </dgm:pt>
    <dgm:pt modelId="{5387E68D-37FC-E247-8AEB-04AFE749FEF4}" type="pres">
      <dgm:prSet presAssocID="{F824EAC1-EE65-6449-BFAF-8E5235F8229F}" presName="text2" presStyleLbl="fgAcc2" presStyleIdx="1" presStyleCnt="2">
        <dgm:presLayoutVars>
          <dgm:chPref val="3"/>
        </dgm:presLayoutVars>
      </dgm:prSet>
      <dgm:spPr/>
    </dgm:pt>
    <dgm:pt modelId="{D3D590E2-680E-284F-B916-F582FF772508}" type="pres">
      <dgm:prSet presAssocID="{F824EAC1-EE65-6449-BFAF-8E5235F8229F}" presName="hierChild3" presStyleCnt="0"/>
      <dgm:spPr/>
    </dgm:pt>
  </dgm:ptLst>
  <dgm:cxnLst>
    <dgm:cxn modelId="{C5796017-7CBA-2D4F-81E0-24BD0D9476FB}" type="presOf" srcId="{DD0593F2-C58C-E146-908C-99828AFC9C24}" destId="{64350391-A066-CD46-B7A0-A4DB68B5849B}" srcOrd="0" destOrd="0" presId="urn:microsoft.com/office/officeart/2005/8/layout/hierarchy1"/>
    <dgm:cxn modelId="{D0922732-0953-054D-BAE1-0664D320F05A}" type="presOf" srcId="{F824EAC1-EE65-6449-BFAF-8E5235F8229F}" destId="{5387E68D-37FC-E247-8AEB-04AFE749FEF4}" srcOrd="0" destOrd="0" presId="urn:microsoft.com/office/officeart/2005/8/layout/hierarchy1"/>
    <dgm:cxn modelId="{FF4FE663-4713-4246-B88A-C4F33C5EE3C4}" srcId="{DD0593F2-C58C-E146-908C-99828AFC9C24}" destId="{F824EAC1-EE65-6449-BFAF-8E5235F8229F}" srcOrd="1" destOrd="0" parTransId="{307BCF39-6A83-024E-951A-805A14A09D09}" sibTransId="{A9865F7C-1AAE-6E4A-910B-17F6F46E29E0}"/>
    <dgm:cxn modelId="{2928D856-93F2-2943-9E79-8720176856D9}" srcId="{C2ADB0C4-A463-974F-88E8-20B164C1DF80}" destId="{DD0593F2-C58C-E146-908C-99828AFC9C24}" srcOrd="0" destOrd="0" parTransId="{8B166525-19E2-B64F-9EF3-D972BD584D67}" sibTransId="{DD4035F3-8022-BF46-810A-453E19EBCE4E}"/>
    <dgm:cxn modelId="{6C507958-8833-1047-B952-EF40FEA46C6F}" srcId="{EA1A37AC-F9ED-EA48-AF95-08ABCD9DDE10}" destId="{7BF6B04A-C9D6-9E41-AD1F-1B16F330D069}" srcOrd="2" destOrd="0" parTransId="{72EF7ADB-68B2-D34B-A869-F7DA745962FB}" sibTransId="{4BD1A900-7C4A-B241-A50B-C673CE3E4E36}"/>
    <dgm:cxn modelId="{EC542B94-3730-6E4C-82FA-61174613CE65}" type="presOf" srcId="{72EF7ADB-68B2-D34B-A869-F7DA745962FB}" destId="{80E1C9FC-9D94-464A-ACE2-7B30B5D29B0F}" srcOrd="0" destOrd="0" presId="urn:microsoft.com/office/officeart/2005/8/layout/hierarchy1"/>
    <dgm:cxn modelId="{DC3A1497-FBF1-AF4B-AF5F-6D4DDAF14CF6}" srcId="{EA1A37AC-F9ED-EA48-AF95-08ABCD9DDE10}" destId="{9DFB685E-4FCA-CE45-968E-1C606BBCDFD4}" srcOrd="1" destOrd="0" parTransId="{12EAA6C3-5836-1348-BADA-914F41ABF6ED}" sibTransId="{8E08F14E-2645-804B-AD98-00EB04F03308}"/>
    <dgm:cxn modelId="{2CA6CF98-29D8-CF4D-AF6C-B1A9450EAD25}" srcId="{EA1A37AC-F9ED-EA48-AF95-08ABCD9DDE10}" destId="{B1FA30C5-DF79-584C-93C4-D63467F34AD9}" srcOrd="0" destOrd="0" parTransId="{4BEA6B32-4E91-464E-AD91-6CB78BEC4B66}" sibTransId="{CBB11BF5-C7CE-9644-837E-807371D6EAAD}"/>
    <dgm:cxn modelId="{EE6B339A-2E61-114E-935F-AE5E9D6A4E92}" type="presOf" srcId="{7BF6B04A-C9D6-9E41-AD1F-1B16F330D069}" destId="{3FD65857-86FA-5349-B15D-B3E670326AD2}" srcOrd="0" destOrd="0" presId="urn:microsoft.com/office/officeart/2005/8/layout/hierarchy1"/>
    <dgm:cxn modelId="{EE0EF9A3-C728-1046-959B-02C929FFA703}" type="presOf" srcId="{C2ADB0C4-A463-974F-88E8-20B164C1DF80}" destId="{1ED4F294-CF79-EB41-A058-3A1715BF2B70}" srcOrd="0" destOrd="0" presId="urn:microsoft.com/office/officeart/2005/8/layout/hierarchy1"/>
    <dgm:cxn modelId="{AD36BCA5-BF70-9E47-9422-E0D54AE75F91}" type="presOf" srcId="{12EAA6C3-5836-1348-BADA-914F41ABF6ED}" destId="{136C5FA6-3134-974A-9466-FB5FC6C74FE9}" srcOrd="0" destOrd="0" presId="urn:microsoft.com/office/officeart/2005/8/layout/hierarchy1"/>
    <dgm:cxn modelId="{CF4C36B2-6E15-7A4E-A2B2-335362A6DAB4}" type="presOf" srcId="{307BCF39-6A83-024E-951A-805A14A09D09}" destId="{B2EC235A-D7BE-044A-B5C8-00E51C687AF9}" srcOrd="0" destOrd="0" presId="urn:microsoft.com/office/officeart/2005/8/layout/hierarchy1"/>
    <dgm:cxn modelId="{4BB644BA-A289-9248-9685-E2ACC519C53C}" type="presOf" srcId="{D2333FCF-6C9D-D348-A91A-F2B98E010895}" destId="{C00978C8-AD0C-6442-A649-69D83EE516FB}" srcOrd="0" destOrd="0" presId="urn:microsoft.com/office/officeart/2005/8/layout/hierarchy1"/>
    <dgm:cxn modelId="{2344BCDB-6FA6-AA4B-9407-EB9212CEF952}" type="presOf" srcId="{B1FA30C5-DF79-584C-93C4-D63467F34AD9}" destId="{C4F541D7-5B4E-A147-B806-D70B064A93F8}" srcOrd="0" destOrd="0" presId="urn:microsoft.com/office/officeart/2005/8/layout/hierarchy1"/>
    <dgm:cxn modelId="{39CB9DE4-CB89-A44C-BBCD-F9A705BC9B4E}" srcId="{DD0593F2-C58C-E146-908C-99828AFC9C24}" destId="{EA1A37AC-F9ED-EA48-AF95-08ABCD9DDE10}" srcOrd="0" destOrd="0" parTransId="{D2333FCF-6C9D-D348-A91A-F2B98E010895}" sibTransId="{E52B8E6F-063C-F540-A313-5F84E40C7CA5}"/>
    <dgm:cxn modelId="{D2FEE7E6-E31A-7844-974C-DDA5C608AD65}" type="presOf" srcId="{4BEA6B32-4E91-464E-AD91-6CB78BEC4B66}" destId="{C91932D9-785E-2B4F-BF5E-A1644FA1DAAA}" srcOrd="0" destOrd="0" presId="urn:microsoft.com/office/officeart/2005/8/layout/hierarchy1"/>
    <dgm:cxn modelId="{D157BAED-E649-8F45-A313-64274C5A2F6B}" type="presOf" srcId="{9DFB685E-4FCA-CE45-968E-1C606BBCDFD4}" destId="{FAC24C82-37B9-A24A-9F15-C6FDFCEE895E}" srcOrd="0" destOrd="0" presId="urn:microsoft.com/office/officeart/2005/8/layout/hierarchy1"/>
    <dgm:cxn modelId="{B04898FE-56A0-6442-9ED0-7543972165B8}" type="presOf" srcId="{EA1A37AC-F9ED-EA48-AF95-08ABCD9DDE10}" destId="{1C6B9400-F3D5-2D4A-98D1-B40E5140581F}" srcOrd="0" destOrd="0" presId="urn:microsoft.com/office/officeart/2005/8/layout/hierarchy1"/>
    <dgm:cxn modelId="{A86B8D6D-23BD-1542-A334-A151D3660F89}" type="presParOf" srcId="{1ED4F294-CF79-EB41-A058-3A1715BF2B70}" destId="{392D2A15-CD12-4847-A8FA-045CACA55DE9}" srcOrd="0" destOrd="0" presId="urn:microsoft.com/office/officeart/2005/8/layout/hierarchy1"/>
    <dgm:cxn modelId="{D2E3CE6F-0ED5-F143-B45B-A7BA51DC5578}" type="presParOf" srcId="{392D2A15-CD12-4847-A8FA-045CACA55DE9}" destId="{4B350AE1-5F28-0546-8CF6-4B4AD74DA1E5}" srcOrd="0" destOrd="0" presId="urn:microsoft.com/office/officeart/2005/8/layout/hierarchy1"/>
    <dgm:cxn modelId="{E43EA27F-6EEE-CC48-9955-A43548D14B2B}" type="presParOf" srcId="{4B350AE1-5F28-0546-8CF6-4B4AD74DA1E5}" destId="{05C34B3A-3590-314B-9C3A-155F1826A481}" srcOrd="0" destOrd="0" presId="urn:microsoft.com/office/officeart/2005/8/layout/hierarchy1"/>
    <dgm:cxn modelId="{F3CF64CD-C760-5B47-973F-831192A694DA}" type="presParOf" srcId="{4B350AE1-5F28-0546-8CF6-4B4AD74DA1E5}" destId="{64350391-A066-CD46-B7A0-A4DB68B5849B}" srcOrd="1" destOrd="0" presId="urn:microsoft.com/office/officeart/2005/8/layout/hierarchy1"/>
    <dgm:cxn modelId="{8B58086D-3618-ED47-A4EE-0FAE3A03355E}" type="presParOf" srcId="{392D2A15-CD12-4847-A8FA-045CACA55DE9}" destId="{7E0E2262-A8BA-6B46-90FF-C58E22C06A2E}" srcOrd="1" destOrd="0" presId="urn:microsoft.com/office/officeart/2005/8/layout/hierarchy1"/>
    <dgm:cxn modelId="{2EF54CFE-791F-2842-8B36-0674FCDA815E}" type="presParOf" srcId="{7E0E2262-A8BA-6B46-90FF-C58E22C06A2E}" destId="{C00978C8-AD0C-6442-A649-69D83EE516FB}" srcOrd="0" destOrd="0" presId="urn:microsoft.com/office/officeart/2005/8/layout/hierarchy1"/>
    <dgm:cxn modelId="{5AFE083B-279B-BC44-B1D4-A2A7CC1E5E2C}" type="presParOf" srcId="{7E0E2262-A8BA-6B46-90FF-C58E22C06A2E}" destId="{04A304E2-0410-D643-AFB7-A6C5488F7CF6}" srcOrd="1" destOrd="0" presId="urn:microsoft.com/office/officeart/2005/8/layout/hierarchy1"/>
    <dgm:cxn modelId="{4DD77D5E-F245-CB41-88B1-C3F367D9AF45}" type="presParOf" srcId="{04A304E2-0410-D643-AFB7-A6C5488F7CF6}" destId="{8AB55F2E-2CF4-744F-955F-D2279B78C99D}" srcOrd="0" destOrd="0" presId="urn:microsoft.com/office/officeart/2005/8/layout/hierarchy1"/>
    <dgm:cxn modelId="{4C8207C6-363E-A445-BD70-5B7EC3716171}" type="presParOf" srcId="{8AB55F2E-2CF4-744F-955F-D2279B78C99D}" destId="{949FD5B0-1956-D64D-9FE8-0D7E53D364B0}" srcOrd="0" destOrd="0" presId="urn:microsoft.com/office/officeart/2005/8/layout/hierarchy1"/>
    <dgm:cxn modelId="{93792F62-2DAD-9541-B4F0-F3B6BB11042F}" type="presParOf" srcId="{8AB55F2E-2CF4-744F-955F-D2279B78C99D}" destId="{1C6B9400-F3D5-2D4A-98D1-B40E5140581F}" srcOrd="1" destOrd="0" presId="urn:microsoft.com/office/officeart/2005/8/layout/hierarchy1"/>
    <dgm:cxn modelId="{B017029F-E674-CF41-B051-5D6A626A6DF9}" type="presParOf" srcId="{04A304E2-0410-D643-AFB7-A6C5488F7CF6}" destId="{7920F2A5-0848-A64D-ADDE-6FF77AEB2DF7}" srcOrd="1" destOrd="0" presId="urn:microsoft.com/office/officeart/2005/8/layout/hierarchy1"/>
    <dgm:cxn modelId="{D9460E92-4C3C-5948-B4CE-BF58FC85492D}" type="presParOf" srcId="{7920F2A5-0848-A64D-ADDE-6FF77AEB2DF7}" destId="{C91932D9-785E-2B4F-BF5E-A1644FA1DAAA}" srcOrd="0" destOrd="0" presId="urn:microsoft.com/office/officeart/2005/8/layout/hierarchy1"/>
    <dgm:cxn modelId="{EED8A609-6672-E94E-970B-3A4E6C1CC9FF}" type="presParOf" srcId="{7920F2A5-0848-A64D-ADDE-6FF77AEB2DF7}" destId="{5209BF6C-5169-1F4F-8CD7-8B426F2C5327}" srcOrd="1" destOrd="0" presId="urn:microsoft.com/office/officeart/2005/8/layout/hierarchy1"/>
    <dgm:cxn modelId="{D4A981A4-003E-3645-92CC-418D432527D2}" type="presParOf" srcId="{5209BF6C-5169-1F4F-8CD7-8B426F2C5327}" destId="{41D9A30C-8F15-8D4A-AEA3-0917F2BCE9EB}" srcOrd="0" destOrd="0" presId="urn:microsoft.com/office/officeart/2005/8/layout/hierarchy1"/>
    <dgm:cxn modelId="{200B78EA-B790-9D49-98B9-1B919D4D867C}" type="presParOf" srcId="{41D9A30C-8F15-8D4A-AEA3-0917F2BCE9EB}" destId="{26907FAC-9822-DB4B-A360-579BE4DFC06A}" srcOrd="0" destOrd="0" presId="urn:microsoft.com/office/officeart/2005/8/layout/hierarchy1"/>
    <dgm:cxn modelId="{F4545DD2-6D65-2E4A-8A05-7D9EC3FF4111}" type="presParOf" srcId="{41D9A30C-8F15-8D4A-AEA3-0917F2BCE9EB}" destId="{C4F541D7-5B4E-A147-B806-D70B064A93F8}" srcOrd="1" destOrd="0" presId="urn:microsoft.com/office/officeart/2005/8/layout/hierarchy1"/>
    <dgm:cxn modelId="{7ED30649-F2C7-F74F-A68F-D2D1D51293E4}" type="presParOf" srcId="{5209BF6C-5169-1F4F-8CD7-8B426F2C5327}" destId="{D564DE99-5B12-8A43-A50E-649063A8B4BD}" srcOrd="1" destOrd="0" presId="urn:microsoft.com/office/officeart/2005/8/layout/hierarchy1"/>
    <dgm:cxn modelId="{833BBB25-7875-7A45-AADD-DF342BAB2828}" type="presParOf" srcId="{7920F2A5-0848-A64D-ADDE-6FF77AEB2DF7}" destId="{136C5FA6-3134-974A-9466-FB5FC6C74FE9}" srcOrd="2" destOrd="0" presId="urn:microsoft.com/office/officeart/2005/8/layout/hierarchy1"/>
    <dgm:cxn modelId="{DE5E514E-0CDD-D24F-A45E-48CE2B21529B}" type="presParOf" srcId="{7920F2A5-0848-A64D-ADDE-6FF77AEB2DF7}" destId="{713DA5D8-ACDF-7649-A2B8-E3075515FB9E}" srcOrd="3" destOrd="0" presId="urn:microsoft.com/office/officeart/2005/8/layout/hierarchy1"/>
    <dgm:cxn modelId="{9225FA98-7491-B94A-B8AA-34722BFCDD64}" type="presParOf" srcId="{713DA5D8-ACDF-7649-A2B8-E3075515FB9E}" destId="{2F9BC4DD-D063-CB4D-B399-FC389B5B43DE}" srcOrd="0" destOrd="0" presId="urn:microsoft.com/office/officeart/2005/8/layout/hierarchy1"/>
    <dgm:cxn modelId="{B15312E8-5969-C54B-BF89-B2348DB61357}" type="presParOf" srcId="{2F9BC4DD-D063-CB4D-B399-FC389B5B43DE}" destId="{08A3B11B-7122-0843-8A53-648F25ADB523}" srcOrd="0" destOrd="0" presId="urn:microsoft.com/office/officeart/2005/8/layout/hierarchy1"/>
    <dgm:cxn modelId="{F1DEC286-CE8C-6742-B52D-A51FA34112C0}" type="presParOf" srcId="{2F9BC4DD-D063-CB4D-B399-FC389B5B43DE}" destId="{FAC24C82-37B9-A24A-9F15-C6FDFCEE895E}" srcOrd="1" destOrd="0" presId="urn:microsoft.com/office/officeart/2005/8/layout/hierarchy1"/>
    <dgm:cxn modelId="{C0B4D58F-B7EC-584A-801F-A2CEFB68FA3F}" type="presParOf" srcId="{713DA5D8-ACDF-7649-A2B8-E3075515FB9E}" destId="{C11614A5-5D9E-FB4E-B596-4891AD967A43}" srcOrd="1" destOrd="0" presId="urn:microsoft.com/office/officeart/2005/8/layout/hierarchy1"/>
    <dgm:cxn modelId="{CFC1570D-FFCC-A948-8F66-38B91F2AF13F}" type="presParOf" srcId="{7920F2A5-0848-A64D-ADDE-6FF77AEB2DF7}" destId="{80E1C9FC-9D94-464A-ACE2-7B30B5D29B0F}" srcOrd="4" destOrd="0" presId="urn:microsoft.com/office/officeart/2005/8/layout/hierarchy1"/>
    <dgm:cxn modelId="{51673098-798B-0249-9F05-6FCCC905974F}" type="presParOf" srcId="{7920F2A5-0848-A64D-ADDE-6FF77AEB2DF7}" destId="{5DCC75EE-4B49-D24F-9F92-E54D84631963}" srcOrd="5" destOrd="0" presId="urn:microsoft.com/office/officeart/2005/8/layout/hierarchy1"/>
    <dgm:cxn modelId="{66C9D508-C255-684D-8F4A-E815A02FF535}" type="presParOf" srcId="{5DCC75EE-4B49-D24F-9F92-E54D84631963}" destId="{6C40C6A4-2F42-5B4E-8C74-CBFE2862FE68}" srcOrd="0" destOrd="0" presId="urn:microsoft.com/office/officeart/2005/8/layout/hierarchy1"/>
    <dgm:cxn modelId="{8C4DC6AF-AA95-A848-BE12-138BCDCD8228}" type="presParOf" srcId="{6C40C6A4-2F42-5B4E-8C74-CBFE2862FE68}" destId="{D9D898BC-91CC-8B4C-B9E1-A2549F17778F}" srcOrd="0" destOrd="0" presId="urn:microsoft.com/office/officeart/2005/8/layout/hierarchy1"/>
    <dgm:cxn modelId="{BD4CA8BC-8A18-7843-9FD3-915B6A51A499}" type="presParOf" srcId="{6C40C6A4-2F42-5B4E-8C74-CBFE2862FE68}" destId="{3FD65857-86FA-5349-B15D-B3E670326AD2}" srcOrd="1" destOrd="0" presId="urn:microsoft.com/office/officeart/2005/8/layout/hierarchy1"/>
    <dgm:cxn modelId="{EE944BEB-FCBE-0442-9EC3-7E135D8A74F2}" type="presParOf" srcId="{5DCC75EE-4B49-D24F-9F92-E54D84631963}" destId="{2283ABDD-5C76-8D47-BEA0-37BFF9B6E4DF}" srcOrd="1" destOrd="0" presId="urn:microsoft.com/office/officeart/2005/8/layout/hierarchy1"/>
    <dgm:cxn modelId="{B80E1D65-7917-9749-80CC-48AB3B837722}" type="presParOf" srcId="{7E0E2262-A8BA-6B46-90FF-C58E22C06A2E}" destId="{B2EC235A-D7BE-044A-B5C8-00E51C687AF9}" srcOrd="2" destOrd="0" presId="urn:microsoft.com/office/officeart/2005/8/layout/hierarchy1"/>
    <dgm:cxn modelId="{5CE0ADAF-152F-1B41-A01D-8A01948DBF70}" type="presParOf" srcId="{7E0E2262-A8BA-6B46-90FF-C58E22C06A2E}" destId="{1FE725F0-5405-9541-BB7B-E19283E2A026}" srcOrd="3" destOrd="0" presId="urn:microsoft.com/office/officeart/2005/8/layout/hierarchy1"/>
    <dgm:cxn modelId="{8929C761-B0AC-5C4B-84B8-77C7C839A608}" type="presParOf" srcId="{1FE725F0-5405-9541-BB7B-E19283E2A026}" destId="{1A9C7381-C222-BE42-8FE9-B74CDC9095CC}" srcOrd="0" destOrd="0" presId="urn:microsoft.com/office/officeart/2005/8/layout/hierarchy1"/>
    <dgm:cxn modelId="{6CAF1309-B5DF-024A-B720-D8DEFDAD5E5A}" type="presParOf" srcId="{1A9C7381-C222-BE42-8FE9-B74CDC9095CC}" destId="{3805D496-223D-AB4C-A9D7-CC6BB16D1293}" srcOrd="0" destOrd="0" presId="urn:microsoft.com/office/officeart/2005/8/layout/hierarchy1"/>
    <dgm:cxn modelId="{2103D66E-3A02-1949-82F5-9466AAB08849}" type="presParOf" srcId="{1A9C7381-C222-BE42-8FE9-B74CDC9095CC}" destId="{5387E68D-37FC-E247-8AEB-04AFE749FEF4}" srcOrd="1" destOrd="0" presId="urn:microsoft.com/office/officeart/2005/8/layout/hierarchy1"/>
    <dgm:cxn modelId="{A29D23CE-8BC2-374C-A886-057C583335C8}" type="presParOf" srcId="{1FE725F0-5405-9541-BB7B-E19283E2A026}" destId="{D3D590E2-680E-284F-B916-F582FF772508}"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174D9DFC-71E6-3D45-B479-6A2345DEE323}" type="doc">
      <dgm:prSet loTypeId="urn:microsoft.com/office/officeart/2005/8/layout/bList2#1" loCatId="" qsTypeId="urn:microsoft.com/office/officeart/2005/8/quickstyle/simple1" qsCatId="simple" csTypeId="urn:microsoft.com/office/officeart/2005/8/colors/colorful1#2" csCatId="colorful" phldr="1"/>
      <dgm:spPr/>
    </dgm:pt>
    <dgm:pt modelId="{3AF696C9-5C41-CE45-B9C6-8EF95250145B}">
      <dgm:prSet phldrT="[Text]"/>
      <dgm:spPr/>
      <dgm:t>
        <a:bodyPr/>
        <a:lstStyle/>
        <a:p>
          <a:pPr rtl="0"/>
          <a:r>
            <a:rPr lang="en-US" dirty="0"/>
            <a:t>Gastrointestinal perforation </a:t>
          </a:r>
        </a:p>
      </dgm:t>
    </dgm:pt>
    <dgm:pt modelId="{A7ED4936-44A7-9C45-BE42-850C7478F08B}" type="parTrans" cxnId="{B6890ED9-2447-7649-9D37-37E400F37A83}">
      <dgm:prSet/>
      <dgm:spPr/>
      <dgm:t>
        <a:bodyPr/>
        <a:lstStyle/>
        <a:p>
          <a:endParaRPr lang="en-US"/>
        </a:p>
      </dgm:t>
    </dgm:pt>
    <dgm:pt modelId="{1CF4AD7E-01D9-9245-9109-ADDC3B8E0D8B}" type="sibTrans" cxnId="{B6890ED9-2447-7649-9D37-37E400F37A83}">
      <dgm:prSet/>
      <dgm:spPr/>
      <dgm:t>
        <a:bodyPr/>
        <a:lstStyle/>
        <a:p>
          <a:endParaRPr lang="en-US"/>
        </a:p>
      </dgm:t>
    </dgm:pt>
    <dgm:pt modelId="{99411228-9095-2A42-A98F-B1E332D59542}">
      <dgm:prSet phldrT="[Text]"/>
      <dgm:spPr/>
      <dgm:t>
        <a:bodyPr/>
        <a:lstStyle/>
        <a:p>
          <a:pPr rtl="0"/>
          <a:r>
            <a:rPr lang="en-US" dirty="0" err="1"/>
            <a:t>Gaint</a:t>
          </a:r>
          <a:r>
            <a:rPr lang="en-US" dirty="0"/>
            <a:t> perforation on post. Wall of body of stomach                   (4 cm x 3 cm )</a:t>
          </a:r>
        </a:p>
      </dgm:t>
    </dgm:pt>
    <dgm:pt modelId="{BE428924-683B-ED4A-ABEA-C2EAC9AAB45E}" type="parTrans" cxnId="{18FF57D3-C0B6-CF4D-96DD-66069CD8D7F3}">
      <dgm:prSet/>
      <dgm:spPr/>
      <dgm:t>
        <a:bodyPr/>
        <a:lstStyle/>
        <a:p>
          <a:endParaRPr lang="en-US"/>
        </a:p>
      </dgm:t>
    </dgm:pt>
    <dgm:pt modelId="{F06E8323-674B-7C47-A175-B3539C3C6420}" type="sibTrans" cxnId="{18FF57D3-C0B6-CF4D-96DD-66069CD8D7F3}">
      <dgm:prSet/>
      <dgm:spPr/>
      <dgm:t>
        <a:bodyPr/>
        <a:lstStyle/>
        <a:p>
          <a:endParaRPr lang="en-US"/>
        </a:p>
      </dgm:t>
    </dgm:pt>
    <dgm:pt modelId="{5D68245F-7E48-3045-8AD7-E39F20338A2B}">
      <dgm:prSet phldrT="[Text]"/>
      <dgm:spPr/>
      <dgm:t>
        <a:bodyPr/>
        <a:lstStyle/>
        <a:p>
          <a:pPr rtl="0"/>
          <a:r>
            <a:rPr lang="en-US" dirty="0"/>
            <a:t>Ultra-sound image of gastric perforation </a:t>
          </a:r>
        </a:p>
      </dgm:t>
    </dgm:pt>
    <dgm:pt modelId="{8A591D06-4C59-8B4B-B416-13DC7BAB85CF}" type="parTrans" cxnId="{B2FF1D7B-E7A7-2248-8ED6-2AF13E82A3B6}">
      <dgm:prSet/>
      <dgm:spPr/>
      <dgm:t>
        <a:bodyPr/>
        <a:lstStyle/>
        <a:p>
          <a:endParaRPr lang="en-US"/>
        </a:p>
      </dgm:t>
    </dgm:pt>
    <dgm:pt modelId="{3702007D-520B-AB45-A510-8D795B49B313}" type="sibTrans" cxnId="{B2FF1D7B-E7A7-2248-8ED6-2AF13E82A3B6}">
      <dgm:prSet/>
      <dgm:spPr/>
      <dgm:t>
        <a:bodyPr/>
        <a:lstStyle/>
        <a:p>
          <a:endParaRPr lang="en-US"/>
        </a:p>
      </dgm:t>
    </dgm:pt>
    <dgm:pt modelId="{31294379-EEE0-EF4C-9D3D-2F7D5AA8E908}" type="pres">
      <dgm:prSet presAssocID="{174D9DFC-71E6-3D45-B479-6A2345DEE323}" presName="diagram" presStyleCnt="0">
        <dgm:presLayoutVars>
          <dgm:dir/>
          <dgm:animLvl val="lvl"/>
          <dgm:resizeHandles val="exact"/>
        </dgm:presLayoutVars>
      </dgm:prSet>
      <dgm:spPr/>
    </dgm:pt>
    <dgm:pt modelId="{BB7994DE-68DE-304F-94BC-34612F98FA53}" type="pres">
      <dgm:prSet presAssocID="{3AF696C9-5C41-CE45-B9C6-8EF95250145B}" presName="compNode" presStyleCnt="0"/>
      <dgm:spPr/>
    </dgm:pt>
    <dgm:pt modelId="{68FFEED8-3108-1F46-83C1-A2321AF75821}" type="pres">
      <dgm:prSet presAssocID="{3AF696C9-5C41-CE45-B9C6-8EF95250145B}" presName="childRect" presStyleLbl="bgAcc1" presStyleIdx="0" presStyleCnt="3">
        <dgm:presLayoutVars>
          <dgm:bulletEnabled val="1"/>
        </dgm:presLayoutVars>
      </dgm:prSet>
      <dgm:spPr/>
    </dgm:pt>
    <dgm:pt modelId="{669FAA7A-01BA-D248-A9DD-AA06EC316423}" type="pres">
      <dgm:prSet presAssocID="{3AF696C9-5C41-CE45-B9C6-8EF95250145B}" presName="parentText" presStyleLbl="node1" presStyleIdx="0" presStyleCnt="0">
        <dgm:presLayoutVars>
          <dgm:chMax val="0"/>
          <dgm:bulletEnabled val="1"/>
        </dgm:presLayoutVars>
      </dgm:prSet>
      <dgm:spPr/>
    </dgm:pt>
    <dgm:pt modelId="{E24AC307-704F-C04F-A9CB-F28C73045810}" type="pres">
      <dgm:prSet presAssocID="{3AF696C9-5C41-CE45-B9C6-8EF95250145B}" presName="parentRect" presStyleLbl="alignNode1" presStyleIdx="0" presStyleCnt="3"/>
      <dgm:spPr/>
    </dgm:pt>
    <dgm:pt modelId="{14F9870A-81BE-494D-8D58-E41EEF06CAEA}" type="pres">
      <dgm:prSet presAssocID="{3AF696C9-5C41-CE45-B9C6-8EF95250145B}" presName="adorn" presStyleLbl="fgAccFollowNode1" presStyleIdx="0" presStyleCnt="3"/>
      <dgm:spPr/>
    </dgm:pt>
    <dgm:pt modelId="{5022BA6B-F0D3-ED43-A41D-D314BBF5F722}" type="pres">
      <dgm:prSet presAssocID="{1CF4AD7E-01D9-9245-9109-ADDC3B8E0D8B}" presName="sibTrans" presStyleLbl="sibTrans2D1" presStyleIdx="0" presStyleCnt="0"/>
      <dgm:spPr/>
    </dgm:pt>
    <dgm:pt modelId="{14575DAD-BF6D-154B-837F-CD39BAC5E7BF}" type="pres">
      <dgm:prSet presAssocID="{99411228-9095-2A42-A98F-B1E332D59542}" presName="compNode" presStyleCnt="0"/>
      <dgm:spPr/>
    </dgm:pt>
    <dgm:pt modelId="{720D45A8-2D6E-F64C-8E39-0A376AC65D2C}" type="pres">
      <dgm:prSet presAssocID="{99411228-9095-2A42-A98F-B1E332D59542}" presName="childRect" presStyleLbl="bgAcc1" presStyleIdx="1" presStyleCnt="3">
        <dgm:presLayoutVars>
          <dgm:bulletEnabled val="1"/>
        </dgm:presLayoutVars>
      </dgm:prSet>
      <dgm:spPr/>
    </dgm:pt>
    <dgm:pt modelId="{A518A2F9-E0F4-2143-ADCE-B9EE261EA56A}" type="pres">
      <dgm:prSet presAssocID="{99411228-9095-2A42-A98F-B1E332D59542}" presName="parentText" presStyleLbl="node1" presStyleIdx="0" presStyleCnt="0">
        <dgm:presLayoutVars>
          <dgm:chMax val="0"/>
          <dgm:bulletEnabled val="1"/>
        </dgm:presLayoutVars>
      </dgm:prSet>
      <dgm:spPr/>
    </dgm:pt>
    <dgm:pt modelId="{A504DB90-AB48-AC41-A68B-F1DD050AEBA1}" type="pres">
      <dgm:prSet presAssocID="{99411228-9095-2A42-A98F-B1E332D59542}" presName="parentRect" presStyleLbl="alignNode1" presStyleIdx="1" presStyleCnt="3"/>
      <dgm:spPr/>
    </dgm:pt>
    <dgm:pt modelId="{147A844F-3F6C-B545-AE5A-49969149D0FB}" type="pres">
      <dgm:prSet presAssocID="{99411228-9095-2A42-A98F-B1E332D59542}" presName="adorn" presStyleLbl="fgAccFollowNode1" presStyleIdx="1" presStyleCnt="3"/>
      <dgm:spPr/>
    </dgm:pt>
    <dgm:pt modelId="{67D1367E-EBDE-394A-8B37-1FD666FE70E7}" type="pres">
      <dgm:prSet presAssocID="{F06E8323-674B-7C47-A175-B3539C3C6420}" presName="sibTrans" presStyleLbl="sibTrans2D1" presStyleIdx="0" presStyleCnt="0"/>
      <dgm:spPr/>
    </dgm:pt>
    <dgm:pt modelId="{26969506-179D-244B-AB3D-72A553932125}" type="pres">
      <dgm:prSet presAssocID="{5D68245F-7E48-3045-8AD7-E39F20338A2B}" presName="compNode" presStyleCnt="0"/>
      <dgm:spPr/>
    </dgm:pt>
    <dgm:pt modelId="{1931F93E-A84A-E341-A92D-AB9AC94DC642}" type="pres">
      <dgm:prSet presAssocID="{5D68245F-7E48-3045-8AD7-E39F20338A2B}" presName="childRect" presStyleLbl="bgAcc1" presStyleIdx="2" presStyleCnt="3">
        <dgm:presLayoutVars>
          <dgm:bulletEnabled val="1"/>
        </dgm:presLayoutVars>
      </dgm:prSet>
      <dgm:spPr/>
    </dgm:pt>
    <dgm:pt modelId="{C82EE398-2B9C-E641-BEB9-C30962550007}" type="pres">
      <dgm:prSet presAssocID="{5D68245F-7E48-3045-8AD7-E39F20338A2B}" presName="parentText" presStyleLbl="node1" presStyleIdx="0" presStyleCnt="0">
        <dgm:presLayoutVars>
          <dgm:chMax val="0"/>
          <dgm:bulletEnabled val="1"/>
        </dgm:presLayoutVars>
      </dgm:prSet>
      <dgm:spPr/>
    </dgm:pt>
    <dgm:pt modelId="{8536D967-3CAE-8F42-A095-4580197F0FBA}" type="pres">
      <dgm:prSet presAssocID="{5D68245F-7E48-3045-8AD7-E39F20338A2B}" presName="parentRect" presStyleLbl="alignNode1" presStyleIdx="2" presStyleCnt="3"/>
      <dgm:spPr/>
    </dgm:pt>
    <dgm:pt modelId="{EB78DD56-B482-2349-A887-87B278D577CE}" type="pres">
      <dgm:prSet presAssocID="{5D68245F-7E48-3045-8AD7-E39F20338A2B}" presName="adorn" presStyleLbl="fgAccFollowNode1" presStyleIdx="2" presStyleCnt="3"/>
      <dgm:spPr/>
    </dgm:pt>
  </dgm:ptLst>
  <dgm:cxnLst>
    <dgm:cxn modelId="{47655D2D-B73C-2943-9539-43D901BBC2D5}" type="presOf" srcId="{99411228-9095-2A42-A98F-B1E332D59542}" destId="{A518A2F9-E0F4-2143-ADCE-B9EE261EA56A}" srcOrd="0" destOrd="0" presId="urn:microsoft.com/office/officeart/2005/8/layout/bList2#1"/>
    <dgm:cxn modelId="{B0651845-7C9B-5842-9E0E-50A70A3D9546}" type="presOf" srcId="{99411228-9095-2A42-A98F-B1E332D59542}" destId="{A504DB90-AB48-AC41-A68B-F1DD050AEBA1}" srcOrd="1" destOrd="0" presId="urn:microsoft.com/office/officeart/2005/8/layout/bList2#1"/>
    <dgm:cxn modelId="{E478175A-55A6-AE4A-8249-A468083DF6AF}" type="presOf" srcId="{3AF696C9-5C41-CE45-B9C6-8EF95250145B}" destId="{669FAA7A-01BA-D248-A9DD-AA06EC316423}" srcOrd="0" destOrd="0" presId="urn:microsoft.com/office/officeart/2005/8/layout/bList2#1"/>
    <dgm:cxn modelId="{B2FF1D7B-E7A7-2248-8ED6-2AF13E82A3B6}" srcId="{174D9DFC-71E6-3D45-B479-6A2345DEE323}" destId="{5D68245F-7E48-3045-8AD7-E39F20338A2B}" srcOrd="2" destOrd="0" parTransId="{8A591D06-4C59-8B4B-B416-13DC7BAB85CF}" sibTransId="{3702007D-520B-AB45-A510-8D795B49B313}"/>
    <dgm:cxn modelId="{2D32F599-DD7B-4043-A027-6B1241A04850}" type="presOf" srcId="{1CF4AD7E-01D9-9245-9109-ADDC3B8E0D8B}" destId="{5022BA6B-F0D3-ED43-A41D-D314BBF5F722}" srcOrd="0" destOrd="0" presId="urn:microsoft.com/office/officeart/2005/8/layout/bList2#1"/>
    <dgm:cxn modelId="{0CA9AE9A-DDE0-FB41-A38E-CBCAA5ACD6BD}" type="presOf" srcId="{5D68245F-7E48-3045-8AD7-E39F20338A2B}" destId="{8536D967-3CAE-8F42-A095-4580197F0FBA}" srcOrd="1" destOrd="0" presId="urn:microsoft.com/office/officeart/2005/8/layout/bList2#1"/>
    <dgm:cxn modelId="{38969CB0-56F8-E54D-AB12-28B5F1618D69}" type="presOf" srcId="{5D68245F-7E48-3045-8AD7-E39F20338A2B}" destId="{C82EE398-2B9C-E641-BEB9-C30962550007}" srcOrd="0" destOrd="0" presId="urn:microsoft.com/office/officeart/2005/8/layout/bList2#1"/>
    <dgm:cxn modelId="{E4EF07B5-C024-AA48-9BC3-B2AB6527DABF}" type="presOf" srcId="{3AF696C9-5C41-CE45-B9C6-8EF95250145B}" destId="{E24AC307-704F-C04F-A9CB-F28C73045810}" srcOrd="1" destOrd="0" presId="urn:microsoft.com/office/officeart/2005/8/layout/bList2#1"/>
    <dgm:cxn modelId="{18FF57D3-C0B6-CF4D-96DD-66069CD8D7F3}" srcId="{174D9DFC-71E6-3D45-B479-6A2345DEE323}" destId="{99411228-9095-2A42-A98F-B1E332D59542}" srcOrd="1" destOrd="0" parTransId="{BE428924-683B-ED4A-ABEA-C2EAC9AAB45E}" sibTransId="{F06E8323-674B-7C47-A175-B3539C3C6420}"/>
    <dgm:cxn modelId="{B6890ED9-2447-7649-9D37-37E400F37A83}" srcId="{174D9DFC-71E6-3D45-B479-6A2345DEE323}" destId="{3AF696C9-5C41-CE45-B9C6-8EF95250145B}" srcOrd="0" destOrd="0" parTransId="{A7ED4936-44A7-9C45-BE42-850C7478F08B}" sibTransId="{1CF4AD7E-01D9-9245-9109-ADDC3B8E0D8B}"/>
    <dgm:cxn modelId="{F6B939EC-78AA-9649-8FCB-499051574C4B}" type="presOf" srcId="{F06E8323-674B-7C47-A175-B3539C3C6420}" destId="{67D1367E-EBDE-394A-8B37-1FD666FE70E7}" srcOrd="0" destOrd="0" presId="urn:microsoft.com/office/officeart/2005/8/layout/bList2#1"/>
    <dgm:cxn modelId="{7F8F51EC-719D-4F4A-93FF-E7A2F4F76DE0}" type="presOf" srcId="{174D9DFC-71E6-3D45-B479-6A2345DEE323}" destId="{31294379-EEE0-EF4C-9D3D-2F7D5AA8E908}" srcOrd="0" destOrd="0" presId="urn:microsoft.com/office/officeart/2005/8/layout/bList2#1"/>
    <dgm:cxn modelId="{21AD6621-D92B-8041-B996-90CB9DEB718E}" type="presParOf" srcId="{31294379-EEE0-EF4C-9D3D-2F7D5AA8E908}" destId="{BB7994DE-68DE-304F-94BC-34612F98FA53}" srcOrd="0" destOrd="0" presId="urn:microsoft.com/office/officeart/2005/8/layout/bList2#1"/>
    <dgm:cxn modelId="{75CA889C-9EC2-6D4B-98F4-582CA3B6AE58}" type="presParOf" srcId="{BB7994DE-68DE-304F-94BC-34612F98FA53}" destId="{68FFEED8-3108-1F46-83C1-A2321AF75821}" srcOrd="0" destOrd="0" presId="urn:microsoft.com/office/officeart/2005/8/layout/bList2#1"/>
    <dgm:cxn modelId="{DCB62295-4972-CF45-A283-98D5E20DDECD}" type="presParOf" srcId="{BB7994DE-68DE-304F-94BC-34612F98FA53}" destId="{669FAA7A-01BA-D248-A9DD-AA06EC316423}" srcOrd="1" destOrd="0" presId="urn:microsoft.com/office/officeart/2005/8/layout/bList2#1"/>
    <dgm:cxn modelId="{D90A0EA0-A200-F74A-8770-1F04D9AC0F6A}" type="presParOf" srcId="{BB7994DE-68DE-304F-94BC-34612F98FA53}" destId="{E24AC307-704F-C04F-A9CB-F28C73045810}" srcOrd="2" destOrd="0" presId="urn:microsoft.com/office/officeart/2005/8/layout/bList2#1"/>
    <dgm:cxn modelId="{630597B4-91DD-A54B-9ECE-C650CBB949F2}" type="presParOf" srcId="{BB7994DE-68DE-304F-94BC-34612F98FA53}" destId="{14F9870A-81BE-494D-8D58-E41EEF06CAEA}" srcOrd="3" destOrd="0" presId="urn:microsoft.com/office/officeart/2005/8/layout/bList2#1"/>
    <dgm:cxn modelId="{B0A53F11-EE50-B04D-AD3E-35122CD02A76}" type="presParOf" srcId="{31294379-EEE0-EF4C-9D3D-2F7D5AA8E908}" destId="{5022BA6B-F0D3-ED43-A41D-D314BBF5F722}" srcOrd="1" destOrd="0" presId="urn:microsoft.com/office/officeart/2005/8/layout/bList2#1"/>
    <dgm:cxn modelId="{AFBD9E5B-01F1-1845-A843-4214349D010F}" type="presParOf" srcId="{31294379-EEE0-EF4C-9D3D-2F7D5AA8E908}" destId="{14575DAD-BF6D-154B-837F-CD39BAC5E7BF}" srcOrd="2" destOrd="0" presId="urn:microsoft.com/office/officeart/2005/8/layout/bList2#1"/>
    <dgm:cxn modelId="{70DA8AC5-49DA-D847-93F2-47C8CD638887}" type="presParOf" srcId="{14575DAD-BF6D-154B-837F-CD39BAC5E7BF}" destId="{720D45A8-2D6E-F64C-8E39-0A376AC65D2C}" srcOrd="0" destOrd="0" presId="urn:microsoft.com/office/officeart/2005/8/layout/bList2#1"/>
    <dgm:cxn modelId="{13BF5D19-C804-B146-AA75-EECCBB18C1C1}" type="presParOf" srcId="{14575DAD-BF6D-154B-837F-CD39BAC5E7BF}" destId="{A518A2F9-E0F4-2143-ADCE-B9EE261EA56A}" srcOrd="1" destOrd="0" presId="urn:microsoft.com/office/officeart/2005/8/layout/bList2#1"/>
    <dgm:cxn modelId="{BB58A851-9E9B-5147-986C-23A74F0F7281}" type="presParOf" srcId="{14575DAD-BF6D-154B-837F-CD39BAC5E7BF}" destId="{A504DB90-AB48-AC41-A68B-F1DD050AEBA1}" srcOrd="2" destOrd="0" presId="urn:microsoft.com/office/officeart/2005/8/layout/bList2#1"/>
    <dgm:cxn modelId="{3AA349E9-6918-014A-9357-07660EA1FE02}" type="presParOf" srcId="{14575DAD-BF6D-154B-837F-CD39BAC5E7BF}" destId="{147A844F-3F6C-B545-AE5A-49969149D0FB}" srcOrd="3" destOrd="0" presId="urn:microsoft.com/office/officeart/2005/8/layout/bList2#1"/>
    <dgm:cxn modelId="{98DBFB52-1BF4-7A41-98B9-4FC19B4C8791}" type="presParOf" srcId="{31294379-EEE0-EF4C-9D3D-2F7D5AA8E908}" destId="{67D1367E-EBDE-394A-8B37-1FD666FE70E7}" srcOrd="3" destOrd="0" presId="urn:microsoft.com/office/officeart/2005/8/layout/bList2#1"/>
    <dgm:cxn modelId="{09934380-1661-2F4B-BC02-182AFDAED57A}" type="presParOf" srcId="{31294379-EEE0-EF4C-9D3D-2F7D5AA8E908}" destId="{26969506-179D-244B-AB3D-72A553932125}" srcOrd="4" destOrd="0" presId="urn:microsoft.com/office/officeart/2005/8/layout/bList2#1"/>
    <dgm:cxn modelId="{7989542F-AC3C-3F45-B440-AE79F7C5A167}" type="presParOf" srcId="{26969506-179D-244B-AB3D-72A553932125}" destId="{1931F93E-A84A-E341-A92D-AB9AC94DC642}" srcOrd="0" destOrd="0" presId="urn:microsoft.com/office/officeart/2005/8/layout/bList2#1"/>
    <dgm:cxn modelId="{10C3C9AC-1F96-7041-AEA0-04C579B75E24}" type="presParOf" srcId="{26969506-179D-244B-AB3D-72A553932125}" destId="{C82EE398-2B9C-E641-BEB9-C30962550007}" srcOrd="1" destOrd="0" presId="urn:microsoft.com/office/officeart/2005/8/layout/bList2#1"/>
    <dgm:cxn modelId="{12B6ED4F-E09E-C245-B3C8-552DE98D7B24}" type="presParOf" srcId="{26969506-179D-244B-AB3D-72A553932125}" destId="{8536D967-3CAE-8F42-A095-4580197F0FBA}" srcOrd="2" destOrd="0" presId="urn:microsoft.com/office/officeart/2005/8/layout/bList2#1"/>
    <dgm:cxn modelId="{89377F79-E283-B743-A97C-8B2AC6F174FF}" type="presParOf" srcId="{26969506-179D-244B-AB3D-72A553932125}" destId="{EB78DD56-B482-2349-A887-87B278D577CE}" srcOrd="3" destOrd="0" presId="urn:microsoft.com/office/officeart/2005/8/layout/bList2#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2CA7EA1-64A1-6043-A028-0B88629138E1}" type="doc">
      <dgm:prSet loTypeId="urn:microsoft.com/office/officeart/2005/8/layout/vProcess5" loCatId="" qsTypeId="urn:microsoft.com/office/officeart/2005/8/quickstyle/simple1" qsCatId="simple" csTypeId="urn:microsoft.com/office/officeart/2005/8/colors/colorful1#3" csCatId="colorful" phldr="1"/>
      <dgm:spPr/>
      <dgm:t>
        <a:bodyPr/>
        <a:lstStyle/>
        <a:p>
          <a:endParaRPr lang="en-US"/>
        </a:p>
      </dgm:t>
    </dgm:pt>
    <dgm:pt modelId="{75F590F7-6E74-6240-B115-EE9DAB9ECF75}">
      <dgm:prSet phldrT="[Text]"/>
      <dgm:spPr/>
      <dgm:t>
        <a:bodyPr/>
        <a:lstStyle/>
        <a:p>
          <a:r>
            <a:rPr lang="en-US" b="0" i="0" u="none" dirty="0"/>
            <a:t>Perforation </a:t>
          </a:r>
          <a:endParaRPr lang="en-US" dirty="0"/>
        </a:p>
      </dgm:t>
    </dgm:pt>
    <dgm:pt modelId="{3A389FE4-A677-6E45-B6D4-328EE9D174EF}" type="parTrans" cxnId="{387BBF2A-CC8E-6747-8604-09D200FBF0A1}">
      <dgm:prSet/>
      <dgm:spPr/>
      <dgm:t>
        <a:bodyPr/>
        <a:lstStyle/>
        <a:p>
          <a:endParaRPr lang="en-US"/>
        </a:p>
      </dgm:t>
    </dgm:pt>
    <dgm:pt modelId="{F298C5C1-8CD3-F74A-8E7E-B24BA4B4EF5B}" type="sibTrans" cxnId="{387BBF2A-CC8E-6747-8604-09D200FBF0A1}">
      <dgm:prSet/>
      <dgm:spPr/>
      <dgm:t>
        <a:bodyPr/>
        <a:lstStyle/>
        <a:p>
          <a:endParaRPr lang="en-US"/>
        </a:p>
      </dgm:t>
    </dgm:pt>
    <dgm:pt modelId="{F726E16A-0763-E44C-BC72-4D6C43272D03}">
      <dgm:prSet phldrT="[Text]"/>
      <dgm:spPr/>
      <dgm:t>
        <a:bodyPr/>
        <a:lstStyle/>
        <a:p>
          <a:r>
            <a:rPr lang="en-US" b="0" i="0" u="none" dirty="0"/>
            <a:t>Gastric content : from stomach to peritoneal cavity (including gastric acid)</a:t>
          </a:r>
          <a:endParaRPr lang="en-US" dirty="0"/>
        </a:p>
      </dgm:t>
    </dgm:pt>
    <dgm:pt modelId="{D7C093FA-B3D9-0240-BABD-1EA16645B699}" type="parTrans" cxnId="{92B57FA3-2E3E-154F-95C2-3B3D21A22C11}">
      <dgm:prSet/>
      <dgm:spPr/>
      <dgm:t>
        <a:bodyPr/>
        <a:lstStyle/>
        <a:p>
          <a:endParaRPr lang="en-US"/>
        </a:p>
      </dgm:t>
    </dgm:pt>
    <dgm:pt modelId="{EC29F16E-1F06-534E-B24C-2A5ECCA120E1}" type="sibTrans" cxnId="{92B57FA3-2E3E-154F-95C2-3B3D21A22C11}">
      <dgm:prSet/>
      <dgm:spPr/>
      <dgm:t>
        <a:bodyPr/>
        <a:lstStyle/>
        <a:p>
          <a:endParaRPr lang="en-US"/>
        </a:p>
      </dgm:t>
    </dgm:pt>
    <dgm:pt modelId="{F26FE185-000B-7548-AE73-B5566A8E2AF5}">
      <dgm:prSet phldrT="[Text]"/>
      <dgm:spPr/>
      <dgm:t>
        <a:bodyPr/>
        <a:lstStyle/>
        <a:p>
          <a:r>
            <a:rPr lang="en-US" b="0" i="0" u="none" dirty="0"/>
            <a:t>Chemical peritonitis (inflammation) </a:t>
          </a:r>
          <a:endParaRPr lang="en-US" dirty="0"/>
        </a:p>
      </dgm:t>
    </dgm:pt>
    <dgm:pt modelId="{00F0EA1A-A074-7B49-8093-35EDA902BCC7}" type="parTrans" cxnId="{1B88E01D-B52E-8E4E-B7FF-4363E83B7833}">
      <dgm:prSet/>
      <dgm:spPr/>
      <dgm:t>
        <a:bodyPr/>
        <a:lstStyle/>
        <a:p>
          <a:endParaRPr lang="en-US"/>
        </a:p>
      </dgm:t>
    </dgm:pt>
    <dgm:pt modelId="{42093425-19FE-D94B-80C7-83225B121D3C}" type="sibTrans" cxnId="{1B88E01D-B52E-8E4E-B7FF-4363E83B7833}">
      <dgm:prSet/>
      <dgm:spPr/>
      <dgm:t>
        <a:bodyPr/>
        <a:lstStyle/>
        <a:p>
          <a:endParaRPr lang="en-US"/>
        </a:p>
      </dgm:t>
    </dgm:pt>
    <dgm:pt modelId="{38DB5B6E-33B2-2A45-9AA4-8494BBA6D9A1}" type="pres">
      <dgm:prSet presAssocID="{F2CA7EA1-64A1-6043-A028-0B88629138E1}" presName="outerComposite" presStyleCnt="0">
        <dgm:presLayoutVars>
          <dgm:chMax val="5"/>
          <dgm:dir/>
          <dgm:resizeHandles val="exact"/>
        </dgm:presLayoutVars>
      </dgm:prSet>
      <dgm:spPr/>
    </dgm:pt>
    <dgm:pt modelId="{8EBFC5B5-BE3F-E645-A38E-6BB725CC2CD8}" type="pres">
      <dgm:prSet presAssocID="{F2CA7EA1-64A1-6043-A028-0B88629138E1}" presName="dummyMaxCanvas" presStyleCnt="0">
        <dgm:presLayoutVars/>
      </dgm:prSet>
      <dgm:spPr/>
    </dgm:pt>
    <dgm:pt modelId="{7F365695-136B-CC4E-A7E6-71627DFD34C7}" type="pres">
      <dgm:prSet presAssocID="{F2CA7EA1-64A1-6043-A028-0B88629138E1}" presName="ThreeNodes_1" presStyleLbl="node1" presStyleIdx="0" presStyleCnt="3">
        <dgm:presLayoutVars>
          <dgm:bulletEnabled val="1"/>
        </dgm:presLayoutVars>
      </dgm:prSet>
      <dgm:spPr/>
    </dgm:pt>
    <dgm:pt modelId="{8C18D59F-A241-2343-B137-417DD8CFC7EA}" type="pres">
      <dgm:prSet presAssocID="{F2CA7EA1-64A1-6043-A028-0B88629138E1}" presName="ThreeNodes_2" presStyleLbl="node1" presStyleIdx="1" presStyleCnt="3">
        <dgm:presLayoutVars>
          <dgm:bulletEnabled val="1"/>
        </dgm:presLayoutVars>
      </dgm:prSet>
      <dgm:spPr/>
    </dgm:pt>
    <dgm:pt modelId="{C13BE56F-9210-7445-BCAE-ABA47219481D}" type="pres">
      <dgm:prSet presAssocID="{F2CA7EA1-64A1-6043-A028-0B88629138E1}" presName="ThreeNodes_3" presStyleLbl="node1" presStyleIdx="2" presStyleCnt="3">
        <dgm:presLayoutVars>
          <dgm:bulletEnabled val="1"/>
        </dgm:presLayoutVars>
      </dgm:prSet>
      <dgm:spPr/>
    </dgm:pt>
    <dgm:pt modelId="{0F5A4A9B-908A-464B-A29B-8AC53DE18B6B}" type="pres">
      <dgm:prSet presAssocID="{F2CA7EA1-64A1-6043-A028-0B88629138E1}" presName="ThreeConn_1-2" presStyleLbl="fgAccFollowNode1" presStyleIdx="0" presStyleCnt="2">
        <dgm:presLayoutVars>
          <dgm:bulletEnabled val="1"/>
        </dgm:presLayoutVars>
      </dgm:prSet>
      <dgm:spPr/>
    </dgm:pt>
    <dgm:pt modelId="{228F2530-52CA-FD4E-BF7F-D973F43612BE}" type="pres">
      <dgm:prSet presAssocID="{F2CA7EA1-64A1-6043-A028-0B88629138E1}" presName="ThreeConn_2-3" presStyleLbl="fgAccFollowNode1" presStyleIdx="1" presStyleCnt="2">
        <dgm:presLayoutVars>
          <dgm:bulletEnabled val="1"/>
        </dgm:presLayoutVars>
      </dgm:prSet>
      <dgm:spPr/>
    </dgm:pt>
    <dgm:pt modelId="{52160906-5499-294F-AE83-C5CFE7BEF401}" type="pres">
      <dgm:prSet presAssocID="{F2CA7EA1-64A1-6043-A028-0B88629138E1}" presName="ThreeNodes_1_text" presStyleLbl="node1" presStyleIdx="2" presStyleCnt="3">
        <dgm:presLayoutVars>
          <dgm:bulletEnabled val="1"/>
        </dgm:presLayoutVars>
      </dgm:prSet>
      <dgm:spPr/>
    </dgm:pt>
    <dgm:pt modelId="{030C3CA0-91DB-9647-91F6-5006BD8105B2}" type="pres">
      <dgm:prSet presAssocID="{F2CA7EA1-64A1-6043-A028-0B88629138E1}" presName="ThreeNodes_2_text" presStyleLbl="node1" presStyleIdx="2" presStyleCnt="3">
        <dgm:presLayoutVars>
          <dgm:bulletEnabled val="1"/>
        </dgm:presLayoutVars>
      </dgm:prSet>
      <dgm:spPr/>
    </dgm:pt>
    <dgm:pt modelId="{11B9D2E1-1375-D044-9618-AA68D35BDD41}" type="pres">
      <dgm:prSet presAssocID="{F2CA7EA1-64A1-6043-A028-0B88629138E1}" presName="ThreeNodes_3_text" presStyleLbl="node1" presStyleIdx="2" presStyleCnt="3">
        <dgm:presLayoutVars>
          <dgm:bulletEnabled val="1"/>
        </dgm:presLayoutVars>
      </dgm:prSet>
      <dgm:spPr/>
    </dgm:pt>
  </dgm:ptLst>
  <dgm:cxnLst>
    <dgm:cxn modelId="{1B88E01D-B52E-8E4E-B7FF-4363E83B7833}" srcId="{F2CA7EA1-64A1-6043-A028-0B88629138E1}" destId="{F26FE185-000B-7548-AE73-B5566A8E2AF5}" srcOrd="2" destOrd="0" parTransId="{00F0EA1A-A074-7B49-8093-35EDA902BCC7}" sibTransId="{42093425-19FE-D94B-80C7-83225B121D3C}"/>
    <dgm:cxn modelId="{EC583125-391C-E644-83CB-E772EC6DAB24}" type="presOf" srcId="{75F590F7-6E74-6240-B115-EE9DAB9ECF75}" destId="{7F365695-136B-CC4E-A7E6-71627DFD34C7}" srcOrd="0" destOrd="0" presId="urn:microsoft.com/office/officeart/2005/8/layout/vProcess5"/>
    <dgm:cxn modelId="{387BBF2A-CC8E-6747-8604-09D200FBF0A1}" srcId="{F2CA7EA1-64A1-6043-A028-0B88629138E1}" destId="{75F590F7-6E74-6240-B115-EE9DAB9ECF75}" srcOrd="0" destOrd="0" parTransId="{3A389FE4-A677-6E45-B6D4-328EE9D174EF}" sibTransId="{F298C5C1-8CD3-F74A-8E7E-B24BA4B4EF5B}"/>
    <dgm:cxn modelId="{0C37EA5F-3A21-074B-9959-52F5150C7C97}" type="presOf" srcId="{F26FE185-000B-7548-AE73-B5566A8E2AF5}" destId="{11B9D2E1-1375-D044-9618-AA68D35BDD41}" srcOrd="1" destOrd="0" presId="urn:microsoft.com/office/officeart/2005/8/layout/vProcess5"/>
    <dgm:cxn modelId="{DB264762-1D5B-1245-BD58-75AC03CF46B0}" type="presOf" srcId="{F2CA7EA1-64A1-6043-A028-0B88629138E1}" destId="{38DB5B6E-33B2-2A45-9AA4-8494BBA6D9A1}" srcOrd="0" destOrd="0" presId="urn:microsoft.com/office/officeart/2005/8/layout/vProcess5"/>
    <dgm:cxn modelId="{92B57FA3-2E3E-154F-95C2-3B3D21A22C11}" srcId="{F2CA7EA1-64A1-6043-A028-0B88629138E1}" destId="{F726E16A-0763-E44C-BC72-4D6C43272D03}" srcOrd="1" destOrd="0" parTransId="{D7C093FA-B3D9-0240-BABD-1EA16645B699}" sibTransId="{EC29F16E-1F06-534E-B24C-2A5ECCA120E1}"/>
    <dgm:cxn modelId="{C1815BB0-E28C-A947-BF0E-022B2A7AE5CF}" type="presOf" srcId="{F298C5C1-8CD3-F74A-8E7E-B24BA4B4EF5B}" destId="{0F5A4A9B-908A-464B-A29B-8AC53DE18B6B}" srcOrd="0" destOrd="0" presId="urn:microsoft.com/office/officeart/2005/8/layout/vProcess5"/>
    <dgm:cxn modelId="{DB6B54B5-6ADE-6945-AF85-1C70EF74F9DB}" type="presOf" srcId="{F726E16A-0763-E44C-BC72-4D6C43272D03}" destId="{030C3CA0-91DB-9647-91F6-5006BD8105B2}" srcOrd="1" destOrd="0" presId="urn:microsoft.com/office/officeart/2005/8/layout/vProcess5"/>
    <dgm:cxn modelId="{F1AC1DBF-AC6E-0049-BB70-6854347B2A1A}" type="presOf" srcId="{F726E16A-0763-E44C-BC72-4D6C43272D03}" destId="{8C18D59F-A241-2343-B137-417DD8CFC7EA}" srcOrd="0" destOrd="0" presId="urn:microsoft.com/office/officeart/2005/8/layout/vProcess5"/>
    <dgm:cxn modelId="{38D579C9-3AA1-D949-8DC9-654124DB557B}" type="presOf" srcId="{EC29F16E-1F06-534E-B24C-2A5ECCA120E1}" destId="{228F2530-52CA-FD4E-BF7F-D973F43612BE}" srcOrd="0" destOrd="0" presId="urn:microsoft.com/office/officeart/2005/8/layout/vProcess5"/>
    <dgm:cxn modelId="{325057E5-60AF-EF4C-9C6B-F278B6E8540A}" type="presOf" srcId="{75F590F7-6E74-6240-B115-EE9DAB9ECF75}" destId="{52160906-5499-294F-AE83-C5CFE7BEF401}" srcOrd="1" destOrd="0" presId="urn:microsoft.com/office/officeart/2005/8/layout/vProcess5"/>
    <dgm:cxn modelId="{2926F2EC-8D29-904E-BE51-15AFCA230EFF}" type="presOf" srcId="{F26FE185-000B-7548-AE73-B5566A8E2AF5}" destId="{C13BE56F-9210-7445-BCAE-ABA47219481D}" srcOrd="0" destOrd="0" presId="urn:microsoft.com/office/officeart/2005/8/layout/vProcess5"/>
    <dgm:cxn modelId="{04482119-8EA1-D74D-9BAF-F336C7D80429}" type="presParOf" srcId="{38DB5B6E-33B2-2A45-9AA4-8494BBA6D9A1}" destId="{8EBFC5B5-BE3F-E645-A38E-6BB725CC2CD8}" srcOrd="0" destOrd="0" presId="urn:microsoft.com/office/officeart/2005/8/layout/vProcess5"/>
    <dgm:cxn modelId="{F4FDFC8A-A8DE-2B4D-AED2-4DC8DEC7C213}" type="presParOf" srcId="{38DB5B6E-33B2-2A45-9AA4-8494BBA6D9A1}" destId="{7F365695-136B-CC4E-A7E6-71627DFD34C7}" srcOrd="1" destOrd="0" presId="urn:microsoft.com/office/officeart/2005/8/layout/vProcess5"/>
    <dgm:cxn modelId="{477387CA-AA79-A44A-82C2-F42EB7F1F457}" type="presParOf" srcId="{38DB5B6E-33B2-2A45-9AA4-8494BBA6D9A1}" destId="{8C18D59F-A241-2343-B137-417DD8CFC7EA}" srcOrd="2" destOrd="0" presId="urn:microsoft.com/office/officeart/2005/8/layout/vProcess5"/>
    <dgm:cxn modelId="{2C0C61F8-3228-6A48-B062-02F31E92BF77}" type="presParOf" srcId="{38DB5B6E-33B2-2A45-9AA4-8494BBA6D9A1}" destId="{C13BE56F-9210-7445-BCAE-ABA47219481D}" srcOrd="3" destOrd="0" presId="urn:microsoft.com/office/officeart/2005/8/layout/vProcess5"/>
    <dgm:cxn modelId="{F9F8FEAE-B397-A349-86BC-1D3B14835B16}" type="presParOf" srcId="{38DB5B6E-33B2-2A45-9AA4-8494BBA6D9A1}" destId="{0F5A4A9B-908A-464B-A29B-8AC53DE18B6B}" srcOrd="4" destOrd="0" presId="urn:microsoft.com/office/officeart/2005/8/layout/vProcess5"/>
    <dgm:cxn modelId="{B763D89C-82CF-E84F-9BFC-AD0A2120A003}" type="presParOf" srcId="{38DB5B6E-33B2-2A45-9AA4-8494BBA6D9A1}" destId="{228F2530-52CA-FD4E-BF7F-D973F43612BE}" srcOrd="5" destOrd="0" presId="urn:microsoft.com/office/officeart/2005/8/layout/vProcess5"/>
    <dgm:cxn modelId="{5AC62364-3B28-6347-8F28-0CE5190B92E8}" type="presParOf" srcId="{38DB5B6E-33B2-2A45-9AA4-8494BBA6D9A1}" destId="{52160906-5499-294F-AE83-C5CFE7BEF401}" srcOrd="6" destOrd="0" presId="urn:microsoft.com/office/officeart/2005/8/layout/vProcess5"/>
    <dgm:cxn modelId="{EF711514-88B8-AE42-96B8-67EF39244E2E}" type="presParOf" srcId="{38DB5B6E-33B2-2A45-9AA4-8494BBA6D9A1}" destId="{030C3CA0-91DB-9647-91F6-5006BD8105B2}" srcOrd="7" destOrd="0" presId="urn:microsoft.com/office/officeart/2005/8/layout/vProcess5"/>
    <dgm:cxn modelId="{AF0824ED-88C5-264F-A3AC-BAA4FA9A631B}" type="presParOf" srcId="{38DB5B6E-33B2-2A45-9AA4-8494BBA6D9A1}" destId="{11B9D2E1-1375-D044-9618-AA68D35BDD41}"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2CF325B-5C91-8C41-BDB5-38145C9C74EB}" type="doc">
      <dgm:prSet loTypeId="urn:microsoft.com/office/officeart/2005/8/layout/vProcess5" loCatId="" qsTypeId="urn:microsoft.com/office/officeart/2005/8/quickstyle/simple3" qsCatId="simple" csTypeId="urn:microsoft.com/office/officeart/2005/8/colors/colorful1#4" csCatId="colorful" phldr="1"/>
      <dgm:spPr/>
      <dgm:t>
        <a:bodyPr/>
        <a:lstStyle/>
        <a:p>
          <a:endParaRPr lang="en-US"/>
        </a:p>
      </dgm:t>
    </dgm:pt>
    <dgm:pt modelId="{9843AC7C-2E23-0943-9197-9FC4D758BFB6}">
      <dgm:prSet phldrT="[Text]"/>
      <dgm:spPr/>
      <dgm:t>
        <a:bodyPr/>
        <a:lstStyle/>
        <a:p>
          <a:r>
            <a:rPr lang="en-US" b="0" i="0" u="none" dirty="0"/>
            <a:t>Peritoneum reaction to stage 1</a:t>
          </a:r>
          <a:endParaRPr lang="en-US" dirty="0"/>
        </a:p>
      </dgm:t>
    </dgm:pt>
    <dgm:pt modelId="{354D2FFA-21C8-ED44-9CE8-A0803BC43730}" type="parTrans" cxnId="{5FB9B7EE-2EC8-D343-8F90-39DE697CD713}">
      <dgm:prSet/>
      <dgm:spPr/>
      <dgm:t>
        <a:bodyPr/>
        <a:lstStyle/>
        <a:p>
          <a:endParaRPr lang="en-US"/>
        </a:p>
      </dgm:t>
    </dgm:pt>
    <dgm:pt modelId="{420DF48A-946B-0142-8C6A-6F2952A7035C}" type="sibTrans" cxnId="{5FB9B7EE-2EC8-D343-8F90-39DE697CD713}">
      <dgm:prSet/>
      <dgm:spPr/>
      <dgm:t>
        <a:bodyPr/>
        <a:lstStyle/>
        <a:p>
          <a:endParaRPr lang="en-US"/>
        </a:p>
      </dgm:t>
    </dgm:pt>
    <dgm:pt modelId="{A4D6EE95-AC13-E14E-953A-7E80B952BDD4}">
      <dgm:prSet phldrT="[Text]"/>
      <dgm:spPr/>
      <dgm:t>
        <a:bodyPr/>
        <a:lstStyle/>
        <a:p>
          <a:r>
            <a:rPr lang="en-US" b="0" i="0" u="none" dirty="0"/>
            <a:t>Production of large amount of fluid to neutralize the acid</a:t>
          </a:r>
          <a:endParaRPr lang="en-US" dirty="0"/>
        </a:p>
      </dgm:t>
    </dgm:pt>
    <dgm:pt modelId="{1A40CD2D-5E9F-0A42-AC03-E65070771FB9}" type="parTrans" cxnId="{A9709405-EF96-404F-9FE2-9152C34E8577}">
      <dgm:prSet/>
      <dgm:spPr/>
      <dgm:t>
        <a:bodyPr/>
        <a:lstStyle/>
        <a:p>
          <a:endParaRPr lang="en-US"/>
        </a:p>
      </dgm:t>
    </dgm:pt>
    <dgm:pt modelId="{65C04306-7D56-F34A-B6EA-242FE39513D6}" type="sibTrans" cxnId="{A9709405-EF96-404F-9FE2-9152C34E8577}">
      <dgm:prSet/>
      <dgm:spPr/>
      <dgm:t>
        <a:bodyPr/>
        <a:lstStyle/>
        <a:p>
          <a:endParaRPr lang="en-US"/>
        </a:p>
      </dgm:t>
    </dgm:pt>
    <dgm:pt modelId="{46D5A52C-C731-334F-8E94-D5A5ABC22C0B}">
      <dgm:prSet phldrT="[Text]"/>
      <dgm:spPr/>
      <dgm:t>
        <a:bodyPr/>
        <a:lstStyle/>
        <a:p>
          <a:r>
            <a:rPr lang="en-US" b="0" i="0" u="none" dirty="0"/>
            <a:t>Pain decreases for 3-6 hours </a:t>
          </a:r>
          <a:endParaRPr lang="en-US" dirty="0"/>
        </a:p>
      </dgm:t>
    </dgm:pt>
    <dgm:pt modelId="{1FA144CA-8189-3E4E-8B18-801A2AF0DEEA}" type="parTrans" cxnId="{E43003AD-1D87-7D47-B875-CAC173A66818}">
      <dgm:prSet/>
      <dgm:spPr/>
      <dgm:t>
        <a:bodyPr/>
        <a:lstStyle/>
        <a:p>
          <a:endParaRPr lang="en-US"/>
        </a:p>
      </dgm:t>
    </dgm:pt>
    <dgm:pt modelId="{DD60EDDB-2F7D-9C4D-975B-1E26E874CF06}" type="sibTrans" cxnId="{E43003AD-1D87-7D47-B875-CAC173A66818}">
      <dgm:prSet/>
      <dgm:spPr/>
      <dgm:t>
        <a:bodyPr/>
        <a:lstStyle/>
        <a:p>
          <a:endParaRPr lang="en-US"/>
        </a:p>
      </dgm:t>
    </dgm:pt>
    <dgm:pt modelId="{FB05F678-79D4-AD45-BC90-FC2C16DB0FEE}" type="pres">
      <dgm:prSet presAssocID="{D2CF325B-5C91-8C41-BDB5-38145C9C74EB}" presName="outerComposite" presStyleCnt="0">
        <dgm:presLayoutVars>
          <dgm:chMax val="5"/>
          <dgm:dir/>
          <dgm:resizeHandles val="exact"/>
        </dgm:presLayoutVars>
      </dgm:prSet>
      <dgm:spPr/>
    </dgm:pt>
    <dgm:pt modelId="{59461E4A-2B88-7B4E-9D6C-1F640DF03DED}" type="pres">
      <dgm:prSet presAssocID="{D2CF325B-5C91-8C41-BDB5-38145C9C74EB}" presName="dummyMaxCanvas" presStyleCnt="0">
        <dgm:presLayoutVars/>
      </dgm:prSet>
      <dgm:spPr/>
    </dgm:pt>
    <dgm:pt modelId="{1EAEFB61-5ADA-A541-9178-340FFFB75710}" type="pres">
      <dgm:prSet presAssocID="{D2CF325B-5C91-8C41-BDB5-38145C9C74EB}" presName="ThreeNodes_1" presStyleLbl="node1" presStyleIdx="0" presStyleCnt="3">
        <dgm:presLayoutVars>
          <dgm:bulletEnabled val="1"/>
        </dgm:presLayoutVars>
      </dgm:prSet>
      <dgm:spPr/>
    </dgm:pt>
    <dgm:pt modelId="{D810BD41-36CF-8F42-8FBA-7492EEC42B32}" type="pres">
      <dgm:prSet presAssocID="{D2CF325B-5C91-8C41-BDB5-38145C9C74EB}" presName="ThreeNodes_2" presStyleLbl="node1" presStyleIdx="1" presStyleCnt="3">
        <dgm:presLayoutVars>
          <dgm:bulletEnabled val="1"/>
        </dgm:presLayoutVars>
      </dgm:prSet>
      <dgm:spPr/>
    </dgm:pt>
    <dgm:pt modelId="{E25FA96A-9CA4-A54A-97BA-80D619676754}" type="pres">
      <dgm:prSet presAssocID="{D2CF325B-5C91-8C41-BDB5-38145C9C74EB}" presName="ThreeNodes_3" presStyleLbl="node1" presStyleIdx="2" presStyleCnt="3">
        <dgm:presLayoutVars>
          <dgm:bulletEnabled val="1"/>
        </dgm:presLayoutVars>
      </dgm:prSet>
      <dgm:spPr/>
    </dgm:pt>
    <dgm:pt modelId="{F481138A-C579-C54B-B794-0E488377A360}" type="pres">
      <dgm:prSet presAssocID="{D2CF325B-5C91-8C41-BDB5-38145C9C74EB}" presName="ThreeConn_1-2" presStyleLbl="fgAccFollowNode1" presStyleIdx="0" presStyleCnt="2">
        <dgm:presLayoutVars>
          <dgm:bulletEnabled val="1"/>
        </dgm:presLayoutVars>
      </dgm:prSet>
      <dgm:spPr/>
    </dgm:pt>
    <dgm:pt modelId="{569683D0-995E-3E40-9DEF-27E569704014}" type="pres">
      <dgm:prSet presAssocID="{D2CF325B-5C91-8C41-BDB5-38145C9C74EB}" presName="ThreeConn_2-3" presStyleLbl="fgAccFollowNode1" presStyleIdx="1" presStyleCnt="2">
        <dgm:presLayoutVars>
          <dgm:bulletEnabled val="1"/>
        </dgm:presLayoutVars>
      </dgm:prSet>
      <dgm:spPr/>
    </dgm:pt>
    <dgm:pt modelId="{CA8F95E4-193A-EB48-B1D4-D1AE8E78413F}" type="pres">
      <dgm:prSet presAssocID="{D2CF325B-5C91-8C41-BDB5-38145C9C74EB}" presName="ThreeNodes_1_text" presStyleLbl="node1" presStyleIdx="2" presStyleCnt="3">
        <dgm:presLayoutVars>
          <dgm:bulletEnabled val="1"/>
        </dgm:presLayoutVars>
      </dgm:prSet>
      <dgm:spPr/>
    </dgm:pt>
    <dgm:pt modelId="{4CBF2A8E-B86D-CC4D-BE39-D05F59EE92BA}" type="pres">
      <dgm:prSet presAssocID="{D2CF325B-5C91-8C41-BDB5-38145C9C74EB}" presName="ThreeNodes_2_text" presStyleLbl="node1" presStyleIdx="2" presStyleCnt="3">
        <dgm:presLayoutVars>
          <dgm:bulletEnabled val="1"/>
        </dgm:presLayoutVars>
      </dgm:prSet>
      <dgm:spPr/>
    </dgm:pt>
    <dgm:pt modelId="{03556398-230D-1D4D-923E-8DB2D09DAC9A}" type="pres">
      <dgm:prSet presAssocID="{D2CF325B-5C91-8C41-BDB5-38145C9C74EB}" presName="ThreeNodes_3_text" presStyleLbl="node1" presStyleIdx="2" presStyleCnt="3">
        <dgm:presLayoutVars>
          <dgm:bulletEnabled val="1"/>
        </dgm:presLayoutVars>
      </dgm:prSet>
      <dgm:spPr/>
    </dgm:pt>
  </dgm:ptLst>
  <dgm:cxnLst>
    <dgm:cxn modelId="{A9709405-EF96-404F-9FE2-9152C34E8577}" srcId="{D2CF325B-5C91-8C41-BDB5-38145C9C74EB}" destId="{A4D6EE95-AC13-E14E-953A-7E80B952BDD4}" srcOrd="1" destOrd="0" parTransId="{1A40CD2D-5E9F-0A42-AC03-E65070771FB9}" sibTransId="{65C04306-7D56-F34A-B6EA-242FE39513D6}"/>
    <dgm:cxn modelId="{B25AD010-04D8-DE4E-A26E-828EAFC4636E}" type="presOf" srcId="{A4D6EE95-AC13-E14E-953A-7E80B952BDD4}" destId="{D810BD41-36CF-8F42-8FBA-7492EEC42B32}" srcOrd="0" destOrd="0" presId="urn:microsoft.com/office/officeart/2005/8/layout/vProcess5"/>
    <dgm:cxn modelId="{5DAA272B-2951-9245-98BA-170EFBEBB2A4}" type="presOf" srcId="{9843AC7C-2E23-0943-9197-9FC4D758BFB6}" destId="{1EAEFB61-5ADA-A541-9178-340FFFB75710}" srcOrd="0" destOrd="0" presId="urn:microsoft.com/office/officeart/2005/8/layout/vProcess5"/>
    <dgm:cxn modelId="{DDF2783A-1085-FE43-AFC4-A87324757D7D}" type="presOf" srcId="{D2CF325B-5C91-8C41-BDB5-38145C9C74EB}" destId="{FB05F678-79D4-AD45-BC90-FC2C16DB0FEE}" srcOrd="0" destOrd="0" presId="urn:microsoft.com/office/officeart/2005/8/layout/vProcess5"/>
    <dgm:cxn modelId="{C927C761-720F-E144-8E9F-07E34953FBCC}" type="presOf" srcId="{420DF48A-946B-0142-8C6A-6F2952A7035C}" destId="{F481138A-C579-C54B-B794-0E488377A360}" srcOrd="0" destOrd="0" presId="urn:microsoft.com/office/officeart/2005/8/layout/vProcess5"/>
    <dgm:cxn modelId="{A3A82447-693D-1549-8496-DD847095CD02}" type="presOf" srcId="{65C04306-7D56-F34A-B6EA-242FE39513D6}" destId="{569683D0-995E-3E40-9DEF-27E569704014}" srcOrd="0" destOrd="0" presId="urn:microsoft.com/office/officeart/2005/8/layout/vProcess5"/>
    <dgm:cxn modelId="{F0483C88-A5B7-0B4E-92E7-717C41F1F856}" type="presOf" srcId="{A4D6EE95-AC13-E14E-953A-7E80B952BDD4}" destId="{4CBF2A8E-B86D-CC4D-BE39-D05F59EE92BA}" srcOrd="1" destOrd="0" presId="urn:microsoft.com/office/officeart/2005/8/layout/vProcess5"/>
    <dgm:cxn modelId="{5EE21DAC-C8D5-1343-8633-3EF920AF2E44}" type="presOf" srcId="{9843AC7C-2E23-0943-9197-9FC4D758BFB6}" destId="{CA8F95E4-193A-EB48-B1D4-D1AE8E78413F}" srcOrd="1" destOrd="0" presId="urn:microsoft.com/office/officeart/2005/8/layout/vProcess5"/>
    <dgm:cxn modelId="{E43003AD-1D87-7D47-B875-CAC173A66818}" srcId="{D2CF325B-5C91-8C41-BDB5-38145C9C74EB}" destId="{46D5A52C-C731-334F-8E94-D5A5ABC22C0B}" srcOrd="2" destOrd="0" parTransId="{1FA144CA-8189-3E4E-8B18-801A2AF0DEEA}" sibTransId="{DD60EDDB-2F7D-9C4D-975B-1E26E874CF06}"/>
    <dgm:cxn modelId="{9D1BBDBC-8820-3840-84CC-4F36C81839D2}" type="presOf" srcId="{46D5A52C-C731-334F-8E94-D5A5ABC22C0B}" destId="{E25FA96A-9CA4-A54A-97BA-80D619676754}" srcOrd="0" destOrd="0" presId="urn:microsoft.com/office/officeart/2005/8/layout/vProcess5"/>
    <dgm:cxn modelId="{5FB9B7EE-2EC8-D343-8F90-39DE697CD713}" srcId="{D2CF325B-5C91-8C41-BDB5-38145C9C74EB}" destId="{9843AC7C-2E23-0943-9197-9FC4D758BFB6}" srcOrd="0" destOrd="0" parTransId="{354D2FFA-21C8-ED44-9CE8-A0803BC43730}" sibTransId="{420DF48A-946B-0142-8C6A-6F2952A7035C}"/>
    <dgm:cxn modelId="{023B5EF8-67BC-C246-BECB-ED09E7493D11}" type="presOf" srcId="{46D5A52C-C731-334F-8E94-D5A5ABC22C0B}" destId="{03556398-230D-1D4D-923E-8DB2D09DAC9A}" srcOrd="1" destOrd="0" presId="urn:microsoft.com/office/officeart/2005/8/layout/vProcess5"/>
    <dgm:cxn modelId="{F0BCB72C-3B6D-9143-B94B-606C0DB72BCA}" type="presParOf" srcId="{FB05F678-79D4-AD45-BC90-FC2C16DB0FEE}" destId="{59461E4A-2B88-7B4E-9D6C-1F640DF03DED}" srcOrd="0" destOrd="0" presId="urn:microsoft.com/office/officeart/2005/8/layout/vProcess5"/>
    <dgm:cxn modelId="{37F62761-94DE-6C46-9C40-C465AA7CEF89}" type="presParOf" srcId="{FB05F678-79D4-AD45-BC90-FC2C16DB0FEE}" destId="{1EAEFB61-5ADA-A541-9178-340FFFB75710}" srcOrd="1" destOrd="0" presId="urn:microsoft.com/office/officeart/2005/8/layout/vProcess5"/>
    <dgm:cxn modelId="{1028D60E-31CB-5B41-AF75-7DE139A469C8}" type="presParOf" srcId="{FB05F678-79D4-AD45-BC90-FC2C16DB0FEE}" destId="{D810BD41-36CF-8F42-8FBA-7492EEC42B32}" srcOrd="2" destOrd="0" presId="urn:microsoft.com/office/officeart/2005/8/layout/vProcess5"/>
    <dgm:cxn modelId="{2400E34B-6EF0-1148-A4CD-18B7D6749FAA}" type="presParOf" srcId="{FB05F678-79D4-AD45-BC90-FC2C16DB0FEE}" destId="{E25FA96A-9CA4-A54A-97BA-80D619676754}" srcOrd="3" destOrd="0" presId="urn:microsoft.com/office/officeart/2005/8/layout/vProcess5"/>
    <dgm:cxn modelId="{815D2916-AFB9-EE40-A372-62054176F1E9}" type="presParOf" srcId="{FB05F678-79D4-AD45-BC90-FC2C16DB0FEE}" destId="{F481138A-C579-C54B-B794-0E488377A360}" srcOrd="4" destOrd="0" presId="urn:microsoft.com/office/officeart/2005/8/layout/vProcess5"/>
    <dgm:cxn modelId="{49A7311D-A050-454A-9DD1-F202A8EA057B}" type="presParOf" srcId="{FB05F678-79D4-AD45-BC90-FC2C16DB0FEE}" destId="{569683D0-995E-3E40-9DEF-27E569704014}" srcOrd="5" destOrd="0" presId="urn:microsoft.com/office/officeart/2005/8/layout/vProcess5"/>
    <dgm:cxn modelId="{5AE2B73A-49AB-7C43-854C-65D59EE437C1}" type="presParOf" srcId="{FB05F678-79D4-AD45-BC90-FC2C16DB0FEE}" destId="{CA8F95E4-193A-EB48-B1D4-D1AE8E78413F}" srcOrd="6" destOrd="0" presId="urn:microsoft.com/office/officeart/2005/8/layout/vProcess5"/>
    <dgm:cxn modelId="{0E299DE0-16B1-1843-A01B-CAC3D131DCF6}" type="presParOf" srcId="{FB05F678-79D4-AD45-BC90-FC2C16DB0FEE}" destId="{4CBF2A8E-B86D-CC4D-BE39-D05F59EE92BA}" srcOrd="7" destOrd="0" presId="urn:microsoft.com/office/officeart/2005/8/layout/vProcess5"/>
    <dgm:cxn modelId="{F0C91176-8F53-0442-935D-8056BD7242BF}" type="presParOf" srcId="{FB05F678-79D4-AD45-BC90-FC2C16DB0FEE}" destId="{03556398-230D-1D4D-923E-8DB2D09DAC9A}"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D9D16E1-3571-9B40-A534-587F62A5C590}" type="doc">
      <dgm:prSet loTypeId="urn:microsoft.com/office/officeart/2005/8/layout/vProcess5" loCatId="" qsTypeId="urn:microsoft.com/office/officeart/2005/8/quickstyle/simple1" qsCatId="simple" csTypeId="urn:microsoft.com/office/officeart/2005/8/colors/colorful1#5" csCatId="colorful" phldr="1"/>
      <dgm:spPr/>
      <dgm:t>
        <a:bodyPr/>
        <a:lstStyle/>
        <a:p>
          <a:endParaRPr lang="en-US"/>
        </a:p>
      </dgm:t>
    </dgm:pt>
    <dgm:pt modelId="{A60EC0CC-E132-5840-8F30-6803AEE371E2}">
      <dgm:prSet phldrT="[Text]"/>
      <dgm:spPr/>
      <dgm:t>
        <a:bodyPr/>
        <a:lstStyle/>
        <a:p>
          <a:r>
            <a:rPr lang="en-US" b="0" i="0" u="none" dirty="0"/>
            <a:t>Bacteria flourish because of decreased HCL and loss of its antiseptic effect + they migrate to the peritoneal cavity</a:t>
          </a:r>
          <a:endParaRPr lang="en-US" dirty="0"/>
        </a:p>
      </dgm:t>
    </dgm:pt>
    <dgm:pt modelId="{E5B73554-5104-F843-BF28-1FE68A1CBD84}" type="parTrans" cxnId="{9FDD9A59-8801-D548-8B84-44A52DE4B753}">
      <dgm:prSet/>
      <dgm:spPr/>
      <dgm:t>
        <a:bodyPr/>
        <a:lstStyle/>
        <a:p>
          <a:endParaRPr lang="en-US"/>
        </a:p>
      </dgm:t>
    </dgm:pt>
    <dgm:pt modelId="{A6A2EFEE-37E5-A140-A530-F5C1EC8E14A7}" type="sibTrans" cxnId="{9FDD9A59-8801-D548-8B84-44A52DE4B753}">
      <dgm:prSet/>
      <dgm:spPr/>
      <dgm:t>
        <a:bodyPr/>
        <a:lstStyle/>
        <a:p>
          <a:endParaRPr lang="en-US"/>
        </a:p>
      </dgm:t>
    </dgm:pt>
    <dgm:pt modelId="{0C679B7F-D2DC-4E43-BB5D-A1713A4F6B3F}">
      <dgm:prSet phldrT="[Text]"/>
      <dgm:spPr/>
      <dgm:t>
        <a:bodyPr/>
        <a:lstStyle/>
        <a:p>
          <a:r>
            <a:rPr lang="en-US" b="0" i="0" u="none" dirty="0"/>
            <a:t>Diffuse bacterial peritonitis/Septic peritonitis in 6-12 hours.</a:t>
          </a:r>
        </a:p>
        <a:p>
          <a:endParaRPr lang="en-US" dirty="0"/>
        </a:p>
      </dgm:t>
    </dgm:pt>
    <dgm:pt modelId="{603A0C92-4D40-A842-A7BB-CE72F5826BBB}" type="parTrans" cxnId="{89F4C133-3327-C84E-BACE-312BF99F90B2}">
      <dgm:prSet/>
      <dgm:spPr/>
      <dgm:t>
        <a:bodyPr/>
        <a:lstStyle/>
        <a:p>
          <a:endParaRPr lang="en-US"/>
        </a:p>
      </dgm:t>
    </dgm:pt>
    <dgm:pt modelId="{BC025E79-5713-BA46-ABE3-2433E65E9ADF}" type="sibTrans" cxnId="{89F4C133-3327-C84E-BACE-312BF99F90B2}">
      <dgm:prSet/>
      <dgm:spPr/>
      <dgm:t>
        <a:bodyPr/>
        <a:lstStyle/>
        <a:p>
          <a:endParaRPr lang="en-US"/>
        </a:p>
      </dgm:t>
    </dgm:pt>
    <dgm:pt modelId="{AD3339A1-CFE0-164B-A266-13A0EB9FF816}" type="pres">
      <dgm:prSet presAssocID="{0D9D16E1-3571-9B40-A534-587F62A5C590}" presName="outerComposite" presStyleCnt="0">
        <dgm:presLayoutVars>
          <dgm:chMax val="5"/>
          <dgm:dir/>
          <dgm:resizeHandles val="exact"/>
        </dgm:presLayoutVars>
      </dgm:prSet>
      <dgm:spPr/>
    </dgm:pt>
    <dgm:pt modelId="{1D69B720-6B48-024B-A2C2-F501258DB312}" type="pres">
      <dgm:prSet presAssocID="{0D9D16E1-3571-9B40-A534-587F62A5C590}" presName="dummyMaxCanvas" presStyleCnt="0">
        <dgm:presLayoutVars/>
      </dgm:prSet>
      <dgm:spPr/>
    </dgm:pt>
    <dgm:pt modelId="{C5A9604B-C64D-A644-ADFD-BD498C67E586}" type="pres">
      <dgm:prSet presAssocID="{0D9D16E1-3571-9B40-A534-587F62A5C590}" presName="TwoNodes_1" presStyleLbl="node1" presStyleIdx="0" presStyleCnt="2">
        <dgm:presLayoutVars>
          <dgm:bulletEnabled val="1"/>
        </dgm:presLayoutVars>
      </dgm:prSet>
      <dgm:spPr/>
    </dgm:pt>
    <dgm:pt modelId="{3C0B01B6-9D39-1146-AA0A-9232802DED52}" type="pres">
      <dgm:prSet presAssocID="{0D9D16E1-3571-9B40-A534-587F62A5C590}" presName="TwoNodes_2" presStyleLbl="node1" presStyleIdx="1" presStyleCnt="2">
        <dgm:presLayoutVars>
          <dgm:bulletEnabled val="1"/>
        </dgm:presLayoutVars>
      </dgm:prSet>
      <dgm:spPr/>
    </dgm:pt>
    <dgm:pt modelId="{88E74896-16D5-2443-A292-F533A15B26DE}" type="pres">
      <dgm:prSet presAssocID="{0D9D16E1-3571-9B40-A534-587F62A5C590}" presName="TwoConn_1-2" presStyleLbl="fgAccFollowNode1" presStyleIdx="0" presStyleCnt="1">
        <dgm:presLayoutVars>
          <dgm:bulletEnabled val="1"/>
        </dgm:presLayoutVars>
      </dgm:prSet>
      <dgm:spPr/>
    </dgm:pt>
    <dgm:pt modelId="{80A995C7-DD1A-054D-BE90-10D4F91022C5}" type="pres">
      <dgm:prSet presAssocID="{0D9D16E1-3571-9B40-A534-587F62A5C590}" presName="TwoNodes_1_text" presStyleLbl="node1" presStyleIdx="1" presStyleCnt="2">
        <dgm:presLayoutVars>
          <dgm:bulletEnabled val="1"/>
        </dgm:presLayoutVars>
      </dgm:prSet>
      <dgm:spPr/>
    </dgm:pt>
    <dgm:pt modelId="{C0CCA967-1638-744C-BE3E-CBC24810B364}" type="pres">
      <dgm:prSet presAssocID="{0D9D16E1-3571-9B40-A534-587F62A5C590}" presName="TwoNodes_2_text" presStyleLbl="node1" presStyleIdx="1" presStyleCnt="2">
        <dgm:presLayoutVars>
          <dgm:bulletEnabled val="1"/>
        </dgm:presLayoutVars>
      </dgm:prSet>
      <dgm:spPr/>
    </dgm:pt>
  </dgm:ptLst>
  <dgm:cxnLst>
    <dgm:cxn modelId="{63417229-3476-2B4A-80A0-1F2F754C09DD}" type="presOf" srcId="{A60EC0CC-E132-5840-8F30-6803AEE371E2}" destId="{C5A9604B-C64D-A644-ADFD-BD498C67E586}" srcOrd="0" destOrd="0" presId="urn:microsoft.com/office/officeart/2005/8/layout/vProcess5"/>
    <dgm:cxn modelId="{89F4C133-3327-C84E-BACE-312BF99F90B2}" srcId="{0D9D16E1-3571-9B40-A534-587F62A5C590}" destId="{0C679B7F-D2DC-4E43-BB5D-A1713A4F6B3F}" srcOrd="1" destOrd="0" parTransId="{603A0C92-4D40-A842-A7BB-CE72F5826BBB}" sibTransId="{BC025E79-5713-BA46-ABE3-2433E65E9ADF}"/>
    <dgm:cxn modelId="{FC516842-6233-7C4C-941B-01EB6B937E8A}" type="presOf" srcId="{0C679B7F-D2DC-4E43-BB5D-A1713A4F6B3F}" destId="{3C0B01B6-9D39-1146-AA0A-9232802DED52}" srcOrd="0" destOrd="0" presId="urn:microsoft.com/office/officeart/2005/8/layout/vProcess5"/>
    <dgm:cxn modelId="{D3EEAA74-B547-4F4A-ABC7-2E91305D1D1C}" type="presOf" srcId="{0C679B7F-D2DC-4E43-BB5D-A1713A4F6B3F}" destId="{C0CCA967-1638-744C-BE3E-CBC24810B364}" srcOrd="1" destOrd="0" presId="urn:microsoft.com/office/officeart/2005/8/layout/vProcess5"/>
    <dgm:cxn modelId="{9FDD9A59-8801-D548-8B84-44A52DE4B753}" srcId="{0D9D16E1-3571-9B40-A534-587F62A5C590}" destId="{A60EC0CC-E132-5840-8F30-6803AEE371E2}" srcOrd="0" destOrd="0" parTransId="{E5B73554-5104-F843-BF28-1FE68A1CBD84}" sibTransId="{A6A2EFEE-37E5-A140-A530-F5C1EC8E14A7}"/>
    <dgm:cxn modelId="{58D5AC98-B6E7-F145-A4C4-16EF1C2ABCB9}" type="presOf" srcId="{0D9D16E1-3571-9B40-A534-587F62A5C590}" destId="{AD3339A1-CFE0-164B-A266-13A0EB9FF816}" srcOrd="0" destOrd="0" presId="urn:microsoft.com/office/officeart/2005/8/layout/vProcess5"/>
    <dgm:cxn modelId="{4EEBE19D-0422-F141-92DB-E21B0D1ED96B}" type="presOf" srcId="{A6A2EFEE-37E5-A140-A530-F5C1EC8E14A7}" destId="{88E74896-16D5-2443-A292-F533A15B26DE}" srcOrd="0" destOrd="0" presId="urn:microsoft.com/office/officeart/2005/8/layout/vProcess5"/>
    <dgm:cxn modelId="{C23DA7A2-0BA9-5247-882A-9F0B7C0C6819}" type="presOf" srcId="{A60EC0CC-E132-5840-8F30-6803AEE371E2}" destId="{80A995C7-DD1A-054D-BE90-10D4F91022C5}" srcOrd="1" destOrd="0" presId="urn:microsoft.com/office/officeart/2005/8/layout/vProcess5"/>
    <dgm:cxn modelId="{FF1B61D6-3EB8-0B4E-AE9F-95FE5A526859}" type="presParOf" srcId="{AD3339A1-CFE0-164B-A266-13A0EB9FF816}" destId="{1D69B720-6B48-024B-A2C2-F501258DB312}" srcOrd="0" destOrd="0" presId="urn:microsoft.com/office/officeart/2005/8/layout/vProcess5"/>
    <dgm:cxn modelId="{2C83DF8D-BB73-1942-9344-C2E7F1BF1866}" type="presParOf" srcId="{AD3339A1-CFE0-164B-A266-13A0EB9FF816}" destId="{C5A9604B-C64D-A644-ADFD-BD498C67E586}" srcOrd="1" destOrd="0" presId="urn:microsoft.com/office/officeart/2005/8/layout/vProcess5"/>
    <dgm:cxn modelId="{AB50C3DB-E6DD-B14A-8D9F-B89B5BE8D1EB}" type="presParOf" srcId="{AD3339A1-CFE0-164B-A266-13A0EB9FF816}" destId="{3C0B01B6-9D39-1146-AA0A-9232802DED52}" srcOrd="2" destOrd="0" presId="urn:microsoft.com/office/officeart/2005/8/layout/vProcess5"/>
    <dgm:cxn modelId="{86634390-A042-084D-85F8-26657522EF21}" type="presParOf" srcId="{AD3339A1-CFE0-164B-A266-13A0EB9FF816}" destId="{88E74896-16D5-2443-A292-F533A15B26DE}" srcOrd="3" destOrd="0" presId="urn:microsoft.com/office/officeart/2005/8/layout/vProcess5"/>
    <dgm:cxn modelId="{2C0E748B-1837-F94D-9B87-A4316E2FF531}" type="presParOf" srcId="{AD3339A1-CFE0-164B-A266-13A0EB9FF816}" destId="{80A995C7-DD1A-054D-BE90-10D4F91022C5}" srcOrd="4" destOrd="0" presId="urn:microsoft.com/office/officeart/2005/8/layout/vProcess5"/>
    <dgm:cxn modelId="{831E349C-8C57-5645-877A-4A9078A14927}" type="presParOf" srcId="{AD3339A1-CFE0-164B-A266-13A0EB9FF816}" destId="{C0CCA967-1638-744C-BE3E-CBC24810B364}" srcOrd="5"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C9CF624-8953-9F44-9B9C-8D740DDA04E2}" type="doc">
      <dgm:prSet loTypeId="urn:microsoft.com/office/officeart/2008/layout/PictureStrips" loCatId="" qsTypeId="urn:microsoft.com/office/officeart/2005/8/quickstyle/simple1" qsCatId="simple" csTypeId="urn:microsoft.com/office/officeart/2005/8/colors/accent1_2" csCatId="accent1" phldr="1"/>
      <dgm:spPr/>
      <dgm:t>
        <a:bodyPr/>
        <a:lstStyle/>
        <a:p>
          <a:endParaRPr lang="en-US"/>
        </a:p>
      </dgm:t>
    </dgm:pt>
    <dgm:pt modelId="{359BBC77-EC80-874B-8228-721F67FCC5DB}">
      <dgm:prSet phldrT="[Text]"/>
      <dgm:spPr/>
      <dgm:t>
        <a:bodyPr/>
        <a:lstStyle/>
        <a:p>
          <a:r>
            <a:rPr lang="en-US" b="0" i="0" u="none" dirty="0">
              <a:solidFill>
                <a:srgbClr val="FF0000"/>
              </a:solidFill>
            </a:rPr>
            <a:t>Elderly</a:t>
          </a:r>
          <a:r>
            <a:rPr lang="en-US" b="0" i="0" u="none" dirty="0"/>
            <a:t> patient who is taking </a:t>
          </a:r>
          <a:r>
            <a:rPr lang="en-US" b="0" i="0" u="none" dirty="0">
              <a:solidFill>
                <a:srgbClr val="FF0000"/>
              </a:solidFill>
            </a:rPr>
            <a:t>NSAIDs</a:t>
          </a:r>
          <a:r>
            <a:rPr lang="en-US" b="0" i="0" u="none" dirty="0"/>
            <a:t> will have a less dramatic presentation, perhaps because of the use of </a:t>
          </a:r>
          <a:r>
            <a:rPr lang="en-US" b="0" i="0" u="none" dirty="0">
              <a:solidFill>
                <a:srgbClr val="FF0000"/>
              </a:solidFill>
            </a:rPr>
            <a:t>potent anti-inflammatory drugs </a:t>
          </a:r>
          <a:r>
            <a:rPr lang="en-US" b="0" i="0" u="none" dirty="0"/>
            <a:t>(steroids).</a:t>
          </a:r>
          <a:endParaRPr lang="en-US" dirty="0"/>
        </a:p>
      </dgm:t>
    </dgm:pt>
    <dgm:pt modelId="{E7753889-C7C2-FB42-A965-64F8CEF4FCE2}" type="parTrans" cxnId="{8EB9A70D-2FD8-424B-A009-16C79110FEAC}">
      <dgm:prSet/>
      <dgm:spPr/>
      <dgm:t>
        <a:bodyPr/>
        <a:lstStyle/>
        <a:p>
          <a:endParaRPr lang="en-US"/>
        </a:p>
      </dgm:t>
    </dgm:pt>
    <dgm:pt modelId="{ABA95325-CDCC-F044-8E1D-EFE9560BBEFD}" type="sibTrans" cxnId="{8EB9A70D-2FD8-424B-A009-16C79110FEAC}">
      <dgm:prSet/>
      <dgm:spPr/>
      <dgm:t>
        <a:bodyPr/>
        <a:lstStyle/>
        <a:p>
          <a:endParaRPr lang="en-US"/>
        </a:p>
      </dgm:t>
    </dgm:pt>
    <dgm:pt modelId="{484E40A9-06F7-1E46-9D2F-42676491FA0E}">
      <dgm:prSet phldrT="[Text]"/>
      <dgm:spPr/>
      <dgm:t>
        <a:bodyPr/>
        <a:lstStyle/>
        <a:p>
          <a:r>
            <a:rPr lang="en-US" b="0" i="0" u="none" dirty="0"/>
            <a:t>The board-like rigidity seen in the abdomen of younger patients may also not be observed and a higher index of suspicion is necessary to make the correct diagnosis</a:t>
          </a:r>
          <a:endParaRPr lang="en-US" dirty="0"/>
        </a:p>
      </dgm:t>
    </dgm:pt>
    <dgm:pt modelId="{3EDE9115-61F0-5348-870B-56B3B7158959}" type="parTrans" cxnId="{384F5220-E4C1-774A-AAFB-7C439DE93FED}">
      <dgm:prSet/>
      <dgm:spPr/>
      <dgm:t>
        <a:bodyPr/>
        <a:lstStyle/>
        <a:p>
          <a:endParaRPr lang="en-US"/>
        </a:p>
      </dgm:t>
    </dgm:pt>
    <dgm:pt modelId="{9C6376DD-D1A0-4941-BC73-02BADB5B9AFF}" type="sibTrans" cxnId="{384F5220-E4C1-774A-AAFB-7C439DE93FED}">
      <dgm:prSet/>
      <dgm:spPr/>
      <dgm:t>
        <a:bodyPr/>
        <a:lstStyle/>
        <a:p>
          <a:endParaRPr lang="en-US"/>
        </a:p>
      </dgm:t>
    </dgm:pt>
    <dgm:pt modelId="{79C0006C-8167-3143-A8FB-D73A4281816C}">
      <dgm:prSet phldrT="[Text]"/>
      <dgm:spPr/>
      <dgm:t>
        <a:bodyPr/>
        <a:lstStyle/>
        <a:p>
          <a:r>
            <a:rPr lang="en-US" b="0" i="0" u="none" dirty="0"/>
            <a:t>In other patients, the </a:t>
          </a:r>
          <a:r>
            <a:rPr lang="en-US" b="0" i="0" u="none" dirty="0">
              <a:solidFill>
                <a:srgbClr val="FF0000"/>
              </a:solidFill>
            </a:rPr>
            <a:t>leak</a:t>
          </a:r>
          <a:r>
            <a:rPr lang="en-US" b="0" i="0" u="none" dirty="0"/>
            <a:t> from the ulcer may not be massive. They may present </a:t>
          </a:r>
          <a:r>
            <a:rPr lang="en-US" b="0" i="0" u="none" dirty="0">
              <a:solidFill>
                <a:srgbClr val="FF0000"/>
              </a:solidFill>
            </a:rPr>
            <a:t>only with pain</a:t>
          </a:r>
          <a:r>
            <a:rPr lang="en-US" b="0" i="0" u="none" dirty="0"/>
            <a:t> in the epigastrium and right iliac fossa as the fluid may track down the right paracolic gutter </a:t>
          </a:r>
          <a:r>
            <a:rPr lang="en-US" b="0" i="0" u="none" dirty="0">
              <a:solidFill>
                <a:srgbClr val="FF0000"/>
              </a:solidFill>
            </a:rPr>
            <a:t>(Valentino's Syndrome)</a:t>
          </a:r>
          <a:endParaRPr lang="en-US" dirty="0">
            <a:solidFill>
              <a:srgbClr val="FF0000"/>
            </a:solidFill>
          </a:endParaRPr>
        </a:p>
      </dgm:t>
    </dgm:pt>
    <dgm:pt modelId="{3EE382CB-7BF8-844D-AFE1-663C21F30CE9}" type="parTrans" cxnId="{C780FC36-3835-924F-BB5B-23DE84BA2858}">
      <dgm:prSet/>
      <dgm:spPr/>
      <dgm:t>
        <a:bodyPr/>
        <a:lstStyle/>
        <a:p>
          <a:endParaRPr lang="en-US"/>
        </a:p>
      </dgm:t>
    </dgm:pt>
    <dgm:pt modelId="{E993266F-4FF5-1B42-8797-B6148676CE8B}" type="sibTrans" cxnId="{C780FC36-3835-924F-BB5B-23DE84BA2858}">
      <dgm:prSet/>
      <dgm:spPr/>
      <dgm:t>
        <a:bodyPr/>
        <a:lstStyle/>
        <a:p>
          <a:endParaRPr lang="en-US"/>
        </a:p>
      </dgm:t>
    </dgm:pt>
    <dgm:pt modelId="{1051CAB2-2DAA-5744-AC1C-383B839D35B9}">
      <dgm:prSet/>
      <dgm:spPr/>
      <dgm:t>
        <a:bodyPr/>
        <a:lstStyle/>
        <a:p>
          <a:r>
            <a:rPr lang="en-US" b="0" i="0" u="none" dirty="0"/>
            <a:t>Sometimes perforations will seal owing to the inflammatory response and adhesion within the abdominal cavity, and so the perforation may be </a:t>
          </a:r>
          <a:r>
            <a:rPr lang="en-US" b="0" i="0" u="none" dirty="0">
              <a:solidFill>
                <a:srgbClr val="FF0000"/>
              </a:solidFill>
            </a:rPr>
            <a:t>self-limiting.</a:t>
          </a:r>
          <a:r>
            <a:rPr lang="en-US" b="0" i="0" u="none" dirty="0"/>
            <a:t> </a:t>
          </a:r>
          <a:r>
            <a:rPr lang="en-US" b="0" i="0" u="none" dirty="0">
              <a:solidFill>
                <a:srgbClr val="FF0000"/>
              </a:solidFill>
            </a:rPr>
            <a:t>All </a:t>
          </a:r>
          <a:r>
            <a:rPr lang="en-US" b="0" i="0" u="none" dirty="0"/>
            <a:t>these factors may combine to make the diagnosis of perforated peptic ulcer </a:t>
          </a:r>
          <a:r>
            <a:rPr lang="en-US" b="0" i="0" u="none" dirty="0">
              <a:solidFill>
                <a:srgbClr val="FF0000"/>
              </a:solidFill>
            </a:rPr>
            <a:t>difficult</a:t>
          </a:r>
          <a:endParaRPr lang="en-US" dirty="0">
            <a:solidFill>
              <a:srgbClr val="FF0000"/>
            </a:solidFill>
          </a:endParaRPr>
        </a:p>
      </dgm:t>
    </dgm:pt>
    <dgm:pt modelId="{0F604878-2A49-CB45-A58E-81222BBABB44}" type="parTrans" cxnId="{2C88900F-497D-4F48-94B5-75A89847E434}">
      <dgm:prSet/>
      <dgm:spPr/>
      <dgm:t>
        <a:bodyPr/>
        <a:lstStyle/>
        <a:p>
          <a:endParaRPr lang="en-US"/>
        </a:p>
      </dgm:t>
    </dgm:pt>
    <dgm:pt modelId="{74573826-0952-2F48-8C60-0767C2B23A3D}" type="sibTrans" cxnId="{2C88900F-497D-4F48-94B5-75A89847E434}">
      <dgm:prSet/>
      <dgm:spPr/>
      <dgm:t>
        <a:bodyPr/>
        <a:lstStyle/>
        <a:p>
          <a:endParaRPr lang="en-US"/>
        </a:p>
      </dgm:t>
    </dgm:pt>
    <dgm:pt modelId="{8F7EB2F4-7204-184A-8558-1C2E2FE34709}" type="pres">
      <dgm:prSet presAssocID="{1C9CF624-8953-9F44-9B9C-8D740DDA04E2}" presName="Name0" presStyleCnt="0">
        <dgm:presLayoutVars>
          <dgm:dir/>
          <dgm:resizeHandles val="exact"/>
        </dgm:presLayoutVars>
      </dgm:prSet>
      <dgm:spPr/>
    </dgm:pt>
    <dgm:pt modelId="{84681FFE-5B78-4044-943C-B7639D97E2BF}" type="pres">
      <dgm:prSet presAssocID="{359BBC77-EC80-874B-8228-721F67FCC5DB}" presName="composite" presStyleCnt="0"/>
      <dgm:spPr/>
    </dgm:pt>
    <dgm:pt modelId="{14093732-5854-FC4B-874F-69C37BBF8E7E}" type="pres">
      <dgm:prSet presAssocID="{359BBC77-EC80-874B-8228-721F67FCC5DB}" presName="rect1" presStyleLbl="trAlignAcc1" presStyleIdx="0" presStyleCnt="4">
        <dgm:presLayoutVars>
          <dgm:bulletEnabled val="1"/>
        </dgm:presLayoutVars>
      </dgm:prSet>
      <dgm:spPr/>
    </dgm:pt>
    <dgm:pt modelId="{B05175D4-07C6-594F-88FA-06CF95A7AF7E}" type="pres">
      <dgm:prSet presAssocID="{359BBC77-EC80-874B-8228-721F67FCC5DB}" presName="rect2" presStyleLbl="fgImgPlace1" presStyleIdx="0" presStyleCnt="4"/>
      <dgm:spPr/>
    </dgm:pt>
    <dgm:pt modelId="{A8AC44E8-B4DD-1144-8671-5A1B6D2CC9E1}" type="pres">
      <dgm:prSet presAssocID="{ABA95325-CDCC-F044-8E1D-EFE9560BBEFD}" presName="sibTrans" presStyleCnt="0"/>
      <dgm:spPr/>
    </dgm:pt>
    <dgm:pt modelId="{443B5761-D84B-074D-A304-0B248DFC5383}" type="pres">
      <dgm:prSet presAssocID="{484E40A9-06F7-1E46-9D2F-42676491FA0E}" presName="composite" presStyleCnt="0"/>
      <dgm:spPr/>
    </dgm:pt>
    <dgm:pt modelId="{9B1DE7B4-4710-0F4F-8468-3682DE7B174A}" type="pres">
      <dgm:prSet presAssocID="{484E40A9-06F7-1E46-9D2F-42676491FA0E}" presName="rect1" presStyleLbl="trAlignAcc1" presStyleIdx="1" presStyleCnt="4">
        <dgm:presLayoutVars>
          <dgm:bulletEnabled val="1"/>
        </dgm:presLayoutVars>
      </dgm:prSet>
      <dgm:spPr/>
    </dgm:pt>
    <dgm:pt modelId="{7EE746DC-EC1E-BA44-A01F-91B28E733C5D}" type="pres">
      <dgm:prSet presAssocID="{484E40A9-06F7-1E46-9D2F-42676491FA0E}" presName="rect2" presStyleLbl="fgImgPlace1" presStyleIdx="1" presStyleCnt="4"/>
      <dgm:spPr/>
    </dgm:pt>
    <dgm:pt modelId="{E39509FC-1A8A-3D4B-8D98-DF3ED5F07A4C}" type="pres">
      <dgm:prSet presAssocID="{9C6376DD-D1A0-4941-BC73-02BADB5B9AFF}" presName="sibTrans" presStyleCnt="0"/>
      <dgm:spPr/>
    </dgm:pt>
    <dgm:pt modelId="{A7BCC938-2C74-AF48-A6B1-80CB163B49BD}" type="pres">
      <dgm:prSet presAssocID="{79C0006C-8167-3143-A8FB-D73A4281816C}" presName="composite" presStyleCnt="0"/>
      <dgm:spPr/>
    </dgm:pt>
    <dgm:pt modelId="{11FA519B-7762-384E-BBBD-E59DA43C981E}" type="pres">
      <dgm:prSet presAssocID="{79C0006C-8167-3143-A8FB-D73A4281816C}" presName="rect1" presStyleLbl="trAlignAcc1" presStyleIdx="2" presStyleCnt="4">
        <dgm:presLayoutVars>
          <dgm:bulletEnabled val="1"/>
        </dgm:presLayoutVars>
      </dgm:prSet>
      <dgm:spPr/>
    </dgm:pt>
    <dgm:pt modelId="{F4D4E4D4-693F-6D46-8638-706D370F1645}" type="pres">
      <dgm:prSet presAssocID="{79C0006C-8167-3143-A8FB-D73A4281816C}" presName="rect2" presStyleLbl="fgImgPlace1" presStyleIdx="2" presStyleCnt="4"/>
      <dgm:spPr/>
    </dgm:pt>
    <dgm:pt modelId="{625BEA3C-2BE4-9F40-9B1D-C858CCA9345E}" type="pres">
      <dgm:prSet presAssocID="{E993266F-4FF5-1B42-8797-B6148676CE8B}" presName="sibTrans" presStyleCnt="0"/>
      <dgm:spPr/>
    </dgm:pt>
    <dgm:pt modelId="{86BDE78B-8568-894E-8EC1-2793EAB45BE6}" type="pres">
      <dgm:prSet presAssocID="{1051CAB2-2DAA-5744-AC1C-383B839D35B9}" presName="composite" presStyleCnt="0"/>
      <dgm:spPr/>
    </dgm:pt>
    <dgm:pt modelId="{2A30608F-C864-7B42-AF22-C16CCB80867B}" type="pres">
      <dgm:prSet presAssocID="{1051CAB2-2DAA-5744-AC1C-383B839D35B9}" presName="rect1" presStyleLbl="trAlignAcc1" presStyleIdx="3" presStyleCnt="4">
        <dgm:presLayoutVars>
          <dgm:bulletEnabled val="1"/>
        </dgm:presLayoutVars>
      </dgm:prSet>
      <dgm:spPr/>
    </dgm:pt>
    <dgm:pt modelId="{3DF1E8FB-38FA-D348-A918-C9339D4E1E39}" type="pres">
      <dgm:prSet presAssocID="{1051CAB2-2DAA-5744-AC1C-383B839D35B9}" presName="rect2" presStyleLbl="fgImgPlace1" presStyleIdx="3" presStyleCnt="4"/>
      <dgm:spPr/>
    </dgm:pt>
  </dgm:ptLst>
  <dgm:cxnLst>
    <dgm:cxn modelId="{8EB9A70D-2FD8-424B-A009-16C79110FEAC}" srcId="{1C9CF624-8953-9F44-9B9C-8D740DDA04E2}" destId="{359BBC77-EC80-874B-8228-721F67FCC5DB}" srcOrd="0" destOrd="0" parTransId="{E7753889-C7C2-FB42-A965-64F8CEF4FCE2}" sibTransId="{ABA95325-CDCC-F044-8E1D-EFE9560BBEFD}"/>
    <dgm:cxn modelId="{2C88900F-497D-4F48-94B5-75A89847E434}" srcId="{1C9CF624-8953-9F44-9B9C-8D740DDA04E2}" destId="{1051CAB2-2DAA-5744-AC1C-383B839D35B9}" srcOrd="3" destOrd="0" parTransId="{0F604878-2A49-CB45-A58E-81222BBABB44}" sibTransId="{74573826-0952-2F48-8C60-0767C2B23A3D}"/>
    <dgm:cxn modelId="{384F5220-E4C1-774A-AAFB-7C439DE93FED}" srcId="{1C9CF624-8953-9F44-9B9C-8D740DDA04E2}" destId="{484E40A9-06F7-1E46-9D2F-42676491FA0E}" srcOrd="1" destOrd="0" parTransId="{3EDE9115-61F0-5348-870B-56B3B7158959}" sibTransId="{9C6376DD-D1A0-4941-BC73-02BADB5B9AFF}"/>
    <dgm:cxn modelId="{C780FC36-3835-924F-BB5B-23DE84BA2858}" srcId="{1C9CF624-8953-9F44-9B9C-8D740DDA04E2}" destId="{79C0006C-8167-3143-A8FB-D73A4281816C}" srcOrd="2" destOrd="0" parTransId="{3EE382CB-7BF8-844D-AFE1-663C21F30CE9}" sibTransId="{E993266F-4FF5-1B42-8797-B6148676CE8B}"/>
    <dgm:cxn modelId="{2C224F38-9A2E-3D49-8318-92981B8D0192}" type="presOf" srcId="{359BBC77-EC80-874B-8228-721F67FCC5DB}" destId="{14093732-5854-FC4B-874F-69C37BBF8E7E}" srcOrd="0" destOrd="0" presId="urn:microsoft.com/office/officeart/2008/layout/PictureStrips"/>
    <dgm:cxn modelId="{CFF910AD-2769-5743-ABA9-DA6F694896B3}" type="presOf" srcId="{484E40A9-06F7-1E46-9D2F-42676491FA0E}" destId="{9B1DE7B4-4710-0F4F-8468-3682DE7B174A}" srcOrd="0" destOrd="0" presId="urn:microsoft.com/office/officeart/2008/layout/PictureStrips"/>
    <dgm:cxn modelId="{F32CF2C7-A26F-B44E-81ED-15F85FB71E61}" type="presOf" srcId="{1051CAB2-2DAA-5744-AC1C-383B839D35B9}" destId="{2A30608F-C864-7B42-AF22-C16CCB80867B}" srcOrd="0" destOrd="0" presId="urn:microsoft.com/office/officeart/2008/layout/PictureStrips"/>
    <dgm:cxn modelId="{313B99CD-CE3C-3846-ACED-BD55A66AFBBA}" type="presOf" srcId="{1C9CF624-8953-9F44-9B9C-8D740DDA04E2}" destId="{8F7EB2F4-7204-184A-8558-1C2E2FE34709}" srcOrd="0" destOrd="0" presId="urn:microsoft.com/office/officeart/2008/layout/PictureStrips"/>
    <dgm:cxn modelId="{956322D4-C23A-A944-B8FB-FA61A4124FEC}" type="presOf" srcId="{79C0006C-8167-3143-A8FB-D73A4281816C}" destId="{11FA519B-7762-384E-BBBD-E59DA43C981E}" srcOrd="0" destOrd="0" presId="urn:microsoft.com/office/officeart/2008/layout/PictureStrips"/>
    <dgm:cxn modelId="{DC0B913A-D993-A14D-8B08-6290318829F7}" type="presParOf" srcId="{8F7EB2F4-7204-184A-8558-1C2E2FE34709}" destId="{84681FFE-5B78-4044-943C-B7639D97E2BF}" srcOrd="0" destOrd="0" presId="urn:microsoft.com/office/officeart/2008/layout/PictureStrips"/>
    <dgm:cxn modelId="{597FE563-3B3D-2F41-A8C3-6327CD09074A}" type="presParOf" srcId="{84681FFE-5B78-4044-943C-B7639D97E2BF}" destId="{14093732-5854-FC4B-874F-69C37BBF8E7E}" srcOrd="0" destOrd="0" presId="urn:microsoft.com/office/officeart/2008/layout/PictureStrips"/>
    <dgm:cxn modelId="{BDF59321-6C85-614E-B8C5-86456A978514}" type="presParOf" srcId="{84681FFE-5B78-4044-943C-B7639D97E2BF}" destId="{B05175D4-07C6-594F-88FA-06CF95A7AF7E}" srcOrd="1" destOrd="0" presId="urn:microsoft.com/office/officeart/2008/layout/PictureStrips"/>
    <dgm:cxn modelId="{02EBB8E3-4D76-0442-A41B-48A0E3E405B0}" type="presParOf" srcId="{8F7EB2F4-7204-184A-8558-1C2E2FE34709}" destId="{A8AC44E8-B4DD-1144-8671-5A1B6D2CC9E1}" srcOrd="1" destOrd="0" presId="urn:microsoft.com/office/officeart/2008/layout/PictureStrips"/>
    <dgm:cxn modelId="{BC092DED-E877-F745-98A8-80E1A4C7C90D}" type="presParOf" srcId="{8F7EB2F4-7204-184A-8558-1C2E2FE34709}" destId="{443B5761-D84B-074D-A304-0B248DFC5383}" srcOrd="2" destOrd="0" presId="urn:microsoft.com/office/officeart/2008/layout/PictureStrips"/>
    <dgm:cxn modelId="{402A6C33-B4AC-E54D-9D99-C1C767D71173}" type="presParOf" srcId="{443B5761-D84B-074D-A304-0B248DFC5383}" destId="{9B1DE7B4-4710-0F4F-8468-3682DE7B174A}" srcOrd="0" destOrd="0" presId="urn:microsoft.com/office/officeart/2008/layout/PictureStrips"/>
    <dgm:cxn modelId="{85AEF69F-F82B-F24E-BFBB-EB9D6349AF11}" type="presParOf" srcId="{443B5761-D84B-074D-A304-0B248DFC5383}" destId="{7EE746DC-EC1E-BA44-A01F-91B28E733C5D}" srcOrd="1" destOrd="0" presId="urn:microsoft.com/office/officeart/2008/layout/PictureStrips"/>
    <dgm:cxn modelId="{43BE15D6-E281-8742-A7F2-C1B5BF3FFB21}" type="presParOf" srcId="{8F7EB2F4-7204-184A-8558-1C2E2FE34709}" destId="{E39509FC-1A8A-3D4B-8D98-DF3ED5F07A4C}" srcOrd="3" destOrd="0" presId="urn:microsoft.com/office/officeart/2008/layout/PictureStrips"/>
    <dgm:cxn modelId="{C7AC18E5-1B69-BD4B-BBB1-58EF3E44B13E}" type="presParOf" srcId="{8F7EB2F4-7204-184A-8558-1C2E2FE34709}" destId="{A7BCC938-2C74-AF48-A6B1-80CB163B49BD}" srcOrd="4" destOrd="0" presId="urn:microsoft.com/office/officeart/2008/layout/PictureStrips"/>
    <dgm:cxn modelId="{56FF5631-E21A-8A4A-BA35-634733B74B98}" type="presParOf" srcId="{A7BCC938-2C74-AF48-A6B1-80CB163B49BD}" destId="{11FA519B-7762-384E-BBBD-E59DA43C981E}" srcOrd="0" destOrd="0" presId="urn:microsoft.com/office/officeart/2008/layout/PictureStrips"/>
    <dgm:cxn modelId="{7AEEF041-6AF2-6F4E-B0A1-6549CF29EE0D}" type="presParOf" srcId="{A7BCC938-2C74-AF48-A6B1-80CB163B49BD}" destId="{F4D4E4D4-693F-6D46-8638-706D370F1645}" srcOrd="1" destOrd="0" presId="urn:microsoft.com/office/officeart/2008/layout/PictureStrips"/>
    <dgm:cxn modelId="{898D8655-7B3F-3B4C-83A1-D88AB37B70B9}" type="presParOf" srcId="{8F7EB2F4-7204-184A-8558-1C2E2FE34709}" destId="{625BEA3C-2BE4-9F40-9B1D-C858CCA9345E}" srcOrd="5" destOrd="0" presId="urn:microsoft.com/office/officeart/2008/layout/PictureStrips"/>
    <dgm:cxn modelId="{2E5F8B6E-D294-1A4D-ABBF-98FA5DCF5FEA}" type="presParOf" srcId="{8F7EB2F4-7204-184A-8558-1C2E2FE34709}" destId="{86BDE78B-8568-894E-8EC1-2793EAB45BE6}" srcOrd="6" destOrd="0" presId="urn:microsoft.com/office/officeart/2008/layout/PictureStrips"/>
    <dgm:cxn modelId="{2359E489-F0E5-6C47-BF04-E4415B6A024C}" type="presParOf" srcId="{86BDE78B-8568-894E-8EC1-2793EAB45BE6}" destId="{2A30608F-C864-7B42-AF22-C16CCB80867B}" srcOrd="0" destOrd="0" presId="urn:microsoft.com/office/officeart/2008/layout/PictureStrips"/>
    <dgm:cxn modelId="{21FDEE0C-D1B0-A94B-ADC0-9B8DB6FE20D7}" type="presParOf" srcId="{86BDE78B-8568-894E-8EC1-2793EAB45BE6}" destId="{3DF1E8FB-38FA-D348-A918-C9339D4E1E39}"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EC235A-D7BE-044A-B5C8-00E51C687AF9}">
      <dsp:nvSpPr>
        <dsp:cNvPr id="0" name=""/>
        <dsp:cNvSpPr/>
      </dsp:nvSpPr>
      <dsp:spPr>
        <a:xfrm>
          <a:off x="7427320" y="1423772"/>
          <a:ext cx="1369699" cy="651852"/>
        </a:xfrm>
        <a:custGeom>
          <a:avLst/>
          <a:gdLst/>
          <a:ahLst/>
          <a:cxnLst/>
          <a:rect l="0" t="0" r="0" b="0"/>
          <a:pathLst>
            <a:path>
              <a:moveTo>
                <a:pt x="0" y="0"/>
              </a:moveTo>
              <a:lnTo>
                <a:pt x="0" y="444218"/>
              </a:lnTo>
              <a:lnTo>
                <a:pt x="1369699" y="444218"/>
              </a:lnTo>
              <a:lnTo>
                <a:pt x="1369699" y="651852"/>
              </a:lnTo>
            </a:path>
          </a:pathLst>
        </a:custGeom>
        <a:noFill/>
        <a:ln w="127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0E1C9FC-9D94-464A-ACE2-7B30B5D29B0F}">
      <dsp:nvSpPr>
        <dsp:cNvPr id="0" name=""/>
        <dsp:cNvSpPr/>
      </dsp:nvSpPr>
      <dsp:spPr>
        <a:xfrm>
          <a:off x="6057620" y="3498868"/>
          <a:ext cx="2739399" cy="651852"/>
        </a:xfrm>
        <a:custGeom>
          <a:avLst/>
          <a:gdLst/>
          <a:ahLst/>
          <a:cxnLst/>
          <a:rect l="0" t="0" r="0" b="0"/>
          <a:pathLst>
            <a:path>
              <a:moveTo>
                <a:pt x="0" y="0"/>
              </a:moveTo>
              <a:lnTo>
                <a:pt x="0" y="444218"/>
              </a:lnTo>
              <a:lnTo>
                <a:pt x="2739399" y="444218"/>
              </a:lnTo>
              <a:lnTo>
                <a:pt x="2739399" y="651852"/>
              </a:lnTo>
            </a:path>
          </a:pathLst>
        </a:custGeom>
        <a:noFill/>
        <a:ln w="127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36C5FA6-3134-974A-9466-FB5FC6C74FE9}">
      <dsp:nvSpPr>
        <dsp:cNvPr id="0" name=""/>
        <dsp:cNvSpPr/>
      </dsp:nvSpPr>
      <dsp:spPr>
        <a:xfrm>
          <a:off x="6011900" y="3498868"/>
          <a:ext cx="91440" cy="651852"/>
        </a:xfrm>
        <a:custGeom>
          <a:avLst/>
          <a:gdLst/>
          <a:ahLst/>
          <a:cxnLst/>
          <a:rect l="0" t="0" r="0" b="0"/>
          <a:pathLst>
            <a:path>
              <a:moveTo>
                <a:pt x="45720" y="0"/>
              </a:moveTo>
              <a:lnTo>
                <a:pt x="45720" y="651852"/>
              </a:lnTo>
            </a:path>
          </a:pathLst>
        </a:custGeom>
        <a:noFill/>
        <a:ln w="127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91932D9-785E-2B4F-BF5E-A1644FA1DAAA}">
      <dsp:nvSpPr>
        <dsp:cNvPr id="0" name=""/>
        <dsp:cNvSpPr/>
      </dsp:nvSpPr>
      <dsp:spPr>
        <a:xfrm>
          <a:off x="3318220" y="3498868"/>
          <a:ext cx="2739399" cy="651852"/>
        </a:xfrm>
        <a:custGeom>
          <a:avLst/>
          <a:gdLst/>
          <a:ahLst/>
          <a:cxnLst/>
          <a:rect l="0" t="0" r="0" b="0"/>
          <a:pathLst>
            <a:path>
              <a:moveTo>
                <a:pt x="2739399" y="0"/>
              </a:moveTo>
              <a:lnTo>
                <a:pt x="2739399" y="444218"/>
              </a:lnTo>
              <a:lnTo>
                <a:pt x="0" y="444218"/>
              </a:lnTo>
              <a:lnTo>
                <a:pt x="0" y="651852"/>
              </a:lnTo>
            </a:path>
          </a:pathLst>
        </a:custGeom>
        <a:noFill/>
        <a:ln w="127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00978C8-AD0C-6442-A649-69D83EE516FB}">
      <dsp:nvSpPr>
        <dsp:cNvPr id="0" name=""/>
        <dsp:cNvSpPr/>
      </dsp:nvSpPr>
      <dsp:spPr>
        <a:xfrm>
          <a:off x="6057620" y="1423772"/>
          <a:ext cx="1369699" cy="651852"/>
        </a:xfrm>
        <a:custGeom>
          <a:avLst/>
          <a:gdLst/>
          <a:ahLst/>
          <a:cxnLst/>
          <a:rect l="0" t="0" r="0" b="0"/>
          <a:pathLst>
            <a:path>
              <a:moveTo>
                <a:pt x="1369699" y="0"/>
              </a:moveTo>
              <a:lnTo>
                <a:pt x="1369699" y="444218"/>
              </a:lnTo>
              <a:lnTo>
                <a:pt x="0" y="444218"/>
              </a:lnTo>
              <a:lnTo>
                <a:pt x="0" y="651852"/>
              </a:lnTo>
            </a:path>
          </a:pathLst>
        </a:custGeom>
        <a:noFill/>
        <a:ln w="127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5C34B3A-3590-314B-9C3A-155F1826A481}">
      <dsp:nvSpPr>
        <dsp:cNvPr id="0" name=""/>
        <dsp:cNvSpPr/>
      </dsp:nvSpPr>
      <dsp:spPr>
        <a:xfrm>
          <a:off x="6306657" y="529"/>
          <a:ext cx="2241327" cy="142324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4350391-A066-CD46-B7A0-A4DB68B5849B}">
      <dsp:nvSpPr>
        <dsp:cNvPr id="0" name=""/>
        <dsp:cNvSpPr/>
      </dsp:nvSpPr>
      <dsp:spPr>
        <a:xfrm>
          <a:off x="6555693" y="237114"/>
          <a:ext cx="2241327" cy="142324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kern="1200" dirty="0"/>
            <a:t>Perforation </a:t>
          </a:r>
        </a:p>
      </dsp:txBody>
      <dsp:txXfrm>
        <a:off x="6597378" y="278799"/>
        <a:ext cx="2157957" cy="1339872"/>
      </dsp:txXfrm>
    </dsp:sp>
    <dsp:sp modelId="{949FD5B0-1956-D64D-9FE8-0D7E53D364B0}">
      <dsp:nvSpPr>
        <dsp:cNvPr id="0" name=""/>
        <dsp:cNvSpPr/>
      </dsp:nvSpPr>
      <dsp:spPr>
        <a:xfrm>
          <a:off x="4936957" y="2075625"/>
          <a:ext cx="2241327" cy="142324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6B9400-F3D5-2D4A-98D1-B40E5140581F}">
      <dsp:nvSpPr>
        <dsp:cNvPr id="0" name=""/>
        <dsp:cNvSpPr/>
      </dsp:nvSpPr>
      <dsp:spPr>
        <a:xfrm>
          <a:off x="5185993" y="2312209"/>
          <a:ext cx="2241327" cy="1423242"/>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kern="1200" dirty="0"/>
            <a:t>Acute perforation </a:t>
          </a:r>
        </a:p>
      </dsp:txBody>
      <dsp:txXfrm>
        <a:off x="5227678" y="2353894"/>
        <a:ext cx="2157957" cy="1339872"/>
      </dsp:txXfrm>
    </dsp:sp>
    <dsp:sp modelId="{26907FAC-9822-DB4B-A360-579BE4DFC06A}">
      <dsp:nvSpPr>
        <dsp:cNvPr id="0" name=""/>
        <dsp:cNvSpPr/>
      </dsp:nvSpPr>
      <dsp:spPr>
        <a:xfrm>
          <a:off x="2197557" y="4150720"/>
          <a:ext cx="2241327" cy="1423242"/>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F541D7-5B4E-A147-B806-D70B064A93F8}">
      <dsp:nvSpPr>
        <dsp:cNvPr id="0" name=""/>
        <dsp:cNvSpPr/>
      </dsp:nvSpPr>
      <dsp:spPr>
        <a:xfrm>
          <a:off x="2446593" y="4387305"/>
          <a:ext cx="2241327" cy="1423242"/>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i="0" u="none" kern="1200" dirty="0"/>
            <a:t>Stage of chemical peritonitis</a:t>
          </a:r>
          <a:endParaRPr lang="en-US" sz="2800" kern="1200" dirty="0"/>
        </a:p>
      </dsp:txBody>
      <dsp:txXfrm>
        <a:off x="2488278" y="4428990"/>
        <a:ext cx="2157957" cy="1339872"/>
      </dsp:txXfrm>
    </dsp:sp>
    <dsp:sp modelId="{08A3B11B-7122-0843-8A53-648F25ADB523}">
      <dsp:nvSpPr>
        <dsp:cNvPr id="0" name=""/>
        <dsp:cNvSpPr/>
      </dsp:nvSpPr>
      <dsp:spPr>
        <a:xfrm>
          <a:off x="4936957" y="4150720"/>
          <a:ext cx="2241327" cy="1423242"/>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C24C82-37B9-A24A-9F15-C6FDFCEE895E}">
      <dsp:nvSpPr>
        <dsp:cNvPr id="0" name=""/>
        <dsp:cNvSpPr/>
      </dsp:nvSpPr>
      <dsp:spPr>
        <a:xfrm>
          <a:off x="5185993" y="4387305"/>
          <a:ext cx="2241327" cy="1423242"/>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i="0" u="none" kern="1200" dirty="0"/>
            <a:t>Stage of illusion</a:t>
          </a:r>
          <a:endParaRPr lang="en-US" sz="2800" kern="1200" dirty="0"/>
        </a:p>
      </dsp:txBody>
      <dsp:txXfrm>
        <a:off x="5227678" y="4428990"/>
        <a:ext cx="2157957" cy="1339872"/>
      </dsp:txXfrm>
    </dsp:sp>
    <dsp:sp modelId="{D9D898BC-91CC-8B4C-B9E1-A2549F17778F}">
      <dsp:nvSpPr>
        <dsp:cNvPr id="0" name=""/>
        <dsp:cNvSpPr/>
      </dsp:nvSpPr>
      <dsp:spPr>
        <a:xfrm>
          <a:off x="7676357" y="4150720"/>
          <a:ext cx="2241327" cy="1423242"/>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D65857-86FA-5349-B15D-B3E670326AD2}">
      <dsp:nvSpPr>
        <dsp:cNvPr id="0" name=""/>
        <dsp:cNvSpPr/>
      </dsp:nvSpPr>
      <dsp:spPr>
        <a:xfrm>
          <a:off x="7925393" y="4387305"/>
          <a:ext cx="2241327" cy="1423242"/>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endParaRPr lang="en-US" sz="2800" kern="1200" dirty="0"/>
        </a:p>
      </dsp:txBody>
      <dsp:txXfrm>
        <a:off x="7967078" y="4428990"/>
        <a:ext cx="2157957" cy="1339872"/>
      </dsp:txXfrm>
    </dsp:sp>
    <dsp:sp modelId="{3805D496-223D-AB4C-A9D7-CC6BB16D1293}">
      <dsp:nvSpPr>
        <dsp:cNvPr id="0" name=""/>
        <dsp:cNvSpPr/>
      </dsp:nvSpPr>
      <dsp:spPr>
        <a:xfrm>
          <a:off x="7676357" y="2075625"/>
          <a:ext cx="2241327" cy="142324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87E68D-37FC-E247-8AEB-04AFE749FEF4}">
      <dsp:nvSpPr>
        <dsp:cNvPr id="0" name=""/>
        <dsp:cNvSpPr/>
      </dsp:nvSpPr>
      <dsp:spPr>
        <a:xfrm>
          <a:off x="7925393" y="2312209"/>
          <a:ext cx="2241327" cy="1423242"/>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kern="1200" dirty="0"/>
            <a:t>Sub-acute perforation </a:t>
          </a:r>
        </a:p>
      </dsp:txBody>
      <dsp:txXfrm>
        <a:off x="7967078" y="2353894"/>
        <a:ext cx="2157957" cy="13398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FFEED8-3108-1F46-83C1-A2321AF75821}">
      <dsp:nvSpPr>
        <dsp:cNvPr id="0" name=""/>
        <dsp:cNvSpPr/>
      </dsp:nvSpPr>
      <dsp:spPr>
        <a:xfrm>
          <a:off x="7463" y="174880"/>
          <a:ext cx="3223492" cy="2406269"/>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24AC307-704F-C04F-A9CB-F28C73045810}">
      <dsp:nvSpPr>
        <dsp:cNvPr id="0" name=""/>
        <dsp:cNvSpPr/>
      </dsp:nvSpPr>
      <dsp:spPr>
        <a:xfrm>
          <a:off x="7463" y="2581149"/>
          <a:ext cx="3223492" cy="1034695"/>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0" rIns="24130" bIns="0" numCol="1" spcCol="1270" anchor="ctr" anchorCtr="0">
          <a:noAutofit/>
        </a:bodyPr>
        <a:lstStyle/>
        <a:p>
          <a:pPr marL="0" lvl="0" indent="0" algn="l" defTabSz="844550" rtl="0">
            <a:lnSpc>
              <a:spcPct val="90000"/>
            </a:lnSpc>
            <a:spcBef>
              <a:spcPct val="0"/>
            </a:spcBef>
            <a:spcAft>
              <a:spcPct val="35000"/>
            </a:spcAft>
            <a:buNone/>
          </a:pPr>
          <a:r>
            <a:rPr lang="en-US" sz="1900" kern="1200" dirty="0"/>
            <a:t>Gastrointestinal perforation </a:t>
          </a:r>
        </a:p>
      </dsp:txBody>
      <dsp:txXfrm>
        <a:off x="7463" y="2581149"/>
        <a:ext cx="2270065" cy="1034695"/>
      </dsp:txXfrm>
    </dsp:sp>
    <dsp:sp modelId="{14F9870A-81BE-494D-8D58-E41EEF06CAEA}">
      <dsp:nvSpPr>
        <dsp:cNvPr id="0" name=""/>
        <dsp:cNvSpPr/>
      </dsp:nvSpPr>
      <dsp:spPr>
        <a:xfrm>
          <a:off x="2368716" y="2745501"/>
          <a:ext cx="1128222" cy="1128222"/>
        </a:xfrm>
        <a:prstGeom prst="ellipse">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20D45A8-2D6E-F64C-8E39-0A376AC65D2C}">
      <dsp:nvSpPr>
        <dsp:cNvPr id="0" name=""/>
        <dsp:cNvSpPr/>
      </dsp:nvSpPr>
      <dsp:spPr>
        <a:xfrm>
          <a:off x="3776448" y="174880"/>
          <a:ext cx="3223492" cy="2406269"/>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504DB90-AB48-AC41-A68B-F1DD050AEBA1}">
      <dsp:nvSpPr>
        <dsp:cNvPr id="0" name=""/>
        <dsp:cNvSpPr/>
      </dsp:nvSpPr>
      <dsp:spPr>
        <a:xfrm>
          <a:off x="3776448" y="2581149"/>
          <a:ext cx="3223492" cy="1034695"/>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0" rIns="24130" bIns="0" numCol="1" spcCol="1270" anchor="ctr" anchorCtr="0">
          <a:noAutofit/>
        </a:bodyPr>
        <a:lstStyle/>
        <a:p>
          <a:pPr marL="0" lvl="0" indent="0" algn="l" defTabSz="844550" rtl="0">
            <a:lnSpc>
              <a:spcPct val="90000"/>
            </a:lnSpc>
            <a:spcBef>
              <a:spcPct val="0"/>
            </a:spcBef>
            <a:spcAft>
              <a:spcPct val="35000"/>
            </a:spcAft>
            <a:buNone/>
          </a:pPr>
          <a:r>
            <a:rPr lang="en-US" sz="1900" kern="1200" dirty="0" err="1"/>
            <a:t>Gaint</a:t>
          </a:r>
          <a:r>
            <a:rPr lang="en-US" sz="1900" kern="1200" dirty="0"/>
            <a:t> perforation on post. Wall of body of stomach                   (4 cm x 3 cm )</a:t>
          </a:r>
        </a:p>
      </dsp:txBody>
      <dsp:txXfrm>
        <a:off x="3776448" y="2581149"/>
        <a:ext cx="2270065" cy="1034695"/>
      </dsp:txXfrm>
    </dsp:sp>
    <dsp:sp modelId="{147A844F-3F6C-B545-AE5A-49969149D0FB}">
      <dsp:nvSpPr>
        <dsp:cNvPr id="0" name=""/>
        <dsp:cNvSpPr/>
      </dsp:nvSpPr>
      <dsp:spPr>
        <a:xfrm>
          <a:off x="6137701" y="2745501"/>
          <a:ext cx="1128222" cy="1128222"/>
        </a:xfrm>
        <a:prstGeom prst="ellipse">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931F93E-A84A-E341-A92D-AB9AC94DC642}">
      <dsp:nvSpPr>
        <dsp:cNvPr id="0" name=""/>
        <dsp:cNvSpPr/>
      </dsp:nvSpPr>
      <dsp:spPr>
        <a:xfrm>
          <a:off x="7545434" y="174880"/>
          <a:ext cx="3223492" cy="2406269"/>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536D967-3CAE-8F42-A095-4580197F0FBA}">
      <dsp:nvSpPr>
        <dsp:cNvPr id="0" name=""/>
        <dsp:cNvSpPr/>
      </dsp:nvSpPr>
      <dsp:spPr>
        <a:xfrm>
          <a:off x="7545434" y="2581149"/>
          <a:ext cx="3223492" cy="1034695"/>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0" rIns="24130" bIns="0" numCol="1" spcCol="1270" anchor="ctr" anchorCtr="0">
          <a:noAutofit/>
        </a:bodyPr>
        <a:lstStyle/>
        <a:p>
          <a:pPr marL="0" lvl="0" indent="0" algn="l" defTabSz="844550" rtl="0">
            <a:lnSpc>
              <a:spcPct val="90000"/>
            </a:lnSpc>
            <a:spcBef>
              <a:spcPct val="0"/>
            </a:spcBef>
            <a:spcAft>
              <a:spcPct val="35000"/>
            </a:spcAft>
            <a:buNone/>
          </a:pPr>
          <a:r>
            <a:rPr lang="en-US" sz="1900" kern="1200" dirty="0"/>
            <a:t>Ultra-sound image of gastric perforation </a:t>
          </a:r>
        </a:p>
      </dsp:txBody>
      <dsp:txXfrm>
        <a:off x="7545434" y="2581149"/>
        <a:ext cx="2270065" cy="1034695"/>
      </dsp:txXfrm>
    </dsp:sp>
    <dsp:sp modelId="{EB78DD56-B482-2349-A887-87B278D577CE}">
      <dsp:nvSpPr>
        <dsp:cNvPr id="0" name=""/>
        <dsp:cNvSpPr/>
      </dsp:nvSpPr>
      <dsp:spPr>
        <a:xfrm>
          <a:off x="9906687" y="2745501"/>
          <a:ext cx="1128222" cy="1128222"/>
        </a:xfrm>
        <a:prstGeom prst="ellipse">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365695-136B-CC4E-A7E6-71627DFD34C7}">
      <dsp:nvSpPr>
        <dsp:cNvPr id="0" name=""/>
        <dsp:cNvSpPr/>
      </dsp:nvSpPr>
      <dsp:spPr>
        <a:xfrm>
          <a:off x="0" y="0"/>
          <a:ext cx="8203261" cy="112573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b="0" i="0" u="none" kern="1200" dirty="0"/>
            <a:t>Perforation </a:t>
          </a:r>
          <a:endParaRPr lang="en-US" sz="2900" kern="1200" dirty="0"/>
        </a:p>
      </dsp:txBody>
      <dsp:txXfrm>
        <a:off x="32972" y="32972"/>
        <a:ext cx="6988509" cy="1059786"/>
      </dsp:txXfrm>
    </dsp:sp>
    <dsp:sp modelId="{8C18D59F-A241-2343-B137-417DD8CFC7EA}">
      <dsp:nvSpPr>
        <dsp:cNvPr id="0" name=""/>
        <dsp:cNvSpPr/>
      </dsp:nvSpPr>
      <dsp:spPr>
        <a:xfrm>
          <a:off x="723817" y="1313352"/>
          <a:ext cx="8203261" cy="1125730"/>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b="0" i="0" u="none" kern="1200" dirty="0"/>
            <a:t>Gastric content : from stomach to peritoneal cavity (including gastric acid)</a:t>
          </a:r>
          <a:endParaRPr lang="en-US" sz="2900" kern="1200" dirty="0"/>
        </a:p>
      </dsp:txBody>
      <dsp:txXfrm>
        <a:off x="756789" y="1346324"/>
        <a:ext cx="6681775" cy="1059786"/>
      </dsp:txXfrm>
    </dsp:sp>
    <dsp:sp modelId="{C13BE56F-9210-7445-BCAE-ABA47219481D}">
      <dsp:nvSpPr>
        <dsp:cNvPr id="0" name=""/>
        <dsp:cNvSpPr/>
      </dsp:nvSpPr>
      <dsp:spPr>
        <a:xfrm>
          <a:off x="1447634" y="2626705"/>
          <a:ext cx="8203261" cy="112573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b="0" i="0" u="none" kern="1200" dirty="0"/>
            <a:t>Chemical peritonitis (inflammation) </a:t>
          </a:r>
          <a:endParaRPr lang="en-US" sz="2900" kern="1200" dirty="0"/>
        </a:p>
      </dsp:txBody>
      <dsp:txXfrm>
        <a:off x="1480606" y="2659677"/>
        <a:ext cx="6681775" cy="1059786"/>
      </dsp:txXfrm>
    </dsp:sp>
    <dsp:sp modelId="{0F5A4A9B-908A-464B-A29B-8AC53DE18B6B}">
      <dsp:nvSpPr>
        <dsp:cNvPr id="0" name=""/>
        <dsp:cNvSpPr/>
      </dsp:nvSpPr>
      <dsp:spPr>
        <a:xfrm>
          <a:off x="7471536" y="853679"/>
          <a:ext cx="731725" cy="731725"/>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n-US" sz="3400" kern="1200"/>
        </a:p>
      </dsp:txBody>
      <dsp:txXfrm>
        <a:off x="7636174" y="853679"/>
        <a:ext cx="402449" cy="550623"/>
      </dsp:txXfrm>
    </dsp:sp>
    <dsp:sp modelId="{228F2530-52CA-FD4E-BF7F-D973F43612BE}">
      <dsp:nvSpPr>
        <dsp:cNvPr id="0" name=""/>
        <dsp:cNvSpPr/>
      </dsp:nvSpPr>
      <dsp:spPr>
        <a:xfrm>
          <a:off x="8195353" y="2159526"/>
          <a:ext cx="731725" cy="731725"/>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n-US" sz="3400" kern="1200"/>
        </a:p>
      </dsp:txBody>
      <dsp:txXfrm>
        <a:off x="8359991" y="2159526"/>
        <a:ext cx="402449" cy="55062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AEFB61-5ADA-A541-9178-340FFFB75710}">
      <dsp:nvSpPr>
        <dsp:cNvPr id="0" name=""/>
        <dsp:cNvSpPr/>
      </dsp:nvSpPr>
      <dsp:spPr>
        <a:xfrm>
          <a:off x="0" y="0"/>
          <a:ext cx="8414467" cy="1083986"/>
        </a:xfrm>
        <a:prstGeom prst="roundRect">
          <a:avLst>
            <a:gd name="adj" fmla="val 10000"/>
          </a:avLst>
        </a:prstGeom>
        <a:gradFill rotWithShape="0">
          <a:gsLst>
            <a:gs pos="0">
              <a:schemeClr val="accent2">
                <a:hueOff val="0"/>
                <a:satOff val="0"/>
                <a:lumOff val="0"/>
                <a:alphaOff val="0"/>
                <a:tint val="80000"/>
                <a:satMod val="107000"/>
                <a:lumMod val="103000"/>
              </a:schemeClr>
            </a:gs>
            <a:gs pos="100000">
              <a:schemeClr val="accent2">
                <a:hueOff val="0"/>
                <a:satOff val="0"/>
                <a:lumOff val="0"/>
                <a:alphaOff val="0"/>
                <a:tint val="82000"/>
                <a:satMod val="109000"/>
                <a:lumMod val="103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b="0" i="0" u="none" kern="1200" dirty="0"/>
            <a:t>Peritoneum reaction to stage 1</a:t>
          </a:r>
          <a:endParaRPr lang="en-US" sz="2900" kern="1200" dirty="0"/>
        </a:p>
      </dsp:txBody>
      <dsp:txXfrm>
        <a:off x="31749" y="31749"/>
        <a:ext cx="7244761" cy="1020488"/>
      </dsp:txXfrm>
    </dsp:sp>
    <dsp:sp modelId="{D810BD41-36CF-8F42-8FBA-7492EEC42B32}">
      <dsp:nvSpPr>
        <dsp:cNvPr id="0" name=""/>
        <dsp:cNvSpPr/>
      </dsp:nvSpPr>
      <dsp:spPr>
        <a:xfrm>
          <a:off x="742453" y="1264650"/>
          <a:ext cx="8414467" cy="1083986"/>
        </a:xfrm>
        <a:prstGeom prst="roundRect">
          <a:avLst>
            <a:gd name="adj" fmla="val 10000"/>
          </a:avLst>
        </a:prstGeom>
        <a:gradFill rotWithShape="0">
          <a:gsLst>
            <a:gs pos="0">
              <a:schemeClr val="accent3">
                <a:hueOff val="0"/>
                <a:satOff val="0"/>
                <a:lumOff val="0"/>
                <a:alphaOff val="0"/>
                <a:tint val="80000"/>
                <a:satMod val="107000"/>
                <a:lumMod val="103000"/>
              </a:schemeClr>
            </a:gs>
            <a:gs pos="100000">
              <a:schemeClr val="accent3">
                <a:hueOff val="0"/>
                <a:satOff val="0"/>
                <a:lumOff val="0"/>
                <a:alphaOff val="0"/>
                <a:tint val="82000"/>
                <a:satMod val="109000"/>
                <a:lumMod val="103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b="0" i="0" u="none" kern="1200" dirty="0"/>
            <a:t>Production of large amount of fluid to neutralize the acid</a:t>
          </a:r>
          <a:endParaRPr lang="en-US" sz="2900" kern="1200" dirty="0"/>
        </a:p>
      </dsp:txBody>
      <dsp:txXfrm>
        <a:off x="774202" y="1296399"/>
        <a:ext cx="6903925" cy="1020488"/>
      </dsp:txXfrm>
    </dsp:sp>
    <dsp:sp modelId="{E25FA96A-9CA4-A54A-97BA-80D619676754}">
      <dsp:nvSpPr>
        <dsp:cNvPr id="0" name=""/>
        <dsp:cNvSpPr/>
      </dsp:nvSpPr>
      <dsp:spPr>
        <a:xfrm>
          <a:off x="1484906" y="2529301"/>
          <a:ext cx="8414467" cy="1083986"/>
        </a:xfrm>
        <a:prstGeom prst="roundRect">
          <a:avLst>
            <a:gd name="adj" fmla="val 10000"/>
          </a:avLst>
        </a:prstGeom>
        <a:gradFill rotWithShape="0">
          <a:gsLst>
            <a:gs pos="0">
              <a:schemeClr val="accent4">
                <a:hueOff val="0"/>
                <a:satOff val="0"/>
                <a:lumOff val="0"/>
                <a:alphaOff val="0"/>
                <a:tint val="80000"/>
                <a:satMod val="107000"/>
                <a:lumMod val="103000"/>
              </a:schemeClr>
            </a:gs>
            <a:gs pos="100000">
              <a:schemeClr val="accent4">
                <a:hueOff val="0"/>
                <a:satOff val="0"/>
                <a:lumOff val="0"/>
                <a:alphaOff val="0"/>
                <a:tint val="82000"/>
                <a:satMod val="109000"/>
                <a:lumMod val="103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b="0" i="0" u="none" kern="1200" dirty="0"/>
            <a:t>Pain decreases for 3-6 hours </a:t>
          </a:r>
          <a:endParaRPr lang="en-US" sz="2900" kern="1200" dirty="0"/>
        </a:p>
      </dsp:txBody>
      <dsp:txXfrm>
        <a:off x="1516655" y="2561050"/>
        <a:ext cx="6903925" cy="1020488"/>
      </dsp:txXfrm>
    </dsp:sp>
    <dsp:sp modelId="{F481138A-C579-C54B-B794-0E488377A360}">
      <dsp:nvSpPr>
        <dsp:cNvPr id="0" name=""/>
        <dsp:cNvSpPr/>
      </dsp:nvSpPr>
      <dsp:spPr>
        <a:xfrm>
          <a:off x="7709876" y="822023"/>
          <a:ext cx="704591" cy="704591"/>
        </a:xfrm>
        <a:prstGeom prst="downArrow">
          <a:avLst>
            <a:gd name="adj1" fmla="val 55000"/>
            <a:gd name="adj2" fmla="val 45000"/>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7868409" y="822023"/>
        <a:ext cx="387525" cy="530205"/>
      </dsp:txXfrm>
    </dsp:sp>
    <dsp:sp modelId="{569683D0-995E-3E40-9DEF-27E569704014}">
      <dsp:nvSpPr>
        <dsp:cNvPr id="0" name=""/>
        <dsp:cNvSpPr/>
      </dsp:nvSpPr>
      <dsp:spPr>
        <a:xfrm>
          <a:off x="8452329" y="2079447"/>
          <a:ext cx="704591" cy="704591"/>
        </a:xfrm>
        <a:prstGeom prst="downArrow">
          <a:avLst>
            <a:gd name="adj1" fmla="val 55000"/>
            <a:gd name="adj2" fmla="val 45000"/>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8610862" y="2079447"/>
        <a:ext cx="387525" cy="53020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A9604B-C64D-A644-ADFD-BD498C67E586}">
      <dsp:nvSpPr>
        <dsp:cNvPr id="0" name=""/>
        <dsp:cNvSpPr/>
      </dsp:nvSpPr>
      <dsp:spPr>
        <a:xfrm>
          <a:off x="0" y="0"/>
          <a:ext cx="8287743" cy="151863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0" i="0" u="none" kern="1200" dirty="0"/>
            <a:t>Bacteria flourish because of decreased HCL and loss of its antiseptic effect + they migrate to the peritoneal cavity</a:t>
          </a:r>
          <a:endParaRPr lang="en-US" sz="2700" kern="1200" dirty="0"/>
        </a:p>
      </dsp:txBody>
      <dsp:txXfrm>
        <a:off x="44479" y="44479"/>
        <a:ext cx="6718113" cy="1429679"/>
      </dsp:txXfrm>
    </dsp:sp>
    <dsp:sp modelId="{3C0B01B6-9D39-1146-AA0A-9232802DED52}">
      <dsp:nvSpPr>
        <dsp:cNvPr id="0" name=""/>
        <dsp:cNvSpPr/>
      </dsp:nvSpPr>
      <dsp:spPr>
        <a:xfrm>
          <a:off x="1462542" y="1856111"/>
          <a:ext cx="8287743" cy="1518637"/>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0" i="0" u="none" kern="1200" dirty="0"/>
            <a:t>Diffuse bacterial peritonitis/Septic peritonitis in 6-12 hours.</a:t>
          </a:r>
        </a:p>
        <a:p>
          <a:pPr marL="0" lvl="0" indent="0" algn="l" defTabSz="1200150">
            <a:lnSpc>
              <a:spcPct val="90000"/>
            </a:lnSpc>
            <a:spcBef>
              <a:spcPct val="0"/>
            </a:spcBef>
            <a:spcAft>
              <a:spcPct val="35000"/>
            </a:spcAft>
            <a:buNone/>
          </a:pPr>
          <a:endParaRPr lang="en-US" sz="2700" kern="1200" dirty="0"/>
        </a:p>
      </dsp:txBody>
      <dsp:txXfrm>
        <a:off x="1507021" y="1900590"/>
        <a:ext cx="5749128" cy="1429679"/>
      </dsp:txXfrm>
    </dsp:sp>
    <dsp:sp modelId="{88E74896-16D5-2443-A292-F533A15B26DE}">
      <dsp:nvSpPr>
        <dsp:cNvPr id="0" name=""/>
        <dsp:cNvSpPr/>
      </dsp:nvSpPr>
      <dsp:spPr>
        <a:xfrm>
          <a:off x="7300629" y="1193817"/>
          <a:ext cx="987114" cy="987114"/>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7522730" y="1193817"/>
        <a:ext cx="542912" cy="74280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093732-5854-FC4B-874F-69C37BBF8E7E}">
      <dsp:nvSpPr>
        <dsp:cNvPr id="0" name=""/>
        <dsp:cNvSpPr/>
      </dsp:nvSpPr>
      <dsp:spPr>
        <a:xfrm>
          <a:off x="224872" y="489060"/>
          <a:ext cx="5383920" cy="1682475"/>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39597"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u="none" kern="1200" dirty="0">
              <a:solidFill>
                <a:srgbClr val="FF0000"/>
              </a:solidFill>
            </a:rPr>
            <a:t>Elderly</a:t>
          </a:r>
          <a:r>
            <a:rPr lang="en-US" sz="1800" b="0" i="0" u="none" kern="1200" dirty="0"/>
            <a:t> patient who is taking </a:t>
          </a:r>
          <a:r>
            <a:rPr lang="en-US" sz="1800" b="0" i="0" u="none" kern="1200" dirty="0">
              <a:solidFill>
                <a:srgbClr val="FF0000"/>
              </a:solidFill>
            </a:rPr>
            <a:t>NSAIDs</a:t>
          </a:r>
          <a:r>
            <a:rPr lang="en-US" sz="1800" b="0" i="0" u="none" kern="1200" dirty="0"/>
            <a:t> will have a less dramatic presentation, perhaps because of the use of </a:t>
          </a:r>
          <a:r>
            <a:rPr lang="en-US" sz="1800" b="0" i="0" u="none" kern="1200" dirty="0">
              <a:solidFill>
                <a:srgbClr val="FF0000"/>
              </a:solidFill>
            </a:rPr>
            <a:t>potent anti-inflammatory drugs </a:t>
          </a:r>
          <a:r>
            <a:rPr lang="en-US" sz="1800" b="0" i="0" u="none" kern="1200" dirty="0"/>
            <a:t>(steroids).</a:t>
          </a:r>
          <a:endParaRPr lang="en-US" sz="1800" kern="1200" dirty="0"/>
        </a:p>
      </dsp:txBody>
      <dsp:txXfrm>
        <a:off x="224872" y="489060"/>
        <a:ext cx="5383920" cy="1682475"/>
      </dsp:txXfrm>
    </dsp:sp>
    <dsp:sp modelId="{B05175D4-07C6-594F-88FA-06CF95A7AF7E}">
      <dsp:nvSpPr>
        <dsp:cNvPr id="0" name=""/>
        <dsp:cNvSpPr/>
      </dsp:nvSpPr>
      <dsp:spPr>
        <a:xfrm>
          <a:off x="542" y="246036"/>
          <a:ext cx="1177732" cy="1766599"/>
        </a:xfrm>
        <a:prstGeom prst="rect">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B1DE7B4-4710-0F4F-8468-3682DE7B174A}">
      <dsp:nvSpPr>
        <dsp:cNvPr id="0" name=""/>
        <dsp:cNvSpPr/>
      </dsp:nvSpPr>
      <dsp:spPr>
        <a:xfrm>
          <a:off x="6055474" y="489060"/>
          <a:ext cx="5383920" cy="1682475"/>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39597"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u="none" kern="1200" dirty="0"/>
            <a:t>The board-like rigidity seen in the abdomen of younger patients may also not be observed and a higher index of suspicion is necessary to make the correct diagnosis</a:t>
          </a:r>
          <a:endParaRPr lang="en-US" sz="1800" kern="1200" dirty="0"/>
        </a:p>
      </dsp:txBody>
      <dsp:txXfrm>
        <a:off x="6055474" y="489060"/>
        <a:ext cx="5383920" cy="1682475"/>
      </dsp:txXfrm>
    </dsp:sp>
    <dsp:sp modelId="{7EE746DC-EC1E-BA44-A01F-91B28E733C5D}">
      <dsp:nvSpPr>
        <dsp:cNvPr id="0" name=""/>
        <dsp:cNvSpPr/>
      </dsp:nvSpPr>
      <dsp:spPr>
        <a:xfrm>
          <a:off x="5831144" y="246036"/>
          <a:ext cx="1177732" cy="1766599"/>
        </a:xfrm>
        <a:prstGeom prst="rect">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1FA519B-7762-384E-BBBD-E59DA43C981E}">
      <dsp:nvSpPr>
        <dsp:cNvPr id="0" name=""/>
        <dsp:cNvSpPr/>
      </dsp:nvSpPr>
      <dsp:spPr>
        <a:xfrm>
          <a:off x="224872" y="2607110"/>
          <a:ext cx="5383920" cy="1682475"/>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39597"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u="none" kern="1200" dirty="0"/>
            <a:t>In other patients, the </a:t>
          </a:r>
          <a:r>
            <a:rPr lang="en-US" sz="1800" b="0" i="0" u="none" kern="1200" dirty="0">
              <a:solidFill>
                <a:srgbClr val="FF0000"/>
              </a:solidFill>
            </a:rPr>
            <a:t>leak</a:t>
          </a:r>
          <a:r>
            <a:rPr lang="en-US" sz="1800" b="0" i="0" u="none" kern="1200" dirty="0"/>
            <a:t> from the ulcer may not be massive. They may present </a:t>
          </a:r>
          <a:r>
            <a:rPr lang="en-US" sz="1800" b="0" i="0" u="none" kern="1200" dirty="0">
              <a:solidFill>
                <a:srgbClr val="FF0000"/>
              </a:solidFill>
            </a:rPr>
            <a:t>only with pain</a:t>
          </a:r>
          <a:r>
            <a:rPr lang="en-US" sz="1800" b="0" i="0" u="none" kern="1200" dirty="0"/>
            <a:t> in the epigastrium and right iliac fossa as the fluid may track down the right paracolic gutter </a:t>
          </a:r>
          <a:r>
            <a:rPr lang="en-US" sz="1800" b="0" i="0" u="none" kern="1200" dirty="0">
              <a:solidFill>
                <a:srgbClr val="FF0000"/>
              </a:solidFill>
            </a:rPr>
            <a:t>(Valentino's Syndrome)</a:t>
          </a:r>
          <a:endParaRPr lang="en-US" sz="1800" kern="1200" dirty="0">
            <a:solidFill>
              <a:srgbClr val="FF0000"/>
            </a:solidFill>
          </a:endParaRPr>
        </a:p>
      </dsp:txBody>
      <dsp:txXfrm>
        <a:off x="224872" y="2607110"/>
        <a:ext cx="5383920" cy="1682475"/>
      </dsp:txXfrm>
    </dsp:sp>
    <dsp:sp modelId="{F4D4E4D4-693F-6D46-8638-706D370F1645}">
      <dsp:nvSpPr>
        <dsp:cNvPr id="0" name=""/>
        <dsp:cNvSpPr/>
      </dsp:nvSpPr>
      <dsp:spPr>
        <a:xfrm>
          <a:off x="542" y="2364085"/>
          <a:ext cx="1177732" cy="1766599"/>
        </a:xfrm>
        <a:prstGeom prst="rect">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A30608F-C864-7B42-AF22-C16CCB80867B}">
      <dsp:nvSpPr>
        <dsp:cNvPr id="0" name=""/>
        <dsp:cNvSpPr/>
      </dsp:nvSpPr>
      <dsp:spPr>
        <a:xfrm>
          <a:off x="6055474" y="2607110"/>
          <a:ext cx="5383920" cy="1682475"/>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39597"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u="none" kern="1200" dirty="0"/>
            <a:t>Sometimes perforations will seal owing to the inflammatory response and adhesion within the abdominal cavity, and so the perforation may be </a:t>
          </a:r>
          <a:r>
            <a:rPr lang="en-US" sz="1800" b="0" i="0" u="none" kern="1200" dirty="0">
              <a:solidFill>
                <a:srgbClr val="FF0000"/>
              </a:solidFill>
            </a:rPr>
            <a:t>self-limiting.</a:t>
          </a:r>
          <a:r>
            <a:rPr lang="en-US" sz="1800" b="0" i="0" u="none" kern="1200" dirty="0"/>
            <a:t> </a:t>
          </a:r>
          <a:r>
            <a:rPr lang="en-US" sz="1800" b="0" i="0" u="none" kern="1200" dirty="0">
              <a:solidFill>
                <a:srgbClr val="FF0000"/>
              </a:solidFill>
            </a:rPr>
            <a:t>All </a:t>
          </a:r>
          <a:r>
            <a:rPr lang="en-US" sz="1800" b="0" i="0" u="none" kern="1200" dirty="0"/>
            <a:t>these factors may combine to make the diagnosis of perforated peptic ulcer </a:t>
          </a:r>
          <a:r>
            <a:rPr lang="en-US" sz="1800" b="0" i="0" u="none" kern="1200" dirty="0">
              <a:solidFill>
                <a:srgbClr val="FF0000"/>
              </a:solidFill>
            </a:rPr>
            <a:t>difficult</a:t>
          </a:r>
          <a:endParaRPr lang="en-US" sz="1800" kern="1200" dirty="0">
            <a:solidFill>
              <a:srgbClr val="FF0000"/>
            </a:solidFill>
          </a:endParaRPr>
        </a:p>
      </dsp:txBody>
      <dsp:txXfrm>
        <a:off x="6055474" y="2607110"/>
        <a:ext cx="5383920" cy="1682475"/>
      </dsp:txXfrm>
    </dsp:sp>
    <dsp:sp modelId="{3DF1E8FB-38FA-D348-A918-C9339D4E1E39}">
      <dsp:nvSpPr>
        <dsp:cNvPr id="0" name=""/>
        <dsp:cNvSpPr/>
      </dsp:nvSpPr>
      <dsp:spPr>
        <a:xfrm>
          <a:off x="5831144" y="2364085"/>
          <a:ext cx="1177732" cy="1766599"/>
        </a:xfrm>
        <a:prstGeom prst="rect">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List2#1">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83284890-85D2-4D7B-8EF5-15A9C1DB8F42}" type="datetimeFigureOut">
              <a:rPr lang="en-US" smtClean="0"/>
              <a:pPr/>
              <a:t>10/23/2022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276661896"/>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64C608-40B1-4030-A28D-5B74BC98ADCE}" type="datetimeFigureOut">
              <a:rPr lang="en-US" smtClean="0"/>
              <a:pPr/>
              <a:t>10/23/2022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756713507"/>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64C608-40B1-4030-A28D-5B74BC98ADCE}" type="datetimeFigureOut">
              <a:rPr lang="en-US" smtClean="0"/>
              <a:pPr/>
              <a:t>10/23/2022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271734946"/>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664C608-40B1-4030-A28D-5B74BC98ADCE}" type="datetimeFigureOut">
              <a:rPr lang="en-US" smtClean="0"/>
              <a:pPr/>
              <a:t>10/23/2022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701973884"/>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C6F822A4-8DA6-4447-9B1F-C5DB58435268}" type="datetimeFigureOut">
              <a:rPr lang="en-US" smtClean="0"/>
              <a:pPr/>
              <a:t>10/23/2022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76545977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8664C608-40B1-4030-A28D-5B74BC98ADCE}" type="datetimeFigureOut">
              <a:rPr lang="en-US" smtClean="0"/>
              <a:pPr/>
              <a:t>10/23/2022</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2732406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8664C608-40B1-4030-A28D-5B74BC98ADCE}" type="datetimeFigureOut">
              <a:rPr lang="en-US" smtClean="0"/>
              <a:pPr/>
              <a:t>10/23/2022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21871348"/>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smtClean="0"/>
              <a:pPr/>
              <a:t>10/23/2022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819010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smtClean="0"/>
              <a:pPr/>
              <a:t>10/23/2022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3770210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8664C608-40B1-4030-A28D-5B74BC98ADCE}" type="datetimeFigureOut">
              <a:rPr lang="en-US" smtClean="0"/>
              <a:pPr/>
              <a:t>10/23/2022</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051291292"/>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8664C608-40B1-4030-A28D-5B74BC98ADCE}" type="datetimeFigureOut">
              <a:rPr lang="en-US" smtClean="0"/>
              <a:pPr/>
              <a:t>10/23/2022</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16961792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8664C608-40B1-4030-A28D-5B74BC98ADCE}" type="datetimeFigureOut">
              <a:rPr lang="en-US" smtClean="0"/>
              <a:pPr/>
              <a:t>10/23/2022</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005563481"/>
      </p:ext>
    </p:extLst>
  </p:cSld>
  <p:clrMap bg1="lt1" tx1="dk1" bg2="lt2" tx2="dk2" accent1="accent1" accent2="accent2" accent3="accent3" accent4="accent4" accent5="accent5" accent6="accent6" hlink="hlink" folHlink="folHlink"/>
  <p:sldLayoutIdLst>
    <p:sldLayoutId id="2147484204" r:id="rId1"/>
    <p:sldLayoutId id="2147484205" r:id="rId2"/>
    <p:sldLayoutId id="2147484206" r:id="rId3"/>
    <p:sldLayoutId id="2147484207" r:id="rId4"/>
    <p:sldLayoutId id="2147484208" r:id="rId5"/>
    <p:sldLayoutId id="2147484209" r:id="rId6"/>
    <p:sldLayoutId id="2147484210" r:id="rId7"/>
    <p:sldLayoutId id="2147484211" r:id="rId8"/>
    <p:sldLayoutId id="2147484212" r:id="rId9"/>
    <p:sldLayoutId id="2147484213" r:id="rId10"/>
    <p:sldLayoutId id="2147484214"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Layout" Target="../diagrams/layout2.xml"/><Relationship Id="rId7" Type="http://schemas.openxmlformats.org/officeDocument/2006/relationships/image" Target="../media/image27.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Layout" Target="../diagrams/layout6.xml"/><Relationship Id="rId7" Type="http://schemas.openxmlformats.org/officeDocument/2006/relationships/image" Target="../media/image32.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10" Type="http://schemas.openxmlformats.org/officeDocument/2006/relationships/image" Target="../media/image35.png"/><Relationship Id="rId4" Type="http://schemas.openxmlformats.org/officeDocument/2006/relationships/diagramQuickStyle" Target="../diagrams/quickStyle6.xml"/><Relationship Id="rId9" Type="http://schemas.openxmlformats.org/officeDocument/2006/relationships/image" Target="../media/image3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s://radiopaedia.org/articles/pneumoperitoneum?lang=us"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8.xml"/><Relationship Id="rId4" Type="http://schemas.openxmlformats.org/officeDocument/2006/relationships/image" Target="../media/image49.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47CC8-A652-D342-8C46-33B535578B0C}"/>
              </a:ext>
            </a:extLst>
          </p:cNvPr>
          <p:cNvSpPr>
            <a:spLocks noGrp="1"/>
          </p:cNvSpPr>
          <p:nvPr>
            <p:ph type="ctrTitle"/>
          </p:nvPr>
        </p:nvSpPr>
        <p:spPr>
          <a:xfrm>
            <a:off x="1600200" y="1589103"/>
            <a:ext cx="8991600" cy="2443561"/>
          </a:xfrm>
        </p:spPr>
        <p:txBody>
          <a:bodyPr>
            <a:normAutofit fontScale="90000"/>
          </a:bodyPr>
          <a:lstStyle/>
          <a:p>
            <a:r>
              <a:rPr lang="en-US" dirty="0"/>
              <a:t>Complication of peptic ulcer </a:t>
            </a:r>
            <a:br>
              <a:rPr lang="en-US" dirty="0"/>
            </a:br>
            <a:r>
              <a:rPr lang="en-US" sz="2400" dirty="0"/>
              <a:t>by: </a:t>
            </a:r>
            <a:r>
              <a:rPr lang="en-US" sz="2400" dirty="0" err="1"/>
              <a:t>amro</a:t>
            </a:r>
            <a:r>
              <a:rPr lang="en-US" sz="2400" dirty="0"/>
              <a:t> </a:t>
            </a:r>
            <a:r>
              <a:rPr lang="en-US" sz="2400" dirty="0" err="1"/>
              <a:t>suhimat</a:t>
            </a:r>
            <a:r>
              <a:rPr lang="en-US" sz="2400" dirty="0"/>
              <a:t> </a:t>
            </a:r>
            <a:br>
              <a:rPr lang="en-US" sz="2400" dirty="0"/>
            </a:br>
            <a:r>
              <a:rPr lang="en-US" sz="2400" dirty="0"/>
              <a:t> </a:t>
            </a:r>
            <a:r>
              <a:rPr lang="en-US" sz="2400" dirty="0" err="1"/>
              <a:t>abdalrhman</a:t>
            </a:r>
            <a:r>
              <a:rPr lang="en-US" sz="2400" dirty="0"/>
              <a:t> </a:t>
            </a:r>
            <a:r>
              <a:rPr lang="en-US" sz="2400" dirty="0" err="1"/>
              <a:t>tarawneh</a:t>
            </a:r>
            <a:br>
              <a:rPr lang="en-US" sz="2400" dirty="0"/>
            </a:br>
            <a:r>
              <a:rPr lang="en-US" sz="2400" dirty="0" err="1"/>
              <a:t>mais</a:t>
            </a:r>
            <a:r>
              <a:rPr lang="en-US" sz="2400" dirty="0"/>
              <a:t> </a:t>
            </a:r>
            <a:r>
              <a:rPr lang="en-US" sz="2400" dirty="0" err="1"/>
              <a:t>rawashdeh</a:t>
            </a:r>
            <a:br>
              <a:rPr lang="en-US" sz="2400" dirty="0"/>
            </a:br>
            <a:r>
              <a:rPr lang="en-US" sz="2400" dirty="0" err="1"/>
              <a:t>maya</a:t>
            </a:r>
            <a:r>
              <a:rPr lang="en-US" sz="2400" dirty="0"/>
              <a:t> </a:t>
            </a:r>
            <a:r>
              <a:rPr lang="en-US" sz="2400" dirty="0" err="1"/>
              <a:t>kasasbeh</a:t>
            </a:r>
            <a:br>
              <a:rPr lang="en-US" sz="2400" dirty="0"/>
            </a:br>
            <a:br>
              <a:rPr lang="en-US" sz="2400" dirty="0"/>
            </a:br>
            <a:endParaRPr lang="x-none" sz="2400" dirty="0"/>
          </a:p>
        </p:txBody>
      </p:sp>
      <p:sp>
        <p:nvSpPr>
          <p:cNvPr id="3" name="Subtitle 2">
            <a:extLst>
              <a:ext uri="{FF2B5EF4-FFF2-40B4-BE49-F238E27FC236}">
                <a16:creationId xmlns:a16="http://schemas.microsoft.com/office/drawing/2014/main" id="{0C501E1B-60E4-484B-AD0D-AA9F973FFEE1}"/>
              </a:ext>
            </a:extLst>
          </p:cNvPr>
          <p:cNvSpPr>
            <a:spLocks noGrp="1"/>
          </p:cNvSpPr>
          <p:nvPr>
            <p:ph type="subTitle" idx="1"/>
          </p:nvPr>
        </p:nvSpPr>
        <p:spPr/>
        <p:txBody>
          <a:bodyPr/>
          <a:lstStyle/>
          <a:p>
            <a:r>
              <a:rPr lang="en-US" sz="2800" dirty="0">
                <a:solidFill>
                  <a:schemeClr val="tx1"/>
                </a:solidFill>
              </a:rPr>
              <a:t>Supervised by : Dr. Emad </a:t>
            </a:r>
            <a:r>
              <a:rPr lang="en-US" sz="2800" dirty="0" err="1">
                <a:solidFill>
                  <a:schemeClr val="tx1"/>
                </a:solidFill>
              </a:rPr>
              <a:t>Aborajooh</a:t>
            </a:r>
            <a:r>
              <a:rPr lang="en-US" sz="2800" dirty="0">
                <a:solidFill>
                  <a:schemeClr val="tx1"/>
                </a:solidFill>
              </a:rPr>
              <a:t> </a:t>
            </a:r>
          </a:p>
          <a:p>
            <a:endParaRPr lang="x-none" dirty="0"/>
          </a:p>
        </p:txBody>
      </p:sp>
    </p:spTree>
    <p:extLst>
      <p:ext uri="{BB962C8B-B14F-4D97-AF65-F5344CB8AC3E}">
        <p14:creationId xmlns:p14="http://schemas.microsoft.com/office/powerpoint/2010/main" val="7444715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85F2E-D763-EE45-83C9-43CCB9F803A2}"/>
              </a:ext>
            </a:extLst>
          </p:cNvPr>
          <p:cNvSpPr>
            <a:spLocks noGrp="1"/>
          </p:cNvSpPr>
          <p:nvPr>
            <p:ph type="title"/>
          </p:nvPr>
        </p:nvSpPr>
        <p:spPr>
          <a:xfrm>
            <a:off x="2231136" y="716213"/>
            <a:ext cx="7729728" cy="1188720"/>
          </a:xfrm>
        </p:spPr>
        <p:txBody>
          <a:bodyPr>
            <a:normAutofit fontScale="90000"/>
          </a:bodyPr>
          <a:lstStyle/>
          <a:p>
            <a:r>
              <a:rPr lang="en-US" dirty="0">
                <a:solidFill>
                  <a:srgbClr val="FF0000"/>
                </a:solidFill>
              </a:rPr>
              <a:t>Presentation of a patient with bleeding PUD : </a:t>
            </a:r>
            <a:br>
              <a:rPr lang="en-US" dirty="0">
                <a:solidFill>
                  <a:srgbClr val="FF0000"/>
                </a:solidFill>
              </a:rPr>
            </a:br>
            <a:endParaRPr lang="x-none" dirty="0">
              <a:solidFill>
                <a:srgbClr val="FF0000"/>
              </a:solidFill>
            </a:endParaRPr>
          </a:p>
        </p:txBody>
      </p:sp>
      <p:sp>
        <p:nvSpPr>
          <p:cNvPr id="3" name="Content Placeholder 2">
            <a:extLst>
              <a:ext uri="{FF2B5EF4-FFF2-40B4-BE49-F238E27FC236}">
                <a16:creationId xmlns:a16="http://schemas.microsoft.com/office/drawing/2014/main" id="{F6E8EB71-C290-FF43-A04C-68E1456B93A7}"/>
              </a:ext>
            </a:extLst>
          </p:cNvPr>
          <p:cNvSpPr>
            <a:spLocks noGrp="1"/>
          </p:cNvSpPr>
          <p:nvPr>
            <p:ph idx="1"/>
          </p:nvPr>
        </p:nvSpPr>
        <p:spPr>
          <a:xfrm>
            <a:off x="1142998" y="2246243"/>
            <a:ext cx="10575235" cy="4333461"/>
          </a:xfrm>
        </p:spPr>
        <p:txBody>
          <a:bodyPr>
            <a:normAutofit fontScale="85000" lnSpcReduction="20000"/>
          </a:bodyPr>
          <a:lstStyle/>
          <a:p>
            <a:r>
              <a:rPr lang="en-US" sz="1900" b="1" dirty="0">
                <a:solidFill>
                  <a:srgbClr val="FF0000"/>
                </a:solidFill>
              </a:rPr>
              <a:t>It depends on the rate of bleeding : </a:t>
            </a:r>
          </a:p>
          <a:p>
            <a:r>
              <a:rPr lang="en-US" sz="2100" dirty="0">
                <a:solidFill>
                  <a:srgbClr val="FF0000"/>
                </a:solidFill>
              </a:rPr>
              <a:t>Symptoms </a:t>
            </a:r>
          </a:p>
          <a:p>
            <a:pPr marL="0" indent="0">
              <a:buNone/>
            </a:pPr>
            <a:r>
              <a:rPr lang="en-US" sz="2100" dirty="0">
                <a:solidFill>
                  <a:schemeClr val="accent1">
                    <a:lumMod val="60000"/>
                    <a:lumOff val="40000"/>
                  </a:schemeClr>
                </a:solidFill>
              </a:rPr>
              <a:t> </a:t>
            </a:r>
            <a:r>
              <a:rPr lang="en-US" sz="2100" dirty="0">
                <a:solidFill>
                  <a:srgbClr val="FF0000"/>
                </a:solidFill>
              </a:rPr>
              <a:t>-</a:t>
            </a:r>
            <a:r>
              <a:rPr lang="en-US" sz="2100" dirty="0"/>
              <a:t>The ulcer can either bleed </a:t>
            </a:r>
            <a:r>
              <a:rPr lang="en-US" sz="2100" b="1" dirty="0">
                <a:solidFill>
                  <a:srgbClr val="FF0000"/>
                </a:solidFill>
              </a:rPr>
              <a:t>slowly and chronically </a:t>
            </a:r>
            <a:r>
              <a:rPr lang="en-US" sz="2100" dirty="0">
                <a:solidFill>
                  <a:srgbClr val="FF0000"/>
                </a:solidFill>
              </a:rPr>
              <a:t> </a:t>
            </a:r>
            <a:r>
              <a:rPr lang="en-US" sz="2100" dirty="0"/>
              <a:t>which makes it go unnoticed , as the symptoms will be similar to that of </a:t>
            </a:r>
            <a:r>
              <a:rPr lang="en-US" sz="2100" b="1" dirty="0">
                <a:solidFill>
                  <a:srgbClr val="FF0000"/>
                </a:solidFill>
              </a:rPr>
              <a:t>anemia</a:t>
            </a:r>
            <a:r>
              <a:rPr lang="en-US" sz="2100" dirty="0">
                <a:solidFill>
                  <a:srgbClr val="FF0000"/>
                </a:solidFill>
              </a:rPr>
              <a:t> </a:t>
            </a:r>
            <a:r>
              <a:rPr lang="en-US" sz="2100" dirty="0"/>
              <a:t>:</a:t>
            </a:r>
          </a:p>
          <a:p>
            <a:pPr marL="0" indent="0">
              <a:buNone/>
            </a:pPr>
            <a:r>
              <a:rPr lang="en-US" sz="2100" dirty="0"/>
              <a:t>1.Pallor of skin and mucous membranes </a:t>
            </a:r>
          </a:p>
          <a:p>
            <a:pPr marL="0" indent="0">
              <a:buNone/>
            </a:pPr>
            <a:r>
              <a:rPr lang="en-US" sz="2100" dirty="0"/>
              <a:t>3. Shortness of breath </a:t>
            </a:r>
          </a:p>
          <a:p>
            <a:pPr marL="0" indent="0">
              <a:buNone/>
            </a:pPr>
            <a:r>
              <a:rPr lang="en-US" sz="2100" dirty="0"/>
              <a:t>3. Fatigue </a:t>
            </a:r>
          </a:p>
          <a:p>
            <a:pPr marL="0" indent="0">
              <a:buNone/>
            </a:pPr>
            <a:r>
              <a:rPr lang="en-US" sz="2100" dirty="0"/>
              <a:t> </a:t>
            </a:r>
          </a:p>
          <a:p>
            <a:pPr marL="0" indent="0">
              <a:buNone/>
            </a:pPr>
            <a:r>
              <a:rPr lang="en-US" sz="2100" dirty="0">
                <a:solidFill>
                  <a:srgbClr val="FF0000"/>
                </a:solidFill>
              </a:rPr>
              <a:t>-</a:t>
            </a:r>
            <a:r>
              <a:rPr lang="en-US" sz="2100" dirty="0">
                <a:solidFill>
                  <a:schemeClr val="accent1">
                    <a:lumMod val="60000"/>
                    <a:lumOff val="40000"/>
                  </a:schemeClr>
                </a:solidFill>
              </a:rPr>
              <a:t> </a:t>
            </a:r>
            <a:r>
              <a:rPr lang="en-US" sz="2100" dirty="0"/>
              <a:t>Or the bleeding occurs </a:t>
            </a:r>
            <a:r>
              <a:rPr lang="en-US" sz="2100" b="1" dirty="0">
                <a:solidFill>
                  <a:srgbClr val="FF0000"/>
                </a:solidFill>
              </a:rPr>
              <a:t>heavily and profusely</a:t>
            </a:r>
            <a:r>
              <a:rPr lang="en-US" sz="2100" dirty="0">
                <a:solidFill>
                  <a:srgbClr val="FF0000"/>
                </a:solidFill>
              </a:rPr>
              <a:t> </a:t>
            </a:r>
            <a:r>
              <a:rPr lang="en-US" sz="2100" dirty="0"/>
              <a:t>that cause :</a:t>
            </a:r>
          </a:p>
          <a:p>
            <a:pPr marL="0" indent="0">
              <a:buNone/>
            </a:pPr>
            <a:r>
              <a:rPr lang="en-US" sz="2100" dirty="0"/>
              <a:t>1.Melena </a:t>
            </a:r>
          </a:p>
          <a:p>
            <a:pPr marL="0" indent="0">
              <a:buNone/>
            </a:pPr>
            <a:r>
              <a:rPr lang="en-US" sz="2100" dirty="0"/>
              <a:t>2. Hematemesis</a:t>
            </a:r>
          </a:p>
          <a:p>
            <a:pPr marL="0" indent="0">
              <a:buNone/>
            </a:pPr>
            <a:r>
              <a:rPr lang="en-US" sz="2100" dirty="0"/>
              <a:t>3. </a:t>
            </a:r>
            <a:r>
              <a:rPr lang="en-US" sz="2100" dirty="0" err="1"/>
              <a:t>Hematochezia</a:t>
            </a:r>
            <a:r>
              <a:rPr lang="en-US" sz="2100" dirty="0"/>
              <a:t> “ if massive”</a:t>
            </a:r>
          </a:p>
          <a:p>
            <a:pPr marL="0" indent="0">
              <a:buNone/>
            </a:pPr>
            <a:r>
              <a:rPr lang="en-US" sz="2100" dirty="0"/>
              <a:t>4. Hypotension / shock </a:t>
            </a:r>
          </a:p>
          <a:p>
            <a:endParaRPr lang="x-none" dirty="0"/>
          </a:p>
        </p:txBody>
      </p:sp>
    </p:spTree>
    <p:extLst>
      <p:ext uri="{BB962C8B-B14F-4D97-AF65-F5344CB8AC3E}">
        <p14:creationId xmlns:p14="http://schemas.microsoft.com/office/powerpoint/2010/main" val="23059226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0367D-5525-F442-8B20-1ECFCA275BC6}"/>
              </a:ext>
            </a:extLst>
          </p:cNvPr>
          <p:cNvSpPr>
            <a:spLocks noGrp="1"/>
          </p:cNvSpPr>
          <p:nvPr>
            <p:ph type="title"/>
          </p:nvPr>
        </p:nvSpPr>
        <p:spPr>
          <a:xfrm>
            <a:off x="2231136" y="318648"/>
            <a:ext cx="7729728" cy="585812"/>
          </a:xfrm>
        </p:spPr>
        <p:txBody>
          <a:bodyPr>
            <a:normAutofit fontScale="90000"/>
          </a:bodyPr>
          <a:lstStyle/>
          <a:p>
            <a:br>
              <a:rPr lang="en-US" dirty="0">
                <a:solidFill>
                  <a:srgbClr val="FF0000"/>
                </a:solidFill>
              </a:rPr>
            </a:br>
            <a:r>
              <a:rPr lang="en-US" dirty="0">
                <a:solidFill>
                  <a:srgbClr val="FF0000"/>
                </a:solidFill>
              </a:rPr>
              <a:t>First presentation </a:t>
            </a:r>
            <a:br>
              <a:rPr lang="en-US" dirty="0">
                <a:solidFill>
                  <a:srgbClr val="FF0000"/>
                </a:solidFill>
              </a:rPr>
            </a:br>
            <a:endParaRPr lang="x-none" dirty="0">
              <a:solidFill>
                <a:srgbClr val="FF0000"/>
              </a:solidFill>
            </a:endParaRPr>
          </a:p>
        </p:txBody>
      </p:sp>
      <p:graphicFrame>
        <p:nvGraphicFramePr>
          <p:cNvPr id="4" name="Content Placeholder 3">
            <a:extLst>
              <a:ext uri="{FF2B5EF4-FFF2-40B4-BE49-F238E27FC236}">
                <a16:creationId xmlns:a16="http://schemas.microsoft.com/office/drawing/2014/main" id="{A27BFC16-01A4-5348-B9F9-03729360D6E7}"/>
              </a:ext>
            </a:extLst>
          </p:cNvPr>
          <p:cNvGraphicFramePr>
            <a:graphicFrameLocks noGrp="1"/>
          </p:cNvGraphicFramePr>
          <p:nvPr>
            <p:ph idx="1"/>
            <p:extLst>
              <p:ext uri="{D42A27DB-BD31-4B8C-83A1-F6EECF244321}">
                <p14:modId xmlns:p14="http://schemas.microsoft.com/office/powerpoint/2010/main" val="2055784572"/>
              </p:ext>
            </p:extLst>
          </p:nvPr>
        </p:nvGraphicFramePr>
        <p:xfrm>
          <a:off x="238539" y="1188719"/>
          <a:ext cx="7563678" cy="2194560"/>
        </p:xfrm>
        <a:graphic>
          <a:graphicData uri="http://schemas.openxmlformats.org/drawingml/2006/table">
            <a:tbl>
              <a:tblPr firstRow="1" bandRow="1">
                <a:tableStyleId>{00A15C55-8517-42AA-B614-E9B94910E393}</a:tableStyleId>
              </a:tblPr>
              <a:tblGrid>
                <a:gridCol w="3781839">
                  <a:extLst>
                    <a:ext uri="{9D8B030D-6E8A-4147-A177-3AD203B41FA5}">
                      <a16:colId xmlns:a16="http://schemas.microsoft.com/office/drawing/2014/main" val="3292820853"/>
                    </a:ext>
                  </a:extLst>
                </a:gridCol>
                <a:gridCol w="3781839">
                  <a:extLst>
                    <a:ext uri="{9D8B030D-6E8A-4147-A177-3AD203B41FA5}">
                      <a16:colId xmlns:a16="http://schemas.microsoft.com/office/drawing/2014/main" val="3772878001"/>
                    </a:ext>
                  </a:extLst>
                </a:gridCol>
              </a:tblGrid>
              <a:tr h="546155">
                <a:tc>
                  <a:txBody>
                    <a:bodyPr/>
                    <a:lstStyle/>
                    <a:p>
                      <a:r>
                        <a:rPr lang="en-US" dirty="0"/>
                        <a:t>Acute bleeding (heavy)</a:t>
                      </a:r>
                    </a:p>
                  </a:txBody>
                  <a:tcPr/>
                </a:tc>
                <a:tc>
                  <a:txBody>
                    <a:bodyPr/>
                    <a:lstStyle/>
                    <a:p>
                      <a:r>
                        <a:rPr lang="en-US" dirty="0"/>
                        <a:t>Chronic bleeding (slow)</a:t>
                      </a:r>
                    </a:p>
                    <a:p>
                      <a:endParaRPr lang="x-none" dirty="0"/>
                    </a:p>
                  </a:txBody>
                  <a:tcPr/>
                </a:tc>
                <a:extLst>
                  <a:ext uri="{0D108BD9-81ED-4DB2-BD59-A6C34878D82A}">
                    <a16:rowId xmlns:a16="http://schemas.microsoft.com/office/drawing/2014/main" val="1533695741"/>
                  </a:ext>
                </a:extLst>
              </a:tr>
              <a:tr h="7802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err="1"/>
                        <a:t>Hematemesis”vomiting</a:t>
                      </a:r>
                      <a:r>
                        <a:rPr lang="en-US" sz="1800" baseline="0" dirty="0"/>
                        <a:t> blood” , melena</a:t>
                      </a:r>
                      <a:endParaRPr lang="en-US" sz="1800" dirty="0"/>
                    </a:p>
                    <a:p>
                      <a:endParaRPr lang="x-non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Coffee</a:t>
                      </a:r>
                      <a:r>
                        <a:rPr lang="en-US" sz="1800" baseline="0" dirty="0"/>
                        <a:t> ground vomiting</a:t>
                      </a:r>
                    </a:p>
                    <a:p>
                      <a:endParaRPr lang="x-none" dirty="0"/>
                    </a:p>
                  </a:txBody>
                  <a:tcPr/>
                </a:tc>
                <a:extLst>
                  <a:ext uri="{0D108BD9-81ED-4DB2-BD59-A6C34878D82A}">
                    <a16:rowId xmlns:a16="http://schemas.microsoft.com/office/drawing/2014/main" val="4251728617"/>
                  </a:ext>
                </a:extLst>
              </a:tr>
              <a:tr h="5461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Hypotension /</a:t>
                      </a:r>
                      <a:r>
                        <a:rPr lang="en-US" sz="1800" baseline="0" dirty="0"/>
                        <a:t> shock </a:t>
                      </a:r>
                      <a:endParaRPr lang="en-US" sz="1800" dirty="0"/>
                    </a:p>
                    <a:p>
                      <a:endParaRPr lang="x-none" dirty="0"/>
                    </a:p>
                  </a:txBody>
                  <a:tcPr/>
                </a:tc>
                <a:tc>
                  <a:txBody>
                    <a:bodyPr/>
                    <a:lstStyle/>
                    <a:p>
                      <a:r>
                        <a:rPr lang="en-US" dirty="0"/>
                        <a:t> anemia “iron D”</a:t>
                      </a:r>
                    </a:p>
                    <a:p>
                      <a:endParaRPr lang="x-none" dirty="0"/>
                    </a:p>
                  </a:txBody>
                  <a:tcPr/>
                </a:tc>
                <a:extLst>
                  <a:ext uri="{0D108BD9-81ED-4DB2-BD59-A6C34878D82A}">
                    <a16:rowId xmlns:a16="http://schemas.microsoft.com/office/drawing/2014/main" val="3919805418"/>
                  </a:ext>
                </a:extLst>
              </a:tr>
            </a:tbl>
          </a:graphicData>
        </a:graphic>
      </p:graphicFrame>
      <p:sp>
        <p:nvSpPr>
          <p:cNvPr id="5" name="TextBox 4">
            <a:extLst>
              <a:ext uri="{FF2B5EF4-FFF2-40B4-BE49-F238E27FC236}">
                <a16:creationId xmlns:a16="http://schemas.microsoft.com/office/drawing/2014/main" id="{A939B012-B7CD-2B42-B3CC-54AB666AADD7}"/>
              </a:ext>
            </a:extLst>
          </p:cNvPr>
          <p:cNvSpPr txBox="1"/>
          <p:nvPr/>
        </p:nvSpPr>
        <p:spPr>
          <a:xfrm>
            <a:off x="159026" y="3667539"/>
            <a:ext cx="6211956" cy="646331"/>
          </a:xfrm>
          <a:prstGeom prst="rect">
            <a:avLst/>
          </a:prstGeom>
          <a:noFill/>
        </p:spPr>
        <p:txBody>
          <a:bodyPr wrap="square" rtlCol="0">
            <a:spAutoFit/>
          </a:bodyPr>
          <a:lstStyle/>
          <a:p>
            <a:r>
              <a:rPr lang="en-US" dirty="0">
                <a:solidFill>
                  <a:srgbClr val="FF0000"/>
                </a:solidFill>
              </a:rPr>
              <a:t># How to differentiate between upper and lower GI bleeding ?</a:t>
            </a:r>
          </a:p>
          <a:p>
            <a:endParaRPr lang="x-none" dirty="0"/>
          </a:p>
        </p:txBody>
      </p:sp>
      <p:graphicFrame>
        <p:nvGraphicFramePr>
          <p:cNvPr id="6" name="Table 5">
            <a:extLst>
              <a:ext uri="{FF2B5EF4-FFF2-40B4-BE49-F238E27FC236}">
                <a16:creationId xmlns:a16="http://schemas.microsoft.com/office/drawing/2014/main" id="{C35C97C1-EA0D-3B44-AC70-538F396EFF38}"/>
              </a:ext>
            </a:extLst>
          </p:cNvPr>
          <p:cNvGraphicFramePr>
            <a:graphicFrameLocks noGrp="1"/>
          </p:cNvGraphicFramePr>
          <p:nvPr>
            <p:extLst>
              <p:ext uri="{D42A27DB-BD31-4B8C-83A1-F6EECF244321}">
                <p14:modId xmlns:p14="http://schemas.microsoft.com/office/powerpoint/2010/main" val="3489564387"/>
              </p:ext>
            </p:extLst>
          </p:nvPr>
        </p:nvGraphicFramePr>
        <p:xfrm>
          <a:off x="238539" y="4227290"/>
          <a:ext cx="8128000" cy="128016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3983732712"/>
                    </a:ext>
                  </a:extLst>
                </a:gridCol>
                <a:gridCol w="4064000">
                  <a:extLst>
                    <a:ext uri="{9D8B030D-6E8A-4147-A177-3AD203B41FA5}">
                      <a16:colId xmlns:a16="http://schemas.microsoft.com/office/drawing/2014/main" val="3535930761"/>
                    </a:ext>
                  </a:extLst>
                </a:gridCol>
              </a:tblGrid>
              <a:tr h="370840">
                <a:tc>
                  <a:txBody>
                    <a:bodyPr/>
                    <a:lstStyle/>
                    <a:p>
                      <a:r>
                        <a:rPr lang="en-US" dirty="0"/>
                        <a:t>Upper GI bleeding</a:t>
                      </a:r>
                    </a:p>
                    <a:p>
                      <a:endParaRPr lang="x-none" dirty="0"/>
                    </a:p>
                  </a:txBody>
                  <a:tcPr/>
                </a:tc>
                <a:tc>
                  <a:txBody>
                    <a:bodyPr/>
                    <a:lstStyle/>
                    <a:p>
                      <a:r>
                        <a:rPr lang="en-US" dirty="0"/>
                        <a:t>Lower GI bleeding</a:t>
                      </a:r>
                    </a:p>
                    <a:p>
                      <a:endParaRPr lang="x-none" dirty="0"/>
                    </a:p>
                  </a:txBody>
                  <a:tcPr/>
                </a:tc>
                <a:extLst>
                  <a:ext uri="{0D108BD9-81ED-4DB2-BD59-A6C34878D82A}">
                    <a16:rowId xmlns:a16="http://schemas.microsoft.com/office/drawing/2014/main" val="1967854799"/>
                  </a:ext>
                </a:extLst>
              </a:tr>
              <a:tr h="370840">
                <a:tc>
                  <a:txBody>
                    <a:bodyPr/>
                    <a:lstStyle/>
                    <a:p>
                      <a:r>
                        <a:rPr lang="en-US" dirty="0"/>
                        <a:t>Hematemesis / melena(black ,tarry stool)</a:t>
                      </a:r>
                    </a:p>
                    <a:p>
                      <a:endParaRPr lang="x-none" dirty="0"/>
                    </a:p>
                  </a:txBody>
                  <a:tcPr/>
                </a:tc>
                <a:tc>
                  <a:txBody>
                    <a:bodyPr/>
                    <a:lstStyle/>
                    <a:p>
                      <a:r>
                        <a:rPr lang="en-US" dirty="0"/>
                        <a:t>Hematochezia(fresh blood in feces)</a:t>
                      </a:r>
                    </a:p>
                    <a:p>
                      <a:endParaRPr lang="x-none" dirty="0"/>
                    </a:p>
                  </a:txBody>
                  <a:tcPr/>
                </a:tc>
                <a:extLst>
                  <a:ext uri="{0D108BD9-81ED-4DB2-BD59-A6C34878D82A}">
                    <a16:rowId xmlns:a16="http://schemas.microsoft.com/office/drawing/2014/main" val="1040792343"/>
                  </a:ext>
                </a:extLst>
              </a:tr>
            </a:tbl>
          </a:graphicData>
        </a:graphic>
      </p:graphicFrame>
      <p:sp>
        <p:nvSpPr>
          <p:cNvPr id="7" name="TextBox 6">
            <a:extLst>
              <a:ext uri="{FF2B5EF4-FFF2-40B4-BE49-F238E27FC236}">
                <a16:creationId xmlns:a16="http://schemas.microsoft.com/office/drawing/2014/main" id="{D6D76459-47B9-0C47-AC18-6210A129482D}"/>
              </a:ext>
            </a:extLst>
          </p:cNvPr>
          <p:cNvSpPr txBox="1"/>
          <p:nvPr/>
        </p:nvSpPr>
        <p:spPr>
          <a:xfrm>
            <a:off x="159026" y="5675243"/>
            <a:ext cx="7374835" cy="1167051"/>
          </a:xfrm>
          <a:prstGeom prst="rect">
            <a:avLst/>
          </a:prstGeom>
          <a:noFill/>
        </p:spPr>
        <p:txBody>
          <a:bodyPr wrap="square" rtlCol="0">
            <a:spAutoFit/>
          </a:bodyPr>
          <a:lstStyle/>
          <a:p>
            <a:pPr>
              <a:lnSpc>
                <a:spcPct val="108000"/>
              </a:lnSpc>
            </a:pPr>
            <a:r>
              <a:rPr lang="en-US" sz="1600" dirty="0">
                <a:solidFill>
                  <a:srgbClr val="415665"/>
                </a:solidFill>
              </a:rPr>
              <a:t>Hematemesis </a:t>
            </a:r>
            <a:r>
              <a:rPr lang="en-US" sz="1600" dirty="0"/>
              <a:t>:indicates an UGIB.</a:t>
            </a:r>
          </a:p>
          <a:p>
            <a:pPr>
              <a:lnSpc>
                <a:spcPct val="108000"/>
              </a:lnSpc>
            </a:pPr>
            <a:r>
              <a:rPr lang="en-US" sz="1600" dirty="0">
                <a:solidFill>
                  <a:srgbClr val="415665"/>
                </a:solidFill>
              </a:rPr>
              <a:t>Melena</a:t>
            </a:r>
            <a:r>
              <a:rPr lang="en-US" sz="1600" dirty="0"/>
              <a:t>: indicates the blood has been in GI tract for at least 14 hours.</a:t>
            </a:r>
          </a:p>
          <a:p>
            <a:pPr>
              <a:lnSpc>
                <a:spcPct val="108000"/>
              </a:lnSpc>
            </a:pPr>
            <a:r>
              <a:rPr lang="en-US" sz="1600" dirty="0">
                <a:solidFill>
                  <a:srgbClr val="415665"/>
                </a:solidFill>
              </a:rPr>
              <a:t>Bloody nasogastric aspirate: </a:t>
            </a:r>
            <a:r>
              <a:rPr lang="en-US" sz="1600" dirty="0"/>
              <a:t>indicates an upper gastrointestinal source of bleeding</a:t>
            </a:r>
          </a:p>
          <a:p>
            <a:endParaRPr lang="x-none" dirty="0"/>
          </a:p>
        </p:txBody>
      </p:sp>
      <p:sp>
        <p:nvSpPr>
          <p:cNvPr id="8" name="TextBox 7">
            <a:extLst>
              <a:ext uri="{FF2B5EF4-FFF2-40B4-BE49-F238E27FC236}">
                <a16:creationId xmlns:a16="http://schemas.microsoft.com/office/drawing/2014/main" id="{2B0C896D-3525-4D47-96FD-5EC02D0A50A1}"/>
              </a:ext>
            </a:extLst>
          </p:cNvPr>
          <p:cNvSpPr txBox="1"/>
          <p:nvPr/>
        </p:nvSpPr>
        <p:spPr>
          <a:xfrm>
            <a:off x="8746435" y="1188719"/>
            <a:ext cx="2902226" cy="2995435"/>
          </a:xfrm>
          <a:prstGeom prst="rect">
            <a:avLst/>
          </a:prstGeom>
          <a:noFill/>
        </p:spPr>
        <p:txBody>
          <a:bodyPr wrap="square" rtlCol="0">
            <a:spAutoFit/>
          </a:bodyPr>
          <a:lstStyle/>
          <a:p>
            <a:pPr>
              <a:lnSpc>
                <a:spcPct val="108000"/>
              </a:lnSpc>
            </a:pPr>
            <a:r>
              <a:rPr lang="en-US" sz="3200" dirty="0">
                <a:solidFill>
                  <a:srgbClr val="FF0000"/>
                </a:solidFill>
              </a:rPr>
              <a:t>Hematochezia</a:t>
            </a:r>
            <a:r>
              <a:rPr lang="en-US" dirty="0"/>
              <a:t> usually represents a lower GI source of bleeding .  </a:t>
            </a:r>
          </a:p>
          <a:p>
            <a:pPr>
              <a:lnSpc>
                <a:spcPct val="108000"/>
              </a:lnSpc>
            </a:pPr>
            <a:r>
              <a:rPr lang="en-US" dirty="0">
                <a:solidFill>
                  <a:srgbClr val="FF0000"/>
                </a:solidFill>
              </a:rPr>
              <a:t>#</a:t>
            </a:r>
            <a:r>
              <a:rPr lang="en-US" dirty="0"/>
              <a:t>When hematochezia is presenting symptom of UGIB it is associated with hemodynamic instability and dropping hemoglobin.</a:t>
            </a:r>
          </a:p>
          <a:p>
            <a:endParaRPr lang="x-none" dirty="0"/>
          </a:p>
        </p:txBody>
      </p:sp>
      <p:pic>
        <p:nvPicPr>
          <p:cNvPr id="10" name="Picture 9">
            <a:extLst>
              <a:ext uri="{FF2B5EF4-FFF2-40B4-BE49-F238E27FC236}">
                <a16:creationId xmlns:a16="http://schemas.microsoft.com/office/drawing/2014/main" id="{1416A00B-46B6-3143-B220-71BAC88371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75148" y="5590766"/>
            <a:ext cx="2844800" cy="1167051"/>
          </a:xfrm>
          <a:prstGeom prst="rect">
            <a:avLst/>
          </a:prstGeom>
        </p:spPr>
      </p:pic>
      <p:sp>
        <p:nvSpPr>
          <p:cNvPr id="11" name="Left Arrow 10">
            <a:extLst>
              <a:ext uri="{FF2B5EF4-FFF2-40B4-BE49-F238E27FC236}">
                <a16:creationId xmlns:a16="http://schemas.microsoft.com/office/drawing/2014/main" id="{39B917FA-4552-9F48-AF6C-3914607DEDC9}"/>
              </a:ext>
            </a:extLst>
          </p:cNvPr>
          <p:cNvSpPr/>
          <p:nvPr/>
        </p:nvSpPr>
        <p:spPr>
          <a:xfrm>
            <a:off x="7121386" y="6174291"/>
            <a:ext cx="1361661" cy="514350"/>
          </a:xfrm>
          <a:prstGeom prst="lef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x-none"/>
          </a:p>
        </p:txBody>
      </p:sp>
    </p:spTree>
    <p:extLst>
      <p:ext uri="{BB962C8B-B14F-4D97-AF65-F5344CB8AC3E}">
        <p14:creationId xmlns:p14="http://schemas.microsoft.com/office/powerpoint/2010/main" val="4647918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CC7B5BD-4867-B142-8AC7-7528EFDE8B8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74643" y="288235"/>
            <a:ext cx="10793896" cy="6013174"/>
          </a:xfrm>
        </p:spPr>
      </p:pic>
    </p:spTree>
    <p:extLst>
      <p:ext uri="{BB962C8B-B14F-4D97-AF65-F5344CB8AC3E}">
        <p14:creationId xmlns:p14="http://schemas.microsoft.com/office/powerpoint/2010/main" val="41372125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46D2C690-968B-6043-B96C-424EDAC9961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43000" y="1192696"/>
            <a:ext cx="4164496" cy="4547703"/>
          </a:xfrm>
        </p:spPr>
      </p:pic>
      <p:pic>
        <p:nvPicPr>
          <p:cNvPr id="8" name="Content Placeholder 7">
            <a:extLst>
              <a:ext uri="{FF2B5EF4-FFF2-40B4-BE49-F238E27FC236}">
                <a16:creationId xmlns:a16="http://schemas.microsoft.com/office/drawing/2014/main" id="{250D25CD-F762-4D42-BA63-E9A4A124D64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973417" y="1192697"/>
            <a:ext cx="4164496" cy="4547704"/>
          </a:xfrm>
        </p:spPr>
      </p:pic>
    </p:spTree>
    <p:extLst>
      <p:ext uri="{BB962C8B-B14F-4D97-AF65-F5344CB8AC3E}">
        <p14:creationId xmlns:p14="http://schemas.microsoft.com/office/powerpoint/2010/main" val="41021058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CE14E-719E-9C43-9CE6-7D1D6A62ED6D}"/>
              </a:ext>
            </a:extLst>
          </p:cNvPr>
          <p:cNvSpPr>
            <a:spLocks noGrp="1"/>
          </p:cNvSpPr>
          <p:nvPr>
            <p:ph type="title"/>
          </p:nvPr>
        </p:nvSpPr>
        <p:spPr/>
        <p:txBody>
          <a:bodyPr/>
          <a:lstStyle/>
          <a:p>
            <a:r>
              <a:rPr lang="en-US" dirty="0">
                <a:solidFill>
                  <a:srgbClr val="FF0000"/>
                </a:solidFill>
              </a:rPr>
              <a:t>Line of management</a:t>
            </a:r>
            <a:endParaRPr lang="x-none" dirty="0">
              <a:solidFill>
                <a:srgbClr val="FF0000"/>
              </a:solidFill>
            </a:endParaRPr>
          </a:p>
        </p:txBody>
      </p:sp>
      <p:sp>
        <p:nvSpPr>
          <p:cNvPr id="3" name="Content Placeholder 2">
            <a:extLst>
              <a:ext uri="{FF2B5EF4-FFF2-40B4-BE49-F238E27FC236}">
                <a16:creationId xmlns:a16="http://schemas.microsoft.com/office/drawing/2014/main" id="{A4ADE857-A9DC-3447-AF78-D10C1C2836EA}"/>
              </a:ext>
            </a:extLst>
          </p:cNvPr>
          <p:cNvSpPr>
            <a:spLocks noGrp="1"/>
          </p:cNvSpPr>
          <p:nvPr>
            <p:ph idx="1"/>
          </p:nvPr>
        </p:nvSpPr>
        <p:spPr>
          <a:xfrm>
            <a:off x="815009" y="2791325"/>
            <a:ext cx="10127974" cy="3101983"/>
          </a:xfrm>
        </p:spPr>
        <p:txBody>
          <a:bodyPr/>
          <a:lstStyle/>
          <a:p>
            <a:r>
              <a:rPr lang="en-US" sz="2400" dirty="0"/>
              <a:t>1. </a:t>
            </a:r>
            <a:r>
              <a:rPr lang="en-US" sz="2400" dirty="0" err="1"/>
              <a:t>Consevative</a:t>
            </a:r>
            <a:r>
              <a:rPr lang="en-US" sz="2400" dirty="0"/>
              <a:t> Treatment &amp; resuscitation:  </a:t>
            </a:r>
          </a:p>
          <a:p>
            <a:r>
              <a:rPr lang="en-US" sz="2400" dirty="0"/>
              <a:t>2.Once the general condition is stabilized, urgent upper GIT endoscopy (diagnostic and therapeutic)</a:t>
            </a:r>
          </a:p>
          <a:p>
            <a:r>
              <a:rPr lang="en-US" sz="2400" dirty="0"/>
              <a:t>3.surgery</a:t>
            </a:r>
          </a:p>
          <a:p>
            <a:endParaRPr lang="x-none" dirty="0"/>
          </a:p>
        </p:txBody>
      </p:sp>
    </p:spTree>
    <p:extLst>
      <p:ext uri="{BB962C8B-B14F-4D97-AF65-F5344CB8AC3E}">
        <p14:creationId xmlns:p14="http://schemas.microsoft.com/office/powerpoint/2010/main" val="6225886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3ABBD-176A-F543-AE03-40C8C5EE8D9E}"/>
              </a:ext>
            </a:extLst>
          </p:cNvPr>
          <p:cNvSpPr>
            <a:spLocks noGrp="1"/>
          </p:cNvSpPr>
          <p:nvPr>
            <p:ph type="title"/>
          </p:nvPr>
        </p:nvSpPr>
        <p:spPr/>
        <p:txBody>
          <a:bodyPr/>
          <a:lstStyle/>
          <a:p>
            <a:r>
              <a:rPr lang="en-US" dirty="0">
                <a:solidFill>
                  <a:srgbClr val="FF0000"/>
                </a:solidFill>
              </a:rPr>
              <a:t>resuscitation</a:t>
            </a:r>
            <a:endParaRPr lang="x-none" dirty="0">
              <a:solidFill>
                <a:srgbClr val="FF0000"/>
              </a:solidFill>
            </a:endParaRPr>
          </a:p>
        </p:txBody>
      </p:sp>
      <p:sp>
        <p:nvSpPr>
          <p:cNvPr id="3" name="Content Placeholder 2">
            <a:extLst>
              <a:ext uri="{FF2B5EF4-FFF2-40B4-BE49-F238E27FC236}">
                <a16:creationId xmlns:a16="http://schemas.microsoft.com/office/drawing/2014/main" id="{5424749B-D53E-1A4B-9F04-217BB0AB06AC}"/>
              </a:ext>
            </a:extLst>
          </p:cNvPr>
          <p:cNvSpPr>
            <a:spLocks noGrp="1"/>
          </p:cNvSpPr>
          <p:nvPr>
            <p:ph idx="1"/>
          </p:nvPr>
        </p:nvSpPr>
        <p:spPr>
          <a:xfrm>
            <a:off x="1331843" y="2355574"/>
            <a:ext cx="9501809" cy="4025348"/>
          </a:xfrm>
        </p:spPr>
        <p:txBody>
          <a:bodyPr>
            <a:normAutofit/>
          </a:bodyPr>
          <a:lstStyle/>
          <a:p>
            <a:r>
              <a:rPr lang="en-US" dirty="0"/>
              <a:t>Assessment of hemodynamic instability </a:t>
            </a:r>
          </a:p>
          <a:p>
            <a:endParaRPr lang="en-US" dirty="0"/>
          </a:p>
          <a:p>
            <a:r>
              <a:rPr lang="en-US" dirty="0"/>
              <a:t>2 wide bore venous cannula are inserted one for installing fluid and one for drawing blood for </a:t>
            </a:r>
            <a:r>
              <a:rPr lang="en-US" dirty="0" err="1"/>
              <a:t>CBC,coagulation</a:t>
            </a:r>
            <a:r>
              <a:rPr lang="en-US" dirty="0"/>
              <a:t> profile, urea electrolyte, and cross </a:t>
            </a:r>
            <a:r>
              <a:rPr lang="en-US" dirty="0" err="1"/>
              <a:t>matching,LFT</a:t>
            </a:r>
            <a:r>
              <a:rPr lang="en-US" dirty="0"/>
              <a:t> .</a:t>
            </a:r>
          </a:p>
          <a:p>
            <a:endParaRPr lang="en-US" dirty="0"/>
          </a:p>
          <a:p>
            <a:r>
              <a:rPr lang="en-US" dirty="0"/>
              <a:t>Central venous catheter.</a:t>
            </a:r>
          </a:p>
          <a:p>
            <a:endParaRPr lang="en-US" dirty="0"/>
          </a:p>
          <a:p>
            <a:r>
              <a:rPr lang="en-US" dirty="0"/>
              <a:t>Bladder catheterization for monitoring of urine output.</a:t>
            </a:r>
          </a:p>
          <a:p>
            <a:endParaRPr lang="en-US" dirty="0"/>
          </a:p>
          <a:p>
            <a:r>
              <a:rPr lang="en-US" dirty="0"/>
              <a:t>Insertion of nasogastric tube : - suction and </a:t>
            </a:r>
            <a:r>
              <a:rPr lang="en-US" dirty="0" err="1"/>
              <a:t>lavage”ice</a:t>
            </a:r>
            <a:r>
              <a:rPr lang="en-US" dirty="0"/>
              <a:t> cold saline”  -&gt; prepare for endoscopy</a:t>
            </a:r>
          </a:p>
          <a:p>
            <a:endParaRPr lang="x-none" dirty="0"/>
          </a:p>
        </p:txBody>
      </p:sp>
    </p:spTree>
    <p:extLst>
      <p:ext uri="{BB962C8B-B14F-4D97-AF65-F5344CB8AC3E}">
        <p14:creationId xmlns:p14="http://schemas.microsoft.com/office/powerpoint/2010/main" val="41216300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66A4A-DDBC-3B4E-9C46-76E9B6D5E3E1}"/>
              </a:ext>
            </a:extLst>
          </p:cNvPr>
          <p:cNvSpPr>
            <a:spLocks noGrp="1"/>
          </p:cNvSpPr>
          <p:nvPr>
            <p:ph type="title"/>
          </p:nvPr>
        </p:nvSpPr>
        <p:spPr/>
        <p:txBody>
          <a:bodyPr/>
          <a:lstStyle/>
          <a:p>
            <a:r>
              <a:rPr lang="en-US" dirty="0">
                <a:solidFill>
                  <a:srgbClr val="FF0000"/>
                </a:solidFill>
              </a:rPr>
              <a:t>resuscitation</a:t>
            </a:r>
            <a:endParaRPr lang="x-none" dirty="0">
              <a:solidFill>
                <a:srgbClr val="FF0000"/>
              </a:solidFill>
            </a:endParaRPr>
          </a:p>
        </p:txBody>
      </p:sp>
      <p:sp>
        <p:nvSpPr>
          <p:cNvPr id="3" name="Content Placeholder 2">
            <a:extLst>
              <a:ext uri="{FF2B5EF4-FFF2-40B4-BE49-F238E27FC236}">
                <a16:creationId xmlns:a16="http://schemas.microsoft.com/office/drawing/2014/main" id="{327B791B-6032-AF42-BC14-8E508054420F}"/>
              </a:ext>
            </a:extLst>
          </p:cNvPr>
          <p:cNvSpPr>
            <a:spLocks noGrp="1"/>
          </p:cNvSpPr>
          <p:nvPr>
            <p:ph idx="1"/>
          </p:nvPr>
        </p:nvSpPr>
        <p:spPr>
          <a:xfrm>
            <a:off x="1709530" y="2638044"/>
            <a:ext cx="8251334" cy="3101983"/>
          </a:xfrm>
        </p:spPr>
        <p:txBody>
          <a:bodyPr/>
          <a:lstStyle/>
          <a:p>
            <a:r>
              <a:rPr lang="en-US" b="1" dirty="0"/>
              <a:t>Anti-shock measures: </a:t>
            </a:r>
            <a:r>
              <a:rPr lang="en-US" dirty="0"/>
              <a:t>Rest, sedative , </a:t>
            </a:r>
            <a:r>
              <a:rPr lang="en-US" dirty="0" err="1"/>
              <a:t>warm,oxygen</a:t>
            </a:r>
            <a:r>
              <a:rPr lang="en-US" dirty="0"/>
              <a:t> by mask , I.V. </a:t>
            </a:r>
            <a:r>
              <a:rPr lang="en-US" dirty="0" err="1"/>
              <a:t>fluild</a:t>
            </a:r>
            <a:r>
              <a:rPr lang="en-US" dirty="0"/>
              <a:t> &amp; blood transfusion. </a:t>
            </a:r>
          </a:p>
          <a:p>
            <a:endParaRPr lang="en-US" dirty="0"/>
          </a:p>
          <a:p>
            <a:r>
              <a:rPr lang="en-US" b="1" dirty="0"/>
              <a:t>Avoid Pulmonary complications: </a:t>
            </a:r>
            <a:r>
              <a:rPr lang="en-US" dirty="0"/>
              <a:t>Prophylactic antibiotics &amp; chest physiotherapy.</a:t>
            </a:r>
          </a:p>
          <a:p>
            <a:endParaRPr lang="en-US" dirty="0"/>
          </a:p>
          <a:p>
            <a:r>
              <a:rPr lang="en-US" dirty="0"/>
              <a:t> IV </a:t>
            </a:r>
            <a:r>
              <a:rPr lang="en-US" dirty="0" err="1"/>
              <a:t>ppI</a:t>
            </a:r>
            <a:r>
              <a:rPr lang="en-US" dirty="0"/>
              <a:t> </a:t>
            </a:r>
          </a:p>
          <a:p>
            <a:endParaRPr lang="x-none" dirty="0"/>
          </a:p>
        </p:txBody>
      </p:sp>
    </p:spTree>
    <p:extLst>
      <p:ext uri="{BB962C8B-B14F-4D97-AF65-F5344CB8AC3E}">
        <p14:creationId xmlns:p14="http://schemas.microsoft.com/office/powerpoint/2010/main" val="2786772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229B5-5A82-9A49-9CE2-E73E362DC8A2}"/>
              </a:ext>
            </a:extLst>
          </p:cNvPr>
          <p:cNvSpPr>
            <a:spLocks noGrp="1"/>
          </p:cNvSpPr>
          <p:nvPr>
            <p:ph type="title"/>
          </p:nvPr>
        </p:nvSpPr>
        <p:spPr/>
        <p:txBody>
          <a:bodyPr/>
          <a:lstStyle/>
          <a:p>
            <a:r>
              <a:rPr lang="en-US" dirty="0">
                <a:solidFill>
                  <a:srgbClr val="FF0000"/>
                </a:solidFill>
              </a:rPr>
              <a:t>treatment</a:t>
            </a:r>
            <a:endParaRPr lang="x-none" dirty="0">
              <a:solidFill>
                <a:srgbClr val="FF0000"/>
              </a:solidFill>
            </a:endParaRPr>
          </a:p>
        </p:txBody>
      </p:sp>
      <p:sp>
        <p:nvSpPr>
          <p:cNvPr id="3" name="Content Placeholder 2">
            <a:extLst>
              <a:ext uri="{FF2B5EF4-FFF2-40B4-BE49-F238E27FC236}">
                <a16:creationId xmlns:a16="http://schemas.microsoft.com/office/drawing/2014/main" id="{C9307301-ADC1-C845-8D28-B62CC7E51C31}"/>
              </a:ext>
            </a:extLst>
          </p:cNvPr>
          <p:cNvSpPr>
            <a:spLocks noGrp="1"/>
          </p:cNvSpPr>
          <p:nvPr>
            <p:ph idx="1"/>
          </p:nvPr>
        </p:nvSpPr>
        <p:spPr>
          <a:xfrm>
            <a:off x="1838739" y="2638044"/>
            <a:ext cx="8776251" cy="3752817"/>
          </a:xfrm>
        </p:spPr>
        <p:txBody>
          <a:bodyPr>
            <a:normAutofit/>
          </a:bodyPr>
          <a:lstStyle/>
          <a:p>
            <a:r>
              <a:rPr lang="en-US" dirty="0">
                <a:solidFill>
                  <a:srgbClr val="FF0000"/>
                </a:solidFill>
              </a:rPr>
              <a:t>A) endoscopic hemostasis treatment      </a:t>
            </a:r>
          </a:p>
          <a:p>
            <a:r>
              <a:rPr lang="en-US" dirty="0"/>
              <a:t>by one or combination of              </a:t>
            </a:r>
          </a:p>
          <a:p>
            <a:r>
              <a:rPr lang="en-US" dirty="0"/>
              <a:t>1.vasoconstrictor injection  </a:t>
            </a:r>
          </a:p>
          <a:p>
            <a:r>
              <a:rPr lang="en-US" dirty="0"/>
              <a:t>2.thermal electrocoagulation</a:t>
            </a:r>
          </a:p>
          <a:p>
            <a:r>
              <a:rPr lang="en-US" dirty="0"/>
              <a:t>3 .mechanical( clips )</a:t>
            </a:r>
          </a:p>
          <a:p>
            <a:r>
              <a:rPr lang="en-US" dirty="0">
                <a:solidFill>
                  <a:srgbClr val="FF0000"/>
                </a:solidFill>
              </a:rPr>
              <a:t>Successful when :</a:t>
            </a:r>
          </a:p>
          <a:p>
            <a:r>
              <a:rPr lang="en-US" dirty="0"/>
              <a:t>1. The bleeding is not from large vessels.</a:t>
            </a:r>
          </a:p>
          <a:p>
            <a:r>
              <a:rPr lang="en-US" dirty="0"/>
              <a:t>2. source of bleeding can be identiﬁed.</a:t>
            </a:r>
          </a:p>
          <a:p>
            <a:r>
              <a:rPr lang="en-US" dirty="0"/>
              <a:t>  after endoscopic -&gt; </a:t>
            </a:r>
            <a:r>
              <a:rPr lang="en-US" dirty="0" err="1"/>
              <a:t>ppi</a:t>
            </a:r>
            <a:r>
              <a:rPr lang="en-US" dirty="0"/>
              <a:t> to prevent re-bleeding </a:t>
            </a:r>
          </a:p>
          <a:p>
            <a:endParaRPr lang="x-none" dirty="0"/>
          </a:p>
        </p:txBody>
      </p:sp>
    </p:spTree>
    <p:extLst>
      <p:ext uri="{BB962C8B-B14F-4D97-AF65-F5344CB8AC3E}">
        <p14:creationId xmlns:p14="http://schemas.microsoft.com/office/powerpoint/2010/main" val="2078399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EE6D6-1E12-CD41-88AD-C33E67D8A975}"/>
              </a:ext>
            </a:extLst>
          </p:cNvPr>
          <p:cNvSpPr>
            <a:spLocks noGrp="1"/>
          </p:cNvSpPr>
          <p:nvPr>
            <p:ph type="title"/>
          </p:nvPr>
        </p:nvSpPr>
        <p:spPr/>
        <p:txBody>
          <a:bodyPr/>
          <a:lstStyle/>
          <a:p>
            <a:r>
              <a:rPr lang="en-US" dirty="0">
                <a:solidFill>
                  <a:srgbClr val="FF0000"/>
                </a:solidFill>
              </a:rPr>
              <a:t>vasoconstrictor injection</a:t>
            </a:r>
            <a:endParaRPr lang="x-none" dirty="0">
              <a:solidFill>
                <a:srgbClr val="FF0000"/>
              </a:solidFill>
            </a:endParaRPr>
          </a:p>
        </p:txBody>
      </p:sp>
      <p:sp>
        <p:nvSpPr>
          <p:cNvPr id="3" name="Content Placeholder 2">
            <a:extLst>
              <a:ext uri="{FF2B5EF4-FFF2-40B4-BE49-F238E27FC236}">
                <a16:creationId xmlns:a16="http://schemas.microsoft.com/office/drawing/2014/main" id="{15766451-E19B-9D4E-B5C9-6DE7A9A3DD51}"/>
              </a:ext>
            </a:extLst>
          </p:cNvPr>
          <p:cNvSpPr>
            <a:spLocks noGrp="1"/>
          </p:cNvSpPr>
          <p:nvPr>
            <p:ph idx="1"/>
          </p:nvPr>
        </p:nvSpPr>
        <p:spPr>
          <a:xfrm>
            <a:off x="1475762" y="2558531"/>
            <a:ext cx="7729728" cy="3101983"/>
          </a:xfrm>
        </p:spPr>
        <p:txBody>
          <a:bodyPr>
            <a:normAutofit/>
          </a:bodyPr>
          <a:lstStyle/>
          <a:p>
            <a:r>
              <a:rPr lang="en-US" dirty="0"/>
              <a:t>Injection of nor</a:t>
            </a:r>
            <a:r>
              <a:rPr lang="en-US" u="sng" dirty="0"/>
              <a:t>epinephrine + saline</a:t>
            </a:r>
          </a:p>
          <a:p>
            <a:r>
              <a:rPr lang="en-US" u="sng" dirty="0"/>
              <a:t> </a:t>
            </a:r>
          </a:p>
          <a:p>
            <a:r>
              <a:rPr lang="en-US" dirty="0"/>
              <a:t>Near the ulcer submucosa </a:t>
            </a:r>
          </a:p>
          <a:p>
            <a:endParaRPr lang="en-US" dirty="0"/>
          </a:p>
          <a:p>
            <a:r>
              <a:rPr lang="en-US" dirty="0">
                <a:solidFill>
                  <a:srgbClr val="FF0000"/>
                </a:solidFill>
              </a:rPr>
              <a:t>Avoid</a:t>
            </a:r>
            <a:r>
              <a:rPr lang="en-US" dirty="0"/>
              <a:t> inject direct to artery to avoid systemic effect (tachycardia, ).</a:t>
            </a:r>
          </a:p>
          <a:p>
            <a:endParaRPr lang="en-US" dirty="0"/>
          </a:p>
          <a:p>
            <a:r>
              <a:rPr lang="en-US" dirty="0"/>
              <a:t>norepinephrine injection as definitive hemostasis therapy is not recommended </a:t>
            </a:r>
          </a:p>
          <a:p>
            <a:endParaRPr lang="x-none" dirty="0"/>
          </a:p>
        </p:txBody>
      </p:sp>
      <p:pic>
        <p:nvPicPr>
          <p:cNvPr id="5" name="Picture 4">
            <a:extLst>
              <a:ext uri="{FF2B5EF4-FFF2-40B4-BE49-F238E27FC236}">
                <a16:creationId xmlns:a16="http://schemas.microsoft.com/office/drawing/2014/main" id="{E00B2627-C01C-4F40-AE28-15DEEE9678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76252" y="4645032"/>
            <a:ext cx="3415748" cy="2030963"/>
          </a:xfrm>
          <a:prstGeom prst="rect">
            <a:avLst/>
          </a:prstGeom>
        </p:spPr>
      </p:pic>
    </p:spTree>
    <p:extLst>
      <p:ext uri="{BB962C8B-B14F-4D97-AF65-F5344CB8AC3E}">
        <p14:creationId xmlns:p14="http://schemas.microsoft.com/office/powerpoint/2010/main" val="1545570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AFACE-CBFD-CF48-A6D6-B648A3041989}"/>
              </a:ext>
            </a:extLst>
          </p:cNvPr>
          <p:cNvSpPr>
            <a:spLocks noGrp="1"/>
          </p:cNvSpPr>
          <p:nvPr>
            <p:ph type="title"/>
          </p:nvPr>
        </p:nvSpPr>
        <p:spPr/>
        <p:txBody>
          <a:bodyPr/>
          <a:lstStyle/>
          <a:p>
            <a:r>
              <a:rPr lang="en-US" dirty="0">
                <a:solidFill>
                  <a:srgbClr val="FF0000"/>
                </a:solidFill>
              </a:rPr>
              <a:t>thermal electrocoagulation</a:t>
            </a:r>
            <a:endParaRPr lang="x-none" dirty="0">
              <a:solidFill>
                <a:srgbClr val="FF0000"/>
              </a:solidFill>
            </a:endParaRPr>
          </a:p>
        </p:txBody>
      </p:sp>
      <p:sp>
        <p:nvSpPr>
          <p:cNvPr id="3" name="Content Placeholder 2">
            <a:extLst>
              <a:ext uri="{FF2B5EF4-FFF2-40B4-BE49-F238E27FC236}">
                <a16:creationId xmlns:a16="http://schemas.microsoft.com/office/drawing/2014/main" id="{027F5B11-938B-C741-A2BB-3EF41264CD64}"/>
              </a:ext>
            </a:extLst>
          </p:cNvPr>
          <p:cNvSpPr>
            <a:spLocks noGrp="1"/>
          </p:cNvSpPr>
          <p:nvPr>
            <p:ph idx="1"/>
          </p:nvPr>
        </p:nvSpPr>
        <p:spPr/>
        <p:txBody>
          <a:bodyPr/>
          <a:lstStyle/>
          <a:p>
            <a:pPr marL="0" indent="0">
              <a:buNone/>
            </a:pPr>
            <a:endParaRPr lang="en-US" sz="2400" dirty="0"/>
          </a:p>
          <a:p>
            <a:r>
              <a:rPr lang="en-US" sz="2400" dirty="0"/>
              <a:t>Bipolar or heater probe</a:t>
            </a:r>
          </a:p>
          <a:p>
            <a:pPr marL="0" indent="0">
              <a:buNone/>
            </a:pPr>
            <a:endParaRPr lang="en-US" sz="2400" dirty="0"/>
          </a:p>
          <a:p>
            <a:r>
              <a:rPr lang="en-US" sz="2400" dirty="0"/>
              <a:t>argon plasma coagulation  </a:t>
            </a:r>
          </a:p>
          <a:p>
            <a:pPr marL="0" indent="0">
              <a:buNone/>
            </a:pPr>
            <a:endParaRPr lang="en-US" sz="2400" dirty="0"/>
          </a:p>
          <a:p>
            <a:endParaRPr lang="x-none" dirty="0"/>
          </a:p>
        </p:txBody>
      </p:sp>
      <p:pic>
        <p:nvPicPr>
          <p:cNvPr id="5" name="Picture 4">
            <a:extLst>
              <a:ext uri="{FF2B5EF4-FFF2-40B4-BE49-F238E27FC236}">
                <a16:creationId xmlns:a16="http://schemas.microsoft.com/office/drawing/2014/main" id="{84FCD4B6-0693-874A-9901-7CAA603577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5063" y="2342189"/>
            <a:ext cx="3611216" cy="2437571"/>
          </a:xfrm>
          <a:prstGeom prst="rect">
            <a:avLst/>
          </a:prstGeom>
        </p:spPr>
      </p:pic>
      <p:pic>
        <p:nvPicPr>
          <p:cNvPr id="7" name="Picture 6">
            <a:extLst>
              <a:ext uri="{FF2B5EF4-FFF2-40B4-BE49-F238E27FC236}">
                <a16:creationId xmlns:a16="http://schemas.microsoft.com/office/drawing/2014/main" id="{71A2F13C-F72B-A44E-B2C4-A969BA7F56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5063" y="4950781"/>
            <a:ext cx="3611216" cy="1714500"/>
          </a:xfrm>
          <a:prstGeom prst="rect">
            <a:avLst/>
          </a:prstGeom>
        </p:spPr>
      </p:pic>
    </p:spTree>
    <p:extLst>
      <p:ext uri="{BB962C8B-B14F-4D97-AF65-F5344CB8AC3E}">
        <p14:creationId xmlns:p14="http://schemas.microsoft.com/office/powerpoint/2010/main" val="31198841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2DD4A-1204-B64D-95C7-B4EB6F6FD4FE}"/>
              </a:ext>
            </a:extLst>
          </p:cNvPr>
          <p:cNvSpPr>
            <a:spLocks noGrp="1"/>
          </p:cNvSpPr>
          <p:nvPr>
            <p:ph type="title"/>
          </p:nvPr>
        </p:nvSpPr>
        <p:spPr>
          <a:xfrm>
            <a:off x="2231136" y="834887"/>
            <a:ext cx="7729728" cy="1302025"/>
          </a:xfrm>
        </p:spPr>
        <p:txBody>
          <a:bodyPr>
            <a:normAutofit fontScale="90000"/>
          </a:bodyPr>
          <a:lstStyle/>
          <a:p>
            <a:r>
              <a:rPr lang="en-US" dirty="0">
                <a:solidFill>
                  <a:srgbClr val="FF0000"/>
                </a:solidFill>
              </a:rPr>
              <a:t>The common complications of peptic ulcer are :</a:t>
            </a:r>
            <a:br>
              <a:rPr lang="en-US" dirty="0">
                <a:solidFill>
                  <a:srgbClr val="FF0000"/>
                </a:solidFill>
              </a:rPr>
            </a:br>
            <a:endParaRPr lang="x-none" dirty="0">
              <a:solidFill>
                <a:srgbClr val="FF0000"/>
              </a:solidFill>
            </a:endParaRPr>
          </a:p>
        </p:txBody>
      </p:sp>
      <p:sp>
        <p:nvSpPr>
          <p:cNvPr id="3" name="Content Placeholder 2">
            <a:extLst>
              <a:ext uri="{FF2B5EF4-FFF2-40B4-BE49-F238E27FC236}">
                <a16:creationId xmlns:a16="http://schemas.microsoft.com/office/drawing/2014/main" id="{3367A6C3-57F2-8B4C-8486-7EACF489407C}"/>
              </a:ext>
            </a:extLst>
          </p:cNvPr>
          <p:cNvSpPr>
            <a:spLocks noGrp="1"/>
          </p:cNvSpPr>
          <p:nvPr>
            <p:ph idx="1"/>
          </p:nvPr>
        </p:nvSpPr>
        <p:spPr>
          <a:xfrm>
            <a:off x="2231136" y="2638044"/>
            <a:ext cx="7729728" cy="3673304"/>
          </a:xfrm>
        </p:spPr>
        <p:txBody>
          <a:bodyPr/>
          <a:lstStyle/>
          <a:p>
            <a:pPr marL="342900" indent="-342900">
              <a:buFont typeface="+mj-lt"/>
              <a:buAutoNum type="arabicParenR"/>
            </a:pPr>
            <a:r>
              <a:rPr lang="en-US" sz="3600" dirty="0"/>
              <a:t>bleeding</a:t>
            </a:r>
          </a:p>
          <a:p>
            <a:pPr marL="342900" indent="-342900">
              <a:buFont typeface="+mj-lt"/>
              <a:buAutoNum type="arabicParenR"/>
            </a:pPr>
            <a:r>
              <a:rPr lang="en-US" sz="3600" dirty="0"/>
              <a:t>perforation</a:t>
            </a:r>
          </a:p>
          <a:p>
            <a:pPr marL="342900" indent="-342900">
              <a:buFont typeface="+mj-lt"/>
              <a:buAutoNum type="arabicParenR"/>
            </a:pPr>
            <a:r>
              <a:rPr lang="en-US" sz="3600" dirty="0"/>
              <a:t>Obstruction</a:t>
            </a:r>
          </a:p>
          <a:p>
            <a:endParaRPr lang="x-none" dirty="0"/>
          </a:p>
        </p:txBody>
      </p:sp>
      <p:pic>
        <p:nvPicPr>
          <p:cNvPr id="5" name="Picture 4">
            <a:extLst>
              <a:ext uri="{FF2B5EF4-FFF2-40B4-BE49-F238E27FC236}">
                <a16:creationId xmlns:a16="http://schemas.microsoft.com/office/drawing/2014/main" id="{0F2CFF6A-381D-5A41-80D0-0490435EA6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6561" y="2369687"/>
            <a:ext cx="3334303" cy="2729086"/>
          </a:xfrm>
          <a:prstGeom prst="rect">
            <a:avLst/>
          </a:prstGeom>
        </p:spPr>
      </p:pic>
    </p:spTree>
    <p:extLst>
      <p:ext uri="{BB962C8B-B14F-4D97-AF65-F5344CB8AC3E}">
        <p14:creationId xmlns:p14="http://schemas.microsoft.com/office/powerpoint/2010/main" val="23158689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F88A9-7180-F341-8E23-4DBCA52F3BDF}"/>
              </a:ext>
            </a:extLst>
          </p:cNvPr>
          <p:cNvSpPr>
            <a:spLocks noGrp="1"/>
          </p:cNvSpPr>
          <p:nvPr>
            <p:ph type="title"/>
          </p:nvPr>
        </p:nvSpPr>
        <p:spPr/>
        <p:txBody>
          <a:bodyPr/>
          <a:lstStyle/>
          <a:p>
            <a:r>
              <a:rPr lang="en-US" dirty="0">
                <a:solidFill>
                  <a:srgbClr val="FF0000"/>
                </a:solidFill>
              </a:rPr>
              <a:t>mechanical</a:t>
            </a:r>
            <a:endParaRPr lang="x-none" dirty="0">
              <a:solidFill>
                <a:srgbClr val="FF0000"/>
              </a:solidFill>
            </a:endParaRPr>
          </a:p>
        </p:txBody>
      </p:sp>
      <p:sp>
        <p:nvSpPr>
          <p:cNvPr id="3" name="Content Placeholder 2">
            <a:extLst>
              <a:ext uri="{FF2B5EF4-FFF2-40B4-BE49-F238E27FC236}">
                <a16:creationId xmlns:a16="http://schemas.microsoft.com/office/drawing/2014/main" id="{9CEB09FD-2B9E-004C-8361-AC19585FBE88}"/>
              </a:ext>
            </a:extLst>
          </p:cNvPr>
          <p:cNvSpPr>
            <a:spLocks noGrp="1"/>
          </p:cNvSpPr>
          <p:nvPr>
            <p:ph idx="1"/>
          </p:nvPr>
        </p:nvSpPr>
        <p:spPr/>
        <p:txBody>
          <a:bodyPr/>
          <a:lstStyle/>
          <a:p>
            <a:r>
              <a:rPr lang="en-US" sz="2400" dirty="0"/>
              <a:t>Direct to the vessel. </a:t>
            </a:r>
          </a:p>
          <a:p>
            <a:r>
              <a:rPr lang="en-US" sz="2400" dirty="0"/>
              <a:t>Multiple clips maybe achieve </a:t>
            </a:r>
            <a:r>
              <a:rPr lang="en-US" sz="2400" dirty="0" err="1"/>
              <a:t>hemeostasis</a:t>
            </a:r>
            <a:r>
              <a:rPr lang="en-US" sz="2400" dirty="0"/>
              <a:t> . </a:t>
            </a:r>
          </a:p>
          <a:p>
            <a:r>
              <a:rPr lang="en-US" sz="2400" dirty="0"/>
              <a:t>Remain 7-10 days.</a:t>
            </a:r>
          </a:p>
          <a:p>
            <a:endParaRPr lang="x-none" dirty="0"/>
          </a:p>
        </p:txBody>
      </p:sp>
      <p:pic>
        <p:nvPicPr>
          <p:cNvPr id="5" name="Picture 4">
            <a:extLst>
              <a:ext uri="{FF2B5EF4-FFF2-40B4-BE49-F238E27FC236}">
                <a16:creationId xmlns:a16="http://schemas.microsoft.com/office/drawing/2014/main" id="{12D61430-4615-214B-9611-D09B868363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1026" y="4266827"/>
            <a:ext cx="3070089" cy="2133600"/>
          </a:xfrm>
          <a:prstGeom prst="rect">
            <a:avLst/>
          </a:prstGeom>
        </p:spPr>
      </p:pic>
      <p:pic>
        <p:nvPicPr>
          <p:cNvPr id="7" name="Picture 6">
            <a:extLst>
              <a:ext uri="{FF2B5EF4-FFF2-40B4-BE49-F238E27FC236}">
                <a16:creationId xmlns:a16="http://schemas.microsoft.com/office/drawing/2014/main" id="{0F4F4FD0-0C10-F745-9096-6A834E7751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334" y="4266827"/>
            <a:ext cx="3171687" cy="2133600"/>
          </a:xfrm>
          <a:prstGeom prst="rect">
            <a:avLst/>
          </a:prstGeom>
        </p:spPr>
      </p:pic>
      <p:pic>
        <p:nvPicPr>
          <p:cNvPr id="9" name="Picture 8">
            <a:extLst>
              <a:ext uri="{FF2B5EF4-FFF2-40B4-BE49-F238E27FC236}">
                <a16:creationId xmlns:a16="http://schemas.microsoft.com/office/drawing/2014/main" id="{1F6B9CFA-76E3-A242-8C7A-E32E727594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62120" y="4266827"/>
            <a:ext cx="3243469" cy="2133600"/>
          </a:xfrm>
          <a:prstGeom prst="rect">
            <a:avLst/>
          </a:prstGeom>
        </p:spPr>
      </p:pic>
    </p:spTree>
    <p:extLst>
      <p:ext uri="{BB962C8B-B14F-4D97-AF65-F5344CB8AC3E}">
        <p14:creationId xmlns:p14="http://schemas.microsoft.com/office/powerpoint/2010/main" val="41904918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A8C68-BC0E-B743-B4D7-963997B5CE95}"/>
              </a:ext>
            </a:extLst>
          </p:cNvPr>
          <p:cNvSpPr>
            <a:spLocks noGrp="1"/>
          </p:cNvSpPr>
          <p:nvPr>
            <p:ph type="title"/>
          </p:nvPr>
        </p:nvSpPr>
        <p:spPr/>
        <p:txBody>
          <a:bodyPr/>
          <a:lstStyle/>
          <a:p>
            <a:r>
              <a:rPr lang="en-US" dirty="0" err="1">
                <a:solidFill>
                  <a:srgbClr val="FF0000"/>
                </a:solidFill>
              </a:rPr>
              <a:t>Interventioal</a:t>
            </a:r>
            <a:r>
              <a:rPr lang="en-US" dirty="0">
                <a:solidFill>
                  <a:srgbClr val="FF0000"/>
                </a:solidFill>
              </a:rPr>
              <a:t> radiology</a:t>
            </a:r>
            <a:endParaRPr lang="x-none" dirty="0">
              <a:solidFill>
                <a:srgbClr val="FF0000"/>
              </a:solidFill>
            </a:endParaRPr>
          </a:p>
        </p:txBody>
      </p:sp>
      <p:sp>
        <p:nvSpPr>
          <p:cNvPr id="3" name="Content Placeholder 2">
            <a:extLst>
              <a:ext uri="{FF2B5EF4-FFF2-40B4-BE49-F238E27FC236}">
                <a16:creationId xmlns:a16="http://schemas.microsoft.com/office/drawing/2014/main" id="{77864AE5-212D-DA49-9A63-72A92342559B}"/>
              </a:ext>
            </a:extLst>
          </p:cNvPr>
          <p:cNvSpPr>
            <a:spLocks noGrp="1"/>
          </p:cNvSpPr>
          <p:nvPr>
            <p:ph idx="1"/>
          </p:nvPr>
        </p:nvSpPr>
        <p:spPr>
          <a:xfrm>
            <a:off x="1520687" y="2638044"/>
            <a:ext cx="9203635" cy="3101983"/>
          </a:xfrm>
        </p:spPr>
        <p:txBody>
          <a:bodyPr/>
          <a:lstStyle/>
          <a:p>
            <a:r>
              <a:rPr lang="en-US" dirty="0"/>
              <a:t>Angiography with transcatheter </a:t>
            </a:r>
            <a:r>
              <a:rPr lang="en-US" dirty="0" err="1"/>
              <a:t>embolisation</a:t>
            </a:r>
            <a:r>
              <a:rPr lang="en-US" dirty="0"/>
              <a:t> : In patients where the source of bleeding cannot be identified or in those who rebleed after </a:t>
            </a:r>
            <a:r>
              <a:rPr lang="en-US" dirty="0" err="1"/>
              <a:t>endscopy</a:t>
            </a:r>
            <a:endParaRPr lang="en-US" dirty="0"/>
          </a:p>
          <a:p>
            <a:r>
              <a:rPr lang="en-US" dirty="0"/>
              <a:t>The risk of significant </a:t>
            </a:r>
            <a:r>
              <a:rPr lang="en-US" dirty="0" err="1"/>
              <a:t>ischaemia</a:t>
            </a:r>
            <a:r>
              <a:rPr lang="en-US" dirty="0"/>
              <a:t> following </a:t>
            </a:r>
            <a:r>
              <a:rPr lang="en-US" dirty="0" err="1"/>
              <a:t>embolisation</a:t>
            </a:r>
            <a:r>
              <a:rPr lang="en-US" dirty="0"/>
              <a:t> is low because of the rich collateral blood supply of the stomach and duodenum. </a:t>
            </a:r>
          </a:p>
          <a:p>
            <a:r>
              <a:rPr lang="en-US" dirty="0"/>
              <a:t> The surgeon should be mindful that rescue surgery after failed </a:t>
            </a:r>
            <a:r>
              <a:rPr lang="en-US" dirty="0" err="1"/>
              <a:t>embolisation</a:t>
            </a:r>
            <a:r>
              <a:rPr lang="en-US" dirty="0"/>
              <a:t> is associated with poor outcome and it may be advantageous to proceed directly to surgery</a:t>
            </a:r>
          </a:p>
          <a:p>
            <a:endParaRPr lang="x-none" dirty="0"/>
          </a:p>
        </p:txBody>
      </p:sp>
      <p:pic>
        <p:nvPicPr>
          <p:cNvPr id="5" name="Picture 4">
            <a:extLst>
              <a:ext uri="{FF2B5EF4-FFF2-40B4-BE49-F238E27FC236}">
                <a16:creationId xmlns:a16="http://schemas.microsoft.com/office/drawing/2014/main" id="{0D27815D-EA8E-A44A-A5BA-BD88AA1EB4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5889" y="4671701"/>
            <a:ext cx="3848100" cy="1993900"/>
          </a:xfrm>
          <a:prstGeom prst="rect">
            <a:avLst/>
          </a:prstGeom>
        </p:spPr>
      </p:pic>
      <p:pic>
        <p:nvPicPr>
          <p:cNvPr id="7" name="Picture 6">
            <a:extLst>
              <a:ext uri="{FF2B5EF4-FFF2-40B4-BE49-F238E27FC236}">
                <a16:creationId xmlns:a16="http://schemas.microsoft.com/office/drawing/2014/main" id="{71D9F61F-8BDD-DE43-A5F8-67F1FE2067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1364" y="4671701"/>
            <a:ext cx="3619500" cy="2006600"/>
          </a:xfrm>
          <a:prstGeom prst="rect">
            <a:avLst/>
          </a:prstGeom>
        </p:spPr>
      </p:pic>
    </p:spTree>
    <p:extLst>
      <p:ext uri="{BB962C8B-B14F-4D97-AF65-F5344CB8AC3E}">
        <p14:creationId xmlns:p14="http://schemas.microsoft.com/office/powerpoint/2010/main" val="25070611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57EA2-A82E-F74D-8FBD-9B8E41F8E908}"/>
              </a:ext>
            </a:extLst>
          </p:cNvPr>
          <p:cNvSpPr>
            <a:spLocks noGrp="1"/>
          </p:cNvSpPr>
          <p:nvPr>
            <p:ph type="title"/>
          </p:nvPr>
        </p:nvSpPr>
        <p:spPr/>
        <p:txBody>
          <a:bodyPr/>
          <a:lstStyle/>
          <a:p>
            <a:r>
              <a:rPr lang="en-US" dirty="0">
                <a:solidFill>
                  <a:srgbClr val="FF0000"/>
                </a:solidFill>
              </a:rPr>
              <a:t>Indication of surgery</a:t>
            </a:r>
            <a:endParaRPr lang="x-none" dirty="0">
              <a:solidFill>
                <a:srgbClr val="FF0000"/>
              </a:solidFill>
            </a:endParaRPr>
          </a:p>
        </p:txBody>
      </p:sp>
      <p:sp>
        <p:nvSpPr>
          <p:cNvPr id="3" name="Content Placeholder 2">
            <a:extLst>
              <a:ext uri="{FF2B5EF4-FFF2-40B4-BE49-F238E27FC236}">
                <a16:creationId xmlns:a16="http://schemas.microsoft.com/office/drawing/2014/main" id="{6AA63E63-9295-3E42-A0CF-9458043D0E08}"/>
              </a:ext>
            </a:extLst>
          </p:cNvPr>
          <p:cNvSpPr>
            <a:spLocks noGrp="1"/>
          </p:cNvSpPr>
          <p:nvPr>
            <p:ph idx="1"/>
          </p:nvPr>
        </p:nvSpPr>
        <p:spPr>
          <a:xfrm>
            <a:off x="1192695" y="2638044"/>
            <a:ext cx="9283147" cy="3901904"/>
          </a:xfrm>
        </p:spPr>
        <p:txBody>
          <a:bodyPr>
            <a:normAutofit/>
          </a:bodyPr>
          <a:lstStyle/>
          <a:p>
            <a:r>
              <a:rPr lang="en-US" dirty="0"/>
              <a:t>Failure of endoscopic  techniques to control </a:t>
            </a:r>
            <a:r>
              <a:rPr lang="en-US" dirty="0" err="1"/>
              <a:t>haemorrhage</a:t>
            </a:r>
            <a:r>
              <a:rPr lang="en-US" dirty="0"/>
              <a:t>. </a:t>
            </a:r>
          </a:p>
          <a:p>
            <a:r>
              <a:rPr lang="en-US" dirty="0"/>
              <a:t> Hemodynamically instability despite strong resuscitation with uncontrolled bleeding. </a:t>
            </a:r>
          </a:p>
          <a:p>
            <a:r>
              <a:rPr lang="en-US" dirty="0"/>
              <a:t>Recurrent hemorrhage after second attempt at endoscopy.(NOT *  the second attempt has a reasonable chance of success and lower risk than  surgery).If two attempts have failed additional attempts are unlikely to be successful.</a:t>
            </a:r>
          </a:p>
          <a:p>
            <a:r>
              <a:rPr lang="en-US" dirty="0"/>
              <a:t>Associated pathology requiring surgery e.g. perforation</a:t>
            </a:r>
          </a:p>
          <a:p>
            <a:r>
              <a:rPr lang="en-US" dirty="0"/>
              <a:t>Age less than 60, with &gt;6 transfusions</a:t>
            </a:r>
          </a:p>
          <a:p>
            <a:r>
              <a:rPr lang="en-US" dirty="0"/>
              <a:t>Age more than 60, with &gt;4 transfusions</a:t>
            </a:r>
          </a:p>
          <a:p>
            <a:endParaRPr lang="x-none" dirty="0"/>
          </a:p>
        </p:txBody>
      </p:sp>
    </p:spTree>
    <p:extLst>
      <p:ext uri="{BB962C8B-B14F-4D97-AF65-F5344CB8AC3E}">
        <p14:creationId xmlns:p14="http://schemas.microsoft.com/office/powerpoint/2010/main" val="2580019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231136" y="964692"/>
            <a:ext cx="7729728" cy="1015028"/>
          </a:xfrm>
        </p:spPr>
        <p:txBody>
          <a:bodyPr/>
          <a:lstStyle/>
          <a:p>
            <a:r>
              <a:rPr lang="en-US" dirty="0" err="1">
                <a:solidFill>
                  <a:srgbClr val="FF0000"/>
                </a:solidFill>
              </a:rPr>
              <a:t>surgry</a:t>
            </a:r>
            <a:endParaRPr lang="ar-JO" dirty="0"/>
          </a:p>
        </p:txBody>
      </p:sp>
      <p:sp>
        <p:nvSpPr>
          <p:cNvPr id="3" name="عنصر نائب للمحتوى 2"/>
          <p:cNvSpPr>
            <a:spLocks noGrp="1"/>
          </p:cNvSpPr>
          <p:nvPr>
            <p:ph idx="1"/>
          </p:nvPr>
        </p:nvSpPr>
        <p:spPr>
          <a:xfrm>
            <a:off x="435006" y="2153412"/>
            <a:ext cx="8034291" cy="3586615"/>
          </a:xfrm>
        </p:spPr>
        <p:txBody>
          <a:bodyPr>
            <a:normAutofit/>
          </a:bodyPr>
          <a:lstStyle/>
          <a:p>
            <a:pPr marL="361950" lvl="0" indent="-285750">
              <a:lnSpc>
                <a:spcPct val="90000"/>
              </a:lnSpc>
              <a:spcBef>
                <a:spcPts val="0"/>
              </a:spcBef>
              <a:buClr>
                <a:srgbClr val="0DB7C4"/>
              </a:buClr>
              <a:buSzPts val="5200"/>
            </a:pPr>
            <a:r>
              <a:rPr lang="en-US" dirty="0"/>
              <a:t>The most common site of bleeding from a peptic ulcer is </a:t>
            </a:r>
            <a:r>
              <a:rPr lang="en-US" u="sng" dirty="0"/>
              <a:t>the duodenum. </a:t>
            </a:r>
            <a:endParaRPr lang="en-US" dirty="0"/>
          </a:p>
          <a:p>
            <a:pPr marL="361950" lvl="0" indent="-285750">
              <a:lnSpc>
                <a:spcPct val="90000"/>
              </a:lnSpc>
              <a:spcBef>
                <a:spcPts val="1200"/>
              </a:spcBef>
              <a:buClr>
                <a:srgbClr val="0DB7C4"/>
              </a:buClr>
              <a:buSzPts val="5200"/>
            </a:pPr>
            <a:r>
              <a:rPr lang="en-US" dirty="0"/>
              <a:t>In tackling this, it is essential that the duodenum is fully mobilized.</a:t>
            </a:r>
          </a:p>
          <a:p>
            <a:pPr marL="361950" lvl="0" indent="-285750">
              <a:lnSpc>
                <a:spcPct val="90000"/>
              </a:lnSpc>
              <a:spcBef>
                <a:spcPts val="1200"/>
              </a:spcBef>
              <a:buClr>
                <a:srgbClr val="0DB7C4"/>
              </a:buClr>
              <a:buSzPts val="5200"/>
            </a:pPr>
            <a:r>
              <a:rPr lang="en-US" dirty="0"/>
              <a:t> This should be done before the duodenum is opened as it makes the ulcer much more accessible and also allows the surgeon’s hand to be placed behind the </a:t>
            </a:r>
            <a:r>
              <a:rPr lang="en-US" dirty="0" err="1"/>
              <a:t>gastroduodenal</a:t>
            </a:r>
            <a:r>
              <a:rPr lang="en-US" dirty="0"/>
              <a:t> artery, which is commonly the source of major bleeding.</a:t>
            </a:r>
          </a:p>
          <a:p>
            <a:r>
              <a:rPr lang="en-US" sz="1600" dirty="0"/>
              <a:t>So first we do </a:t>
            </a:r>
            <a:r>
              <a:rPr lang="en-US" sz="4400" dirty="0"/>
              <a:t>Kocher maneuver </a:t>
            </a:r>
            <a:br>
              <a:rPr lang="en-US" sz="1600" dirty="0"/>
            </a:br>
            <a:r>
              <a:rPr lang="en-US" sz="1600" dirty="0"/>
              <a:t>(</a:t>
            </a:r>
            <a:r>
              <a:rPr lang="en-US" sz="1600" dirty="0">
                <a:solidFill>
                  <a:schemeClr val="bg2">
                    <a:lumMod val="10000"/>
                  </a:schemeClr>
                </a:solidFill>
                <a:sym typeface="Source Sans Pro"/>
              </a:rPr>
              <a:t>the dissection of the lateral peritoneal attachments of the duodenum to allow inspection of the duodenum, pancreas, and other retroperitoneal structures over to the great vessels</a:t>
            </a:r>
            <a:r>
              <a:rPr lang="en-US" sz="2000" dirty="0"/>
              <a:t>)</a:t>
            </a:r>
            <a:br>
              <a:rPr lang="en-US" sz="2000" dirty="0"/>
            </a:br>
            <a:endParaRPr lang="ar-JO" sz="16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1239" y="3596449"/>
            <a:ext cx="3429740" cy="3261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97499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5F032-82DF-714A-9B03-CD7EE29A484B}"/>
              </a:ext>
            </a:extLst>
          </p:cNvPr>
          <p:cNvSpPr>
            <a:spLocks noGrp="1"/>
          </p:cNvSpPr>
          <p:nvPr>
            <p:ph type="title"/>
          </p:nvPr>
        </p:nvSpPr>
        <p:spPr/>
        <p:txBody>
          <a:bodyPr/>
          <a:lstStyle/>
          <a:p>
            <a:r>
              <a:rPr lang="en-US" dirty="0" err="1">
                <a:solidFill>
                  <a:srgbClr val="FF0000"/>
                </a:solidFill>
              </a:rPr>
              <a:t>surgry</a:t>
            </a:r>
            <a:endParaRPr lang="x-none" dirty="0">
              <a:solidFill>
                <a:srgbClr val="FF0000"/>
              </a:solidFill>
            </a:endParaRPr>
          </a:p>
        </p:txBody>
      </p:sp>
      <p:sp>
        <p:nvSpPr>
          <p:cNvPr id="3" name="Content Placeholder 2">
            <a:extLst>
              <a:ext uri="{FF2B5EF4-FFF2-40B4-BE49-F238E27FC236}">
                <a16:creationId xmlns:a16="http://schemas.microsoft.com/office/drawing/2014/main" id="{39FFC22A-87D0-BA41-A21A-D6EF954E5305}"/>
              </a:ext>
            </a:extLst>
          </p:cNvPr>
          <p:cNvSpPr>
            <a:spLocks noGrp="1"/>
          </p:cNvSpPr>
          <p:nvPr>
            <p:ph idx="1"/>
          </p:nvPr>
        </p:nvSpPr>
        <p:spPr>
          <a:xfrm>
            <a:off x="1530626" y="2608227"/>
            <a:ext cx="9690651" cy="3891964"/>
          </a:xfrm>
        </p:spPr>
        <p:txBody>
          <a:bodyPr>
            <a:normAutofit/>
          </a:bodyPr>
          <a:lstStyle/>
          <a:p>
            <a:pPr marL="0" indent="0">
              <a:buNone/>
            </a:pPr>
            <a:endParaRPr lang="en-US" dirty="0"/>
          </a:p>
          <a:p>
            <a:r>
              <a:rPr lang="en-US" dirty="0"/>
              <a:t>THEN , Following mobilization, the duodenum, and usually the pylorus, is opened </a:t>
            </a:r>
            <a:r>
              <a:rPr lang="en-US" sz="2400" b="1" dirty="0">
                <a:effectLst>
                  <a:outerShdw blurRad="38100" dist="38100" dir="2700000" rotWithShape="0">
                    <a:srgbClr val="000000">
                      <a:alpha val="43137"/>
                    </a:srgbClr>
                  </a:outerShdw>
                </a:effectLst>
              </a:rPr>
              <a:t>longitudinally</a:t>
            </a:r>
          </a:p>
          <a:p>
            <a:r>
              <a:rPr lang="en-US" dirty="0"/>
              <a:t> if the vessel within the ulcer  is bleeding , this should be controlled using well-placed sutures on a small </a:t>
            </a:r>
            <a:r>
              <a:rPr lang="en-US" dirty="0" err="1"/>
              <a:t>roundbodied</a:t>
            </a:r>
            <a:r>
              <a:rPr lang="en-US" dirty="0"/>
              <a:t> needle that under-run the vessel. The placing of more and more inaccurately positioned sutures is counterproductive. Following under-running, it is often possible to close the mucosa over the ulcer</a:t>
            </a:r>
          </a:p>
          <a:p>
            <a:r>
              <a:rPr lang="en-US" dirty="0"/>
              <a:t>Bleeding from the GDA  is controlled with a three-point U stitch technique. This consists of a superior suture, inferior suture, and a horizontal  suture creating a “U” stitch for the transverse pancreatic artery.</a:t>
            </a:r>
          </a:p>
          <a:p>
            <a:r>
              <a:rPr lang="en-US" dirty="0"/>
              <a:t> then closed with interrupted sutures in a transverse direction to avoid narrowing</a:t>
            </a:r>
          </a:p>
          <a:p>
            <a:endParaRPr lang="x-none" dirty="0"/>
          </a:p>
        </p:txBody>
      </p:sp>
    </p:spTree>
    <p:extLst>
      <p:ext uri="{BB962C8B-B14F-4D97-AF65-F5344CB8AC3E}">
        <p14:creationId xmlns:p14="http://schemas.microsoft.com/office/powerpoint/2010/main" val="26506086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24327-10DA-D74E-8C33-450721B0A124}"/>
              </a:ext>
            </a:extLst>
          </p:cNvPr>
          <p:cNvSpPr>
            <a:spLocks noGrp="1"/>
          </p:cNvSpPr>
          <p:nvPr>
            <p:ph type="title"/>
          </p:nvPr>
        </p:nvSpPr>
        <p:spPr/>
        <p:txBody>
          <a:bodyPr/>
          <a:lstStyle/>
          <a:p>
            <a:r>
              <a:rPr lang="en-US" dirty="0">
                <a:solidFill>
                  <a:srgbClr val="FF0000"/>
                </a:solidFill>
              </a:rPr>
              <a:t>Bleeding gastric ulcer:</a:t>
            </a:r>
            <a:br>
              <a:rPr lang="en-US" dirty="0">
                <a:solidFill>
                  <a:srgbClr val="FF0000"/>
                </a:solidFill>
              </a:rPr>
            </a:br>
            <a:endParaRPr lang="x-none" dirty="0">
              <a:solidFill>
                <a:srgbClr val="FF0000"/>
              </a:solidFill>
            </a:endParaRPr>
          </a:p>
        </p:txBody>
      </p:sp>
      <p:sp>
        <p:nvSpPr>
          <p:cNvPr id="3" name="Content Placeholder 2">
            <a:extLst>
              <a:ext uri="{FF2B5EF4-FFF2-40B4-BE49-F238E27FC236}">
                <a16:creationId xmlns:a16="http://schemas.microsoft.com/office/drawing/2014/main" id="{3D8EE577-1EA9-624E-954A-08DE1B7AF7C6}"/>
              </a:ext>
            </a:extLst>
          </p:cNvPr>
          <p:cNvSpPr>
            <a:spLocks noGrp="1"/>
          </p:cNvSpPr>
          <p:nvPr>
            <p:ph idx="1"/>
          </p:nvPr>
        </p:nvSpPr>
        <p:spPr>
          <a:xfrm>
            <a:off x="1610139" y="2638044"/>
            <a:ext cx="8706678" cy="3101983"/>
          </a:xfrm>
        </p:spPr>
        <p:txBody>
          <a:bodyPr/>
          <a:lstStyle/>
          <a:p>
            <a:r>
              <a:rPr lang="en-US" dirty="0"/>
              <a:t>The principles of management of bleeding gastric ulcers are essentially the same. The stomach is opened at an appropriate position anteriorly and the vessel in the ulcer under-run. If the ulcer is not excised then a biopsy of the edge needs to be taken as 4–5% of benign appearing ulcers are actually malignant ulcers</a:t>
            </a:r>
          </a:p>
          <a:p>
            <a:endParaRPr lang="x-none" dirty="0"/>
          </a:p>
        </p:txBody>
      </p:sp>
      <p:pic>
        <p:nvPicPr>
          <p:cNvPr id="5" name="Picture 4">
            <a:extLst>
              <a:ext uri="{FF2B5EF4-FFF2-40B4-BE49-F238E27FC236}">
                <a16:creationId xmlns:a16="http://schemas.microsoft.com/office/drawing/2014/main" id="{D13ECC0A-9DC2-A348-817F-9146B23B88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4323" y="4678532"/>
            <a:ext cx="3774661" cy="2179468"/>
          </a:xfrm>
          <a:prstGeom prst="rect">
            <a:avLst/>
          </a:prstGeom>
        </p:spPr>
      </p:pic>
    </p:spTree>
    <p:extLst>
      <p:ext uri="{BB962C8B-B14F-4D97-AF65-F5344CB8AC3E}">
        <p14:creationId xmlns:p14="http://schemas.microsoft.com/office/powerpoint/2010/main" val="7388622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C64F3-76FB-6544-A5D9-8F57FBBA8D20}"/>
              </a:ext>
            </a:extLst>
          </p:cNvPr>
          <p:cNvSpPr>
            <a:spLocks noGrp="1"/>
          </p:cNvSpPr>
          <p:nvPr>
            <p:ph type="ctrTitle"/>
          </p:nvPr>
        </p:nvSpPr>
        <p:spPr>
          <a:xfrm>
            <a:off x="1549631" y="1845928"/>
            <a:ext cx="8991600" cy="1645920"/>
          </a:xfrm>
        </p:spPr>
        <p:txBody>
          <a:bodyPr>
            <a:normAutofit fontScale="90000"/>
          </a:bodyPr>
          <a:lstStyle/>
          <a:p>
            <a:r>
              <a:rPr lang="en-US" dirty="0"/>
              <a:t>  </a:t>
            </a:r>
            <a:br>
              <a:rPr lang="en-US" dirty="0"/>
            </a:br>
            <a:br>
              <a:rPr lang="en-US" dirty="0"/>
            </a:br>
            <a:br>
              <a:rPr lang="en-US" dirty="0"/>
            </a:br>
            <a:r>
              <a:rPr lang="en-US" dirty="0"/>
              <a:t>PERFORATION  </a:t>
            </a:r>
            <a:br>
              <a:rPr lang="en-US" dirty="0"/>
            </a:br>
            <a:r>
              <a:rPr lang="en-US" sz="2700" dirty="0"/>
              <a:t>by : </a:t>
            </a:r>
            <a:r>
              <a:rPr lang="en-US" sz="2700" dirty="0" err="1"/>
              <a:t>mais</a:t>
            </a:r>
            <a:r>
              <a:rPr lang="en-US" sz="2700" dirty="0"/>
              <a:t> </a:t>
            </a:r>
            <a:r>
              <a:rPr lang="en-US" sz="2700" dirty="0" err="1"/>
              <a:t>rawashdeh</a:t>
            </a:r>
            <a:br>
              <a:rPr lang="en-US" dirty="0"/>
            </a:br>
            <a:br>
              <a:rPr lang="en-US" dirty="0"/>
            </a:br>
            <a:br>
              <a:rPr lang="x-none" dirty="0"/>
            </a:br>
            <a:endParaRPr lang="x-none" dirty="0"/>
          </a:p>
        </p:txBody>
      </p:sp>
      <p:sp>
        <p:nvSpPr>
          <p:cNvPr id="3" name="Subtitle 2">
            <a:extLst>
              <a:ext uri="{FF2B5EF4-FFF2-40B4-BE49-F238E27FC236}">
                <a16:creationId xmlns:a16="http://schemas.microsoft.com/office/drawing/2014/main" id="{D3506D9F-9050-6143-A0F0-A491A9640593}"/>
              </a:ext>
            </a:extLst>
          </p:cNvPr>
          <p:cNvSpPr>
            <a:spLocks noGrp="1"/>
          </p:cNvSpPr>
          <p:nvPr>
            <p:ph type="subTitle" idx="1"/>
          </p:nvPr>
        </p:nvSpPr>
        <p:spPr/>
        <p:txBody>
          <a:bodyPr/>
          <a:lstStyle/>
          <a:p>
            <a:endParaRPr lang="x-none" dirty="0"/>
          </a:p>
        </p:txBody>
      </p:sp>
      <p:pic>
        <p:nvPicPr>
          <p:cNvPr id="5" name="Picture 4">
            <a:extLst>
              <a:ext uri="{FF2B5EF4-FFF2-40B4-BE49-F238E27FC236}">
                <a16:creationId xmlns:a16="http://schemas.microsoft.com/office/drawing/2014/main" id="{3129DFA5-081A-7144-B0EA-D8F1C089B5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9228" y="4230633"/>
            <a:ext cx="3251200" cy="2222500"/>
          </a:xfrm>
          <a:prstGeom prst="rect">
            <a:avLst/>
          </a:prstGeom>
        </p:spPr>
      </p:pic>
      <p:pic>
        <p:nvPicPr>
          <p:cNvPr id="7" name="Picture 6">
            <a:extLst>
              <a:ext uri="{FF2B5EF4-FFF2-40B4-BE49-F238E27FC236}">
                <a16:creationId xmlns:a16="http://schemas.microsoft.com/office/drawing/2014/main" id="{6FE58F80-497E-B04D-AFEC-CE13DA8FC8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831" y="4230633"/>
            <a:ext cx="3251200" cy="2222500"/>
          </a:xfrm>
          <a:prstGeom prst="rect">
            <a:avLst/>
          </a:prstGeom>
        </p:spPr>
      </p:pic>
      <p:pic>
        <p:nvPicPr>
          <p:cNvPr id="9" name="Picture 8">
            <a:extLst>
              <a:ext uri="{FF2B5EF4-FFF2-40B4-BE49-F238E27FC236}">
                <a16:creationId xmlns:a16="http://schemas.microsoft.com/office/drawing/2014/main" id="{38FEACB0-225B-FE47-B850-2A3DB32ED6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248" y="4230634"/>
            <a:ext cx="3479387" cy="2222500"/>
          </a:xfrm>
          <a:prstGeom prst="rect">
            <a:avLst/>
          </a:prstGeom>
        </p:spPr>
      </p:pic>
    </p:spTree>
    <p:extLst>
      <p:ext uri="{BB962C8B-B14F-4D97-AF65-F5344CB8AC3E}">
        <p14:creationId xmlns:p14="http://schemas.microsoft.com/office/powerpoint/2010/main" val="20089745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B2832-73F2-4841-968F-0155B9DB14C5}"/>
              </a:ext>
            </a:extLst>
          </p:cNvPr>
          <p:cNvSpPr>
            <a:spLocks noGrp="1"/>
          </p:cNvSpPr>
          <p:nvPr>
            <p:ph type="title"/>
          </p:nvPr>
        </p:nvSpPr>
        <p:spPr>
          <a:xfrm>
            <a:off x="2161562" y="964691"/>
            <a:ext cx="7729728" cy="1188720"/>
          </a:xfrm>
        </p:spPr>
        <p:txBody>
          <a:bodyPr>
            <a:normAutofit/>
          </a:bodyPr>
          <a:lstStyle/>
          <a:p>
            <a:r>
              <a:rPr lang="en-US" dirty="0">
                <a:solidFill>
                  <a:srgbClr val="FF0000"/>
                </a:solidFill>
              </a:rPr>
              <a:t>perforation</a:t>
            </a:r>
            <a:endParaRPr lang="x-none" dirty="0">
              <a:solidFill>
                <a:srgbClr val="FF0000"/>
              </a:solidFill>
            </a:endParaRPr>
          </a:p>
        </p:txBody>
      </p:sp>
      <p:sp>
        <p:nvSpPr>
          <p:cNvPr id="3" name="Content Placeholder 2">
            <a:extLst>
              <a:ext uri="{FF2B5EF4-FFF2-40B4-BE49-F238E27FC236}">
                <a16:creationId xmlns:a16="http://schemas.microsoft.com/office/drawing/2014/main" id="{C69EE9EC-A837-E640-B20C-426B4E722E78}"/>
              </a:ext>
            </a:extLst>
          </p:cNvPr>
          <p:cNvSpPr>
            <a:spLocks noGrp="1"/>
          </p:cNvSpPr>
          <p:nvPr>
            <p:ph idx="1"/>
          </p:nvPr>
        </p:nvSpPr>
        <p:spPr>
          <a:xfrm>
            <a:off x="945931" y="2638043"/>
            <a:ext cx="10741572" cy="4088577"/>
          </a:xfrm>
        </p:spPr>
        <p:txBody>
          <a:bodyPr>
            <a:normAutofit fontScale="92500" lnSpcReduction="10000"/>
          </a:bodyPr>
          <a:lstStyle/>
          <a:p>
            <a:r>
              <a:rPr lang="en-US" dirty="0"/>
              <a:t>A hole develops in the lining of the </a:t>
            </a:r>
            <a:r>
              <a:rPr lang="en-US" dirty="0">
                <a:solidFill>
                  <a:srgbClr val="FF0000"/>
                </a:solidFill>
              </a:rPr>
              <a:t>stomach</a:t>
            </a:r>
            <a:r>
              <a:rPr lang="en-US" dirty="0"/>
              <a:t> or </a:t>
            </a:r>
            <a:r>
              <a:rPr lang="en-US" dirty="0">
                <a:solidFill>
                  <a:srgbClr val="FF0000"/>
                </a:solidFill>
              </a:rPr>
              <a:t>small intestine</a:t>
            </a:r>
            <a:r>
              <a:rPr lang="en-US" dirty="0"/>
              <a:t> causing the leakage of gastric and duodenal content to the peritoneal cavity.</a:t>
            </a:r>
          </a:p>
          <a:p>
            <a:endParaRPr lang="en-US" dirty="0"/>
          </a:p>
          <a:p>
            <a:r>
              <a:rPr lang="en-US" dirty="0"/>
              <a:t>Perforation is the </a:t>
            </a:r>
            <a:r>
              <a:rPr lang="en-US" dirty="0">
                <a:solidFill>
                  <a:srgbClr val="FF0000"/>
                </a:solidFill>
              </a:rPr>
              <a:t>second</a:t>
            </a:r>
            <a:r>
              <a:rPr lang="en-US" dirty="0"/>
              <a:t> most common complication of peptic ulcer.</a:t>
            </a:r>
          </a:p>
          <a:p>
            <a:endParaRPr lang="en-US" dirty="0"/>
          </a:p>
          <a:p>
            <a:r>
              <a:rPr lang="en-US" dirty="0"/>
              <a:t>The most common ulcers to perforate are the </a:t>
            </a:r>
            <a:r>
              <a:rPr lang="en-US" dirty="0">
                <a:solidFill>
                  <a:srgbClr val="FF0000"/>
                </a:solidFill>
              </a:rPr>
              <a:t>anterior duodenal ulcers</a:t>
            </a:r>
            <a:r>
              <a:rPr lang="en-US" dirty="0"/>
              <a:t>. However, Perforation can occur in anterior gastric ulcers o </a:t>
            </a:r>
            <a:r>
              <a:rPr lang="en-US" dirty="0" err="1"/>
              <a:t>rincisural</a:t>
            </a:r>
            <a:r>
              <a:rPr lang="en-US" dirty="0"/>
              <a:t> gastric ulcer.</a:t>
            </a:r>
          </a:p>
          <a:p>
            <a:endParaRPr lang="en-US" dirty="0"/>
          </a:p>
          <a:p>
            <a:r>
              <a:rPr lang="en-US" dirty="0">
                <a:solidFill>
                  <a:srgbClr val="FF0000"/>
                </a:solidFill>
              </a:rPr>
              <a:t>NSAIDs</a:t>
            </a:r>
            <a:r>
              <a:rPr lang="en-US" dirty="0"/>
              <a:t> appear to be responsible for most of these perforations.</a:t>
            </a:r>
          </a:p>
          <a:p>
            <a:endParaRPr lang="en-US" dirty="0"/>
          </a:p>
          <a:p>
            <a:r>
              <a:rPr lang="en-US" dirty="0"/>
              <a:t>PPU is an emergency and </a:t>
            </a:r>
            <a:r>
              <a:rPr lang="en-US" dirty="0">
                <a:solidFill>
                  <a:srgbClr val="FF0000"/>
                </a:solidFill>
              </a:rPr>
              <a:t>life threatening </a:t>
            </a:r>
            <a:r>
              <a:rPr lang="en-US" dirty="0"/>
              <a:t>complication with mortality rate that approaches </a:t>
            </a:r>
            <a:r>
              <a:rPr lang="en-US" dirty="0">
                <a:solidFill>
                  <a:srgbClr val="FF0000"/>
                </a:solidFill>
              </a:rPr>
              <a:t>20%</a:t>
            </a:r>
            <a:r>
              <a:rPr lang="en-US" dirty="0"/>
              <a:t>, so early Dx and Tx are crucial for survival.</a:t>
            </a:r>
            <a:endParaRPr lang="x-none" dirty="0"/>
          </a:p>
        </p:txBody>
      </p:sp>
      <p:pic>
        <p:nvPicPr>
          <p:cNvPr id="5" name="Picture 4">
            <a:extLst>
              <a:ext uri="{FF2B5EF4-FFF2-40B4-BE49-F238E27FC236}">
                <a16:creationId xmlns:a16="http://schemas.microsoft.com/office/drawing/2014/main" id="{8253A837-F39A-2949-A9C6-66C89D1ACA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0864" y="797880"/>
            <a:ext cx="2029791" cy="1522343"/>
          </a:xfrm>
          <a:prstGeom prst="rect">
            <a:avLst/>
          </a:prstGeom>
        </p:spPr>
      </p:pic>
    </p:spTree>
    <p:extLst>
      <p:ext uri="{BB962C8B-B14F-4D97-AF65-F5344CB8AC3E}">
        <p14:creationId xmlns:p14="http://schemas.microsoft.com/office/powerpoint/2010/main" val="3395598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D2F23-B1E1-0C4F-9587-C3A4DC664D52}"/>
              </a:ext>
            </a:extLst>
          </p:cNvPr>
          <p:cNvSpPr>
            <a:spLocks noGrp="1"/>
          </p:cNvSpPr>
          <p:nvPr>
            <p:ph type="title"/>
          </p:nvPr>
        </p:nvSpPr>
        <p:spPr>
          <a:xfrm>
            <a:off x="1845482" y="895118"/>
            <a:ext cx="7729728" cy="1188720"/>
          </a:xfrm>
        </p:spPr>
        <p:txBody>
          <a:bodyPr/>
          <a:lstStyle/>
          <a:p>
            <a:pPr algn="ctr" defTabSz="914400" rtl="1" eaLnBrk="1" latinLnBrk="0" hangingPunct="1">
              <a:lnSpc>
                <a:spcPct val="90000"/>
              </a:lnSpc>
              <a:spcBef>
                <a:spcPct val="0"/>
              </a:spcBef>
              <a:buNone/>
            </a:pPr>
            <a:r>
              <a:rPr lang="en-US" dirty="0">
                <a:solidFill>
                  <a:srgbClr val="FF0000"/>
                </a:solidFill>
              </a:rPr>
              <a:t>Gastric ulcer vs duodenal ulcer </a:t>
            </a:r>
            <a:endParaRPr lang="x-none" dirty="0">
              <a:solidFill>
                <a:srgbClr val="FF0000"/>
              </a:solidFill>
            </a:endParaRPr>
          </a:p>
        </p:txBody>
      </p:sp>
      <p:graphicFrame>
        <p:nvGraphicFramePr>
          <p:cNvPr id="4" name="Content Placeholder 3">
            <a:extLst>
              <a:ext uri="{FF2B5EF4-FFF2-40B4-BE49-F238E27FC236}">
                <a16:creationId xmlns:a16="http://schemas.microsoft.com/office/drawing/2014/main" id="{FC95EC64-A978-D141-B5A6-C5CC66FCCC4E}"/>
              </a:ext>
            </a:extLst>
          </p:cNvPr>
          <p:cNvGraphicFramePr>
            <a:graphicFrameLocks noGrp="1"/>
          </p:cNvGraphicFramePr>
          <p:nvPr>
            <p:ph idx="1"/>
            <p:extLst>
              <p:ext uri="{D42A27DB-BD31-4B8C-83A1-F6EECF244321}">
                <p14:modId xmlns:p14="http://schemas.microsoft.com/office/powerpoint/2010/main" val="3733677006"/>
              </p:ext>
            </p:extLst>
          </p:nvPr>
        </p:nvGraphicFramePr>
        <p:xfrm>
          <a:off x="1198179" y="2638424"/>
          <a:ext cx="9753600" cy="3508136"/>
        </p:xfrm>
        <a:graphic>
          <a:graphicData uri="http://schemas.openxmlformats.org/drawingml/2006/table">
            <a:tbl>
              <a:tblPr firstRow="1" bandRow="1">
                <a:tableStyleId>{5DA37D80-6434-44D0-A028-1B22A696006F}</a:tableStyleId>
              </a:tblPr>
              <a:tblGrid>
                <a:gridCol w="4876800">
                  <a:extLst>
                    <a:ext uri="{9D8B030D-6E8A-4147-A177-3AD203B41FA5}">
                      <a16:colId xmlns:a16="http://schemas.microsoft.com/office/drawing/2014/main" val="3510682782"/>
                    </a:ext>
                  </a:extLst>
                </a:gridCol>
                <a:gridCol w="4876800">
                  <a:extLst>
                    <a:ext uri="{9D8B030D-6E8A-4147-A177-3AD203B41FA5}">
                      <a16:colId xmlns:a16="http://schemas.microsoft.com/office/drawing/2014/main" val="784445853"/>
                    </a:ext>
                  </a:extLst>
                </a:gridCol>
              </a:tblGrid>
              <a:tr h="556994">
                <a:tc>
                  <a:txBody>
                    <a:bodyPr/>
                    <a:lstStyle/>
                    <a:p>
                      <a:r>
                        <a:rPr lang="en-US" dirty="0"/>
                        <a:t>G</a:t>
                      </a:r>
                      <a:r>
                        <a:rPr lang="x-none" dirty="0"/>
                        <a:t>astric Ulcer </a:t>
                      </a:r>
                    </a:p>
                  </a:txBody>
                  <a:tcPr/>
                </a:tc>
                <a:tc>
                  <a:txBody>
                    <a:bodyPr/>
                    <a:lstStyle/>
                    <a:p>
                      <a:r>
                        <a:rPr lang="x-none" dirty="0"/>
                        <a:t>Duodenal Ulcer </a:t>
                      </a:r>
                    </a:p>
                  </a:txBody>
                  <a:tcPr/>
                </a:tc>
                <a:extLst>
                  <a:ext uri="{0D108BD9-81ED-4DB2-BD59-A6C34878D82A}">
                    <a16:rowId xmlns:a16="http://schemas.microsoft.com/office/drawing/2014/main" val="1985784647"/>
                  </a:ext>
                </a:extLst>
              </a:tr>
              <a:tr h="556994">
                <a:tc>
                  <a:txBody>
                    <a:bodyPr/>
                    <a:lstStyle/>
                    <a:p>
                      <a:pPr marL="0" algn="l" defTabSz="914400" rtl="0" eaLnBrk="1" latinLnBrk="0" hangingPunct="1"/>
                      <a:r>
                        <a:rPr lang="x-none" dirty="0"/>
                        <a:t>Occur in the stomach .</a:t>
                      </a:r>
                    </a:p>
                  </a:txBody>
                  <a:tcPr/>
                </a:tc>
                <a:tc>
                  <a:txBody>
                    <a:bodyPr/>
                    <a:lstStyle/>
                    <a:p>
                      <a:r>
                        <a:rPr lang="x-none" dirty="0"/>
                        <a:t>Occur in the duodenum </a:t>
                      </a:r>
                    </a:p>
                  </a:txBody>
                  <a:tcPr/>
                </a:tc>
                <a:extLst>
                  <a:ext uri="{0D108BD9-81ED-4DB2-BD59-A6C34878D82A}">
                    <a16:rowId xmlns:a16="http://schemas.microsoft.com/office/drawing/2014/main" val="2487421872"/>
                  </a:ext>
                </a:extLst>
              </a:tr>
              <a:tr h="556994">
                <a:tc>
                  <a:txBody>
                    <a:bodyPr/>
                    <a:lstStyle/>
                    <a:p>
                      <a:r>
                        <a:rPr lang="x-none" dirty="0"/>
                        <a:t>Epigastric pain 1-2 hr after eating .</a:t>
                      </a:r>
                    </a:p>
                  </a:txBody>
                  <a:tcPr/>
                </a:tc>
                <a:tc>
                  <a:txBody>
                    <a:bodyPr/>
                    <a:lstStyle/>
                    <a:p>
                      <a:r>
                        <a:rPr lang="x-none" dirty="0"/>
                        <a:t>Epigastric pain 2-5 hr after eating </a:t>
                      </a:r>
                    </a:p>
                  </a:txBody>
                  <a:tcPr/>
                </a:tc>
                <a:extLst>
                  <a:ext uri="{0D108BD9-81ED-4DB2-BD59-A6C34878D82A}">
                    <a16:rowId xmlns:a16="http://schemas.microsoft.com/office/drawing/2014/main" val="3624458765"/>
                  </a:ext>
                </a:extLst>
              </a:tr>
              <a:tr h="556994">
                <a:tc>
                  <a:txBody>
                    <a:bodyPr/>
                    <a:lstStyle/>
                    <a:p>
                      <a:r>
                        <a:rPr lang="x-none" dirty="0"/>
                        <a:t>Can cause hematemesis or melena .</a:t>
                      </a:r>
                    </a:p>
                  </a:txBody>
                  <a:tcPr/>
                </a:tc>
                <a:tc>
                  <a:txBody>
                    <a:bodyPr/>
                    <a:lstStyle/>
                    <a:p>
                      <a:r>
                        <a:rPr lang="x-none" dirty="0"/>
                        <a:t>Can cause hematochezia or melena </a:t>
                      </a:r>
                    </a:p>
                  </a:txBody>
                  <a:tcPr/>
                </a:tc>
                <a:extLst>
                  <a:ext uri="{0D108BD9-81ED-4DB2-BD59-A6C34878D82A}">
                    <a16:rowId xmlns:a16="http://schemas.microsoft.com/office/drawing/2014/main" val="3695271507"/>
                  </a:ext>
                </a:extLst>
              </a:tr>
              <a:tr h="556994">
                <a:tc>
                  <a:txBody>
                    <a:bodyPr/>
                    <a:lstStyle/>
                    <a:p>
                      <a:r>
                        <a:rPr lang="x-none" dirty="0"/>
                        <a:t>Heart burn , chest discomfort and early satiety are  commonly seen .</a:t>
                      </a:r>
                    </a:p>
                  </a:txBody>
                  <a:tcPr/>
                </a:tc>
                <a:tc>
                  <a:txBody>
                    <a:bodyPr/>
                    <a:lstStyle/>
                    <a:p>
                      <a:r>
                        <a:rPr lang="x-none" dirty="0"/>
                        <a:t>Heart burn , chest discomfort are less common but may be seen . </a:t>
                      </a:r>
                    </a:p>
                  </a:txBody>
                  <a:tcPr/>
                </a:tc>
                <a:extLst>
                  <a:ext uri="{0D108BD9-81ED-4DB2-BD59-A6C34878D82A}">
                    <a16:rowId xmlns:a16="http://schemas.microsoft.com/office/drawing/2014/main" val="1780379354"/>
                  </a:ext>
                </a:extLst>
              </a:tr>
              <a:tr h="556994">
                <a:tc>
                  <a:txBody>
                    <a:bodyPr/>
                    <a:lstStyle/>
                    <a:p>
                      <a:r>
                        <a:rPr lang="x-none" dirty="0"/>
                        <a:t>Can cause gastric carcinoma ( mostly in the elderly )</a:t>
                      </a:r>
                    </a:p>
                  </a:txBody>
                  <a:tcPr/>
                </a:tc>
                <a:tc>
                  <a:txBody>
                    <a:bodyPr/>
                    <a:lstStyle/>
                    <a:p>
                      <a:r>
                        <a:rPr lang="x-none" dirty="0"/>
                        <a:t>Pain may awaken patient during the night. </a:t>
                      </a:r>
                    </a:p>
                  </a:txBody>
                  <a:tcPr/>
                </a:tc>
                <a:extLst>
                  <a:ext uri="{0D108BD9-81ED-4DB2-BD59-A6C34878D82A}">
                    <a16:rowId xmlns:a16="http://schemas.microsoft.com/office/drawing/2014/main" val="3371713220"/>
                  </a:ext>
                </a:extLst>
              </a:tr>
            </a:tbl>
          </a:graphicData>
        </a:graphic>
      </p:graphicFrame>
      <p:pic>
        <p:nvPicPr>
          <p:cNvPr id="8" name="Picture 7">
            <a:extLst>
              <a:ext uri="{FF2B5EF4-FFF2-40B4-BE49-F238E27FC236}">
                <a16:creationId xmlns:a16="http://schemas.microsoft.com/office/drawing/2014/main" id="{D64323D7-2446-A446-BA78-6146A616ED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70774" y="352687"/>
            <a:ext cx="2521226" cy="2102278"/>
          </a:xfrm>
          <a:prstGeom prst="rect">
            <a:avLst/>
          </a:prstGeom>
        </p:spPr>
      </p:pic>
    </p:spTree>
    <p:extLst>
      <p:ext uri="{BB962C8B-B14F-4D97-AF65-F5344CB8AC3E}">
        <p14:creationId xmlns:p14="http://schemas.microsoft.com/office/powerpoint/2010/main" val="22235762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67C0C-15FE-3E44-B15F-F90DA3C20C71}"/>
              </a:ext>
            </a:extLst>
          </p:cNvPr>
          <p:cNvSpPr>
            <a:spLocks noGrp="1"/>
          </p:cNvSpPr>
          <p:nvPr>
            <p:ph type="title"/>
          </p:nvPr>
        </p:nvSpPr>
        <p:spPr/>
        <p:txBody>
          <a:bodyPr>
            <a:normAutofit/>
          </a:bodyPr>
          <a:lstStyle/>
          <a:p>
            <a:r>
              <a:rPr lang="en-US" dirty="0">
                <a:solidFill>
                  <a:srgbClr val="FF0000"/>
                </a:solidFill>
              </a:rPr>
              <a:t>EPIDEMIOLOGY &amp; RISK FACTORS </a:t>
            </a:r>
            <a:endParaRPr lang="x-none" dirty="0">
              <a:solidFill>
                <a:srgbClr val="FF0000"/>
              </a:solidFill>
            </a:endParaRPr>
          </a:p>
        </p:txBody>
      </p:sp>
      <p:sp>
        <p:nvSpPr>
          <p:cNvPr id="3" name="Content Placeholder 2">
            <a:extLst>
              <a:ext uri="{FF2B5EF4-FFF2-40B4-BE49-F238E27FC236}">
                <a16:creationId xmlns:a16="http://schemas.microsoft.com/office/drawing/2014/main" id="{9342AEE6-F2A7-BE4D-8436-6F19C5918E37}"/>
              </a:ext>
            </a:extLst>
          </p:cNvPr>
          <p:cNvSpPr>
            <a:spLocks noGrp="1"/>
          </p:cNvSpPr>
          <p:nvPr>
            <p:ph idx="1"/>
          </p:nvPr>
        </p:nvSpPr>
        <p:spPr>
          <a:xfrm>
            <a:off x="798786" y="2480442"/>
            <a:ext cx="10468304" cy="4025462"/>
          </a:xfrm>
        </p:spPr>
        <p:txBody>
          <a:bodyPr>
            <a:normAutofit fontScale="92500" lnSpcReduction="10000"/>
          </a:bodyPr>
          <a:lstStyle/>
          <a:p>
            <a:r>
              <a:rPr lang="en-US" b="1" dirty="0"/>
              <a:t>Despite the widespread use of </a:t>
            </a:r>
            <a:r>
              <a:rPr lang="en-US" b="1" dirty="0">
                <a:solidFill>
                  <a:srgbClr val="FF0000"/>
                </a:solidFill>
              </a:rPr>
              <a:t>gastric antisecretory agents (PPI) </a:t>
            </a:r>
            <a:r>
              <a:rPr lang="en-US" b="1" dirty="0"/>
              <a:t>and </a:t>
            </a:r>
            <a:r>
              <a:rPr lang="en-US" b="1" dirty="0">
                <a:solidFill>
                  <a:srgbClr val="FF0000"/>
                </a:solidFill>
              </a:rPr>
              <a:t>eradication therapy                 for (H-Pylori)</a:t>
            </a:r>
            <a:r>
              <a:rPr lang="en-US" b="1" dirty="0"/>
              <a:t> , the incidence of perforated peptic ulcer has </a:t>
            </a:r>
            <a:r>
              <a:rPr lang="en-US" b="1" dirty="0">
                <a:solidFill>
                  <a:srgbClr val="FF0000"/>
                </a:solidFill>
              </a:rPr>
              <a:t>changed little. </a:t>
            </a:r>
          </a:p>
          <a:p>
            <a:endParaRPr lang="en-US" b="1" dirty="0"/>
          </a:p>
          <a:p>
            <a:r>
              <a:rPr lang="en-US" b="1" dirty="0"/>
              <a:t>However, there has been a considerable change in the epidemiology of perforated peptic ulcer in the West over the last two decades. Previously, most patients were middle aged, with a ratio of 2:1 of male: female. With time, there has been a steady increase in the age of the patients suffering this complication and an increase in the numbers of females, such that perforations now occur most commonly in </a:t>
            </a:r>
            <a:r>
              <a:rPr lang="en-US" b="1" dirty="0">
                <a:solidFill>
                  <a:srgbClr val="FF0000"/>
                </a:solidFill>
              </a:rPr>
              <a:t>elderly female patients</a:t>
            </a:r>
            <a:r>
              <a:rPr lang="en-US" b="1" dirty="0"/>
              <a:t>.</a:t>
            </a:r>
          </a:p>
          <a:p>
            <a:endParaRPr lang="en-US" dirty="0"/>
          </a:p>
          <a:p>
            <a:r>
              <a:rPr lang="en-US" b="1" dirty="0">
                <a:solidFill>
                  <a:srgbClr val="FF0000"/>
                </a:solidFill>
              </a:rPr>
              <a:t>NSAID</a:t>
            </a:r>
            <a:r>
              <a:rPr lang="en-US" b="1" dirty="0"/>
              <a:t> and/or </a:t>
            </a:r>
            <a:r>
              <a:rPr lang="en-US" b="1" dirty="0">
                <a:solidFill>
                  <a:srgbClr val="FF0000"/>
                </a:solidFill>
              </a:rPr>
              <a:t>aspirin</a:t>
            </a:r>
            <a:r>
              <a:rPr lang="en-US" b="1" dirty="0"/>
              <a:t> use have been very strongly linked with perforated PUD, especially in the elderly population .</a:t>
            </a:r>
          </a:p>
          <a:p>
            <a:endParaRPr lang="en-US" b="1" dirty="0"/>
          </a:p>
          <a:p>
            <a:r>
              <a:rPr lang="en-US" b="1" dirty="0"/>
              <a:t>Perforation represent the </a:t>
            </a:r>
            <a:r>
              <a:rPr lang="en-US" b="1" dirty="0">
                <a:solidFill>
                  <a:srgbClr val="FF0000"/>
                </a:solidFill>
              </a:rPr>
              <a:t>most</a:t>
            </a:r>
            <a:r>
              <a:rPr lang="en-US" b="1" dirty="0"/>
              <a:t> frequent indication for </a:t>
            </a:r>
            <a:r>
              <a:rPr lang="en-US" b="1" dirty="0">
                <a:solidFill>
                  <a:srgbClr val="FF0000"/>
                </a:solidFill>
              </a:rPr>
              <a:t>emergency surgery </a:t>
            </a:r>
            <a:r>
              <a:rPr lang="en-US" b="1" dirty="0"/>
              <a:t>for PUD</a:t>
            </a:r>
            <a:endParaRPr lang="x-none" dirty="0"/>
          </a:p>
        </p:txBody>
      </p:sp>
    </p:spTree>
    <p:extLst>
      <p:ext uri="{BB962C8B-B14F-4D97-AF65-F5344CB8AC3E}">
        <p14:creationId xmlns:p14="http://schemas.microsoft.com/office/powerpoint/2010/main" val="6984470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1600200" y="939683"/>
            <a:ext cx="8991600" cy="1645920"/>
          </a:xfrm>
        </p:spPr>
        <p:txBody>
          <a:bodyPr>
            <a:normAutofit fontScale="90000"/>
          </a:bodyPr>
          <a:lstStyle/>
          <a:p>
            <a:r>
              <a:rPr lang="en-US" sz="4000" dirty="0"/>
              <a:t>Bleeding </a:t>
            </a:r>
            <a:br>
              <a:rPr lang="en-US" sz="4000" dirty="0"/>
            </a:br>
            <a:r>
              <a:rPr lang="en-US" sz="1800" dirty="0" err="1"/>
              <a:t>by:amro</a:t>
            </a:r>
            <a:r>
              <a:rPr lang="en-US" sz="1800" dirty="0"/>
              <a:t> </a:t>
            </a:r>
            <a:r>
              <a:rPr lang="en-US" sz="1800" dirty="0" err="1"/>
              <a:t>suhimat</a:t>
            </a:r>
            <a:br>
              <a:rPr lang="ar-JO" dirty="0"/>
            </a:br>
            <a:endParaRPr lang="ar-JO" dirty="0"/>
          </a:p>
        </p:txBody>
      </p:sp>
      <p:sp>
        <p:nvSpPr>
          <p:cNvPr id="3" name="عنوان فرعي 2"/>
          <p:cNvSpPr>
            <a:spLocks noGrp="1"/>
          </p:cNvSpPr>
          <p:nvPr>
            <p:ph type="subTitle" idx="1"/>
          </p:nvPr>
        </p:nvSpPr>
        <p:spPr>
          <a:xfrm>
            <a:off x="2206922" y="4301764"/>
            <a:ext cx="6801612" cy="1239894"/>
          </a:xfrm>
        </p:spPr>
        <p:txBody>
          <a:bodyPr/>
          <a:lstStyle/>
          <a:p>
            <a:endParaRPr lang="ar-JO" dirty="0"/>
          </a:p>
        </p:txBody>
      </p:sp>
      <p:pic>
        <p:nvPicPr>
          <p:cNvPr id="4" name="Content Placeholder 4">
            <a:extLst>
              <a:ext uri="{FF2B5EF4-FFF2-40B4-BE49-F238E27FC236}">
                <a16:creationId xmlns:a16="http://schemas.microsoft.com/office/drawing/2014/main" id="{545B4DAB-A1AB-B845-8078-D2359F13E9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5569" y="3089428"/>
            <a:ext cx="3684233" cy="2920755"/>
          </a:xfrm>
          <a:prstGeom prst="rect">
            <a:avLst/>
          </a:prstGeom>
          <a:noFill/>
        </p:spPr>
      </p:pic>
    </p:spTree>
    <p:extLst>
      <p:ext uri="{BB962C8B-B14F-4D97-AF65-F5344CB8AC3E}">
        <p14:creationId xmlns:p14="http://schemas.microsoft.com/office/powerpoint/2010/main" val="10513852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20C475E8-5B06-524F-A93D-90941CA2B430}"/>
              </a:ext>
            </a:extLst>
          </p:cNvPr>
          <p:cNvGraphicFramePr>
            <a:graphicFrameLocks noGrp="1"/>
          </p:cNvGraphicFramePr>
          <p:nvPr>
            <p:ph idx="1"/>
            <p:extLst>
              <p:ext uri="{D42A27DB-BD31-4B8C-83A1-F6EECF244321}">
                <p14:modId xmlns:p14="http://schemas.microsoft.com/office/powerpoint/2010/main" val="616116035"/>
              </p:ext>
            </p:extLst>
          </p:nvPr>
        </p:nvGraphicFramePr>
        <p:xfrm>
          <a:off x="-397564" y="576470"/>
          <a:ext cx="12364278" cy="58110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B7E0FBD3-8FCB-134B-A978-555F4E087856}"/>
              </a:ext>
            </a:extLst>
          </p:cNvPr>
          <p:cNvSpPr txBox="1"/>
          <p:nvPr/>
        </p:nvSpPr>
        <p:spPr>
          <a:xfrm>
            <a:off x="7580244" y="5187219"/>
            <a:ext cx="2093844" cy="1200329"/>
          </a:xfrm>
          <a:prstGeom prst="rect">
            <a:avLst/>
          </a:prstGeom>
          <a:noFill/>
        </p:spPr>
        <p:txBody>
          <a:bodyPr wrap="square" rtlCol="0">
            <a:spAutoFit/>
          </a:bodyPr>
          <a:lstStyle/>
          <a:p>
            <a:pPr algn="ctr"/>
            <a:r>
              <a:rPr lang="en-US" sz="2400" b="1" dirty="0"/>
              <a:t>Stage of Septic peritonitis</a:t>
            </a:r>
            <a:endParaRPr lang="x-none" sz="2400" dirty="0"/>
          </a:p>
        </p:txBody>
      </p:sp>
    </p:spTree>
    <p:extLst>
      <p:ext uri="{BB962C8B-B14F-4D97-AF65-F5344CB8AC3E}">
        <p14:creationId xmlns:p14="http://schemas.microsoft.com/office/powerpoint/2010/main" val="30270833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7CAA47F-4FFC-9341-B517-C7AAE01AE5F6}"/>
              </a:ext>
            </a:extLst>
          </p:cNvPr>
          <p:cNvGraphicFramePr>
            <a:graphicFrameLocks noGrp="1"/>
          </p:cNvGraphicFramePr>
          <p:nvPr>
            <p:ph idx="1"/>
            <p:extLst>
              <p:ext uri="{D42A27DB-BD31-4B8C-83A1-F6EECF244321}">
                <p14:modId xmlns:p14="http://schemas.microsoft.com/office/powerpoint/2010/main" val="2284814705"/>
              </p:ext>
            </p:extLst>
          </p:nvPr>
        </p:nvGraphicFramePr>
        <p:xfrm>
          <a:off x="574813" y="1517308"/>
          <a:ext cx="11042373" cy="40486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4D18AD54-55C0-AC4A-BE54-BCD7516523E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9792" y="1878495"/>
            <a:ext cx="2927626" cy="2126974"/>
          </a:xfrm>
          <a:prstGeom prst="rect">
            <a:avLst/>
          </a:prstGeom>
        </p:spPr>
      </p:pic>
      <p:pic>
        <p:nvPicPr>
          <p:cNvPr id="8" name="Picture 7">
            <a:extLst>
              <a:ext uri="{FF2B5EF4-FFF2-40B4-BE49-F238E27FC236}">
                <a16:creationId xmlns:a16="http://schemas.microsoft.com/office/drawing/2014/main" id="{2C29AE7F-35F7-CF47-8C14-516E180768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91879" y="1878495"/>
            <a:ext cx="2713382" cy="2126974"/>
          </a:xfrm>
          <a:prstGeom prst="rect">
            <a:avLst/>
          </a:prstGeom>
        </p:spPr>
      </p:pic>
      <p:pic>
        <p:nvPicPr>
          <p:cNvPr id="10" name="Picture 9">
            <a:extLst>
              <a:ext uri="{FF2B5EF4-FFF2-40B4-BE49-F238E27FC236}">
                <a16:creationId xmlns:a16="http://schemas.microsoft.com/office/drawing/2014/main" id="{9693CB24-5F38-8E42-8016-7DA97B6A1EF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10431" y="1878495"/>
            <a:ext cx="2912504" cy="2126974"/>
          </a:xfrm>
          <a:prstGeom prst="rect">
            <a:avLst/>
          </a:prstGeom>
        </p:spPr>
      </p:pic>
    </p:spTree>
    <p:extLst>
      <p:ext uri="{BB962C8B-B14F-4D97-AF65-F5344CB8AC3E}">
        <p14:creationId xmlns:p14="http://schemas.microsoft.com/office/powerpoint/2010/main" val="24516768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97BA7-B6DB-5D45-8072-41796727B9D0}"/>
              </a:ext>
            </a:extLst>
          </p:cNvPr>
          <p:cNvSpPr>
            <a:spLocks noGrp="1"/>
          </p:cNvSpPr>
          <p:nvPr>
            <p:ph type="title"/>
          </p:nvPr>
        </p:nvSpPr>
        <p:spPr/>
        <p:txBody>
          <a:bodyPr/>
          <a:lstStyle/>
          <a:p>
            <a:pPr algn="ctr" defTabSz="914400" rtl="0" eaLnBrk="1" latinLnBrk="0" hangingPunct="1">
              <a:lnSpc>
                <a:spcPct val="90000"/>
              </a:lnSpc>
              <a:spcBef>
                <a:spcPct val="0"/>
              </a:spcBef>
              <a:buNone/>
            </a:pPr>
            <a:r>
              <a:rPr lang="en-US" dirty="0">
                <a:solidFill>
                  <a:srgbClr val="FF0000"/>
                </a:solidFill>
              </a:rPr>
              <a:t>Stage 1 ( chemical peritonitis )</a:t>
            </a:r>
            <a:endParaRPr lang="x-none" dirty="0">
              <a:solidFill>
                <a:srgbClr val="FF0000"/>
              </a:solidFill>
            </a:endParaRPr>
          </a:p>
        </p:txBody>
      </p:sp>
      <p:graphicFrame>
        <p:nvGraphicFramePr>
          <p:cNvPr id="4" name="Content Placeholder 3">
            <a:extLst>
              <a:ext uri="{FF2B5EF4-FFF2-40B4-BE49-F238E27FC236}">
                <a16:creationId xmlns:a16="http://schemas.microsoft.com/office/drawing/2014/main" id="{6E7D7B37-AA1E-B34F-9FE0-D1FAF1B8631C}"/>
              </a:ext>
            </a:extLst>
          </p:cNvPr>
          <p:cNvGraphicFramePr>
            <a:graphicFrameLocks noGrp="1"/>
          </p:cNvGraphicFramePr>
          <p:nvPr>
            <p:ph idx="1"/>
            <p:extLst>
              <p:ext uri="{D42A27DB-BD31-4B8C-83A1-F6EECF244321}">
                <p14:modId xmlns:p14="http://schemas.microsoft.com/office/powerpoint/2010/main" val="4166114443"/>
              </p:ext>
            </p:extLst>
          </p:nvPr>
        </p:nvGraphicFramePr>
        <p:xfrm>
          <a:off x="993913" y="2638425"/>
          <a:ext cx="9650896" cy="37524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024598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23B7A-26D4-034D-A3CC-ED16EB36CB98}"/>
              </a:ext>
            </a:extLst>
          </p:cNvPr>
          <p:cNvSpPr>
            <a:spLocks noGrp="1"/>
          </p:cNvSpPr>
          <p:nvPr>
            <p:ph type="title"/>
          </p:nvPr>
        </p:nvSpPr>
        <p:spPr/>
        <p:txBody>
          <a:bodyPr>
            <a:normAutofit fontScale="90000"/>
          </a:bodyPr>
          <a:lstStyle/>
          <a:p>
            <a:br>
              <a:rPr lang="en-US" dirty="0"/>
            </a:br>
            <a:br>
              <a:rPr lang="en-US" dirty="0"/>
            </a:br>
            <a:br>
              <a:rPr lang="en-US" dirty="0">
                <a:solidFill>
                  <a:srgbClr val="FF0000"/>
                </a:solidFill>
              </a:rPr>
            </a:br>
            <a:r>
              <a:rPr lang="en-US" dirty="0">
                <a:solidFill>
                  <a:srgbClr val="FF0000"/>
                </a:solidFill>
              </a:rPr>
              <a:t>STAGE 2 (STAGE OF NEUTRALIZATION REACTION/ILLUSION/DILUTION)</a:t>
            </a:r>
            <a:br>
              <a:rPr lang="en-US" dirty="0">
                <a:solidFill>
                  <a:srgbClr val="FF0000"/>
                </a:solidFill>
              </a:rPr>
            </a:br>
            <a:br>
              <a:rPr lang="en-US" dirty="0"/>
            </a:br>
            <a:br>
              <a:rPr lang="en-US" dirty="0"/>
            </a:br>
            <a:endParaRPr lang="x-none" dirty="0"/>
          </a:p>
        </p:txBody>
      </p:sp>
      <p:graphicFrame>
        <p:nvGraphicFramePr>
          <p:cNvPr id="7" name="Content Placeholder 6">
            <a:extLst>
              <a:ext uri="{FF2B5EF4-FFF2-40B4-BE49-F238E27FC236}">
                <a16:creationId xmlns:a16="http://schemas.microsoft.com/office/drawing/2014/main" id="{80ECB229-8C02-724F-B0E2-470EB51B6B67}"/>
              </a:ext>
            </a:extLst>
          </p:cNvPr>
          <p:cNvGraphicFramePr>
            <a:graphicFrameLocks noGrp="1"/>
          </p:cNvGraphicFramePr>
          <p:nvPr>
            <p:ph idx="1"/>
            <p:extLst>
              <p:ext uri="{D42A27DB-BD31-4B8C-83A1-F6EECF244321}">
                <p14:modId xmlns:p14="http://schemas.microsoft.com/office/powerpoint/2010/main" val="986565767"/>
              </p:ext>
            </p:extLst>
          </p:nvPr>
        </p:nvGraphicFramePr>
        <p:xfrm>
          <a:off x="1252330" y="2638425"/>
          <a:ext cx="9899374" cy="36132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848989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70844-D986-AB49-B485-9AF75C2D48D9}"/>
              </a:ext>
            </a:extLst>
          </p:cNvPr>
          <p:cNvSpPr>
            <a:spLocks noGrp="1"/>
          </p:cNvSpPr>
          <p:nvPr>
            <p:ph type="title"/>
          </p:nvPr>
        </p:nvSpPr>
        <p:spPr/>
        <p:txBody>
          <a:bodyPr>
            <a:normAutofit/>
          </a:bodyPr>
          <a:lstStyle/>
          <a:p>
            <a:pPr algn="ctr" defTabSz="914400" rtl="1" eaLnBrk="1" latinLnBrk="0" hangingPunct="1">
              <a:lnSpc>
                <a:spcPct val="90000"/>
              </a:lnSpc>
              <a:spcBef>
                <a:spcPct val="0"/>
              </a:spcBef>
              <a:buNone/>
            </a:pPr>
            <a:r>
              <a:rPr lang="en-US" sz="2400" dirty="0">
                <a:solidFill>
                  <a:srgbClr val="FF0000"/>
                </a:solidFill>
              </a:rPr>
              <a:t>Stage 3 (stage of septic peritonitis )</a:t>
            </a:r>
            <a:endParaRPr lang="x-none" sz="2400" dirty="0">
              <a:solidFill>
                <a:srgbClr val="FF0000"/>
              </a:solidFill>
            </a:endParaRPr>
          </a:p>
        </p:txBody>
      </p:sp>
      <p:graphicFrame>
        <p:nvGraphicFramePr>
          <p:cNvPr id="4" name="Content Placeholder 3">
            <a:extLst>
              <a:ext uri="{FF2B5EF4-FFF2-40B4-BE49-F238E27FC236}">
                <a16:creationId xmlns:a16="http://schemas.microsoft.com/office/drawing/2014/main" id="{643D868E-1F16-C84F-8F64-A8E0EFC2AAD8}"/>
              </a:ext>
            </a:extLst>
          </p:cNvPr>
          <p:cNvGraphicFramePr>
            <a:graphicFrameLocks noGrp="1"/>
          </p:cNvGraphicFramePr>
          <p:nvPr>
            <p:ph idx="1"/>
            <p:extLst>
              <p:ext uri="{D42A27DB-BD31-4B8C-83A1-F6EECF244321}">
                <p14:modId xmlns:p14="http://schemas.microsoft.com/office/powerpoint/2010/main" val="2870607836"/>
              </p:ext>
            </p:extLst>
          </p:nvPr>
        </p:nvGraphicFramePr>
        <p:xfrm>
          <a:off x="1222514" y="2638425"/>
          <a:ext cx="9750286" cy="33747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879163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F0E74-D09C-A243-A26C-A9FCFF6AE3EA}"/>
              </a:ext>
            </a:extLst>
          </p:cNvPr>
          <p:cNvSpPr>
            <a:spLocks noGrp="1"/>
          </p:cNvSpPr>
          <p:nvPr>
            <p:ph type="title"/>
          </p:nvPr>
        </p:nvSpPr>
        <p:spPr>
          <a:xfrm>
            <a:off x="804672" y="2243828"/>
            <a:ext cx="4486656" cy="1306090"/>
          </a:xfrm>
        </p:spPr>
        <p:txBody>
          <a:bodyPr>
            <a:normAutofit fontScale="90000"/>
          </a:bodyPr>
          <a:lstStyle/>
          <a:p>
            <a:br>
              <a:rPr lang="en-US" dirty="0">
                <a:solidFill>
                  <a:srgbClr val="FF0000"/>
                </a:solidFill>
              </a:rPr>
            </a:br>
            <a:br>
              <a:rPr lang="en-US" dirty="0">
                <a:solidFill>
                  <a:srgbClr val="FF0000"/>
                </a:solidFill>
              </a:rPr>
            </a:br>
            <a:br>
              <a:rPr lang="en-US" dirty="0">
                <a:solidFill>
                  <a:srgbClr val="FF0000"/>
                </a:solidFill>
              </a:rPr>
            </a:br>
            <a:r>
              <a:rPr lang="en-US" dirty="0">
                <a:solidFill>
                  <a:srgbClr val="FF0000"/>
                </a:solidFill>
              </a:rPr>
              <a:t>CLINICAL PRESENTATION (SYMPTOMS)</a:t>
            </a:r>
            <a:br>
              <a:rPr lang="en-US" dirty="0">
                <a:solidFill>
                  <a:srgbClr val="FF0000"/>
                </a:solidFill>
              </a:rPr>
            </a:br>
            <a:br>
              <a:rPr lang="en-US" dirty="0">
                <a:solidFill>
                  <a:srgbClr val="FF0000"/>
                </a:solidFill>
              </a:rPr>
            </a:br>
            <a:br>
              <a:rPr lang="en-US" dirty="0">
                <a:solidFill>
                  <a:srgbClr val="FF0000"/>
                </a:solidFill>
              </a:rPr>
            </a:br>
            <a:endParaRPr lang="x-none" dirty="0"/>
          </a:p>
        </p:txBody>
      </p:sp>
      <p:sp>
        <p:nvSpPr>
          <p:cNvPr id="3" name="Content Placeholder 2">
            <a:extLst>
              <a:ext uri="{FF2B5EF4-FFF2-40B4-BE49-F238E27FC236}">
                <a16:creationId xmlns:a16="http://schemas.microsoft.com/office/drawing/2014/main" id="{66762E1A-6D7F-1E4E-BE0F-3FC45BF6ACBB}"/>
              </a:ext>
            </a:extLst>
          </p:cNvPr>
          <p:cNvSpPr>
            <a:spLocks noGrp="1"/>
          </p:cNvSpPr>
          <p:nvPr>
            <p:ph idx="1"/>
          </p:nvPr>
        </p:nvSpPr>
        <p:spPr>
          <a:xfrm>
            <a:off x="6520070" y="804672"/>
            <a:ext cx="5031850" cy="5248656"/>
          </a:xfrm>
        </p:spPr>
        <p:txBody>
          <a:bodyPr/>
          <a:lstStyle/>
          <a:p>
            <a:pPr fontAlgn="base"/>
            <a:r>
              <a:rPr lang="en-US" dirty="0"/>
              <a:t>1- sudden sever constant epigastric </a:t>
            </a:r>
            <a:r>
              <a:rPr lang="en-US" dirty="0">
                <a:solidFill>
                  <a:srgbClr val="FF0000"/>
                </a:solidFill>
              </a:rPr>
              <a:t>pain</a:t>
            </a:r>
            <a:r>
              <a:rPr lang="en-US" dirty="0"/>
              <a:t> initially, the patient can often give the exact time of onset of the excruciating abdominal pain. Later in the right side as fluid pass through the right paracolic gutter. Then finally becomes generalized. </a:t>
            </a:r>
          </a:p>
          <a:p>
            <a:pPr fontAlgn="base"/>
            <a:endParaRPr lang="en-US" dirty="0"/>
          </a:p>
          <a:p>
            <a:pPr fontAlgn="base"/>
            <a:r>
              <a:rPr lang="en-US" dirty="0"/>
              <a:t>2- </a:t>
            </a:r>
            <a:r>
              <a:rPr lang="en-US" dirty="0">
                <a:solidFill>
                  <a:srgbClr val="FF0000"/>
                </a:solidFill>
              </a:rPr>
              <a:t>Nausea</a:t>
            </a:r>
            <a:r>
              <a:rPr lang="en-US" dirty="0"/>
              <a:t>, </a:t>
            </a:r>
            <a:r>
              <a:rPr lang="en-US" dirty="0">
                <a:solidFill>
                  <a:srgbClr val="FF0000"/>
                </a:solidFill>
              </a:rPr>
              <a:t>vomiting</a:t>
            </a:r>
            <a:r>
              <a:rPr lang="en-US" dirty="0"/>
              <a:t> and </a:t>
            </a:r>
            <a:r>
              <a:rPr lang="en-US" dirty="0">
                <a:solidFill>
                  <a:srgbClr val="FF0000"/>
                </a:solidFill>
              </a:rPr>
              <a:t>diaphoresis</a:t>
            </a:r>
            <a:r>
              <a:rPr lang="en-US" dirty="0"/>
              <a:t> may present .</a:t>
            </a:r>
          </a:p>
          <a:p>
            <a:pPr fontAlgn="base"/>
            <a:endParaRPr lang="en-US" dirty="0"/>
          </a:p>
          <a:p>
            <a:pPr fontAlgn="base"/>
            <a:r>
              <a:rPr lang="en-US" dirty="0"/>
              <a:t>3- Patient may present with </a:t>
            </a:r>
            <a:r>
              <a:rPr lang="en-US" dirty="0">
                <a:solidFill>
                  <a:srgbClr val="FF0000"/>
                </a:solidFill>
              </a:rPr>
              <a:t>fever</a:t>
            </a:r>
            <a:r>
              <a:rPr lang="en-US" dirty="0"/>
              <a:t> in a late stage (some hours after perforation).</a:t>
            </a:r>
          </a:p>
          <a:p>
            <a:endParaRPr lang="x-none" dirty="0"/>
          </a:p>
        </p:txBody>
      </p:sp>
      <p:sp>
        <p:nvSpPr>
          <p:cNvPr id="4" name="Text Placeholder 3">
            <a:extLst>
              <a:ext uri="{FF2B5EF4-FFF2-40B4-BE49-F238E27FC236}">
                <a16:creationId xmlns:a16="http://schemas.microsoft.com/office/drawing/2014/main" id="{622278A0-E605-6147-9BD2-2F4935C51939}"/>
              </a:ext>
            </a:extLst>
          </p:cNvPr>
          <p:cNvSpPr>
            <a:spLocks noGrp="1"/>
          </p:cNvSpPr>
          <p:nvPr>
            <p:ph type="body" sz="half" idx="2"/>
          </p:nvPr>
        </p:nvSpPr>
        <p:spPr/>
        <p:txBody>
          <a:bodyPr/>
          <a:lstStyle/>
          <a:p>
            <a:endParaRPr lang="x-none"/>
          </a:p>
        </p:txBody>
      </p:sp>
      <p:pic>
        <p:nvPicPr>
          <p:cNvPr id="8" name="Picture 7">
            <a:extLst>
              <a:ext uri="{FF2B5EF4-FFF2-40B4-BE49-F238E27FC236}">
                <a16:creationId xmlns:a16="http://schemas.microsoft.com/office/drawing/2014/main" id="{FA6FCCC3-1D7E-9D4A-B1E7-743F85FD94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4913" y="4918886"/>
            <a:ext cx="2842591" cy="1939114"/>
          </a:xfrm>
          <a:prstGeom prst="rect">
            <a:avLst/>
          </a:prstGeom>
        </p:spPr>
      </p:pic>
    </p:spTree>
    <p:extLst>
      <p:ext uri="{BB962C8B-B14F-4D97-AF65-F5344CB8AC3E}">
        <p14:creationId xmlns:p14="http://schemas.microsoft.com/office/powerpoint/2010/main" val="10266863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431B6-942A-9A41-AE8B-42A8D3732DA3}"/>
              </a:ext>
            </a:extLst>
          </p:cNvPr>
          <p:cNvSpPr>
            <a:spLocks noGrp="1"/>
          </p:cNvSpPr>
          <p:nvPr>
            <p:ph type="title"/>
          </p:nvPr>
        </p:nvSpPr>
        <p:spPr>
          <a:xfrm>
            <a:off x="804672" y="2243828"/>
            <a:ext cx="4486656" cy="1306090"/>
          </a:xfrm>
        </p:spPr>
        <p:txBody>
          <a:bodyPr>
            <a:normAutofit fontScale="90000"/>
          </a:bodyPr>
          <a:lstStyle/>
          <a:p>
            <a:br>
              <a:rPr lang="en-US" dirty="0">
                <a:solidFill>
                  <a:srgbClr val="FF0000"/>
                </a:solidFill>
              </a:rPr>
            </a:br>
            <a:br>
              <a:rPr lang="en-US" dirty="0">
                <a:solidFill>
                  <a:srgbClr val="FF0000"/>
                </a:solidFill>
              </a:rPr>
            </a:br>
            <a:br>
              <a:rPr lang="en-US" dirty="0">
                <a:solidFill>
                  <a:srgbClr val="FF0000"/>
                </a:solidFill>
              </a:rPr>
            </a:br>
            <a:r>
              <a:rPr lang="en-US" dirty="0">
                <a:solidFill>
                  <a:srgbClr val="FF0000"/>
                </a:solidFill>
              </a:rPr>
              <a:t>CLINICAL PRESENTATION (SIGNS)</a:t>
            </a:r>
            <a:br>
              <a:rPr lang="en-US" dirty="0">
                <a:solidFill>
                  <a:srgbClr val="FF0000"/>
                </a:solidFill>
              </a:rPr>
            </a:br>
            <a:br>
              <a:rPr lang="en-US" dirty="0">
                <a:solidFill>
                  <a:srgbClr val="FF0000"/>
                </a:solidFill>
              </a:rPr>
            </a:br>
            <a:br>
              <a:rPr lang="en-US" dirty="0">
                <a:solidFill>
                  <a:srgbClr val="FF0000"/>
                </a:solidFill>
              </a:rPr>
            </a:br>
            <a:endParaRPr lang="x-none" dirty="0">
              <a:solidFill>
                <a:srgbClr val="FF0000"/>
              </a:solidFill>
            </a:endParaRPr>
          </a:p>
        </p:txBody>
      </p:sp>
      <p:sp>
        <p:nvSpPr>
          <p:cNvPr id="3" name="Content Placeholder 2">
            <a:extLst>
              <a:ext uri="{FF2B5EF4-FFF2-40B4-BE49-F238E27FC236}">
                <a16:creationId xmlns:a16="http://schemas.microsoft.com/office/drawing/2014/main" id="{F9D90D43-5438-1D45-91C5-9CE8175C6D47}"/>
              </a:ext>
            </a:extLst>
          </p:cNvPr>
          <p:cNvSpPr>
            <a:spLocks noGrp="1"/>
          </p:cNvSpPr>
          <p:nvPr>
            <p:ph idx="1"/>
          </p:nvPr>
        </p:nvSpPr>
        <p:spPr>
          <a:xfrm>
            <a:off x="6211957" y="804672"/>
            <a:ext cx="5339963" cy="5248656"/>
          </a:xfrm>
        </p:spPr>
        <p:txBody>
          <a:bodyPr>
            <a:normAutofit/>
          </a:bodyPr>
          <a:lstStyle/>
          <a:p>
            <a:pPr fontAlgn="base"/>
            <a:r>
              <a:rPr lang="en-US" b="1" dirty="0">
                <a:solidFill>
                  <a:srgbClr val="FF0000"/>
                </a:solidFill>
              </a:rPr>
              <a:t>1)General Examination:</a:t>
            </a:r>
          </a:p>
          <a:p>
            <a:pPr fontAlgn="base"/>
            <a:r>
              <a:rPr lang="en-US" dirty="0"/>
              <a:t>Patient is in </a:t>
            </a:r>
            <a:r>
              <a:rPr lang="en-US" dirty="0">
                <a:solidFill>
                  <a:srgbClr val="FF0000"/>
                </a:solidFill>
              </a:rPr>
              <a:t>obvious stress </a:t>
            </a:r>
            <a:r>
              <a:rPr lang="en-US" dirty="0"/>
              <a:t>and is disinclined to move because of the pain. </a:t>
            </a:r>
          </a:p>
          <a:p>
            <a:pPr fontAlgn="base"/>
            <a:r>
              <a:rPr lang="en-US" dirty="0"/>
              <a:t>Tachycardia, hypotension, tachypnea and dehydration mostly present </a:t>
            </a:r>
            <a:r>
              <a:rPr lang="en-US" dirty="0">
                <a:solidFill>
                  <a:srgbClr val="FF0000"/>
                </a:solidFill>
              </a:rPr>
              <a:t>(Shock)</a:t>
            </a:r>
          </a:p>
          <a:p>
            <a:pPr fontAlgn="base"/>
            <a:r>
              <a:rPr lang="en-US" b="1" dirty="0">
                <a:solidFill>
                  <a:srgbClr val="FF0000"/>
                </a:solidFill>
              </a:rPr>
              <a:t>2)Local Abdominal Examination:</a:t>
            </a:r>
          </a:p>
          <a:p>
            <a:pPr fontAlgn="base"/>
            <a:r>
              <a:rPr lang="en-US" b="1" dirty="0"/>
              <a:t>A)Inspection:</a:t>
            </a:r>
          </a:p>
          <a:p>
            <a:pPr fontAlgn="base"/>
            <a:r>
              <a:rPr lang="en-US" dirty="0"/>
              <a:t>Abdomen does </a:t>
            </a:r>
            <a:r>
              <a:rPr lang="en-US" dirty="0">
                <a:solidFill>
                  <a:srgbClr val="FF0000"/>
                </a:solidFill>
              </a:rPr>
              <a:t>not move </a:t>
            </a:r>
            <a:r>
              <a:rPr lang="en-US" dirty="0"/>
              <a:t>with respiration</a:t>
            </a:r>
          </a:p>
          <a:p>
            <a:pPr fontAlgn="base"/>
            <a:r>
              <a:rPr lang="en-US" dirty="0"/>
              <a:t>Abdomen </a:t>
            </a:r>
            <a:r>
              <a:rPr lang="en-US" dirty="0">
                <a:solidFill>
                  <a:srgbClr val="FF0000"/>
                </a:solidFill>
              </a:rPr>
              <a:t>distended</a:t>
            </a:r>
            <a:r>
              <a:rPr lang="en-US" dirty="0"/>
              <a:t> in later stages</a:t>
            </a:r>
          </a:p>
          <a:p>
            <a:pPr fontAlgn="base"/>
            <a:r>
              <a:rPr lang="en-US" b="1" dirty="0"/>
              <a:t>B) Palpation:</a:t>
            </a:r>
          </a:p>
          <a:p>
            <a:pPr fontAlgn="base"/>
            <a:r>
              <a:rPr lang="en-US" dirty="0"/>
              <a:t>Rebound tenderness</a:t>
            </a:r>
          </a:p>
          <a:p>
            <a:pPr fontAlgn="base"/>
            <a:r>
              <a:rPr lang="en-US" dirty="0"/>
              <a:t>Guarding (</a:t>
            </a:r>
            <a:r>
              <a:rPr lang="en-US" sz="1400" dirty="0"/>
              <a:t>voluntary contraction of </a:t>
            </a:r>
            <a:r>
              <a:rPr lang="en-US" sz="1400" dirty="0" err="1"/>
              <a:t>abd</a:t>
            </a:r>
            <a:r>
              <a:rPr lang="en-US" sz="1400" dirty="0"/>
              <a:t>. Wall to avoid pain </a:t>
            </a:r>
            <a:r>
              <a:rPr lang="en-US" dirty="0"/>
              <a:t>) </a:t>
            </a:r>
          </a:p>
          <a:p>
            <a:pPr fontAlgn="base"/>
            <a:r>
              <a:rPr lang="en-US" dirty="0"/>
              <a:t>Board like rigidity ( </a:t>
            </a:r>
            <a:r>
              <a:rPr lang="en-US" sz="1400" dirty="0"/>
              <a:t>involuntary contraction </a:t>
            </a:r>
            <a:r>
              <a:rPr lang="en-US" dirty="0"/>
              <a:t>)</a:t>
            </a:r>
          </a:p>
          <a:p>
            <a:endParaRPr lang="x-none" dirty="0"/>
          </a:p>
        </p:txBody>
      </p:sp>
      <p:sp>
        <p:nvSpPr>
          <p:cNvPr id="4" name="Text Placeholder 3">
            <a:extLst>
              <a:ext uri="{FF2B5EF4-FFF2-40B4-BE49-F238E27FC236}">
                <a16:creationId xmlns:a16="http://schemas.microsoft.com/office/drawing/2014/main" id="{52DBE3A0-4771-0640-B542-AE478983D45A}"/>
              </a:ext>
            </a:extLst>
          </p:cNvPr>
          <p:cNvSpPr>
            <a:spLocks noGrp="1"/>
          </p:cNvSpPr>
          <p:nvPr>
            <p:ph type="body" sz="half" idx="2"/>
          </p:nvPr>
        </p:nvSpPr>
        <p:spPr/>
        <p:txBody>
          <a:bodyPr/>
          <a:lstStyle/>
          <a:p>
            <a:endParaRPr lang="x-none" dirty="0"/>
          </a:p>
        </p:txBody>
      </p:sp>
      <p:pic>
        <p:nvPicPr>
          <p:cNvPr id="8" name="Picture 7">
            <a:extLst>
              <a:ext uri="{FF2B5EF4-FFF2-40B4-BE49-F238E27FC236}">
                <a16:creationId xmlns:a16="http://schemas.microsoft.com/office/drawing/2014/main" id="{20AF4948-A277-8D49-8E57-61659CBE16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9454" y="3877909"/>
            <a:ext cx="3106988" cy="1736808"/>
          </a:xfrm>
          <a:prstGeom prst="rect">
            <a:avLst/>
          </a:prstGeom>
        </p:spPr>
      </p:pic>
    </p:spTree>
    <p:extLst>
      <p:ext uri="{BB962C8B-B14F-4D97-AF65-F5344CB8AC3E}">
        <p14:creationId xmlns:p14="http://schemas.microsoft.com/office/powerpoint/2010/main" val="17879750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F0FA6-484B-8147-B86B-3DF3A5B7BFAE}"/>
              </a:ext>
            </a:extLst>
          </p:cNvPr>
          <p:cNvSpPr>
            <a:spLocks noGrp="1"/>
          </p:cNvSpPr>
          <p:nvPr>
            <p:ph type="title"/>
          </p:nvPr>
        </p:nvSpPr>
        <p:spPr>
          <a:xfrm>
            <a:off x="804672" y="2243828"/>
            <a:ext cx="4486656" cy="1306090"/>
          </a:xfrm>
        </p:spPr>
        <p:txBody>
          <a:bodyPr>
            <a:normAutofit fontScale="90000"/>
          </a:bodyPr>
          <a:lstStyle/>
          <a:p>
            <a:br>
              <a:rPr lang="en-US" dirty="0">
                <a:solidFill>
                  <a:srgbClr val="FF0000"/>
                </a:solidFill>
              </a:rPr>
            </a:br>
            <a:br>
              <a:rPr lang="en-US" dirty="0">
                <a:solidFill>
                  <a:srgbClr val="FF0000"/>
                </a:solidFill>
              </a:rPr>
            </a:br>
            <a:br>
              <a:rPr lang="en-US" dirty="0">
                <a:solidFill>
                  <a:srgbClr val="FF0000"/>
                </a:solidFill>
              </a:rPr>
            </a:br>
            <a:r>
              <a:rPr lang="en-US" dirty="0">
                <a:solidFill>
                  <a:srgbClr val="FF0000"/>
                </a:solidFill>
              </a:rPr>
              <a:t>CLINICAL PRESENTATION (SIGNS) CONTINUE..</a:t>
            </a:r>
            <a:br>
              <a:rPr lang="en-US" dirty="0">
                <a:solidFill>
                  <a:srgbClr val="FF0000"/>
                </a:solidFill>
              </a:rPr>
            </a:br>
            <a:br>
              <a:rPr lang="en-US" dirty="0">
                <a:solidFill>
                  <a:srgbClr val="FF0000"/>
                </a:solidFill>
              </a:rPr>
            </a:br>
            <a:br>
              <a:rPr lang="en-US" dirty="0">
                <a:solidFill>
                  <a:srgbClr val="FF0000"/>
                </a:solidFill>
              </a:rPr>
            </a:br>
            <a:endParaRPr lang="x-none" dirty="0">
              <a:solidFill>
                <a:srgbClr val="FF0000"/>
              </a:solidFill>
            </a:endParaRPr>
          </a:p>
        </p:txBody>
      </p:sp>
      <p:sp>
        <p:nvSpPr>
          <p:cNvPr id="3" name="Content Placeholder 2">
            <a:extLst>
              <a:ext uri="{FF2B5EF4-FFF2-40B4-BE49-F238E27FC236}">
                <a16:creationId xmlns:a16="http://schemas.microsoft.com/office/drawing/2014/main" id="{49F6185D-AFB1-EA42-BCC8-A46F7ACD6E27}"/>
              </a:ext>
            </a:extLst>
          </p:cNvPr>
          <p:cNvSpPr>
            <a:spLocks noGrp="1"/>
          </p:cNvSpPr>
          <p:nvPr>
            <p:ph idx="1"/>
          </p:nvPr>
        </p:nvSpPr>
        <p:spPr/>
        <p:txBody>
          <a:bodyPr/>
          <a:lstStyle/>
          <a:p>
            <a:pPr fontAlgn="base"/>
            <a:r>
              <a:rPr lang="en-US" b="1" dirty="0"/>
              <a:t>C) Percussion:</a:t>
            </a:r>
          </a:p>
          <a:p>
            <a:pPr fontAlgn="base"/>
            <a:r>
              <a:rPr lang="en-US" dirty="0">
                <a:solidFill>
                  <a:srgbClr val="FF0000"/>
                </a:solidFill>
              </a:rPr>
              <a:t>Liver dullness obliterated </a:t>
            </a:r>
            <a:r>
              <a:rPr lang="en-US" sz="1400" dirty="0"/>
              <a:t>(due to free air under the diaphragm that cover the liver )</a:t>
            </a:r>
            <a:r>
              <a:rPr lang="en-US" dirty="0"/>
              <a:t> </a:t>
            </a:r>
          </a:p>
          <a:p>
            <a:pPr fontAlgn="base"/>
            <a:r>
              <a:rPr lang="en-US" dirty="0">
                <a:solidFill>
                  <a:srgbClr val="FF0000"/>
                </a:solidFill>
              </a:rPr>
              <a:t>shifting dullness </a:t>
            </a:r>
            <a:r>
              <a:rPr lang="en-US" sz="1400" dirty="0"/>
              <a:t>( due to fluid in the peritoneal cavity )</a:t>
            </a:r>
            <a:endParaRPr lang="en-US" dirty="0"/>
          </a:p>
          <a:p>
            <a:pPr marL="0" indent="0" fontAlgn="base">
              <a:buNone/>
            </a:pPr>
            <a:endParaRPr lang="en-US" dirty="0"/>
          </a:p>
          <a:p>
            <a:pPr fontAlgn="base"/>
            <a:r>
              <a:rPr lang="en-US" b="1" dirty="0"/>
              <a:t>D) Auscultation:</a:t>
            </a:r>
          </a:p>
          <a:p>
            <a:pPr fontAlgn="base"/>
            <a:r>
              <a:rPr lang="en-US" dirty="0">
                <a:solidFill>
                  <a:srgbClr val="FF0000"/>
                </a:solidFill>
              </a:rPr>
              <a:t>Bowel sounds </a:t>
            </a:r>
            <a:r>
              <a:rPr lang="en-US" dirty="0"/>
              <a:t>present in early stage but absent in later stages.</a:t>
            </a:r>
          </a:p>
          <a:p>
            <a:endParaRPr lang="x-none" dirty="0"/>
          </a:p>
        </p:txBody>
      </p:sp>
      <p:sp>
        <p:nvSpPr>
          <p:cNvPr id="4" name="Text Placeholder 3">
            <a:extLst>
              <a:ext uri="{FF2B5EF4-FFF2-40B4-BE49-F238E27FC236}">
                <a16:creationId xmlns:a16="http://schemas.microsoft.com/office/drawing/2014/main" id="{558672FF-D5E1-AD4C-ADDE-98AD53BDA5DA}"/>
              </a:ext>
            </a:extLst>
          </p:cNvPr>
          <p:cNvSpPr>
            <a:spLocks noGrp="1"/>
          </p:cNvSpPr>
          <p:nvPr>
            <p:ph type="body" sz="half" idx="2"/>
          </p:nvPr>
        </p:nvSpPr>
        <p:spPr/>
        <p:txBody>
          <a:bodyPr/>
          <a:lstStyle/>
          <a:p>
            <a:endParaRPr lang="x-none"/>
          </a:p>
        </p:txBody>
      </p:sp>
    </p:spTree>
    <p:extLst>
      <p:ext uri="{BB962C8B-B14F-4D97-AF65-F5344CB8AC3E}">
        <p14:creationId xmlns:p14="http://schemas.microsoft.com/office/powerpoint/2010/main" val="19049455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921D523-137C-EC4B-9284-6000C57BE8F6}"/>
              </a:ext>
            </a:extLst>
          </p:cNvPr>
          <p:cNvGraphicFramePr>
            <a:graphicFrameLocks noGrp="1"/>
          </p:cNvGraphicFramePr>
          <p:nvPr>
            <p:ph idx="1"/>
            <p:extLst>
              <p:ext uri="{D42A27DB-BD31-4B8C-83A1-F6EECF244321}">
                <p14:modId xmlns:p14="http://schemas.microsoft.com/office/powerpoint/2010/main" val="698158021"/>
              </p:ext>
            </p:extLst>
          </p:nvPr>
        </p:nvGraphicFramePr>
        <p:xfrm>
          <a:off x="536714" y="2153413"/>
          <a:ext cx="11439938" cy="45356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E9F9F2E2-07CC-D14F-B097-A757BCFF686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6713" y="3001065"/>
            <a:ext cx="1212225" cy="855870"/>
          </a:xfrm>
          <a:prstGeom prst="rect">
            <a:avLst/>
          </a:prstGeom>
        </p:spPr>
      </p:pic>
      <p:pic>
        <p:nvPicPr>
          <p:cNvPr id="8" name="Picture 7">
            <a:extLst>
              <a:ext uri="{FF2B5EF4-FFF2-40B4-BE49-F238E27FC236}">
                <a16:creationId xmlns:a16="http://schemas.microsoft.com/office/drawing/2014/main" id="{67ABF3A4-3854-7E40-8440-782A6CF5BC7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10407" y="2556086"/>
            <a:ext cx="894246" cy="1525478"/>
          </a:xfrm>
          <a:prstGeom prst="rect">
            <a:avLst/>
          </a:prstGeom>
        </p:spPr>
      </p:pic>
      <p:sp>
        <p:nvSpPr>
          <p:cNvPr id="10" name="Title 9">
            <a:extLst>
              <a:ext uri="{FF2B5EF4-FFF2-40B4-BE49-F238E27FC236}">
                <a16:creationId xmlns:a16="http://schemas.microsoft.com/office/drawing/2014/main" id="{D205E5D3-E3D8-CD40-B4A4-55C09E519466}"/>
              </a:ext>
            </a:extLst>
          </p:cNvPr>
          <p:cNvSpPr>
            <a:spLocks noGrp="1"/>
          </p:cNvSpPr>
          <p:nvPr>
            <p:ph type="title"/>
          </p:nvPr>
        </p:nvSpPr>
        <p:spPr/>
        <p:txBody>
          <a:bodyPr/>
          <a:lstStyle/>
          <a:p>
            <a:r>
              <a:rPr lang="en-US" dirty="0">
                <a:solidFill>
                  <a:srgbClr val="FF0000"/>
                </a:solidFill>
              </a:rPr>
              <a:t>notes</a:t>
            </a:r>
            <a:endParaRPr lang="x-none" dirty="0"/>
          </a:p>
        </p:txBody>
      </p:sp>
      <p:pic>
        <p:nvPicPr>
          <p:cNvPr id="12" name="Picture 11">
            <a:extLst>
              <a:ext uri="{FF2B5EF4-FFF2-40B4-BE49-F238E27FC236}">
                <a16:creationId xmlns:a16="http://schemas.microsoft.com/office/drawing/2014/main" id="{E6715C3E-A702-3F44-8BB3-84E23DD510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9750" y="4627672"/>
            <a:ext cx="946150" cy="1525478"/>
          </a:xfrm>
          <a:prstGeom prst="rect">
            <a:avLst/>
          </a:prstGeom>
        </p:spPr>
      </p:pic>
      <p:pic>
        <p:nvPicPr>
          <p:cNvPr id="14" name="Picture 13">
            <a:extLst>
              <a:ext uri="{FF2B5EF4-FFF2-40B4-BE49-F238E27FC236}">
                <a16:creationId xmlns:a16="http://schemas.microsoft.com/office/drawing/2014/main" id="{9DE3BFC8-909A-1F41-9A2F-7D8D0C4B330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1417" y="4856182"/>
            <a:ext cx="1212225" cy="1068457"/>
          </a:xfrm>
          <a:prstGeom prst="rect">
            <a:avLst/>
          </a:prstGeom>
        </p:spPr>
      </p:pic>
    </p:spTree>
    <p:extLst>
      <p:ext uri="{BB962C8B-B14F-4D97-AF65-F5344CB8AC3E}">
        <p14:creationId xmlns:p14="http://schemas.microsoft.com/office/powerpoint/2010/main" val="5751902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86932-4D4B-6D41-BBE6-23D2EFD08E66}"/>
              </a:ext>
            </a:extLst>
          </p:cNvPr>
          <p:cNvSpPr>
            <a:spLocks noGrp="1"/>
          </p:cNvSpPr>
          <p:nvPr>
            <p:ph type="title"/>
          </p:nvPr>
        </p:nvSpPr>
        <p:spPr/>
        <p:txBody>
          <a:bodyPr>
            <a:normAutofit fontScale="90000"/>
          </a:bodyPr>
          <a:lstStyle/>
          <a:p>
            <a:br>
              <a:rPr lang="en-US" dirty="0">
                <a:solidFill>
                  <a:srgbClr val="FF0000"/>
                </a:solidFill>
              </a:rPr>
            </a:br>
            <a:br>
              <a:rPr lang="en-US" dirty="0">
                <a:solidFill>
                  <a:srgbClr val="FF0000"/>
                </a:solidFill>
              </a:rPr>
            </a:br>
            <a:br>
              <a:rPr lang="en-US" dirty="0">
                <a:solidFill>
                  <a:srgbClr val="FF0000"/>
                </a:solidFill>
              </a:rPr>
            </a:br>
            <a:r>
              <a:rPr lang="en-US" dirty="0">
                <a:solidFill>
                  <a:srgbClr val="FF0000"/>
                </a:solidFill>
              </a:rPr>
              <a:t>SUBACUTE PERFORATION</a:t>
            </a:r>
            <a:br>
              <a:rPr lang="en-US" dirty="0">
                <a:solidFill>
                  <a:srgbClr val="FF0000"/>
                </a:solidFill>
              </a:rPr>
            </a:br>
            <a:br>
              <a:rPr lang="en-US" dirty="0">
                <a:solidFill>
                  <a:srgbClr val="FF0000"/>
                </a:solidFill>
              </a:rPr>
            </a:br>
            <a:br>
              <a:rPr lang="en-US" dirty="0">
                <a:solidFill>
                  <a:srgbClr val="FF0000"/>
                </a:solidFill>
              </a:rPr>
            </a:br>
            <a:endParaRPr lang="x-none" dirty="0">
              <a:solidFill>
                <a:srgbClr val="FF0000"/>
              </a:solidFill>
            </a:endParaRPr>
          </a:p>
        </p:txBody>
      </p:sp>
      <p:sp>
        <p:nvSpPr>
          <p:cNvPr id="3" name="Content Placeholder 2">
            <a:extLst>
              <a:ext uri="{FF2B5EF4-FFF2-40B4-BE49-F238E27FC236}">
                <a16:creationId xmlns:a16="http://schemas.microsoft.com/office/drawing/2014/main" id="{D3E66FD8-5C4A-5C45-9173-8AD54DE13336}"/>
              </a:ext>
            </a:extLst>
          </p:cNvPr>
          <p:cNvSpPr>
            <a:spLocks noGrp="1"/>
          </p:cNvSpPr>
          <p:nvPr>
            <p:ph idx="1"/>
          </p:nvPr>
        </p:nvSpPr>
        <p:spPr>
          <a:xfrm>
            <a:off x="964095" y="2638044"/>
            <a:ext cx="10227365" cy="3822391"/>
          </a:xfrm>
        </p:spPr>
        <p:txBody>
          <a:bodyPr/>
          <a:lstStyle/>
          <a:p>
            <a:pPr fontAlgn="base"/>
            <a:r>
              <a:rPr lang="en-US" sz="2400" dirty="0"/>
              <a:t>This is a </a:t>
            </a:r>
            <a:r>
              <a:rPr lang="en-US" sz="2400" dirty="0">
                <a:solidFill>
                  <a:srgbClr val="FF0000"/>
                </a:solidFill>
              </a:rPr>
              <a:t>small perforation </a:t>
            </a:r>
            <a:r>
              <a:rPr lang="en-US" sz="2400" dirty="0"/>
              <a:t>allowing only a </a:t>
            </a:r>
            <a:r>
              <a:rPr lang="en-US" sz="2400" dirty="0">
                <a:solidFill>
                  <a:srgbClr val="FF0000"/>
                </a:solidFill>
              </a:rPr>
              <a:t>minimal content </a:t>
            </a:r>
            <a:r>
              <a:rPr lang="en-US" sz="2400" dirty="0"/>
              <a:t>amount to enter the peritoneal cavity and is rapidly </a:t>
            </a:r>
            <a:r>
              <a:rPr lang="en-US" sz="2400" dirty="0">
                <a:solidFill>
                  <a:srgbClr val="FF0000"/>
                </a:solidFill>
              </a:rPr>
              <a:t>sealed spontaneously</a:t>
            </a:r>
            <a:r>
              <a:rPr lang="en-US" sz="2400" dirty="0"/>
              <a:t>.</a:t>
            </a:r>
          </a:p>
          <a:p>
            <a:pPr marL="0" indent="0" fontAlgn="base">
              <a:buNone/>
            </a:pPr>
            <a:endParaRPr lang="en-US" sz="2400" dirty="0"/>
          </a:p>
          <a:p>
            <a:pPr fontAlgn="base"/>
            <a:r>
              <a:rPr lang="en-US" sz="2400" dirty="0"/>
              <a:t>  It give the </a:t>
            </a:r>
            <a:r>
              <a:rPr lang="en-US" sz="2400" dirty="0">
                <a:solidFill>
                  <a:srgbClr val="FF0000"/>
                </a:solidFill>
              </a:rPr>
              <a:t>same early signs </a:t>
            </a:r>
            <a:r>
              <a:rPr lang="en-US" sz="2400" dirty="0"/>
              <a:t>as perforated PU but much </a:t>
            </a:r>
            <a:r>
              <a:rPr lang="en-US" sz="2400" dirty="0">
                <a:solidFill>
                  <a:srgbClr val="FF0000"/>
                </a:solidFill>
              </a:rPr>
              <a:t>reduced</a:t>
            </a:r>
            <a:r>
              <a:rPr lang="en-US" sz="2400" dirty="0"/>
              <a:t>.</a:t>
            </a:r>
          </a:p>
          <a:p>
            <a:pPr marL="0" indent="0" fontAlgn="base">
              <a:buNone/>
            </a:pPr>
            <a:endParaRPr lang="en-US" sz="2400" dirty="0"/>
          </a:p>
          <a:p>
            <a:pPr fontAlgn="base"/>
            <a:r>
              <a:rPr lang="en-US" sz="2400" dirty="0"/>
              <a:t> </a:t>
            </a:r>
            <a:endParaRPr lang="x-none" dirty="0"/>
          </a:p>
        </p:txBody>
      </p:sp>
    </p:spTree>
    <p:extLst>
      <p:ext uri="{BB962C8B-B14F-4D97-AF65-F5344CB8AC3E}">
        <p14:creationId xmlns:p14="http://schemas.microsoft.com/office/powerpoint/2010/main" val="21979627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D82ABC1-40F8-394E-9824-9A1DD659D2D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30626" y="586409"/>
            <a:ext cx="9293087" cy="5655365"/>
          </a:xfrm>
        </p:spPr>
      </p:pic>
    </p:spTree>
    <p:extLst>
      <p:ext uri="{BB962C8B-B14F-4D97-AF65-F5344CB8AC3E}">
        <p14:creationId xmlns:p14="http://schemas.microsoft.com/office/powerpoint/2010/main" val="35890522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82692-E6A3-3E49-B50B-493634BAC882}"/>
              </a:ext>
            </a:extLst>
          </p:cNvPr>
          <p:cNvSpPr>
            <a:spLocks noGrp="1"/>
          </p:cNvSpPr>
          <p:nvPr>
            <p:ph type="ctrTitle"/>
          </p:nvPr>
        </p:nvSpPr>
        <p:spPr/>
        <p:txBody>
          <a:bodyPr>
            <a:normAutofit fontScale="90000"/>
          </a:bodyPr>
          <a:lstStyle/>
          <a:p>
            <a:r>
              <a:rPr lang="en-US" dirty="0"/>
              <a:t>INVESTIGATION AND MANAGEMENT </a:t>
            </a:r>
            <a:br>
              <a:rPr lang="en-US" dirty="0"/>
            </a:br>
            <a:r>
              <a:rPr lang="en-US" sz="2700" dirty="0"/>
              <a:t>by : </a:t>
            </a:r>
            <a:r>
              <a:rPr lang="en-US" sz="2700" dirty="0" err="1"/>
              <a:t>maya</a:t>
            </a:r>
            <a:r>
              <a:rPr lang="en-US" sz="2700" dirty="0"/>
              <a:t> </a:t>
            </a:r>
            <a:r>
              <a:rPr lang="en-US" sz="2700" dirty="0" err="1"/>
              <a:t>kasasbeh</a:t>
            </a:r>
            <a:endParaRPr lang="x-none" sz="2700" dirty="0"/>
          </a:p>
        </p:txBody>
      </p:sp>
      <p:sp>
        <p:nvSpPr>
          <p:cNvPr id="3" name="Subtitle 2">
            <a:extLst>
              <a:ext uri="{FF2B5EF4-FFF2-40B4-BE49-F238E27FC236}">
                <a16:creationId xmlns:a16="http://schemas.microsoft.com/office/drawing/2014/main" id="{EDCB4E36-BD9A-4841-A3BD-BDFA8CC34698}"/>
              </a:ext>
            </a:extLst>
          </p:cNvPr>
          <p:cNvSpPr>
            <a:spLocks noGrp="1"/>
          </p:cNvSpPr>
          <p:nvPr>
            <p:ph type="subTitle" idx="1"/>
          </p:nvPr>
        </p:nvSpPr>
        <p:spPr/>
        <p:txBody>
          <a:bodyPr/>
          <a:lstStyle/>
          <a:p>
            <a:endParaRPr lang="x-none"/>
          </a:p>
        </p:txBody>
      </p:sp>
    </p:spTree>
    <p:extLst>
      <p:ext uri="{BB962C8B-B14F-4D97-AF65-F5344CB8AC3E}">
        <p14:creationId xmlns:p14="http://schemas.microsoft.com/office/powerpoint/2010/main" val="30674246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86F86-0ED4-404D-9EE7-C311465AE181}"/>
              </a:ext>
            </a:extLst>
          </p:cNvPr>
          <p:cNvSpPr>
            <a:spLocks noGrp="1"/>
          </p:cNvSpPr>
          <p:nvPr>
            <p:ph type="title"/>
          </p:nvPr>
        </p:nvSpPr>
        <p:spPr/>
        <p:txBody>
          <a:bodyPr/>
          <a:lstStyle/>
          <a:p>
            <a:r>
              <a:rPr lang="en-US" dirty="0">
                <a:solidFill>
                  <a:srgbClr val="FF0000"/>
                </a:solidFill>
              </a:rPr>
              <a:t>INVESTIGATIONS:</a:t>
            </a:r>
            <a:endParaRPr lang="x-none" dirty="0"/>
          </a:p>
        </p:txBody>
      </p:sp>
      <p:sp>
        <p:nvSpPr>
          <p:cNvPr id="3" name="Content Placeholder 2">
            <a:extLst>
              <a:ext uri="{FF2B5EF4-FFF2-40B4-BE49-F238E27FC236}">
                <a16:creationId xmlns:a16="http://schemas.microsoft.com/office/drawing/2014/main" id="{41B7FEC1-21F5-0047-902B-1840E57834FE}"/>
              </a:ext>
            </a:extLst>
          </p:cNvPr>
          <p:cNvSpPr>
            <a:spLocks noGrp="1"/>
          </p:cNvSpPr>
          <p:nvPr>
            <p:ph idx="1"/>
          </p:nvPr>
        </p:nvSpPr>
        <p:spPr>
          <a:xfrm>
            <a:off x="902677" y="2638044"/>
            <a:ext cx="9859108" cy="3101983"/>
          </a:xfrm>
        </p:spPr>
        <p:txBody>
          <a:bodyPr/>
          <a:lstStyle/>
          <a:p>
            <a:pPr fontAlgn="base"/>
            <a:r>
              <a:rPr lang="en-US" sz="2800" dirty="0">
                <a:solidFill>
                  <a:srgbClr val="FF0000"/>
                </a:solidFill>
              </a:rPr>
              <a:t>1) Erect plain chest X-ray </a:t>
            </a:r>
          </a:p>
          <a:p>
            <a:pPr fontAlgn="base"/>
            <a:r>
              <a:rPr lang="en-US" sz="2800" dirty="0"/>
              <a:t>Will reveal free gas under diaphragm in 80% of cases with PPU</a:t>
            </a:r>
          </a:p>
          <a:p>
            <a:pPr fontAlgn="base"/>
            <a:r>
              <a:rPr lang="en-US" sz="2800" dirty="0"/>
              <a:t>In 20% of cases, there is no gas under diaphragm</a:t>
            </a:r>
          </a:p>
          <a:p>
            <a:endParaRPr lang="x-none" dirty="0"/>
          </a:p>
        </p:txBody>
      </p:sp>
      <p:pic>
        <p:nvPicPr>
          <p:cNvPr id="5" name="Picture 4">
            <a:extLst>
              <a:ext uri="{FF2B5EF4-FFF2-40B4-BE49-F238E27FC236}">
                <a16:creationId xmlns:a16="http://schemas.microsoft.com/office/drawing/2014/main" id="{40B48275-937B-FE41-9512-0C43AE4CE0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369" y="4196862"/>
            <a:ext cx="3634154" cy="2508737"/>
          </a:xfrm>
          <a:prstGeom prst="rect">
            <a:avLst/>
          </a:prstGeom>
        </p:spPr>
      </p:pic>
    </p:spTree>
    <p:extLst>
      <p:ext uri="{BB962C8B-B14F-4D97-AF65-F5344CB8AC3E}">
        <p14:creationId xmlns:p14="http://schemas.microsoft.com/office/powerpoint/2010/main" val="7364095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E4790-18A2-6346-802B-01811333FE46}"/>
              </a:ext>
            </a:extLst>
          </p:cNvPr>
          <p:cNvSpPr>
            <a:spLocks noGrp="1"/>
          </p:cNvSpPr>
          <p:nvPr>
            <p:ph type="title"/>
          </p:nvPr>
        </p:nvSpPr>
        <p:spPr/>
        <p:txBody>
          <a:bodyPr/>
          <a:lstStyle/>
          <a:p>
            <a:r>
              <a:rPr lang="en-US" dirty="0">
                <a:solidFill>
                  <a:srgbClr val="FF0000"/>
                </a:solidFill>
              </a:rPr>
              <a:t>INVESTIGATIONS:</a:t>
            </a:r>
            <a:endParaRPr lang="x-none" dirty="0"/>
          </a:p>
        </p:txBody>
      </p:sp>
      <p:sp>
        <p:nvSpPr>
          <p:cNvPr id="3" name="Content Placeholder 2">
            <a:extLst>
              <a:ext uri="{FF2B5EF4-FFF2-40B4-BE49-F238E27FC236}">
                <a16:creationId xmlns:a16="http://schemas.microsoft.com/office/drawing/2014/main" id="{897483E0-098E-FC44-8E0A-ADF12C037B3C}"/>
              </a:ext>
            </a:extLst>
          </p:cNvPr>
          <p:cNvSpPr>
            <a:spLocks noGrp="1"/>
          </p:cNvSpPr>
          <p:nvPr>
            <p:ph idx="1"/>
          </p:nvPr>
        </p:nvSpPr>
        <p:spPr>
          <a:xfrm>
            <a:off x="1488831" y="2638044"/>
            <a:ext cx="9366738" cy="3101983"/>
          </a:xfrm>
        </p:spPr>
        <p:txBody>
          <a:bodyPr/>
          <a:lstStyle/>
          <a:p>
            <a:pPr fontAlgn="base"/>
            <a:r>
              <a:rPr lang="en-US" sz="2800" dirty="0">
                <a:solidFill>
                  <a:srgbClr val="FF0000"/>
                </a:solidFill>
              </a:rPr>
              <a:t>2) Left lateral decubitus x-ray:</a:t>
            </a:r>
          </a:p>
          <a:p>
            <a:pPr fontAlgn="base"/>
            <a:r>
              <a:rPr lang="en-US" sz="2800" dirty="0"/>
              <a:t>This is done when the patient is critically ill and can't stand up in erect position.</a:t>
            </a:r>
          </a:p>
          <a:p>
            <a:r>
              <a:rPr lang="en-US" sz="2800" dirty="0"/>
              <a:t>is used to identify free intraperitoneal gas (</a:t>
            </a:r>
            <a:r>
              <a:rPr lang="en-US" sz="2800" b="1" dirty="0">
                <a:solidFill>
                  <a:srgbClr val="FF0000"/>
                </a:solidFill>
                <a:hlinkClick r:id="rId2">
                  <a:extLst>
                    <a:ext uri="{A12FA001-AC4F-418D-AE19-62706E023703}">
                      <ahyp:hlinkClr xmlns:ahyp="http://schemas.microsoft.com/office/drawing/2018/hyperlinkcolor" val="tx"/>
                    </a:ext>
                  </a:extLst>
                </a:hlinkClick>
              </a:rPr>
              <a:t>pneumoperitoneum</a:t>
            </a:r>
            <a:r>
              <a:rPr lang="en-US" sz="2800" dirty="0"/>
              <a:t>).</a:t>
            </a:r>
          </a:p>
          <a:p>
            <a:endParaRPr lang="x-none" dirty="0"/>
          </a:p>
        </p:txBody>
      </p:sp>
    </p:spTree>
    <p:extLst>
      <p:ext uri="{BB962C8B-B14F-4D97-AF65-F5344CB8AC3E}">
        <p14:creationId xmlns:p14="http://schemas.microsoft.com/office/powerpoint/2010/main" val="7161977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DBD8-7B4C-CE4A-A4D8-BE6B2CED426F}"/>
              </a:ext>
            </a:extLst>
          </p:cNvPr>
          <p:cNvSpPr>
            <a:spLocks noGrp="1"/>
          </p:cNvSpPr>
          <p:nvPr>
            <p:ph type="title"/>
          </p:nvPr>
        </p:nvSpPr>
        <p:spPr/>
        <p:txBody>
          <a:bodyPr/>
          <a:lstStyle/>
          <a:p>
            <a:r>
              <a:rPr lang="en-US" dirty="0">
                <a:solidFill>
                  <a:srgbClr val="FF0000"/>
                </a:solidFill>
              </a:rPr>
              <a:t>Left lateral decubitus x-ray</a:t>
            </a:r>
            <a:endParaRPr lang="x-none" dirty="0"/>
          </a:p>
        </p:txBody>
      </p:sp>
      <p:pic>
        <p:nvPicPr>
          <p:cNvPr id="8" name="Content Placeholder 7">
            <a:extLst>
              <a:ext uri="{FF2B5EF4-FFF2-40B4-BE49-F238E27FC236}">
                <a16:creationId xmlns:a16="http://schemas.microsoft.com/office/drawing/2014/main" id="{EC845D3B-9CDA-074A-BDBD-DB2FA599306E}"/>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338888" y="2656287"/>
            <a:ext cx="4270375" cy="3066250"/>
          </a:xfrm>
        </p:spPr>
      </p:pic>
      <p:pic>
        <p:nvPicPr>
          <p:cNvPr id="7" name="Content Placeholder 6" descr="left lateral.jpg"/>
          <p:cNvPicPr>
            <a:picLocks noGrp="1" noChangeAspect="1"/>
          </p:cNvPicPr>
          <p:nvPr>
            <p:ph sz="half" idx="1"/>
          </p:nvPr>
        </p:nvPicPr>
        <p:blipFill>
          <a:blip r:embed="rId3"/>
          <a:stretch>
            <a:fillRect/>
          </a:stretch>
        </p:blipFill>
        <p:spPr>
          <a:xfrm>
            <a:off x="1581150" y="2773277"/>
            <a:ext cx="4271963" cy="2832270"/>
          </a:xfrm>
        </p:spPr>
      </p:pic>
    </p:spTree>
    <p:extLst>
      <p:ext uri="{BB962C8B-B14F-4D97-AF65-F5344CB8AC3E}">
        <p14:creationId xmlns:p14="http://schemas.microsoft.com/office/powerpoint/2010/main" val="34779272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40CAF-4EBD-A246-A5B4-6C958452BF7E}"/>
              </a:ext>
            </a:extLst>
          </p:cNvPr>
          <p:cNvSpPr>
            <a:spLocks noGrp="1"/>
          </p:cNvSpPr>
          <p:nvPr>
            <p:ph type="title"/>
          </p:nvPr>
        </p:nvSpPr>
        <p:spPr/>
        <p:txBody>
          <a:bodyPr/>
          <a:lstStyle/>
          <a:p>
            <a:r>
              <a:rPr lang="en-US" dirty="0">
                <a:solidFill>
                  <a:srgbClr val="FF0000"/>
                </a:solidFill>
              </a:rPr>
              <a:t>INVESTIGATIONS:</a:t>
            </a:r>
            <a:endParaRPr lang="x-none" dirty="0"/>
          </a:p>
        </p:txBody>
      </p:sp>
      <p:sp>
        <p:nvSpPr>
          <p:cNvPr id="3" name="Content Placeholder 2">
            <a:extLst>
              <a:ext uri="{FF2B5EF4-FFF2-40B4-BE49-F238E27FC236}">
                <a16:creationId xmlns:a16="http://schemas.microsoft.com/office/drawing/2014/main" id="{9B31A33B-A653-8B4A-85C2-226C97CA3310}"/>
              </a:ext>
            </a:extLst>
          </p:cNvPr>
          <p:cNvSpPr>
            <a:spLocks noGrp="1"/>
          </p:cNvSpPr>
          <p:nvPr>
            <p:ph idx="1"/>
          </p:nvPr>
        </p:nvSpPr>
        <p:spPr>
          <a:xfrm>
            <a:off x="1055077" y="2344616"/>
            <a:ext cx="10046677" cy="4044462"/>
          </a:xfrm>
        </p:spPr>
        <p:txBody>
          <a:bodyPr>
            <a:normAutofit/>
          </a:bodyPr>
          <a:lstStyle/>
          <a:p>
            <a:pPr fontAlgn="base"/>
            <a:r>
              <a:rPr lang="en-US" sz="2000" dirty="0">
                <a:solidFill>
                  <a:srgbClr val="FF0000"/>
                </a:solidFill>
              </a:rPr>
              <a:t>3) CT scan:</a:t>
            </a:r>
          </a:p>
          <a:p>
            <a:pPr fontAlgn="base"/>
            <a:r>
              <a:rPr lang="en-US" sz="2000" dirty="0"/>
              <a:t>CT imaging is the most accurate </a:t>
            </a:r>
            <a:r>
              <a:rPr lang="en-US" sz="2000" dirty="0" err="1"/>
              <a:t>one,It</a:t>
            </a:r>
            <a:r>
              <a:rPr lang="en-US" sz="2000" dirty="0"/>
              <a:t> is a very sensitive investigation</a:t>
            </a:r>
          </a:p>
          <a:p>
            <a:pPr fontAlgn="base"/>
            <a:r>
              <a:rPr lang="en-US" sz="2000" dirty="0"/>
              <a:t>Used when there's absence of gas under diaphragm </a:t>
            </a:r>
          </a:p>
          <a:p>
            <a:pPr fontAlgn="base"/>
            <a:r>
              <a:rPr lang="en-US" sz="2000" dirty="0"/>
              <a:t>We try to do it without contrast at first because giving contrast delays the time of operation(due to aspiration risk), and since PPU is an emergency case then time is crucial .</a:t>
            </a:r>
          </a:p>
          <a:p>
            <a:pPr fontAlgn="base"/>
            <a:endParaRPr lang="en-US" sz="2000" dirty="0"/>
          </a:p>
          <a:p>
            <a:pPr fontAlgn="base"/>
            <a:r>
              <a:rPr lang="en-US" sz="2000" dirty="0"/>
              <a:t>If we used oral contrast then the contrast of choice is </a:t>
            </a:r>
            <a:r>
              <a:rPr lang="en-US" sz="2000" dirty="0" err="1">
                <a:solidFill>
                  <a:srgbClr val="FF0000"/>
                </a:solidFill>
              </a:rPr>
              <a:t>Gastrografin</a:t>
            </a:r>
            <a:r>
              <a:rPr lang="en-US" sz="2000" dirty="0">
                <a:solidFill>
                  <a:srgbClr val="FF0000"/>
                </a:solidFill>
              </a:rPr>
              <a:t> </a:t>
            </a:r>
            <a:r>
              <a:rPr lang="en-US" sz="2000" dirty="0"/>
              <a:t>(Water soluble contrast), </a:t>
            </a:r>
            <a:r>
              <a:rPr lang="en-US" sz="2000" dirty="0">
                <a:solidFill>
                  <a:srgbClr val="FF0000"/>
                </a:solidFill>
              </a:rPr>
              <a:t>Barium</a:t>
            </a:r>
            <a:r>
              <a:rPr lang="en-US" sz="2000" dirty="0"/>
              <a:t> is contraindicated since it causes the life threatening barium peritonitis.</a:t>
            </a:r>
          </a:p>
          <a:p>
            <a:pPr fontAlgn="base"/>
            <a:endParaRPr lang="en-US" sz="2000" dirty="0"/>
          </a:p>
          <a:p>
            <a:r>
              <a:rPr lang="en-US" sz="2000" dirty="0"/>
              <a:t>It’s used to exclude other </a:t>
            </a:r>
            <a:r>
              <a:rPr lang="en-US" sz="2000" dirty="0" err="1"/>
              <a:t>ddx</a:t>
            </a:r>
            <a:r>
              <a:rPr lang="en-US" sz="2000" dirty="0"/>
              <a:t> like : pancreatitis </a:t>
            </a:r>
          </a:p>
          <a:p>
            <a:endParaRPr lang="x-none" dirty="0"/>
          </a:p>
        </p:txBody>
      </p:sp>
    </p:spTree>
    <p:extLst>
      <p:ext uri="{BB962C8B-B14F-4D97-AF65-F5344CB8AC3E}">
        <p14:creationId xmlns:p14="http://schemas.microsoft.com/office/powerpoint/2010/main" val="17477755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242AC-C153-3340-BB24-7AA75AF9C17D}"/>
              </a:ext>
            </a:extLst>
          </p:cNvPr>
          <p:cNvSpPr>
            <a:spLocks noGrp="1"/>
          </p:cNvSpPr>
          <p:nvPr>
            <p:ph type="title"/>
          </p:nvPr>
        </p:nvSpPr>
        <p:spPr/>
        <p:txBody>
          <a:bodyPr>
            <a:normAutofit/>
          </a:bodyPr>
          <a:lstStyle/>
          <a:p>
            <a:r>
              <a:rPr lang="en-US" sz="3600" dirty="0">
                <a:solidFill>
                  <a:srgbClr val="FF0000"/>
                </a:solidFill>
              </a:rPr>
              <a:t>CT SCAN</a:t>
            </a:r>
            <a:endParaRPr lang="x-none" sz="3600" dirty="0"/>
          </a:p>
        </p:txBody>
      </p:sp>
      <p:pic>
        <p:nvPicPr>
          <p:cNvPr id="6" name="Content Placeholder 5">
            <a:extLst>
              <a:ext uri="{FF2B5EF4-FFF2-40B4-BE49-F238E27FC236}">
                <a16:creationId xmlns:a16="http://schemas.microsoft.com/office/drawing/2014/main" id="{6918650F-9C42-DE4B-BB09-2618B95F180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35763" y="785447"/>
            <a:ext cx="4816475" cy="5451230"/>
          </a:xfrm>
        </p:spPr>
      </p:pic>
      <p:sp>
        <p:nvSpPr>
          <p:cNvPr id="4" name="Text Placeholder 3">
            <a:extLst>
              <a:ext uri="{FF2B5EF4-FFF2-40B4-BE49-F238E27FC236}">
                <a16:creationId xmlns:a16="http://schemas.microsoft.com/office/drawing/2014/main" id="{AE17D83D-274F-0F43-9DEB-985653AFC859}"/>
              </a:ext>
            </a:extLst>
          </p:cNvPr>
          <p:cNvSpPr>
            <a:spLocks noGrp="1"/>
          </p:cNvSpPr>
          <p:nvPr>
            <p:ph type="body" sz="half" idx="2"/>
          </p:nvPr>
        </p:nvSpPr>
        <p:spPr/>
        <p:txBody>
          <a:bodyPr/>
          <a:lstStyle/>
          <a:p>
            <a:endParaRPr lang="x-none"/>
          </a:p>
        </p:txBody>
      </p:sp>
    </p:spTree>
    <p:extLst>
      <p:ext uri="{BB962C8B-B14F-4D97-AF65-F5344CB8AC3E}">
        <p14:creationId xmlns:p14="http://schemas.microsoft.com/office/powerpoint/2010/main" val="25735767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A8A53-CA6C-C94A-92BF-2C6972FE2B50}"/>
              </a:ext>
            </a:extLst>
          </p:cNvPr>
          <p:cNvSpPr>
            <a:spLocks noGrp="1"/>
          </p:cNvSpPr>
          <p:nvPr>
            <p:ph type="title"/>
          </p:nvPr>
        </p:nvSpPr>
        <p:spPr/>
        <p:txBody>
          <a:bodyPr/>
          <a:lstStyle/>
          <a:p>
            <a:r>
              <a:rPr lang="en-US" dirty="0">
                <a:solidFill>
                  <a:srgbClr val="FF0000"/>
                </a:solidFill>
              </a:rPr>
              <a:t>INVESTIGATIONS:</a:t>
            </a:r>
            <a:endParaRPr lang="x-none" dirty="0"/>
          </a:p>
        </p:txBody>
      </p:sp>
      <p:sp>
        <p:nvSpPr>
          <p:cNvPr id="3" name="Content Placeholder 2">
            <a:extLst>
              <a:ext uri="{FF2B5EF4-FFF2-40B4-BE49-F238E27FC236}">
                <a16:creationId xmlns:a16="http://schemas.microsoft.com/office/drawing/2014/main" id="{A9BF13F5-531B-4B46-8B63-49C51A9C387C}"/>
              </a:ext>
            </a:extLst>
          </p:cNvPr>
          <p:cNvSpPr>
            <a:spLocks noGrp="1"/>
          </p:cNvSpPr>
          <p:nvPr>
            <p:ph idx="1"/>
          </p:nvPr>
        </p:nvSpPr>
        <p:spPr>
          <a:xfrm>
            <a:off x="1406769" y="2638044"/>
            <a:ext cx="9741877" cy="3101983"/>
          </a:xfrm>
        </p:spPr>
        <p:txBody>
          <a:bodyPr/>
          <a:lstStyle/>
          <a:p>
            <a:pPr fontAlgn="base"/>
            <a:r>
              <a:rPr lang="en-US" sz="3200" dirty="0">
                <a:solidFill>
                  <a:srgbClr val="FF0000"/>
                </a:solidFill>
              </a:rPr>
              <a:t>4) Ultrasound</a:t>
            </a:r>
          </a:p>
          <a:p>
            <a:pPr fontAlgn="base"/>
            <a:r>
              <a:rPr lang="en-US" sz="3200" dirty="0"/>
              <a:t>Useful for detection of </a:t>
            </a:r>
            <a:r>
              <a:rPr lang="en-US" sz="3200" dirty="0">
                <a:solidFill>
                  <a:srgbClr val="FF0000"/>
                </a:solidFill>
              </a:rPr>
              <a:t>free fluid </a:t>
            </a:r>
            <a:r>
              <a:rPr lang="en-US" sz="3200" dirty="0"/>
              <a:t>in peritoneal cavity</a:t>
            </a:r>
          </a:p>
          <a:p>
            <a:endParaRPr lang="x-none" dirty="0"/>
          </a:p>
        </p:txBody>
      </p:sp>
      <p:pic>
        <p:nvPicPr>
          <p:cNvPr id="5" name="Picture 4">
            <a:extLst>
              <a:ext uri="{FF2B5EF4-FFF2-40B4-BE49-F238E27FC236}">
                <a16:creationId xmlns:a16="http://schemas.microsoft.com/office/drawing/2014/main" id="{590DEA3A-5B41-664A-B5EF-E88088161E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0392" y="4093324"/>
            <a:ext cx="3769946" cy="2550729"/>
          </a:xfrm>
          <a:prstGeom prst="rect">
            <a:avLst/>
          </a:prstGeom>
        </p:spPr>
      </p:pic>
    </p:spTree>
    <p:extLst>
      <p:ext uri="{BB962C8B-B14F-4D97-AF65-F5344CB8AC3E}">
        <p14:creationId xmlns:p14="http://schemas.microsoft.com/office/powerpoint/2010/main" val="10509740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DE391-3F47-E347-8578-2FF715AFBF1B}"/>
              </a:ext>
            </a:extLst>
          </p:cNvPr>
          <p:cNvSpPr>
            <a:spLocks noGrp="1"/>
          </p:cNvSpPr>
          <p:nvPr>
            <p:ph type="title"/>
          </p:nvPr>
        </p:nvSpPr>
        <p:spPr/>
        <p:txBody>
          <a:bodyPr/>
          <a:lstStyle/>
          <a:p>
            <a:r>
              <a:rPr lang="en-US" dirty="0">
                <a:solidFill>
                  <a:srgbClr val="FF0000"/>
                </a:solidFill>
              </a:rPr>
              <a:t>INVESTIGATIONS</a:t>
            </a:r>
            <a:endParaRPr lang="x-none" dirty="0"/>
          </a:p>
        </p:txBody>
      </p:sp>
      <p:sp>
        <p:nvSpPr>
          <p:cNvPr id="3" name="Content Placeholder 2">
            <a:extLst>
              <a:ext uri="{FF2B5EF4-FFF2-40B4-BE49-F238E27FC236}">
                <a16:creationId xmlns:a16="http://schemas.microsoft.com/office/drawing/2014/main" id="{EB41F022-7F60-3D45-B448-18D65271B953}"/>
              </a:ext>
            </a:extLst>
          </p:cNvPr>
          <p:cNvSpPr>
            <a:spLocks noGrp="1"/>
          </p:cNvSpPr>
          <p:nvPr>
            <p:ph idx="1"/>
          </p:nvPr>
        </p:nvSpPr>
        <p:spPr>
          <a:xfrm>
            <a:off x="1101969" y="2461846"/>
            <a:ext cx="9999785" cy="3927231"/>
          </a:xfrm>
        </p:spPr>
        <p:txBody>
          <a:bodyPr>
            <a:normAutofit fontScale="47500" lnSpcReduction="20000"/>
          </a:bodyPr>
          <a:lstStyle/>
          <a:p>
            <a:pPr fontAlgn="base"/>
            <a:r>
              <a:rPr lang="en-US" sz="4400" dirty="0"/>
              <a:t>Others:</a:t>
            </a:r>
          </a:p>
          <a:p>
            <a:pPr marL="457200" indent="-457200" fontAlgn="base"/>
            <a:r>
              <a:rPr lang="en-US" sz="4400" dirty="0">
                <a:solidFill>
                  <a:srgbClr val="FF0000"/>
                </a:solidFill>
              </a:rPr>
              <a:t>5) Serum Amylase</a:t>
            </a:r>
            <a:r>
              <a:rPr lang="en-US" sz="4400" dirty="0"/>
              <a:t>: All patients should have serum amylase performed, as distinguishing between peptic ulcer perforation and pancreatitis ,It can be elevated following perforation of a peptic ulcer although, fortunately, the levels are not usually as high as the levels commonly seen in acute pancreatitis so it may not remove the diagnostic difficulty </a:t>
            </a:r>
          </a:p>
          <a:p>
            <a:pPr marL="457200" indent="-457200" fontAlgn="base"/>
            <a:r>
              <a:rPr lang="en-US" sz="4400" dirty="0">
                <a:solidFill>
                  <a:srgbClr val="FF0000"/>
                </a:solidFill>
              </a:rPr>
              <a:t>6)Gastrin </a:t>
            </a:r>
            <a:r>
              <a:rPr lang="en-US" sz="4400" dirty="0"/>
              <a:t>:Serum gastrin levels are indicated in patients with history of recurrent ulcers and to rule out  ZES (Zollinger-Ellison Syndrome)</a:t>
            </a:r>
          </a:p>
          <a:p>
            <a:pPr marL="457200" indent="-457200" fontAlgn="base"/>
            <a:r>
              <a:rPr lang="en-US" sz="4400" dirty="0">
                <a:solidFill>
                  <a:srgbClr val="FF0000"/>
                </a:solidFill>
              </a:rPr>
              <a:t>7) Blood Urea </a:t>
            </a:r>
          </a:p>
          <a:p>
            <a:pPr marL="457200" indent="-457200" fontAlgn="base"/>
            <a:r>
              <a:rPr lang="en-US" sz="4400" dirty="0">
                <a:solidFill>
                  <a:srgbClr val="FF0000"/>
                </a:solidFill>
              </a:rPr>
              <a:t>8) Serum creatinine</a:t>
            </a:r>
          </a:p>
          <a:p>
            <a:pPr marL="457200" indent="-457200" fontAlgn="base"/>
            <a:r>
              <a:rPr lang="en-US" sz="4400" dirty="0">
                <a:solidFill>
                  <a:srgbClr val="FF0000"/>
                </a:solidFill>
              </a:rPr>
              <a:t>9) CBC</a:t>
            </a:r>
          </a:p>
          <a:p>
            <a:pPr marL="457200" indent="-457200" fontAlgn="base"/>
            <a:r>
              <a:rPr lang="en-US" sz="4400" dirty="0">
                <a:solidFill>
                  <a:srgbClr val="FF0000"/>
                </a:solidFill>
              </a:rPr>
              <a:t>10) Electrolytes</a:t>
            </a:r>
          </a:p>
          <a:p>
            <a:endParaRPr lang="x-none" dirty="0"/>
          </a:p>
        </p:txBody>
      </p:sp>
    </p:spTree>
    <p:extLst>
      <p:ext uri="{BB962C8B-B14F-4D97-AF65-F5344CB8AC3E}">
        <p14:creationId xmlns:p14="http://schemas.microsoft.com/office/powerpoint/2010/main" val="20762290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2796D-F7C9-1942-8169-FDB7F3784346}"/>
              </a:ext>
            </a:extLst>
          </p:cNvPr>
          <p:cNvSpPr>
            <a:spLocks noGrp="1"/>
          </p:cNvSpPr>
          <p:nvPr>
            <p:ph type="title"/>
          </p:nvPr>
        </p:nvSpPr>
        <p:spPr/>
        <p:txBody>
          <a:bodyPr/>
          <a:lstStyle/>
          <a:p>
            <a:r>
              <a:rPr lang="en-US" dirty="0">
                <a:solidFill>
                  <a:srgbClr val="FF0000"/>
                </a:solidFill>
              </a:rPr>
              <a:t>TREATMENT</a:t>
            </a:r>
            <a:endParaRPr lang="x-none" dirty="0">
              <a:solidFill>
                <a:srgbClr val="FF0000"/>
              </a:solidFill>
            </a:endParaRPr>
          </a:p>
        </p:txBody>
      </p:sp>
      <p:sp>
        <p:nvSpPr>
          <p:cNvPr id="3" name="Content Placeholder 2">
            <a:extLst>
              <a:ext uri="{FF2B5EF4-FFF2-40B4-BE49-F238E27FC236}">
                <a16:creationId xmlns:a16="http://schemas.microsoft.com/office/drawing/2014/main" id="{98A45ED4-CF75-F14E-8E79-A8CADADA74DD}"/>
              </a:ext>
            </a:extLst>
          </p:cNvPr>
          <p:cNvSpPr>
            <a:spLocks noGrp="1"/>
          </p:cNvSpPr>
          <p:nvPr>
            <p:ph idx="1"/>
          </p:nvPr>
        </p:nvSpPr>
        <p:spPr>
          <a:xfrm>
            <a:off x="1395045" y="2309446"/>
            <a:ext cx="10128739" cy="4067908"/>
          </a:xfrm>
        </p:spPr>
        <p:txBody>
          <a:bodyPr>
            <a:normAutofit/>
          </a:bodyPr>
          <a:lstStyle/>
          <a:p>
            <a:r>
              <a:rPr lang="en-US" sz="2800" dirty="0">
                <a:solidFill>
                  <a:srgbClr val="FF0000"/>
                </a:solidFill>
              </a:rPr>
              <a:t>INITIAL RESUSCITATION/STABILIZATION</a:t>
            </a:r>
            <a:r>
              <a:rPr lang="en-US" dirty="0">
                <a:solidFill>
                  <a:srgbClr val="FF0000"/>
                </a:solidFill>
              </a:rPr>
              <a:t>:</a:t>
            </a:r>
            <a:r>
              <a:rPr lang="en-US" dirty="0"/>
              <a:t> </a:t>
            </a:r>
          </a:p>
          <a:p>
            <a:r>
              <a:rPr lang="en-US" dirty="0"/>
              <a:t>Once the diagnosis has been made, The initial priorities are resuscitation and analgesia. Analgesia should not be withheld for fear of removing the signs of an intra-abdominal catastrophe. In fact, adequate analgesia makes the clinical signs more obvious .</a:t>
            </a:r>
          </a:p>
          <a:p>
            <a:endParaRPr lang="en-US" dirty="0"/>
          </a:p>
          <a:p>
            <a:r>
              <a:rPr lang="en-US" dirty="0"/>
              <a:t>Following resuscitation, the treatment is principally surgical.</a:t>
            </a:r>
          </a:p>
          <a:p>
            <a:endParaRPr lang="en-US" dirty="0"/>
          </a:p>
          <a:p>
            <a:r>
              <a:rPr lang="en-US" dirty="0"/>
              <a:t>Also, the patient must be kept NPO, and NGT suction could be done </a:t>
            </a:r>
          </a:p>
          <a:p>
            <a:endParaRPr lang="en-US" dirty="0"/>
          </a:p>
          <a:p>
            <a:r>
              <a:rPr lang="en-US" sz="2400" dirty="0"/>
              <a:t>The treatment after we stabilize the patient is </a:t>
            </a:r>
            <a:r>
              <a:rPr lang="en-US" sz="1600" dirty="0"/>
              <a:t>: </a:t>
            </a:r>
            <a:r>
              <a:rPr lang="en-US" sz="2800" b="1" dirty="0">
                <a:solidFill>
                  <a:srgbClr val="FF0000"/>
                </a:solidFill>
              </a:rPr>
              <a:t>urgent operation</a:t>
            </a:r>
            <a:endParaRPr lang="x-none" dirty="0"/>
          </a:p>
        </p:txBody>
      </p:sp>
    </p:spTree>
    <p:extLst>
      <p:ext uri="{BB962C8B-B14F-4D97-AF65-F5344CB8AC3E}">
        <p14:creationId xmlns:p14="http://schemas.microsoft.com/office/powerpoint/2010/main" val="34876226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12891-3EFF-0540-AC1B-1AA5A3185C3A}"/>
              </a:ext>
            </a:extLst>
          </p:cNvPr>
          <p:cNvSpPr>
            <a:spLocks noGrp="1"/>
          </p:cNvSpPr>
          <p:nvPr>
            <p:ph type="title"/>
          </p:nvPr>
        </p:nvSpPr>
        <p:spPr>
          <a:xfrm>
            <a:off x="2231136" y="507492"/>
            <a:ext cx="7729728" cy="1188720"/>
          </a:xfrm>
        </p:spPr>
        <p:txBody>
          <a:bodyPr/>
          <a:lstStyle/>
          <a:p>
            <a:r>
              <a:rPr lang="en-US" dirty="0">
                <a:solidFill>
                  <a:srgbClr val="FF0000"/>
                </a:solidFill>
              </a:rPr>
              <a:t>Duodenal ulcer</a:t>
            </a:r>
            <a:endParaRPr lang="x-none" dirty="0">
              <a:solidFill>
                <a:srgbClr val="FF0000"/>
              </a:solidFill>
            </a:endParaRPr>
          </a:p>
        </p:txBody>
      </p:sp>
      <p:sp>
        <p:nvSpPr>
          <p:cNvPr id="3" name="Content Placeholder 2">
            <a:extLst>
              <a:ext uri="{FF2B5EF4-FFF2-40B4-BE49-F238E27FC236}">
                <a16:creationId xmlns:a16="http://schemas.microsoft.com/office/drawing/2014/main" id="{FA3014B8-916D-B141-95E3-8CB5E5160540}"/>
              </a:ext>
            </a:extLst>
          </p:cNvPr>
          <p:cNvSpPr>
            <a:spLocks noGrp="1"/>
          </p:cNvSpPr>
          <p:nvPr>
            <p:ph idx="1"/>
          </p:nvPr>
        </p:nvSpPr>
        <p:spPr>
          <a:xfrm>
            <a:off x="996462" y="2004647"/>
            <a:ext cx="9999784" cy="3047999"/>
          </a:xfrm>
        </p:spPr>
        <p:txBody>
          <a:bodyPr>
            <a:normAutofit fontScale="70000" lnSpcReduction="20000"/>
          </a:bodyPr>
          <a:lstStyle/>
          <a:p>
            <a:r>
              <a:rPr lang="en-US" sz="4000" b="1" dirty="0">
                <a:solidFill>
                  <a:srgbClr val="FF0000"/>
                </a:solidFill>
              </a:rPr>
              <a:t>A) open surgery</a:t>
            </a:r>
          </a:p>
          <a:p>
            <a:pPr marL="457200" indent="-457200">
              <a:buFont typeface="+mj-lt"/>
              <a:buAutoNum type="arabicPeriod"/>
            </a:pPr>
            <a:r>
              <a:rPr lang="en-US" sz="2400" dirty="0"/>
              <a:t> Laparotomy is performed, usually through an upper midline incision if the diagnosis of perforated peptic ulcer can be made with confidence.</a:t>
            </a:r>
          </a:p>
          <a:p>
            <a:pPr marL="457200" indent="-457200">
              <a:buFont typeface="+mj-lt"/>
              <a:buAutoNum type="arabicPeriod"/>
            </a:pPr>
            <a:endParaRPr lang="en-US" sz="2400" dirty="0"/>
          </a:p>
          <a:p>
            <a:pPr marL="457200" indent="-457200">
              <a:buFont typeface="+mj-lt"/>
              <a:buAutoNum type="arabicPeriod"/>
            </a:pPr>
            <a:r>
              <a:rPr lang="en-US" sz="2400" dirty="0"/>
              <a:t>The most important component of the operation is a thorough peritoneal toilet to remove all of the fluid and food debris(</a:t>
            </a:r>
            <a:r>
              <a:rPr lang="ar-SA" sz="2400" dirty="0"/>
              <a:t> </a:t>
            </a:r>
            <a:r>
              <a:rPr lang="en-US" sz="2400" dirty="0"/>
              <a:t>by irrigation with 4-5L warm saline)it Done both before and after the repair of the perforation .</a:t>
            </a:r>
          </a:p>
          <a:p>
            <a:pPr marL="457200" indent="-457200">
              <a:buFont typeface="+mj-lt"/>
              <a:buAutoNum type="arabicPeriod"/>
            </a:pPr>
            <a:endParaRPr lang="en-US" sz="2400" dirty="0"/>
          </a:p>
          <a:p>
            <a:pPr marL="457200" indent="-457200">
              <a:buFont typeface="+mj-lt"/>
              <a:buAutoNum type="arabicPeriod"/>
            </a:pPr>
            <a:r>
              <a:rPr lang="en-US" sz="2400" dirty="0"/>
              <a:t>If the perforation is in the duodenum it can usually be closed by several well-placed sutures , closing the ulcer in a transverse direction.</a:t>
            </a:r>
          </a:p>
          <a:p>
            <a:endParaRPr lang="x-none" dirty="0"/>
          </a:p>
        </p:txBody>
      </p:sp>
      <p:pic>
        <p:nvPicPr>
          <p:cNvPr id="5" name="Picture 4">
            <a:extLst>
              <a:ext uri="{FF2B5EF4-FFF2-40B4-BE49-F238E27FC236}">
                <a16:creationId xmlns:a16="http://schemas.microsoft.com/office/drawing/2014/main" id="{E1956939-E53C-E944-B553-415D65A58E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63708" y="5052646"/>
            <a:ext cx="3300046" cy="1735369"/>
          </a:xfrm>
          <a:prstGeom prst="rect">
            <a:avLst/>
          </a:prstGeom>
        </p:spPr>
      </p:pic>
      <p:pic>
        <p:nvPicPr>
          <p:cNvPr id="7" name="Picture 6">
            <a:extLst>
              <a:ext uri="{FF2B5EF4-FFF2-40B4-BE49-F238E27FC236}">
                <a16:creationId xmlns:a16="http://schemas.microsoft.com/office/drawing/2014/main" id="{19A8F4C4-3EE5-F346-8959-E299FF45B0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3883" y="5052646"/>
            <a:ext cx="3076040" cy="1735369"/>
          </a:xfrm>
          <a:prstGeom prst="rect">
            <a:avLst/>
          </a:prstGeom>
        </p:spPr>
      </p:pic>
    </p:spTree>
    <p:extLst>
      <p:ext uri="{BB962C8B-B14F-4D97-AF65-F5344CB8AC3E}">
        <p14:creationId xmlns:p14="http://schemas.microsoft.com/office/powerpoint/2010/main" val="23115317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BF4AA-3BEA-994A-A6D9-4E5FBC91D1D3}"/>
              </a:ext>
            </a:extLst>
          </p:cNvPr>
          <p:cNvSpPr>
            <a:spLocks noGrp="1"/>
          </p:cNvSpPr>
          <p:nvPr>
            <p:ph type="title"/>
          </p:nvPr>
        </p:nvSpPr>
        <p:spPr/>
        <p:txBody>
          <a:bodyPr/>
          <a:lstStyle/>
          <a:p>
            <a:pPr algn="ctr" defTabSz="914400" rtl="1" eaLnBrk="1" latinLnBrk="0" hangingPunct="1">
              <a:lnSpc>
                <a:spcPct val="90000"/>
              </a:lnSpc>
              <a:spcBef>
                <a:spcPct val="0"/>
              </a:spcBef>
              <a:buNone/>
            </a:pPr>
            <a:r>
              <a:rPr lang="en-US" dirty="0">
                <a:solidFill>
                  <a:srgbClr val="FF0000"/>
                </a:solidFill>
              </a:rPr>
              <a:t>introduction</a:t>
            </a:r>
            <a:endParaRPr lang="x-none" dirty="0">
              <a:solidFill>
                <a:srgbClr val="FF0000"/>
              </a:solidFill>
            </a:endParaRPr>
          </a:p>
        </p:txBody>
      </p:sp>
      <p:sp>
        <p:nvSpPr>
          <p:cNvPr id="3" name="Content Placeholder 2">
            <a:extLst>
              <a:ext uri="{FF2B5EF4-FFF2-40B4-BE49-F238E27FC236}">
                <a16:creationId xmlns:a16="http://schemas.microsoft.com/office/drawing/2014/main" id="{0CDC624B-D714-9442-A888-FFE2D01EEEEE}"/>
              </a:ext>
            </a:extLst>
          </p:cNvPr>
          <p:cNvSpPr>
            <a:spLocks noGrp="1"/>
          </p:cNvSpPr>
          <p:nvPr>
            <p:ph idx="1"/>
          </p:nvPr>
        </p:nvSpPr>
        <p:spPr>
          <a:xfrm>
            <a:off x="1321904" y="2638044"/>
            <a:ext cx="9770166" cy="3514278"/>
          </a:xfrm>
        </p:spPr>
        <p:txBody>
          <a:bodyPr>
            <a:normAutofit fontScale="92500" lnSpcReduction="10000"/>
          </a:bodyPr>
          <a:lstStyle/>
          <a:p>
            <a:r>
              <a:rPr lang="en-US" sz="2400" dirty="0"/>
              <a:t>The most frequent cause  of upper GI bleeding   (60% of all case )</a:t>
            </a:r>
          </a:p>
          <a:p>
            <a:endParaRPr lang="en-US" sz="2400" dirty="0"/>
          </a:p>
          <a:p>
            <a:r>
              <a:rPr lang="en-US" sz="2400" dirty="0"/>
              <a:t>Most common complication of </a:t>
            </a:r>
            <a:r>
              <a:rPr lang="en-US" sz="2400" dirty="0" err="1"/>
              <a:t>pu</a:t>
            </a:r>
            <a:r>
              <a:rPr lang="en-US" sz="2400" dirty="0"/>
              <a:t> (10-15%).</a:t>
            </a:r>
          </a:p>
          <a:p>
            <a:endParaRPr lang="en-US" sz="2400" dirty="0"/>
          </a:p>
          <a:p>
            <a:r>
              <a:rPr lang="en-US" sz="2400" dirty="0"/>
              <a:t>More common with posterior duodenal ulcer . </a:t>
            </a:r>
            <a:br>
              <a:rPr lang="en-US" sz="2400" dirty="0"/>
            </a:br>
            <a:br>
              <a:rPr lang="en-US" sz="2400" dirty="0"/>
            </a:br>
            <a:r>
              <a:rPr lang="en-US" sz="2400" dirty="0"/>
              <a:t>Predisposing Factors: Any factor leading to acute exacerbations and inflammation of the ulcer e.g. NSAID, alcohol , nervousness and stress ….etc.</a:t>
            </a:r>
            <a:br>
              <a:rPr lang="en-US" dirty="0"/>
            </a:br>
            <a:endParaRPr lang="en-US" dirty="0"/>
          </a:p>
          <a:p>
            <a:endParaRPr lang="x-none" dirty="0"/>
          </a:p>
        </p:txBody>
      </p:sp>
    </p:spTree>
    <p:extLst>
      <p:ext uri="{BB962C8B-B14F-4D97-AF65-F5344CB8AC3E}">
        <p14:creationId xmlns:p14="http://schemas.microsoft.com/office/powerpoint/2010/main" val="8972075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1EC74-842A-2F43-9231-7313E0223517}"/>
              </a:ext>
            </a:extLst>
          </p:cNvPr>
          <p:cNvSpPr>
            <a:spLocks noGrp="1"/>
          </p:cNvSpPr>
          <p:nvPr>
            <p:ph type="title"/>
          </p:nvPr>
        </p:nvSpPr>
        <p:spPr/>
        <p:txBody>
          <a:bodyPr/>
          <a:lstStyle/>
          <a:p>
            <a:r>
              <a:rPr lang="en-US" dirty="0">
                <a:solidFill>
                  <a:srgbClr val="FF0000"/>
                </a:solidFill>
              </a:rPr>
              <a:t>Duodenal ulcer</a:t>
            </a:r>
            <a:endParaRPr lang="x-none" dirty="0">
              <a:solidFill>
                <a:srgbClr val="FF0000"/>
              </a:solidFill>
            </a:endParaRPr>
          </a:p>
        </p:txBody>
      </p:sp>
      <p:sp>
        <p:nvSpPr>
          <p:cNvPr id="3" name="Content Placeholder 2">
            <a:extLst>
              <a:ext uri="{FF2B5EF4-FFF2-40B4-BE49-F238E27FC236}">
                <a16:creationId xmlns:a16="http://schemas.microsoft.com/office/drawing/2014/main" id="{D248BE4C-F1D7-A24C-8FA0-7147F4BB85A6}"/>
              </a:ext>
            </a:extLst>
          </p:cNvPr>
          <p:cNvSpPr>
            <a:spLocks noGrp="1"/>
          </p:cNvSpPr>
          <p:nvPr>
            <p:ph idx="1"/>
          </p:nvPr>
        </p:nvSpPr>
        <p:spPr/>
        <p:txBody>
          <a:bodyPr/>
          <a:lstStyle/>
          <a:p>
            <a:r>
              <a:rPr lang="en-US" sz="2800" b="1" dirty="0">
                <a:solidFill>
                  <a:srgbClr val="FF0000"/>
                </a:solidFill>
              </a:rPr>
              <a:t>B) LAPAROSCOPIC OPERATION :</a:t>
            </a:r>
          </a:p>
          <a:p>
            <a:pPr fontAlgn="base"/>
            <a:r>
              <a:rPr lang="en-US" sz="2400" dirty="0"/>
              <a:t> Involves a small abdominal incision and the use of a camera-equipped surgical device for visualization and repair</a:t>
            </a:r>
          </a:p>
          <a:p>
            <a:pPr fontAlgn="base"/>
            <a:r>
              <a:rPr lang="en-US" sz="2400" dirty="0"/>
              <a:t>Used Only if the surgeon is experienced and proper instruments are available (both must be applicable)</a:t>
            </a:r>
          </a:p>
          <a:p>
            <a:endParaRPr lang="x-none" dirty="0"/>
          </a:p>
        </p:txBody>
      </p:sp>
      <p:sp>
        <p:nvSpPr>
          <p:cNvPr id="4" name="Rectangle 3">
            <a:extLst>
              <a:ext uri="{FF2B5EF4-FFF2-40B4-BE49-F238E27FC236}">
                <a16:creationId xmlns:a16="http://schemas.microsoft.com/office/drawing/2014/main" id="{342D5A24-95DB-FA48-8350-4DB2A66E4325}"/>
              </a:ext>
            </a:extLst>
          </p:cNvPr>
          <p:cNvSpPr/>
          <p:nvPr/>
        </p:nvSpPr>
        <p:spPr>
          <a:xfrm>
            <a:off x="2388468" y="5510279"/>
            <a:ext cx="7572396" cy="71438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2400" dirty="0">
                <a:solidFill>
                  <a:srgbClr val="FF0000"/>
                </a:solidFill>
              </a:rPr>
              <a:t>If the patient is in shock            Don't even think about it!</a:t>
            </a:r>
          </a:p>
        </p:txBody>
      </p:sp>
      <p:sp>
        <p:nvSpPr>
          <p:cNvPr id="5" name="Right Arrow 4">
            <a:extLst>
              <a:ext uri="{FF2B5EF4-FFF2-40B4-BE49-F238E27FC236}">
                <a16:creationId xmlns:a16="http://schemas.microsoft.com/office/drawing/2014/main" id="{D3230E01-047B-C44E-B229-73B2901C9012}"/>
              </a:ext>
            </a:extLst>
          </p:cNvPr>
          <p:cNvSpPr/>
          <p:nvPr/>
        </p:nvSpPr>
        <p:spPr>
          <a:xfrm>
            <a:off x="5603162" y="5821870"/>
            <a:ext cx="571504" cy="1428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a:p>
        </p:txBody>
      </p:sp>
    </p:spTree>
    <p:extLst>
      <p:ext uri="{BB962C8B-B14F-4D97-AF65-F5344CB8AC3E}">
        <p14:creationId xmlns:p14="http://schemas.microsoft.com/office/powerpoint/2010/main" val="16697536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B97FF-DB0A-634E-B93D-FEB607AFC6D9}"/>
              </a:ext>
            </a:extLst>
          </p:cNvPr>
          <p:cNvSpPr>
            <a:spLocks noGrp="1"/>
          </p:cNvSpPr>
          <p:nvPr>
            <p:ph type="title"/>
          </p:nvPr>
        </p:nvSpPr>
        <p:spPr>
          <a:xfrm>
            <a:off x="804672" y="2243828"/>
            <a:ext cx="4486656" cy="1765464"/>
          </a:xfrm>
        </p:spPr>
        <p:txBody>
          <a:bodyPr>
            <a:normAutofit/>
          </a:bodyPr>
          <a:lstStyle/>
          <a:p>
            <a:r>
              <a:rPr lang="en-US" sz="3200" dirty="0">
                <a:solidFill>
                  <a:srgbClr val="FF0000"/>
                </a:solidFill>
              </a:rPr>
              <a:t>LAPAROSCOPIC OPERATION</a:t>
            </a:r>
            <a:endParaRPr lang="x-none" sz="3200" dirty="0"/>
          </a:p>
        </p:txBody>
      </p:sp>
      <p:pic>
        <p:nvPicPr>
          <p:cNvPr id="6" name="Content Placeholder 5">
            <a:extLst>
              <a:ext uri="{FF2B5EF4-FFF2-40B4-BE49-F238E27FC236}">
                <a16:creationId xmlns:a16="http://schemas.microsoft.com/office/drawing/2014/main" id="{F6DEAA97-588B-9B44-B3BC-BC2CAAC9B8D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35763" y="621324"/>
            <a:ext cx="4987314" cy="5627076"/>
          </a:xfrm>
        </p:spPr>
      </p:pic>
    </p:spTree>
    <p:extLst>
      <p:ext uri="{BB962C8B-B14F-4D97-AF65-F5344CB8AC3E}">
        <p14:creationId xmlns:p14="http://schemas.microsoft.com/office/powerpoint/2010/main" val="16103784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93D39-A24A-6F46-96F2-5940F9D34CF1}"/>
              </a:ext>
            </a:extLst>
          </p:cNvPr>
          <p:cNvSpPr>
            <a:spLocks noGrp="1"/>
          </p:cNvSpPr>
          <p:nvPr>
            <p:ph type="title"/>
          </p:nvPr>
        </p:nvSpPr>
        <p:spPr>
          <a:xfrm>
            <a:off x="2231136" y="832338"/>
            <a:ext cx="7729728" cy="1321074"/>
          </a:xfrm>
        </p:spPr>
        <p:txBody>
          <a:bodyPr>
            <a:noAutofit/>
          </a:bodyPr>
          <a:lstStyle/>
          <a:p>
            <a:r>
              <a:rPr lang="en-US" dirty="0">
                <a:solidFill>
                  <a:srgbClr val="FF0000"/>
                </a:solidFill>
              </a:rPr>
              <a:t>LAPAROTOMY OR LAPAROSCOPY …. HOW TO REPAIR DUP??</a:t>
            </a:r>
            <a:br>
              <a:rPr lang="en-US" dirty="0">
                <a:solidFill>
                  <a:srgbClr val="FF0000"/>
                </a:solidFill>
              </a:rPr>
            </a:br>
            <a:endParaRPr lang="x-none" dirty="0"/>
          </a:p>
        </p:txBody>
      </p:sp>
      <p:sp>
        <p:nvSpPr>
          <p:cNvPr id="3" name="Content Placeholder 2">
            <a:extLst>
              <a:ext uri="{FF2B5EF4-FFF2-40B4-BE49-F238E27FC236}">
                <a16:creationId xmlns:a16="http://schemas.microsoft.com/office/drawing/2014/main" id="{385C9198-8CE6-4C44-988A-683BFF2F1B22}"/>
              </a:ext>
            </a:extLst>
          </p:cNvPr>
          <p:cNvSpPr>
            <a:spLocks noGrp="1"/>
          </p:cNvSpPr>
          <p:nvPr>
            <p:ph idx="1"/>
          </p:nvPr>
        </p:nvSpPr>
        <p:spPr>
          <a:xfrm>
            <a:off x="914400" y="2485644"/>
            <a:ext cx="10363200" cy="3101983"/>
          </a:xfrm>
        </p:spPr>
        <p:txBody>
          <a:bodyPr/>
          <a:lstStyle/>
          <a:p>
            <a:pPr fontAlgn="base"/>
            <a:r>
              <a:rPr lang="en-US" sz="2400" b="1" dirty="0">
                <a:solidFill>
                  <a:srgbClr val="FF0000"/>
                </a:solidFill>
              </a:rPr>
              <a:t>GRAHAM PATCH:</a:t>
            </a:r>
          </a:p>
          <a:p>
            <a:pPr fontAlgn="base"/>
            <a:r>
              <a:rPr lang="en-US" sz="2400" dirty="0"/>
              <a:t>1)   a patch of </a:t>
            </a:r>
            <a:r>
              <a:rPr lang="en-US" sz="2400" dirty="0" err="1"/>
              <a:t>omentum</a:t>
            </a:r>
            <a:r>
              <a:rPr lang="en-US" sz="2400" dirty="0"/>
              <a:t> (fatty tissue that normally covers the stomach and intestines) is transferred to cover the perforation.</a:t>
            </a:r>
          </a:p>
          <a:p>
            <a:pPr fontAlgn="base"/>
            <a:r>
              <a:rPr lang="en-US" sz="2400" dirty="0"/>
              <a:t>2) Interrupted sutures are tied over/above it </a:t>
            </a:r>
          </a:p>
          <a:p>
            <a:endParaRPr lang="x-none" dirty="0"/>
          </a:p>
        </p:txBody>
      </p:sp>
      <p:pic>
        <p:nvPicPr>
          <p:cNvPr id="5" name="Picture 4">
            <a:extLst>
              <a:ext uri="{FF2B5EF4-FFF2-40B4-BE49-F238E27FC236}">
                <a16:creationId xmlns:a16="http://schemas.microsoft.com/office/drawing/2014/main" id="{2F6F9917-D981-E947-8B8C-9783D6CB2E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4579970"/>
            <a:ext cx="3146181" cy="2278030"/>
          </a:xfrm>
          <a:prstGeom prst="rect">
            <a:avLst/>
          </a:prstGeom>
        </p:spPr>
      </p:pic>
      <p:pic>
        <p:nvPicPr>
          <p:cNvPr id="7" name="Picture 6">
            <a:extLst>
              <a:ext uri="{FF2B5EF4-FFF2-40B4-BE49-F238E27FC236}">
                <a16:creationId xmlns:a16="http://schemas.microsoft.com/office/drawing/2014/main" id="{C1B789CA-F5E9-594B-9567-AB8AE084DD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43292" y="3560358"/>
            <a:ext cx="2766646" cy="3297642"/>
          </a:xfrm>
          <a:prstGeom prst="rect">
            <a:avLst/>
          </a:prstGeom>
        </p:spPr>
      </p:pic>
    </p:spTree>
    <p:extLst>
      <p:ext uri="{BB962C8B-B14F-4D97-AF65-F5344CB8AC3E}">
        <p14:creationId xmlns:p14="http://schemas.microsoft.com/office/powerpoint/2010/main" val="41468154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5AB81-2B89-F549-BA29-60CBD551F8B6}"/>
              </a:ext>
            </a:extLst>
          </p:cNvPr>
          <p:cNvSpPr>
            <a:spLocks noGrp="1"/>
          </p:cNvSpPr>
          <p:nvPr>
            <p:ph type="title"/>
          </p:nvPr>
        </p:nvSpPr>
        <p:spPr/>
        <p:txBody>
          <a:bodyPr>
            <a:normAutofit/>
          </a:bodyPr>
          <a:lstStyle/>
          <a:p>
            <a:r>
              <a:rPr lang="en-US" sz="3200" dirty="0">
                <a:solidFill>
                  <a:srgbClr val="FF0000"/>
                </a:solidFill>
              </a:rPr>
              <a:t>Gastric ulcer</a:t>
            </a:r>
            <a:endParaRPr lang="x-none" sz="3200" dirty="0"/>
          </a:p>
        </p:txBody>
      </p:sp>
      <p:sp>
        <p:nvSpPr>
          <p:cNvPr id="3" name="Content Placeholder 2">
            <a:extLst>
              <a:ext uri="{FF2B5EF4-FFF2-40B4-BE49-F238E27FC236}">
                <a16:creationId xmlns:a16="http://schemas.microsoft.com/office/drawing/2014/main" id="{73C236E3-A3D9-4E47-B5FE-D16470CC4013}"/>
              </a:ext>
            </a:extLst>
          </p:cNvPr>
          <p:cNvSpPr>
            <a:spLocks noGrp="1"/>
          </p:cNvSpPr>
          <p:nvPr>
            <p:ph idx="1"/>
          </p:nvPr>
        </p:nvSpPr>
        <p:spPr>
          <a:xfrm>
            <a:off x="2231136" y="2638044"/>
            <a:ext cx="7729728" cy="3563464"/>
          </a:xfrm>
        </p:spPr>
        <p:txBody>
          <a:bodyPr/>
          <a:lstStyle/>
          <a:p>
            <a:pPr marL="514350" indent="-514350">
              <a:buFont typeface="+mj-lt"/>
              <a:buAutoNum type="arabicPeriod"/>
            </a:pPr>
            <a:r>
              <a:rPr lang="en-US" sz="2400" dirty="0"/>
              <a:t>Gastric ulcers should, if possible, be excised and closed, so that malignancy can be excluded</a:t>
            </a:r>
          </a:p>
          <a:p>
            <a:pPr marL="514350" indent="-514350">
              <a:buFont typeface="+mj-lt"/>
              <a:buAutoNum type="arabicPeriod"/>
            </a:pPr>
            <a:endParaRPr lang="en-US" sz="2400" dirty="0"/>
          </a:p>
          <a:p>
            <a:pPr marL="514350" indent="-514350">
              <a:buFont typeface="+mj-lt"/>
              <a:buAutoNum type="arabicPeriod"/>
            </a:pPr>
            <a:r>
              <a:rPr lang="en-US" sz="2400" dirty="0"/>
              <a:t> Gastrectomy/Resection of the ulcer.</a:t>
            </a:r>
          </a:p>
          <a:p>
            <a:endParaRPr lang="x-none" dirty="0"/>
          </a:p>
        </p:txBody>
      </p:sp>
    </p:spTree>
    <p:extLst>
      <p:ext uri="{BB962C8B-B14F-4D97-AF65-F5344CB8AC3E}">
        <p14:creationId xmlns:p14="http://schemas.microsoft.com/office/powerpoint/2010/main" val="6580799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B9EA1-3BD0-ED4F-8742-AFAEA4124F26}"/>
              </a:ext>
            </a:extLst>
          </p:cNvPr>
          <p:cNvSpPr>
            <a:spLocks noGrp="1"/>
          </p:cNvSpPr>
          <p:nvPr>
            <p:ph type="title"/>
          </p:nvPr>
        </p:nvSpPr>
        <p:spPr/>
        <p:txBody>
          <a:bodyPr/>
          <a:lstStyle/>
          <a:p>
            <a:r>
              <a:rPr lang="en-US" dirty="0">
                <a:solidFill>
                  <a:srgbClr val="FF0000"/>
                </a:solidFill>
              </a:rPr>
              <a:t>Conservative treatment</a:t>
            </a:r>
            <a:endParaRPr lang="x-none" dirty="0"/>
          </a:p>
        </p:txBody>
      </p:sp>
      <p:sp>
        <p:nvSpPr>
          <p:cNvPr id="3" name="Content Placeholder 2">
            <a:extLst>
              <a:ext uri="{FF2B5EF4-FFF2-40B4-BE49-F238E27FC236}">
                <a16:creationId xmlns:a16="http://schemas.microsoft.com/office/drawing/2014/main" id="{748B22AB-24B0-E74D-96E6-5B7CDB9CDBC9}"/>
              </a:ext>
            </a:extLst>
          </p:cNvPr>
          <p:cNvSpPr>
            <a:spLocks noGrp="1"/>
          </p:cNvSpPr>
          <p:nvPr>
            <p:ph idx="1"/>
          </p:nvPr>
        </p:nvSpPr>
        <p:spPr>
          <a:xfrm>
            <a:off x="1359877" y="2638044"/>
            <a:ext cx="9847385" cy="3915156"/>
          </a:xfrm>
        </p:spPr>
        <p:txBody>
          <a:bodyPr/>
          <a:lstStyle/>
          <a:p>
            <a:r>
              <a:rPr lang="en-US" sz="2000" dirty="0"/>
              <a:t>there are patients who have small leaks from a perforated peptic ulcer and relatively mild peritoneal contamination These patients are in the minority </a:t>
            </a:r>
          </a:p>
          <a:p>
            <a:r>
              <a:rPr lang="en-US" sz="2000" dirty="0"/>
              <a:t>The conservative treatment for them is :</a:t>
            </a:r>
          </a:p>
          <a:p>
            <a:pPr marL="514350" indent="-514350">
              <a:buFont typeface="+mj-lt"/>
              <a:buAutoNum type="arabicPeriod"/>
            </a:pPr>
            <a:r>
              <a:rPr lang="en-US" sz="2000" dirty="0"/>
              <a:t> NPO</a:t>
            </a:r>
          </a:p>
          <a:p>
            <a:pPr marL="514350" indent="-514350">
              <a:buFont typeface="+mj-lt"/>
              <a:buAutoNum type="arabicPeriod"/>
            </a:pPr>
            <a:r>
              <a:rPr lang="en-US" sz="2000" dirty="0"/>
              <a:t>NG suction</a:t>
            </a:r>
          </a:p>
          <a:p>
            <a:pPr marL="514350" indent="-514350">
              <a:buFont typeface="+mj-lt"/>
              <a:buAutoNum type="arabicPeriod"/>
            </a:pPr>
            <a:r>
              <a:rPr lang="en-US" sz="2000" dirty="0"/>
              <a:t>IV fluid</a:t>
            </a:r>
          </a:p>
          <a:p>
            <a:pPr marL="514350" indent="-514350">
              <a:buFont typeface="+mj-lt"/>
              <a:buAutoNum type="arabicPeriod"/>
            </a:pPr>
            <a:r>
              <a:rPr lang="en-US" sz="2000" dirty="0"/>
              <a:t>Antibiotic in triple therapy</a:t>
            </a:r>
          </a:p>
          <a:p>
            <a:pPr marL="514350" indent="-514350">
              <a:buFont typeface="+mj-lt"/>
              <a:buAutoNum type="arabicPeriod"/>
            </a:pPr>
            <a:r>
              <a:rPr lang="en-US" sz="2000" dirty="0"/>
              <a:t>Analgesics</a:t>
            </a:r>
          </a:p>
          <a:p>
            <a:endParaRPr lang="x-none" dirty="0"/>
          </a:p>
        </p:txBody>
      </p:sp>
      <p:sp>
        <p:nvSpPr>
          <p:cNvPr id="4" name="Rounded Rectangle 3">
            <a:extLst>
              <a:ext uri="{FF2B5EF4-FFF2-40B4-BE49-F238E27FC236}">
                <a16:creationId xmlns:a16="http://schemas.microsoft.com/office/drawing/2014/main" id="{F9B75691-AFDC-524E-9C5F-90112482828C}"/>
              </a:ext>
            </a:extLst>
          </p:cNvPr>
          <p:cNvSpPr/>
          <p:nvPr/>
        </p:nvSpPr>
        <p:spPr>
          <a:xfrm>
            <a:off x="6670431" y="3429000"/>
            <a:ext cx="4958861" cy="321798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dirty="0">
                <a:solidFill>
                  <a:schemeClr val="bg1"/>
                </a:solidFill>
              </a:rPr>
              <a:t>NOTE:</a:t>
            </a:r>
          </a:p>
          <a:p>
            <a:pPr algn="ctr"/>
            <a:r>
              <a:rPr lang="en-US" sz="2400" dirty="0">
                <a:solidFill>
                  <a:schemeClr val="bg1"/>
                </a:solidFill>
              </a:rPr>
              <a:t>Life-long treatment with proton pump inhibitors is a reasonable option, especially in those who have to continue with NSAID treatment</a:t>
            </a:r>
          </a:p>
        </p:txBody>
      </p:sp>
    </p:spTree>
    <p:extLst>
      <p:ext uri="{BB962C8B-B14F-4D97-AF65-F5344CB8AC3E}">
        <p14:creationId xmlns:p14="http://schemas.microsoft.com/office/powerpoint/2010/main" val="20578449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EBF3CE-5F5D-1F42-A9B0-0F8D40192B3A}"/>
              </a:ext>
            </a:extLst>
          </p:cNvPr>
          <p:cNvSpPr>
            <a:spLocks noGrp="1"/>
          </p:cNvSpPr>
          <p:nvPr>
            <p:ph idx="1"/>
          </p:nvPr>
        </p:nvSpPr>
        <p:spPr>
          <a:xfrm>
            <a:off x="1172307" y="867508"/>
            <a:ext cx="9636369" cy="5545015"/>
          </a:xfrm>
        </p:spPr>
        <p:txBody>
          <a:bodyPr/>
          <a:lstStyle/>
          <a:p>
            <a:pPr marL="514350" indent="-514350">
              <a:buNone/>
            </a:pPr>
            <a:r>
              <a:rPr lang="en-US" sz="2800" dirty="0"/>
              <a:t>A number of factors have been associated with poor outcome after perforated peptic ulcer, including:</a:t>
            </a:r>
          </a:p>
          <a:p>
            <a:pPr marL="514350" indent="-514350">
              <a:buFont typeface="+mj-lt"/>
              <a:buAutoNum type="arabicPeriod"/>
            </a:pPr>
            <a:r>
              <a:rPr lang="en-US" sz="2800" dirty="0">
                <a:solidFill>
                  <a:srgbClr val="FF0000"/>
                </a:solidFill>
              </a:rPr>
              <a:t>  delay in diagnosis (&gt;24 hours)</a:t>
            </a:r>
          </a:p>
          <a:p>
            <a:pPr marL="514350" indent="-514350">
              <a:buFont typeface="+mj-lt"/>
              <a:buAutoNum type="arabicPeriod"/>
            </a:pPr>
            <a:r>
              <a:rPr lang="en-US" sz="2800" dirty="0">
                <a:solidFill>
                  <a:srgbClr val="FF0000"/>
                </a:solidFill>
              </a:rPr>
              <a:t>  medical comorbidities </a:t>
            </a:r>
          </a:p>
          <a:p>
            <a:pPr marL="514350" indent="-514350">
              <a:buFont typeface="+mj-lt"/>
              <a:buAutoNum type="arabicPeriod"/>
            </a:pPr>
            <a:r>
              <a:rPr lang="en-US" sz="2800" dirty="0">
                <a:solidFill>
                  <a:srgbClr val="FF0000"/>
                </a:solidFill>
              </a:rPr>
              <a:t> shock </a:t>
            </a:r>
          </a:p>
          <a:p>
            <a:pPr marL="514350" indent="-514350">
              <a:buFont typeface="+mj-lt"/>
              <a:buAutoNum type="arabicPeriod"/>
            </a:pPr>
            <a:r>
              <a:rPr lang="en-US" sz="2800" dirty="0">
                <a:solidFill>
                  <a:srgbClr val="FF0000"/>
                </a:solidFill>
              </a:rPr>
              <a:t> increasing age (&gt;75).</a:t>
            </a:r>
          </a:p>
          <a:p>
            <a:endParaRPr lang="x-none" dirty="0"/>
          </a:p>
        </p:txBody>
      </p:sp>
    </p:spTree>
    <p:extLst>
      <p:ext uri="{BB962C8B-B14F-4D97-AF65-F5344CB8AC3E}">
        <p14:creationId xmlns:p14="http://schemas.microsoft.com/office/powerpoint/2010/main" val="15619416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12C00-3E7C-4D45-A97F-3BB7F9A34E87}"/>
              </a:ext>
            </a:extLst>
          </p:cNvPr>
          <p:cNvSpPr>
            <a:spLocks noGrp="1"/>
          </p:cNvSpPr>
          <p:nvPr>
            <p:ph type="ctrTitle"/>
          </p:nvPr>
        </p:nvSpPr>
        <p:spPr/>
        <p:txBody>
          <a:bodyPr/>
          <a:lstStyle/>
          <a:p>
            <a:r>
              <a:rPr lang="en-US" sz="3600" dirty="0"/>
              <a:t>OBSTRUCTION</a:t>
            </a:r>
            <a:br>
              <a:rPr lang="en-US" dirty="0"/>
            </a:br>
            <a:r>
              <a:rPr lang="en-US" sz="2400" dirty="0"/>
              <a:t>by : </a:t>
            </a:r>
            <a:r>
              <a:rPr lang="en-US" sz="2400" dirty="0" err="1"/>
              <a:t>abdalrhman</a:t>
            </a:r>
            <a:r>
              <a:rPr lang="en-US" sz="2400" dirty="0"/>
              <a:t> </a:t>
            </a:r>
            <a:r>
              <a:rPr lang="en-US" sz="2400" dirty="0" err="1"/>
              <a:t>tarawneh</a:t>
            </a:r>
            <a:r>
              <a:rPr lang="en-US" sz="2400" dirty="0"/>
              <a:t> </a:t>
            </a:r>
            <a:endParaRPr lang="x-none" sz="2400" dirty="0"/>
          </a:p>
        </p:txBody>
      </p:sp>
      <p:sp>
        <p:nvSpPr>
          <p:cNvPr id="3" name="Subtitle 2">
            <a:extLst>
              <a:ext uri="{FF2B5EF4-FFF2-40B4-BE49-F238E27FC236}">
                <a16:creationId xmlns:a16="http://schemas.microsoft.com/office/drawing/2014/main" id="{0D40AB06-F342-5B4D-8A48-04F1EB9D16CC}"/>
              </a:ext>
            </a:extLst>
          </p:cNvPr>
          <p:cNvSpPr>
            <a:spLocks noGrp="1"/>
          </p:cNvSpPr>
          <p:nvPr>
            <p:ph type="subTitle" idx="1"/>
          </p:nvPr>
        </p:nvSpPr>
        <p:spPr/>
        <p:txBody>
          <a:bodyPr/>
          <a:lstStyle/>
          <a:p>
            <a:endParaRPr lang="x-none"/>
          </a:p>
        </p:txBody>
      </p:sp>
    </p:spTree>
    <p:extLst>
      <p:ext uri="{BB962C8B-B14F-4D97-AF65-F5344CB8AC3E}">
        <p14:creationId xmlns:p14="http://schemas.microsoft.com/office/powerpoint/2010/main" val="34350093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BF077-128B-7F4B-B32E-8E1F7DB7DF16}"/>
              </a:ext>
            </a:extLst>
          </p:cNvPr>
          <p:cNvSpPr>
            <a:spLocks noGrp="1"/>
          </p:cNvSpPr>
          <p:nvPr>
            <p:ph type="title"/>
          </p:nvPr>
        </p:nvSpPr>
        <p:spPr/>
        <p:txBody>
          <a:bodyPr/>
          <a:lstStyle/>
          <a:p>
            <a:r>
              <a:rPr lang="en-US" dirty="0">
                <a:solidFill>
                  <a:srgbClr val="FF0000"/>
                </a:solidFill>
              </a:rPr>
              <a:t>GASTRIC OUTLET OBSTRUCTION:</a:t>
            </a:r>
            <a:endParaRPr lang="x-none" dirty="0">
              <a:solidFill>
                <a:srgbClr val="FF0000"/>
              </a:solidFill>
            </a:endParaRPr>
          </a:p>
        </p:txBody>
      </p:sp>
      <p:sp>
        <p:nvSpPr>
          <p:cNvPr id="3" name="Content Placeholder 2">
            <a:extLst>
              <a:ext uri="{FF2B5EF4-FFF2-40B4-BE49-F238E27FC236}">
                <a16:creationId xmlns:a16="http://schemas.microsoft.com/office/drawing/2014/main" id="{68A0FB00-941A-B54F-8917-20443949D1E5}"/>
              </a:ext>
            </a:extLst>
          </p:cNvPr>
          <p:cNvSpPr>
            <a:spLocks noGrp="1"/>
          </p:cNvSpPr>
          <p:nvPr>
            <p:ph idx="1"/>
          </p:nvPr>
        </p:nvSpPr>
        <p:spPr>
          <a:xfrm>
            <a:off x="954157" y="2638044"/>
            <a:ext cx="10734260" cy="3375130"/>
          </a:xfrm>
        </p:spPr>
        <p:txBody>
          <a:bodyPr>
            <a:normAutofit fontScale="92500" lnSpcReduction="10000"/>
          </a:bodyPr>
          <a:lstStyle/>
          <a:p>
            <a:r>
              <a:rPr lang="en-US" sz="2400" dirty="0">
                <a:solidFill>
                  <a:srgbClr val="292934"/>
                </a:solidFill>
              </a:rPr>
              <a:t>Medical condition resulting from mechanical obstruction of gastric emptying </a:t>
            </a:r>
          </a:p>
          <a:p>
            <a:endParaRPr lang="en-US" sz="2400" dirty="0"/>
          </a:p>
          <a:p>
            <a:r>
              <a:rPr lang="en-US" sz="2400" dirty="0"/>
              <a:t>The two common causes of gastric outlet obstruction are gastric cancer, and pyloric stenosis secondary to peptic ulceration.</a:t>
            </a:r>
          </a:p>
          <a:p>
            <a:endParaRPr lang="en-US" sz="2400" dirty="0"/>
          </a:p>
          <a:p>
            <a:pPr>
              <a:spcBef>
                <a:spcPts val="1080"/>
              </a:spcBef>
            </a:pPr>
            <a:r>
              <a:rPr lang="en-US" sz="2400" dirty="0">
                <a:solidFill>
                  <a:srgbClr val="481831"/>
                </a:solidFill>
                <a:latin typeface="+mj-lt"/>
              </a:rPr>
              <a:t>However, in recent years, the most common cause of gastric outlet obstruction has been gastric cancer.</a:t>
            </a:r>
            <a:endParaRPr lang="en-US" sz="2400" dirty="0">
              <a:latin typeface="+mj-lt"/>
            </a:endParaRPr>
          </a:p>
          <a:p>
            <a:pPr>
              <a:spcBef>
                <a:spcPts val="1080"/>
              </a:spcBef>
            </a:pPr>
            <a:r>
              <a:rPr lang="en-US" sz="2400" dirty="0">
                <a:solidFill>
                  <a:srgbClr val="481831"/>
                </a:solidFill>
                <a:latin typeface="+mj-lt"/>
              </a:rPr>
              <a:t>So endoscopic biopsy is needed to determine the cause</a:t>
            </a:r>
            <a:endParaRPr lang="en-US" sz="2400" dirty="0">
              <a:latin typeface="+mj-lt"/>
            </a:endParaRPr>
          </a:p>
          <a:p>
            <a:endParaRPr lang="x-none" dirty="0"/>
          </a:p>
        </p:txBody>
      </p:sp>
    </p:spTree>
    <p:extLst>
      <p:ext uri="{BB962C8B-B14F-4D97-AF65-F5344CB8AC3E}">
        <p14:creationId xmlns:p14="http://schemas.microsoft.com/office/powerpoint/2010/main" val="13876769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834E7-DE14-7747-9C64-CE3BD914823A}"/>
              </a:ext>
            </a:extLst>
          </p:cNvPr>
          <p:cNvSpPr>
            <a:spLocks noGrp="1"/>
          </p:cNvSpPr>
          <p:nvPr>
            <p:ph type="title"/>
          </p:nvPr>
        </p:nvSpPr>
        <p:spPr/>
        <p:txBody>
          <a:bodyPr/>
          <a:lstStyle/>
          <a:p>
            <a:r>
              <a:rPr lang="en-US" dirty="0">
                <a:solidFill>
                  <a:srgbClr val="FF0000"/>
                </a:solidFill>
              </a:rPr>
              <a:t>CAUSES</a:t>
            </a:r>
            <a:endParaRPr lang="x-none" dirty="0">
              <a:solidFill>
                <a:srgbClr val="FF0000"/>
              </a:solidFill>
            </a:endParaRPr>
          </a:p>
        </p:txBody>
      </p:sp>
      <p:sp>
        <p:nvSpPr>
          <p:cNvPr id="3" name="Content Placeholder 2">
            <a:extLst>
              <a:ext uri="{FF2B5EF4-FFF2-40B4-BE49-F238E27FC236}">
                <a16:creationId xmlns:a16="http://schemas.microsoft.com/office/drawing/2014/main" id="{2B2C5D26-7D3B-2943-BCA0-421D7D6E8D28}"/>
              </a:ext>
            </a:extLst>
          </p:cNvPr>
          <p:cNvSpPr>
            <a:spLocks noGrp="1"/>
          </p:cNvSpPr>
          <p:nvPr>
            <p:ph sz="half" idx="1"/>
          </p:nvPr>
        </p:nvSpPr>
        <p:spPr>
          <a:xfrm>
            <a:off x="1222515" y="2638044"/>
            <a:ext cx="4631171" cy="4090747"/>
          </a:xfrm>
        </p:spPr>
        <p:txBody>
          <a:bodyPr>
            <a:normAutofit fontScale="77500" lnSpcReduction="20000"/>
          </a:bodyPr>
          <a:lstStyle/>
          <a:p>
            <a:r>
              <a:rPr lang="en-US" sz="2600" b="1" dirty="0">
                <a:solidFill>
                  <a:srgbClr val="FF0000"/>
                </a:solidFill>
              </a:rPr>
              <a:t>Benign :</a:t>
            </a:r>
          </a:p>
          <a:p>
            <a:r>
              <a:rPr lang="en-US" sz="2600" dirty="0"/>
              <a:t> Hypertrophic pyloric stenosis </a:t>
            </a:r>
          </a:p>
          <a:p>
            <a:r>
              <a:rPr lang="en-US" sz="2600" dirty="0"/>
              <a:t>PUD </a:t>
            </a:r>
          </a:p>
          <a:p>
            <a:r>
              <a:rPr lang="en-US" sz="2600" dirty="0"/>
              <a:t>Infections such as TB </a:t>
            </a:r>
          </a:p>
          <a:p>
            <a:r>
              <a:rPr lang="en-US" sz="2600" dirty="0"/>
              <a:t>Infiltrative diseases as amyloidosis </a:t>
            </a:r>
          </a:p>
          <a:p>
            <a:r>
              <a:rPr lang="en-US" sz="2600" dirty="0" err="1"/>
              <a:t>Bouveret</a:t>
            </a:r>
            <a:r>
              <a:rPr lang="en-US" sz="2600" dirty="0"/>
              <a:t> syndrome </a:t>
            </a:r>
          </a:p>
          <a:p>
            <a:r>
              <a:rPr lang="en-US" sz="2600" dirty="0"/>
              <a:t>Pancreatic pseudo cyst </a:t>
            </a:r>
          </a:p>
          <a:p>
            <a:r>
              <a:rPr lang="en-US" sz="2600" dirty="0"/>
              <a:t>caustic ingestion </a:t>
            </a:r>
          </a:p>
          <a:p>
            <a:r>
              <a:rPr lang="en-US" sz="2600" dirty="0"/>
              <a:t>gastric polyps     </a:t>
            </a:r>
          </a:p>
          <a:p>
            <a:r>
              <a:rPr lang="en-US" sz="2600" dirty="0"/>
              <a:t> </a:t>
            </a:r>
            <a:r>
              <a:rPr lang="en-US" sz="2600" dirty="0" err="1"/>
              <a:t>crohn’s</a:t>
            </a:r>
            <a:r>
              <a:rPr lang="en-US" sz="2600" dirty="0"/>
              <a:t> disease  </a:t>
            </a:r>
          </a:p>
          <a:p>
            <a:r>
              <a:rPr lang="en-US" sz="2600" dirty="0"/>
              <a:t>  pyloric mucosal diaphragm</a:t>
            </a:r>
          </a:p>
          <a:p>
            <a:endParaRPr lang="x-none" dirty="0"/>
          </a:p>
        </p:txBody>
      </p:sp>
      <p:sp>
        <p:nvSpPr>
          <p:cNvPr id="4" name="Content Placeholder 3">
            <a:extLst>
              <a:ext uri="{FF2B5EF4-FFF2-40B4-BE49-F238E27FC236}">
                <a16:creationId xmlns:a16="http://schemas.microsoft.com/office/drawing/2014/main" id="{3931A6B9-F6DF-9B42-B34A-E9366ABF5A43}"/>
              </a:ext>
            </a:extLst>
          </p:cNvPr>
          <p:cNvSpPr>
            <a:spLocks noGrp="1"/>
          </p:cNvSpPr>
          <p:nvPr>
            <p:ph sz="half" idx="2"/>
          </p:nvPr>
        </p:nvSpPr>
        <p:spPr/>
        <p:txBody>
          <a:bodyPr>
            <a:normAutofit fontScale="77500" lnSpcReduction="20000"/>
          </a:bodyPr>
          <a:lstStyle/>
          <a:p>
            <a:r>
              <a:rPr lang="en-US" sz="2600" b="1" dirty="0">
                <a:solidFill>
                  <a:srgbClr val="FF0000"/>
                </a:solidFill>
              </a:rPr>
              <a:t>Malignant :</a:t>
            </a:r>
          </a:p>
          <a:p>
            <a:r>
              <a:rPr lang="en-US" sz="2600" dirty="0"/>
              <a:t>Adenocarcinoma </a:t>
            </a:r>
          </a:p>
          <a:p>
            <a:r>
              <a:rPr lang="en-US" sz="2600" dirty="0"/>
              <a:t>Lymphoma </a:t>
            </a:r>
          </a:p>
          <a:p>
            <a:r>
              <a:rPr lang="en-US" sz="2600" dirty="0"/>
              <a:t>Gastrointestinal stromal tumors</a:t>
            </a:r>
          </a:p>
          <a:p>
            <a:endParaRPr lang="x-none" dirty="0"/>
          </a:p>
        </p:txBody>
      </p:sp>
    </p:spTree>
    <p:extLst>
      <p:ext uri="{BB962C8B-B14F-4D97-AF65-F5344CB8AC3E}">
        <p14:creationId xmlns:p14="http://schemas.microsoft.com/office/powerpoint/2010/main" val="31333138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96579-FFE1-2C44-8D09-77217CBFB87B}"/>
              </a:ext>
            </a:extLst>
          </p:cNvPr>
          <p:cNvSpPr>
            <a:spLocks noGrp="1"/>
          </p:cNvSpPr>
          <p:nvPr>
            <p:ph type="title"/>
          </p:nvPr>
        </p:nvSpPr>
        <p:spPr/>
        <p:txBody>
          <a:bodyPr/>
          <a:lstStyle/>
          <a:p>
            <a:r>
              <a:rPr lang="en-US" dirty="0">
                <a:solidFill>
                  <a:srgbClr val="FF0000"/>
                </a:solidFill>
              </a:rPr>
              <a:t>OBSTRUCTION SECONDARY TO PUD</a:t>
            </a:r>
            <a:endParaRPr lang="x-none" dirty="0">
              <a:solidFill>
                <a:srgbClr val="FF0000"/>
              </a:solidFill>
            </a:endParaRPr>
          </a:p>
        </p:txBody>
      </p:sp>
      <p:sp>
        <p:nvSpPr>
          <p:cNvPr id="3" name="Content Placeholder 2">
            <a:extLst>
              <a:ext uri="{FF2B5EF4-FFF2-40B4-BE49-F238E27FC236}">
                <a16:creationId xmlns:a16="http://schemas.microsoft.com/office/drawing/2014/main" id="{3EF0D83A-39D6-A346-9BBD-55533AD4F1F1}"/>
              </a:ext>
            </a:extLst>
          </p:cNvPr>
          <p:cNvSpPr>
            <a:spLocks noGrp="1"/>
          </p:cNvSpPr>
          <p:nvPr>
            <p:ph idx="1"/>
          </p:nvPr>
        </p:nvSpPr>
        <p:spPr>
          <a:xfrm>
            <a:off x="983974" y="2638044"/>
            <a:ext cx="10267122" cy="3534156"/>
          </a:xfrm>
        </p:spPr>
        <p:txBody>
          <a:bodyPr>
            <a:normAutofit fontScale="77500" lnSpcReduction="20000"/>
          </a:bodyPr>
          <a:lstStyle/>
          <a:p>
            <a:r>
              <a:rPr lang="en-US" sz="2600" dirty="0"/>
              <a:t>Least frequent complication of PUD .</a:t>
            </a:r>
          </a:p>
          <a:p>
            <a:endParaRPr lang="en-US" sz="2600" dirty="0"/>
          </a:p>
          <a:p>
            <a:r>
              <a:rPr lang="en-US" sz="2600" dirty="0"/>
              <a:t>The stenosis is found in the first part of the duodenum, the most common site for a peptic ulcer.</a:t>
            </a:r>
            <a:br>
              <a:rPr lang="en-US" sz="2600" dirty="0"/>
            </a:br>
            <a:endParaRPr lang="en-US" sz="2600" dirty="0"/>
          </a:p>
          <a:p>
            <a:r>
              <a:rPr lang="en-US" sz="2600" dirty="0"/>
              <a:t>If the underlying cause is  peptic ulcer disease  there are two situation:</a:t>
            </a:r>
          </a:p>
          <a:p>
            <a:r>
              <a:rPr lang="en-US" sz="2600" dirty="0"/>
              <a:t>1. Acute: associated with tissue inflammation and edema result in mechanical obstruction .</a:t>
            </a:r>
          </a:p>
          <a:p>
            <a:r>
              <a:rPr lang="en-US" sz="2600" dirty="0"/>
              <a:t>2. Chronic: result from healing which lead to scarring and fibrosis with strictures </a:t>
            </a:r>
          </a:p>
          <a:p>
            <a:pPr marL="0" indent="0">
              <a:buNone/>
            </a:pPr>
            <a:r>
              <a:rPr lang="en-US" sz="2600" dirty="0"/>
              <a:t>    Or both fibrosis and edema </a:t>
            </a:r>
          </a:p>
          <a:p>
            <a:endParaRPr lang="x-none" dirty="0"/>
          </a:p>
        </p:txBody>
      </p:sp>
    </p:spTree>
    <p:extLst>
      <p:ext uri="{BB962C8B-B14F-4D97-AF65-F5344CB8AC3E}">
        <p14:creationId xmlns:p14="http://schemas.microsoft.com/office/powerpoint/2010/main" val="20304707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7757E-2C01-1042-9733-9EEB932DFE25}"/>
              </a:ext>
            </a:extLst>
          </p:cNvPr>
          <p:cNvSpPr>
            <a:spLocks noGrp="1"/>
          </p:cNvSpPr>
          <p:nvPr>
            <p:ph type="title"/>
          </p:nvPr>
        </p:nvSpPr>
        <p:spPr>
          <a:xfrm>
            <a:off x="769620" y="233923"/>
            <a:ext cx="4486656" cy="880123"/>
          </a:xfrm>
        </p:spPr>
        <p:txBody>
          <a:bodyPr/>
          <a:lstStyle/>
          <a:p>
            <a:r>
              <a:rPr lang="en-US" dirty="0">
                <a:solidFill>
                  <a:srgbClr val="FF0000"/>
                </a:solidFill>
              </a:rPr>
              <a:t>Ulcer</a:t>
            </a:r>
            <a:r>
              <a:rPr lang="en-US" dirty="0"/>
              <a:t>:</a:t>
            </a:r>
            <a:endParaRPr lang="x-none" dirty="0"/>
          </a:p>
        </p:txBody>
      </p:sp>
      <p:pic>
        <p:nvPicPr>
          <p:cNvPr id="6" name="Content Placeholder 5">
            <a:extLst>
              <a:ext uri="{FF2B5EF4-FFF2-40B4-BE49-F238E27FC236}">
                <a16:creationId xmlns:a16="http://schemas.microsoft.com/office/drawing/2014/main" id="{819E1FDE-8931-4246-B567-1F7723C96C0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35763" y="596348"/>
            <a:ext cx="4816475" cy="5357191"/>
          </a:xfrm>
        </p:spPr>
      </p:pic>
      <p:sp>
        <p:nvSpPr>
          <p:cNvPr id="4" name="Text Placeholder 3">
            <a:extLst>
              <a:ext uri="{FF2B5EF4-FFF2-40B4-BE49-F238E27FC236}">
                <a16:creationId xmlns:a16="http://schemas.microsoft.com/office/drawing/2014/main" id="{6F9DDB72-4A11-884E-A261-00E168109477}"/>
              </a:ext>
            </a:extLst>
          </p:cNvPr>
          <p:cNvSpPr>
            <a:spLocks noGrp="1"/>
          </p:cNvSpPr>
          <p:nvPr>
            <p:ph type="body" sz="half" idx="2"/>
          </p:nvPr>
        </p:nvSpPr>
        <p:spPr>
          <a:xfrm>
            <a:off x="423672" y="1421295"/>
            <a:ext cx="4832604" cy="5128592"/>
          </a:xfrm>
        </p:spPr>
        <p:txBody>
          <a:bodyPr>
            <a:normAutofit/>
          </a:bodyPr>
          <a:lstStyle/>
          <a:p>
            <a:r>
              <a:rPr lang="en-US" sz="2400" dirty="0"/>
              <a:t>bleeding can occur when an ulcer erodes into a underlying blood vessel</a:t>
            </a:r>
          </a:p>
          <a:p>
            <a:endParaRPr lang="en-US" dirty="0"/>
          </a:p>
          <a:p>
            <a:r>
              <a:rPr lang="en-US" sz="2400" dirty="0"/>
              <a:t>Ulcer </a:t>
            </a:r>
          </a:p>
          <a:p>
            <a:r>
              <a:rPr lang="en-US" sz="2400" dirty="0"/>
              <a:t>↓</a:t>
            </a:r>
          </a:p>
          <a:p>
            <a:r>
              <a:rPr lang="en-US" sz="2400" dirty="0"/>
              <a:t>Erosion more mucosa ,</a:t>
            </a:r>
          </a:p>
          <a:p>
            <a:r>
              <a:rPr lang="en-US" sz="2400" dirty="0"/>
              <a:t>sub mucosa</a:t>
            </a:r>
          </a:p>
          <a:p>
            <a:r>
              <a:rPr lang="en-US" sz="2400" dirty="0"/>
              <a:t>↓           </a:t>
            </a:r>
          </a:p>
          <a:p>
            <a:r>
              <a:rPr lang="en-US" sz="2400" dirty="0"/>
              <a:t>bleeding</a:t>
            </a:r>
          </a:p>
          <a:p>
            <a:endParaRPr lang="x-none" dirty="0"/>
          </a:p>
        </p:txBody>
      </p:sp>
    </p:spTree>
    <p:extLst>
      <p:ext uri="{BB962C8B-B14F-4D97-AF65-F5344CB8AC3E}">
        <p14:creationId xmlns:p14="http://schemas.microsoft.com/office/powerpoint/2010/main" val="39056249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6D8AA-AAA8-3E4A-9C99-FE79F932E3AA}"/>
              </a:ext>
            </a:extLst>
          </p:cNvPr>
          <p:cNvSpPr>
            <a:spLocks noGrp="1"/>
          </p:cNvSpPr>
          <p:nvPr>
            <p:ph type="title"/>
          </p:nvPr>
        </p:nvSpPr>
        <p:spPr/>
        <p:txBody>
          <a:bodyPr/>
          <a:lstStyle/>
          <a:p>
            <a:r>
              <a:rPr lang="en-US" dirty="0">
                <a:solidFill>
                  <a:srgbClr val="FF0000"/>
                </a:solidFill>
              </a:rPr>
              <a:t>CLINICAL PICTURE:</a:t>
            </a:r>
            <a:endParaRPr lang="x-none" dirty="0">
              <a:solidFill>
                <a:srgbClr val="FF0000"/>
              </a:solidFill>
            </a:endParaRPr>
          </a:p>
        </p:txBody>
      </p:sp>
      <p:sp>
        <p:nvSpPr>
          <p:cNvPr id="3" name="Content Placeholder 2">
            <a:extLst>
              <a:ext uri="{FF2B5EF4-FFF2-40B4-BE49-F238E27FC236}">
                <a16:creationId xmlns:a16="http://schemas.microsoft.com/office/drawing/2014/main" id="{6117CC74-84E3-B141-B20E-B11CAC4E572B}"/>
              </a:ext>
            </a:extLst>
          </p:cNvPr>
          <p:cNvSpPr>
            <a:spLocks noGrp="1"/>
          </p:cNvSpPr>
          <p:nvPr>
            <p:ph idx="1"/>
          </p:nvPr>
        </p:nvSpPr>
        <p:spPr>
          <a:xfrm>
            <a:off x="1570382" y="2528713"/>
            <a:ext cx="9581321" cy="3673304"/>
          </a:xfrm>
        </p:spPr>
        <p:txBody>
          <a:bodyPr>
            <a:normAutofit/>
          </a:bodyPr>
          <a:lstStyle/>
          <a:p>
            <a:r>
              <a:rPr lang="en-US" sz="2400" dirty="0"/>
              <a:t> Anorexia </a:t>
            </a:r>
          </a:p>
          <a:p>
            <a:r>
              <a:rPr lang="en-US" sz="2400" dirty="0"/>
              <a:t> Nausea </a:t>
            </a:r>
          </a:p>
          <a:p>
            <a:r>
              <a:rPr lang="en-US" sz="2400" dirty="0"/>
              <a:t> Vomiting (projectile , contains undigested food , devoid of any bile )</a:t>
            </a:r>
          </a:p>
          <a:p>
            <a:r>
              <a:rPr lang="en-US" sz="2400" dirty="0"/>
              <a:t> Epigastric pain and fullness</a:t>
            </a:r>
          </a:p>
          <a:p>
            <a:r>
              <a:rPr lang="en-US" sz="2400" dirty="0"/>
              <a:t> Weight loss and dehydration </a:t>
            </a:r>
          </a:p>
          <a:p>
            <a:r>
              <a:rPr lang="en-US" sz="2400" dirty="0"/>
              <a:t> Electrolyte disturbances</a:t>
            </a:r>
          </a:p>
          <a:p>
            <a:endParaRPr lang="x-none" dirty="0"/>
          </a:p>
        </p:txBody>
      </p:sp>
    </p:spTree>
    <p:extLst>
      <p:ext uri="{BB962C8B-B14F-4D97-AF65-F5344CB8AC3E}">
        <p14:creationId xmlns:p14="http://schemas.microsoft.com/office/powerpoint/2010/main" val="11011899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6DBB1-5B2D-2249-BE10-B61E5236FF8F}"/>
              </a:ext>
            </a:extLst>
          </p:cNvPr>
          <p:cNvSpPr>
            <a:spLocks noGrp="1"/>
          </p:cNvSpPr>
          <p:nvPr>
            <p:ph type="title"/>
          </p:nvPr>
        </p:nvSpPr>
        <p:spPr>
          <a:xfrm>
            <a:off x="2231136" y="566970"/>
            <a:ext cx="7729728" cy="1188720"/>
          </a:xfrm>
        </p:spPr>
        <p:txBody>
          <a:bodyPr/>
          <a:lstStyle/>
          <a:p>
            <a:r>
              <a:rPr lang="en-US" dirty="0">
                <a:solidFill>
                  <a:srgbClr val="FF0000"/>
                </a:solidFill>
              </a:rPr>
              <a:t> Electrolyte disturbances</a:t>
            </a:r>
            <a:br>
              <a:rPr lang="en-US" dirty="0">
                <a:solidFill>
                  <a:srgbClr val="FF0000"/>
                </a:solidFill>
              </a:rPr>
            </a:br>
            <a:endParaRPr lang="x-none" dirty="0">
              <a:solidFill>
                <a:srgbClr val="FF0000"/>
              </a:solidFill>
            </a:endParaRPr>
          </a:p>
        </p:txBody>
      </p:sp>
      <p:sp>
        <p:nvSpPr>
          <p:cNvPr id="14" name="TextBox 13">
            <a:extLst>
              <a:ext uri="{FF2B5EF4-FFF2-40B4-BE49-F238E27FC236}">
                <a16:creationId xmlns:a16="http://schemas.microsoft.com/office/drawing/2014/main" id="{473E4F69-BE2F-4D40-9564-CFBE601D111E}"/>
              </a:ext>
            </a:extLst>
          </p:cNvPr>
          <p:cNvSpPr txBox="1"/>
          <p:nvPr/>
        </p:nvSpPr>
        <p:spPr>
          <a:xfrm>
            <a:off x="4412974" y="1840626"/>
            <a:ext cx="3062909" cy="738664"/>
          </a:xfrm>
          <a:prstGeom prst="rect">
            <a:avLst/>
          </a:prstGeom>
          <a:noFill/>
        </p:spPr>
        <p:txBody>
          <a:bodyPr wrap="square" rtlCol="0">
            <a:spAutoFit/>
          </a:bodyPr>
          <a:lstStyle/>
          <a:p>
            <a:r>
              <a:rPr lang="en-US" sz="2400" dirty="0">
                <a:solidFill>
                  <a:srgbClr val="FF0000"/>
                </a:solidFill>
              </a:rPr>
              <a:t>Vomiting HCL and fluid</a:t>
            </a:r>
          </a:p>
          <a:p>
            <a:endParaRPr lang="x-none" dirty="0"/>
          </a:p>
        </p:txBody>
      </p:sp>
      <p:sp>
        <p:nvSpPr>
          <p:cNvPr id="15" name="TextBox 14">
            <a:extLst>
              <a:ext uri="{FF2B5EF4-FFF2-40B4-BE49-F238E27FC236}">
                <a16:creationId xmlns:a16="http://schemas.microsoft.com/office/drawing/2014/main" id="{2EF64368-297A-FA4F-9338-1E7106C87914}"/>
              </a:ext>
            </a:extLst>
          </p:cNvPr>
          <p:cNvSpPr txBox="1"/>
          <p:nvPr/>
        </p:nvSpPr>
        <p:spPr>
          <a:xfrm>
            <a:off x="1731067" y="2674859"/>
            <a:ext cx="2822713" cy="646331"/>
          </a:xfrm>
          <a:prstGeom prst="rect">
            <a:avLst/>
          </a:prstGeom>
          <a:noFill/>
        </p:spPr>
        <p:txBody>
          <a:bodyPr wrap="square" rtlCol="0">
            <a:spAutoFit/>
          </a:bodyPr>
          <a:lstStyle/>
          <a:p>
            <a:pPr algn="ctr"/>
            <a:r>
              <a:rPr lang="en-US" dirty="0"/>
              <a:t>Loss of H+ ion and chloride </a:t>
            </a:r>
          </a:p>
          <a:p>
            <a:endParaRPr lang="x-none" dirty="0"/>
          </a:p>
        </p:txBody>
      </p:sp>
      <p:sp>
        <p:nvSpPr>
          <p:cNvPr id="16" name="TextBox 15">
            <a:extLst>
              <a:ext uri="{FF2B5EF4-FFF2-40B4-BE49-F238E27FC236}">
                <a16:creationId xmlns:a16="http://schemas.microsoft.com/office/drawing/2014/main" id="{9ACB2D15-09F0-814A-9E02-72709D63850D}"/>
              </a:ext>
            </a:extLst>
          </p:cNvPr>
          <p:cNvSpPr txBox="1"/>
          <p:nvPr/>
        </p:nvSpPr>
        <p:spPr>
          <a:xfrm>
            <a:off x="7235687" y="2709650"/>
            <a:ext cx="2136913" cy="646331"/>
          </a:xfrm>
          <a:prstGeom prst="rect">
            <a:avLst/>
          </a:prstGeom>
          <a:noFill/>
        </p:spPr>
        <p:txBody>
          <a:bodyPr wrap="square" rtlCol="0">
            <a:spAutoFit/>
          </a:bodyPr>
          <a:lstStyle/>
          <a:p>
            <a:pPr algn="ctr"/>
            <a:r>
              <a:rPr lang="en-US" dirty="0"/>
              <a:t>Loss of fluid </a:t>
            </a:r>
          </a:p>
          <a:p>
            <a:endParaRPr lang="x-none" dirty="0"/>
          </a:p>
        </p:txBody>
      </p:sp>
      <p:sp>
        <p:nvSpPr>
          <p:cNvPr id="17" name="TextBox 16">
            <a:extLst>
              <a:ext uri="{FF2B5EF4-FFF2-40B4-BE49-F238E27FC236}">
                <a16:creationId xmlns:a16="http://schemas.microsoft.com/office/drawing/2014/main" id="{3537AED4-76A6-6740-A431-CBC8EC8688C2}"/>
              </a:ext>
            </a:extLst>
          </p:cNvPr>
          <p:cNvSpPr txBox="1"/>
          <p:nvPr/>
        </p:nvSpPr>
        <p:spPr>
          <a:xfrm>
            <a:off x="1822178" y="3509273"/>
            <a:ext cx="2852530" cy="646331"/>
          </a:xfrm>
          <a:prstGeom prst="rect">
            <a:avLst/>
          </a:prstGeom>
          <a:noFill/>
        </p:spPr>
        <p:txBody>
          <a:bodyPr wrap="square" rtlCol="0">
            <a:spAutoFit/>
          </a:bodyPr>
          <a:lstStyle/>
          <a:p>
            <a:pPr algn="ctr"/>
            <a:r>
              <a:rPr lang="en-US" dirty="0" err="1"/>
              <a:t>Hypochloremic</a:t>
            </a:r>
            <a:r>
              <a:rPr lang="en-US" dirty="0"/>
              <a:t> alkalosis</a:t>
            </a:r>
          </a:p>
          <a:p>
            <a:endParaRPr lang="x-none" dirty="0"/>
          </a:p>
        </p:txBody>
      </p:sp>
      <p:sp>
        <p:nvSpPr>
          <p:cNvPr id="18" name="TextBox 17">
            <a:extLst>
              <a:ext uri="{FF2B5EF4-FFF2-40B4-BE49-F238E27FC236}">
                <a16:creationId xmlns:a16="http://schemas.microsoft.com/office/drawing/2014/main" id="{84605F5C-7EE8-FF49-A899-30D5D0EF2E1D}"/>
              </a:ext>
            </a:extLst>
          </p:cNvPr>
          <p:cNvSpPr txBox="1"/>
          <p:nvPr/>
        </p:nvSpPr>
        <p:spPr>
          <a:xfrm>
            <a:off x="7235687" y="3390489"/>
            <a:ext cx="2226365" cy="646331"/>
          </a:xfrm>
          <a:prstGeom prst="rect">
            <a:avLst/>
          </a:prstGeom>
          <a:noFill/>
        </p:spPr>
        <p:txBody>
          <a:bodyPr wrap="square" rtlCol="0">
            <a:spAutoFit/>
          </a:bodyPr>
          <a:lstStyle/>
          <a:p>
            <a:pPr algn="ctr"/>
            <a:r>
              <a:rPr lang="en-US" dirty="0"/>
              <a:t>Dehydration </a:t>
            </a:r>
          </a:p>
          <a:p>
            <a:endParaRPr lang="x-none" dirty="0"/>
          </a:p>
        </p:txBody>
      </p:sp>
      <p:sp>
        <p:nvSpPr>
          <p:cNvPr id="19" name="TextBox 18">
            <a:extLst>
              <a:ext uri="{FF2B5EF4-FFF2-40B4-BE49-F238E27FC236}">
                <a16:creationId xmlns:a16="http://schemas.microsoft.com/office/drawing/2014/main" id="{048D26EB-2178-0E4A-8AAD-4D1039E990A6}"/>
              </a:ext>
            </a:extLst>
          </p:cNvPr>
          <p:cNvSpPr txBox="1"/>
          <p:nvPr/>
        </p:nvSpPr>
        <p:spPr>
          <a:xfrm>
            <a:off x="2004392" y="4268389"/>
            <a:ext cx="2276061" cy="646331"/>
          </a:xfrm>
          <a:prstGeom prst="rect">
            <a:avLst/>
          </a:prstGeom>
          <a:noFill/>
        </p:spPr>
        <p:txBody>
          <a:bodyPr wrap="square" rtlCol="0">
            <a:spAutoFit/>
          </a:bodyPr>
          <a:lstStyle/>
          <a:p>
            <a:pPr algn="ctr"/>
            <a:r>
              <a:rPr lang="en-US" dirty="0"/>
              <a:t>Renal compensation </a:t>
            </a:r>
          </a:p>
          <a:p>
            <a:endParaRPr lang="x-none" dirty="0"/>
          </a:p>
        </p:txBody>
      </p:sp>
      <p:sp>
        <p:nvSpPr>
          <p:cNvPr id="20" name="TextBox 19">
            <a:extLst>
              <a:ext uri="{FF2B5EF4-FFF2-40B4-BE49-F238E27FC236}">
                <a16:creationId xmlns:a16="http://schemas.microsoft.com/office/drawing/2014/main" id="{28FCFDB1-4D2C-3945-9134-C05C20B01E85}"/>
              </a:ext>
            </a:extLst>
          </p:cNvPr>
          <p:cNvSpPr txBox="1"/>
          <p:nvPr/>
        </p:nvSpPr>
        <p:spPr>
          <a:xfrm>
            <a:off x="1822178" y="5011776"/>
            <a:ext cx="3104320" cy="646331"/>
          </a:xfrm>
          <a:prstGeom prst="rect">
            <a:avLst/>
          </a:prstGeom>
          <a:noFill/>
        </p:spPr>
        <p:txBody>
          <a:bodyPr wrap="square" rtlCol="0">
            <a:spAutoFit/>
          </a:bodyPr>
          <a:lstStyle/>
          <a:p>
            <a:pPr algn="ctr"/>
            <a:r>
              <a:rPr lang="en-US" dirty="0"/>
              <a:t>Loss of HCO3- with sodium </a:t>
            </a:r>
          </a:p>
          <a:p>
            <a:endParaRPr lang="x-none" dirty="0"/>
          </a:p>
        </p:txBody>
      </p:sp>
      <p:sp>
        <p:nvSpPr>
          <p:cNvPr id="21" name="TextBox 20">
            <a:extLst>
              <a:ext uri="{FF2B5EF4-FFF2-40B4-BE49-F238E27FC236}">
                <a16:creationId xmlns:a16="http://schemas.microsoft.com/office/drawing/2014/main" id="{AB2B4E39-E21E-FE46-B8AF-E15439F43764}"/>
              </a:ext>
            </a:extLst>
          </p:cNvPr>
          <p:cNvSpPr txBox="1"/>
          <p:nvPr/>
        </p:nvSpPr>
        <p:spPr>
          <a:xfrm>
            <a:off x="2004392" y="5652846"/>
            <a:ext cx="2744856" cy="1200329"/>
          </a:xfrm>
          <a:prstGeom prst="rect">
            <a:avLst/>
          </a:prstGeom>
          <a:noFill/>
        </p:spPr>
        <p:txBody>
          <a:bodyPr wrap="square" rtlCol="0">
            <a:spAutoFit/>
          </a:bodyPr>
          <a:lstStyle/>
          <a:p>
            <a:pPr algn="ctr"/>
            <a:r>
              <a:rPr lang="en-US" dirty="0"/>
              <a:t>Urine contains :</a:t>
            </a:r>
          </a:p>
          <a:p>
            <a:pPr algn="ctr"/>
            <a:r>
              <a:rPr lang="en-US" dirty="0"/>
              <a:t>Less or no chloride </a:t>
            </a:r>
          </a:p>
          <a:p>
            <a:pPr algn="ctr"/>
            <a:r>
              <a:rPr lang="en-US" dirty="0"/>
              <a:t>Bicarbonate </a:t>
            </a:r>
          </a:p>
          <a:p>
            <a:endParaRPr lang="x-none" dirty="0"/>
          </a:p>
        </p:txBody>
      </p:sp>
      <p:sp>
        <p:nvSpPr>
          <p:cNvPr id="22" name="TextBox 21">
            <a:extLst>
              <a:ext uri="{FF2B5EF4-FFF2-40B4-BE49-F238E27FC236}">
                <a16:creationId xmlns:a16="http://schemas.microsoft.com/office/drawing/2014/main" id="{0C4159D2-5F7D-0247-9D69-433F12EAEC3D}"/>
              </a:ext>
            </a:extLst>
          </p:cNvPr>
          <p:cNvSpPr txBox="1"/>
          <p:nvPr/>
        </p:nvSpPr>
        <p:spPr>
          <a:xfrm>
            <a:off x="7638222" y="4168522"/>
            <a:ext cx="2276061" cy="923330"/>
          </a:xfrm>
          <a:prstGeom prst="rect">
            <a:avLst/>
          </a:prstGeom>
          <a:noFill/>
        </p:spPr>
        <p:txBody>
          <a:bodyPr wrap="square" rtlCol="0">
            <a:spAutoFit/>
          </a:bodyPr>
          <a:lstStyle/>
          <a:p>
            <a:r>
              <a:rPr lang="en-US" dirty="0"/>
              <a:t>Hematocrit and urea level raised in blood </a:t>
            </a:r>
          </a:p>
          <a:p>
            <a:endParaRPr lang="x-none" dirty="0"/>
          </a:p>
        </p:txBody>
      </p:sp>
      <p:cxnSp>
        <p:nvCxnSpPr>
          <p:cNvPr id="24" name="Straight Arrow Connector 23">
            <a:extLst>
              <a:ext uri="{FF2B5EF4-FFF2-40B4-BE49-F238E27FC236}">
                <a16:creationId xmlns:a16="http://schemas.microsoft.com/office/drawing/2014/main" id="{FBDF738F-EFAF-864A-B180-D7F38983AEED}"/>
              </a:ext>
            </a:extLst>
          </p:cNvPr>
          <p:cNvCxnSpPr>
            <a:cxnSpLocks/>
          </p:cNvCxnSpPr>
          <p:nvPr/>
        </p:nvCxnSpPr>
        <p:spPr>
          <a:xfrm flipH="1">
            <a:off x="4412974" y="2279127"/>
            <a:ext cx="513524" cy="451238"/>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25" name="Straight Arrow Connector 24">
            <a:extLst>
              <a:ext uri="{FF2B5EF4-FFF2-40B4-BE49-F238E27FC236}">
                <a16:creationId xmlns:a16="http://schemas.microsoft.com/office/drawing/2014/main" id="{B3697855-959D-CA45-9D69-FD0494F53501}"/>
              </a:ext>
            </a:extLst>
          </p:cNvPr>
          <p:cNvCxnSpPr>
            <a:cxnSpLocks/>
          </p:cNvCxnSpPr>
          <p:nvPr/>
        </p:nvCxnSpPr>
        <p:spPr>
          <a:xfrm>
            <a:off x="3117576" y="3053530"/>
            <a:ext cx="0" cy="464994"/>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27" name="Straight Arrow Connector 26">
            <a:extLst>
              <a:ext uri="{FF2B5EF4-FFF2-40B4-BE49-F238E27FC236}">
                <a16:creationId xmlns:a16="http://schemas.microsoft.com/office/drawing/2014/main" id="{DA108320-803D-FE4C-9097-2412A94F07D6}"/>
              </a:ext>
            </a:extLst>
          </p:cNvPr>
          <p:cNvCxnSpPr>
            <a:cxnSpLocks/>
          </p:cNvCxnSpPr>
          <p:nvPr/>
        </p:nvCxnSpPr>
        <p:spPr>
          <a:xfrm>
            <a:off x="3115920" y="3889997"/>
            <a:ext cx="0" cy="362663"/>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32" name="Straight Arrow Connector 31">
            <a:extLst>
              <a:ext uri="{FF2B5EF4-FFF2-40B4-BE49-F238E27FC236}">
                <a16:creationId xmlns:a16="http://schemas.microsoft.com/office/drawing/2014/main" id="{C4DD3BF5-88EF-AD49-942A-4A36AAEE4EC0}"/>
              </a:ext>
            </a:extLst>
          </p:cNvPr>
          <p:cNvCxnSpPr>
            <a:cxnSpLocks/>
          </p:cNvCxnSpPr>
          <p:nvPr/>
        </p:nvCxnSpPr>
        <p:spPr>
          <a:xfrm>
            <a:off x="3115920" y="4645722"/>
            <a:ext cx="0" cy="366054"/>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35" name="Straight Arrow Connector 34">
            <a:extLst>
              <a:ext uri="{FF2B5EF4-FFF2-40B4-BE49-F238E27FC236}">
                <a16:creationId xmlns:a16="http://schemas.microsoft.com/office/drawing/2014/main" id="{B1D7164B-712A-2040-84B5-18A58A7FDB64}"/>
              </a:ext>
            </a:extLst>
          </p:cNvPr>
          <p:cNvCxnSpPr>
            <a:cxnSpLocks/>
          </p:cNvCxnSpPr>
          <p:nvPr/>
        </p:nvCxnSpPr>
        <p:spPr>
          <a:xfrm>
            <a:off x="3115920" y="5334941"/>
            <a:ext cx="0" cy="324023"/>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37" name="Straight Arrow Connector 36">
            <a:extLst>
              <a:ext uri="{FF2B5EF4-FFF2-40B4-BE49-F238E27FC236}">
                <a16:creationId xmlns:a16="http://schemas.microsoft.com/office/drawing/2014/main" id="{DE2F7461-332C-1742-9B7D-05E360293156}"/>
              </a:ext>
            </a:extLst>
          </p:cNvPr>
          <p:cNvCxnSpPr>
            <a:cxnSpLocks/>
          </p:cNvCxnSpPr>
          <p:nvPr/>
        </p:nvCxnSpPr>
        <p:spPr>
          <a:xfrm>
            <a:off x="7098389" y="2262585"/>
            <a:ext cx="539833" cy="467780"/>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42" name="Straight Arrow Connector 41">
            <a:extLst>
              <a:ext uri="{FF2B5EF4-FFF2-40B4-BE49-F238E27FC236}">
                <a16:creationId xmlns:a16="http://schemas.microsoft.com/office/drawing/2014/main" id="{9978C4B6-AB78-7F43-9738-199799E130E0}"/>
              </a:ext>
            </a:extLst>
          </p:cNvPr>
          <p:cNvCxnSpPr>
            <a:cxnSpLocks/>
          </p:cNvCxnSpPr>
          <p:nvPr/>
        </p:nvCxnSpPr>
        <p:spPr>
          <a:xfrm>
            <a:off x="8304143" y="3027835"/>
            <a:ext cx="0" cy="383075"/>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44" name="Straight Arrow Connector 43">
            <a:extLst>
              <a:ext uri="{FF2B5EF4-FFF2-40B4-BE49-F238E27FC236}">
                <a16:creationId xmlns:a16="http://schemas.microsoft.com/office/drawing/2014/main" id="{B67F0ED8-8C4D-2243-8961-9288A85B2AD7}"/>
              </a:ext>
            </a:extLst>
          </p:cNvPr>
          <p:cNvCxnSpPr>
            <a:cxnSpLocks/>
          </p:cNvCxnSpPr>
          <p:nvPr/>
        </p:nvCxnSpPr>
        <p:spPr>
          <a:xfrm>
            <a:off x="8302486" y="3772529"/>
            <a:ext cx="0" cy="383075"/>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3003735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F3DA7-2BE7-5641-938E-EFD631288456}"/>
              </a:ext>
            </a:extLst>
          </p:cNvPr>
          <p:cNvSpPr>
            <a:spLocks noGrp="1"/>
          </p:cNvSpPr>
          <p:nvPr>
            <p:ph type="title"/>
          </p:nvPr>
        </p:nvSpPr>
        <p:spPr/>
        <p:txBody>
          <a:bodyPr/>
          <a:lstStyle/>
          <a:p>
            <a:r>
              <a:rPr lang="en-US" dirty="0">
                <a:solidFill>
                  <a:srgbClr val="FF0000"/>
                </a:solidFill>
              </a:rPr>
              <a:t>LATER STAGE OF ELECTROLYTE CHANGE</a:t>
            </a:r>
            <a:endParaRPr lang="x-none" dirty="0">
              <a:solidFill>
                <a:srgbClr val="FF0000"/>
              </a:solidFill>
            </a:endParaRPr>
          </a:p>
        </p:txBody>
      </p:sp>
      <p:sp>
        <p:nvSpPr>
          <p:cNvPr id="4" name="TextBox 3">
            <a:extLst>
              <a:ext uri="{FF2B5EF4-FFF2-40B4-BE49-F238E27FC236}">
                <a16:creationId xmlns:a16="http://schemas.microsoft.com/office/drawing/2014/main" id="{9E31BA0F-3779-5348-B9F5-FCBA793C2858}"/>
              </a:ext>
            </a:extLst>
          </p:cNvPr>
          <p:cNvSpPr txBox="1"/>
          <p:nvPr/>
        </p:nvSpPr>
        <p:spPr>
          <a:xfrm>
            <a:off x="3081130" y="2314878"/>
            <a:ext cx="5267739" cy="646331"/>
          </a:xfrm>
          <a:prstGeom prst="rect">
            <a:avLst/>
          </a:prstGeom>
          <a:noFill/>
        </p:spPr>
        <p:txBody>
          <a:bodyPr wrap="square" rtlCol="0">
            <a:spAutoFit/>
          </a:bodyPr>
          <a:lstStyle/>
          <a:p>
            <a:pPr algn="ctr"/>
            <a:r>
              <a:rPr lang="en-US" dirty="0"/>
              <a:t>Fluid and sodium loss causes sever dehydration </a:t>
            </a:r>
          </a:p>
          <a:p>
            <a:endParaRPr lang="x-none" dirty="0"/>
          </a:p>
        </p:txBody>
      </p:sp>
      <p:sp>
        <p:nvSpPr>
          <p:cNvPr id="5" name="TextBox 4">
            <a:extLst>
              <a:ext uri="{FF2B5EF4-FFF2-40B4-BE49-F238E27FC236}">
                <a16:creationId xmlns:a16="http://schemas.microsoft.com/office/drawing/2014/main" id="{5093E110-B010-DC4F-AEB6-720317A8F397}"/>
              </a:ext>
            </a:extLst>
          </p:cNvPr>
          <p:cNvSpPr txBox="1"/>
          <p:nvPr/>
        </p:nvSpPr>
        <p:spPr>
          <a:xfrm>
            <a:off x="2594113" y="2961209"/>
            <a:ext cx="7126357" cy="646331"/>
          </a:xfrm>
          <a:prstGeom prst="rect">
            <a:avLst/>
          </a:prstGeom>
          <a:noFill/>
        </p:spPr>
        <p:txBody>
          <a:bodyPr wrap="square" rtlCol="0">
            <a:spAutoFit/>
          </a:bodyPr>
          <a:lstStyle/>
          <a:p>
            <a:r>
              <a:rPr lang="en-US" dirty="0"/>
              <a:t>Feedback mechanism to conserve sodium from kidney (Aldosterone)</a:t>
            </a:r>
          </a:p>
          <a:p>
            <a:endParaRPr lang="x-none" dirty="0"/>
          </a:p>
        </p:txBody>
      </p:sp>
      <p:sp>
        <p:nvSpPr>
          <p:cNvPr id="6" name="TextBox 5">
            <a:extLst>
              <a:ext uri="{FF2B5EF4-FFF2-40B4-BE49-F238E27FC236}">
                <a16:creationId xmlns:a16="http://schemas.microsoft.com/office/drawing/2014/main" id="{5AF2DFA8-1206-FB4F-A18A-B112EE00F1B2}"/>
              </a:ext>
            </a:extLst>
          </p:cNvPr>
          <p:cNvSpPr txBox="1"/>
          <p:nvPr/>
        </p:nvSpPr>
        <p:spPr>
          <a:xfrm>
            <a:off x="1330915" y="3763586"/>
            <a:ext cx="4114800" cy="923330"/>
          </a:xfrm>
          <a:prstGeom prst="rect">
            <a:avLst/>
          </a:prstGeom>
          <a:noFill/>
        </p:spPr>
        <p:txBody>
          <a:bodyPr wrap="square" rtlCol="0">
            <a:spAutoFit/>
          </a:bodyPr>
          <a:lstStyle/>
          <a:p>
            <a:pPr algn="ctr"/>
            <a:r>
              <a:rPr lang="en-US" dirty="0"/>
              <a:t>Feedback mechanism to conserve sodium from kidney (Aldosterone)</a:t>
            </a:r>
          </a:p>
          <a:p>
            <a:endParaRPr lang="x-none" dirty="0"/>
          </a:p>
        </p:txBody>
      </p:sp>
      <p:cxnSp>
        <p:nvCxnSpPr>
          <p:cNvPr id="7" name="Straight Arrow Connector 6">
            <a:extLst>
              <a:ext uri="{FF2B5EF4-FFF2-40B4-BE49-F238E27FC236}">
                <a16:creationId xmlns:a16="http://schemas.microsoft.com/office/drawing/2014/main" id="{ED716B27-A6BF-C941-80D0-6BE5D8BA26A6}"/>
              </a:ext>
            </a:extLst>
          </p:cNvPr>
          <p:cNvCxnSpPr>
            <a:cxnSpLocks/>
          </p:cNvCxnSpPr>
          <p:nvPr/>
        </p:nvCxnSpPr>
        <p:spPr>
          <a:xfrm>
            <a:off x="5797826" y="2643157"/>
            <a:ext cx="0" cy="3982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DBC4C09-8933-5B4C-ABD8-E49851E3530D}"/>
              </a:ext>
            </a:extLst>
          </p:cNvPr>
          <p:cNvSpPr txBox="1"/>
          <p:nvPr/>
        </p:nvSpPr>
        <p:spPr>
          <a:xfrm>
            <a:off x="6564596" y="3763586"/>
            <a:ext cx="3299791" cy="923330"/>
          </a:xfrm>
          <a:prstGeom prst="rect">
            <a:avLst/>
          </a:prstGeom>
          <a:noFill/>
        </p:spPr>
        <p:txBody>
          <a:bodyPr wrap="square" rtlCol="0">
            <a:spAutoFit/>
          </a:bodyPr>
          <a:lstStyle/>
          <a:p>
            <a:pPr algn="ctr"/>
            <a:r>
              <a:rPr lang="en-US" dirty="0"/>
              <a:t>Increased excretion of potassium and hydrogen from renal tubules </a:t>
            </a:r>
          </a:p>
          <a:p>
            <a:endParaRPr lang="x-none" dirty="0"/>
          </a:p>
        </p:txBody>
      </p:sp>
      <p:cxnSp>
        <p:nvCxnSpPr>
          <p:cNvPr id="10" name="Straight Arrow Connector 9">
            <a:extLst>
              <a:ext uri="{FF2B5EF4-FFF2-40B4-BE49-F238E27FC236}">
                <a16:creationId xmlns:a16="http://schemas.microsoft.com/office/drawing/2014/main" id="{6D75102C-38A3-E64C-B4A4-6F464A398BBB}"/>
              </a:ext>
            </a:extLst>
          </p:cNvPr>
          <p:cNvCxnSpPr>
            <a:cxnSpLocks/>
          </p:cNvCxnSpPr>
          <p:nvPr/>
        </p:nvCxnSpPr>
        <p:spPr>
          <a:xfrm flipH="1">
            <a:off x="4350292" y="3297623"/>
            <a:ext cx="281609" cy="4429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FDF2A64-5913-E14C-B50B-7E1E92A86914}"/>
              </a:ext>
            </a:extLst>
          </p:cNvPr>
          <p:cNvCxnSpPr>
            <a:cxnSpLocks/>
          </p:cNvCxnSpPr>
          <p:nvPr/>
        </p:nvCxnSpPr>
        <p:spPr>
          <a:xfrm>
            <a:off x="7015502" y="3336220"/>
            <a:ext cx="321366" cy="3982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4C6D082-8ADA-0D4E-BB40-0D9D5F2CDE6C}"/>
              </a:ext>
            </a:extLst>
          </p:cNvPr>
          <p:cNvCxnSpPr>
            <a:cxnSpLocks/>
          </p:cNvCxnSpPr>
          <p:nvPr/>
        </p:nvCxnSpPr>
        <p:spPr>
          <a:xfrm>
            <a:off x="5431539" y="4225251"/>
            <a:ext cx="958396"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47976BD-4D12-5140-820F-D4AEB4D9E317}"/>
              </a:ext>
            </a:extLst>
          </p:cNvPr>
          <p:cNvSpPr txBox="1"/>
          <p:nvPr/>
        </p:nvSpPr>
        <p:spPr>
          <a:xfrm>
            <a:off x="3646734" y="5209814"/>
            <a:ext cx="4214193" cy="923330"/>
          </a:xfrm>
          <a:prstGeom prst="rect">
            <a:avLst/>
          </a:prstGeom>
          <a:noFill/>
        </p:spPr>
        <p:txBody>
          <a:bodyPr wrap="square" rtlCol="0">
            <a:spAutoFit/>
          </a:bodyPr>
          <a:lstStyle/>
          <a:p>
            <a:pPr algn="ctr"/>
            <a:r>
              <a:rPr lang="en-US" dirty="0" err="1"/>
              <a:t>Hypochloremic</a:t>
            </a:r>
            <a:r>
              <a:rPr lang="en-US" dirty="0"/>
              <a:t> hypokalemic metabolic alkalosis with paradoxical acidic urine </a:t>
            </a:r>
          </a:p>
          <a:p>
            <a:endParaRPr lang="x-none" dirty="0"/>
          </a:p>
        </p:txBody>
      </p:sp>
      <p:cxnSp>
        <p:nvCxnSpPr>
          <p:cNvPr id="18" name="Straight Arrow Connector 17">
            <a:extLst>
              <a:ext uri="{FF2B5EF4-FFF2-40B4-BE49-F238E27FC236}">
                <a16:creationId xmlns:a16="http://schemas.microsoft.com/office/drawing/2014/main" id="{1C0D5C28-4E3A-0D44-A5B6-C6518DB3DFB2}"/>
              </a:ext>
            </a:extLst>
          </p:cNvPr>
          <p:cNvCxnSpPr>
            <a:cxnSpLocks/>
          </p:cNvCxnSpPr>
          <p:nvPr/>
        </p:nvCxnSpPr>
        <p:spPr>
          <a:xfrm flipH="1">
            <a:off x="6765438" y="4571383"/>
            <a:ext cx="798240" cy="5948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1CE5C54-839E-1649-904A-F67082E3A719}"/>
              </a:ext>
            </a:extLst>
          </p:cNvPr>
          <p:cNvCxnSpPr>
            <a:cxnSpLocks/>
          </p:cNvCxnSpPr>
          <p:nvPr/>
        </p:nvCxnSpPr>
        <p:spPr>
          <a:xfrm>
            <a:off x="3646734" y="4571383"/>
            <a:ext cx="811365" cy="5948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39147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5F637-2A05-D24C-AE45-ADE26CD60F67}"/>
              </a:ext>
            </a:extLst>
          </p:cNvPr>
          <p:cNvSpPr>
            <a:spLocks noGrp="1"/>
          </p:cNvSpPr>
          <p:nvPr>
            <p:ph type="title"/>
          </p:nvPr>
        </p:nvSpPr>
        <p:spPr/>
        <p:txBody>
          <a:bodyPr/>
          <a:lstStyle/>
          <a:p>
            <a:endParaRPr lang="x-none"/>
          </a:p>
        </p:txBody>
      </p:sp>
      <p:pic>
        <p:nvPicPr>
          <p:cNvPr id="5" name="Content Placeholder 4">
            <a:extLst>
              <a:ext uri="{FF2B5EF4-FFF2-40B4-BE49-F238E27FC236}">
                <a16:creationId xmlns:a16="http://schemas.microsoft.com/office/drawing/2014/main" id="{09516FA6-6C0A-ED46-B5D8-637E49409E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5677" y="487017"/>
            <a:ext cx="10893287" cy="6052931"/>
          </a:xfrm>
        </p:spPr>
      </p:pic>
    </p:spTree>
    <p:extLst>
      <p:ext uri="{BB962C8B-B14F-4D97-AF65-F5344CB8AC3E}">
        <p14:creationId xmlns:p14="http://schemas.microsoft.com/office/powerpoint/2010/main" val="39615201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9EFAB-4BD5-1549-A6B8-9005492B0473}"/>
              </a:ext>
            </a:extLst>
          </p:cNvPr>
          <p:cNvSpPr>
            <a:spLocks noGrp="1"/>
          </p:cNvSpPr>
          <p:nvPr>
            <p:ph type="title"/>
          </p:nvPr>
        </p:nvSpPr>
        <p:spPr/>
        <p:txBody>
          <a:bodyPr/>
          <a:lstStyle/>
          <a:p>
            <a:r>
              <a:rPr lang="en-US" dirty="0">
                <a:solidFill>
                  <a:srgbClr val="FF0000"/>
                </a:solidFill>
                <a:latin typeface="Gill Sans"/>
              </a:rPr>
              <a:t>PARADOXICAL ACIDURIA</a:t>
            </a:r>
            <a:endParaRPr lang="x-none" dirty="0"/>
          </a:p>
        </p:txBody>
      </p:sp>
      <p:sp>
        <p:nvSpPr>
          <p:cNvPr id="3" name="Content Placeholder 2">
            <a:extLst>
              <a:ext uri="{FF2B5EF4-FFF2-40B4-BE49-F238E27FC236}">
                <a16:creationId xmlns:a16="http://schemas.microsoft.com/office/drawing/2014/main" id="{042EA86D-4467-7A47-9D4C-6167D761761A}"/>
              </a:ext>
            </a:extLst>
          </p:cNvPr>
          <p:cNvSpPr>
            <a:spLocks noGrp="1"/>
          </p:cNvSpPr>
          <p:nvPr>
            <p:ph idx="1"/>
          </p:nvPr>
        </p:nvSpPr>
        <p:spPr>
          <a:xfrm>
            <a:off x="1133061" y="2638044"/>
            <a:ext cx="10366513" cy="3573913"/>
          </a:xfrm>
        </p:spPr>
        <p:txBody>
          <a:bodyPr>
            <a:normAutofit/>
          </a:bodyPr>
          <a:lstStyle/>
          <a:p>
            <a:r>
              <a:rPr lang="en-US" sz="2000" dirty="0"/>
              <a:t>Initially, the urine has a low chloride and high bicarbonate content, reflecting the primary metabolic abnormality .</a:t>
            </a:r>
            <a:br>
              <a:rPr lang="en-US" sz="2000" dirty="0"/>
            </a:br>
            <a:r>
              <a:rPr lang="en-US" sz="2000" dirty="0"/>
              <a:t>This bicarbonate is excreted along with sodium, and so with time the patient becomes progressively </a:t>
            </a:r>
            <a:r>
              <a:rPr lang="en-US" sz="2000" dirty="0" err="1"/>
              <a:t>hyponatraemic</a:t>
            </a:r>
            <a:r>
              <a:rPr lang="en-US" sz="2000" dirty="0"/>
              <a:t> and more profoundly dehydrated.</a:t>
            </a:r>
            <a:br>
              <a:rPr lang="en-US" sz="2000" dirty="0"/>
            </a:br>
            <a:r>
              <a:rPr lang="en-US" sz="2000" dirty="0"/>
              <a:t> Because of the dehydration, a phase of sodium retention follows and potassium and hydrogen are excreted in preference.</a:t>
            </a:r>
            <a:br>
              <a:rPr lang="en-US" sz="2000" dirty="0"/>
            </a:br>
            <a:r>
              <a:rPr lang="en-US" sz="2000" dirty="0"/>
              <a:t> This results in the urine becoming paradoxically acidic and </a:t>
            </a:r>
            <a:r>
              <a:rPr lang="en-US" sz="2000" dirty="0" err="1"/>
              <a:t>hypokalaemia</a:t>
            </a:r>
            <a:r>
              <a:rPr lang="en-US" sz="2000" dirty="0"/>
              <a:t> occur .</a:t>
            </a:r>
          </a:p>
          <a:p>
            <a:pPr marL="0" indent="0">
              <a:buNone/>
            </a:pPr>
            <a:br>
              <a:rPr lang="en-US" sz="2000" dirty="0"/>
            </a:br>
            <a:r>
              <a:rPr lang="en-US" sz="2000" dirty="0"/>
              <a:t>-Alkalosis leads to a lowering in the circulating </a:t>
            </a:r>
            <a:r>
              <a:rPr lang="en-US" sz="2000" dirty="0" err="1"/>
              <a:t>ionised</a:t>
            </a:r>
            <a:r>
              <a:rPr lang="en-US" sz="2000" dirty="0"/>
              <a:t> calcium, and tetany can occur</a:t>
            </a:r>
          </a:p>
          <a:p>
            <a:endParaRPr lang="x-none" dirty="0"/>
          </a:p>
        </p:txBody>
      </p:sp>
    </p:spTree>
    <p:extLst>
      <p:ext uri="{BB962C8B-B14F-4D97-AF65-F5344CB8AC3E}">
        <p14:creationId xmlns:p14="http://schemas.microsoft.com/office/powerpoint/2010/main" val="21815566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CB553-886B-AD40-8A88-32CB0D480554}"/>
              </a:ext>
            </a:extLst>
          </p:cNvPr>
          <p:cNvSpPr>
            <a:spLocks noGrp="1"/>
          </p:cNvSpPr>
          <p:nvPr>
            <p:ph type="title"/>
          </p:nvPr>
        </p:nvSpPr>
        <p:spPr/>
        <p:txBody>
          <a:bodyPr/>
          <a:lstStyle/>
          <a:p>
            <a:r>
              <a:rPr lang="en-US" dirty="0">
                <a:solidFill>
                  <a:srgbClr val="FF0000"/>
                </a:solidFill>
              </a:rPr>
              <a:t> Electrolyte disturbances:</a:t>
            </a:r>
            <a:br>
              <a:rPr lang="en-US" dirty="0">
                <a:solidFill>
                  <a:srgbClr val="FF0000"/>
                </a:solidFill>
              </a:rPr>
            </a:br>
            <a:endParaRPr lang="x-none" dirty="0">
              <a:solidFill>
                <a:srgbClr val="FF0000"/>
              </a:solidFill>
            </a:endParaRPr>
          </a:p>
        </p:txBody>
      </p:sp>
      <p:sp>
        <p:nvSpPr>
          <p:cNvPr id="3" name="Content Placeholder 2">
            <a:extLst>
              <a:ext uri="{FF2B5EF4-FFF2-40B4-BE49-F238E27FC236}">
                <a16:creationId xmlns:a16="http://schemas.microsoft.com/office/drawing/2014/main" id="{D28556C5-C099-264F-BBBE-D73896BF04A6}"/>
              </a:ext>
            </a:extLst>
          </p:cNvPr>
          <p:cNvSpPr>
            <a:spLocks noGrp="1"/>
          </p:cNvSpPr>
          <p:nvPr>
            <p:ph idx="1"/>
          </p:nvPr>
        </p:nvSpPr>
        <p:spPr>
          <a:xfrm>
            <a:off x="2231135" y="2638044"/>
            <a:ext cx="7976351" cy="3971478"/>
          </a:xfrm>
        </p:spPr>
        <p:txBody>
          <a:bodyPr>
            <a:normAutofit/>
          </a:bodyPr>
          <a:lstStyle/>
          <a:p>
            <a:r>
              <a:rPr lang="en-US" sz="2000" dirty="0"/>
              <a:t>Electrolyte abnormalities are : (metabolic alkalosis )</a:t>
            </a:r>
          </a:p>
          <a:p>
            <a:r>
              <a:rPr lang="en-US" sz="2000" dirty="0"/>
              <a:t>Hypochloremia </a:t>
            </a:r>
          </a:p>
          <a:p>
            <a:r>
              <a:rPr lang="en-US" sz="2000" dirty="0"/>
              <a:t>Hyponatremia </a:t>
            </a:r>
          </a:p>
          <a:p>
            <a:r>
              <a:rPr lang="en-US" sz="2000" dirty="0"/>
              <a:t>Hypokalemia</a:t>
            </a:r>
          </a:p>
          <a:p>
            <a:r>
              <a:rPr lang="en-US" sz="2000" dirty="0"/>
              <a:t>low circulating ionized calcium </a:t>
            </a:r>
          </a:p>
          <a:p>
            <a:r>
              <a:rPr lang="en-US" sz="2000" dirty="0"/>
              <a:t>Hypomagnesemia </a:t>
            </a:r>
          </a:p>
          <a:p>
            <a:r>
              <a:rPr lang="en-US" sz="2000" dirty="0"/>
              <a:t>paradoxical aciduria </a:t>
            </a:r>
          </a:p>
          <a:p>
            <a:endParaRPr lang="x-none" dirty="0"/>
          </a:p>
        </p:txBody>
      </p:sp>
    </p:spTree>
    <p:extLst>
      <p:ext uri="{BB962C8B-B14F-4D97-AF65-F5344CB8AC3E}">
        <p14:creationId xmlns:p14="http://schemas.microsoft.com/office/powerpoint/2010/main" val="736212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FBA20-D8C1-CA49-82F0-5CE5B357784C}"/>
              </a:ext>
            </a:extLst>
          </p:cNvPr>
          <p:cNvSpPr>
            <a:spLocks noGrp="1"/>
          </p:cNvSpPr>
          <p:nvPr>
            <p:ph type="title"/>
          </p:nvPr>
        </p:nvSpPr>
        <p:spPr>
          <a:xfrm>
            <a:off x="736047" y="984871"/>
            <a:ext cx="4486656" cy="1141497"/>
          </a:xfrm>
        </p:spPr>
        <p:txBody>
          <a:bodyPr/>
          <a:lstStyle/>
          <a:p>
            <a:r>
              <a:rPr lang="en-US" sz="2400" dirty="0">
                <a:solidFill>
                  <a:srgbClr val="FF0000"/>
                </a:solidFill>
              </a:rPr>
              <a:t>EXAMINATION</a:t>
            </a:r>
            <a:endParaRPr lang="x-none" dirty="0">
              <a:solidFill>
                <a:srgbClr val="FF0000"/>
              </a:solidFill>
            </a:endParaRPr>
          </a:p>
        </p:txBody>
      </p:sp>
      <p:pic>
        <p:nvPicPr>
          <p:cNvPr id="6" name="Content Placeholder 5">
            <a:extLst>
              <a:ext uri="{FF2B5EF4-FFF2-40B4-BE49-F238E27FC236}">
                <a16:creationId xmlns:a16="http://schemas.microsoft.com/office/drawing/2014/main" id="{6110EF11-CAB1-CD4B-9CF3-E41157E7E7C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00673" y="639418"/>
            <a:ext cx="4555280" cy="2438400"/>
          </a:xfrm>
        </p:spPr>
      </p:pic>
      <p:sp>
        <p:nvSpPr>
          <p:cNvPr id="4" name="Text Placeholder 3">
            <a:extLst>
              <a:ext uri="{FF2B5EF4-FFF2-40B4-BE49-F238E27FC236}">
                <a16:creationId xmlns:a16="http://schemas.microsoft.com/office/drawing/2014/main" id="{AE335FB6-3B59-D242-A0FA-342A197C9619}"/>
              </a:ext>
            </a:extLst>
          </p:cNvPr>
          <p:cNvSpPr>
            <a:spLocks noGrp="1"/>
          </p:cNvSpPr>
          <p:nvPr>
            <p:ph type="body" sz="half" idx="2"/>
          </p:nvPr>
        </p:nvSpPr>
        <p:spPr>
          <a:xfrm>
            <a:off x="1115567" y="2451653"/>
            <a:ext cx="4102475" cy="4147930"/>
          </a:xfrm>
        </p:spPr>
        <p:txBody>
          <a:bodyPr>
            <a:normAutofit/>
          </a:bodyPr>
          <a:lstStyle/>
          <a:p>
            <a:r>
              <a:rPr lang="en-US" sz="1800" dirty="0"/>
              <a:t>Epigastric fullness </a:t>
            </a:r>
          </a:p>
          <a:p>
            <a:endParaRPr lang="en-US" sz="1800" dirty="0"/>
          </a:p>
          <a:p>
            <a:r>
              <a:rPr lang="en-US" sz="1800" dirty="0"/>
              <a:t>Visible peristalsis from left to right</a:t>
            </a:r>
          </a:p>
          <a:p>
            <a:endParaRPr lang="en-US" sz="1800" dirty="0"/>
          </a:p>
          <a:p>
            <a:r>
              <a:rPr lang="en-US" sz="1800" dirty="0"/>
              <a:t>Dehydration </a:t>
            </a:r>
          </a:p>
          <a:p>
            <a:endParaRPr lang="en-US" sz="1800" dirty="0"/>
          </a:p>
          <a:p>
            <a:r>
              <a:rPr lang="en-US" sz="1800" dirty="0" err="1"/>
              <a:t>Succussion</a:t>
            </a:r>
            <a:r>
              <a:rPr lang="en-US" sz="1800" dirty="0"/>
              <a:t> splash </a:t>
            </a:r>
          </a:p>
          <a:p>
            <a:endParaRPr lang="en-US" sz="1600" dirty="0"/>
          </a:p>
          <a:p>
            <a:endParaRPr lang="x-none" dirty="0"/>
          </a:p>
        </p:txBody>
      </p:sp>
      <p:pic>
        <p:nvPicPr>
          <p:cNvPr id="8" name="Picture 7">
            <a:extLst>
              <a:ext uri="{FF2B5EF4-FFF2-40B4-BE49-F238E27FC236}">
                <a16:creationId xmlns:a16="http://schemas.microsoft.com/office/drawing/2014/main" id="{F49D07F9-095D-5A40-B6C0-256A7DFBAC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0673" y="3435749"/>
            <a:ext cx="2578100" cy="2438400"/>
          </a:xfrm>
          <a:prstGeom prst="rect">
            <a:avLst/>
          </a:prstGeom>
        </p:spPr>
      </p:pic>
      <p:pic>
        <p:nvPicPr>
          <p:cNvPr id="10" name="Picture 9">
            <a:extLst>
              <a:ext uri="{FF2B5EF4-FFF2-40B4-BE49-F238E27FC236}">
                <a16:creationId xmlns:a16="http://schemas.microsoft.com/office/drawing/2014/main" id="{B5570D37-2619-8E4B-9F57-A73887E4E4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0409" y="3435749"/>
            <a:ext cx="1725544" cy="2438400"/>
          </a:xfrm>
          <a:prstGeom prst="rect">
            <a:avLst/>
          </a:prstGeom>
        </p:spPr>
      </p:pic>
    </p:spTree>
    <p:extLst>
      <p:ext uri="{BB962C8B-B14F-4D97-AF65-F5344CB8AC3E}">
        <p14:creationId xmlns:p14="http://schemas.microsoft.com/office/powerpoint/2010/main" val="12782452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84235-B1B3-3F4A-9548-219C9747F6FE}"/>
              </a:ext>
            </a:extLst>
          </p:cNvPr>
          <p:cNvSpPr>
            <a:spLocks noGrp="1"/>
          </p:cNvSpPr>
          <p:nvPr>
            <p:ph type="title"/>
          </p:nvPr>
        </p:nvSpPr>
        <p:spPr/>
        <p:txBody>
          <a:bodyPr/>
          <a:lstStyle/>
          <a:p>
            <a:r>
              <a:rPr lang="en-US" dirty="0">
                <a:solidFill>
                  <a:srgbClr val="FF0000"/>
                </a:solidFill>
              </a:rPr>
              <a:t>INVESTIGATIONS </a:t>
            </a:r>
            <a:endParaRPr lang="x-none" dirty="0">
              <a:solidFill>
                <a:srgbClr val="FF0000"/>
              </a:solidFill>
            </a:endParaRPr>
          </a:p>
        </p:txBody>
      </p:sp>
      <p:sp>
        <p:nvSpPr>
          <p:cNvPr id="3" name="Content Placeholder 2">
            <a:extLst>
              <a:ext uri="{FF2B5EF4-FFF2-40B4-BE49-F238E27FC236}">
                <a16:creationId xmlns:a16="http://schemas.microsoft.com/office/drawing/2014/main" id="{CDAEDDFE-52DF-F941-8281-12D8EF177B64}"/>
              </a:ext>
            </a:extLst>
          </p:cNvPr>
          <p:cNvSpPr>
            <a:spLocks noGrp="1"/>
          </p:cNvSpPr>
          <p:nvPr>
            <p:ph idx="1"/>
          </p:nvPr>
        </p:nvSpPr>
        <p:spPr>
          <a:xfrm>
            <a:off x="1808922" y="2598288"/>
            <a:ext cx="8241394" cy="3842269"/>
          </a:xfrm>
        </p:spPr>
        <p:txBody>
          <a:bodyPr/>
          <a:lstStyle/>
          <a:p>
            <a:pPr marL="0" indent="0">
              <a:buNone/>
            </a:pPr>
            <a:r>
              <a:rPr lang="en-US" sz="2000" b="1" dirty="0">
                <a:solidFill>
                  <a:srgbClr val="FF0000"/>
                </a:solidFill>
              </a:rPr>
              <a:t>1. Endoscopy : ( most important investigation ): </a:t>
            </a:r>
          </a:p>
          <a:p>
            <a:pPr marL="0" indent="0">
              <a:buNone/>
            </a:pPr>
            <a:r>
              <a:rPr lang="en-US" sz="2000" dirty="0"/>
              <a:t>The stomach should be emptied using a wide-bore gastric tube. A large nasogastric tube may not be sufficiently large to deal with the contents of the stomach, and it may be necessary to pass an orogastric tube and lavage the stomach until it is completely emptied.</a:t>
            </a:r>
          </a:p>
          <a:p>
            <a:pPr marL="0" indent="0">
              <a:buNone/>
            </a:pPr>
            <a:r>
              <a:rPr lang="en-US" sz="2000" dirty="0"/>
              <a:t>▪ It shows stenosed inactive pyloric ring .</a:t>
            </a:r>
          </a:p>
          <a:p>
            <a:pPr marL="0" indent="0">
              <a:buNone/>
            </a:pPr>
            <a:r>
              <a:rPr lang="en-US" sz="2000" dirty="0"/>
              <a:t> - Identifies the level of obstruction </a:t>
            </a:r>
          </a:p>
          <a:p>
            <a:pPr marL="0" indent="0">
              <a:buNone/>
            </a:pPr>
            <a:r>
              <a:rPr lang="en-US" sz="2000" dirty="0"/>
              <a:t>▪ Failure of the tip of the endoscope to pass to the duodenum .</a:t>
            </a:r>
          </a:p>
          <a:p>
            <a:pPr marL="0" indent="0">
              <a:buNone/>
            </a:pPr>
            <a:r>
              <a:rPr lang="en-US" sz="2000" dirty="0"/>
              <a:t>▪ Detect the cause &amp; take biopsy to exclude malignancy .</a:t>
            </a:r>
          </a:p>
          <a:p>
            <a:endParaRPr lang="x-none" dirty="0"/>
          </a:p>
        </p:txBody>
      </p:sp>
    </p:spTree>
    <p:extLst>
      <p:ext uri="{BB962C8B-B14F-4D97-AF65-F5344CB8AC3E}">
        <p14:creationId xmlns:p14="http://schemas.microsoft.com/office/powerpoint/2010/main" val="21574902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A1F12A8-A0D2-954C-AECD-F13C99AFEE1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4765" y="1473200"/>
            <a:ext cx="4899992" cy="4023139"/>
          </a:xfrm>
        </p:spPr>
      </p:pic>
      <p:pic>
        <p:nvPicPr>
          <p:cNvPr id="7" name="Picture 6">
            <a:extLst>
              <a:ext uri="{FF2B5EF4-FFF2-40B4-BE49-F238E27FC236}">
                <a16:creationId xmlns:a16="http://schemas.microsoft.com/office/drawing/2014/main" id="{B593EC82-E404-194E-8BC2-F885B571C5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8567" y="1473200"/>
            <a:ext cx="5179668" cy="4023138"/>
          </a:xfrm>
          <a:prstGeom prst="rect">
            <a:avLst/>
          </a:prstGeom>
        </p:spPr>
      </p:pic>
    </p:spTree>
    <p:extLst>
      <p:ext uri="{BB962C8B-B14F-4D97-AF65-F5344CB8AC3E}">
        <p14:creationId xmlns:p14="http://schemas.microsoft.com/office/powerpoint/2010/main" val="335214921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AF9D8-6713-474D-AB72-5C881BC2FFF5}"/>
              </a:ext>
            </a:extLst>
          </p:cNvPr>
          <p:cNvSpPr>
            <a:spLocks noGrp="1"/>
          </p:cNvSpPr>
          <p:nvPr>
            <p:ph type="title"/>
          </p:nvPr>
        </p:nvSpPr>
        <p:spPr>
          <a:xfrm>
            <a:off x="804671" y="964692"/>
            <a:ext cx="5928637" cy="1188720"/>
          </a:xfrm>
        </p:spPr>
        <p:txBody>
          <a:bodyPr>
            <a:normAutofit/>
          </a:bodyPr>
          <a:lstStyle/>
          <a:p>
            <a:r>
              <a:rPr lang="en-US" err="1"/>
              <a:t>INVEstigation</a:t>
            </a:r>
            <a:endParaRPr lang="x-none"/>
          </a:p>
        </p:txBody>
      </p:sp>
      <p:sp>
        <p:nvSpPr>
          <p:cNvPr id="3" name="Content Placeholder 2">
            <a:extLst>
              <a:ext uri="{FF2B5EF4-FFF2-40B4-BE49-F238E27FC236}">
                <a16:creationId xmlns:a16="http://schemas.microsoft.com/office/drawing/2014/main" id="{356D31BF-086F-C043-885E-B1D6C643CE2F}"/>
              </a:ext>
            </a:extLst>
          </p:cNvPr>
          <p:cNvSpPr>
            <a:spLocks noGrp="1"/>
          </p:cNvSpPr>
          <p:nvPr>
            <p:ph idx="1"/>
          </p:nvPr>
        </p:nvSpPr>
        <p:spPr>
          <a:xfrm>
            <a:off x="804672" y="2638044"/>
            <a:ext cx="5925312" cy="3101983"/>
          </a:xfrm>
        </p:spPr>
        <p:txBody>
          <a:bodyPr>
            <a:normAutofit/>
          </a:bodyPr>
          <a:lstStyle/>
          <a:p>
            <a:r>
              <a:rPr lang="en-US" b="1"/>
              <a:t>2- Barium meal:</a:t>
            </a:r>
          </a:p>
          <a:p>
            <a:r>
              <a:rPr lang="en-US"/>
              <a:t>After 6 hours of fasting barium is administered orally then x ray is taken in supine position at intervals of 20-30 min</a:t>
            </a:r>
          </a:p>
          <a:p>
            <a:endParaRPr lang="en-US"/>
          </a:p>
          <a:p>
            <a:r>
              <a:rPr lang="en-US" dirty="0"/>
              <a:t>-Hugely dilated stomach (may reach the pelvis) with wide smooth antrum ,and the point of obstruction is visualized by string sign (D.D. from carcinoma in which there is narrow irregular pylorus with mild proximal dilatation).</a:t>
            </a:r>
          </a:p>
          <a:p>
            <a:endParaRPr lang="x-none" dirty="0"/>
          </a:p>
        </p:txBody>
      </p:sp>
      <p:sp>
        <p:nvSpPr>
          <p:cNvPr id="10" name="Rectangle 9">
            <a:extLst>
              <a:ext uri="{FF2B5EF4-FFF2-40B4-BE49-F238E27FC236}">
                <a16:creationId xmlns:a16="http://schemas.microsoft.com/office/drawing/2014/main" id="{E3BC0364-4B58-4841-A227-00A6A59E02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2"/>
            <a:ext cx="4657344"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029A1F4-D02D-48E4-9331-6870B23B4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0813" y="479893"/>
            <a:ext cx="3685031" cy="5458969"/>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06A8CF3-711E-4C63-9DD5-53A2696C0D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86411" y="644485"/>
            <a:ext cx="3353835" cy="51297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FCC8FE1-C7C2-138C-EA46-9A60A4DC61F4}"/>
              </a:ext>
            </a:extLst>
          </p:cNvPr>
          <p:cNvPicPr>
            <a:picLocks noChangeAspect="1"/>
          </p:cNvPicPr>
          <p:nvPr/>
        </p:nvPicPr>
        <p:blipFill rotWithShape="1">
          <a:blip r:embed="rId2"/>
          <a:srcRect t="18390" r="-2" b="16247"/>
          <a:stretch/>
        </p:blipFill>
        <p:spPr>
          <a:xfrm>
            <a:off x="8340435" y="822036"/>
            <a:ext cx="3026664" cy="2348100"/>
          </a:xfrm>
          <a:prstGeom prst="rect">
            <a:avLst/>
          </a:prstGeom>
        </p:spPr>
      </p:pic>
      <p:pic>
        <p:nvPicPr>
          <p:cNvPr id="5" name="Picture 4">
            <a:extLst>
              <a:ext uri="{FF2B5EF4-FFF2-40B4-BE49-F238E27FC236}">
                <a16:creationId xmlns:a16="http://schemas.microsoft.com/office/drawing/2014/main" id="{5A211E63-A408-1E41-A5E4-3C567261A53D}"/>
              </a:ext>
            </a:extLst>
          </p:cNvPr>
          <p:cNvPicPr>
            <a:picLocks noChangeAspect="1"/>
          </p:cNvPicPr>
          <p:nvPr/>
        </p:nvPicPr>
        <p:blipFill rotWithShape="1">
          <a:blip r:embed="rId3">
            <a:extLst>
              <a:ext uri="{28A0092B-C50C-407E-A947-70E740481C1C}">
                <a14:useLocalDpi xmlns:a14="http://schemas.microsoft.com/office/drawing/2010/main" val="0"/>
              </a:ext>
            </a:extLst>
          </a:blip>
          <a:srcRect l="3520" r="4316" b="-2"/>
          <a:stretch/>
        </p:blipFill>
        <p:spPr>
          <a:xfrm>
            <a:off x="8340435" y="3255097"/>
            <a:ext cx="3026664" cy="2348100"/>
          </a:xfrm>
          <a:prstGeom prst="rect">
            <a:avLst/>
          </a:prstGeom>
        </p:spPr>
      </p:pic>
    </p:spTree>
    <p:extLst>
      <p:ext uri="{BB962C8B-B14F-4D97-AF65-F5344CB8AC3E}">
        <p14:creationId xmlns:p14="http://schemas.microsoft.com/office/powerpoint/2010/main" val="27230666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533A67-25ED-1F4C-856D-4C1E97BA2A17}"/>
              </a:ext>
            </a:extLst>
          </p:cNvPr>
          <p:cNvSpPr>
            <a:spLocks noGrp="1"/>
          </p:cNvSpPr>
          <p:nvPr>
            <p:ph idx="1"/>
          </p:nvPr>
        </p:nvSpPr>
        <p:spPr>
          <a:xfrm>
            <a:off x="1265583" y="1316139"/>
            <a:ext cx="9660834" cy="3101983"/>
          </a:xfrm>
        </p:spPr>
        <p:txBody>
          <a:bodyPr>
            <a:normAutofit fontScale="92500"/>
          </a:bodyPr>
          <a:lstStyle/>
          <a:p>
            <a:r>
              <a:rPr lang="en-US" sz="2400" dirty="0"/>
              <a:t>Bleeding may be:</a:t>
            </a:r>
          </a:p>
          <a:p>
            <a:br>
              <a:rPr lang="en-US" sz="2400" dirty="0"/>
            </a:br>
            <a:r>
              <a:rPr lang="en-US" sz="2400" b="1" dirty="0">
                <a:solidFill>
                  <a:srgbClr val="FF0000"/>
                </a:solidFill>
              </a:rPr>
              <a:t>Mild:</a:t>
            </a:r>
            <a:r>
              <a:rPr lang="en-US" sz="2400" dirty="0"/>
              <a:t> Due to erosion of the  friable granulation tissue in the floor of the ulcer.</a:t>
            </a:r>
          </a:p>
          <a:p>
            <a:br>
              <a:rPr lang="en-US" sz="2400" dirty="0"/>
            </a:br>
            <a:r>
              <a:rPr lang="en-US" sz="2400" b="1" dirty="0">
                <a:solidFill>
                  <a:srgbClr val="FF0000"/>
                </a:solidFill>
              </a:rPr>
              <a:t>Moderate:</a:t>
            </a:r>
            <a:r>
              <a:rPr lang="en-US" sz="2400" dirty="0"/>
              <a:t> Due to erosion of a small vessel in the floor of the ulcer.</a:t>
            </a:r>
          </a:p>
          <a:p>
            <a:br>
              <a:rPr lang="en-US" sz="2400" dirty="0"/>
            </a:br>
            <a:r>
              <a:rPr lang="en-US" sz="2400" b="1" dirty="0">
                <a:solidFill>
                  <a:srgbClr val="FF0000"/>
                </a:solidFill>
              </a:rPr>
              <a:t>Severe:</a:t>
            </a:r>
            <a:r>
              <a:rPr lang="en-US" sz="2400" dirty="0"/>
              <a:t> Due to erosion of a large extra-gastric vessel (gastroduodenal).  </a:t>
            </a:r>
            <a:br>
              <a:rPr lang="en-US" dirty="0"/>
            </a:br>
            <a:endParaRPr lang="ar-JO" dirty="0"/>
          </a:p>
          <a:p>
            <a:endParaRPr lang="x-none" dirty="0"/>
          </a:p>
        </p:txBody>
      </p:sp>
      <p:pic>
        <p:nvPicPr>
          <p:cNvPr id="5" name="Picture 4">
            <a:extLst>
              <a:ext uri="{FF2B5EF4-FFF2-40B4-BE49-F238E27FC236}">
                <a16:creationId xmlns:a16="http://schemas.microsoft.com/office/drawing/2014/main" id="{6900FCC9-DD60-304B-A1CE-4BC113A617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3009" y="4196744"/>
            <a:ext cx="4045226" cy="2147361"/>
          </a:xfrm>
          <a:prstGeom prst="rect">
            <a:avLst/>
          </a:prstGeom>
        </p:spPr>
      </p:pic>
    </p:spTree>
    <p:extLst>
      <p:ext uri="{BB962C8B-B14F-4D97-AF65-F5344CB8AC3E}">
        <p14:creationId xmlns:p14="http://schemas.microsoft.com/office/powerpoint/2010/main" val="12524967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A9FFF-DD4A-A849-83D9-2B282773A242}"/>
              </a:ext>
            </a:extLst>
          </p:cNvPr>
          <p:cNvSpPr>
            <a:spLocks noGrp="1"/>
          </p:cNvSpPr>
          <p:nvPr>
            <p:ph type="title"/>
          </p:nvPr>
        </p:nvSpPr>
        <p:spPr/>
        <p:txBody>
          <a:bodyPr/>
          <a:lstStyle/>
          <a:p>
            <a:r>
              <a:rPr lang="en-US" dirty="0">
                <a:solidFill>
                  <a:srgbClr val="FF0000"/>
                </a:solidFill>
              </a:rPr>
              <a:t>Benign Gastric Outlet Obstruction</a:t>
            </a:r>
            <a:endParaRPr lang="x-none" dirty="0">
              <a:solidFill>
                <a:srgbClr val="FF0000"/>
              </a:solidFill>
            </a:endParaRPr>
          </a:p>
        </p:txBody>
      </p:sp>
      <p:pic>
        <p:nvPicPr>
          <p:cNvPr id="5" name="Content Placeholder 4">
            <a:extLst>
              <a:ext uri="{FF2B5EF4-FFF2-40B4-BE49-F238E27FC236}">
                <a16:creationId xmlns:a16="http://schemas.microsoft.com/office/drawing/2014/main" id="{9B5E33BE-2585-B74B-A2FD-35443E0D3BC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38301" y="2399471"/>
            <a:ext cx="3967369" cy="3583885"/>
          </a:xfrm>
        </p:spPr>
      </p:pic>
      <p:pic>
        <p:nvPicPr>
          <p:cNvPr id="7" name="Picture 6">
            <a:extLst>
              <a:ext uri="{FF2B5EF4-FFF2-40B4-BE49-F238E27FC236}">
                <a16:creationId xmlns:a16="http://schemas.microsoft.com/office/drawing/2014/main" id="{CFC776A3-9FAA-5F44-A7AD-3B8C410DDE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2457" y="2402738"/>
            <a:ext cx="3828221" cy="3493836"/>
          </a:xfrm>
          <a:prstGeom prst="rect">
            <a:avLst/>
          </a:prstGeom>
        </p:spPr>
      </p:pic>
    </p:spTree>
    <p:extLst>
      <p:ext uri="{BB962C8B-B14F-4D97-AF65-F5344CB8AC3E}">
        <p14:creationId xmlns:p14="http://schemas.microsoft.com/office/powerpoint/2010/main" val="339492416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6C905-2339-6047-AB3D-3F64C0FD48FA}"/>
              </a:ext>
            </a:extLst>
          </p:cNvPr>
          <p:cNvSpPr>
            <a:spLocks noGrp="1"/>
          </p:cNvSpPr>
          <p:nvPr>
            <p:ph type="title"/>
          </p:nvPr>
        </p:nvSpPr>
        <p:spPr>
          <a:xfrm>
            <a:off x="804672" y="2243828"/>
            <a:ext cx="4486656" cy="2000181"/>
          </a:xfrm>
        </p:spPr>
        <p:txBody>
          <a:bodyPr>
            <a:normAutofit/>
          </a:bodyPr>
          <a:lstStyle/>
          <a:p>
            <a:r>
              <a:rPr lang="en-US" sz="2400" b="1" dirty="0">
                <a:solidFill>
                  <a:srgbClr val="FF0000"/>
                </a:solidFill>
                <a:latin typeface="Tahoma" panose="020B0604030504040204" pitchFamily="34" charset="0"/>
                <a:ea typeface="Calibri" panose="020F0502020204030204" pitchFamily="34" charset="0"/>
                <a:cs typeface="Arial" panose="020B0604020202020204" pitchFamily="34" charset="0"/>
              </a:rPr>
              <a:t>Malignant </a:t>
            </a:r>
            <a:r>
              <a:rPr lang="en-US" sz="2400" b="1" dirty="0" err="1">
                <a:solidFill>
                  <a:srgbClr val="FF0000"/>
                </a:solidFill>
                <a:latin typeface="Tahoma" panose="020B0604030504040204" pitchFamily="34" charset="0"/>
                <a:ea typeface="Calibri" panose="020F0502020204030204" pitchFamily="34" charset="0"/>
                <a:cs typeface="Arial" panose="020B0604020202020204" pitchFamily="34" charset="0"/>
              </a:rPr>
              <a:t>Gastr</a:t>
            </a:r>
            <a:r>
              <a:rPr lang="en-US" sz="2400" b="1" dirty="0">
                <a:solidFill>
                  <a:srgbClr val="FF0000"/>
                </a:solidFill>
                <a:latin typeface="Tahoma" panose="020B0604030504040204" pitchFamily="34" charset="0"/>
                <a:ea typeface="Calibri" panose="020F0502020204030204" pitchFamily="34" charset="0"/>
                <a:cs typeface="Arial" panose="020B0604020202020204" pitchFamily="34" charset="0"/>
              </a:rPr>
              <a:t> Outlet Obstruction</a:t>
            </a:r>
            <a:br>
              <a:rPr lang="en-US" sz="2400" dirty="0">
                <a:solidFill>
                  <a:srgbClr val="FF0000"/>
                </a:solidFill>
                <a:latin typeface="Calibri" panose="020F0502020204030204" pitchFamily="34" charset="0"/>
                <a:ea typeface="Calibri" panose="020F0502020204030204" pitchFamily="34" charset="0"/>
                <a:cs typeface="Arial" panose="020B0604020202020204" pitchFamily="34" charset="0"/>
              </a:rPr>
            </a:br>
            <a:r>
              <a:rPr lang="en-US" sz="2400" b="1" dirty="0">
                <a:solidFill>
                  <a:srgbClr val="FF0000"/>
                </a:solidFill>
                <a:latin typeface="Tahoma" panose="020B0604030504040204" pitchFamily="34" charset="0"/>
                <a:ea typeface="Calibri" panose="020F0502020204030204" pitchFamily="34" charset="0"/>
                <a:cs typeface="Arial" panose="020B0604020202020204" pitchFamily="34" charset="0"/>
              </a:rPr>
              <a:t>    ( Malignancy in pyloric region)</a:t>
            </a:r>
            <a:endParaRPr lang="x-none" dirty="0">
              <a:solidFill>
                <a:srgbClr val="FF0000"/>
              </a:solidFill>
            </a:endParaRPr>
          </a:p>
        </p:txBody>
      </p:sp>
      <p:pic>
        <p:nvPicPr>
          <p:cNvPr id="6" name="Content Placeholder 5">
            <a:extLst>
              <a:ext uri="{FF2B5EF4-FFF2-40B4-BE49-F238E27FC236}">
                <a16:creationId xmlns:a16="http://schemas.microsoft.com/office/drawing/2014/main" id="{1022FE7F-A74D-034B-BCDF-778B95EEEF3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00674" y="586409"/>
            <a:ext cx="4320604" cy="5317434"/>
          </a:xfrm>
        </p:spPr>
      </p:pic>
      <p:sp>
        <p:nvSpPr>
          <p:cNvPr id="4" name="Text Placeholder 3">
            <a:extLst>
              <a:ext uri="{FF2B5EF4-FFF2-40B4-BE49-F238E27FC236}">
                <a16:creationId xmlns:a16="http://schemas.microsoft.com/office/drawing/2014/main" id="{4AB014C2-F86A-4D46-A99F-50A421CF157C}"/>
              </a:ext>
            </a:extLst>
          </p:cNvPr>
          <p:cNvSpPr>
            <a:spLocks noGrp="1"/>
          </p:cNvSpPr>
          <p:nvPr>
            <p:ph type="body" sz="half" idx="2"/>
          </p:nvPr>
        </p:nvSpPr>
        <p:spPr/>
        <p:txBody>
          <a:bodyPr/>
          <a:lstStyle/>
          <a:p>
            <a:endParaRPr lang="x-none"/>
          </a:p>
        </p:txBody>
      </p:sp>
    </p:spTree>
    <p:extLst>
      <p:ext uri="{BB962C8B-B14F-4D97-AF65-F5344CB8AC3E}">
        <p14:creationId xmlns:p14="http://schemas.microsoft.com/office/powerpoint/2010/main" val="11469058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31004-9076-207F-514D-279C8623A994}"/>
              </a:ext>
            </a:extLst>
          </p:cNvPr>
          <p:cNvSpPr>
            <a:spLocks noGrp="1"/>
          </p:cNvSpPr>
          <p:nvPr>
            <p:ph type="title"/>
          </p:nvPr>
        </p:nvSpPr>
        <p:spPr/>
        <p:txBody>
          <a:bodyPr/>
          <a:lstStyle/>
          <a:p>
            <a:r>
              <a:rPr lang="en-US" dirty="0"/>
              <a:t>CT</a:t>
            </a:r>
          </a:p>
        </p:txBody>
      </p:sp>
      <p:pic>
        <p:nvPicPr>
          <p:cNvPr id="4" name="Content Placeholder 3">
            <a:extLst>
              <a:ext uri="{FF2B5EF4-FFF2-40B4-BE49-F238E27FC236}">
                <a16:creationId xmlns:a16="http://schemas.microsoft.com/office/drawing/2014/main" id="{93ACF56D-35EC-6CF8-FB40-A4AD17D840CC}"/>
              </a:ext>
            </a:extLst>
          </p:cNvPr>
          <p:cNvPicPr>
            <a:picLocks noGrp="1" noChangeAspect="1"/>
          </p:cNvPicPr>
          <p:nvPr>
            <p:ph idx="1"/>
          </p:nvPr>
        </p:nvPicPr>
        <p:blipFill>
          <a:blip r:embed="rId2"/>
          <a:stretch>
            <a:fillRect/>
          </a:stretch>
        </p:blipFill>
        <p:spPr>
          <a:xfrm>
            <a:off x="3392922" y="2638425"/>
            <a:ext cx="5406157" cy="3101975"/>
          </a:xfrm>
          <a:prstGeom prst="rect">
            <a:avLst/>
          </a:prstGeom>
        </p:spPr>
      </p:pic>
    </p:spTree>
    <p:extLst>
      <p:ext uri="{BB962C8B-B14F-4D97-AF65-F5344CB8AC3E}">
        <p14:creationId xmlns:p14="http://schemas.microsoft.com/office/powerpoint/2010/main" val="8788842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9CE2F-B6F5-D541-8F65-C62E7441183D}"/>
              </a:ext>
            </a:extLst>
          </p:cNvPr>
          <p:cNvSpPr>
            <a:spLocks noGrp="1"/>
          </p:cNvSpPr>
          <p:nvPr>
            <p:ph type="title"/>
          </p:nvPr>
        </p:nvSpPr>
        <p:spPr/>
        <p:txBody>
          <a:bodyPr/>
          <a:lstStyle/>
          <a:p>
            <a:r>
              <a:rPr lang="en-US" dirty="0">
                <a:solidFill>
                  <a:srgbClr val="FF0000"/>
                </a:solidFill>
              </a:rPr>
              <a:t>OTHER INVESTIGATIONS</a:t>
            </a:r>
            <a:endParaRPr lang="x-none" dirty="0">
              <a:solidFill>
                <a:srgbClr val="FF0000"/>
              </a:solidFill>
            </a:endParaRPr>
          </a:p>
        </p:txBody>
      </p:sp>
      <p:sp>
        <p:nvSpPr>
          <p:cNvPr id="3" name="Content Placeholder 2">
            <a:extLst>
              <a:ext uri="{FF2B5EF4-FFF2-40B4-BE49-F238E27FC236}">
                <a16:creationId xmlns:a16="http://schemas.microsoft.com/office/drawing/2014/main" id="{B357265C-E850-A446-ABCA-AFD746E8C1E0}"/>
              </a:ext>
            </a:extLst>
          </p:cNvPr>
          <p:cNvSpPr>
            <a:spLocks noGrp="1"/>
          </p:cNvSpPr>
          <p:nvPr>
            <p:ph idx="1"/>
          </p:nvPr>
        </p:nvSpPr>
        <p:spPr/>
        <p:txBody>
          <a:bodyPr/>
          <a:lstStyle/>
          <a:p>
            <a:r>
              <a:rPr lang="en-US" sz="2400" dirty="0"/>
              <a:t> CBC </a:t>
            </a:r>
          </a:p>
          <a:p>
            <a:r>
              <a:rPr lang="en-US" sz="2400" dirty="0"/>
              <a:t> LFT </a:t>
            </a:r>
          </a:p>
          <a:p>
            <a:r>
              <a:rPr lang="en-US" sz="2400" dirty="0"/>
              <a:t> KFT </a:t>
            </a:r>
          </a:p>
          <a:p>
            <a:r>
              <a:rPr lang="en-US" sz="2400" dirty="0"/>
              <a:t> tests for H pylori </a:t>
            </a:r>
          </a:p>
          <a:p>
            <a:r>
              <a:rPr lang="en-US" sz="2400" dirty="0"/>
              <a:t> electrolyte panel </a:t>
            </a:r>
          </a:p>
          <a:p>
            <a:r>
              <a:rPr lang="en-US" sz="2400" dirty="0"/>
              <a:t> sodium chloride load test </a:t>
            </a:r>
          </a:p>
          <a:p>
            <a:endParaRPr lang="en-US" sz="2400" dirty="0"/>
          </a:p>
          <a:p>
            <a:endParaRPr lang="x-none" dirty="0"/>
          </a:p>
        </p:txBody>
      </p:sp>
      <p:sp>
        <p:nvSpPr>
          <p:cNvPr id="4" name="Text Placeholder 3">
            <a:extLst>
              <a:ext uri="{FF2B5EF4-FFF2-40B4-BE49-F238E27FC236}">
                <a16:creationId xmlns:a16="http://schemas.microsoft.com/office/drawing/2014/main" id="{56CA7FE3-4BB5-C245-AB0E-564272BE8B39}"/>
              </a:ext>
            </a:extLst>
          </p:cNvPr>
          <p:cNvSpPr>
            <a:spLocks noGrp="1"/>
          </p:cNvSpPr>
          <p:nvPr>
            <p:ph type="body" sz="half" idx="2"/>
          </p:nvPr>
        </p:nvSpPr>
        <p:spPr/>
        <p:txBody>
          <a:bodyPr/>
          <a:lstStyle/>
          <a:p>
            <a:endParaRPr lang="x-none"/>
          </a:p>
        </p:txBody>
      </p:sp>
    </p:spTree>
    <p:extLst>
      <p:ext uri="{BB962C8B-B14F-4D97-AF65-F5344CB8AC3E}">
        <p14:creationId xmlns:p14="http://schemas.microsoft.com/office/powerpoint/2010/main" val="16290925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795AE-023F-C549-9EF5-5110CC1A9020}"/>
              </a:ext>
            </a:extLst>
          </p:cNvPr>
          <p:cNvSpPr>
            <a:spLocks noGrp="1"/>
          </p:cNvSpPr>
          <p:nvPr>
            <p:ph type="title"/>
          </p:nvPr>
        </p:nvSpPr>
        <p:spPr/>
        <p:txBody>
          <a:bodyPr/>
          <a:lstStyle/>
          <a:p>
            <a:r>
              <a:rPr lang="en-US" dirty="0">
                <a:solidFill>
                  <a:srgbClr val="FF0000"/>
                </a:solidFill>
              </a:rPr>
              <a:t>MANAGEMENT</a:t>
            </a:r>
            <a:endParaRPr lang="x-none" dirty="0">
              <a:solidFill>
                <a:srgbClr val="FF0000"/>
              </a:solidFill>
            </a:endParaRPr>
          </a:p>
        </p:txBody>
      </p:sp>
      <p:sp>
        <p:nvSpPr>
          <p:cNvPr id="3" name="Content Placeholder 2">
            <a:extLst>
              <a:ext uri="{FF2B5EF4-FFF2-40B4-BE49-F238E27FC236}">
                <a16:creationId xmlns:a16="http://schemas.microsoft.com/office/drawing/2014/main" id="{AFCF495E-1A86-EA4F-9C7A-D987DF95156B}"/>
              </a:ext>
            </a:extLst>
          </p:cNvPr>
          <p:cNvSpPr>
            <a:spLocks noGrp="1"/>
          </p:cNvSpPr>
          <p:nvPr>
            <p:ph idx="1"/>
          </p:nvPr>
        </p:nvSpPr>
        <p:spPr>
          <a:xfrm>
            <a:off x="1133061" y="2638044"/>
            <a:ext cx="9939130" cy="3782634"/>
          </a:xfrm>
        </p:spPr>
        <p:txBody>
          <a:bodyPr>
            <a:normAutofit/>
          </a:bodyPr>
          <a:lstStyle/>
          <a:p>
            <a:r>
              <a:rPr lang="en-US" dirty="0" err="1"/>
              <a:t>Managememt</a:t>
            </a:r>
            <a:r>
              <a:rPr lang="en-US" dirty="0"/>
              <a:t> should involve correcting the metabolic abnormality and dealing with the mechanical problem :</a:t>
            </a:r>
          </a:p>
          <a:p>
            <a:r>
              <a:rPr lang="en-US" dirty="0"/>
              <a:t>*Conservative management :</a:t>
            </a:r>
          </a:p>
          <a:p>
            <a:r>
              <a:rPr lang="en-US" dirty="0">
                <a:solidFill>
                  <a:srgbClr val="292934"/>
                </a:solidFill>
              </a:rPr>
              <a:t>1- Nasogastric suction by  NG tube .</a:t>
            </a:r>
            <a:br>
              <a:rPr lang="en-US" dirty="0">
                <a:solidFill>
                  <a:srgbClr val="292934"/>
                </a:solidFill>
              </a:rPr>
            </a:br>
            <a:r>
              <a:rPr lang="en-US" dirty="0">
                <a:solidFill>
                  <a:srgbClr val="292934"/>
                </a:solidFill>
              </a:rPr>
              <a:t>2- Acid suppression by PPI .</a:t>
            </a:r>
            <a:br>
              <a:rPr lang="en-US" dirty="0">
                <a:solidFill>
                  <a:srgbClr val="292934"/>
                </a:solidFill>
              </a:rPr>
            </a:br>
            <a:r>
              <a:rPr lang="en-US" dirty="0">
                <a:solidFill>
                  <a:srgbClr val="292934"/>
                </a:solidFill>
              </a:rPr>
              <a:t>3- Fluid replacement </a:t>
            </a:r>
            <a:r>
              <a:rPr lang="en-US" dirty="0">
                <a:solidFill>
                  <a:srgbClr val="FF0000"/>
                </a:solidFill>
                <a:effectLst>
                  <a:outerShdw blurRad="38100" dist="38100" dir="2700000" rotWithShape="0">
                    <a:srgbClr val="000000">
                      <a:alpha val="43137"/>
                    </a:srgbClr>
                  </a:outerShdw>
                </a:effectLst>
              </a:rPr>
              <a:t>(( </a:t>
            </a:r>
            <a:r>
              <a:rPr lang="en-US" dirty="0">
                <a:solidFill>
                  <a:srgbClr val="292934"/>
                </a:solidFill>
              </a:rPr>
              <a:t>the patient should be rehydrated with intravenous isotonic saline with potassium supplementation</a:t>
            </a:r>
            <a:r>
              <a:rPr lang="en-US" dirty="0">
                <a:solidFill>
                  <a:srgbClr val="D2533C"/>
                </a:solidFill>
              </a:rPr>
              <a:t>. (</a:t>
            </a:r>
            <a:r>
              <a:rPr lang="en-US" sz="1600" dirty="0">
                <a:solidFill>
                  <a:srgbClr val="FF0000"/>
                </a:solidFill>
              </a:rPr>
              <a:t>Replacing the sodium chloride and water allows the kidney to correct the acid–base abnormality</a:t>
            </a:r>
            <a:r>
              <a:rPr lang="en-US" dirty="0">
                <a:solidFill>
                  <a:srgbClr val="292934"/>
                </a:solidFill>
              </a:rPr>
              <a:t>) .</a:t>
            </a:r>
          </a:p>
          <a:p>
            <a:r>
              <a:rPr lang="en-US" sz="2400" dirty="0">
                <a:solidFill>
                  <a:srgbClr val="292934"/>
                </a:solidFill>
              </a:rPr>
              <a:t>4- Correct the electrolyte abnormalities</a:t>
            </a:r>
            <a:endParaRPr lang="en-US" dirty="0"/>
          </a:p>
          <a:p>
            <a:r>
              <a:rPr lang="en-US" dirty="0"/>
              <a:t>5-Eradication therapy of </a:t>
            </a:r>
            <a:r>
              <a:rPr lang="en-US" dirty="0" err="1"/>
              <a:t>H.pylori</a:t>
            </a:r>
            <a:endParaRPr lang="en-US" dirty="0"/>
          </a:p>
          <a:p>
            <a:endParaRPr lang="x-none" dirty="0"/>
          </a:p>
        </p:txBody>
      </p:sp>
    </p:spTree>
    <p:extLst>
      <p:ext uri="{BB962C8B-B14F-4D97-AF65-F5344CB8AC3E}">
        <p14:creationId xmlns:p14="http://schemas.microsoft.com/office/powerpoint/2010/main" val="127563737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BFFD5-E96A-374E-B181-B11C2B2BDF18}"/>
              </a:ext>
            </a:extLst>
          </p:cNvPr>
          <p:cNvSpPr>
            <a:spLocks noGrp="1"/>
          </p:cNvSpPr>
          <p:nvPr>
            <p:ph type="title"/>
          </p:nvPr>
        </p:nvSpPr>
        <p:spPr/>
        <p:txBody>
          <a:bodyPr/>
          <a:lstStyle/>
          <a:p>
            <a:r>
              <a:rPr lang="en-US" dirty="0">
                <a:solidFill>
                  <a:srgbClr val="FF0000"/>
                </a:solidFill>
              </a:rPr>
              <a:t>INTERVENTIONAL TREATMENT:</a:t>
            </a:r>
            <a:endParaRPr lang="x-none" dirty="0">
              <a:solidFill>
                <a:srgbClr val="FF0000"/>
              </a:solidFill>
            </a:endParaRPr>
          </a:p>
        </p:txBody>
      </p:sp>
      <p:sp>
        <p:nvSpPr>
          <p:cNvPr id="3" name="Content Placeholder 2">
            <a:extLst>
              <a:ext uri="{FF2B5EF4-FFF2-40B4-BE49-F238E27FC236}">
                <a16:creationId xmlns:a16="http://schemas.microsoft.com/office/drawing/2014/main" id="{C8DA79D7-A394-7B46-B559-482750932E06}"/>
              </a:ext>
            </a:extLst>
          </p:cNvPr>
          <p:cNvSpPr>
            <a:spLocks noGrp="1"/>
          </p:cNvSpPr>
          <p:nvPr>
            <p:ph idx="1"/>
          </p:nvPr>
        </p:nvSpPr>
        <p:spPr/>
        <p:txBody>
          <a:bodyPr/>
          <a:lstStyle/>
          <a:p>
            <a:r>
              <a:rPr lang="en-US" sz="2000" b="1" dirty="0">
                <a:solidFill>
                  <a:srgbClr val="FF0000"/>
                </a:solidFill>
              </a:rPr>
              <a:t> Endoscopic balloon dilatation</a:t>
            </a:r>
          </a:p>
          <a:p>
            <a:r>
              <a:rPr lang="en-US" sz="2000" dirty="0"/>
              <a:t>Multiple dilatations are required </a:t>
            </a:r>
          </a:p>
          <a:p>
            <a:r>
              <a:rPr lang="en-US" sz="2000" dirty="0"/>
              <a:t>Durable response seen in 70-80% of cases </a:t>
            </a:r>
          </a:p>
          <a:p>
            <a:r>
              <a:rPr lang="en-US" sz="2000" dirty="0"/>
              <a:t>Immediate improvement of symptoms </a:t>
            </a:r>
          </a:p>
          <a:p>
            <a:r>
              <a:rPr lang="en-US" sz="2000" dirty="0"/>
              <a:t>Perforation risk 3-7% </a:t>
            </a:r>
          </a:p>
          <a:p>
            <a:endParaRPr lang="x-none" dirty="0"/>
          </a:p>
        </p:txBody>
      </p:sp>
    </p:spTree>
    <p:extLst>
      <p:ext uri="{BB962C8B-B14F-4D97-AF65-F5344CB8AC3E}">
        <p14:creationId xmlns:p14="http://schemas.microsoft.com/office/powerpoint/2010/main" val="316172039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B152F-5D9B-CE33-0256-6EABE8A4EDBF}"/>
              </a:ext>
            </a:extLst>
          </p:cNvPr>
          <p:cNvSpPr>
            <a:spLocks noGrp="1"/>
          </p:cNvSpPr>
          <p:nvPr>
            <p:ph type="title"/>
          </p:nvPr>
        </p:nvSpPr>
        <p:spPr>
          <a:xfrm>
            <a:off x="373907" y="191297"/>
            <a:ext cx="7729728" cy="1188720"/>
          </a:xfrm>
        </p:spPr>
        <p:txBody>
          <a:bodyPr/>
          <a:lstStyle/>
          <a:p>
            <a:r>
              <a:rPr lang="en-US" dirty="0"/>
              <a:t>SURGICAL TREATMENT</a:t>
            </a:r>
          </a:p>
        </p:txBody>
      </p:sp>
      <p:sp>
        <p:nvSpPr>
          <p:cNvPr id="3" name="Content Placeholder 2">
            <a:extLst>
              <a:ext uri="{FF2B5EF4-FFF2-40B4-BE49-F238E27FC236}">
                <a16:creationId xmlns:a16="http://schemas.microsoft.com/office/drawing/2014/main" id="{609E1882-EFF9-0BDB-891F-A5E921A0A205}"/>
              </a:ext>
            </a:extLst>
          </p:cNvPr>
          <p:cNvSpPr>
            <a:spLocks noGrp="1"/>
          </p:cNvSpPr>
          <p:nvPr>
            <p:ph idx="1"/>
          </p:nvPr>
        </p:nvSpPr>
        <p:spPr>
          <a:xfrm>
            <a:off x="163797" y="1776653"/>
            <a:ext cx="4792516" cy="4027799"/>
          </a:xfrm>
        </p:spPr>
        <p:txBody>
          <a:bodyPr/>
          <a:lstStyle/>
          <a:p>
            <a:r>
              <a:rPr lang="en-US" dirty="0"/>
              <a:t>**Truncal Vagotomy -- Antrectomy &amp; </a:t>
            </a:r>
            <a:br>
              <a:rPr lang="en-US" dirty="0"/>
            </a:br>
            <a:r>
              <a:rPr lang="en-US" dirty="0" err="1"/>
              <a:t>Billroth</a:t>
            </a:r>
            <a:r>
              <a:rPr lang="en-US" dirty="0"/>
              <a:t> I Anastomosis</a:t>
            </a:r>
            <a:br>
              <a:rPr lang="en-US" dirty="0"/>
            </a:br>
            <a:br>
              <a:rPr lang="en-US" dirty="0"/>
            </a:br>
            <a:br>
              <a:rPr lang="en-US" dirty="0"/>
            </a:br>
            <a:r>
              <a:rPr lang="en-US" dirty="0"/>
              <a:t>**Truncal Vagotomy -- Antrectomy &amp; </a:t>
            </a:r>
            <a:br>
              <a:rPr lang="en-US" dirty="0"/>
            </a:br>
            <a:r>
              <a:rPr lang="en-US" dirty="0" err="1"/>
              <a:t>Billroth</a:t>
            </a:r>
            <a:r>
              <a:rPr lang="en-US" dirty="0"/>
              <a:t> II Anastomosis</a:t>
            </a:r>
            <a:br>
              <a:rPr lang="en-US" dirty="0"/>
            </a:br>
            <a:br>
              <a:rPr lang="en-US" dirty="0"/>
            </a:br>
            <a:br>
              <a:rPr lang="en-US" dirty="0"/>
            </a:br>
            <a:r>
              <a:rPr lang="en-US" dirty="0"/>
              <a:t>**Truncal Vagotomy -- Antrectomy &amp; </a:t>
            </a:r>
            <a:br>
              <a:rPr lang="en-US" dirty="0"/>
            </a:br>
            <a:r>
              <a:rPr lang="en-US" dirty="0"/>
              <a:t>Roux-en-Y Anastomosis</a:t>
            </a:r>
          </a:p>
          <a:p>
            <a:endParaRPr lang="en-US" dirty="0"/>
          </a:p>
        </p:txBody>
      </p:sp>
      <p:pic>
        <p:nvPicPr>
          <p:cNvPr id="4" name="Picture 3">
            <a:extLst>
              <a:ext uri="{FF2B5EF4-FFF2-40B4-BE49-F238E27FC236}">
                <a16:creationId xmlns:a16="http://schemas.microsoft.com/office/drawing/2014/main" id="{654C44C6-802D-1FBF-6353-42D0D2A165A4}"/>
              </a:ext>
            </a:extLst>
          </p:cNvPr>
          <p:cNvPicPr>
            <a:picLocks noChangeAspect="1"/>
          </p:cNvPicPr>
          <p:nvPr/>
        </p:nvPicPr>
        <p:blipFill>
          <a:blip r:embed="rId2"/>
          <a:stretch>
            <a:fillRect/>
          </a:stretch>
        </p:blipFill>
        <p:spPr>
          <a:xfrm>
            <a:off x="6467062" y="1559052"/>
            <a:ext cx="5724938" cy="2888412"/>
          </a:xfrm>
          <a:prstGeom prst="rect">
            <a:avLst/>
          </a:prstGeom>
        </p:spPr>
      </p:pic>
      <p:pic>
        <p:nvPicPr>
          <p:cNvPr id="5" name="Picture 4">
            <a:extLst>
              <a:ext uri="{FF2B5EF4-FFF2-40B4-BE49-F238E27FC236}">
                <a16:creationId xmlns:a16="http://schemas.microsoft.com/office/drawing/2014/main" id="{F49253D8-B88C-1B91-A5E8-19BA20FC4504}"/>
              </a:ext>
            </a:extLst>
          </p:cNvPr>
          <p:cNvPicPr>
            <a:picLocks noChangeAspect="1"/>
          </p:cNvPicPr>
          <p:nvPr/>
        </p:nvPicPr>
        <p:blipFill>
          <a:blip r:embed="rId3"/>
          <a:stretch>
            <a:fillRect/>
          </a:stretch>
        </p:blipFill>
        <p:spPr>
          <a:xfrm>
            <a:off x="6467063" y="4460716"/>
            <a:ext cx="5724938" cy="2219239"/>
          </a:xfrm>
          <a:prstGeom prst="rect">
            <a:avLst/>
          </a:prstGeom>
        </p:spPr>
      </p:pic>
    </p:spTree>
    <p:extLst>
      <p:ext uri="{BB962C8B-B14F-4D97-AF65-F5344CB8AC3E}">
        <p14:creationId xmlns:p14="http://schemas.microsoft.com/office/powerpoint/2010/main" val="88484375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F09A9-F6AE-7745-9BDC-2064AA3449CE}"/>
              </a:ext>
            </a:extLst>
          </p:cNvPr>
          <p:cNvSpPr>
            <a:spLocks noGrp="1"/>
          </p:cNvSpPr>
          <p:nvPr>
            <p:ph type="ctrTitle"/>
          </p:nvPr>
        </p:nvSpPr>
        <p:spPr/>
        <p:txBody>
          <a:bodyPr/>
          <a:lstStyle/>
          <a:p>
            <a:pPr algn="ctr" defTabSz="914400" rtl="1" eaLnBrk="1" latinLnBrk="0" hangingPunct="1">
              <a:lnSpc>
                <a:spcPct val="90000"/>
              </a:lnSpc>
              <a:spcBef>
                <a:spcPct val="0"/>
              </a:spcBef>
              <a:buNone/>
            </a:pPr>
            <a:r>
              <a:rPr lang="en-US" dirty="0"/>
              <a:t>Thank you </a:t>
            </a:r>
            <a:endParaRPr lang="x-none" dirty="0"/>
          </a:p>
        </p:txBody>
      </p:sp>
    </p:spTree>
    <p:extLst>
      <p:ext uri="{BB962C8B-B14F-4D97-AF65-F5344CB8AC3E}">
        <p14:creationId xmlns:p14="http://schemas.microsoft.com/office/powerpoint/2010/main" val="121001186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56324-3BAF-2745-8EB1-BAACAA7E90C2}"/>
              </a:ext>
            </a:extLst>
          </p:cNvPr>
          <p:cNvSpPr>
            <a:spLocks noGrp="1"/>
          </p:cNvSpPr>
          <p:nvPr>
            <p:ph type="title"/>
          </p:nvPr>
        </p:nvSpPr>
        <p:spPr/>
        <p:txBody>
          <a:bodyPr/>
          <a:lstStyle/>
          <a:p>
            <a:endParaRPr lang="x-none"/>
          </a:p>
        </p:txBody>
      </p:sp>
      <p:sp>
        <p:nvSpPr>
          <p:cNvPr id="3" name="Content Placeholder 2">
            <a:extLst>
              <a:ext uri="{FF2B5EF4-FFF2-40B4-BE49-F238E27FC236}">
                <a16:creationId xmlns:a16="http://schemas.microsoft.com/office/drawing/2014/main" id="{F7EBFB27-661C-494A-8116-B63A36AC7E17}"/>
              </a:ext>
            </a:extLst>
          </p:cNvPr>
          <p:cNvSpPr>
            <a:spLocks noGrp="1"/>
          </p:cNvSpPr>
          <p:nvPr>
            <p:ph idx="1"/>
          </p:nvPr>
        </p:nvSpPr>
        <p:spPr/>
        <p:txBody>
          <a:bodyPr/>
          <a:lstStyle/>
          <a:p>
            <a:endParaRPr lang="x-none"/>
          </a:p>
        </p:txBody>
      </p:sp>
    </p:spTree>
    <p:extLst>
      <p:ext uri="{BB962C8B-B14F-4D97-AF65-F5344CB8AC3E}">
        <p14:creationId xmlns:p14="http://schemas.microsoft.com/office/powerpoint/2010/main" val="16372268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920DA4C-50CC-DE4A-BE59-83D6B1516D94}"/>
              </a:ext>
            </a:extLst>
          </p:cNvPr>
          <p:cNvSpPr>
            <a:spLocks noGrp="1"/>
          </p:cNvSpPr>
          <p:nvPr>
            <p:ph idx="1"/>
          </p:nvPr>
        </p:nvSpPr>
        <p:spPr>
          <a:xfrm>
            <a:off x="1391478" y="1053548"/>
            <a:ext cx="8569386" cy="4686479"/>
          </a:xfrm>
        </p:spPr>
        <p:txBody>
          <a:bodyPr>
            <a:normAutofit/>
          </a:bodyPr>
          <a:lstStyle/>
          <a:p>
            <a:r>
              <a:rPr lang="en-US" sz="3200" dirty="0"/>
              <a:t>Duodenal ulcer:</a:t>
            </a:r>
          </a:p>
          <a:p>
            <a:r>
              <a:rPr lang="en-US" dirty="0"/>
              <a:t>bleeding from duodenal ulcer is four times more common than gastric. </a:t>
            </a:r>
            <a:endParaRPr lang="en-US" b="1" dirty="0"/>
          </a:p>
          <a:p>
            <a:r>
              <a:rPr lang="en-US" dirty="0"/>
              <a:t>Anteriorly  duodenal ulcers tend </a:t>
            </a:r>
            <a:r>
              <a:rPr lang="en-US" u="sng" dirty="0"/>
              <a:t>to perforate </a:t>
            </a:r>
          </a:p>
          <a:p>
            <a:r>
              <a:rPr lang="en-US" dirty="0"/>
              <a:t>posterior duodenal ulcers </a:t>
            </a:r>
            <a:r>
              <a:rPr lang="en-US" u="sng" dirty="0"/>
              <a:t>tend to bleed</a:t>
            </a:r>
            <a:r>
              <a:rPr lang="en-US" dirty="0"/>
              <a:t>?   </a:t>
            </a:r>
          </a:p>
          <a:p>
            <a:pPr marL="0" indent="0">
              <a:buNone/>
            </a:pPr>
            <a:r>
              <a:rPr lang="en-US" b="1" dirty="0"/>
              <a:t>    </a:t>
            </a:r>
            <a:r>
              <a:rPr lang="en-US" b="1" dirty="0">
                <a:solidFill>
                  <a:srgbClr val="FF0000"/>
                </a:solidFill>
              </a:rPr>
              <a:t>the gastroduodenal artery </a:t>
            </a:r>
          </a:p>
          <a:p>
            <a:pPr marL="0" indent="0">
              <a:buNone/>
            </a:pPr>
            <a:r>
              <a:rPr lang="en-US" b="1" dirty="0"/>
              <a:t>kissing ulcer :A pair of ulcers on opposite sides of a tubular structure (anterior, posterior</a:t>
            </a:r>
            <a:endParaRPr lang="en-US" b="1" dirty="0">
              <a:solidFill>
                <a:srgbClr val="FF0000"/>
              </a:solidFill>
            </a:endParaRPr>
          </a:p>
          <a:p>
            <a:endParaRPr lang="x-none" dirty="0"/>
          </a:p>
        </p:txBody>
      </p:sp>
      <p:pic>
        <p:nvPicPr>
          <p:cNvPr id="5" name="Picture 4">
            <a:extLst>
              <a:ext uri="{FF2B5EF4-FFF2-40B4-BE49-F238E27FC236}">
                <a16:creationId xmlns:a16="http://schemas.microsoft.com/office/drawing/2014/main" id="{C9443181-8E68-FE45-9903-CC947DA2D3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8836" y="3861787"/>
            <a:ext cx="4611481" cy="2849732"/>
          </a:xfrm>
          <a:prstGeom prst="rect">
            <a:avLst/>
          </a:prstGeom>
        </p:spPr>
      </p:pic>
    </p:spTree>
    <p:extLst>
      <p:ext uri="{BB962C8B-B14F-4D97-AF65-F5344CB8AC3E}">
        <p14:creationId xmlns:p14="http://schemas.microsoft.com/office/powerpoint/2010/main" val="21944894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4FB4E1-0D7F-204B-B4EE-6E9EA9551333}"/>
              </a:ext>
            </a:extLst>
          </p:cNvPr>
          <p:cNvSpPr>
            <a:spLocks noGrp="1"/>
          </p:cNvSpPr>
          <p:nvPr>
            <p:ph idx="1"/>
          </p:nvPr>
        </p:nvSpPr>
        <p:spPr>
          <a:xfrm>
            <a:off x="1674543" y="1375774"/>
            <a:ext cx="8433551" cy="3101983"/>
          </a:xfrm>
        </p:spPr>
        <p:txBody>
          <a:bodyPr>
            <a:normAutofit fontScale="92500" lnSpcReduction="20000"/>
          </a:bodyPr>
          <a:lstStyle/>
          <a:p>
            <a:r>
              <a:rPr lang="en-US" sz="4300" dirty="0"/>
              <a:t>Gastric ulcer:</a:t>
            </a:r>
          </a:p>
          <a:p>
            <a:r>
              <a:rPr lang="en-US" sz="2400" dirty="0"/>
              <a:t>Most common sites are the </a:t>
            </a:r>
            <a:r>
              <a:rPr lang="en-US" sz="2400" dirty="0">
                <a:solidFill>
                  <a:srgbClr val="FF0000"/>
                </a:solidFill>
              </a:rPr>
              <a:t>lesser curvature of stomach </a:t>
            </a:r>
          </a:p>
          <a:p>
            <a:endParaRPr lang="en-US" sz="2400" dirty="0">
              <a:solidFill>
                <a:srgbClr val="FF0000"/>
              </a:solidFill>
            </a:endParaRPr>
          </a:p>
          <a:p>
            <a:r>
              <a:rPr lang="en-US" sz="2400" dirty="0"/>
              <a:t>a gastric ulcer on the lesser curvature of the stomach eroding into the </a:t>
            </a:r>
            <a:r>
              <a:rPr lang="en-US" sz="2400" dirty="0">
                <a:solidFill>
                  <a:srgbClr val="FF0000"/>
                </a:solidFill>
              </a:rPr>
              <a:t>left gastric artery</a:t>
            </a:r>
          </a:p>
          <a:p>
            <a:endParaRPr lang="en-US" sz="2400" dirty="0">
              <a:solidFill>
                <a:srgbClr val="FF0000"/>
              </a:solidFill>
            </a:endParaRPr>
          </a:p>
          <a:p>
            <a:r>
              <a:rPr lang="en-US" sz="2400" dirty="0"/>
              <a:t>Large chronic ulcers may erode </a:t>
            </a:r>
            <a:r>
              <a:rPr lang="en-US" sz="2400" b="1" u="sng" dirty="0"/>
              <a:t>posteriorly</a:t>
            </a:r>
            <a:r>
              <a:rPr lang="en-US" sz="2400" dirty="0"/>
              <a:t> into the pancreas and, on other occasions, into major vessels such as the </a:t>
            </a:r>
            <a:r>
              <a:rPr lang="en-US" sz="2400" dirty="0">
                <a:solidFill>
                  <a:srgbClr val="FF0000"/>
                </a:solidFill>
              </a:rPr>
              <a:t>splenic artery.</a:t>
            </a:r>
          </a:p>
          <a:p>
            <a:endParaRPr lang="x-none" dirty="0"/>
          </a:p>
        </p:txBody>
      </p:sp>
      <p:pic>
        <p:nvPicPr>
          <p:cNvPr id="5" name="Picture 4">
            <a:extLst>
              <a:ext uri="{FF2B5EF4-FFF2-40B4-BE49-F238E27FC236}">
                <a16:creationId xmlns:a16="http://schemas.microsoft.com/office/drawing/2014/main" id="{D98B3E54-0938-4F4D-8E63-76E8E5DEAA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4247" y="4477757"/>
            <a:ext cx="3465995" cy="2270913"/>
          </a:xfrm>
          <a:prstGeom prst="rect">
            <a:avLst/>
          </a:prstGeom>
        </p:spPr>
      </p:pic>
    </p:spTree>
    <p:extLst>
      <p:ext uri="{BB962C8B-B14F-4D97-AF65-F5344CB8AC3E}">
        <p14:creationId xmlns:p14="http://schemas.microsoft.com/office/powerpoint/2010/main" val="2514767099"/>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docProps/app.xml><?xml version="1.0" encoding="utf-8"?>
<Properties xmlns="http://schemas.openxmlformats.org/officeDocument/2006/extended-properties" xmlns:vt="http://schemas.openxmlformats.org/officeDocument/2006/docPropsVTypes">
  <Template>{2E8583C9-5A69-0143-9316-92D7CB2C85A2}tf10001120</Template>
  <TotalTime>4619</TotalTime>
  <Words>3609</Words>
  <Application>Microsoft Office PowerPoint</Application>
  <PresentationFormat>Widescreen</PresentationFormat>
  <Paragraphs>416</Paragraphs>
  <Slides>78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78</vt:i4>
      </vt:variant>
    </vt:vector>
  </HeadingPairs>
  <TitlesOfParts>
    <vt:vector size="84" baseType="lpstr">
      <vt:lpstr>Arial</vt:lpstr>
      <vt:lpstr>Calibri</vt:lpstr>
      <vt:lpstr>Gill Sans</vt:lpstr>
      <vt:lpstr>Gill Sans MT</vt:lpstr>
      <vt:lpstr>Tahoma</vt:lpstr>
      <vt:lpstr>Parcel</vt:lpstr>
      <vt:lpstr>Complication of peptic ulcer  by: amro suhimat   abdalrhman tarawneh mais rawashdeh maya kasasbeh  </vt:lpstr>
      <vt:lpstr>The common complications of peptic ulcer are : </vt:lpstr>
      <vt:lpstr>Bleeding  by:amro suhimat </vt:lpstr>
      <vt:lpstr>PowerPoint Presentation</vt:lpstr>
      <vt:lpstr>introduction</vt:lpstr>
      <vt:lpstr>Ulcer:</vt:lpstr>
      <vt:lpstr>PowerPoint Presentation</vt:lpstr>
      <vt:lpstr>PowerPoint Presentation</vt:lpstr>
      <vt:lpstr>PowerPoint Presentation</vt:lpstr>
      <vt:lpstr>Presentation of a patient with bleeding PUD :  </vt:lpstr>
      <vt:lpstr> First presentation  </vt:lpstr>
      <vt:lpstr>PowerPoint Presentation</vt:lpstr>
      <vt:lpstr>PowerPoint Presentation</vt:lpstr>
      <vt:lpstr>Line of management</vt:lpstr>
      <vt:lpstr>resuscitation</vt:lpstr>
      <vt:lpstr>resuscitation</vt:lpstr>
      <vt:lpstr>treatment</vt:lpstr>
      <vt:lpstr>vasoconstrictor injection</vt:lpstr>
      <vt:lpstr>thermal electrocoagulation</vt:lpstr>
      <vt:lpstr>mechanical</vt:lpstr>
      <vt:lpstr>Interventioal radiology</vt:lpstr>
      <vt:lpstr>Indication of surgery</vt:lpstr>
      <vt:lpstr>surgry</vt:lpstr>
      <vt:lpstr>surgry</vt:lpstr>
      <vt:lpstr>Bleeding gastric ulcer: </vt:lpstr>
      <vt:lpstr>     PERFORATION   by : mais rawashdeh   </vt:lpstr>
      <vt:lpstr>perforation</vt:lpstr>
      <vt:lpstr>Gastric ulcer vs duodenal ulcer </vt:lpstr>
      <vt:lpstr>EPIDEMIOLOGY &amp; RISK FACTORS </vt:lpstr>
      <vt:lpstr>PowerPoint Presentation</vt:lpstr>
      <vt:lpstr>PowerPoint Presentation</vt:lpstr>
      <vt:lpstr>Stage 1 ( chemical peritonitis )</vt:lpstr>
      <vt:lpstr>   STAGE 2 (STAGE OF NEUTRALIZATION REACTION/ILLUSION/DILUTION)   </vt:lpstr>
      <vt:lpstr>Stage 3 (stage of septic peritonitis )</vt:lpstr>
      <vt:lpstr>   CLINICAL PRESENTATION (SYMPTOMS)   </vt:lpstr>
      <vt:lpstr>   CLINICAL PRESENTATION (SIGNS)   </vt:lpstr>
      <vt:lpstr>   CLINICAL PRESENTATION (SIGNS) CONTINUE..   </vt:lpstr>
      <vt:lpstr>notes</vt:lpstr>
      <vt:lpstr>   SUBACUTE PERFORATION   </vt:lpstr>
      <vt:lpstr>INVESTIGATION AND MANAGEMENT  by : maya kasasbeh</vt:lpstr>
      <vt:lpstr>INVESTIGATIONS:</vt:lpstr>
      <vt:lpstr>INVESTIGATIONS:</vt:lpstr>
      <vt:lpstr>Left lateral decubitus x-ray</vt:lpstr>
      <vt:lpstr>INVESTIGATIONS:</vt:lpstr>
      <vt:lpstr>CT SCAN</vt:lpstr>
      <vt:lpstr>INVESTIGATIONS:</vt:lpstr>
      <vt:lpstr>INVESTIGATIONS</vt:lpstr>
      <vt:lpstr>TREATMENT</vt:lpstr>
      <vt:lpstr>Duodenal ulcer</vt:lpstr>
      <vt:lpstr>Duodenal ulcer</vt:lpstr>
      <vt:lpstr>LAPAROSCOPIC OPERATION</vt:lpstr>
      <vt:lpstr>LAPAROTOMY OR LAPAROSCOPY …. HOW TO REPAIR DUP?? </vt:lpstr>
      <vt:lpstr>Gastric ulcer</vt:lpstr>
      <vt:lpstr>Conservative treatment</vt:lpstr>
      <vt:lpstr>PowerPoint Presentation</vt:lpstr>
      <vt:lpstr>OBSTRUCTION by : abdalrhman tarawneh </vt:lpstr>
      <vt:lpstr>GASTRIC OUTLET OBSTRUCTION:</vt:lpstr>
      <vt:lpstr>CAUSES</vt:lpstr>
      <vt:lpstr>OBSTRUCTION SECONDARY TO PUD</vt:lpstr>
      <vt:lpstr>CLINICAL PICTURE:</vt:lpstr>
      <vt:lpstr> Electrolyte disturbances </vt:lpstr>
      <vt:lpstr>LATER STAGE OF ELECTROLYTE CHANGE</vt:lpstr>
      <vt:lpstr>PowerPoint Presentation</vt:lpstr>
      <vt:lpstr>PARADOXICAL ACIDURIA</vt:lpstr>
      <vt:lpstr> Electrolyte disturbances: </vt:lpstr>
      <vt:lpstr>EXAMINATION</vt:lpstr>
      <vt:lpstr>INVESTIGATIONS </vt:lpstr>
      <vt:lpstr>PowerPoint Presentation</vt:lpstr>
      <vt:lpstr>INVEstigation</vt:lpstr>
      <vt:lpstr>Benign Gastric Outlet Obstruction</vt:lpstr>
      <vt:lpstr>Malignant Gastr Outlet Obstruction     ( Malignancy in pyloric region)</vt:lpstr>
      <vt:lpstr>CT</vt:lpstr>
      <vt:lpstr>OTHER INVESTIGATIONS</vt:lpstr>
      <vt:lpstr>MANAGEMENT</vt:lpstr>
      <vt:lpstr>INTERVENTIONAL TREATMENT:</vt:lpstr>
      <vt:lpstr>SURGICAL TREATMENT</vt:lpstr>
      <vt:lpstr>Thank you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PERFORATION</dc:title>
  <dc:creator>Mays mashhowr AlRawashdeh</dc:creator>
  <cp:lastModifiedBy>Abdel Rahman saber AlTarawneh</cp:lastModifiedBy>
  <cp:revision>88</cp:revision>
  <cp:lastPrinted>2022-10-16T18:31:35Z</cp:lastPrinted>
  <dcterms:created xsi:type="dcterms:W3CDTF">2022-10-15T18:09:10Z</dcterms:created>
  <dcterms:modified xsi:type="dcterms:W3CDTF">2022-10-22T23:42:13Z</dcterms:modified>
</cp:coreProperties>
</file>