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ink/ink23.xml" ContentType="application/inkml+xml"/>
  <Override PartName="/ppt/ink/ink16.xml" ContentType="application/inkml+xml"/>
  <Override PartName="/ppt/ink/ink15.xml" ContentType="application/inkml+xml"/>
  <Override PartName="/ppt/ink/ink14.xml" ContentType="application/inkml+xml"/>
  <Override PartName="/ppt/ink/ink13.xml" ContentType="application/inkml+xml"/>
  <Override PartName="/ppt/ink/ink22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4.xml" ContentType="application/inkml+xml"/>
  <Override PartName="/ppt/ink/ink25.xml" ContentType="application/inkml+xml"/>
  <Override PartName="/ppt/ink/ink21.xml" ContentType="application/inkml+xml"/>
  <Override PartName="/ppt/ink/ink20.xml" ContentType="application/inkml+xml"/>
  <Override PartName="/ppt/ink/ink11.xml" ContentType="application/inkml+xml"/>
  <Override PartName="/ppt/ink/ink12.xml" ContentType="application/inkml+xml"/>
  <Override PartName="/ppt/ink/ink9.xml" ContentType="application/inkml+xml"/>
  <Override PartName="/ppt/ink/ink10.xml" ContentType="application/inkml+xml"/>
  <Override PartName="/ppt/ink/ink2.xml" ContentType="application/inkml+xml"/>
  <Override PartName="/ppt/ink/ink1.xml" ContentType="application/inkml+xml"/>
  <Override PartName="/ppt/ink/ink3.xml" ContentType="application/inkml+xml"/>
  <Override PartName="/ppt/ink/ink8.xml" ContentType="application/inkml+xml"/>
  <Override PartName="/ppt/ink/ink7.xml" ContentType="application/inkml+xml"/>
  <Override PartName="/ppt/ink/ink4.xml" ContentType="application/inkml+xml"/>
  <Override PartName="/ppt/ink/ink6.xml" ContentType="application/inkml+xml"/>
  <Override PartName="/ppt/ink/ink5.xml" ContentType="application/inkml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76" r:id="rId9"/>
    <p:sldId id="282" r:id="rId10"/>
    <p:sldId id="277" r:id="rId11"/>
    <p:sldId id="278" r:id="rId12"/>
    <p:sldId id="267" r:id="rId13"/>
    <p:sldId id="273" r:id="rId14"/>
    <p:sldId id="279" r:id="rId15"/>
    <p:sldId id="280" r:id="rId16"/>
    <p:sldId id="281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11:23.19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0,17 176 0,-17-176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9.3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95 107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0,102 5 0,-102-5 0,0 0 0,89 12 0,-89-12 0,102 11 0,17 7 0,-119-18 0,140 18 0,7-5 0,13-2 0,1-4 0,4-3 0,-11-2 0,1-1 0,-2 0 0,-1-11 0,6-11 0,8 4 0,6 4 0,5 1 0,3 4 0,-3 1 0,2 0 0,1 2 0,2-2 0,-5-13 0,-7 2 0,-6 3 0,2 2 0,6 3 0,-2 4 0,1 1 0,-4 3 0,-7 3 0,-12 1 0,-9 0 0,-6 22 0,-62-11 0,-1-1 0,-12-1 0,-11-3 0,-3 4 0,-5 8 0,-49-12 0,7 0 0,4 0 0,9 0 0,-1-1 0,-2-4 0,-1 4 0,-3-3 0,-8 3 0,-6 1 0,-6 3 0,-12-1 0,-14-4 0,-12 2 0,-64-3 0,47-3 0,-63 1 0,-9-1 0,1-2 0,-10 1 0,-6 2 0,-4-8 0,-5-2 0,-15-3 0,-3 2 0,-2 2 0,-19-6 0,-6 3 0,0 0 0,-11 0 0,5 6 0,-13 2 0,16-1 0,-21 3 0,15 1 0,-19 3 0,-17 4 0,21 12 0,-5-7 0,117-8 0,5 4 0,9-1 0,12 0 0,21-1 0,15-4 0,13-2 0,11 1 0,11-5 0,9-1 0,3 0 0,6 5 0,-52 61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03.6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25 0,'0'0'0,"0"0"0,0 0 0,0 0 0,0 0 0,0 0 0,0 0 0,0 0 0,0 0 0,0 0 0,0 0 0,0 0 0,0 0 0,0 0 0,0 0 0,0 0 0,0 0 0,0 0 0,0 0 0,0 0 0,0 0 0,0 0 0,0 0 0,0 0 0,0 0 0,0 0 0,0 0 0,0 0 0,0 0 0,0 0 0,0 0 0,0 0 0,0 0 0,0 0 0,0 0 0,0 0 0,0 0 0,0 0 0,0 0 0,0 0 0,52-26 0,-52 26 0,0 0 0,86 0 0,-86 0 0,104 0 0,5 1 0,-109-1 0,122 1 0,6-4 0,10 12 0,1 6 0,5 3 0,6 5 0,-2-14 0,4-1 0,7-2 0,6-3 0,9 2 0,0-2 0,-1 1 0,-6-1 0,-2 0 0,-4 0 0,-9-3 0,-4 9 0,-69-1 0,6 0 0,-3 1 0,-7-4 0,3-2 0,-15-3 0,-14-1 0,-11-3 0,-11-1 0,-5 1 0,-7 1 0,-5 1 0,-4 0 0,-1 2 0,-2 0 0,1 0 0,-3 0 0,0 2 0,0 1 0,0 2 0,1 2 0,15 20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05.5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7518 164 0,'0'0'0,"0"0"0,0 0 0,0 0 0,0 0 0,0 0 0,0 0 0,0 0 0,0 0 0,0 0 0,0 0 0,0 0 0,0 0 0,0 0 0,0 0 0,0 0 0,0 0 0,0 0 0,0 0 0,0 0 0,0 0 0,0 0 0,0 0 0,0 0 0,-55-22 0,37 18 0,18 4 0,-33-6 0,-13-3 0,46 9 0,-53-14 0,-10-1 0,63 15 0,0 0 0,-69-14 0,69 14 0,-130-25 0,42 16 0,-66-6 0,12 6 0,58 6 0,-70 0 0,-8 2 0,16 2 0,-11-1 0,4 0 0,13 0 0,-23 1 0,-3 1 0,17 0 0,-4-1 0,-22-1 0,-1 0 0,-1 0 0,-6 0 0,4-1 0,-6 1 0,-1-1 0,4 2 0,2 0 0,2-1 0,3 1 0,6 0 0,1 1 0,-14 0 0,81-2 0,-83-1 0,9-1 0,-10-1 0,6 3 0,19 1 0,-8-3 0,13 7 0,6-2 0,1 2 0,68-1 0,-67 6 0,7-4 0,68-6 0,-8-3 0,0 1 0,9 0 0,-1 2 0,11 1 0,14-1 0,11 0 0,10 0 0,10-1 0,6-1 0,2-1 0,4 2 0,2 2 0,2 4 0,11 20 0,38 77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09.4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-1 100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0,62-21 0,-62 21 0,0 0 0,0 0 0,0 0 0,37 0 0,-37 0 0,0 0 0,0 0 0,89-1 0,-89 1 0,0 0 0,103 0 0,-103 0 0,0 0 0,117-2 0,-117 2 0,132-3 0,17-1 0,7-1 0,-5-2 0,26 2 0,-1 0 0,1 0 0,-3-1 0,-2-1 0,-4-1 0,-2 2 0,4 3 0,2-2 0,7 3 0,4 1 0,4 3 0,9 1 0,6 3 0,11 8 0,0 17 0,-14-4 0,-17-5 0,-91-11 0,2-2 0,-4 0 0,-5-2 0,-17-2 0,-2 0 0,-12-3 0,-11-1 0,-9-1 0,-6-1 0,-7-1 0,-2 0 0,-7 0 0,-2 0 0,-3 2 0,-3 2 0,-5 9 0,2-11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13.5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0-1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0,66 17 0,-66-17 0,0 0 0,76 0 0,-76 0 0,92 0 0,13 0 0,-105 0 0,112 2 0,14 1 0,-1 0 0,16-1 0,-9 1 0,15 1 0,11 2 0,2 1 0,-10-2 0,6 1 0,7 1 0,0 3 0,-6 1 0,6 2 0,4 6 0,5-9 0,6-3 0,-14-4 0,10 1 0,-12-1 0,5-1 0,-1 0 0,1 0 0,-1-1 0,-77-1 0,2-1 0,-19 0 0,-13 1 0,-14 2 0,-9-1 0,-6 1 0,-8-1 0,-2 2 0,-6-2 0,0 1 0,-14-2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15.00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4118 20 0,'0'0'0,"0"0"0,0 0 0,0 0 0,0 0 0,0 0 0,0 0 0,0 0 0,0 0 0,0 0 0,0 0 0,0 0 0,0 0 0,0 0 0,0 0 0,0 0 0,0 0 0,0 0 0,0 0 0,0 0 0,0 0 0,0 0 0,0 0 0,0 0 0,0 0 0,0 0 0,-65 11 0,65-11 0,0 0 0,-33 8 0,33-8 0,-46 0 0,-10-4 0,56 4 0,0 0 0,0 0 0,-115-5 0,115 5 0,0 0 0,-121-3 0,121 3 0,-128-6 0,-16-1 0,-13 0 0,-16 3 0,0 1 0,3 3 0,-12 1 0,0 3 0,-8 1 0,-2-1 0,-5 11 0,-1 4 0,-8-6 0,6-1 0,0-2 0,4-2 0,6 0 0,96-1 0,2-4 0,4-1 0,17 0 0,14 0 0,12-3 0,9 1 0,6 0 0,8 0 0,4 0 0,4-1 0,3 1 0,2 1 0,2 1 0,1 8 0,2 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17.2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10 0,'0'0'0,"0"0"0,0 0 0,0 0 0,0 0 0,0 0 0,0 0 0,0 0 0,0 0 0,0 0 0,0 0 0,0 0 0,0 0 0,0 0 0,0 0 0,0 0 0,0 0 0,0 0 0,0 0 0,0 0 0,0 0 0,0 0 0,0 0 0,0 0 0,0 0 0,0 0 0,0 0 0,0 0 0,0 0 0,0 0 0,0 0 0,0 0 0,0 0 0,0 0 0,0 0 0,0 0 0,0 0 0,0 0 0,0 0 0,0 0 0,0 0 0,82-8 0,-82 8 0,0 0 0,0 0 0,0 0 0,85 1 0,-85-1 0,0 0 0,0 0 0,111 1 0,-111-1 0,0 0 0,130-1 0,-130 1 0,144-1 0,1 0 0,5 1 0,9 1 0,4 0 0,-13 0 0,9-1 0,8 2 0,7-2 0,2 1 0,-7 0 0,-13 2 0,2 1 0,-12 1 0,-12-1 0,-61-1 0,0 0 0,45 2 0,2 3 0,-1-1 0,3 5 0,7 0 0,21-2 0,11 0 0,5-1 0,0-2 0,-82-4 0,-2 0 0,-14-1 0,-14-1 0,-12 2 0,-8-2 0,-9 0 0,-5 0 0,-4-1 0,-3 1 0,-4-1 0,0 2 0,-4 0 0,0 0 0,-2-1 0,0 0 0,-1 1 0,0-2 0,-1 2 0,0-1 0,1 0 0,-1-1 0,0 0 0,-1 0 0,0 0 0,0 0 0,0 0 0,0 0 0,0 0 0,1 0 0,0 0 0,-8 0 0,3 0 0,2 0 0,2 0 0,0 0 0,1 0 0,1 0 0,1 0 0,2-1 0,0 0 0,1 0 0,0 0 0,1 1 0,1 0 0,3-1 0,-8-1 0,5 0 0,-8 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0.4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3262 30 0,'0'0'0,"0"0"0,0 0 0,0 0 0,0 0 0,0 0 0,0 0 0,0 0 0,0 0 0,0 0 0,0 0 0,0 0 0,0 0 0,0 0 0,0 0 0,0 0 0,0 0 0,0 0 0,0 0 0,0 0 0,0 0 0,0 0 0,0 0 0,0 0 0,0 0 0,0 0 0,0 0 0,0 0 0,0 0 0,0 0 0,0 0 0,0 0 0,0 0 0,0 0 0,0 0 0,0 0 0,0 0 0,0 0 0,0 0 0,0 0 0,0 0 0,-80-1 0,80 1 0,0 0 0,0 0 0,0 0 0,-23 2 0,23-2 0,0 0 0,0 0 0,-38 3 0,38-3 0,0 0 0,-46 6 0,46-6 0,-56 6 0,-10-1 0,66-5 0,0 0 0,-69 3 0,69-3 0,-72 1 0,-7-4 0,-3 0 0,-75-5 0,9 0 0,11 2 0,9 1 0,3 1 0,52 1 0,-69-1 0,68 3 0,-73-1 0,7 1 0,67-2 0,-2 1 0,-8 1 0,-65 0 0,71 1 0,-5 2 0,-4-2 0,-1 0 0,1 1 0,1 0 0,-1 2 0,10-1 0,3 0 0,10 2 0,11-1 0,10-1 0,9-1 0,6 1 0,6-3 0,9 1 0,3 2 0,5 0 0,4-2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2.0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166-1 0,'0'0'0,"0"0"0,0 0 0,-64 23 0,47-17 0,17-6 0,0 0 0,0 0 0,0 0 0,0 0 0,0 0 0,0 0 0,0 0 0,0 0 0,0 0 0,0 0 0,0 0 0,0 0 0,0 0 0,-16 6 0,16-6 0,0 0 0,0 0 0,0 0 0,0 0 0,0 0 0,0 0 0,0 0 0,0 0 0,0 0 0,0 0 0,0 0 0,0 0 0,-17 6 0,17-6 0,0 0 0,0 0 0,0 0 0,0 0 0,0 0 0,0 0 0,0 0 0,0 0 0,0 0 0,0 0 0,0 0 0,-15 6 0,15-6 0,0 0 0,0 0 0,0 0 0,0 0 0,0 0 0,0 0 0,0 0 0,0 0 0,0 0 0,0 0 0,-14 5 0,14-5 0,0 0 0,0 0 0,0 0 0,0 0 0,0 0 0,0 0 0,0 0 0,0 0 0,0 0 0,-10 5 0,10-5 0,0 0 0,0 0 0,0 0 0,-7 3 0,7-3 0,0 0 0,0 0 0,0 0 0,0 0 0,0 0 0,0 0 0,0 0 0,-5 1 0,5-1 0,0 0 0,0 0 0,0 0 0,0 0 0,0 0 0,0 0 0,-2 1 0,2-1 0,0 0 0,0 0 0,0 0 0,0 0 0,0 0 0,-1 1 0,1-1 0,0 0 0,0 0 0,0 0 0,0 0 0,0 0 0,0 0 0,0 0 0,0 0 0,0 0 0,2 0 0,-2 0 0,0 0 0,0 0 0,11 11 0,-11-11 0,0 0 0,0 0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2.9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5987 0 0,'0'0'0,"0"0"0,0 0 0,0 0 0,0 0 0,0 0 0,0 0 0,0 0 0,0 0 0,0 0 0,0 0 0,0 0 0,0 0 0,0 0 0,0 0 0,0 0 0,0 0 0,0 0 0,0 0 0,0 0 0,0 0 0,0 0 0,-50 39 0,50-39 0,0 0 0,0 0 0,0 0 0,-27 10 0,27-10 0,0 0 0,0 0 0,-25 11 0,25-11 0,0 0 0,-38 10 0,38-10 0,-49 9 0,-10 1 0,59-10 0,0 0 0,-121 22 0,121-22 0,-131 18 0,4-11 0,3-10 0,-12-5 0,-13 0 0,4 0 0,-10 1 0,-5 0 0,7 3 0,-6 5 0,-7 1 0,-14-1 0,20-2 0,-3 2 0,-4 2 0,0 4 0,-2 1 0,1-2 0,3-3 0,-2 1 0,1-1 0,9 1 0,-3-5 0,-9-2 0,19-8 0,-9 1 0,6-1 0,6 2 0,-1 1 0,5 0 0,-12-1 0,9 2 0,65 4 0,-5-1 0,-1 2 0,4 3 0,11-1 0,12 1 0,12-1 0,10 0 0,9-1 0,6 0 0,7 0 0,3 1 0,5 0 0,1 1 0,4 4 0,3-5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11:07.1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16 73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0,-15-74 0,15 74 0,0 0 0,0 0 0,-2 0 0,2 0 0,0 0 0,0 0 0,0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5.4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3178 0 0,'0'0'0,"0"0"0,0 0 0,0 0 0,0 0 0,0 0 0,0 0 0,0 0 0,0 0 0,0 0 0,0 0 0,0 0 0,0 0 0,0 0 0,0 0 0,0 0 0,0 0 0,0 0 0,0 0 0,0 0 0,0 0 0,0 0 0,0 0 0,0 0 0,0 0 0,0 0 0,-84 16 0,84-16 0,-44 6 0,-10 10 0,54-16 0,0 0 0,-114 33 0,114-33 0,-114 17 0,-14 0 0,2-14 0,-16-12 0,-11-5 0,-10-2 0,-15 4 0,13 5 0,-2 0 0,-4 1 0,-25 3 0,8 1 0,-3 8 0,5 14 0,3-1 0,94-12 0,7-2 0,13 0 0,15-1 0,11 2 0,4-4 0,15-2 0,11-1 0,7 0 0,6 2 0,-8-2 0,4-1 0,63-15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26.9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4677 0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0,-62 32 0,62-32 0,0 0 0,0 0 0,-14 11 0,14-11 0,0 0 0,-15 11 0,15-11 0,-22 11 0,-1-2 0,23-9 0,0 0 0,0 0 0,0 0 0,0 0 0,0 0 0,-34 9 0,34-9 0,0 0 0,0 0 0,0 0 0,0 0 0,-40 7 0,40-7 0,0 0 0,0 0 0,0 0 0,-45 7 0,45-7 0,0 0 0,0 0 0,-51 5 0,51-5 0,0 0 0,-61 4 0,61-4 0,-115 6 0,36-4 0,-2 0 0,-67-2 0,-15-3 0,20 0 0,58 2 0,-69-3 0,60 3 0,-76-1 0,-6 0 0,20 0 0,68 0 0,-68 0 0,63 0 0,-81 3 0,70-2 0,-70 0 0,75 0 0,-77-2 0,23 1 0,68 0 0,-70 0 0,-12-1 0,20 1 0,1 2 0,68 1 0,-5 0 0,-2 0 0,-5 0 0,3 1 0,2 1 0,15-1 0,14 0 0,11-1 0,8-1 0,7 0 0,9-1 0,2 0 0,7 0 0,2 0 0,3 1 0,1 0 0,2 0 0,0 0 0,1 1 0,2 1 0,27 54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1.1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2739 9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0,-66-36 0,66 36 0,0 0 0,0 0 0,0 0 0,0 0 0,0 0 0,-60 36 0,60-36 0,0 0 0,0 0 0,0 0 0,0 0 0,-46 13 0,46-13 0,0 0 0,0 0 0,0 0 0,-48 12 0,48-12 0,0 0 0,0 0 0,-58 9 0,58-9 0,0 0 0,-112 16 0,112-16 0,-77 4 0,-71 3 0,-14-5 0,67-5 0,-71-1 0,-11 0 0,17 0 0,73 4 0,-75 0 0,71 0 0,-78 1 0,21 3 0,67-4 0,-3 1 0,-2-1 0,4 0 0,9 2 0,12-1 0,11 1 0,10-2 0,8 1 0,6-1 0,6-1 0,4 1 0,3 1 0,2-1 0,3 0 0,2 0 0,0 1 0,2-1 0,0 2 0,2-2 0,0 0 0,0 0 0,1 0 0,1 0 0,0 0 0,3 0 0,3 0 0,-6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3.7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6208 10 0,'0'0'0,"0"0"0,0 0 0,0 0 0,0 0 0,0 0 0,0 0 0,0 0 0,0 0 0,0 0 0,0 0 0,0 0 0,0 0 0,0 0 0,0 0 0,0 0 0,0 0 0,0 0 0,0 0 0,0 0 0,0 0 0,0 0 0,0 0 0,0 0 0,0 0 0,0 0 0,0 0 0,0 0 0,0 0 0,0 0 0,0 0 0,-56 30 0,56-30 0,0 0 0,-12 3 0,12-3 0,-16 2 0,-12 0 0,28-2 0,0 0 0,0 0 0,0 0 0,0 0 0,0 0 0,0 0 0,-22 4 0,22-4 0,0 0 0,0 0 0,0 0 0,0 0 0,0 0 0,-40 5 0,40-5 0,0 0 0,0 0 0,0 0 0,0 0 0,-49 5 0,49-5 0,0 0 0,0 0 0,0 0 0,-59 5 0,59-5 0,0 0 0,0 0 0,-65 5 0,65-5 0,0 0 0,-72 9 0,72-9 0,-76 10 0,-65 6 0,56-8 0,-1-1 0,-6 1 0,-68 5 0,-7-2 0,85-6 0,-74 4 0,9 0 0,67-5 0,-5 7 0,-66 10 0,-3-7 0,75-9 0,-6 0 0,-67 0 0,-10-5 0,78 0 0,3-3 0,-3-7 0,-63-6 0,72 8 0,-5 0 0,-7 0 0,0 1 0,7 2 0,-4 0 0,-63-4 0,69 5 0,-3 0 0,-1-1 0,-1-1 0,-2-1 0,-3-5 0,-1 0 0,-1-1 0,-1 0 0,-70-5 0,2 2 0,10 4 0,10 2 0,2 4 0,64 3 0,-64 1 0,-13 1 0,73 0 0,-65 1 0,-7 2 0,74-1 0,11 2 0,11-2 0,18 0 0,7-1 0,0-1 0,5 1 0,6 0 0,4-1 0,2 0 0,3 0 0,3 1 0,-1 0 0,3 0 0,0 0 0,2 1 0,1 1 0,2 0 0,2 8 0,-4-10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6.2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3889-1 0,'0'0'0,"0"0"0,0 0 0,0 0 0,0 0 0,0 0 0,0 0 0,0 0 0,0 0 0,0 0 0,0 0 0,0 0 0,0 0 0,0 0 0,0 0 0,0 0 0,-47 38 0,47-38 0,0 0 0,0 0 0,0 0 0,-4 3 0,4-3 0,0 0 0,0 0 0,-5 1 0,5-1 0,0 0 0,5 4 0,-5-4 0,-25 1 0,-3 2 0,28-3 0,0 0 0,-35 1 0,35-1 0,-20 0 0,-18 2 0,38-2 0,0 0 0,-48 0 0,48 0 0,-57 2 0,-9 0 0,66-2 0,-124 3 0,-14 0 0,66-2 0,-7 0 0,-59 1 0,56-1 0,-4-1 0,-4 1 0,-2-2 0,0 1 0,-3 3 0,1 2 0,-1 2 0,-67 2 0,82-6 0,-67 5 0,66-2 0,-4-3 0,-77 1 0,17 0 0,-1 0 0,9 0 0,-9-2 0,0 1 0,0 3 0,-6 8 0,67 1 0,0-1 0,2-2 0,15-2 0,12-1 0,14-4 0,8 0 0,8-1 0,9 1 0,6 3 0,105-43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8:37.6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4193-1 0,'0'0'0,"0"0"0,0 0 0,0 0 0,0 0 0,0 0 0,0 0 0,0 0 0,0 0 0,0 0 0,0 0 0,0 0 0,0 0 0,0 0 0,0 0 0,0 0 0,0 0 0,0 0 0,0 0 0,0 0 0,0 0 0,0 0 0,0 0 0,0 0 0,0 0 0,0 0 0,0 0 0,0 0 0,0 0 0,0 0 0,0 0 0,0 0 0,0 0 0,0 0 0,-78 37 0,78-37 0,-73 26 0,19-15 0,54-11 0,0 0 0,0 0 0,-60 11 0,60-11 0,0 0 0,-118 23 0,118-23 0,-89 16 0,-78 12 0,14-10 0,-16-6 0,-7-2 0,-2-4 0,-3 1 0,-9-2 0,23 0 0,9 0 0,-8 6 0,-8 14 0,19-6 0,8-4 0,-24-5 0,13-5 0,11-3 0,48-2 0,-69-2 0,65 0 0,-58-6 0,79-6 0,-1 0 0,-1 2 0,18 1 0,15 2 0,10 2 0,3 0 0,9 0 0,8 2 0,0 2 0,8 2 0,9 11 0,4-10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3:30.2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 0,'0'0'0,"0"0"0,0 0 0,0 0 0,0 0 0,0 0 0,0 0 0,0 0 0,0 0 0,0 0 0,0 0 0,0 0 0,39 86 0,-39-86 0,0 0 0,0 0 0,0 0 0,0 0 0,0 0 0,9 26 0,-9-26 0,0 0 0,0 0 0,0 0 0,0 0 0,6 26 0,-6-26 0,0 0 0,0 0 0,0 0 0,7 22 0,-7-22 0,0 0 0,0 0 0,7 18 0,-7-18 0,0 0 0,33 72 0,-33-72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4:41.7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4206 73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0,-49-57 0,49 57 0,0 0 0,0 0 0,0 0 0,0 0 0,0 0 0,0 0 0,0 0 0,0 0 0,0 0 0,0 0 0,-22-2 0,22 2 0,0 0 0,0 0 0,0 0 0,0 0 0,0 0 0,0 0 0,0 0 0,0 0 0,0 0 0,-26-4 0,26 4 0,0 0 0,0 0 0,0 0 0,0 0 0,0 0 0,0 0 0,0 0 0,0 0 0,-30 0 0,30 0 0,0 0 0,0 0 0,0 0 0,0 0 0,0 0 0,0 0 0,0 0 0,-32 0 0,32 0 0,0 0 0,0 0 0,0 0 0,0 0 0,0 0 0,0 0 0,-37-2 0,37 2 0,0 0 0,0 0 0,0 0 0,0 0 0,-42 0 0,42 0 0,0 0 0,0 0 0,0 0 0,0 0 0,-61 0 0,61 0 0,0 0 0,0 0 0,0 0 0,-47 0 0,47 0 0,0 0 0,0 0 0,-40 0 0,40 0 0,0 0 0,-48 1 0,48-1 0,-59 1 0,9 0 0,-6 9 0,-7 6 0,-3-2 0,9-2 0,-8-1 0,-5-2 0,-5-2 0,-3-2 0,7 0 0,3-1 0,-6-1 0,-5 0 0,-2-1 0,-2-1 0,-2 0 0,-2 0 0,-68 0 0,72-1 0,4 0 0,-1 0 0,-4 0 0,-69 0 0,74 0 0,0-1 0,-1 0 0,-2 1 0,3 0 0,-2-1 0,6 1 0,-5-1 0,-5 1 0,-1-2 0,-2 1 0,1 0 0,-1 0 0,0 0 0,12 1 0,-5 0 0,1 0 0,-2 1 0,10 1 0,2 0 0,12 1 0,11-1 0,9 1 0,8-3 0,6-1 0,4 0 0,6 0 0,4 1 0,4-1 0,3 0 0,0 2 0,2 0 0,0 0 0,3 8 0,-2-9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49.5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0-1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0,67 35 0,-67-35 0,0 0 0,31-3 0,-31 3 0,39 0 0,8 3 0,-47-3 0,0 0 0,76 9 0,-76-9 0,51 4 0,7 1 0,-58-5 0,121 9 0,2-5 0,-56-2 0,66-1 0,-7-1 0,-46-1 0,-2-1 0,73-1 0,-12 0 0,4-2 0,-2 0 0,1-1 0,-56 3 0,78-7 0,-1 13 0,2-3 0,-11 2 0,8-1 0,2-1 0,5 0 0,-7-6 0,2 2 0,-9 6 0,-14 3 0,-70 0 0,3 1 0,-1 1 0,-12 2 0,-13-3 0,-8 1 0,-10-5 0,-1 9 0,-5 8 0,-5-7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0.8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0 206 0,'0'0'0,"0"0"0,0 0 0,0 0 0,0 0 0,0 0 0,0 0 0,0 0 0,0 0 0,0 0 0,0 0 0,0 0 0,0 0 0,0 0 0,0 0 0,0 0 0,0 0 0,0 0 0,0 0 0,0 0 0,0 0 0,0 0 0,0 0 0,0 0 0,0 0 0,0 0 0,0 0 0,0 0 0,119-5 0,-119 5 0,0 0 0,0 0 0,0 0 0,85-10 0,-85 10 0,0 0 0,0 0 0,112-17 0,-112 17 0,0 0 0,116-22 0,-116 22 0,133-22 0,17 8 0,8 4 0,-16 2 0,22 1 0,5 1 0,1 1 0,4-5 0,5-7 0,-1 0 0,0 0 0,-13 4 0,8 4 0,1 4 0,0 7 0,0 6 0,-85-2 0,-2 1 0,-1-4 0,-19-3 0,-14-3 0,-9-1 0,-9 1 0,-8 0 0,-6 4 0,-5 4 0,0 11 0,-11-6 0,-5-10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3.19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0 161 0,'0'0'0,"0"0"0,0 0 0,0 0 0,0 0 0,0 0 0,0 0 0,0 0 0,0 0 0,0 0 0,0 0 0,0 0 0,0 0 0,0 0 0,0 0 0,0 0 0,0 0 0,0 0 0,0 0 0,0 0 0,0 0 0,84-36 0,-9 32 0,-75 4 0,0 0 0,0 0 0,0 0 0,93-2 0,-93 2 0,0 0 0,0 0 0,56-1 0,-56 1 0,0 0 0,118-2 0,-118 2 0,130-2 0,-3 1 0,5 2 0,0-12 0,36-11 0,-62 9 0,46-14 0,7 14 0,4 3 0,8 5 0,1 3 0,3 0 0,3-2 0,-9 17 0,7 12 0,-81-13 0,-3-1 0,66 6 0,-78-10 0,-2-2 0,-15 0 0,-10-4 0,-15 2 0,-2 3 0,3 1 0,-23 3 0,-15-4 0,12-2 0,-6 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4.4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8 0,'0'0'0,"0"0"0,0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0,0 0 0,82-18 0,-82 18 0,0 0 0,0 0 0,0 0 0,0 0 0,44 3 0,-44-3 0,0 0 0,0 0 0,0 0 0,101 5 0,-101-5 0,0 0 0,0 0 0,106 5 0,-106-5 0,0 0 0,107 5 0,-107-5 0,115 6 0,7-3 0,-2 1 0,11-2 0,-3 1 0,10-1 0,4 0 0,-65-1 0,75 2 0,15-2 0,2 0 0,3 0 0,0-2 0,1 1 0,2 1 0,0 1 0,5 0 0,2 16 0,0 13 0,-86-19 0,3-2 0,-17-1 0,-18-2 0,-14-1 0,-11-3 0,-10 0 0,-6 0 0,-6-2 0,-2 0 0,-5 2 0,-2-1 0,0-3 0,-2 2 0,-2 1 0,-4-2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1" max="32767" units="cm"/>
          <inkml:channel name="Y" type="integer" min="1" max="32767" units="cm"/>
          <inkml:channel name="F" type="integer" min="1" max="32767" units="dev"/>
        </inkml:traceFormat>
        <inkml:channelProperties>
          <inkml:channelProperty channel="X" name="resolution" value="1612.5" units="1/cm"/>
          <inkml:channelProperty channel="Y" name="resolution" value="2150" units="1/cm"/>
          <inkml:channelProperty channel="F" name="resolution" value="0" units="1/dev"/>
        </inkml:channelProperties>
      </inkml:inkSource>
      <inkml:timestamp xml:id="ts0" timeString="2015-02-10T06:47:57.7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4431 37 0,'0'0'0,"0"0"0,0 0 0,0 0 0,0 0 0,0 0 0,0 0 0,0 0 0,0 0 0,0 0 0,0 0 0,0 0 0,0 0 0,0 0 0,0 0 0,0 0 0,0 0 0,0 0 0,0 0 0,0 0 0,0 0 0,0 0 0,0 0 0,0 0 0,0 0 0,0 0 0,0 0 0,-135-7 0,135 7 0,0 0 0,0 0 0,-110-1 0,110 1 0,0 0 0,-117 0 0,117 0 0,-130-2 0,6 1 0,-18 0 0,-13-2 0,-11 2 0,-4 0 0,-6 1 0,-4 0 0,-7 0 0,-5-1 0,-12 1 0,4 0 0,-1 0 0,1 1 0,0-1 0,-2 1 0,13-2 0,-14 17 0,18 9 0,9-1 0,84-15 0,-3-1 0,10-2 0,16-2 0,16-1 0,11 0 0,13 1 0,9-3 0,18 1 0,49 1 0,29-1 0,32 0 0,19 1 0,25 1 0,13 0 0,19-1 0,11 7 0,15-2 0,9-5 0,9-6 0,4-1 0,-1 3 0,-1 0 0,5-2 0,-1 0 0,-3 0 0,-17 3 0,-18 0 0,-22 0 0,-87-1 0,-6 1 0,-12 1 0,-15-2 0,-15 0 0,-8 0 0,-10 1 0,-3 1 0,-3 1 0,46 10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6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2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9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95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9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0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8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06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E8C5164-6580-41C3-93DA-F088CBE744CE}" type="datetimeFigureOut">
              <a:rPr lang="en-US" smtClean="0"/>
              <a:pPr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71C8674-A847-4312-9D97-AB693050BA0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15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emf"/><Relationship Id="rId5" Type="http://schemas.openxmlformats.org/officeDocument/2006/relationships/customXml" Target="../ink/ink4.xml"/><Relationship Id="rId4" Type="http://schemas.openxmlformats.org/officeDocument/2006/relationships/image" Target="../media/image38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emf"/><Relationship Id="rId13" Type="http://schemas.openxmlformats.org/officeDocument/2006/relationships/customXml" Target="../ink/ink10.xml"/><Relationship Id="rId18" Type="http://schemas.openxmlformats.org/officeDocument/2006/relationships/image" Target="../media/image54.emf"/><Relationship Id="rId26" Type="http://schemas.openxmlformats.org/officeDocument/2006/relationships/image" Target="../media/image58.emf"/><Relationship Id="rId39" Type="http://schemas.openxmlformats.org/officeDocument/2006/relationships/customXml" Target="../ink/ink23.xml"/><Relationship Id="rId3" Type="http://schemas.openxmlformats.org/officeDocument/2006/relationships/customXml" Target="../ink/ink5.xml"/><Relationship Id="rId21" Type="http://schemas.openxmlformats.org/officeDocument/2006/relationships/customXml" Target="../ink/ink14.xml"/><Relationship Id="rId34" Type="http://schemas.openxmlformats.org/officeDocument/2006/relationships/image" Target="../media/image62.emf"/><Relationship Id="rId42" Type="http://schemas.openxmlformats.org/officeDocument/2006/relationships/image" Target="../media/image66.emf"/><Relationship Id="rId7" Type="http://schemas.openxmlformats.org/officeDocument/2006/relationships/customXml" Target="../ink/ink7.xml"/><Relationship Id="rId12" Type="http://schemas.openxmlformats.org/officeDocument/2006/relationships/image" Target="../media/image51.emf"/><Relationship Id="rId17" Type="http://schemas.openxmlformats.org/officeDocument/2006/relationships/customXml" Target="../ink/ink12.xml"/><Relationship Id="rId25" Type="http://schemas.openxmlformats.org/officeDocument/2006/relationships/customXml" Target="../ink/ink16.xml"/><Relationship Id="rId33" Type="http://schemas.openxmlformats.org/officeDocument/2006/relationships/customXml" Target="../ink/ink20.xml"/><Relationship Id="rId38" Type="http://schemas.openxmlformats.org/officeDocument/2006/relationships/image" Target="../media/image64.emf"/><Relationship Id="rId2" Type="http://schemas.openxmlformats.org/officeDocument/2006/relationships/image" Target="../media/image4.emf"/><Relationship Id="rId16" Type="http://schemas.openxmlformats.org/officeDocument/2006/relationships/image" Target="../media/image53.emf"/><Relationship Id="rId20" Type="http://schemas.openxmlformats.org/officeDocument/2006/relationships/image" Target="../media/image55.emf"/><Relationship Id="rId29" Type="http://schemas.openxmlformats.org/officeDocument/2006/relationships/customXml" Target="../ink/ink18.xml"/><Relationship Id="rId41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emf"/><Relationship Id="rId11" Type="http://schemas.openxmlformats.org/officeDocument/2006/relationships/customXml" Target="../ink/ink9.xml"/><Relationship Id="rId24" Type="http://schemas.openxmlformats.org/officeDocument/2006/relationships/image" Target="../media/image57.emf"/><Relationship Id="rId32" Type="http://schemas.openxmlformats.org/officeDocument/2006/relationships/image" Target="../media/image61.emf"/><Relationship Id="rId37" Type="http://schemas.openxmlformats.org/officeDocument/2006/relationships/customXml" Target="../ink/ink22.xml"/><Relationship Id="rId40" Type="http://schemas.openxmlformats.org/officeDocument/2006/relationships/image" Target="../media/image65.emf"/><Relationship Id="rId5" Type="http://schemas.openxmlformats.org/officeDocument/2006/relationships/customXml" Target="../ink/ink6.xml"/><Relationship Id="rId15" Type="http://schemas.openxmlformats.org/officeDocument/2006/relationships/customXml" Target="../ink/ink11.xml"/><Relationship Id="rId23" Type="http://schemas.openxmlformats.org/officeDocument/2006/relationships/customXml" Target="../ink/ink15.xml"/><Relationship Id="rId28" Type="http://schemas.openxmlformats.org/officeDocument/2006/relationships/image" Target="../media/image59.emf"/><Relationship Id="rId36" Type="http://schemas.openxmlformats.org/officeDocument/2006/relationships/image" Target="../media/image63.emf"/><Relationship Id="rId10" Type="http://schemas.openxmlformats.org/officeDocument/2006/relationships/image" Target="../media/image50.emf"/><Relationship Id="rId19" Type="http://schemas.openxmlformats.org/officeDocument/2006/relationships/customXml" Target="../ink/ink13.xml"/><Relationship Id="rId31" Type="http://schemas.openxmlformats.org/officeDocument/2006/relationships/customXml" Target="../ink/ink19.xml"/><Relationship Id="rId44" Type="http://schemas.openxmlformats.org/officeDocument/2006/relationships/image" Target="../media/image67.emf"/><Relationship Id="rId4" Type="http://schemas.openxmlformats.org/officeDocument/2006/relationships/image" Target="../media/image47.emf"/><Relationship Id="rId9" Type="http://schemas.openxmlformats.org/officeDocument/2006/relationships/customXml" Target="../ink/ink8.xml"/><Relationship Id="rId14" Type="http://schemas.openxmlformats.org/officeDocument/2006/relationships/image" Target="../media/image52.emf"/><Relationship Id="rId22" Type="http://schemas.openxmlformats.org/officeDocument/2006/relationships/image" Target="../media/image56.emf"/><Relationship Id="rId27" Type="http://schemas.openxmlformats.org/officeDocument/2006/relationships/customXml" Target="../ink/ink17.xml"/><Relationship Id="rId30" Type="http://schemas.openxmlformats.org/officeDocument/2006/relationships/image" Target="../media/image60.emf"/><Relationship Id="rId35" Type="http://schemas.openxmlformats.org/officeDocument/2006/relationships/customXml" Target="../ink/ink21.xml"/><Relationship Id="rId43" Type="http://schemas.openxmlformats.org/officeDocument/2006/relationships/customXml" Target="../ink/ink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10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Drugs Used During Pregnancy &amp; Lactation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8999" y="4999931"/>
            <a:ext cx="3450771" cy="1463040"/>
          </a:xfrm>
        </p:spPr>
        <p:txBody>
          <a:bodyPr>
            <a:normAutofit/>
          </a:bodyPr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6033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Principles of teratology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948" y="2286000"/>
            <a:ext cx="9720073" cy="402336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Teratogens </a:t>
            </a:r>
            <a:r>
              <a:rPr lang="en-US" sz="2400" dirty="0">
                <a:latin typeface="Palatino-Roman"/>
              </a:rPr>
              <a:t>act with specificity. A teratogen produces a specific abnormality or constellation of </a:t>
            </a:r>
            <a:r>
              <a:rPr lang="en-US" sz="2400" dirty="0" smtClean="0">
                <a:latin typeface="Palatino-Roman"/>
              </a:rPr>
              <a:t>abnormalities. </a:t>
            </a:r>
            <a:r>
              <a:rPr lang="en-US" sz="2400" dirty="0" err="1" smtClean="0">
                <a:latin typeface="Palatino-Roman"/>
              </a:rPr>
              <a:t>Eg</a:t>
            </a:r>
            <a:r>
              <a:rPr lang="en-US" sz="2400" dirty="0" smtClean="0">
                <a:latin typeface="Palatino-Roman"/>
              </a:rPr>
              <a:t>. </a:t>
            </a:r>
            <a:r>
              <a:rPr lang="en-US" sz="2400" dirty="0">
                <a:latin typeface="Palatino-Roman"/>
              </a:rPr>
              <a:t>thalidomide produces </a:t>
            </a:r>
            <a:r>
              <a:rPr lang="en-US" sz="2400" dirty="0" err="1">
                <a:latin typeface="Palatino-Roman"/>
              </a:rPr>
              <a:t>phocomelia</a:t>
            </a:r>
            <a:r>
              <a:rPr lang="en-US" sz="2400" dirty="0">
                <a:latin typeface="Palatino-Roman"/>
              </a:rPr>
              <a:t>, and </a:t>
            </a:r>
            <a:r>
              <a:rPr lang="en-US" sz="2400" dirty="0" err="1">
                <a:latin typeface="Palatino-Roman"/>
              </a:rPr>
              <a:t>valproic</a:t>
            </a:r>
            <a:r>
              <a:rPr lang="en-US" sz="2400" dirty="0">
                <a:latin typeface="Palatino-Roman"/>
              </a:rPr>
              <a:t> acid produces neural tube defects</a:t>
            </a:r>
            <a:r>
              <a:rPr lang="en-US" sz="2400" dirty="0" smtClean="0">
                <a:latin typeface="Palatino-Roman"/>
              </a:rPr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Teratogens </a:t>
            </a:r>
            <a:r>
              <a:rPr lang="en-US" sz="2400" dirty="0">
                <a:latin typeface="Palatino-Roman"/>
              </a:rPr>
              <a:t>demonstrate </a:t>
            </a:r>
            <a:r>
              <a:rPr lang="en-US" sz="2400" dirty="0" smtClean="0">
                <a:latin typeface="Palatino-Roman"/>
              </a:rPr>
              <a:t>a dose-effect </a:t>
            </a:r>
            <a:r>
              <a:rPr lang="en-US" sz="2400" dirty="0">
                <a:latin typeface="Palatino-Roman"/>
              </a:rPr>
              <a:t>relationship</a:t>
            </a:r>
            <a:r>
              <a:rPr lang="en-US" sz="2400" dirty="0" smtClean="0">
                <a:latin typeface="Palatino-Roman"/>
              </a:rPr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</a:t>
            </a:r>
            <a:r>
              <a:rPr lang="en-US" sz="2400" dirty="0" smtClean="0">
                <a:latin typeface="Palatino-Roman"/>
              </a:rPr>
              <a:t>Teratogens </a:t>
            </a:r>
            <a:r>
              <a:rPr lang="en-US" sz="2400" dirty="0">
                <a:latin typeface="Palatino-Roman"/>
              </a:rPr>
              <a:t>must reach </a:t>
            </a:r>
            <a:r>
              <a:rPr lang="en-US" sz="2400" dirty="0" smtClean="0">
                <a:latin typeface="Palatino-Roman"/>
              </a:rPr>
              <a:t>the developing </a:t>
            </a:r>
            <a:r>
              <a:rPr lang="en-US" sz="2400" dirty="0" err="1">
                <a:latin typeface="Palatino-Roman"/>
              </a:rPr>
              <a:t>conceptus</a:t>
            </a:r>
            <a:r>
              <a:rPr lang="en-US" sz="2400" dirty="0">
                <a:latin typeface="Palatino-Roman"/>
              </a:rPr>
              <a:t> in sufficient amounts to </a:t>
            </a:r>
            <a:r>
              <a:rPr lang="en-US" sz="2400" dirty="0" smtClean="0">
                <a:latin typeface="Palatino-Roman"/>
              </a:rPr>
              <a:t>cause their effects.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Palatino-Roman"/>
              </a:rPr>
              <a:t> </a:t>
            </a:r>
            <a:r>
              <a:rPr lang="en-US" sz="2400" dirty="0" smtClean="0">
                <a:latin typeface="Palatino-Roman"/>
              </a:rPr>
              <a:t>The </a:t>
            </a:r>
            <a:r>
              <a:rPr lang="en-US" sz="2400" dirty="0">
                <a:latin typeface="Palatino-Roman"/>
              </a:rPr>
              <a:t>effect that a </a:t>
            </a:r>
            <a:r>
              <a:rPr lang="en-US" sz="2400" dirty="0" smtClean="0">
                <a:latin typeface="Palatino-Roman"/>
              </a:rPr>
              <a:t>teratogenic agent </a:t>
            </a:r>
            <a:r>
              <a:rPr lang="en-US" sz="2400" dirty="0">
                <a:latin typeface="Palatino-Roman"/>
              </a:rPr>
              <a:t>has on a developing fetus </a:t>
            </a:r>
            <a:r>
              <a:rPr lang="en-US" sz="2400" dirty="0" smtClean="0">
                <a:latin typeface="Palatino-Roman"/>
              </a:rPr>
              <a:t>depends upon </a:t>
            </a:r>
            <a:r>
              <a:rPr lang="en-US" sz="2400" dirty="0">
                <a:latin typeface="Palatino-Roman"/>
              </a:rPr>
              <a:t>the stage during development when the </a:t>
            </a:r>
            <a:r>
              <a:rPr lang="en-US" sz="2400" dirty="0" smtClean="0">
                <a:latin typeface="Palatino-Roman"/>
              </a:rPr>
              <a:t>fetus is </a:t>
            </a:r>
            <a:r>
              <a:rPr lang="en-US" sz="2400" dirty="0">
                <a:latin typeface="Palatino-Roman"/>
              </a:rPr>
              <a:t>exposed.</a:t>
            </a:r>
            <a:endParaRPr lang="en-US" sz="2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705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Mechanisms of </a:t>
            </a:r>
            <a:r>
              <a:rPr lang="en-US" sz="4000" dirty="0" err="1" smtClean="0"/>
              <a:t>Teratogenesis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Genetic </a:t>
            </a:r>
            <a:r>
              <a:rPr lang="en-US" sz="2400" dirty="0">
                <a:latin typeface="Palatino-Roman"/>
              </a:rPr>
              <a:t>interference</a:t>
            </a:r>
            <a:r>
              <a:rPr lang="en-US" sz="2400" dirty="0" smtClean="0">
                <a:latin typeface="Palatino-Roman"/>
              </a:rPr>
              <a:t>, gene </a:t>
            </a:r>
            <a:r>
              <a:rPr lang="en-US" sz="2400" dirty="0">
                <a:latin typeface="Palatino-Roman"/>
              </a:rPr>
              <a:t>mutation, chromosomal breakage, </a:t>
            </a:r>
            <a:r>
              <a:rPr lang="en-US" sz="2400" dirty="0" smtClean="0">
                <a:latin typeface="Palatino-Roman"/>
              </a:rPr>
              <a:t>interference with </a:t>
            </a:r>
            <a:r>
              <a:rPr lang="en-US" sz="2400" dirty="0">
                <a:latin typeface="Palatino-Roman"/>
              </a:rPr>
              <a:t>cellular function, enzyme inhibition, </a:t>
            </a:r>
            <a:r>
              <a:rPr lang="en-US" sz="2400" dirty="0" smtClean="0">
                <a:latin typeface="Palatino-Roman"/>
              </a:rPr>
              <a:t>and altered membrane characteristics.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Palatino-Roman"/>
              </a:rPr>
              <a:t> The </a:t>
            </a:r>
            <a:r>
              <a:rPr lang="en-US" sz="2400" dirty="0">
                <a:latin typeface="Palatino-Roman"/>
              </a:rPr>
              <a:t>response </a:t>
            </a:r>
            <a:r>
              <a:rPr lang="en-US" sz="2400" dirty="0" smtClean="0">
                <a:latin typeface="Palatino-Roman"/>
              </a:rPr>
              <a:t>of the </a:t>
            </a:r>
            <a:r>
              <a:rPr lang="en-US" sz="2400" dirty="0">
                <a:latin typeface="Palatino-Roman"/>
              </a:rPr>
              <a:t>developing embryo to these insults is failure </a:t>
            </a:r>
            <a:r>
              <a:rPr lang="en-US" sz="2400" dirty="0" smtClean="0">
                <a:latin typeface="Palatino-Roman"/>
              </a:rPr>
              <a:t>of cell–cell </a:t>
            </a:r>
            <a:r>
              <a:rPr lang="en-US" sz="2400" dirty="0">
                <a:latin typeface="Palatino-Roman"/>
              </a:rPr>
              <a:t>interaction crucial for development, </a:t>
            </a:r>
            <a:r>
              <a:rPr lang="en-US" sz="2400" dirty="0" smtClean="0">
                <a:latin typeface="Palatino-Roman"/>
              </a:rPr>
              <a:t>interference with </a:t>
            </a:r>
            <a:r>
              <a:rPr lang="en-US" sz="2400" dirty="0">
                <a:latin typeface="Palatino-Roman"/>
              </a:rPr>
              <a:t>cell migration, or mechanical </a:t>
            </a:r>
            <a:r>
              <a:rPr lang="en-US" sz="2400" dirty="0" smtClean="0">
                <a:latin typeface="Palatino-Roman"/>
              </a:rPr>
              <a:t>cellular disruption</a:t>
            </a:r>
            <a:r>
              <a:rPr lang="en-US" sz="2400" dirty="0">
                <a:latin typeface="Palatino-Roman"/>
              </a:rPr>
              <a:t>.</a:t>
            </a:r>
            <a:endParaRPr lang="en-US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 smtClean="0">
              <a:latin typeface="Palatino-Roman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84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28" y="-1"/>
            <a:ext cx="10863618" cy="685680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19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67125" y="3889375"/>
              <a:ext cx="36513" cy="90488"/>
            </p14:xfrm>
          </p:contentPart>
        </mc:Choice>
        <mc:Fallback xmlns="">
          <p:pic>
            <p:nvPicPr>
              <p:cNvPr id="819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51374" y="3825925"/>
                <a:ext cx="68014" cy="217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19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29638" y="6464300"/>
              <a:ext cx="1514475" cy="46038"/>
            </p14:xfrm>
          </p:contentPart>
        </mc:Choice>
        <mc:Fallback xmlns="">
          <p:pic>
            <p:nvPicPr>
              <p:cNvPr id="819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13795" y="6403031"/>
                <a:ext cx="1546162" cy="16822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518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385" y="-343698"/>
            <a:ext cx="9720072" cy="1499616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385" y="819101"/>
            <a:ext cx="9324558" cy="59483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4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49325" y="1366838"/>
              <a:ext cx="1487488" cy="42862"/>
            </p14:xfrm>
          </p:contentPart>
        </mc:Choice>
        <mc:Fallback xmlns="">
          <p:pic>
            <p:nvPicPr>
              <p:cNvPr id="1024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3489" y="1301995"/>
                <a:ext cx="1519160" cy="1721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24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63963" y="1387475"/>
              <a:ext cx="1308100" cy="74613"/>
            </p14:xfrm>
          </p:contentPart>
        </mc:Choice>
        <mc:Fallback xmlns="">
          <p:pic>
            <p:nvPicPr>
              <p:cNvPr id="1024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48120" y="1321152"/>
                <a:ext cx="1339785" cy="207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24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31863" y="2295525"/>
              <a:ext cx="1262062" cy="58738"/>
            </p14:xfrm>
          </p:contentPart>
        </mc:Choice>
        <mc:Fallback xmlns="">
          <p:pic>
            <p:nvPicPr>
              <p:cNvPr id="1024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16011" y="2233640"/>
                <a:ext cx="1293767" cy="1825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24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9200" y="2320925"/>
              <a:ext cx="1390650" cy="55563"/>
            </p14:xfrm>
          </p:contentPart>
        </mc:Choice>
        <mc:Fallback xmlns="">
          <p:pic>
            <p:nvPicPr>
              <p:cNvPr id="1024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43369" y="2253564"/>
                <a:ext cx="1422313" cy="1899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24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8975" y="2898775"/>
              <a:ext cx="1595438" cy="58738"/>
            </p14:xfrm>
          </p:contentPart>
        </mc:Choice>
        <mc:Fallback xmlns="">
          <p:pic>
            <p:nvPicPr>
              <p:cNvPr id="1024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3139" y="2841016"/>
                <a:ext cx="1627109" cy="1742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24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2863850"/>
              <a:ext cx="2071687" cy="114300"/>
            </p14:xfrm>
          </p:contentPart>
        </mc:Choice>
        <mc:Fallback xmlns="">
          <p:pic>
            <p:nvPicPr>
              <p:cNvPr id="1024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35432" y="2803074"/>
                <a:ext cx="2103349" cy="2358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24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2650" y="3822700"/>
              <a:ext cx="1358900" cy="63500"/>
            </p14:xfrm>
          </p:contentPart>
        </mc:Choice>
        <mc:Fallback xmlns="">
          <p:pic>
            <p:nvPicPr>
              <p:cNvPr id="1024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66803" y="3759559"/>
                <a:ext cx="1390594" cy="1897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24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21088" y="3825875"/>
              <a:ext cx="2706687" cy="63500"/>
            </p14:xfrm>
          </p:contentPart>
        </mc:Choice>
        <mc:Fallback xmlns="">
          <p:pic>
            <p:nvPicPr>
              <p:cNvPr id="1024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605221" y="3767029"/>
                <a:ext cx="2738420" cy="1808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025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53175" y="3827463"/>
              <a:ext cx="1804988" cy="58737"/>
            </p14:xfrm>
          </p:contentPart>
        </mc:Choice>
        <mc:Fallback xmlns="">
          <p:pic>
            <p:nvPicPr>
              <p:cNvPr id="1025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336969" y="3765929"/>
                <a:ext cx="1837400" cy="1821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025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77900" y="4762500"/>
              <a:ext cx="1644650" cy="58738"/>
            </p14:xfrm>
          </p:contentPart>
        </mc:Choice>
        <mc:Fallback xmlns="">
          <p:pic>
            <p:nvPicPr>
              <p:cNvPr id="1025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62058" y="4699490"/>
                <a:ext cx="1676333" cy="1844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0252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56013" y="4751388"/>
              <a:ext cx="1482725" cy="49212"/>
            </p14:xfrm>
          </p:contentPart>
        </mc:Choice>
        <mc:Fallback xmlns="">
          <p:pic>
            <p:nvPicPr>
              <p:cNvPr id="10252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640174" y="4686751"/>
                <a:ext cx="1514403" cy="1788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025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4875" y="5389563"/>
              <a:ext cx="1689100" cy="50800"/>
            </p14:xfrm>
          </p:contentPart>
        </mc:Choice>
        <mc:Fallback xmlns="">
          <p:pic>
            <p:nvPicPr>
              <p:cNvPr id="1025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89032" y="5326685"/>
                <a:ext cx="1720786" cy="1762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025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69313" y="5384800"/>
              <a:ext cx="1174750" cy="20638"/>
            </p14:xfrm>
          </p:contentPart>
        </mc:Choice>
        <mc:Fallback xmlns="">
          <p:pic>
            <p:nvPicPr>
              <p:cNvPr id="1025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453462" y="5314948"/>
                <a:ext cx="1206451" cy="1603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0255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65850" y="5354638"/>
              <a:ext cx="60325" cy="26987"/>
            </p14:xfrm>
          </p:contentPart>
        </mc:Choice>
        <mc:Fallback xmlns="">
          <p:pic>
            <p:nvPicPr>
              <p:cNvPr id="10255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149595" y="5288295"/>
                <a:ext cx="92474" cy="1592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025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56325" y="5357813"/>
              <a:ext cx="2155825" cy="47625"/>
            </p14:xfrm>
          </p:contentPart>
        </mc:Choice>
        <mc:Fallback xmlns="">
          <p:pic>
            <p:nvPicPr>
              <p:cNvPr id="1025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140487" y="5292836"/>
                <a:ext cx="2187862" cy="1779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025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2950" y="5646738"/>
              <a:ext cx="1144588" cy="39687"/>
            </p14:xfrm>
          </p:contentPart>
        </mc:Choice>
        <mc:Fallback xmlns="">
          <p:pic>
            <p:nvPicPr>
              <p:cNvPr id="1025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27108" y="5582063"/>
                <a:ext cx="1176632" cy="1690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025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17900" y="5635625"/>
              <a:ext cx="1684338" cy="52388"/>
            </p14:xfrm>
          </p:contentPart>
        </mc:Choice>
        <mc:Fallback xmlns="">
          <p:pic>
            <p:nvPicPr>
              <p:cNvPr id="1025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501694" y="5572902"/>
                <a:ext cx="1716390" cy="1778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025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03488" y="6249988"/>
              <a:ext cx="987425" cy="26987"/>
            </p14:xfrm>
          </p:contentPart>
        </mc:Choice>
        <mc:Fallback xmlns="">
          <p:pic>
            <p:nvPicPr>
              <p:cNvPr id="1025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487643" y="6159862"/>
                <a:ext cx="1019115" cy="2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026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46488" y="6238875"/>
              <a:ext cx="2235200" cy="85725"/>
            </p14:xfrm>
          </p:contentPart>
        </mc:Choice>
        <mc:Fallback xmlns="">
          <p:pic>
            <p:nvPicPr>
              <p:cNvPr id="1026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630643" y="6176530"/>
                <a:ext cx="2266890" cy="2107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026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8988" y="6516688"/>
              <a:ext cx="1401762" cy="95250"/>
            </p14:xfrm>
          </p:contentPart>
        </mc:Choice>
        <mc:Fallback xmlns="">
          <p:pic>
            <p:nvPicPr>
              <p:cNvPr id="1026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73157" y="6456691"/>
                <a:ext cx="1433424" cy="2149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026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92513" y="6564313"/>
              <a:ext cx="1509712" cy="114300"/>
            </p14:xfrm>
          </p:contentPart>
        </mc:Choice>
        <mc:Fallback xmlns="">
          <p:pic>
            <p:nvPicPr>
              <p:cNvPr id="1026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3576667" y="6502254"/>
                <a:ext cx="1541404" cy="23806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549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PRESCRIBING IN PREGNANCY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3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486229"/>
            <a:ext cx="9832558" cy="617582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 smtClean="0">
                <a:solidFill>
                  <a:srgbClr val="00ABAD"/>
                </a:solidFill>
                <a:latin typeface="Palatino-Roman"/>
              </a:rPr>
              <a:t>•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minimize prescribing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;</a:t>
            </a:r>
            <a:r>
              <a:rPr lang="en-US" sz="2400" dirty="0" smtClean="0">
                <a:solidFill>
                  <a:srgbClr val="00ABAD"/>
                </a:solidFill>
                <a:latin typeface="Palatino-Roman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use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‘tried and tested’ drugs whenever possible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in preference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to new agents;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use the smallest effective dose;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remember that the fetus is most sensitive in the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first trimester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consider pregnancy in all women of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childbearing potential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discuss the potential risks of taking or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withholding therapy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with the patient;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seek guidance on the use of drugs in pregnancy in 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the British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National Formulary, Drug Information Services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, National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Teratology Information Service (NTIS);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dirty="0">
                <a:solidFill>
                  <a:srgbClr val="00ABAD"/>
                </a:solidFill>
                <a:latin typeface="Palatino-Roman"/>
              </a:rPr>
              <a:t>•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warn the patient about the risks of smoking, alcohol</a:t>
            </a:r>
            <a:r>
              <a:rPr lang="en-US" sz="2400" dirty="0" smtClean="0">
                <a:solidFill>
                  <a:srgbClr val="000000"/>
                </a:solidFill>
                <a:latin typeface="Palatino-Roman"/>
              </a:rPr>
              <a:t>, over-the-counter </a:t>
            </a:r>
            <a:r>
              <a:rPr lang="en-US" sz="2400" dirty="0">
                <a:solidFill>
                  <a:srgbClr val="000000"/>
                </a:solidFill>
                <a:latin typeface="Palatino-Roman"/>
              </a:rPr>
              <a:t>drugs and drugs of abuse.</a:t>
            </a:r>
            <a:endParaRPr lang="en-US" sz="2400" dirty="0">
              <a:solidFill>
                <a:prstClr val="black"/>
              </a:solidFill>
              <a:latin typeface="Palatino-Roman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Palatino-Roman"/>
            </a:endParaRPr>
          </a:p>
        </p:txBody>
      </p:sp>
    </p:spTree>
    <p:extLst>
      <p:ext uri="{BB962C8B-B14F-4D97-AF65-F5344CB8AC3E}">
        <p14:creationId xmlns:p14="http://schemas.microsoft.com/office/powerpoint/2010/main" val="184696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6891"/>
                </a:solidFill>
              </a:rPr>
              <a:t>DRUG USE DURING LACTATION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>
                <a:latin typeface="AGaramond-Regular"/>
              </a:rPr>
              <a:t>Most </a:t>
            </a:r>
            <a:r>
              <a:rPr lang="en-US" dirty="0">
                <a:latin typeface="AGaramond-Regular"/>
              </a:rPr>
              <a:t>drugs administered to lactating women are detectable </a:t>
            </a:r>
            <a:r>
              <a:rPr lang="en-US" dirty="0" smtClean="0">
                <a:latin typeface="AGaramond-Regular"/>
              </a:rPr>
              <a:t>in breast </a:t>
            </a:r>
            <a:r>
              <a:rPr lang="en-US" dirty="0">
                <a:latin typeface="AGaramond-Regular"/>
              </a:rPr>
              <a:t>milk. Fortunately, the concentration of drugs achieved </a:t>
            </a:r>
            <a:r>
              <a:rPr lang="en-US" dirty="0" smtClean="0">
                <a:latin typeface="AGaramond-Regular"/>
              </a:rPr>
              <a:t>in breast </a:t>
            </a:r>
            <a:r>
              <a:rPr lang="en-US" dirty="0">
                <a:latin typeface="AGaramond-Regular"/>
              </a:rPr>
              <a:t>milk is usually </a:t>
            </a:r>
            <a:r>
              <a:rPr lang="en-US" dirty="0" smtClean="0">
                <a:latin typeface="AGaramond-Regular"/>
              </a:rPr>
              <a:t>low.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Garamond-Regular"/>
              </a:rPr>
              <a:t> </a:t>
            </a:r>
            <a:r>
              <a:rPr lang="en-US" dirty="0" smtClean="0">
                <a:latin typeface="AGaramond-Regular"/>
              </a:rPr>
              <a:t>Infant </a:t>
            </a:r>
            <a:r>
              <a:rPr lang="en-US" dirty="0">
                <a:latin typeface="AGaramond-Regular"/>
              </a:rPr>
              <a:t>would receive in a day is substantially less </a:t>
            </a:r>
            <a:r>
              <a:rPr lang="en-US" dirty="0" smtClean="0">
                <a:latin typeface="AGaramond-Regular"/>
              </a:rPr>
              <a:t>than what </a:t>
            </a:r>
            <a:r>
              <a:rPr lang="en-US" dirty="0">
                <a:latin typeface="AGaramond-Regular"/>
              </a:rPr>
              <a:t>would be considered a “therapeutic dose</a:t>
            </a:r>
            <a:r>
              <a:rPr lang="en-US" dirty="0" smtClean="0">
                <a:latin typeface="AGaramond-Regular"/>
              </a:rPr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Garamond-Regular"/>
              </a:rPr>
              <a:t> If </a:t>
            </a:r>
            <a:r>
              <a:rPr lang="en-US" dirty="0">
                <a:latin typeface="AGaramond-Regular"/>
              </a:rPr>
              <a:t>the </a:t>
            </a:r>
            <a:r>
              <a:rPr lang="en-US" dirty="0" smtClean="0">
                <a:latin typeface="AGaramond-Regular"/>
              </a:rPr>
              <a:t>nursing mother </a:t>
            </a:r>
            <a:r>
              <a:rPr lang="en-US" dirty="0">
                <a:latin typeface="AGaramond-Regular"/>
              </a:rPr>
              <a:t>must take medications and the drug is a relatively </a:t>
            </a:r>
            <a:r>
              <a:rPr lang="en-US" dirty="0" smtClean="0">
                <a:latin typeface="AGaramond-Regular"/>
              </a:rPr>
              <a:t>safe one</a:t>
            </a:r>
            <a:r>
              <a:rPr lang="en-US" dirty="0">
                <a:latin typeface="AGaramond-Regular"/>
              </a:rPr>
              <a:t>, she should optimally take it 30–60 minutes after </a:t>
            </a:r>
            <a:r>
              <a:rPr lang="en-US" dirty="0" smtClean="0">
                <a:latin typeface="AGaramond-Regular"/>
              </a:rPr>
              <a:t>nursing and </a:t>
            </a:r>
            <a:r>
              <a:rPr lang="en-US" dirty="0">
                <a:latin typeface="AGaramond-Regular"/>
              </a:rPr>
              <a:t>3–4 hours before the next feeding. </a:t>
            </a:r>
            <a:endParaRPr lang="en-US" dirty="0" smtClean="0">
              <a:latin typeface="AGaramond-Regula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Garamond-Regular"/>
              </a:rPr>
              <a:t> </a:t>
            </a:r>
            <a:r>
              <a:rPr lang="en-US" dirty="0" smtClean="0">
                <a:latin typeface="AGaramond-Regular"/>
              </a:rPr>
              <a:t>Caution: Sedative-Hypnotics, Lithium </a:t>
            </a:r>
            <a:r>
              <a:rPr lang="en-US" dirty="0" err="1" smtClean="0">
                <a:latin typeface="AGaramond-Regular"/>
              </a:rPr>
              <a:t>Tetracyclines</a:t>
            </a:r>
            <a:endParaRPr lang="en-US" dirty="0" smtClean="0">
              <a:latin typeface="AGaramond-Regular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1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398" y="276019"/>
            <a:ext cx="11603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0" u="none" strike="noStrike" baseline="0" dirty="0" smtClean="0">
                <a:latin typeface="+mj-lt"/>
              </a:rPr>
              <a:t>PREGNANCY PHYSIOLOGY AND ITS EFFECTS ON PHARMACOKINETICS</a:t>
            </a:r>
            <a:endParaRPr lang="en-US" sz="36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9397" y="1476348"/>
            <a:ext cx="113205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0" u="none" strike="noStrike" baseline="0" dirty="0" smtClean="0"/>
              <a:t>Absorption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Gastrointestinal motility is decreased but there appears to be no major</a:t>
            </a:r>
            <a:r>
              <a:rPr lang="en-US" sz="2800" b="0" i="0" u="none" strike="noStrike" dirty="0" smtClean="0"/>
              <a:t> </a:t>
            </a:r>
            <a:r>
              <a:rPr lang="en-US" sz="2800" b="0" i="0" u="none" strike="noStrike" baseline="0" dirty="0" smtClean="0"/>
              <a:t>affect in drug absorption except that reduced gastric emptying delays the appearance in the plasma of orally administered drugs, especially during labor.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Absorption from an intramuscular site is likely to be efficient because tissue perfusion is increased due to vasodilatation.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31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0005" y="1104188"/>
            <a:ext cx="1081825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 smtClean="0"/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Total body water increases by up to 8 </a:t>
            </a:r>
            <a:r>
              <a:rPr lang="en-US" sz="2800" dirty="0" err="1"/>
              <a:t>L</a:t>
            </a:r>
            <a:r>
              <a:rPr lang="en-US" sz="2800" b="0" i="0" u="none" strike="noStrike" baseline="0" dirty="0" err="1" smtClean="0"/>
              <a:t>itres</a:t>
            </a:r>
            <a:r>
              <a:rPr lang="en-US" sz="2800" b="0" i="0" u="none" strike="noStrike" baseline="0" dirty="0" smtClean="0"/>
              <a:t>, creating a larger space within which water soluble drugs may distribute.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 As a result of h</a:t>
            </a:r>
            <a:r>
              <a:rPr lang="sv-SE" sz="2800" b="0" i="0" u="none" strike="noStrike" baseline="0" dirty="0" smtClean="0"/>
              <a:t>aemodilution, plasma albumin (normal 33-55 g/1) </a:t>
            </a:r>
            <a:r>
              <a:rPr lang="en-US" sz="2800" b="0" i="0" u="none" strike="noStrike" baseline="0" dirty="0" smtClean="0"/>
              <a:t>declines by some 10 g/1. Thus there is scope for increased free concentration of drugs that bind to albumin.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Unbound drug, is free to distribute,</a:t>
            </a:r>
            <a:r>
              <a:rPr lang="en-US" sz="2800" b="0" i="0" u="none" strike="noStrike" dirty="0" smtClean="0"/>
              <a:t> </a:t>
            </a:r>
            <a:r>
              <a:rPr lang="en-US" sz="2800" b="0" i="0" u="none" strike="noStrike" baseline="0" dirty="0" smtClean="0"/>
              <a:t>metabolized and excreted; e.g. the free (and pharmacologically active) concentration of phenytoin is unaltered, although the total plasma concentration is reduced.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Distribution: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7888" y="4200525"/>
              <a:ext cx="6350" cy="63500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5419" y="4198014"/>
                <a:ext cx="11289" cy="685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0350" y="4486275"/>
              <a:ext cx="6350" cy="26988"/>
            </p14:xfrm>
          </p:contentPart>
        </mc:Choice>
        <mc:Fallback xmlns="">
          <p:pic>
            <p:nvPicPr>
              <p:cNvPr id="307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4475" y="4418034"/>
                <a:ext cx="37747" cy="16308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61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823" y="1472667"/>
            <a:ext cx="109212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i="0" u="none" strike="noStrike" baseline="0" dirty="0" smtClean="0"/>
              <a:t>Hepatic metabolism </a:t>
            </a:r>
            <a:r>
              <a:rPr lang="en-US" sz="2800" b="0" i="0" u="none" strike="noStrike" baseline="0" dirty="0" smtClean="0"/>
              <a:t>increases, but not the blood flow to liver.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So, increased clearance of drugs such as phenytoin and theophylline </a:t>
            </a:r>
            <a:r>
              <a:rPr lang="en-US" sz="2800" dirty="0"/>
              <a:t>(</a:t>
            </a:r>
            <a:r>
              <a:rPr lang="en-US" sz="2800" b="0" i="0" u="none" strike="noStrike" baseline="0" dirty="0" smtClean="0"/>
              <a:t>elimination rate depends on liver enzyme activity</a:t>
            </a:r>
            <a:r>
              <a:rPr lang="en-US" sz="2800" dirty="0"/>
              <a:t>)</a:t>
            </a:r>
            <a:r>
              <a:rPr lang="en-US" sz="2800" b="0" i="0" u="none" strike="noStrike" baseline="0" dirty="0" smtClean="0"/>
              <a:t> </a:t>
            </a:r>
            <a:endParaRPr lang="en-US" sz="2800" dirty="0"/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Drugs that are so rapidly metabolized that their elimination rate depends on their delivery to the liver, i.e. on hepatic blood flow, have unaltered clearance, e.g. </a:t>
            </a:r>
            <a:r>
              <a:rPr lang="en-US" sz="2800" b="0" i="0" u="none" strike="noStrike" baseline="0" dirty="0" err="1" smtClean="0"/>
              <a:t>pethidine</a:t>
            </a:r>
            <a:r>
              <a:rPr lang="en-US" sz="2800" b="0" i="0" u="none" strike="noStrike" baseline="0" dirty="0" smtClean="0"/>
              <a:t>.</a:t>
            </a:r>
            <a:endParaRPr lang="en-US" sz="2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7387" y="425560"/>
            <a:ext cx="9720072" cy="1499616"/>
          </a:xfrm>
        </p:spPr>
        <p:txBody>
          <a:bodyPr/>
          <a:lstStyle/>
          <a:p>
            <a:r>
              <a:rPr lang="en-US" sz="5400" b="1" dirty="0"/>
              <a:t>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3" y="1867211"/>
            <a:ext cx="10895526" cy="4277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Renal plasma flow almost doubles 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So there is</a:t>
            </a:r>
            <a:r>
              <a:rPr lang="en-US" sz="2800" b="0" i="0" u="none" strike="noStrike" dirty="0" smtClean="0"/>
              <a:t> rapid </a:t>
            </a:r>
            <a:r>
              <a:rPr lang="en-US" sz="2800" b="0" i="0" u="none" strike="noStrike" baseline="0" dirty="0" smtClean="0"/>
              <a:t>loss of drugs that are excreted by kidney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smtClean="0"/>
              <a:t>e.g. </a:t>
            </a:r>
            <a:r>
              <a:rPr lang="en-US" sz="2800" b="0" i="0" u="none" strike="noStrike" baseline="0" dirty="0" err="1" smtClean="0"/>
              <a:t>amoxycillin</a:t>
            </a:r>
            <a:r>
              <a:rPr lang="en-US" sz="2800" b="0" i="0" u="none" strike="noStrike" baseline="0" dirty="0" smtClean="0"/>
              <a:t>, dose of which should be doubled for systemic infections (but not for urinary tract infections as </a:t>
            </a:r>
            <a:r>
              <a:rPr lang="en-US" sz="2800" b="0" i="0" u="none" strike="noStrike" baseline="0" dirty="0" err="1" smtClean="0"/>
              <a:t>penicillins</a:t>
            </a:r>
            <a:r>
              <a:rPr lang="en-US" sz="2800" b="0" i="0" u="none" strike="noStrike" baseline="0" dirty="0" smtClean="0"/>
              <a:t> are highly concentrated in urine).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869" y="948072"/>
            <a:ext cx="9720072" cy="1499616"/>
          </a:xfrm>
        </p:spPr>
        <p:txBody>
          <a:bodyPr/>
          <a:lstStyle/>
          <a:p>
            <a:r>
              <a:rPr lang="en-US" sz="5400" b="1" dirty="0"/>
              <a:t>Elimination: </a:t>
            </a:r>
            <a:br>
              <a:rPr lang="en-US" sz="54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88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5871" y="156612"/>
            <a:ext cx="8827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0" u="none" strike="noStrike" baseline="0" dirty="0" smtClean="0">
                <a:latin typeface="+mj-lt"/>
              </a:rPr>
              <a:t>PLACENTAL TRANSFER OF DRUGS</a:t>
            </a:r>
            <a:endParaRPr lang="en-US" sz="40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5713" y="864498"/>
            <a:ext cx="105005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The placenta is not a perfect barrier to drugs and chemicals administered to mother.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Thalidomide tragedy, showed that placenta was capable of transferring drugs ingested by mother to fetus, with potential for great harm.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0" i="0" u="none" strike="noStrike" baseline="0" dirty="0" smtClean="0"/>
              <a:t>On other hand, placental transfer of drugs administered to mother has been used to treat fetal arrhythmias, congestive heart failure, &amp; other conditions.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5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4128" y="280416"/>
            <a:ext cx="9948672" cy="149961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factors </a:t>
            </a:r>
            <a:r>
              <a:rPr lang="en-US" sz="4400" dirty="0"/>
              <a:t>affecting placental drug </a:t>
            </a:r>
            <a:r>
              <a:rPr lang="en-US" sz="4400" dirty="0" smtClean="0"/>
              <a:t>transfer &amp; </a:t>
            </a:r>
            <a:r>
              <a:rPr lang="en-US" sz="4400" dirty="0" err="1" smtClean="0"/>
              <a:t>FetaL</a:t>
            </a:r>
            <a:r>
              <a:rPr lang="en-US" sz="4400" dirty="0" smtClean="0"/>
              <a:t> tissue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630" y="1640114"/>
            <a:ext cx="10105572" cy="466924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P</a:t>
            </a:r>
            <a:r>
              <a:rPr lang="en-US" sz="2400" dirty="0" smtClean="0"/>
              <a:t>hysicochemical </a:t>
            </a:r>
            <a:r>
              <a:rPr lang="en-US" sz="2400" dirty="0"/>
              <a:t>properties of </a:t>
            </a:r>
            <a:r>
              <a:rPr lang="en-US" sz="2400" dirty="0" smtClean="0"/>
              <a:t>drug </a:t>
            </a:r>
            <a:endParaRPr lang="en-US" sz="2400" dirty="0"/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Rate </a:t>
            </a:r>
            <a:r>
              <a:rPr lang="en-US" sz="2400" dirty="0"/>
              <a:t>at which </a:t>
            </a:r>
            <a:r>
              <a:rPr lang="en-US" sz="2400" dirty="0" smtClean="0"/>
              <a:t>drug </a:t>
            </a:r>
            <a:r>
              <a:rPr lang="en-US" sz="2400" dirty="0"/>
              <a:t>crosses </a:t>
            </a:r>
            <a:r>
              <a:rPr lang="en-US" sz="2400" dirty="0" smtClean="0"/>
              <a:t>placenta &amp; amount </a:t>
            </a:r>
            <a:r>
              <a:rPr lang="en-US" sz="2400" dirty="0"/>
              <a:t>of drug reaching the </a:t>
            </a:r>
            <a:r>
              <a:rPr lang="en-US" sz="2400" dirty="0" smtClean="0"/>
              <a:t>fetus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Duration </a:t>
            </a:r>
            <a:r>
              <a:rPr lang="en-US" sz="2400" dirty="0"/>
              <a:t>of exposure </a:t>
            </a:r>
            <a:r>
              <a:rPr lang="en-US" sz="2400" dirty="0" smtClean="0"/>
              <a:t>to drug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Distribution </a:t>
            </a:r>
            <a:r>
              <a:rPr lang="en-US" sz="2400" dirty="0"/>
              <a:t>characteristics in different fetal </a:t>
            </a:r>
            <a:r>
              <a:rPr lang="en-US" sz="2400" dirty="0" smtClean="0"/>
              <a:t>tissues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 smtClean="0"/>
              <a:t>Stage </a:t>
            </a:r>
            <a:r>
              <a:rPr lang="en-US" sz="2400" dirty="0"/>
              <a:t>of placental </a:t>
            </a:r>
            <a:r>
              <a:rPr lang="en-US" sz="2400" dirty="0" smtClean="0"/>
              <a:t>&amp; fetal </a:t>
            </a:r>
            <a:r>
              <a:rPr lang="en-US" sz="2400" dirty="0"/>
              <a:t>development at </a:t>
            </a:r>
            <a:r>
              <a:rPr lang="en-US" sz="2400" dirty="0" smtClean="0"/>
              <a:t>time </a:t>
            </a:r>
            <a:r>
              <a:rPr lang="en-US" sz="2400" dirty="0"/>
              <a:t>of exposure to the </a:t>
            </a:r>
            <a:r>
              <a:rPr lang="en-US" sz="2400" dirty="0" smtClean="0"/>
              <a:t>drug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sz="2400" dirty="0"/>
              <a:t>E</a:t>
            </a:r>
            <a:r>
              <a:rPr lang="en-US" sz="2400" dirty="0" smtClean="0"/>
              <a:t>ffects </a:t>
            </a:r>
            <a:r>
              <a:rPr lang="en-US" sz="2400" dirty="0"/>
              <a:t>of drugs used in </a:t>
            </a:r>
            <a:r>
              <a:rPr lang="en-US" sz="2400" dirty="0" smtClean="0"/>
              <a:t>combination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6055" y="5279448"/>
            <a:ext cx="3788229" cy="1463040"/>
          </a:xfrm>
        </p:spPr>
        <p:txBody>
          <a:bodyPr>
            <a:normAutofit/>
          </a:bodyPr>
          <a:lstStyle/>
          <a:p>
            <a:r>
              <a:rPr lang="en-US" sz="4400" b="1" dirty="0"/>
              <a:t>TERATOGENESIS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44" y="5221392"/>
            <a:ext cx="6890656" cy="14630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Palatino-Roman"/>
              </a:rPr>
              <a:t>A </a:t>
            </a:r>
            <a:r>
              <a:rPr lang="en-US" sz="2400" b="1" i="1" dirty="0">
                <a:latin typeface="Palatino-Italic"/>
              </a:rPr>
              <a:t>teratogen </a:t>
            </a:r>
            <a:r>
              <a:rPr lang="en-US" sz="2400" b="1" dirty="0">
                <a:latin typeface="Palatino-Roman"/>
              </a:rPr>
              <a:t>is a chemical substance that can </a:t>
            </a:r>
            <a:r>
              <a:rPr lang="en-US" sz="2400" b="1" dirty="0" smtClean="0">
                <a:latin typeface="Palatino-Roman"/>
              </a:rPr>
              <a:t>induce a </a:t>
            </a:r>
            <a:r>
              <a:rPr lang="en-US" sz="2400" b="1" dirty="0">
                <a:latin typeface="Palatino-Roman"/>
              </a:rPr>
              <a:t>malformation during development.</a:t>
            </a:r>
            <a:endParaRPr lang="en-US" sz="2400" b="1" dirty="0"/>
          </a:p>
          <a:p>
            <a:pPr>
              <a:lnSpc>
                <a:spcPct val="150000"/>
              </a:lnSpc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6146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570" y="145140"/>
            <a:ext cx="12207614" cy="658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9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75CD05149204EA8D6A289868C053B" ma:contentTypeVersion="4" ma:contentTypeDescription="Create a new document." ma:contentTypeScope="" ma:versionID="9ee63b0d1c4ba535453773c9a3380901">
  <xsd:schema xmlns:xsd="http://www.w3.org/2001/XMLSchema" xmlns:xs="http://www.w3.org/2001/XMLSchema" xmlns:p="http://schemas.microsoft.com/office/2006/metadata/properties" xmlns:ns2="cc361b34-c351-46d5-aafa-b4fab23ebf94" targetNamespace="http://schemas.microsoft.com/office/2006/metadata/properties" ma:root="true" ma:fieldsID="c4aa0722b6ddf8c97e7c82f2d86b2278" ns2:_="">
    <xsd:import namespace="cc361b34-c351-46d5-aafa-b4fab23ebf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ACE0A2-B2FF-433B-80B7-56D8FEE59D26}"/>
</file>

<file path=customXml/itemProps2.xml><?xml version="1.0" encoding="utf-8"?>
<ds:datastoreItem xmlns:ds="http://schemas.openxmlformats.org/officeDocument/2006/customXml" ds:itemID="{86350138-3A5D-40D7-9E21-1F31CA2744AC}"/>
</file>

<file path=customXml/itemProps3.xml><?xml version="1.0" encoding="utf-8"?>
<ds:datastoreItem xmlns:ds="http://schemas.openxmlformats.org/officeDocument/2006/customXml" ds:itemID="{18C065E2-1594-4A77-BC16-54728A52484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508</TotalTime>
  <Words>752</Words>
  <Application>Microsoft Office PowerPoint</Application>
  <PresentationFormat>Widescreen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AGaramond-Regular</vt:lpstr>
      <vt:lpstr>Arial</vt:lpstr>
      <vt:lpstr>Palatino-Italic</vt:lpstr>
      <vt:lpstr>Palatino-Roman</vt:lpstr>
      <vt:lpstr>Tw Cen MT</vt:lpstr>
      <vt:lpstr>Tw Cen MT Condensed</vt:lpstr>
      <vt:lpstr>Wingdings</vt:lpstr>
      <vt:lpstr>Wingdings 3</vt:lpstr>
      <vt:lpstr>Integral</vt:lpstr>
      <vt:lpstr> Drugs Used During Pregnancy &amp; Lactation   </vt:lpstr>
      <vt:lpstr>PowerPoint Presentation</vt:lpstr>
      <vt:lpstr>Distribution:</vt:lpstr>
      <vt:lpstr>metabolism</vt:lpstr>
      <vt:lpstr>Elimination:  </vt:lpstr>
      <vt:lpstr>PowerPoint Presentation</vt:lpstr>
      <vt:lpstr>factors affecting placental drug transfer &amp; FetaL tissue</vt:lpstr>
      <vt:lpstr>TERATOGENESIS </vt:lpstr>
      <vt:lpstr>PowerPoint Presentation</vt:lpstr>
      <vt:lpstr>Principles of teratology</vt:lpstr>
      <vt:lpstr>Mechanisms of Teratogenesis</vt:lpstr>
      <vt:lpstr>PowerPoint Presentation</vt:lpstr>
      <vt:lpstr>examples</vt:lpstr>
      <vt:lpstr>PRESCRIBING IN PREGNANCY </vt:lpstr>
      <vt:lpstr>PowerPoint Presentation</vt:lpstr>
      <vt:lpstr>DRUG USE DURING LACTATION 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Arif Hashmi</dc:creator>
  <cp:lastModifiedBy>Windows User</cp:lastModifiedBy>
  <cp:revision>45</cp:revision>
  <dcterms:created xsi:type="dcterms:W3CDTF">2015-01-19T07:03:43Z</dcterms:created>
  <dcterms:modified xsi:type="dcterms:W3CDTF">2021-11-03T11:09:05Z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</Properties>
</file>