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7"/>
  </p:notesMasterIdLst>
  <p:sldIdLst>
    <p:sldId id="416" r:id="rId2"/>
    <p:sldId id="496" r:id="rId3"/>
    <p:sldId id="419" r:id="rId4"/>
    <p:sldId id="480" r:id="rId5"/>
    <p:sldId id="494" r:id="rId6"/>
    <p:sldId id="428" r:id="rId7"/>
    <p:sldId id="500" r:id="rId8"/>
    <p:sldId id="493" r:id="rId9"/>
    <p:sldId id="463" r:id="rId10"/>
    <p:sldId id="433" r:id="rId11"/>
    <p:sldId id="481" r:id="rId12"/>
    <p:sldId id="320" r:id="rId13"/>
    <p:sldId id="465" r:id="rId14"/>
    <p:sldId id="466" r:id="rId15"/>
    <p:sldId id="464" r:id="rId16"/>
    <p:sldId id="431" r:id="rId17"/>
    <p:sldId id="467" r:id="rId18"/>
    <p:sldId id="434" r:id="rId19"/>
    <p:sldId id="435" r:id="rId20"/>
    <p:sldId id="436" r:id="rId21"/>
    <p:sldId id="459" r:id="rId22"/>
    <p:sldId id="497" r:id="rId23"/>
    <p:sldId id="487" r:id="rId24"/>
    <p:sldId id="458" r:id="rId25"/>
    <p:sldId id="460" r:id="rId26"/>
    <p:sldId id="437" r:id="rId27"/>
    <p:sldId id="498" r:id="rId28"/>
    <p:sldId id="499" r:id="rId29"/>
    <p:sldId id="486" r:id="rId30"/>
    <p:sldId id="488" r:id="rId31"/>
    <p:sldId id="489" r:id="rId32"/>
    <p:sldId id="490" r:id="rId33"/>
    <p:sldId id="491" r:id="rId34"/>
    <p:sldId id="482" r:id="rId35"/>
    <p:sldId id="393" r:id="rId36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77" d="100"/>
          <a:sy n="77" d="100"/>
        </p:scale>
        <p:origin x="16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2C9E685-A2D6-4B6C-BB0B-0843C517FB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E8AB4BA-4B49-4B64-88B6-521F3732E0C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F8AD68E2-B0D6-4571-9603-CA27C82F3DA2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A29CD52B-EAC1-4502-B444-D72CDBE42B6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DEA2D39E-B17F-43EC-89BC-2229ACA117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96FA90C3-BA16-4003-A4AC-446B3680D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C699F94D-F921-477B-8E49-45EC30010FAA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1476336A-4668-4A13-8BC1-03208ADC4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C56792-1AE8-4AAF-A5AE-5D2BB70D4F02}" type="slidenum">
              <a:rPr lang="ar-SA" altLang="en-US"/>
              <a:pPr/>
              <a:t>12</a:t>
            </a:fld>
            <a:endParaRPr lang="en-US" altLang="en-US"/>
          </a:p>
        </p:txBody>
      </p:sp>
      <p:sp>
        <p:nvSpPr>
          <p:cNvPr id="54275" name="Rectangle 7">
            <a:extLst>
              <a:ext uri="{FF2B5EF4-FFF2-40B4-BE49-F238E27FC236}">
                <a16:creationId xmlns:a16="http://schemas.microsoft.com/office/drawing/2014/main" id="{FB4EE5C0-85CA-4AC6-81F0-CCFE55DDF17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CAC8336-C8E1-49E8-85A7-852F1DEFDDFE}" type="slidenum">
              <a:rPr lang="ar-SA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F604A053-BD55-43AA-8562-C1F57AE148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05562E76-F0F4-45CD-9DE8-8C1DA1D28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E16B2AF5-9719-4AE6-A767-C1860CD82D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8EAD9C7-F7DE-4690-86F9-5F03936926B5}" type="slidenum">
              <a:rPr lang="ar-SA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99" name="Rectangle 7">
            <a:extLst>
              <a:ext uri="{FF2B5EF4-FFF2-40B4-BE49-F238E27FC236}">
                <a16:creationId xmlns:a16="http://schemas.microsoft.com/office/drawing/2014/main" id="{841471A0-95A8-48DD-94D4-4EF7001895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418CF95-5B29-462E-A4D2-0FA611267B08}" type="slidenum">
              <a:rPr lang="ar-SA" altLang="en-US" sz="1200">
                <a:solidFill>
                  <a:srgbClr val="000000"/>
                </a:solidFill>
              </a:rPr>
              <a:pPr algn="r" eaLnBrk="1" hangingPunct="1"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2B65A1D0-7937-4264-9A42-D46BEA4718B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CCCD8DFD-BACF-4135-BF83-62F20D4B6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2536FCF-9D0B-470C-BDA6-4F02719EE4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DAE029-1585-47BB-837C-AFDF9AAACE18}" type="slidenum">
              <a:rPr lang="ar-SA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3" name="Rectangle 7">
            <a:extLst>
              <a:ext uri="{FF2B5EF4-FFF2-40B4-BE49-F238E27FC236}">
                <a16:creationId xmlns:a16="http://schemas.microsoft.com/office/drawing/2014/main" id="{21E68E7A-069E-4B54-A542-5BABE1D265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fld id="{026B78FF-C08A-4985-B57D-A01ABB62821F}" type="slidenum">
              <a:rPr lang="ar-SA" altLang="en-US" sz="1200">
                <a:solidFill>
                  <a:srgbClr val="000000"/>
                </a:solidFill>
              </a:rPr>
              <a:pPr algn="r" rtl="1" eaLnBrk="1" hangingPunct="1"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7EF6C3F2-2287-4F9E-B779-90F93C06BE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0CEC7701-27DC-4A5A-8711-18C864C62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B1647-0002-472E-9FB2-721FDA15F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514141-75CD-47F9-B3B5-10219806D0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37175D-7923-4733-BE26-A3FDEBFDF1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5250AF92-D7F0-44AD-B087-688A9053877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09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1E54A2-85B8-4F96-84D0-6CFC609CDE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80984F-0ECA-49BD-8235-C180885C75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6BB126-9091-4278-A805-5E51E3D706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57489C4-4F91-4EA0-8DEF-31EDAC3A3863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84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6C2546-9B63-4704-B536-B35F6DD9B7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6BAB59-B00D-41C5-9A7B-BDFBC2E0B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D59E74-6604-45B4-BAB7-63CE289326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DB8B5D60-3EDE-4435-BE66-5553756FBB7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237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BD5310-7486-4A77-BF74-C0B8D95F0A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39839C6-2EA3-444C-A708-3BAA9D8FF5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C32380E-495E-430D-BCDF-BE70F29B5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563AC47-CB24-4C34-9E5F-4349B07B276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086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6FB19-CAFD-48E1-9EC6-D815F0BED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51E4F-B305-4905-8263-969FCE15F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71DF6-A1D7-4413-81C7-0365B8266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E47D708E-16E4-4A2D-8025-DD74792186D7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048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485C815-948C-458D-A3DC-78D525B15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437F406-0744-4B25-B70C-CEF4297CC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E3362D6-46BE-4977-B8CD-73A21C07EA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E2FDC058-CCAB-4244-A02D-3104E7FC53A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85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83F64-D46E-45C2-877B-6D17571F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3377F-A55D-4287-9290-52F61EEF2E97}" type="datetime1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FC3D7-5F85-4541-BDD0-A49AE51D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8B0D8-4095-4E73-8754-8159CC6E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3501239-6BF7-4EF3-A4C8-520AF8E791B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03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0FF45B-0C1C-4E69-A2F1-2B39433FB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753664-4CE8-45B0-B7E9-686D7FF9D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F1B7C1-B259-4BB7-8EB5-980188B6C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55FEF6B8-B832-46A2-8EA9-EB2F35FA437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07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876C8-A22D-4AB6-8AFE-53BF5358D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6A39C7-BA4C-454C-BF0E-A13B08DFCC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69CBFE-C2ED-43A5-AB8E-1B674582A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5C1549BE-1EC4-4D80-A2EA-1D1546AF59E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7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424A7-062C-4360-8131-81C1C681F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9405E-3FA7-4E4D-97CA-E0DB85E36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A6D3E-A4ED-48E6-AF1F-37F9CB24A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B37D6F2C-D836-4C1F-8B6F-7397A1DAA49C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47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4AE7BF-A2D3-4D5A-98F1-96C9C03AA6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F163537-732B-4DF9-AD31-94BBF273D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587D31-4686-4489-86AB-610C70EA3E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15B9F15-5CA5-45D7-88DA-766DE1198D76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83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DA1D9C-EE6D-450C-9A96-3C0F474028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80A771-5BB0-41BB-BD3A-D38897EC4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B2ED53-787B-4C6D-9669-41A807490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E7D2E6FB-4C97-4377-9E8C-1ED80BA57A2C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00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4EB102-0BD5-4ADF-8F20-2F6BBD3BC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4C4319-965F-42C6-8399-6FC823F9B2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8C7F6C-AF07-4A2B-860F-6140D689B6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B0D969B-CD6A-4E81-A28F-0EEE9D18958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134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319EB-44C8-4957-85F9-36036AD4D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2294C-F339-4ADD-9552-8EDE8514B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1CDF1-DBFE-49E3-AA0F-4E53389728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DBFC7D-C164-4E8A-BE59-3806A09F27E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21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47450-5725-452C-87F1-D586A2CC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E66DF-A3F8-4B81-A39C-1BD97BDA5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2F130-780E-4139-8743-0673883AB5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6FEA3C5-2D3B-4377-B4A4-6BD75D676AE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40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58A156-469F-4466-A07D-88C544410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A40194-268A-41EE-8C53-FF7ABAE27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7E96EAC-F259-4549-9F13-0FE1EA0E1F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D214E2-5DCC-4207-9663-FD9A8A3926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2D50DF3-1B94-4638-9190-678A2E2EE9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A05B3816-A9FC-491A-8AD4-AF6243E47B14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42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www.lab.anhb.uwa.edu.au/mb140/CorePages/Endocrines/Images/ThyrHE40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www.lab.anhb.uwa.edu.au/mb140/CorePages/Endocrines/Images/pty10he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http://education.vetmed.vt.edu/Curriculum/VM8054/Labs/Lab24/IMAGES/BRAIN%20SAND%20COMPOSITE%20SMALL.jpg" TargetMode="Externa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http://www.mcg.edu/som/phy/raineylab/images/weblabeledcolor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://www.lab.anhb.uwa.edu.au/mb140/CorePages/Liver/Images/pan20he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>
            <a:extLst>
              <a:ext uri="{FF2B5EF4-FFF2-40B4-BE49-F238E27FC236}">
                <a16:creationId xmlns:a16="http://schemas.microsoft.com/office/drawing/2014/main" id="{62D4B62B-2489-479F-B2DE-392CD51E1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642938"/>
            <a:ext cx="557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tx2"/>
                </a:solidFill>
                <a:latin typeface="Arial Black" panose="020B0A04020102020204" pitchFamily="34" charset="0"/>
              </a:rPr>
              <a:t>PITUITARY GLAND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29F57-532D-4906-92DF-83A50A420133}"/>
              </a:ext>
            </a:extLst>
          </p:cNvPr>
          <p:cNvCxnSpPr/>
          <p:nvPr/>
        </p:nvCxnSpPr>
        <p:spPr>
          <a:xfrm flipV="1">
            <a:off x="2819400" y="2057400"/>
            <a:ext cx="1714500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13" descr="C:\Users\MCC\Desktop\صورة4.png">
            <a:extLst>
              <a:ext uri="{FF2B5EF4-FFF2-40B4-BE49-F238E27FC236}">
                <a16:creationId xmlns:a16="http://schemas.microsoft.com/office/drawing/2014/main" id="{7EA3D3F0-285D-4E8D-BEA8-E7678DF1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576388"/>
            <a:ext cx="72024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>
            <a:extLst>
              <a:ext uri="{FF2B5EF4-FFF2-40B4-BE49-F238E27FC236}">
                <a16:creationId xmlns:a16="http://schemas.microsoft.com/office/drawing/2014/main" id="{8B1BC366-A09F-4F8F-8878-1ACD8CDB1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1976438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        Pars tuberalis</a:t>
            </a:r>
          </a:p>
        </p:txBody>
      </p:sp>
      <p:sp>
        <p:nvSpPr>
          <p:cNvPr id="17414" name="TextBox 6">
            <a:extLst>
              <a:ext uri="{FF2B5EF4-FFF2-40B4-BE49-F238E27FC236}">
                <a16:creationId xmlns:a16="http://schemas.microsoft.com/office/drawing/2014/main" id="{B37CDD29-30B9-48C8-9B0F-260767B63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388937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Pars distalis</a:t>
            </a:r>
          </a:p>
        </p:txBody>
      </p:sp>
      <p:sp>
        <p:nvSpPr>
          <p:cNvPr id="17415" name="TextBox 8">
            <a:extLst>
              <a:ext uri="{FF2B5EF4-FFF2-40B4-BE49-F238E27FC236}">
                <a16:creationId xmlns:a16="http://schemas.microsoft.com/office/drawing/2014/main" id="{836F0968-9B63-42BA-8CBD-908CCFCC2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4159250"/>
            <a:ext cx="2409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Pars intermedia</a:t>
            </a:r>
          </a:p>
        </p:txBody>
      </p:sp>
      <p:sp>
        <p:nvSpPr>
          <p:cNvPr id="17416" name="TextBox 9">
            <a:extLst>
              <a:ext uri="{FF2B5EF4-FFF2-40B4-BE49-F238E27FC236}">
                <a16:creationId xmlns:a16="http://schemas.microsoft.com/office/drawing/2014/main" id="{C52C1C02-7CB8-4405-8D98-6E8B28D9C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488" y="3513138"/>
            <a:ext cx="2119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Pars nervosa</a:t>
            </a:r>
          </a:p>
        </p:txBody>
      </p:sp>
      <p:sp>
        <p:nvSpPr>
          <p:cNvPr id="17417" name="TextBox 13">
            <a:extLst>
              <a:ext uri="{FF2B5EF4-FFF2-40B4-BE49-F238E27FC236}">
                <a16:creationId xmlns:a16="http://schemas.microsoft.com/office/drawing/2014/main" id="{D8F6FF56-D103-4B7A-97E5-B5E49B390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575" y="2016125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Infundibular stalk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ttp://www.lab.anhb.uwa.edu.au/mb140/CorePages/Endocrines/Images/ThyrHE40.jpg">
            <a:extLst>
              <a:ext uri="{FF2B5EF4-FFF2-40B4-BE49-F238E27FC236}">
                <a16:creationId xmlns:a16="http://schemas.microsoft.com/office/drawing/2014/main" id="{F1F4E531-0CED-4EBC-B644-867CE71A16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r:link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8077200" cy="61722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1E3B63B4-A3B4-4925-96A7-E9A1D7D9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>
                <a:latin typeface="Arial Black" panose="020B0A04020102020204" pitchFamily="34" charset="0"/>
              </a:rPr>
              <a:t>Thyroid</a:t>
            </a:r>
            <a:endParaRPr lang="en-US" altLang="en-US"/>
          </a:p>
        </p:txBody>
      </p:sp>
      <p:sp>
        <p:nvSpPr>
          <p:cNvPr id="27651" name="Text Placeholder 4">
            <a:extLst>
              <a:ext uri="{FF2B5EF4-FFF2-40B4-BE49-F238E27FC236}">
                <a16:creationId xmlns:a16="http://schemas.microsoft.com/office/drawing/2014/main" id="{068E865F-9B7E-423E-AB33-92CCC567A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7088" y="381000"/>
            <a:ext cx="4498975" cy="1611313"/>
          </a:xfrm>
        </p:spPr>
        <p:txBody>
          <a:bodyPr/>
          <a:lstStyle/>
          <a:p>
            <a:pPr marL="609600" indent="-609600" algn="l" rtl="0" eaLnBrk="1" hangingPunct="1">
              <a:buFontTx/>
              <a:buAutoNum type="arabicPeriod"/>
            </a:pPr>
            <a:r>
              <a:rPr lang="en-US" altLang="en-US" sz="2000"/>
              <a:t>Follicular cells</a:t>
            </a:r>
          </a:p>
          <a:p>
            <a:pPr marL="609600" indent="-609600" algn="l" rtl="0" eaLnBrk="1" hangingPunct="1">
              <a:buFontTx/>
              <a:buAutoNum type="arabicPeriod"/>
            </a:pPr>
            <a:r>
              <a:rPr lang="en-US" altLang="en-US" sz="2000"/>
              <a:t>Parafollicular (clear) cell</a:t>
            </a:r>
          </a:p>
          <a:p>
            <a:pPr marL="609600" indent="-609600" algn="l" rtl="0" eaLnBrk="1" hangingPunct="1"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Interfollicular cells</a:t>
            </a:r>
          </a:p>
          <a:p>
            <a:pPr marL="609600" indent="-609600" algn="l" rtl="0" eaLnBrk="1" hangingPunct="1">
              <a:buFontTx/>
              <a:buAutoNum type="arabicPeriod"/>
            </a:pPr>
            <a:endParaRPr lang="en-US" altLang="en-US" sz="2000"/>
          </a:p>
        </p:txBody>
      </p:sp>
      <p:pic>
        <p:nvPicPr>
          <p:cNvPr id="27652" name="Picture 6" descr="C:\Users\MCC\Desktop\صورة8.png">
            <a:extLst>
              <a:ext uri="{FF2B5EF4-FFF2-40B4-BE49-F238E27FC236}">
                <a16:creationId xmlns:a16="http://schemas.microsoft.com/office/drawing/2014/main" id="{68174BDD-071B-4EF5-9DE3-235D83AC7C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174875"/>
            <a:ext cx="4343400" cy="4454525"/>
          </a:xfrm>
          <a:noFill/>
        </p:spPr>
      </p:pic>
      <p:pic>
        <p:nvPicPr>
          <p:cNvPr id="27653" name="Picture 7" descr="C:\Users\MCC\Desktop\صورة7.png">
            <a:extLst>
              <a:ext uri="{FF2B5EF4-FFF2-40B4-BE49-F238E27FC236}">
                <a16:creationId xmlns:a16="http://schemas.microsoft.com/office/drawing/2014/main" id="{71F07C4E-B85E-412E-8099-BA1844EAE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209800"/>
            <a:ext cx="427355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A8FE8CB-1D4C-4743-AFD9-DCC513DFCA71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 Black" panose="020B0A04020102020204" pitchFamily="34" charset="0"/>
              </a:rPr>
              <a:t>EM of thyroid follicle </a:t>
            </a:r>
          </a:p>
        </p:txBody>
      </p:sp>
      <p:sp>
        <p:nvSpPr>
          <p:cNvPr id="28675" name="مستطيل 2">
            <a:extLst>
              <a:ext uri="{FF2B5EF4-FFF2-40B4-BE49-F238E27FC236}">
                <a16:creationId xmlns:a16="http://schemas.microsoft.com/office/drawing/2014/main" id="{EF1FD816-48BF-4C5D-A792-A575F05D0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/>
              <a:t>1</a:t>
            </a:r>
            <a:endParaRPr lang="ar-JO" altLang="en-US"/>
          </a:p>
        </p:txBody>
      </p:sp>
      <p:pic>
        <p:nvPicPr>
          <p:cNvPr id="28676" name="Picture 4" descr="C:\Users\MCC\Desktop\صورة6.png">
            <a:extLst>
              <a:ext uri="{FF2B5EF4-FFF2-40B4-BE49-F238E27FC236}">
                <a16:creationId xmlns:a16="http://schemas.microsoft.com/office/drawing/2014/main" id="{724B7BDB-B399-4AE7-8BC8-56E9EA4B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914400"/>
            <a:ext cx="8351837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عنوان 1">
            <a:extLst>
              <a:ext uri="{FF2B5EF4-FFF2-40B4-BE49-F238E27FC236}">
                <a16:creationId xmlns:a16="http://schemas.microsoft.com/office/drawing/2014/main" id="{D1E5BC6B-2E26-49E2-B068-EEDAB79F4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latin typeface="Arial Black" panose="020B0A04020102020204" pitchFamily="34" charset="0"/>
              </a:rPr>
              <a:t>Interfollicular cells </a:t>
            </a:r>
            <a:endParaRPr lang="ar-JO" altLang="en-US" sz="2800">
              <a:latin typeface="Arial Black" panose="020B0A04020102020204" pitchFamily="34" charset="0"/>
            </a:endParaRPr>
          </a:p>
        </p:txBody>
      </p:sp>
      <p:pic>
        <p:nvPicPr>
          <p:cNvPr id="29699" name="Picture 2" descr="G:\pract endo 2019\endo image\thyroid.jpg">
            <a:extLst>
              <a:ext uri="{FF2B5EF4-FFF2-40B4-BE49-F238E27FC236}">
                <a16:creationId xmlns:a16="http://schemas.microsoft.com/office/drawing/2014/main" id="{2B3C6B00-FDEA-4F0D-8D54-6B60922E6A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47800"/>
            <a:ext cx="8229600" cy="5257800"/>
          </a:xfrm>
          <a:noFill/>
        </p:spPr>
      </p:pic>
      <p:sp>
        <p:nvSpPr>
          <p:cNvPr id="29700" name="سهم للأسفل 3">
            <a:extLst>
              <a:ext uri="{FF2B5EF4-FFF2-40B4-BE49-F238E27FC236}">
                <a16:creationId xmlns:a16="http://schemas.microsoft.com/office/drawing/2014/main" id="{4677CED4-6066-493F-85C9-EA2BC36D0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743200"/>
            <a:ext cx="381000" cy="838200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endParaRPr lang="ar-JO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عنوان 1">
            <a:extLst>
              <a:ext uri="{FF2B5EF4-FFF2-40B4-BE49-F238E27FC236}">
                <a16:creationId xmlns:a16="http://schemas.microsoft.com/office/drawing/2014/main" id="{BB82F6CC-DE90-466A-8E88-9A7555A7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 Black" panose="020B0A04020102020204" pitchFamily="34" charset="0"/>
              </a:rPr>
              <a:t>Thyroid</a:t>
            </a:r>
            <a:endParaRPr lang="ar-JO" altLang="en-US"/>
          </a:p>
        </p:txBody>
      </p:sp>
      <p:pic>
        <p:nvPicPr>
          <p:cNvPr id="30723" name="Picture 2" descr="G:\pract endo 2019\endo image\Thyroid_histology_003.jpg">
            <a:extLst>
              <a:ext uri="{FF2B5EF4-FFF2-40B4-BE49-F238E27FC236}">
                <a16:creationId xmlns:a16="http://schemas.microsoft.com/office/drawing/2014/main" id="{183F11B0-573F-429B-969F-A84A2EDE17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800"/>
            <a:ext cx="8458200" cy="52578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عنوان 1">
            <a:extLst>
              <a:ext uri="{FF2B5EF4-FFF2-40B4-BE49-F238E27FC236}">
                <a16:creationId xmlns:a16="http://schemas.microsoft.com/office/drawing/2014/main" id="{CF1F1031-9AFF-4EA1-A6F5-07F299EF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altLang="en-US" sz="2800">
                <a:latin typeface="Arial Black" panose="020B0A04020102020204" pitchFamily="34" charset="0"/>
              </a:rPr>
              <a:t>Formation of thyroid hormones </a:t>
            </a:r>
            <a:endParaRPr lang="ar-JO" altLang="en-US" sz="2800">
              <a:latin typeface="Arial Black" panose="020B0A04020102020204" pitchFamily="34" charset="0"/>
            </a:endParaRPr>
          </a:p>
        </p:txBody>
      </p:sp>
      <p:pic>
        <p:nvPicPr>
          <p:cNvPr id="31747" name="Picture 2" descr="G:\pract endo 2019\endo image\Synthesis_of_the_thyroid_hormones.png">
            <a:extLst>
              <a:ext uri="{FF2B5EF4-FFF2-40B4-BE49-F238E27FC236}">
                <a16:creationId xmlns:a16="http://schemas.microsoft.com/office/drawing/2014/main" id="{E89DBA9D-0669-4B79-999A-B0CE36BC7A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00200"/>
            <a:ext cx="8077200" cy="51054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C65429E3-7EC6-40F6-A7AF-A924C85E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Arial Black" panose="020B0A04020102020204" pitchFamily="34" charset="0"/>
              </a:rPr>
              <a:t>Parathyroid gland</a:t>
            </a:r>
            <a:endParaRPr lang="ar-EG" altLang="en-US" sz="3600">
              <a:latin typeface="Arial Black" panose="020B0A04020102020204" pitchFamily="34" charset="0"/>
            </a:endParaRPr>
          </a:p>
        </p:txBody>
      </p:sp>
      <p:sp>
        <p:nvSpPr>
          <p:cNvPr id="32771" name="Content Placeholder 3">
            <a:extLst>
              <a:ext uri="{FF2B5EF4-FFF2-40B4-BE49-F238E27FC236}">
                <a16:creationId xmlns:a16="http://schemas.microsoft.com/office/drawing/2014/main" id="{1EFF9741-3337-4377-B688-B2544B5B81E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181600" y="1524000"/>
            <a:ext cx="3505200" cy="1981200"/>
          </a:xfrm>
        </p:spPr>
        <p:txBody>
          <a:bodyPr/>
          <a:lstStyle/>
          <a:p>
            <a:pPr marL="609600" indent="-609600" algn="l" rtl="0"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800"/>
              <a:t>Two types of cells:</a:t>
            </a:r>
          </a:p>
          <a:p>
            <a:pPr marL="609600" indent="-609600" algn="l" rtl="0">
              <a:buClr>
                <a:schemeClr val="hlink"/>
              </a:buClr>
              <a:buSzPct val="80000"/>
              <a:buFontTx/>
              <a:buAutoNum type="arabicPeriod"/>
            </a:pPr>
            <a:r>
              <a:rPr lang="en-US" altLang="en-US" sz="2800"/>
              <a:t>Chief cells</a:t>
            </a:r>
          </a:p>
          <a:p>
            <a:pPr marL="609600" indent="-609600" algn="l" rtl="0">
              <a:buClr>
                <a:schemeClr val="hlink"/>
              </a:buClr>
              <a:buSzPct val="80000"/>
              <a:buFontTx/>
              <a:buAutoNum type="arabicPeriod"/>
            </a:pPr>
            <a:r>
              <a:rPr lang="en-US" altLang="en-US" sz="2800"/>
              <a:t>Oxyphil cells </a:t>
            </a:r>
          </a:p>
        </p:txBody>
      </p:sp>
      <p:grpSp>
        <p:nvGrpSpPr>
          <p:cNvPr id="32772" name="Group 22">
            <a:extLst>
              <a:ext uri="{FF2B5EF4-FFF2-40B4-BE49-F238E27FC236}">
                <a16:creationId xmlns:a16="http://schemas.microsoft.com/office/drawing/2014/main" id="{E618B40C-DE87-4202-9135-717F8EFB6346}"/>
              </a:ext>
            </a:extLst>
          </p:cNvPr>
          <p:cNvGrpSpPr>
            <a:grpSpLocks/>
          </p:cNvGrpSpPr>
          <p:nvPr/>
        </p:nvGrpSpPr>
        <p:grpSpPr bwMode="auto">
          <a:xfrm>
            <a:off x="5037138" y="3733800"/>
            <a:ext cx="3963987" cy="2716213"/>
            <a:chOff x="1156" y="2251"/>
            <a:chExt cx="4647" cy="1905"/>
          </a:xfrm>
        </p:grpSpPr>
        <p:grpSp>
          <p:nvGrpSpPr>
            <p:cNvPr id="32774" name="Group 7">
              <a:extLst>
                <a:ext uri="{FF2B5EF4-FFF2-40B4-BE49-F238E27FC236}">
                  <a16:creationId xmlns:a16="http://schemas.microsoft.com/office/drawing/2014/main" id="{E6E3D875-EEA5-407B-92FC-F97605FE8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2251"/>
              <a:ext cx="2780" cy="1905"/>
              <a:chOff x="0" y="0"/>
              <a:chExt cx="9045" cy="5880"/>
            </a:xfrm>
          </p:grpSpPr>
          <p:pic>
            <p:nvPicPr>
              <p:cNvPr id="32787" name="Picture 8" descr=" parathyroid gland, chief and oxyphil cells ">
                <a:extLst>
                  <a:ext uri="{FF2B5EF4-FFF2-40B4-BE49-F238E27FC236}">
                    <a16:creationId xmlns:a16="http://schemas.microsoft.com/office/drawing/2014/main" id="{5A2272E2-B836-4E76-BF7D-1FBBCF0661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-6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045" cy="588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788" name="Rectangle 9">
                <a:extLst>
                  <a:ext uri="{FF2B5EF4-FFF2-40B4-BE49-F238E27FC236}">
                    <a16:creationId xmlns:a16="http://schemas.microsoft.com/office/drawing/2014/main" id="{0864B2A8-13DB-462C-A216-6AB680B59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" cy="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</p:grpSp>
        <p:sp>
          <p:nvSpPr>
            <p:cNvPr id="32775" name="Line 10">
              <a:extLst>
                <a:ext uri="{FF2B5EF4-FFF2-40B4-BE49-F238E27FC236}">
                  <a16:creationId xmlns:a16="http://schemas.microsoft.com/office/drawing/2014/main" id="{76874E43-D8F0-4F3C-AD30-2D340B88D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2" y="2632"/>
              <a:ext cx="781" cy="191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Line 11">
              <a:extLst>
                <a:ext uri="{FF2B5EF4-FFF2-40B4-BE49-F238E27FC236}">
                  <a16:creationId xmlns:a16="http://schemas.microsoft.com/office/drawing/2014/main" id="{52ED91BA-0948-49EC-96B6-EA267149AE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8" y="2823"/>
              <a:ext cx="955" cy="285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7" name="Line 12">
              <a:extLst>
                <a:ext uri="{FF2B5EF4-FFF2-40B4-BE49-F238E27FC236}">
                  <a16:creationId xmlns:a16="http://schemas.microsoft.com/office/drawing/2014/main" id="{02F1E29F-132C-499A-BD43-FE232CC920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3" y="2823"/>
              <a:ext cx="1650" cy="285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8" name="Text Box 13">
              <a:extLst>
                <a:ext uri="{FF2B5EF4-FFF2-40B4-BE49-F238E27FC236}">
                  <a16:creationId xmlns:a16="http://schemas.microsoft.com/office/drawing/2014/main" id="{71F7B3AC-8B18-4E9E-8BA9-52719C1F1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" y="2632"/>
              <a:ext cx="1520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FF"/>
                  </a:solidFill>
                  <a:latin typeface="Arial Black" panose="020B0A04020102020204" pitchFamily="34" charset="0"/>
                </a:rPr>
                <a:t>Oxyphilic cells</a:t>
              </a:r>
              <a:endParaRPr lang="en-US" altLang="en-US" sz="1600">
                <a:latin typeface="Arial Black" panose="020B0A04020102020204" pitchFamily="34" charset="0"/>
              </a:endParaRPr>
            </a:p>
          </p:txBody>
        </p:sp>
        <p:sp>
          <p:nvSpPr>
            <p:cNvPr id="32779" name="Line 14">
              <a:extLst>
                <a:ext uri="{FF2B5EF4-FFF2-40B4-BE49-F238E27FC236}">
                  <a16:creationId xmlns:a16="http://schemas.microsoft.com/office/drawing/2014/main" id="{49B0278D-70ED-4B8B-894D-95D30CBF3B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6" y="3299"/>
              <a:ext cx="1824" cy="95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0" name="Line 15">
              <a:extLst>
                <a:ext uri="{FF2B5EF4-FFF2-40B4-BE49-F238E27FC236}">
                  <a16:creationId xmlns:a16="http://schemas.microsoft.com/office/drawing/2014/main" id="{30DD3263-4B42-4C60-ACAB-43227F00F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5" y="3394"/>
              <a:ext cx="2085" cy="191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1" name="Line 16">
              <a:extLst>
                <a:ext uri="{FF2B5EF4-FFF2-40B4-BE49-F238E27FC236}">
                  <a16:creationId xmlns:a16="http://schemas.microsoft.com/office/drawing/2014/main" id="{DEE1AA04-BBD4-4033-966E-AA6A9F69A2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3" y="3394"/>
              <a:ext cx="1477" cy="381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Text Box 17">
              <a:extLst>
                <a:ext uri="{FF2B5EF4-FFF2-40B4-BE49-F238E27FC236}">
                  <a16:creationId xmlns:a16="http://schemas.microsoft.com/office/drawing/2014/main" id="{37345239-2E85-4BD3-A902-8AD1268E5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0" y="3299"/>
              <a:ext cx="1226" cy="26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333399"/>
                  </a:solidFill>
                  <a:latin typeface="Arial Black" panose="020B0A04020102020204" pitchFamily="34" charset="0"/>
                </a:rPr>
                <a:t>Chief cells</a:t>
              </a:r>
              <a:endParaRPr lang="en-US" altLang="en-US" sz="1600">
                <a:latin typeface="Arial Black" panose="020B0A04020102020204" pitchFamily="34" charset="0"/>
              </a:endParaRPr>
            </a:p>
          </p:txBody>
        </p:sp>
        <p:sp>
          <p:nvSpPr>
            <p:cNvPr id="32783" name="Line 18">
              <a:extLst>
                <a:ext uri="{FF2B5EF4-FFF2-40B4-BE49-F238E27FC236}">
                  <a16:creationId xmlns:a16="http://schemas.microsoft.com/office/drawing/2014/main" id="{03A60C07-A514-405F-A5F6-EB21E3E9F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90" y="3013"/>
              <a:ext cx="522" cy="95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Line 19">
              <a:extLst>
                <a:ext uri="{FF2B5EF4-FFF2-40B4-BE49-F238E27FC236}">
                  <a16:creationId xmlns:a16="http://schemas.microsoft.com/office/drawing/2014/main" id="{A2F1A9DA-0230-4A3B-AF02-72D8A72F8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90" y="3013"/>
              <a:ext cx="522" cy="28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5" name="Line 20">
              <a:extLst>
                <a:ext uri="{FF2B5EF4-FFF2-40B4-BE49-F238E27FC236}">
                  <a16:creationId xmlns:a16="http://schemas.microsoft.com/office/drawing/2014/main" id="{C0F7AF88-CA64-407E-BB63-DA2B54D907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0" y="3013"/>
              <a:ext cx="260" cy="47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6" name="Text Box 21">
              <a:extLst>
                <a:ext uri="{FF2B5EF4-FFF2-40B4-BE49-F238E27FC236}">
                  <a16:creationId xmlns:a16="http://schemas.microsoft.com/office/drawing/2014/main" id="{615B9A5A-7EC1-4141-B888-4C511787E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2823"/>
              <a:ext cx="869" cy="2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Capillaries</a:t>
              </a:r>
              <a:endParaRPr lang="en-US" altLang="en-US"/>
            </a:p>
          </p:txBody>
        </p:sp>
      </p:grpSp>
      <p:pic>
        <p:nvPicPr>
          <p:cNvPr id="32773" name="Picture 22" descr="Image result for parathyroid histology images">
            <a:extLst>
              <a:ext uri="{FF2B5EF4-FFF2-40B4-BE49-F238E27FC236}">
                <a16:creationId xmlns:a16="http://schemas.microsoft.com/office/drawing/2014/main" id="{D329671E-5A7B-4C00-81FC-C635AA9787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0"/>
            <a:ext cx="4876800" cy="525780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>
            <a:extLst>
              <a:ext uri="{FF2B5EF4-FFF2-40B4-BE49-F238E27FC236}">
                <a16:creationId xmlns:a16="http://schemas.microsoft.com/office/drawing/2014/main" id="{DBD4C4DB-A1C6-4311-993A-D329307F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 Black" panose="020B0A04020102020204" pitchFamily="34" charset="0"/>
              </a:rPr>
              <a:t>Parathyroid gland</a:t>
            </a:r>
            <a:endParaRPr lang="ar-JO" altLang="en-US"/>
          </a:p>
        </p:txBody>
      </p:sp>
      <p:pic>
        <p:nvPicPr>
          <p:cNvPr id="33795" name="Picture 2" descr="G:\pract endo 2019\endo image\thyroid-gland-23-638.jpg">
            <a:extLst>
              <a:ext uri="{FF2B5EF4-FFF2-40B4-BE49-F238E27FC236}">
                <a16:creationId xmlns:a16="http://schemas.microsoft.com/office/drawing/2014/main" id="{6128562A-44B8-4FB4-A660-0C6FD598C8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47800"/>
            <a:ext cx="8610600" cy="518160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DCD2EE7C-499F-4AD3-A134-38C827B4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Arial Black" panose="020B0A04020102020204" pitchFamily="34" charset="0"/>
              </a:rPr>
              <a:t>Parathyroid gland in old people</a:t>
            </a:r>
            <a:endParaRPr lang="ar-EG" altLang="en-US" sz="3600">
              <a:latin typeface="Arial Black" panose="020B0A04020102020204" pitchFamily="34" charset="0"/>
            </a:endParaRPr>
          </a:p>
        </p:txBody>
      </p:sp>
      <p:pic>
        <p:nvPicPr>
          <p:cNvPr id="34819" name="Picture 5" descr="http://www.lab.anhb.uwa.edu.au/mb140/CorePages/Endocrines/Images/pty10he.jpg">
            <a:extLst>
              <a:ext uri="{FF2B5EF4-FFF2-40B4-BE49-F238E27FC236}">
                <a16:creationId xmlns:a16="http://schemas.microsoft.com/office/drawing/2014/main" id="{956DC800-034C-4D39-9037-6B2229A8C6F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r:link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5715000" cy="52578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8A3E36E5-A985-4EAE-88C8-9BF1843A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4450"/>
            <a:ext cx="8229600" cy="1143000"/>
          </a:xfrm>
        </p:spPr>
        <p:txBody>
          <a:bodyPr/>
          <a:lstStyle/>
          <a:p>
            <a:r>
              <a:rPr lang="en-US" altLang="en-US" sz="2800">
                <a:solidFill>
                  <a:srgbClr val="000000"/>
                </a:solidFill>
                <a:latin typeface="Arial Black" panose="020B0A04020102020204" pitchFamily="34" charset="0"/>
              </a:rPr>
              <a:t>Pineal gland  (Epiphysis cerebri)</a:t>
            </a:r>
            <a:endParaRPr lang="ar-EG" altLang="en-US" sz="2800"/>
          </a:p>
        </p:txBody>
      </p:sp>
      <p:pic>
        <p:nvPicPr>
          <p:cNvPr id="35843" name="Picture 1" descr="pineal2a">
            <a:extLst>
              <a:ext uri="{FF2B5EF4-FFF2-40B4-BE49-F238E27FC236}">
                <a16:creationId xmlns:a16="http://schemas.microsoft.com/office/drawing/2014/main" id="{4EDA24B8-F349-4E38-B601-64FFB331116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873500"/>
            <a:ext cx="4191000" cy="2767013"/>
          </a:xfrm>
          <a:noFill/>
        </p:spPr>
      </p:pic>
      <p:pic>
        <p:nvPicPr>
          <p:cNvPr id="35844" name="Content Placeholder 5" descr="59">
            <a:extLst>
              <a:ext uri="{FF2B5EF4-FFF2-40B4-BE49-F238E27FC236}">
                <a16:creationId xmlns:a16="http://schemas.microsoft.com/office/drawing/2014/main" id="{7AB7974B-2F10-4F12-82D3-C200A36887A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219200"/>
            <a:ext cx="4114800" cy="2590800"/>
          </a:xfrm>
          <a:noFill/>
        </p:spPr>
      </p:pic>
      <p:pic>
        <p:nvPicPr>
          <p:cNvPr id="35845" name="Picture 6" descr="http://education.vetmed.vt.edu/Curriculum/VM8054/Labs/Lab24/IMAGES/BRAIN%20SAND%20COMPOSITE%20SMALL.jpg">
            <a:extLst>
              <a:ext uri="{FF2B5EF4-FFF2-40B4-BE49-F238E27FC236}">
                <a16:creationId xmlns:a16="http://schemas.microsoft.com/office/drawing/2014/main" id="{3890A94B-F82F-4721-8B0C-AD110E76233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r:link="rId5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819400"/>
            <a:ext cx="4343400" cy="37338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242B15-68A6-474B-B3A0-87BE75BC385F}"/>
              </a:ext>
            </a:extLst>
          </p:cNvPr>
          <p:cNvSpPr/>
          <p:nvPr/>
        </p:nvSpPr>
        <p:spPr bwMode="auto">
          <a:xfrm>
            <a:off x="152400" y="1154113"/>
            <a:ext cx="4343400" cy="1524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rtl="1" eaLnBrk="1" hangingPunct="1">
              <a:defRPr/>
            </a:pPr>
            <a:r>
              <a:rPr lang="en-US" dirty="0"/>
              <a:t>1- </a:t>
            </a:r>
            <a:r>
              <a:rPr lang="en-US" dirty="0" err="1"/>
              <a:t>pinealocytes</a:t>
            </a:r>
            <a:endParaRPr lang="en-US" dirty="0"/>
          </a:p>
          <a:p>
            <a:pPr rtl="1" eaLnBrk="1" hangingPunct="1">
              <a:defRPr/>
            </a:pPr>
            <a:r>
              <a:rPr lang="en-US" dirty="0"/>
              <a:t>2- Astrocytes </a:t>
            </a:r>
          </a:p>
          <a:p>
            <a:pPr rtl="1" eaLnBrk="1" hangingPunct="1">
              <a:defRPr/>
            </a:pPr>
            <a:r>
              <a:rPr lang="en-US" dirty="0"/>
              <a:t>3- Blood vessel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FF0000"/>
                </a:solidFill>
              </a:rPr>
              <a:t>Brain sand with old age </a:t>
            </a:r>
          </a:p>
          <a:p>
            <a:pPr rtl="1"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عنوان 1">
            <a:extLst>
              <a:ext uri="{FF2B5EF4-FFF2-40B4-BE49-F238E27FC236}">
                <a16:creationId xmlns:a16="http://schemas.microsoft.com/office/drawing/2014/main" id="{125AFEC2-1D76-4707-A011-B1A80076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>
                <a:solidFill>
                  <a:srgbClr val="000000"/>
                </a:solidFill>
                <a:latin typeface="Arial Black" panose="020B0A04020102020204" pitchFamily="34" charset="0"/>
              </a:rPr>
              <a:t>Pars Intermedia</a:t>
            </a:r>
            <a:endParaRPr lang="ar-JO" altLang="en-US" sz="3600"/>
          </a:p>
        </p:txBody>
      </p:sp>
      <p:sp>
        <p:nvSpPr>
          <p:cNvPr id="18435" name="عنصر نائب للمحتوى 4">
            <a:extLst>
              <a:ext uri="{FF2B5EF4-FFF2-40B4-BE49-F238E27FC236}">
                <a16:creationId xmlns:a16="http://schemas.microsoft.com/office/drawing/2014/main" id="{B3674CA2-62FF-4937-BB0C-767A641582D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724400" y="3886200"/>
            <a:ext cx="4038600" cy="2187575"/>
          </a:xfrm>
        </p:spPr>
        <p:txBody>
          <a:bodyPr/>
          <a:lstStyle/>
          <a:p>
            <a:endParaRPr lang="ar-JO" altLang="en-US"/>
          </a:p>
        </p:txBody>
      </p:sp>
      <p:pic>
        <p:nvPicPr>
          <p:cNvPr id="18436" name="Content Placeholder 6" descr="image006">
            <a:extLst>
              <a:ext uri="{FF2B5EF4-FFF2-40B4-BE49-F238E27FC236}">
                <a16:creationId xmlns:a16="http://schemas.microsoft.com/office/drawing/2014/main" id="{F969DEA2-22D3-48E2-9665-4A866609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581400"/>
            <a:ext cx="45894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عنصر نائب للمحتوى 7">
            <a:extLst>
              <a:ext uri="{FF2B5EF4-FFF2-40B4-BE49-F238E27FC236}">
                <a16:creationId xmlns:a16="http://schemas.microsoft.com/office/drawing/2014/main" id="{E9666C06-A3F3-46F5-8CF0-EE13BA6D3A26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Human/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unclear function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 / the basophilic cells produce melanocyte stimulating hormone (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MSH</a:t>
            </a:r>
            <a:endParaRPr lang="ar-EG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3" descr="C:\Users\MCC\Desktop\صورة11.png">
            <a:extLst>
              <a:ext uri="{FF2B5EF4-FFF2-40B4-BE49-F238E27FC236}">
                <a16:creationId xmlns:a16="http://schemas.microsoft.com/office/drawing/2014/main" id="{E9BA4742-F88F-47D4-9967-CB56397EAA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4114800" cy="51816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0AAE326F-42F9-478E-A2A4-C0CD66690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000000"/>
                </a:solidFill>
                <a:latin typeface="Arial Black" panose="020B0A04020102020204" pitchFamily="34" charset="0"/>
              </a:rPr>
              <a:t>Suprarenal gland</a:t>
            </a:r>
            <a:endParaRPr lang="ar-EG" altLang="en-US" sz="3600">
              <a:latin typeface="Arial Black" panose="020B0A04020102020204" pitchFamily="34" charset="0"/>
            </a:endParaRPr>
          </a:p>
        </p:txBody>
      </p:sp>
      <p:pic>
        <p:nvPicPr>
          <p:cNvPr id="36867" name="Picture 4" descr="018">
            <a:extLst>
              <a:ext uri="{FF2B5EF4-FFF2-40B4-BE49-F238E27FC236}">
                <a16:creationId xmlns:a16="http://schemas.microsoft.com/office/drawing/2014/main" id="{6DCB1F74-45A3-4F68-ABCB-1E94AB0D99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71600"/>
            <a:ext cx="8305800" cy="5181600"/>
          </a:xfrm>
          <a:noFill/>
        </p:spPr>
      </p:pic>
      <p:grpSp>
        <p:nvGrpSpPr>
          <p:cNvPr id="36868" name="Group 10">
            <a:extLst>
              <a:ext uri="{FF2B5EF4-FFF2-40B4-BE49-F238E27FC236}">
                <a16:creationId xmlns:a16="http://schemas.microsoft.com/office/drawing/2014/main" id="{948F4DBF-A170-4BCB-9FB3-9C98811C19D5}"/>
              </a:ext>
            </a:extLst>
          </p:cNvPr>
          <p:cNvGrpSpPr>
            <a:grpSpLocks/>
          </p:cNvGrpSpPr>
          <p:nvPr/>
        </p:nvGrpSpPr>
        <p:grpSpPr bwMode="auto">
          <a:xfrm>
            <a:off x="-28575" y="1412875"/>
            <a:ext cx="2944813" cy="3357563"/>
            <a:chOff x="3152" y="0"/>
            <a:chExt cx="2359" cy="2115"/>
          </a:xfrm>
        </p:grpSpPr>
        <p:pic>
          <p:nvPicPr>
            <p:cNvPr id="36869" name="Picture 5" descr="F21_05">
              <a:extLst>
                <a:ext uri="{FF2B5EF4-FFF2-40B4-BE49-F238E27FC236}">
                  <a16:creationId xmlns:a16="http://schemas.microsoft.com/office/drawing/2014/main" id="{B1B38FC7-4956-469D-9316-4C04F56D4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6" r="23277" b="3703"/>
            <a:stretch>
              <a:fillRect/>
            </a:stretch>
          </p:blipFill>
          <p:spPr bwMode="auto">
            <a:xfrm>
              <a:off x="3515" y="0"/>
              <a:ext cx="1996" cy="211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6870" name="Text Box 7">
              <a:extLst>
                <a:ext uri="{FF2B5EF4-FFF2-40B4-BE49-F238E27FC236}">
                  <a16:creationId xmlns:a16="http://schemas.microsoft.com/office/drawing/2014/main" id="{C7DDCEFE-7AE4-4929-BB0B-AB65C6F3B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0"/>
              <a:ext cx="13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3333CC"/>
                  </a:solidFill>
                </a:rPr>
                <a:t>glomerulosa</a:t>
              </a:r>
            </a:p>
          </p:txBody>
        </p:sp>
        <p:sp>
          <p:nvSpPr>
            <p:cNvPr id="36871" name="Text Box 8">
              <a:extLst>
                <a:ext uri="{FF2B5EF4-FFF2-40B4-BE49-F238E27FC236}">
                  <a16:creationId xmlns:a16="http://schemas.microsoft.com/office/drawing/2014/main" id="{4076ADE0-0684-4484-8E0A-BE1017124E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754"/>
              <a:ext cx="11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3333CC"/>
                  </a:solidFill>
                </a:rPr>
                <a:t>fasciculata</a:t>
              </a:r>
            </a:p>
          </p:txBody>
        </p:sp>
        <p:sp>
          <p:nvSpPr>
            <p:cNvPr id="36872" name="Text Box 9">
              <a:extLst>
                <a:ext uri="{FF2B5EF4-FFF2-40B4-BE49-F238E27FC236}">
                  <a16:creationId xmlns:a16="http://schemas.microsoft.com/office/drawing/2014/main" id="{CBD29CC4-7744-42BB-9283-203FB2FBE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1434"/>
              <a:ext cx="11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3333CC"/>
                  </a:solidFill>
                </a:rPr>
                <a:t>reticularis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DCE9258-CD41-4C22-A200-183858AD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  <a:latin typeface="Arial Black" panose="020B0A04020102020204" pitchFamily="34" charset="0"/>
              </a:rPr>
              <a:t>Suprarenal gland</a:t>
            </a:r>
            <a:endParaRPr lang="en-US" altLang="en-US"/>
          </a:p>
        </p:txBody>
      </p:sp>
      <p:pic>
        <p:nvPicPr>
          <p:cNvPr id="37891" name="Content Placeholder 5">
            <a:extLst>
              <a:ext uri="{FF2B5EF4-FFF2-40B4-BE49-F238E27FC236}">
                <a16:creationId xmlns:a16="http://schemas.microsoft.com/office/drawing/2014/main" id="{E612579D-DFEE-435D-A74B-AB522F5141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628775"/>
            <a:ext cx="3886200" cy="5029200"/>
          </a:xfrm>
        </p:spPr>
      </p:pic>
      <p:pic>
        <p:nvPicPr>
          <p:cNvPr id="37892" name="Picture 6" descr="Image result for suprarenal  histology images">
            <a:extLst>
              <a:ext uri="{FF2B5EF4-FFF2-40B4-BE49-F238E27FC236}">
                <a16:creationId xmlns:a16="http://schemas.microsoft.com/office/drawing/2014/main" id="{42EB841B-BCB8-4049-A092-DCDC659BBFA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00200"/>
            <a:ext cx="4876800" cy="50292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0468DE50-D769-44DE-8228-B770D5E1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1143000"/>
          </a:xfrm>
        </p:spPr>
        <p:txBody>
          <a:bodyPr/>
          <a:lstStyle/>
          <a:p>
            <a:pPr algn="l"/>
            <a:r>
              <a:rPr lang="en-US" altLang="en-US" sz="3200" b="1">
                <a:latin typeface="Arial Black" panose="020B0A04020102020204" pitchFamily="34" charset="0"/>
              </a:rPr>
              <a:t>Zones of the cortex</a:t>
            </a:r>
            <a:br>
              <a:rPr lang="en-US" altLang="en-US" b="1"/>
            </a:br>
            <a:endParaRPr lang="ar-EG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B62C4-D5DE-4C1A-AC21-3A7859601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749300"/>
            <a:ext cx="6629400" cy="6108700"/>
          </a:xfrm>
        </p:spPr>
        <p:txBody>
          <a:bodyPr/>
          <a:lstStyle/>
          <a:p>
            <a:pPr algn="l" rtl="0" eaLnBrk="1" hangingPunct="1">
              <a:buFontTx/>
              <a:buAutoNum type="arabicPeriod"/>
              <a:defRPr/>
            </a:pPr>
            <a:r>
              <a:rPr lang="en-US" altLang="en-US" sz="2400" b="1" dirty="0" err="1">
                <a:latin typeface="Arial Black" pitchFamily="34" charset="0"/>
              </a:rPr>
              <a:t>zona</a:t>
            </a:r>
            <a:r>
              <a:rPr lang="en-US" altLang="en-US" sz="2400" b="1" dirty="0">
                <a:latin typeface="Arial Black" pitchFamily="34" charset="0"/>
              </a:rPr>
              <a:t> </a:t>
            </a:r>
            <a:r>
              <a:rPr lang="en-US" altLang="en-US" sz="2400" b="1" dirty="0" err="1">
                <a:latin typeface="Arial Black" pitchFamily="34" charset="0"/>
              </a:rPr>
              <a:t>glomerulosa</a:t>
            </a:r>
            <a:r>
              <a:rPr lang="en-US" altLang="en-US" sz="2400" dirty="0">
                <a:latin typeface="Arial Black" pitchFamily="34" charset="0"/>
              </a:rPr>
              <a:t> </a:t>
            </a:r>
            <a:r>
              <a:rPr lang="en-US" altLang="en-US" sz="2400" dirty="0"/>
              <a:t>(</a:t>
            </a:r>
            <a:r>
              <a:rPr lang="en-US" altLang="en-US" sz="2400" b="1" dirty="0"/>
              <a:t>15%) </a:t>
            </a:r>
            <a:endParaRPr lang="en-US" altLang="en-US" sz="2400" dirty="0"/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b="1" dirty="0"/>
              <a:t>small rounded</a:t>
            </a:r>
            <a:r>
              <a:rPr lang="en-US" altLang="en-US" sz="1800" dirty="0"/>
              <a:t> cells </a:t>
            </a:r>
            <a:r>
              <a:rPr lang="en-US" altLang="en-US" sz="1800" b="1" dirty="0"/>
              <a:t>groups</a:t>
            </a:r>
            <a:r>
              <a:rPr lang="en-US" altLang="en-US" sz="1800" dirty="0"/>
              <a:t> (</a:t>
            </a:r>
            <a:r>
              <a:rPr lang="en-US" altLang="en-US" sz="1800" b="1" dirty="0"/>
              <a:t>clusters</a:t>
            </a:r>
            <a:r>
              <a:rPr lang="en-US" altLang="en-US" sz="1800" dirty="0"/>
              <a:t>) or </a:t>
            </a:r>
            <a:r>
              <a:rPr lang="en-US" altLang="en-US" sz="1800" b="1" dirty="0"/>
              <a:t>curved columns</a:t>
            </a:r>
            <a:r>
              <a:rPr lang="en-US" altLang="en-US" sz="1800" dirty="0"/>
              <a:t>. </a:t>
            </a:r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b="1" dirty="0"/>
              <a:t>mineralocorticoid</a:t>
            </a:r>
            <a:r>
              <a:rPr lang="en-US" altLang="en-US" sz="1800" dirty="0"/>
              <a:t>   </a:t>
            </a:r>
          </a:p>
          <a:p>
            <a:pPr marL="0" indent="0" algn="l" rtl="0" eaLnBrk="1" hangingPunct="1">
              <a:buFontTx/>
              <a:buNone/>
              <a:defRPr/>
            </a:pPr>
            <a:endParaRPr lang="en-US" altLang="en-US" sz="1800" dirty="0"/>
          </a:p>
          <a:p>
            <a:pPr marL="0" indent="0" algn="l" rtl="0" eaLnBrk="1" hangingPunct="1">
              <a:buFontTx/>
              <a:buNone/>
              <a:defRPr/>
            </a:pPr>
            <a:r>
              <a:rPr lang="en-US" altLang="en-US" sz="2400" b="1" dirty="0"/>
              <a:t>2- </a:t>
            </a:r>
            <a:r>
              <a:rPr lang="en-US" altLang="en-US" sz="2400" b="1" dirty="0" err="1">
                <a:latin typeface="Arial Black" pitchFamily="34" charset="0"/>
              </a:rPr>
              <a:t>zona</a:t>
            </a:r>
            <a:r>
              <a:rPr lang="en-US" altLang="en-US" sz="2400" b="1" dirty="0">
                <a:latin typeface="Arial Black" pitchFamily="34" charset="0"/>
              </a:rPr>
              <a:t> </a:t>
            </a:r>
            <a:r>
              <a:rPr lang="en-US" altLang="en-US" sz="2400" b="1" dirty="0" err="1">
                <a:latin typeface="Arial Black" pitchFamily="34" charset="0"/>
              </a:rPr>
              <a:t>fasciculata</a:t>
            </a:r>
            <a:r>
              <a:rPr lang="en-US" altLang="en-US" sz="2400" dirty="0">
                <a:latin typeface="Arial Black" pitchFamily="34" charset="0"/>
              </a:rPr>
              <a:t> </a:t>
            </a:r>
            <a:r>
              <a:rPr lang="en-US" altLang="en-US" sz="2400" b="1" dirty="0"/>
              <a:t>(65%) </a:t>
            </a:r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dirty="0"/>
              <a:t>consists of </a:t>
            </a:r>
            <a:r>
              <a:rPr lang="en-US" altLang="en-US" sz="1800" b="1" dirty="0"/>
              <a:t>radially</a:t>
            </a:r>
            <a:r>
              <a:rPr lang="en-US" altLang="en-US" sz="1800" dirty="0"/>
              <a:t> arranged cell </a:t>
            </a:r>
            <a:r>
              <a:rPr lang="en-US" altLang="en-US" sz="1800" b="1" dirty="0"/>
              <a:t>cords</a:t>
            </a:r>
            <a:r>
              <a:rPr lang="en-US" altLang="en-US" sz="1800" dirty="0"/>
              <a:t> separated by </a:t>
            </a:r>
            <a:r>
              <a:rPr lang="en-US" altLang="en-US" sz="1800" b="1" dirty="0"/>
              <a:t>fenestrated sinusoid capillaries</a:t>
            </a:r>
            <a:r>
              <a:rPr lang="en-US" altLang="en-US" sz="1800" dirty="0"/>
              <a:t>. </a:t>
            </a:r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dirty="0"/>
              <a:t>has a characteristic </a:t>
            </a:r>
            <a:r>
              <a:rPr lang="en-US" altLang="en-US" sz="1800" b="1" dirty="0"/>
              <a:t>foamy or spongy appearance</a:t>
            </a:r>
            <a:r>
              <a:rPr lang="en-US" altLang="en-US" sz="1800" dirty="0"/>
              <a:t> (</a:t>
            </a:r>
            <a:r>
              <a:rPr lang="en-US" altLang="en-US" sz="1800" b="1" dirty="0"/>
              <a:t>lipid droplets)</a:t>
            </a:r>
            <a:r>
              <a:rPr lang="en-US" altLang="en-US" sz="1800" dirty="0"/>
              <a:t> </a:t>
            </a:r>
            <a:r>
              <a:rPr lang="en-US" altLang="en-US" sz="1800" b="1" dirty="0" err="1"/>
              <a:t>spongiocytes</a:t>
            </a:r>
            <a:endParaRPr lang="en-US" altLang="en-US" sz="1800" b="1" dirty="0"/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b="1" dirty="0"/>
              <a:t>Glucocorticoids</a:t>
            </a:r>
          </a:p>
          <a:p>
            <a:pPr marL="0" indent="0" algn="l" rtl="0" eaLnBrk="1" hangingPunct="1">
              <a:buFontTx/>
              <a:buNone/>
              <a:defRPr/>
            </a:pPr>
            <a:endParaRPr lang="en-US" altLang="en-US" sz="1800" b="1" dirty="0"/>
          </a:p>
          <a:p>
            <a:pPr marL="0" indent="0" algn="justLow" rtl="0" eaLnBrk="1" hangingPunct="1">
              <a:spcBef>
                <a:spcPct val="50000"/>
              </a:spcBef>
              <a:buSzPct val="100000"/>
              <a:buFontTx/>
              <a:buNone/>
              <a:defRPr/>
            </a:pPr>
            <a:r>
              <a:rPr lang="en-US" altLang="en-US" sz="2400" b="1" dirty="0">
                <a:latin typeface="Arial Black" pitchFamily="34" charset="0"/>
              </a:rPr>
              <a:t>3- </a:t>
            </a:r>
            <a:r>
              <a:rPr lang="en-US" altLang="en-US" sz="2400" b="1" dirty="0" err="1">
                <a:latin typeface="Arial Black" pitchFamily="34" charset="0"/>
              </a:rPr>
              <a:t>zona</a:t>
            </a:r>
            <a:r>
              <a:rPr lang="en-US" altLang="en-US" sz="2400" b="1" dirty="0">
                <a:latin typeface="Arial Black" pitchFamily="34" charset="0"/>
              </a:rPr>
              <a:t> </a:t>
            </a:r>
            <a:r>
              <a:rPr lang="en-US" altLang="en-US" sz="2400" b="1" dirty="0" err="1">
                <a:latin typeface="Arial Black" pitchFamily="34" charset="0"/>
              </a:rPr>
              <a:t>reticularis</a:t>
            </a:r>
            <a:r>
              <a:rPr lang="en-US" altLang="en-US" sz="2400" b="1" dirty="0">
                <a:latin typeface="Arial Black" pitchFamily="34" charset="0"/>
              </a:rPr>
              <a:t> </a:t>
            </a:r>
            <a:r>
              <a:rPr lang="en-US" altLang="en-US" sz="2400" b="1" dirty="0"/>
              <a:t>(7%)</a:t>
            </a:r>
            <a:r>
              <a:rPr lang="en-US" altLang="en-US" sz="2400" dirty="0"/>
              <a:t>.</a:t>
            </a:r>
          </a:p>
          <a:p>
            <a:pPr algn="justLow" rtl="0" eaLnBrk="1" hangingPunct="1">
              <a:spcBef>
                <a:spcPct val="50000"/>
              </a:spcBef>
              <a:buSzPct val="100000"/>
              <a:buFont typeface="Wingdings" pitchFamily="2" charset="2"/>
              <a:buChar char="Ø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fasciculata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but with fewer lipid droplets</a:t>
            </a:r>
          </a:p>
          <a:p>
            <a:pPr algn="justLow" rtl="0" eaLnBrk="1" hangingPunct="1">
              <a:spcBef>
                <a:spcPct val="50000"/>
              </a:spcBef>
              <a:buSzPct val="100000"/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Irregular cords </a:t>
            </a:r>
          </a:p>
          <a:p>
            <a:pPr algn="justLow" rtl="0" eaLnBrk="1" hangingPunct="1">
              <a:spcBef>
                <a:spcPct val="50000"/>
              </a:spcBef>
              <a:buSzPct val="100000"/>
              <a:defRPr/>
            </a:pPr>
            <a:endParaRPr lang="en-US" altLang="en-US" sz="2000" dirty="0"/>
          </a:p>
          <a:p>
            <a:pPr algn="justLow" rtl="0" eaLnBrk="1" hangingPunct="1">
              <a:spcBef>
                <a:spcPct val="50000"/>
              </a:spcBef>
              <a:buSzPct val="100000"/>
              <a:defRPr/>
            </a:pPr>
            <a:endParaRPr lang="en-US" altLang="en-US" sz="2000" dirty="0"/>
          </a:p>
        </p:txBody>
      </p:sp>
      <p:grpSp>
        <p:nvGrpSpPr>
          <p:cNvPr id="38916" name="Group 10">
            <a:extLst>
              <a:ext uri="{FF2B5EF4-FFF2-40B4-BE49-F238E27FC236}">
                <a16:creationId xmlns:a16="http://schemas.microsoft.com/office/drawing/2014/main" id="{55F11EF7-7842-43DC-9EB6-0CBDD07C1210}"/>
              </a:ext>
            </a:extLst>
          </p:cNvPr>
          <p:cNvGrpSpPr>
            <a:grpSpLocks/>
          </p:cNvGrpSpPr>
          <p:nvPr/>
        </p:nvGrpSpPr>
        <p:grpSpPr bwMode="auto">
          <a:xfrm>
            <a:off x="5727700" y="76200"/>
            <a:ext cx="3200400" cy="3352800"/>
            <a:chOff x="2991" y="-402"/>
            <a:chExt cx="2520" cy="2366"/>
          </a:xfrm>
        </p:grpSpPr>
        <p:pic>
          <p:nvPicPr>
            <p:cNvPr id="38917" name="Picture 5" descr="F21_05">
              <a:extLst>
                <a:ext uri="{FF2B5EF4-FFF2-40B4-BE49-F238E27FC236}">
                  <a16:creationId xmlns:a16="http://schemas.microsoft.com/office/drawing/2014/main" id="{C76E3C20-AF4B-43A7-9F7A-B259F74C0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6" r="23277" b="3703"/>
            <a:stretch>
              <a:fillRect/>
            </a:stretch>
          </p:blipFill>
          <p:spPr bwMode="auto">
            <a:xfrm>
              <a:off x="3515" y="-402"/>
              <a:ext cx="1996" cy="236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18" name="Text Box 7">
              <a:extLst>
                <a:ext uri="{FF2B5EF4-FFF2-40B4-BE49-F238E27FC236}">
                  <a16:creationId xmlns:a16="http://schemas.microsoft.com/office/drawing/2014/main" id="{CD5B12DE-AD87-4412-BD67-EFC7B4506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0"/>
              <a:ext cx="1315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glomerulosa</a:t>
              </a:r>
            </a:p>
          </p:txBody>
        </p:sp>
        <p:sp>
          <p:nvSpPr>
            <p:cNvPr id="38919" name="Text Box 8">
              <a:extLst>
                <a:ext uri="{FF2B5EF4-FFF2-40B4-BE49-F238E27FC236}">
                  <a16:creationId xmlns:a16="http://schemas.microsoft.com/office/drawing/2014/main" id="{39E1DACE-9ACF-40D5-8B99-4B485B859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754"/>
              <a:ext cx="113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fasciculata</a:t>
              </a:r>
            </a:p>
          </p:txBody>
        </p:sp>
        <p:sp>
          <p:nvSpPr>
            <p:cNvPr id="38920" name="Text Box 9">
              <a:extLst>
                <a:ext uri="{FF2B5EF4-FFF2-40B4-BE49-F238E27FC236}">
                  <a16:creationId xmlns:a16="http://schemas.microsoft.com/office/drawing/2014/main" id="{64404F99-E229-4AF1-82B3-54E6655B6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602"/>
              <a:ext cx="1295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reticularis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عنوان 1">
            <a:extLst>
              <a:ext uri="{FF2B5EF4-FFF2-40B4-BE49-F238E27FC236}">
                <a16:creationId xmlns:a16="http://schemas.microsoft.com/office/drawing/2014/main" id="{C9A605E0-070A-4AF3-9723-1793DCD0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altLang="en-US"/>
          </a:p>
        </p:txBody>
      </p:sp>
      <p:pic>
        <p:nvPicPr>
          <p:cNvPr id="39939" name="Picture 2" descr="C:\Users\MCC\Desktop\صورة2.png">
            <a:extLst>
              <a:ext uri="{FF2B5EF4-FFF2-40B4-BE49-F238E27FC236}">
                <a16:creationId xmlns:a16="http://schemas.microsoft.com/office/drawing/2014/main" id="{32914E44-0682-41C8-A881-FD380175555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572000" cy="5715000"/>
          </a:xfrm>
          <a:noFill/>
        </p:spPr>
      </p:pic>
      <p:pic>
        <p:nvPicPr>
          <p:cNvPr id="39940" name="Picture 3" descr="C:\Users\MCC\Desktop\صورة1.png">
            <a:extLst>
              <a:ext uri="{FF2B5EF4-FFF2-40B4-BE49-F238E27FC236}">
                <a16:creationId xmlns:a16="http://schemas.microsoft.com/office/drawing/2014/main" id="{8E786C3D-7878-42C4-B8CE-087FD5E0A12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0"/>
            <a:ext cx="4191000" cy="3124200"/>
          </a:xfrm>
          <a:noFill/>
        </p:spPr>
      </p:pic>
      <p:pic>
        <p:nvPicPr>
          <p:cNvPr id="39941" name="Picture 4" descr="C:\Users\MCC\Desktop\صورة3.png">
            <a:extLst>
              <a:ext uri="{FF2B5EF4-FFF2-40B4-BE49-F238E27FC236}">
                <a16:creationId xmlns:a16="http://schemas.microsoft.com/office/drawing/2014/main" id="{B903DED2-EC5B-4C58-88C6-0461E65FA13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9813" y="3200400"/>
            <a:ext cx="4141787" cy="2925763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90A7EB20-28FC-44CB-BBB5-159D5C644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  <a:latin typeface="Arial Black" panose="020B0A04020102020204" pitchFamily="34" charset="0"/>
              </a:rPr>
              <a:t>Suprarenal gland</a:t>
            </a:r>
            <a:endParaRPr lang="en-US" altLang="en-US"/>
          </a:p>
        </p:txBody>
      </p:sp>
      <p:pic>
        <p:nvPicPr>
          <p:cNvPr id="40963" name="Content Placeholder 3">
            <a:extLst>
              <a:ext uri="{FF2B5EF4-FFF2-40B4-BE49-F238E27FC236}">
                <a16:creationId xmlns:a16="http://schemas.microsoft.com/office/drawing/2014/main" id="{59D99E70-B92F-40F2-A8E3-9FAB59013B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675" y="1066800"/>
            <a:ext cx="4572000" cy="5410200"/>
          </a:xfrm>
        </p:spPr>
      </p:pic>
      <p:sp>
        <p:nvSpPr>
          <p:cNvPr id="40964" name="Rectangle 1">
            <a:extLst>
              <a:ext uri="{FF2B5EF4-FFF2-40B4-BE49-F238E27FC236}">
                <a16:creationId xmlns:a16="http://schemas.microsoft.com/office/drawing/2014/main" id="{47E38FB2-AFD1-4925-A70F-002AF7528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438400"/>
            <a:ext cx="533400" cy="609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 sz="3600"/>
              <a:t>G</a:t>
            </a:r>
          </a:p>
        </p:txBody>
      </p:sp>
      <p:pic>
        <p:nvPicPr>
          <p:cNvPr id="40965" name="Content Placeholder 5">
            <a:extLst>
              <a:ext uri="{FF2B5EF4-FFF2-40B4-BE49-F238E27FC236}">
                <a16:creationId xmlns:a16="http://schemas.microsoft.com/office/drawing/2014/main" id="{E0CE553A-C8AE-42AA-83CB-C0571517B2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17638"/>
            <a:ext cx="4327525" cy="5059362"/>
          </a:xfrm>
        </p:spPr>
      </p:pic>
      <p:sp>
        <p:nvSpPr>
          <p:cNvPr id="40966" name="Rectangle 2">
            <a:extLst>
              <a:ext uri="{FF2B5EF4-FFF2-40B4-BE49-F238E27FC236}">
                <a16:creationId xmlns:a16="http://schemas.microsoft.com/office/drawing/2014/main" id="{C6FBE724-89DA-49C3-9009-63A73F88D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532063"/>
            <a:ext cx="36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40967" name="Rectangle 3">
            <a:extLst>
              <a:ext uri="{FF2B5EF4-FFF2-40B4-BE49-F238E27FC236}">
                <a16:creationId xmlns:a16="http://schemas.microsoft.com/office/drawing/2014/main" id="{B5E538B4-D605-42E8-9FB7-65EF69224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343400"/>
            <a:ext cx="32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F</a:t>
            </a:r>
          </a:p>
        </p:txBody>
      </p:sp>
      <p:pic>
        <p:nvPicPr>
          <p:cNvPr id="40968" name="Content Placeholder 5">
            <a:extLst>
              <a:ext uri="{FF2B5EF4-FFF2-40B4-BE49-F238E27FC236}">
                <a16:creationId xmlns:a16="http://schemas.microsoft.com/office/drawing/2014/main" id="{08B96D06-44B5-4AF0-A31E-0119AA921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417638"/>
            <a:ext cx="4325938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Rectangle 10">
            <a:extLst>
              <a:ext uri="{FF2B5EF4-FFF2-40B4-BE49-F238E27FC236}">
                <a16:creationId xmlns:a16="http://schemas.microsoft.com/office/drawing/2014/main" id="{BE02E22F-1E07-487F-AEA8-EB50A76A6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275" y="2532063"/>
            <a:ext cx="36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40970" name="Rectangle 11">
            <a:extLst>
              <a:ext uri="{FF2B5EF4-FFF2-40B4-BE49-F238E27FC236}">
                <a16:creationId xmlns:a16="http://schemas.microsoft.com/office/drawing/2014/main" id="{1D8A5665-466D-42E5-B39A-2DD871E9F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13" y="4343400"/>
            <a:ext cx="32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F</a:t>
            </a:r>
          </a:p>
        </p:txBody>
      </p:sp>
      <p:pic>
        <p:nvPicPr>
          <p:cNvPr id="40971" name="Content Placeholder 5">
            <a:extLst>
              <a:ext uri="{FF2B5EF4-FFF2-40B4-BE49-F238E27FC236}">
                <a16:creationId xmlns:a16="http://schemas.microsoft.com/office/drawing/2014/main" id="{E8FB08A0-E901-4740-BF05-4F6D48506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17638"/>
            <a:ext cx="4327525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Rectangle 13">
            <a:extLst>
              <a:ext uri="{FF2B5EF4-FFF2-40B4-BE49-F238E27FC236}">
                <a16:creationId xmlns:a16="http://schemas.microsoft.com/office/drawing/2014/main" id="{547D3BD7-EC58-4DD8-AB1C-388E1022E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2532063"/>
            <a:ext cx="36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40973" name="Rectangle 14">
            <a:extLst>
              <a:ext uri="{FF2B5EF4-FFF2-40B4-BE49-F238E27FC236}">
                <a16:creationId xmlns:a16="http://schemas.microsoft.com/office/drawing/2014/main" id="{2335A73C-9405-4E47-A6BF-1FA4004F2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038" y="4343400"/>
            <a:ext cx="32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F</a:t>
            </a:r>
          </a:p>
        </p:txBody>
      </p:sp>
      <p:pic>
        <p:nvPicPr>
          <p:cNvPr id="40974" name="Content Placeholder 5">
            <a:extLst>
              <a:ext uri="{FF2B5EF4-FFF2-40B4-BE49-F238E27FC236}">
                <a16:creationId xmlns:a16="http://schemas.microsoft.com/office/drawing/2014/main" id="{777C0A24-8551-4EEC-AB90-DA3A3DDC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38275"/>
            <a:ext cx="4327525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5" name="Rectangle 16">
            <a:extLst>
              <a:ext uri="{FF2B5EF4-FFF2-40B4-BE49-F238E27FC236}">
                <a16:creationId xmlns:a16="http://schemas.microsoft.com/office/drawing/2014/main" id="{7A0C62FA-6B92-4599-BC04-C5C6B3F04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288" y="25527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40976" name="Rectangle 17">
            <a:extLst>
              <a:ext uri="{FF2B5EF4-FFF2-40B4-BE49-F238E27FC236}">
                <a16:creationId xmlns:a16="http://schemas.microsoft.com/office/drawing/2014/main" id="{20DD175A-245D-4FB6-8ABB-D2287615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4364038"/>
            <a:ext cx="32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F</a:t>
            </a:r>
          </a:p>
        </p:txBody>
      </p:sp>
      <p:pic>
        <p:nvPicPr>
          <p:cNvPr id="40977" name="Content Placeholder 5">
            <a:extLst>
              <a:ext uri="{FF2B5EF4-FFF2-40B4-BE49-F238E27FC236}">
                <a16:creationId xmlns:a16="http://schemas.microsoft.com/office/drawing/2014/main" id="{3317856C-299C-4CFC-B1A1-A69C677CB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438275"/>
            <a:ext cx="4325938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Rectangle 19">
            <a:extLst>
              <a:ext uri="{FF2B5EF4-FFF2-40B4-BE49-F238E27FC236}">
                <a16:creationId xmlns:a16="http://schemas.microsoft.com/office/drawing/2014/main" id="{2E2682BA-DED3-472A-A2BD-27B1B2B3E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25527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40979" name="Rectangle 20">
            <a:extLst>
              <a:ext uri="{FF2B5EF4-FFF2-40B4-BE49-F238E27FC236}">
                <a16:creationId xmlns:a16="http://schemas.microsoft.com/office/drawing/2014/main" id="{3B0E2D40-8B34-405E-9FE0-54AADDF7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8" y="4364038"/>
            <a:ext cx="32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F</a:t>
            </a:r>
          </a:p>
        </p:txBody>
      </p:sp>
      <p:pic>
        <p:nvPicPr>
          <p:cNvPr id="40980" name="Content Placeholder 5">
            <a:extLst>
              <a:ext uri="{FF2B5EF4-FFF2-40B4-BE49-F238E27FC236}">
                <a16:creationId xmlns:a16="http://schemas.microsoft.com/office/drawing/2014/main" id="{2E689503-A6B2-4C32-B300-FD0FBD870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38275"/>
            <a:ext cx="4327525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1" name="Rectangle 22">
            <a:extLst>
              <a:ext uri="{FF2B5EF4-FFF2-40B4-BE49-F238E27FC236}">
                <a16:creationId xmlns:a16="http://schemas.microsoft.com/office/drawing/2014/main" id="{9036C291-FBDF-4C64-97DE-DEBACEC7F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88" y="25527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40982" name="Rectangle 23">
            <a:extLst>
              <a:ext uri="{FF2B5EF4-FFF2-40B4-BE49-F238E27FC236}">
                <a16:creationId xmlns:a16="http://schemas.microsoft.com/office/drawing/2014/main" id="{628E57B1-E3F9-4E42-B565-0F78AE11C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4364038"/>
            <a:ext cx="32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F</a:t>
            </a:r>
          </a:p>
        </p:txBody>
      </p:sp>
      <p:pic>
        <p:nvPicPr>
          <p:cNvPr id="40983" name="Content Placeholder 5">
            <a:extLst>
              <a:ext uri="{FF2B5EF4-FFF2-40B4-BE49-F238E27FC236}">
                <a16:creationId xmlns:a16="http://schemas.microsoft.com/office/drawing/2014/main" id="{03CBE13E-31B9-4AD7-8A84-F7C8AE87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438275"/>
            <a:ext cx="4325938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4" name="Rectangle 25">
            <a:extLst>
              <a:ext uri="{FF2B5EF4-FFF2-40B4-BE49-F238E27FC236}">
                <a16:creationId xmlns:a16="http://schemas.microsoft.com/office/drawing/2014/main" id="{E4524D2B-EE18-47DA-9FDA-E70645B04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25527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40985" name="Rectangle 26">
            <a:extLst>
              <a:ext uri="{FF2B5EF4-FFF2-40B4-BE49-F238E27FC236}">
                <a16:creationId xmlns:a16="http://schemas.microsoft.com/office/drawing/2014/main" id="{CCA34DA8-FA4A-4861-A4AF-E3A64BA07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8" y="4364038"/>
            <a:ext cx="32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>
                <a:solidFill>
                  <a:srgbClr val="FFFF00"/>
                </a:solidFill>
              </a:rPr>
              <a:t>F</a:t>
            </a:r>
          </a:p>
        </p:txBody>
      </p:sp>
      <p:pic>
        <p:nvPicPr>
          <p:cNvPr id="40986" name="Content Placeholder 5">
            <a:extLst>
              <a:ext uri="{FF2B5EF4-FFF2-40B4-BE49-F238E27FC236}">
                <a16:creationId xmlns:a16="http://schemas.microsoft.com/office/drawing/2014/main" id="{4D224B0E-42A5-4A18-A4B1-3FC4869BC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417638"/>
            <a:ext cx="4327525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7" name="Rectangle 28">
            <a:extLst>
              <a:ext uri="{FF2B5EF4-FFF2-40B4-BE49-F238E27FC236}">
                <a16:creationId xmlns:a16="http://schemas.microsoft.com/office/drawing/2014/main" id="{A5986717-27D3-4194-BD27-0442B940F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2532063"/>
            <a:ext cx="503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 sz="3200" b="1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40988" name="Rectangle 29">
            <a:extLst>
              <a:ext uri="{FF2B5EF4-FFF2-40B4-BE49-F238E27FC236}">
                <a16:creationId xmlns:a16="http://schemas.microsoft.com/office/drawing/2014/main" id="{3B460739-FC4C-406D-BCBC-48F9277A4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5" y="4343400"/>
            <a:ext cx="46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 sz="3600" b="1">
                <a:solidFill>
                  <a:srgbClr val="FFFF00"/>
                </a:solidFill>
              </a:rPr>
              <a:t>F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9D420C6E-2B97-4D2B-8879-E5EA09B5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000000"/>
                </a:solidFill>
                <a:latin typeface="Arial Black" panose="020B0A04020102020204" pitchFamily="34" charset="0"/>
              </a:rPr>
              <a:t>Suprarenal gland</a:t>
            </a:r>
            <a:endParaRPr lang="en-US" altLang="en-US" sz="3600"/>
          </a:p>
        </p:txBody>
      </p:sp>
      <p:pic>
        <p:nvPicPr>
          <p:cNvPr id="41987" name="Content Placeholder 5">
            <a:extLst>
              <a:ext uri="{FF2B5EF4-FFF2-40B4-BE49-F238E27FC236}">
                <a16:creationId xmlns:a16="http://schemas.microsoft.com/office/drawing/2014/main" id="{5C713E5F-556B-4753-A2A0-1D82E6FA80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27188"/>
            <a:ext cx="4419600" cy="4876800"/>
          </a:xfrm>
        </p:spPr>
      </p:pic>
      <p:pic>
        <p:nvPicPr>
          <p:cNvPr id="41988" name="Content Placeholder 4">
            <a:extLst>
              <a:ext uri="{FF2B5EF4-FFF2-40B4-BE49-F238E27FC236}">
                <a16:creationId xmlns:a16="http://schemas.microsoft.com/office/drawing/2014/main" id="{A0DB9118-197B-4583-99AD-58CDC370D7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00200"/>
            <a:ext cx="3810000" cy="4876800"/>
          </a:xfrm>
        </p:spPr>
      </p:pic>
      <p:sp>
        <p:nvSpPr>
          <p:cNvPr id="41989" name="Rectangle 6">
            <a:extLst>
              <a:ext uri="{FF2B5EF4-FFF2-40B4-BE49-F238E27FC236}">
                <a16:creationId xmlns:a16="http://schemas.microsoft.com/office/drawing/2014/main" id="{0D392AA3-77DA-4551-AE87-6128C1D2E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2766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endParaRPr lang="en-US" altLang="en-US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E187B0CC-AA9F-48EC-A7D7-B34596C36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00400"/>
            <a:ext cx="3810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/>
              <a:t>G</a:t>
            </a: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E54A5883-4570-45BA-99F5-7074ED5B7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34000"/>
            <a:ext cx="3048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/>
              <a:t>F</a:t>
            </a: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AC6DD281-1F6F-4237-850B-CC7903482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581400"/>
            <a:ext cx="3048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/>
              <a:t>F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4FCB5AAF-6A3D-44CA-B346-45163D2CC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000000"/>
                </a:solidFill>
                <a:latin typeface="Arial Black" panose="020B0A04020102020204" pitchFamily="34" charset="0"/>
              </a:rPr>
              <a:t>Suprarenal gland</a:t>
            </a:r>
            <a:endParaRPr lang="ar-EG" altLang="en-US" sz="3600"/>
          </a:p>
        </p:txBody>
      </p:sp>
      <p:pic>
        <p:nvPicPr>
          <p:cNvPr id="43011" name="Content Placeholder 5" descr="cenzgf">
            <a:extLst>
              <a:ext uri="{FF2B5EF4-FFF2-40B4-BE49-F238E27FC236}">
                <a16:creationId xmlns:a16="http://schemas.microsoft.com/office/drawing/2014/main" id="{72D0333F-3B19-42EE-ABB8-D1FA01E012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447800"/>
            <a:ext cx="4572000" cy="5181600"/>
          </a:xfrm>
          <a:noFill/>
        </p:spPr>
      </p:pic>
      <p:pic>
        <p:nvPicPr>
          <p:cNvPr id="43012" name="Picture 5" descr="cenfrm">
            <a:extLst>
              <a:ext uri="{FF2B5EF4-FFF2-40B4-BE49-F238E27FC236}">
                <a16:creationId xmlns:a16="http://schemas.microsoft.com/office/drawing/2014/main" id="{FCD1B2F0-6636-4652-A9F9-8EF1D1BA76E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447800"/>
            <a:ext cx="3886200" cy="2438400"/>
          </a:xfrm>
          <a:noFill/>
        </p:spPr>
      </p:pic>
      <p:pic>
        <p:nvPicPr>
          <p:cNvPr id="43013" name="Picture 9" descr="adrenalmedullaneuron">
            <a:extLst>
              <a:ext uri="{FF2B5EF4-FFF2-40B4-BE49-F238E27FC236}">
                <a16:creationId xmlns:a16="http://schemas.microsoft.com/office/drawing/2014/main" id="{244B1031-81DA-4AA4-A512-830B3558F74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8563" y="3962400"/>
            <a:ext cx="3886200" cy="2690813"/>
          </a:xfrm>
          <a:noFill/>
        </p:spPr>
      </p:pic>
      <p:sp>
        <p:nvSpPr>
          <p:cNvPr id="43014" name="Rectangle 1">
            <a:extLst>
              <a:ext uri="{FF2B5EF4-FFF2-40B4-BE49-F238E27FC236}">
                <a16:creationId xmlns:a16="http://schemas.microsoft.com/office/drawing/2014/main" id="{023666C2-C8C7-4BA6-8D5A-ECF44E5DA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2476500"/>
            <a:ext cx="3810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/>
              <a:t>R</a:t>
            </a:r>
          </a:p>
        </p:txBody>
      </p:sp>
      <p:sp>
        <p:nvSpPr>
          <p:cNvPr id="43015" name="Rectangle 2">
            <a:extLst>
              <a:ext uri="{FF2B5EF4-FFF2-40B4-BE49-F238E27FC236}">
                <a16:creationId xmlns:a16="http://schemas.microsoft.com/office/drawing/2014/main" id="{B7B7CDEB-467C-46DA-9210-898889467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4724400"/>
            <a:ext cx="4572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/>
              <a:t>M</a:t>
            </a:r>
          </a:p>
        </p:txBody>
      </p:sp>
      <p:sp>
        <p:nvSpPr>
          <p:cNvPr id="43016" name="Rectangle 3">
            <a:extLst>
              <a:ext uri="{FF2B5EF4-FFF2-40B4-BE49-F238E27FC236}">
                <a16:creationId xmlns:a16="http://schemas.microsoft.com/office/drawing/2014/main" id="{A833AEB1-0F30-4B55-AD3D-C7D4CCF4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400300"/>
            <a:ext cx="4572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/>
              <a:t>G</a:t>
            </a:r>
          </a:p>
        </p:txBody>
      </p:sp>
      <p:sp>
        <p:nvSpPr>
          <p:cNvPr id="43017" name="Rectangle 4">
            <a:extLst>
              <a:ext uri="{FF2B5EF4-FFF2-40B4-BE49-F238E27FC236}">
                <a16:creationId xmlns:a16="http://schemas.microsoft.com/office/drawing/2014/main" id="{9E40C03B-D01C-4C56-8A07-77D4128B3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86400"/>
            <a:ext cx="3810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/>
              <a:t>F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A8A4C60F-B086-4914-A556-D3D0FC2EB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altLang="en-US" sz="2800">
                <a:latin typeface="Arial Black" panose="020B0A04020102020204" pitchFamily="34" charset="0"/>
              </a:rPr>
              <a:t>Blood supply of adrenal gland</a:t>
            </a:r>
            <a:r>
              <a:rPr lang="en-US" altLang="en-US" sz="2800"/>
              <a:t> 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92DD502B-6B0D-49D7-9747-A275B735E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838200"/>
            <a:ext cx="4953000" cy="5943600"/>
          </a:xfrm>
        </p:spPr>
        <p:txBody>
          <a:bodyPr/>
          <a:lstStyle/>
          <a:p>
            <a:pPr algn="l" rtl="0" eaLnBrk="1" hangingPunct="1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 adrenal glands are supplied by several arteries ,these arteries can be divided into: </a:t>
            </a:r>
          </a:p>
          <a:p>
            <a:pPr algn="l" rtl="0" eaLnBrk="1" hangingPunct="1">
              <a:buFont typeface="Wingdings" panose="05000000000000000000" pitchFamily="2" charset="2"/>
              <a:buChar char="v"/>
            </a:pPr>
            <a: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Cortical arteries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arteries that irrigate the capsule; branching into capillaries and eventually reach the medullary capillaries; </a:t>
            </a:r>
          </a:p>
          <a:p>
            <a:pPr algn="l" rtl="0" eaLnBrk="1" hangingPunct="1">
              <a:buFont typeface="Wingdings" panose="05000000000000000000" pitchFamily="2" charset="2"/>
              <a:buChar char="v"/>
            </a:pPr>
            <a: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medullary arteries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which pass through the cortex and form an extensive capillary network in the medulla. </a:t>
            </a:r>
          </a:p>
          <a:p>
            <a:pPr algn="l" rtl="0" eaLnBrk="1" hangingPunct="1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 cells of the medulla are, thus, bathed with both arterial blood from the medullary arteries and venous blood originating from the capillaries of the cortex. </a:t>
            </a:r>
          </a:p>
          <a:p>
            <a:pPr algn="l" rtl="0"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Glucocorticoids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produced in the cortex, which reach the medulla through capillaries that bathe cells of the cortex, constitute another mechanism of control. </a:t>
            </a:r>
          </a:p>
          <a:p>
            <a:pPr algn="l" rtl="0" eaLnBrk="1" hangingPunct="1"/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/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/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5" descr="Mammalian Adrenal Gland">
            <a:extLst>
              <a:ext uri="{FF2B5EF4-FFF2-40B4-BE49-F238E27FC236}">
                <a16:creationId xmlns:a16="http://schemas.microsoft.com/office/drawing/2014/main" id="{4579AA5A-E7D4-4C21-9914-A3E010F7A2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r="5225" b="5225"/>
          <a:stretch>
            <a:fillRect/>
          </a:stretch>
        </p:blipFill>
        <p:spPr>
          <a:xfrm>
            <a:off x="5181600" y="990600"/>
            <a:ext cx="3810000" cy="49530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7E89053-4018-4F28-9363-521AD191CE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Arial Black" panose="020B0A04020102020204" pitchFamily="34" charset="0"/>
              </a:rPr>
              <a:t>Regulation of blood calcium level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BE5AEED-E26C-40AA-A4FB-1F1809C4F51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sz="2400" dirty="0"/>
              <a:t>↓ Blood </a:t>
            </a:r>
            <a:r>
              <a:rPr lang="en-US" sz="2400" dirty="0" err="1"/>
              <a:t>Ca</a:t>
            </a:r>
            <a:r>
              <a:rPr lang="en-US" sz="2400" dirty="0"/>
              <a:t> level              ↑ PTH → ↑ Blood </a:t>
            </a:r>
            <a:r>
              <a:rPr lang="en-US" sz="2400" dirty="0" err="1"/>
              <a:t>Ca</a:t>
            </a:r>
            <a:r>
              <a:rPr lang="en-US" sz="2400" dirty="0"/>
              <a:t> level through: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400" dirty="0">
                <a:latin typeface="Arial Black" pitchFamily="34" charset="0"/>
              </a:rPr>
              <a:t>bone: </a:t>
            </a:r>
            <a:r>
              <a:rPr lang="en-US" sz="2400" dirty="0"/>
              <a:t>↑  osteoclasts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400" dirty="0">
                <a:latin typeface="Arial Black" pitchFamily="34" charset="0"/>
              </a:rPr>
              <a:t>kidney: </a:t>
            </a:r>
            <a:r>
              <a:rPr lang="en-US" sz="2400" dirty="0"/>
              <a:t>↑ </a:t>
            </a:r>
            <a:r>
              <a:rPr lang="en-US" sz="2400" dirty="0" err="1"/>
              <a:t>Ca</a:t>
            </a:r>
            <a:r>
              <a:rPr lang="en-US" sz="2400" dirty="0"/>
              <a:t> reabsorption 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400" dirty="0">
                <a:latin typeface="Arial Black" pitchFamily="34" charset="0"/>
              </a:rPr>
              <a:t>intestine: </a:t>
            </a:r>
            <a:r>
              <a:rPr lang="en-US" sz="2400" dirty="0"/>
              <a:t>↑ </a:t>
            </a:r>
            <a:r>
              <a:rPr lang="en-US" sz="2400" dirty="0" err="1"/>
              <a:t>Ca</a:t>
            </a:r>
            <a:r>
              <a:rPr lang="en-US" sz="2400" dirty="0"/>
              <a:t> absorption</a:t>
            </a:r>
          </a:p>
          <a:p>
            <a:pPr marL="0" indent="0" algn="l" rtl="0" eaLnBrk="1" hangingPunct="1">
              <a:buFontTx/>
              <a:buNone/>
              <a:defRPr/>
            </a:pPr>
            <a:r>
              <a:rPr lang="en-US" sz="2400" dirty="0"/>
              <a:t>↑↑ Blood </a:t>
            </a:r>
            <a:r>
              <a:rPr lang="en-US" sz="2400" dirty="0" err="1"/>
              <a:t>Ca</a:t>
            </a:r>
            <a:r>
              <a:rPr lang="en-US" sz="2400" dirty="0"/>
              <a:t> level           ↑   Calcitonin                 ↓↓ </a:t>
            </a:r>
            <a:r>
              <a:rPr lang="en-US" sz="2400" dirty="0" err="1"/>
              <a:t>Ca</a:t>
            </a:r>
            <a:r>
              <a:rPr lang="en-US" sz="2400" dirty="0"/>
              <a:t> level by  ↓activity of osteoclast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5060" name="Right Arrow 1">
            <a:extLst>
              <a:ext uri="{FF2B5EF4-FFF2-40B4-BE49-F238E27FC236}">
                <a16:creationId xmlns:a16="http://schemas.microsoft.com/office/drawing/2014/main" id="{CA3B013D-4215-47B4-91DE-17F3E877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7413"/>
            <a:ext cx="685800" cy="269875"/>
          </a:xfrm>
          <a:prstGeom prst="rightArrow">
            <a:avLst>
              <a:gd name="adj1" fmla="val 50000"/>
              <a:gd name="adj2" fmla="val 5008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endParaRPr lang="ar-EG" altLang="en-US">
              <a:solidFill>
                <a:srgbClr val="000000"/>
              </a:solidFill>
            </a:endParaRPr>
          </a:p>
        </p:txBody>
      </p:sp>
      <p:sp>
        <p:nvSpPr>
          <p:cNvPr id="45061" name="Right Arrow 2">
            <a:extLst>
              <a:ext uri="{FF2B5EF4-FFF2-40B4-BE49-F238E27FC236}">
                <a16:creationId xmlns:a16="http://schemas.microsoft.com/office/drawing/2014/main" id="{386058BD-7369-4DCC-A142-045436E22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55750"/>
            <a:ext cx="711200" cy="404813"/>
          </a:xfrm>
          <a:prstGeom prst="rightArrow">
            <a:avLst>
              <a:gd name="adj1" fmla="val 50000"/>
              <a:gd name="adj2" fmla="val 4984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endParaRPr lang="ar-EG" altLang="en-US">
              <a:solidFill>
                <a:srgbClr val="000000"/>
              </a:solidFill>
            </a:endParaRPr>
          </a:p>
        </p:txBody>
      </p:sp>
      <p:sp>
        <p:nvSpPr>
          <p:cNvPr id="45062" name="Right Arrow 3">
            <a:extLst>
              <a:ext uri="{FF2B5EF4-FFF2-40B4-BE49-F238E27FC236}">
                <a16:creationId xmlns:a16="http://schemas.microsoft.com/office/drawing/2014/main" id="{4A66FF92-60D4-4377-BFCC-4F535DCCF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3360738"/>
            <a:ext cx="838200" cy="373062"/>
          </a:xfrm>
          <a:prstGeom prst="rightArrow">
            <a:avLst>
              <a:gd name="adj1" fmla="val 50000"/>
              <a:gd name="adj2" fmla="val 5008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endParaRPr lang="ar-EG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F578033C-A6EC-4701-80D8-B5337AE6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00"/>
            <a:ext cx="8229600" cy="1143000"/>
          </a:xfrm>
        </p:spPr>
        <p:txBody>
          <a:bodyPr/>
          <a:lstStyle/>
          <a:p>
            <a:pPr algn="l"/>
            <a:r>
              <a:rPr lang="en-US" altLang="en-US" sz="3600" b="1">
                <a:latin typeface="Arial Black" panose="020B0A04020102020204" pitchFamily="34" charset="0"/>
              </a:rPr>
              <a:t>PANCREAS</a:t>
            </a:r>
            <a:br>
              <a:rPr lang="en-US" altLang="en-US" b="1"/>
            </a:br>
            <a:endParaRPr lang="ar-EG" altLang="en-US"/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18CB2588-F7AD-468A-AF15-0CFA3B616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66800"/>
            <a:ext cx="4572000" cy="5791200"/>
          </a:xfrm>
        </p:spPr>
        <p:txBody>
          <a:bodyPr/>
          <a:lstStyle/>
          <a:p>
            <a:pPr algn="l" rtl="0" eaLnBrk="1" hangingPunct="1"/>
            <a:r>
              <a:rPr lang="en-US" altLang="en-US" sz="2000"/>
              <a:t>exocrine and endocrine gland. </a:t>
            </a:r>
          </a:p>
          <a:p>
            <a:pPr algn="l" rtl="0" eaLnBrk="1" hangingPunct="1"/>
            <a:r>
              <a:rPr lang="en-US" altLang="en-US" sz="2000"/>
              <a:t>The exocrine part produces about 1.5L of pancreatic juice every day.</a:t>
            </a:r>
          </a:p>
          <a:p>
            <a:pPr algn="l" rtl="0" eaLnBrk="1" hangingPunct="1"/>
            <a:r>
              <a:rPr lang="en-US" altLang="en-US" sz="2000"/>
              <a:t> The endocrine part, ~1% , consists of the cells of the </a:t>
            </a:r>
            <a:r>
              <a:rPr lang="en-US" altLang="en-US" sz="2000" b="1"/>
              <a:t>islands of Langerhans</a:t>
            </a:r>
            <a:r>
              <a:rPr lang="en-US" altLang="en-US" sz="2000"/>
              <a:t>. </a:t>
            </a:r>
          </a:p>
          <a:p>
            <a:pPr algn="l" rtl="0" eaLnBrk="1" hangingPunct="1"/>
            <a:r>
              <a:rPr lang="en-US" altLang="en-US" sz="2000"/>
              <a:t>The pancreas has </a:t>
            </a:r>
            <a:r>
              <a:rPr lang="en-US" altLang="en-US" sz="2000" b="1"/>
              <a:t>thin </a:t>
            </a:r>
            <a:r>
              <a:rPr lang="en-US" altLang="en-US" sz="2000"/>
              <a:t>capsule</a:t>
            </a:r>
          </a:p>
          <a:p>
            <a:pPr algn="l" rtl="0" eaLnBrk="1" hangingPunct="1"/>
            <a:r>
              <a:rPr lang="en-US" altLang="en-US" sz="2000" b="1"/>
              <a:t>cellular composition of the islands</a:t>
            </a:r>
            <a:r>
              <a:rPr lang="en-US" altLang="en-US" sz="2000"/>
              <a:t> </a:t>
            </a:r>
            <a:endParaRPr lang="en-US" altLang="en-US" sz="2000" b="1"/>
          </a:p>
          <a:p>
            <a:pPr algn="l" rtl="0" eaLnBrk="1" hangingPunct="1"/>
            <a:r>
              <a:rPr lang="en-US" altLang="en-US" sz="2000" b="1"/>
              <a:t>- 70% beta-cells</a:t>
            </a:r>
            <a:r>
              <a:rPr lang="en-US" altLang="en-US" sz="2000"/>
              <a:t>, </a:t>
            </a:r>
            <a:r>
              <a:rPr lang="en-US" altLang="en-US" sz="2000" b="1"/>
              <a:t>insulin</a:t>
            </a:r>
            <a:r>
              <a:rPr lang="en-US" altLang="en-US" sz="2000"/>
              <a:t>. Insulin stimulates </a:t>
            </a:r>
          </a:p>
          <a:p>
            <a:pPr algn="l" rtl="0" eaLnBrk="1" hangingPunct="1"/>
            <a:r>
              <a:rPr lang="en-US" altLang="en-US" sz="2000" b="1"/>
              <a:t>- 20% alpha-cells</a:t>
            </a:r>
            <a:r>
              <a:rPr lang="en-US" altLang="en-US" sz="2000"/>
              <a:t>, </a:t>
            </a:r>
            <a:r>
              <a:rPr lang="en-US" altLang="en-US" sz="2000" b="1"/>
              <a:t>glucagon</a:t>
            </a:r>
            <a:r>
              <a:rPr lang="en-US" altLang="en-US" sz="2000"/>
              <a:t>. </a:t>
            </a:r>
          </a:p>
          <a:p>
            <a:pPr algn="l" rtl="0" eaLnBrk="1" hangingPunct="1"/>
            <a:r>
              <a:rPr lang="en-US" altLang="en-US" sz="2000" b="1"/>
              <a:t>- 5- 10 % delta-cells</a:t>
            </a:r>
            <a:r>
              <a:rPr lang="en-US" altLang="en-US" sz="2000"/>
              <a:t> which secrete</a:t>
            </a:r>
            <a:r>
              <a:rPr lang="en-US" altLang="en-US" sz="2000" b="1"/>
              <a:t> somatostatin</a:t>
            </a:r>
            <a:r>
              <a:rPr lang="en-US" altLang="en-US" sz="2000"/>
              <a:t>, </a:t>
            </a:r>
            <a:endParaRPr lang="ar-EG" altLang="en-US" sz="2000"/>
          </a:p>
        </p:txBody>
      </p:sp>
      <p:sp>
        <p:nvSpPr>
          <p:cNvPr id="46084" name="Content Placeholder 3">
            <a:extLst>
              <a:ext uri="{FF2B5EF4-FFF2-40B4-BE49-F238E27FC236}">
                <a16:creationId xmlns:a16="http://schemas.microsoft.com/office/drawing/2014/main" id="{729B68B3-CC4B-4EC4-AE31-75BE5C9CCAE3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EG" altLang="en-US"/>
          </a:p>
        </p:txBody>
      </p:sp>
      <p:grpSp>
        <p:nvGrpSpPr>
          <p:cNvPr id="46085" name="Group 7">
            <a:extLst>
              <a:ext uri="{FF2B5EF4-FFF2-40B4-BE49-F238E27FC236}">
                <a16:creationId xmlns:a16="http://schemas.microsoft.com/office/drawing/2014/main" id="{23DA668E-54C5-4543-9261-AD2DA89DDE35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432175"/>
            <a:ext cx="4362450" cy="3124200"/>
            <a:chOff x="3012" y="618"/>
            <a:chExt cx="2748" cy="2812"/>
          </a:xfrm>
        </p:grpSpPr>
        <p:pic>
          <p:nvPicPr>
            <p:cNvPr id="46087" name="Picture 5" descr="http://www.lab.anhb.uwa.edu.au/mb140/CorePages/Liver/Images/pan20he.jpg">
              <a:extLst>
                <a:ext uri="{FF2B5EF4-FFF2-40B4-BE49-F238E27FC236}">
                  <a16:creationId xmlns:a16="http://schemas.microsoft.com/office/drawing/2014/main" id="{B8E4488B-A848-45CF-8BEA-9BAF71036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618"/>
              <a:ext cx="2748" cy="281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8" name="Oval 6">
              <a:extLst>
                <a:ext uri="{FF2B5EF4-FFF2-40B4-BE49-F238E27FC236}">
                  <a16:creationId xmlns:a16="http://schemas.microsoft.com/office/drawing/2014/main" id="{B477D7AB-539A-4E66-BBEF-3532FDD3E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1752"/>
              <a:ext cx="1905" cy="1633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76200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6086" name="Picture 9" descr="G:\endo image\quiz5.jpg">
            <a:extLst>
              <a:ext uri="{FF2B5EF4-FFF2-40B4-BE49-F238E27FC236}">
                <a16:creationId xmlns:a16="http://schemas.microsoft.com/office/drawing/2014/main" id="{6CB012C4-0D72-41AC-B301-7C3E4B2C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200"/>
            <a:ext cx="43434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A1B470DA-63B2-47BB-9CD9-365244FF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3" y="9525"/>
            <a:ext cx="3236912" cy="869950"/>
          </a:xfrm>
        </p:spPr>
        <p:txBody>
          <a:bodyPr/>
          <a:lstStyle/>
          <a:p>
            <a:pPr algn="ctr"/>
            <a:r>
              <a:rPr lang="en-US" altLang="en-US" sz="3200">
                <a:latin typeface="Arial Black" panose="020B0A04020102020204" pitchFamily="34" charset="0"/>
              </a:rPr>
              <a:t>Pars distalis</a:t>
            </a:r>
            <a:endParaRPr lang="ar-EG" altLang="en-US" sz="3200">
              <a:latin typeface="Arial Black" panose="020B0A04020102020204" pitchFamily="34" charset="0"/>
            </a:endParaRPr>
          </a:p>
        </p:txBody>
      </p:sp>
      <p:sp>
        <p:nvSpPr>
          <p:cNvPr id="19459" name="Text Placeholder 3">
            <a:extLst>
              <a:ext uri="{FF2B5EF4-FFF2-40B4-BE49-F238E27FC236}">
                <a16:creationId xmlns:a16="http://schemas.microsoft.com/office/drawing/2014/main" id="{D467EC08-AEF2-443E-8908-282138120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63" y="990600"/>
            <a:ext cx="3790950" cy="4691063"/>
          </a:xfrm>
        </p:spPr>
        <p:txBody>
          <a:bodyPr/>
          <a:lstStyle/>
          <a:p>
            <a:pPr algn="l" eaLnBrk="1" hangingPunct="1"/>
            <a:r>
              <a:rPr lang="en-US" altLang="en-US" sz="2400"/>
              <a:t>Chromophils </a:t>
            </a:r>
          </a:p>
          <a:p>
            <a:pPr algn="l" eaLnBrk="1" hangingPunct="1"/>
            <a:r>
              <a:rPr lang="en-US" altLang="en-US" sz="2400"/>
              <a:t>1- Acidophils 37%</a:t>
            </a:r>
          </a:p>
          <a:p>
            <a:pPr algn="l" eaLnBrk="1" hangingPunct="1"/>
            <a:r>
              <a:rPr lang="en-US" altLang="en-US" sz="2400"/>
              <a:t>2- Basophils 11%</a:t>
            </a:r>
          </a:p>
          <a:p>
            <a:pPr algn="l" eaLnBrk="1" hangingPunct="1"/>
            <a:endParaRPr lang="en-US" altLang="en-US" sz="2400"/>
          </a:p>
          <a:p>
            <a:pPr algn="l" eaLnBrk="1" hangingPunct="1"/>
            <a:r>
              <a:rPr lang="en-US" altLang="en-US" sz="2400"/>
              <a:t>3- Chromophobes 52%</a:t>
            </a:r>
          </a:p>
          <a:p>
            <a:pPr algn="l" eaLnBrk="1" hangingPunct="1"/>
            <a:r>
              <a:rPr lang="en-US" altLang="en-US" sz="2400"/>
              <a:t>4- Fenestrated sinusoids</a:t>
            </a:r>
          </a:p>
        </p:txBody>
      </p:sp>
      <p:pic>
        <p:nvPicPr>
          <p:cNvPr id="19460" name="Picture 9" descr="C:\Users\MCC\Desktop\صورة10.png">
            <a:extLst>
              <a:ext uri="{FF2B5EF4-FFF2-40B4-BE49-F238E27FC236}">
                <a16:creationId xmlns:a16="http://schemas.microsoft.com/office/drawing/2014/main" id="{CBD3E476-FB40-40B5-8162-A94DB83F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8288"/>
            <a:ext cx="5260975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عنوان 1">
            <a:extLst>
              <a:ext uri="{FF2B5EF4-FFF2-40B4-BE49-F238E27FC236}">
                <a16:creationId xmlns:a16="http://schemas.microsoft.com/office/drawing/2014/main" id="{36D62AD0-89D4-4A8D-AAEB-03EB112F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>
                <a:latin typeface="Arial Black" panose="020B0A04020102020204" pitchFamily="34" charset="0"/>
              </a:rPr>
              <a:t>Diffuse neuroendocrine system</a:t>
            </a:r>
            <a:endParaRPr lang="ar-JO" altLang="en-US" sz="360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BC00CCD-3E7A-4CAB-8179-53126174B4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09600" indent="-609600" algn="l" rtl="0" eaLnBrk="1" hangingPunct="1">
              <a:defRPr/>
            </a:pPr>
            <a:r>
              <a:rPr lang="en-US" altLang="en-US" sz="2000" dirty="0" err="1">
                <a:solidFill>
                  <a:srgbClr val="FF0000"/>
                </a:solidFill>
              </a:rPr>
              <a:t>Apudocytes</a:t>
            </a:r>
            <a:r>
              <a:rPr lang="en-US" altLang="en-US" sz="2000" dirty="0">
                <a:solidFill>
                  <a:srgbClr val="FF0000"/>
                </a:solidFill>
              </a:rPr>
              <a:t> or </a:t>
            </a:r>
            <a:r>
              <a:rPr lang="en-US" altLang="en-US" sz="2000" dirty="0">
                <a:solidFill>
                  <a:srgbClr val="FF0000"/>
                </a:solidFill>
                <a:latin typeface="Arial Black" pitchFamily="34" charset="0"/>
              </a:rPr>
              <a:t>APUD cells</a:t>
            </a:r>
          </a:p>
          <a:p>
            <a:pPr marL="609600" indent="-609600" algn="l" rtl="0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Classification according to staining activity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altLang="en-US" sz="2000" dirty="0" err="1">
                <a:solidFill>
                  <a:schemeClr val="hlink"/>
                </a:solidFill>
                <a:latin typeface="Arial Black" pitchFamily="34" charset="0"/>
              </a:rPr>
              <a:t>Argentaffin</a:t>
            </a:r>
            <a:r>
              <a:rPr lang="en-US" altLang="en-US" sz="2000" dirty="0">
                <a:solidFill>
                  <a:schemeClr val="hlink"/>
                </a:solidFill>
                <a:latin typeface="Arial Black" pitchFamily="34" charset="0"/>
              </a:rPr>
              <a:t> cells</a:t>
            </a:r>
            <a:r>
              <a:rPr lang="en-US" altLang="en-US" sz="2000" dirty="0">
                <a:solidFill>
                  <a:srgbClr val="66FF33"/>
                </a:solidFill>
                <a:latin typeface="Arial Black" pitchFamily="34" charset="0"/>
              </a:rPr>
              <a:t>:</a:t>
            </a:r>
            <a:r>
              <a:rPr lang="en-US" altLang="en-US" sz="2000" dirty="0">
                <a:latin typeface="Arial Black" pitchFamily="34" charset="0"/>
              </a:rPr>
              <a:t> </a:t>
            </a:r>
            <a:r>
              <a:rPr lang="en-US" altLang="en-US" sz="2000" dirty="0" err="1"/>
              <a:t>ppt</a:t>
            </a:r>
            <a:r>
              <a:rPr lang="en-US" altLang="en-US" sz="2000" dirty="0"/>
              <a:t> silver in absence of reducing agent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altLang="en-US" sz="2000" dirty="0" err="1">
                <a:solidFill>
                  <a:schemeClr val="hlink"/>
                </a:solidFill>
                <a:latin typeface="Arial Black" pitchFamily="34" charset="0"/>
              </a:rPr>
              <a:t>Argyrophilic</a:t>
            </a:r>
            <a:r>
              <a:rPr lang="en-US" altLang="en-US" sz="2000" dirty="0">
                <a:solidFill>
                  <a:schemeClr val="hlink"/>
                </a:solidFill>
                <a:latin typeface="Arial Black" pitchFamily="34" charset="0"/>
              </a:rPr>
              <a:t> cells</a:t>
            </a:r>
            <a:r>
              <a:rPr lang="en-US" altLang="en-US" sz="2000" dirty="0">
                <a:solidFill>
                  <a:srgbClr val="66FF33"/>
                </a:solidFill>
                <a:latin typeface="Arial Black" pitchFamily="34" charset="0"/>
              </a:rPr>
              <a:t>:</a:t>
            </a:r>
            <a:r>
              <a:rPr lang="en-US" altLang="en-US" sz="2000" dirty="0">
                <a:latin typeface="Arial Black" pitchFamily="34" charset="0"/>
              </a:rPr>
              <a:t> </a:t>
            </a:r>
            <a:r>
              <a:rPr lang="en-US" altLang="en-US" sz="2000" dirty="0" err="1"/>
              <a:t>ppt</a:t>
            </a:r>
            <a:r>
              <a:rPr lang="en-US" altLang="en-US" sz="2000" dirty="0"/>
              <a:t> silver in presence of reducing agent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altLang="en-US" sz="2000" dirty="0" err="1">
                <a:solidFill>
                  <a:schemeClr val="hlink"/>
                </a:solidFill>
                <a:latin typeface="Arial Black" pitchFamily="34" charset="0"/>
              </a:rPr>
              <a:t>Chromaffin</a:t>
            </a:r>
            <a:r>
              <a:rPr lang="en-US" altLang="en-US" sz="2000" dirty="0">
                <a:solidFill>
                  <a:schemeClr val="hlink"/>
                </a:solidFill>
                <a:latin typeface="Arial Black" pitchFamily="34" charset="0"/>
              </a:rPr>
              <a:t> like cells</a:t>
            </a:r>
            <a:r>
              <a:rPr lang="en-US" altLang="en-US" sz="2000" dirty="0">
                <a:solidFill>
                  <a:srgbClr val="66FF33"/>
                </a:solidFill>
                <a:latin typeface="Arial Black" pitchFamily="34" charset="0"/>
              </a:rPr>
              <a:t>:</a:t>
            </a:r>
            <a:r>
              <a:rPr lang="en-US" altLang="en-US" sz="2000" dirty="0">
                <a:latin typeface="Arial Black" pitchFamily="34" charset="0"/>
              </a:rPr>
              <a:t> </a:t>
            </a:r>
            <a:r>
              <a:rPr lang="en-US" altLang="en-US" sz="2000" dirty="0"/>
              <a:t>bind K dichromate</a:t>
            </a:r>
          </a:p>
          <a:p>
            <a:pPr algn="l" rtl="0">
              <a:defRPr/>
            </a:pPr>
            <a:endParaRPr lang="ar-JO" sz="2000" dirty="0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F106EA4-6570-4012-A7DD-8CCD93E6D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819400"/>
          </a:xfrm>
        </p:spPr>
        <p:txBody>
          <a:bodyPr/>
          <a:lstStyle/>
          <a:p>
            <a:pPr algn="l" rtl="0">
              <a:defRPr/>
            </a:pPr>
            <a:r>
              <a:rPr lang="en-US" altLang="en-US" b="1" dirty="0">
                <a:latin typeface="Arial Black" pitchFamily="34" charset="0"/>
              </a:rPr>
              <a:t>Mode of action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000" dirty="0">
                <a:solidFill>
                  <a:srgbClr val="881802"/>
                </a:solidFill>
              </a:rPr>
              <a:t>Endocrine</a:t>
            </a:r>
            <a:r>
              <a:rPr lang="en-US" sz="2000" dirty="0"/>
              <a:t> → target organ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000" dirty="0">
                <a:solidFill>
                  <a:srgbClr val="881802"/>
                </a:solidFill>
              </a:rPr>
              <a:t>Paracrine</a:t>
            </a:r>
            <a:r>
              <a:rPr lang="en-US" sz="2000" dirty="0"/>
              <a:t> → surrounding tissue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000" dirty="0" err="1">
                <a:solidFill>
                  <a:srgbClr val="881802"/>
                </a:solidFill>
              </a:rPr>
              <a:t>Autocrine</a:t>
            </a:r>
            <a:r>
              <a:rPr lang="en-US" sz="2000" dirty="0"/>
              <a:t> → themselves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000" dirty="0">
                <a:solidFill>
                  <a:srgbClr val="881802"/>
                </a:solidFill>
              </a:rPr>
              <a:t>Neuroendocrine</a:t>
            </a:r>
            <a:r>
              <a:rPr lang="en-US" sz="2000" dirty="0"/>
              <a:t> → </a:t>
            </a:r>
            <a:r>
              <a:rPr lang="en-US" sz="2000" dirty="0" err="1"/>
              <a:t>neurosecretion</a:t>
            </a:r>
            <a:endParaRPr lang="en-US" sz="2000" dirty="0"/>
          </a:p>
          <a:p>
            <a:pPr algn="l" rtl="0">
              <a:defRPr/>
            </a:pPr>
            <a:endParaRPr lang="ar-JO" dirty="0"/>
          </a:p>
        </p:txBody>
      </p:sp>
      <p:pic>
        <p:nvPicPr>
          <p:cNvPr id="47109" name="Picture 4" descr="img009">
            <a:extLst>
              <a:ext uri="{FF2B5EF4-FFF2-40B4-BE49-F238E27FC236}">
                <a16:creationId xmlns:a16="http://schemas.microsoft.com/office/drawing/2014/main" id="{57E7D77B-39BD-45FC-B3C5-9639923A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t="24768" r="1546" b="6958"/>
          <a:stretch>
            <a:fillRect/>
          </a:stretch>
        </p:blipFill>
        <p:spPr bwMode="auto">
          <a:xfrm>
            <a:off x="4343400" y="4343400"/>
            <a:ext cx="4648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عنوان 1">
            <a:extLst>
              <a:ext uri="{FF2B5EF4-FFF2-40B4-BE49-F238E27FC236}">
                <a16:creationId xmlns:a16="http://schemas.microsoft.com/office/drawing/2014/main" id="{BFBB3275-E09C-4F67-B190-98E7B756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 Black" panose="020B0A04020102020204" pitchFamily="34" charset="0"/>
              </a:rPr>
              <a:t>Distribution of APUD cells</a:t>
            </a:r>
            <a:endParaRPr lang="ar-JO" alt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C44A3B-EAB9-4EEE-9F00-307CD842D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38" y="1600200"/>
            <a:ext cx="4386262" cy="4525963"/>
          </a:xfrm>
        </p:spPr>
        <p:txBody>
          <a:bodyPr/>
          <a:lstStyle/>
          <a:p>
            <a:pPr marL="609600" indent="-609600" algn="l" rtl="0" eaLnBrk="1" hangingPunct="1">
              <a:lnSpc>
                <a:spcPct val="80000"/>
              </a:lnSpc>
              <a:defRPr/>
            </a:pPr>
            <a:r>
              <a:rPr lang="en-US" altLang="en-US" sz="2000" dirty="0">
                <a:solidFill>
                  <a:srgbClr val="881802"/>
                </a:solidFill>
                <a:latin typeface="Arial Black" pitchFamily="34" charset="0"/>
              </a:rPr>
              <a:t>GIT (</a:t>
            </a:r>
            <a:r>
              <a:rPr lang="en-US" altLang="en-US" sz="2000" dirty="0" err="1">
                <a:solidFill>
                  <a:srgbClr val="881802"/>
                </a:solidFill>
                <a:latin typeface="Arial Black" pitchFamily="34" charset="0"/>
              </a:rPr>
              <a:t>enteroendocrine</a:t>
            </a:r>
            <a:r>
              <a:rPr lang="en-US" altLang="en-US" sz="2000" dirty="0">
                <a:solidFill>
                  <a:srgbClr val="881802"/>
                </a:solidFill>
                <a:latin typeface="Arial Black" pitchFamily="34" charset="0"/>
              </a:rPr>
              <a:t> cells) :</a:t>
            </a:r>
            <a:r>
              <a:rPr lang="en-US" altLang="en-US" sz="2000" dirty="0">
                <a:latin typeface="Arial Black" pitchFamily="34" charset="0"/>
              </a:rPr>
              <a:t> </a:t>
            </a:r>
          </a:p>
          <a:p>
            <a:pPr marL="609600" indent="-609600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dirty="0"/>
              <a:t>	</a:t>
            </a:r>
            <a:r>
              <a:rPr lang="en-US" altLang="en-US" sz="2000" dirty="0">
                <a:solidFill>
                  <a:srgbClr val="FF0000"/>
                </a:solidFill>
              </a:rPr>
              <a:t>G cells         EC cells</a:t>
            </a:r>
          </a:p>
          <a:p>
            <a:pPr marL="609600" indent="-609600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	ECL cells     D cells </a:t>
            </a:r>
          </a:p>
          <a:p>
            <a:pPr marL="609600" indent="-609600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	S cells</a:t>
            </a:r>
          </a:p>
          <a:p>
            <a:pPr marL="609600" indent="-609600" algn="l" rtl="0" eaLnBrk="1" hangingPunct="1">
              <a:lnSpc>
                <a:spcPct val="80000"/>
              </a:lnSpc>
              <a:defRPr/>
            </a:pPr>
            <a:r>
              <a:rPr lang="en-US" altLang="en-US" sz="2000" dirty="0">
                <a:solidFill>
                  <a:srgbClr val="881802"/>
                </a:solidFill>
                <a:latin typeface="Arial Black" pitchFamily="34" charset="0"/>
              </a:rPr>
              <a:t>Respiratory system</a:t>
            </a:r>
          </a:p>
          <a:p>
            <a:pPr marL="609600" indent="-609600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dirty="0">
                <a:solidFill>
                  <a:schemeClr val="folHlink"/>
                </a:solidFill>
              </a:rPr>
              <a:t>                 </a:t>
            </a:r>
            <a:r>
              <a:rPr lang="en-US" altLang="en-US" sz="2000" dirty="0">
                <a:solidFill>
                  <a:srgbClr val="0070C0"/>
                </a:solidFill>
              </a:rPr>
              <a:t>Bronchial </a:t>
            </a:r>
            <a:r>
              <a:rPr lang="en-US" altLang="en-US" sz="2000" dirty="0" err="1">
                <a:solidFill>
                  <a:srgbClr val="0070C0"/>
                </a:solidFill>
              </a:rPr>
              <a:t>Kulchitsky</a:t>
            </a:r>
            <a:r>
              <a:rPr lang="en-US" altLang="en-US" sz="2000" dirty="0">
                <a:solidFill>
                  <a:srgbClr val="0070C0"/>
                </a:solidFill>
              </a:rPr>
              <a:t> cells </a:t>
            </a:r>
          </a:p>
          <a:p>
            <a:pPr marL="609600" indent="-609600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dirty="0">
                <a:solidFill>
                  <a:srgbClr val="0070C0"/>
                </a:solidFill>
              </a:rPr>
              <a:t>                 Small granule cells</a:t>
            </a:r>
          </a:p>
          <a:p>
            <a:pPr marL="609600" indent="-609600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dirty="0">
                <a:solidFill>
                  <a:srgbClr val="0070C0"/>
                </a:solidFill>
              </a:rPr>
              <a:t>                 </a:t>
            </a:r>
            <a:r>
              <a:rPr lang="en-US" altLang="en-US" sz="2000" dirty="0" err="1">
                <a:solidFill>
                  <a:srgbClr val="0070C0"/>
                </a:solidFill>
              </a:rPr>
              <a:t>Neuroepithelial</a:t>
            </a:r>
            <a:r>
              <a:rPr lang="en-US" altLang="en-US" sz="2000" dirty="0">
                <a:solidFill>
                  <a:srgbClr val="0070C0"/>
                </a:solidFill>
              </a:rPr>
              <a:t> bodies </a:t>
            </a:r>
          </a:p>
          <a:p>
            <a:pPr marL="609600" indent="-609600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en-US" sz="2000" dirty="0"/>
              <a:t>           among tracheobronchial epithelium.</a:t>
            </a:r>
          </a:p>
          <a:p>
            <a:pPr algn="l" rtl="0">
              <a:defRPr/>
            </a:pPr>
            <a:endParaRPr lang="ar-JO" dirty="0"/>
          </a:p>
        </p:txBody>
      </p:sp>
      <p:sp>
        <p:nvSpPr>
          <p:cNvPr id="48132" name="عنصر نائب للمحتوى 3">
            <a:extLst>
              <a:ext uri="{FF2B5EF4-FFF2-40B4-BE49-F238E27FC236}">
                <a16:creationId xmlns:a16="http://schemas.microsoft.com/office/drawing/2014/main" id="{56C7F76D-5978-47EC-8C4A-1B0E912B5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525963"/>
          </a:xfrm>
        </p:spPr>
        <p:txBody>
          <a:bodyPr/>
          <a:lstStyle/>
          <a:p>
            <a:pPr algn="l" rtl="0" eaLnBrk="1" hangingPunct="1"/>
            <a:r>
              <a:rPr lang="en-US" altLang="en-US" sz="2000">
                <a:solidFill>
                  <a:srgbClr val="881802"/>
                </a:solidFill>
                <a:latin typeface="Arial Black" panose="020B0A04020102020204" pitchFamily="34" charset="0"/>
              </a:rPr>
              <a:t>Other sites</a:t>
            </a:r>
          </a:p>
          <a:p>
            <a:pPr algn="l" rtl="0" eaLnBrk="1" hangingPunct="1">
              <a:buFontTx/>
              <a:buAutoNum type="arabicPeriod"/>
            </a:pPr>
            <a: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</a:rPr>
              <a:t>Myocardium</a:t>
            </a:r>
            <a:r>
              <a:rPr lang="en-US" altLang="en-US" sz="2000" b="1">
                <a:solidFill>
                  <a:srgbClr val="FF0000"/>
                </a:solidFill>
              </a:rPr>
              <a:t>:</a:t>
            </a:r>
            <a:r>
              <a:rPr lang="en-US" altLang="en-US" sz="2000">
                <a:solidFill>
                  <a:srgbClr val="FF0000"/>
                </a:solidFill>
              </a:rPr>
              <a:t> </a:t>
            </a:r>
            <a:r>
              <a:rPr lang="en-US" altLang="en-US" sz="2000"/>
              <a:t>→ cardiodilatins and atrial naturetic polypeptides</a:t>
            </a:r>
          </a:p>
          <a:p>
            <a:pPr algn="l" rtl="0" eaLnBrk="1" hangingPunct="1">
              <a:buFontTx/>
              <a:buAutoNum type="arabicPeriod"/>
            </a:pPr>
            <a: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</a:rPr>
              <a:t>Hypothalamus:</a:t>
            </a:r>
            <a:r>
              <a:rPr lang="en-US" altLang="en-US" sz="20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2000"/>
              <a:t>supraoptic and paraventricular nuclei → oxytocin and vasopressin</a:t>
            </a:r>
          </a:p>
          <a:p>
            <a:pPr algn="l" rtl="0" eaLnBrk="1" hangingPunct="1">
              <a:buFontTx/>
              <a:buAutoNum type="arabicPeriod"/>
            </a:pPr>
            <a: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</a:rPr>
              <a:t>Endocrine system</a:t>
            </a:r>
            <a:r>
              <a:rPr lang="en-US" altLang="en-US" sz="2000" b="1">
                <a:solidFill>
                  <a:srgbClr val="FF0000"/>
                </a:solidFill>
              </a:rPr>
              <a:t>:</a:t>
            </a:r>
            <a:r>
              <a:rPr lang="en-US" altLang="en-US" sz="2000">
                <a:solidFill>
                  <a:srgbClr val="FF0000"/>
                </a:solidFill>
              </a:rPr>
              <a:t> </a:t>
            </a:r>
            <a:r>
              <a:rPr lang="en-US" altLang="en-US" sz="2000"/>
              <a:t>pinealocytes,parafollicular cells, chief cells, cells of islets of Langerhans and some adenohypophyseal and adrenal medullary chromaffin cells</a:t>
            </a:r>
          </a:p>
          <a:p>
            <a:pPr algn="l" rtl="0"/>
            <a:endParaRPr lang="ar-JO" altLang="en-US" sz="2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عنوان 1">
            <a:extLst>
              <a:ext uri="{FF2B5EF4-FFF2-40B4-BE49-F238E27FC236}">
                <a16:creationId xmlns:a16="http://schemas.microsoft.com/office/drawing/2014/main" id="{F41A9393-0AFD-4AEC-919F-1DC6D869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Arial Black" panose="020B0A04020102020204" pitchFamily="34" charset="0"/>
              </a:rPr>
              <a:t>Microscopic features</a:t>
            </a:r>
            <a:endParaRPr lang="ar-JO" altLang="en-US" sz="3600">
              <a:latin typeface="Arial Black" panose="020B0A04020102020204" pitchFamily="34" charset="0"/>
            </a:endParaRPr>
          </a:p>
        </p:txBody>
      </p:sp>
      <p:sp>
        <p:nvSpPr>
          <p:cNvPr id="49155" name="عنصر نائب للمحتوى 2">
            <a:extLst>
              <a:ext uri="{FF2B5EF4-FFF2-40B4-BE49-F238E27FC236}">
                <a16:creationId xmlns:a16="http://schemas.microsoft.com/office/drawing/2014/main" id="{10554324-3C01-4CAF-8DF0-C40013E01D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09600" indent="-609600" algn="l" rtl="0" eaLnBrk="1" hangingPunct="1"/>
            <a:r>
              <a:rPr lang="en-US" altLang="en-US" sz="2800">
                <a:latin typeface="Arial Black" panose="020B0A04020102020204" pitchFamily="34" charset="0"/>
              </a:rPr>
              <a:t>Two types:</a:t>
            </a:r>
          </a:p>
          <a:p>
            <a:pPr marL="609600" indent="-609600" algn="l" rtl="0" eaLnBrk="1" hangingPunct="1">
              <a:buFontTx/>
              <a:buAutoNum type="arabicPeriod"/>
            </a:pPr>
            <a:r>
              <a:rPr lang="en-US" altLang="en-US" sz="2000">
                <a:solidFill>
                  <a:schemeClr val="folHlink"/>
                </a:solidFill>
                <a:latin typeface="Arial Black" panose="020B0A04020102020204" pitchFamily="34" charset="0"/>
              </a:rPr>
              <a:t>Open type</a:t>
            </a:r>
          </a:p>
          <a:p>
            <a:pPr marL="609600" indent="-609600" algn="l" rtl="0" eaLnBrk="1" hangingPunct="1">
              <a:buFontTx/>
              <a:buAutoNum type="arabicPeriod"/>
            </a:pPr>
            <a:r>
              <a:rPr lang="en-US" altLang="en-US" sz="2000">
                <a:solidFill>
                  <a:schemeClr val="folHlink"/>
                </a:solidFill>
                <a:latin typeface="Arial Black" panose="020B0A04020102020204" pitchFamily="34" charset="0"/>
              </a:rPr>
              <a:t>Closed type</a:t>
            </a:r>
          </a:p>
          <a:p>
            <a:pPr marL="609600" indent="-609600" algn="l" rtl="0" eaLnBrk="1" hangingPunct="1"/>
            <a:r>
              <a:rPr lang="en-US" altLang="en-US" sz="2000"/>
              <a:t>Electrolucent cytoplasm</a:t>
            </a:r>
          </a:p>
          <a:p>
            <a:pPr marL="609600" indent="-609600" algn="l" rtl="0" eaLnBrk="1" hangingPunct="1"/>
            <a:r>
              <a:rPr lang="en-US" altLang="en-US" sz="2000"/>
              <a:t>Few small secretory granules </a:t>
            </a:r>
            <a:r>
              <a:rPr lang="en-US" altLang="en-US" sz="2000">
                <a:latin typeface="Arial Black" panose="020B0A04020102020204" pitchFamily="34" charset="0"/>
              </a:rPr>
              <a:t>at </a:t>
            </a:r>
            <a:r>
              <a:rPr lang="en-US" altLang="en-US" sz="2000">
                <a:solidFill>
                  <a:srgbClr val="FF0000"/>
                </a:solidFill>
                <a:latin typeface="Arial Black" panose="020B0A04020102020204" pitchFamily="34" charset="0"/>
              </a:rPr>
              <a:t>the base </a:t>
            </a:r>
            <a:r>
              <a:rPr lang="en-US" altLang="en-US" sz="2000"/>
              <a:t>or vascular pole</a:t>
            </a:r>
          </a:p>
          <a:p>
            <a:pPr marL="609600" indent="-609600" algn="l" rtl="0" eaLnBrk="1" hangingPunct="1"/>
            <a:r>
              <a:rPr lang="en-US" altLang="en-US" sz="2000"/>
              <a:t>Small </a:t>
            </a:r>
            <a:r>
              <a:rPr lang="en-US" altLang="en-US" sz="2000">
                <a:solidFill>
                  <a:srgbClr val="FF0000"/>
                </a:solidFill>
              </a:rPr>
              <a:t>infranuclear</a:t>
            </a:r>
            <a:r>
              <a:rPr lang="en-US" altLang="en-US" sz="2000"/>
              <a:t> Golgi</a:t>
            </a:r>
          </a:p>
          <a:p>
            <a:pPr marL="609600" indent="-609600" algn="l" rtl="0" eaLnBrk="1" hangingPunct="1"/>
            <a:r>
              <a:rPr lang="en-US" altLang="en-US" sz="2000">
                <a:solidFill>
                  <a:srgbClr val="FF0000"/>
                </a:solidFill>
              </a:rPr>
              <a:t>Sparse</a:t>
            </a:r>
            <a:r>
              <a:rPr lang="en-US" altLang="en-US" sz="2000"/>
              <a:t> rER</a:t>
            </a:r>
          </a:p>
        </p:txBody>
      </p:sp>
      <p:pic>
        <p:nvPicPr>
          <p:cNvPr id="49156" name="Picture 4" descr=" chief cells and enteroendocrine cell ">
            <a:extLst>
              <a:ext uri="{FF2B5EF4-FFF2-40B4-BE49-F238E27FC236}">
                <a16:creationId xmlns:a16="http://schemas.microsoft.com/office/drawing/2014/main" id="{E6BB7464-C667-4B61-8C0F-36CA84787D1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3061" r="15506" b="3061"/>
          <a:stretch>
            <a:fillRect/>
          </a:stretch>
        </p:blipFill>
        <p:spPr>
          <a:xfrm>
            <a:off x="4876800" y="1371600"/>
            <a:ext cx="3810000" cy="2438400"/>
          </a:xfrm>
          <a:noFill/>
        </p:spPr>
      </p:pic>
      <p:graphicFrame>
        <p:nvGraphicFramePr>
          <p:cNvPr id="49157" name="Object 8">
            <a:hlinkClick r:id="" action="ppaction://ole?verb=0"/>
            <a:extLst>
              <a:ext uri="{FF2B5EF4-FFF2-40B4-BE49-F238E27FC236}">
                <a16:creationId xmlns:a16="http://schemas.microsoft.com/office/drawing/2014/main" id="{14EB605D-04D7-4AEC-9DCB-4052EC9C590D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4876800" y="3938588"/>
          <a:ext cx="4038600" cy="269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deo Clip" r:id="rId3" imgW="5144218" imgH="3761905" progId="AVIFile">
                  <p:embed/>
                </p:oleObj>
              </mc:Choice>
              <mc:Fallback>
                <p:oleObj name="Video Clip" r:id="rId3" imgW="5144218" imgH="3761905" progId="AVIFile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938588"/>
                        <a:ext cx="4038600" cy="2690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مستطيل 7">
            <a:extLst>
              <a:ext uri="{FF2B5EF4-FFF2-40B4-BE49-F238E27FC236}">
                <a16:creationId xmlns:a16="http://schemas.microsoft.com/office/drawing/2014/main" id="{D47E7645-5D45-4F85-A0DF-4A4AFD5B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324600"/>
            <a:ext cx="260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en-US" altLang="en-US">
                <a:solidFill>
                  <a:srgbClr val="000000"/>
                </a:solidFill>
              </a:rPr>
              <a:t>APUD of small intestine</a:t>
            </a:r>
            <a:endParaRPr lang="ar-JO" altLang="en-US">
              <a:solidFill>
                <a:srgbClr val="000000"/>
              </a:solidFill>
            </a:endParaRPr>
          </a:p>
        </p:txBody>
      </p:sp>
      <p:sp>
        <p:nvSpPr>
          <p:cNvPr id="49159" name="Rectangle 9">
            <a:extLst>
              <a:ext uri="{FF2B5EF4-FFF2-40B4-BE49-F238E27FC236}">
                <a16:creationId xmlns:a16="http://schemas.microsoft.com/office/drawing/2014/main" id="{B734C9A1-E841-43E0-AD51-F4C2408FB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4495800"/>
            <a:ext cx="1143000" cy="25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>
                <a:solidFill>
                  <a:srgbClr val="000000"/>
                </a:solidFill>
              </a:rPr>
              <a:t>Apical part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214CBF3-C9F9-4817-9996-458F21D28C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338" y="457200"/>
            <a:ext cx="9296400" cy="10668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 Black" panose="020B0A04020102020204" pitchFamily="34" charset="0"/>
              </a:rPr>
              <a:t>Enteroendocrine cells</a:t>
            </a:r>
          </a:p>
        </p:txBody>
      </p:sp>
      <p:pic>
        <p:nvPicPr>
          <p:cNvPr id="50179" name="Picture 9" descr="11608hoa">
            <a:extLst>
              <a:ext uri="{FF2B5EF4-FFF2-40B4-BE49-F238E27FC236}">
                <a16:creationId xmlns:a16="http://schemas.microsoft.com/office/drawing/2014/main" id="{85B2E7D7-CA15-43A7-9E51-EA3CE3D21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90"/>
          <a:stretch>
            <a:fillRect/>
          </a:stretch>
        </p:blipFill>
        <p:spPr bwMode="auto">
          <a:xfrm>
            <a:off x="152400" y="1828800"/>
            <a:ext cx="441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Line 11">
            <a:extLst>
              <a:ext uri="{FF2B5EF4-FFF2-40B4-BE49-F238E27FC236}">
                <a16:creationId xmlns:a16="http://schemas.microsoft.com/office/drawing/2014/main" id="{6A03F6ED-C030-4B41-8721-83E8E1962E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2514600"/>
            <a:ext cx="228600" cy="533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12">
            <a:extLst>
              <a:ext uri="{FF2B5EF4-FFF2-40B4-BE49-F238E27FC236}">
                <a16:creationId xmlns:a16="http://schemas.microsoft.com/office/drawing/2014/main" id="{91669E83-3509-49C6-8F10-B69A5ABD5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895600"/>
            <a:ext cx="76200" cy="533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82" name="Picture 4" descr="cryptAPUDw">
            <a:extLst>
              <a:ext uri="{FF2B5EF4-FFF2-40B4-BE49-F238E27FC236}">
                <a16:creationId xmlns:a16="http://schemas.microsoft.com/office/drawing/2014/main" id="{665013CB-8C51-46F2-80C6-7881AA77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26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2">
            <a:extLst>
              <a:ext uri="{FF2B5EF4-FFF2-40B4-BE49-F238E27FC236}">
                <a16:creationId xmlns:a16="http://schemas.microsoft.com/office/drawing/2014/main" id="{F5D99714-5217-4673-A411-3C3846914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42938"/>
            <a:ext cx="4040188" cy="685800"/>
          </a:xfrm>
        </p:spPr>
        <p:txBody>
          <a:bodyPr/>
          <a:lstStyle/>
          <a:p>
            <a:pPr algn="l"/>
            <a:r>
              <a:rPr lang="en-US" altLang="en-US">
                <a:solidFill>
                  <a:schemeClr val="tx2"/>
                </a:solidFill>
              </a:rPr>
              <a:t>Opened type</a:t>
            </a:r>
          </a:p>
        </p:txBody>
      </p:sp>
      <p:sp>
        <p:nvSpPr>
          <p:cNvPr id="51203" name="Content Placeholder 3">
            <a:extLst>
              <a:ext uri="{FF2B5EF4-FFF2-40B4-BE49-F238E27FC236}">
                <a16:creationId xmlns:a16="http://schemas.microsoft.com/office/drawing/2014/main" id="{C22FDE3A-2950-4612-AECD-8ED8B17B7A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EG" altLang="en-US"/>
          </a:p>
        </p:txBody>
      </p:sp>
      <p:sp>
        <p:nvSpPr>
          <p:cNvPr id="51204" name="Text Placeholder 4">
            <a:extLst>
              <a:ext uri="{FF2B5EF4-FFF2-40B4-BE49-F238E27FC236}">
                <a16:creationId xmlns:a16="http://schemas.microsoft.com/office/drawing/2014/main" id="{A6C81148-6114-4F43-9863-643A987FD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1600" y="731838"/>
            <a:ext cx="4041775" cy="639762"/>
          </a:xfrm>
        </p:spPr>
        <p:txBody>
          <a:bodyPr/>
          <a:lstStyle/>
          <a:p>
            <a:pPr algn="l"/>
            <a:r>
              <a:rPr lang="en-US" altLang="en-US">
                <a:latin typeface="Arial Black" panose="020B0A04020102020204" pitchFamily="34" charset="0"/>
              </a:rPr>
              <a:t>Closed type</a:t>
            </a:r>
            <a:endParaRPr lang="ar-EG" altLang="en-US">
              <a:latin typeface="Arial Black" panose="020B0A04020102020204" pitchFamily="34" charset="0"/>
            </a:endParaRPr>
          </a:p>
        </p:txBody>
      </p:sp>
      <p:grpSp>
        <p:nvGrpSpPr>
          <p:cNvPr id="51205" name="Group 7">
            <a:extLst>
              <a:ext uri="{FF2B5EF4-FFF2-40B4-BE49-F238E27FC236}">
                <a16:creationId xmlns:a16="http://schemas.microsoft.com/office/drawing/2014/main" id="{8ECD0B42-F798-43CB-8171-45C9081C45F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712913"/>
            <a:ext cx="4800600" cy="5068887"/>
            <a:chOff x="183" y="489"/>
            <a:chExt cx="5760" cy="3693"/>
          </a:xfrm>
        </p:grpSpPr>
        <p:graphicFrame>
          <p:nvGraphicFramePr>
            <p:cNvPr id="51207" name="Object 8">
              <a:hlinkClick r:id="" action="ppaction://ole?verb=0"/>
              <a:extLst>
                <a:ext uri="{FF2B5EF4-FFF2-40B4-BE49-F238E27FC236}">
                  <a16:creationId xmlns:a16="http://schemas.microsoft.com/office/drawing/2014/main" id="{0ECCBB63-F9E9-4B8B-B8C8-2D84BE4CB6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3" y="489"/>
            <a:ext cx="5760" cy="36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deo Clip" r:id="rId2" imgW="5144218" imgH="3761905" progId="AVIFile">
                    <p:embed/>
                  </p:oleObj>
                </mc:Choice>
                <mc:Fallback>
                  <p:oleObj name="Video Clip" r:id="rId2" imgW="5144218" imgH="3761905" progId="AVIFile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" y="489"/>
                          <a:ext cx="5760" cy="36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08" name="Rectangle 9">
              <a:extLst>
                <a:ext uri="{FF2B5EF4-FFF2-40B4-BE49-F238E27FC236}">
                  <a16:creationId xmlns:a16="http://schemas.microsoft.com/office/drawing/2014/main" id="{1F73EA83-3807-4968-A3E6-82FD85B55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1240"/>
              <a:ext cx="1455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000000"/>
                  </a:solidFill>
                </a:rPr>
                <a:t>Apical part</a:t>
              </a:r>
            </a:p>
          </p:txBody>
        </p:sp>
        <p:sp>
          <p:nvSpPr>
            <p:cNvPr id="51209" name="Rectangle 10">
              <a:extLst>
                <a:ext uri="{FF2B5EF4-FFF2-40B4-BE49-F238E27FC236}">
                  <a16:creationId xmlns:a16="http://schemas.microsoft.com/office/drawing/2014/main" id="{7C5562FE-A4D0-49BD-ACB2-2A99A32E1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" y="744"/>
              <a:ext cx="336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000000"/>
                  </a:solidFill>
                </a:rPr>
                <a:t> </a:t>
              </a:r>
              <a:r>
                <a:rPr lang="en-US" altLang="en-US" b="1">
                  <a:solidFill>
                    <a:srgbClr val="000000"/>
                  </a:solidFill>
                </a:rPr>
                <a:t>APUD of small intestine</a:t>
              </a:r>
            </a:p>
          </p:txBody>
        </p:sp>
      </p:grpSp>
      <p:pic>
        <p:nvPicPr>
          <p:cNvPr id="51206" name="Picture 4" descr=" chief cells and enteroendocrine cell ">
            <a:extLst>
              <a:ext uri="{FF2B5EF4-FFF2-40B4-BE49-F238E27FC236}">
                <a16:creationId xmlns:a16="http://schemas.microsoft.com/office/drawing/2014/main" id="{29A693FC-81AE-4706-9121-92AF003A92B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3061" r="15506" b="3061"/>
          <a:stretch>
            <a:fillRect/>
          </a:stretch>
        </p:blipFill>
        <p:spPr>
          <a:xfrm>
            <a:off x="5029200" y="1712913"/>
            <a:ext cx="3886200" cy="4840287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extLst>
              <a:ext uri="{FF2B5EF4-FFF2-40B4-BE49-F238E27FC236}">
                <a16:creationId xmlns:a16="http://schemas.microsoft.com/office/drawing/2014/main" id="{9753DC81-42C7-43E2-90AE-00505AEE4D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152400"/>
            <a:ext cx="6172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Thank you</a:t>
            </a:r>
          </a:p>
        </p:txBody>
      </p:sp>
      <p:pic>
        <p:nvPicPr>
          <p:cNvPr id="52227" name="Picture 3" descr="Picture1">
            <a:extLst>
              <a:ext uri="{FF2B5EF4-FFF2-40B4-BE49-F238E27FC236}">
                <a16:creationId xmlns:a16="http://schemas.microsoft.com/office/drawing/2014/main" id="{FCCCA787-7C0E-41D7-8746-F1E2CB58A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629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8E72F-4061-48C5-92F5-5574E4555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88" y="22225"/>
            <a:ext cx="4837112" cy="6835775"/>
          </a:xfrm>
        </p:spPr>
        <p:txBody>
          <a:bodyPr/>
          <a:lstStyle/>
          <a:p>
            <a:pPr marL="0" indent="0" algn="l" rtl="0">
              <a:buFontTx/>
              <a:buNone/>
              <a:defRPr/>
            </a:pPr>
            <a:r>
              <a:rPr lang="en-US" altLang="en-US" sz="2400" dirty="0">
                <a:latin typeface="Arial Black" panose="020B0A04020102020204" pitchFamily="34" charset="0"/>
              </a:rPr>
              <a:t>Acidophils </a:t>
            </a:r>
          </a:p>
          <a:p>
            <a:pPr algn="l" rtl="0">
              <a:defRPr/>
            </a:pPr>
            <a:r>
              <a:rPr lang="en-US" altLang="en-US" sz="2000" dirty="0">
                <a:latin typeface="Arial Black" panose="020B0A04020102020204" pitchFamily="34" charset="0"/>
              </a:rPr>
              <a:t>Somatotrophs</a:t>
            </a:r>
          </a:p>
          <a:p>
            <a:pPr algn="l" rtl="0">
              <a:defRPr/>
            </a:pPr>
            <a:r>
              <a:rPr lang="en-US" sz="2000" dirty="0">
                <a:solidFill>
                  <a:srgbClr val="FF0000"/>
                </a:solidFill>
              </a:rPr>
              <a:t>Growth H.</a:t>
            </a:r>
          </a:p>
          <a:p>
            <a:pPr algn="l" rtl="0">
              <a:defRPr/>
            </a:pPr>
            <a:r>
              <a:rPr lang="en-US" altLang="en-US" sz="2000" dirty="0">
                <a:latin typeface="Arial Black" panose="020B0A04020102020204" pitchFamily="34" charset="0"/>
              </a:rPr>
              <a:t>Mammotrophs</a:t>
            </a:r>
          </a:p>
          <a:p>
            <a:pPr algn="l" rtl="0">
              <a:defRPr/>
            </a:pPr>
            <a:r>
              <a:rPr lang="en-US" sz="2000" dirty="0">
                <a:solidFill>
                  <a:srgbClr val="FF0000"/>
                </a:solidFill>
              </a:rPr>
              <a:t>Prolactin </a:t>
            </a:r>
          </a:p>
          <a:p>
            <a:pPr marL="0" indent="0" algn="l" rtl="0"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in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♂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non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♀</a:t>
            </a:r>
          </a:p>
          <a:p>
            <a:pPr marL="0" indent="0" algn="l" rtl="0"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irregular in pregnant and lactating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♀(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Erdheim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cells)</a:t>
            </a:r>
          </a:p>
          <a:p>
            <a:pPr marL="0" indent="0" algn="l" rtl="0"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Crinophagy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l" rtl="0" eaLnBrk="1" hangingPunct="1">
              <a:buClr>
                <a:schemeClr val="hlink"/>
              </a:buClr>
              <a:buSzPct val="80000"/>
              <a:buFontTx/>
              <a:buNone/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suckling is terminated, lysosomes eliminate the excess secretory granules</a:t>
            </a:r>
          </a:p>
          <a:p>
            <a:pPr marL="0" indent="0" algn="l" rtl="0" eaLnBrk="1" hangingPunct="1">
              <a:buClr>
                <a:schemeClr val="hlink"/>
              </a:buClr>
              <a:buSzPct val="80000"/>
              <a:buFontTx/>
              <a:buNone/>
              <a:defRPr/>
            </a:pPr>
            <a:r>
              <a:rPr lang="en-US" altLang="en-U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Basophils :</a:t>
            </a:r>
          </a:p>
          <a:p>
            <a:pPr algn="l" rtl="0"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TSH </a:t>
            </a:r>
          </a:p>
          <a:p>
            <a:pPr algn="l" rtl="0"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FSH,LH</a:t>
            </a:r>
          </a:p>
          <a:p>
            <a:pPr algn="l" rtl="0"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ACTH  </a:t>
            </a:r>
          </a:p>
          <a:p>
            <a:pPr marL="0" indent="0" algn="l" rtl="0" eaLnBrk="1" hangingPunct="1">
              <a:buClr>
                <a:schemeClr val="hlink"/>
              </a:buClr>
              <a:buSzPct val="80000"/>
              <a:buFontTx/>
              <a:buNone/>
              <a:defRPr/>
            </a:pP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defRPr/>
            </a:pPr>
            <a:endParaRPr lang="en-US" dirty="0"/>
          </a:p>
        </p:txBody>
      </p:sp>
      <p:pic>
        <p:nvPicPr>
          <p:cNvPr id="20483" name="Picture 6" descr="C:\Users\MCC\Desktop\صورة2.png">
            <a:extLst>
              <a:ext uri="{FF2B5EF4-FFF2-40B4-BE49-F238E27FC236}">
                <a16:creationId xmlns:a16="http://schemas.microsoft.com/office/drawing/2014/main" id="{FC4777A8-97A0-48BA-B13E-F3957D6C86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752600"/>
            <a:ext cx="3856038" cy="4800600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721C210-0A1D-496E-B828-320FE4AE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 Black" panose="020B0A04020102020204" pitchFamily="34" charset="0"/>
              </a:rPr>
              <a:t>PITUITARY GLAND</a:t>
            </a:r>
            <a:br>
              <a:rPr lang="en-US" altLang="en-US">
                <a:latin typeface="Arial Black" panose="020B0A04020102020204" pitchFamily="34" charset="0"/>
              </a:rPr>
            </a:br>
            <a:endParaRPr lang="ar-EG" altLang="en-US"/>
          </a:p>
        </p:txBody>
      </p:sp>
      <p:pic>
        <p:nvPicPr>
          <p:cNvPr id="21507" name="Picture 12" descr="نتيجة بحث الصور عن ‪The pars tuberalis‬‏">
            <a:extLst>
              <a:ext uri="{FF2B5EF4-FFF2-40B4-BE49-F238E27FC236}">
                <a16:creationId xmlns:a16="http://schemas.microsoft.com/office/drawing/2014/main" id="{8FCBA889-13B0-4093-8F54-069C1CCD91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371600"/>
            <a:ext cx="8382000" cy="51816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7A0CEA6-7B16-4537-B97F-8F1ABB24A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Neurohypophysis </a:t>
            </a:r>
            <a:br>
              <a:rPr lang="en-US" altLang="en-US" sz="2800" b="1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ar-EG" altLang="en-US" sz="28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91358786-1F1C-4A76-A73D-B91A081FD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4495800"/>
            <a:ext cx="4343400" cy="2359025"/>
          </a:xfrm>
        </p:spPr>
        <p:txBody>
          <a:bodyPr/>
          <a:lstStyle/>
          <a:p>
            <a:pPr marL="457200" indent="-457200" algn="l" rtl="0">
              <a:buFontTx/>
              <a:buAutoNum type="arabicPeriod"/>
            </a:pPr>
            <a:r>
              <a:rPr lang="en-US" altLang="en-US" sz="2400">
                <a:solidFill>
                  <a:srgbClr val="FF0000"/>
                </a:solidFill>
              </a:rPr>
              <a:t>Unmyelinated</a:t>
            </a:r>
            <a:r>
              <a:rPr lang="en-US" altLang="en-US" sz="2400"/>
              <a:t> axons</a:t>
            </a:r>
          </a:p>
          <a:p>
            <a:pPr marL="457200" indent="-457200" algn="l" rtl="0">
              <a:buClr>
                <a:schemeClr val="hlink"/>
              </a:buClr>
              <a:buSzPct val="80000"/>
              <a:buFontTx/>
              <a:buAutoNum type="arabicPeriod"/>
            </a:pPr>
            <a:r>
              <a:rPr lang="en-US" altLang="en-US" sz="2400"/>
              <a:t>Herring bodies (ADH, Oxytocin)</a:t>
            </a:r>
          </a:p>
          <a:p>
            <a:pPr marL="457200" indent="-457200" algn="l" rtl="0">
              <a:buClr>
                <a:schemeClr val="hlink"/>
              </a:buClr>
              <a:buSzPct val="80000"/>
              <a:buFontTx/>
              <a:buAutoNum type="arabicPeriod"/>
            </a:pPr>
            <a:r>
              <a:rPr lang="en-US" altLang="en-US" sz="2400"/>
              <a:t>Pituicytes. </a:t>
            </a:r>
          </a:p>
          <a:p>
            <a:pPr marL="457200" indent="-457200" algn="l" rtl="0">
              <a:buClr>
                <a:schemeClr val="hlink"/>
              </a:buClr>
              <a:buSzPct val="80000"/>
              <a:buFontTx/>
              <a:buAutoNum type="arabicPeriod"/>
            </a:pPr>
            <a:r>
              <a:rPr lang="en-US" altLang="en-US" sz="2400"/>
              <a:t>Rich blood capillary plexus</a:t>
            </a:r>
          </a:p>
          <a:p>
            <a:pPr marL="457200" indent="-457200" algn="l" rtl="0">
              <a:buClr>
                <a:schemeClr val="hlink"/>
              </a:buClr>
              <a:buSzPct val="80000"/>
              <a:buFontTx/>
              <a:buAutoNum type="arabicPeriod"/>
            </a:pPr>
            <a:endParaRPr lang="en-US" altLang="en-US" sz="2400"/>
          </a:p>
          <a:p>
            <a:pPr marL="457200" indent="-457200" algn="l" rtl="0"/>
            <a:endParaRPr lang="en-US" altLang="en-US" sz="2400"/>
          </a:p>
          <a:p>
            <a:pPr marL="457200" indent="-457200" algn="l" rtl="0"/>
            <a:endParaRPr lang="ar-EG" altLang="en-US"/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B1E928AD-2F45-474F-8119-CD5E520D61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318" r="10715" b="7314"/>
          <a:stretch>
            <a:fillRect/>
          </a:stretch>
        </p:blipFill>
        <p:spPr>
          <a:xfrm>
            <a:off x="4511675" y="914400"/>
            <a:ext cx="4495800" cy="5334000"/>
          </a:xfrm>
          <a:noFill/>
        </p:spPr>
      </p:pic>
      <p:pic>
        <p:nvPicPr>
          <p:cNvPr id="22533" name="Picture 6" descr="Image result for pituitary histology image">
            <a:extLst>
              <a:ext uri="{FF2B5EF4-FFF2-40B4-BE49-F238E27FC236}">
                <a16:creationId xmlns:a16="http://schemas.microsoft.com/office/drawing/2014/main" id="{AAB35147-EA67-429F-AA57-85CC040A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191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وان 1">
            <a:extLst>
              <a:ext uri="{FF2B5EF4-FFF2-40B4-BE49-F238E27FC236}">
                <a16:creationId xmlns:a16="http://schemas.microsoft.com/office/drawing/2014/main" id="{D3C3F644-2B83-44B5-90CD-1ACA90DC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000000"/>
                </a:solidFill>
                <a:latin typeface="Arial Black" panose="020B0A04020102020204" pitchFamily="34" charset="0"/>
              </a:rPr>
              <a:t>Where is oxytocin stored ?</a:t>
            </a:r>
            <a:endParaRPr lang="ar-JO" altLang="en-US"/>
          </a:p>
        </p:txBody>
      </p:sp>
      <p:sp>
        <p:nvSpPr>
          <p:cNvPr id="23555" name="عنصر نائب للمحتوى 2">
            <a:extLst>
              <a:ext uri="{FF2B5EF4-FFF2-40B4-BE49-F238E27FC236}">
                <a16:creationId xmlns:a16="http://schemas.microsoft.com/office/drawing/2014/main" id="{722CC4D4-8849-4C22-A658-5A4133822A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 rtl="0">
              <a:buFontTx/>
              <a:buNone/>
            </a:pPr>
            <a:r>
              <a:rPr lang="en-US" altLang="en-US" b="1">
                <a:solidFill>
                  <a:srgbClr val="000000"/>
                </a:solidFill>
              </a:rPr>
              <a:t>a. Pars intermedia</a:t>
            </a:r>
            <a:br>
              <a:rPr lang="ar-SA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b. Pars tuberalis</a:t>
            </a:r>
            <a:br>
              <a:rPr lang="ar-SA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c. Infundibulum</a:t>
            </a:r>
            <a:br>
              <a:rPr lang="ar-SA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d. Pars distalis</a:t>
            </a:r>
            <a:br>
              <a:rPr lang="ar-SA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e. Pars nervosa</a:t>
            </a:r>
            <a:endParaRPr lang="ar-EG" altLang="en-US">
              <a:solidFill>
                <a:srgbClr val="000000"/>
              </a:solidFill>
            </a:endParaRPr>
          </a:p>
        </p:txBody>
      </p:sp>
      <p:pic>
        <p:nvPicPr>
          <p:cNvPr id="23556" name="Content Placeholder 4" descr="endl04pituit">
            <a:extLst>
              <a:ext uri="{FF2B5EF4-FFF2-40B4-BE49-F238E27FC236}">
                <a16:creationId xmlns:a16="http://schemas.microsoft.com/office/drawing/2014/main" id="{8ACCFD50-C7D7-4564-B025-C8E81CCA8E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3"/>
          <a:stretch>
            <a:fillRect/>
          </a:stretch>
        </p:blipFill>
        <p:spPr>
          <a:xfrm>
            <a:off x="3962400" y="1600200"/>
            <a:ext cx="4876800" cy="5105400"/>
          </a:xfrm>
          <a:noFill/>
        </p:spPr>
      </p:pic>
      <p:sp>
        <p:nvSpPr>
          <p:cNvPr id="23557" name="Rectangle 6">
            <a:extLst>
              <a:ext uri="{FF2B5EF4-FFF2-40B4-BE49-F238E27FC236}">
                <a16:creationId xmlns:a16="http://schemas.microsoft.com/office/drawing/2014/main" id="{0F53D6DE-BE46-4BC7-BDF0-A01FF0141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38" y="2667000"/>
            <a:ext cx="4953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3558" name="Rectangle 7">
            <a:extLst>
              <a:ext uri="{FF2B5EF4-FFF2-40B4-BE49-F238E27FC236}">
                <a16:creationId xmlns:a16="http://schemas.microsoft.com/office/drawing/2014/main" id="{82583498-FCA3-45A0-940F-656AD996A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768475"/>
            <a:ext cx="533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559" name="Rectangle 6">
            <a:extLst>
              <a:ext uri="{FF2B5EF4-FFF2-40B4-BE49-F238E27FC236}">
                <a16:creationId xmlns:a16="http://schemas.microsoft.com/office/drawing/2014/main" id="{75EB33E2-93D8-4E5F-9826-712A767C1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0" y="4800600"/>
            <a:ext cx="4953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وان 1">
            <a:extLst>
              <a:ext uri="{FF2B5EF4-FFF2-40B4-BE49-F238E27FC236}">
                <a16:creationId xmlns:a16="http://schemas.microsoft.com/office/drawing/2014/main" id="{0400137C-7A29-4B0C-B821-53A9E688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>
                <a:solidFill>
                  <a:srgbClr val="000000"/>
                </a:solidFill>
                <a:latin typeface="Arial Black" panose="020B0A04020102020204" pitchFamily="34" charset="0"/>
              </a:rPr>
              <a:t>Blood supply of pituitary gland</a:t>
            </a:r>
            <a:br>
              <a:rPr lang="en-US" altLang="en-US" sz="1800">
                <a:solidFill>
                  <a:srgbClr val="000000"/>
                </a:solidFill>
              </a:rPr>
            </a:br>
            <a:r>
              <a:rPr lang="en-US" altLang="en-US" sz="1800">
                <a:solidFill>
                  <a:srgbClr val="000000"/>
                </a:solidFill>
              </a:rPr>
              <a:t>Releasing and inhibiting hormones </a:t>
            </a:r>
            <a:br>
              <a:rPr lang="en-US" altLang="en-US" sz="1800">
                <a:solidFill>
                  <a:srgbClr val="000000"/>
                </a:solidFill>
              </a:rPr>
            </a:br>
            <a:r>
              <a:rPr lang="en-US" altLang="en-US" sz="1800">
                <a:solidFill>
                  <a:srgbClr val="000000"/>
                </a:solidFill>
              </a:rPr>
              <a:t>	Pass to hypophyseal portal system to pars distalis</a:t>
            </a:r>
            <a:endParaRPr lang="ar-JO" altLang="en-US"/>
          </a:p>
        </p:txBody>
      </p:sp>
      <p:pic>
        <p:nvPicPr>
          <p:cNvPr id="24579" name="Picture 2" descr="C:\Users\MCC\Desktop\The-Hypothalamo-hypophysial-Portal-System.jpg">
            <a:extLst>
              <a:ext uri="{FF2B5EF4-FFF2-40B4-BE49-F238E27FC236}">
                <a16:creationId xmlns:a16="http://schemas.microsoft.com/office/drawing/2014/main" id="{3729A21D-6A51-4521-B379-2150E8F6A2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00200"/>
            <a:ext cx="8686800" cy="510540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وان 1">
            <a:extLst>
              <a:ext uri="{FF2B5EF4-FFF2-40B4-BE49-F238E27FC236}">
                <a16:creationId xmlns:a16="http://schemas.microsoft.com/office/drawing/2014/main" id="{9FB954C0-3011-4689-8469-6FAE2D2F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152400"/>
            <a:ext cx="8229600" cy="1616075"/>
          </a:xfrm>
        </p:spPr>
        <p:txBody>
          <a:bodyPr/>
          <a:lstStyle/>
          <a:p>
            <a:pPr algn="l" rtl="0" eaLnBrk="1" hangingPunct="1"/>
            <a:r>
              <a:rPr lang="en-US" altLang="en-US" sz="2800"/>
              <a:t>1.Follicular cells</a:t>
            </a:r>
            <a:br>
              <a:rPr lang="en-US" altLang="en-US" sz="2800"/>
            </a:br>
            <a:r>
              <a:rPr lang="en-US" altLang="en-US" sz="2800"/>
              <a:t>2. Parafollicular (clear) cells </a:t>
            </a:r>
            <a:br>
              <a:rPr lang="en-US" altLang="en-US" sz="2800"/>
            </a:br>
            <a:r>
              <a:rPr lang="en-US" altLang="en-US" sz="2800"/>
              <a:t>3. Interfollicular cell</a:t>
            </a:r>
            <a:br>
              <a:rPr lang="en-US" altLang="en-US" sz="2800"/>
            </a:br>
            <a:r>
              <a:rPr lang="en-US" altLang="en-US" sz="2800"/>
              <a:t>	</a:t>
            </a:r>
          </a:p>
        </p:txBody>
      </p:sp>
      <p:pic>
        <p:nvPicPr>
          <p:cNvPr id="25603" name="Picture 2" descr="G:\pract endo 2019\endo image\images.jpg">
            <a:extLst>
              <a:ext uri="{FF2B5EF4-FFF2-40B4-BE49-F238E27FC236}">
                <a16:creationId xmlns:a16="http://schemas.microsoft.com/office/drawing/2014/main" id="{52ABFA2D-2A06-4027-8924-8E9E4346A7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5000"/>
            <a:ext cx="8229600" cy="4648200"/>
          </a:xfrm>
          <a:noFill/>
        </p:spPr>
      </p:pic>
      <p:sp>
        <p:nvSpPr>
          <p:cNvPr id="25604" name="Rectangle 1">
            <a:extLst>
              <a:ext uri="{FF2B5EF4-FFF2-40B4-BE49-F238E27FC236}">
                <a16:creationId xmlns:a16="http://schemas.microsoft.com/office/drawing/2014/main" id="{CCAFEB1E-079D-440E-9388-CBD6B0A95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613" y="396875"/>
            <a:ext cx="26670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 sz="2800">
                <a:latin typeface="Arial Black" panose="020B0A04020102020204" pitchFamily="34" charset="0"/>
              </a:rPr>
              <a:t>Thyroid</a:t>
            </a:r>
            <a:endParaRPr lang="en-US" altLang="en-US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784</Words>
  <Application>Microsoft Office PowerPoint</Application>
  <PresentationFormat>On-screen Show (4:3)</PresentationFormat>
  <Paragraphs>186</Paragraphs>
  <Slides>35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Times New Roman</vt:lpstr>
      <vt:lpstr>Wingdings</vt:lpstr>
      <vt:lpstr>Default Design</vt:lpstr>
      <vt:lpstr>Video Clip</vt:lpstr>
      <vt:lpstr>PowerPoint Presentation</vt:lpstr>
      <vt:lpstr>Pars Intermedia</vt:lpstr>
      <vt:lpstr>Pars distalis</vt:lpstr>
      <vt:lpstr>PowerPoint Presentation</vt:lpstr>
      <vt:lpstr>PITUITARY GLAND </vt:lpstr>
      <vt:lpstr>Neurohypophysis  </vt:lpstr>
      <vt:lpstr>Where is oxytocin stored ?</vt:lpstr>
      <vt:lpstr>Blood supply of pituitary gland Releasing and inhibiting hormones   Pass to hypophyseal portal system to pars distalis</vt:lpstr>
      <vt:lpstr>1.Follicular cells 2. Parafollicular (clear) cells  3. Interfollicular cell  </vt:lpstr>
      <vt:lpstr>PowerPoint Presentation</vt:lpstr>
      <vt:lpstr>Thyroid</vt:lpstr>
      <vt:lpstr>EM of thyroid follicle </vt:lpstr>
      <vt:lpstr>Interfollicular cells </vt:lpstr>
      <vt:lpstr>Thyroid</vt:lpstr>
      <vt:lpstr>Formation of thyroid hormones </vt:lpstr>
      <vt:lpstr>Parathyroid gland</vt:lpstr>
      <vt:lpstr>Parathyroid gland</vt:lpstr>
      <vt:lpstr>Parathyroid gland in old people</vt:lpstr>
      <vt:lpstr>Pineal gland  (Epiphysis cerebri)</vt:lpstr>
      <vt:lpstr>Suprarenal gland</vt:lpstr>
      <vt:lpstr>Suprarenal gland</vt:lpstr>
      <vt:lpstr>Zones of the cortex </vt:lpstr>
      <vt:lpstr>PowerPoint Presentation</vt:lpstr>
      <vt:lpstr>Suprarenal gland</vt:lpstr>
      <vt:lpstr>Suprarenal gland</vt:lpstr>
      <vt:lpstr>Suprarenal gland</vt:lpstr>
      <vt:lpstr>Blood supply of adrenal gland </vt:lpstr>
      <vt:lpstr>Regulation of blood calcium level</vt:lpstr>
      <vt:lpstr>PANCREAS </vt:lpstr>
      <vt:lpstr>Diffuse neuroendocrine system</vt:lpstr>
      <vt:lpstr>Distribution of APUD cells</vt:lpstr>
      <vt:lpstr>Microscopic features</vt:lpstr>
      <vt:lpstr>Enteroendocrine cells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</dc:creator>
  <cp:lastModifiedBy>محمود بركات</cp:lastModifiedBy>
  <cp:revision>96</cp:revision>
  <cp:lastPrinted>1601-01-01T00:00:00Z</cp:lastPrinted>
  <dcterms:created xsi:type="dcterms:W3CDTF">1601-01-01T00:00:00Z</dcterms:created>
  <dcterms:modified xsi:type="dcterms:W3CDTF">2021-02-11T14:03:18Z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