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1" r:id="rId2"/>
  </p:sldMasterIdLst>
  <p:notesMasterIdLst>
    <p:notesMasterId r:id="rId66"/>
  </p:notesMasterIdLst>
  <p:sldIdLst>
    <p:sldId id="346" r:id="rId3"/>
    <p:sldId id="261" r:id="rId4"/>
    <p:sldId id="262" r:id="rId5"/>
    <p:sldId id="263" r:id="rId6"/>
    <p:sldId id="264" r:id="rId7"/>
    <p:sldId id="257" r:id="rId8"/>
    <p:sldId id="258" r:id="rId9"/>
    <p:sldId id="347" r:id="rId10"/>
    <p:sldId id="269" r:id="rId11"/>
    <p:sldId id="259" r:id="rId12"/>
    <p:sldId id="265" r:id="rId13"/>
    <p:sldId id="270" r:id="rId14"/>
    <p:sldId id="260" r:id="rId15"/>
    <p:sldId id="267" r:id="rId16"/>
    <p:sldId id="268"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8" r:id="rId62"/>
    <p:sldId id="315" r:id="rId63"/>
    <p:sldId id="316" r:id="rId64"/>
    <p:sldId id="317" r:id="rId6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7" d="100"/>
          <a:sy n="77" d="100"/>
        </p:scale>
        <p:origin x="3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1143000" y="685800"/>
            <a:ext cx="4572000" cy="3429000"/>
          </a:xfrm>
          <a:prstGeom prst="rect">
            <a:avLst/>
          </a:prstGeom>
        </p:spPr>
        <p:txBody>
          <a:bodyPr/>
          <a:lstStyle/>
          <a:p>
            <a:endParaRPr/>
          </a:p>
        </p:txBody>
      </p:sp>
      <p:sp>
        <p:nvSpPr>
          <p:cNvPr id="307" name="Shape 3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algn="r" latinLnBrk="0">
      <a:defRPr sz="1200">
        <a:latin typeface="+mj-lt"/>
        <a:ea typeface="+mj-ea"/>
        <a:cs typeface="+mj-cs"/>
        <a:sym typeface="Calibri"/>
      </a:defRPr>
    </a:lvl1pPr>
    <a:lvl2pPr indent="228600" algn="r" latinLnBrk="0">
      <a:defRPr sz="1200">
        <a:latin typeface="+mj-lt"/>
        <a:ea typeface="+mj-ea"/>
        <a:cs typeface="+mj-cs"/>
        <a:sym typeface="Calibri"/>
      </a:defRPr>
    </a:lvl2pPr>
    <a:lvl3pPr indent="457200" algn="r" latinLnBrk="0">
      <a:defRPr sz="1200">
        <a:latin typeface="+mj-lt"/>
        <a:ea typeface="+mj-ea"/>
        <a:cs typeface="+mj-cs"/>
        <a:sym typeface="Calibri"/>
      </a:defRPr>
    </a:lvl3pPr>
    <a:lvl4pPr indent="685800" algn="r" latinLnBrk="0">
      <a:defRPr sz="1200">
        <a:latin typeface="+mj-lt"/>
        <a:ea typeface="+mj-ea"/>
        <a:cs typeface="+mj-cs"/>
        <a:sym typeface="Calibri"/>
      </a:defRPr>
    </a:lvl4pPr>
    <a:lvl5pPr indent="914400" algn="r" latinLnBrk="0">
      <a:defRPr sz="1200">
        <a:latin typeface="+mj-lt"/>
        <a:ea typeface="+mj-ea"/>
        <a:cs typeface="+mj-cs"/>
        <a:sym typeface="Calibri"/>
      </a:defRPr>
    </a:lvl5pPr>
    <a:lvl6pPr indent="1143000" algn="r" latinLnBrk="0">
      <a:defRPr sz="1200">
        <a:latin typeface="+mj-lt"/>
        <a:ea typeface="+mj-ea"/>
        <a:cs typeface="+mj-cs"/>
        <a:sym typeface="Calibri"/>
      </a:defRPr>
    </a:lvl6pPr>
    <a:lvl7pPr indent="1371600" algn="r" latinLnBrk="0">
      <a:defRPr sz="1200">
        <a:latin typeface="+mj-lt"/>
        <a:ea typeface="+mj-ea"/>
        <a:cs typeface="+mj-cs"/>
        <a:sym typeface="Calibri"/>
      </a:defRPr>
    </a:lvl7pPr>
    <a:lvl8pPr indent="1600200" algn="r" latinLnBrk="0">
      <a:defRPr sz="1200">
        <a:latin typeface="+mj-lt"/>
        <a:ea typeface="+mj-ea"/>
        <a:cs typeface="+mj-cs"/>
        <a:sym typeface="Calibri"/>
      </a:defRPr>
    </a:lvl8pPr>
    <a:lvl9pPr indent="1828800" algn="r"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solidFill>
          <a:srgbClr val="C2E0FF"/>
        </a:solidFill>
        <a:effectLst/>
      </p:bgPr>
    </p:bg>
    <p:spTree>
      <p:nvGrpSpPr>
        <p:cNvPr id="1" name=""/>
        <p:cNvGrpSpPr/>
        <p:nvPr/>
      </p:nvGrpSpPr>
      <p:grpSpPr>
        <a:xfrm>
          <a:off x="0" y="0"/>
          <a:ext cx="0" cy="0"/>
          <a:chOff x="0" y="0"/>
          <a:chExt cx="0" cy="0"/>
        </a:xfrm>
      </p:grpSpPr>
      <p:pic>
        <p:nvPicPr>
          <p:cNvPr id="92"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pic>
        <p:nvPicPr>
          <p:cNvPr id="93" name="Picture 2" descr="Picture 2"/>
          <p:cNvPicPr>
            <a:picLocks noChangeAspect="1"/>
          </p:cNvPicPr>
          <p:nvPr/>
        </p:nvPicPr>
        <p:blipFill>
          <a:blip r:embed="rId3"/>
          <a:stretch>
            <a:fillRect/>
          </a:stretch>
        </p:blipFill>
        <p:spPr>
          <a:xfrm>
            <a:off x="0" y="0"/>
            <a:ext cx="12208934" cy="6858000"/>
          </a:xfrm>
          <a:prstGeom prst="rect">
            <a:avLst/>
          </a:prstGeom>
          <a:ln w="12700">
            <a:miter lim="400000"/>
          </a:ln>
        </p:spPr>
      </p:pic>
      <p:sp>
        <p:nvSpPr>
          <p:cNvPr id="94" name="Title Text"/>
          <p:cNvSpPr txBox="1">
            <a:spLocks noGrp="1"/>
          </p:cNvSpPr>
          <p:nvPr>
            <p:ph type="title"/>
          </p:nvPr>
        </p:nvSpPr>
        <p:spPr>
          <a:xfrm>
            <a:off x="624417" y="1196975"/>
            <a:ext cx="10943167" cy="1082675"/>
          </a:xfrm>
          <a:prstGeom prst="rect">
            <a:avLst/>
          </a:prstGeom>
        </p:spPr>
        <p:txBody>
          <a:bodyPr/>
          <a:lstStyle>
            <a:lvl1pPr algn="ctr">
              <a:lnSpc>
                <a:spcPct val="100000"/>
              </a:lnSpc>
              <a:defRPr sz="3600">
                <a:solidFill>
                  <a:srgbClr val="FFFFFF"/>
                </a:solidFill>
                <a:latin typeface="Arial"/>
                <a:ea typeface="Arial"/>
                <a:cs typeface="Arial"/>
                <a:sym typeface="Arial"/>
              </a:defRPr>
            </a:lvl1pPr>
          </a:lstStyle>
          <a:p>
            <a:r>
              <a:t>Title Text</a:t>
            </a:r>
          </a:p>
        </p:txBody>
      </p:sp>
      <p:sp>
        <p:nvSpPr>
          <p:cNvPr id="95" name="Body Level One…"/>
          <p:cNvSpPr txBox="1">
            <a:spLocks noGrp="1"/>
          </p:cNvSpPr>
          <p:nvPr>
            <p:ph type="body" sz="half" idx="1"/>
          </p:nvPr>
        </p:nvSpPr>
        <p:spPr>
          <a:xfrm>
            <a:off x="626532" y="2422525"/>
            <a:ext cx="10949518" cy="1752600"/>
          </a:xfrm>
          <a:prstGeom prst="rect">
            <a:avLst/>
          </a:prstGeom>
        </p:spPr>
        <p:txBody>
          <a:bodyPr/>
          <a:lstStyle>
            <a:lvl1pPr marL="0" indent="0" algn="ctr">
              <a:lnSpc>
                <a:spcPct val="100000"/>
              </a:lnSpc>
              <a:spcBef>
                <a:spcPts val="700"/>
              </a:spcBef>
              <a:buSzTx/>
              <a:buFontTx/>
              <a:buNone/>
              <a:defRPr sz="3200">
                <a:solidFill>
                  <a:srgbClr val="FFFFFF"/>
                </a:solidFill>
                <a:latin typeface="Arial"/>
                <a:ea typeface="Arial"/>
                <a:cs typeface="Arial"/>
                <a:sym typeface="Arial"/>
              </a:defRPr>
            </a:lvl1pPr>
            <a:lvl2pPr marL="783771" indent="-326571" algn="ctr">
              <a:lnSpc>
                <a:spcPct val="100000"/>
              </a:lnSpc>
              <a:spcBef>
                <a:spcPts val="700"/>
              </a:spcBef>
              <a:buFontTx/>
              <a:buChar char="–"/>
              <a:defRPr sz="3200">
                <a:solidFill>
                  <a:srgbClr val="FFFFFF"/>
                </a:solidFill>
                <a:latin typeface="Arial"/>
                <a:ea typeface="Arial"/>
                <a:cs typeface="Arial"/>
                <a:sym typeface="Arial"/>
              </a:defRPr>
            </a:lvl2pPr>
            <a:lvl3pPr marL="1219200" indent="-304800" algn="ctr">
              <a:lnSpc>
                <a:spcPct val="100000"/>
              </a:lnSpc>
              <a:spcBef>
                <a:spcPts val="700"/>
              </a:spcBef>
              <a:buFontTx/>
              <a:defRPr sz="3200">
                <a:solidFill>
                  <a:srgbClr val="FFFFFF"/>
                </a:solidFill>
                <a:latin typeface="Arial"/>
                <a:ea typeface="Arial"/>
                <a:cs typeface="Arial"/>
                <a:sym typeface="Arial"/>
              </a:defRPr>
            </a:lvl3pPr>
            <a:lvl4pPr marL="1737360" indent="-365760" algn="ctr">
              <a:lnSpc>
                <a:spcPct val="100000"/>
              </a:lnSpc>
              <a:spcBef>
                <a:spcPts val="700"/>
              </a:spcBef>
              <a:buFontTx/>
              <a:buChar char="–"/>
              <a:defRPr sz="3200">
                <a:solidFill>
                  <a:srgbClr val="FFFFFF"/>
                </a:solidFill>
                <a:latin typeface="Arial"/>
                <a:ea typeface="Arial"/>
                <a:cs typeface="Arial"/>
                <a:sym typeface="Arial"/>
              </a:defRPr>
            </a:lvl4pPr>
            <a:lvl5pPr marL="2194560" indent="-365760" algn="ctr">
              <a:lnSpc>
                <a:spcPct val="100000"/>
              </a:lnSpc>
              <a:spcBef>
                <a:spcPts val="700"/>
              </a:spcBef>
              <a:buFontTx/>
              <a:buChar char="»"/>
              <a:defRPr sz="32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C2E0FF"/>
        </a:solidFill>
        <a:effectLst/>
      </p:bgPr>
    </p:bg>
    <p:spTree>
      <p:nvGrpSpPr>
        <p:cNvPr id="1" name=""/>
        <p:cNvGrpSpPr/>
        <p:nvPr/>
      </p:nvGrpSpPr>
      <p:grpSpPr>
        <a:xfrm>
          <a:off x="0" y="0"/>
          <a:ext cx="0" cy="0"/>
          <a:chOff x="0" y="0"/>
          <a:chExt cx="0" cy="0"/>
        </a:xfrm>
      </p:grpSpPr>
      <p:pic>
        <p:nvPicPr>
          <p:cNvPr id="113"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14" name="Title Text"/>
          <p:cNvSpPr txBox="1">
            <a:spLocks noGrp="1"/>
          </p:cNvSpPr>
          <p:nvPr>
            <p:ph type="title"/>
          </p:nvPr>
        </p:nvSpPr>
        <p:spPr>
          <a:xfrm>
            <a:off x="831850" y="1709738"/>
            <a:ext cx="10515601" cy="2852737"/>
          </a:xfrm>
          <a:prstGeom prst="rect">
            <a:avLst/>
          </a:prstGeom>
        </p:spPr>
        <p:txBody>
          <a:bodyPr anchor="b"/>
          <a:lstStyle>
            <a:lvl1pPr>
              <a:lnSpc>
                <a:spcPct val="100000"/>
              </a:lnSpc>
              <a:defRPr sz="6000">
                <a:latin typeface="Arial"/>
                <a:ea typeface="Arial"/>
                <a:cs typeface="Arial"/>
                <a:sym typeface="Arial"/>
              </a:defRPr>
            </a:lvl1pPr>
          </a:lstStyle>
          <a:p>
            <a:r>
              <a:t>Title Text</a:t>
            </a:r>
          </a:p>
        </p:txBody>
      </p:sp>
      <p:sp>
        <p:nvSpPr>
          <p:cNvPr id="115" name="Body Level One…"/>
          <p:cNvSpPr txBox="1">
            <a:spLocks noGrp="1"/>
          </p:cNvSpPr>
          <p:nvPr>
            <p:ph type="body" sz="quarter" idx="1"/>
          </p:nvPr>
        </p:nvSpPr>
        <p:spPr>
          <a:xfrm>
            <a:off x="831850" y="4589462"/>
            <a:ext cx="10515601" cy="1500188"/>
          </a:xfrm>
          <a:prstGeom prst="rect">
            <a:avLst/>
          </a:prstGeom>
        </p:spPr>
        <p:txBody>
          <a:bodyPr/>
          <a:lstStyle>
            <a:lvl1pPr marL="0" indent="0">
              <a:lnSpc>
                <a:spcPct val="100000"/>
              </a:lnSpc>
              <a:spcBef>
                <a:spcPts val="500"/>
              </a:spcBef>
              <a:buSzTx/>
              <a:buFontTx/>
              <a:buNone/>
              <a:defRPr sz="2400">
                <a:latin typeface="Arial"/>
                <a:ea typeface="Arial"/>
                <a:cs typeface="Arial"/>
                <a:sym typeface="Arial"/>
              </a:defRPr>
            </a:lvl1pPr>
            <a:lvl2pPr marL="0" indent="457200">
              <a:lnSpc>
                <a:spcPct val="100000"/>
              </a:lnSpc>
              <a:spcBef>
                <a:spcPts val="500"/>
              </a:spcBef>
              <a:buSzTx/>
              <a:buFontTx/>
              <a:buNone/>
              <a:defRPr sz="2400">
                <a:latin typeface="Arial"/>
                <a:ea typeface="Arial"/>
                <a:cs typeface="Arial"/>
                <a:sym typeface="Arial"/>
              </a:defRPr>
            </a:lvl2pPr>
            <a:lvl3pPr marL="0" indent="914400">
              <a:lnSpc>
                <a:spcPct val="100000"/>
              </a:lnSpc>
              <a:spcBef>
                <a:spcPts val="500"/>
              </a:spcBef>
              <a:buSzTx/>
              <a:buFontTx/>
              <a:buNone/>
              <a:defRPr sz="2400">
                <a:latin typeface="Arial"/>
                <a:ea typeface="Arial"/>
                <a:cs typeface="Arial"/>
                <a:sym typeface="Arial"/>
              </a:defRPr>
            </a:lvl3pPr>
            <a:lvl4pPr marL="0" indent="1371600">
              <a:lnSpc>
                <a:spcPct val="100000"/>
              </a:lnSpc>
              <a:spcBef>
                <a:spcPts val="500"/>
              </a:spcBef>
              <a:buSzTx/>
              <a:buFontTx/>
              <a:buNone/>
              <a:defRPr sz="2400">
                <a:latin typeface="Arial"/>
                <a:ea typeface="Arial"/>
                <a:cs typeface="Arial"/>
                <a:sym typeface="Arial"/>
              </a:defRPr>
            </a:lvl4pPr>
            <a:lvl5pPr marL="0" indent="1828800">
              <a:lnSpc>
                <a:spcPct val="100000"/>
              </a:lnSpc>
              <a:spcBef>
                <a:spcPts val="500"/>
              </a:spcBef>
              <a:buSzTx/>
              <a:buFont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rison">
    <p:bg>
      <p:bgPr>
        <a:solidFill>
          <a:srgbClr val="C2E0FF"/>
        </a:solidFill>
        <a:effectLst/>
      </p:bgPr>
    </p:bg>
    <p:spTree>
      <p:nvGrpSpPr>
        <p:cNvPr id="1" name=""/>
        <p:cNvGrpSpPr/>
        <p:nvPr/>
      </p:nvGrpSpPr>
      <p:grpSpPr>
        <a:xfrm>
          <a:off x="0" y="0"/>
          <a:ext cx="0" cy="0"/>
          <a:chOff x="0" y="0"/>
          <a:chExt cx="0" cy="0"/>
        </a:xfrm>
      </p:grpSpPr>
      <p:pic>
        <p:nvPicPr>
          <p:cNvPr id="133"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34" name="Title Text"/>
          <p:cNvSpPr txBox="1">
            <a:spLocks noGrp="1"/>
          </p:cNvSpPr>
          <p:nvPr>
            <p:ph type="title"/>
          </p:nvPr>
        </p:nvSpPr>
        <p:spPr>
          <a:xfrm>
            <a:off x="840317" y="365125"/>
            <a:ext cx="10515601" cy="1325563"/>
          </a:xfrm>
          <a:prstGeom prst="rect">
            <a:avLst/>
          </a:prstGeom>
        </p:spPr>
        <p:txBody>
          <a:bodyPr/>
          <a:lstStyle>
            <a:lvl1pPr>
              <a:lnSpc>
                <a:spcPct val="100000"/>
              </a:lnSpc>
              <a:defRPr sz="3600">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840317" y="1681163"/>
            <a:ext cx="5158317" cy="823913"/>
          </a:xfrm>
          <a:prstGeom prst="rect">
            <a:avLst/>
          </a:prstGeom>
        </p:spPr>
        <p:txBody>
          <a:bodyPr anchor="b"/>
          <a:lstStyle>
            <a:lvl1pPr marL="0" indent="0">
              <a:lnSpc>
                <a:spcPct val="100000"/>
              </a:lnSpc>
              <a:spcBef>
                <a:spcPts val="500"/>
              </a:spcBef>
              <a:buSzTx/>
              <a:buFontTx/>
              <a:buNone/>
              <a:defRPr sz="2400" b="1">
                <a:latin typeface="Arial"/>
                <a:ea typeface="Arial"/>
                <a:cs typeface="Arial"/>
                <a:sym typeface="Arial"/>
              </a:defRPr>
            </a:lvl1pPr>
            <a:lvl2pPr marL="0" indent="457200">
              <a:lnSpc>
                <a:spcPct val="100000"/>
              </a:lnSpc>
              <a:spcBef>
                <a:spcPts val="500"/>
              </a:spcBef>
              <a:buSzTx/>
              <a:buFontTx/>
              <a:buNone/>
              <a:defRPr sz="2400" b="1">
                <a:latin typeface="Arial"/>
                <a:ea typeface="Arial"/>
                <a:cs typeface="Arial"/>
                <a:sym typeface="Arial"/>
              </a:defRPr>
            </a:lvl2pPr>
            <a:lvl3pPr marL="0" indent="914400">
              <a:lnSpc>
                <a:spcPct val="100000"/>
              </a:lnSpc>
              <a:spcBef>
                <a:spcPts val="500"/>
              </a:spcBef>
              <a:buSzTx/>
              <a:buFontTx/>
              <a:buNone/>
              <a:defRPr sz="2400" b="1">
                <a:latin typeface="Arial"/>
                <a:ea typeface="Arial"/>
                <a:cs typeface="Arial"/>
                <a:sym typeface="Arial"/>
              </a:defRPr>
            </a:lvl3pPr>
            <a:lvl4pPr marL="0" indent="1371600">
              <a:lnSpc>
                <a:spcPct val="100000"/>
              </a:lnSpc>
              <a:spcBef>
                <a:spcPts val="500"/>
              </a:spcBef>
              <a:buSzTx/>
              <a:buFontTx/>
              <a:buNone/>
              <a:defRPr sz="2400" b="1">
                <a:latin typeface="Arial"/>
                <a:ea typeface="Arial"/>
                <a:cs typeface="Arial"/>
                <a:sym typeface="Arial"/>
              </a:defRPr>
            </a:lvl4pPr>
            <a:lvl5pPr marL="0" indent="1828800">
              <a:lnSpc>
                <a:spcPct val="100000"/>
              </a:lnSpc>
              <a:spcBef>
                <a:spcPts val="500"/>
              </a:spcBef>
              <a:buSzTx/>
              <a:buFont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SzTx/>
              <a:buFontTx/>
              <a:buNone/>
              <a:defRPr sz="2400" b="1">
                <a:latin typeface="Arial"/>
                <a:ea typeface="Arial"/>
                <a:cs typeface="Arial"/>
                <a:sym typeface="Arial"/>
              </a:defRPr>
            </a:pPr>
            <a:endParaRPr/>
          </a:p>
        </p:txBody>
      </p:sp>
      <p:sp>
        <p:nvSpPr>
          <p:cNvPr id="137"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bg>
      <p:bgPr>
        <a:solidFill>
          <a:srgbClr val="C2E0FF"/>
        </a:solidFill>
        <a:effectLst/>
      </p:bgPr>
    </p:bg>
    <p:spTree>
      <p:nvGrpSpPr>
        <p:cNvPr id="1" name=""/>
        <p:cNvGrpSpPr/>
        <p:nvPr/>
      </p:nvGrpSpPr>
      <p:grpSpPr>
        <a:xfrm>
          <a:off x="0" y="0"/>
          <a:ext cx="0" cy="0"/>
          <a:chOff x="0" y="0"/>
          <a:chExt cx="0" cy="0"/>
        </a:xfrm>
      </p:grpSpPr>
      <p:pic>
        <p:nvPicPr>
          <p:cNvPr id="144"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45" name="Title Text"/>
          <p:cNvSpPr txBox="1">
            <a:spLocks noGrp="1"/>
          </p:cNvSpPr>
          <p:nvPr>
            <p:ph type="title"/>
          </p:nvPr>
        </p:nvSpPr>
        <p:spPr>
          <a:xfrm>
            <a:off x="609600" y="190500"/>
            <a:ext cx="10972800" cy="582613"/>
          </a:xfrm>
          <a:prstGeom prst="rect">
            <a:avLst/>
          </a:prstGeom>
        </p:spPr>
        <p:txBody>
          <a:bodyPr/>
          <a:lstStyle>
            <a:lvl1pPr>
              <a:lnSpc>
                <a:spcPct val="100000"/>
              </a:lnSpc>
              <a:defRPr sz="3600">
                <a:latin typeface="Arial"/>
                <a:ea typeface="Arial"/>
                <a:cs typeface="Arial"/>
                <a:sym typeface="Arial"/>
              </a:defRPr>
            </a:lvl1pPr>
          </a:lstStyle>
          <a:p>
            <a:r>
              <a:t>Title Text</a:t>
            </a:r>
          </a:p>
        </p:txBody>
      </p:sp>
      <p:sp>
        <p:nvSpPr>
          <p:cNvPr id="146"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C2E0FF"/>
        </a:solidFill>
        <a:effectLst/>
      </p:bgPr>
    </p:bg>
    <p:spTree>
      <p:nvGrpSpPr>
        <p:cNvPr id="1" name=""/>
        <p:cNvGrpSpPr/>
        <p:nvPr/>
      </p:nvGrpSpPr>
      <p:grpSpPr>
        <a:xfrm>
          <a:off x="0" y="0"/>
          <a:ext cx="0" cy="0"/>
          <a:chOff x="0" y="0"/>
          <a:chExt cx="0" cy="0"/>
        </a:xfrm>
      </p:grpSpPr>
      <p:pic>
        <p:nvPicPr>
          <p:cNvPr id="161"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62" name="Title Text"/>
          <p:cNvSpPr txBox="1">
            <a:spLocks noGrp="1"/>
          </p:cNvSpPr>
          <p:nvPr>
            <p:ph type="title"/>
          </p:nvPr>
        </p:nvSpPr>
        <p:spPr>
          <a:xfrm>
            <a:off x="840317" y="457200"/>
            <a:ext cx="3932767" cy="1600200"/>
          </a:xfrm>
          <a:prstGeom prst="rect">
            <a:avLst/>
          </a:prstGeom>
        </p:spPr>
        <p:txBody>
          <a:bodyPr anchor="b"/>
          <a:lstStyle>
            <a:lvl1pPr>
              <a:lnSpc>
                <a:spcPct val="100000"/>
              </a:lnSpc>
              <a:defRPr sz="3200">
                <a:latin typeface="Arial"/>
                <a:ea typeface="Arial"/>
                <a:cs typeface="Arial"/>
                <a:sym typeface="Arial"/>
              </a:defRPr>
            </a:lvl1pPr>
          </a:lstStyle>
          <a:p>
            <a:r>
              <a:t>Title Text</a:t>
            </a:r>
          </a:p>
        </p:txBody>
      </p:sp>
      <p:sp>
        <p:nvSpPr>
          <p:cNvPr id="163" name="Body Level One…"/>
          <p:cNvSpPr txBox="1">
            <a:spLocks noGrp="1"/>
          </p:cNvSpPr>
          <p:nvPr>
            <p:ph type="body" sz="half" idx="1"/>
          </p:nvPr>
        </p:nvSpPr>
        <p:spPr>
          <a:xfrm>
            <a:off x="5183716" y="987425"/>
            <a:ext cx="6172201" cy="4873625"/>
          </a:xfrm>
          <a:prstGeom prst="rect">
            <a:avLst/>
          </a:prstGeom>
        </p:spPr>
        <p:txBody>
          <a:bodyPr/>
          <a:lstStyle>
            <a:lvl1pPr marL="342900" indent="-342900">
              <a:lnSpc>
                <a:spcPct val="100000"/>
              </a:lnSpc>
              <a:spcBef>
                <a:spcPts val="700"/>
              </a:spcBef>
              <a:buFontTx/>
              <a:defRPr sz="3200">
                <a:latin typeface="Arial"/>
                <a:ea typeface="Arial"/>
                <a:cs typeface="Arial"/>
                <a:sym typeface="Arial"/>
              </a:defRPr>
            </a:lvl1pPr>
            <a:lvl2pPr marL="783771" indent="-326571">
              <a:lnSpc>
                <a:spcPct val="100000"/>
              </a:lnSpc>
              <a:spcBef>
                <a:spcPts val="700"/>
              </a:spcBef>
              <a:buFontTx/>
              <a:buChar char="–"/>
              <a:defRPr sz="3200">
                <a:latin typeface="Arial"/>
                <a:ea typeface="Arial"/>
                <a:cs typeface="Arial"/>
                <a:sym typeface="Arial"/>
              </a:defRPr>
            </a:lvl2pPr>
            <a:lvl3pPr marL="1219200" indent="-304800">
              <a:lnSpc>
                <a:spcPct val="100000"/>
              </a:lnSpc>
              <a:spcBef>
                <a:spcPts val="700"/>
              </a:spcBef>
              <a:buFontTx/>
              <a:defRPr sz="3200">
                <a:latin typeface="Arial"/>
                <a:ea typeface="Arial"/>
                <a:cs typeface="Arial"/>
                <a:sym typeface="Arial"/>
              </a:defRPr>
            </a:lvl3pPr>
            <a:lvl4pPr marL="1737360" indent="-365760">
              <a:lnSpc>
                <a:spcPct val="100000"/>
              </a:lnSpc>
              <a:spcBef>
                <a:spcPts val="700"/>
              </a:spcBef>
              <a:buFontTx/>
              <a:buChar char="–"/>
              <a:defRPr sz="3200">
                <a:latin typeface="Arial"/>
                <a:ea typeface="Arial"/>
                <a:cs typeface="Arial"/>
                <a:sym typeface="Arial"/>
              </a:defRPr>
            </a:lvl4pPr>
            <a:lvl5pPr marL="2194560" indent="-365760">
              <a:lnSpc>
                <a:spcPct val="100000"/>
              </a:lnSpc>
              <a:spcBef>
                <a:spcPts val="700"/>
              </a:spcBef>
              <a:buFontTx/>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4" name="Text Placeholder 3"/>
          <p:cNvSpPr>
            <a:spLocks noGrp="1"/>
          </p:cNvSpPr>
          <p:nvPr>
            <p:ph type="body" sz="quarter" idx="21"/>
          </p:nvPr>
        </p:nvSpPr>
        <p:spPr>
          <a:xfrm>
            <a:off x="840317" y="2057400"/>
            <a:ext cx="3932767" cy="3811588"/>
          </a:xfrm>
          <a:prstGeom prst="rect">
            <a:avLst/>
          </a:prstGeom>
        </p:spPr>
        <p:txBody>
          <a:bodyPr/>
          <a:lstStyle/>
          <a:p>
            <a:pPr marL="0" indent="0">
              <a:lnSpc>
                <a:spcPct val="100000"/>
              </a:lnSpc>
              <a:spcBef>
                <a:spcPts val="300"/>
              </a:spcBef>
              <a:buSzTx/>
              <a:buFontTx/>
              <a:buNone/>
              <a:defRPr sz="1600">
                <a:latin typeface="Arial"/>
                <a:ea typeface="Arial"/>
                <a:cs typeface="Arial"/>
                <a:sym typeface="Arial"/>
              </a:defRPr>
            </a:pPr>
            <a:endParaRPr/>
          </a:p>
        </p:txBody>
      </p:sp>
      <p:sp>
        <p:nvSpPr>
          <p:cNvPr id="165"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C2E0FF"/>
        </a:solidFill>
        <a:effectLst/>
      </p:bgPr>
    </p:bg>
    <p:spTree>
      <p:nvGrpSpPr>
        <p:cNvPr id="1" name=""/>
        <p:cNvGrpSpPr/>
        <p:nvPr/>
      </p:nvGrpSpPr>
      <p:grpSpPr>
        <a:xfrm>
          <a:off x="0" y="0"/>
          <a:ext cx="0" cy="0"/>
          <a:chOff x="0" y="0"/>
          <a:chExt cx="0" cy="0"/>
        </a:xfrm>
      </p:grpSpPr>
      <p:pic>
        <p:nvPicPr>
          <p:cNvPr id="172" name="Picture 9" descr="Picture 9"/>
          <p:cNvPicPr>
            <a:picLocks noChangeAspect="1"/>
          </p:cNvPicPr>
          <p:nvPr/>
        </p:nvPicPr>
        <p:blipFill>
          <a:blip r:embed="rId2"/>
          <a:stretch>
            <a:fillRect/>
          </a:stretch>
        </p:blipFill>
        <p:spPr>
          <a:xfrm>
            <a:off x="0" y="0"/>
            <a:ext cx="12208934" cy="6858000"/>
          </a:xfrm>
          <a:prstGeom prst="rect">
            <a:avLst/>
          </a:prstGeom>
          <a:ln w="12700">
            <a:miter lim="400000"/>
          </a:ln>
        </p:spPr>
      </p:pic>
      <p:sp>
        <p:nvSpPr>
          <p:cNvPr id="173" name="Title Text"/>
          <p:cNvSpPr txBox="1">
            <a:spLocks noGrp="1"/>
          </p:cNvSpPr>
          <p:nvPr>
            <p:ph type="title"/>
          </p:nvPr>
        </p:nvSpPr>
        <p:spPr>
          <a:xfrm>
            <a:off x="840317" y="457200"/>
            <a:ext cx="3932767" cy="1600200"/>
          </a:xfrm>
          <a:prstGeom prst="rect">
            <a:avLst/>
          </a:prstGeom>
        </p:spPr>
        <p:txBody>
          <a:bodyPr anchor="b"/>
          <a:lstStyle>
            <a:lvl1pPr>
              <a:lnSpc>
                <a:spcPct val="100000"/>
              </a:lnSpc>
              <a:defRPr sz="3200">
                <a:latin typeface="Arial"/>
                <a:ea typeface="Arial"/>
                <a:cs typeface="Arial"/>
                <a:sym typeface="Arial"/>
              </a:defRPr>
            </a:lvl1pPr>
          </a:lstStyle>
          <a:p>
            <a:r>
              <a:t>Title Text</a:t>
            </a:r>
          </a:p>
        </p:txBody>
      </p:sp>
      <p:sp>
        <p:nvSpPr>
          <p:cNvPr id="174" name="Picture Placeholder 2"/>
          <p:cNvSpPr>
            <a:spLocks noGrp="1"/>
          </p:cNvSpPr>
          <p:nvPr>
            <p:ph type="pic" sz="half" idx="21"/>
          </p:nvPr>
        </p:nvSpPr>
        <p:spPr>
          <a:xfrm>
            <a:off x="5183716" y="987425"/>
            <a:ext cx="6172201" cy="4873625"/>
          </a:xfrm>
          <a:prstGeom prst="rect">
            <a:avLst/>
          </a:prstGeom>
        </p:spPr>
        <p:txBody>
          <a:bodyPr lIns="91439" rIns="91439">
            <a:noAutofit/>
          </a:bodyPr>
          <a:lstStyle/>
          <a:p>
            <a:endParaRPr/>
          </a:p>
        </p:txBody>
      </p:sp>
      <p:sp>
        <p:nvSpPr>
          <p:cNvPr id="175" name="Body Level One…"/>
          <p:cNvSpPr txBox="1">
            <a:spLocks noGrp="1"/>
          </p:cNvSpPr>
          <p:nvPr>
            <p:ph type="body" sz="quarter" idx="1"/>
          </p:nvPr>
        </p:nvSpPr>
        <p:spPr>
          <a:xfrm>
            <a:off x="840317" y="2057400"/>
            <a:ext cx="3932767" cy="3811588"/>
          </a:xfrm>
          <a:prstGeom prst="rect">
            <a:avLst/>
          </a:prstGeom>
        </p:spPr>
        <p:txBody>
          <a:bodyPr/>
          <a:lstStyle>
            <a:lvl1pPr marL="0" indent="0">
              <a:lnSpc>
                <a:spcPct val="100000"/>
              </a:lnSpc>
              <a:spcBef>
                <a:spcPts val="300"/>
              </a:spcBef>
              <a:buSzTx/>
              <a:buFontTx/>
              <a:buNone/>
              <a:defRPr sz="1600">
                <a:latin typeface="Arial"/>
                <a:ea typeface="Arial"/>
                <a:cs typeface="Arial"/>
                <a:sym typeface="Arial"/>
              </a:defRPr>
            </a:lvl1pPr>
            <a:lvl2pPr marL="0" indent="457200">
              <a:lnSpc>
                <a:spcPct val="100000"/>
              </a:lnSpc>
              <a:spcBef>
                <a:spcPts val="300"/>
              </a:spcBef>
              <a:buSzTx/>
              <a:buFontTx/>
              <a:buNone/>
              <a:defRPr sz="1600">
                <a:latin typeface="Arial"/>
                <a:ea typeface="Arial"/>
                <a:cs typeface="Arial"/>
                <a:sym typeface="Arial"/>
              </a:defRPr>
            </a:lvl2pPr>
            <a:lvl3pPr marL="0" indent="914400">
              <a:lnSpc>
                <a:spcPct val="100000"/>
              </a:lnSpc>
              <a:spcBef>
                <a:spcPts val="300"/>
              </a:spcBef>
              <a:buSzTx/>
              <a:buFontTx/>
              <a:buNone/>
              <a:defRPr sz="1600">
                <a:latin typeface="Arial"/>
                <a:ea typeface="Arial"/>
                <a:cs typeface="Arial"/>
                <a:sym typeface="Arial"/>
              </a:defRPr>
            </a:lvl3pPr>
            <a:lvl4pPr marL="0" indent="1371600">
              <a:lnSpc>
                <a:spcPct val="100000"/>
              </a:lnSpc>
              <a:spcBef>
                <a:spcPts val="300"/>
              </a:spcBef>
              <a:buSzTx/>
              <a:buFontTx/>
              <a:buNone/>
              <a:defRPr sz="1600">
                <a:latin typeface="Arial"/>
                <a:ea typeface="Arial"/>
                <a:cs typeface="Arial"/>
                <a:sym typeface="Arial"/>
              </a:defRPr>
            </a:lvl4pPr>
            <a:lvl5pPr marL="0" indent="1828800">
              <a:lnSpc>
                <a:spcPct val="100000"/>
              </a:lnSpc>
              <a:spcBef>
                <a:spcPts val="300"/>
              </a:spcBef>
              <a:buSzTx/>
              <a:buFont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xfrm>
            <a:off x="11280492" y="6245225"/>
            <a:ext cx="301909" cy="288824"/>
          </a:xfrm>
          <a:prstGeom prst="rect">
            <a:avLst/>
          </a:prstGeom>
        </p:spPr>
        <p:txBody>
          <a:bodyPr anchor="t"/>
          <a:lstStyle>
            <a:lvl1pPr algn="r">
              <a:defRPr sz="14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p:bg>
      <p:bgPr>
        <a:solidFill>
          <a:srgbClr val="FFFFFF"/>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889000" y="1149350"/>
            <a:ext cx="10414000" cy="2324100"/>
          </a:xfrm>
          <a:prstGeom prst="rect">
            <a:avLst/>
          </a:prstGeom>
        </p:spPr>
        <p:txBody>
          <a:bodyPr lIns="50800" tIns="50800" rIns="50800" bIns="50800" anchor="b"/>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184" name="Body Level One…"/>
          <p:cNvSpPr txBox="1">
            <a:spLocks noGrp="1"/>
          </p:cNvSpPr>
          <p:nvPr>
            <p:ph type="body" sz="quarter" idx="1"/>
          </p:nvPr>
        </p:nvSpPr>
        <p:spPr>
          <a:xfrm>
            <a:off x="889000" y="3536950"/>
            <a:ext cx="10414000" cy="793750"/>
          </a:xfrm>
          <a:prstGeom prst="rect">
            <a:avLst/>
          </a:prstGeom>
        </p:spPr>
        <p:txBody>
          <a:bodyPr lIns="50800" tIns="50800" rIns="50800" bIns="50800"/>
          <a:lstStyle>
            <a:lvl1pPr marL="0" indent="0" algn="ctr" defTabSz="412750">
              <a:lnSpc>
                <a:spcPct val="100000"/>
              </a:lnSpc>
              <a:spcBef>
                <a:spcPts val="0"/>
              </a:spcBef>
              <a:buSzTx/>
              <a:buFontTx/>
              <a:buNone/>
              <a:defRPr sz="2700">
                <a:latin typeface="Helvetica Neue"/>
                <a:ea typeface="Helvetica Neue"/>
                <a:cs typeface="Helvetica Neue"/>
                <a:sym typeface="Helvetica Neue"/>
              </a:defRPr>
            </a:lvl1pPr>
            <a:lvl2pPr marL="0" indent="0" algn="ctr" defTabSz="412750">
              <a:lnSpc>
                <a:spcPct val="100000"/>
              </a:lnSpc>
              <a:spcBef>
                <a:spcPts val="0"/>
              </a:spcBef>
              <a:buSzTx/>
              <a:buFontTx/>
              <a:buNone/>
              <a:defRPr sz="2700">
                <a:latin typeface="Helvetica Neue"/>
                <a:ea typeface="Helvetica Neue"/>
                <a:cs typeface="Helvetica Neue"/>
                <a:sym typeface="Helvetica Neue"/>
              </a:defRPr>
            </a:lvl2pPr>
            <a:lvl3pPr marL="0" indent="0" algn="ctr" defTabSz="412750">
              <a:lnSpc>
                <a:spcPct val="100000"/>
              </a:lnSpc>
              <a:spcBef>
                <a:spcPts val="0"/>
              </a:spcBef>
              <a:buSzTx/>
              <a:buFontTx/>
              <a:buNone/>
              <a:defRPr sz="2700">
                <a:latin typeface="Helvetica Neue"/>
                <a:ea typeface="Helvetica Neue"/>
                <a:cs typeface="Helvetica Neue"/>
                <a:sym typeface="Helvetica Neue"/>
              </a:defRPr>
            </a:lvl3pPr>
            <a:lvl4pPr marL="0" indent="0" algn="ctr" defTabSz="412750">
              <a:lnSpc>
                <a:spcPct val="100000"/>
              </a:lnSpc>
              <a:spcBef>
                <a:spcPts val="0"/>
              </a:spcBef>
              <a:buSzTx/>
              <a:buFontTx/>
              <a:buNone/>
              <a:defRPr sz="2700">
                <a:latin typeface="Helvetica Neue"/>
                <a:ea typeface="Helvetica Neue"/>
                <a:cs typeface="Helvetica Neue"/>
                <a:sym typeface="Helvetica Neue"/>
              </a:defRPr>
            </a:lvl4pPr>
            <a:lvl5pPr marL="0" indent="0" algn="ctr" defTabSz="412750">
              <a:lnSpc>
                <a:spcPct val="100000"/>
              </a:lnSpc>
              <a:spcBef>
                <a:spcPts val="0"/>
              </a:spcBef>
              <a:buSzTx/>
              <a:buFont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192" name="View of beach and sea from a grassy sand dune"/>
          <p:cNvSpPr>
            <a:spLocks noGrp="1"/>
          </p:cNvSpPr>
          <p:nvPr>
            <p:ph type="pic" idx="21"/>
          </p:nvPr>
        </p:nvSpPr>
        <p:spPr>
          <a:xfrm>
            <a:off x="1562983" y="-196850"/>
            <a:ext cx="9067802" cy="6045200"/>
          </a:xfrm>
          <a:prstGeom prst="rect">
            <a:avLst/>
          </a:prstGeom>
        </p:spPr>
        <p:txBody>
          <a:bodyPr lIns="91439" rIns="91439">
            <a:noAutofit/>
          </a:bodyPr>
          <a:lstStyle/>
          <a:p>
            <a:endParaRPr/>
          </a:p>
        </p:txBody>
      </p:sp>
      <p:sp>
        <p:nvSpPr>
          <p:cNvPr id="193" name="Title Text"/>
          <p:cNvSpPr txBox="1">
            <a:spLocks noGrp="1"/>
          </p:cNvSpPr>
          <p:nvPr>
            <p:ph type="title"/>
          </p:nvPr>
        </p:nvSpPr>
        <p:spPr>
          <a:xfrm>
            <a:off x="317500" y="4756150"/>
            <a:ext cx="11557000" cy="1003300"/>
          </a:xfrm>
          <a:prstGeom prst="rect">
            <a:avLst/>
          </a:prstGeom>
        </p:spPr>
        <p:txBody>
          <a:bodyPr lIns="50800" tIns="50800" rIns="50800" bIns="50800" anchor="b"/>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194" name="Body Level One…"/>
          <p:cNvSpPr txBox="1">
            <a:spLocks noGrp="1"/>
          </p:cNvSpPr>
          <p:nvPr>
            <p:ph type="body" sz="quarter" idx="1"/>
          </p:nvPr>
        </p:nvSpPr>
        <p:spPr>
          <a:xfrm>
            <a:off x="317500" y="5721350"/>
            <a:ext cx="11557000" cy="793750"/>
          </a:xfrm>
          <a:prstGeom prst="rect">
            <a:avLst/>
          </a:prstGeom>
        </p:spPr>
        <p:txBody>
          <a:bodyPr lIns="50800" tIns="50800" rIns="50800" bIns="50800"/>
          <a:lstStyle>
            <a:lvl1pPr marL="0" indent="0" algn="ctr" defTabSz="412750">
              <a:lnSpc>
                <a:spcPct val="100000"/>
              </a:lnSpc>
              <a:spcBef>
                <a:spcPts val="0"/>
              </a:spcBef>
              <a:buSzTx/>
              <a:buFontTx/>
              <a:buNone/>
              <a:defRPr sz="2700">
                <a:latin typeface="Helvetica Neue"/>
                <a:ea typeface="Helvetica Neue"/>
                <a:cs typeface="Helvetica Neue"/>
                <a:sym typeface="Helvetica Neue"/>
              </a:defRPr>
            </a:lvl1pPr>
            <a:lvl2pPr marL="0" indent="0" algn="ctr" defTabSz="412750">
              <a:lnSpc>
                <a:spcPct val="100000"/>
              </a:lnSpc>
              <a:spcBef>
                <a:spcPts val="0"/>
              </a:spcBef>
              <a:buSzTx/>
              <a:buFontTx/>
              <a:buNone/>
              <a:defRPr sz="2700">
                <a:latin typeface="Helvetica Neue"/>
                <a:ea typeface="Helvetica Neue"/>
                <a:cs typeface="Helvetica Neue"/>
                <a:sym typeface="Helvetica Neue"/>
              </a:defRPr>
            </a:lvl2pPr>
            <a:lvl3pPr marL="0" indent="0" algn="ctr" defTabSz="412750">
              <a:lnSpc>
                <a:spcPct val="100000"/>
              </a:lnSpc>
              <a:spcBef>
                <a:spcPts val="0"/>
              </a:spcBef>
              <a:buSzTx/>
              <a:buFontTx/>
              <a:buNone/>
              <a:defRPr sz="2700">
                <a:latin typeface="Helvetica Neue"/>
                <a:ea typeface="Helvetica Neue"/>
                <a:cs typeface="Helvetica Neue"/>
                <a:sym typeface="Helvetica Neue"/>
              </a:defRPr>
            </a:lvl3pPr>
            <a:lvl4pPr marL="0" indent="0" algn="ctr" defTabSz="412750">
              <a:lnSpc>
                <a:spcPct val="100000"/>
              </a:lnSpc>
              <a:spcBef>
                <a:spcPts val="0"/>
              </a:spcBef>
              <a:buSzTx/>
              <a:buFontTx/>
              <a:buNone/>
              <a:defRPr sz="2700">
                <a:latin typeface="Helvetica Neue"/>
                <a:ea typeface="Helvetica Neue"/>
                <a:cs typeface="Helvetica Neue"/>
                <a:sym typeface="Helvetica Neue"/>
              </a:defRPr>
            </a:lvl4pPr>
            <a:lvl5pPr marL="0" indent="0" algn="ctr" defTabSz="412750">
              <a:lnSpc>
                <a:spcPct val="100000"/>
              </a:lnSpc>
              <a:spcBef>
                <a:spcPts val="0"/>
              </a:spcBef>
              <a:buSzTx/>
              <a:buFont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889000" y="2266950"/>
            <a:ext cx="10414000" cy="23241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03"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210"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rIns="91439">
            <a:noAutofit/>
          </a:bodyPr>
          <a:lstStyle/>
          <a:p>
            <a:endParaRPr/>
          </a:p>
        </p:txBody>
      </p:sp>
      <p:sp>
        <p:nvSpPr>
          <p:cNvPr id="211" name="Title Text"/>
          <p:cNvSpPr txBox="1">
            <a:spLocks noGrp="1"/>
          </p:cNvSpPr>
          <p:nvPr>
            <p:ph type="title"/>
          </p:nvPr>
        </p:nvSpPr>
        <p:spPr>
          <a:xfrm>
            <a:off x="825500" y="476250"/>
            <a:ext cx="5111750" cy="2774950"/>
          </a:xfrm>
          <a:prstGeom prst="rect">
            <a:avLst/>
          </a:prstGeom>
        </p:spPr>
        <p:txBody>
          <a:bodyPr lIns="50800" tIns="50800" rIns="50800" bIns="50800" anchor="b"/>
          <a:lstStyle>
            <a:lvl1pPr algn="ctr" defTabSz="412750">
              <a:lnSpc>
                <a:spcPct val="100000"/>
              </a:lnSpc>
              <a:defRPr sz="4200">
                <a:latin typeface="Helvetica Neue Medium"/>
                <a:ea typeface="Helvetica Neue Medium"/>
                <a:cs typeface="Helvetica Neue Medium"/>
                <a:sym typeface="Helvetica Neue Medium"/>
              </a:defRPr>
            </a:lvl1pPr>
          </a:lstStyle>
          <a:p>
            <a:r>
              <a:t>Title Text</a:t>
            </a:r>
          </a:p>
        </p:txBody>
      </p:sp>
      <p:sp>
        <p:nvSpPr>
          <p:cNvPr id="212" name="Body Level One…"/>
          <p:cNvSpPr txBox="1">
            <a:spLocks noGrp="1"/>
          </p:cNvSpPr>
          <p:nvPr>
            <p:ph type="body" sz="quarter" idx="1"/>
          </p:nvPr>
        </p:nvSpPr>
        <p:spPr>
          <a:xfrm>
            <a:off x="825500" y="3263900"/>
            <a:ext cx="5111750" cy="2863850"/>
          </a:xfrm>
          <a:prstGeom prst="rect">
            <a:avLst/>
          </a:prstGeom>
        </p:spPr>
        <p:txBody>
          <a:bodyPr lIns="50800" tIns="50800" rIns="50800" bIns="50800"/>
          <a:lstStyle>
            <a:lvl1pPr marL="0" indent="0" algn="ctr" defTabSz="412750">
              <a:lnSpc>
                <a:spcPct val="100000"/>
              </a:lnSpc>
              <a:spcBef>
                <a:spcPts val="0"/>
              </a:spcBef>
              <a:buSzTx/>
              <a:buFontTx/>
              <a:buNone/>
              <a:defRPr sz="2700">
                <a:latin typeface="Helvetica Neue"/>
                <a:ea typeface="Helvetica Neue"/>
                <a:cs typeface="Helvetica Neue"/>
                <a:sym typeface="Helvetica Neue"/>
              </a:defRPr>
            </a:lvl1pPr>
            <a:lvl2pPr marL="0" indent="0" algn="ctr" defTabSz="412750">
              <a:lnSpc>
                <a:spcPct val="100000"/>
              </a:lnSpc>
              <a:spcBef>
                <a:spcPts val="0"/>
              </a:spcBef>
              <a:buSzTx/>
              <a:buFontTx/>
              <a:buNone/>
              <a:defRPr sz="2700">
                <a:latin typeface="Helvetica Neue"/>
                <a:ea typeface="Helvetica Neue"/>
                <a:cs typeface="Helvetica Neue"/>
                <a:sym typeface="Helvetica Neue"/>
              </a:defRPr>
            </a:lvl2pPr>
            <a:lvl3pPr marL="0" indent="0" algn="ctr" defTabSz="412750">
              <a:lnSpc>
                <a:spcPct val="100000"/>
              </a:lnSpc>
              <a:spcBef>
                <a:spcPts val="0"/>
              </a:spcBef>
              <a:buSzTx/>
              <a:buFontTx/>
              <a:buNone/>
              <a:defRPr sz="2700">
                <a:latin typeface="Helvetica Neue"/>
                <a:ea typeface="Helvetica Neue"/>
                <a:cs typeface="Helvetica Neue"/>
                <a:sym typeface="Helvetica Neue"/>
              </a:defRPr>
            </a:lvl3pPr>
            <a:lvl4pPr marL="0" indent="0" algn="ctr" defTabSz="412750">
              <a:lnSpc>
                <a:spcPct val="100000"/>
              </a:lnSpc>
              <a:spcBef>
                <a:spcPts val="0"/>
              </a:spcBef>
              <a:buSzTx/>
              <a:buFontTx/>
              <a:buNone/>
              <a:defRPr sz="2700">
                <a:latin typeface="Helvetica Neue"/>
                <a:ea typeface="Helvetica Neue"/>
                <a:cs typeface="Helvetica Neue"/>
                <a:sym typeface="Helvetica Neue"/>
              </a:defRPr>
            </a:lvl4pPr>
            <a:lvl5pPr marL="0" indent="0" algn="ctr" defTabSz="412750">
              <a:lnSpc>
                <a:spcPct val="100000"/>
              </a:lnSpc>
              <a:spcBef>
                <a:spcPts val="0"/>
              </a:spcBef>
              <a:buSzTx/>
              <a:buFont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21"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228"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29" name="Body Level One…"/>
          <p:cNvSpPr txBox="1">
            <a:spLocks noGrp="1"/>
          </p:cNvSpPr>
          <p:nvPr>
            <p:ph type="body" idx="1"/>
          </p:nvPr>
        </p:nvSpPr>
        <p:spPr>
          <a:xfrm>
            <a:off x="844550" y="1574800"/>
            <a:ext cx="10502900" cy="4648200"/>
          </a:xfrm>
          <a:prstGeom prst="rect">
            <a:avLst/>
          </a:prstGeom>
        </p:spPr>
        <p:txBody>
          <a:bodyPr lIns="50800" tIns="50800" rIns="50800" bIns="50800" anchor="ctr"/>
          <a:lstStyle>
            <a:lvl1pPr marL="317500" indent="-317500" defTabSz="412750">
              <a:lnSpc>
                <a:spcPct val="100000"/>
              </a:lnSpc>
              <a:spcBef>
                <a:spcPts val="2900"/>
              </a:spcBef>
              <a:buSzPct val="125000"/>
              <a:buFontTx/>
              <a:defRPr sz="2400">
                <a:latin typeface="Helvetica Neue"/>
                <a:ea typeface="Helvetica Neue"/>
                <a:cs typeface="Helvetica Neue"/>
                <a:sym typeface="Helvetica Neue"/>
              </a:defRPr>
            </a:lvl1pPr>
            <a:lvl2pPr marL="635000" indent="-317500" defTabSz="412750">
              <a:lnSpc>
                <a:spcPct val="100000"/>
              </a:lnSpc>
              <a:spcBef>
                <a:spcPts val="2900"/>
              </a:spcBef>
              <a:buSzPct val="125000"/>
              <a:buFontTx/>
              <a:defRPr sz="2400">
                <a:latin typeface="Helvetica Neue"/>
                <a:ea typeface="Helvetica Neue"/>
                <a:cs typeface="Helvetica Neue"/>
                <a:sym typeface="Helvetica Neue"/>
              </a:defRPr>
            </a:lvl2pPr>
            <a:lvl3pPr marL="952500" indent="-317500" defTabSz="412750">
              <a:lnSpc>
                <a:spcPct val="100000"/>
              </a:lnSpc>
              <a:spcBef>
                <a:spcPts val="2900"/>
              </a:spcBef>
              <a:buSzPct val="125000"/>
              <a:buFontTx/>
              <a:defRPr sz="2400">
                <a:latin typeface="Helvetica Neue"/>
                <a:ea typeface="Helvetica Neue"/>
                <a:cs typeface="Helvetica Neue"/>
                <a:sym typeface="Helvetica Neue"/>
              </a:defRPr>
            </a:lvl3pPr>
            <a:lvl4pPr marL="1270000" indent="-317500" defTabSz="412750">
              <a:lnSpc>
                <a:spcPct val="100000"/>
              </a:lnSpc>
              <a:spcBef>
                <a:spcPts val="2900"/>
              </a:spcBef>
              <a:buSzPct val="125000"/>
              <a:buFontTx/>
              <a:defRPr sz="2400">
                <a:latin typeface="Helvetica Neue"/>
                <a:ea typeface="Helvetica Neue"/>
                <a:cs typeface="Helvetica Neue"/>
                <a:sym typeface="Helvetica Neue"/>
              </a:defRPr>
            </a:lvl4pPr>
            <a:lvl5pPr marL="1587500" indent="-317500" defTabSz="412750">
              <a:lnSpc>
                <a:spcPct val="100000"/>
              </a:lnSpc>
              <a:spcBef>
                <a:spcPts val="2900"/>
              </a:spcBef>
              <a:buSzPct val="125000"/>
              <a:buFontTx/>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0"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237" name="Sandy path between two hills leading to the ocean"/>
          <p:cNvSpPr>
            <a:spLocks noGrp="1"/>
          </p:cNvSpPr>
          <p:nvPr>
            <p:ph type="pic" sz="half" idx="21"/>
          </p:nvPr>
        </p:nvSpPr>
        <p:spPr>
          <a:xfrm>
            <a:off x="5480050" y="1574800"/>
            <a:ext cx="6972300" cy="4648200"/>
          </a:xfrm>
          <a:prstGeom prst="rect">
            <a:avLst/>
          </a:prstGeom>
        </p:spPr>
        <p:txBody>
          <a:bodyPr lIns="91439" rIns="91439">
            <a:noAutofit/>
          </a:bodyPr>
          <a:lstStyle/>
          <a:p>
            <a:endParaRPr/>
          </a:p>
        </p:txBody>
      </p:sp>
      <p:sp>
        <p:nvSpPr>
          <p:cNvPr id="238"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39" name="Body Level One…"/>
          <p:cNvSpPr txBox="1">
            <a:spLocks noGrp="1"/>
          </p:cNvSpPr>
          <p:nvPr>
            <p:ph type="body" sz="half" idx="1"/>
          </p:nvPr>
        </p:nvSpPr>
        <p:spPr>
          <a:xfrm>
            <a:off x="844550" y="1574800"/>
            <a:ext cx="5111750" cy="4648200"/>
          </a:xfrm>
          <a:prstGeom prst="rect">
            <a:avLst/>
          </a:prstGeom>
        </p:spPr>
        <p:txBody>
          <a:bodyPr lIns="50800" tIns="50800" rIns="50800" bIns="50800" anchor="ctr"/>
          <a:lstStyle>
            <a:lvl1pPr marL="279400" indent="-279400" defTabSz="412750">
              <a:lnSpc>
                <a:spcPct val="100000"/>
              </a:lnSpc>
              <a:spcBef>
                <a:spcPts val="2200"/>
              </a:spcBef>
              <a:buSzPct val="125000"/>
              <a:buFontTx/>
              <a:defRPr sz="1900">
                <a:latin typeface="Helvetica Neue"/>
                <a:ea typeface="Helvetica Neue"/>
                <a:cs typeface="Helvetica Neue"/>
                <a:sym typeface="Helvetica Neue"/>
              </a:defRPr>
            </a:lvl1pPr>
            <a:lvl2pPr marL="558800" indent="-279400" defTabSz="412750">
              <a:lnSpc>
                <a:spcPct val="100000"/>
              </a:lnSpc>
              <a:spcBef>
                <a:spcPts val="2200"/>
              </a:spcBef>
              <a:buSzPct val="125000"/>
              <a:buFontTx/>
              <a:defRPr sz="1900">
                <a:latin typeface="Helvetica Neue"/>
                <a:ea typeface="Helvetica Neue"/>
                <a:cs typeface="Helvetica Neue"/>
                <a:sym typeface="Helvetica Neue"/>
              </a:defRPr>
            </a:lvl2pPr>
            <a:lvl3pPr marL="838200" indent="-279400" defTabSz="412750">
              <a:lnSpc>
                <a:spcPct val="100000"/>
              </a:lnSpc>
              <a:spcBef>
                <a:spcPts val="2200"/>
              </a:spcBef>
              <a:buSzPct val="125000"/>
              <a:buFontTx/>
              <a:defRPr sz="1900">
                <a:latin typeface="Helvetica Neue"/>
                <a:ea typeface="Helvetica Neue"/>
                <a:cs typeface="Helvetica Neue"/>
                <a:sym typeface="Helvetica Neue"/>
              </a:defRPr>
            </a:lvl3pPr>
            <a:lvl4pPr marL="1117600" indent="-279400" defTabSz="412750">
              <a:lnSpc>
                <a:spcPct val="100000"/>
              </a:lnSpc>
              <a:spcBef>
                <a:spcPts val="2200"/>
              </a:spcBef>
              <a:buSzPct val="125000"/>
              <a:buFontTx/>
              <a:defRPr sz="1900">
                <a:latin typeface="Helvetica Neue"/>
                <a:ea typeface="Helvetica Neue"/>
                <a:cs typeface="Helvetica Neue"/>
                <a:sym typeface="Helvetica Neue"/>
              </a:defRPr>
            </a:lvl4pPr>
            <a:lvl5pPr marL="1397000" indent="-279400" defTabSz="412750">
              <a:lnSpc>
                <a:spcPct val="100000"/>
              </a:lnSpc>
              <a:spcBef>
                <a:spcPts val="2200"/>
              </a:spcBef>
              <a:buSzPct val="125000"/>
              <a:buFontTx/>
              <a:defRPr sz="19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Bullets &amp; Live Video Small">
    <p:bg>
      <p:bgPr>
        <a:solidFill>
          <a:srgbClr val="FFFFFF"/>
        </a:solidFill>
        <a:effectLst/>
      </p:bgPr>
    </p:bg>
    <p:spTree>
      <p:nvGrpSpPr>
        <p:cNvPr id="1" name=""/>
        <p:cNvGrpSpPr/>
        <p:nvPr/>
      </p:nvGrpSpPr>
      <p:grpSpPr>
        <a:xfrm>
          <a:off x="0" y="0"/>
          <a:ext cx="0" cy="0"/>
          <a:chOff x="0" y="0"/>
          <a:chExt cx="0" cy="0"/>
        </a:xfrm>
      </p:grpSpPr>
      <p:sp>
        <p:nvSpPr>
          <p:cNvPr id="247"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48" name="Body Level One…"/>
          <p:cNvSpPr txBox="1">
            <a:spLocks noGrp="1"/>
          </p:cNvSpPr>
          <p:nvPr>
            <p:ph type="body" sz="half" idx="1"/>
          </p:nvPr>
        </p:nvSpPr>
        <p:spPr>
          <a:xfrm>
            <a:off x="844550" y="1574800"/>
            <a:ext cx="5111750" cy="4648200"/>
          </a:xfrm>
          <a:prstGeom prst="rect">
            <a:avLst/>
          </a:prstGeom>
        </p:spPr>
        <p:txBody>
          <a:bodyPr lIns="50800" tIns="50800" rIns="50800" bIns="50800" anchor="ctr"/>
          <a:lstStyle>
            <a:lvl1pPr marL="279400" indent="-279400" defTabSz="412750">
              <a:lnSpc>
                <a:spcPct val="100000"/>
              </a:lnSpc>
              <a:spcBef>
                <a:spcPts val="2200"/>
              </a:spcBef>
              <a:buSzPct val="125000"/>
              <a:buFontTx/>
              <a:defRPr sz="1900">
                <a:latin typeface="Helvetica Neue"/>
                <a:ea typeface="Helvetica Neue"/>
                <a:cs typeface="Helvetica Neue"/>
                <a:sym typeface="Helvetica Neue"/>
              </a:defRPr>
            </a:lvl1pPr>
            <a:lvl2pPr marL="558800" indent="-279400" defTabSz="412750">
              <a:lnSpc>
                <a:spcPct val="100000"/>
              </a:lnSpc>
              <a:spcBef>
                <a:spcPts val="2200"/>
              </a:spcBef>
              <a:buSzPct val="125000"/>
              <a:buFontTx/>
              <a:defRPr sz="1900">
                <a:latin typeface="Helvetica Neue"/>
                <a:ea typeface="Helvetica Neue"/>
                <a:cs typeface="Helvetica Neue"/>
                <a:sym typeface="Helvetica Neue"/>
              </a:defRPr>
            </a:lvl2pPr>
            <a:lvl3pPr marL="838200" indent="-279400" defTabSz="412750">
              <a:lnSpc>
                <a:spcPct val="100000"/>
              </a:lnSpc>
              <a:spcBef>
                <a:spcPts val="2200"/>
              </a:spcBef>
              <a:buSzPct val="125000"/>
              <a:buFontTx/>
              <a:defRPr sz="1900">
                <a:latin typeface="Helvetica Neue"/>
                <a:ea typeface="Helvetica Neue"/>
                <a:cs typeface="Helvetica Neue"/>
                <a:sym typeface="Helvetica Neue"/>
              </a:defRPr>
            </a:lvl3pPr>
            <a:lvl4pPr marL="1117600" indent="-279400" defTabSz="412750">
              <a:lnSpc>
                <a:spcPct val="100000"/>
              </a:lnSpc>
              <a:spcBef>
                <a:spcPts val="2200"/>
              </a:spcBef>
              <a:buSzPct val="125000"/>
              <a:buFontTx/>
              <a:defRPr sz="1900">
                <a:latin typeface="Helvetica Neue"/>
                <a:ea typeface="Helvetica Neue"/>
                <a:cs typeface="Helvetica Neue"/>
                <a:sym typeface="Helvetica Neue"/>
              </a:defRPr>
            </a:lvl4pPr>
            <a:lvl5pPr marL="1397000" indent="-279400" defTabSz="412750">
              <a:lnSpc>
                <a:spcPct val="100000"/>
              </a:lnSpc>
              <a:spcBef>
                <a:spcPts val="2200"/>
              </a:spcBef>
              <a:buSzPct val="125000"/>
              <a:buFontTx/>
              <a:defRPr sz="19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Bullets &amp; Live Video Large">
    <p:bg>
      <p:bgPr>
        <a:solidFill>
          <a:srgbClr val="FFFFFF"/>
        </a:solidFill>
        <a:effectLst/>
      </p:bgPr>
    </p:bg>
    <p:spTree>
      <p:nvGrpSpPr>
        <p:cNvPr id="1" name=""/>
        <p:cNvGrpSpPr/>
        <p:nvPr/>
      </p:nvGrpSpPr>
      <p:grpSpPr>
        <a:xfrm>
          <a:off x="0" y="0"/>
          <a:ext cx="0" cy="0"/>
          <a:chOff x="0" y="0"/>
          <a:chExt cx="0" cy="0"/>
        </a:xfrm>
      </p:grpSpPr>
      <p:sp>
        <p:nvSpPr>
          <p:cNvPr id="256" name="Title Text"/>
          <p:cNvSpPr txBox="1">
            <a:spLocks noGrp="1"/>
          </p:cNvSpPr>
          <p:nvPr>
            <p:ph type="title"/>
          </p:nvPr>
        </p:nvSpPr>
        <p:spPr>
          <a:xfrm>
            <a:off x="844550" y="177800"/>
            <a:ext cx="10502900" cy="1143000"/>
          </a:xfrm>
          <a:prstGeom prst="rect">
            <a:avLst/>
          </a:prstGeom>
        </p:spPr>
        <p:txBody>
          <a:bodyPr lIns="50800" tIns="50800" rIns="50800" bIns="50800"/>
          <a:lstStyle>
            <a:lvl1pPr algn="ctr" defTabSz="412750">
              <a:lnSpc>
                <a:spcPct val="100000"/>
              </a:lnSpc>
              <a:defRPr sz="5600">
                <a:latin typeface="Helvetica Neue Medium"/>
                <a:ea typeface="Helvetica Neue Medium"/>
                <a:cs typeface="Helvetica Neue Medium"/>
                <a:sym typeface="Helvetica Neue Medium"/>
              </a:defRPr>
            </a:lvl1pPr>
          </a:lstStyle>
          <a:p>
            <a:r>
              <a:t>Title Text</a:t>
            </a:r>
          </a:p>
        </p:txBody>
      </p:sp>
      <p:sp>
        <p:nvSpPr>
          <p:cNvPr id="257" name="Body Level One…"/>
          <p:cNvSpPr txBox="1">
            <a:spLocks noGrp="1"/>
          </p:cNvSpPr>
          <p:nvPr>
            <p:ph type="body" sz="half" idx="1"/>
          </p:nvPr>
        </p:nvSpPr>
        <p:spPr>
          <a:xfrm>
            <a:off x="844550" y="1574800"/>
            <a:ext cx="5111750" cy="4648200"/>
          </a:xfrm>
          <a:prstGeom prst="rect">
            <a:avLst/>
          </a:prstGeom>
        </p:spPr>
        <p:txBody>
          <a:bodyPr lIns="50800" tIns="50800" rIns="50800" bIns="50800" anchor="ctr"/>
          <a:lstStyle>
            <a:lvl1pPr marL="279400" indent="-279400" defTabSz="412750">
              <a:lnSpc>
                <a:spcPct val="100000"/>
              </a:lnSpc>
              <a:spcBef>
                <a:spcPts val="2200"/>
              </a:spcBef>
              <a:buSzPct val="125000"/>
              <a:buFontTx/>
              <a:defRPr sz="1900">
                <a:latin typeface="Helvetica Neue"/>
                <a:ea typeface="Helvetica Neue"/>
                <a:cs typeface="Helvetica Neue"/>
                <a:sym typeface="Helvetica Neue"/>
              </a:defRPr>
            </a:lvl1pPr>
            <a:lvl2pPr marL="558800" indent="-279400" defTabSz="412750">
              <a:lnSpc>
                <a:spcPct val="100000"/>
              </a:lnSpc>
              <a:spcBef>
                <a:spcPts val="2200"/>
              </a:spcBef>
              <a:buSzPct val="125000"/>
              <a:buFontTx/>
              <a:defRPr sz="1900">
                <a:latin typeface="Helvetica Neue"/>
                <a:ea typeface="Helvetica Neue"/>
                <a:cs typeface="Helvetica Neue"/>
                <a:sym typeface="Helvetica Neue"/>
              </a:defRPr>
            </a:lvl2pPr>
            <a:lvl3pPr marL="838200" indent="-279400" defTabSz="412750">
              <a:lnSpc>
                <a:spcPct val="100000"/>
              </a:lnSpc>
              <a:spcBef>
                <a:spcPts val="2200"/>
              </a:spcBef>
              <a:buSzPct val="125000"/>
              <a:buFontTx/>
              <a:defRPr sz="1900">
                <a:latin typeface="Helvetica Neue"/>
                <a:ea typeface="Helvetica Neue"/>
                <a:cs typeface="Helvetica Neue"/>
                <a:sym typeface="Helvetica Neue"/>
              </a:defRPr>
            </a:lvl3pPr>
            <a:lvl4pPr marL="1117600" indent="-279400" defTabSz="412750">
              <a:lnSpc>
                <a:spcPct val="100000"/>
              </a:lnSpc>
              <a:spcBef>
                <a:spcPts val="2200"/>
              </a:spcBef>
              <a:buSzPct val="125000"/>
              <a:buFontTx/>
              <a:defRPr sz="1900">
                <a:latin typeface="Helvetica Neue"/>
                <a:ea typeface="Helvetica Neue"/>
                <a:cs typeface="Helvetica Neue"/>
                <a:sym typeface="Helvetica Neue"/>
              </a:defRPr>
            </a:lvl4pPr>
            <a:lvl5pPr marL="1397000" indent="-279400" defTabSz="412750">
              <a:lnSpc>
                <a:spcPct val="100000"/>
              </a:lnSpc>
              <a:spcBef>
                <a:spcPts val="2200"/>
              </a:spcBef>
              <a:buSzPct val="125000"/>
              <a:buFontTx/>
              <a:defRPr sz="19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265" name="Body Level One…"/>
          <p:cNvSpPr txBox="1">
            <a:spLocks noGrp="1"/>
          </p:cNvSpPr>
          <p:nvPr>
            <p:ph type="body" idx="1"/>
          </p:nvPr>
        </p:nvSpPr>
        <p:spPr>
          <a:xfrm>
            <a:off x="844550" y="889000"/>
            <a:ext cx="10502900" cy="5080000"/>
          </a:xfrm>
          <a:prstGeom prst="rect">
            <a:avLst/>
          </a:prstGeom>
        </p:spPr>
        <p:txBody>
          <a:bodyPr lIns="50800" tIns="50800" rIns="50800" bIns="50800" anchor="ctr"/>
          <a:lstStyle>
            <a:lvl1pPr marL="317500" indent="-317500" defTabSz="412750">
              <a:lnSpc>
                <a:spcPct val="100000"/>
              </a:lnSpc>
              <a:spcBef>
                <a:spcPts val="2900"/>
              </a:spcBef>
              <a:buSzPct val="125000"/>
              <a:buFontTx/>
              <a:defRPr sz="2400">
                <a:latin typeface="Helvetica Neue"/>
                <a:ea typeface="Helvetica Neue"/>
                <a:cs typeface="Helvetica Neue"/>
                <a:sym typeface="Helvetica Neue"/>
              </a:defRPr>
            </a:lvl1pPr>
            <a:lvl2pPr marL="635000" indent="-317500" defTabSz="412750">
              <a:lnSpc>
                <a:spcPct val="100000"/>
              </a:lnSpc>
              <a:spcBef>
                <a:spcPts val="2900"/>
              </a:spcBef>
              <a:buSzPct val="125000"/>
              <a:buFontTx/>
              <a:defRPr sz="2400">
                <a:latin typeface="Helvetica Neue"/>
                <a:ea typeface="Helvetica Neue"/>
                <a:cs typeface="Helvetica Neue"/>
                <a:sym typeface="Helvetica Neue"/>
              </a:defRPr>
            </a:lvl2pPr>
            <a:lvl3pPr marL="952500" indent="-317500" defTabSz="412750">
              <a:lnSpc>
                <a:spcPct val="100000"/>
              </a:lnSpc>
              <a:spcBef>
                <a:spcPts val="2900"/>
              </a:spcBef>
              <a:buSzPct val="125000"/>
              <a:buFontTx/>
              <a:defRPr sz="2400">
                <a:latin typeface="Helvetica Neue"/>
                <a:ea typeface="Helvetica Neue"/>
                <a:cs typeface="Helvetica Neue"/>
                <a:sym typeface="Helvetica Neue"/>
              </a:defRPr>
            </a:lvl3pPr>
            <a:lvl4pPr marL="1270000" indent="-317500" defTabSz="412750">
              <a:lnSpc>
                <a:spcPct val="100000"/>
              </a:lnSpc>
              <a:spcBef>
                <a:spcPts val="2900"/>
              </a:spcBef>
              <a:buSzPct val="125000"/>
              <a:buFontTx/>
              <a:defRPr sz="2400">
                <a:latin typeface="Helvetica Neue"/>
                <a:ea typeface="Helvetica Neue"/>
                <a:cs typeface="Helvetica Neue"/>
                <a:sym typeface="Helvetica Neue"/>
              </a:defRPr>
            </a:lvl4pPr>
            <a:lvl5pPr marL="1587500" indent="-317500" defTabSz="412750">
              <a:lnSpc>
                <a:spcPct val="100000"/>
              </a:lnSpc>
              <a:spcBef>
                <a:spcPts val="2900"/>
              </a:spcBef>
              <a:buSzPct val="125000"/>
              <a:buFontTx/>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273" name="Sandy path between two hills leading to the ocean"/>
          <p:cNvSpPr>
            <a:spLocks noGrp="1"/>
          </p:cNvSpPr>
          <p:nvPr>
            <p:ph type="pic" sz="quarter" idx="21"/>
          </p:nvPr>
        </p:nvSpPr>
        <p:spPr>
          <a:xfrm>
            <a:off x="7650163" y="3524250"/>
            <a:ext cx="4162426" cy="2774950"/>
          </a:xfrm>
          <a:prstGeom prst="rect">
            <a:avLst/>
          </a:prstGeom>
        </p:spPr>
        <p:txBody>
          <a:bodyPr lIns="91439" rIns="91439">
            <a:noAutofit/>
          </a:bodyPr>
          <a:lstStyle/>
          <a:p>
            <a:endParaRPr/>
          </a:p>
        </p:txBody>
      </p:sp>
      <p:sp>
        <p:nvSpPr>
          <p:cNvPr id="274"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rIns="91439">
            <a:noAutofit/>
          </a:bodyPr>
          <a:lstStyle/>
          <a:p>
            <a:endParaRPr/>
          </a:p>
        </p:txBody>
      </p:sp>
      <p:sp>
        <p:nvSpPr>
          <p:cNvPr id="275" name="View of beach and sea from a grassy sand dune"/>
          <p:cNvSpPr>
            <a:spLocks noGrp="1"/>
          </p:cNvSpPr>
          <p:nvPr>
            <p:ph type="pic" idx="23"/>
          </p:nvPr>
        </p:nvSpPr>
        <p:spPr>
          <a:xfrm>
            <a:off x="-495300" y="565150"/>
            <a:ext cx="8601075" cy="5734050"/>
          </a:xfrm>
          <a:prstGeom prst="rect">
            <a:avLst/>
          </a:prstGeom>
        </p:spPr>
        <p:txBody>
          <a:bodyPr lIns="91439" rIns="91439">
            <a:noAutofit/>
          </a:bodyPr>
          <a:lstStyle/>
          <a:p>
            <a:endParaRPr/>
          </a:p>
        </p:txBody>
      </p:sp>
      <p:sp>
        <p:nvSpPr>
          <p:cNvPr id="276"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283" name="Body Level One…"/>
          <p:cNvSpPr txBox="1">
            <a:spLocks noGrp="1"/>
          </p:cNvSpPr>
          <p:nvPr>
            <p:ph type="body" sz="quarter" idx="1"/>
          </p:nvPr>
        </p:nvSpPr>
        <p:spPr>
          <a:xfrm>
            <a:off x="1193800" y="4476750"/>
            <a:ext cx="9810750" cy="348814"/>
          </a:xfrm>
          <a:prstGeom prst="rect">
            <a:avLst/>
          </a:prstGeom>
        </p:spPr>
        <p:txBody>
          <a:bodyPr lIns="50800" tIns="50800" rIns="50800" bIns="50800"/>
          <a:lstStyle>
            <a:lvl1pPr marL="0" indent="0" algn="ctr" defTabSz="412750">
              <a:lnSpc>
                <a:spcPct val="100000"/>
              </a:lnSpc>
              <a:spcBef>
                <a:spcPts val="0"/>
              </a:spcBef>
              <a:buSzTx/>
              <a:buFontTx/>
              <a:buNone/>
              <a:defRPr sz="1600" i="1">
                <a:latin typeface="Helvetica Neue"/>
                <a:ea typeface="Helvetica Neue"/>
                <a:cs typeface="Helvetica Neue"/>
                <a:sym typeface="Helvetica Neue"/>
              </a:defRPr>
            </a:lvl1pPr>
            <a:lvl2pPr marL="512884" indent="-195384" algn="ctr" defTabSz="412750">
              <a:lnSpc>
                <a:spcPct val="100000"/>
              </a:lnSpc>
              <a:spcBef>
                <a:spcPts val="0"/>
              </a:spcBef>
              <a:buSzPct val="125000"/>
              <a:buFontTx/>
              <a:defRPr sz="1600" i="1">
                <a:latin typeface="Helvetica Neue"/>
                <a:ea typeface="Helvetica Neue"/>
                <a:cs typeface="Helvetica Neue"/>
                <a:sym typeface="Helvetica Neue"/>
              </a:defRPr>
            </a:lvl2pPr>
            <a:lvl3pPr marL="830384" indent="-195384" algn="ctr" defTabSz="412750">
              <a:lnSpc>
                <a:spcPct val="100000"/>
              </a:lnSpc>
              <a:spcBef>
                <a:spcPts val="0"/>
              </a:spcBef>
              <a:buSzPct val="125000"/>
              <a:buFontTx/>
              <a:defRPr sz="1600" i="1">
                <a:latin typeface="Helvetica Neue"/>
                <a:ea typeface="Helvetica Neue"/>
                <a:cs typeface="Helvetica Neue"/>
                <a:sym typeface="Helvetica Neue"/>
              </a:defRPr>
            </a:lvl3pPr>
            <a:lvl4pPr marL="1147884" indent="-195384" algn="ctr" defTabSz="412750">
              <a:lnSpc>
                <a:spcPct val="100000"/>
              </a:lnSpc>
              <a:spcBef>
                <a:spcPts val="0"/>
              </a:spcBef>
              <a:buSzPct val="125000"/>
              <a:buFontTx/>
              <a:defRPr sz="1600" i="1">
                <a:latin typeface="Helvetica Neue"/>
                <a:ea typeface="Helvetica Neue"/>
                <a:cs typeface="Helvetica Neue"/>
                <a:sym typeface="Helvetica Neue"/>
              </a:defRPr>
            </a:lvl4pPr>
            <a:lvl5pPr marL="1465384" indent="-195384" algn="ctr" defTabSz="412750">
              <a:lnSpc>
                <a:spcPct val="100000"/>
              </a:lnSpc>
              <a:spcBef>
                <a:spcPts val="0"/>
              </a:spcBef>
              <a:buSzPct val="125000"/>
              <a:buFontTx/>
              <a:defRPr sz="1600" i="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4" name="“Type a quote here.”"/>
          <p:cNvSpPr txBox="1">
            <a:spLocks noGrp="1"/>
          </p:cNvSpPr>
          <p:nvPr>
            <p:ph type="body" sz="quarter" idx="21"/>
          </p:nvPr>
        </p:nvSpPr>
        <p:spPr>
          <a:xfrm>
            <a:off x="1193800" y="3008888"/>
            <a:ext cx="9810750" cy="471925"/>
          </a:xfrm>
          <a:prstGeom prst="rect">
            <a:avLst/>
          </a:prstGeom>
        </p:spPr>
        <p:txBody>
          <a:bodyPr lIns="50800" tIns="50800" rIns="50800" bIns="50800" anchor="ctr"/>
          <a:lstStyle/>
          <a:p>
            <a:pPr marL="0" indent="0" algn="ctr" defTabSz="412750">
              <a:lnSpc>
                <a:spcPct val="100000"/>
              </a:lnSpc>
              <a:spcBef>
                <a:spcPts val="0"/>
              </a:spcBef>
              <a:buSzTx/>
              <a:buFontTx/>
              <a:buNone/>
              <a:defRPr sz="2400">
                <a:latin typeface="Helvetica Neue Medium"/>
                <a:ea typeface="Helvetica Neue Medium"/>
                <a:cs typeface="Helvetica Neue Medium"/>
                <a:sym typeface="Helvetica Neue Medium"/>
              </a:defRPr>
            </a:pPr>
            <a:endParaRPr/>
          </a:p>
        </p:txBody>
      </p:sp>
      <p:sp>
        <p:nvSpPr>
          <p:cNvPr id="285"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292" name="View of beach and sea from a grassy sand dune"/>
          <p:cNvSpPr>
            <a:spLocks noGrp="1"/>
          </p:cNvSpPr>
          <p:nvPr>
            <p:ph type="pic" idx="21"/>
          </p:nvPr>
        </p:nvSpPr>
        <p:spPr>
          <a:xfrm>
            <a:off x="-25400" y="-635000"/>
            <a:ext cx="12242800" cy="8161867"/>
          </a:xfrm>
          <a:prstGeom prst="rect">
            <a:avLst/>
          </a:prstGeom>
        </p:spPr>
        <p:txBody>
          <a:bodyPr lIns="91439" rIns="91439">
            <a:noAutofit/>
          </a:bodyPr>
          <a:lstStyle/>
          <a:p>
            <a:endParaRPr/>
          </a:p>
        </p:txBody>
      </p:sp>
      <p:sp>
        <p:nvSpPr>
          <p:cNvPr id="293"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00" name="Slide Number"/>
          <p:cNvSpPr txBox="1">
            <a:spLocks noGrp="1"/>
          </p:cNvSpPr>
          <p:nvPr>
            <p:ph type="sldNum" sz="quarter" idx="2"/>
          </p:nvPr>
        </p:nvSpPr>
        <p:spPr>
          <a:xfrm>
            <a:off x="5950941" y="6540500"/>
            <a:ext cx="283770" cy="287681"/>
          </a:xfrm>
          <a:prstGeom prst="rect">
            <a:avLst/>
          </a:prstGeom>
        </p:spPr>
        <p:txBody>
          <a:bodyPr lIns="50800" tIns="50800" rIns="50800" bIns="50800" anchor="t"/>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t>10/11/2023</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7808974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657045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8409100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6214908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37914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1451291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1706276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1002399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6200592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1976708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9266042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10600" y="6414760"/>
            <a:ext cx="258624" cy="248305"/>
          </a:xfrm>
          <a:prstGeom prst="rect">
            <a:avLst/>
          </a:prstGeom>
          <a:ln w="12700">
            <a:miter lim="400000"/>
          </a:ln>
        </p:spPr>
        <p:txBody>
          <a:bodyPr wrap="none" lIns="45719" rIns="45719" anchor="ctr">
            <a:spAutoFit/>
          </a:bodyPr>
          <a:lstStyle>
            <a:lvl1pPr algn="l">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2" r:id="rId12"/>
    <p:sldLayoutId id="2147483663"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3"/>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t>10/11/2023</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t>‹#›</a:t>
            </a:fld>
            <a:endParaRPr lang="en-US"/>
          </a:p>
        </p:txBody>
      </p:sp>
    </p:spTree>
    <p:extLst>
      <p:ext uri="{BB962C8B-B14F-4D97-AF65-F5344CB8AC3E}">
        <p14:creationId xmlns:p14="http://schemas.microsoft.com/office/powerpoint/2010/main" val="2952312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4085408" y="300446"/>
            <a:ext cx="6900454" cy="424116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sym typeface="+mn-ea"/>
              </a:rPr>
              <a:t>Skin Tumors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badi" panose="020B0604020104020204" pitchFamily="34" charset="0"/>
                <a:ea typeface="SimSun" panose="02010600030101010101" pitchFamily="2" charset="-122"/>
                <a:cs typeface="+mn-cs"/>
                <a:sym typeface="+mn-ea"/>
              </a:rPr>
              <a:t> </a:t>
            </a:r>
            <a:endParaRPr kumimoji="0" lang="en-US" sz="2800" b="0" i="0" u="none" strike="noStrike" kern="1200" cap="none" spc="0" normalizeH="0" baseline="0" noProof="0" dirty="0">
              <a:ln>
                <a:noFill/>
              </a:ln>
              <a:solidFill>
                <a:srgbClr val="FFFFFF"/>
              </a:solidFill>
              <a:effectLst/>
              <a:uLnTx/>
              <a:uFillTx/>
              <a:latin typeface="Abadi" panose="020B0604020104020204" pitchFamily="34" charset="0"/>
              <a:ea typeface="SimSun" panose="02010600030101010101" pitchFamily="2" charset="-122"/>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sym typeface="+mn-ea"/>
              </a:rPr>
              <a:t>Presented by: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sym typeface="+mn-ea"/>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ar-JO" sz="3200" b="1" i="0" u="none" strike="noStrike" kern="1200" cap="none" spc="0" normalizeH="0" baseline="0" noProof="0" dirty="0" err="1">
                <a:ln>
                  <a:noFill/>
                </a:ln>
                <a:solidFill>
                  <a:srgbClr val="000000"/>
                </a:solidFill>
                <a:effectLst/>
                <a:uLnTx/>
                <a:uFillTx/>
                <a:latin typeface="Abadi" panose="020B0604020104020204" pitchFamily="34" charset="0"/>
                <a:ea typeface="SimSun" panose="02010600030101010101" pitchFamily="2" charset="-122"/>
                <a:cs typeface="+mn-cs"/>
                <a:sym typeface="+mn-ea"/>
              </a:rPr>
              <a:t>Eman</a:t>
            </a:r>
            <a:r>
              <a:rPr kumimoji="0" lang="en-US" altLang="ar-JO" sz="32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sym typeface="+mn-ea"/>
              </a:rPr>
              <a:t> T</a:t>
            </a:r>
            <a:r>
              <a:rPr kumimoji="0" lang="en-US" altLang="ar-JO" sz="3200" b="1" i="0" u="none" strike="noStrike" kern="1200" cap="none" spc="0" normalizeH="0" baseline="0" noProof="0" dirty="0" err="1">
                <a:ln>
                  <a:noFill/>
                </a:ln>
                <a:solidFill>
                  <a:srgbClr val="000000"/>
                </a:solidFill>
                <a:effectLst/>
                <a:uLnTx/>
                <a:uFillTx/>
                <a:latin typeface="Abadi" panose="020B0604020104020204" pitchFamily="34" charset="0"/>
                <a:ea typeface="SimSun" panose="02010600030101010101" pitchFamily="2" charset="-122"/>
                <a:cs typeface="+mn-cs"/>
                <a:sym typeface="+mn-ea"/>
              </a:rPr>
              <a:t>alafha</a:t>
            </a:r>
            <a:endParaRPr kumimoji="0" lang="en-US" sz="32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ar-JO" sz="3200" b="1" i="0" u="none" strike="noStrike" kern="1200" cap="none" spc="0" normalizeH="0" baseline="0" noProof="0" dirty="0" err="1">
                <a:ln>
                  <a:noFill/>
                </a:ln>
                <a:solidFill>
                  <a:srgbClr val="000000"/>
                </a:solidFill>
                <a:effectLst/>
                <a:uLnTx/>
                <a:uFillTx/>
                <a:latin typeface="Abadi" panose="020B0604020104020204" pitchFamily="34" charset="0"/>
                <a:ea typeface="SimSun" panose="02010600030101010101" pitchFamily="2" charset="-122"/>
                <a:cs typeface="+mn-cs"/>
                <a:sym typeface="+mn-ea"/>
              </a:rPr>
              <a:t>Sereen</a:t>
            </a:r>
            <a:r>
              <a:rPr kumimoji="0" lang="en-US" altLang="ar-JO" sz="32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sym typeface="+mn-ea"/>
              </a:rPr>
              <a:t> M</a:t>
            </a:r>
            <a:r>
              <a:rPr kumimoji="0" lang="en-US" altLang="ar-JO" sz="3200" b="1" i="0" u="none" strike="noStrike" kern="1200" cap="none" spc="0" normalizeH="0" baseline="0" noProof="0" dirty="0" err="1">
                <a:ln>
                  <a:noFill/>
                </a:ln>
                <a:solidFill>
                  <a:srgbClr val="000000"/>
                </a:solidFill>
                <a:effectLst/>
                <a:uLnTx/>
                <a:uFillTx/>
                <a:latin typeface="Abadi" panose="020B0604020104020204" pitchFamily="34" charset="0"/>
                <a:ea typeface="SimSun" panose="02010600030101010101" pitchFamily="2" charset="-122"/>
                <a:cs typeface="+mn-cs"/>
                <a:sym typeface="+mn-ea"/>
              </a:rPr>
              <a:t>ohawesh</a:t>
            </a:r>
            <a:endParaRPr kumimoji="0" lang="en-US" altLang="ar-JO" sz="32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ar-JO" sz="32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sym typeface="+mn-ea"/>
              </a:rPr>
              <a:t>Rahaf Q</a:t>
            </a:r>
            <a:r>
              <a:rPr kumimoji="0" lang="en-US" altLang="ar-JO" sz="3200" b="1" i="0" u="none" strike="noStrike" kern="1200" cap="none" spc="0" normalizeH="0" baseline="0" noProof="0" dirty="0" err="1">
                <a:ln>
                  <a:noFill/>
                </a:ln>
                <a:solidFill>
                  <a:srgbClr val="000000"/>
                </a:solidFill>
                <a:effectLst/>
                <a:uLnTx/>
                <a:uFillTx/>
                <a:latin typeface="Abadi" panose="020B0604020104020204" pitchFamily="34" charset="0"/>
                <a:ea typeface="SimSun" panose="02010600030101010101" pitchFamily="2" charset="-122"/>
                <a:cs typeface="+mn-cs"/>
                <a:sym typeface="+mn-ea"/>
              </a:rPr>
              <a:t>atawneh</a:t>
            </a:r>
            <a:endParaRPr kumimoji="0" lang="en-US" altLang="ar-JO" sz="3200" b="1" i="0" u="none" strike="noStrike" kern="1200" cap="none" spc="0" normalizeH="0" baseline="0" noProof="0" dirty="0">
              <a:ln>
                <a:noFill/>
              </a:ln>
              <a:solidFill>
                <a:srgbClr val="000000"/>
              </a:solidFill>
              <a:effectLst/>
              <a:uLnTx/>
              <a:uFillTx/>
              <a:latin typeface="Abadi" panose="020B0604020104020204" pitchFamily="34" charset="0"/>
              <a:ea typeface="SimSun" panose="02010600030101010101" pitchFamily="2" charset="-122"/>
              <a:cs typeface="+mn-cs"/>
            </a:endParaRPr>
          </a:p>
        </p:txBody>
      </p:sp>
      <p:sp>
        <p:nvSpPr>
          <p:cNvPr id="5" name="مربع نص 4"/>
          <p:cNvSpPr txBox="1"/>
          <p:nvPr/>
        </p:nvSpPr>
        <p:spPr>
          <a:xfrm>
            <a:off x="636814" y="4108244"/>
            <a:ext cx="6106884" cy="1175706"/>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supervised by: </a:t>
            </a:r>
            <a:endParaRPr kumimoji="0" lang="en-US" sz="32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a:ea typeface="SimSun" panose="02010600030101010101" pitchFamily="2" charset="-122"/>
                <a:cs typeface="+mn-cs"/>
                <a:sym typeface="+mn-ea"/>
              </a:rPr>
              <a:t>Dr.osama</a:t>
            </a:r>
            <a:r>
              <a:rPr kumimoji="0" lang="en-US" sz="32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 </a:t>
            </a:r>
            <a:r>
              <a:rPr kumimoji="0" lang="en-US" sz="3200" b="1" i="0" u="none" strike="noStrike" kern="1200" cap="none" spc="0" normalizeH="0" baseline="0" noProof="0" dirty="0" err="1">
                <a:ln>
                  <a:noFill/>
                </a:ln>
                <a:solidFill>
                  <a:srgbClr val="000000"/>
                </a:solidFill>
                <a:effectLst/>
                <a:uLnTx/>
                <a:uFillTx/>
                <a:latin typeface="Arial" panose="020B0604020202020204"/>
                <a:ea typeface="SimSun" panose="02010600030101010101" pitchFamily="2" charset="-122"/>
                <a:cs typeface="+mn-cs"/>
                <a:sym typeface="+mn-ea"/>
              </a:rPr>
              <a:t>alsallaq</a:t>
            </a:r>
            <a:endParaRPr kumimoji="0" lang="en-US" altLang="ar-JO" sz="32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845" y="855345"/>
            <a:ext cx="10996295" cy="4425950"/>
          </a:xfrm>
        </p:spPr>
        <p:txBody>
          <a:bodyPr/>
          <a:lstStyle/>
          <a:p>
            <a:pPr marL="0" indent="0">
              <a:buNone/>
            </a:pPr>
            <a:r>
              <a:rPr lang="en-US" sz="2800" b="1" i="1">
                <a:solidFill>
                  <a:schemeClr val="tx1"/>
                </a:solidFill>
              </a:rPr>
              <a:t>Macroscopic</a:t>
            </a:r>
            <a:r>
              <a:rPr lang="en-US" b="1" i="1">
                <a:solidFill>
                  <a:schemeClr val="tx1"/>
                </a:solidFill>
              </a:rPr>
              <a:t>,</a:t>
            </a:r>
            <a:r>
              <a:rPr lang="en-US">
                <a:solidFill>
                  <a:schemeClr val="tx1"/>
                </a:solidFill>
              </a:rPr>
              <a:t> the tumour has raised, rolled but </a:t>
            </a:r>
          </a:p>
          <a:p>
            <a:pPr marL="0" indent="0">
              <a:buNone/>
            </a:pPr>
            <a:r>
              <a:rPr lang="en-US">
                <a:solidFill>
                  <a:schemeClr val="tx1"/>
                </a:solidFill>
              </a:rPr>
              <a:t>not everted edges. It consists of pearly nodules over </a:t>
            </a:r>
          </a:p>
          <a:p>
            <a:pPr marL="0" indent="0">
              <a:buNone/>
            </a:pPr>
            <a:r>
              <a:rPr lang="en-US">
                <a:solidFill>
                  <a:schemeClr val="tx1"/>
                </a:solidFill>
              </a:rPr>
              <a:t>which fine blood vessels can be seen to course (telangiectasia)</a:t>
            </a:r>
          </a:p>
          <a:p>
            <a:pPr marL="0" indent="0">
              <a:buNone/>
            </a:pPr>
            <a:endParaRPr lang="en-US" b="1" i="1">
              <a:solidFill>
                <a:schemeClr val="tx1"/>
              </a:solidFill>
            </a:endParaRPr>
          </a:p>
          <a:p>
            <a:pPr marL="0" indent="0">
              <a:buNone/>
            </a:pPr>
            <a:r>
              <a:rPr lang="en-US" sz="2800"/>
              <a:t>BCC can be divided into localised</a:t>
            </a:r>
            <a:r>
              <a:rPr lang="en-US" sz="2800" b="1"/>
              <a:t> *(nodular, nodulocystic, </a:t>
            </a:r>
          </a:p>
          <a:p>
            <a:pPr marL="0" indent="0">
              <a:buNone/>
            </a:pPr>
            <a:r>
              <a:rPr lang="en-US" sz="2800" b="1"/>
              <a:t>cystic, *pigmented and naevoid)</a:t>
            </a:r>
            <a:r>
              <a:rPr lang="en-US" sz="2800"/>
              <a:t> and generalised lesions. These </a:t>
            </a:r>
          </a:p>
          <a:p>
            <a:pPr marL="0" indent="0">
              <a:buNone/>
            </a:pPr>
            <a:r>
              <a:rPr lang="en-US" sz="2800"/>
              <a:t>lesions can be </a:t>
            </a:r>
            <a:r>
              <a:rPr lang="en-US" sz="2800" b="1"/>
              <a:t>superficial (multifocal or superficial spreading) or </a:t>
            </a:r>
          </a:p>
          <a:p>
            <a:pPr marL="0" indent="0">
              <a:buNone/>
            </a:pPr>
            <a:r>
              <a:rPr lang="en-US" sz="2800" b="1"/>
              <a:t>infiltrative (*morphoeic, ice pick and cicatrising)</a:t>
            </a:r>
            <a:r>
              <a:rPr lang="en-US" sz="2800"/>
              <a:t> </a:t>
            </a:r>
          </a:p>
          <a:p>
            <a:pPr>
              <a:buFont typeface="Arial" panose="020B0604020202020204" pitchFamily="34" charset="0"/>
              <a:buChar char="•"/>
            </a:pPr>
            <a:r>
              <a:rPr lang="en-US"/>
              <a:t>Nodular and nodulocystic variants account for 90 per cent of BCC.</a:t>
            </a:r>
          </a:p>
          <a:p>
            <a:pPr marL="0" indent="0">
              <a:buNone/>
            </a:pPr>
            <a:endParaRPr lang="en-US"/>
          </a:p>
        </p:txBody>
      </p:sp>
      <p:sp>
        <p:nvSpPr>
          <p:cNvPr id="4" name="Text Box 3"/>
          <p:cNvSpPr txBox="1"/>
          <p:nvPr/>
        </p:nvSpPr>
        <p:spPr>
          <a:xfrm>
            <a:off x="944880" y="121920"/>
            <a:ext cx="264985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Pathology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514350" y="433705"/>
            <a:ext cx="4838700" cy="3219450"/>
          </a:xfrm>
          <a:prstGeom prst="rect">
            <a:avLst/>
          </a:prstGeom>
        </p:spPr>
      </p:pic>
      <p:sp>
        <p:nvSpPr>
          <p:cNvPr id="5" name="Text Box 4"/>
          <p:cNvSpPr txBox="1"/>
          <p:nvPr/>
        </p:nvSpPr>
        <p:spPr>
          <a:xfrm>
            <a:off x="568325" y="3949700"/>
            <a:ext cx="4784725"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A nodulocystic basal carcinoma (BCC). Note the characteristic pearly </a:t>
            </a:r>
            <a:r>
              <a:rPr kumimoji="0" lang="en-US" sz="2400" b="0"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papules</a:t>
            </a:r>
            <a:r>
              <a:rPr kumimoji="0" lang="en-US" sz="24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 with telangectasia</a:t>
            </a:r>
          </a:p>
        </p:txBody>
      </p:sp>
      <p:pic>
        <p:nvPicPr>
          <p:cNvPr id="6" name="Content Placeholder 5"/>
          <p:cNvPicPr>
            <a:picLocks noGrp="1" noChangeAspect="1"/>
          </p:cNvPicPr>
          <p:nvPr>
            <p:ph sz="half" idx="2"/>
          </p:nvPr>
        </p:nvPicPr>
        <p:blipFill>
          <a:blip r:embed="rId3"/>
          <a:stretch>
            <a:fillRect/>
          </a:stretch>
        </p:blipFill>
        <p:spPr>
          <a:xfrm>
            <a:off x="5991225" y="433705"/>
            <a:ext cx="4838700" cy="3219450"/>
          </a:xfrm>
          <a:prstGeom prst="rect">
            <a:avLst/>
          </a:prstGeom>
        </p:spPr>
      </p:pic>
      <p:sp>
        <p:nvSpPr>
          <p:cNvPr id="8" name="Text Box 7"/>
          <p:cNvSpPr txBox="1"/>
          <p:nvPr/>
        </p:nvSpPr>
        <p:spPr>
          <a:xfrm>
            <a:off x="5991225" y="3949700"/>
            <a:ext cx="4711700"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 *</a:t>
            </a:r>
            <a:r>
              <a:rPr kumimoji="0" lang="en-US" sz="28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An ulcerating BCC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the lower eyelid.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569085" y="891540"/>
            <a:ext cx="7745095" cy="3162300"/>
          </a:xfrm>
          <a:prstGeom prst="rect">
            <a:avLst/>
          </a:prstGeom>
        </p:spPr>
      </p:pic>
      <p:sp>
        <p:nvSpPr>
          <p:cNvPr id="6" name="Text Box 5"/>
          <p:cNvSpPr txBox="1"/>
          <p:nvPr/>
        </p:nvSpPr>
        <p:spPr>
          <a:xfrm>
            <a:off x="3089910" y="4293235"/>
            <a:ext cx="483870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SimSun" panose="02010600030101010101" pitchFamily="2" charset="-122"/>
                <a:cs typeface="+mn-cs"/>
              </a:rPr>
              <a:t>A recurrent morphoeic BCC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405" y="304165"/>
            <a:ext cx="11389995" cy="5823585"/>
          </a:xfrm>
        </p:spPr>
        <p:txBody>
          <a:bodyPr/>
          <a:lstStyle/>
          <a:p>
            <a:pPr marL="0" indent="0">
              <a:buNone/>
            </a:pPr>
            <a:r>
              <a:rPr lang="en-US" b="1"/>
              <a:t>Prognosis</a:t>
            </a:r>
          </a:p>
          <a:p>
            <a:pPr marL="0" indent="0">
              <a:buNone/>
            </a:pPr>
            <a:r>
              <a:rPr lang="en-US"/>
              <a:t>There are ‘high risk’ and ‘low risk’ BCCs.</a:t>
            </a:r>
          </a:p>
          <a:p>
            <a:pPr marL="0" indent="0">
              <a:buNone/>
            </a:pPr>
            <a:r>
              <a:rPr lang="en-US"/>
              <a:t> High risk BCCs are the ones that are large (&gt;2 cm) and located at specific sites (near the eye, nose, ear) and have ill-defined margins.</a:t>
            </a:r>
          </a:p>
          <a:p>
            <a:pPr marL="0" indent="0">
              <a:buNone/>
            </a:pPr>
            <a:r>
              <a:rPr lang="en-US"/>
              <a:t> Recurrent tumours and those forming in the presence of immunosuppression are also higher risk.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582400" cy="3429635"/>
          </a:xfrm>
        </p:spPr>
        <p:txBody>
          <a:bodyPr/>
          <a:lstStyle/>
          <a:p>
            <a:pPr marL="0" indent="0" algn="l">
              <a:buNone/>
            </a:pPr>
            <a:r>
              <a:rPr lang="en-US" sz="2800" b="1"/>
              <a:t>Treatment can be surgical or non-surgical.</a:t>
            </a:r>
          </a:p>
          <a:p>
            <a:pPr marL="0" indent="0" algn="l">
              <a:buNone/>
            </a:pPr>
            <a:r>
              <a:rPr lang="en-US" sz="2800"/>
              <a:t>Treatment of BCC varies according to size, location, type, and high- or low-risk. Treatment options include surgical excision, medical, or destructive therapies. Surgical excision should include 4 mm margins for small, primary BCC on cosmetically sensitive areas, and 10 mm margins otherwise.</a:t>
            </a:r>
          </a:p>
          <a:p>
            <a:pPr marL="0" indent="0">
              <a:buNone/>
            </a:pPr>
            <a:r>
              <a:rPr lang="en-US" sz="2400"/>
              <a:t> </a:t>
            </a:r>
            <a:r>
              <a:rPr lang="en-US" sz="2400" b="1"/>
              <a:t>Mohs’ micrographic surgery : </a:t>
            </a:r>
            <a:r>
              <a:rPr lang="en-US" sz="2800" dirty="0">
                <a:sym typeface="+mn-ea"/>
              </a:rPr>
              <a:t> Sequential horizontal excision with immediate frozen section testing by dedicated Mohs </a:t>
            </a:r>
            <a:r>
              <a:rPr lang="en-US" sz="2800" dirty="0" err="1">
                <a:sym typeface="+mn-ea"/>
              </a:rPr>
              <a:t>dermatopathologist. </a:t>
            </a:r>
          </a:p>
          <a:p>
            <a:pPr marL="0" indent="0">
              <a:buNone/>
            </a:pPr>
            <a:r>
              <a:rPr lang="en-US" dirty="0">
                <a:sym typeface="+mn-ea"/>
              </a:rPr>
              <a:t>Indications include </a:t>
            </a:r>
            <a:r>
              <a:rPr lang="en-US" dirty="0" err="1">
                <a:sym typeface="+mn-ea"/>
              </a:rPr>
              <a:t>morpheaform</a:t>
            </a:r>
            <a:r>
              <a:rPr lang="en-US" dirty="0">
                <a:sym typeface="+mn-ea"/>
              </a:rPr>
              <a:t> BCC and/or lesions in aesthetically sensitive areas (nose, eyelid, lip,ears, etc.)</a:t>
            </a:r>
            <a:endParaRPr lang="en-US" dirty="0"/>
          </a:p>
          <a:p>
            <a:pPr marL="0" indent="0">
              <a:buNone/>
            </a:pPr>
            <a:r>
              <a:rPr lang="en-US" sz="2800"/>
              <a:t> It has been demonstrated in suitable skin tumours to minimise recurrence rates and maximise conservation of surrounding normal tissue.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235" y="168910"/>
            <a:ext cx="11266805" cy="6363335"/>
          </a:xfrm>
        </p:spPr>
        <p:txBody>
          <a:bodyPr/>
          <a:lstStyle/>
          <a:p>
            <a:pPr marL="0" indent="0">
              <a:buNone/>
            </a:pPr>
            <a:r>
              <a:rPr lang="en-US" sz="2000" dirty="0"/>
              <a:t> </a:t>
            </a:r>
            <a:r>
              <a:rPr lang="en-US" sz="2800" dirty="0"/>
              <a:t>Other destructive techniques include </a:t>
            </a:r>
            <a:r>
              <a:rPr lang="en-US" sz="2800" dirty="0">
                <a:solidFill>
                  <a:srgbClr val="FF0000"/>
                </a:solidFill>
              </a:rPr>
              <a:t>cryosurgery</a:t>
            </a:r>
            <a:r>
              <a:rPr lang="en-US" sz="2800" dirty="0"/>
              <a:t> and</a:t>
            </a:r>
            <a:r>
              <a:rPr lang="en-US" sz="2800" dirty="0">
                <a:solidFill>
                  <a:srgbClr val="FF0000"/>
                </a:solidFill>
              </a:rPr>
              <a:t> laser ablation. </a:t>
            </a:r>
          </a:p>
          <a:p>
            <a:pPr marL="0" indent="0">
              <a:buNone/>
            </a:pPr>
            <a:r>
              <a:rPr lang="en-US" sz="2800" dirty="0">
                <a:solidFill>
                  <a:srgbClr val="FF0000"/>
                </a:solidFill>
              </a:rPr>
              <a:t>Radiation therapy</a:t>
            </a:r>
            <a:r>
              <a:rPr lang="en-US" sz="2800" dirty="0"/>
              <a:t> can be used as adjuvant therapy following </a:t>
            </a:r>
          </a:p>
          <a:p>
            <a:pPr marL="0" indent="0">
              <a:buNone/>
            </a:pPr>
            <a:r>
              <a:rPr lang="en-US" sz="2800" dirty="0"/>
              <a:t>surgery, or as primary therapy in poor surgical candidates with </a:t>
            </a:r>
          </a:p>
          <a:p>
            <a:pPr marL="0" indent="0">
              <a:buNone/>
            </a:pPr>
            <a:r>
              <a:rPr lang="en-US" sz="2800" dirty="0"/>
              <a:t>low-risk lesions,</a:t>
            </a:r>
            <a:r>
              <a:rPr lang="en-US" sz="2800" dirty="0">
                <a:sym typeface="+mn-ea"/>
              </a:rPr>
              <a:t>deeply invasive BCC</a:t>
            </a:r>
            <a:endParaRPr lang="ar-JO" sz="2800" dirty="0"/>
          </a:p>
          <a:p>
            <a:pPr marL="0" indent="0">
              <a:buNone/>
            </a:pPr>
            <a:endParaRPr lang="en-US" sz="2800" dirty="0"/>
          </a:p>
          <a:p>
            <a:pPr marL="0" indent="0">
              <a:buNone/>
            </a:pPr>
            <a:r>
              <a:rPr lang="en-US" sz="2800" b="1" dirty="0">
                <a:sym typeface="+mn-ea"/>
              </a:rPr>
              <a:t> Topical Pharmaceuticals</a:t>
            </a:r>
            <a:endParaRPr lang="en-US" sz="2800" b="1" dirty="0"/>
          </a:p>
          <a:p>
            <a:pPr marL="0" indent="0">
              <a:buNone/>
            </a:pPr>
            <a:r>
              <a:rPr lang="en-US" sz="2800" dirty="0"/>
              <a:t>Topical </a:t>
            </a:r>
            <a:r>
              <a:rPr lang="en-US" sz="2800" dirty="0">
                <a:solidFill>
                  <a:srgbClr val="FF0000"/>
                </a:solidFill>
              </a:rPr>
              <a:t>imiquimod </a:t>
            </a:r>
            <a:r>
              <a:rPr lang="en-US" sz="2800" dirty="0"/>
              <a:t>or</a:t>
            </a:r>
            <a:r>
              <a:rPr lang="en-US" sz="2800" dirty="0">
                <a:solidFill>
                  <a:srgbClr val="FF0000"/>
                </a:solidFill>
              </a:rPr>
              <a:t> 5-fluorouracil</a:t>
            </a:r>
            <a:r>
              <a:rPr lang="en-US" sz="2800" dirty="0"/>
              <a:t> have been used for </a:t>
            </a:r>
          </a:p>
          <a:p>
            <a:pPr marL="0" indent="0">
              <a:buNone/>
            </a:pPr>
            <a:r>
              <a:rPr lang="en-US" sz="2800" dirty="0"/>
              <a:t>periods of 6 to 16 weeks for small, superficial BCC of the neck, </a:t>
            </a:r>
          </a:p>
          <a:p>
            <a:pPr marL="0" indent="0">
              <a:buNone/>
            </a:pPr>
            <a:r>
              <a:rPr lang="en-US" sz="2800" dirty="0"/>
              <a:t>trunk or extremities.</a:t>
            </a:r>
          </a:p>
          <a:p>
            <a:pPr marL="0" indent="0">
              <a:buNone/>
            </a:pPr>
            <a:r>
              <a:rPr lang="en-US" sz="2400" b="1" dirty="0">
                <a:sym typeface="+mn-ea"/>
              </a:rPr>
              <a:t> </a:t>
            </a:r>
            <a:endParaRPr lang="ar-JO" sz="2400" dirty="0"/>
          </a:p>
          <a:p>
            <a:endParaRPr lang="ar-JO"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350" name="squamous cell carcinoma"/>
          <p:cNvSpPr txBox="1">
            <a:spLocks noGrp="1"/>
          </p:cNvSpPr>
          <p:nvPr>
            <p:ph type="title"/>
          </p:nvPr>
        </p:nvSpPr>
        <p:spPr>
          <a:xfrm>
            <a:off x="253437" y="1730823"/>
            <a:ext cx="10414001" cy="1512744"/>
          </a:xfrm>
          <a:prstGeom prst="rect">
            <a:avLst/>
          </a:prstGeom>
        </p:spPr>
        <p:txBody>
          <a:bodyPr/>
          <a:lstStyle/>
          <a:p>
            <a:r>
              <a:t>squamous cell carcinoma</a:t>
            </a:r>
          </a:p>
        </p:txBody>
      </p:sp>
      <p:sp>
        <p:nvSpPr>
          <p:cNvPr id="351" name="Second most common skin cancer after BCC."/>
          <p:cNvSpPr txBox="1">
            <a:spLocks noGrp="1"/>
          </p:cNvSpPr>
          <p:nvPr>
            <p:ph type="body" sz="half" idx="1"/>
          </p:nvPr>
        </p:nvSpPr>
        <p:spPr>
          <a:xfrm>
            <a:off x="699683" y="3442291"/>
            <a:ext cx="10414001" cy="2747772"/>
          </a:xfrm>
          <a:prstGeom prst="rect">
            <a:avLst/>
          </a:prstGeom>
        </p:spPr>
        <p:txBody>
          <a:bodyPr/>
          <a:lstStyle/>
          <a:p>
            <a:pPr defTabSz="387984">
              <a:defRPr sz="5000"/>
            </a:pPr>
            <a:endParaRPr/>
          </a:p>
          <a:p>
            <a:pPr algn="l" defTabSz="429768">
              <a:lnSpc>
                <a:spcPct val="90000"/>
              </a:lnSpc>
              <a:spcBef>
                <a:spcPts val="400"/>
              </a:spcBef>
              <a:defRPr sz="3400">
                <a:latin typeface="+mj-lt"/>
                <a:ea typeface="+mj-ea"/>
                <a:cs typeface="+mj-cs"/>
                <a:sym typeface="Calibri"/>
              </a:defRPr>
            </a:pPr>
            <a:r>
              <a:t>Second most common skin cancer after BCC.</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Risk factor:…"/>
          <p:cNvSpPr txBox="1">
            <a:spLocks noGrp="1"/>
          </p:cNvSpPr>
          <p:nvPr>
            <p:ph type="title"/>
          </p:nvPr>
        </p:nvSpPr>
        <p:spPr>
          <a:xfrm>
            <a:off x="537412" y="711847"/>
            <a:ext cx="10414001" cy="4656756"/>
          </a:xfrm>
          <a:prstGeom prst="rect">
            <a:avLst/>
          </a:prstGeom>
        </p:spPr>
        <p:txBody>
          <a:bodyPr/>
          <a:lstStyle/>
          <a:p>
            <a:pPr defTabSz="235267">
              <a:defRPr sz="3200"/>
            </a:pPr>
            <a:r>
              <a:t>Risk factor:</a:t>
            </a:r>
            <a:endParaRPr sz="7000"/>
          </a:p>
          <a:p>
            <a:pPr defTabSz="235267">
              <a:defRPr sz="2800"/>
            </a:pPr>
            <a:r>
              <a:t>1. Marjolin’s ulcer: SCC arising in a chronic wound (i.e.,</a:t>
            </a:r>
            <a:endParaRPr sz="6300"/>
          </a:p>
          <a:p>
            <a:pPr defTabSz="235267">
              <a:defRPr sz="2800"/>
            </a:pPr>
            <a:r>
              <a:t>chronic burn scars and</a:t>
            </a:r>
            <a:endParaRPr sz="6300"/>
          </a:p>
          <a:p>
            <a:pPr defTabSz="235267">
              <a:defRPr sz="2800"/>
            </a:pPr>
            <a:r>
              <a:t>2. pressure sores) secondary to genetic changes caused by</a:t>
            </a:r>
            <a:endParaRPr sz="6300"/>
          </a:p>
          <a:p>
            <a:pPr defTabSz="235267">
              <a:defRPr sz="2800"/>
            </a:pPr>
            <a:r>
              <a:t>chronic inflammation.</a:t>
            </a:r>
            <a:endParaRPr sz="6300"/>
          </a:p>
          <a:p>
            <a:pPr defTabSz="235267">
              <a:defRPr sz="2800"/>
            </a:pPr>
            <a:r>
              <a:t>3. Viral infection: Some types of human papillomavirus (HPV);</a:t>
            </a:r>
            <a:endParaRPr sz="6300"/>
          </a:p>
          <a:p>
            <a:pPr defTabSz="235267">
              <a:defRPr sz="2800"/>
            </a:pPr>
            <a:r>
              <a:t> herpes simplex virus...especially in oral cavity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4. UVradiation:Sunexposureandtanningboothuse;PUVA therapy for psoriasis…"/>
          <p:cNvSpPr txBox="1">
            <a:spLocks noGrp="1"/>
          </p:cNvSpPr>
          <p:nvPr>
            <p:ph type="title"/>
          </p:nvPr>
        </p:nvSpPr>
        <p:spPr>
          <a:xfrm>
            <a:off x="659115" y="1452212"/>
            <a:ext cx="10414001" cy="3953578"/>
          </a:xfrm>
          <a:prstGeom prst="rect">
            <a:avLst/>
          </a:prstGeom>
        </p:spPr>
        <p:txBody>
          <a:bodyPr/>
          <a:lstStyle/>
          <a:p>
            <a:pPr defTabSz="235267">
              <a:defRPr sz="2800"/>
            </a:pPr>
            <a:r>
              <a:t>4. UVradiation:Sunexposureandtanningboothuse;PUVA therapy for psoriasis</a:t>
            </a:r>
            <a:endParaRPr sz="6300"/>
          </a:p>
          <a:p>
            <a:pPr defTabSz="235267">
              <a:defRPr sz="2800"/>
            </a:pPr>
            <a:r>
              <a:t>5. Chemical exposure,including some pesticides,organic hydrocarbons such as coal tar, fuel oil, paraffin oil, and arsenic (in welding materials)</a:t>
            </a:r>
            <a:endParaRPr sz="6300"/>
          </a:p>
          <a:p>
            <a:pPr defTabSz="235267">
              <a:defRPr sz="2800"/>
            </a:pPr>
            <a:r>
              <a:t>6. Radiation: Long latency between exposure and disease.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CC precursor lesion (premalignant)10%risk…"/>
          <p:cNvSpPr txBox="1">
            <a:spLocks noGrp="1"/>
          </p:cNvSpPr>
          <p:nvPr>
            <p:ph type="title"/>
          </p:nvPr>
        </p:nvSpPr>
        <p:spPr>
          <a:xfrm>
            <a:off x="780819" y="319692"/>
            <a:ext cx="10414001" cy="2885290"/>
          </a:xfrm>
          <a:prstGeom prst="rect">
            <a:avLst/>
          </a:prstGeom>
        </p:spPr>
        <p:txBody>
          <a:bodyPr/>
          <a:lstStyle/>
          <a:p>
            <a:pPr defTabSz="202247">
              <a:defRPr sz="2400" b="1">
                <a:latin typeface="Helvetica Neue"/>
                <a:ea typeface="Helvetica Neue"/>
                <a:cs typeface="Helvetica Neue"/>
                <a:sym typeface="Helvetica Neue"/>
              </a:defRPr>
            </a:pPr>
            <a:r>
              <a:t>SCC precursor lesion (premalignant)10%risk </a:t>
            </a:r>
            <a:endParaRPr sz="6100"/>
          </a:p>
          <a:p>
            <a:pPr defTabSz="202247">
              <a:defRPr sz="2000"/>
            </a:pPr>
            <a:r>
              <a:t>1. Actinic keratoses (AKs, or solar keratoses)</a:t>
            </a:r>
            <a:endParaRPr sz="5400"/>
          </a:p>
          <a:p>
            <a:pPr defTabSz="202247">
              <a:defRPr sz="2000"/>
            </a:pPr>
            <a:r>
              <a:t>Erythematous macules and papules with coarse, adherent scale</a:t>
            </a:r>
            <a:endParaRPr sz="5400"/>
          </a:p>
          <a:p>
            <a:pPr defTabSz="202247">
              <a:defRPr sz="2000"/>
            </a:pPr>
            <a:r>
              <a:t>Histologically resembles SCC in situ (pre-malignant</a:t>
            </a:r>
            <a:endParaRPr sz="5400"/>
          </a:p>
          <a:p>
            <a:pPr defTabSz="202247">
              <a:defRPr sz="2000"/>
            </a:pPr>
            <a:r>
              <a:t>AK is considered a precursor lesion; up to 5% progress to SCC; in turn, 65% of all SCC arise from sites of Aks</a:t>
            </a:r>
          </a:p>
        </p:txBody>
      </p:sp>
      <p:pic>
        <p:nvPicPr>
          <p:cNvPr id="358" name="IMG_2885.jpeg" descr="IMG_2885.jpeg"/>
          <p:cNvPicPr>
            <a:picLocks noChangeAspect="1"/>
          </p:cNvPicPr>
          <p:nvPr/>
        </p:nvPicPr>
        <p:blipFill>
          <a:blip r:embed="rId2"/>
          <a:stretch>
            <a:fillRect/>
          </a:stretch>
        </p:blipFill>
        <p:spPr>
          <a:xfrm>
            <a:off x="642555" y="4028616"/>
            <a:ext cx="4738100" cy="2237437"/>
          </a:xfrm>
          <a:prstGeom prst="rect">
            <a:avLst/>
          </a:prstGeom>
          <a:ln w="12700">
            <a:miter lim="400000"/>
          </a:ln>
        </p:spPr>
      </p:pic>
      <p:pic>
        <p:nvPicPr>
          <p:cNvPr id="359" name="IMG_2884.jpeg" descr="IMG_2884.jpeg"/>
          <p:cNvPicPr>
            <a:picLocks noChangeAspect="1"/>
          </p:cNvPicPr>
          <p:nvPr/>
        </p:nvPicPr>
        <p:blipFill>
          <a:blip r:embed="rId3"/>
          <a:stretch>
            <a:fillRect/>
          </a:stretch>
        </p:blipFill>
        <p:spPr>
          <a:xfrm>
            <a:off x="6161694" y="3951671"/>
            <a:ext cx="4364886" cy="239132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mn-ea"/>
              </a:rPr>
              <a:t>Skin embryology</a:t>
            </a:r>
            <a:endParaRPr lang="en-US"/>
          </a:p>
        </p:txBody>
      </p:sp>
      <p:sp>
        <p:nvSpPr>
          <p:cNvPr id="3" name="Content Placeholder 2"/>
          <p:cNvSpPr>
            <a:spLocks noGrp="1"/>
          </p:cNvSpPr>
          <p:nvPr>
            <p:ph idx="1"/>
          </p:nvPr>
        </p:nvSpPr>
        <p:spPr/>
        <p:txBody>
          <a:bodyPr/>
          <a:lstStyle/>
          <a:p>
            <a:pPr marL="0" indent="0">
              <a:buNone/>
            </a:pPr>
            <a:r>
              <a:rPr lang="en-US" dirty="0">
                <a:sym typeface="+mn-ea"/>
              </a:rPr>
              <a:t>A. Epidermis: Ectoderm</a:t>
            </a:r>
            <a:endParaRPr lang="en-US" dirty="0"/>
          </a:p>
          <a:p>
            <a:pPr marL="0" indent="0">
              <a:buNone/>
            </a:pPr>
            <a:r>
              <a:rPr lang="en-US" dirty="0">
                <a:sym typeface="+mn-ea"/>
              </a:rPr>
              <a:t>B. Dermis: Mesoderm</a:t>
            </a:r>
            <a:endParaRPr lang="en-US" dirty="0"/>
          </a:p>
          <a:p>
            <a:pPr marL="0" indent="0">
              <a:buNone/>
            </a:pPr>
            <a:r>
              <a:rPr lang="en-US" dirty="0">
                <a:sym typeface="+mn-ea"/>
              </a:rPr>
              <a:t>C. Other cells</a:t>
            </a:r>
            <a:endParaRPr lang="en-US" dirty="0"/>
          </a:p>
          <a:p>
            <a:pPr marL="0" indent="0">
              <a:buNone/>
            </a:pPr>
            <a:r>
              <a:rPr lang="en-US" dirty="0">
                <a:sym typeface="+mn-ea"/>
              </a:rPr>
              <a:t>1. Melanocytes: Neural crest</a:t>
            </a:r>
            <a:endParaRPr lang="en-US" dirty="0"/>
          </a:p>
          <a:p>
            <a:pPr marL="0" indent="0">
              <a:buNone/>
            </a:pPr>
            <a:r>
              <a:rPr lang="en-US" dirty="0">
                <a:sym typeface="+mn-ea"/>
              </a:rPr>
              <a:t>2. Merkel cells: Neural cells</a:t>
            </a:r>
            <a:endParaRPr lang="en-US" dirty="0"/>
          </a:p>
          <a:p>
            <a:pPr marL="0" indent="0">
              <a:buNone/>
            </a:pPr>
            <a:r>
              <a:rPr lang="en-US" dirty="0">
                <a:sym typeface="+mn-ea"/>
              </a:rPr>
              <a:t>3. Langerhans cells: Mesenchymal</a:t>
            </a:r>
            <a:endParaRPr lang="ar-JO" dirty="0"/>
          </a:p>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2. Bowen’s disease (SCC in situ)…"/>
          <p:cNvSpPr txBox="1">
            <a:spLocks noGrp="1"/>
          </p:cNvSpPr>
          <p:nvPr>
            <p:ph type="title"/>
          </p:nvPr>
        </p:nvSpPr>
        <p:spPr>
          <a:xfrm>
            <a:off x="591502" y="833552"/>
            <a:ext cx="10414001" cy="1377518"/>
          </a:xfrm>
          <a:prstGeom prst="rect">
            <a:avLst/>
          </a:prstGeom>
        </p:spPr>
        <p:txBody>
          <a:bodyPr/>
          <a:lstStyle/>
          <a:p>
            <a:pPr defTabSz="218756">
              <a:defRPr sz="2800"/>
            </a:pPr>
            <a:r>
              <a:t>2. Bowen’s disease (SCC in situ)</a:t>
            </a:r>
            <a:endParaRPr sz="5900"/>
          </a:p>
          <a:p>
            <a:pPr defTabSz="218756">
              <a:defRPr sz="2800"/>
            </a:pPr>
            <a:r>
              <a:t>Exhibits full-thickness cytologic atypia of the keratinocytes</a:t>
            </a:r>
          </a:p>
        </p:txBody>
      </p:sp>
      <p:pic>
        <p:nvPicPr>
          <p:cNvPr id="362" name="IMG_2886.jpeg" descr="IMG_2886.jpeg"/>
          <p:cNvPicPr>
            <a:picLocks noChangeAspect="1"/>
          </p:cNvPicPr>
          <p:nvPr/>
        </p:nvPicPr>
        <p:blipFill>
          <a:blip r:embed="rId2"/>
          <a:stretch>
            <a:fillRect/>
          </a:stretch>
        </p:blipFill>
        <p:spPr>
          <a:xfrm>
            <a:off x="3294626" y="2766839"/>
            <a:ext cx="5007753" cy="333243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Leukoplakia…"/>
          <p:cNvSpPr txBox="1">
            <a:spLocks noGrp="1"/>
          </p:cNvSpPr>
          <p:nvPr>
            <p:ph type="title"/>
          </p:nvPr>
        </p:nvSpPr>
        <p:spPr>
          <a:xfrm>
            <a:off x="537412" y="238556"/>
            <a:ext cx="10414001" cy="1871093"/>
          </a:xfrm>
          <a:prstGeom prst="rect">
            <a:avLst/>
          </a:prstGeom>
        </p:spPr>
        <p:txBody>
          <a:bodyPr/>
          <a:lstStyle/>
          <a:p>
            <a:pPr defTabSz="251777">
              <a:defRPr sz="3200"/>
            </a:pPr>
            <a:r>
              <a:t>Leukoplakia</a:t>
            </a:r>
            <a:endParaRPr sz="6800"/>
          </a:p>
          <a:p>
            <a:pPr defTabSz="251777">
              <a:defRPr sz="3200"/>
            </a:pPr>
            <a:r>
              <a:t>Presents as a white patch on oral or other mucosa.</a:t>
            </a:r>
            <a:endParaRPr sz="6800"/>
          </a:p>
          <a:p>
            <a:pPr defTabSz="251777">
              <a:defRPr sz="3200"/>
            </a:pPr>
            <a:r>
              <a:t>Malignant transformation occurs in 15%.</a:t>
            </a:r>
          </a:p>
        </p:txBody>
      </p:sp>
      <p:pic>
        <p:nvPicPr>
          <p:cNvPr id="365" name="IMG_2887.jpeg" descr="IMG_2887.jpeg"/>
          <p:cNvPicPr>
            <a:picLocks noChangeAspect="1"/>
          </p:cNvPicPr>
          <p:nvPr/>
        </p:nvPicPr>
        <p:blipFill>
          <a:blip r:embed="rId2"/>
          <a:stretch>
            <a:fillRect/>
          </a:stretch>
        </p:blipFill>
        <p:spPr>
          <a:xfrm>
            <a:off x="1019581" y="3139007"/>
            <a:ext cx="5068332" cy="2838265"/>
          </a:xfrm>
          <a:prstGeom prst="rect">
            <a:avLst/>
          </a:prstGeom>
          <a:ln w="12700">
            <a:miter lim="400000"/>
          </a:ln>
        </p:spPr>
      </p:pic>
      <p:pic>
        <p:nvPicPr>
          <p:cNvPr id="366" name="IMG_2888.jpeg" descr="IMG_2888.jpeg"/>
          <p:cNvPicPr>
            <a:picLocks noChangeAspect="1"/>
          </p:cNvPicPr>
          <p:nvPr/>
        </p:nvPicPr>
        <p:blipFill>
          <a:blip r:embed="rId3"/>
          <a:stretch>
            <a:fillRect/>
          </a:stretch>
        </p:blipFill>
        <p:spPr>
          <a:xfrm>
            <a:off x="6575287" y="3042803"/>
            <a:ext cx="4193547" cy="278050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5. Keratoacanthoma ( not pre malignant )…"/>
          <p:cNvSpPr txBox="1">
            <a:spLocks noGrp="1"/>
          </p:cNvSpPr>
          <p:nvPr>
            <p:ph type="title"/>
          </p:nvPr>
        </p:nvSpPr>
        <p:spPr>
          <a:xfrm>
            <a:off x="510366" y="571257"/>
            <a:ext cx="10414001" cy="3480286"/>
          </a:xfrm>
          <a:prstGeom prst="rect">
            <a:avLst/>
          </a:prstGeom>
        </p:spPr>
        <p:txBody>
          <a:bodyPr/>
          <a:lstStyle/>
          <a:p>
            <a:pPr defTabSz="177483">
              <a:defRPr sz="2400"/>
            </a:pPr>
            <a:r>
              <a:t>5. Keratoacanthoma ( not pre malignant )</a:t>
            </a:r>
            <a:endParaRPr sz="4800"/>
          </a:p>
          <a:p>
            <a:pPr defTabSz="177483">
              <a:defRPr sz="2400"/>
            </a:pPr>
            <a:r>
              <a:t>· Benign skin tumor that is composed of squamous cells and keratin; may clinically resemble SCC.</a:t>
            </a:r>
            <a:endParaRPr sz="4800"/>
          </a:p>
          <a:p>
            <a:pPr defTabSz="177483">
              <a:defRPr sz="2400"/>
            </a:pPr>
            <a:r>
              <a:t>· Etiology is unknown but thought to originate from hair follicles.</a:t>
            </a:r>
            <a:endParaRPr sz="4800"/>
          </a:p>
          <a:p>
            <a:pPr defTabSz="177483">
              <a:defRPr sz="2400"/>
            </a:pPr>
            <a:r>
              <a:t>· Typically has a rapid 6-week growth phase followed by involution over the next 6 months. However, can progress to SCC in 5% to 10% of cases.</a:t>
            </a:r>
            <a:endParaRPr sz="4800"/>
          </a:p>
          <a:p>
            <a:pPr defTabSz="177483">
              <a:defRPr sz="2400"/>
            </a:pPr>
            <a:r>
              <a:t>Tx :excision</a:t>
            </a:r>
          </a:p>
        </p:txBody>
      </p:sp>
      <p:pic>
        <p:nvPicPr>
          <p:cNvPr id="369" name="IMG_2889.jpeg" descr="IMG_2889.jpeg"/>
          <p:cNvPicPr>
            <a:picLocks noChangeAspect="1"/>
          </p:cNvPicPr>
          <p:nvPr/>
        </p:nvPicPr>
        <p:blipFill>
          <a:blip r:embed="rId2"/>
          <a:stretch>
            <a:fillRect/>
          </a:stretch>
        </p:blipFill>
        <p:spPr>
          <a:xfrm>
            <a:off x="4046406" y="4092056"/>
            <a:ext cx="3581313" cy="238320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Type of scc"/>
          <p:cNvSpPr txBox="1">
            <a:spLocks noGrp="1"/>
          </p:cNvSpPr>
          <p:nvPr>
            <p:ph type="title"/>
          </p:nvPr>
        </p:nvSpPr>
        <p:spPr>
          <a:xfrm>
            <a:off x="-483547" y="1041169"/>
            <a:ext cx="11779786" cy="1952227"/>
          </a:xfrm>
          <a:prstGeom prst="rect">
            <a:avLst/>
          </a:prstGeom>
        </p:spPr>
        <p:txBody>
          <a:bodyPr/>
          <a:lstStyle/>
          <a:p>
            <a:r>
              <a:t>Type of scc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Verrucous scc"/>
          <p:cNvSpPr txBox="1">
            <a:spLocks noGrp="1"/>
          </p:cNvSpPr>
          <p:nvPr>
            <p:ph type="title"/>
          </p:nvPr>
        </p:nvSpPr>
        <p:spPr>
          <a:xfrm>
            <a:off x="889000" y="310947"/>
            <a:ext cx="10414000" cy="1269336"/>
          </a:xfrm>
          <a:prstGeom prst="rect">
            <a:avLst/>
          </a:prstGeom>
        </p:spPr>
        <p:txBody>
          <a:bodyPr/>
          <a:lstStyle>
            <a:lvl1pPr>
              <a:defRPr sz="4000"/>
            </a:lvl1pPr>
          </a:lstStyle>
          <a:p>
            <a:r>
              <a:t>Verrucous scc</a:t>
            </a:r>
          </a:p>
        </p:txBody>
      </p:sp>
      <p:sp>
        <p:nvSpPr>
          <p:cNvPr id="374" name="Slow-growing, exophytic, and less likely to metastasize.…"/>
          <p:cNvSpPr txBox="1">
            <a:spLocks noGrp="1"/>
          </p:cNvSpPr>
          <p:nvPr>
            <p:ph type="body" sz="half" idx="1"/>
          </p:nvPr>
        </p:nvSpPr>
        <p:spPr>
          <a:xfrm>
            <a:off x="889000" y="1413897"/>
            <a:ext cx="10414000" cy="2051357"/>
          </a:xfrm>
          <a:prstGeom prst="rect">
            <a:avLst/>
          </a:prstGeom>
        </p:spPr>
        <p:txBody>
          <a:bodyPr/>
          <a:lstStyle/>
          <a:p>
            <a:pPr>
              <a:defRPr sz="1600"/>
            </a:pPr>
            <a:endParaRPr/>
          </a:p>
          <a:p>
            <a:pPr>
              <a:defRPr sz="1600"/>
            </a:pPr>
            <a:r>
              <a:t>  Slow-growing, exophytic, and less likely to metastasize.</a:t>
            </a:r>
          </a:p>
          <a:p>
            <a:pPr defTabSz="228600">
              <a:defRPr sz="3200">
                <a:solidFill>
                  <a:srgbClr val="202124"/>
                </a:solidFill>
                <a:latin typeface="+mn-lt"/>
                <a:ea typeface="+mn-ea"/>
                <a:cs typeface="+mn-cs"/>
                <a:sym typeface="Helvetica"/>
              </a:defRPr>
            </a:pPr>
            <a:r>
              <a:t>The most frequently affected site is the oral cavity.</a:t>
            </a:r>
          </a:p>
        </p:txBody>
      </p:sp>
      <p:pic>
        <p:nvPicPr>
          <p:cNvPr id="375" name="IMG_2890.jpeg" descr="IMG_2890.jpeg"/>
          <p:cNvPicPr>
            <a:picLocks noChangeAspect="1"/>
          </p:cNvPicPr>
          <p:nvPr/>
        </p:nvPicPr>
        <p:blipFill>
          <a:blip r:embed="rId2"/>
          <a:stretch>
            <a:fillRect/>
          </a:stretch>
        </p:blipFill>
        <p:spPr>
          <a:xfrm>
            <a:off x="908630" y="3012419"/>
            <a:ext cx="4883056" cy="3744182"/>
          </a:xfrm>
          <a:prstGeom prst="rect">
            <a:avLst/>
          </a:prstGeom>
          <a:ln w="12700">
            <a:miter lim="400000"/>
          </a:ln>
        </p:spPr>
      </p:pic>
      <p:pic>
        <p:nvPicPr>
          <p:cNvPr id="376" name="IMG_2892.jpeg" descr="IMG_2892.jpeg"/>
          <p:cNvPicPr>
            <a:picLocks noChangeAspect="1"/>
          </p:cNvPicPr>
          <p:nvPr/>
        </p:nvPicPr>
        <p:blipFill>
          <a:blip r:embed="rId3"/>
          <a:stretch>
            <a:fillRect/>
          </a:stretch>
        </p:blipFill>
        <p:spPr>
          <a:xfrm>
            <a:off x="6449343" y="3013418"/>
            <a:ext cx="3120218" cy="374218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Ulcerative scc ( most common)"/>
          <p:cNvSpPr txBox="1">
            <a:spLocks noGrp="1"/>
          </p:cNvSpPr>
          <p:nvPr>
            <p:ph type="title"/>
          </p:nvPr>
        </p:nvSpPr>
        <p:spPr>
          <a:xfrm>
            <a:off x="577980" y="-101493"/>
            <a:ext cx="10414001" cy="1492459"/>
          </a:xfrm>
          <a:prstGeom prst="rect">
            <a:avLst/>
          </a:prstGeom>
        </p:spPr>
        <p:txBody>
          <a:bodyPr/>
          <a:lstStyle/>
          <a:p>
            <a:r>
              <a:t>Ulcerative scc ( most common)</a:t>
            </a:r>
          </a:p>
        </p:txBody>
      </p:sp>
      <p:sp>
        <p:nvSpPr>
          <p:cNvPr id="379" name="Grows rapidly and is locally invasive.…"/>
          <p:cNvSpPr txBox="1">
            <a:spLocks noGrp="1"/>
          </p:cNvSpPr>
          <p:nvPr>
            <p:ph type="body" sz="half" idx="1"/>
          </p:nvPr>
        </p:nvSpPr>
        <p:spPr>
          <a:xfrm>
            <a:off x="375140" y="1427420"/>
            <a:ext cx="10414001" cy="2173060"/>
          </a:xfrm>
          <a:prstGeom prst="rect">
            <a:avLst/>
          </a:prstGeom>
        </p:spPr>
        <p:txBody>
          <a:bodyPr/>
          <a:lstStyle/>
          <a:p>
            <a:pPr defTabSz="363220">
              <a:lnSpc>
                <a:spcPct val="80000"/>
              </a:lnSpc>
              <a:defRPr sz="2200"/>
            </a:pPr>
            <a:endParaRPr/>
          </a:p>
          <a:p>
            <a:pPr defTabSz="363220">
              <a:lnSpc>
                <a:spcPct val="80000"/>
              </a:lnSpc>
              <a:defRPr sz="2200"/>
            </a:pPr>
            <a:r>
              <a:t>   Grows rapidly and is locally invasive.</a:t>
            </a:r>
          </a:p>
          <a:p>
            <a:pPr defTabSz="363220">
              <a:lnSpc>
                <a:spcPct val="80000"/>
              </a:lnSpc>
              <a:defRPr sz="2200"/>
            </a:pPr>
            <a:r>
              <a:t> has very aggressive growth, raised borders, and central ulceration.</a:t>
            </a:r>
          </a:p>
          <a:p>
            <a:pPr defTabSz="363220">
              <a:lnSpc>
                <a:spcPct val="80000"/>
              </a:lnSpc>
              <a:defRPr sz="2200"/>
            </a:pPr>
            <a:r>
              <a:t> &lt;50% 5-year survival if spread to lymph nodes in the head and neck</a:t>
            </a:r>
          </a:p>
          <a:p>
            <a:pPr algn="l" defTabSz="201168">
              <a:lnSpc>
                <a:spcPct val="80000"/>
              </a:lnSpc>
              <a:defRPr sz="1900" b="1">
                <a:solidFill>
                  <a:srgbClr val="4D5156"/>
                </a:solidFill>
                <a:latin typeface="+mn-lt"/>
                <a:ea typeface="+mn-ea"/>
                <a:cs typeface="+mn-cs"/>
                <a:sym typeface="Helvetica"/>
              </a:defRPr>
            </a:pPr>
            <a:r>
              <a:t>SCCs arising spontaneously (de novo) begin as small nodules on the skin. As they enlarge, the centre becomes necrotic, sloughs, and the nodule turns into an ulcer.</a:t>
            </a:r>
          </a:p>
        </p:txBody>
      </p:sp>
      <p:pic>
        <p:nvPicPr>
          <p:cNvPr id="380" name="pasted-movie.gif" descr="pasted-movie.gif"/>
          <p:cNvPicPr>
            <a:picLocks noChangeAspect="1"/>
          </p:cNvPicPr>
          <p:nvPr/>
        </p:nvPicPr>
        <p:blipFill>
          <a:blip r:embed="rId2"/>
          <a:stretch>
            <a:fillRect/>
          </a:stretch>
        </p:blipFill>
        <p:spPr>
          <a:xfrm>
            <a:off x="741254" y="4115044"/>
            <a:ext cx="4129382" cy="2324324"/>
          </a:xfrm>
          <a:prstGeom prst="rect">
            <a:avLst/>
          </a:prstGeom>
          <a:ln w="12700">
            <a:miter lim="400000"/>
          </a:ln>
        </p:spPr>
      </p:pic>
      <p:pic>
        <p:nvPicPr>
          <p:cNvPr id="381" name="Image" descr="Image"/>
          <p:cNvPicPr>
            <a:picLocks noChangeAspect="1"/>
          </p:cNvPicPr>
          <p:nvPr/>
        </p:nvPicPr>
        <p:blipFill>
          <a:blip r:embed="rId3"/>
          <a:stretch>
            <a:fillRect/>
          </a:stretch>
        </p:blipFill>
        <p:spPr>
          <a:xfrm>
            <a:off x="7428430" y="3615049"/>
            <a:ext cx="2864545" cy="286454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Majorline ulcer"/>
          <p:cNvSpPr txBox="1">
            <a:spLocks noGrp="1"/>
          </p:cNvSpPr>
          <p:nvPr>
            <p:ph type="title"/>
          </p:nvPr>
        </p:nvSpPr>
        <p:spPr>
          <a:xfrm>
            <a:off x="564457" y="-933135"/>
            <a:ext cx="10414001" cy="1898139"/>
          </a:xfrm>
          <a:prstGeom prst="rect">
            <a:avLst/>
          </a:prstGeom>
        </p:spPr>
        <p:txBody>
          <a:bodyPr/>
          <a:lstStyle/>
          <a:p>
            <a:r>
              <a:t>Majorline ulcer</a:t>
            </a:r>
          </a:p>
        </p:txBody>
      </p:sp>
      <p:sp>
        <p:nvSpPr>
          <p:cNvPr id="384" name="Arise from chronic wounds (burn, pressure ulcer, fistula, osteomyelitis tracks)…"/>
          <p:cNvSpPr txBox="1">
            <a:spLocks noGrp="1"/>
          </p:cNvSpPr>
          <p:nvPr>
            <p:ph type="body" sz="half" idx="1"/>
          </p:nvPr>
        </p:nvSpPr>
        <p:spPr>
          <a:xfrm>
            <a:off x="780819" y="589017"/>
            <a:ext cx="10414001" cy="2098684"/>
          </a:xfrm>
          <a:prstGeom prst="rect">
            <a:avLst/>
          </a:prstGeom>
        </p:spPr>
        <p:txBody>
          <a:bodyPr/>
          <a:lstStyle/>
          <a:p>
            <a:pPr defTabSz="346709">
              <a:lnSpc>
                <a:spcPct val="80000"/>
              </a:lnSpc>
              <a:defRPr sz="2100"/>
            </a:pPr>
            <a:endParaRPr/>
          </a:p>
          <a:p>
            <a:pPr defTabSz="346709">
              <a:lnSpc>
                <a:spcPct val="80000"/>
              </a:lnSpc>
              <a:defRPr sz="2100"/>
            </a:pPr>
            <a:r>
              <a:t>  Arise from chronic wounds (burn, pressure ulcer, fistula, osteomyelitis tracks)</a:t>
            </a:r>
          </a:p>
          <a:p>
            <a:pPr defTabSz="346709">
              <a:lnSpc>
                <a:spcPct val="80000"/>
              </a:lnSpc>
              <a:defRPr sz="2100"/>
            </a:pPr>
            <a:r>
              <a:t>Commonly metastasize to lymph nodes.</a:t>
            </a:r>
          </a:p>
          <a:p>
            <a:pPr defTabSz="346709">
              <a:lnSpc>
                <a:spcPct val="80000"/>
              </a:lnSpc>
              <a:defRPr sz="2100"/>
            </a:pPr>
            <a:r>
              <a:t>The period between the initial injury and the development of majorline ulcer is 10 - 25 year</a:t>
            </a:r>
          </a:p>
          <a:p>
            <a:pPr defTabSz="346709">
              <a:lnSpc>
                <a:spcPct val="80000"/>
              </a:lnSpc>
              <a:defRPr sz="2100"/>
            </a:pPr>
            <a:r>
              <a:t>Acute majorline ulcer is extremely rare</a:t>
            </a:r>
          </a:p>
        </p:txBody>
      </p:sp>
      <p:pic>
        <p:nvPicPr>
          <p:cNvPr id="385" name="Image" descr="Image"/>
          <p:cNvPicPr>
            <a:picLocks noChangeAspect="1"/>
          </p:cNvPicPr>
          <p:nvPr/>
        </p:nvPicPr>
        <p:blipFill>
          <a:blip r:embed="rId2"/>
          <a:stretch>
            <a:fillRect/>
          </a:stretch>
        </p:blipFill>
        <p:spPr>
          <a:xfrm>
            <a:off x="2963864" y="2869811"/>
            <a:ext cx="5052646" cy="3865275"/>
          </a:xfrm>
          <a:prstGeom prst="rect">
            <a:avLst/>
          </a:prstGeom>
          <a:ln w="12700">
            <a:miter lim="400000"/>
          </a:ln>
        </p:spPr>
      </p:pic>
      <p:sp>
        <p:nvSpPr>
          <p:cNvPr id="386" name="Ulcer in post burned lesion"/>
          <p:cNvSpPr txBox="1"/>
          <p:nvPr/>
        </p:nvSpPr>
        <p:spPr>
          <a:xfrm>
            <a:off x="7747851" y="5343442"/>
            <a:ext cx="2240577" cy="1143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gn="ctr" defTabSz="198120">
              <a:defRPr sz="2600">
                <a:latin typeface="Helvetica Neue Medium"/>
                <a:ea typeface="Helvetica Neue Medium"/>
                <a:cs typeface="Helvetica Neue Medium"/>
                <a:sym typeface="Helvetica Neue Medium"/>
              </a:defRPr>
            </a:lvl1pPr>
          </a:lstStyle>
          <a:p>
            <a:r>
              <a:t>Ulcer in post burned lesion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rognosis"/>
          <p:cNvSpPr txBox="1">
            <a:spLocks noGrp="1"/>
          </p:cNvSpPr>
          <p:nvPr>
            <p:ph type="title"/>
          </p:nvPr>
        </p:nvSpPr>
        <p:spPr>
          <a:xfrm>
            <a:off x="767296" y="189243"/>
            <a:ext cx="10414001" cy="1012408"/>
          </a:xfrm>
          <a:prstGeom prst="rect">
            <a:avLst/>
          </a:prstGeom>
        </p:spPr>
        <p:txBody>
          <a:bodyPr/>
          <a:lstStyle/>
          <a:p>
            <a:r>
              <a:t>Prognosis</a:t>
            </a:r>
          </a:p>
        </p:txBody>
      </p:sp>
      <p:sp>
        <p:nvSpPr>
          <p:cNvPr id="389" name="There are several independent prognostic variables for SCC:…"/>
          <p:cNvSpPr txBox="1">
            <a:spLocks noGrp="1"/>
          </p:cNvSpPr>
          <p:nvPr>
            <p:ph type="body" idx="1"/>
          </p:nvPr>
        </p:nvSpPr>
        <p:spPr>
          <a:xfrm>
            <a:off x="632070" y="1362981"/>
            <a:ext cx="10414001" cy="5479343"/>
          </a:xfrm>
          <a:prstGeom prst="rect">
            <a:avLst/>
          </a:prstGeom>
        </p:spPr>
        <p:txBody>
          <a:bodyPr/>
          <a:lstStyle/>
          <a:p>
            <a:pPr algn="l" defTabSz="321945">
              <a:lnSpc>
                <a:spcPct val="80000"/>
              </a:lnSpc>
              <a:defRPr sz="2300"/>
            </a:pPr>
            <a:r>
              <a:t>There are several independent prognostic variables for SCC:</a:t>
            </a:r>
          </a:p>
          <a:p>
            <a:pPr algn="l" defTabSz="321945">
              <a:lnSpc>
                <a:spcPct val="80000"/>
              </a:lnSpc>
              <a:defRPr sz="2300">
                <a:solidFill>
                  <a:srgbClr val="B51A00"/>
                </a:solidFill>
              </a:defRPr>
            </a:pPr>
            <a:r>
              <a:t>1 Invasion:</a:t>
            </a:r>
          </a:p>
          <a:p>
            <a:pPr algn="l" defTabSz="321945">
              <a:lnSpc>
                <a:spcPct val="80000"/>
              </a:lnSpc>
              <a:defRPr sz="2300" b="1"/>
            </a:pPr>
            <a:r>
              <a:t>a. Depth:</a:t>
            </a:r>
            <a:r>
              <a:rPr b="0"/>
              <a:t> the deeper the lesion, the worse the prognosis.</a:t>
            </a:r>
          </a:p>
          <a:p>
            <a:pPr algn="l" defTabSz="321945">
              <a:lnSpc>
                <a:spcPct val="80000"/>
              </a:lnSpc>
              <a:defRPr sz="2300"/>
            </a:pPr>
            <a:r>
              <a:t>For SCC &lt;2 mm, metastasis is highly unlikely; whereas</a:t>
            </a:r>
          </a:p>
          <a:p>
            <a:pPr algn="l" defTabSz="321945">
              <a:lnSpc>
                <a:spcPct val="80000"/>
              </a:lnSpc>
              <a:defRPr sz="2300"/>
            </a:pPr>
            <a:r>
              <a:t>if &gt;6 mm, 15 per cent of SCCs will have metastasised.</a:t>
            </a:r>
          </a:p>
          <a:p>
            <a:pPr algn="l" defTabSz="321945">
              <a:lnSpc>
                <a:spcPct val="80000"/>
              </a:lnSpc>
              <a:defRPr sz="2300" b="1"/>
            </a:pPr>
            <a:r>
              <a:t> b. Surface size</a:t>
            </a:r>
            <a:r>
              <a:rPr b="0"/>
              <a:t>: lesions &gt;2 cm have a worse prognosis than</a:t>
            </a:r>
          </a:p>
          <a:p>
            <a:pPr algn="l" defTabSz="321945">
              <a:lnSpc>
                <a:spcPct val="80000"/>
              </a:lnSpc>
              <a:defRPr sz="2300"/>
            </a:pPr>
            <a:r>
              <a:t>smaller ones.</a:t>
            </a:r>
          </a:p>
          <a:p>
            <a:pPr algn="l" defTabSz="321945">
              <a:lnSpc>
                <a:spcPct val="80000"/>
              </a:lnSpc>
              <a:defRPr sz="2300">
                <a:solidFill>
                  <a:srgbClr val="831100"/>
                </a:solidFill>
              </a:defRPr>
            </a:pPr>
            <a:r>
              <a:t>2 Histological grade</a:t>
            </a:r>
            <a:r>
              <a:rPr>
                <a:solidFill>
                  <a:srgbClr val="000000"/>
                </a:solidFill>
              </a:rPr>
              <a:t>: the higher the Broders’ grade, the worse</a:t>
            </a:r>
          </a:p>
          <a:p>
            <a:pPr algn="l" defTabSz="321945">
              <a:lnSpc>
                <a:spcPct val="80000"/>
              </a:lnSpc>
              <a:defRPr sz="2300"/>
            </a:pPr>
            <a:r>
              <a:t>the prognosis.</a:t>
            </a:r>
          </a:p>
          <a:p>
            <a:pPr algn="l" defTabSz="321945">
              <a:lnSpc>
                <a:spcPct val="80000"/>
              </a:lnSpc>
              <a:defRPr sz="2300">
                <a:solidFill>
                  <a:srgbClr val="831100"/>
                </a:solidFill>
              </a:defRPr>
            </a:pPr>
            <a:r>
              <a:t>3 Site</a:t>
            </a:r>
            <a:r>
              <a:rPr>
                <a:solidFill>
                  <a:srgbClr val="000000"/>
                </a:solidFill>
              </a:rPr>
              <a:t>: SCCs on the lips and ears have higher local recurrence</a:t>
            </a:r>
          </a:p>
          <a:p>
            <a:pPr algn="l" defTabSz="321945">
              <a:lnSpc>
                <a:spcPct val="80000"/>
              </a:lnSpc>
              <a:defRPr sz="2300"/>
            </a:pPr>
            <a:r>
              <a:t>rates than lesions elsewhere and tumours at the extremities</a:t>
            </a:r>
          </a:p>
          <a:p>
            <a:pPr algn="l" defTabSz="321945">
              <a:lnSpc>
                <a:spcPct val="80000"/>
              </a:lnSpc>
              <a:defRPr sz="2300"/>
            </a:pPr>
            <a:r>
              <a:t>fare worse than those on the trunk.</a:t>
            </a:r>
          </a:p>
          <a:p>
            <a:pPr algn="l" defTabSz="321945">
              <a:lnSpc>
                <a:spcPct val="80000"/>
              </a:lnSpc>
              <a:defRPr sz="2300">
                <a:solidFill>
                  <a:srgbClr val="831100"/>
                </a:solidFill>
              </a:defRPr>
            </a:pPr>
            <a:r>
              <a:t>4 Aetiology:</a:t>
            </a:r>
            <a:r>
              <a:rPr>
                <a:solidFill>
                  <a:srgbClr val="000000"/>
                </a:solidFill>
              </a:rPr>
              <a:t> SCCs that arise in burn scars, osteomyelitis skin</a:t>
            </a:r>
          </a:p>
          <a:p>
            <a:pPr algn="l" defTabSz="321945">
              <a:lnSpc>
                <a:spcPct val="80000"/>
              </a:lnSpc>
              <a:defRPr sz="2300"/>
            </a:pPr>
            <a:r>
              <a:t>sinuses, chronic ulcers and areas of skin that have been irra- diated have a higher metastatic potential.</a:t>
            </a:r>
          </a:p>
          <a:p>
            <a:pPr algn="l" defTabSz="321945">
              <a:lnSpc>
                <a:spcPct val="80000"/>
              </a:lnSpc>
              <a:defRPr sz="2300">
                <a:solidFill>
                  <a:srgbClr val="551029"/>
                </a:solidFill>
              </a:defRPr>
            </a:pPr>
            <a:r>
              <a:t>5 </a:t>
            </a:r>
            <a:r>
              <a:rPr>
                <a:solidFill>
                  <a:srgbClr val="B51A00"/>
                </a:solidFill>
              </a:rPr>
              <a:t>Immunosuppression</a:t>
            </a:r>
            <a:r>
              <a:rPr>
                <a:solidFill>
                  <a:srgbClr val="000000"/>
                </a:solidFill>
              </a:rPr>
              <a:t>: SCC will invade further in those with impaired immune response.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he overall rate of metastasis is 2 per cent for SCC – usually to regional nodes –"/>
          <p:cNvSpPr txBox="1">
            <a:spLocks noGrp="1"/>
          </p:cNvSpPr>
          <p:nvPr>
            <p:ph type="title"/>
          </p:nvPr>
        </p:nvSpPr>
        <p:spPr>
          <a:xfrm>
            <a:off x="844550" y="1962786"/>
            <a:ext cx="10502900" cy="1981406"/>
          </a:xfrm>
          <a:prstGeom prst="rect">
            <a:avLst/>
          </a:prstGeom>
        </p:spPr>
        <p:txBody>
          <a:bodyPr/>
          <a:lstStyle>
            <a:lvl1pPr defTabSz="627379">
              <a:defRPr sz="4000"/>
            </a:lvl1pPr>
          </a:lstStyle>
          <a:p>
            <a:r>
              <a:t>The overall rate of metastasis is 2 per cent for SCC – usually to regional nodes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reatment"/>
          <p:cNvSpPr txBox="1">
            <a:spLocks noGrp="1"/>
          </p:cNvSpPr>
          <p:nvPr>
            <p:ph type="title"/>
          </p:nvPr>
        </p:nvSpPr>
        <p:spPr>
          <a:prstGeom prst="rect">
            <a:avLst/>
          </a:prstGeom>
        </p:spPr>
        <p:txBody>
          <a:bodyPr/>
          <a:lstStyle/>
          <a:p>
            <a:r>
              <a:t>Treatment </a:t>
            </a:r>
          </a:p>
        </p:txBody>
      </p:sp>
      <p:sp>
        <p:nvSpPr>
          <p:cNvPr id="394" name="1. Standard surgical techniques:…"/>
          <p:cNvSpPr txBox="1"/>
          <p:nvPr/>
        </p:nvSpPr>
        <p:spPr>
          <a:xfrm>
            <a:off x="1475232" y="2560102"/>
            <a:ext cx="9241537" cy="2154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defTabSz="457200">
              <a:lnSpc>
                <a:spcPct val="90000"/>
              </a:lnSpc>
              <a:spcBef>
                <a:spcPts val="500"/>
              </a:spcBef>
              <a:defRPr sz="2100" b="1">
                <a:solidFill>
                  <a:srgbClr val="E22400"/>
                </a:solidFill>
              </a:defRPr>
            </a:pPr>
            <a:r>
              <a:t>1. Standard surgical techniques: </a:t>
            </a:r>
            <a:endParaRPr sz="4300"/>
          </a:p>
          <a:p>
            <a:pPr algn="l" defTabSz="457200">
              <a:lnSpc>
                <a:spcPct val="90000"/>
              </a:lnSpc>
              <a:spcBef>
                <a:spcPts val="500"/>
              </a:spcBef>
              <a:defRPr sz="2100" b="1"/>
            </a:pPr>
            <a:r>
              <a:t>90% to 95% cure rates</a:t>
            </a:r>
            <a:endParaRPr sz="4300"/>
          </a:p>
          <a:p>
            <a:pPr algn="l" defTabSz="457200">
              <a:lnSpc>
                <a:spcPct val="90000"/>
              </a:lnSpc>
              <a:spcBef>
                <a:spcPts val="500"/>
              </a:spcBef>
              <a:defRPr sz="2100" b="1"/>
            </a:pPr>
            <a:r>
              <a:t>1. Wide local excision of SCC: 5- to 10-mm margins are usually sufficient.</a:t>
            </a:r>
            <a:endParaRPr sz="4300"/>
          </a:p>
          <a:p>
            <a:pPr algn="l" defTabSz="457200">
              <a:lnSpc>
                <a:spcPct val="90000"/>
              </a:lnSpc>
              <a:spcBef>
                <a:spcPts val="500"/>
              </a:spcBef>
              <a:defRPr sz="2100" b="1"/>
            </a:pPr>
            <a:r>
              <a:t>Frozen sections may be used to confirm negative margins intraoperatively.</a:t>
            </a:r>
            <a:endParaRPr sz="4300"/>
          </a:p>
          <a:p>
            <a:pPr algn="l" defTabSz="457200">
              <a:lnSpc>
                <a:spcPct val="90000"/>
              </a:lnSpc>
              <a:spcBef>
                <a:spcPts val="500"/>
              </a:spcBef>
              <a:defRPr sz="2100" b="1"/>
            </a:pPr>
            <a:r>
              <a:t>a. If </a:t>
            </a:r>
            <a:r>
              <a:rPr>
                <a:solidFill>
                  <a:srgbClr val="E22400"/>
                </a:solidFill>
              </a:rPr>
              <a:t>&lt;2 cm</a:t>
            </a:r>
            <a:r>
              <a:t>, low grade and extends to dermis,</a:t>
            </a:r>
            <a:r>
              <a:rPr>
                <a:solidFill>
                  <a:srgbClr val="E22400"/>
                </a:solidFill>
              </a:rPr>
              <a:t> 4-mm</a:t>
            </a:r>
            <a:r>
              <a:t> margin</a:t>
            </a:r>
            <a:endParaRPr sz="4300"/>
          </a:p>
          <a:p>
            <a:pPr algn="l" defTabSz="457200">
              <a:lnSpc>
                <a:spcPct val="90000"/>
              </a:lnSpc>
              <a:spcBef>
                <a:spcPts val="500"/>
              </a:spcBef>
              <a:defRPr sz="2100" b="1"/>
            </a:pPr>
            <a:r>
              <a:t>b. If </a:t>
            </a:r>
            <a:r>
              <a:rPr>
                <a:solidFill>
                  <a:srgbClr val="E22400"/>
                </a:solidFill>
              </a:rPr>
              <a:t>&gt;2 cm</a:t>
            </a:r>
            <a:r>
              <a:t>, grade 2 to 4, high risk or extension into fat, </a:t>
            </a:r>
            <a:r>
              <a:rPr>
                <a:solidFill>
                  <a:srgbClr val="E22400"/>
                </a:solidFill>
              </a:rPr>
              <a:t>6-mm</a:t>
            </a:r>
            <a:r>
              <a:t> margin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ym typeface="+mn-ea"/>
              </a:rPr>
              <a:t>Skin histology</a:t>
            </a:r>
            <a:endParaRPr lang="en-US"/>
          </a:p>
        </p:txBody>
      </p:sp>
      <p:sp>
        <p:nvSpPr>
          <p:cNvPr id="3" name="Content Placeholder 2"/>
          <p:cNvSpPr>
            <a:spLocks noGrp="1"/>
          </p:cNvSpPr>
          <p:nvPr>
            <p:ph idx="1"/>
          </p:nvPr>
        </p:nvSpPr>
        <p:spPr/>
        <p:txBody>
          <a:bodyPr/>
          <a:lstStyle/>
          <a:p>
            <a:pPr marL="0" indent="0">
              <a:buNone/>
            </a:pPr>
            <a:r>
              <a:rPr lang="en-US" sz="2800" b="1" dirty="0">
                <a:sym typeface="+mn-ea"/>
              </a:rPr>
              <a:t>A. Epidermis</a:t>
            </a:r>
            <a:endParaRPr lang="en-US" sz="2800" b="1" dirty="0"/>
          </a:p>
          <a:p>
            <a:pPr marL="0" indent="0">
              <a:buNone/>
            </a:pPr>
            <a:r>
              <a:rPr lang="en-US" sz="2800" b="1" dirty="0">
                <a:sym typeface="+mn-ea"/>
              </a:rPr>
              <a:t>1. Keratinocytes</a:t>
            </a:r>
            <a:endParaRPr lang="en-US" sz="2800" b="1" dirty="0"/>
          </a:p>
          <a:p>
            <a:pPr marL="0" indent="0">
              <a:buNone/>
            </a:pPr>
            <a:r>
              <a:rPr lang="en-US" sz="2800" dirty="0">
                <a:sym typeface="+mn-ea"/>
              </a:rPr>
              <a:t>a. Primary cell in epidermis</a:t>
            </a:r>
            <a:endParaRPr lang="en-US" sz="2800" dirty="0"/>
          </a:p>
          <a:p>
            <a:pPr marL="0" indent="0">
              <a:buNone/>
            </a:pPr>
            <a:r>
              <a:rPr lang="en-US" sz="2800" dirty="0">
                <a:sym typeface="+mn-ea"/>
              </a:rPr>
              <a:t>b. Start in basal layer (stratum germinativum or </a:t>
            </a:r>
            <a:r>
              <a:rPr lang="en-US" sz="2800" dirty="0" err="1">
                <a:sym typeface="+mn-ea"/>
              </a:rPr>
              <a:t>basale</a:t>
            </a:r>
            <a:r>
              <a:rPr lang="en-US" sz="2800" dirty="0">
                <a:sym typeface="+mn-ea"/>
              </a:rPr>
              <a:t>) </a:t>
            </a:r>
          </a:p>
          <a:p>
            <a:pPr marL="0" indent="0">
              <a:buNone/>
            </a:pPr>
            <a:r>
              <a:rPr lang="en-US" sz="2800" b="1" dirty="0">
                <a:sym typeface="+mn-ea"/>
              </a:rPr>
              <a:t>2. Melanocytes</a:t>
            </a:r>
            <a:endParaRPr lang="en-US" sz="2800" b="1" dirty="0"/>
          </a:p>
          <a:p>
            <a:pPr marL="0" indent="0">
              <a:buNone/>
            </a:pPr>
            <a:r>
              <a:rPr lang="en-US" sz="2800" dirty="0">
                <a:sym typeface="+mn-ea"/>
              </a:rPr>
              <a:t>a. Found in basal layer</a:t>
            </a:r>
            <a:endParaRPr lang="en-US" sz="2800" dirty="0"/>
          </a:p>
          <a:p>
            <a:pPr marL="0" indent="0">
              <a:buNone/>
            </a:pPr>
            <a:r>
              <a:rPr lang="en-US" sz="2800" dirty="0">
                <a:sym typeface="+mn-ea"/>
              </a:rPr>
              <a:t>b. Protect against ultraviolet (UV) radiation</a:t>
            </a:r>
            <a:endParaRPr lang="en-US" sz="2800" dirty="0"/>
          </a:p>
          <a:p>
            <a:pPr marL="0" indent="0">
              <a:buNone/>
            </a:pPr>
            <a:r>
              <a:rPr lang="en-US" sz="2800" b="1" dirty="0">
                <a:sym typeface="+mn-ea"/>
              </a:rPr>
              <a:t>3. Merkel cells</a:t>
            </a:r>
            <a:r>
              <a:rPr lang="en-US" sz="2800" dirty="0">
                <a:sym typeface="+mn-ea"/>
              </a:rPr>
              <a:t>: Mechanoreceptors</a:t>
            </a:r>
            <a:endParaRPr lang="en-US" sz="2800" dirty="0"/>
          </a:p>
          <a:p>
            <a:pPr marL="0" indent="0">
              <a:buNone/>
            </a:pPr>
            <a:r>
              <a:rPr lang="de-DE" sz="2800" b="1" dirty="0">
                <a:sym typeface="+mn-ea"/>
              </a:rPr>
              <a:t>4. Langerhans cells</a:t>
            </a:r>
            <a:r>
              <a:rPr lang="de-DE" sz="2800" dirty="0">
                <a:sym typeface="+mn-ea"/>
              </a:rPr>
              <a:t>: Antigen-presenting cells in stratum spinosum</a:t>
            </a:r>
            <a:endParaRPr lang="ar-JO" sz="2800" dirty="0"/>
          </a:p>
          <a:p>
            <a:endParaRPr lang="ar-JO"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2. Mohs surgery: Sequential horizontal excision with frozen section testing.…"/>
          <p:cNvSpPr txBox="1">
            <a:spLocks noGrp="1"/>
          </p:cNvSpPr>
          <p:nvPr>
            <p:ph type="title"/>
          </p:nvPr>
        </p:nvSpPr>
        <p:spPr>
          <a:prstGeom prst="rect">
            <a:avLst/>
          </a:prstGeom>
        </p:spPr>
        <p:txBody>
          <a:bodyPr/>
          <a:lstStyle/>
          <a:p>
            <a:pPr algn="l" defTabSz="274320">
              <a:lnSpc>
                <a:spcPct val="90000"/>
              </a:lnSpc>
              <a:spcBef>
                <a:spcPts val="300"/>
              </a:spcBef>
              <a:defRPr sz="2580" b="1">
                <a:solidFill>
                  <a:srgbClr val="E22400"/>
                </a:solidFill>
                <a:latin typeface="+mj-lt"/>
                <a:ea typeface="+mj-ea"/>
                <a:cs typeface="+mj-cs"/>
                <a:sym typeface="Calibri"/>
              </a:defRPr>
            </a:pPr>
            <a:r>
              <a:t>2. Mohs surgery:</a:t>
            </a:r>
            <a:r>
              <a:rPr>
                <a:solidFill>
                  <a:srgbClr val="000000"/>
                </a:solidFill>
              </a:rPr>
              <a:t> Sequential horizontal excision with frozen section testing.</a:t>
            </a:r>
          </a:p>
          <a:p>
            <a:pPr algn="l" defTabSz="274320">
              <a:lnSpc>
                <a:spcPct val="90000"/>
              </a:lnSpc>
              <a:spcBef>
                <a:spcPts val="300"/>
              </a:spcBef>
              <a:defRPr sz="2580" b="1">
                <a:latin typeface="+mj-lt"/>
                <a:ea typeface="+mj-ea"/>
                <a:cs typeface="+mj-cs"/>
                <a:sym typeface="Calibri"/>
              </a:defRPr>
            </a:pPr>
            <a:r>
              <a:t>Highest cure rate for SCC: 94% to 99%.</a:t>
            </a:r>
          </a:p>
          <a:p>
            <a:pPr algn="l" defTabSz="274320">
              <a:lnSpc>
                <a:spcPct val="90000"/>
              </a:lnSpc>
              <a:spcBef>
                <a:spcPts val="300"/>
              </a:spcBef>
              <a:defRPr sz="2580" b="1">
                <a:latin typeface="+mj-lt"/>
                <a:ea typeface="+mj-ea"/>
                <a:cs typeface="+mj-cs"/>
                <a:sym typeface="Calibri"/>
              </a:defRPr>
            </a:pPr>
            <a:r>
              <a:t>. </a:t>
            </a:r>
            <a:r>
              <a:rPr u="sng"/>
              <a:t>Indications</a:t>
            </a:r>
            <a:r>
              <a:t>, include recurrent, high-risk SCC, and/or lesions in aesthetically</a:t>
            </a:r>
          </a:p>
          <a:p>
            <a:pPr algn="l" defTabSz="274320">
              <a:lnSpc>
                <a:spcPct val="90000"/>
              </a:lnSpc>
              <a:spcBef>
                <a:spcPts val="300"/>
              </a:spcBef>
              <a:defRPr sz="2580" b="1">
                <a:latin typeface="+mj-lt"/>
                <a:ea typeface="+mj-ea"/>
                <a:cs typeface="+mj-cs"/>
                <a:sym typeface="Calibri"/>
              </a:defRPr>
            </a:pPr>
            <a:r>
              <a:t>sensitive areas (nose, eyelid, lip, etc.)</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Field therapies…"/>
          <p:cNvSpPr txBox="1">
            <a:spLocks noGrp="1"/>
          </p:cNvSpPr>
          <p:nvPr>
            <p:ph type="title"/>
          </p:nvPr>
        </p:nvSpPr>
        <p:spPr>
          <a:xfrm>
            <a:off x="844550" y="556433"/>
            <a:ext cx="10502900" cy="5071326"/>
          </a:xfrm>
          <a:prstGeom prst="rect">
            <a:avLst/>
          </a:prstGeom>
        </p:spPr>
        <p:txBody>
          <a:bodyPr/>
          <a:lstStyle/>
          <a:p>
            <a:pPr algn="l" defTabSz="457200">
              <a:lnSpc>
                <a:spcPct val="90000"/>
              </a:lnSpc>
              <a:spcBef>
                <a:spcPts val="500"/>
              </a:spcBef>
              <a:defRPr sz="3600" b="1">
                <a:solidFill>
                  <a:srgbClr val="B51A00"/>
                </a:solidFill>
                <a:latin typeface="+mj-lt"/>
                <a:ea typeface="+mj-ea"/>
                <a:cs typeface="+mj-cs"/>
                <a:sym typeface="Calibri"/>
              </a:defRPr>
            </a:pPr>
            <a:r>
              <a:t>Field therapies</a:t>
            </a:r>
          </a:p>
          <a:p>
            <a:pPr algn="l" defTabSz="457200">
              <a:lnSpc>
                <a:spcPct val="90000"/>
              </a:lnSpc>
              <a:spcBef>
                <a:spcPts val="500"/>
              </a:spcBef>
              <a:defRPr sz="3600" b="1">
                <a:latin typeface="+mj-lt"/>
                <a:ea typeface="+mj-ea"/>
                <a:cs typeface="+mj-cs"/>
                <a:sym typeface="Calibri"/>
              </a:defRPr>
            </a:pPr>
            <a:r>
              <a:t> are used much less in SCC than in BCC treatment, because of higher risk associated with missed deep tumor portions, and the risk of scarring obscuring SCC recurrences.</a:t>
            </a:r>
          </a:p>
          <a:p>
            <a:pPr algn="l" defTabSz="457200">
              <a:lnSpc>
                <a:spcPct val="90000"/>
              </a:lnSpc>
              <a:spcBef>
                <a:spcPts val="500"/>
              </a:spcBef>
              <a:defRPr sz="3600" b="1">
                <a:solidFill>
                  <a:srgbClr val="B51A00"/>
                </a:solidFill>
                <a:latin typeface="+mj-lt"/>
                <a:ea typeface="+mj-ea"/>
                <a:cs typeface="+mj-cs"/>
                <a:sym typeface="Calibri"/>
              </a:defRPr>
            </a:pPr>
            <a:r>
              <a:t>Radiation</a:t>
            </a:r>
            <a:r>
              <a:rPr>
                <a:solidFill>
                  <a:srgbClr val="000000"/>
                </a:solidFill>
              </a:rPr>
              <a:t> is reserved for unresectable lesions or for the very elderly. Cure rates vary widely. Cosmetic damage and long-term risk of radiation must be considered.</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Regional lymphadenectomy…"/>
          <p:cNvSpPr txBox="1">
            <a:spLocks noGrp="1"/>
          </p:cNvSpPr>
          <p:nvPr>
            <p:ph type="body" idx="1"/>
          </p:nvPr>
        </p:nvSpPr>
        <p:spPr>
          <a:xfrm>
            <a:off x="662506" y="1131391"/>
            <a:ext cx="9923109" cy="4595218"/>
          </a:xfrm>
          <a:prstGeom prst="rect">
            <a:avLst/>
          </a:prstGeom>
        </p:spPr>
        <p:txBody>
          <a:bodyPr lIns="22859" tIns="22859" rIns="22859" bIns="22859"/>
          <a:lstStyle/>
          <a:p>
            <a:pPr algn="l" defTabSz="429768">
              <a:lnSpc>
                <a:spcPct val="72000"/>
              </a:lnSpc>
              <a:spcBef>
                <a:spcPts val="400"/>
              </a:spcBef>
              <a:defRPr sz="3102" b="1">
                <a:solidFill>
                  <a:srgbClr val="B51A00"/>
                </a:solidFill>
                <a:latin typeface="+mj-lt"/>
                <a:ea typeface="+mj-ea"/>
                <a:cs typeface="+mj-cs"/>
                <a:sym typeface="Calibri"/>
              </a:defRPr>
            </a:pPr>
            <a:r>
              <a:t>Regional lymphadenectomy</a:t>
            </a:r>
          </a:p>
          <a:p>
            <a:pPr algn="l" defTabSz="429768">
              <a:lnSpc>
                <a:spcPct val="72000"/>
              </a:lnSpc>
              <a:spcBef>
                <a:spcPts val="400"/>
              </a:spcBef>
              <a:defRPr sz="3102">
                <a:latin typeface="+mj-lt"/>
                <a:ea typeface="+mj-ea"/>
                <a:cs typeface="+mj-cs"/>
                <a:sym typeface="Calibri"/>
              </a:defRPr>
            </a:pPr>
            <a:r>
              <a:t>1. Indicated for clinically positive (palpable) nodes.</a:t>
            </a:r>
          </a:p>
          <a:p>
            <a:pPr algn="l" defTabSz="429768">
              <a:lnSpc>
                <a:spcPct val="72000"/>
              </a:lnSpc>
              <a:spcBef>
                <a:spcPts val="400"/>
              </a:spcBef>
              <a:defRPr sz="3102">
                <a:latin typeface="+mj-lt"/>
                <a:ea typeface="+mj-ea"/>
                <a:cs typeface="+mj-cs"/>
                <a:sym typeface="Calibri"/>
              </a:defRPr>
            </a:pPr>
            <a:r>
              <a:t>2. FNA: Confirm spread of SCC to palpable lymph node.</a:t>
            </a:r>
          </a:p>
          <a:p>
            <a:pPr algn="l" defTabSz="429768">
              <a:lnSpc>
                <a:spcPct val="72000"/>
              </a:lnSpc>
              <a:spcBef>
                <a:spcPts val="400"/>
              </a:spcBef>
              <a:defRPr sz="3102">
                <a:latin typeface="+mj-lt"/>
                <a:ea typeface="+mj-ea"/>
                <a:cs typeface="+mj-cs"/>
                <a:sym typeface="Calibri"/>
              </a:defRPr>
            </a:pPr>
            <a:r>
              <a:t>3. ELND: Indicated for a tumor extending down to parotid capsule or a large lesion contiguous with a draining nodal basin.</a:t>
            </a:r>
          </a:p>
          <a:p>
            <a:pPr algn="l" defTabSz="429768">
              <a:lnSpc>
                <a:spcPct val="72000"/>
              </a:lnSpc>
              <a:spcBef>
                <a:spcPts val="400"/>
              </a:spcBef>
              <a:defRPr sz="3102">
                <a:latin typeface="+mj-lt"/>
                <a:ea typeface="+mj-ea"/>
                <a:cs typeface="+mj-cs"/>
                <a:sym typeface="Calibri"/>
              </a:defRPr>
            </a:pPr>
            <a:r>
              <a:t>4. SLN biopsy: Considered for high-risk SCC without palpable nodes controversial).</a:t>
            </a:r>
          </a:p>
          <a:p>
            <a:pPr algn="l" defTabSz="429768">
              <a:lnSpc>
                <a:spcPct val="72000"/>
              </a:lnSpc>
              <a:spcBef>
                <a:spcPts val="400"/>
              </a:spcBef>
              <a:defRPr sz="3102">
                <a:latin typeface="+mj-lt"/>
                <a:ea typeface="+mj-ea"/>
                <a:cs typeface="+mj-cs"/>
                <a:sym typeface="Calibri"/>
              </a:defRPr>
            </a:pPr>
            <a:endParaRPr/>
          </a:p>
          <a:p>
            <a:pPr algn="l" defTabSz="429768">
              <a:lnSpc>
                <a:spcPct val="72000"/>
              </a:lnSpc>
              <a:spcBef>
                <a:spcPts val="400"/>
              </a:spcBef>
              <a:defRPr sz="3102">
                <a:latin typeface="+mj-lt"/>
                <a:ea typeface="+mj-ea"/>
                <a:cs typeface="+mj-cs"/>
                <a:sym typeface="Calibri"/>
              </a:defRPr>
            </a:pPr>
            <a:r>
              <a:t> </a:t>
            </a:r>
            <a:r>
              <a:rPr b="1">
                <a:solidFill>
                  <a:srgbClr val="B51A00"/>
                </a:solidFill>
              </a:rPr>
              <a:t>Adjuvant radiation therapy</a:t>
            </a:r>
            <a:r>
              <a:rPr>
                <a:solidFill>
                  <a:srgbClr val="B51A00"/>
                </a:solidFill>
              </a:rPr>
              <a:t>:</a:t>
            </a:r>
            <a:r>
              <a:t> Used postexcision for high-risk cutaneous SCC.</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Melanoma"/>
          <p:cNvSpPr txBox="1">
            <a:spLocks noGrp="1"/>
          </p:cNvSpPr>
          <p:nvPr>
            <p:ph type="title"/>
          </p:nvPr>
        </p:nvSpPr>
        <p:spPr>
          <a:prstGeom prst="rect">
            <a:avLst/>
          </a:prstGeom>
        </p:spPr>
        <p:txBody>
          <a:bodyPr/>
          <a:lstStyle/>
          <a:p>
            <a:r>
              <a:t>Melanoma </a:t>
            </a:r>
          </a:p>
        </p:txBody>
      </p:sp>
      <p:sp>
        <p:nvSpPr>
          <p:cNvPr id="403" name="Least common ,most aggressive"/>
          <p:cNvSpPr txBox="1">
            <a:spLocks noGrp="1"/>
          </p:cNvSpPr>
          <p:nvPr>
            <p:ph type="body" sz="quarter" idx="1"/>
          </p:nvPr>
        </p:nvSpPr>
        <p:spPr>
          <a:prstGeom prst="rect">
            <a:avLst/>
          </a:prstGeom>
        </p:spPr>
        <p:txBody>
          <a:bodyPr/>
          <a:lstStyle/>
          <a:p>
            <a:r>
              <a:t>Least common ,most aggressive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isk factor"/>
          <p:cNvSpPr txBox="1">
            <a:spLocks noGrp="1"/>
          </p:cNvSpPr>
          <p:nvPr>
            <p:ph type="title"/>
          </p:nvPr>
        </p:nvSpPr>
        <p:spPr>
          <a:xfrm>
            <a:off x="753774" y="74301"/>
            <a:ext cx="10414001" cy="1052975"/>
          </a:xfrm>
          <a:prstGeom prst="rect">
            <a:avLst/>
          </a:prstGeom>
        </p:spPr>
        <p:txBody>
          <a:bodyPr/>
          <a:lstStyle/>
          <a:p>
            <a:r>
              <a:t>Risk factor</a:t>
            </a:r>
          </a:p>
        </p:txBody>
      </p:sp>
      <p:sp>
        <p:nvSpPr>
          <p:cNvPr id="406" name="1. Phenotypic include fair skin (Fitzpatrick I and II) :freckling, light eye color, and light hair color (stronger risk factor than eye color). Darker skin is protective against melanoma.…"/>
          <p:cNvSpPr txBox="1">
            <a:spLocks noGrp="1"/>
          </p:cNvSpPr>
          <p:nvPr>
            <p:ph type="body" idx="1"/>
          </p:nvPr>
        </p:nvSpPr>
        <p:spPr>
          <a:xfrm>
            <a:off x="564457" y="1305717"/>
            <a:ext cx="10414001" cy="4424165"/>
          </a:xfrm>
          <a:prstGeom prst="rect">
            <a:avLst/>
          </a:prstGeom>
        </p:spPr>
        <p:txBody>
          <a:bodyPr/>
          <a:lstStyle/>
          <a:p>
            <a:pPr defTabSz="400450">
              <a:lnSpc>
                <a:spcPct val="80000"/>
              </a:lnSpc>
              <a:defRPr sz="2772"/>
            </a:pPr>
            <a:endParaRPr/>
          </a:p>
          <a:p>
            <a:pPr defTabSz="400450">
              <a:lnSpc>
                <a:spcPct val="80000"/>
              </a:lnSpc>
              <a:defRPr sz="2772"/>
            </a:pPr>
            <a:r>
              <a:t> 1. Phenotypic include fair skin (Fitzpatrick I and II) :freckling, light eye color, and light hair color (stronger risk factor than eye color). Darker skin is protective against melanoma.</a:t>
            </a:r>
          </a:p>
          <a:p>
            <a:pPr defTabSz="400450">
              <a:lnSpc>
                <a:spcPct val="80000"/>
              </a:lnSpc>
              <a:defRPr sz="2772"/>
            </a:pPr>
            <a:endParaRPr/>
          </a:p>
          <a:p>
            <a:pPr defTabSz="400450">
              <a:lnSpc>
                <a:spcPct val="80000"/>
              </a:lnSpc>
              <a:defRPr sz="2772"/>
            </a:pPr>
            <a:r>
              <a:t>2. Geographic: High altitudes, lower latitudes have increased UV exposure, and therefore increased risk</a:t>
            </a:r>
          </a:p>
          <a:p>
            <a:pPr defTabSz="400450">
              <a:lnSpc>
                <a:spcPct val="80000"/>
              </a:lnSpc>
              <a:defRPr sz="2772"/>
            </a:pPr>
            <a:r>
              <a:t>3. Gender: Females have lower risk and better prognosis</a:t>
            </a:r>
          </a:p>
          <a:p>
            <a:pPr defTabSz="400450">
              <a:lnSpc>
                <a:spcPct val="80000"/>
              </a:lnSpc>
              <a:defRPr sz="2772"/>
            </a:pPr>
            <a:r>
              <a:t>4. Race: for African-Americans Incidence is lower, but prognosis is worse, due to delayed diagnosis and/or worse disease subtype</a:t>
            </a:r>
          </a:p>
          <a:p>
            <a:pPr defTabSz="204311">
              <a:defRPr sz="2376">
                <a:latin typeface="Helvetica Neue Medium"/>
                <a:ea typeface="Helvetica Neue Medium"/>
                <a:cs typeface="Helvetica Neue Medium"/>
                <a:sym typeface="Helvetica Neue Medium"/>
              </a:defRPr>
            </a:pPr>
            <a:r>
              <a:t>5. Previous melanoma is a strong predictive factor and confers a 3% to 5% chance of developing a second melanoma.</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ontent Placeholder 2"/>
          <p:cNvSpPr txBox="1"/>
          <p:nvPr/>
        </p:nvSpPr>
        <p:spPr>
          <a:xfrm>
            <a:off x="108079" y="243868"/>
            <a:ext cx="9382204" cy="413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ormAutofit/>
          </a:bodyPr>
          <a:lstStyle/>
          <a:p>
            <a:pPr algn="l" defTabSz="457200">
              <a:lnSpc>
                <a:spcPct val="90000"/>
              </a:lnSpc>
              <a:spcBef>
                <a:spcPts val="500"/>
              </a:spcBef>
              <a:defRPr sz="1700" b="1">
                <a:solidFill>
                  <a:srgbClr val="B51A00"/>
                </a:solidFill>
              </a:defRPr>
            </a:pPr>
            <a:r>
              <a:t>Family history: Vast majority of melanomas are sporadic</a:t>
            </a:r>
            <a:r>
              <a:rPr b="0">
                <a:solidFill>
                  <a:srgbClr val="000000"/>
                </a:solidFill>
              </a:rPr>
              <a:t>; however, some</a:t>
            </a:r>
            <a:endParaRPr sz="3500"/>
          </a:p>
          <a:p>
            <a:pPr algn="l" defTabSz="457200">
              <a:lnSpc>
                <a:spcPct val="90000"/>
              </a:lnSpc>
              <a:spcBef>
                <a:spcPts val="500"/>
              </a:spcBef>
              <a:defRPr sz="1700"/>
            </a:pPr>
            <a:r>
              <a:t>hereditary forms exist</a:t>
            </a:r>
            <a:endParaRPr sz="3500"/>
          </a:p>
          <a:p>
            <a:pPr algn="l" defTabSz="457200">
              <a:lnSpc>
                <a:spcPct val="90000"/>
              </a:lnSpc>
              <a:spcBef>
                <a:spcPts val="500"/>
              </a:spcBef>
              <a:defRPr sz="1700"/>
            </a:pPr>
            <a:endParaRPr sz="3500"/>
          </a:p>
          <a:p>
            <a:pPr marL="333375" indent="-333375" algn="l" defTabSz="457200">
              <a:lnSpc>
                <a:spcPct val="90000"/>
              </a:lnSpc>
              <a:spcBef>
                <a:spcPts val="500"/>
              </a:spcBef>
              <a:buSzPct val="100000"/>
              <a:buAutoNum type="alphaLcPeriod"/>
              <a:defRPr sz="1700" b="1"/>
            </a:pPr>
            <a:r>
              <a:t>Familial melanoma (aka hereditary melanoma): </a:t>
            </a:r>
            <a:endParaRPr sz="3500"/>
          </a:p>
          <a:p>
            <a:pPr algn="l" defTabSz="457200">
              <a:lnSpc>
                <a:spcPct val="90000"/>
              </a:lnSpc>
              <a:spcBef>
                <a:spcPts val="500"/>
              </a:spcBef>
              <a:defRPr sz="1700"/>
            </a:pPr>
            <a:r>
              <a:t>Two or more cases of melanoma in first-degree relatives may indicate familial melanoma, autosomal dominant transference with variable penetrance.</a:t>
            </a:r>
            <a:endParaRPr sz="3500"/>
          </a:p>
          <a:p>
            <a:pPr algn="l" defTabSz="457200">
              <a:lnSpc>
                <a:spcPct val="90000"/>
              </a:lnSpc>
              <a:spcBef>
                <a:spcPts val="500"/>
              </a:spcBef>
              <a:defRPr sz="1700"/>
            </a:pPr>
            <a:endParaRPr sz="3500"/>
          </a:p>
          <a:p>
            <a:pPr algn="l" defTabSz="457200">
              <a:lnSpc>
                <a:spcPct val="90000"/>
              </a:lnSpc>
              <a:spcBef>
                <a:spcPts val="500"/>
              </a:spcBef>
              <a:defRPr sz="1700" b="1"/>
            </a:pPr>
            <a:r>
              <a:t>b. Dysplastic nevus syndrome (also known as familial atypical multiple mole and melanoma [FAMMM] syndrome): </a:t>
            </a:r>
            <a:endParaRPr sz="3500"/>
          </a:p>
          <a:p>
            <a:pPr algn="l" defTabSz="457200">
              <a:lnSpc>
                <a:spcPct val="90000"/>
              </a:lnSpc>
              <a:spcBef>
                <a:spcPts val="500"/>
              </a:spcBef>
              <a:defRPr sz="1700"/>
            </a:pPr>
            <a:r>
              <a:t>Patients have a first- or second-degree relative with malignant melanoma and typically have at least 50 melanocytic nevi. Mutations in CDKN2A typical. Patients need vigilant screening.</a:t>
            </a:r>
          </a:p>
        </p:txBody>
      </p:sp>
      <p:sp>
        <p:nvSpPr>
          <p:cNvPr id="409" name="c. Xeroderma pigmentosum (XP)…"/>
          <p:cNvSpPr txBox="1"/>
          <p:nvPr/>
        </p:nvSpPr>
        <p:spPr>
          <a:xfrm>
            <a:off x="92265" y="3774347"/>
            <a:ext cx="9413830" cy="2119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defTabSz="457200">
              <a:lnSpc>
                <a:spcPct val="90000"/>
              </a:lnSpc>
              <a:spcBef>
                <a:spcPts val="500"/>
              </a:spcBef>
              <a:defRPr sz="1700" b="1"/>
            </a:pPr>
            <a:r>
              <a:t>c. Xeroderma pigmentosum (XP)</a:t>
            </a:r>
            <a:endParaRPr sz="3400"/>
          </a:p>
          <a:p>
            <a:pPr algn="l" defTabSz="457200">
              <a:lnSpc>
                <a:spcPct val="90000"/>
              </a:lnSpc>
              <a:spcBef>
                <a:spcPts val="500"/>
              </a:spcBef>
              <a:defRPr sz="1700"/>
            </a:pPr>
            <a:r>
              <a:t>i. Heterogeneous group of syndromes; due mutations in various DNA repair genes.</a:t>
            </a:r>
            <a:endParaRPr sz="3400"/>
          </a:p>
          <a:p>
            <a:pPr algn="l" defTabSz="457200">
              <a:lnSpc>
                <a:spcPct val="90000"/>
              </a:lnSpc>
              <a:spcBef>
                <a:spcPts val="500"/>
              </a:spcBef>
              <a:defRPr sz="1700"/>
            </a:pPr>
            <a:r>
              <a:t>ii. DNA damage by UV leads to early death secondary to metastatic spread</a:t>
            </a:r>
            <a:endParaRPr sz="3400"/>
          </a:p>
          <a:p>
            <a:pPr algn="l" defTabSz="457200">
              <a:lnSpc>
                <a:spcPct val="90000"/>
              </a:lnSpc>
              <a:spcBef>
                <a:spcPts val="500"/>
              </a:spcBef>
              <a:defRPr sz="1700"/>
            </a:pPr>
            <a:r>
              <a:t>of skin tumors.</a:t>
            </a:r>
            <a:endParaRPr sz="3400"/>
          </a:p>
          <a:p>
            <a:pPr algn="l" defTabSz="457200">
              <a:lnSpc>
                <a:spcPct val="90000"/>
              </a:lnSpc>
              <a:spcBef>
                <a:spcPts val="500"/>
              </a:spcBef>
              <a:defRPr sz="1700"/>
            </a:pPr>
            <a:r>
              <a:t>iii. Typically presents in childhood with multiple BCCs; SCCs and melanomas</a:t>
            </a:r>
            <a:endParaRPr sz="3400"/>
          </a:p>
          <a:p>
            <a:pPr algn="l" defTabSz="457200">
              <a:lnSpc>
                <a:spcPct val="90000"/>
              </a:lnSpc>
              <a:spcBef>
                <a:spcPts val="500"/>
              </a:spcBef>
              <a:defRPr sz="1700"/>
            </a:pPr>
            <a:r>
              <a:t>typically cause death.</a:t>
            </a:r>
            <a:endParaRPr sz="3400"/>
          </a:p>
          <a:p>
            <a:pPr algn="l" defTabSz="457200">
              <a:lnSpc>
                <a:spcPct val="90000"/>
              </a:lnSpc>
              <a:spcBef>
                <a:spcPts val="500"/>
              </a:spcBef>
              <a:defRPr sz="1700"/>
            </a:pPr>
            <a:r>
              <a:t>iv. Restriction from sunlight exposure is mandatory, with aggressive surveillance/ treatment of skin lesions.</a:t>
            </a:r>
          </a:p>
        </p:txBody>
      </p:sp>
      <p:pic>
        <p:nvPicPr>
          <p:cNvPr id="410" name="Image" descr="Image"/>
          <p:cNvPicPr>
            <a:picLocks noChangeAspect="1"/>
          </p:cNvPicPr>
          <p:nvPr/>
        </p:nvPicPr>
        <p:blipFill>
          <a:blip r:embed="rId2"/>
          <a:stretch>
            <a:fillRect/>
          </a:stretch>
        </p:blipFill>
        <p:spPr>
          <a:xfrm>
            <a:off x="9807968" y="4695812"/>
            <a:ext cx="2231761" cy="2167996"/>
          </a:xfrm>
          <a:prstGeom prst="rect">
            <a:avLst/>
          </a:prstGeom>
          <a:ln w="12700">
            <a:miter lim="400000"/>
          </a:ln>
        </p:spPr>
      </p:pic>
      <p:pic>
        <p:nvPicPr>
          <p:cNvPr id="411" name="Image" descr="Image"/>
          <p:cNvPicPr>
            <a:picLocks noChangeAspect="1"/>
          </p:cNvPicPr>
          <p:nvPr/>
        </p:nvPicPr>
        <p:blipFill>
          <a:blip r:embed="rId3"/>
          <a:stretch>
            <a:fillRect/>
          </a:stretch>
        </p:blipFill>
        <p:spPr>
          <a:xfrm>
            <a:off x="10236800" y="2460725"/>
            <a:ext cx="1595327" cy="193655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Precursor lesion"/>
          <p:cNvSpPr txBox="1">
            <a:spLocks noGrp="1"/>
          </p:cNvSpPr>
          <p:nvPr>
            <p:ph type="title"/>
          </p:nvPr>
        </p:nvSpPr>
        <p:spPr>
          <a:xfrm>
            <a:off x="632070" y="108108"/>
            <a:ext cx="10414001" cy="1485698"/>
          </a:xfrm>
          <a:prstGeom prst="rect">
            <a:avLst/>
          </a:prstGeom>
        </p:spPr>
        <p:txBody>
          <a:bodyPr/>
          <a:lstStyle/>
          <a:p>
            <a:r>
              <a:t>Precursor lesion</a:t>
            </a:r>
          </a:p>
        </p:txBody>
      </p:sp>
      <p:sp>
        <p:nvSpPr>
          <p:cNvPr id="414" name="1- Congenital nevi…"/>
          <p:cNvSpPr txBox="1">
            <a:spLocks noGrp="1"/>
          </p:cNvSpPr>
          <p:nvPr>
            <p:ph type="body" idx="1"/>
          </p:nvPr>
        </p:nvSpPr>
        <p:spPr>
          <a:xfrm>
            <a:off x="537412" y="1720832"/>
            <a:ext cx="10414001" cy="3939171"/>
          </a:xfrm>
          <a:prstGeom prst="rect">
            <a:avLst/>
          </a:prstGeom>
        </p:spPr>
        <p:txBody>
          <a:bodyPr/>
          <a:lstStyle/>
          <a:p>
            <a:pPr algn="l" defTabSz="457200">
              <a:lnSpc>
                <a:spcPct val="90000"/>
              </a:lnSpc>
              <a:spcBef>
                <a:spcPts val="500"/>
              </a:spcBef>
              <a:defRPr sz="3600">
                <a:latin typeface="+mj-lt"/>
                <a:ea typeface="+mj-ea"/>
                <a:cs typeface="+mj-cs"/>
                <a:sym typeface="Calibri"/>
              </a:defRPr>
            </a:pPr>
            <a:r>
              <a:t>1- Congenital nevi</a:t>
            </a:r>
            <a:endParaRPr sz="4800"/>
          </a:p>
          <a:p>
            <a:pPr algn="l" defTabSz="457200">
              <a:lnSpc>
                <a:spcPct val="90000"/>
              </a:lnSpc>
              <a:spcBef>
                <a:spcPts val="500"/>
              </a:spcBef>
              <a:defRPr sz="3600">
                <a:latin typeface="+mj-lt"/>
                <a:ea typeface="+mj-ea"/>
                <a:cs typeface="+mj-cs"/>
                <a:sym typeface="Calibri"/>
              </a:defRPr>
            </a:pPr>
            <a:r>
              <a:t>2-acquired melanocytic nevi </a:t>
            </a:r>
            <a:endParaRPr sz="4800"/>
          </a:p>
          <a:p>
            <a:pPr algn="l" defTabSz="457200">
              <a:lnSpc>
                <a:spcPct val="90000"/>
              </a:lnSpc>
              <a:spcBef>
                <a:spcPts val="500"/>
              </a:spcBef>
              <a:defRPr sz="3600">
                <a:latin typeface="+mj-lt"/>
                <a:ea typeface="+mj-ea"/>
                <a:cs typeface="+mj-cs"/>
                <a:sym typeface="Calibri"/>
              </a:defRPr>
            </a:pPr>
            <a:r>
              <a:t>3-dysplastic atypical nevi </a:t>
            </a:r>
          </a:p>
        </p:txBody>
      </p:sp>
      <p:pic>
        <p:nvPicPr>
          <p:cNvPr id="415" name="IMG_2894.jpeg" descr="IMG_2894.jpeg"/>
          <p:cNvPicPr>
            <a:picLocks noChangeAspect="1"/>
          </p:cNvPicPr>
          <p:nvPr/>
        </p:nvPicPr>
        <p:blipFill>
          <a:blip r:embed="rId2"/>
          <a:stretch>
            <a:fillRect/>
          </a:stretch>
        </p:blipFill>
        <p:spPr>
          <a:xfrm>
            <a:off x="6665734" y="2648380"/>
            <a:ext cx="5344957" cy="4101512"/>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4- Melanoma in situ / atypical junctional melanocytic hyperplasia (AJMH) Also termed “lentigo maligna”; Hutchinson freckle"/>
          <p:cNvSpPr txBox="1">
            <a:spLocks noGrp="1"/>
          </p:cNvSpPr>
          <p:nvPr>
            <p:ph type="title"/>
          </p:nvPr>
        </p:nvSpPr>
        <p:spPr>
          <a:xfrm>
            <a:off x="363538" y="-536799"/>
            <a:ext cx="10414001" cy="1925185"/>
          </a:xfrm>
          <a:prstGeom prst="rect">
            <a:avLst/>
          </a:prstGeom>
        </p:spPr>
        <p:txBody>
          <a:bodyPr/>
          <a:lstStyle>
            <a:lvl1pPr algn="l" defTabSz="914400">
              <a:lnSpc>
                <a:spcPct val="90000"/>
              </a:lnSpc>
              <a:spcBef>
                <a:spcPts val="1000"/>
              </a:spcBef>
              <a:defRPr sz="2800" b="1">
                <a:latin typeface="+mj-lt"/>
                <a:ea typeface="+mj-ea"/>
                <a:cs typeface="+mj-cs"/>
                <a:sym typeface="Calibri"/>
              </a:defRPr>
            </a:lvl1pPr>
          </a:lstStyle>
          <a:p>
            <a:r>
              <a:t>4- Melanoma in situ / atypical junctional melanocytic hyperplasia (AJMH) Also termed “lentigo maligna”; Hutchinson freckle</a:t>
            </a:r>
          </a:p>
        </p:txBody>
      </p:sp>
      <p:sp>
        <p:nvSpPr>
          <p:cNvPr id="418" name="5- Spitz nevus…"/>
          <p:cNvSpPr txBox="1">
            <a:spLocks noGrp="1"/>
          </p:cNvSpPr>
          <p:nvPr>
            <p:ph type="body" sz="quarter" idx="1"/>
          </p:nvPr>
        </p:nvSpPr>
        <p:spPr>
          <a:xfrm>
            <a:off x="889000" y="3631608"/>
            <a:ext cx="10414001" cy="1098011"/>
          </a:xfrm>
          <a:prstGeom prst="rect">
            <a:avLst/>
          </a:prstGeom>
        </p:spPr>
        <p:txBody>
          <a:bodyPr/>
          <a:lstStyle/>
          <a:p>
            <a:pPr algn="l" defTabSz="374904">
              <a:lnSpc>
                <a:spcPct val="72000"/>
              </a:lnSpc>
              <a:spcBef>
                <a:spcPts val="400"/>
              </a:spcBef>
              <a:defRPr sz="2500" b="1">
                <a:latin typeface="+mj-lt"/>
                <a:ea typeface="+mj-ea"/>
                <a:cs typeface="+mj-cs"/>
                <a:sym typeface="Calibri"/>
              </a:defRPr>
            </a:pPr>
            <a:r>
              <a:t>5- Spitz nevus</a:t>
            </a:r>
          </a:p>
          <a:p>
            <a:pPr algn="l" defTabSz="374904">
              <a:lnSpc>
                <a:spcPct val="72000"/>
              </a:lnSpc>
              <a:spcBef>
                <a:spcPts val="400"/>
              </a:spcBef>
              <a:defRPr sz="2500">
                <a:latin typeface="+mj-lt"/>
                <a:ea typeface="+mj-ea"/>
                <a:cs typeface="+mj-cs"/>
                <a:sym typeface="Calibri"/>
              </a:defRPr>
            </a:pPr>
            <a:r>
              <a:t>. Benign lesion most commonly found in children and young adults (formerly called juvenile melanoma).</a:t>
            </a:r>
          </a:p>
        </p:txBody>
      </p:sp>
      <p:pic>
        <p:nvPicPr>
          <p:cNvPr id="419" name="Image" descr="Image"/>
          <p:cNvPicPr>
            <a:picLocks noChangeAspect="1"/>
          </p:cNvPicPr>
          <p:nvPr/>
        </p:nvPicPr>
        <p:blipFill>
          <a:blip r:embed="rId2"/>
          <a:srcRect r="15905" b="17949"/>
          <a:stretch>
            <a:fillRect/>
          </a:stretch>
        </p:blipFill>
        <p:spPr>
          <a:xfrm>
            <a:off x="8201794" y="1435170"/>
            <a:ext cx="3204221" cy="2362933"/>
          </a:xfrm>
          <a:prstGeom prst="rect">
            <a:avLst/>
          </a:prstGeom>
          <a:ln w="12700">
            <a:miter lim="400000"/>
          </a:ln>
        </p:spPr>
      </p:pic>
      <p:pic>
        <p:nvPicPr>
          <p:cNvPr id="420" name="Image" descr="Image"/>
          <p:cNvPicPr>
            <a:picLocks noChangeAspect="1"/>
          </p:cNvPicPr>
          <p:nvPr/>
        </p:nvPicPr>
        <p:blipFill>
          <a:blip r:embed="rId3"/>
          <a:stretch>
            <a:fillRect/>
          </a:stretch>
        </p:blipFill>
        <p:spPr>
          <a:xfrm>
            <a:off x="8126003" y="4776403"/>
            <a:ext cx="3355805" cy="1792679"/>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مربع نص 2"/>
          <p:cNvSpPr txBox="1"/>
          <p:nvPr/>
        </p:nvSpPr>
        <p:spPr>
          <a:xfrm>
            <a:off x="1230681" y="2147654"/>
            <a:ext cx="6093914" cy="2431764"/>
          </a:xfrm>
          <a:prstGeom prst="rect">
            <a:avLst/>
          </a:prstGeom>
          <a:solidFill>
            <a:srgbClr val="FFFFFF"/>
          </a:solidFill>
          <a:ln w="57150">
            <a:solidFill>
              <a:schemeClr val="accent1"/>
            </a:solidFill>
            <a:prstDash val="lgDash"/>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lgn="l">
              <a:buSzPct val="100000"/>
              <a:buFont typeface="Arial"/>
              <a:buChar char="•"/>
              <a:defRPr sz="2400" i="1">
                <a:latin typeface="Abadi"/>
                <a:ea typeface="Abadi"/>
                <a:cs typeface="Abadi"/>
                <a:sym typeface="Abadi"/>
              </a:defRPr>
            </a:pPr>
            <a:r>
              <a:t>mutation in </a:t>
            </a:r>
            <a:r>
              <a:rPr b="1"/>
              <a:t>BRAF gene</a:t>
            </a:r>
          </a:p>
          <a:p>
            <a:pPr marL="285750" indent="-285750" algn="l">
              <a:buSzPct val="100000"/>
              <a:buFont typeface="Arial"/>
              <a:buChar char="•"/>
              <a:defRPr sz="2400">
                <a:latin typeface="Abadi"/>
                <a:ea typeface="Abadi"/>
                <a:cs typeface="Abadi"/>
                <a:sym typeface="Abadi"/>
              </a:defRPr>
            </a:pPr>
            <a:endParaRPr b="1"/>
          </a:p>
          <a:p>
            <a:pPr marL="285750" indent="-285750" algn="l">
              <a:buSzPct val="100000"/>
              <a:buFont typeface="Arial"/>
              <a:buChar char="•"/>
              <a:defRPr sz="2400">
                <a:latin typeface="Abadi"/>
                <a:ea typeface="Abadi"/>
                <a:cs typeface="Abadi"/>
                <a:sym typeface="Abadi"/>
              </a:defRPr>
            </a:pPr>
            <a:r>
              <a:t>germline mutations in </a:t>
            </a:r>
            <a:r>
              <a:rPr b="1" i="1"/>
              <a:t>CDKN2A/</a:t>
            </a:r>
            <a:r>
              <a:rPr b="1" i="1">
                <a:latin typeface="+mj-lt"/>
                <a:ea typeface="+mj-ea"/>
                <a:cs typeface="+mj-cs"/>
                <a:sym typeface="Calibri"/>
              </a:rPr>
              <a:t> p16</a:t>
            </a:r>
            <a:r>
              <a:rPr b="1" i="1"/>
              <a:t> </a:t>
            </a:r>
            <a:r>
              <a:rPr b="1"/>
              <a:t>gene and </a:t>
            </a:r>
            <a:r>
              <a:rPr b="1" i="1"/>
              <a:t>CDK4 </a:t>
            </a:r>
            <a:r>
              <a:rPr b="1"/>
              <a:t>gene</a:t>
            </a:r>
          </a:p>
          <a:p>
            <a:pPr marL="285750" indent="-285750" algn="l">
              <a:buSzPct val="100000"/>
              <a:buFont typeface="Arial"/>
              <a:buChar char="•"/>
              <a:defRPr sz="2400" b="1">
                <a:latin typeface="Abadi"/>
                <a:ea typeface="Abadi"/>
                <a:cs typeface="Abadi"/>
                <a:sym typeface="Abadi"/>
              </a:defRPr>
            </a:pPr>
            <a:endParaRPr b="1"/>
          </a:p>
          <a:p>
            <a:pPr marL="285750" indent="-285750" algn="l">
              <a:buSzPct val="100000"/>
              <a:buFont typeface="Arial"/>
              <a:buChar char="•"/>
              <a:defRPr sz="2400" i="1">
                <a:latin typeface="Abadi"/>
                <a:ea typeface="Abadi"/>
                <a:cs typeface="Abadi"/>
                <a:sym typeface="Abadi"/>
              </a:defRPr>
            </a:pPr>
            <a:r>
              <a:t>Mutation in </a:t>
            </a:r>
            <a:r>
              <a:rPr b="1"/>
              <a:t>MC1R </a:t>
            </a:r>
            <a:r>
              <a:rPr b="1" i="0"/>
              <a:t>gene</a:t>
            </a:r>
            <a:r>
              <a:rPr i="0"/>
              <a:t> </a:t>
            </a:r>
          </a:p>
        </p:txBody>
      </p:sp>
      <p:sp>
        <p:nvSpPr>
          <p:cNvPr id="423" name="مربع نص 4"/>
          <p:cNvSpPr txBox="1"/>
          <p:nvPr/>
        </p:nvSpPr>
        <p:spPr>
          <a:xfrm>
            <a:off x="1276401" y="853567"/>
            <a:ext cx="8711226" cy="153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3200" i="1">
                <a:latin typeface="Abadi"/>
                <a:ea typeface="Abadi"/>
                <a:cs typeface="Abadi"/>
                <a:sym typeface="Abadi"/>
              </a:defRPr>
            </a:pPr>
            <a:r>
              <a:t>What is the genetic basis of melanoma?</a:t>
            </a:r>
          </a:p>
          <a:p>
            <a:pPr algn="l">
              <a:defRPr sz="3200" i="1">
                <a:latin typeface="Abadi"/>
                <a:ea typeface="Abadi"/>
                <a:cs typeface="Abadi"/>
                <a:sym typeface="Abadi"/>
              </a:defRPr>
            </a:pPr>
            <a:br/>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صورة 2" descr="صورة 2"/>
          <p:cNvPicPr>
            <a:picLocks noChangeAspect="1"/>
          </p:cNvPicPr>
          <p:nvPr/>
        </p:nvPicPr>
        <p:blipFill>
          <a:blip r:embed="rId2"/>
          <a:srcRect l="48493" t="37985" r="27568" b="41914"/>
          <a:stretch>
            <a:fillRect/>
          </a:stretch>
        </p:blipFill>
        <p:spPr>
          <a:xfrm>
            <a:off x="325677" y="1812531"/>
            <a:ext cx="5155216" cy="2433793"/>
          </a:xfrm>
          <a:prstGeom prst="rect">
            <a:avLst/>
          </a:prstGeom>
          <a:ln w="228600" cap="sq">
            <a:solidFill>
              <a:srgbClr val="000000"/>
            </a:solidFill>
            <a:miter/>
          </a:ln>
        </p:spPr>
      </p:pic>
      <p:pic>
        <p:nvPicPr>
          <p:cNvPr id="426" name="صورة 3" descr="صورة 3"/>
          <p:cNvPicPr>
            <a:picLocks noChangeAspect="1"/>
          </p:cNvPicPr>
          <p:nvPr/>
        </p:nvPicPr>
        <p:blipFill>
          <a:blip r:embed="rId3"/>
          <a:stretch>
            <a:fillRect/>
          </a:stretch>
        </p:blipFill>
        <p:spPr>
          <a:xfrm>
            <a:off x="5790512" y="814191"/>
            <a:ext cx="6514222" cy="526681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490" y="384810"/>
            <a:ext cx="10972800" cy="4953000"/>
          </a:xfrm>
        </p:spPr>
        <p:txBody>
          <a:bodyPr/>
          <a:lstStyle/>
          <a:p>
            <a:pPr marL="0" indent="0">
              <a:buNone/>
            </a:pPr>
            <a:r>
              <a:rPr lang="en-US" sz="2400" b="1" dirty="0">
                <a:sym typeface="+mn-ea"/>
              </a:rPr>
              <a:t>B. Dermis</a:t>
            </a:r>
            <a:endParaRPr lang="en-US" sz="2400" b="1" dirty="0"/>
          </a:p>
          <a:p>
            <a:pPr marL="0" indent="0">
              <a:buNone/>
            </a:pPr>
            <a:r>
              <a:rPr lang="en-US" sz="2400" b="1" dirty="0">
                <a:sym typeface="+mn-ea"/>
              </a:rPr>
              <a:t>1. Cell types</a:t>
            </a:r>
            <a:r>
              <a:rPr lang="en-US" sz="2400" dirty="0">
                <a:sym typeface="+mn-ea"/>
              </a:rPr>
              <a:t>: Fibroblast, macrophage, and mast cell</a:t>
            </a:r>
            <a:endParaRPr lang="en-US" sz="2400" dirty="0"/>
          </a:p>
          <a:p>
            <a:pPr marL="0" indent="0">
              <a:buNone/>
            </a:pPr>
            <a:r>
              <a:rPr lang="en-US" sz="2400" b="1" dirty="0">
                <a:sym typeface="+mn-ea"/>
              </a:rPr>
              <a:t>2. Papillary dermis</a:t>
            </a:r>
            <a:endParaRPr lang="en-US" sz="2400" b="1" dirty="0"/>
          </a:p>
          <a:p>
            <a:pPr marL="0" indent="0">
              <a:buNone/>
            </a:pPr>
            <a:r>
              <a:rPr lang="en-US" sz="2400" dirty="0">
                <a:sym typeface="+mn-ea"/>
              </a:rPr>
              <a:t>a. Similar thickness to epidermis</a:t>
            </a:r>
            <a:endParaRPr lang="en-US" sz="2400" dirty="0"/>
          </a:p>
          <a:p>
            <a:pPr marL="0" indent="0">
              <a:buNone/>
            </a:pPr>
            <a:r>
              <a:rPr lang="en-US" sz="2400" dirty="0">
                <a:sym typeface="+mn-ea"/>
              </a:rPr>
              <a:t>b. High content of type III collagen, less type I</a:t>
            </a:r>
            <a:endParaRPr lang="en-US" sz="2400" dirty="0"/>
          </a:p>
          <a:p>
            <a:pPr marL="0" indent="0">
              <a:buNone/>
            </a:pPr>
            <a:r>
              <a:rPr lang="en-US" sz="2400" dirty="0">
                <a:sym typeface="+mn-ea"/>
              </a:rPr>
              <a:t>c. Site of collagenase activity.</a:t>
            </a:r>
            <a:endParaRPr lang="en-US" sz="2400" dirty="0"/>
          </a:p>
          <a:p>
            <a:pPr marL="0" indent="0">
              <a:buNone/>
            </a:pPr>
            <a:r>
              <a:rPr lang="en-US" sz="2400" dirty="0">
                <a:sym typeface="+mn-ea"/>
              </a:rPr>
              <a:t>d. Intertwines with the rete ridges of the epidermis.</a:t>
            </a:r>
            <a:endParaRPr lang="en-US" sz="2400" dirty="0"/>
          </a:p>
          <a:p>
            <a:pPr marL="0" indent="0">
              <a:buNone/>
            </a:pPr>
            <a:r>
              <a:rPr lang="en-US" sz="2400" dirty="0">
                <a:sym typeface="+mn-ea"/>
              </a:rPr>
              <a:t>e. Contains terminal networks of Meissner corpuscles and capillaries.</a:t>
            </a:r>
            <a:endParaRPr lang="en-US" sz="2400" dirty="0"/>
          </a:p>
          <a:p>
            <a:pPr marL="0" indent="0">
              <a:buNone/>
            </a:pPr>
            <a:r>
              <a:rPr lang="en-US" sz="2400" b="1" dirty="0">
                <a:sym typeface="+mn-ea"/>
              </a:rPr>
              <a:t>3. Reticular dermis</a:t>
            </a:r>
            <a:endParaRPr lang="en-US" sz="2400" b="1" dirty="0"/>
          </a:p>
          <a:p>
            <a:pPr marL="0" indent="0">
              <a:buNone/>
            </a:pPr>
            <a:r>
              <a:rPr lang="en-US" sz="2400" dirty="0">
                <a:sym typeface="+mn-ea"/>
              </a:rPr>
              <a:t>a. Majority of the dermal layer</a:t>
            </a:r>
            <a:endParaRPr lang="en-US" sz="2400" dirty="0"/>
          </a:p>
          <a:p>
            <a:pPr marL="0" indent="0">
              <a:buNone/>
            </a:pPr>
            <a:r>
              <a:rPr lang="en-US" sz="2400" dirty="0">
                <a:sym typeface="+mn-ea"/>
              </a:rPr>
              <a:t>b. Mostly type I collagen bundles with elastic fibers between</a:t>
            </a:r>
            <a:endParaRPr lang="en-US" sz="2400" dirty="0"/>
          </a:p>
          <a:p>
            <a:pPr marL="0" indent="0">
              <a:buNone/>
            </a:pPr>
            <a:r>
              <a:rPr lang="en-US" sz="2400" dirty="0">
                <a:sym typeface="+mn-ea"/>
              </a:rPr>
              <a:t>c. Contains roots of the hair, sebaceous glands, sweat glands, receptors, nails, and blood vessels</a:t>
            </a:r>
            <a:endParaRPr lang="ar-JO" sz="2400" dirty="0"/>
          </a:p>
          <a:p>
            <a:endParaRPr lang="ar-JO"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مربع نص 2"/>
          <p:cNvSpPr txBox="1"/>
          <p:nvPr/>
        </p:nvSpPr>
        <p:spPr>
          <a:xfrm>
            <a:off x="888094" y="267594"/>
            <a:ext cx="6002473"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lnSpc>
                <a:spcPct val="90000"/>
              </a:lnSpc>
              <a:spcBef>
                <a:spcPts val="1000"/>
              </a:spcBef>
              <a:defRPr sz="3200" b="1"/>
            </a:lvl1pPr>
          </a:lstStyle>
          <a:p>
            <a:r>
              <a:t>Classification of melanoma types</a:t>
            </a:r>
          </a:p>
        </p:txBody>
      </p:sp>
      <p:sp>
        <p:nvSpPr>
          <p:cNvPr id="429" name="مربع نص 4"/>
          <p:cNvSpPr txBox="1"/>
          <p:nvPr/>
        </p:nvSpPr>
        <p:spPr>
          <a:xfrm>
            <a:off x="487261" y="899998"/>
            <a:ext cx="6002473" cy="282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lnSpc>
                <a:spcPct val="90000"/>
              </a:lnSpc>
              <a:spcBef>
                <a:spcPts val="1000"/>
              </a:spcBef>
              <a:defRPr b="1">
                <a:latin typeface="Abadi"/>
                <a:ea typeface="Abadi"/>
                <a:cs typeface="Abadi"/>
                <a:sym typeface="Abadi"/>
              </a:defRPr>
            </a:pPr>
            <a:r>
              <a:t>1. Superficial spreading melanoma</a:t>
            </a:r>
          </a:p>
          <a:p>
            <a:pPr marL="285750" indent="-285750" algn="l">
              <a:lnSpc>
                <a:spcPct val="90000"/>
              </a:lnSpc>
              <a:spcBef>
                <a:spcPts val="1000"/>
              </a:spcBef>
              <a:buSzPct val="100000"/>
              <a:buFont typeface="Arial"/>
              <a:buChar char="•"/>
              <a:defRPr>
                <a:solidFill>
                  <a:srgbClr val="C00000"/>
                </a:solidFill>
                <a:latin typeface="Abadi"/>
                <a:ea typeface="Abadi"/>
                <a:cs typeface="Abadi"/>
                <a:sym typeface="Abadi"/>
              </a:defRPr>
            </a:pPr>
            <a:r>
              <a:t> This accounts for 50% to 70% of melanomas and typically arises from a precursor melanocytic nevus.</a:t>
            </a:r>
          </a:p>
          <a:p>
            <a:pPr marL="285750" indent="-285750" algn="l">
              <a:lnSpc>
                <a:spcPct val="90000"/>
              </a:lnSpc>
              <a:spcBef>
                <a:spcPts val="1000"/>
              </a:spcBef>
              <a:buSzPct val="100000"/>
              <a:buFont typeface="Arial"/>
              <a:buChar char="•"/>
            </a:pPr>
            <a:r>
              <a:t> </a:t>
            </a:r>
            <a:r>
              <a:rPr>
                <a:latin typeface="Abadi"/>
                <a:ea typeface="Abadi"/>
                <a:cs typeface="Abadi"/>
                <a:sym typeface="Abadi"/>
              </a:rPr>
              <a:t>Affects both genders equally</a:t>
            </a:r>
          </a:p>
          <a:p>
            <a:pPr marL="285750" indent="-285750" algn="l">
              <a:lnSpc>
                <a:spcPct val="90000"/>
              </a:lnSpc>
              <a:spcBef>
                <a:spcPts val="1000"/>
              </a:spcBef>
              <a:buSzPct val="100000"/>
              <a:buFont typeface="Arial"/>
              <a:buChar char="•"/>
              <a:defRPr>
                <a:latin typeface="Abadi"/>
                <a:ea typeface="Abadi"/>
                <a:cs typeface="Abadi"/>
                <a:sym typeface="Abadi"/>
              </a:defRPr>
            </a:pPr>
            <a:r>
              <a:t>. Median age at diagnosis is 50 years</a:t>
            </a:r>
          </a:p>
          <a:p>
            <a:pPr marL="285750" indent="-285750" algn="l">
              <a:lnSpc>
                <a:spcPct val="90000"/>
              </a:lnSpc>
              <a:spcBef>
                <a:spcPts val="1000"/>
              </a:spcBef>
              <a:buSzPct val="100000"/>
              <a:buFont typeface="Arial"/>
              <a:buChar char="•"/>
              <a:defRPr>
                <a:latin typeface="Abadi"/>
                <a:ea typeface="Abadi"/>
                <a:cs typeface="Abadi"/>
                <a:sym typeface="Abadi"/>
              </a:defRPr>
            </a:pPr>
            <a:r>
              <a:t> Upper back in men and lower legs in women are most common sites</a:t>
            </a:r>
          </a:p>
          <a:p>
            <a:pPr marL="285750" indent="-285750" algn="l">
              <a:lnSpc>
                <a:spcPct val="90000"/>
              </a:lnSpc>
              <a:spcBef>
                <a:spcPts val="1000"/>
              </a:spcBef>
              <a:buSzPct val="100000"/>
              <a:buFont typeface="Arial"/>
              <a:buChar char="•"/>
              <a:defRPr>
                <a:latin typeface="Abadi"/>
                <a:ea typeface="Abadi"/>
                <a:cs typeface="Abadi"/>
                <a:sym typeface="Abadi"/>
              </a:defRPr>
            </a:pPr>
            <a:r>
              <a:t>Radial growth phase early, vertical growth phase late</a:t>
            </a:r>
          </a:p>
        </p:txBody>
      </p:sp>
      <p:sp>
        <p:nvSpPr>
          <p:cNvPr id="430" name="مربع نص 6"/>
          <p:cNvSpPr txBox="1"/>
          <p:nvPr/>
        </p:nvSpPr>
        <p:spPr>
          <a:xfrm>
            <a:off x="6751528" y="397296"/>
            <a:ext cx="5123147" cy="2541440"/>
          </a:xfrm>
          <a:prstGeom prst="rect">
            <a:avLst/>
          </a:prstGeom>
          <a:gradFill>
            <a:gsLst>
              <a:gs pos="0">
                <a:schemeClr val="accent4">
                  <a:hueOff val="-406799"/>
                  <a:lumOff val="30382"/>
                </a:schemeClr>
              </a:gs>
              <a:gs pos="50000">
                <a:srgbClr val="FFD58D"/>
              </a:gs>
              <a:gs pos="100000">
                <a:schemeClr val="accent4">
                  <a:hueOff val="-362075"/>
                  <a:lumOff val="23565"/>
                </a:schemeClr>
              </a:gs>
            </a:gsLst>
            <a:lin ang="5400000"/>
          </a:gradFill>
          <a:ln w="57150">
            <a:solidFill>
              <a:schemeClr val="accent4"/>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2000">
                <a:solidFill>
                  <a:srgbClr val="222A35"/>
                </a:solidFill>
                <a:latin typeface="Futura"/>
                <a:ea typeface="Futura"/>
                <a:cs typeface="Futura"/>
                <a:sym typeface="Futura"/>
              </a:defRPr>
            </a:pPr>
            <a:r>
              <a:t>Superficial spreading melanoma can have a variable presentation. According to the </a:t>
            </a:r>
            <a:r>
              <a:rPr>
                <a:latin typeface="Futura Bold"/>
                <a:ea typeface="Futura Bold"/>
                <a:cs typeface="Futura Bold"/>
                <a:sym typeface="Futura Bold"/>
              </a:rPr>
              <a:t>ABCDE criteria</a:t>
            </a:r>
            <a:r>
              <a:t>, these include irregular margins and subtle asymmetry (image 1). In images 2–6, prominent findings are irregular pigmentation and an expanding lesion.</a:t>
            </a:r>
          </a:p>
        </p:txBody>
      </p:sp>
      <p:pic>
        <p:nvPicPr>
          <p:cNvPr id="431" name="صورة 7" descr="صورة 7"/>
          <p:cNvPicPr>
            <a:picLocks noChangeAspect="1"/>
          </p:cNvPicPr>
          <p:nvPr/>
        </p:nvPicPr>
        <p:blipFill>
          <a:blip r:embed="rId2"/>
          <a:stretch>
            <a:fillRect/>
          </a:stretch>
        </p:blipFill>
        <p:spPr>
          <a:xfrm>
            <a:off x="6502600" y="3429000"/>
            <a:ext cx="5621000" cy="3218968"/>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ontent Placeholder 2"/>
          <p:cNvSpPr txBox="1">
            <a:spLocks noGrp="1"/>
          </p:cNvSpPr>
          <p:nvPr>
            <p:ph type="body" idx="1"/>
          </p:nvPr>
        </p:nvSpPr>
        <p:spPr>
          <a:xfrm>
            <a:off x="435801" y="402770"/>
            <a:ext cx="7103304" cy="5401108"/>
          </a:xfrm>
          <a:prstGeom prst="rect">
            <a:avLst/>
          </a:prstGeom>
          <a:solidFill>
            <a:srgbClr val="FFFFFF"/>
          </a:solidFill>
          <a:ln w="57150">
            <a:solidFill>
              <a:schemeClr val="accent1"/>
            </a:solidFill>
            <a:miter lim="800000"/>
          </a:ln>
        </p:spPr>
        <p:txBody>
          <a:bodyPr/>
          <a:lstStyle/>
          <a:p>
            <a:pPr marL="0" indent="0">
              <a:buSzTx/>
              <a:buNone/>
              <a:defRPr sz="1800" b="1">
                <a:latin typeface="Abadi"/>
                <a:ea typeface="Abadi"/>
                <a:cs typeface="Abadi"/>
                <a:sym typeface="Abadi"/>
              </a:defRPr>
            </a:pPr>
            <a:r>
              <a:t>Nodular melanoma</a:t>
            </a:r>
          </a:p>
          <a:p>
            <a:pPr marL="0" indent="0">
              <a:buSzTx/>
              <a:buNone/>
              <a:defRPr sz="1800" b="1">
                <a:solidFill>
                  <a:srgbClr val="C00000"/>
                </a:solidFill>
              </a:defRPr>
            </a:pPr>
            <a:r>
              <a:t>Second most common: 15% to 30% cases</a:t>
            </a:r>
          </a:p>
          <a:p>
            <a:pPr marL="0" indent="0">
              <a:buSzTx/>
              <a:buNone/>
              <a:defRPr sz="1800" b="1"/>
            </a:pPr>
            <a:r>
              <a:t>. </a:t>
            </a:r>
            <a:r>
              <a:rPr>
                <a:solidFill>
                  <a:srgbClr val="C00000"/>
                </a:solidFill>
              </a:rPr>
              <a:t>Most aggressive type</a:t>
            </a:r>
          </a:p>
          <a:p>
            <a:pPr marL="0" indent="0">
              <a:buSzTx/>
              <a:buNone/>
              <a:defRPr sz="1800"/>
            </a:pPr>
            <a:r>
              <a:t> </a:t>
            </a:r>
            <a:r>
              <a:rPr>
                <a:latin typeface="Abadi"/>
                <a:ea typeface="Abadi"/>
                <a:cs typeface="Abadi"/>
                <a:sym typeface="Abadi"/>
              </a:rPr>
              <a:t>Typically do not arise from preexisting nevi</a:t>
            </a:r>
          </a:p>
          <a:p>
            <a:pPr marL="0" indent="0">
              <a:buSzTx/>
              <a:buNone/>
              <a:defRPr sz="1800">
                <a:latin typeface="Abadi"/>
                <a:ea typeface="Abadi"/>
                <a:cs typeface="Abadi"/>
                <a:sym typeface="Abadi"/>
              </a:defRPr>
            </a:pPr>
            <a:r>
              <a:t>. Men are affected twice as frequently as women</a:t>
            </a:r>
          </a:p>
          <a:p>
            <a:pPr marL="0" indent="0">
              <a:buSzTx/>
              <a:buNone/>
              <a:defRPr sz="1800">
                <a:latin typeface="Abadi"/>
                <a:ea typeface="Abadi"/>
                <a:cs typeface="Abadi"/>
                <a:sym typeface="Abadi"/>
              </a:defRPr>
            </a:pPr>
            <a:r>
              <a:t> Median age at diagnosis is 50 years</a:t>
            </a:r>
          </a:p>
          <a:p>
            <a:pPr marL="0" indent="0">
              <a:buSzTx/>
              <a:buNone/>
              <a:defRPr sz="1800">
                <a:latin typeface="Abadi"/>
                <a:ea typeface="Abadi"/>
                <a:cs typeface="Abadi"/>
                <a:sym typeface="Abadi"/>
              </a:defRPr>
            </a:pPr>
            <a:r>
              <a:t> No clear association with sunlight exposure</a:t>
            </a:r>
          </a:p>
          <a:p>
            <a:pPr>
              <a:defRPr sz="1800">
                <a:latin typeface="Abadi"/>
                <a:ea typeface="Abadi"/>
                <a:cs typeface="Abadi"/>
                <a:sym typeface="Abadi"/>
              </a:defRPr>
            </a:pPr>
            <a:r>
              <a:t>Resemble blood blisters or other non-cancerous lesions</a:t>
            </a:r>
          </a:p>
          <a:p>
            <a:pPr>
              <a:defRPr sz="1800">
                <a:latin typeface="Abadi"/>
                <a:ea typeface="Abadi"/>
                <a:cs typeface="Abadi"/>
                <a:sym typeface="Abadi"/>
              </a:defRPr>
            </a:pPr>
            <a:r>
              <a:t>Have regular, symmetrical borders</a:t>
            </a:r>
          </a:p>
          <a:p>
            <a:pPr marL="0" indent="0">
              <a:buSzTx/>
              <a:buNone/>
              <a:defRPr sz="1800">
                <a:latin typeface="Abadi"/>
                <a:ea typeface="Abadi"/>
                <a:cs typeface="Abadi"/>
                <a:sym typeface="Abadi"/>
              </a:defRPr>
            </a:pPr>
            <a:r>
              <a:t> They typically appear as blue/black papules, 1–2cm in diameter, and because they lack the horizontal growth phase, they tend to be sharply demarcated. Up to 5% are amelanotic</a:t>
            </a:r>
          </a:p>
          <a:p>
            <a:pPr marL="0" indent="0">
              <a:buSzTx/>
              <a:buNone/>
              <a:defRPr sz="1800">
                <a:latin typeface="Abadi"/>
                <a:ea typeface="Abadi"/>
                <a:cs typeface="Abadi"/>
                <a:sym typeface="Abadi"/>
              </a:defRPr>
            </a:pPr>
            <a:r>
              <a:t>Vertical growth phase is a hallmark feature; no radial growth</a:t>
            </a:r>
          </a:p>
        </p:txBody>
      </p:sp>
      <p:pic>
        <p:nvPicPr>
          <p:cNvPr id="434" name="صورة 1" descr="صورة 1"/>
          <p:cNvPicPr>
            <a:picLocks noChangeAspect="1"/>
          </p:cNvPicPr>
          <p:nvPr/>
        </p:nvPicPr>
        <p:blipFill>
          <a:blip r:embed="rId2"/>
          <a:srcRect b="52146"/>
          <a:stretch>
            <a:fillRect/>
          </a:stretch>
        </p:blipFill>
        <p:spPr>
          <a:xfrm>
            <a:off x="8204548" y="2087623"/>
            <a:ext cx="3987452" cy="4770377"/>
          </a:xfrm>
          <a:prstGeom prst="rect">
            <a:avLst/>
          </a:prstGeom>
          <a:ln w="12700">
            <a:miter lim="400000"/>
          </a:ln>
        </p:spPr>
      </p:pic>
      <p:pic>
        <p:nvPicPr>
          <p:cNvPr id="435" name="صورة 4" descr="صورة 4"/>
          <p:cNvPicPr>
            <a:picLocks noChangeAspect="1"/>
          </p:cNvPicPr>
          <p:nvPr/>
        </p:nvPicPr>
        <p:blipFill>
          <a:blip r:embed="rId3"/>
          <a:srcRect l="21370" t="38351" r="52945" b="32959"/>
          <a:stretch>
            <a:fillRect/>
          </a:stretch>
        </p:blipFill>
        <p:spPr>
          <a:xfrm>
            <a:off x="8204547" y="0"/>
            <a:ext cx="3131508" cy="1966586"/>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ontent Placeholder 2"/>
          <p:cNvSpPr txBox="1">
            <a:spLocks noGrp="1"/>
          </p:cNvSpPr>
          <p:nvPr>
            <p:ph type="body" sz="half" idx="1"/>
          </p:nvPr>
        </p:nvSpPr>
        <p:spPr>
          <a:xfrm>
            <a:off x="455113" y="316945"/>
            <a:ext cx="5875752" cy="5484238"/>
          </a:xfrm>
          <a:prstGeom prst="rect">
            <a:avLst/>
          </a:prstGeom>
          <a:solidFill>
            <a:srgbClr val="FFFFFF"/>
          </a:solidFill>
          <a:ln>
            <a:solidFill>
              <a:schemeClr val="accent1"/>
            </a:solidFill>
            <a:miter lim="800000"/>
          </a:ln>
        </p:spPr>
        <p:txBody>
          <a:bodyPr/>
          <a:lstStyle/>
          <a:p>
            <a:pPr marL="0" indent="0" defTabSz="896111">
              <a:lnSpc>
                <a:spcPct val="81000"/>
              </a:lnSpc>
              <a:spcBef>
                <a:spcPts val="900"/>
              </a:spcBef>
              <a:buSzTx/>
              <a:buNone/>
              <a:defRPr sz="1764" b="1">
                <a:latin typeface="Abadi"/>
                <a:ea typeface="Abadi"/>
                <a:cs typeface="Abadi"/>
                <a:sym typeface="Abadi"/>
              </a:defRPr>
            </a:pPr>
            <a:r>
              <a:t>Lentigo maligna melanoma (LMM)=</a:t>
            </a:r>
          </a:p>
          <a:p>
            <a:pPr marL="0" indent="0" defTabSz="896111">
              <a:lnSpc>
                <a:spcPct val="81000"/>
              </a:lnSpc>
              <a:spcBef>
                <a:spcPts val="900"/>
              </a:spcBef>
              <a:buSzTx/>
              <a:buNone/>
              <a:defRPr sz="1764">
                <a:latin typeface="Abadi"/>
                <a:ea typeface="Abadi"/>
                <a:cs typeface="Abadi"/>
                <a:sym typeface="Abadi"/>
              </a:defRPr>
            </a:pPr>
            <a:r>
              <a:t>Lentigo maligna=is an in situ cutaneous melanoma</a:t>
            </a:r>
          </a:p>
          <a:p>
            <a:pPr marL="0" indent="0" defTabSz="896111">
              <a:lnSpc>
                <a:spcPct val="81000"/>
              </a:lnSpc>
              <a:spcBef>
                <a:spcPts val="900"/>
              </a:spcBef>
              <a:buSzTx/>
              <a:buNone/>
              <a:defRPr sz="1764">
                <a:latin typeface="Abadi"/>
                <a:ea typeface="Abadi"/>
                <a:cs typeface="Abadi"/>
                <a:sym typeface="Abadi"/>
              </a:defRPr>
            </a:pPr>
            <a:r>
              <a:t>M that has invaded the dermis or beyond (i.e., that is no longer in situ), is known as lentigo maligna melanoma</a:t>
            </a:r>
          </a:p>
          <a:p>
            <a:pPr marL="0" indent="0" defTabSz="896111">
              <a:lnSpc>
                <a:spcPct val="81000"/>
              </a:lnSpc>
              <a:spcBef>
                <a:spcPts val="900"/>
              </a:spcBef>
              <a:buSzTx/>
              <a:buNone/>
              <a:defRPr sz="1764">
                <a:latin typeface="Abadi"/>
                <a:ea typeface="Abadi"/>
                <a:cs typeface="Abadi"/>
                <a:sym typeface="Abadi"/>
              </a:defRPr>
            </a:pPr>
            <a:r>
              <a:t>was previously also known as Hutchinson’s melanotic freckle</a:t>
            </a:r>
          </a:p>
          <a:p>
            <a:pPr marL="0" indent="0" defTabSz="896111">
              <a:lnSpc>
                <a:spcPct val="81000"/>
              </a:lnSpc>
              <a:spcBef>
                <a:spcPts val="900"/>
              </a:spcBef>
              <a:buSzTx/>
              <a:buNone/>
              <a:defRPr sz="1764">
                <a:latin typeface="Abadi"/>
                <a:ea typeface="Abadi"/>
                <a:cs typeface="Abadi"/>
                <a:sym typeface="Abadi"/>
              </a:defRPr>
            </a:pPr>
            <a:r>
              <a:t>They are positively correlated with prolonged, intense sun exposure, affecting </a:t>
            </a:r>
            <a:r>
              <a:rPr u="sng"/>
              <a:t>women</a:t>
            </a:r>
            <a:r>
              <a:t> more than men. They account for between 5% and 10% of MM. LMM are thought to have less metastatic potential than other variants as they take longer to enter a vertical growth phase. Nonetheless, when they have entered the vertical growth phase their metastatic potential is the same as any other melanoma.</a:t>
            </a:r>
          </a:p>
          <a:p>
            <a:pPr marL="0" indent="0" defTabSz="896111">
              <a:lnSpc>
                <a:spcPct val="81000"/>
              </a:lnSpc>
              <a:spcBef>
                <a:spcPts val="900"/>
              </a:spcBef>
              <a:buSzTx/>
              <a:buNone/>
              <a:defRPr sz="1764">
                <a:latin typeface="Abadi"/>
                <a:ea typeface="Abadi"/>
                <a:cs typeface="Abadi"/>
                <a:sym typeface="Abadi"/>
              </a:defRPr>
            </a:pPr>
            <a:r>
              <a:t> The median age at diagnosis is 70 years</a:t>
            </a:r>
          </a:p>
          <a:p>
            <a:pPr marL="0" indent="0" defTabSz="896111">
              <a:lnSpc>
                <a:spcPct val="81000"/>
              </a:lnSpc>
              <a:spcBef>
                <a:spcPts val="900"/>
              </a:spcBef>
              <a:buSzTx/>
              <a:buNone/>
              <a:defRPr sz="1764">
                <a:latin typeface="Abadi"/>
                <a:ea typeface="Abadi"/>
                <a:cs typeface="Abadi"/>
                <a:sym typeface="Abadi"/>
              </a:defRPr>
            </a:pPr>
            <a:r>
              <a:t>g. Usually greater than 3 cm in diameter; irregular, asymmetric with color</a:t>
            </a:r>
          </a:p>
          <a:p>
            <a:pPr marL="0" indent="0" defTabSz="896111">
              <a:lnSpc>
                <a:spcPct val="81000"/>
              </a:lnSpc>
              <a:spcBef>
                <a:spcPts val="900"/>
              </a:spcBef>
              <a:buSzTx/>
              <a:buNone/>
              <a:defRPr sz="1764">
                <a:latin typeface="Abadi"/>
                <a:ea typeface="Abadi"/>
                <a:cs typeface="Abadi"/>
                <a:sym typeface="Abadi"/>
              </a:defRPr>
            </a:pPr>
            <a:r>
              <a:t>variegation, areas of regression may appear hypopigmented.</a:t>
            </a:r>
          </a:p>
          <a:p>
            <a:pPr marL="0" indent="0" defTabSz="896111">
              <a:lnSpc>
                <a:spcPct val="81000"/>
              </a:lnSpc>
              <a:spcBef>
                <a:spcPts val="900"/>
              </a:spcBef>
              <a:buSzTx/>
              <a:buNone/>
              <a:defRPr sz="1764">
                <a:latin typeface="Abadi"/>
                <a:ea typeface="Abadi"/>
                <a:cs typeface="Abadi"/>
                <a:sym typeface="Abadi"/>
              </a:defRPr>
            </a:pPr>
            <a:r>
              <a:t>most common location is the cheek. </a:t>
            </a:r>
          </a:p>
        </p:txBody>
      </p:sp>
      <p:pic>
        <p:nvPicPr>
          <p:cNvPr id="438" name="صورة 3" descr="صورة 3"/>
          <p:cNvPicPr>
            <a:picLocks noChangeAspect="1"/>
          </p:cNvPicPr>
          <p:nvPr/>
        </p:nvPicPr>
        <p:blipFill>
          <a:blip r:embed="rId2"/>
          <a:srcRect l="47158" t="27752" r="27875" b="35517"/>
          <a:stretch>
            <a:fillRect/>
          </a:stretch>
        </p:blipFill>
        <p:spPr>
          <a:xfrm>
            <a:off x="7377830" y="1141724"/>
            <a:ext cx="4359058" cy="360564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ontent Placeholder 2"/>
          <p:cNvSpPr txBox="1">
            <a:spLocks noGrp="1"/>
          </p:cNvSpPr>
          <p:nvPr>
            <p:ph type="body" sz="half" idx="1"/>
          </p:nvPr>
        </p:nvSpPr>
        <p:spPr>
          <a:xfrm>
            <a:off x="299579" y="330133"/>
            <a:ext cx="10515601" cy="3126384"/>
          </a:xfrm>
          <a:prstGeom prst="rect">
            <a:avLst/>
          </a:prstGeom>
          <a:solidFill>
            <a:srgbClr val="FFFFFF"/>
          </a:solidFill>
          <a:ln w="38100">
            <a:solidFill>
              <a:schemeClr val="accent1"/>
            </a:solidFill>
            <a:miter lim="800000"/>
          </a:ln>
        </p:spPr>
        <p:txBody>
          <a:bodyPr/>
          <a:lstStyle/>
          <a:p>
            <a:pPr marL="0" indent="0" defTabSz="886968">
              <a:spcBef>
                <a:spcPts val="900"/>
              </a:spcBef>
              <a:buSzTx/>
              <a:buNone/>
              <a:defRPr sz="1746" b="1"/>
            </a:pPr>
            <a:r>
              <a:t>Acral lentiginous melanoma</a:t>
            </a:r>
          </a:p>
          <a:p>
            <a:pPr marL="0" indent="0" defTabSz="886968">
              <a:spcBef>
                <a:spcPts val="900"/>
              </a:spcBef>
              <a:buSzTx/>
              <a:buNone/>
              <a:defRPr sz="1746">
                <a:latin typeface="Abadi"/>
                <a:ea typeface="Abadi"/>
                <a:cs typeface="Abadi"/>
                <a:sym typeface="Abadi"/>
              </a:defRPr>
            </a:pPr>
            <a:r>
              <a:t>LM is the most common subtype of melanoma in darker skinned populations, </a:t>
            </a:r>
          </a:p>
          <a:p>
            <a:pPr marL="0" indent="0" defTabSz="886968">
              <a:spcBef>
                <a:spcPts val="900"/>
              </a:spcBef>
              <a:buSzTx/>
              <a:buNone/>
              <a:defRPr sz="1746">
                <a:latin typeface="Abadi"/>
                <a:ea typeface="Abadi"/>
                <a:cs typeface="Abadi"/>
                <a:sym typeface="Abadi"/>
              </a:defRPr>
            </a:pPr>
            <a:r>
              <a:t>affects the soles of feet and palms of hands. It is rare in white-skinned individuals (2–8% of MM) but more common in the Afro-Caribbean, Hispanic and Asian population (35–60%).</a:t>
            </a:r>
          </a:p>
          <a:p>
            <a:pPr marL="0" indent="0" defTabSz="886968">
              <a:spcBef>
                <a:spcPts val="900"/>
              </a:spcBef>
              <a:buSzTx/>
              <a:buNone/>
              <a:defRPr sz="1746">
                <a:latin typeface="Abadi"/>
                <a:ea typeface="Abadi"/>
                <a:cs typeface="Abadi"/>
                <a:sym typeface="Abadi"/>
              </a:defRPr>
            </a:pPr>
            <a:r>
              <a:t> It usually presents as a flat, irregular macule in later life. 25% are amelanotic and may mimic a fungal infection or pyogenic granuloma.</a:t>
            </a:r>
          </a:p>
          <a:p>
            <a:pPr marL="0" indent="0" defTabSz="886968">
              <a:spcBef>
                <a:spcPts val="900"/>
              </a:spcBef>
              <a:buSzTx/>
              <a:buNone/>
              <a:defRPr sz="1746">
                <a:latin typeface="Abadi"/>
                <a:ea typeface="Abadi"/>
                <a:cs typeface="Abadi"/>
                <a:sym typeface="Abadi"/>
              </a:defRPr>
            </a:pPr>
            <a:r>
              <a:t>d. Irregular pigmentation, large size (&gt;3 cm) common</a:t>
            </a:r>
          </a:p>
          <a:p>
            <a:pPr marL="0" indent="0" defTabSz="886968">
              <a:spcBef>
                <a:spcPts val="900"/>
              </a:spcBef>
              <a:buSzTx/>
              <a:buNone/>
              <a:defRPr sz="1746">
                <a:latin typeface="Abadi"/>
                <a:ea typeface="Abadi"/>
                <a:cs typeface="Abadi"/>
                <a:sym typeface="Abadi"/>
              </a:defRPr>
            </a:pPr>
            <a:r>
              <a:t>e. Most common site is great toe or thumb</a:t>
            </a:r>
          </a:p>
          <a:p>
            <a:pPr marL="0" indent="0" defTabSz="886968">
              <a:spcBef>
                <a:spcPts val="900"/>
              </a:spcBef>
              <a:buSzTx/>
              <a:buNone/>
              <a:defRPr sz="1746">
                <a:latin typeface="Abadi"/>
                <a:ea typeface="Abadi"/>
                <a:cs typeface="Abadi"/>
                <a:sym typeface="Abadi"/>
              </a:defRPr>
            </a:pPr>
            <a:r>
              <a:t>f. Long radial growth phase, transition to vertical growth phase occurs with high risk of metastasis.</a:t>
            </a:r>
          </a:p>
        </p:txBody>
      </p:sp>
      <p:pic>
        <p:nvPicPr>
          <p:cNvPr id="441" name="صورة 3" descr="صورة 3"/>
          <p:cNvPicPr>
            <a:picLocks noChangeAspect="1"/>
          </p:cNvPicPr>
          <p:nvPr/>
        </p:nvPicPr>
        <p:blipFill>
          <a:blip r:embed="rId2"/>
          <a:srcRect l="21884" t="39264" r="26747" b="20533"/>
          <a:stretch>
            <a:fillRect/>
          </a:stretch>
        </p:blipFill>
        <p:spPr>
          <a:xfrm>
            <a:off x="4822521" y="3665042"/>
            <a:ext cx="7220213" cy="3176894"/>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مربع نص 2"/>
          <p:cNvSpPr txBox="1"/>
          <p:nvPr/>
        </p:nvSpPr>
        <p:spPr>
          <a:xfrm>
            <a:off x="1077238" y="1163587"/>
            <a:ext cx="7324595" cy="2548891"/>
          </a:xfrm>
          <a:prstGeom prst="rect">
            <a:avLst/>
          </a:prstGeom>
          <a:solidFill>
            <a:srgbClr val="FFFFFF"/>
          </a:solidFill>
          <a:ln w="57150">
            <a:solidFill>
              <a:schemeClr val="accent1"/>
            </a:solidFill>
            <a:prstDash val="lgDash"/>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4400" b="1">
                <a:solidFill>
                  <a:srgbClr val="C00000"/>
                </a:solidFill>
                <a:latin typeface="Amasis MT Pro Light"/>
                <a:ea typeface="Amasis MT Pro Light"/>
                <a:cs typeface="Amasis MT Pro Light"/>
                <a:sym typeface="Amasis MT Pro Light"/>
              </a:defRPr>
            </a:pPr>
            <a:r>
              <a:t>Keep in mind </a:t>
            </a:r>
          </a:p>
          <a:p>
            <a:pPr algn="l">
              <a:defRPr sz="2800">
                <a:latin typeface="Amasis MT Pro Light"/>
                <a:ea typeface="Amasis MT Pro Light"/>
                <a:cs typeface="Amasis MT Pro Light"/>
                <a:sym typeface="Amasis MT Pro Light"/>
              </a:defRPr>
            </a:pPr>
            <a:r>
              <a:t>MM under the finger nail are usually SSM rather than ALM. For finger or toe nail lesions it is vital to biopsy the nail matrix, rather than just the pigment on the nail plate</a:t>
            </a:r>
          </a:p>
        </p:txBody>
      </p:sp>
      <p:pic>
        <p:nvPicPr>
          <p:cNvPr id="444" name="صورة 3" descr="صورة 3"/>
          <p:cNvPicPr>
            <a:picLocks noChangeAspect="1"/>
          </p:cNvPicPr>
          <p:nvPr/>
        </p:nvPicPr>
        <p:blipFill>
          <a:blip r:embed="rId2"/>
          <a:stretch>
            <a:fillRect/>
          </a:stretch>
        </p:blipFill>
        <p:spPr>
          <a:xfrm>
            <a:off x="8875994" y="1343283"/>
            <a:ext cx="2857501" cy="2133601"/>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صورة 1" descr="صورة 1"/>
          <p:cNvPicPr>
            <a:picLocks noChangeAspect="1"/>
          </p:cNvPicPr>
          <p:nvPr/>
        </p:nvPicPr>
        <p:blipFill>
          <a:blip r:embed="rId2"/>
          <a:stretch>
            <a:fillRect/>
          </a:stretch>
        </p:blipFill>
        <p:spPr>
          <a:xfrm>
            <a:off x="453663" y="1411049"/>
            <a:ext cx="11284674" cy="4035903"/>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Content Placeholder 2"/>
          <p:cNvSpPr txBox="1">
            <a:spLocks noGrp="1"/>
          </p:cNvSpPr>
          <p:nvPr>
            <p:ph type="body" sz="half" idx="1"/>
          </p:nvPr>
        </p:nvSpPr>
        <p:spPr>
          <a:xfrm>
            <a:off x="362210" y="1161198"/>
            <a:ext cx="4961353" cy="5221001"/>
          </a:xfrm>
          <a:prstGeom prst="rect">
            <a:avLst/>
          </a:prstGeom>
          <a:solidFill>
            <a:srgbClr val="FFFFFF"/>
          </a:solidFill>
          <a:ln>
            <a:solidFill>
              <a:schemeClr val="accent1"/>
            </a:solidFill>
            <a:miter lim="800000"/>
          </a:ln>
        </p:spPr>
        <p:txBody>
          <a:bodyPr/>
          <a:lstStyle/>
          <a:p>
            <a:pPr marL="0" indent="0">
              <a:buSzTx/>
              <a:buNone/>
              <a:defRPr sz="1800" b="1">
                <a:latin typeface="Amasis MT Pro Light"/>
                <a:ea typeface="Amasis MT Pro Light"/>
                <a:cs typeface="Amasis MT Pro Light"/>
                <a:sym typeface="Amasis MT Pro Light"/>
              </a:defRPr>
            </a:pPr>
            <a:r>
              <a:t>1. Mucosal melanoma</a:t>
            </a:r>
          </a:p>
          <a:p>
            <a:pPr>
              <a:defRPr sz="1800">
                <a:latin typeface="Amasis MT Pro Light"/>
                <a:ea typeface="Amasis MT Pro Light"/>
                <a:cs typeface="Amasis MT Pro Light"/>
                <a:sym typeface="Amasis MT Pro Light"/>
              </a:defRPr>
            </a:pPr>
            <a:r>
              <a:t>Mucosal melanomas represent &lt;2% of melanomasMelanoma of the mucous membranes most commonly presents in the oral cavity, oropharynx, nasopharynx, paranasal sinus, anus, rectum, and female genitalia. </a:t>
            </a:r>
          </a:p>
          <a:p>
            <a:pPr>
              <a:defRPr sz="1800">
                <a:latin typeface="Amasis MT Pro Light"/>
                <a:ea typeface="Amasis MT Pro Light"/>
                <a:cs typeface="Amasis MT Pro Light"/>
                <a:sym typeface="Amasis MT Pro Light"/>
              </a:defRPr>
            </a:pPr>
            <a:r>
              <a:t>Patients with this presentation have a worse prognosis (10% 5-year survival) </a:t>
            </a:r>
          </a:p>
          <a:p>
            <a:pPr>
              <a:defRPr sz="1800">
                <a:latin typeface="Amasis MT Pro Light"/>
                <a:ea typeface="Amasis MT Pro Light"/>
                <a:cs typeface="Amasis MT Pro Light"/>
                <a:sym typeface="Amasis MT Pro Light"/>
              </a:defRPr>
            </a:pPr>
            <a:r>
              <a:t>Management should be excision to negative margins, and radical resections should be avoided because the role of surgery is locoregional control, not cure. Generally speaking, lymph node dissection should be avoided because the benefit is unclear</a:t>
            </a:r>
          </a:p>
        </p:txBody>
      </p:sp>
      <p:sp>
        <p:nvSpPr>
          <p:cNvPr id="449" name="مربع نص 3"/>
          <p:cNvSpPr txBox="1"/>
          <p:nvPr/>
        </p:nvSpPr>
        <p:spPr>
          <a:xfrm>
            <a:off x="3355721" y="200905"/>
            <a:ext cx="6002473"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lnSpc>
                <a:spcPct val="90000"/>
              </a:lnSpc>
              <a:spcBef>
                <a:spcPts val="1000"/>
              </a:spcBef>
              <a:defRPr sz="2800" b="1">
                <a:latin typeface="Amasis MT Pro Light"/>
                <a:ea typeface="Amasis MT Pro Light"/>
                <a:cs typeface="Amasis MT Pro Light"/>
                <a:sym typeface="Amasis MT Pro Light"/>
              </a:defRPr>
            </a:lvl1pPr>
          </a:lstStyle>
          <a:p>
            <a:r>
              <a:t>Noncutaneous melanoma</a:t>
            </a:r>
          </a:p>
        </p:txBody>
      </p:sp>
      <p:sp>
        <p:nvSpPr>
          <p:cNvPr id="450" name="مربع نص 5"/>
          <p:cNvSpPr txBox="1"/>
          <p:nvPr/>
        </p:nvSpPr>
        <p:spPr>
          <a:xfrm>
            <a:off x="5639844" y="1161198"/>
            <a:ext cx="6093913" cy="4618991"/>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lnSpc>
                <a:spcPct val="90000"/>
              </a:lnSpc>
              <a:spcBef>
                <a:spcPts val="1000"/>
              </a:spcBef>
              <a:defRPr sz="1600" b="1">
                <a:latin typeface="Amasis MT Pro Light"/>
                <a:ea typeface="Amasis MT Pro Light"/>
                <a:cs typeface="Amasis MT Pro Light"/>
                <a:sym typeface="Amasis MT Pro Light"/>
              </a:defRPr>
            </a:pPr>
            <a:r>
              <a:t>2. Ocular melanoma</a:t>
            </a:r>
          </a:p>
          <a:p>
            <a:pPr marL="285750" indent="-285750" algn="l">
              <a:lnSpc>
                <a:spcPct val="90000"/>
              </a:lnSpc>
              <a:spcBef>
                <a:spcPts val="1000"/>
              </a:spcBef>
              <a:buSzPct val="100000"/>
              <a:buFont typeface="Arial"/>
              <a:buChar char="•"/>
              <a:defRPr sz="1600">
                <a:latin typeface="Amasis MT Pro Light"/>
                <a:ea typeface="Amasis MT Pro Light"/>
                <a:cs typeface="Amasis MT Pro Light"/>
                <a:sym typeface="Amasis MT Pro Light"/>
              </a:defRPr>
            </a:pPr>
            <a:r>
              <a:t>Represent 2% to 5% of melanomas (</a:t>
            </a:r>
            <a:r>
              <a:rPr>
                <a:solidFill>
                  <a:srgbClr val="C00000"/>
                </a:solidFill>
              </a:rPr>
              <a:t>most commonly noncutaneous   melanoma)</a:t>
            </a:r>
          </a:p>
          <a:p>
            <a:pPr marL="285750" indent="-285750" algn="l">
              <a:lnSpc>
                <a:spcPct val="90000"/>
              </a:lnSpc>
              <a:spcBef>
                <a:spcPts val="1000"/>
              </a:spcBef>
              <a:buSzPct val="100000"/>
              <a:buFont typeface="Arial"/>
              <a:buChar char="•"/>
              <a:defRPr sz="1600">
                <a:latin typeface="Amasis MT Pro Light"/>
                <a:ea typeface="Amasis MT Pro Light"/>
                <a:cs typeface="Amasis MT Pro Light"/>
                <a:sym typeface="Amasis MT Pro Light"/>
              </a:defRPr>
            </a:pPr>
            <a:r>
              <a:t>Interference with vision leads to earlier diagnosis.</a:t>
            </a:r>
          </a:p>
          <a:p>
            <a:pPr marL="285750" indent="-285750" algn="l">
              <a:lnSpc>
                <a:spcPct val="90000"/>
              </a:lnSpc>
              <a:spcBef>
                <a:spcPts val="1000"/>
              </a:spcBef>
              <a:buSzPct val="100000"/>
              <a:buFont typeface="Arial"/>
              <a:buChar char="•"/>
              <a:defRPr sz="1600">
                <a:latin typeface="Amasis MT Pro Light"/>
                <a:ea typeface="Amasis MT Pro Light"/>
                <a:cs typeface="Amasis MT Pro Light"/>
                <a:sym typeface="Amasis MT Pro Light"/>
              </a:defRPr>
            </a:pPr>
            <a:r>
              <a:t>Melanomas of iris are similar to cutaneous melanomas in genetics/behavior; melanomas of the posterior uvea act more like mucosal melanomas and have a worse prognosis.</a:t>
            </a:r>
          </a:p>
          <a:p>
            <a:pPr marL="285750" indent="-285750" algn="l">
              <a:lnSpc>
                <a:spcPct val="90000"/>
              </a:lnSpc>
              <a:spcBef>
                <a:spcPts val="1000"/>
              </a:spcBef>
              <a:buSzPct val="100000"/>
              <a:buFont typeface="Arial"/>
              <a:buChar char="•"/>
              <a:defRPr sz="1600">
                <a:latin typeface="Amasis MT Pro Light"/>
                <a:ea typeface="Amasis MT Pro Light"/>
                <a:cs typeface="Amasis MT Pro Light"/>
                <a:sym typeface="Amasis MT Pro Light"/>
              </a:defRPr>
            </a:pPr>
            <a:r>
              <a:t>treatment of this condition includes photocoagulation, partial resection, radiation, or enucleation.</a:t>
            </a:r>
          </a:p>
          <a:p>
            <a:pPr marL="285750" indent="-285750" algn="l">
              <a:lnSpc>
                <a:spcPct val="90000"/>
              </a:lnSpc>
              <a:spcBef>
                <a:spcPts val="1000"/>
              </a:spcBef>
              <a:buSzPct val="100000"/>
              <a:buFont typeface="Arial"/>
              <a:buChar char="•"/>
              <a:defRPr sz="1600">
                <a:latin typeface="Amasis MT Pro Light"/>
                <a:ea typeface="Amasis MT Pro Light"/>
                <a:cs typeface="Amasis MT Pro Light"/>
                <a:sym typeface="Amasis MT Pro Light"/>
              </a:defRPr>
            </a:pPr>
            <a:r>
              <a:t> Ocular melanomas exclusively metastasize to the liver and not regional lymph nodes, and some patients benefit from liver resection</a:t>
            </a:r>
          </a:p>
          <a:p>
            <a:pPr marL="285750" indent="-285750" algn="l">
              <a:lnSpc>
                <a:spcPct val="90000"/>
              </a:lnSpc>
              <a:spcBef>
                <a:spcPts val="1000"/>
              </a:spcBef>
              <a:buSzPct val="100000"/>
              <a:buFont typeface="Arial"/>
              <a:buChar char="•"/>
              <a:defRPr sz="1600">
                <a:latin typeface="Amasis MT Pro Light"/>
                <a:ea typeface="Amasis MT Pro Light"/>
                <a:cs typeface="Amasis MT Pro Light"/>
                <a:sym typeface="Amasis MT Pro Light"/>
              </a:defRPr>
            </a:pPr>
            <a:r>
              <a:t>. The eye has no lymphatic drainage; therefore, no nodal metastasis is seen</a:t>
            </a:r>
          </a:p>
          <a:p>
            <a:pPr marL="285750" indent="-285750" algn="l">
              <a:lnSpc>
                <a:spcPct val="90000"/>
              </a:lnSpc>
              <a:spcBef>
                <a:spcPts val="1000"/>
              </a:spcBef>
              <a:buSzPct val="100000"/>
              <a:buFont typeface="Arial"/>
              <a:buChar char="•"/>
              <a:defRPr sz="1600">
                <a:latin typeface="Amasis MT Pro Light"/>
                <a:ea typeface="Amasis MT Pro Light"/>
                <a:cs typeface="Amasis MT Pro Light"/>
                <a:sym typeface="Amasis MT Pro Light"/>
              </a:defRPr>
            </a:pPr>
            <a:r>
              <a:t>The liver is the main site of metastatic disease</a:t>
            </a:r>
          </a:p>
          <a:p>
            <a:pPr marL="285750" indent="-285750" algn="l">
              <a:lnSpc>
                <a:spcPct val="90000"/>
              </a:lnSpc>
              <a:spcBef>
                <a:spcPts val="1000"/>
              </a:spcBef>
              <a:buSzPct val="100000"/>
              <a:buFont typeface="Arial"/>
              <a:buChar char="•"/>
              <a:defRPr sz="1600">
                <a:latin typeface="Amasis MT Pro Light"/>
                <a:ea typeface="Amasis MT Pro Light"/>
                <a:cs typeface="Amasis MT Pro Light"/>
                <a:sym typeface="Amasis MT Pro Light"/>
              </a:defRPr>
            </a:pPr>
            <a:r>
              <a:t>Treatment is by enucleation</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ontent Placeholder 2"/>
          <p:cNvSpPr txBox="1">
            <a:spLocks noGrp="1"/>
          </p:cNvSpPr>
          <p:nvPr>
            <p:ph type="body" idx="1"/>
          </p:nvPr>
        </p:nvSpPr>
        <p:spPr>
          <a:xfrm>
            <a:off x="838200" y="692726"/>
            <a:ext cx="10515600" cy="5484238"/>
          </a:xfrm>
          <a:prstGeom prst="rect">
            <a:avLst/>
          </a:prstGeom>
        </p:spPr>
        <p:txBody>
          <a:bodyPr/>
          <a:lstStyle/>
          <a:p>
            <a:pPr marL="0" indent="0">
              <a:buSzTx/>
              <a:buNone/>
              <a:defRPr sz="1800" b="1">
                <a:latin typeface="Abadi"/>
                <a:ea typeface="Abadi"/>
                <a:cs typeface="Abadi"/>
                <a:sym typeface="Abadi"/>
              </a:defRPr>
            </a:pPr>
            <a:r>
              <a:t>Melanoma with an unknown primary</a:t>
            </a:r>
          </a:p>
          <a:p>
            <a:pPr marL="0" indent="0">
              <a:buSzTx/>
              <a:buNone/>
              <a:defRPr sz="1800">
                <a:latin typeface="Abadi"/>
                <a:ea typeface="Abadi"/>
                <a:cs typeface="Abadi"/>
                <a:sym typeface="Abadi"/>
              </a:defRPr>
            </a:pPr>
            <a:r>
              <a:t>1. Represent 3% of melanomas</a:t>
            </a:r>
          </a:p>
          <a:p>
            <a:pPr marL="0" indent="0">
              <a:buSzTx/>
              <a:buNone/>
              <a:defRPr sz="1800">
                <a:latin typeface="Abadi"/>
                <a:ea typeface="Abadi"/>
                <a:cs typeface="Abadi"/>
                <a:sym typeface="Abadi"/>
              </a:defRPr>
            </a:pPr>
            <a:r>
              <a:t>2. Diagnosis is by exclusion</a:t>
            </a:r>
          </a:p>
          <a:p>
            <a:pPr marL="0" indent="0">
              <a:buSzTx/>
              <a:buNone/>
              <a:defRPr sz="1800">
                <a:latin typeface="Abadi"/>
                <a:ea typeface="Abadi"/>
                <a:cs typeface="Abadi"/>
                <a:sym typeface="Abadi"/>
              </a:defRPr>
            </a:pPr>
            <a:r>
              <a:t>3. Nodal metastases are the most common presentation</a:t>
            </a:r>
          </a:p>
          <a:p>
            <a:pPr marL="0" indent="0">
              <a:buSzTx/>
              <a:buNone/>
              <a:defRPr sz="1800">
                <a:latin typeface="Abadi"/>
                <a:ea typeface="Abadi"/>
                <a:cs typeface="Abadi"/>
                <a:sym typeface="Abadi"/>
              </a:defRPr>
            </a:pPr>
            <a:r>
              <a:t>4. Prognosis is similar to metastatic melanomas with a known primary.</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Title 1"/>
          <p:cNvSpPr txBox="1">
            <a:spLocks noGrp="1"/>
          </p:cNvSpPr>
          <p:nvPr>
            <p:ph type="title"/>
          </p:nvPr>
        </p:nvSpPr>
        <p:spPr>
          <a:xfrm>
            <a:off x="838200" y="0"/>
            <a:ext cx="10515600" cy="1325563"/>
          </a:xfrm>
          <a:prstGeom prst="rect">
            <a:avLst/>
          </a:prstGeom>
        </p:spPr>
        <p:txBody>
          <a:bodyPr/>
          <a:lstStyle>
            <a:lvl1pPr>
              <a:defRPr b="1">
                <a:latin typeface="Abadi Extra Light"/>
                <a:ea typeface="Abadi Extra Light"/>
                <a:cs typeface="Abadi Extra Light"/>
                <a:sym typeface="Abadi Extra Light"/>
              </a:defRPr>
            </a:lvl1pPr>
          </a:lstStyle>
          <a:p>
            <a:r>
              <a:t>Diagnosis and staging of melanoma</a:t>
            </a:r>
          </a:p>
        </p:txBody>
      </p:sp>
      <p:sp>
        <p:nvSpPr>
          <p:cNvPr id="455" name="Content Placeholder 2"/>
          <p:cNvSpPr txBox="1">
            <a:spLocks noGrp="1"/>
          </p:cNvSpPr>
          <p:nvPr>
            <p:ph type="body" idx="1"/>
          </p:nvPr>
        </p:nvSpPr>
        <p:spPr>
          <a:xfrm>
            <a:off x="700413" y="1325563"/>
            <a:ext cx="10515601" cy="4351338"/>
          </a:xfrm>
          <a:prstGeom prst="rect">
            <a:avLst/>
          </a:prstGeom>
        </p:spPr>
        <p:txBody>
          <a:bodyPr/>
          <a:lstStyle/>
          <a:p>
            <a:pPr marL="0" indent="0">
              <a:buSzTx/>
              <a:buNone/>
              <a:defRPr sz="1800"/>
            </a:pPr>
            <a:r>
              <a:t>A</a:t>
            </a:r>
            <a:r>
              <a:rPr>
                <a:latin typeface="Abadi Extra Light"/>
                <a:ea typeface="Abadi Extra Light"/>
                <a:cs typeface="Abadi Extra Light"/>
                <a:sym typeface="Abadi Extra Light"/>
              </a:rPr>
              <a:t>. </a:t>
            </a:r>
            <a:r>
              <a:rPr b="1">
                <a:latin typeface="Abadi Extra Light"/>
                <a:ea typeface="Abadi Extra Light"/>
                <a:cs typeface="Abadi Extra Light"/>
                <a:sym typeface="Abadi Extra Light"/>
              </a:rPr>
              <a:t>Physical examination is only 60% to 80% sensitive for diagnosing melanoma.</a:t>
            </a:r>
          </a:p>
          <a:p>
            <a:pPr marL="0" indent="0">
              <a:buSzTx/>
              <a:buNone/>
              <a:defRPr sz="1800">
                <a:latin typeface="Abadi Extra Light"/>
                <a:ea typeface="Abadi Extra Light"/>
                <a:cs typeface="Abadi Extra Light"/>
                <a:sym typeface="Abadi Extra Light"/>
              </a:defRPr>
            </a:pPr>
            <a:r>
              <a:t>Full-body photography to monitor atypical nevi may increase sensitivity.</a:t>
            </a:r>
          </a:p>
          <a:p>
            <a:pPr marL="0" indent="0">
              <a:buSzTx/>
              <a:buNone/>
              <a:defRPr sz="1800">
                <a:latin typeface="Abadi Extra Light"/>
                <a:ea typeface="Abadi Extra Light"/>
                <a:cs typeface="Abadi Extra Light"/>
                <a:sym typeface="Abadi Extra Light"/>
              </a:defRPr>
            </a:pPr>
            <a:r>
              <a:t>B. </a:t>
            </a:r>
            <a:r>
              <a:rPr b="1"/>
              <a:t>Common clinical features of melanoma lesions: (ABCDE)</a:t>
            </a:r>
          </a:p>
          <a:p>
            <a:pPr marL="0" indent="0">
              <a:buSzTx/>
              <a:buNone/>
              <a:defRPr sz="1800">
                <a:latin typeface="Abadi Extra Light"/>
                <a:ea typeface="Abadi Extra Light"/>
                <a:cs typeface="Abadi Extra Light"/>
                <a:sym typeface="Abadi Extra Light"/>
              </a:defRPr>
            </a:pPr>
            <a:r>
              <a:t>1. Asymmetry</a:t>
            </a:r>
          </a:p>
          <a:p>
            <a:pPr marL="0" indent="0">
              <a:buSzTx/>
              <a:buNone/>
              <a:defRPr sz="1800">
                <a:latin typeface="Abadi Extra Light"/>
                <a:ea typeface="Abadi Extra Light"/>
                <a:cs typeface="Abadi Extra Light"/>
                <a:sym typeface="Abadi Extra Light"/>
              </a:defRPr>
            </a:pPr>
            <a:r>
              <a:t>2. Border irregularity</a:t>
            </a:r>
          </a:p>
          <a:p>
            <a:pPr marL="0" indent="0">
              <a:buSzTx/>
              <a:buNone/>
              <a:defRPr sz="1800">
                <a:latin typeface="Abadi Extra Light"/>
                <a:ea typeface="Abadi Extra Light"/>
                <a:cs typeface="Abadi Extra Light"/>
                <a:sym typeface="Abadi Extra Light"/>
              </a:defRPr>
            </a:pPr>
            <a:r>
              <a:t>3. Color variation</a:t>
            </a:r>
          </a:p>
          <a:p>
            <a:pPr marL="0" indent="0">
              <a:buSzTx/>
              <a:buNone/>
              <a:defRPr sz="1800">
                <a:latin typeface="Abadi Extra Light"/>
                <a:ea typeface="Abadi Extra Light"/>
                <a:cs typeface="Abadi Extra Light"/>
                <a:sym typeface="Abadi Extra Light"/>
              </a:defRPr>
            </a:pPr>
            <a:r>
              <a:t>4. Diameter &gt;6 mm</a:t>
            </a:r>
          </a:p>
          <a:p>
            <a:pPr marL="0" indent="0">
              <a:buSzTx/>
              <a:buNone/>
              <a:defRPr sz="1800">
                <a:latin typeface="Abadi Extra Light"/>
                <a:ea typeface="Abadi Extra Light"/>
                <a:cs typeface="Abadi Extra Light"/>
                <a:sym typeface="Abadi Extra Light"/>
              </a:defRPr>
            </a:pPr>
            <a:r>
              <a:t>5. Enlarging/evolving lesion</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ontent Placeholder 2"/>
          <p:cNvSpPr txBox="1">
            <a:spLocks noGrp="1"/>
          </p:cNvSpPr>
          <p:nvPr>
            <p:ph type="body" sz="quarter" idx="1"/>
          </p:nvPr>
        </p:nvSpPr>
        <p:spPr>
          <a:xfrm>
            <a:off x="838200" y="-1"/>
            <a:ext cx="10515600" cy="1271963"/>
          </a:xfrm>
          <a:prstGeom prst="rect">
            <a:avLst/>
          </a:prstGeom>
        </p:spPr>
        <p:txBody>
          <a:bodyPr/>
          <a:lstStyle/>
          <a:p>
            <a:pPr marL="0" indent="0">
              <a:buSzTx/>
              <a:buNone/>
              <a:defRPr sz="2400" b="1">
                <a:latin typeface="Abadi Extra Light"/>
                <a:ea typeface="Abadi Extra Light"/>
                <a:cs typeface="Abadi Extra Light"/>
                <a:sym typeface="Abadi Extra Light"/>
              </a:defRPr>
            </a:pPr>
            <a:r>
              <a:t>Diagnosis of primary melanoma is made by histologic analysis of full-thickness</a:t>
            </a:r>
          </a:p>
          <a:p>
            <a:pPr marL="0" indent="0">
              <a:buSzTx/>
              <a:buNone/>
              <a:defRPr sz="2400" b="1">
                <a:latin typeface="Abadi Extra Light"/>
                <a:ea typeface="Abadi Extra Light"/>
                <a:cs typeface="Abadi Extra Light"/>
                <a:sym typeface="Abadi Extra Light"/>
              </a:defRPr>
            </a:pPr>
            <a:r>
              <a:t>biopsy specimens</a:t>
            </a:r>
          </a:p>
        </p:txBody>
      </p:sp>
      <p:sp>
        <p:nvSpPr>
          <p:cNvPr id="458" name="مربع نص 3"/>
          <p:cNvSpPr txBox="1"/>
          <p:nvPr/>
        </p:nvSpPr>
        <p:spPr>
          <a:xfrm>
            <a:off x="320979" y="933136"/>
            <a:ext cx="11278121" cy="5689763"/>
          </a:xfrm>
          <a:prstGeom prst="rect">
            <a:avLst/>
          </a:prstGeom>
          <a:solidFill>
            <a:srgbClr val="FFFFFF"/>
          </a:solidFill>
          <a:ln w="762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lgn="l">
              <a:lnSpc>
                <a:spcPct val="90000"/>
              </a:lnSpc>
              <a:spcBef>
                <a:spcPts val="1000"/>
              </a:spcBef>
              <a:buSzPct val="100000"/>
              <a:buFont typeface="Arial"/>
              <a:buChar char="•"/>
              <a:defRPr sz="1600"/>
            </a:pPr>
            <a:r>
              <a:rPr sz="1400"/>
              <a:t> </a:t>
            </a:r>
            <a:r>
              <a:rPr sz="1600">
                <a:latin typeface="Abadi Extra Light"/>
                <a:ea typeface="Abadi Extra Light"/>
                <a:cs typeface="Abadi Extra Light"/>
                <a:sym typeface="Abadi Extra Light"/>
              </a:rPr>
              <a:t>Excisional biopsy is preferred for lesions </a:t>
            </a:r>
            <a:r>
              <a:rPr sz="1600" b="1">
                <a:solidFill>
                  <a:srgbClr val="C00000"/>
                </a:solidFill>
                <a:latin typeface="Abadi Extra Light"/>
                <a:ea typeface="Abadi Extra Light"/>
                <a:cs typeface="Abadi Extra Light"/>
                <a:sym typeface="Abadi Extra Light"/>
              </a:rPr>
              <a:t>&lt;1.5 cm in diameter</a:t>
            </a:r>
            <a:r>
              <a:rPr sz="1600">
                <a:latin typeface="Abadi Extra Light"/>
                <a:ea typeface="Abadi Extra Light"/>
                <a:cs typeface="Abadi Extra Light"/>
                <a:sym typeface="Abadi Extra Light"/>
              </a:rPr>
              <a:t>. If possible,</a:t>
            </a:r>
          </a:p>
          <a:p>
            <a:pPr algn="l">
              <a:lnSpc>
                <a:spcPct val="90000"/>
              </a:lnSpc>
              <a:spcBef>
                <a:spcPts val="1000"/>
              </a:spcBef>
              <a:defRPr>
                <a:latin typeface="Abadi Extra Light"/>
                <a:ea typeface="Abadi Extra Light"/>
                <a:cs typeface="Abadi Extra Light"/>
                <a:sym typeface="Abadi Extra Light"/>
              </a:defRPr>
            </a:pPr>
            <a:r>
              <a:rPr sz="1600"/>
              <a:t>excise lesion with 1- to 3-mm margins.</a:t>
            </a:r>
          </a:p>
          <a:p>
            <a:pPr algn="l">
              <a:lnSpc>
                <a:spcPct val="90000"/>
              </a:lnSpc>
              <a:spcBef>
                <a:spcPts val="1000"/>
              </a:spcBef>
              <a:defRPr>
                <a:latin typeface="Abadi Extra Light"/>
                <a:ea typeface="Abadi Extra Light"/>
                <a:cs typeface="Abadi Extra Light"/>
                <a:sym typeface="Abadi Extra Light"/>
              </a:defRPr>
            </a:pPr>
            <a:endParaRPr sz="1600"/>
          </a:p>
          <a:p>
            <a:pPr marL="285750" indent="-285750" algn="l">
              <a:lnSpc>
                <a:spcPct val="90000"/>
              </a:lnSpc>
              <a:spcBef>
                <a:spcPts val="1000"/>
              </a:spcBef>
              <a:buSzPct val="100000"/>
              <a:buFont typeface="Arial"/>
              <a:buChar char="•"/>
              <a:defRPr>
                <a:latin typeface="Abadi Extra Light"/>
                <a:ea typeface="Abadi Extra Light"/>
                <a:cs typeface="Abadi Extra Light"/>
                <a:sym typeface="Abadi Extra Light"/>
              </a:defRPr>
            </a:pPr>
            <a:r>
              <a:rPr sz="1600"/>
              <a:t> Incisional biopsy is appropriate when suspicion is low, the lesion is large</a:t>
            </a:r>
          </a:p>
          <a:p>
            <a:pPr algn="l">
              <a:lnSpc>
                <a:spcPct val="90000"/>
              </a:lnSpc>
              <a:spcBef>
                <a:spcPts val="1000"/>
              </a:spcBef>
              <a:defRPr>
                <a:latin typeface="Abadi Extra Light"/>
                <a:ea typeface="Abadi Extra Light"/>
                <a:cs typeface="Abadi Extra Light"/>
                <a:sym typeface="Abadi Extra Light"/>
              </a:defRPr>
            </a:pPr>
            <a:r>
              <a:rPr sz="1600"/>
              <a:t>(&gt;1.5 cm) or is located in a potentially disfiguring area (face, hands, and feet),</a:t>
            </a:r>
          </a:p>
          <a:p>
            <a:pPr algn="l">
              <a:lnSpc>
                <a:spcPct val="90000"/>
              </a:lnSpc>
              <a:spcBef>
                <a:spcPts val="1000"/>
              </a:spcBef>
              <a:defRPr>
                <a:latin typeface="Abadi Extra Light"/>
                <a:ea typeface="Abadi Extra Light"/>
                <a:cs typeface="Abadi Extra Light"/>
                <a:sym typeface="Abadi Extra Light"/>
              </a:defRPr>
            </a:pPr>
            <a:r>
              <a:rPr sz="1600"/>
              <a:t>or when it is impractical to perform complete excision. Incisional biopsy does</a:t>
            </a:r>
          </a:p>
          <a:p>
            <a:pPr algn="l">
              <a:lnSpc>
                <a:spcPct val="90000"/>
              </a:lnSpc>
              <a:spcBef>
                <a:spcPts val="1000"/>
              </a:spcBef>
              <a:defRPr>
                <a:latin typeface="Abadi Extra Light"/>
                <a:ea typeface="Abadi Extra Light"/>
                <a:cs typeface="Abadi Extra Light"/>
                <a:sym typeface="Abadi Extra Light"/>
              </a:defRPr>
            </a:pPr>
            <a:r>
              <a:rPr sz="1600"/>
              <a:t>not increase risk of metastasis or affect patient survival.</a:t>
            </a:r>
          </a:p>
          <a:p>
            <a:pPr marL="285750" indent="-285750" algn="l">
              <a:lnSpc>
                <a:spcPct val="90000"/>
              </a:lnSpc>
              <a:spcBef>
                <a:spcPts val="1000"/>
              </a:spcBef>
              <a:buSzPct val="100000"/>
              <a:buFont typeface="Arial"/>
              <a:buChar char="•"/>
              <a:defRPr>
                <a:latin typeface="Abadi Extra Light"/>
                <a:ea typeface="Abadi Extra Light"/>
                <a:cs typeface="Abadi Extra Light"/>
                <a:sym typeface="Abadi Extra Light"/>
              </a:defRPr>
            </a:pPr>
            <a:r>
              <a:rPr sz="1600"/>
              <a:t>Permanent sectioning is used to determine tumor thickness</a:t>
            </a:r>
          </a:p>
          <a:p>
            <a:pPr marL="285750" indent="-285750" algn="l">
              <a:lnSpc>
                <a:spcPct val="90000"/>
              </a:lnSpc>
              <a:spcBef>
                <a:spcPts val="1000"/>
              </a:spcBef>
              <a:buSzPct val="100000"/>
              <a:buFont typeface="Arial"/>
              <a:buChar char="•"/>
              <a:defRPr>
                <a:latin typeface="Abadi Extra Light"/>
                <a:ea typeface="Abadi Extra Light"/>
                <a:cs typeface="Abadi Extra Light"/>
                <a:sym typeface="Abadi Extra Light"/>
              </a:defRPr>
            </a:pPr>
            <a:r>
              <a:rPr sz="1600"/>
              <a:t>Avoid shave biopsies, since they forfeit the ability to stage the lesion based</a:t>
            </a:r>
          </a:p>
          <a:p>
            <a:pPr algn="l">
              <a:lnSpc>
                <a:spcPct val="90000"/>
              </a:lnSpc>
              <a:spcBef>
                <a:spcPts val="1000"/>
              </a:spcBef>
              <a:defRPr>
                <a:latin typeface="Abadi Extra Light"/>
                <a:ea typeface="Abadi Extra Light"/>
                <a:cs typeface="Abadi Extra Light"/>
                <a:sym typeface="Abadi Extra Light"/>
              </a:defRPr>
            </a:pPr>
            <a:r>
              <a:rPr sz="1600"/>
              <a:t>on thicken</a:t>
            </a:r>
          </a:p>
          <a:p>
            <a:pPr marL="285750" indent="-285750" algn="l">
              <a:lnSpc>
                <a:spcPct val="90000"/>
              </a:lnSpc>
              <a:spcBef>
                <a:spcPts val="1000"/>
              </a:spcBef>
              <a:buSzPct val="100000"/>
              <a:buFont typeface="Arial"/>
              <a:buChar char="•"/>
              <a:defRPr>
                <a:latin typeface="Abadi Extra Light"/>
                <a:ea typeface="Abadi Extra Light"/>
                <a:cs typeface="Abadi Extra Light"/>
                <a:sym typeface="Abadi Extra Light"/>
              </a:defRPr>
            </a:pPr>
            <a:r>
              <a:rPr sz="1600"/>
              <a:t>Clinically suspicious lymph nodes should undergo fine-needle aspiration (FNAss</a:t>
            </a:r>
          </a:p>
          <a:p>
            <a:pPr marL="342900" indent="-342900" algn="l">
              <a:buSzPct val="100000"/>
              <a:buFont typeface="Arial"/>
              <a:buChar char="•"/>
              <a:defRPr>
                <a:latin typeface="Abadi Extra Light"/>
                <a:ea typeface="Abadi Extra Light"/>
                <a:cs typeface="Abadi Extra Light"/>
                <a:sym typeface="Abadi Extra Light"/>
              </a:defRPr>
            </a:pPr>
            <a:r>
              <a:rPr sz="1600"/>
              <a:t>Orientation of biopsy incisions should also take definitive surgical therapy</a:t>
            </a:r>
          </a:p>
          <a:p>
            <a:pPr algn="l">
              <a:defRPr>
                <a:latin typeface="Abadi Extra Light"/>
                <a:ea typeface="Abadi Extra Light"/>
                <a:cs typeface="Abadi Extra Light"/>
                <a:sym typeface="Abadi Extra Light"/>
              </a:defRPr>
            </a:pPr>
            <a:r>
              <a:rPr sz="1600"/>
              <a:t>into consideration.</a:t>
            </a:r>
          </a:p>
          <a:p>
            <a:pPr marL="342900" indent="-342900" algn="l">
              <a:buSzPct val="100000"/>
              <a:buFont typeface="Arial"/>
              <a:buChar char="•"/>
              <a:defRPr>
                <a:latin typeface="Abadi Extra Light"/>
                <a:ea typeface="Abadi Extra Light"/>
                <a:cs typeface="Abadi Extra Light"/>
                <a:sym typeface="Abadi Extra Light"/>
              </a:defRPr>
            </a:pPr>
            <a:r>
              <a:rPr sz="1600"/>
              <a:t> Extremity biopsies should use longitudinal incisions.</a:t>
            </a:r>
          </a:p>
          <a:p>
            <a:pPr marL="342900" indent="-342900" algn="l">
              <a:buSzPct val="100000"/>
              <a:buFont typeface="Arial"/>
              <a:buChar char="•"/>
              <a:defRPr>
                <a:latin typeface="Abadi Extra Light"/>
                <a:ea typeface="Abadi Extra Light"/>
                <a:cs typeface="Abadi Extra Light"/>
                <a:sym typeface="Abadi Extra Light"/>
              </a:defRPr>
            </a:pPr>
            <a:r>
              <a:rPr sz="1600"/>
              <a:t> Transverse incisions are sometimes preferable for preventing contractures</a:t>
            </a:r>
          </a:p>
          <a:p>
            <a:pPr algn="l">
              <a:defRPr>
                <a:latin typeface="Abadi Extra Light"/>
                <a:ea typeface="Abadi Extra Light"/>
                <a:cs typeface="Abadi Extra Light"/>
                <a:sym typeface="Abadi Extra Light"/>
              </a:defRPr>
            </a:pPr>
            <a:r>
              <a:rPr sz="1600"/>
              <a:t>over joints.</a:t>
            </a:r>
          </a:p>
          <a:p>
            <a:pPr marL="342900" indent="-342900" algn="l">
              <a:buSzPct val="100000"/>
              <a:buFont typeface="Arial"/>
              <a:buChar char="•"/>
              <a:defRPr>
                <a:latin typeface="Abadi Extra Light"/>
                <a:ea typeface="Abadi Extra Light"/>
                <a:cs typeface="Abadi Extra Light"/>
                <a:sym typeface="Abadi Extra Light"/>
              </a:defRPr>
            </a:pPr>
            <a:r>
              <a:rPr sz="1600"/>
              <a:t> Head and neck incisions should be placed within relaxed skin tension lines,</a:t>
            </a:r>
          </a:p>
          <a:p>
            <a:pPr algn="l">
              <a:defRPr>
                <a:latin typeface="Abadi Extra Light"/>
                <a:ea typeface="Abadi Extra Light"/>
                <a:cs typeface="Abadi Extra Light"/>
                <a:sym typeface="Abadi Extra Light"/>
              </a:defRPr>
            </a:pPr>
            <a:r>
              <a:rPr sz="1600"/>
              <a:t>keeping facial aesthetic units in mind.</a:t>
            </a:r>
          </a:p>
        </p:txBody>
      </p:sp>
      <p:sp>
        <p:nvSpPr>
          <p:cNvPr id="459" name="مربع نص 5"/>
          <p:cNvSpPr txBox="1"/>
          <p:nvPr/>
        </p:nvSpPr>
        <p:spPr>
          <a:xfrm>
            <a:off x="8397656" y="4214532"/>
            <a:ext cx="2956144" cy="1926591"/>
          </a:xfrm>
          <a:prstGeom prst="rect">
            <a:avLst/>
          </a:prstGeom>
          <a:gradFill>
            <a:gsLst>
              <a:gs pos="0">
                <a:schemeClr val="accent1">
                  <a:hueOff val="276587"/>
                  <a:satOff val="-4887"/>
                  <a:lumOff val="24576"/>
                </a:schemeClr>
              </a:gs>
              <a:gs pos="50000">
                <a:srgbClr val="98AAD9"/>
              </a:gs>
              <a:gs pos="100000">
                <a:schemeClr val="accent1">
                  <a:hueOff val="258141"/>
                  <a:satOff val="-1314"/>
                  <a:lumOff val="16637"/>
                </a:schemeClr>
              </a:gs>
            </a:gsLst>
            <a:lin ang="5400000"/>
          </a:gradFill>
          <a:ln w="635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defRPr sz="2000">
                <a:latin typeface="Abadi Extra Light"/>
                <a:ea typeface="Abadi Extra Light"/>
                <a:cs typeface="Abadi Extra Light"/>
                <a:sym typeface="Abadi Extra Light"/>
              </a:defRPr>
            </a:lvl1pPr>
          </a:lstStyle>
          <a:p>
            <a:r>
              <a:rPr dirty="0"/>
              <a:t>Do not cauterize or freeze the specimen: Tissue destruction makes impossible to evaluate thickness and margins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ym typeface="+mn-ea"/>
              </a:rPr>
              <a:t>Skin malignancies</a:t>
            </a:r>
            <a:endParaRPr lang="en-US"/>
          </a:p>
        </p:txBody>
      </p:sp>
      <p:sp>
        <p:nvSpPr>
          <p:cNvPr id="3" name="Content Placeholder 2"/>
          <p:cNvSpPr>
            <a:spLocks noGrp="1"/>
          </p:cNvSpPr>
          <p:nvPr>
            <p:ph idx="1"/>
          </p:nvPr>
        </p:nvSpPr>
        <p:spPr/>
        <p:txBody>
          <a:bodyPr/>
          <a:lstStyle/>
          <a:p>
            <a:pPr marL="0" indent="0">
              <a:buNone/>
            </a:pPr>
            <a:r>
              <a:rPr lang="en-US" dirty="0">
                <a:sym typeface="+mn-ea"/>
              </a:rPr>
              <a:t>A. Generally grouped into three types (listed from most common to least)</a:t>
            </a:r>
            <a:endParaRPr lang="en-US" dirty="0"/>
          </a:p>
          <a:p>
            <a:pPr marL="0" indent="0">
              <a:buNone/>
            </a:pPr>
            <a:r>
              <a:rPr lang="it-IT" b="1" dirty="0">
                <a:sym typeface="+mn-ea"/>
              </a:rPr>
              <a:t>B. Basal cell carcinoma (BCC)</a:t>
            </a:r>
            <a:endParaRPr lang="it-IT" b="1" dirty="0"/>
          </a:p>
          <a:p>
            <a:pPr marL="0" indent="0">
              <a:buNone/>
            </a:pPr>
            <a:r>
              <a:rPr lang="en-US" b="1" dirty="0">
                <a:sym typeface="+mn-ea"/>
              </a:rPr>
              <a:t>C. Squamous cell carcinoma (SCC)</a:t>
            </a:r>
            <a:endParaRPr lang="en-US" b="1" dirty="0"/>
          </a:p>
          <a:p>
            <a:pPr marL="0" indent="0">
              <a:buNone/>
            </a:pPr>
            <a:r>
              <a:rPr lang="en-US" b="1" dirty="0">
                <a:sym typeface="+mn-ea"/>
              </a:rPr>
              <a:t>D. Melanoma</a:t>
            </a:r>
            <a:endParaRPr lang="en-US" b="1" dirty="0"/>
          </a:p>
          <a:p>
            <a:pPr marL="0" indent="0">
              <a:buNone/>
            </a:pPr>
            <a:r>
              <a:rPr lang="en-US" b="1" dirty="0"/>
              <a:t>E.Merkel Cell Carcinoma</a:t>
            </a:r>
          </a:p>
          <a:p>
            <a:endParaRPr lang="en-US"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Content Placeholder 2"/>
          <p:cNvSpPr txBox="1">
            <a:spLocks noGrp="1"/>
          </p:cNvSpPr>
          <p:nvPr>
            <p:ph type="body" idx="1"/>
          </p:nvPr>
        </p:nvSpPr>
        <p:spPr>
          <a:xfrm>
            <a:off x="324632" y="195102"/>
            <a:ext cx="10515601" cy="5317981"/>
          </a:xfrm>
          <a:prstGeom prst="rect">
            <a:avLst/>
          </a:prstGeom>
        </p:spPr>
        <p:txBody>
          <a:bodyPr/>
          <a:lstStyle/>
          <a:p>
            <a:pPr marL="0" indent="0">
              <a:buSzTx/>
              <a:buNone/>
              <a:defRPr sz="1800" b="1"/>
            </a:pPr>
            <a:r>
              <a:t>Major prognostic factors: </a:t>
            </a:r>
          </a:p>
          <a:p>
            <a:pPr marL="0" indent="0">
              <a:buSzTx/>
              <a:buNone/>
              <a:defRPr sz="1800" b="1"/>
            </a:pPr>
            <a:r>
              <a:t>Tumor thickness, Nodal status, and Metastases—TNM </a:t>
            </a:r>
          </a:p>
          <a:p>
            <a:pPr marL="0" indent="0">
              <a:buSzTx/>
              <a:buNone/>
              <a:defRPr sz="1800" b="1"/>
            </a:pPr>
            <a:endParaRPr/>
          </a:p>
          <a:p>
            <a:pPr marL="342900" indent="-342900">
              <a:buFontTx/>
              <a:buAutoNum type="arabicPeriod"/>
              <a:defRPr sz="1800"/>
            </a:pPr>
            <a:r>
              <a:t>Breslow thickness is reported in </a:t>
            </a:r>
            <a:r>
              <a:rPr>
                <a:solidFill>
                  <a:srgbClr val="C00000"/>
                </a:solidFill>
              </a:rPr>
              <a:t>millimeters</a:t>
            </a:r>
            <a:r>
              <a:t>; thus, it is more accurate and reproducible than Clark level and is a better prognostic indicator.</a:t>
            </a:r>
          </a:p>
          <a:p>
            <a:pPr marL="342900" indent="-342900">
              <a:buFontTx/>
              <a:buAutoNum type="arabicPeriod"/>
              <a:defRPr sz="1800"/>
            </a:pPr>
            <a:endParaRPr/>
          </a:p>
          <a:p>
            <a:pPr marL="0" indent="0">
              <a:buSzTx/>
              <a:buNone/>
              <a:defRPr sz="1800"/>
            </a:pPr>
            <a:r>
              <a:t>2. Clark level is based on </a:t>
            </a:r>
            <a:r>
              <a:rPr>
                <a:solidFill>
                  <a:srgbClr val="C00000"/>
                </a:solidFill>
              </a:rPr>
              <a:t>invasion through the histologic layers </a:t>
            </a:r>
            <a:r>
              <a:t>of the skin; more subjective</a:t>
            </a:r>
          </a:p>
        </p:txBody>
      </p:sp>
      <p:pic>
        <p:nvPicPr>
          <p:cNvPr id="462" name="صورة 1" descr="صورة 1"/>
          <p:cNvPicPr>
            <a:picLocks noChangeAspect="1"/>
          </p:cNvPicPr>
          <p:nvPr/>
        </p:nvPicPr>
        <p:blipFill>
          <a:blip r:embed="rId2"/>
          <a:stretch>
            <a:fillRect/>
          </a:stretch>
        </p:blipFill>
        <p:spPr>
          <a:xfrm>
            <a:off x="3783924" y="2779422"/>
            <a:ext cx="8181542" cy="4078578"/>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Content Placeholder 2"/>
          <p:cNvSpPr txBox="1">
            <a:spLocks noGrp="1"/>
          </p:cNvSpPr>
          <p:nvPr>
            <p:ph type="body" idx="1"/>
          </p:nvPr>
        </p:nvSpPr>
        <p:spPr>
          <a:xfrm>
            <a:off x="838200" y="748144"/>
            <a:ext cx="10515600" cy="5428820"/>
          </a:xfrm>
          <a:prstGeom prst="rect">
            <a:avLst/>
          </a:prstGeom>
        </p:spPr>
        <p:txBody>
          <a:bodyPr/>
          <a:lstStyle/>
          <a:p>
            <a:pPr marL="0" indent="0">
              <a:buSzTx/>
              <a:buNone/>
              <a:defRPr sz="1600"/>
            </a:pPr>
            <a:r>
              <a:t>E. Other significant prognostic factors</a:t>
            </a:r>
          </a:p>
          <a:p>
            <a:pPr marL="0" indent="0">
              <a:buSzTx/>
              <a:buNone/>
              <a:defRPr sz="1600"/>
            </a:pPr>
            <a:r>
              <a:t>1. Anatomic location: </a:t>
            </a:r>
            <a:r>
              <a:rPr>
                <a:solidFill>
                  <a:srgbClr val="C00000"/>
                </a:solidFill>
              </a:rPr>
              <a:t>Trunk lesions generally carry worse prognosis</a:t>
            </a:r>
            <a:r>
              <a:t> than those</a:t>
            </a:r>
          </a:p>
          <a:p>
            <a:pPr marL="0" indent="0">
              <a:buSzTx/>
              <a:buNone/>
              <a:defRPr sz="1600"/>
            </a:pPr>
            <a:r>
              <a:t>on the extremities.</a:t>
            </a:r>
          </a:p>
          <a:p>
            <a:pPr marL="0" indent="0">
              <a:buSzTx/>
              <a:buNone/>
              <a:defRPr sz="1600"/>
            </a:pPr>
            <a:endParaRPr/>
          </a:p>
          <a:p>
            <a:pPr marL="0" indent="0">
              <a:buSzTx/>
              <a:buNone/>
              <a:defRPr sz="1600"/>
            </a:pPr>
            <a:r>
              <a:t>2. Sex: For a given melanoma, women generally have a better prognosis; women</a:t>
            </a:r>
          </a:p>
          <a:p>
            <a:pPr marL="0" indent="0">
              <a:buSzTx/>
              <a:buNone/>
              <a:defRPr sz="1600"/>
            </a:pPr>
            <a:r>
              <a:t>are also more likely to have extremity melanomas which carry a better prognosis.</a:t>
            </a:r>
          </a:p>
          <a:p>
            <a:pPr marL="0" indent="0">
              <a:buSzTx/>
              <a:buNone/>
              <a:defRPr sz="1600"/>
            </a:pPr>
            <a:endParaRPr/>
          </a:p>
          <a:p>
            <a:pPr marL="0" indent="0">
              <a:buSzTx/>
              <a:buNone/>
              <a:defRPr sz="1600"/>
            </a:pPr>
            <a:r>
              <a:t>3. Ulceration is a poor prognostic sign</a:t>
            </a:r>
          </a:p>
          <a:p>
            <a:pPr marL="0" indent="0">
              <a:buSzTx/>
              <a:buNone/>
              <a:defRPr sz="1600"/>
            </a:pPr>
            <a:endParaRPr/>
          </a:p>
          <a:p>
            <a:pPr marL="0" indent="0">
              <a:buSzTx/>
              <a:buNone/>
              <a:defRPr sz="1600"/>
            </a:pPr>
            <a:r>
              <a:t>4. Lymph node involvement or in-transit metastases are more significant than</a:t>
            </a:r>
          </a:p>
          <a:p>
            <a:pPr marL="0" indent="0">
              <a:buSzTx/>
              <a:buNone/>
              <a:defRPr sz="1600"/>
            </a:pPr>
            <a:r>
              <a:t>any other prognostic factors.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Content Placeholder 3" descr="Content Placeholder 3"/>
          <p:cNvPicPr>
            <a:picLocks noChangeAspect="1"/>
          </p:cNvPicPr>
          <p:nvPr/>
        </p:nvPicPr>
        <p:blipFill>
          <a:blip r:embed="rId2"/>
          <a:stretch>
            <a:fillRect/>
          </a:stretch>
        </p:blipFill>
        <p:spPr>
          <a:xfrm>
            <a:off x="7285342" y="1015532"/>
            <a:ext cx="4906658" cy="5482658"/>
          </a:xfrm>
          <a:prstGeom prst="rect">
            <a:avLst/>
          </a:prstGeom>
          <a:ln w="12700">
            <a:miter lim="400000"/>
          </a:ln>
        </p:spPr>
      </p:pic>
      <p:pic>
        <p:nvPicPr>
          <p:cNvPr id="467" name="صورة 2" descr="صورة 2"/>
          <p:cNvPicPr>
            <a:picLocks noChangeAspect="1"/>
          </p:cNvPicPr>
          <p:nvPr/>
        </p:nvPicPr>
        <p:blipFill>
          <a:blip r:embed="rId3"/>
          <a:stretch>
            <a:fillRect/>
          </a:stretch>
        </p:blipFill>
        <p:spPr>
          <a:xfrm>
            <a:off x="83652" y="391802"/>
            <a:ext cx="7201691" cy="3516319"/>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Content Placeholder 2"/>
          <p:cNvSpPr txBox="1">
            <a:spLocks noGrp="1"/>
          </p:cNvSpPr>
          <p:nvPr>
            <p:ph type="body" idx="1"/>
          </p:nvPr>
        </p:nvSpPr>
        <p:spPr>
          <a:xfrm>
            <a:off x="838200" y="789708"/>
            <a:ext cx="10515600" cy="5387256"/>
          </a:xfrm>
          <a:prstGeom prst="rect">
            <a:avLst/>
          </a:prstGeom>
        </p:spPr>
        <p:txBody>
          <a:bodyPr/>
          <a:lstStyle/>
          <a:p>
            <a:pPr marL="0" indent="0">
              <a:buSzTx/>
              <a:buNone/>
              <a:defRPr sz="1800" b="1"/>
            </a:pPr>
            <a:r>
              <a:t>melanoma treatment</a:t>
            </a:r>
          </a:p>
          <a:p>
            <a:pPr marL="0" indent="0">
              <a:buSzTx/>
              <a:buNone/>
              <a:defRPr sz="1800"/>
            </a:pPr>
            <a:r>
              <a:t>A. Definitive management of melanoma</a:t>
            </a:r>
          </a:p>
          <a:p>
            <a:pPr marL="0" indent="0">
              <a:buSzTx/>
              <a:buNone/>
              <a:defRPr sz="1800"/>
            </a:pPr>
            <a:r>
              <a:t>1. Wide local excision is the treatment of choice.</a:t>
            </a:r>
          </a:p>
          <a:p>
            <a:pPr marL="0" indent="0">
              <a:buSzTx/>
              <a:buNone/>
              <a:defRPr sz="1800"/>
            </a:pPr>
            <a:r>
              <a:t>2. Recommended surgical margins depend on tumor thickness </a:t>
            </a:r>
          </a:p>
          <a:p>
            <a:pPr marL="0" indent="0">
              <a:buSzTx/>
              <a:buNone/>
              <a:defRPr sz="1800"/>
            </a:pPr>
            <a:r>
              <a:t>3. Subungual melanoma requires amputation proximal to the DIPJ for fingers and proximal to IP joint for the thumb.</a:t>
            </a:r>
          </a:p>
        </p:txBody>
      </p:sp>
      <p:pic>
        <p:nvPicPr>
          <p:cNvPr id="470" name="صورة 1" descr="صورة 1"/>
          <p:cNvPicPr>
            <a:picLocks noChangeAspect="1"/>
          </p:cNvPicPr>
          <p:nvPr/>
        </p:nvPicPr>
        <p:blipFill>
          <a:blip r:embed="rId2"/>
          <a:stretch>
            <a:fillRect/>
          </a:stretch>
        </p:blipFill>
        <p:spPr>
          <a:xfrm>
            <a:off x="1260753" y="3296558"/>
            <a:ext cx="9670493" cy="3373552"/>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ontent Placeholder 2"/>
          <p:cNvSpPr txBox="1">
            <a:spLocks noGrp="1"/>
          </p:cNvSpPr>
          <p:nvPr>
            <p:ph type="body" idx="1"/>
          </p:nvPr>
        </p:nvSpPr>
        <p:spPr>
          <a:xfrm>
            <a:off x="186847" y="450178"/>
            <a:ext cx="6602260" cy="5401108"/>
          </a:xfrm>
          <a:prstGeom prst="rect">
            <a:avLst/>
          </a:prstGeom>
          <a:solidFill>
            <a:srgbClr val="FFFFFF"/>
          </a:solidFill>
          <a:ln>
            <a:solidFill>
              <a:schemeClr val="accent1"/>
            </a:solidFill>
            <a:miter lim="800000"/>
          </a:ln>
        </p:spPr>
        <p:txBody>
          <a:bodyPr/>
          <a:lstStyle/>
          <a:p>
            <a:pPr marL="0" indent="0">
              <a:buSzTx/>
              <a:buNone/>
              <a:defRPr sz="1800" b="1">
                <a:latin typeface="Abadi Extra Light"/>
                <a:ea typeface="Abadi Extra Light"/>
                <a:cs typeface="Abadi Extra Light"/>
                <a:sym typeface="Abadi Extra Light"/>
              </a:defRPr>
            </a:pPr>
            <a:r>
              <a:t>2. Sentinel lymph node biopsy (SLNB)</a:t>
            </a:r>
          </a:p>
          <a:p>
            <a:pPr>
              <a:defRPr sz="1800">
                <a:latin typeface="Abadi Extra Light"/>
                <a:ea typeface="Abadi Extra Light"/>
                <a:cs typeface="Abadi Extra Light"/>
                <a:sym typeface="Abadi Extra Light"/>
              </a:defRPr>
            </a:pPr>
            <a:r>
              <a:t>SLNB is performed in conjunction with wide local excision of the primary tumor. Lymphatic mapping is performed to determine the first lymph node that drains the primary tumor site (sentinel node).</a:t>
            </a:r>
          </a:p>
          <a:p>
            <a:pPr marL="0" indent="0">
              <a:buSzTx/>
              <a:buNone/>
              <a:defRPr sz="1800">
                <a:latin typeface="Abadi Extra Light"/>
                <a:ea typeface="Abadi Extra Light"/>
                <a:cs typeface="Abadi Extra Light"/>
                <a:sym typeface="Abadi Extra Light"/>
              </a:defRPr>
            </a:pPr>
            <a:r>
              <a:t>SLNB-positive patients undergo staged regional lymphadenectomy and may be candidates for adjuvant therapy.</a:t>
            </a:r>
          </a:p>
          <a:p>
            <a:pPr marL="0" indent="0">
              <a:buSzTx/>
              <a:buNone/>
              <a:defRPr sz="1800">
                <a:latin typeface="Abadi Extra Light"/>
                <a:ea typeface="Abadi Extra Light"/>
                <a:cs typeface="Abadi Extra Light"/>
                <a:sym typeface="Abadi Extra Light"/>
              </a:defRPr>
            </a:pPr>
            <a:r>
              <a:t>d. Preoperative nuclear imaging is performed with </a:t>
            </a:r>
            <a:r>
              <a:rPr b="1"/>
              <a:t>radiolabeled colloid solution (technetium-99</a:t>
            </a:r>
            <a:r>
              <a:t>) injected intradermally at the primary tumor. This can be done on the day of or day prior to surgery. Lymphoscintigraphic imaging localizes the sentinel node basin(s) (some tumor sites can drain to multiple basins).</a:t>
            </a:r>
          </a:p>
        </p:txBody>
      </p:sp>
      <p:pic>
        <p:nvPicPr>
          <p:cNvPr id="473" name="صورة 5" descr="صورة 5"/>
          <p:cNvPicPr>
            <a:picLocks noChangeAspect="1"/>
          </p:cNvPicPr>
          <p:nvPr/>
        </p:nvPicPr>
        <p:blipFill>
          <a:blip r:embed="rId2"/>
          <a:srcRect l="21985" t="23732" r="53048" b="19803"/>
          <a:stretch>
            <a:fillRect/>
          </a:stretch>
        </p:blipFill>
        <p:spPr>
          <a:xfrm>
            <a:off x="7103715" y="450177"/>
            <a:ext cx="4432756" cy="5636714"/>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Content Placeholder 2"/>
          <p:cNvSpPr txBox="1">
            <a:spLocks noGrp="1"/>
          </p:cNvSpPr>
          <p:nvPr>
            <p:ph type="body" idx="1"/>
          </p:nvPr>
        </p:nvSpPr>
        <p:spPr>
          <a:xfrm>
            <a:off x="199371" y="576923"/>
            <a:ext cx="7153407" cy="5249312"/>
          </a:xfrm>
          <a:prstGeom prst="rect">
            <a:avLst/>
          </a:prstGeom>
          <a:solidFill>
            <a:srgbClr val="FFFFFF"/>
          </a:solidFill>
          <a:ln>
            <a:solidFill>
              <a:schemeClr val="accent1"/>
            </a:solidFill>
            <a:miter lim="800000"/>
          </a:ln>
        </p:spPr>
        <p:txBody>
          <a:bodyPr/>
          <a:lstStyle/>
          <a:p>
            <a:pPr marL="0" indent="0" defTabSz="886968">
              <a:spcBef>
                <a:spcPts val="900"/>
              </a:spcBef>
              <a:buSzTx/>
              <a:buNone/>
              <a:defRPr sz="1746">
                <a:latin typeface="Abadi Extra Light"/>
                <a:ea typeface="Abadi Extra Light"/>
                <a:cs typeface="Abadi Extra Light"/>
                <a:sym typeface="Abadi Extra Light"/>
              </a:defRPr>
            </a:pPr>
            <a:r>
              <a:t>e. In the operating room, a lymphangiography dye </a:t>
            </a:r>
            <a:r>
              <a:rPr b="1"/>
              <a:t>(lymphazurin or methylene blue</a:t>
            </a:r>
            <a:r>
              <a:t>) can be injected intradermally at the periphery of the primary tumor site prior to excision of the primary tumor.</a:t>
            </a:r>
          </a:p>
          <a:p>
            <a:pPr marL="0" indent="0" defTabSz="886968">
              <a:spcBef>
                <a:spcPts val="900"/>
              </a:spcBef>
              <a:buSzTx/>
              <a:buNone/>
              <a:defRPr sz="1746">
                <a:latin typeface="Abadi Extra Light"/>
                <a:ea typeface="Abadi Extra Light"/>
                <a:cs typeface="Abadi Extra Light"/>
                <a:sym typeface="Abadi Extra Light"/>
              </a:defRPr>
            </a:pPr>
            <a:r>
              <a:t>i. Mark edges of the lesion before injection to avoid obscuring them with the dye and take care with the dye because spills are difficult to manage.</a:t>
            </a:r>
          </a:p>
          <a:p>
            <a:pPr marL="0" indent="0" defTabSz="886968">
              <a:spcBef>
                <a:spcPts val="900"/>
              </a:spcBef>
              <a:buSzTx/>
              <a:buNone/>
              <a:defRPr sz="1746">
                <a:latin typeface="Abadi Extra Light"/>
                <a:ea typeface="Abadi Extra Light"/>
                <a:cs typeface="Abadi Extra Light"/>
                <a:sym typeface="Abadi Extra Light"/>
              </a:defRPr>
            </a:pPr>
            <a:r>
              <a:t>ii. Potential sentinel nodes will appear blue when exploring the nodal basin, giving secondary confirmation to localization with Geiger counter detection of Tc99.</a:t>
            </a:r>
          </a:p>
          <a:p>
            <a:pPr marL="0" indent="0" defTabSz="886968">
              <a:spcBef>
                <a:spcPts val="900"/>
              </a:spcBef>
              <a:buSzTx/>
              <a:buNone/>
              <a:defRPr sz="1746">
                <a:latin typeface="Abadi Extra Light"/>
                <a:ea typeface="Abadi Extra Light"/>
                <a:cs typeface="Abadi Extra Light"/>
                <a:sym typeface="Abadi Extra Light"/>
              </a:defRPr>
            </a:pPr>
            <a:r>
              <a:t>iii. Dye injection may briefly interfere with pulse-oximeter readings; alert anesthesiologist at the time of injection.</a:t>
            </a:r>
          </a:p>
          <a:p>
            <a:pPr marL="0" indent="0" defTabSz="886968">
              <a:spcBef>
                <a:spcPts val="900"/>
              </a:spcBef>
              <a:buSzTx/>
              <a:buNone/>
              <a:defRPr sz="1746">
                <a:latin typeface="Abadi Extra Light"/>
                <a:ea typeface="Abadi Extra Light"/>
                <a:cs typeface="Abadi Extra Light"/>
                <a:sym typeface="Abadi Extra Light"/>
              </a:defRPr>
            </a:pPr>
            <a:r>
              <a:t>iv. Caution: Risk of allergy or anaphylaxis with dye injection</a:t>
            </a:r>
          </a:p>
          <a:p>
            <a:pPr marL="0" indent="0" defTabSz="886968">
              <a:spcBef>
                <a:spcPts val="900"/>
              </a:spcBef>
              <a:buSzTx/>
              <a:buNone/>
              <a:defRPr sz="1746">
                <a:latin typeface="Abadi Extra Light"/>
                <a:ea typeface="Abadi Extra Light"/>
                <a:cs typeface="Abadi Extra Light"/>
                <a:sym typeface="Abadi Extra Light"/>
              </a:defRPr>
            </a:pPr>
            <a:r>
              <a:t>f. Following excision of the primary tumor All radioactive (“hot”) and/or blue nodes are excised.</a:t>
            </a:r>
          </a:p>
          <a:p>
            <a:pPr marL="0" indent="0" defTabSz="886968">
              <a:spcBef>
                <a:spcPts val="900"/>
              </a:spcBef>
              <a:buSzTx/>
              <a:buNone/>
              <a:defRPr sz="1746">
                <a:latin typeface="Abadi Extra Light"/>
                <a:ea typeface="Abadi Extra Light"/>
                <a:cs typeface="Abadi Extra Light"/>
                <a:sym typeface="Abadi Extra Light"/>
              </a:defRPr>
            </a:pPr>
            <a:r>
              <a:t>g. Histologic analysis of sentinel node with immunohistochemical staining identifies micrometastases. Permanent sections are required; frozen sections cannot reliably differentiate normal from neoplastic melanocytes.</a:t>
            </a:r>
          </a:p>
        </p:txBody>
      </p:sp>
      <p:pic>
        <p:nvPicPr>
          <p:cNvPr id="476" name="صورة 3" descr="صورة 3"/>
          <p:cNvPicPr>
            <a:picLocks noChangeAspect="1"/>
          </p:cNvPicPr>
          <p:nvPr/>
        </p:nvPicPr>
        <p:blipFill>
          <a:blip r:embed="rId2"/>
          <a:srcRect l="39966" t="50000" r="28286" b="2670"/>
          <a:stretch>
            <a:fillRect/>
          </a:stretch>
        </p:blipFill>
        <p:spPr>
          <a:xfrm>
            <a:off x="7401028" y="297493"/>
            <a:ext cx="4591601" cy="3848622"/>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صورة 3" descr="صورة 3"/>
          <p:cNvPicPr>
            <a:picLocks noChangeAspect="1"/>
          </p:cNvPicPr>
          <p:nvPr/>
        </p:nvPicPr>
        <p:blipFill>
          <a:blip r:embed="rId2"/>
          <a:stretch>
            <a:fillRect/>
          </a:stretch>
        </p:blipFill>
        <p:spPr>
          <a:xfrm>
            <a:off x="518538" y="318746"/>
            <a:ext cx="11364076" cy="6220507"/>
          </a:xfrm>
          <a:prstGeom prst="rect">
            <a:avLst/>
          </a:prstGeom>
          <a:ln w="12700">
            <a:miter lim="400000"/>
          </a:ln>
        </p:spPr>
      </p:pic>
      <p:sp>
        <p:nvSpPr>
          <p:cNvPr id="479" name="مربع نص 4"/>
          <p:cNvSpPr txBox="1"/>
          <p:nvPr/>
        </p:nvSpPr>
        <p:spPr>
          <a:xfrm>
            <a:off x="6409725" y="5027198"/>
            <a:ext cx="5472889" cy="1348741"/>
          </a:xfrm>
          <a:prstGeom prst="rect">
            <a:avLst/>
          </a:prstGeom>
          <a:solidFill>
            <a:srgbClr val="FFFFFF"/>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defRPr sz="2000" b="1">
                <a:latin typeface="Abadi Extra Light"/>
                <a:ea typeface="Abadi Extra Light"/>
                <a:cs typeface="Abadi Extra Light"/>
                <a:sym typeface="Abadi Extra Light"/>
              </a:defRPr>
            </a:lvl1pPr>
          </a:lstStyle>
          <a:p>
            <a:r>
              <a:t>The most common sites of recurrence are the skin, subcutaneous tissues, distant lymph nodes, then other sites (lung, liver, brain, bone, GI tract).</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مربع نص 1"/>
          <p:cNvSpPr txBox="1"/>
          <p:nvPr/>
        </p:nvSpPr>
        <p:spPr>
          <a:xfrm>
            <a:off x="2220239" y="4426103"/>
            <a:ext cx="6323856" cy="1018541"/>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defRPr sz="2000" b="1">
                <a:latin typeface="Abadi Extra Light"/>
                <a:ea typeface="Abadi Extra Light"/>
                <a:cs typeface="Abadi Extra Light"/>
                <a:sym typeface="Abadi Extra Light"/>
              </a:defRPr>
            </a:lvl1pPr>
          </a:lstStyle>
          <a:p>
            <a:r>
              <a:t>Mean survival with disseminated disease is 6 months. Respiratory failure and CNS complications are the most common causes of death</a:t>
            </a:r>
          </a:p>
        </p:txBody>
      </p:sp>
      <p:sp>
        <p:nvSpPr>
          <p:cNvPr id="482" name="مربع نص 3"/>
          <p:cNvSpPr txBox="1"/>
          <p:nvPr/>
        </p:nvSpPr>
        <p:spPr>
          <a:xfrm>
            <a:off x="2220237" y="1139525"/>
            <a:ext cx="6323857" cy="2542541"/>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2000" b="1">
                <a:latin typeface="Amasis MT Pro Light"/>
                <a:ea typeface="Amasis MT Pro Light"/>
                <a:cs typeface="Amasis MT Pro Light"/>
                <a:sym typeface="Amasis MT Pro Light"/>
              </a:defRPr>
            </a:pPr>
            <a:r>
              <a:t>S-100 and HMB-45 </a:t>
            </a:r>
            <a:r>
              <a:rPr b="0"/>
              <a:t>usually used for the monitoring of patients with melanoma,</a:t>
            </a:r>
          </a:p>
          <a:p>
            <a:pPr algn="l">
              <a:defRPr sz="2000">
                <a:latin typeface="Amasis MT Pro Light"/>
                <a:ea typeface="Amasis MT Pro Light"/>
                <a:cs typeface="Amasis MT Pro Light"/>
                <a:sym typeface="Amasis MT Pro Light"/>
              </a:defRPr>
            </a:pPr>
            <a:r>
              <a:t>- Subsequent immunostaining was positive for S-100 (a protein expressed in cells derived from the neural crest such as melanocytes) and HMB-45 (a monoclonal antibody that binds to immature melanosomes found in melanocytic tumors) indicating melanoma.</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مربع نص 2"/>
          <p:cNvSpPr txBox="1"/>
          <p:nvPr/>
        </p:nvSpPr>
        <p:spPr>
          <a:xfrm>
            <a:off x="378912" y="413729"/>
            <a:ext cx="6093914" cy="2270583"/>
          </a:xfrm>
          <a:prstGeom prst="rect">
            <a:avLst/>
          </a:prstGeom>
          <a:solidFill>
            <a:srgbClr val="FFFFFF"/>
          </a:solidFill>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2400" b="1"/>
            </a:pPr>
            <a:r>
              <a:t>Chemotherapy</a:t>
            </a:r>
            <a:r>
              <a:rPr sz="2000" b="0"/>
              <a:t>: Complete remission is rare. a. Dacarbazine (DTIC), carmustine, cisplatin, and tamoxifen in combination are most frequently used.</a:t>
            </a:r>
            <a:endParaRPr sz="2000"/>
          </a:p>
          <a:p>
            <a:pPr algn="l">
              <a:defRPr sz="2000"/>
            </a:pPr>
            <a:r>
              <a:t> </a:t>
            </a:r>
          </a:p>
          <a:p>
            <a:pPr algn="l">
              <a:defRPr sz="2000"/>
            </a:pPr>
            <a:r>
              <a:t> b. Isolated hyperthermic limb perfusion for extensive cutaneous disease(melphalan and tumor necrosis factor) is used at some centers</a:t>
            </a:r>
          </a:p>
        </p:txBody>
      </p:sp>
      <p:pic>
        <p:nvPicPr>
          <p:cNvPr id="485" name="صورة 4" descr="صورة 4"/>
          <p:cNvPicPr>
            <a:picLocks noChangeAspect="1"/>
          </p:cNvPicPr>
          <p:nvPr/>
        </p:nvPicPr>
        <p:blipFill>
          <a:blip r:embed="rId2"/>
          <a:srcRect l="39555" t="34695" r="31267" b="20351"/>
          <a:stretch>
            <a:fillRect/>
          </a:stretch>
        </p:blipFill>
        <p:spPr>
          <a:xfrm>
            <a:off x="6964470" y="287312"/>
            <a:ext cx="4534423" cy="3927705"/>
          </a:xfrm>
          <a:prstGeom prst="rect">
            <a:avLst/>
          </a:prstGeom>
          <a:ln w="12700">
            <a:miter lim="400000"/>
          </a:ln>
        </p:spPr>
      </p:pic>
      <p:sp>
        <p:nvSpPr>
          <p:cNvPr id="486" name="مربع نص 6"/>
          <p:cNvSpPr txBox="1"/>
          <p:nvPr/>
        </p:nvSpPr>
        <p:spPr>
          <a:xfrm>
            <a:off x="378912" y="3669784"/>
            <a:ext cx="6093914" cy="1945988"/>
          </a:xfrm>
          <a:prstGeom prst="rect">
            <a:avLst/>
          </a:prstGeom>
          <a:solidFill>
            <a:srgbClr val="FFFFFF"/>
          </a:soli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2800" b="1"/>
            </a:pPr>
            <a:r>
              <a:t>Cytokine</a:t>
            </a:r>
            <a:r>
              <a:rPr sz="1800"/>
              <a:t> </a:t>
            </a:r>
            <a:r>
              <a:rPr sz="1800" b="0"/>
              <a:t>therapy has been demonstrated to produce relatively high levels of tumor response, albeit transient. FDA-approved regimens include </a:t>
            </a:r>
            <a:r>
              <a:rPr sz="1800"/>
              <a:t>interferon-α (IFN-α) for stage III disease and interleukin-2 (IL-2) for stage IV disease</a:t>
            </a:r>
            <a:r>
              <a:rPr sz="1800" b="0"/>
              <a:t>; however, these therapies demonstrate little or no improvement in overall survival.</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مربع نص 2"/>
          <p:cNvSpPr txBox="1"/>
          <p:nvPr/>
        </p:nvSpPr>
        <p:spPr>
          <a:xfrm>
            <a:off x="181627" y="4627276"/>
            <a:ext cx="6093914" cy="1590388"/>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2400" b="1"/>
            </a:pPr>
            <a:r>
              <a:t>Immunotherapy </a:t>
            </a:r>
          </a:p>
          <a:p>
            <a:pPr algn="l"/>
            <a:r>
              <a:t>Immunotherapy drugs called checkpoint inhibitors use the body’s own immune system to fight cancer. Some people who use checkpoint inhibitors have had very encouraging results, but they do not work for everyone with advanced melanoma</a:t>
            </a:r>
          </a:p>
        </p:txBody>
      </p:sp>
      <p:sp>
        <p:nvSpPr>
          <p:cNvPr id="489" name="مربع نص 4"/>
          <p:cNvSpPr txBox="1"/>
          <p:nvPr/>
        </p:nvSpPr>
        <p:spPr>
          <a:xfrm>
            <a:off x="181627" y="95452"/>
            <a:ext cx="6093914" cy="2796889"/>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3200"/>
            </a:pPr>
            <a:r>
              <a:t>Targeted therapy </a:t>
            </a:r>
          </a:p>
          <a:p>
            <a:pPr algn="l">
              <a:defRPr sz="3200" b="1"/>
            </a:pPr>
            <a:r>
              <a:t>. </a:t>
            </a:r>
            <a:r>
              <a:rPr sz="1800"/>
              <a:t>Selective cell-signaling inhibitors (e.g., vemurafenib</a:t>
            </a:r>
          </a:p>
          <a:p>
            <a:pPr algn="l"/>
            <a:r>
              <a:t>If a person has a BRAF mutation, they will get both a BRAF inhibitor and a MEK inhibitor. commonly used combinations include vemurafenib and cobimetinib</a:t>
            </a:r>
          </a:p>
          <a:p>
            <a:pPr algn="l"/>
            <a:r>
              <a:t> Drugs for NRAS and C-KIT mutations may be available through clinical trials</a:t>
            </a:r>
          </a:p>
        </p:txBody>
      </p:sp>
      <p:pic>
        <p:nvPicPr>
          <p:cNvPr id="2" name="صورة 1">
            <a:extLst>
              <a:ext uri="{FF2B5EF4-FFF2-40B4-BE49-F238E27FC236}">
                <a16:creationId xmlns:a16="http://schemas.microsoft.com/office/drawing/2014/main" id="{1AE80843-C7A8-0A44-8DA0-2B3ACD571D5D}"/>
              </a:ext>
            </a:extLst>
          </p:cNvPr>
          <p:cNvPicPr>
            <a:picLocks noChangeAspect="1"/>
          </p:cNvPicPr>
          <p:nvPr/>
        </p:nvPicPr>
        <p:blipFill>
          <a:blip r:embed="rId2"/>
          <a:stretch>
            <a:fillRect/>
          </a:stretch>
        </p:blipFill>
        <p:spPr>
          <a:xfrm>
            <a:off x="9582411" y="-28184"/>
            <a:ext cx="2609589" cy="3030669"/>
          </a:xfrm>
          <a:prstGeom prst="rect">
            <a:avLst/>
          </a:prstGeom>
        </p:spPr>
      </p:pic>
      <p:pic>
        <p:nvPicPr>
          <p:cNvPr id="3" name="صورة 7" descr="صورة 7">
            <a:extLst>
              <a:ext uri="{FF2B5EF4-FFF2-40B4-BE49-F238E27FC236}">
                <a16:creationId xmlns:a16="http://schemas.microsoft.com/office/drawing/2014/main" id="{009E22AA-181F-8C5C-BA71-12693CEEF853}"/>
              </a:ext>
            </a:extLst>
          </p:cNvPr>
          <p:cNvPicPr>
            <a:picLocks noChangeAspect="1"/>
          </p:cNvPicPr>
          <p:nvPr/>
        </p:nvPicPr>
        <p:blipFill>
          <a:blip r:embed="rId3"/>
          <a:stretch>
            <a:fillRect/>
          </a:stretch>
        </p:blipFill>
        <p:spPr>
          <a:xfrm>
            <a:off x="181628" y="2904894"/>
            <a:ext cx="10901820" cy="156986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065" y="304800"/>
            <a:ext cx="11119485" cy="485140"/>
          </a:xfrm>
        </p:spPr>
        <p:txBody>
          <a:bodyPr/>
          <a:lstStyle/>
          <a:p>
            <a:pPr algn="ctr"/>
            <a:br>
              <a:rPr lang="en-US" b="1" dirty="0">
                <a:sym typeface="+mn-ea"/>
              </a:rPr>
            </a:br>
            <a:r>
              <a:rPr lang="en-US" b="1" dirty="0">
                <a:sym typeface="+mn-ea"/>
              </a:rPr>
              <a:t>Basal Cell Carcinoma (BCC)</a:t>
            </a:r>
            <a:br>
              <a:rPr lang="en-US" b="1" dirty="0">
                <a:sym typeface="+mn-ea"/>
              </a:rPr>
            </a:br>
            <a:r>
              <a:rPr lang="en-US" b="1" dirty="0">
                <a:sym typeface="+mn-ea"/>
              </a:rPr>
              <a:t>(rodent ulcer)</a:t>
            </a:r>
            <a:br>
              <a:rPr lang="en-US" b="1" dirty="0">
                <a:sym typeface="+mn-ea"/>
              </a:rPr>
            </a:br>
            <a:endParaRPr lang="en-US" b="1" dirty="0">
              <a:sym typeface="+mn-ea"/>
            </a:endParaRPr>
          </a:p>
        </p:txBody>
      </p:sp>
      <p:sp>
        <p:nvSpPr>
          <p:cNvPr id="4" name="Text Box 3"/>
          <p:cNvSpPr txBox="1"/>
          <p:nvPr/>
        </p:nvSpPr>
        <p:spPr>
          <a:xfrm>
            <a:off x="82550" y="789940"/>
            <a:ext cx="11389995" cy="217614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Incidence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Basal cell carcinoma represents the most common tumor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diagnosed in the United States,with an estimated one 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new cases occurring each year. and the nodular variant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rPr>
              <a:t>the most common subtype.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SimSun" panose="02010600030101010101" pitchFamily="2" charset="-122"/>
              <a:cs typeface="+mn-cs"/>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6D187F6B-E6A6-9650-1D47-0CA8FEDCD941}"/>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3638216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مربع نص 2"/>
          <p:cNvSpPr txBox="1"/>
          <p:nvPr/>
        </p:nvSpPr>
        <p:spPr>
          <a:xfrm>
            <a:off x="3305619" y="105012"/>
            <a:ext cx="6002473" cy="497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lnSpc>
                <a:spcPct val="90000"/>
              </a:lnSpc>
              <a:spcBef>
                <a:spcPts val="1000"/>
              </a:spcBef>
              <a:defRPr sz="3200">
                <a:solidFill>
                  <a:srgbClr val="C00000"/>
                </a:solidFill>
              </a:defRPr>
            </a:lvl1pPr>
          </a:lstStyle>
          <a:p>
            <a:r>
              <a:t>Less common skin cancers</a:t>
            </a:r>
          </a:p>
        </p:txBody>
      </p:sp>
      <p:sp>
        <p:nvSpPr>
          <p:cNvPr id="493" name="مربع نص 4"/>
          <p:cNvSpPr txBox="1"/>
          <p:nvPr/>
        </p:nvSpPr>
        <p:spPr>
          <a:xfrm>
            <a:off x="212942" y="889842"/>
            <a:ext cx="6093914" cy="5743289"/>
          </a:xfrm>
          <a:prstGeom prst="rect">
            <a:avLst/>
          </a:prstGeom>
          <a:solidFill>
            <a:srgbClr val="FFFF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2800"/>
            </a:pPr>
            <a:r>
              <a:t>Merkel cell </a:t>
            </a:r>
            <a:r>
              <a:rPr sz="1800"/>
              <a:t>(dermal mechanoreceptor) </a:t>
            </a:r>
            <a:r>
              <a:t>tumour</a:t>
            </a:r>
            <a:r>
              <a:rPr sz="1800"/>
              <a:t> This is an aggressive malignant tumour of Merkel cells and usually affects the elderly. It is four times more common in women than men </a:t>
            </a:r>
          </a:p>
          <a:p>
            <a:pPr algn="l"/>
            <a:endParaRPr sz="1800"/>
          </a:p>
          <a:p>
            <a:pPr algn="l"/>
            <a:r>
              <a:t>Risk factors include age over 65; history of extensive sunlight exposure; fair skin; and immunosuppression (HIV; organ transplants).</a:t>
            </a:r>
          </a:p>
          <a:p>
            <a:pPr algn="l"/>
            <a:r>
              <a:t> Recent research has implicated Merkel cell polyomavirus in 80% of MCC cases</a:t>
            </a:r>
          </a:p>
          <a:p>
            <a:pPr algn="l"/>
            <a:r>
              <a:t> Presents as a purple to red papulonodule or indurated plaque; 50% involve the head and neck, 40% the extremities, and 10% the trunk.</a:t>
            </a:r>
          </a:p>
          <a:p>
            <a:pPr algn="l">
              <a:defRPr b="1"/>
            </a:pPr>
            <a:r>
              <a:t>MCC is aggressive, with radial spread, high local recurrence, and regional and systemic metastasis</a:t>
            </a:r>
            <a:r>
              <a:rPr b="0"/>
              <a:t>.</a:t>
            </a:r>
          </a:p>
          <a:p>
            <a:pPr algn="l">
              <a:defRPr b="1"/>
            </a:pPr>
            <a:r>
              <a:t>Treatment involves local excision with wide (up to 3 cm) margins; SLN biopsy, and postoperative radiation started several weeks later.</a:t>
            </a:r>
          </a:p>
          <a:p>
            <a:pPr algn="l"/>
            <a:r>
              <a:t>Poor prognosis; 50% survival at five years.</a:t>
            </a:r>
          </a:p>
        </p:txBody>
      </p:sp>
      <p:pic>
        <p:nvPicPr>
          <p:cNvPr id="494" name="صورة 5" descr="صورة 5"/>
          <p:cNvPicPr>
            <a:picLocks noChangeAspect="1"/>
          </p:cNvPicPr>
          <p:nvPr/>
        </p:nvPicPr>
        <p:blipFill>
          <a:blip r:embed="rId2"/>
          <a:stretch>
            <a:fillRect/>
          </a:stretch>
        </p:blipFill>
        <p:spPr>
          <a:xfrm>
            <a:off x="7315200" y="825695"/>
            <a:ext cx="4375585" cy="5927293"/>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ontent Placeholder 2"/>
          <p:cNvSpPr txBox="1">
            <a:spLocks noGrp="1"/>
          </p:cNvSpPr>
          <p:nvPr>
            <p:ph type="body" idx="1"/>
          </p:nvPr>
        </p:nvSpPr>
        <p:spPr>
          <a:xfrm>
            <a:off x="301146" y="128466"/>
            <a:ext cx="8329288" cy="6560434"/>
          </a:xfrm>
          <a:prstGeom prst="rect">
            <a:avLst/>
          </a:prstGeom>
          <a:solidFill>
            <a:srgbClr val="FFFFFF"/>
          </a:solidFill>
          <a:ln>
            <a:solidFill>
              <a:schemeClr val="accent1"/>
            </a:solidFill>
            <a:miter lim="800000"/>
          </a:ln>
        </p:spPr>
        <p:txBody>
          <a:bodyPr/>
          <a:lstStyle/>
          <a:p>
            <a:pPr marL="0" indent="0" defTabSz="886968">
              <a:spcBef>
                <a:spcPts val="900"/>
              </a:spcBef>
              <a:buSzTx/>
              <a:buNone/>
              <a:defRPr sz="1746" b="1">
                <a:latin typeface="Abadi Extra Light"/>
                <a:ea typeface="Abadi Extra Light"/>
                <a:cs typeface="Abadi Extra Light"/>
                <a:sym typeface="Abadi Extra Light"/>
              </a:defRPr>
            </a:pPr>
            <a:r>
              <a:rPr dirty="0"/>
              <a:t>B. Microcystic adnexal carcinoma</a:t>
            </a:r>
          </a:p>
          <a:p>
            <a:pPr marL="0" indent="0" defTabSz="886968">
              <a:spcBef>
                <a:spcPts val="900"/>
              </a:spcBef>
              <a:buSzTx/>
              <a:buNone/>
              <a:defRPr sz="1940">
                <a:solidFill>
                  <a:srgbClr val="2A2A2A"/>
                </a:solidFill>
                <a:latin typeface="Abadi Extra Light"/>
                <a:ea typeface="Abadi Extra Light"/>
                <a:cs typeface="Abadi Extra Light"/>
                <a:sym typeface="Abadi Extra Light"/>
              </a:defRPr>
            </a:pPr>
            <a:r>
              <a:rPr dirty="0"/>
              <a:t>Microcystic adnexal carcinoma (MAC) is a rare, malignant appendage tumor commonly classified as a low-grade sweat gland carcinoma that typically occurs on the head and neck, particularly the central face. Microcystic adnexal carcinoma shows aggressive local invasion with rare reports of lymph node metastases.</a:t>
            </a:r>
            <a:r>
              <a:rPr baseline="29938" dirty="0"/>
              <a:t> [</a:t>
            </a:r>
            <a:r>
              <a:rPr baseline="29938" dirty="0">
                <a:solidFill>
                  <a:srgbClr val="007CB0"/>
                </a:solidFill>
              </a:rPr>
              <a:t>1</a:t>
            </a:r>
            <a:r>
              <a:rPr baseline="29938" dirty="0"/>
              <a:t>] </a:t>
            </a:r>
            <a:r>
              <a:rPr dirty="0"/>
              <a:t>The image below depicts MAC on the left upper cutaneous lip.</a:t>
            </a:r>
            <a:endParaRPr sz="1746" dirty="0"/>
          </a:p>
          <a:p>
            <a:pPr marL="0" indent="0" defTabSz="886968">
              <a:spcBef>
                <a:spcPts val="900"/>
              </a:spcBef>
              <a:buSzTx/>
              <a:buNone/>
              <a:defRPr sz="1746" b="1">
                <a:latin typeface="Abadi Extra Light"/>
                <a:ea typeface="Abadi Extra Light"/>
                <a:cs typeface="Abadi Extra Light"/>
                <a:sym typeface="Abadi Extra Light"/>
              </a:defRPr>
            </a:pPr>
            <a:r>
              <a:rPr dirty="0"/>
              <a:t>C. Sebaceous gland carcinoma</a:t>
            </a:r>
          </a:p>
          <a:p>
            <a:pPr marL="221742" indent="-221742" defTabSz="886968">
              <a:spcBef>
                <a:spcPts val="900"/>
              </a:spcBef>
              <a:defRPr sz="1940">
                <a:solidFill>
                  <a:srgbClr val="0F2940"/>
                </a:solidFill>
                <a:latin typeface="Abadi Extra Light"/>
                <a:ea typeface="Abadi Extra Light"/>
                <a:cs typeface="Abadi Extra Light"/>
                <a:sym typeface="Abadi Extra Light"/>
              </a:defRPr>
            </a:pPr>
            <a:r>
              <a:rPr dirty="0"/>
              <a:t>is a rare skin cancer. It is considered an aggressive skin cancer because it can spread.</a:t>
            </a:r>
          </a:p>
          <a:p>
            <a:pPr marL="221742" indent="-221742" defTabSz="886968">
              <a:spcBef>
                <a:spcPts val="900"/>
              </a:spcBef>
              <a:defRPr sz="1940">
                <a:solidFill>
                  <a:srgbClr val="0F2940"/>
                </a:solidFill>
                <a:latin typeface="Abadi Extra Light"/>
                <a:ea typeface="Abadi Extra Light"/>
                <a:cs typeface="Abadi Extra Light"/>
                <a:sym typeface="Abadi Extra Light"/>
              </a:defRPr>
            </a:pPr>
            <a:r>
              <a:rPr dirty="0"/>
              <a:t>Most SCs begin on an eyelid.</a:t>
            </a:r>
          </a:p>
          <a:p>
            <a:pPr marL="221742" indent="-221742" defTabSz="886968">
              <a:spcBef>
                <a:spcPts val="900"/>
              </a:spcBef>
              <a:defRPr sz="1940">
                <a:solidFill>
                  <a:srgbClr val="0F2940"/>
                </a:solidFill>
                <a:latin typeface="Abadi Extra Light"/>
                <a:ea typeface="Abadi Extra Light"/>
                <a:cs typeface="Abadi Extra Light"/>
                <a:sym typeface="Abadi Extra Light"/>
              </a:defRPr>
            </a:pPr>
            <a:r>
              <a:rPr dirty="0"/>
              <a:t>You may notice a painless, round, firmly implanted tumor on your upper or lower eyelid.</a:t>
            </a:r>
          </a:p>
          <a:p>
            <a:pPr marL="221742" indent="-221742" defTabSz="886968">
              <a:spcBef>
                <a:spcPts val="900"/>
              </a:spcBef>
              <a:defRPr sz="1940">
                <a:solidFill>
                  <a:srgbClr val="0F2940"/>
                </a:solidFill>
                <a:latin typeface="Abadi Extra Light"/>
                <a:ea typeface="Abadi Extra Light"/>
                <a:cs typeface="Abadi Extra Light"/>
                <a:sym typeface="Abadi Extra Light"/>
              </a:defRPr>
            </a:pPr>
            <a:r>
              <a:rPr dirty="0"/>
              <a:t>SC tends to develop in and around the eyes because we have the greatest number of sebaceous glands in that area.</a:t>
            </a:r>
          </a:p>
          <a:p>
            <a:pPr marL="221742" indent="-221742" defTabSz="886968">
              <a:spcBef>
                <a:spcPts val="900"/>
              </a:spcBef>
              <a:defRPr sz="1940">
                <a:solidFill>
                  <a:srgbClr val="0F2940"/>
                </a:solidFill>
                <a:latin typeface="Abadi Extra Light"/>
                <a:ea typeface="Abadi Extra Light"/>
                <a:cs typeface="Abadi Extra Light"/>
                <a:sym typeface="Abadi Extra Light"/>
              </a:defRPr>
            </a:pPr>
            <a:r>
              <a:rPr dirty="0"/>
              <a:t>When this cancer begins in an eyelid, a dermatologist may refer to it as a meibomian gland carcinoma. This is a unique type of sebaceous gland found in the eyelids.</a:t>
            </a:r>
            <a:endParaRPr lang="en-ER" dirty="0"/>
          </a:p>
          <a:p>
            <a:pPr marL="221742" indent="-221742" defTabSz="886968">
              <a:spcBef>
                <a:spcPts val="900"/>
              </a:spcBef>
              <a:defRPr sz="1940">
                <a:latin typeface="Abadi Extra Light"/>
                <a:ea typeface="Abadi Extra Light"/>
                <a:cs typeface="Abadi Extra Light"/>
                <a:sym typeface="Abadi Extra Light"/>
              </a:defRPr>
            </a:pPr>
            <a:r>
              <a:rPr lang="en-GB" dirty="0"/>
              <a:t>Yellowish to pink, slowly growing </a:t>
            </a:r>
            <a:r>
              <a:rPr lang="en-GB" dirty="0" err="1"/>
              <a:t>papulonodule</a:t>
            </a:r>
            <a:r>
              <a:rPr lang="en-GB" dirty="0"/>
              <a:t> on eyelid (resembles chalazion).</a:t>
            </a:r>
          </a:p>
        </p:txBody>
      </p:sp>
      <p:pic>
        <p:nvPicPr>
          <p:cNvPr id="497" name="صورة 4" descr="صورة 4"/>
          <p:cNvPicPr>
            <a:picLocks noChangeAspect="1"/>
          </p:cNvPicPr>
          <p:nvPr/>
        </p:nvPicPr>
        <p:blipFill>
          <a:blip r:embed="rId2"/>
          <a:stretch>
            <a:fillRect/>
          </a:stretch>
        </p:blipFill>
        <p:spPr>
          <a:xfrm>
            <a:off x="8630432" y="128467"/>
            <a:ext cx="3069119" cy="2019157"/>
          </a:xfrm>
          <a:prstGeom prst="rect">
            <a:avLst/>
          </a:prstGeom>
          <a:ln w="12700">
            <a:miter lim="400000"/>
          </a:ln>
        </p:spPr>
      </p:pic>
      <p:pic>
        <p:nvPicPr>
          <p:cNvPr id="498" name="صورة 5" descr="صورة 5"/>
          <p:cNvPicPr>
            <a:picLocks noChangeAspect="1"/>
          </p:cNvPicPr>
          <p:nvPr/>
        </p:nvPicPr>
        <p:blipFill>
          <a:blip r:embed="rId3"/>
          <a:stretch>
            <a:fillRect/>
          </a:stretch>
        </p:blipFill>
        <p:spPr>
          <a:xfrm>
            <a:off x="9165900" y="2878179"/>
            <a:ext cx="2533651" cy="3381376"/>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عنوان 1"/>
          <p:cNvSpPr txBox="1">
            <a:spLocks noGrp="1"/>
          </p:cNvSpPr>
          <p:nvPr>
            <p:ph type="title"/>
          </p:nvPr>
        </p:nvSpPr>
        <p:spPr>
          <a:xfrm>
            <a:off x="362001" y="3152125"/>
            <a:ext cx="10515601" cy="850583"/>
          </a:xfrm>
          <a:prstGeom prst="rect">
            <a:avLst/>
          </a:prstGeom>
        </p:spPr>
        <p:txBody>
          <a:bodyPr>
            <a:normAutofit/>
          </a:bodyPr>
          <a:lstStyle>
            <a:lvl1pPr>
              <a:defRPr sz="5400"/>
            </a:lvl1pPr>
          </a:lstStyle>
          <a:p>
            <a:r>
              <a:rPr sz="4000" dirty="0"/>
              <a:t>Sources and references</a:t>
            </a:r>
          </a:p>
        </p:txBody>
      </p:sp>
      <p:sp>
        <p:nvSpPr>
          <p:cNvPr id="501" name="عنصر نائب للنص 2"/>
          <p:cNvSpPr txBox="1">
            <a:spLocks noGrp="1"/>
          </p:cNvSpPr>
          <p:nvPr>
            <p:ph type="body" sz="half" idx="1"/>
          </p:nvPr>
        </p:nvSpPr>
        <p:spPr>
          <a:xfrm>
            <a:off x="362001" y="4002708"/>
            <a:ext cx="6936379" cy="2412229"/>
          </a:xfrm>
          <a:prstGeom prst="rect">
            <a:avLst/>
          </a:prstGeom>
        </p:spPr>
        <p:txBody>
          <a:bodyPr>
            <a:normAutofit/>
          </a:bodyPr>
          <a:lstStyle/>
          <a:p>
            <a:pPr marL="342900" indent="-342900">
              <a:buSzPct val="100000"/>
              <a:buFont typeface="Arial"/>
              <a:buChar char="•"/>
              <a:defRPr sz="2000">
                <a:solidFill>
                  <a:srgbClr val="202124"/>
                </a:solidFill>
                <a:latin typeface="Segoe UI"/>
                <a:ea typeface="Segoe UI"/>
                <a:cs typeface="Segoe UI"/>
                <a:sym typeface="Segoe UI"/>
              </a:defRPr>
            </a:pPr>
            <a:r>
              <a:rPr lang="en-GB" dirty="0"/>
              <a:t>‪Schwartz’s Principles of Surge</a:t>
            </a:r>
            <a:r>
              <a:rPr lang="en-ER" dirty="0" err="1"/>
              <a:t>ry</a:t>
            </a:r>
            <a:r>
              <a:rPr lang="en-GB" dirty="0"/>
              <a:t> eleventh edition.</a:t>
            </a:r>
            <a:endParaRPr dirty="0"/>
          </a:p>
          <a:p>
            <a:pPr marL="342900" indent="-342900">
              <a:buSzPct val="100000"/>
              <a:buFont typeface="Arial"/>
              <a:buChar char="•"/>
              <a:defRPr sz="2000">
                <a:solidFill>
                  <a:srgbClr val="202124"/>
                </a:solidFill>
                <a:latin typeface="Segoe UI"/>
                <a:ea typeface="Segoe UI"/>
                <a:cs typeface="Segoe UI"/>
                <a:sym typeface="Segoe UI"/>
              </a:defRPr>
            </a:pPr>
            <a:r>
              <a:rPr dirty="0"/>
              <a:t>Bailey &amp; Love's Short Practice of Surgery</a:t>
            </a:r>
          </a:p>
          <a:p>
            <a:pPr marL="342900" indent="-342900">
              <a:buSzPct val="100000"/>
              <a:buFont typeface="Arial"/>
              <a:buChar char="•"/>
              <a:defRPr sz="2000">
                <a:solidFill>
                  <a:srgbClr val="000000"/>
                </a:solidFill>
                <a:latin typeface="Segoe UI"/>
                <a:ea typeface="Segoe UI"/>
                <a:cs typeface="Segoe UI"/>
                <a:sym typeface="Segoe UI"/>
              </a:defRPr>
            </a:pPr>
            <a:r>
              <a:rPr dirty="0"/>
              <a:t>Lecture Notes: Dermatology</a:t>
            </a:r>
            <a:br>
              <a:rPr dirty="0"/>
            </a:br>
            <a:br>
              <a:rPr dirty="0"/>
            </a:br>
            <a:r>
              <a:rPr dirty="0" err="1">
                <a:solidFill>
                  <a:srgbClr val="202124"/>
                </a:solidFill>
              </a:rPr>
              <a:t>uptodate</a:t>
            </a:r>
            <a:endParaRPr dirty="0">
              <a:solidFill>
                <a:srgbClr val="202124"/>
              </a:solidFill>
            </a:endParaRPr>
          </a:p>
          <a:p>
            <a:pPr marL="342900" indent="-342900">
              <a:buSzPct val="100000"/>
              <a:buFont typeface="Arial"/>
              <a:buChar char="•"/>
              <a:defRPr sz="2000">
                <a:solidFill>
                  <a:srgbClr val="202124"/>
                </a:solidFill>
                <a:latin typeface="Segoe UI"/>
                <a:ea typeface="Segoe UI"/>
                <a:cs typeface="Segoe UI"/>
                <a:sym typeface="Segoe UI"/>
              </a:defRPr>
            </a:pPr>
            <a:r>
              <a:rPr dirty="0"/>
              <a:t>Past material</a:t>
            </a:r>
          </a:p>
        </p:txBody>
      </p:sp>
      <p:sp>
        <p:nvSpPr>
          <p:cNvPr id="2" name="مربع نص 1">
            <a:extLst>
              <a:ext uri="{FF2B5EF4-FFF2-40B4-BE49-F238E27FC236}">
                <a16:creationId xmlns:a16="http://schemas.microsoft.com/office/drawing/2014/main" id="{5C4E1410-B87C-BA5D-FEEE-51B8F129D4FE}"/>
              </a:ext>
            </a:extLst>
          </p:cNvPr>
          <p:cNvSpPr txBox="1"/>
          <p:nvPr/>
        </p:nvSpPr>
        <p:spPr>
          <a:xfrm>
            <a:off x="1039660" y="1403396"/>
            <a:ext cx="7657578"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ER" sz="8000" b="0" i="0" u="none" strike="noStrike" cap="none" spc="0" normalizeH="0" baseline="0" dirty="0">
                <a:ln>
                  <a:noFill/>
                </a:ln>
                <a:solidFill>
                  <a:srgbClr val="000000"/>
                </a:solidFill>
                <a:effectLst/>
                <a:uFillTx/>
                <a:latin typeface="+mj-lt"/>
                <a:ea typeface="+mj-ea"/>
                <a:cs typeface="+mj-cs"/>
                <a:sym typeface="Calibri"/>
              </a:rPr>
              <a:t>THANK YOU</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15" y="169545"/>
            <a:ext cx="11769090" cy="5958205"/>
          </a:xfrm>
        </p:spPr>
        <p:txBody>
          <a:bodyPr/>
          <a:lstStyle/>
          <a:p>
            <a:r>
              <a:rPr lang="en-US" sz="2400" b="1"/>
              <a:t>Epidemiology</a:t>
            </a:r>
            <a:endParaRPr lang="en-US" sz="2800" i="1">
              <a:solidFill>
                <a:schemeClr val="tx1"/>
              </a:solidFill>
            </a:endParaRPr>
          </a:p>
          <a:p>
            <a:pPr marL="0" indent="0">
              <a:buNone/>
            </a:pPr>
            <a:r>
              <a:rPr lang="en-US" sz="2800" b="1" dirty="0">
                <a:sym typeface="+mn-ea"/>
              </a:rPr>
              <a:t> the most common form of skin cancer in white people. It occurs usually in elderly subjects, in males twice as commonly as in females</a:t>
            </a:r>
          </a:p>
          <a:p>
            <a:pPr marL="0" indent="0">
              <a:buNone/>
            </a:pPr>
            <a:endParaRPr lang="en-US" sz="2800" b="1" dirty="0">
              <a:sym typeface="+mn-ea"/>
            </a:endParaRPr>
          </a:p>
          <a:p>
            <a:r>
              <a:rPr lang="en-US"/>
              <a:t>The strongest predisposing factor to BCC is ultraviolet radiation.</a:t>
            </a:r>
          </a:p>
          <a:p>
            <a:r>
              <a:rPr lang="en-US"/>
              <a:t> It occurs in the middle aged or elderly with 90 per cent of lesions found on the face above a line from the lobe of the ear to the corner of the mouth.</a:t>
            </a:r>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910" y="573405"/>
            <a:ext cx="11118850" cy="5652770"/>
          </a:xfrm>
        </p:spPr>
        <p:txBody>
          <a:bodyPr/>
          <a:lstStyle/>
          <a:p>
            <a:pPr marL="0" indent="0">
              <a:buNone/>
            </a:pPr>
            <a:r>
              <a:rPr lang="en-US">
                <a:sym typeface="+mn-ea"/>
              </a:rPr>
              <a:t> Other predisposing factors include immune suppression, chemical exposure, and ionizing radiation exposure. There are also genetic susceptibilities to development of BCC in conditions such as xeroderma pigmentosa, unilateral basal cell nevus syndrome, and nevoid BCCsyndrome.</a:t>
            </a:r>
            <a:endParaRPr lang="en-US"/>
          </a:p>
          <a:p>
            <a:pPr marL="0" indent="0">
              <a:buNone/>
            </a:pPr>
            <a:endParaRPr lang="en-US"/>
          </a:p>
          <a:p>
            <a:pPr marL="0" indent="0">
              <a:buNone/>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ym typeface="+mn-ea"/>
              </a:rPr>
              <a:t>BCC disease biology and characteristics</a:t>
            </a:r>
            <a:endParaRPr lang="en-US"/>
          </a:p>
        </p:txBody>
      </p:sp>
      <p:sp>
        <p:nvSpPr>
          <p:cNvPr id="3" name="Content Placeholder 2"/>
          <p:cNvSpPr>
            <a:spLocks noGrp="1"/>
          </p:cNvSpPr>
          <p:nvPr>
            <p:ph idx="1"/>
          </p:nvPr>
        </p:nvSpPr>
        <p:spPr>
          <a:xfrm>
            <a:off x="106680" y="1162050"/>
            <a:ext cx="11475720" cy="4965700"/>
          </a:xfrm>
        </p:spPr>
        <p:txBody>
          <a:bodyPr/>
          <a:lstStyle/>
          <a:p>
            <a:pPr marL="0" indent="0">
              <a:buNone/>
            </a:pPr>
            <a:r>
              <a:rPr lang="en-US"/>
              <a:t>Basal cell carcinoma is Usually a slow growing, locally</a:t>
            </a:r>
          </a:p>
          <a:p>
            <a:pPr marL="0" indent="0">
              <a:buNone/>
            </a:pPr>
            <a:r>
              <a:rPr lang="en-US"/>
              <a:t>invasive malignant tumour of pluripotential epithelial cells arising from basal epidermis and hair follicles, hence affecting the pilosebaceous skin </a:t>
            </a:r>
            <a:r>
              <a:rPr lang="en-US" dirty="0">
                <a:sym typeface="+mn-ea"/>
              </a:rPr>
              <a:t>and thus &gt;90% are found on the head and neck.</a:t>
            </a:r>
          </a:p>
          <a:p>
            <a:pPr marL="0" indent="0">
              <a:buNone/>
            </a:pPr>
            <a:r>
              <a:rPr lang="en-US" dirty="0">
                <a:sym typeface="+mn-ea"/>
              </a:rPr>
              <a:t> Metastasis is rare—termed “barely a cancer” by some researchers</a:t>
            </a:r>
            <a:endParaRPr lang="en-US" dirty="0"/>
          </a:p>
          <a:p>
            <a:pPr marL="0" indent="0">
              <a:buNone/>
            </a:pPr>
            <a:endParaRPr lang="en-US" dirty="0"/>
          </a:p>
          <a:p>
            <a:pPr marL="0" indent="0">
              <a:buNone/>
            </a:pPr>
            <a:endParaRPr lang="en-US"/>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DAE3F3"/>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4311</Words>
  <Application>Microsoft Office PowerPoint</Application>
  <PresentationFormat>شاشة عريضة</PresentationFormat>
  <Paragraphs>382</Paragraphs>
  <Slides>63</Slides>
  <Notes>0</Notes>
  <HiddenSlides>0</HiddenSlides>
  <MMClips>0</MMClips>
  <ScaleCrop>false</ScaleCrop>
  <HeadingPairs>
    <vt:vector size="6" baseType="variant">
      <vt:variant>
        <vt:lpstr>الخطوط المستخدمة</vt:lpstr>
      </vt:variant>
      <vt:variant>
        <vt:i4>13</vt:i4>
      </vt:variant>
      <vt:variant>
        <vt:lpstr>نسق</vt:lpstr>
      </vt:variant>
      <vt:variant>
        <vt:i4>2</vt:i4>
      </vt:variant>
      <vt:variant>
        <vt:lpstr>عناوين الشرائح</vt:lpstr>
      </vt:variant>
      <vt:variant>
        <vt:i4>63</vt:i4>
      </vt:variant>
    </vt:vector>
  </HeadingPairs>
  <TitlesOfParts>
    <vt:vector size="78" baseType="lpstr">
      <vt:lpstr>Abadi</vt:lpstr>
      <vt:lpstr>Abadi Extra Light</vt:lpstr>
      <vt:lpstr>Amasis MT Pro Light</vt:lpstr>
      <vt:lpstr>Arial</vt:lpstr>
      <vt:lpstr>Calibri</vt:lpstr>
      <vt:lpstr>Calibri Light</vt:lpstr>
      <vt:lpstr>Futura</vt:lpstr>
      <vt:lpstr>Futura Bold</vt:lpstr>
      <vt:lpstr>Helvetica</vt:lpstr>
      <vt:lpstr>Helvetica Neue</vt:lpstr>
      <vt:lpstr>Helvetica Neue Light</vt:lpstr>
      <vt:lpstr>Helvetica Neue Medium</vt:lpstr>
      <vt:lpstr>Segoe UI</vt:lpstr>
      <vt:lpstr>Office Theme</vt:lpstr>
      <vt:lpstr>Blue Waves</vt:lpstr>
      <vt:lpstr>عرض تقديمي في PowerPoint</vt:lpstr>
      <vt:lpstr>Skin embryology</vt:lpstr>
      <vt:lpstr>Skin histology</vt:lpstr>
      <vt:lpstr>عرض تقديمي في PowerPoint</vt:lpstr>
      <vt:lpstr>Skin malignancies</vt:lpstr>
      <vt:lpstr> Basal Cell Carcinoma (BCC) (rodent ulcer) </vt:lpstr>
      <vt:lpstr>عرض تقديمي في PowerPoint</vt:lpstr>
      <vt:lpstr>عرض تقديمي في PowerPoint</vt:lpstr>
      <vt:lpstr>BCC disease biology and characteristics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squamous cell carcinoma</vt:lpstr>
      <vt:lpstr>Risk factor: 1. Marjolin’s ulcer: SCC arising in a chronic wound (i.e., chronic burn scars and 2. pressure sores) secondary to genetic changes caused by chronic inflammation. 3. Viral infection: Some types of human papillomavirus (HPV);  herpes simplex virus...especially in oral cavity</vt:lpstr>
      <vt:lpstr>4. UVradiation:Sunexposureandtanningboothuse;PUVA therapy for psoriasis 5. Chemical exposure,including some pesticides,organic hydrocarbons such as coal tar, fuel oil, paraffin oil, and arsenic (in welding materials) 6. Radiation: Long latency between exposure and disease.</vt:lpstr>
      <vt:lpstr>SCC precursor lesion (premalignant)10%risk  1. Actinic keratoses (AKs, or solar keratoses) Erythematous macules and papules with coarse, adherent scale Histologically resembles SCC in situ (pre-malignant AK is considered a precursor lesion; up to 5% progress to SCC; in turn, 65% of all SCC arise from sites of Aks</vt:lpstr>
      <vt:lpstr>2. Bowen’s disease (SCC in situ) Exhibits full-thickness cytologic atypia of the keratinocytes</vt:lpstr>
      <vt:lpstr>Leukoplakia Presents as a white patch on oral or other mucosa. Malignant transformation occurs in 15%.</vt:lpstr>
      <vt:lpstr>5. Keratoacanthoma ( not pre malignant ) · Benign skin tumor that is composed of squamous cells and keratin; may clinically resemble SCC. · Etiology is unknown but thought to originate from hair follicles. · Typically has a rapid 6-week growth phase followed by involution over the next 6 months. However, can progress to SCC in 5% to 10% of cases. Tx :excision</vt:lpstr>
      <vt:lpstr>Type of scc </vt:lpstr>
      <vt:lpstr>Verrucous scc</vt:lpstr>
      <vt:lpstr>Ulcerative scc ( most common)</vt:lpstr>
      <vt:lpstr>Majorline ulcer</vt:lpstr>
      <vt:lpstr>Prognosis</vt:lpstr>
      <vt:lpstr>The overall rate of metastasis is 2 per cent for SCC – usually to regional nodes –</vt:lpstr>
      <vt:lpstr>Treatment </vt:lpstr>
      <vt:lpstr>2. Mohs surgery: Sequential horizontal excision with frozen section testing. Highest cure rate for SCC: 94% to 99%. . Indications, include recurrent, high-risk SCC, and/or lesions in aesthetically sensitive areas (nose, eyelid, lip, etc.)</vt:lpstr>
      <vt:lpstr>Field therapies  are used much less in SCC than in BCC treatment, because of higher risk associated with missed deep tumor portions, and the risk of scarring obscuring SCC recurrences. Radiation is reserved for unresectable lesions or for the very elderly. Cure rates vary widely. Cosmetic damage and long-term risk of radiation must be considered.</vt:lpstr>
      <vt:lpstr>عرض تقديمي في PowerPoint</vt:lpstr>
      <vt:lpstr>Melanoma </vt:lpstr>
      <vt:lpstr>Risk factor</vt:lpstr>
      <vt:lpstr>عرض تقديمي في PowerPoint</vt:lpstr>
      <vt:lpstr>Precursor lesion</vt:lpstr>
      <vt:lpstr>4- Melanoma in situ / atypical junctional melanocytic hyperplasia (AJMH) Also termed “lentigo maligna”; Hutchinson freckle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Diagnosis and staging of melanoma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Sources and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cp:lastModifiedBy>رهف يحيى حسين القطاونه</cp:lastModifiedBy>
  <cp:revision>3</cp:revision>
  <dcterms:modified xsi:type="dcterms:W3CDTF">2023-10-11T20:31:25Z</dcterms:modified>
</cp:coreProperties>
</file>