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256" r:id="rId40"/>
    <p:sldId id="273" r:id="rId41"/>
    <p:sldId id="257" r:id="rId42"/>
    <p:sldId id="258" r:id="rId43"/>
    <p:sldId id="259" r:id="rId44"/>
    <p:sldId id="274" r:id="rId45"/>
    <p:sldId id="275" r:id="rId46"/>
    <p:sldId id="260" r:id="rId47"/>
    <p:sldId id="262" r:id="rId48"/>
    <p:sldId id="261" r:id="rId49"/>
    <p:sldId id="263" r:id="rId50"/>
    <p:sldId id="264" r:id="rId51"/>
    <p:sldId id="276" r:id="rId52"/>
    <p:sldId id="278" r:id="rId53"/>
    <p:sldId id="265" r:id="rId54"/>
    <p:sldId id="266" r:id="rId55"/>
    <p:sldId id="267" r:id="rId56"/>
    <p:sldId id="268" r:id="rId57"/>
    <p:sldId id="269" r:id="rId58"/>
    <p:sldId id="270" r:id="rId59"/>
    <p:sldId id="271" r:id="rId60"/>
    <p:sldId id="27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20203-A946-4736-9FB3-57AF391248A0}"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6F8C0-E086-4C26-8CB3-F6E889227E15}" type="slidenum">
              <a:rPr lang="en-US" smtClean="0"/>
              <a:t>‹#›</a:t>
            </a:fld>
            <a:endParaRPr lang="en-US"/>
          </a:p>
        </p:txBody>
      </p:sp>
    </p:spTree>
    <p:extLst>
      <p:ext uri="{BB962C8B-B14F-4D97-AF65-F5344CB8AC3E}">
        <p14:creationId xmlns:p14="http://schemas.microsoft.com/office/powerpoint/2010/main" val="321409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ext.amboss.com/us/article/DS01bf#Zd41551a4647d3f6708cf16f99373851a"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425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713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709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90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56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35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972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74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533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9983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534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45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067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803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275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E.g., patients may be found unconscious and there may be no information about the surrounding environment.</a:t>
            </a:r>
            <a:endParaRPr lang="en-US" dirty="0"/>
          </a:p>
        </p:txBody>
      </p:sp>
      <p:sp>
        <p:nvSpPr>
          <p:cNvPr id="4" name="Slide Number Placeholder 3"/>
          <p:cNvSpPr>
            <a:spLocks noGrp="1"/>
          </p:cNvSpPr>
          <p:nvPr>
            <p:ph type="sldNum" sz="quarter" idx="10"/>
          </p:nvPr>
        </p:nvSpPr>
        <p:spPr/>
        <p:txBody>
          <a:bodyPr/>
          <a:lstStyle/>
          <a:p>
            <a:fld id="{0286F8C0-E086-4C26-8CB3-F6E889227E15}" type="slidenum">
              <a:rPr lang="en-US" smtClean="0"/>
              <a:t>53</a:t>
            </a:fld>
            <a:endParaRPr lang="en-US"/>
          </a:p>
        </p:txBody>
      </p:sp>
    </p:spTree>
    <p:extLst>
      <p:ext uri="{BB962C8B-B14F-4D97-AF65-F5344CB8AC3E}">
        <p14:creationId xmlns:p14="http://schemas.microsoft.com/office/powerpoint/2010/main" val="2252856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Usually those with age ≥ 65 years, previous coronary disease, or cardiac symptoms (e.g., </a:t>
            </a:r>
            <a:r>
              <a:rPr lang="en-US" sz="1200" b="0" i="0" u="none" strike="noStrike" kern="1200" dirty="0" smtClean="0">
                <a:solidFill>
                  <a:schemeClr val="tx1"/>
                </a:solidFill>
                <a:effectLst/>
                <a:latin typeface="+mn-lt"/>
                <a:ea typeface="+mn-ea"/>
                <a:cs typeface="+mn-cs"/>
                <a:hlinkClick r:id="rId3"/>
              </a:rPr>
              <a:t>angina</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286F8C0-E086-4C26-8CB3-F6E889227E15}" type="slidenum">
              <a:rPr lang="en-US" smtClean="0"/>
              <a:t>55</a:t>
            </a:fld>
            <a:endParaRPr lang="en-US"/>
          </a:p>
        </p:txBody>
      </p:sp>
    </p:spTree>
    <p:extLst>
      <p:ext uri="{BB962C8B-B14F-4D97-AF65-F5344CB8AC3E}">
        <p14:creationId xmlns:p14="http://schemas.microsoft.com/office/powerpoint/2010/main" val="411255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Hyperbaric oxygen therapy</a:t>
            </a:r>
          </a:p>
          <a:p>
            <a:r>
              <a:rPr lang="en-US" sz="1200" b="0" i="0" kern="1200" dirty="0" smtClean="0">
                <a:solidFill>
                  <a:schemeClr val="tx1"/>
                </a:solidFill>
                <a:effectLst/>
                <a:latin typeface="+mn-lt"/>
                <a:ea typeface="+mn-ea"/>
                <a:cs typeface="+mn-cs"/>
              </a:rPr>
              <a:t>A treatment that involves the inhalation of 100% oxygen in a pressurized room. Used to treat a number of conditions, including environmental injuries (e.g., burns, carbon monoxide poisoning, decompression sickness), complex wounds, and infections.</a:t>
            </a:r>
          </a:p>
          <a:p>
            <a:endParaRPr lang="en-US" dirty="0"/>
          </a:p>
        </p:txBody>
      </p:sp>
      <p:sp>
        <p:nvSpPr>
          <p:cNvPr id="4" name="Slide Number Placeholder 3"/>
          <p:cNvSpPr>
            <a:spLocks noGrp="1"/>
          </p:cNvSpPr>
          <p:nvPr>
            <p:ph type="sldNum" sz="quarter" idx="10"/>
          </p:nvPr>
        </p:nvSpPr>
        <p:spPr/>
        <p:txBody>
          <a:bodyPr/>
          <a:lstStyle/>
          <a:p>
            <a:fld id="{0286F8C0-E086-4C26-8CB3-F6E889227E15}" type="slidenum">
              <a:rPr lang="en-US" smtClean="0"/>
              <a:t>57</a:t>
            </a:fld>
            <a:endParaRPr lang="en-US"/>
          </a:p>
        </p:txBody>
      </p:sp>
    </p:spTree>
    <p:extLst>
      <p:ext uri="{BB962C8B-B14F-4D97-AF65-F5344CB8AC3E}">
        <p14:creationId xmlns:p14="http://schemas.microsoft.com/office/powerpoint/2010/main" val="426041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264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223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9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105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217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533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004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F41EF00-4927-46EE-9ED6-4EAA2437FB63}" type="datetimeFigureOut">
              <a:rPr lang="en-US" smtClean="0"/>
              <a:t>2/9/2021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85256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10701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72891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1C51A72-7A81-40C2-93AD-27BE3F54F10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169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34156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F41EF00-4927-46EE-9ED6-4EAA2437FB63}"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43859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F41EF00-4927-46EE-9ED6-4EAA2437FB63}"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303206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1EF00-4927-46EE-9ED6-4EAA2437FB6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1120796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F41EF00-4927-46EE-9ED6-4EAA2437FB63}" type="datetimeFigureOut">
              <a:rPr lang="en-US" smtClean="0"/>
              <a:t>2/9/2021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16541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25"/>
          <p:cNvGrpSpPr/>
          <p:nvPr/>
        </p:nvGrpSpPr>
        <p:grpSpPr>
          <a:xfrm>
            <a:off x="0" y="508001"/>
            <a:ext cx="1383800" cy="1355051"/>
            <a:chOff x="0" y="381001"/>
            <a:chExt cx="1037850" cy="1016288"/>
          </a:xfrm>
        </p:grpSpPr>
        <p:sp>
          <p:nvSpPr>
            <p:cNvPr id="21" name="Google Shape;21;p2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 name="Google Shape;22;p2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3" name="Google Shape;23;p25"/>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4" name="Google Shape;24;p25"/>
          <p:cNvSpPr txBox="1">
            <a:spLocks noGrp="1"/>
          </p:cNvSpPr>
          <p:nvPr>
            <p:ph type="body" idx="1"/>
          </p:nvPr>
        </p:nvSpPr>
        <p:spPr>
          <a:xfrm>
            <a:off x="1730000" y="2090067"/>
            <a:ext cx="9385200" cy="38816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endParaRPr/>
          </a:p>
        </p:txBody>
      </p:sp>
      <p:sp>
        <p:nvSpPr>
          <p:cNvPr id="25" name="Google Shape;25;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96669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grpSp>
        <p:nvGrpSpPr>
          <p:cNvPr id="27" name="Google Shape;27;p26"/>
          <p:cNvGrpSpPr/>
          <p:nvPr/>
        </p:nvGrpSpPr>
        <p:grpSpPr>
          <a:xfrm>
            <a:off x="0" y="508001"/>
            <a:ext cx="1383800" cy="1355051"/>
            <a:chOff x="0" y="381001"/>
            <a:chExt cx="1037850" cy="1016288"/>
          </a:xfrm>
        </p:grpSpPr>
        <p:sp>
          <p:nvSpPr>
            <p:cNvPr id="28" name="Google Shape;28;p2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2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30" name="Google Shape;30;p26"/>
          <p:cNvSpPr txBox="1">
            <a:spLocks noGrp="1"/>
          </p:cNvSpPr>
          <p:nvPr>
            <p:ph type="title"/>
          </p:nvPr>
        </p:nvSpPr>
        <p:spPr>
          <a:xfrm>
            <a:off x="1730000" y="525000"/>
            <a:ext cx="5065200" cy="1990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1" name="Google Shape;31;p26"/>
          <p:cNvSpPr txBox="1">
            <a:spLocks noGrp="1"/>
          </p:cNvSpPr>
          <p:nvPr>
            <p:ph type="body" idx="1"/>
          </p:nvPr>
        </p:nvSpPr>
        <p:spPr>
          <a:xfrm>
            <a:off x="1730000" y="2630067"/>
            <a:ext cx="5065200" cy="32212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endParaRPr/>
          </a:p>
        </p:txBody>
      </p:sp>
      <p:sp>
        <p:nvSpPr>
          <p:cNvPr id="32" name="Google Shape;32;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1101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1EF00-4927-46EE-9ED6-4EAA2437FB6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78061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grpSp>
        <p:nvGrpSpPr>
          <p:cNvPr id="34" name="Google Shape;34;p27"/>
          <p:cNvGrpSpPr/>
          <p:nvPr/>
        </p:nvGrpSpPr>
        <p:grpSpPr>
          <a:xfrm>
            <a:off x="0" y="508001"/>
            <a:ext cx="1383800" cy="1355051"/>
            <a:chOff x="0" y="381001"/>
            <a:chExt cx="1037850" cy="1016288"/>
          </a:xfrm>
        </p:grpSpPr>
        <p:sp>
          <p:nvSpPr>
            <p:cNvPr id="35" name="Google Shape;35;p2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2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37" name="Google Shape;37;p27"/>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 name="Google Shape;38;p27"/>
          <p:cNvSpPr txBox="1">
            <a:spLocks noGrp="1"/>
          </p:cNvSpPr>
          <p:nvPr>
            <p:ph type="body" idx="1"/>
          </p:nvPr>
        </p:nvSpPr>
        <p:spPr>
          <a:xfrm>
            <a:off x="1730000" y="2090067"/>
            <a:ext cx="4537600" cy="38816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endParaRPr/>
          </a:p>
        </p:txBody>
      </p:sp>
      <p:sp>
        <p:nvSpPr>
          <p:cNvPr id="39" name="Google Shape;39;p27"/>
          <p:cNvSpPr txBox="1">
            <a:spLocks noGrp="1"/>
          </p:cNvSpPr>
          <p:nvPr>
            <p:ph type="body" idx="2"/>
          </p:nvPr>
        </p:nvSpPr>
        <p:spPr>
          <a:xfrm>
            <a:off x="6577628" y="2090067"/>
            <a:ext cx="4537600" cy="38816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endParaRPr/>
          </a:p>
        </p:txBody>
      </p:sp>
      <p:sp>
        <p:nvSpPr>
          <p:cNvPr id="40" name="Google Shape;40;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61499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grpSp>
        <p:nvGrpSpPr>
          <p:cNvPr id="42" name="Google Shape;42;p28"/>
          <p:cNvGrpSpPr/>
          <p:nvPr/>
        </p:nvGrpSpPr>
        <p:grpSpPr>
          <a:xfrm>
            <a:off x="5875200" y="0"/>
            <a:ext cx="6316800" cy="6858000"/>
            <a:chOff x="4406400" y="0"/>
            <a:chExt cx="4737600" cy="5143500"/>
          </a:xfrm>
        </p:grpSpPr>
        <p:sp>
          <p:nvSpPr>
            <p:cNvPr id="43" name="Google Shape;43;p28"/>
            <p:cNvSpPr/>
            <p:nvPr/>
          </p:nvSpPr>
          <p:spPr>
            <a:xfrm rot="5400000">
              <a:off x="4407900" y="-1500"/>
              <a:ext cx="4734600" cy="4737600"/>
            </a:xfrm>
            <a:prstGeom prst="diagStripe">
              <a:avLst>
                <a:gd name="adj" fmla="val 49469"/>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28"/>
            <p:cNvSpPr/>
            <p:nvPr/>
          </p:nvSpPr>
          <p:spPr>
            <a:xfrm rot="5400000">
              <a:off x="4840825" y="6000"/>
              <a:ext cx="4298700" cy="4286700"/>
            </a:xfrm>
            <a:prstGeom prst="diagStripe">
              <a:avLst>
                <a:gd name="adj" fmla="val 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28"/>
            <p:cNvSpPr/>
            <p:nvPr/>
          </p:nvSpPr>
          <p:spPr>
            <a:xfrm rot="-5400000">
              <a:off x="5618399" y="1236641"/>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 name="Google Shape;46;p28"/>
            <p:cNvSpPr/>
            <p:nvPr/>
          </p:nvSpPr>
          <p:spPr>
            <a:xfrm flipH="1">
              <a:off x="5849857" y="1444078"/>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8"/>
            <p:cNvSpPr/>
            <p:nvPr/>
          </p:nvSpPr>
          <p:spPr>
            <a:xfrm rot="-5400000">
              <a:off x="5987081" y="2469743"/>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8"/>
            <p:cNvSpPr/>
            <p:nvPr/>
          </p:nvSpPr>
          <p:spPr>
            <a:xfrm flipH="1">
              <a:off x="6222115" y="2677179"/>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49;p28"/>
            <p:cNvSpPr/>
            <p:nvPr/>
          </p:nvSpPr>
          <p:spPr>
            <a:xfrm rot="-5400000">
              <a:off x="6675341" y="1862244"/>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50;p2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28"/>
            <p:cNvSpPr/>
            <p:nvPr/>
          </p:nvSpPr>
          <p:spPr>
            <a:xfrm rot="-5400000">
              <a:off x="6861141" y="2478088"/>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28"/>
            <p:cNvSpPr/>
            <p:nvPr/>
          </p:nvSpPr>
          <p:spPr>
            <a:xfrm flipH="1">
              <a:off x="7965266" y="2693191"/>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 name="Google Shape;53;p28"/>
            <p:cNvSpPr/>
            <p:nvPr/>
          </p:nvSpPr>
          <p:spPr>
            <a:xfrm flipH="1">
              <a:off x="8145082" y="3309036"/>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8"/>
            <p:cNvSpPr/>
            <p:nvPr/>
          </p:nvSpPr>
          <p:spPr>
            <a:xfrm rot="-5400000">
              <a:off x="7047599" y="3095345"/>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8"/>
            <p:cNvSpPr/>
            <p:nvPr/>
          </p:nvSpPr>
          <p:spPr>
            <a:xfrm flipH="1">
              <a:off x="7276649" y="3302781"/>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 name="Google Shape;56;p2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 name="Google Shape;57;p28"/>
            <p:cNvSpPr/>
            <p:nvPr/>
          </p:nvSpPr>
          <p:spPr>
            <a:xfrm flipH="1">
              <a:off x="7462448" y="3918625"/>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 name="Google Shape;58;p28"/>
            <p:cNvSpPr/>
            <p:nvPr/>
          </p:nvSpPr>
          <p:spPr>
            <a:xfrm rot="-5400000">
              <a:off x="8102491" y="3718856"/>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 name="Google Shape;59;p28"/>
            <p:cNvSpPr/>
            <p:nvPr/>
          </p:nvSpPr>
          <p:spPr>
            <a:xfrm flipH="1">
              <a:off x="8334533" y="3926292"/>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 name="Google Shape;60;p28"/>
            <p:cNvSpPr/>
            <p:nvPr/>
          </p:nvSpPr>
          <p:spPr>
            <a:xfrm rot="-5400000">
              <a:off x="8288290" y="4334700"/>
              <a:ext cx="808800" cy="808800"/>
            </a:xfrm>
            <a:prstGeom prst="diagStripe">
              <a:avLst>
                <a:gd name="adj" fmla="val 50000"/>
              </a:avLst>
            </a:prstGeom>
            <a:solidFill>
              <a:schemeClr val="lt1">
                <a:alpha val="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61" name="Google Shape;61;p28"/>
          <p:cNvSpPr txBox="1">
            <a:spLocks noGrp="1"/>
          </p:cNvSpPr>
          <p:nvPr>
            <p:ph type="title"/>
          </p:nvPr>
        </p:nvSpPr>
        <p:spPr>
          <a:xfrm>
            <a:off x="1098467" y="1155700"/>
            <a:ext cx="6116000" cy="4694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3922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F41EF00-4927-46EE-9ED6-4EAA2437FB63}" type="datetimeFigureOut">
              <a:rPr lang="en-US" smtClean="0"/>
              <a:t>2/9/2021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60029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77636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41EF00-4927-46EE-9ED6-4EAA2437FB63}"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421585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41EF00-4927-46EE-9ED6-4EAA2437FB63}"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31832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1EF00-4927-46EE-9ED6-4EAA2437FB63}"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62013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26433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EF00-4927-46EE-9ED6-4EAA2437FB6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1A72-7A81-40C2-93AD-27BE3F54F104}" type="slidenum">
              <a:rPr lang="en-US" smtClean="0"/>
              <a:t>‹#›</a:t>
            </a:fld>
            <a:endParaRPr lang="en-US"/>
          </a:p>
        </p:txBody>
      </p:sp>
    </p:spTree>
    <p:extLst>
      <p:ext uri="{BB962C8B-B14F-4D97-AF65-F5344CB8AC3E}">
        <p14:creationId xmlns:p14="http://schemas.microsoft.com/office/powerpoint/2010/main" val="52589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41EF00-4927-46EE-9ED6-4EAA2437FB63}" type="datetimeFigureOut">
              <a:rPr lang="en-US" smtClean="0"/>
              <a:t>2/9/2021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C51A72-7A81-40C2-93AD-27BE3F54F104}" type="slidenum">
              <a:rPr lang="en-US" smtClean="0"/>
              <a:t>‹#›</a:t>
            </a:fld>
            <a:endParaRPr lang="en-US"/>
          </a:p>
        </p:txBody>
      </p:sp>
    </p:spTree>
    <p:extLst>
      <p:ext uri="{BB962C8B-B14F-4D97-AF65-F5344CB8AC3E}">
        <p14:creationId xmlns:p14="http://schemas.microsoft.com/office/powerpoint/2010/main" val="2173374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atpearls.com/ArticleLibrary/viewarticle/23532"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hyperlink" Target="https://present5.com/thermal-and-inhalation-injury-chapter-39-written-by/" TargetMode="External"/><Relationship Id="rId4" Type="http://schemas.openxmlformats.org/officeDocument/2006/relationships/hyperlink" Target="https://www.dovepress.com/assessing-inhalation-injury-in-the-emergency-room-peer-reviewed-fulltext-article-OAE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next.amboss.com/us/article/zo0reS#Z95235be3cd4b17b1cee59d3ce1982a10" TargetMode="External"/><Relationship Id="rId13" Type="http://schemas.openxmlformats.org/officeDocument/2006/relationships/hyperlink" Target="https://next.amboss.com/us/article/L60wlS#Z4f7fa4d9569b38d1dc67b96262f66332" TargetMode="External"/><Relationship Id="rId18" Type="http://schemas.openxmlformats.org/officeDocument/2006/relationships/hyperlink" Target="https://www.amboss.com/us/knowledge/Respiratory_physiology#Z11178ec3c2e582d07f19c0f784e018a3" TargetMode="External"/><Relationship Id="rId3" Type="http://schemas.openxmlformats.org/officeDocument/2006/relationships/hyperlink" Target="https://next.amboss.com/us/article/ZI0ZYh#Z11178ec3c2e582d07f19c0f784e018a3" TargetMode="External"/><Relationship Id="rId7" Type="http://schemas.openxmlformats.org/officeDocument/2006/relationships/hyperlink" Target="https://next.amboss.com/us/article/VP0GdT#Zbc05e544d46e794a60ac9ce9ec6883af" TargetMode="External"/><Relationship Id="rId12" Type="http://schemas.openxmlformats.org/officeDocument/2006/relationships/hyperlink" Target="https://next.amboss.com/us/article/In0Yug#Z797596b773ed288982c15620ebac3f4b" TargetMode="External"/><Relationship Id="rId17" Type="http://schemas.openxmlformats.org/officeDocument/2006/relationships/hyperlink" Target="https://www.amboss.com/us/knowledge/Erythrocyte_morphology_and_hemoglobin#Z91be7deb1a5efcb6ca2fe5c66272e9bc" TargetMode="External"/><Relationship Id="rId2" Type="http://schemas.openxmlformats.org/officeDocument/2006/relationships/hyperlink" Target="https://next.amboss.com/us/article/WS0PA2#Z91be7deb1a5efcb6ca2fe5c66272e9bc" TargetMode="External"/><Relationship Id="rId16" Type="http://schemas.openxmlformats.org/officeDocument/2006/relationships/hyperlink" Target="https://www.amboss.com/us/knowledge/Erythrocyte_morphology_and_hemoglobin#Z94b6c5cf373e3de2a4f32b9f3fb10b4e" TargetMode="External"/><Relationship Id="rId1" Type="http://schemas.openxmlformats.org/officeDocument/2006/relationships/slideLayout" Target="../slideLayouts/slideLayout2.xml"/><Relationship Id="rId6" Type="http://schemas.openxmlformats.org/officeDocument/2006/relationships/hyperlink" Target="https://next.amboss.com/us/article/WS0PA2#Zb550ff4160db7e823cdae39a50337609" TargetMode="External"/><Relationship Id="rId11" Type="http://schemas.openxmlformats.org/officeDocument/2006/relationships/hyperlink" Target="https://next.amboss.com/us/article/L60wlS#Z6f5029bbd30ba23c6e20365be8e19f13" TargetMode="External"/><Relationship Id="rId5" Type="http://schemas.openxmlformats.org/officeDocument/2006/relationships/hyperlink" Target="https://next.amboss.com/us/article/WS0PA2#Z2edc97dd1b73493e0c541d6fadab4e28" TargetMode="External"/><Relationship Id="rId15" Type="http://schemas.openxmlformats.org/officeDocument/2006/relationships/hyperlink" Target="https://next.amboss.com/us/article/HL0K_g#Zaca1b98782f4f2631c06f0414a59ee7b" TargetMode="External"/><Relationship Id="rId10" Type="http://schemas.openxmlformats.org/officeDocument/2006/relationships/hyperlink" Target="https://next.amboss.com/us/article/L60wlS#Z7a2b1c1d89b39c1f8883846bc56bb7c8" TargetMode="External"/><Relationship Id="rId4" Type="http://schemas.openxmlformats.org/officeDocument/2006/relationships/hyperlink" Target="https://next.amboss.com/us/article/WS0PA2#Z94b6c5cf373e3de2a4f32b9f3fb10b4e" TargetMode="External"/><Relationship Id="rId9" Type="http://schemas.openxmlformats.org/officeDocument/2006/relationships/hyperlink" Target="https://next.amboss.com/us/article/Lo0wcS#Z18050a11c7a59a6949c2f1ebd277c9fe" TargetMode="External"/><Relationship Id="rId14" Type="http://schemas.openxmlformats.org/officeDocument/2006/relationships/hyperlink" Target="https://next.amboss.com/us/article/ln0vtg#Z18a02873023ccef6d8ea2b461e0b7446"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954800" y="542767"/>
            <a:ext cx="9338000" cy="1366800"/>
          </a:xfrm>
          <a:prstGeom prst="rect">
            <a:avLst/>
          </a:prstGeom>
          <a:noFill/>
          <a:ln>
            <a:noFill/>
          </a:ln>
        </p:spPr>
        <p:txBody>
          <a:bodyPr spcFirstLastPara="1" vert="horz" wrap="square" lIns="121900" tIns="121900" rIns="121900" bIns="121900" rtlCol="0" anchor="t" anchorCtr="0">
            <a:normAutofit/>
          </a:bodyPr>
          <a:lstStyle/>
          <a:p>
            <a:pPr algn="ctr">
              <a:lnSpc>
                <a:spcPct val="100000"/>
              </a:lnSpc>
              <a:spcBef>
                <a:spcPts val="0"/>
              </a:spcBef>
              <a:buSzPts val="4000"/>
            </a:pPr>
            <a:r>
              <a:rPr lang="en-GB" b="1"/>
              <a:t>Inhalation injury</a:t>
            </a:r>
            <a:endParaRPr b="1"/>
          </a:p>
        </p:txBody>
      </p:sp>
      <p:sp>
        <p:nvSpPr>
          <p:cNvPr id="135" name="Google Shape;135;p1"/>
          <p:cNvSpPr txBox="1">
            <a:spLocks noGrp="1"/>
          </p:cNvSpPr>
          <p:nvPr>
            <p:ph type="subTitle" idx="1"/>
          </p:nvPr>
        </p:nvSpPr>
        <p:spPr>
          <a:xfrm>
            <a:off x="569200" y="3008333"/>
            <a:ext cx="5031200" cy="3309200"/>
          </a:xfrm>
          <a:prstGeom prst="rect">
            <a:avLst/>
          </a:prstGeom>
          <a:noFill/>
          <a:ln>
            <a:noFill/>
          </a:ln>
        </p:spPr>
        <p:txBody>
          <a:bodyPr spcFirstLastPara="1" vert="horz" wrap="square" lIns="121900" tIns="121900" rIns="121900" bIns="121900" rtlCol="0" anchor="t" anchorCtr="0">
            <a:normAutofit/>
          </a:bodyPr>
          <a:lstStyle/>
          <a:p>
            <a:pPr>
              <a:lnSpc>
                <a:spcPct val="100000"/>
              </a:lnSpc>
              <a:spcBef>
                <a:spcPts val="0"/>
              </a:spcBef>
              <a:buSzPts val="1300"/>
            </a:pPr>
            <a:r>
              <a:rPr lang="en-GB" b="1"/>
              <a:t>Presented by:</a:t>
            </a:r>
            <a:endParaRPr b="1"/>
          </a:p>
          <a:p>
            <a:pPr>
              <a:lnSpc>
                <a:spcPct val="100000"/>
              </a:lnSpc>
              <a:spcBef>
                <a:spcPts val="0"/>
              </a:spcBef>
              <a:buSzPts val="1300"/>
            </a:pPr>
            <a:r>
              <a:rPr lang="en-GB" b="1"/>
              <a:t>Ghofran mahmood</a:t>
            </a:r>
            <a:endParaRPr b="1"/>
          </a:p>
          <a:p>
            <a:pPr>
              <a:lnSpc>
                <a:spcPct val="100000"/>
              </a:lnSpc>
              <a:spcBef>
                <a:spcPts val="0"/>
              </a:spcBef>
              <a:buSzPts val="1300"/>
            </a:pPr>
            <a:r>
              <a:rPr lang="en-GB" b="1"/>
              <a:t>Yasmeen doumi</a:t>
            </a:r>
            <a:endParaRPr b="1"/>
          </a:p>
          <a:p>
            <a:pPr>
              <a:lnSpc>
                <a:spcPct val="100000"/>
              </a:lnSpc>
              <a:spcBef>
                <a:spcPts val="0"/>
              </a:spcBef>
              <a:buSzPts val="1300"/>
            </a:pPr>
            <a:r>
              <a:rPr lang="en-GB" b="1"/>
              <a:t>Aseel khresat</a:t>
            </a:r>
            <a:endParaRPr b="1"/>
          </a:p>
          <a:p>
            <a:pPr>
              <a:lnSpc>
                <a:spcPct val="100000"/>
              </a:lnSpc>
              <a:spcBef>
                <a:spcPts val="0"/>
              </a:spcBef>
              <a:buSzPts val="1300"/>
            </a:pPr>
            <a:endParaRPr b="1"/>
          </a:p>
          <a:p>
            <a:pPr>
              <a:lnSpc>
                <a:spcPct val="100000"/>
              </a:lnSpc>
              <a:spcBef>
                <a:spcPts val="0"/>
              </a:spcBef>
              <a:buSzPts val="1300"/>
            </a:pPr>
            <a:endParaRPr b="1"/>
          </a:p>
          <a:p>
            <a:pPr>
              <a:lnSpc>
                <a:spcPct val="100000"/>
              </a:lnSpc>
              <a:spcBef>
                <a:spcPts val="0"/>
              </a:spcBef>
              <a:buSzPts val="1300"/>
            </a:pPr>
            <a:r>
              <a:rPr lang="en-GB" b="1"/>
              <a:t>Supervised by: Dr.Saleh Abualhaj</a:t>
            </a:r>
            <a:endParaRPr b="1"/>
          </a:p>
        </p:txBody>
      </p:sp>
      <p:pic>
        <p:nvPicPr>
          <p:cNvPr id="136" name="Google Shape;136;p1"/>
          <p:cNvPicPr preferRelativeResize="0"/>
          <p:nvPr/>
        </p:nvPicPr>
        <p:blipFill rotWithShape="1">
          <a:blip r:embed="rId3">
            <a:alphaModFix/>
          </a:blip>
          <a:srcRect/>
          <a:stretch/>
        </p:blipFill>
        <p:spPr>
          <a:xfrm>
            <a:off x="6095998" y="2134168"/>
            <a:ext cx="5410501" cy="4183233"/>
          </a:xfrm>
          <a:prstGeom prst="rect">
            <a:avLst/>
          </a:prstGeom>
          <a:noFill/>
          <a:ln>
            <a:noFill/>
          </a:ln>
        </p:spPr>
      </p:pic>
    </p:spTree>
    <p:extLst>
      <p:ext uri="{BB962C8B-B14F-4D97-AF65-F5344CB8AC3E}">
        <p14:creationId xmlns:p14="http://schemas.microsoft.com/office/powerpoint/2010/main" val="167130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1730000" y="525000"/>
            <a:ext cx="9385200" cy="968400"/>
          </a:xfrm>
          <a:prstGeom prst="rect">
            <a:avLst/>
          </a:prstGeom>
          <a:noFill/>
          <a:ln>
            <a:noFill/>
          </a:ln>
        </p:spPr>
        <p:txBody>
          <a:bodyPr spcFirstLastPara="1" vert="horz" wrap="square" lIns="121900" tIns="121900" rIns="121900" bIns="121900" rtlCol="0" anchor="t" anchorCtr="0">
            <a:normAutofit/>
          </a:bodyPr>
          <a:lstStyle/>
          <a:p>
            <a:r>
              <a:rPr lang="en-GB" b="1" dirty="0"/>
              <a:t>Diagnosis/history</a:t>
            </a:r>
            <a:endParaRPr b="1" dirty="0"/>
          </a:p>
        </p:txBody>
      </p:sp>
      <p:sp>
        <p:nvSpPr>
          <p:cNvPr id="197" name="Google Shape;197;p10"/>
          <p:cNvSpPr txBox="1">
            <a:spLocks noGrp="1"/>
          </p:cNvSpPr>
          <p:nvPr>
            <p:ph type="body" idx="1"/>
          </p:nvPr>
        </p:nvSpPr>
        <p:spPr>
          <a:xfrm>
            <a:off x="1389000" y="1319228"/>
            <a:ext cx="10067200" cy="5364800"/>
          </a:xfrm>
          <a:prstGeom prst="rect">
            <a:avLst/>
          </a:prstGeom>
          <a:noFill/>
          <a:ln>
            <a:noFill/>
          </a:ln>
        </p:spPr>
        <p:txBody>
          <a:bodyPr spcFirstLastPara="1" vert="horz" wrap="square" lIns="121900" tIns="121900" rIns="121900" bIns="121900" rtlCol="0" anchor="t" anchorCtr="0">
            <a:noAutofit/>
          </a:bodyPr>
          <a:lstStyle/>
          <a:p>
            <a:pPr marL="0" indent="0">
              <a:lnSpc>
                <a:spcPct val="200000"/>
              </a:lnSpc>
              <a:buNone/>
            </a:pPr>
            <a:r>
              <a:rPr lang="en-GB" sz="1867" b="1" dirty="0"/>
              <a:t>*Suspect inhalation injury in any patient coming from a house/building fire or a car fire. Essentially, any enclosed space.</a:t>
            </a:r>
            <a:endParaRPr sz="1867" b="1" dirty="0"/>
          </a:p>
          <a:p>
            <a:pPr marL="0" indent="0">
              <a:lnSpc>
                <a:spcPct val="200000"/>
              </a:lnSpc>
              <a:spcBef>
                <a:spcPts val="1600"/>
              </a:spcBef>
              <a:buNone/>
            </a:pPr>
            <a:r>
              <a:rPr lang="en-GB" sz="1867" b="1" dirty="0"/>
              <a:t>Syncope + a house fire? Higher index of suspicion</a:t>
            </a:r>
            <a:endParaRPr sz="1867" b="1" dirty="0"/>
          </a:p>
          <a:p>
            <a:pPr marL="0" indent="0">
              <a:lnSpc>
                <a:spcPct val="200000"/>
              </a:lnSpc>
              <a:spcBef>
                <a:spcPts val="1600"/>
              </a:spcBef>
              <a:buNone/>
            </a:pPr>
            <a:r>
              <a:rPr lang="en-GB" sz="1867" b="1" dirty="0"/>
              <a:t>Does your patient smoke? Do they have existing lung disease? Have a higher index of suspicion. </a:t>
            </a:r>
            <a:endParaRPr sz="1867" b="1" dirty="0"/>
          </a:p>
          <a:p>
            <a:pPr marL="0" indent="0">
              <a:lnSpc>
                <a:spcPct val="200000"/>
              </a:lnSpc>
              <a:spcBef>
                <a:spcPts val="1600"/>
              </a:spcBef>
              <a:buNone/>
            </a:pPr>
            <a:r>
              <a:rPr lang="en-GB" sz="1867" b="1" dirty="0"/>
              <a:t>Was extrication from the fire prolonged? </a:t>
            </a:r>
            <a:endParaRPr sz="1867" b="1" dirty="0"/>
          </a:p>
          <a:p>
            <a:pPr marL="0" indent="0">
              <a:lnSpc>
                <a:spcPct val="200000"/>
              </a:lnSpc>
              <a:spcBef>
                <a:spcPts val="1600"/>
              </a:spcBef>
              <a:spcAft>
                <a:spcPts val="1600"/>
              </a:spcAft>
              <a:buNone/>
            </a:pPr>
            <a:r>
              <a:rPr lang="en-GB" sz="1867" b="1" dirty="0"/>
              <a:t>Kids are at a high risk because they tend to hide in closets during a fire rather than escape. The elderly or immobile have physical barriers to escape. </a:t>
            </a:r>
            <a:endParaRPr sz="1867" b="1" dirty="0"/>
          </a:p>
        </p:txBody>
      </p:sp>
    </p:spTree>
    <p:extLst>
      <p:ext uri="{BB962C8B-B14F-4D97-AF65-F5344CB8AC3E}">
        <p14:creationId xmlns:p14="http://schemas.microsoft.com/office/powerpoint/2010/main" val="214714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1730000" y="525000"/>
            <a:ext cx="9385200" cy="1218800"/>
          </a:xfrm>
          <a:prstGeom prst="rect">
            <a:avLst/>
          </a:prstGeom>
          <a:noFill/>
          <a:ln>
            <a:noFill/>
          </a:ln>
        </p:spPr>
        <p:txBody>
          <a:bodyPr spcFirstLastPara="1" vert="horz" wrap="square" lIns="121900" tIns="121900" rIns="121900" bIns="121900" rtlCol="0" anchor="t" anchorCtr="0">
            <a:normAutofit/>
          </a:bodyPr>
          <a:lstStyle/>
          <a:p>
            <a:r>
              <a:rPr lang="en-GB" b="1"/>
              <a:t>Cont...</a:t>
            </a:r>
            <a:endParaRPr b="1"/>
          </a:p>
        </p:txBody>
      </p:sp>
      <p:sp>
        <p:nvSpPr>
          <p:cNvPr id="203" name="Google Shape;203;p11"/>
          <p:cNvSpPr txBox="1">
            <a:spLocks noGrp="1"/>
          </p:cNvSpPr>
          <p:nvPr>
            <p:ph type="body" idx="1"/>
          </p:nvPr>
        </p:nvSpPr>
        <p:spPr>
          <a:xfrm>
            <a:off x="1730000" y="2090067"/>
            <a:ext cx="9385200" cy="3881600"/>
          </a:xfrm>
          <a:prstGeom prst="rect">
            <a:avLst/>
          </a:prstGeom>
          <a:noFill/>
          <a:ln>
            <a:noFill/>
          </a:ln>
        </p:spPr>
        <p:txBody>
          <a:bodyPr spcFirstLastPara="1" vert="horz" wrap="square" lIns="121900" tIns="121900" rIns="121900" bIns="121900" rtlCol="0" anchor="t" anchorCtr="0">
            <a:noAutofit/>
          </a:bodyPr>
          <a:lstStyle/>
          <a:p>
            <a:pPr>
              <a:lnSpc>
                <a:spcPct val="150000"/>
              </a:lnSpc>
              <a:buAutoNum type="arabicPeriod"/>
            </a:pPr>
            <a:r>
              <a:rPr lang="en-GB" b="1"/>
              <a:t>important to elucidate whether the exposure was to smoke, flames, and/or possible chemicals (both industrial and household)</a:t>
            </a:r>
            <a:endParaRPr b="1"/>
          </a:p>
          <a:p>
            <a:pPr>
              <a:lnSpc>
                <a:spcPct val="150000"/>
              </a:lnSpc>
              <a:buAutoNum type="arabicPeriod"/>
            </a:pPr>
            <a:r>
              <a:rPr lang="en-GB" b="1"/>
              <a:t>Duration of exposure</a:t>
            </a:r>
            <a:endParaRPr b="1"/>
          </a:p>
          <a:p>
            <a:pPr>
              <a:lnSpc>
                <a:spcPct val="150000"/>
              </a:lnSpc>
              <a:buAutoNum type="arabicPeriod"/>
            </a:pPr>
            <a:r>
              <a:rPr lang="en-GB" b="1"/>
              <a:t>burning sensation in nose or throat</a:t>
            </a:r>
            <a:endParaRPr b="1"/>
          </a:p>
          <a:p>
            <a:pPr>
              <a:lnSpc>
                <a:spcPct val="150000"/>
              </a:lnSpc>
              <a:buAutoNum type="arabicPeriod"/>
            </a:pPr>
            <a:r>
              <a:rPr lang="en-GB" b="1"/>
              <a:t>cough with increased sputum production, stridor, and dyspnea with rhonchi or wheezing.</a:t>
            </a:r>
            <a:endParaRPr b="1"/>
          </a:p>
          <a:p>
            <a:pPr>
              <a:lnSpc>
                <a:spcPct val="150000"/>
              </a:lnSpc>
              <a:buAutoNum type="arabicPeriod"/>
            </a:pPr>
            <a:r>
              <a:rPr lang="en-GB" b="1"/>
              <a:t>Symptoms of odynophagia</a:t>
            </a:r>
            <a:endParaRPr b="1"/>
          </a:p>
          <a:p>
            <a:pPr>
              <a:lnSpc>
                <a:spcPct val="150000"/>
              </a:lnSpc>
              <a:buAutoNum type="arabicPeriod"/>
            </a:pPr>
            <a:r>
              <a:rPr lang="en-GB" b="1"/>
              <a:t>systemic symptoms like a headache, delirium, hallucinations, and may even be comatose (mental status)</a:t>
            </a:r>
            <a:endParaRPr b="1"/>
          </a:p>
          <a:p>
            <a:pPr indent="0">
              <a:lnSpc>
                <a:spcPct val="150000"/>
              </a:lnSpc>
              <a:spcBef>
                <a:spcPts val="1600"/>
              </a:spcBef>
              <a:spcAft>
                <a:spcPts val="1600"/>
              </a:spcAft>
              <a:buNone/>
            </a:pPr>
            <a:endParaRPr b="1"/>
          </a:p>
        </p:txBody>
      </p:sp>
    </p:spTree>
    <p:extLst>
      <p:ext uri="{BB962C8B-B14F-4D97-AF65-F5344CB8AC3E}">
        <p14:creationId xmlns:p14="http://schemas.microsoft.com/office/powerpoint/2010/main" val="109384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1730000" y="525000"/>
            <a:ext cx="9385200" cy="1218800"/>
          </a:xfrm>
          <a:prstGeom prst="rect">
            <a:avLst/>
          </a:prstGeom>
          <a:noFill/>
          <a:ln>
            <a:noFill/>
          </a:ln>
        </p:spPr>
        <p:txBody>
          <a:bodyPr spcFirstLastPara="1" vert="horz" wrap="square" lIns="121900" tIns="121900" rIns="121900" bIns="121900" rtlCol="0" anchor="t" anchorCtr="0">
            <a:normAutofit/>
          </a:bodyPr>
          <a:lstStyle/>
          <a:p>
            <a:r>
              <a:rPr lang="en-GB" b="1"/>
              <a:t>Diagnosis/physical examination</a:t>
            </a:r>
            <a:endParaRPr b="1"/>
          </a:p>
        </p:txBody>
      </p:sp>
      <p:sp>
        <p:nvSpPr>
          <p:cNvPr id="209" name="Google Shape;209;p12"/>
          <p:cNvSpPr txBox="1">
            <a:spLocks noGrp="1"/>
          </p:cNvSpPr>
          <p:nvPr>
            <p:ph type="body" idx="1"/>
          </p:nvPr>
        </p:nvSpPr>
        <p:spPr>
          <a:xfrm>
            <a:off x="1730000" y="2090067"/>
            <a:ext cx="9385200" cy="3881600"/>
          </a:xfrm>
          <a:prstGeom prst="rect">
            <a:avLst/>
          </a:prstGeom>
          <a:noFill/>
          <a:ln>
            <a:noFill/>
          </a:ln>
        </p:spPr>
        <p:txBody>
          <a:bodyPr spcFirstLastPara="1" vert="horz" wrap="square" lIns="121900" tIns="121900" rIns="121900" bIns="121900" rtlCol="0" anchor="t" anchorCtr="0">
            <a:noAutofit/>
          </a:bodyPr>
          <a:lstStyle/>
          <a:p>
            <a:pPr marL="0" indent="0">
              <a:lnSpc>
                <a:spcPct val="200000"/>
              </a:lnSpc>
              <a:buNone/>
            </a:pPr>
            <a:r>
              <a:rPr lang="en-GB" sz="1867" b="1"/>
              <a:t>looking for</a:t>
            </a:r>
            <a:endParaRPr sz="1867" b="1"/>
          </a:p>
          <a:p>
            <a:pPr indent="-423323">
              <a:lnSpc>
                <a:spcPct val="200000"/>
              </a:lnSpc>
              <a:spcBef>
                <a:spcPts val="1600"/>
              </a:spcBef>
              <a:buSzPts val="1400"/>
              <a:buAutoNum type="arabicPeriod"/>
            </a:pPr>
            <a:r>
              <a:rPr lang="en-GB" sz="1867" b="1"/>
              <a:t>facial and intranasal burns</a:t>
            </a:r>
            <a:endParaRPr sz="1867" b="1"/>
          </a:p>
          <a:p>
            <a:pPr indent="-423323">
              <a:lnSpc>
                <a:spcPct val="200000"/>
              </a:lnSpc>
              <a:buSzPts val="1400"/>
              <a:buAutoNum type="arabicPeriod"/>
            </a:pPr>
            <a:r>
              <a:rPr lang="en-GB" sz="1867" b="1"/>
              <a:t>carbonaceous material or soot in the mouth or sputum</a:t>
            </a:r>
            <a:endParaRPr sz="1867" b="1"/>
          </a:p>
          <a:p>
            <a:pPr indent="-423323">
              <a:lnSpc>
                <a:spcPct val="200000"/>
              </a:lnSpc>
              <a:buSzPts val="1400"/>
              <a:buAutoNum type="arabicPeriod"/>
            </a:pPr>
            <a:r>
              <a:rPr lang="en-GB" sz="1867" b="1"/>
              <a:t>accessory muscle usage,tachypnea, cyanosis, stridor, and rhonchi/rales/wheezing.</a:t>
            </a:r>
            <a:endParaRPr sz="1867" b="1"/>
          </a:p>
          <a:p>
            <a:pPr marL="0" indent="0">
              <a:lnSpc>
                <a:spcPct val="200000"/>
              </a:lnSpc>
              <a:spcBef>
                <a:spcPts val="1600"/>
              </a:spcBef>
              <a:spcAft>
                <a:spcPts val="1600"/>
              </a:spcAft>
              <a:buNone/>
            </a:pPr>
            <a:endParaRPr sz="1867" b="1"/>
          </a:p>
        </p:txBody>
      </p:sp>
    </p:spTree>
    <p:extLst>
      <p:ext uri="{BB962C8B-B14F-4D97-AF65-F5344CB8AC3E}">
        <p14:creationId xmlns:p14="http://schemas.microsoft.com/office/powerpoint/2010/main" val="146210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1730000" y="525000"/>
            <a:ext cx="9385200" cy="1218800"/>
          </a:xfrm>
          <a:prstGeom prst="rect">
            <a:avLst/>
          </a:prstGeom>
          <a:noFill/>
          <a:ln>
            <a:noFill/>
          </a:ln>
        </p:spPr>
        <p:txBody>
          <a:bodyPr spcFirstLastPara="1" vert="horz" wrap="square" lIns="121900" tIns="121900" rIns="121900" bIns="121900" rtlCol="0" anchor="t" anchorCtr="0">
            <a:normAutofit/>
          </a:bodyPr>
          <a:lstStyle/>
          <a:p>
            <a:r>
              <a:rPr lang="en-GB" b="1"/>
              <a:t>Diagnosis/work up</a:t>
            </a:r>
            <a:endParaRPr b="1"/>
          </a:p>
        </p:txBody>
      </p:sp>
      <p:sp>
        <p:nvSpPr>
          <p:cNvPr id="215" name="Google Shape;215;p13"/>
          <p:cNvSpPr txBox="1">
            <a:spLocks noGrp="1"/>
          </p:cNvSpPr>
          <p:nvPr>
            <p:ph type="body" idx="1"/>
          </p:nvPr>
        </p:nvSpPr>
        <p:spPr>
          <a:xfrm>
            <a:off x="1730000" y="2139031"/>
            <a:ext cx="9385200" cy="3881600"/>
          </a:xfrm>
          <a:prstGeom prst="rect">
            <a:avLst/>
          </a:prstGeom>
          <a:noFill/>
          <a:ln>
            <a:noFill/>
          </a:ln>
        </p:spPr>
        <p:txBody>
          <a:bodyPr spcFirstLastPara="1" vert="horz" wrap="square" lIns="121900" tIns="121900" rIns="121900" bIns="121900" rtlCol="0" anchor="t" anchorCtr="0">
            <a:normAutofit/>
          </a:bodyPr>
          <a:lstStyle/>
          <a:p>
            <a:pPr indent="-423323">
              <a:lnSpc>
                <a:spcPct val="130000"/>
              </a:lnSpc>
              <a:buSzPts val="1400"/>
              <a:buAutoNum type="arabicPeriod"/>
            </a:pPr>
            <a:r>
              <a:rPr lang="en-GB" sz="1867" b="1"/>
              <a:t>Serial chest radiographs (often negative early in smoke inhalation injury)</a:t>
            </a:r>
            <a:endParaRPr sz="1867" b="1"/>
          </a:p>
          <a:p>
            <a:pPr indent="-423323">
              <a:lnSpc>
                <a:spcPct val="130000"/>
              </a:lnSpc>
              <a:buSzPts val="1400"/>
              <a:buAutoNum type="arabicPeriod"/>
            </a:pPr>
            <a:r>
              <a:rPr lang="en-GB" sz="1867" b="1"/>
              <a:t>Complete blood count (CBC)</a:t>
            </a:r>
            <a:endParaRPr sz="1867" b="1"/>
          </a:p>
          <a:p>
            <a:pPr indent="-423323">
              <a:lnSpc>
                <a:spcPct val="130000"/>
              </a:lnSpc>
              <a:buSzPts val="1400"/>
              <a:buAutoNum type="arabicPeriod"/>
            </a:pPr>
            <a:r>
              <a:rPr lang="en-GB" sz="1867" b="1"/>
              <a:t>Pulse oximetry (may be falsely elevated with carbon monoxide exposure)</a:t>
            </a:r>
            <a:endParaRPr sz="1867" b="1"/>
          </a:p>
          <a:p>
            <a:pPr indent="-423323">
              <a:lnSpc>
                <a:spcPct val="130000"/>
              </a:lnSpc>
              <a:buSzPts val="1400"/>
              <a:buAutoNum type="arabicPeriod"/>
            </a:pPr>
            <a:r>
              <a:rPr lang="en-GB" sz="1867" b="1"/>
              <a:t>Arterial blood gas (ABG)</a:t>
            </a:r>
            <a:endParaRPr sz="1867" b="1"/>
          </a:p>
          <a:p>
            <a:pPr indent="-423323">
              <a:lnSpc>
                <a:spcPct val="130000"/>
              </a:lnSpc>
              <a:buSzPts val="1400"/>
              <a:buAutoNum type="arabicPeriod"/>
            </a:pPr>
            <a:r>
              <a:rPr lang="en-GB" sz="1867" b="1"/>
              <a:t>Carboxyhemoglobin level</a:t>
            </a:r>
            <a:endParaRPr sz="1867" b="1"/>
          </a:p>
          <a:p>
            <a:pPr indent="-423323">
              <a:lnSpc>
                <a:spcPct val="130000"/>
              </a:lnSpc>
              <a:buSzPts val="1400"/>
              <a:buAutoNum type="arabicPeriod"/>
            </a:pPr>
            <a:r>
              <a:rPr lang="en-GB" sz="1867" b="1"/>
              <a:t>Cyanide level</a:t>
            </a:r>
            <a:endParaRPr sz="1867" b="1"/>
          </a:p>
          <a:p>
            <a:pPr indent="-423323">
              <a:lnSpc>
                <a:spcPct val="130000"/>
              </a:lnSpc>
              <a:buSzPts val="1400"/>
              <a:buAutoNum type="arabicPeriod"/>
            </a:pPr>
            <a:r>
              <a:rPr lang="en-GB" sz="1867" b="1"/>
              <a:t>Pulmonary function testing: The flow-volume loop is a very sensitive noninvasive test</a:t>
            </a:r>
            <a:endParaRPr sz="1867" b="1"/>
          </a:p>
          <a:p>
            <a:pPr indent="-423323">
              <a:lnSpc>
                <a:spcPct val="130000"/>
              </a:lnSpc>
              <a:buSzPts val="1400"/>
              <a:buAutoNum type="arabicPeriod"/>
            </a:pPr>
            <a:r>
              <a:rPr lang="en-GB" sz="1867" b="1"/>
              <a:t>Fiberoptic Bronchoscopy the standard for the diagnosis</a:t>
            </a:r>
            <a:endParaRPr sz="1867" b="1"/>
          </a:p>
        </p:txBody>
      </p:sp>
    </p:spTree>
    <p:extLst>
      <p:ext uri="{BB962C8B-B14F-4D97-AF65-F5344CB8AC3E}">
        <p14:creationId xmlns:p14="http://schemas.microsoft.com/office/powerpoint/2010/main" val="420177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306033" y="5184033"/>
            <a:ext cx="4856800" cy="1218800"/>
          </a:xfrm>
          <a:prstGeom prst="rect">
            <a:avLst/>
          </a:prstGeom>
          <a:noFill/>
          <a:ln>
            <a:noFill/>
          </a:ln>
        </p:spPr>
        <p:txBody>
          <a:bodyPr spcFirstLastPara="1" vert="horz" wrap="square" lIns="121900" tIns="121900" rIns="121900" bIns="121900" rtlCol="0" anchor="t" anchorCtr="0">
            <a:normAutofit/>
          </a:bodyPr>
          <a:lstStyle/>
          <a:p>
            <a:pPr marL="0" indent="0">
              <a:spcAft>
                <a:spcPts val="1600"/>
              </a:spcAft>
              <a:buNone/>
            </a:pPr>
            <a:r>
              <a:rPr lang="en-GB"/>
              <a:t> Fiberoptic bronchoscopy of patient on post-burn day 0</a:t>
            </a:r>
            <a:endParaRPr/>
          </a:p>
        </p:txBody>
      </p:sp>
      <p:sp>
        <p:nvSpPr>
          <p:cNvPr id="221" name="Google Shape;221;p14"/>
          <p:cNvSpPr txBox="1">
            <a:spLocks noGrp="1"/>
          </p:cNvSpPr>
          <p:nvPr>
            <p:ph type="body" idx="2"/>
          </p:nvPr>
        </p:nvSpPr>
        <p:spPr>
          <a:xfrm>
            <a:off x="6577633" y="5184067"/>
            <a:ext cx="5614400" cy="1218800"/>
          </a:xfrm>
          <a:prstGeom prst="rect">
            <a:avLst/>
          </a:prstGeom>
          <a:noFill/>
          <a:ln>
            <a:noFill/>
          </a:ln>
        </p:spPr>
        <p:txBody>
          <a:bodyPr spcFirstLastPara="1" vert="horz" wrap="square" lIns="121900" tIns="121900" rIns="121900" bIns="121900" rtlCol="0" anchor="t" anchorCtr="0">
            <a:normAutofit/>
          </a:bodyPr>
          <a:lstStyle/>
          <a:p>
            <a:pPr marL="0" indent="0">
              <a:spcAft>
                <a:spcPts val="1600"/>
              </a:spcAft>
              <a:buNone/>
            </a:pPr>
            <a:r>
              <a:rPr lang="en-GB"/>
              <a:t>Fiberoptic bronchoscopy of patient on post-burn day 4 </a:t>
            </a:r>
            <a:endParaRPr/>
          </a:p>
        </p:txBody>
      </p:sp>
      <p:pic>
        <p:nvPicPr>
          <p:cNvPr id="222" name="Google Shape;222;p14"/>
          <p:cNvPicPr preferRelativeResize="0"/>
          <p:nvPr/>
        </p:nvPicPr>
        <p:blipFill rotWithShape="1">
          <a:blip r:embed="rId3">
            <a:alphaModFix/>
          </a:blip>
          <a:srcRect/>
          <a:stretch/>
        </p:blipFill>
        <p:spPr>
          <a:xfrm>
            <a:off x="306034" y="1"/>
            <a:ext cx="4856916" cy="4777665"/>
          </a:xfrm>
          <a:prstGeom prst="rect">
            <a:avLst/>
          </a:prstGeom>
          <a:noFill/>
          <a:ln>
            <a:noFill/>
          </a:ln>
        </p:spPr>
      </p:pic>
      <p:pic>
        <p:nvPicPr>
          <p:cNvPr id="223" name="Google Shape;223;p14"/>
          <p:cNvPicPr preferRelativeResize="0"/>
          <p:nvPr/>
        </p:nvPicPr>
        <p:blipFill rotWithShape="1">
          <a:blip r:embed="rId4">
            <a:alphaModFix/>
          </a:blip>
          <a:srcRect/>
          <a:stretch/>
        </p:blipFill>
        <p:spPr>
          <a:xfrm>
            <a:off x="6577649" y="0"/>
            <a:ext cx="4845435" cy="4777667"/>
          </a:xfrm>
          <a:prstGeom prst="rect">
            <a:avLst/>
          </a:prstGeom>
          <a:noFill/>
          <a:ln>
            <a:noFill/>
          </a:ln>
        </p:spPr>
      </p:pic>
    </p:spTree>
    <p:extLst>
      <p:ext uri="{BB962C8B-B14F-4D97-AF65-F5344CB8AC3E}">
        <p14:creationId xmlns:p14="http://schemas.microsoft.com/office/powerpoint/2010/main" val="95755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318267" y="5459467"/>
            <a:ext cx="5282000" cy="1064800"/>
          </a:xfrm>
          <a:prstGeom prst="rect">
            <a:avLst/>
          </a:prstGeom>
          <a:noFill/>
          <a:ln>
            <a:noFill/>
          </a:ln>
        </p:spPr>
        <p:txBody>
          <a:bodyPr spcFirstLastPara="1" vert="horz" wrap="square" lIns="121900" tIns="121900" rIns="121900" bIns="121900" rtlCol="0" anchor="t" anchorCtr="0">
            <a:normAutofit fontScale="92500" lnSpcReduction="20000"/>
          </a:bodyPr>
          <a:lstStyle/>
          <a:p>
            <a:pPr marL="0" indent="0">
              <a:spcAft>
                <a:spcPts val="1600"/>
              </a:spcAft>
              <a:buNone/>
            </a:pPr>
            <a:r>
              <a:rPr lang="en-GB"/>
              <a:t>Fiberoptic bronchoscopy of patient on post-burn day 10</a:t>
            </a:r>
            <a:endParaRPr/>
          </a:p>
        </p:txBody>
      </p:sp>
      <p:sp>
        <p:nvSpPr>
          <p:cNvPr id="229" name="Google Shape;229;p15"/>
          <p:cNvSpPr txBox="1">
            <a:spLocks noGrp="1"/>
          </p:cNvSpPr>
          <p:nvPr>
            <p:ph type="body" idx="2"/>
          </p:nvPr>
        </p:nvSpPr>
        <p:spPr>
          <a:xfrm>
            <a:off x="6577633" y="5459467"/>
            <a:ext cx="4537600" cy="1064800"/>
          </a:xfrm>
          <a:prstGeom prst="rect">
            <a:avLst/>
          </a:prstGeom>
          <a:noFill/>
          <a:ln>
            <a:noFill/>
          </a:ln>
        </p:spPr>
        <p:txBody>
          <a:bodyPr spcFirstLastPara="1" vert="horz" wrap="square" lIns="121900" tIns="121900" rIns="121900" bIns="121900" rtlCol="0" anchor="t" anchorCtr="0">
            <a:normAutofit fontScale="77500" lnSpcReduction="20000"/>
          </a:bodyPr>
          <a:lstStyle/>
          <a:p>
            <a:pPr marL="0" indent="0">
              <a:spcAft>
                <a:spcPts val="1600"/>
              </a:spcAft>
              <a:buNone/>
            </a:pPr>
            <a:r>
              <a:rPr lang="en-GB"/>
              <a:t>Abbreviated Injury Score grading scale for inhalation injury on bronchoscop</a:t>
            </a:r>
            <a:endParaRPr/>
          </a:p>
        </p:txBody>
      </p:sp>
      <p:pic>
        <p:nvPicPr>
          <p:cNvPr id="230" name="Google Shape;230;p15"/>
          <p:cNvPicPr preferRelativeResize="0"/>
          <p:nvPr/>
        </p:nvPicPr>
        <p:blipFill rotWithShape="1">
          <a:blip r:embed="rId3">
            <a:alphaModFix/>
          </a:blip>
          <a:srcRect/>
          <a:stretch/>
        </p:blipFill>
        <p:spPr>
          <a:xfrm>
            <a:off x="203201" y="203200"/>
            <a:ext cx="5392452" cy="5053067"/>
          </a:xfrm>
          <a:prstGeom prst="rect">
            <a:avLst/>
          </a:prstGeom>
          <a:noFill/>
          <a:ln>
            <a:noFill/>
          </a:ln>
        </p:spPr>
      </p:pic>
      <p:pic>
        <p:nvPicPr>
          <p:cNvPr id="231" name="Google Shape;231;p15"/>
          <p:cNvPicPr preferRelativeResize="0"/>
          <p:nvPr/>
        </p:nvPicPr>
        <p:blipFill rotWithShape="1">
          <a:blip r:embed="rId4">
            <a:alphaModFix/>
          </a:blip>
          <a:srcRect/>
          <a:stretch/>
        </p:blipFill>
        <p:spPr>
          <a:xfrm>
            <a:off x="6096001" y="203200"/>
            <a:ext cx="5892801" cy="5053067"/>
          </a:xfrm>
          <a:prstGeom prst="rect">
            <a:avLst/>
          </a:prstGeom>
          <a:noFill/>
          <a:ln>
            <a:noFill/>
          </a:ln>
        </p:spPr>
      </p:pic>
    </p:spTree>
    <p:extLst>
      <p:ext uri="{BB962C8B-B14F-4D97-AF65-F5344CB8AC3E}">
        <p14:creationId xmlns:p14="http://schemas.microsoft.com/office/powerpoint/2010/main" val="282302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730000" y="330500"/>
            <a:ext cx="9385200" cy="814000"/>
          </a:xfrm>
          <a:prstGeom prst="rect">
            <a:avLst/>
          </a:prstGeom>
          <a:noFill/>
          <a:ln>
            <a:noFill/>
          </a:ln>
        </p:spPr>
        <p:txBody>
          <a:bodyPr spcFirstLastPara="1" vert="horz" wrap="square" lIns="121900" tIns="121900" rIns="121900" bIns="121900" rtlCol="0" anchor="t" anchorCtr="0">
            <a:normAutofit/>
          </a:bodyPr>
          <a:lstStyle/>
          <a:p>
            <a:r>
              <a:rPr lang="en-GB" b="1"/>
              <a:t>Management</a:t>
            </a:r>
            <a:endParaRPr b="1"/>
          </a:p>
        </p:txBody>
      </p:sp>
      <p:sp>
        <p:nvSpPr>
          <p:cNvPr id="237" name="Google Shape;237;p16"/>
          <p:cNvSpPr txBox="1">
            <a:spLocks noGrp="1"/>
          </p:cNvSpPr>
          <p:nvPr>
            <p:ph type="body" idx="1"/>
          </p:nvPr>
        </p:nvSpPr>
        <p:spPr>
          <a:xfrm>
            <a:off x="1357400" y="1444433"/>
            <a:ext cx="9758000" cy="5413600"/>
          </a:xfrm>
          <a:prstGeom prst="rect">
            <a:avLst/>
          </a:prstGeom>
          <a:noFill/>
          <a:ln>
            <a:noFill/>
          </a:ln>
        </p:spPr>
        <p:txBody>
          <a:bodyPr spcFirstLastPara="1" vert="horz" wrap="square" lIns="121900" tIns="121900" rIns="121900" bIns="121900" rtlCol="0" anchor="t" anchorCtr="0">
            <a:normAutofit/>
          </a:bodyPr>
          <a:lstStyle/>
          <a:p>
            <a:pPr indent="-431789">
              <a:lnSpc>
                <a:spcPct val="130000"/>
              </a:lnSpc>
              <a:buSzPts val="1500"/>
              <a:buAutoNum type="arabicPeriod"/>
            </a:pPr>
            <a:r>
              <a:rPr lang="en-GB" sz="2000" b="1"/>
              <a:t>removing the patient from the exposure area</a:t>
            </a:r>
            <a:endParaRPr sz="2000" b="1"/>
          </a:p>
          <a:p>
            <a:pPr indent="-431789">
              <a:lnSpc>
                <a:spcPct val="130000"/>
              </a:lnSpc>
              <a:buSzPts val="1500"/>
              <a:buAutoNum type="arabicPeriod"/>
            </a:pPr>
            <a:r>
              <a:rPr lang="en-GB" sz="2000" b="1"/>
              <a:t>Maintain secure airway: Intubation, tracheostomy if necessary</a:t>
            </a:r>
            <a:endParaRPr sz="2000" b="1"/>
          </a:p>
          <a:p>
            <a:pPr indent="-431789">
              <a:lnSpc>
                <a:spcPct val="130000"/>
              </a:lnSpc>
              <a:buSzPts val="1500"/>
              <a:buAutoNum type="arabicPeriod"/>
            </a:pPr>
            <a:r>
              <a:rPr lang="en-GB" sz="2000" b="1"/>
              <a:t>aggressive pulmonary hygiene for (edema, hemorrhage, and mucosal sloughing)</a:t>
            </a:r>
            <a:endParaRPr sz="2000" b="1"/>
          </a:p>
          <a:p>
            <a:pPr indent="-431789">
              <a:lnSpc>
                <a:spcPct val="130000"/>
              </a:lnSpc>
              <a:buSzPts val="1500"/>
              <a:buAutoNum type="arabicPeriod"/>
            </a:pPr>
            <a:r>
              <a:rPr lang="en-GB" sz="2000" b="1"/>
              <a:t>Bronchodilators (Beta-2-adrenergic agonists like albuterol and salbutamol)</a:t>
            </a:r>
            <a:endParaRPr sz="2000" b="1"/>
          </a:p>
          <a:p>
            <a:pPr indent="-431789">
              <a:lnSpc>
                <a:spcPct val="130000"/>
              </a:lnSpc>
              <a:buSzPts val="1500"/>
              <a:buAutoNum type="arabicPeriod"/>
            </a:pPr>
            <a:r>
              <a:rPr lang="en-GB" sz="2000" b="1"/>
              <a:t>steroids, in either inhaled or intravenous form, have not been proven beneficial in clinical studies.</a:t>
            </a:r>
            <a:endParaRPr sz="2000" b="1"/>
          </a:p>
          <a:p>
            <a:pPr indent="-431789">
              <a:lnSpc>
                <a:spcPct val="130000"/>
              </a:lnSpc>
              <a:buSzPts val="1500"/>
              <a:buAutoNum type="arabicPeriod"/>
            </a:pPr>
            <a:r>
              <a:rPr lang="en-GB" sz="2000" b="1"/>
              <a:t>antibiotics should be started promptly when an empiric diagnosis of pneumonia is made.</a:t>
            </a:r>
            <a:endParaRPr sz="2000" b="1"/>
          </a:p>
          <a:p>
            <a:pPr indent="-431789">
              <a:lnSpc>
                <a:spcPct val="130000"/>
              </a:lnSpc>
              <a:buSzPts val="1500"/>
              <a:buAutoNum type="arabicPeriod"/>
            </a:pPr>
            <a:r>
              <a:rPr lang="en-GB" sz="2000" b="1"/>
              <a:t>Carbon monoxide treatment includes high oxygen therapy.</a:t>
            </a:r>
            <a:endParaRPr sz="2000" b="1"/>
          </a:p>
          <a:p>
            <a:pPr indent="-431789">
              <a:lnSpc>
                <a:spcPct val="130000"/>
              </a:lnSpc>
              <a:buSzPts val="1500"/>
              <a:buAutoNum type="arabicPeriod"/>
            </a:pPr>
            <a:r>
              <a:rPr lang="en-GB" sz="2000" b="1"/>
              <a:t>antidote, hydroxocobalamin, may be given in patients with high suspicious of cyanide poisoning.</a:t>
            </a:r>
            <a:endParaRPr sz="2000" b="1"/>
          </a:p>
        </p:txBody>
      </p:sp>
    </p:spTree>
    <p:extLst>
      <p:ext uri="{BB962C8B-B14F-4D97-AF65-F5344CB8AC3E}">
        <p14:creationId xmlns:p14="http://schemas.microsoft.com/office/powerpoint/2010/main" val="196172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1730000" y="226467"/>
            <a:ext cx="9385200" cy="887600"/>
          </a:xfrm>
          <a:prstGeom prst="rect">
            <a:avLst/>
          </a:prstGeom>
          <a:noFill/>
          <a:ln>
            <a:noFill/>
          </a:ln>
        </p:spPr>
        <p:txBody>
          <a:bodyPr spcFirstLastPara="1" vert="horz" wrap="square" lIns="121900" tIns="121900" rIns="121900" bIns="121900" rtlCol="0" anchor="t" anchorCtr="0">
            <a:normAutofit/>
          </a:bodyPr>
          <a:lstStyle/>
          <a:p>
            <a:r>
              <a:rPr lang="en-GB" b="1"/>
              <a:t>intubation</a:t>
            </a:r>
            <a:endParaRPr b="1"/>
          </a:p>
        </p:txBody>
      </p:sp>
      <p:sp>
        <p:nvSpPr>
          <p:cNvPr id="243" name="Google Shape;243;p17"/>
          <p:cNvSpPr txBox="1">
            <a:spLocks noGrp="1"/>
          </p:cNvSpPr>
          <p:nvPr>
            <p:ph type="body" idx="1"/>
          </p:nvPr>
        </p:nvSpPr>
        <p:spPr>
          <a:xfrm>
            <a:off x="1730000" y="1114067"/>
            <a:ext cx="9385200" cy="5422800"/>
          </a:xfrm>
          <a:prstGeom prst="rect">
            <a:avLst/>
          </a:prstGeom>
          <a:noFill/>
          <a:ln>
            <a:noFill/>
          </a:ln>
        </p:spPr>
        <p:txBody>
          <a:bodyPr spcFirstLastPara="1" vert="horz" wrap="square" lIns="121900" tIns="121900" rIns="121900" bIns="121900" rtlCol="0" anchor="t" anchorCtr="0">
            <a:normAutofit/>
          </a:bodyPr>
          <a:lstStyle/>
          <a:p>
            <a:pPr marL="0" indent="0">
              <a:lnSpc>
                <a:spcPct val="150000"/>
              </a:lnSpc>
              <a:buNone/>
            </a:pPr>
            <a:r>
              <a:rPr lang="en-GB" sz="2000" b="1"/>
              <a:t>The need for airway control must always be assessed and intubation should be considered if any of the following significant injuries to the upper airway is suspected:</a:t>
            </a:r>
            <a:endParaRPr sz="2000" b="1"/>
          </a:p>
          <a:p>
            <a:pPr indent="-431789">
              <a:lnSpc>
                <a:spcPct val="150000"/>
              </a:lnSpc>
              <a:spcBef>
                <a:spcPts val="1600"/>
              </a:spcBef>
              <a:buSzPts val="1500"/>
              <a:buAutoNum type="arabicPeriod"/>
            </a:pPr>
            <a:r>
              <a:rPr lang="en-GB" sz="2000" b="1"/>
              <a:t>respiratory distress</a:t>
            </a:r>
            <a:endParaRPr sz="2000" b="1"/>
          </a:p>
          <a:p>
            <a:pPr indent="-431789">
              <a:lnSpc>
                <a:spcPct val="150000"/>
              </a:lnSpc>
              <a:buSzPts val="1500"/>
              <a:buAutoNum type="arabicPeriod"/>
            </a:pPr>
            <a:r>
              <a:rPr lang="en-GB" sz="2000" b="1"/>
              <a:t> stridor</a:t>
            </a:r>
            <a:endParaRPr sz="2000" b="1"/>
          </a:p>
          <a:p>
            <a:pPr indent="-431789">
              <a:lnSpc>
                <a:spcPct val="150000"/>
              </a:lnSpc>
              <a:buSzPts val="1500"/>
              <a:buAutoNum type="arabicPeriod"/>
            </a:pPr>
            <a:r>
              <a:rPr lang="en-GB" sz="2000" b="1"/>
              <a:t>hypoventilation</a:t>
            </a:r>
            <a:endParaRPr sz="2000" b="1"/>
          </a:p>
          <a:p>
            <a:pPr indent="-431789">
              <a:lnSpc>
                <a:spcPct val="150000"/>
              </a:lnSpc>
              <a:buSzPts val="1500"/>
              <a:buAutoNum type="arabicPeriod"/>
            </a:pPr>
            <a:r>
              <a:rPr lang="en-GB" sz="2000" b="1"/>
              <a:t> use of accessory respiratory muscles</a:t>
            </a:r>
            <a:endParaRPr sz="2000" b="1"/>
          </a:p>
          <a:p>
            <a:pPr indent="-431789">
              <a:lnSpc>
                <a:spcPct val="150000"/>
              </a:lnSpc>
              <a:buSzPts val="1500"/>
              <a:buAutoNum type="arabicPeriod"/>
            </a:pPr>
            <a:r>
              <a:rPr lang="en-GB" sz="2000" b="1"/>
              <a:t>blistering or edema of the oropharynx</a:t>
            </a:r>
            <a:endParaRPr sz="2000" b="1"/>
          </a:p>
          <a:p>
            <a:pPr indent="-431789">
              <a:lnSpc>
                <a:spcPct val="150000"/>
              </a:lnSpc>
              <a:buSzPts val="1500"/>
              <a:buAutoNum type="arabicPeriod"/>
            </a:pPr>
            <a:r>
              <a:rPr lang="en-GB" sz="2000" b="1"/>
              <a:t> deep burns to the face or neck.</a:t>
            </a:r>
            <a:endParaRPr sz="2000" b="1"/>
          </a:p>
        </p:txBody>
      </p:sp>
    </p:spTree>
    <p:extLst>
      <p:ext uri="{BB962C8B-B14F-4D97-AF65-F5344CB8AC3E}">
        <p14:creationId xmlns:p14="http://schemas.microsoft.com/office/powerpoint/2010/main" val="111784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title"/>
          </p:nvPr>
        </p:nvSpPr>
        <p:spPr>
          <a:xfrm>
            <a:off x="1730000" y="477400"/>
            <a:ext cx="9385200" cy="1266000"/>
          </a:xfrm>
          <a:prstGeom prst="rect">
            <a:avLst/>
          </a:prstGeom>
          <a:noFill/>
          <a:ln>
            <a:noFill/>
          </a:ln>
        </p:spPr>
        <p:txBody>
          <a:bodyPr spcFirstLastPara="1" vert="horz" wrap="square" lIns="121900" tIns="121900" rIns="121900" bIns="121900" rtlCol="0" anchor="t" anchorCtr="0">
            <a:normAutofit/>
          </a:bodyPr>
          <a:lstStyle/>
          <a:p>
            <a:r>
              <a:rPr lang="en-GB" b="1" dirty="0"/>
              <a:t>Prognosis</a:t>
            </a:r>
            <a:endParaRPr b="1" dirty="0"/>
          </a:p>
        </p:txBody>
      </p:sp>
      <p:sp>
        <p:nvSpPr>
          <p:cNvPr id="249" name="Google Shape;249;p18"/>
          <p:cNvSpPr txBox="1">
            <a:spLocks noGrp="1"/>
          </p:cNvSpPr>
          <p:nvPr>
            <p:ph type="body" idx="1"/>
          </p:nvPr>
        </p:nvSpPr>
        <p:spPr>
          <a:xfrm>
            <a:off x="1730000" y="1553039"/>
            <a:ext cx="9385200" cy="3881600"/>
          </a:xfrm>
          <a:prstGeom prst="rect">
            <a:avLst/>
          </a:prstGeom>
          <a:noFill/>
          <a:ln>
            <a:noFill/>
          </a:ln>
        </p:spPr>
        <p:txBody>
          <a:bodyPr spcFirstLastPara="1" vert="horz" wrap="square" lIns="121900" tIns="121900" rIns="121900" bIns="121900" rtlCol="0" anchor="t" anchorCtr="0">
            <a:noAutofit/>
          </a:bodyPr>
          <a:lstStyle/>
          <a:p>
            <a:pPr marL="0" indent="0">
              <a:lnSpc>
                <a:spcPct val="200000"/>
              </a:lnSpc>
              <a:spcAft>
                <a:spcPts val="1600"/>
              </a:spcAft>
              <a:buNone/>
            </a:pPr>
            <a:r>
              <a:rPr lang="en-GB" sz="2000" b="1" dirty="0"/>
              <a:t> is noteworthy that mortality rates for inhalation injury have not changed over the past five decades, though improvements in standards of care for severe burn injuries have.[1] Supportive strategies are vital in the management of inhalation injury, yet, more trials are needed to demonstrate sufficient evidence for many of the pharmacological agents. Also, more promising results have been achieved with unconventional modes of ventilation such as HFPV in addressing physiologic derangements from inhalation injury.</a:t>
            </a:r>
            <a:endParaRPr sz="2000" b="1" dirty="0"/>
          </a:p>
        </p:txBody>
      </p:sp>
    </p:spTree>
    <p:extLst>
      <p:ext uri="{BB962C8B-B14F-4D97-AF65-F5344CB8AC3E}">
        <p14:creationId xmlns:p14="http://schemas.microsoft.com/office/powerpoint/2010/main" val="135171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1730000" y="476036"/>
            <a:ext cx="9385200" cy="1218800"/>
          </a:xfrm>
          <a:prstGeom prst="rect">
            <a:avLst/>
          </a:prstGeom>
          <a:noFill/>
          <a:ln>
            <a:noFill/>
          </a:ln>
        </p:spPr>
        <p:txBody>
          <a:bodyPr spcFirstLastPara="1" vert="horz" wrap="square" lIns="121900" tIns="121900" rIns="121900" bIns="121900" rtlCol="0" anchor="t" anchorCtr="0">
            <a:normAutofit/>
          </a:bodyPr>
          <a:lstStyle/>
          <a:p>
            <a:r>
              <a:rPr lang="en-GB" b="1"/>
              <a:t>Complications</a:t>
            </a:r>
            <a:endParaRPr b="1"/>
          </a:p>
        </p:txBody>
      </p:sp>
      <p:sp>
        <p:nvSpPr>
          <p:cNvPr id="255" name="Google Shape;255;p19"/>
          <p:cNvSpPr txBox="1">
            <a:spLocks noGrp="1"/>
          </p:cNvSpPr>
          <p:nvPr>
            <p:ph type="body" idx="1"/>
          </p:nvPr>
        </p:nvSpPr>
        <p:spPr>
          <a:xfrm>
            <a:off x="1730000" y="1694833"/>
            <a:ext cx="9385200" cy="4276800"/>
          </a:xfrm>
          <a:prstGeom prst="rect">
            <a:avLst/>
          </a:prstGeom>
          <a:noFill/>
          <a:ln>
            <a:noFill/>
          </a:ln>
        </p:spPr>
        <p:txBody>
          <a:bodyPr spcFirstLastPara="1" vert="horz" wrap="square" lIns="121900" tIns="121900" rIns="121900" bIns="121900" rtlCol="0" anchor="t" anchorCtr="0">
            <a:noAutofit/>
          </a:bodyPr>
          <a:lstStyle/>
          <a:p>
            <a:pPr marL="0" indent="0">
              <a:buNone/>
            </a:pPr>
            <a:r>
              <a:rPr lang="en-GB" sz="2000" b="1"/>
              <a:t>Severity generally correlates with exposure time,Complication rates are higher in people with a history of underlying lung disease as well, such as COPD and asthma.</a:t>
            </a:r>
            <a:endParaRPr sz="2000" b="1"/>
          </a:p>
          <a:p>
            <a:pPr marL="0" indent="0">
              <a:spcBef>
                <a:spcPts val="1600"/>
              </a:spcBef>
              <a:buNone/>
            </a:pPr>
            <a:r>
              <a:rPr lang="en-GB" sz="2000" b="1"/>
              <a:t>Short-term complications</a:t>
            </a:r>
            <a:r>
              <a:rPr lang="en-GB" sz="2000"/>
              <a:t>(4-5days):pneumonia. Acute respiratory distress syndrome and pulmonary edema .</a:t>
            </a:r>
            <a:endParaRPr sz="2000"/>
          </a:p>
          <a:p>
            <a:pPr marL="0" indent="0">
              <a:spcBef>
                <a:spcPts val="1600"/>
              </a:spcBef>
              <a:buNone/>
            </a:pPr>
            <a:r>
              <a:rPr lang="en-GB" sz="2000" b="1"/>
              <a:t>Long-term complications</a:t>
            </a:r>
            <a:r>
              <a:rPr lang="en-GB" sz="2000"/>
              <a:t>(less common): subglottic stenosis, bronchiectasis, and bronchiolitis obliterans</a:t>
            </a:r>
            <a:endParaRPr sz="2000"/>
          </a:p>
          <a:p>
            <a:pPr marL="0" indent="0">
              <a:spcBef>
                <a:spcPts val="1600"/>
              </a:spcBef>
              <a:spcAft>
                <a:spcPts val="1600"/>
              </a:spcAft>
              <a:buNone/>
            </a:pPr>
            <a:r>
              <a:rPr lang="en-GB" sz="2000"/>
              <a:t>Patients who have been exposed to carbon monoxide are also known to have long-term neurological complications (1-3wks)</a:t>
            </a:r>
            <a:endParaRPr sz="2000"/>
          </a:p>
        </p:txBody>
      </p:sp>
    </p:spTree>
    <p:extLst>
      <p:ext uri="{BB962C8B-B14F-4D97-AF65-F5344CB8AC3E}">
        <p14:creationId xmlns:p14="http://schemas.microsoft.com/office/powerpoint/2010/main" val="269554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447033" y="829139"/>
            <a:ext cx="8428800" cy="848000"/>
          </a:xfrm>
          <a:prstGeom prst="rect">
            <a:avLst/>
          </a:prstGeom>
          <a:noFill/>
          <a:ln>
            <a:noFill/>
          </a:ln>
        </p:spPr>
        <p:txBody>
          <a:bodyPr spcFirstLastPara="1" vert="horz" wrap="square" lIns="121900" tIns="121900" rIns="121900" bIns="121900" rtlCol="0" anchor="t" anchorCtr="0">
            <a:normAutofit/>
          </a:bodyPr>
          <a:lstStyle/>
          <a:p>
            <a:r>
              <a:rPr lang="en-GB" b="1"/>
              <a:t>Outline:</a:t>
            </a:r>
            <a:endParaRPr b="1"/>
          </a:p>
        </p:txBody>
      </p:sp>
      <p:sp>
        <p:nvSpPr>
          <p:cNvPr id="142" name="Google Shape;142;p2"/>
          <p:cNvSpPr txBox="1">
            <a:spLocks noGrp="1"/>
          </p:cNvSpPr>
          <p:nvPr>
            <p:ph type="body" idx="1"/>
          </p:nvPr>
        </p:nvSpPr>
        <p:spPr>
          <a:xfrm>
            <a:off x="447025" y="2237869"/>
            <a:ext cx="8428800" cy="4003200"/>
          </a:xfrm>
          <a:prstGeom prst="rect">
            <a:avLst/>
          </a:prstGeom>
          <a:noFill/>
          <a:ln>
            <a:noFill/>
          </a:ln>
        </p:spPr>
        <p:txBody>
          <a:bodyPr spcFirstLastPara="1" vert="horz" wrap="square" lIns="121900" tIns="121900" rIns="121900" bIns="121900" rtlCol="0" anchor="t" anchorCtr="0">
            <a:noAutofit/>
          </a:bodyPr>
          <a:lstStyle/>
          <a:p>
            <a:pPr indent="-423323">
              <a:buSzPts val="1400"/>
            </a:pPr>
            <a:r>
              <a:rPr lang="en-GB" sz="1867" b="1"/>
              <a:t>Introduction</a:t>
            </a:r>
            <a:endParaRPr sz="1867" b="1"/>
          </a:p>
          <a:p>
            <a:pPr indent="-423323">
              <a:buSzPts val="1400"/>
            </a:pPr>
            <a:r>
              <a:rPr lang="en-GB" sz="1867" b="1"/>
              <a:t>Epidemiology</a:t>
            </a:r>
            <a:endParaRPr sz="1867" b="1"/>
          </a:p>
          <a:p>
            <a:pPr indent="-423323">
              <a:buSzPts val="1400"/>
            </a:pPr>
            <a:r>
              <a:rPr lang="en-GB" sz="1867" b="1"/>
              <a:t>Classification</a:t>
            </a:r>
            <a:endParaRPr sz="1867" b="1"/>
          </a:p>
          <a:p>
            <a:pPr indent="-423323">
              <a:buSzPts val="1400"/>
            </a:pPr>
            <a:r>
              <a:rPr lang="en-GB" sz="1867" b="1"/>
              <a:t>Risk factors</a:t>
            </a:r>
            <a:endParaRPr sz="1867" b="1"/>
          </a:p>
          <a:p>
            <a:pPr indent="-423323">
              <a:buSzPts val="1400"/>
            </a:pPr>
            <a:r>
              <a:rPr lang="en-GB" sz="1867" b="1"/>
              <a:t>Pathophysiology</a:t>
            </a:r>
            <a:endParaRPr sz="1867" b="1"/>
          </a:p>
          <a:p>
            <a:pPr indent="-423323">
              <a:buSzPts val="1400"/>
            </a:pPr>
            <a:r>
              <a:rPr lang="en-GB" sz="1867" b="1"/>
              <a:t>Diagnosis</a:t>
            </a:r>
            <a:endParaRPr sz="1867" b="1"/>
          </a:p>
          <a:p>
            <a:pPr indent="-423323">
              <a:buSzPts val="1400"/>
            </a:pPr>
            <a:r>
              <a:rPr lang="en-GB" sz="1867" b="1"/>
              <a:t>Management</a:t>
            </a:r>
            <a:endParaRPr sz="1867" b="1"/>
          </a:p>
          <a:p>
            <a:pPr indent="-423323">
              <a:buSzPts val="1400"/>
            </a:pPr>
            <a:r>
              <a:rPr lang="en-GB" sz="1867" b="1"/>
              <a:t>Prognosis</a:t>
            </a:r>
            <a:endParaRPr sz="1867" b="1"/>
          </a:p>
          <a:p>
            <a:pPr indent="-423323">
              <a:buSzPts val="1400"/>
            </a:pPr>
            <a:r>
              <a:rPr lang="en-GB" sz="1867" b="1"/>
              <a:t>Complications</a:t>
            </a:r>
            <a:endParaRPr sz="1867" b="1"/>
          </a:p>
          <a:p>
            <a:pPr indent="-423323">
              <a:buSzPts val="1400"/>
            </a:pPr>
            <a:r>
              <a:rPr lang="en-GB" sz="1867" b="1"/>
              <a:t>Differential diagnosis</a:t>
            </a:r>
            <a:endParaRPr sz="1867" b="1"/>
          </a:p>
          <a:p>
            <a:pPr indent="-423323">
              <a:buSzPts val="1400"/>
            </a:pPr>
            <a:r>
              <a:rPr lang="en-GB" sz="1867" b="1"/>
              <a:t>References</a:t>
            </a:r>
            <a:endParaRPr sz="1867" b="1"/>
          </a:p>
        </p:txBody>
      </p:sp>
    </p:spTree>
    <p:extLst>
      <p:ext uri="{BB962C8B-B14F-4D97-AF65-F5344CB8AC3E}">
        <p14:creationId xmlns:p14="http://schemas.microsoft.com/office/powerpoint/2010/main" val="425864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1730000" y="226467"/>
            <a:ext cx="9385200" cy="955200"/>
          </a:xfrm>
          <a:prstGeom prst="rect">
            <a:avLst/>
          </a:prstGeom>
          <a:noFill/>
          <a:ln>
            <a:noFill/>
          </a:ln>
        </p:spPr>
        <p:txBody>
          <a:bodyPr spcFirstLastPara="1" vert="horz" wrap="square" lIns="121900" tIns="121900" rIns="121900" bIns="121900" rtlCol="0" anchor="t" anchorCtr="0">
            <a:normAutofit/>
          </a:bodyPr>
          <a:lstStyle/>
          <a:p>
            <a:r>
              <a:rPr lang="en-GB" b="1"/>
              <a:t>Differential diagnosis</a:t>
            </a:r>
            <a:endParaRPr b="1"/>
          </a:p>
        </p:txBody>
      </p:sp>
      <p:sp>
        <p:nvSpPr>
          <p:cNvPr id="261" name="Google Shape;261;p20"/>
          <p:cNvSpPr txBox="1">
            <a:spLocks noGrp="1"/>
          </p:cNvSpPr>
          <p:nvPr>
            <p:ph type="body" idx="1"/>
          </p:nvPr>
        </p:nvSpPr>
        <p:spPr>
          <a:xfrm>
            <a:off x="1730000" y="1456667"/>
            <a:ext cx="9385200" cy="5142400"/>
          </a:xfrm>
          <a:prstGeom prst="rect">
            <a:avLst/>
          </a:prstGeom>
          <a:noFill/>
          <a:ln>
            <a:noFill/>
          </a:ln>
        </p:spPr>
        <p:txBody>
          <a:bodyPr spcFirstLastPara="1" vert="horz" wrap="square" lIns="121900" tIns="121900" rIns="121900" bIns="121900" rtlCol="0" anchor="t" anchorCtr="0">
            <a:noAutofit/>
          </a:bodyPr>
          <a:lstStyle/>
          <a:p>
            <a:pPr marL="0" indent="0">
              <a:buNone/>
            </a:pPr>
            <a:r>
              <a:rPr lang="en-GB" b="1"/>
              <a:t>Acute respiratory distress syndrome (ARDS)</a:t>
            </a:r>
            <a:endParaRPr b="1"/>
          </a:p>
          <a:p>
            <a:pPr marL="0" indent="0">
              <a:spcBef>
                <a:spcPts val="1600"/>
              </a:spcBef>
              <a:buNone/>
            </a:pPr>
            <a:r>
              <a:rPr lang="en-GB" b="1"/>
              <a:t>Asthma</a:t>
            </a:r>
            <a:endParaRPr b="1"/>
          </a:p>
          <a:p>
            <a:pPr marL="0" indent="0">
              <a:spcBef>
                <a:spcPts val="1600"/>
              </a:spcBef>
              <a:buNone/>
            </a:pPr>
            <a:r>
              <a:rPr lang="en-GB" b="1"/>
              <a:t>Aspiration pneumonitis/pneumonia</a:t>
            </a:r>
            <a:endParaRPr b="1"/>
          </a:p>
          <a:p>
            <a:pPr marL="0" indent="0">
              <a:spcBef>
                <a:spcPts val="1600"/>
              </a:spcBef>
              <a:buNone/>
            </a:pPr>
            <a:r>
              <a:rPr lang="en-GB" b="1"/>
              <a:t>Chronic obstructive lung disease</a:t>
            </a:r>
            <a:endParaRPr b="1"/>
          </a:p>
          <a:p>
            <a:pPr marL="0" indent="0">
              <a:spcBef>
                <a:spcPts val="1600"/>
              </a:spcBef>
              <a:buNone/>
            </a:pPr>
            <a:r>
              <a:rPr lang="en-GB" b="1"/>
              <a:t>Congestive heart failure</a:t>
            </a:r>
            <a:endParaRPr b="1"/>
          </a:p>
          <a:p>
            <a:pPr marL="0" indent="0">
              <a:spcBef>
                <a:spcPts val="1600"/>
              </a:spcBef>
              <a:buNone/>
            </a:pPr>
            <a:r>
              <a:rPr lang="en-GB" b="1"/>
              <a:t>Interstitial lung diseases</a:t>
            </a:r>
            <a:endParaRPr b="1"/>
          </a:p>
          <a:p>
            <a:pPr marL="0" indent="0">
              <a:spcBef>
                <a:spcPts val="1600"/>
              </a:spcBef>
              <a:buNone/>
            </a:pPr>
            <a:r>
              <a:rPr lang="en-GB" b="1"/>
              <a:t>Pulmonary embolism</a:t>
            </a:r>
            <a:endParaRPr b="1"/>
          </a:p>
          <a:p>
            <a:pPr marL="0" indent="0">
              <a:spcBef>
                <a:spcPts val="1600"/>
              </a:spcBef>
              <a:buNone/>
            </a:pPr>
            <a:r>
              <a:rPr lang="en-GB" b="1"/>
              <a:t>Pneumonia: Viral or bacterial</a:t>
            </a:r>
            <a:endParaRPr b="1"/>
          </a:p>
          <a:p>
            <a:pPr marL="0" indent="0">
              <a:spcBef>
                <a:spcPts val="1600"/>
              </a:spcBef>
              <a:spcAft>
                <a:spcPts val="1600"/>
              </a:spcAft>
              <a:buNone/>
            </a:pPr>
            <a:r>
              <a:rPr lang="en-GB" b="1"/>
              <a:t>Pneumothorax</a:t>
            </a:r>
            <a:endParaRPr b="1"/>
          </a:p>
        </p:txBody>
      </p:sp>
    </p:spTree>
    <p:extLst>
      <p:ext uri="{BB962C8B-B14F-4D97-AF65-F5344CB8AC3E}">
        <p14:creationId xmlns:p14="http://schemas.microsoft.com/office/powerpoint/2010/main" val="3421994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1730000" y="525000"/>
            <a:ext cx="9385200" cy="1218800"/>
          </a:xfrm>
          <a:prstGeom prst="rect">
            <a:avLst/>
          </a:prstGeom>
          <a:noFill/>
          <a:ln>
            <a:noFill/>
          </a:ln>
        </p:spPr>
        <p:txBody>
          <a:bodyPr spcFirstLastPara="1" vert="horz" wrap="square" lIns="121900" tIns="121900" rIns="121900" bIns="121900" rtlCol="0" anchor="t" anchorCtr="0">
            <a:normAutofit/>
          </a:bodyPr>
          <a:lstStyle/>
          <a:p>
            <a:r>
              <a:rPr lang="en-GB" b="1"/>
              <a:t>References</a:t>
            </a:r>
            <a:endParaRPr b="1"/>
          </a:p>
        </p:txBody>
      </p:sp>
      <p:sp>
        <p:nvSpPr>
          <p:cNvPr id="267" name="Google Shape;267;p21"/>
          <p:cNvSpPr txBox="1">
            <a:spLocks noGrp="1"/>
          </p:cNvSpPr>
          <p:nvPr>
            <p:ph type="body" idx="1"/>
          </p:nvPr>
        </p:nvSpPr>
        <p:spPr>
          <a:xfrm>
            <a:off x="1730000" y="2090067"/>
            <a:ext cx="9385200" cy="3881600"/>
          </a:xfrm>
          <a:prstGeom prst="rect">
            <a:avLst/>
          </a:prstGeom>
          <a:noFill/>
          <a:ln>
            <a:noFill/>
          </a:ln>
        </p:spPr>
        <p:txBody>
          <a:bodyPr spcFirstLastPara="1" vert="horz" wrap="square" lIns="121900" tIns="121900" rIns="121900" bIns="121900" rtlCol="0" anchor="t" anchorCtr="0">
            <a:normAutofit/>
          </a:bodyPr>
          <a:lstStyle/>
          <a:p>
            <a:pPr marL="0" indent="0">
              <a:buNone/>
            </a:pPr>
            <a:r>
              <a:rPr lang="en-GB" b="1" u="sng">
                <a:solidFill>
                  <a:schemeClr val="hlink"/>
                </a:solidFill>
                <a:hlinkClick r:id="rId3"/>
              </a:rPr>
              <a:t>https://www.statpearls.com/ArticleLibrary/viewarticle/23532</a:t>
            </a:r>
            <a:endParaRPr b="1"/>
          </a:p>
          <a:p>
            <a:pPr marL="0" indent="0">
              <a:spcBef>
                <a:spcPts val="1600"/>
              </a:spcBef>
              <a:buNone/>
            </a:pPr>
            <a:r>
              <a:rPr lang="en-GB" b="1" u="sng">
                <a:solidFill>
                  <a:schemeClr val="hlink"/>
                </a:solidFill>
                <a:hlinkClick r:id="rId4"/>
              </a:rPr>
              <a:t>https://www.dovepress.com/assessing-inhalation-injury-in-the-emergency-room-peer-reviewed-fulltext-article-OAEM</a:t>
            </a:r>
            <a:endParaRPr b="1"/>
          </a:p>
          <a:p>
            <a:pPr marL="0" indent="0">
              <a:spcBef>
                <a:spcPts val="1600"/>
              </a:spcBef>
              <a:buNone/>
            </a:pPr>
            <a:r>
              <a:rPr lang="en-GB" b="1" u="sng">
                <a:solidFill>
                  <a:schemeClr val="hlink"/>
                </a:solidFill>
                <a:hlinkClick r:id="rId5"/>
              </a:rPr>
              <a:t>https://present5.com/thermal-and-inhalation-injury-chapter-39-written-by/</a:t>
            </a:r>
            <a:endParaRPr b="1"/>
          </a:p>
          <a:p>
            <a:pPr marL="0" indent="0">
              <a:spcBef>
                <a:spcPts val="1600"/>
              </a:spcBef>
              <a:spcAft>
                <a:spcPts val="1600"/>
              </a:spcAft>
              <a:buNone/>
            </a:pPr>
            <a:endParaRPr b="1"/>
          </a:p>
        </p:txBody>
      </p:sp>
    </p:spTree>
    <p:extLst>
      <p:ext uri="{BB962C8B-B14F-4D97-AF65-F5344CB8AC3E}">
        <p14:creationId xmlns:p14="http://schemas.microsoft.com/office/powerpoint/2010/main" val="179029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1335367" y="1155700"/>
            <a:ext cx="9436800" cy="4694800"/>
          </a:xfrm>
          <a:prstGeom prst="rect">
            <a:avLst/>
          </a:prstGeom>
          <a:noFill/>
          <a:ln>
            <a:noFill/>
          </a:ln>
        </p:spPr>
        <p:txBody>
          <a:bodyPr spcFirstLastPara="1" vert="horz" wrap="square" lIns="121900" tIns="121900" rIns="121900" bIns="121900" rtlCol="0" anchor="ctr" anchorCtr="0">
            <a:normAutofit/>
          </a:bodyPr>
          <a:lstStyle/>
          <a:p>
            <a:pPr algn="ctr"/>
            <a:r>
              <a:rPr lang="en-GB" sz="5467" b="1"/>
              <a:t>Thank you</a:t>
            </a:r>
            <a:endParaRPr sz="5467" b="1"/>
          </a:p>
        </p:txBody>
      </p:sp>
    </p:spTree>
    <p:extLst>
      <p:ext uri="{BB962C8B-B14F-4D97-AF65-F5344CB8AC3E}">
        <p14:creationId xmlns:p14="http://schemas.microsoft.com/office/powerpoint/2010/main" val="60762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95575" y="3524250"/>
            <a:ext cx="6816090" cy="0"/>
          </a:xfrm>
          <a:custGeom>
            <a:avLst/>
            <a:gdLst/>
            <a:ahLst/>
            <a:cxnLst/>
            <a:rect l="l" t="t" r="r" b="b"/>
            <a:pathLst>
              <a:path w="6816090">
                <a:moveTo>
                  <a:pt x="0" y="0"/>
                </a:moveTo>
                <a:lnTo>
                  <a:pt x="6815708" y="0"/>
                </a:lnTo>
              </a:path>
            </a:pathLst>
          </a:custGeom>
          <a:ln w="15875">
            <a:solidFill>
              <a:srgbClr val="E8D191"/>
            </a:solidFill>
          </a:ln>
        </p:spPr>
        <p:txBody>
          <a:bodyPr wrap="square" lIns="0" tIns="0" rIns="0" bIns="0" rtlCol="0"/>
          <a:lstStyle/>
          <a:p>
            <a:endParaRPr/>
          </a:p>
        </p:txBody>
      </p:sp>
      <p:sp>
        <p:nvSpPr>
          <p:cNvPr id="4" name="object 4"/>
          <p:cNvSpPr txBox="1"/>
          <p:nvPr/>
        </p:nvSpPr>
        <p:spPr>
          <a:xfrm>
            <a:off x="5982715" y="4992404"/>
            <a:ext cx="3660140" cy="602615"/>
          </a:xfrm>
          <a:prstGeom prst="rect">
            <a:avLst/>
          </a:prstGeom>
        </p:spPr>
        <p:txBody>
          <a:bodyPr vert="horz" wrap="square" lIns="0" tIns="0" rIns="0" bIns="0" rtlCol="0">
            <a:spAutoFit/>
          </a:bodyPr>
          <a:lstStyle/>
          <a:p>
            <a:pPr>
              <a:lnSpc>
                <a:spcPts val="2205"/>
              </a:lnSpc>
            </a:pPr>
            <a:r>
              <a:rPr sz="2000" b="1" spc="5" dirty="0">
                <a:latin typeface="Garamond"/>
                <a:cs typeface="Garamond"/>
              </a:rPr>
              <a:t>Done </a:t>
            </a:r>
            <a:r>
              <a:rPr sz="2000" b="1" spc="20" dirty="0">
                <a:latin typeface="Garamond"/>
                <a:cs typeface="Garamond"/>
              </a:rPr>
              <a:t>by</a:t>
            </a:r>
            <a:r>
              <a:rPr sz="2000" b="1" spc="20" dirty="0">
                <a:latin typeface="Times New Roman"/>
                <a:cs typeface="Times New Roman"/>
              </a:rPr>
              <a:t>:</a:t>
            </a:r>
            <a:r>
              <a:rPr sz="2000" b="1" spc="20" dirty="0">
                <a:latin typeface="Garamond"/>
                <a:cs typeface="Garamond"/>
              </a:rPr>
              <a:t>Aseel</a:t>
            </a:r>
            <a:r>
              <a:rPr sz="2000" b="1" spc="-235" dirty="0">
                <a:latin typeface="Garamond"/>
                <a:cs typeface="Garamond"/>
              </a:rPr>
              <a:t> </a:t>
            </a:r>
            <a:r>
              <a:rPr sz="2000" b="1" spc="5" dirty="0">
                <a:latin typeface="Garamond"/>
                <a:cs typeface="Garamond"/>
              </a:rPr>
              <a:t>khriesat</a:t>
            </a:r>
            <a:endParaRPr sz="2000">
              <a:latin typeface="Garamond"/>
              <a:cs typeface="Garamond"/>
            </a:endParaRPr>
          </a:p>
          <a:p>
            <a:pPr>
              <a:lnSpc>
                <a:spcPct val="100000"/>
              </a:lnSpc>
            </a:pPr>
            <a:r>
              <a:rPr sz="2000" b="1" spc="15" dirty="0">
                <a:latin typeface="Garamond"/>
                <a:cs typeface="Garamond"/>
              </a:rPr>
              <a:t>Supervised by: </a:t>
            </a:r>
            <a:r>
              <a:rPr sz="2000" b="1" spc="-25" dirty="0">
                <a:latin typeface="Garamond"/>
                <a:cs typeface="Garamond"/>
              </a:rPr>
              <a:t>Dr. </a:t>
            </a:r>
            <a:r>
              <a:rPr sz="2000" b="1" spc="15" dirty="0">
                <a:latin typeface="Garamond"/>
                <a:cs typeface="Garamond"/>
              </a:rPr>
              <a:t>Saleh</a:t>
            </a:r>
            <a:r>
              <a:rPr sz="2000" b="1" spc="-335" dirty="0">
                <a:latin typeface="Garamond"/>
                <a:cs typeface="Garamond"/>
              </a:rPr>
              <a:t> </a:t>
            </a:r>
            <a:r>
              <a:rPr sz="2000" b="1" spc="15" dirty="0">
                <a:latin typeface="Garamond"/>
                <a:cs typeface="Garamond"/>
              </a:rPr>
              <a:t>Abualhaj</a:t>
            </a:r>
            <a:endParaRPr sz="2000">
              <a:latin typeface="Garamond"/>
              <a:cs typeface="Garamond"/>
            </a:endParaRPr>
          </a:p>
        </p:txBody>
      </p:sp>
      <p:grpSp>
        <p:nvGrpSpPr>
          <p:cNvPr id="5" name="object 5"/>
          <p:cNvGrpSpPr/>
          <p:nvPr/>
        </p:nvGrpSpPr>
        <p:grpSpPr>
          <a:xfrm>
            <a:off x="0" y="0"/>
            <a:ext cx="11880215" cy="6781800"/>
            <a:chOff x="0" y="0"/>
            <a:chExt cx="11880215" cy="6781800"/>
          </a:xfrm>
        </p:grpSpPr>
        <p:sp>
          <p:nvSpPr>
            <p:cNvPr id="6" name="object 6"/>
            <p:cNvSpPr/>
            <p:nvPr/>
          </p:nvSpPr>
          <p:spPr>
            <a:xfrm>
              <a:off x="0" y="0"/>
              <a:ext cx="11877674" cy="678179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728587" y="2130425"/>
              <a:ext cx="5151755" cy="4606925"/>
            </a:xfrm>
            <a:custGeom>
              <a:avLst/>
              <a:gdLst/>
              <a:ahLst/>
              <a:cxnLst/>
              <a:rect l="l" t="t" r="r" b="b"/>
              <a:pathLst>
                <a:path w="5151755" h="4606925">
                  <a:moveTo>
                    <a:pt x="0" y="0"/>
                  </a:moveTo>
                  <a:lnTo>
                    <a:pt x="5151247" y="0"/>
                  </a:lnTo>
                </a:path>
                <a:path w="5151755" h="4606925">
                  <a:moveTo>
                    <a:pt x="0" y="4606805"/>
                  </a:moveTo>
                  <a:lnTo>
                    <a:pt x="5151247" y="4606805"/>
                  </a:lnTo>
                </a:path>
              </a:pathLst>
            </a:custGeom>
            <a:ln w="12700">
              <a:solidFill>
                <a:srgbClr val="000000"/>
              </a:solidFill>
            </a:ln>
          </p:spPr>
          <p:txBody>
            <a:bodyPr wrap="square" lIns="0" tIns="0" rIns="0" bIns="0" rtlCol="0"/>
            <a:lstStyle/>
            <a:p>
              <a:endParaRPr/>
            </a:p>
          </p:txBody>
        </p:sp>
      </p:grpSp>
      <p:sp>
        <p:nvSpPr>
          <p:cNvPr id="8" name="object 8"/>
          <p:cNvSpPr txBox="1">
            <a:spLocks noGrp="1"/>
          </p:cNvSpPr>
          <p:nvPr>
            <p:ph type="title"/>
          </p:nvPr>
        </p:nvSpPr>
        <p:spPr>
          <a:xfrm>
            <a:off x="6812533" y="2309749"/>
            <a:ext cx="4530725" cy="701040"/>
          </a:xfrm>
          <a:prstGeom prst="rect">
            <a:avLst/>
          </a:prstGeom>
        </p:spPr>
        <p:txBody>
          <a:bodyPr vert="horz" wrap="square" lIns="0" tIns="16510" rIns="0" bIns="0" rtlCol="0">
            <a:spAutoFit/>
          </a:bodyPr>
          <a:lstStyle/>
          <a:p>
            <a:pPr marL="12700">
              <a:lnSpc>
                <a:spcPct val="100000"/>
              </a:lnSpc>
              <a:spcBef>
                <a:spcPts val="130"/>
              </a:spcBef>
            </a:pPr>
            <a:r>
              <a:rPr sz="4400" b="1" spc="10" dirty="0">
                <a:solidFill>
                  <a:srgbClr val="000000"/>
                </a:solidFill>
                <a:latin typeface="Garamond"/>
                <a:cs typeface="Garamond"/>
              </a:rPr>
              <a:t>Cyanide</a:t>
            </a:r>
            <a:r>
              <a:rPr sz="4400" b="1" spc="165" dirty="0">
                <a:solidFill>
                  <a:srgbClr val="000000"/>
                </a:solidFill>
                <a:latin typeface="Garamond"/>
                <a:cs typeface="Garamond"/>
              </a:rPr>
              <a:t> </a:t>
            </a:r>
            <a:r>
              <a:rPr sz="4400" b="1" spc="15" dirty="0">
                <a:solidFill>
                  <a:srgbClr val="000000"/>
                </a:solidFill>
                <a:latin typeface="Garamond"/>
                <a:cs typeface="Garamond"/>
              </a:rPr>
              <a:t>poisoning</a:t>
            </a:r>
            <a:endParaRPr sz="4400">
              <a:latin typeface="Garamond"/>
              <a:cs typeface="Garamond"/>
            </a:endParaRPr>
          </a:p>
        </p:txBody>
      </p:sp>
      <p:sp>
        <p:nvSpPr>
          <p:cNvPr id="9" name="object 9"/>
          <p:cNvSpPr txBox="1"/>
          <p:nvPr/>
        </p:nvSpPr>
        <p:spPr>
          <a:xfrm>
            <a:off x="6812533" y="3250184"/>
            <a:ext cx="4705350" cy="1837689"/>
          </a:xfrm>
          <a:prstGeom prst="rect">
            <a:avLst/>
          </a:prstGeom>
        </p:spPr>
        <p:txBody>
          <a:bodyPr vert="horz" wrap="square" lIns="0" tIns="50165" rIns="0" bIns="0" rtlCol="0">
            <a:spAutoFit/>
          </a:bodyPr>
          <a:lstStyle/>
          <a:p>
            <a:pPr marL="12700" marR="5080">
              <a:lnSpc>
                <a:spcPct val="107800"/>
              </a:lnSpc>
              <a:spcBef>
                <a:spcPts val="395"/>
              </a:spcBef>
              <a:tabLst>
                <a:tab pos="1261110" algn="l"/>
              </a:tabLst>
            </a:pPr>
            <a:r>
              <a:rPr sz="3600" b="1" spc="15" dirty="0">
                <a:solidFill>
                  <a:srgbClr val="FF0000"/>
                </a:solidFill>
                <a:latin typeface="Garamond"/>
                <a:cs typeface="Garamond"/>
              </a:rPr>
              <a:t>Done	by </a:t>
            </a:r>
            <a:r>
              <a:rPr sz="3600" b="1" spc="10" dirty="0">
                <a:solidFill>
                  <a:srgbClr val="FF0000"/>
                </a:solidFill>
                <a:latin typeface="Garamond"/>
                <a:cs typeface="Garamond"/>
              </a:rPr>
              <a:t>:Aseel</a:t>
            </a:r>
            <a:r>
              <a:rPr sz="3600" b="1" spc="-155" dirty="0">
                <a:solidFill>
                  <a:srgbClr val="FF0000"/>
                </a:solidFill>
                <a:latin typeface="Garamond"/>
                <a:cs typeface="Garamond"/>
              </a:rPr>
              <a:t> </a:t>
            </a:r>
            <a:r>
              <a:rPr sz="3600" b="1" spc="20" dirty="0">
                <a:solidFill>
                  <a:srgbClr val="FF0000"/>
                </a:solidFill>
                <a:latin typeface="Garamond"/>
                <a:cs typeface="Garamond"/>
              </a:rPr>
              <a:t>khriesat  </a:t>
            </a:r>
            <a:r>
              <a:rPr sz="3600" b="1" spc="30" dirty="0">
                <a:solidFill>
                  <a:srgbClr val="FF0000"/>
                </a:solidFill>
                <a:latin typeface="Garamond"/>
                <a:cs typeface="Garamond"/>
              </a:rPr>
              <a:t>Supervised </a:t>
            </a:r>
            <a:r>
              <a:rPr sz="3600" b="1" spc="-15" dirty="0">
                <a:solidFill>
                  <a:srgbClr val="FF0000"/>
                </a:solidFill>
                <a:latin typeface="Garamond"/>
                <a:cs typeface="Garamond"/>
              </a:rPr>
              <a:t>by:Dr.Saleh  </a:t>
            </a:r>
            <a:r>
              <a:rPr sz="3600" b="1" spc="10" dirty="0">
                <a:solidFill>
                  <a:srgbClr val="FF0000"/>
                </a:solidFill>
                <a:latin typeface="Garamond"/>
                <a:cs typeface="Garamond"/>
              </a:rPr>
              <a:t>Abualhaj</a:t>
            </a:r>
            <a:endParaRPr sz="3600" dirty="0">
              <a:solidFill>
                <a:srgbClr val="FF0000"/>
              </a:solidFill>
              <a:latin typeface="Garamond"/>
              <a:cs typeface="Garamond"/>
            </a:endParaRPr>
          </a:p>
        </p:txBody>
      </p:sp>
    </p:spTree>
    <p:extLst>
      <p:ext uri="{BB962C8B-B14F-4D97-AF65-F5344CB8AC3E}">
        <p14:creationId xmlns:p14="http://schemas.microsoft.com/office/powerpoint/2010/main" val="375228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4692902" y="1162029"/>
            <a:ext cx="2855761" cy="386003"/>
          </a:xfrm>
          <a:prstGeom prst="rect">
            <a:avLst/>
          </a:prstGeom>
        </p:spPr>
        <p:txBody>
          <a:bodyPr vert="horz" wrap="square" lIns="0" tIns="16510" rIns="0" bIns="0" rtlCol="0">
            <a:spAutoFit/>
          </a:bodyPr>
          <a:lstStyle/>
          <a:p>
            <a:pPr marL="12700">
              <a:lnSpc>
                <a:spcPct val="100000"/>
              </a:lnSpc>
              <a:spcBef>
                <a:spcPts val="130"/>
              </a:spcBef>
            </a:pPr>
            <a:r>
              <a:rPr sz="2400" spc="15" dirty="0"/>
              <a:t>Introduction</a:t>
            </a:r>
            <a:endParaRPr sz="2400" dirty="0"/>
          </a:p>
        </p:txBody>
      </p:sp>
      <p:sp>
        <p:nvSpPr>
          <p:cNvPr id="4" name="object 4"/>
          <p:cNvSpPr txBox="1"/>
          <p:nvPr/>
        </p:nvSpPr>
        <p:spPr>
          <a:xfrm>
            <a:off x="1375028" y="2565082"/>
            <a:ext cx="9279255" cy="1860550"/>
          </a:xfrm>
          <a:prstGeom prst="rect">
            <a:avLst/>
          </a:prstGeom>
        </p:spPr>
        <p:txBody>
          <a:bodyPr vert="horz" wrap="square" lIns="0" tIns="11430" rIns="0" bIns="0" rtlCol="0">
            <a:spAutoFit/>
          </a:bodyPr>
          <a:lstStyle/>
          <a:p>
            <a:pPr marL="298450" marR="5080" indent="-286385">
              <a:lnSpc>
                <a:spcPct val="100400"/>
              </a:lnSpc>
              <a:spcBef>
                <a:spcPts val="90"/>
              </a:spcBef>
              <a:buClr>
                <a:srgbClr val="D9B146"/>
              </a:buClr>
              <a:buSzPct val="114583"/>
              <a:buFont typeface="Arial"/>
              <a:buChar char="•"/>
              <a:tabLst>
                <a:tab pos="298450" algn="l"/>
                <a:tab pos="299085" algn="l"/>
              </a:tabLst>
            </a:pPr>
            <a:r>
              <a:rPr sz="2400" spc="-20" dirty="0">
                <a:solidFill>
                  <a:srgbClr val="FF0000"/>
                </a:solidFill>
                <a:latin typeface="Garamond"/>
                <a:cs typeface="Garamond"/>
              </a:rPr>
              <a:t>Cyanide </a:t>
            </a:r>
            <a:r>
              <a:rPr sz="2400" spc="-15" dirty="0">
                <a:solidFill>
                  <a:srgbClr val="FF0000"/>
                </a:solidFill>
                <a:latin typeface="Garamond"/>
                <a:cs typeface="Garamond"/>
              </a:rPr>
              <a:t>is </a:t>
            </a:r>
            <a:r>
              <a:rPr sz="2400" dirty="0">
                <a:solidFill>
                  <a:srgbClr val="FF0000"/>
                </a:solidFill>
                <a:latin typeface="Garamond"/>
                <a:cs typeface="Garamond"/>
              </a:rPr>
              <a:t>a </a:t>
            </a:r>
            <a:r>
              <a:rPr sz="2400" spc="-15" dirty="0">
                <a:solidFill>
                  <a:srgbClr val="FF0000"/>
                </a:solidFill>
                <a:latin typeface="Garamond"/>
                <a:cs typeface="Garamond"/>
              </a:rPr>
              <a:t>mitochondrial </a:t>
            </a:r>
            <a:r>
              <a:rPr sz="2400" spc="-30" dirty="0">
                <a:solidFill>
                  <a:srgbClr val="FF0000"/>
                </a:solidFill>
                <a:latin typeface="Garamond"/>
                <a:cs typeface="Garamond"/>
              </a:rPr>
              <a:t>toxins </a:t>
            </a:r>
            <a:r>
              <a:rPr sz="2400" spc="-20" dirty="0">
                <a:latin typeface="Garamond"/>
                <a:cs typeface="Garamond"/>
              </a:rPr>
              <a:t>that </a:t>
            </a:r>
            <a:r>
              <a:rPr sz="2400" spc="-15" dirty="0">
                <a:latin typeface="Garamond"/>
                <a:cs typeface="Garamond"/>
              </a:rPr>
              <a:t>is </a:t>
            </a:r>
            <a:r>
              <a:rPr sz="2400" spc="-10" dirty="0">
                <a:latin typeface="Garamond"/>
                <a:cs typeface="Garamond"/>
              </a:rPr>
              <a:t>among </a:t>
            </a:r>
            <a:r>
              <a:rPr sz="2400" spc="-20" dirty="0">
                <a:latin typeface="Garamond"/>
                <a:cs typeface="Garamond"/>
              </a:rPr>
              <a:t>the </a:t>
            </a:r>
            <a:r>
              <a:rPr sz="2400" dirty="0">
                <a:latin typeface="Garamond"/>
                <a:cs typeface="Garamond"/>
              </a:rPr>
              <a:t>most </a:t>
            </a:r>
            <a:r>
              <a:rPr sz="2400" spc="-10" dirty="0">
                <a:latin typeface="Garamond"/>
                <a:cs typeface="Garamond"/>
              </a:rPr>
              <a:t>rapidly </a:t>
            </a:r>
            <a:r>
              <a:rPr sz="2400" spc="-20" dirty="0">
                <a:latin typeface="Garamond"/>
                <a:cs typeface="Garamond"/>
              </a:rPr>
              <a:t>lethal  poisons known </a:t>
            </a:r>
            <a:r>
              <a:rPr sz="2400" spc="-15" dirty="0">
                <a:latin typeface="Garamond"/>
                <a:cs typeface="Garamond"/>
              </a:rPr>
              <a:t>to </a:t>
            </a:r>
            <a:r>
              <a:rPr sz="2400" spc="-5" dirty="0">
                <a:latin typeface="Garamond"/>
                <a:cs typeface="Garamond"/>
              </a:rPr>
              <a:t>man. </a:t>
            </a:r>
            <a:r>
              <a:rPr sz="2400" dirty="0">
                <a:latin typeface="Garamond"/>
                <a:cs typeface="Garamond"/>
              </a:rPr>
              <a:t>used </a:t>
            </a:r>
            <a:r>
              <a:rPr sz="2400" spc="-15" dirty="0">
                <a:latin typeface="Garamond"/>
                <a:cs typeface="Garamond"/>
              </a:rPr>
              <a:t>in </a:t>
            </a:r>
            <a:r>
              <a:rPr sz="2400" spc="-25" dirty="0">
                <a:latin typeface="Garamond"/>
                <a:cs typeface="Garamond"/>
              </a:rPr>
              <a:t>both ancient </a:t>
            </a:r>
            <a:r>
              <a:rPr sz="2400" spc="-15" dirty="0">
                <a:latin typeface="Garamond"/>
                <a:cs typeface="Garamond"/>
              </a:rPr>
              <a:t>and </a:t>
            </a:r>
            <a:r>
              <a:rPr sz="2400" spc="10" dirty="0">
                <a:latin typeface="Garamond"/>
                <a:cs typeface="Garamond"/>
              </a:rPr>
              <a:t>modern </a:t>
            </a:r>
            <a:r>
              <a:rPr sz="2400" spc="-15" dirty="0">
                <a:latin typeface="Garamond"/>
                <a:cs typeface="Garamond"/>
              </a:rPr>
              <a:t>times </a:t>
            </a:r>
            <a:r>
              <a:rPr sz="2400" spc="-5" dirty="0">
                <a:latin typeface="Garamond"/>
                <a:cs typeface="Garamond"/>
              </a:rPr>
              <a:t>as </a:t>
            </a:r>
            <a:r>
              <a:rPr sz="2400" dirty="0">
                <a:latin typeface="Garamond"/>
                <a:cs typeface="Garamond"/>
              </a:rPr>
              <a:t>a </a:t>
            </a:r>
            <a:r>
              <a:rPr sz="2400" spc="-20" dirty="0">
                <a:latin typeface="Garamond"/>
                <a:cs typeface="Garamond"/>
              </a:rPr>
              <a:t>method  </a:t>
            </a:r>
            <a:r>
              <a:rPr sz="2400" spc="-15" dirty="0">
                <a:latin typeface="Garamond"/>
                <a:cs typeface="Garamond"/>
              </a:rPr>
              <a:t>of </a:t>
            </a:r>
            <a:r>
              <a:rPr sz="2400" spc="-25" dirty="0">
                <a:latin typeface="Garamond"/>
                <a:cs typeface="Garamond"/>
              </a:rPr>
              <a:t>execution,cyanide </a:t>
            </a:r>
            <a:r>
              <a:rPr sz="2400" spc="-5" dirty="0">
                <a:latin typeface="Garamond"/>
                <a:cs typeface="Garamond"/>
              </a:rPr>
              <a:t>causes </a:t>
            </a:r>
            <a:r>
              <a:rPr sz="2400" spc="-10" dirty="0">
                <a:latin typeface="Garamond"/>
                <a:cs typeface="Garamond"/>
              </a:rPr>
              <a:t>death </a:t>
            </a:r>
            <a:r>
              <a:rPr sz="2400" spc="-25" dirty="0">
                <a:latin typeface="Garamond"/>
                <a:cs typeface="Garamond"/>
              </a:rPr>
              <a:t>within </a:t>
            </a:r>
            <a:r>
              <a:rPr sz="2400" spc="-10" dirty="0">
                <a:latin typeface="Garamond"/>
                <a:cs typeface="Garamond"/>
              </a:rPr>
              <a:t>minutes </a:t>
            </a:r>
            <a:r>
              <a:rPr sz="2400" spc="-15" dirty="0">
                <a:latin typeface="Garamond"/>
                <a:cs typeface="Garamond"/>
              </a:rPr>
              <a:t>to </a:t>
            </a:r>
            <a:r>
              <a:rPr sz="2400" spc="-5" dirty="0">
                <a:latin typeface="Garamond"/>
                <a:cs typeface="Garamond"/>
              </a:rPr>
              <a:t>hours </a:t>
            </a:r>
            <a:r>
              <a:rPr sz="2400" spc="-15" dirty="0">
                <a:latin typeface="Garamond"/>
                <a:cs typeface="Garamond"/>
              </a:rPr>
              <a:t>of </a:t>
            </a:r>
            <a:r>
              <a:rPr sz="2400" spc="-10" dirty="0">
                <a:latin typeface="Garamond"/>
                <a:cs typeface="Garamond"/>
              </a:rPr>
              <a:t>exposure.  </a:t>
            </a:r>
            <a:r>
              <a:rPr sz="2400" spc="-10" dirty="0">
                <a:solidFill>
                  <a:srgbClr val="FF0000"/>
                </a:solidFill>
                <a:latin typeface="Garamond"/>
                <a:cs typeface="Garamond"/>
              </a:rPr>
              <a:t>Though </a:t>
            </a:r>
            <a:r>
              <a:rPr sz="2400" spc="-20" dirty="0">
                <a:solidFill>
                  <a:srgbClr val="FF0000"/>
                </a:solidFill>
                <a:latin typeface="Garamond"/>
                <a:cs typeface="Garamond"/>
              </a:rPr>
              <a:t>significant cyanide poisoning </a:t>
            </a:r>
            <a:r>
              <a:rPr sz="2400" spc="-15" dirty="0">
                <a:solidFill>
                  <a:srgbClr val="FF0000"/>
                </a:solidFill>
                <a:latin typeface="Garamond"/>
                <a:cs typeface="Garamond"/>
              </a:rPr>
              <a:t>is </a:t>
            </a:r>
            <a:r>
              <a:rPr sz="2400" spc="-10" dirty="0">
                <a:solidFill>
                  <a:srgbClr val="FF0000"/>
                </a:solidFill>
                <a:latin typeface="Garamond"/>
                <a:cs typeface="Garamond"/>
              </a:rPr>
              <a:t>uncommon </a:t>
            </a:r>
            <a:r>
              <a:rPr sz="2400" spc="-15" dirty="0">
                <a:solidFill>
                  <a:srgbClr val="FF0000"/>
                </a:solidFill>
                <a:latin typeface="Garamond"/>
                <a:cs typeface="Garamond"/>
              </a:rPr>
              <a:t>it </a:t>
            </a:r>
            <a:r>
              <a:rPr sz="2400" spc="10" dirty="0">
                <a:solidFill>
                  <a:srgbClr val="FF0000"/>
                </a:solidFill>
                <a:latin typeface="Garamond"/>
                <a:cs typeface="Garamond"/>
              </a:rPr>
              <a:t>must </a:t>
            </a:r>
            <a:r>
              <a:rPr sz="2400" spc="-15" dirty="0">
                <a:solidFill>
                  <a:srgbClr val="FF0000"/>
                </a:solidFill>
                <a:latin typeface="Garamond"/>
                <a:cs typeface="Garamond"/>
              </a:rPr>
              <a:t>be </a:t>
            </a:r>
            <a:r>
              <a:rPr sz="2400" spc="-20" dirty="0">
                <a:solidFill>
                  <a:srgbClr val="FF0000"/>
                </a:solidFill>
                <a:latin typeface="Garamond"/>
                <a:cs typeface="Garamond"/>
              </a:rPr>
              <a:t>recognized  </a:t>
            </a:r>
            <a:r>
              <a:rPr sz="2400" spc="-10" dirty="0">
                <a:solidFill>
                  <a:srgbClr val="FF0000"/>
                </a:solidFill>
                <a:latin typeface="Garamond"/>
                <a:cs typeface="Garamond"/>
              </a:rPr>
              <a:t>rapidly </a:t>
            </a:r>
            <a:r>
              <a:rPr sz="2400" spc="-15" dirty="0">
                <a:solidFill>
                  <a:srgbClr val="FF0000"/>
                </a:solidFill>
                <a:latin typeface="Garamond"/>
                <a:cs typeface="Garamond"/>
              </a:rPr>
              <a:t>to </a:t>
            </a:r>
            <a:r>
              <a:rPr sz="2400" dirty="0">
                <a:solidFill>
                  <a:srgbClr val="FF0000"/>
                </a:solidFill>
                <a:latin typeface="Garamond"/>
                <a:cs typeface="Garamond"/>
              </a:rPr>
              <a:t>ensure </a:t>
            </a:r>
            <a:r>
              <a:rPr sz="2400" spc="-10" dirty="0">
                <a:solidFill>
                  <a:srgbClr val="FF0000"/>
                </a:solidFill>
                <a:latin typeface="Garamond"/>
                <a:cs typeface="Garamond"/>
              </a:rPr>
              <a:t>prompt administration </a:t>
            </a:r>
            <a:r>
              <a:rPr sz="2400" spc="-15" dirty="0">
                <a:solidFill>
                  <a:srgbClr val="FF0000"/>
                </a:solidFill>
                <a:latin typeface="Garamond"/>
                <a:cs typeface="Garamond"/>
              </a:rPr>
              <a:t>of </a:t>
            </a:r>
            <a:r>
              <a:rPr sz="2400" spc="-20" dirty="0">
                <a:solidFill>
                  <a:srgbClr val="FF0000"/>
                </a:solidFill>
                <a:latin typeface="Garamond"/>
                <a:cs typeface="Garamond"/>
              </a:rPr>
              <a:t>life </a:t>
            </a:r>
            <a:r>
              <a:rPr sz="2400" spc="-5" dirty="0">
                <a:solidFill>
                  <a:srgbClr val="FF0000"/>
                </a:solidFill>
                <a:latin typeface="Garamond"/>
                <a:cs typeface="Garamond"/>
              </a:rPr>
              <a:t>saving</a:t>
            </a:r>
            <a:r>
              <a:rPr sz="2400" spc="75" dirty="0">
                <a:solidFill>
                  <a:srgbClr val="FF0000"/>
                </a:solidFill>
                <a:latin typeface="Garamond"/>
                <a:cs typeface="Garamond"/>
              </a:rPr>
              <a:t> </a:t>
            </a:r>
            <a:r>
              <a:rPr sz="2400" spc="-15" dirty="0">
                <a:solidFill>
                  <a:srgbClr val="FF0000"/>
                </a:solidFill>
                <a:latin typeface="Garamond"/>
                <a:cs typeface="Garamond"/>
              </a:rPr>
              <a:t>treatment.</a:t>
            </a:r>
            <a:endParaRPr sz="2400" dirty="0">
              <a:latin typeface="Garamond"/>
              <a:cs typeface="Garamond"/>
            </a:endParaRPr>
          </a:p>
        </p:txBody>
      </p:sp>
    </p:spTree>
    <p:extLst>
      <p:ext uri="{BB962C8B-B14F-4D97-AF65-F5344CB8AC3E}">
        <p14:creationId xmlns:p14="http://schemas.microsoft.com/office/powerpoint/2010/main" val="3600444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0025" y="381000"/>
            <a:ext cx="11001375" cy="59150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1366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6229" y="569653"/>
            <a:ext cx="3105785" cy="447558"/>
          </a:xfrm>
          <a:prstGeom prst="rect">
            <a:avLst/>
          </a:prstGeom>
        </p:spPr>
        <p:txBody>
          <a:bodyPr vert="horz" wrap="square" lIns="0" tIns="16510" rIns="0" bIns="0" rtlCol="0">
            <a:spAutoFit/>
          </a:bodyPr>
          <a:lstStyle/>
          <a:p>
            <a:pPr marL="12700">
              <a:lnSpc>
                <a:spcPct val="100000"/>
              </a:lnSpc>
              <a:spcBef>
                <a:spcPts val="130"/>
              </a:spcBef>
            </a:pPr>
            <a:r>
              <a:rPr sz="2800" spc="25" dirty="0"/>
              <a:t>Epidemiology</a:t>
            </a:r>
            <a:endParaRPr sz="2800" dirty="0"/>
          </a:p>
        </p:txBody>
      </p:sp>
      <p:sp>
        <p:nvSpPr>
          <p:cNvPr id="3" name="object 3"/>
          <p:cNvSpPr txBox="1"/>
          <p:nvPr/>
        </p:nvSpPr>
        <p:spPr>
          <a:xfrm>
            <a:off x="270101" y="1847441"/>
            <a:ext cx="10361930" cy="3119755"/>
          </a:xfrm>
          <a:prstGeom prst="rect">
            <a:avLst/>
          </a:prstGeom>
        </p:spPr>
        <p:txBody>
          <a:bodyPr vert="horz" wrap="square" lIns="0" tIns="6350" rIns="0" bIns="0" rtlCol="0">
            <a:spAutoFit/>
          </a:bodyPr>
          <a:lstStyle/>
          <a:p>
            <a:pPr marL="298450" marR="3088640" indent="-285750">
              <a:lnSpc>
                <a:spcPct val="101699"/>
              </a:lnSpc>
              <a:spcBef>
                <a:spcPts val="50"/>
              </a:spcBef>
              <a:buClr>
                <a:srgbClr val="D9B146"/>
              </a:buClr>
              <a:buSzPct val="114583"/>
              <a:buFont typeface="Arial"/>
              <a:buChar char="•"/>
              <a:tabLst>
                <a:tab pos="297815" algn="l"/>
                <a:tab pos="298450" algn="l"/>
              </a:tabLst>
            </a:pPr>
            <a:r>
              <a:rPr sz="2400" spc="-10" dirty="0">
                <a:solidFill>
                  <a:srgbClr val="FF0000"/>
                </a:solidFill>
                <a:latin typeface="Garamond"/>
                <a:cs typeface="Garamond"/>
              </a:rPr>
              <a:t>Fire-in industrialized </a:t>
            </a:r>
            <a:r>
              <a:rPr sz="2400" spc="-20" dirty="0">
                <a:solidFill>
                  <a:srgbClr val="FF0000"/>
                </a:solidFill>
                <a:latin typeface="Garamond"/>
                <a:cs typeface="Garamond"/>
              </a:rPr>
              <a:t>countries, the </a:t>
            </a:r>
            <a:r>
              <a:rPr sz="2400" dirty="0">
                <a:solidFill>
                  <a:srgbClr val="FF0000"/>
                </a:solidFill>
                <a:latin typeface="Garamond"/>
                <a:cs typeface="Garamond"/>
              </a:rPr>
              <a:t>most </a:t>
            </a:r>
            <a:r>
              <a:rPr sz="2400" spc="-10" dirty="0">
                <a:solidFill>
                  <a:srgbClr val="FF0000"/>
                </a:solidFill>
                <a:latin typeface="Garamond"/>
                <a:cs typeface="Garamond"/>
              </a:rPr>
              <a:t>common </a:t>
            </a:r>
            <a:r>
              <a:rPr sz="2400" dirty="0">
                <a:solidFill>
                  <a:srgbClr val="FF0000"/>
                </a:solidFill>
                <a:latin typeface="Garamond"/>
                <a:cs typeface="Garamond"/>
              </a:rPr>
              <a:t>cause </a:t>
            </a:r>
            <a:r>
              <a:rPr sz="2400" spc="-15" dirty="0">
                <a:solidFill>
                  <a:srgbClr val="FF0000"/>
                </a:solidFill>
                <a:latin typeface="Garamond"/>
                <a:cs typeface="Garamond"/>
              </a:rPr>
              <a:t>of  cyanide </a:t>
            </a:r>
            <a:r>
              <a:rPr sz="2400" spc="-20" dirty="0">
                <a:solidFill>
                  <a:srgbClr val="FF0000"/>
                </a:solidFill>
                <a:latin typeface="Garamond"/>
                <a:cs typeface="Garamond"/>
              </a:rPr>
              <a:t>poisoning </a:t>
            </a:r>
            <a:r>
              <a:rPr sz="2400" spc="-15" dirty="0">
                <a:solidFill>
                  <a:srgbClr val="FF0000"/>
                </a:solidFill>
                <a:latin typeface="Garamond"/>
                <a:cs typeface="Garamond"/>
              </a:rPr>
              <a:t>is </a:t>
            </a:r>
            <a:r>
              <a:rPr sz="2400" spc="-10" dirty="0">
                <a:solidFill>
                  <a:srgbClr val="FF0000"/>
                </a:solidFill>
                <a:latin typeface="Garamond"/>
                <a:cs typeface="Garamond"/>
              </a:rPr>
              <a:t>domestic </a:t>
            </a:r>
            <a:r>
              <a:rPr sz="2400" spc="-20" dirty="0">
                <a:latin typeface="Garamond"/>
                <a:cs typeface="Garamond"/>
              </a:rPr>
              <a:t>fires.cyanide </a:t>
            </a:r>
            <a:r>
              <a:rPr sz="2400" spc="-15" dirty="0">
                <a:latin typeface="Garamond"/>
                <a:cs typeface="Garamond"/>
              </a:rPr>
              <a:t>can be</a:t>
            </a:r>
            <a:r>
              <a:rPr sz="2400" dirty="0">
                <a:latin typeface="Garamond"/>
                <a:cs typeface="Garamond"/>
              </a:rPr>
              <a:t> </a:t>
            </a:r>
            <a:r>
              <a:rPr sz="2400" spc="-20" dirty="0">
                <a:latin typeface="Garamond"/>
                <a:cs typeface="Garamond"/>
              </a:rPr>
              <a:t>liberated</a:t>
            </a:r>
            <a:endParaRPr sz="2400" dirty="0">
              <a:latin typeface="Garamond"/>
              <a:cs typeface="Garamond"/>
            </a:endParaRPr>
          </a:p>
          <a:p>
            <a:pPr marL="298450" marR="5080">
              <a:lnSpc>
                <a:spcPts val="2930"/>
              </a:lnSpc>
              <a:spcBef>
                <a:spcPts val="30"/>
              </a:spcBef>
              <a:tabLst>
                <a:tab pos="10348595" algn="l"/>
              </a:tabLst>
            </a:pPr>
            <a:r>
              <a:rPr sz="2400" spc="-5" dirty="0">
                <a:latin typeface="Garamond"/>
                <a:cs typeface="Garamond"/>
              </a:rPr>
              <a:t>durin</a:t>
            </a:r>
            <a:r>
              <a:rPr sz="2400" u="heavy" spc="-5" dirty="0">
                <a:uFill>
                  <a:solidFill>
                    <a:srgbClr val="E8D191"/>
                  </a:solidFill>
                </a:uFill>
                <a:latin typeface="Garamond"/>
                <a:cs typeface="Garamond"/>
              </a:rPr>
              <a:t>g </a:t>
            </a:r>
            <a:r>
              <a:rPr sz="2400" u="heavy" spc="-20" dirty="0">
                <a:uFill>
                  <a:solidFill>
                    <a:srgbClr val="E8D191"/>
                  </a:solidFill>
                </a:uFill>
                <a:latin typeface="Garamond"/>
                <a:cs typeface="Garamond"/>
              </a:rPr>
              <a:t>the </a:t>
            </a:r>
            <a:r>
              <a:rPr sz="2400" u="heavy" spc="-10" dirty="0">
                <a:uFill>
                  <a:solidFill>
                    <a:srgbClr val="E8D191"/>
                  </a:solidFill>
                </a:uFill>
                <a:latin typeface="Garamond"/>
                <a:cs typeface="Garamond"/>
              </a:rPr>
              <a:t>combustion </a:t>
            </a:r>
            <a:r>
              <a:rPr sz="2400" u="heavy" spc="-15" dirty="0">
                <a:uFill>
                  <a:solidFill>
                    <a:srgbClr val="E8D191"/>
                  </a:solidFill>
                </a:uFill>
                <a:latin typeface="Garamond"/>
                <a:cs typeface="Garamond"/>
              </a:rPr>
              <a:t>of  </a:t>
            </a:r>
            <a:r>
              <a:rPr sz="2400" u="heavy" spc="-10" dirty="0">
                <a:uFill>
                  <a:solidFill>
                    <a:srgbClr val="E8D191"/>
                  </a:solidFill>
                </a:uFill>
                <a:latin typeface="Garamond"/>
                <a:cs typeface="Garamond"/>
              </a:rPr>
              <a:t>products </a:t>
            </a:r>
            <a:r>
              <a:rPr sz="2400" u="heavy" spc="-20" dirty="0">
                <a:uFill>
                  <a:solidFill>
                    <a:srgbClr val="E8D191"/>
                  </a:solidFill>
                </a:uFill>
                <a:latin typeface="Garamond"/>
                <a:cs typeface="Garamond"/>
              </a:rPr>
              <a:t>containing</a:t>
            </a:r>
            <a:r>
              <a:rPr sz="2400" u="heavy" spc="210" dirty="0">
                <a:uFill>
                  <a:solidFill>
                    <a:srgbClr val="E8D191"/>
                  </a:solidFill>
                </a:uFill>
                <a:latin typeface="Garamond"/>
                <a:cs typeface="Garamond"/>
              </a:rPr>
              <a:t> </a:t>
            </a:r>
            <a:r>
              <a:rPr sz="2400" u="heavy" spc="-20" dirty="0">
                <a:uFill>
                  <a:solidFill>
                    <a:srgbClr val="E8D191"/>
                  </a:solidFill>
                </a:uFill>
                <a:latin typeface="Garamond"/>
                <a:cs typeface="Garamond"/>
              </a:rPr>
              <a:t>both</a:t>
            </a:r>
            <a:r>
              <a:rPr sz="2400" u="heavy" spc="55" dirty="0">
                <a:uFill>
                  <a:solidFill>
                    <a:srgbClr val="E8D191"/>
                  </a:solidFill>
                </a:uFill>
                <a:latin typeface="Garamond"/>
                <a:cs typeface="Garamond"/>
              </a:rPr>
              <a:t> </a:t>
            </a:r>
            <a:r>
              <a:rPr sz="2400" u="heavy" spc="-10" dirty="0">
                <a:uFill>
                  <a:solidFill>
                    <a:srgbClr val="E8D191"/>
                  </a:solidFill>
                </a:uFill>
                <a:latin typeface="Garamond"/>
                <a:cs typeface="Garamond"/>
              </a:rPr>
              <a:t>carbon </a:t>
            </a:r>
            <a:r>
              <a:rPr sz="2400" u="heavy" dirty="0">
                <a:uFill>
                  <a:solidFill>
                    <a:srgbClr val="E8D191"/>
                  </a:solidFill>
                </a:uFill>
                <a:latin typeface="Garamond"/>
                <a:cs typeface="Garamond"/>
              </a:rPr>
              <a:t>	</a:t>
            </a:r>
            <a:r>
              <a:rPr sz="2400" dirty="0">
                <a:latin typeface="Garamond"/>
                <a:cs typeface="Garamond"/>
              </a:rPr>
              <a:t> </a:t>
            </a:r>
            <a:r>
              <a:rPr sz="2400" spc="-10" dirty="0">
                <a:latin typeface="Garamond"/>
                <a:cs typeface="Garamond"/>
              </a:rPr>
              <a:t>                                    </a:t>
            </a:r>
            <a:r>
              <a:rPr sz="2400" spc="360" dirty="0">
                <a:latin typeface="Garamond"/>
                <a:cs typeface="Garamond"/>
              </a:rPr>
              <a:t> </a:t>
            </a:r>
            <a:r>
              <a:rPr sz="2400" spc="-10" dirty="0">
                <a:latin typeface="Garamond"/>
                <a:cs typeface="Garamond"/>
              </a:rPr>
              <a:t>and </a:t>
            </a:r>
            <a:r>
              <a:rPr sz="2400" spc="-20" dirty="0">
                <a:latin typeface="Garamond"/>
                <a:cs typeface="Garamond"/>
              </a:rPr>
              <a:t>nitrogen.these </a:t>
            </a:r>
            <a:r>
              <a:rPr sz="2400" spc="-10" dirty="0">
                <a:latin typeface="Garamond"/>
                <a:cs typeface="Garamond"/>
              </a:rPr>
              <a:t>products</a:t>
            </a:r>
            <a:r>
              <a:rPr sz="2400" spc="-250" dirty="0">
                <a:latin typeface="Garamond"/>
                <a:cs typeface="Garamond"/>
              </a:rPr>
              <a:t> </a:t>
            </a:r>
            <a:r>
              <a:rPr sz="2400" spc="-15" dirty="0">
                <a:latin typeface="Garamond"/>
                <a:cs typeface="Garamond"/>
              </a:rPr>
              <a:t>include</a:t>
            </a:r>
            <a:endParaRPr sz="2400" dirty="0">
              <a:latin typeface="Garamond"/>
              <a:cs typeface="Garamond"/>
            </a:endParaRPr>
          </a:p>
          <a:p>
            <a:pPr marL="298450">
              <a:lnSpc>
                <a:spcPts val="2735"/>
              </a:lnSpc>
            </a:pPr>
            <a:r>
              <a:rPr sz="2400" spc="-10" dirty="0">
                <a:solidFill>
                  <a:srgbClr val="FF0000"/>
                </a:solidFill>
                <a:latin typeface="Garamond"/>
                <a:cs typeface="Garamond"/>
              </a:rPr>
              <a:t>wool</a:t>
            </a:r>
            <a:r>
              <a:rPr sz="2400" spc="-10" dirty="0">
                <a:solidFill>
                  <a:srgbClr val="252525"/>
                </a:solidFill>
                <a:latin typeface="Garamond"/>
                <a:cs typeface="Garamond"/>
              </a:rPr>
              <a:t>,</a:t>
            </a:r>
            <a:r>
              <a:rPr sz="2400" spc="-10" dirty="0">
                <a:solidFill>
                  <a:srgbClr val="FF0000"/>
                </a:solidFill>
                <a:latin typeface="Garamond"/>
                <a:cs typeface="Garamond"/>
              </a:rPr>
              <a:t>silk</a:t>
            </a:r>
            <a:r>
              <a:rPr sz="2400" spc="-10" dirty="0">
                <a:latin typeface="Garamond"/>
                <a:cs typeface="Garamond"/>
              </a:rPr>
              <a:t>,polyurethane</a:t>
            </a:r>
            <a:r>
              <a:rPr sz="2400" spc="-10" dirty="0">
                <a:solidFill>
                  <a:srgbClr val="252525"/>
                </a:solidFill>
                <a:latin typeface="Garamond"/>
                <a:cs typeface="Garamond"/>
              </a:rPr>
              <a:t>(</a:t>
            </a:r>
            <a:r>
              <a:rPr sz="2400" spc="-10" dirty="0">
                <a:solidFill>
                  <a:srgbClr val="FF0000"/>
                </a:solidFill>
                <a:latin typeface="Garamond"/>
                <a:cs typeface="Garamond"/>
              </a:rPr>
              <a:t>insulation,upholstery</a:t>
            </a:r>
            <a:r>
              <a:rPr sz="2400" spc="-10" dirty="0">
                <a:latin typeface="Garamond"/>
                <a:cs typeface="Garamond"/>
              </a:rPr>
              <a:t>),polyacrylonitrile</a:t>
            </a:r>
            <a:endParaRPr sz="2400" dirty="0">
              <a:latin typeface="Garamond"/>
              <a:cs typeface="Garamond"/>
            </a:endParaRPr>
          </a:p>
          <a:p>
            <a:pPr marL="298450">
              <a:lnSpc>
                <a:spcPts val="2865"/>
              </a:lnSpc>
            </a:pPr>
            <a:r>
              <a:rPr sz="2400" spc="-10" dirty="0">
                <a:solidFill>
                  <a:srgbClr val="252525"/>
                </a:solidFill>
                <a:latin typeface="Garamond"/>
                <a:cs typeface="Garamond"/>
              </a:rPr>
              <a:t>s(</a:t>
            </a:r>
            <a:r>
              <a:rPr sz="2400" spc="-10" dirty="0">
                <a:solidFill>
                  <a:srgbClr val="FF0000"/>
                </a:solidFill>
                <a:latin typeface="Garamond"/>
                <a:cs typeface="Garamond"/>
              </a:rPr>
              <a:t>plastics</a:t>
            </a:r>
            <a:r>
              <a:rPr sz="2400" spc="-10" dirty="0">
                <a:solidFill>
                  <a:srgbClr val="252525"/>
                </a:solidFill>
                <a:latin typeface="Garamond"/>
                <a:cs typeface="Garamond"/>
              </a:rPr>
              <a:t>),</a:t>
            </a:r>
            <a:r>
              <a:rPr sz="2400" spc="-10" dirty="0">
                <a:latin typeface="Garamond"/>
                <a:cs typeface="Garamond"/>
              </a:rPr>
              <a:t>melamine resins(household </a:t>
            </a:r>
            <a:r>
              <a:rPr sz="2400" spc="-5" dirty="0">
                <a:solidFill>
                  <a:srgbClr val="FF0000"/>
                </a:solidFill>
                <a:latin typeface="Garamond"/>
                <a:cs typeface="Garamond"/>
              </a:rPr>
              <a:t>goods</a:t>
            </a:r>
            <a:r>
              <a:rPr sz="2400" spc="-5" dirty="0">
                <a:solidFill>
                  <a:srgbClr val="252525"/>
                </a:solidFill>
                <a:latin typeface="Garamond"/>
                <a:cs typeface="Garamond"/>
              </a:rPr>
              <a:t>),</a:t>
            </a:r>
            <a:r>
              <a:rPr sz="2400" spc="-5" dirty="0">
                <a:latin typeface="Garamond"/>
                <a:cs typeface="Garamond"/>
              </a:rPr>
              <a:t>and</a:t>
            </a:r>
            <a:r>
              <a:rPr sz="2400" spc="355" dirty="0">
                <a:solidFill>
                  <a:srgbClr val="252525"/>
                </a:solidFill>
                <a:latin typeface="Garamond"/>
                <a:cs typeface="Garamond"/>
              </a:rPr>
              <a:t> </a:t>
            </a:r>
            <a:r>
              <a:rPr sz="2400" spc="-20" dirty="0">
                <a:solidFill>
                  <a:srgbClr val="FF0000"/>
                </a:solidFill>
                <a:latin typeface="Garamond"/>
                <a:cs typeface="Garamond"/>
              </a:rPr>
              <a:t>synthetic</a:t>
            </a:r>
            <a:endParaRPr sz="2400" dirty="0">
              <a:latin typeface="Garamond"/>
              <a:cs typeface="Garamond"/>
            </a:endParaRPr>
          </a:p>
          <a:p>
            <a:pPr marL="298450">
              <a:lnSpc>
                <a:spcPct val="100000"/>
              </a:lnSpc>
              <a:spcBef>
                <a:spcPts val="45"/>
              </a:spcBef>
            </a:pPr>
            <a:r>
              <a:rPr sz="2400" spc="-5" dirty="0">
                <a:solidFill>
                  <a:srgbClr val="FF0000"/>
                </a:solidFill>
                <a:latin typeface="Garamond"/>
                <a:cs typeface="Garamond"/>
              </a:rPr>
              <a:t>rubber.&gt;&gt;&gt;&gt;&gt;&gt;</a:t>
            </a:r>
            <a:r>
              <a:rPr sz="2400" b="1" u="heavy" spc="-5" dirty="0">
                <a:solidFill>
                  <a:srgbClr val="C00000"/>
                </a:solidFill>
                <a:uFill>
                  <a:solidFill>
                    <a:srgbClr val="C00000"/>
                  </a:solidFill>
                </a:uFill>
                <a:latin typeface="Garamond"/>
                <a:cs typeface="Garamond"/>
              </a:rPr>
              <a:t>furniture</a:t>
            </a:r>
            <a:endParaRPr sz="2400" dirty="0">
              <a:latin typeface="Garamond"/>
              <a:cs typeface="Garamond"/>
            </a:endParaRPr>
          </a:p>
          <a:p>
            <a:pPr marL="298450" indent="-285750">
              <a:lnSpc>
                <a:spcPct val="100000"/>
              </a:lnSpc>
              <a:spcBef>
                <a:spcPts val="1180"/>
              </a:spcBef>
              <a:buClr>
                <a:srgbClr val="D9B146"/>
              </a:buClr>
              <a:buSzPct val="114583"/>
              <a:buFont typeface="Arial"/>
              <a:buChar char="•"/>
              <a:tabLst>
                <a:tab pos="297815" algn="l"/>
                <a:tab pos="298450" algn="l"/>
              </a:tabLst>
            </a:pPr>
            <a:r>
              <a:rPr sz="2400" spc="-30" dirty="0">
                <a:latin typeface="Garamond"/>
                <a:cs typeface="Garamond"/>
              </a:rPr>
              <a:t>Vehicular </a:t>
            </a:r>
            <a:r>
              <a:rPr sz="2400" spc="-15" dirty="0">
                <a:latin typeface="Garamond"/>
                <a:cs typeface="Garamond"/>
              </a:rPr>
              <a:t>fires </a:t>
            </a:r>
            <a:r>
              <a:rPr sz="2400" spc="-10" dirty="0">
                <a:latin typeface="Garamond"/>
                <a:cs typeface="Garamond"/>
              </a:rPr>
              <a:t>can </a:t>
            </a:r>
            <a:r>
              <a:rPr sz="2400" spc="-5" dirty="0">
                <a:latin typeface="Garamond"/>
                <a:cs typeface="Garamond"/>
              </a:rPr>
              <a:t>also expose </a:t>
            </a:r>
            <a:r>
              <a:rPr sz="2400" spc="-10" dirty="0">
                <a:latin typeface="Garamond"/>
                <a:cs typeface="Garamond"/>
              </a:rPr>
              <a:t>victims </a:t>
            </a:r>
            <a:r>
              <a:rPr sz="2400" spc="-15" dirty="0">
                <a:latin typeface="Garamond"/>
                <a:cs typeface="Garamond"/>
              </a:rPr>
              <a:t>to</a:t>
            </a:r>
            <a:r>
              <a:rPr sz="2400" spc="335" dirty="0">
                <a:latin typeface="Garamond"/>
                <a:cs typeface="Garamond"/>
              </a:rPr>
              <a:t> </a:t>
            </a:r>
            <a:r>
              <a:rPr sz="2400" spc="-25" dirty="0">
                <a:latin typeface="Garamond"/>
                <a:cs typeface="Garamond"/>
              </a:rPr>
              <a:t>cyanide.</a:t>
            </a:r>
            <a:endParaRPr sz="2400" dirty="0">
              <a:latin typeface="Garamond"/>
              <a:cs typeface="Garamond"/>
            </a:endParaRPr>
          </a:p>
        </p:txBody>
      </p:sp>
      <p:sp>
        <p:nvSpPr>
          <p:cNvPr id="4" name="object 4"/>
          <p:cNvSpPr/>
          <p:nvPr/>
        </p:nvSpPr>
        <p:spPr>
          <a:xfrm>
            <a:off x="7858125" y="1095375"/>
            <a:ext cx="4010025" cy="26193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67625" y="3790950"/>
            <a:ext cx="4314825" cy="25812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6541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4214240" y="301746"/>
            <a:ext cx="3621404" cy="447558"/>
          </a:xfrm>
          <a:prstGeom prst="rect">
            <a:avLst/>
          </a:prstGeom>
        </p:spPr>
        <p:txBody>
          <a:bodyPr vert="horz" wrap="square" lIns="0" tIns="16510" rIns="0" bIns="0" rtlCol="0">
            <a:spAutoFit/>
          </a:bodyPr>
          <a:lstStyle/>
          <a:p>
            <a:pPr marL="12700">
              <a:lnSpc>
                <a:spcPct val="100000"/>
              </a:lnSpc>
              <a:spcBef>
                <a:spcPts val="130"/>
              </a:spcBef>
            </a:pPr>
            <a:r>
              <a:rPr sz="2800" spc="15" dirty="0"/>
              <a:t>pathophysiology</a:t>
            </a:r>
            <a:endParaRPr sz="2800" dirty="0"/>
          </a:p>
        </p:txBody>
      </p:sp>
      <p:sp>
        <p:nvSpPr>
          <p:cNvPr id="4" name="object 4"/>
          <p:cNvSpPr txBox="1"/>
          <p:nvPr/>
        </p:nvSpPr>
        <p:spPr>
          <a:xfrm>
            <a:off x="475932" y="972756"/>
            <a:ext cx="10957560" cy="4890135"/>
          </a:xfrm>
          <a:prstGeom prst="rect">
            <a:avLst/>
          </a:prstGeom>
        </p:spPr>
        <p:txBody>
          <a:bodyPr vert="horz" wrap="square" lIns="0" tIns="64135" rIns="0" bIns="0" rtlCol="0">
            <a:spAutoFit/>
          </a:bodyPr>
          <a:lstStyle/>
          <a:p>
            <a:pPr marL="298450" marR="245745" indent="-286385">
              <a:lnSpc>
                <a:spcPct val="82900"/>
              </a:lnSpc>
              <a:spcBef>
                <a:spcPts val="505"/>
              </a:spcBef>
              <a:buClr>
                <a:srgbClr val="D9B146"/>
              </a:buClr>
              <a:buSzPct val="116216"/>
              <a:buFont typeface="Arial"/>
              <a:buChar char="•"/>
              <a:tabLst>
                <a:tab pos="298450" algn="l"/>
                <a:tab pos="299085" algn="l"/>
              </a:tabLst>
            </a:pPr>
            <a:r>
              <a:rPr sz="1850" spc="10" dirty="0">
                <a:latin typeface="Garamond"/>
                <a:cs typeface="Garamond"/>
              </a:rPr>
              <a:t>In </a:t>
            </a:r>
            <a:r>
              <a:rPr sz="1850" spc="15" dirty="0">
                <a:latin typeface="Garamond"/>
                <a:cs typeface="Garamond"/>
              </a:rPr>
              <a:t>normal </a:t>
            </a:r>
            <a:r>
              <a:rPr sz="1850" spc="10" dirty="0">
                <a:latin typeface="Garamond"/>
                <a:cs typeface="Garamond"/>
              </a:rPr>
              <a:t>cellular </a:t>
            </a:r>
            <a:r>
              <a:rPr sz="1850" dirty="0">
                <a:latin typeface="Garamond"/>
                <a:cs typeface="Garamond"/>
              </a:rPr>
              <a:t>metabolism,most </a:t>
            </a:r>
            <a:r>
              <a:rPr sz="1850" spc="10" dirty="0">
                <a:latin typeface="Garamond"/>
                <a:cs typeface="Garamond"/>
              </a:rPr>
              <a:t>adenosine </a:t>
            </a:r>
            <a:r>
              <a:rPr sz="1850" spc="5" dirty="0">
                <a:latin typeface="Garamond"/>
                <a:cs typeface="Garamond"/>
              </a:rPr>
              <a:t>triphosphate </a:t>
            </a:r>
            <a:r>
              <a:rPr sz="1850" spc="15" dirty="0">
                <a:latin typeface="Garamond"/>
                <a:cs typeface="Garamond"/>
              </a:rPr>
              <a:t>is </a:t>
            </a:r>
            <a:r>
              <a:rPr sz="1850" spc="-10" dirty="0">
                <a:latin typeface="Garamond"/>
                <a:cs typeface="Garamond"/>
              </a:rPr>
              <a:t>generated </a:t>
            </a:r>
            <a:r>
              <a:rPr sz="1850" spc="5" dirty="0">
                <a:latin typeface="Garamond"/>
                <a:cs typeface="Garamond"/>
              </a:rPr>
              <a:t>from </a:t>
            </a:r>
            <a:r>
              <a:rPr sz="1850" spc="10" dirty="0">
                <a:latin typeface="Garamond"/>
                <a:cs typeface="Garamond"/>
              </a:rPr>
              <a:t>oxidative phosphorylation.an  important </a:t>
            </a:r>
            <a:r>
              <a:rPr sz="1850" spc="20" dirty="0">
                <a:latin typeface="Garamond"/>
                <a:cs typeface="Garamond"/>
              </a:rPr>
              <a:t>part </a:t>
            </a:r>
            <a:r>
              <a:rPr sz="1850" spc="15" dirty="0">
                <a:latin typeface="Garamond"/>
                <a:cs typeface="Garamond"/>
              </a:rPr>
              <a:t>of </a:t>
            </a:r>
            <a:r>
              <a:rPr sz="1850" spc="5" dirty="0">
                <a:latin typeface="Garamond"/>
                <a:cs typeface="Garamond"/>
              </a:rPr>
              <a:t>this </a:t>
            </a:r>
            <a:r>
              <a:rPr sz="1850" spc="-5" dirty="0">
                <a:latin typeface="Garamond"/>
                <a:cs typeface="Garamond"/>
              </a:rPr>
              <a:t>process </a:t>
            </a:r>
            <a:r>
              <a:rPr sz="1850" spc="15" dirty="0">
                <a:latin typeface="Garamond"/>
                <a:cs typeface="Garamond"/>
              </a:rPr>
              <a:t>is </a:t>
            </a:r>
            <a:r>
              <a:rPr sz="1850" spc="5" dirty="0">
                <a:latin typeface="Garamond"/>
                <a:cs typeface="Garamond"/>
              </a:rPr>
              <a:t>the </a:t>
            </a:r>
            <a:r>
              <a:rPr sz="1850" spc="10" dirty="0">
                <a:latin typeface="Garamond"/>
                <a:cs typeface="Garamond"/>
              </a:rPr>
              <a:t>shuttling </a:t>
            </a:r>
            <a:r>
              <a:rPr sz="1850" spc="15" dirty="0">
                <a:latin typeface="Garamond"/>
                <a:cs typeface="Garamond"/>
              </a:rPr>
              <a:t>of </a:t>
            </a:r>
            <a:r>
              <a:rPr sz="1850" spc="-5" dirty="0">
                <a:latin typeface="Garamond"/>
                <a:cs typeface="Garamond"/>
              </a:rPr>
              <a:t>electrons </a:t>
            </a:r>
            <a:r>
              <a:rPr sz="1850" spc="10" dirty="0">
                <a:latin typeface="Garamond"/>
                <a:cs typeface="Garamond"/>
              </a:rPr>
              <a:t>through </a:t>
            </a:r>
            <a:r>
              <a:rPr sz="1850" spc="5" dirty="0">
                <a:latin typeface="Garamond"/>
                <a:cs typeface="Garamond"/>
              </a:rPr>
              <a:t>the mitochondrial </a:t>
            </a:r>
            <a:r>
              <a:rPr sz="1850" spc="-5" dirty="0">
                <a:latin typeface="Garamond"/>
                <a:cs typeface="Garamond"/>
              </a:rPr>
              <a:t>cytochrome </a:t>
            </a:r>
            <a:r>
              <a:rPr sz="1850" dirty="0">
                <a:latin typeface="Garamond"/>
                <a:cs typeface="Garamond"/>
              </a:rPr>
              <a:t>complex(also  </a:t>
            </a:r>
            <a:r>
              <a:rPr sz="1850" spc="25" dirty="0">
                <a:latin typeface="Garamond"/>
                <a:cs typeface="Garamond"/>
              </a:rPr>
              <a:t>known </a:t>
            </a:r>
            <a:r>
              <a:rPr sz="1850" dirty="0">
                <a:latin typeface="Garamond"/>
                <a:cs typeface="Garamond"/>
              </a:rPr>
              <a:t>as </a:t>
            </a:r>
            <a:r>
              <a:rPr sz="1850" spc="5" dirty="0">
                <a:latin typeface="Garamond"/>
                <a:cs typeface="Garamond"/>
              </a:rPr>
              <a:t>the </a:t>
            </a:r>
            <a:r>
              <a:rPr sz="1850" spc="-10" dirty="0">
                <a:latin typeface="Garamond"/>
                <a:cs typeface="Garamond"/>
              </a:rPr>
              <a:t>electron </a:t>
            </a:r>
            <a:r>
              <a:rPr sz="1850" spc="10" dirty="0">
                <a:latin typeface="Garamond"/>
                <a:cs typeface="Garamond"/>
              </a:rPr>
              <a:t>transport</a:t>
            </a:r>
            <a:r>
              <a:rPr sz="1850" spc="-140" dirty="0">
                <a:latin typeface="Garamond"/>
                <a:cs typeface="Garamond"/>
              </a:rPr>
              <a:t> </a:t>
            </a:r>
            <a:r>
              <a:rPr sz="1850" spc="5" dirty="0">
                <a:latin typeface="Garamond"/>
                <a:cs typeface="Garamond"/>
              </a:rPr>
              <a:t>chain)</a:t>
            </a:r>
            <a:endParaRPr sz="1850" dirty="0">
              <a:latin typeface="Garamond"/>
              <a:cs typeface="Garamond"/>
            </a:endParaRPr>
          </a:p>
          <a:p>
            <a:pPr marL="298450" marR="34925" indent="-286385">
              <a:lnSpc>
                <a:spcPct val="82900"/>
              </a:lnSpc>
              <a:spcBef>
                <a:spcPts val="1015"/>
              </a:spcBef>
              <a:buClr>
                <a:srgbClr val="D9B146"/>
              </a:buClr>
              <a:buSzPct val="116216"/>
              <a:buFont typeface="Arial"/>
              <a:buChar char="•"/>
              <a:tabLst>
                <a:tab pos="298450" algn="l"/>
                <a:tab pos="299085" algn="l"/>
              </a:tabLst>
            </a:pPr>
            <a:r>
              <a:rPr sz="1850" spc="10" dirty="0">
                <a:solidFill>
                  <a:srgbClr val="FF0000"/>
                </a:solidFill>
                <a:latin typeface="Garamond"/>
                <a:cs typeface="Garamond"/>
              </a:rPr>
              <a:t>Cyanide </a:t>
            </a:r>
            <a:r>
              <a:rPr sz="1850" spc="20" dirty="0">
                <a:solidFill>
                  <a:srgbClr val="FF0000"/>
                </a:solidFill>
                <a:latin typeface="Garamond"/>
                <a:cs typeface="Garamond"/>
              </a:rPr>
              <a:t>avidly binds </a:t>
            </a:r>
            <a:r>
              <a:rPr sz="1850" spc="-5" dirty="0">
                <a:solidFill>
                  <a:srgbClr val="FF0000"/>
                </a:solidFill>
                <a:latin typeface="Garamond"/>
                <a:cs typeface="Garamond"/>
              </a:rPr>
              <a:t>to </a:t>
            </a:r>
            <a:r>
              <a:rPr sz="1850" spc="5" dirty="0">
                <a:solidFill>
                  <a:srgbClr val="FF0000"/>
                </a:solidFill>
                <a:latin typeface="Garamond"/>
                <a:cs typeface="Garamond"/>
              </a:rPr>
              <a:t>the ferric </a:t>
            </a:r>
            <a:r>
              <a:rPr sz="1850" spc="15" dirty="0">
                <a:solidFill>
                  <a:srgbClr val="FF0000"/>
                </a:solidFill>
                <a:latin typeface="Garamond"/>
                <a:cs typeface="Garamond"/>
              </a:rPr>
              <a:t>ion </a:t>
            </a:r>
            <a:r>
              <a:rPr sz="1850" spc="5" dirty="0">
                <a:solidFill>
                  <a:srgbClr val="FF0000"/>
                </a:solidFill>
                <a:latin typeface="Garamond"/>
                <a:cs typeface="Garamond"/>
              </a:rPr>
              <a:t>(fe3+)of </a:t>
            </a:r>
            <a:r>
              <a:rPr sz="1850" spc="-5" dirty="0">
                <a:solidFill>
                  <a:srgbClr val="FF0000"/>
                </a:solidFill>
                <a:latin typeface="Garamond"/>
                <a:cs typeface="Garamond"/>
              </a:rPr>
              <a:t>cytochrome </a:t>
            </a:r>
            <a:r>
              <a:rPr sz="1850" spc="5" dirty="0">
                <a:solidFill>
                  <a:srgbClr val="FF0000"/>
                </a:solidFill>
                <a:latin typeface="Garamond"/>
                <a:cs typeface="Garamond"/>
              </a:rPr>
              <a:t>oxidase </a:t>
            </a:r>
            <a:r>
              <a:rPr sz="1850" spc="10" dirty="0">
                <a:solidFill>
                  <a:srgbClr val="FF0000"/>
                </a:solidFill>
                <a:latin typeface="Garamond"/>
                <a:cs typeface="Garamond"/>
              </a:rPr>
              <a:t>a3,inhibiting </a:t>
            </a:r>
            <a:r>
              <a:rPr sz="1850" spc="5" dirty="0">
                <a:solidFill>
                  <a:srgbClr val="FF0000"/>
                </a:solidFill>
                <a:latin typeface="Garamond"/>
                <a:cs typeface="Garamond"/>
              </a:rPr>
              <a:t>this final </a:t>
            </a:r>
            <a:r>
              <a:rPr sz="1850" spc="-25" dirty="0">
                <a:solidFill>
                  <a:srgbClr val="FF0000"/>
                </a:solidFill>
                <a:latin typeface="Garamond"/>
                <a:cs typeface="Garamond"/>
              </a:rPr>
              <a:t>enzyme’s </a:t>
            </a:r>
            <a:r>
              <a:rPr sz="1850" spc="15" dirty="0">
                <a:solidFill>
                  <a:srgbClr val="FF0000"/>
                </a:solidFill>
                <a:latin typeface="Garamond"/>
                <a:cs typeface="Garamond"/>
              </a:rPr>
              <a:t>in </a:t>
            </a:r>
            <a:r>
              <a:rPr sz="1850" spc="5" dirty="0">
                <a:solidFill>
                  <a:srgbClr val="FF0000"/>
                </a:solidFill>
                <a:latin typeface="Garamond"/>
                <a:cs typeface="Garamond"/>
              </a:rPr>
              <a:t>the  mitochondrial </a:t>
            </a:r>
            <a:r>
              <a:rPr sz="1850" spc="-5" dirty="0">
                <a:solidFill>
                  <a:srgbClr val="FF0000"/>
                </a:solidFill>
                <a:latin typeface="Garamond"/>
                <a:cs typeface="Garamond"/>
              </a:rPr>
              <a:t>cytochrome </a:t>
            </a:r>
            <a:r>
              <a:rPr sz="1850" dirty="0">
                <a:solidFill>
                  <a:srgbClr val="FF0000"/>
                </a:solidFill>
                <a:latin typeface="Garamond"/>
                <a:cs typeface="Garamond"/>
              </a:rPr>
              <a:t>complex.when </a:t>
            </a:r>
            <a:r>
              <a:rPr sz="1850" spc="10" dirty="0">
                <a:solidFill>
                  <a:srgbClr val="FF0000"/>
                </a:solidFill>
                <a:latin typeface="Garamond"/>
                <a:cs typeface="Garamond"/>
              </a:rPr>
              <a:t>this </a:t>
            </a:r>
            <a:r>
              <a:rPr sz="1850" spc="5" dirty="0">
                <a:solidFill>
                  <a:srgbClr val="FF0000"/>
                </a:solidFill>
                <a:latin typeface="Garamond"/>
                <a:cs typeface="Garamond"/>
              </a:rPr>
              <a:t>enzyme </a:t>
            </a:r>
            <a:r>
              <a:rPr sz="1850" dirty="0">
                <a:solidFill>
                  <a:srgbClr val="FF0000"/>
                </a:solidFill>
                <a:latin typeface="Garamond"/>
                <a:cs typeface="Garamond"/>
              </a:rPr>
              <a:t>activity </a:t>
            </a:r>
            <a:r>
              <a:rPr sz="1850" spc="15" dirty="0">
                <a:solidFill>
                  <a:srgbClr val="FF0000"/>
                </a:solidFill>
                <a:latin typeface="Garamond"/>
                <a:cs typeface="Garamond"/>
              </a:rPr>
              <a:t>is </a:t>
            </a:r>
            <a:r>
              <a:rPr sz="1850" spc="10" dirty="0">
                <a:solidFill>
                  <a:srgbClr val="FF0000"/>
                </a:solidFill>
                <a:latin typeface="Garamond"/>
                <a:cs typeface="Garamond"/>
              </a:rPr>
              <a:t>blocked,oxidative </a:t>
            </a:r>
            <a:r>
              <a:rPr sz="1850" spc="15" dirty="0">
                <a:solidFill>
                  <a:srgbClr val="FF0000"/>
                </a:solidFill>
                <a:latin typeface="Garamond"/>
                <a:cs typeface="Garamond"/>
              </a:rPr>
              <a:t>phosphorylation </a:t>
            </a:r>
            <a:r>
              <a:rPr sz="1850" spc="-15" dirty="0">
                <a:solidFill>
                  <a:srgbClr val="FF0000"/>
                </a:solidFill>
                <a:latin typeface="Garamond"/>
                <a:cs typeface="Garamond"/>
              </a:rPr>
              <a:t>ceases.the </a:t>
            </a:r>
            <a:r>
              <a:rPr sz="1850" spc="-5" dirty="0">
                <a:solidFill>
                  <a:srgbClr val="FF0000"/>
                </a:solidFill>
                <a:latin typeface="Garamond"/>
                <a:cs typeface="Garamond"/>
              </a:rPr>
              <a:t>cell  then </a:t>
            </a:r>
            <a:r>
              <a:rPr sz="1850" spc="5" dirty="0">
                <a:solidFill>
                  <a:srgbClr val="FF0000"/>
                </a:solidFill>
                <a:latin typeface="Garamond"/>
                <a:cs typeface="Garamond"/>
              </a:rPr>
              <a:t>switch </a:t>
            </a:r>
            <a:r>
              <a:rPr sz="1850" spc="-5" dirty="0">
                <a:solidFill>
                  <a:srgbClr val="FF0000"/>
                </a:solidFill>
                <a:latin typeface="Garamond"/>
                <a:cs typeface="Garamond"/>
              </a:rPr>
              <a:t>to </a:t>
            </a:r>
            <a:r>
              <a:rPr sz="1850" spc="5" dirty="0">
                <a:solidFill>
                  <a:srgbClr val="FF0000"/>
                </a:solidFill>
                <a:latin typeface="Garamond"/>
                <a:cs typeface="Garamond"/>
              </a:rPr>
              <a:t>anaerobic metabolism </a:t>
            </a:r>
            <a:r>
              <a:rPr sz="1850" spc="15" dirty="0">
                <a:solidFill>
                  <a:srgbClr val="FF0000"/>
                </a:solidFill>
                <a:latin typeface="Garamond"/>
                <a:cs typeface="Garamond"/>
              </a:rPr>
              <a:t>of </a:t>
            </a:r>
            <a:r>
              <a:rPr sz="1850" spc="10" dirty="0">
                <a:solidFill>
                  <a:srgbClr val="FF0000"/>
                </a:solidFill>
                <a:latin typeface="Garamond"/>
                <a:cs typeface="Garamond"/>
              </a:rPr>
              <a:t>glucose </a:t>
            </a:r>
            <a:r>
              <a:rPr sz="1850" spc="-5" dirty="0">
                <a:solidFill>
                  <a:srgbClr val="FF0000"/>
                </a:solidFill>
                <a:latin typeface="Garamond"/>
                <a:cs typeface="Garamond"/>
              </a:rPr>
              <a:t>to </a:t>
            </a:r>
            <a:r>
              <a:rPr sz="1850" spc="-10" dirty="0">
                <a:solidFill>
                  <a:srgbClr val="FF0000"/>
                </a:solidFill>
                <a:latin typeface="Garamond"/>
                <a:cs typeface="Garamond"/>
              </a:rPr>
              <a:t>generate</a:t>
            </a:r>
            <a:r>
              <a:rPr sz="1850" spc="15" dirty="0">
                <a:solidFill>
                  <a:srgbClr val="FF0000"/>
                </a:solidFill>
                <a:latin typeface="Garamond"/>
                <a:cs typeface="Garamond"/>
              </a:rPr>
              <a:t> </a:t>
            </a:r>
            <a:r>
              <a:rPr sz="1850" spc="-75" dirty="0">
                <a:solidFill>
                  <a:srgbClr val="FF0000"/>
                </a:solidFill>
                <a:latin typeface="Garamond"/>
                <a:cs typeface="Garamond"/>
              </a:rPr>
              <a:t>ATP.</a:t>
            </a:r>
            <a:endParaRPr sz="1850" dirty="0">
              <a:latin typeface="Garamond"/>
              <a:cs typeface="Garamond"/>
            </a:endParaRPr>
          </a:p>
          <a:p>
            <a:pPr marL="298450" marR="139700" indent="-286385">
              <a:lnSpc>
                <a:spcPct val="82900"/>
              </a:lnSpc>
              <a:spcBef>
                <a:spcPts val="1015"/>
              </a:spcBef>
              <a:buClr>
                <a:srgbClr val="D9B146"/>
              </a:buClr>
              <a:buSzPct val="116216"/>
              <a:buFont typeface="Arial"/>
              <a:buChar char="•"/>
              <a:tabLst>
                <a:tab pos="298450" algn="l"/>
                <a:tab pos="299085" algn="l"/>
              </a:tabLst>
            </a:pPr>
            <a:r>
              <a:rPr sz="1850" spc="5" dirty="0">
                <a:latin typeface="Garamond"/>
                <a:cs typeface="Garamond"/>
              </a:rPr>
              <a:t>Anaerobic metabolism leads </a:t>
            </a:r>
            <a:r>
              <a:rPr sz="1850" spc="-5" dirty="0">
                <a:latin typeface="Garamond"/>
                <a:cs typeface="Garamond"/>
              </a:rPr>
              <a:t>to </a:t>
            </a:r>
            <a:r>
              <a:rPr sz="1850" spc="5" dirty="0">
                <a:latin typeface="Garamond"/>
                <a:cs typeface="Garamond"/>
              </a:rPr>
              <a:t>the </a:t>
            </a:r>
            <a:r>
              <a:rPr sz="1850" spc="10" dirty="0">
                <a:latin typeface="Garamond"/>
                <a:cs typeface="Garamond"/>
              </a:rPr>
              <a:t>formation </a:t>
            </a:r>
            <a:r>
              <a:rPr sz="1850" spc="15" dirty="0">
                <a:latin typeface="Garamond"/>
                <a:cs typeface="Garamond"/>
              </a:rPr>
              <a:t>of </a:t>
            </a:r>
            <a:r>
              <a:rPr sz="1850" dirty="0">
                <a:latin typeface="Garamond"/>
                <a:cs typeface="Garamond"/>
              </a:rPr>
              <a:t>lactic acid </a:t>
            </a:r>
            <a:r>
              <a:rPr sz="1850" spc="10" dirty="0">
                <a:latin typeface="Garamond"/>
                <a:cs typeface="Garamond"/>
              </a:rPr>
              <a:t>and </a:t>
            </a:r>
            <a:r>
              <a:rPr sz="1850" spc="5" dirty="0">
                <a:latin typeface="Garamond"/>
                <a:cs typeface="Garamond"/>
              </a:rPr>
              <a:t>the development </a:t>
            </a:r>
            <a:r>
              <a:rPr sz="1850" spc="15" dirty="0">
                <a:latin typeface="Garamond"/>
                <a:cs typeface="Garamond"/>
              </a:rPr>
              <a:t>of </a:t>
            </a:r>
            <a:r>
              <a:rPr sz="1850" spc="5" dirty="0">
                <a:latin typeface="Garamond"/>
                <a:cs typeface="Garamond"/>
              </a:rPr>
              <a:t>metabolic </a:t>
            </a:r>
            <a:r>
              <a:rPr sz="1850" dirty="0">
                <a:latin typeface="Garamond"/>
                <a:cs typeface="Garamond"/>
              </a:rPr>
              <a:t>acidosis.hydrogen  </a:t>
            </a:r>
            <a:r>
              <a:rPr sz="1850" spc="15" dirty="0">
                <a:latin typeface="Garamond"/>
                <a:cs typeface="Garamond"/>
              </a:rPr>
              <a:t>ions </a:t>
            </a:r>
            <a:r>
              <a:rPr sz="1850" spc="10" dirty="0">
                <a:latin typeface="Garamond"/>
                <a:cs typeface="Garamond"/>
              </a:rPr>
              <a:t>produced </a:t>
            </a:r>
            <a:r>
              <a:rPr sz="1850" spc="15" dirty="0">
                <a:latin typeface="Garamond"/>
                <a:cs typeface="Garamond"/>
              </a:rPr>
              <a:t>by </a:t>
            </a:r>
            <a:r>
              <a:rPr sz="1850" spc="-20" dirty="0">
                <a:latin typeface="Garamond"/>
                <a:cs typeface="Garamond"/>
              </a:rPr>
              <a:t>ATP </a:t>
            </a:r>
            <a:r>
              <a:rPr sz="1850" spc="5" dirty="0">
                <a:latin typeface="Garamond"/>
                <a:cs typeface="Garamond"/>
              </a:rPr>
              <a:t>hydrolysis </a:t>
            </a:r>
            <a:r>
              <a:rPr sz="1850" spc="-5" dirty="0">
                <a:latin typeface="Garamond"/>
                <a:cs typeface="Garamond"/>
              </a:rPr>
              <a:t>are </a:t>
            </a:r>
            <a:r>
              <a:rPr sz="1850" spc="15" dirty="0">
                <a:latin typeface="Garamond"/>
                <a:cs typeface="Garamond"/>
              </a:rPr>
              <a:t>no </a:t>
            </a:r>
            <a:r>
              <a:rPr sz="1850" spc="5" dirty="0">
                <a:latin typeface="Garamond"/>
                <a:cs typeface="Garamond"/>
              </a:rPr>
              <a:t>longer consumed </a:t>
            </a:r>
            <a:r>
              <a:rPr sz="1850" spc="15" dirty="0">
                <a:latin typeface="Garamond"/>
                <a:cs typeface="Garamond"/>
              </a:rPr>
              <a:t>in </a:t>
            </a:r>
            <a:r>
              <a:rPr sz="1850" dirty="0">
                <a:latin typeface="Garamond"/>
                <a:cs typeface="Garamond"/>
              </a:rPr>
              <a:t>aerobic </a:t>
            </a:r>
            <a:r>
              <a:rPr sz="1850" spc="-20" dirty="0">
                <a:latin typeface="Garamond"/>
                <a:cs typeface="Garamond"/>
              </a:rPr>
              <a:t>ATP </a:t>
            </a:r>
            <a:r>
              <a:rPr sz="1850" spc="15" dirty="0">
                <a:latin typeface="Garamond"/>
                <a:cs typeface="Garamond"/>
              </a:rPr>
              <a:t>production </a:t>
            </a:r>
            <a:r>
              <a:rPr sz="1850" spc="-10" dirty="0">
                <a:latin typeface="Garamond"/>
                <a:cs typeface="Garamond"/>
              </a:rPr>
              <a:t>,exacerbating </a:t>
            </a:r>
            <a:r>
              <a:rPr sz="1850" spc="5" dirty="0">
                <a:latin typeface="Garamond"/>
                <a:cs typeface="Garamond"/>
              </a:rPr>
              <a:t>this  acidosis.serum bicarbonate </a:t>
            </a:r>
            <a:r>
              <a:rPr sz="1850" spc="-5" dirty="0">
                <a:latin typeface="Garamond"/>
                <a:cs typeface="Garamond"/>
              </a:rPr>
              <a:t>decrease </a:t>
            </a:r>
            <a:r>
              <a:rPr sz="1850" dirty="0">
                <a:latin typeface="Garamond"/>
                <a:cs typeface="Garamond"/>
              </a:rPr>
              <a:t>as </a:t>
            </a:r>
            <a:r>
              <a:rPr sz="1850" spc="10" dirty="0">
                <a:latin typeface="Garamond"/>
                <a:cs typeface="Garamond"/>
              </a:rPr>
              <a:t>it </a:t>
            </a:r>
            <a:r>
              <a:rPr sz="1850" spc="5" dirty="0">
                <a:latin typeface="Garamond"/>
                <a:cs typeface="Garamond"/>
              </a:rPr>
              <a:t>buffers </a:t>
            </a:r>
            <a:r>
              <a:rPr sz="1850" spc="-30" dirty="0">
                <a:latin typeface="Garamond"/>
                <a:cs typeface="Garamond"/>
              </a:rPr>
              <a:t>excess </a:t>
            </a:r>
            <a:r>
              <a:rPr sz="1850" spc="10" dirty="0">
                <a:latin typeface="Garamond"/>
                <a:cs typeface="Garamond"/>
              </a:rPr>
              <a:t>acid,leading </a:t>
            </a:r>
            <a:r>
              <a:rPr sz="1850" spc="-5" dirty="0">
                <a:latin typeface="Garamond"/>
                <a:cs typeface="Garamond"/>
              </a:rPr>
              <a:t>to </a:t>
            </a:r>
            <a:r>
              <a:rPr sz="1850" spc="5" dirty="0">
                <a:latin typeface="Garamond"/>
                <a:cs typeface="Garamond"/>
              </a:rPr>
              <a:t>an </a:t>
            </a:r>
            <a:r>
              <a:rPr sz="1850" spc="-5" dirty="0">
                <a:latin typeface="Garamond"/>
                <a:cs typeface="Garamond"/>
              </a:rPr>
              <a:t>increased </a:t>
            </a:r>
            <a:r>
              <a:rPr sz="1850" spc="20" dirty="0">
                <a:latin typeface="Garamond"/>
                <a:cs typeface="Garamond"/>
              </a:rPr>
              <a:t>inion </a:t>
            </a:r>
            <a:r>
              <a:rPr sz="1850" spc="25" dirty="0">
                <a:latin typeface="Garamond"/>
                <a:cs typeface="Garamond"/>
              </a:rPr>
              <a:t>gap</a:t>
            </a:r>
            <a:r>
              <a:rPr sz="1850" spc="295" dirty="0">
                <a:latin typeface="Garamond"/>
                <a:cs typeface="Garamond"/>
              </a:rPr>
              <a:t> </a:t>
            </a:r>
            <a:r>
              <a:rPr sz="1850" spc="5" dirty="0">
                <a:latin typeface="Garamond"/>
                <a:cs typeface="Garamond"/>
              </a:rPr>
              <a:t>.</a:t>
            </a:r>
            <a:endParaRPr sz="1850" dirty="0">
              <a:latin typeface="Garamond"/>
              <a:cs typeface="Garamond"/>
            </a:endParaRPr>
          </a:p>
          <a:p>
            <a:pPr marL="298450" marR="5080" indent="-286385">
              <a:lnSpc>
                <a:spcPct val="82300"/>
              </a:lnSpc>
              <a:spcBef>
                <a:spcPts val="1025"/>
              </a:spcBef>
              <a:buClr>
                <a:srgbClr val="D9B146"/>
              </a:buClr>
              <a:buSzPct val="116216"/>
              <a:buFont typeface="Arial"/>
              <a:buChar char="•"/>
              <a:tabLst>
                <a:tab pos="298450" algn="l"/>
                <a:tab pos="299085" algn="l"/>
              </a:tabLst>
            </a:pPr>
            <a:r>
              <a:rPr sz="1850" dirty="0">
                <a:solidFill>
                  <a:srgbClr val="FF0000"/>
                </a:solidFill>
                <a:latin typeface="Garamond"/>
                <a:cs typeface="Garamond"/>
              </a:rPr>
              <a:t>Despite </a:t>
            </a:r>
            <a:r>
              <a:rPr sz="1850" spc="5" dirty="0">
                <a:solidFill>
                  <a:srgbClr val="FF0000"/>
                </a:solidFill>
                <a:latin typeface="Garamond"/>
                <a:cs typeface="Garamond"/>
              </a:rPr>
              <a:t>an </a:t>
            </a:r>
            <a:r>
              <a:rPr sz="1850" spc="10" dirty="0">
                <a:solidFill>
                  <a:srgbClr val="FF0000"/>
                </a:solidFill>
                <a:latin typeface="Garamond"/>
                <a:cs typeface="Garamond"/>
              </a:rPr>
              <a:t>ample </a:t>
            </a:r>
            <a:r>
              <a:rPr sz="1850" spc="-10" dirty="0">
                <a:solidFill>
                  <a:srgbClr val="FF0000"/>
                </a:solidFill>
                <a:latin typeface="Garamond"/>
                <a:cs typeface="Garamond"/>
              </a:rPr>
              <a:t>oxygen supply,cells </a:t>
            </a:r>
            <a:r>
              <a:rPr sz="1850" spc="10" dirty="0">
                <a:solidFill>
                  <a:srgbClr val="FF0000"/>
                </a:solidFill>
                <a:latin typeface="Garamond"/>
                <a:cs typeface="Garamond"/>
              </a:rPr>
              <a:t>cannot </a:t>
            </a:r>
            <a:r>
              <a:rPr sz="1850" spc="20" dirty="0">
                <a:solidFill>
                  <a:srgbClr val="FF0000"/>
                </a:solidFill>
                <a:latin typeface="Garamond"/>
                <a:cs typeface="Garamond"/>
              </a:rPr>
              <a:t>utilize </a:t>
            </a:r>
            <a:r>
              <a:rPr sz="1850" spc="-10" dirty="0">
                <a:solidFill>
                  <a:srgbClr val="FF0000"/>
                </a:solidFill>
                <a:latin typeface="Garamond"/>
                <a:cs typeface="Garamond"/>
              </a:rPr>
              <a:t>oxygen </a:t>
            </a:r>
            <a:r>
              <a:rPr sz="1850" spc="5" dirty="0">
                <a:solidFill>
                  <a:srgbClr val="FF0000"/>
                </a:solidFill>
                <a:latin typeface="Garamond"/>
                <a:cs typeface="Garamond"/>
              </a:rPr>
              <a:t>because </a:t>
            </a:r>
            <a:r>
              <a:rPr sz="1850" spc="20" dirty="0">
                <a:solidFill>
                  <a:srgbClr val="FF0000"/>
                </a:solidFill>
                <a:latin typeface="Garamond"/>
                <a:cs typeface="Garamond"/>
              </a:rPr>
              <a:t>of </a:t>
            </a:r>
            <a:r>
              <a:rPr sz="1850" dirty="0">
                <a:solidFill>
                  <a:srgbClr val="FF0000"/>
                </a:solidFill>
                <a:latin typeface="Garamond"/>
                <a:cs typeface="Garamond"/>
              </a:rPr>
              <a:t>their </a:t>
            </a:r>
            <a:r>
              <a:rPr sz="1850" spc="15" dirty="0">
                <a:solidFill>
                  <a:srgbClr val="FF0000"/>
                </a:solidFill>
                <a:latin typeface="Garamond"/>
                <a:cs typeface="Garamond"/>
              </a:rPr>
              <a:t>poisoned </a:t>
            </a:r>
            <a:r>
              <a:rPr sz="1850" spc="-5" dirty="0">
                <a:solidFill>
                  <a:srgbClr val="FF0000"/>
                </a:solidFill>
                <a:latin typeface="Garamond"/>
                <a:cs typeface="Garamond"/>
              </a:rPr>
              <a:t>electron </a:t>
            </a:r>
            <a:r>
              <a:rPr sz="1850" spc="10" dirty="0">
                <a:solidFill>
                  <a:srgbClr val="FF0000"/>
                </a:solidFill>
                <a:latin typeface="Garamond"/>
                <a:cs typeface="Garamond"/>
              </a:rPr>
              <a:t>transport  </a:t>
            </a:r>
            <a:r>
              <a:rPr sz="1850" spc="5" dirty="0">
                <a:solidFill>
                  <a:srgbClr val="FF0000"/>
                </a:solidFill>
                <a:latin typeface="Garamond"/>
                <a:cs typeface="Garamond"/>
              </a:rPr>
              <a:t>chain.this </a:t>
            </a:r>
            <a:r>
              <a:rPr sz="1850" spc="10" dirty="0">
                <a:solidFill>
                  <a:srgbClr val="FF0000"/>
                </a:solidFill>
                <a:latin typeface="Garamond"/>
                <a:cs typeface="Garamond"/>
              </a:rPr>
              <a:t>functional(or </a:t>
            </a:r>
            <a:r>
              <a:rPr sz="1850" spc="5" dirty="0">
                <a:solidFill>
                  <a:srgbClr val="FF0000"/>
                </a:solidFill>
                <a:latin typeface="Garamond"/>
                <a:cs typeface="Garamond"/>
              </a:rPr>
              <a:t>histotoxic)hypoxia </a:t>
            </a:r>
            <a:r>
              <a:rPr sz="1850" spc="15" dirty="0">
                <a:solidFill>
                  <a:srgbClr val="FF0000"/>
                </a:solidFill>
                <a:latin typeface="Garamond"/>
                <a:cs typeface="Garamond"/>
              </a:rPr>
              <a:t>is </a:t>
            </a:r>
            <a:r>
              <a:rPr sz="1850" spc="10" dirty="0">
                <a:solidFill>
                  <a:srgbClr val="FF0000"/>
                </a:solidFill>
                <a:latin typeface="Garamond"/>
                <a:cs typeface="Garamond"/>
              </a:rPr>
              <a:t>particularly </a:t>
            </a:r>
            <a:r>
              <a:rPr sz="1850" spc="5" dirty="0">
                <a:solidFill>
                  <a:srgbClr val="FF0000"/>
                </a:solidFill>
                <a:latin typeface="Garamond"/>
                <a:cs typeface="Garamond"/>
              </a:rPr>
              <a:t>deleterious </a:t>
            </a:r>
            <a:r>
              <a:rPr sz="1850" spc="-5" dirty="0">
                <a:solidFill>
                  <a:srgbClr val="FF0000"/>
                </a:solidFill>
                <a:latin typeface="Garamond"/>
                <a:cs typeface="Garamond"/>
              </a:rPr>
              <a:t>to </a:t>
            </a:r>
            <a:r>
              <a:rPr sz="1850" spc="5" dirty="0">
                <a:solidFill>
                  <a:srgbClr val="FF0000"/>
                </a:solidFill>
                <a:latin typeface="Garamond"/>
                <a:cs typeface="Garamond"/>
              </a:rPr>
              <a:t>the </a:t>
            </a:r>
            <a:r>
              <a:rPr sz="1850" b="1" u="sng" spc="10" dirty="0">
                <a:solidFill>
                  <a:srgbClr val="FF0000"/>
                </a:solidFill>
                <a:uFill>
                  <a:solidFill>
                    <a:srgbClr val="FF0000"/>
                  </a:solidFill>
                </a:uFill>
                <a:latin typeface="Garamond"/>
                <a:cs typeface="Garamond"/>
              </a:rPr>
              <a:t>cardiovascular </a:t>
            </a:r>
            <a:r>
              <a:rPr sz="1850" b="1" u="sng" spc="15" dirty="0">
                <a:solidFill>
                  <a:srgbClr val="FF0000"/>
                </a:solidFill>
                <a:uFill>
                  <a:solidFill>
                    <a:srgbClr val="FF0000"/>
                  </a:solidFill>
                </a:uFill>
                <a:latin typeface="Garamond"/>
                <a:cs typeface="Garamond"/>
              </a:rPr>
              <a:t>and </a:t>
            </a:r>
            <a:r>
              <a:rPr sz="1850" b="1" u="sng" spc="20" dirty="0">
                <a:solidFill>
                  <a:srgbClr val="FF0000"/>
                </a:solidFill>
                <a:uFill>
                  <a:solidFill>
                    <a:srgbClr val="FF0000"/>
                  </a:solidFill>
                </a:uFill>
                <a:latin typeface="Garamond"/>
                <a:cs typeface="Garamond"/>
              </a:rPr>
              <a:t>central </a:t>
            </a:r>
            <a:r>
              <a:rPr sz="1850" b="1" u="sng" spc="15" dirty="0">
                <a:solidFill>
                  <a:srgbClr val="FF0000"/>
                </a:solidFill>
                <a:uFill>
                  <a:solidFill>
                    <a:srgbClr val="FF0000"/>
                  </a:solidFill>
                </a:uFill>
                <a:latin typeface="Garamond"/>
                <a:cs typeface="Garamond"/>
              </a:rPr>
              <a:t>nervous  </a:t>
            </a:r>
            <a:r>
              <a:rPr sz="1850" b="1" u="sng" spc="25" dirty="0">
                <a:solidFill>
                  <a:srgbClr val="FF0000"/>
                </a:solidFill>
                <a:uFill>
                  <a:solidFill>
                    <a:srgbClr val="FF0000"/>
                  </a:solidFill>
                </a:uFill>
                <a:latin typeface="Garamond"/>
                <a:cs typeface="Garamond"/>
              </a:rPr>
              <a:t>systems(especially </a:t>
            </a:r>
            <a:r>
              <a:rPr sz="1850" b="1" u="sng" spc="20" dirty="0">
                <a:solidFill>
                  <a:srgbClr val="FF0000"/>
                </a:solidFill>
                <a:uFill>
                  <a:solidFill>
                    <a:srgbClr val="FF0000"/>
                  </a:solidFill>
                </a:uFill>
                <a:latin typeface="Garamond"/>
                <a:cs typeface="Garamond"/>
              </a:rPr>
              <a:t>the basal ganglia</a:t>
            </a:r>
            <a:r>
              <a:rPr sz="1850" spc="20" dirty="0">
                <a:latin typeface="Garamond"/>
                <a:cs typeface="Garamond"/>
              </a:rPr>
              <a:t>).a </a:t>
            </a:r>
            <a:r>
              <a:rPr sz="1850" spc="15" dirty="0">
                <a:latin typeface="Garamond"/>
                <a:cs typeface="Garamond"/>
              </a:rPr>
              <a:t>number of </a:t>
            </a:r>
            <a:r>
              <a:rPr sz="1850" dirty="0">
                <a:latin typeface="Garamond"/>
                <a:cs typeface="Garamond"/>
              </a:rPr>
              <a:t>other mechanisms may </a:t>
            </a:r>
            <a:r>
              <a:rPr sz="1850" spc="-10" dirty="0">
                <a:latin typeface="Garamond"/>
                <a:cs typeface="Garamond"/>
              </a:rPr>
              <a:t>exacerbate </a:t>
            </a:r>
            <a:r>
              <a:rPr sz="1850" spc="5" dirty="0">
                <a:latin typeface="Garamond"/>
                <a:cs typeface="Garamond"/>
              </a:rPr>
              <a:t>brain </a:t>
            </a:r>
            <a:r>
              <a:rPr sz="1850" dirty="0">
                <a:latin typeface="Garamond"/>
                <a:cs typeface="Garamond"/>
              </a:rPr>
              <a:t>injury. </a:t>
            </a:r>
            <a:r>
              <a:rPr sz="1850" spc="-15" dirty="0">
                <a:latin typeface="Garamond"/>
                <a:cs typeface="Garamond"/>
              </a:rPr>
              <a:t>Cyanide’s  </a:t>
            </a:r>
            <a:r>
              <a:rPr sz="1850" spc="5" dirty="0">
                <a:latin typeface="Garamond"/>
                <a:cs typeface="Garamond"/>
              </a:rPr>
              <a:t>nonspecific </a:t>
            </a:r>
            <a:r>
              <a:rPr sz="1850" spc="15" dirty="0">
                <a:latin typeface="Garamond"/>
                <a:cs typeface="Garamond"/>
              </a:rPr>
              <a:t>inhibition of </a:t>
            </a:r>
            <a:r>
              <a:rPr sz="1850" spc="5" dirty="0">
                <a:latin typeface="Garamond"/>
                <a:cs typeface="Garamond"/>
              </a:rPr>
              <a:t>antioxidant(such </a:t>
            </a:r>
            <a:r>
              <a:rPr sz="1850" dirty="0">
                <a:latin typeface="Garamond"/>
                <a:cs typeface="Garamond"/>
              </a:rPr>
              <a:t>as catalase,glutathione reductase,and </a:t>
            </a:r>
            <a:r>
              <a:rPr sz="1850" spc="10" dirty="0">
                <a:latin typeface="Garamond"/>
                <a:cs typeface="Garamond"/>
              </a:rPr>
              <a:t>superoxide </a:t>
            </a:r>
            <a:r>
              <a:rPr sz="1850" spc="5" dirty="0">
                <a:latin typeface="Garamond"/>
                <a:cs typeface="Garamond"/>
              </a:rPr>
              <a:t>dismutase)results </a:t>
            </a:r>
            <a:r>
              <a:rPr sz="1850" spc="15" dirty="0">
                <a:latin typeface="Garamond"/>
                <a:cs typeface="Garamond"/>
              </a:rPr>
              <a:t>in  </a:t>
            </a:r>
            <a:r>
              <a:rPr sz="1850" spc="5" dirty="0">
                <a:latin typeface="Garamond"/>
                <a:cs typeface="Garamond"/>
              </a:rPr>
              <a:t>the </a:t>
            </a:r>
            <a:r>
              <a:rPr sz="1850" spc="10" dirty="0">
                <a:latin typeface="Garamond"/>
                <a:cs typeface="Garamond"/>
              </a:rPr>
              <a:t>accumulation </a:t>
            </a:r>
            <a:r>
              <a:rPr sz="1850" spc="15" dirty="0">
                <a:latin typeface="Garamond"/>
                <a:cs typeface="Garamond"/>
              </a:rPr>
              <a:t>of </a:t>
            </a:r>
            <a:r>
              <a:rPr sz="1850" dirty="0">
                <a:latin typeface="Garamond"/>
                <a:cs typeface="Garamond"/>
              </a:rPr>
              <a:t>toxic </a:t>
            </a:r>
            <a:r>
              <a:rPr sz="1850" spc="-10" dirty="0">
                <a:latin typeface="Garamond"/>
                <a:cs typeface="Garamond"/>
              </a:rPr>
              <a:t>oxygen free </a:t>
            </a:r>
            <a:r>
              <a:rPr sz="1850" spc="-5" dirty="0">
                <a:latin typeface="Garamond"/>
                <a:cs typeface="Garamond"/>
              </a:rPr>
              <a:t>radicals. </a:t>
            </a:r>
            <a:r>
              <a:rPr sz="1850" spc="10" dirty="0">
                <a:latin typeface="Garamond"/>
                <a:cs typeface="Garamond"/>
              </a:rPr>
              <a:t>Cyanide </a:t>
            </a:r>
            <a:r>
              <a:rPr sz="1850" spc="5" dirty="0">
                <a:latin typeface="Garamond"/>
                <a:cs typeface="Garamond"/>
              </a:rPr>
              <a:t>stimulate </a:t>
            </a:r>
            <a:r>
              <a:rPr sz="1850" spc="10" dirty="0">
                <a:latin typeface="Garamond"/>
                <a:cs typeface="Garamond"/>
              </a:rPr>
              <a:t>N-methyl </a:t>
            </a:r>
            <a:r>
              <a:rPr sz="1850" spc="5" dirty="0">
                <a:latin typeface="Garamond"/>
                <a:cs typeface="Garamond"/>
              </a:rPr>
              <a:t>-D-Aspartate </a:t>
            </a:r>
            <a:r>
              <a:rPr sz="1850" spc="-5" dirty="0">
                <a:latin typeface="Garamond"/>
                <a:cs typeface="Garamond"/>
              </a:rPr>
              <a:t>receptors,inducing  </a:t>
            </a:r>
            <a:r>
              <a:rPr sz="1850" spc="10" dirty="0">
                <a:latin typeface="Garamond"/>
                <a:cs typeface="Garamond"/>
              </a:rPr>
              <a:t>apoptotic </a:t>
            </a:r>
            <a:r>
              <a:rPr sz="1850" spc="-5" dirty="0">
                <a:latin typeface="Garamond"/>
                <a:cs typeface="Garamond"/>
              </a:rPr>
              <a:t>cell </a:t>
            </a:r>
            <a:r>
              <a:rPr sz="1850" dirty="0">
                <a:latin typeface="Garamond"/>
                <a:cs typeface="Garamond"/>
              </a:rPr>
              <a:t>death. </a:t>
            </a:r>
            <a:r>
              <a:rPr sz="1850" spc="10" dirty="0">
                <a:latin typeface="Garamond"/>
                <a:cs typeface="Garamond"/>
              </a:rPr>
              <a:t>It </a:t>
            </a:r>
            <a:r>
              <a:rPr sz="1850" spc="5" dirty="0">
                <a:latin typeface="Garamond"/>
                <a:cs typeface="Garamond"/>
              </a:rPr>
              <a:t>also </a:t>
            </a:r>
            <a:r>
              <a:rPr sz="1850" spc="15" dirty="0">
                <a:latin typeface="Garamond"/>
                <a:cs typeface="Garamond"/>
              </a:rPr>
              <a:t>inhibits </a:t>
            </a:r>
            <a:r>
              <a:rPr sz="1850" spc="10" dirty="0">
                <a:latin typeface="Garamond"/>
                <a:cs typeface="Garamond"/>
              </a:rPr>
              <a:t>glutamic </a:t>
            </a:r>
            <a:r>
              <a:rPr sz="1850" dirty="0">
                <a:latin typeface="Garamond"/>
                <a:cs typeface="Garamond"/>
              </a:rPr>
              <a:t>acid </a:t>
            </a:r>
            <a:r>
              <a:rPr sz="1850" spc="-5" dirty="0">
                <a:latin typeface="Garamond"/>
                <a:cs typeface="Garamond"/>
              </a:rPr>
              <a:t>decarboxylase ,the </a:t>
            </a:r>
            <a:r>
              <a:rPr sz="1850" dirty="0">
                <a:latin typeface="Garamond"/>
                <a:cs typeface="Garamond"/>
              </a:rPr>
              <a:t>enzyme </a:t>
            </a:r>
            <a:r>
              <a:rPr sz="1850" spc="5" dirty="0">
                <a:latin typeface="Garamond"/>
                <a:cs typeface="Garamond"/>
              </a:rPr>
              <a:t>responsible </a:t>
            </a:r>
            <a:r>
              <a:rPr sz="1850" spc="10" dirty="0">
                <a:latin typeface="Garamond"/>
                <a:cs typeface="Garamond"/>
              </a:rPr>
              <a:t>for </a:t>
            </a:r>
            <a:r>
              <a:rPr sz="1850" spc="5" dirty="0">
                <a:latin typeface="Garamond"/>
                <a:cs typeface="Garamond"/>
              </a:rPr>
              <a:t>the </a:t>
            </a:r>
            <a:r>
              <a:rPr sz="1850" spc="10" dirty="0">
                <a:latin typeface="Garamond"/>
                <a:cs typeface="Garamond"/>
              </a:rPr>
              <a:t>formation </a:t>
            </a:r>
            <a:r>
              <a:rPr sz="1850" spc="15" dirty="0">
                <a:latin typeface="Garamond"/>
                <a:cs typeface="Garamond"/>
              </a:rPr>
              <a:t>of </a:t>
            </a:r>
            <a:r>
              <a:rPr sz="1850" spc="5" dirty="0">
                <a:latin typeface="Garamond"/>
                <a:cs typeface="Garamond"/>
              </a:rPr>
              <a:t>the  </a:t>
            </a:r>
            <a:r>
              <a:rPr sz="1850" spc="20" dirty="0">
                <a:latin typeface="Garamond"/>
                <a:cs typeface="Garamond"/>
              </a:rPr>
              <a:t>inhibitory </a:t>
            </a:r>
            <a:r>
              <a:rPr sz="1850" dirty="0">
                <a:latin typeface="Garamond"/>
                <a:cs typeface="Garamond"/>
              </a:rPr>
              <a:t>neurotransmitter </a:t>
            </a:r>
            <a:r>
              <a:rPr sz="1850" spc="10" dirty="0">
                <a:latin typeface="Garamond"/>
                <a:cs typeface="Garamond"/>
              </a:rPr>
              <a:t>gamma-aminobutyric </a:t>
            </a:r>
            <a:r>
              <a:rPr sz="1850" dirty="0">
                <a:latin typeface="Garamond"/>
                <a:cs typeface="Garamond"/>
              </a:rPr>
              <a:t>acid </a:t>
            </a:r>
            <a:r>
              <a:rPr sz="1850" spc="-15" dirty="0">
                <a:latin typeface="Garamond"/>
                <a:cs typeface="Garamond"/>
              </a:rPr>
              <a:t>(GABA) </a:t>
            </a:r>
            <a:r>
              <a:rPr sz="1850" spc="5" dirty="0">
                <a:latin typeface="Garamond"/>
                <a:cs typeface="Garamond"/>
              </a:rPr>
              <a:t>from </a:t>
            </a:r>
            <a:r>
              <a:rPr sz="1850" spc="10" dirty="0">
                <a:latin typeface="Garamond"/>
                <a:cs typeface="Garamond"/>
              </a:rPr>
              <a:t>glutamic </a:t>
            </a:r>
            <a:r>
              <a:rPr sz="1850" spc="5" dirty="0">
                <a:latin typeface="Garamond"/>
                <a:cs typeface="Garamond"/>
              </a:rPr>
              <a:t>acid.consequently </a:t>
            </a:r>
            <a:r>
              <a:rPr sz="1850" spc="-10" dirty="0">
                <a:latin typeface="Garamond"/>
                <a:cs typeface="Garamond"/>
              </a:rPr>
              <a:t>,increase </a:t>
            </a:r>
            <a:r>
              <a:rPr sz="1850" spc="5" dirty="0">
                <a:latin typeface="Garamond"/>
                <a:cs typeface="Garamond"/>
              </a:rPr>
              <a:t>the </a:t>
            </a:r>
            <a:r>
              <a:rPr sz="1850" dirty="0">
                <a:latin typeface="Garamond"/>
                <a:cs typeface="Garamond"/>
              </a:rPr>
              <a:t>risk  </a:t>
            </a:r>
            <a:r>
              <a:rPr sz="1850" spc="15" dirty="0">
                <a:latin typeface="Garamond"/>
                <a:cs typeface="Garamond"/>
              </a:rPr>
              <a:t>of </a:t>
            </a:r>
            <a:r>
              <a:rPr sz="1850" spc="10" dirty="0">
                <a:latin typeface="Garamond"/>
                <a:cs typeface="Garamond"/>
              </a:rPr>
              <a:t>seizure </a:t>
            </a:r>
            <a:r>
              <a:rPr sz="1850" dirty="0">
                <a:latin typeface="Garamond"/>
                <a:cs typeface="Garamond"/>
              </a:rPr>
              <a:t>as </a:t>
            </a:r>
            <a:r>
              <a:rPr sz="1850" spc="-15" dirty="0">
                <a:latin typeface="Garamond"/>
                <a:cs typeface="Garamond"/>
              </a:rPr>
              <a:t>GABA </a:t>
            </a:r>
            <a:r>
              <a:rPr sz="1850" dirty="0">
                <a:latin typeface="Garamond"/>
                <a:cs typeface="Garamond"/>
              </a:rPr>
              <a:t>level </a:t>
            </a:r>
            <a:r>
              <a:rPr sz="1850" spc="15" dirty="0">
                <a:latin typeface="Garamond"/>
                <a:cs typeface="Garamond"/>
              </a:rPr>
              <a:t>fall</a:t>
            </a:r>
            <a:r>
              <a:rPr sz="1850" spc="15" dirty="0">
                <a:solidFill>
                  <a:srgbClr val="FF0000"/>
                </a:solidFill>
                <a:latin typeface="Garamond"/>
                <a:cs typeface="Garamond"/>
              </a:rPr>
              <a:t>. although </a:t>
            </a:r>
            <a:r>
              <a:rPr sz="1850" spc="10" dirty="0">
                <a:solidFill>
                  <a:srgbClr val="FF0000"/>
                </a:solidFill>
                <a:latin typeface="Garamond"/>
                <a:cs typeface="Garamond"/>
              </a:rPr>
              <a:t>cyanide has primary </a:t>
            </a:r>
            <a:r>
              <a:rPr sz="1850" spc="5" dirty="0">
                <a:solidFill>
                  <a:srgbClr val="FF0000"/>
                </a:solidFill>
                <a:latin typeface="Garamond"/>
                <a:cs typeface="Garamond"/>
              </a:rPr>
              <a:t>affinity </a:t>
            </a:r>
            <a:r>
              <a:rPr sz="1850" spc="10" dirty="0">
                <a:solidFill>
                  <a:srgbClr val="FF0000"/>
                </a:solidFill>
                <a:latin typeface="Garamond"/>
                <a:cs typeface="Garamond"/>
              </a:rPr>
              <a:t>for </a:t>
            </a:r>
            <a:r>
              <a:rPr sz="1850" spc="5" dirty="0">
                <a:solidFill>
                  <a:srgbClr val="FF0000"/>
                </a:solidFill>
                <a:latin typeface="Garamond"/>
                <a:cs typeface="Garamond"/>
              </a:rPr>
              <a:t>ferric(fe3+)iron, </a:t>
            </a:r>
            <a:r>
              <a:rPr sz="1850" spc="10" dirty="0">
                <a:solidFill>
                  <a:srgbClr val="FF0000"/>
                </a:solidFill>
                <a:latin typeface="Garamond"/>
                <a:cs typeface="Garamond"/>
              </a:rPr>
              <a:t>a </a:t>
            </a:r>
            <a:r>
              <a:rPr sz="1850" spc="5" dirty="0">
                <a:solidFill>
                  <a:srgbClr val="FF0000"/>
                </a:solidFill>
                <a:latin typeface="Garamond"/>
                <a:cs typeface="Garamond"/>
              </a:rPr>
              <a:t>small </a:t>
            </a:r>
            <a:r>
              <a:rPr sz="1850" spc="20" dirty="0">
                <a:solidFill>
                  <a:srgbClr val="FF0000"/>
                </a:solidFill>
                <a:latin typeface="Garamond"/>
                <a:cs typeface="Garamond"/>
              </a:rPr>
              <a:t>amount </a:t>
            </a:r>
            <a:r>
              <a:rPr sz="1850" dirty="0">
                <a:solidFill>
                  <a:srgbClr val="FF0000"/>
                </a:solidFill>
                <a:latin typeface="Garamond"/>
                <a:cs typeface="Garamond"/>
              </a:rPr>
              <a:t>may </a:t>
            </a:r>
            <a:r>
              <a:rPr sz="1850" spc="20" dirty="0">
                <a:solidFill>
                  <a:srgbClr val="FF0000"/>
                </a:solidFill>
                <a:latin typeface="Garamond"/>
                <a:cs typeface="Garamond"/>
              </a:rPr>
              <a:t>bind  </a:t>
            </a:r>
            <a:r>
              <a:rPr sz="1850" spc="-5" dirty="0">
                <a:solidFill>
                  <a:srgbClr val="FF0000"/>
                </a:solidFill>
                <a:latin typeface="Garamond"/>
                <a:cs typeface="Garamond"/>
              </a:rPr>
              <a:t>to </a:t>
            </a:r>
            <a:r>
              <a:rPr sz="1850" spc="5" dirty="0">
                <a:solidFill>
                  <a:srgbClr val="FF0000"/>
                </a:solidFill>
                <a:latin typeface="Garamond"/>
                <a:cs typeface="Garamond"/>
              </a:rPr>
              <a:t>the </a:t>
            </a:r>
            <a:r>
              <a:rPr sz="1850" spc="15" dirty="0">
                <a:solidFill>
                  <a:srgbClr val="FF0000"/>
                </a:solidFill>
                <a:latin typeface="Garamond"/>
                <a:cs typeface="Garamond"/>
              </a:rPr>
              <a:t>ferrous </a:t>
            </a:r>
            <a:r>
              <a:rPr sz="1850" dirty="0">
                <a:solidFill>
                  <a:srgbClr val="FF0000"/>
                </a:solidFill>
                <a:latin typeface="Garamond"/>
                <a:cs typeface="Garamond"/>
              </a:rPr>
              <a:t>(fe2+)iron </a:t>
            </a:r>
            <a:r>
              <a:rPr sz="1850" spc="15" dirty="0">
                <a:solidFill>
                  <a:srgbClr val="FF0000"/>
                </a:solidFill>
                <a:latin typeface="Garamond"/>
                <a:cs typeface="Garamond"/>
              </a:rPr>
              <a:t>of </a:t>
            </a:r>
            <a:r>
              <a:rPr sz="1850" spc="10" dirty="0">
                <a:solidFill>
                  <a:srgbClr val="FF0000"/>
                </a:solidFill>
                <a:latin typeface="Garamond"/>
                <a:cs typeface="Garamond"/>
              </a:rPr>
              <a:t>hemoglobin,forming </a:t>
            </a:r>
            <a:r>
              <a:rPr sz="1850" spc="5" dirty="0">
                <a:solidFill>
                  <a:srgbClr val="FF0000"/>
                </a:solidFill>
                <a:latin typeface="Garamond"/>
                <a:cs typeface="Garamond"/>
              </a:rPr>
              <a:t>cyanohemoglobin,which </a:t>
            </a:r>
            <a:r>
              <a:rPr sz="1850" spc="15" dirty="0">
                <a:solidFill>
                  <a:srgbClr val="FF0000"/>
                </a:solidFill>
                <a:latin typeface="Garamond"/>
                <a:cs typeface="Garamond"/>
              </a:rPr>
              <a:t>is </a:t>
            </a:r>
            <a:r>
              <a:rPr sz="1850" spc="20" dirty="0">
                <a:solidFill>
                  <a:srgbClr val="FF0000"/>
                </a:solidFill>
                <a:latin typeface="Garamond"/>
                <a:cs typeface="Garamond"/>
              </a:rPr>
              <a:t>unable </a:t>
            </a:r>
            <a:r>
              <a:rPr sz="1850" spc="-5" dirty="0">
                <a:solidFill>
                  <a:srgbClr val="FF0000"/>
                </a:solidFill>
                <a:latin typeface="Garamond"/>
                <a:cs typeface="Garamond"/>
              </a:rPr>
              <a:t>to </a:t>
            </a:r>
            <a:r>
              <a:rPr sz="1850" spc="10" dirty="0">
                <a:solidFill>
                  <a:srgbClr val="FF0000"/>
                </a:solidFill>
                <a:latin typeface="Garamond"/>
                <a:cs typeface="Garamond"/>
              </a:rPr>
              <a:t>transport </a:t>
            </a:r>
            <a:r>
              <a:rPr sz="1850" spc="-10" dirty="0">
                <a:solidFill>
                  <a:srgbClr val="FF0000"/>
                </a:solidFill>
                <a:latin typeface="Garamond"/>
                <a:cs typeface="Garamond"/>
              </a:rPr>
              <a:t>oxygen,thereby  </a:t>
            </a:r>
            <a:r>
              <a:rPr sz="1850" spc="25" dirty="0">
                <a:solidFill>
                  <a:srgbClr val="FF0000"/>
                </a:solidFill>
                <a:latin typeface="Garamond"/>
                <a:cs typeface="Garamond"/>
              </a:rPr>
              <a:t>furthur </a:t>
            </a:r>
            <a:r>
              <a:rPr sz="1850" spc="-5" dirty="0">
                <a:solidFill>
                  <a:srgbClr val="FF0000"/>
                </a:solidFill>
                <a:latin typeface="Garamond"/>
                <a:cs typeface="Garamond"/>
              </a:rPr>
              <a:t>exacerbating </a:t>
            </a:r>
            <a:r>
              <a:rPr sz="1850" spc="15" dirty="0">
                <a:solidFill>
                  <a:srgbClr val="FF0000"/>
                </a:solidFill>
                <a:latin typeface="Garamond"/>
                <a:cs typeface="Garamond"/>
              </a:rPr>
              <a:t>tissue</a:t>
            </a:r>
            <a:r>
              <a:rPr sz="1850" spc="-210" dirty="0">
                <a:solidFill>
                  <a:srgbClr val="FF0000"/>
                </a:solidFill>
                <a:latin typeface="Garamond"/>
                <a:cs typeface="Garamond"/>
              </a:rPr>
              <a:t> </a:t>
            </a:r>
            <a:r>
              <a:rPr sz="1850" spc="5" dirty="0">
                <a:solidFill>
                  <a:srgbClr val="FF0000"/>
                </a:solidFill>
                <a:latin typeface="Garamond"/>
                <a:cs typeface="Garamond"/>
              </a:rPr>
              <a:t>hypoxia</a:t>
            </a:r>
            <a:r>
              <a:rPr sz="1850" spc="5" dirty="0">
                <a:solidFill>
                  <a:srgbClr val="252525"/>
                </a:solidFill>
                <a:latin typeface="Garamond"/>
                <a:cs typeface="Garamond"/>
              </a:rPr>
              <a:t>.</a:t>
            </a:r>
            <a:endParaRPr sz="1850" dirty="0">
              <a:latin typeface="Garamond"/>
              <a:cs typeface="Garamond"/>
            </a:endParaRPr>
          </a:p>
        </p:txBody>
      </p:sp>
    </p:spTree>
    <p:extLst>
      <p:ext uri="{BB962C8B-B14F-4D97-AF65-F5344CB8AC3E}">
        <p14:creationId xmlns:p14="http://schemas.microsoft.com/office/powerpoint/2010/main" val="2751390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75" y="9524"/>
            <a:ext cx="11277600" cy="68484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9505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2958210" y="975105"/>
            <a:ext cx="6275070" cy="632460"/>
          </a:xfrm>
          <a:prstGeom prst="rect">
            <a:avLst/>
          </a:prstGeom>
        </p:spPr>
        <p:txBody>
          <a:bodyPr vert="horz" wrap="square" lIns="0" tIns="16510" rIns="0" bIns="0" rtlCol="0">
            <a:spAutoFit/>
          </a:bodyPr>
          <a:lstStyle/>
          <a:p>
            <a:pPr marL="12700">
              <a:lnSpc>
                <a:spcPct val="100000"/>
              </a:lnSpc>
              <a:spcBef>
                <a:spcPts val="130"/>
              </a:spcBef>
            </a:pPr>
            <a:r>
              <a:rPr spc="20" dirty="0"/>
              <a:t>CLINICAL</a:t>
            </a:r>
            <a:r>
              <a:rPr spc="-15" dirty="0"/>
              <a:t> </a:t>
            </a:r>
            <a:r>
              <a:rPr dirty="0"/>
              <a:t>PRESENTATION</a:t>
            </a:r>
          </a:p>
        </p:txBody>
      </p:sp>
      <p:sp>
        <p:nvSpPr>
          <p:cNvPr id="4" name="object 4"/>
          <p:cNvSpPr txBox="1"/>
          <p:nvPr/>
        </p:nvSpPr>
        <p:spPr>
          <a:xfrm>
            <a:off x="1375028" y="2480869"/>
            <a:ext cx="9448800" cy="3316604"/>
          </a:xfrm>
          <a:prstGeom prst="rect">
            <a:avLst/>
          </a:prstGeom>
        </p:spPr>
        <p:txBody>
          <a:bodyPr vert="horz" wrap="square" lIns="0" tIns="61594" rIns="0" bIns="0" rtlCol="0">
            <a:spAutoFit/>
          </a:bodyPr>
          <a:lstStyle/>
          <a:p>
            <a:pPr marL="298450" indent="-286385">
              <a:lnSpc>
                <a:spcPct val="100000"/>
              </a:lnSpc>
              <a:spcBef>
                <a:spcPts val="484"/>
              </a:spcBef>
              <a:buClr>
                <a:srgbClr val="D9B146"/>
              </a:buClr>
              <a:buSzPct val="114705"/>
              <a:buFont typeface="Arial"/>
              <a:buChar char="•"/>
              <a:tabLst>
                <a:tab pos="298450" algn="l"/>
                <a:tab pos="299085" algn="l"/>
              </a:tabLst>
            </a:pPr>
            <a:r>
              <a:rPr sz="1700" dirty="0">
                <a:latin typeface="Garamond"/>
                <a:cs typeface="Garamond"/>
              </a:rPr>
              <a:t>Clinical</a:t>
            </a:r>
            <a:r>
              <a:rPr sz="1700" spc="-70" dirty="0">
                <a:latin typeface="Garamond"/>
                <a:cs typeface="Garamond"/>
              </a:rPr>
              <a:t> </a:t>
            </a:r>
            <a:r>
              <a:rPr sz="1700" spc="5" dirty="0">
                <a:latin typeface="Garamond"/>
                <a:cs typeface="Garamond"/>
              </a:rPr>
              <a:t>features</a:t>
            </a:r>
            <a:r>
              <a:rPr sz="1700" spc="-80" dirty="0">
                <a:latin typeface="Garamond"/>
                <a:cs typeface="Garamond"/>
              </a:rPr>
              <a:t> </a:t>
            </a:r>
            <a:r>
              <a:rPr sz="1700" spc="15" dirty="0">
                <a:latin typeface="Garamond"/>
                <a:cs typeface="Garamond"/>
              </a:rPr>
              <a:t>of</a:t>
            </a:r>
            <a:r>
              <a:rPr sz="1700" spc="150" dirty="0">
                <a:latin typeface="Garamond"/>
                <a:cs typeface="Garamond"/>
              </a:rPr>
              <a:t> </a:t>
            </a:r>
            <a:r>
              <a:rPr sz="1700" spc="15" dirty="0">
                <a:latin typeface="Garamond"/>
                <a:cs typeface="Garamond"/>
              </a:rPr>
              <a:t>cyanide</a:t>
            </a:r>
            <a:r>
              <a:rPr sz="1700" spc="-95" dirty="0">
                <a:latin typeface="Garamond"/>
                <a:cs typeface="Garamond"/>
              </a:rPr>
              <a:t> </a:t>
            </a:r>
            <a:r>
              <a:rPr sz="1700" spc="10" dirty="0">
                <a:latin typeface="Garamond"/>
                <a:cs typeface="Garamond"/>
              </a:rPr>
              <a:t>poisoning</a:t>
            </a:r>
            <a:r>
              <a:rPr sz="1700" spc="-145" dirty="0">
                <a:latin typeface="Garamond"/>
                <a:cs typeface="Garamond"/>
              </a:rPr>
              <a:t> </a:t>
            </a:r>
            <a:r>
              <a:rPr sz="1700" spc="5" dirty="0">
                <a:latin typeface="Garamond"/>
                <a:cs typeface="Garamond"/>
              </a:rPr>
              <a:t>are</a:t>
            </a:r>
            <a:r>
              <a:rPr sz="1700" spc="-95" dirty="0">
                <a:latin typeface="Garamond"/>
                <a:cs typeface="Garamond"/>
              </a:rPr>
              <a:t> </a:t>
            </a:r>
            <a:r>
              <a:rPr sz="1700" spc="20" dirty="0">
                <a:latin typeface="Garamond"/>
                <a:cs typeface="Garamond"/>
              </a:rPr>
              <a:t>dependent</a:t>
            </a:r>
            <a:r>
              <a:rPr sz="1700" spc="-100" dirty="0">
                <a:latin typeface="Garamond"/>
                <a:cs typeface="Garamond"/>
              </a:rPr>
              <a:t> </a:t>
            </a:r>
            <a:r>
              <a:rPr sz="1700" spc="15" dirty="0">
                <a:latin typeface="Garamond"/>
                <a:cs typeface="Garamond"/>
              </a:rPr>
              <a:t>upon</a:t>
            </a:r>
            <a:r>
              <a:rPr sz="1700" spc="-100" dirty="0">
                <a:latin typeface="Garamond"/>
                <a:cs typeface="Garamond"/>
              </a:rPr>
              <a:t> </a:t>
            </a:r>
            <a:r>
              <a:rPr sz="1700" spc="20" dirty="0">
                <a:latin typeface="Garamond"/>
                <a:cs typeface="Garamond"/>
              </a:rPr>
              <a:t>the</a:t>
            </a:r>
            <a:r>
              <a:rPr sz="1700" spc="-95" dirty="0">
                <a:latin typeface="Garamond"/>
                <a:cs typeface="Garamond"/>
              </a:rPr>
              <a:t> </a:t>
            </a:r>
            <a:r>
              <a:rPr sz="1700" spc="15" dirty="0">
                <a:latin typeface="Garamond"/>
                <a:cs typeface="Garamond"/>
              </a:rPr>
              <a:t>route</a:t>
            </a:r>
            <a:r>
              <a:rPr sz="1700" spc="-95" dirty="0">
                <a:latin typeface="Garamond"/>
                <a:cs typeface="Garamond"/>
              </a:rPr>
              <a:t> </a:t>
            </a:r>
            <a:r>
              <a:rPr sz="1700" spc="10" dirty="0">
                <a:latin typeface="Garamond"/>
                <a:cs typeface="Garamond"/>
              </a:rPr>
              <a:t>,source,</a:t>
            </a:r>
            <a:r>
              <a:rPr sz="1700" spc="-125" dirty="0">
                <a:latin typeface="Garamond"/>
                <a:cs typeface="Garamond"/>
              </a:rPr>
              <a:t> </a:t>
            </a:r>
            <a:r>
              <a:rPr sz="1700" spc="5" dirty="0">
                <a:latin typeface="Garamond"/>
                <a:cs typeface="Garamond"/>
              </a:rPr>
              <a:t>and</a:t>
            </a:r>
            <a:r>
              <a:rPr sz="1700" spc="-85" dirty="0">
                <a:latin typeface="Garamond"/>
                <a:cs typeface="Garamond"/>
              </a:rPr>
              <a:t> </a:t>
            </a:r>
            <a:r>
              <a:rPr sz="1700" spc="10" dirty="0">
                <a:latin typeface="Garamond"/>
                <a:cs typeface="Garamond"/>
              </a:rPr>
              <a:t>severity</a:t>
            </a:r>
            <a:r>
              <a:rPr sz="1700" spc="-95" dirty="0">
                <a:latin typeface="Garamond"/>
                <a:cs typeface="Garamond"/>
              </a:rPr>
              <a:t> </a:t>
            </a:r>
            <a:r>
              <a:rPr sz="1700" spc="15" dirty="0">
                <a:latin typeface="Garamond"/>
                <a:cs typeface="Garamond"/>
              </a:rPr>
              <a:t>of</a:t>
            </a:r>
            <a:r>
              <a:rPr sz="1700" spc="75" dirty="0">
                <a:latin typeface="Garamond"/>
                <a:cs typeface="Garamond"/>
              </a:rPr>
              <a:t> </a:t>
            </a:r>
            <a:r>
              <a:rPr sz="1700" spc="15" dirty="0">
                <a:latin typeface="Garamond"/>
                <a:cs typeface="Garamond"/>
              </a:rPr>
              <a:t>exposure.</a:t>
            </a:r>
            <a:endParaRPr sz="1700" dirty="0">
              <a:latin typeface="Garamond"/>
              <a:cs typeface="Garamond"/>
            </a:endParaRPr>
          </a:p>
          <a:p>
            <a:pPr marL="298450" marR="364490" indent="-286385">
              <a:lnSpc>
                <a:spcPct val="77400"/>
              </a:lnSpc>
              <a:spcBef>
                <a:spcPts val="1125"/>
              </a:spcBef>
              <a:buClr>
                <a:srgbClr val="D9B146"/>
              </a:buClr>
              <a:buSzPct val="114705"/>
              <a:buFont typeface="Arial"/>
              <a:buChar char="•"/>
              <a:tabLst>
                <a:tab pos="298450" algn="l"/>
                <a:tab pos="299085" algn="l"/>
              </a:tabLst>
            </a:pPr>
            <a:r>
              <a:rPr sz="1700" b="1" spc="15" dirty="0">
                <a:latin typeface="Garamond"/>
                <a:cs typeface="Garamond"/>
              </a:rPr>
              <a:t>Central</a:t>
            </a:r>
            <a:r>
              <a:rPr sz="1700" b="1" spc="-45" dirty="0">
                <a:latin typeface="Garamond"/>
                <a:cs typeface="Garamond"/>
              </a:rPr>
              <a:t> </a:t>
            </a:r>
            <a:r>
              <a:rPr sz="1700" b="1" spc="20" dirty="0">
                <a:latin typeface="Garamond"/>
                <a:cs typeface="Garamond"/>
              </a:rPr>
              <a:t>nervous</a:t>
            </a:r>
            <a:r>
              <a:rPr sz="1700" b="1" spc="-160" dirty="0">
                <a:latin typeface="Garamond"/>
                <a:cs typeface="Garamond"/>
              </a:rPr>
              <a:t> </a:t>
            </a:r>
            <a:r>
              <a:rPr sz="1700" b="1" spc="20" dirty="0">
                <a:latin typeface="Garamond"/>
                <a:cs typeface="Garamond"/>
              </a:rPr>
              <a:t>system</a:t>
            </a:r>
            <a:r>
              <a:rPr sz="1700" b="1" spc="-155" dirty="0">
                <a:latin typeface="Garamond"/>
                <a:cs typeface="Garamond"/>
              </a:rPr>
              <a:t> </a:t>
            </a:r>
            <a:r>
              <a:rPr sz="1700" b="1" spc="15" dirty="0">
                <a:latin typeface="Garamond"/>
                <a:cs typeface="Garamond"/>
              </a:rPr>
              <a:t>and</a:t>
            </a:r>
            <a:r>
              <a:rPr sz="1700" b="1" spc="-100" dirty="0">
                <a:latin typeface="Garamond"/>
                <a:cs typeface="Garamond"/>
              </a:rPr>
              <a:t> </a:t>
            </a:r>
            <a:r>
              <a:rPr sz="1700" b="1" spc="5" dirty="0">
                <a:latin typeface="Garamond"/>
                <a:cs typeface="Garamond"/>
              </a:rPr>
              <a:t>cardiovascular</a:t>
            </a:r>
            <a:r>
              <a:rPr sz="1700" b="1" spc="-114" dirty="0">
                <a:latin typeface="Garamond"/>
                <a:cs typeface="Garamond"/>
              </a:rPr>
              <a:t> </a:t>
            </a:r>
            <a:r>
              <a:rPr sz="1700" b="1" spc="20" dirty="0">
                <a:latin typeface="Garamond"/>
                <a:cs typeface="Garamond"/>
              </a:rPr>
              <a:t>system</a:t>
            </a:r>
            <a:r>
              <a:rPr sz="1700" b="1" spc="-150" dirty="0">
                <a:latin typeface="Garamond"/>
                <a:cs typeface="Garamond"/>
              </a:rPr>
              <a:t> </a:t>
            </a:r>
            <a:r>
              <a:rPr sz="1700" b="1" spc="5" dirty="0">
                <a:latin typeface="Garamond"/>
                <a:cs typeface="Garamond"/>
              </a:rPr>
              <a:t>dysfunction</a:t>
            </a:r>
            <a:r>
              <a:rPr sz="1700" b="1" spc="-10" dirty="0">
                <a:latin typeface="Garamond"/>
                <a:cs typeface="Garamond"/>
              </a:rPr>
              <a:t> </a:t>
            </a:r>
            <a:r>
              <a:rPr sz="1700" spc="5" dirty="0">
                <a:latin typeface="Garamond"/>
                <a:cs typeface="Garamond"/>
              </a:rPr>
              <a:t>are</a:t>
            </a:r>
            <a:r>
              <a:rPr sz="1700" spc="-90" dirty="0">
                <a:latin typeface="Garamond"/>
                <a:cs typeface="Garamond"/>
              </a:rPr>
              <a:t> </a:t>
            </a:r>
            <a:r>
              <a:rPr sz="1700" spc="10" dirty="0">
                <a:latin typeface="Garamond"/>
                <a:cs typeface="Garamond"/>
              </a:rPr>
              <a:t>most</a:t>
            </a:r>
            <a:r>
              <a:rPr sz="1700" spc="-95" dirty="0">
                <a:latin typeface="Garamond"/>
                <a:cs typeface="Garamond"/>
              </a:rPr>
              <a:t> </a:t>
            </a:r>
            <a:r>
              <a:rPr sz="1700" spc="20" dirty="0">
                <a:latin typeface="Garamond"/>
                <a:cs typeface="Garamond"/>
              </a:rPr>
              <a:t>prominent.</a:t>
            </a:r>
            <a:r>
              <a:rPr sz="1700" spc="-120" dirty="0">
                <a:latin typeface="Garamond"/>
                <a:cs typeface="Garamond"/>
              </a:rPr>
              <a:t> </a:t>
            </a:r>
            <a:r>
              <a:rPr sz="1700" spc="5" dirty="0">
                <a:latin typeface="Garamond"/>
                <a:cs typeface="Garamond"/>
              </a:rPr>
              <a:t>Symptoms</a:t>
            </a:r>
            <a:r>
              <a:rPr sz="1700" spc="-155" dirty="0">
                <a:latin typeface="Garamond"/>
                <a:cs typeface="Garamond"/>
              </a:rPr>
              <a:t> </a:t>
            </a:r>
            <a:r>
              <a:rPr sz="1700" spc="5" dirty="0">
                <a:latin typeface="Garamond"/>
                <a:cs typeface="Garamond"/>
              </a:rPr>
              <a:t>and  </a:t>
            </a:r>
            <a:r>
              <a:rPr sz="1700" spc="-5" dirty="0">
                <a:latin typeface="Garamond"/>
                <a:cs typeface="Garamond"/>
              </a:rPr>
              <a:t>signs</a:t>
            </a:r>
            <a:r>
              <a:rPr sz="1700" spc="-15" dirty="0">
                <a:latin typeface="Garamond"/>
                <a:cs typeface="Garamond"/>
              </a:rPr>
              <a:t> </a:t>
            </a:r>
            <a:r>
              <a:rPr sz="1700" spc="10" dirty="0">
                <a:latin typeface="Garamond"/>
                <a:cs typeface="Garamond"/>
              </a:rPr>
              <a:t>can</a:t>
            </a:r>
            <a:r>
              <a:rPr sz="1700" spc="-35" dirty="0">
                <a:latin typeface="Garamond"/>
                <a:cs typeface="Garamond"/>
              </a:rPr>
              <a:t> </a:t>
            </a:r>
            <a:r>
              <a:rPr sz="1700" spc="10" dirty="0">
                <a:latin typeface="Garamond"/>
                <a:cs typeface="Garamond"/>
              </a:rPr>
              <a:t>include</a:t>
            </a:r>
            <a:r>
              <a:rPr sz="1700" spc="-100" dirty="0">
                <a:latin typeface="Garamond"/>
                <a:cs typeface="Garamond"/>
              </a:rPr>
              <a:t> </a:t>
            </a:r>
            <a:r>
              <a:rPr sz="1700" spc="20" dirty="0">
                <a:latin typeface="Garamond"/>
                <a:cs typeface="Garamond"/>
              </a:rPr>
              <a:t>the</a:t>
            </a:r>
            <a:r>
              <a:rPr sz="1700" spc="-100" dirty="0">
                <a:latin typeface="Garamond"/>
                <a:cs typeface="Garamond"/>
              </a:rPr>
              <a:t> </a:t>
            </a:r>
            <a:r>
              <a:rPr sz="1700" dirty="0">
                <a:latin typeface="Garamond"/>
                <a:cs typeface="Garamond"/>
              </a:rPr>
              <a:t>following</a:t>
            </a:r>
            <a:r>
              <a:rPr sz="1700" spc="-75" dirty="0">
                <a:latin typeface="Garamond"/>
                <a:cs typeface="Garamond"/>
              </a:rPr>
              <a:t> </a:t>
            </a:r>
            <a:r>
              <a:rPr sz="1700" spc="5" dirty="0">
                <a:latin typeface="Garamond"/>
                <a:cs typeface="Garamond"/>
              </a:rPr>
              <a:t>;</a:t>
            </a:r>
            <a:endParaRPr sz="1700" dirty="0">
              <a:latin typeface="Garamond"/>
              <a:cs typeface="Garamond"/>
            </a:endParaRPr>
          </a:p>
          <a:p>
            <a:pPr marL="298450" indent="-286385">
              <a:lnSpc>
                <a:spcPct val="100000"/>
              </a:lnSpc>
              <a:spcBef>
                <a:spcPts val="590"/>
              </a:spcBef>
              <a:buClr>
                <a:srgbClr val="D9B146"/>
              </a:buClr>
              <a:buSzPct val="114705"/>
              <a:buFont typeface="Arial"/>
              <a:buChar char="•"/>
              <a:tabLst>
                <a:tab pos="298450" algn="l"/>
                <a:tab pos="299085" algn="l"/>
              </a:tabLst>
            </a:pPr>
            <a:r>
              <a:rPr sz="1700" spc="20" dirty="0" smtClean="0">
                <a:solidFill>
                  <a:srgbClr val="C00000"/>
                </a:solidFill>
                <a:latin typeface="Garamond"/>
                <a:cs typeface="Garamond"/>
              </a:rPr>
              <a:t>Central</a:t>
            </a:r>
            <a:r>
              <a:rPr sz="1700" spc="-150" dirty="0" smtClean="0">
                <a:solidFill>
                  <a:srgbClr val="C00000"/>
                </a:solidFill>
                <a:latin typeface="Garamond"/>
                <a:cs typeface="Garamond"/>
              </a:rPr>
              <a:t> </a:t>
            </a:r>
            <a:r>
              <a:rPr sz="1700" spc="30" dirty="0" smtClean="0">
                <a:solidFill>
                  <a:srgbClr val="C00000"/>
                </a:solidFill>
                <a:latin typeface="Garamond"/>
                <a:cs typeface="Garamond"/>
              </a:rPr>
              <a:t>nervous</a:t>
            </a:r>
            <a:r>
              <a:rPr sz="1700" spc="-160" dirty="0" smtClean="0">
                <a:solidFill>
                  <a:srgbClr val="C00000"/>
                </a:solidFill>
                <a:latin typeface="Garamond"/>
                <a:cs typeface="Garamond"/>
              </a:rPr>
              <a:t> </a:t>
            </a:r>
            <a:r>
              <a:rPr sz="1700" spc="10" dirty="0" smtClean="0">
                <a:solidFill>
                  <a:srgbClr val="C00000"/>
                </a:solidFill>
                <a:latin typeface="Garamond"/>
                <a:cs typeface="Garamond"/>
              </a:rPr>
              <a:t>system</a:t>
            </a:r>
            <a:r>
              <a:rPr sz="1700" spc="-70" dirty="0" smtClean="0">
                <a:solidFill>
                  <a:srgbClr val="C00000"/>
                </a:solidFill>
                <a:latin typeface="Garamond"/>
                <a:cs typeface="Garamond"/>
              </a:rPr>
              <a:t> </a:t>
            </a:r>
            <a:r>
              <a:rPr sz="1700" spc="10" dirty="0" smtClean="0">
                <a:solidFill>
                  <a:srgbClr val="252525"/>
                </a:solidFill>
                <a:latin typeface="Garamond"/>
                <a:cs typeface="Garamond"/>
              </a:rPr>
              <a:t>;</a:t>
            </a:r>
            <a:r>
              <a:rPr sz="1700" spc="10" dirty="0" smtClean="0">
                <a:latin typeface="Garamond"/>
                <a:cs typeface="Garamond"/>
              </a:rPr>
              <a:t>headache,</a:t>
            </a:r>
            <a:r>
              <a:rPr sz="1700" spc="-130" dirty="0" smtClean="0">
                <a:latin typeface="Garamond"/>
                <a:cs typeface="Garamond"/>
              </a:rPr>
              <a:t> </a:t>
            </a:r>
            <a:r>
              <a:rPr sz="1700" spc="15" dirty="0" smtClean="0">
                <a:latin typeface="Garamond"/>
                <a:cs typeface="Garamond"/>
              </a:rPr>
              <a:t>anxiety</a:t>
            </a:r>
            <a:r>
              <a:rPr sz="1700" spc="-165" dirty="0" smtClean="0">
                <a:latin typeface="Garamond"/>
                <a:cs typeface="Garamond"/>
              </a:rPr>
              <a:t> </a:t>
            </a:r>
            <a:r>
              <a:rPr sz="1700" dirty="0" smtClean="0">
                <a:latin typeface="Garamond"/>
                <a:cs typeface="Garamond"/>
              </a:rPr>
              <a:t>,</a:t>
            </a:r>
            <a:r>
              <a:rPr sz="1700" dirty="0" err="1" smtClean="0">
                <a:latin typeface="Garamond"/>
                <a:cs typeface="Garamond"/>
              </a:rPr>
              <a:t>confusion,vertigo,loss</a:t>
            </a:r>
            <a:r>
              <a:rPr sz="1700" spc="-130" dirty="0" smtClean="0">
                <a:latin typeface="Garamond"/>
                <a:cs typeface="Garamond"/>
              </a:rPr>
              <a:t> </a:t>
            </a:r>
            <a:r>
              <a:rPr sz="1700" spc="15" dirty="0" smtClean="0">
                <a:latin typeface="Garamond"/>
                <a:cs typeface="Garamond"/>
              </a:rPr>
              <a:t>of</a:t>
            </a:r>
            <a:r>
              <a:rPr sz="1700" spc="145" dirty="0" smtClean="0">
                <a:latin typeface="Garamond"/>
                <a:cs typeface="Garamond"/>
              </a:rPr>
              <a:t> </a:t>
            </a:r>
            <a:r>
              <a:rPr sz="1700" dirty="0" err="1" smtClean="0">
                <a:latin typeface="Garamond"/>
                <a:cs typeface="Garamond"/>
              </a:rPr>
              <a:t>consciousness,seizures</a:t>
            </a:r>
            <a:endParaRPr sz="1700" dirty="0" smtClean="0">
              <a:latin typeface="Garamond"/>
              <a:cs typeface="Garamond"/>
            </a:endParaRPr>
          </a:p>
          <a:p>
            <a:pPr marL="298450" indent="-286385">
              <a:lnSpc>
                <a:spcPct val="100000"/>
              </a:lnSpc>
              <a:spcBef>
                <a:spcPts val="665"/>
              </a:spcBef>
              <a:buClr>
                <a:srgbClr val="D9B146"/>
              </a:buClr>
              <a:buSzPct val="114705"/>
              <a:buFont typeface="Arial"/>
              <a:buChar char="•"/>
              <a:tabLst>
                <a:tab pos="298450" algn="l"/>
                <a:tab pos="299085" algn="l"/>
              </a:tabLst>
            </a:pPr>
            <a:r>
              <a:rPr sz="1700" spc="-5" dirty="0" smtClean="0">
                <a:latin typeface="Garamond"/>
                <a:cs typeface="Garamond"/>
              </a:rPr>
              <a:t>Cardiovascular-initially</a:t>
            </a:r>
            <a:r>
              <a:rPr sz="1700" spc="-90" dirty="0" smtClean="0">
                <a:latin typeface="Garamond"/>
                <a:cs typeface="Garamond"/>
              </a:rPr>
              <a:t> </a:t>
            </a:r>
            <a:r>
              <a:rPr sz="1700" spc="5" dirty="0">
                <a:latin typeface="Garamond"/>
                <a:cs typeface="Garamond"/>
              </a:rPr>
              <a:t>tachycardia</a:t>
            </a:r>
            <a:r>
              <a:rPr sz="1700" spc="-145" dirty="0">
                <a:latin typeface="Garamond"/>
                <a:cs typeface="Garamond"/>
              </a:rPr>
              <a:t> </a:t>
            </a:r>
            <a:r>
              <a:rPr sz="1700" spc="5" dirty="0">
                <a:latin typeface="Garamond"/>
                <a:cs typeface="Garamond"/>
              </a:rPr>
              <a:t>and</a:t>
            </a:r>
            <a:r>
              <a:rPr sz="1700" spc="-80" dirty="0">
                <a:latin typeface="Garamond"/>
                <a:cs typeface="Garamond"/>
              </a:rPr>
              <a:t> </a:t>
            </a:r>
            <a:r>
              <a:rPr sz="1700" spc="15" dirty="0">
                <a:latin typeface="Garamond"/>
                <a:cs typeface="Garamond"/>
              </a:rPr>
              <a:t>hypertension</a:t>
            </a:r>
            <a:r>
              <a:rPr sz="1700" spc="-175" dirty="0">
                <a:latin typeface="Garamond"/>
                <a:cs typeface="Garamond"/>
              </a:rPr>
              <a:t> </a:t>
            </a:r>
            <a:r>
              <a:rPr sz="1700" spc="20" dirty="0">
                <a:latin typeface="Garamond"/>
                <a:cs typeface="Garamond"/>
              </a:rPr>
              <a:t>the</a:t>
            </a:r>
            <a:r>
              <a:rPr sz="1700" spc="-70" dirty="0">
                <a:latin typeface="Garamond"/>
                <a:cs typeface="Garamond"/>
              </a:rPr>
              <a:t> </a:t>
            </a:r>
            <a:r>
              <a:rPr sz="1700" spc="5" dirty="0">
                <a:latin typeface="Garamond"/>
                <a:cs typeface="Garamond"/>
              </a:rPr>
              <a:t>bradychardia</a:t>
            </a:r>
            <a:r>
              <a:rPr sz="1700" spc="-130" dirty="0">
                <a:latin typeface="Garamond"/>
                <a:cs typeface="Garamond"/>
              </a:rPr>
              <a:t> </a:t>
            </a:r>
            <a:r>
              <a:rPr sz="1700" spc="5" dirty="0">
                <a:latin typeface="Garamond"/>
                <a:cs typeface="Garamond"/>
              </a:rPr>
              <a:t>and</a:t>
            </a:r>
            <a:r>
              <a:rPr sz="1700" spc="-80" dirty="0">
                <a:latin typeface="Garamond"/>
                <a:cs typeface="Garamond"/>
              </a:rPr>
              <a:t> </a:t>
            </a:r>
            <a:r>
              <a:rPr sz="1700" spc="10" dirty="0">
                <a:latin typeface="Garamond"/>
                <a:cs typeface="Garamond"/>
              </a:rPr>
              <a:t>hypotension,</a:t>
            </a:r>
            <a:r>
              <a:rPr sz="1700" spc="-125" dirty="0">
                <a:latin typeface="Garamond"/>
                <a:cs typeface="Garamond"/>
              </a:rPr>
              <a:t> </a:t>
            </a:r>
            <a:r>
              <a:rPr sz="1700" spc="5" dirty="0">
                <a:latin typeface="Garamond"/>
                <a:cs typeface="Garamond"/>
              </a:rPr>
              <a:t>and</a:t>
            </a:r>
            <a:r>
              <a:rPr sz="1700" spc="-80" dirty="0">
                <a:latin typeface="Garamond"/>
                <a:cs typeface="Garamond"/>
              </a:rPr>
              <a:t> </a:t>
            </a:r>
            <a:r>
              <a:rPr sz="1700" spc="5" dirty="0">
                <a:latin typeface="Garamond"/>
                <a:cs typeface="Garamond"/>
              </a:rPr>
              <a:t>dysrhythmias</a:t>
            </a:r>
            <a:endParaRPr sz="1700" dirty="0">
              <a:latin typeface="Garamond"/>
              <a:cs typeface="Garamond"/>
            </a:endParaRPr>
          </a:p>
          <a:p>
            <a:pPr marL="298450" indent="-286385">
              <a:lnSpc>
                <a:spcPct val="100000"/>
              </a:lnSpc>
              <a:spcBef>
                <a:spcPts val="585"/>
              </a:spcBef>
              <a:buClr>
                <a:srgbClr val="D9B146"/>
              </a:buClr>
              <a:buSzPct val="114705"/>
              <a:buFont typeface="Arial"/>
              <a:buChar char="•"/>
              <a:tabLst>
                <a:tab pos="298450" algn="l"/>
                <a:tab pos="299085" algn="l"/>
              </a:tabLst>
            </a:pPr>
            <a:r>
              <a:rPr sz="1700" dirty="0">
                <a:latin typeface="Garamond"/>
                <a:cs typeface="Garamond"/>
              </a:rPr>
              <a:t>Respiratory-initially</a:t>
            </a:r>
            <a:r>
              <a:rPr sz="1700" spc="-100" dirty="0">
                <a:latin typeface="Garamond"/>
                <a:cs typeface="Garamond"/>
              </a:rPr>
              <a:t> </a:t>
            </a:r>
            <a:r>
              <a:rPr sz="1700" spc="5" dirty="0">
                <a:latin typeface="Garamond"/>
                <a:cs typeface="Garamond"/>
              </a:rPr>
              <a:t>tachypnea</a:t>
            </a:r>
            <a:r>
              <a:rPr sz="1700" spc="-155" dirty="0">
                <a:latin typeface="Garamond"/>
                <a:cs typeface="Garamond"/>
              </a:rPr>
              <a:t> </a:t>
            </a:r>
            <a:r>
              <a:rPr sz="1700" spc="25" dirty="0">
                <a:latin typeface="Garamond"/>
                <a:cs typeface="Garamond"/>
              </a:rPr>
              <a:t>then</a:t>
            </a:r>
            <a:r>
              <a:rPr sz="1700" spc="-85" dirty="0">
                <a:latin typeface="Garamond"/>
                <a:cs typeface="Garamond"/>
              </a:rPr>
              <a:t> </a:t>
            </a:r>
            <a:r>
              <a:rPr sz="1700" spc="5" dirty="0">
                <a:latin typeface="Garamond"/>
                <a:cs typeface="Garamond"/>
              </a:rPr>
              <a:t>bradypnea,</a:t>
            </a:r>
            <a:r>
              <a:rPr sz="1700" spc="-125" dirty="0">
                <a:latin typeface="Garamond"/>
                <a:cs typeface="Garamond"/>
              </a:rPr>
              <a:t> </a:t>
            </a:r>
            <a:r>
              <a:rPr sz="1700" spc="20" dirty="0">
                <a:latin typeface="Garamond"/>
                <a:cs typeface="Garamond"/>
              </a:rPr>
              <a:t>pulmonary</a:t>
            </a:r>
            <a:r>
              <a:rPr sz="1700" spc="-165" dirty="0">
                <a:latin typeface="Garamond"/>
                <a:cs typeface="Garamond"/>
              </a:rPr>
              <a:t> </a:t>
            </a:r>
            <a:r>
              <a:rPr sz="1700" spc="35" dirty="0">
                <a:latin typeface="Garamond"/>
                <a:cs typeface="Garamond"/>
              </a:rPr>
              <a:t>edema</a:t>
            </a:r>
            <a:endParaRPr sz="1700" dirty="0">
              <a:latin typeface="Garamond"/>
              <a:cs typeface="Garamond"/>
            </a:endParaRPr>
          </a:p>
          <a:p>
            <a:pPr marL="298450" indent="-286385">
              <a:lnSpc>
                <a:spcPts val="1845"/>
              </a:lnSpc>
              <a:spcBef>
                <a:spcPts val="590"/>
              </a:spcBef>
              <a:buClr>
                <a:srgbClr val="D9B146"/>
              </a:buClr>
              <a:buSzPct val="114705"/>
              <a:buFont typeface="Arial"/>
              <a:buChar char="•"/>
              <a:tabLst>
                <a:tab pos="298450" algn="l"/>
                <a:tab pos="299085" algn="l"/>
              </a:tabLst>
            </a:pPr>
            <a:r>
              <a:rPr sz="1700" dirty="0">
                <a:solidFill>
                  <a:srgbClr val="C00000"/>
                </a:solidFill>
                <a:latin typeface="Garamond"/>
                <a:cs typeface="Garamond"/>
              </a:rPr>
              <a:t>Skin-</a:t>
            </a:r>
            <a:r>
              <a:rPr sz="1700" dirty="0">
                <a:latin typeface="Garamond"/>
                <a:cs typeface="Garamond"/>
              </a:rPr>
              <a:t>flushing</a:t>
            </a:r>
            <a:r>
              <a:rPr sz="1700" spc="15" dirty="0">
                <a:solidFill>
                  <a:srgbClr val="252525"/>
                </a:solidFill>
                <a:latin typeface="Garamond"/>
                <a:cs typeface="Garamond"/>
              </a:rPr>
              <a:t> </a:t>
            </a:r>
            <a:r>
              <a:rPr sz="1700" spc="25" dirty="0">
                <a:solidFill>
                  <a:srgbClr val="C00000"/>
                </a:solidFill>
                <a:latin typeface="Garamond"/>
                <a:cs typeface="Garamond"/>
              </a:rPr>
              <a:t>(cherry-red</a:t>
            </a:r>
            <a:r>
              <a:rPr sz="1700" spc="-160" dirty="0">
                <a:solidFill>
                  <a:srgbClr val="C00000"/>
                </a:solidFill>
                <a:latin typeface="Garamond"/>
                <a:cs typeface="Garamond"/>
              </a:rPr>
              <a:t> </a:t>
            </a:r>
            <a:r>
              <a:rPr sz="1700" spc="10" dirty="0">
                <a:latin typeface="Garamond"/>
                <a:cs typeface="Garamond"/>
              </a:rPr>
              <a:t>color)this</a:t>
            </a:r>
            <a:r>
              <a:rPr sz="1700" spc="-150" dirty="0">
                <a:latin typeface="Garamond"/>
                <a:cs typeface="Garamond"/>
              </a:rPr>
              <a:t> </a:t>
            </a:r>
            <a:r>
              <a:rPr sz="1700" spc="-15" dirty="0">
                <a:latin typeface="Garamond"/>
                <a:cs typeface="Garamond"/>
              </a:rPr>
              <a:t>sign</a:t>
            </a:r>
            <a:r>
              <a:rPr sz="1700" spc="-25" dirty="0">
                <a:latin typeface="Garamond"/>
                <a:cs typeface="Garamond"/>
              </a:rPr>
              <a:t> </a:t>
            </a:r>
            <a:r>
              <a:rPr sz="1700" spc="-10" dirty="0">
                <a:latin typeface="Garamond"/>
                <a:cs typeface="Garamond"/>
              </a:rPr>
              <a:t>is</a:t>
            </a:r>
            <a:r>
              <a:rPr sz="1700" spc="-5" dirty="0">
                <a:latin typeface="Garamond"/>
                <a:cs typeface="Garamond"/>
              </a:rPr>
              <a:t> </a:t>
            </a:r>
            <a:r>
              <a:rPr sz="1700" spc="20" dirty="0">
                <a:latin typeface="Garamond"/>
                <a:cs typeface="Garamond"/>
              </a:rPr>
              <a:t>present</a:t>
            </a:r>
            <a:r>
              <a:rPr sz="1700" spc="-95" dirty="0">
                <a:latin typeface="Garamond"/>
                <a:cs typeface="Garamond"/>
              </a:rPr>
              <a:t> </a:t>
            </a:r>
            <a:r>
              <a:rPr sz="1700" spc="-5" dirty="0">
                <a:latin typeface="Garamond"/>
                <a:cs typeface="Garamond"/>
              </a:rPr>
              <a:t>in</a:t>
            </a:r>
            <a:r>
              <a:rPr sz="1700" spc="-105" dirty="0">
                <a:latin typeface="Garamond"/>
                <a:cs typeface="Garamond"/>
              </a:rPr>
              <a:t> </a:t>
            </a:r>
            <a:r>
              <a:rPr sz="1700" spc="10" dirty="0">
                <a:latin typeface="Garamond"/>
                <a:cs typeface="Garamond"/>
              </a:rPr>
              <a:t>minority</a:t>
            </a:r>
            <a:r>
              <a:rPr sz="1700" spc="-90" dirty="0">
                <a:latin typeface="Garamond"/>
                <a:cs typeface="Garamond"/>
              </a:rPr>
              <a:t> </a:t>
            </a:r>
            <a:r>
              <a:rPr sz="1700" spc="15" dirty="0">
                <a:latin typeface="Garamond"/>
                <a:cs typeface="Garamond"/>
              </a:rPr>
              <a:t>of</a:t>
            </a:r>
            <a:r>
              <a:rPr sz="1700" spc="150" dirty="0">
                <a:latin typeface="Garamond"/>
                <a:cs typeface="Garamond"/>
              </a:rPr>
              <a:t> </a:t>
            </a:r>
            <a:r>
              <a:rPr sz="1700" spc="15" dirty="0">
                <a:latin typeface="Garamond"/>
                <a:cs typeface="Garamond"/>
              </a:rPr>
              <a:t>cyanide</a:t>
            </a:r>
            <a:r>
              <a:rPr sz="1700" spc="-85" dirty="0">
                <a:latin typeface="Garamond"/>
                <a:cs typeface="Garamond"/>
              </a:rPr>
              <a:t> </a:t>
            </a:r>
            <a:r>
              <a:rPr sz="1700" spc="15" dirty="0">
                <a:latin typeface="Garamond"/>
                <a:cs typeface="Garamond"/>
              </a:rPr>
              <a:t>toxic</a:t>
            </a:r>
            <a:r>
              <a:rPr sz="1700" spc="-25" dirty="0">
                <a:latin typeface="Garamond"/>
                <a:cs typeface="Garamond"/>
              </a:rPr>
              <a:t> </a:t>
            </a:r>
            <a:r>
              <a:rPr sz="1700" dirty="0">
                <a:latin typeface="Garamond"/>
                <a:cs typeface="Garamond"/>
              </a:rPr>
              <a:t>patients.normal</a:t>
            </a:r>
            <a:r>
              <a:rPr sz="1700" spc="-120" dirty="0">
                <a:latin typeface="Garamond"/>
                <a:cs typeface="Garamond"/>
              </a:rPr>
              <a:t> </a:t>
            </a:r>
            <a:r>
              <a:rPr sz="1700" spc="-5" dirty="0">
                <a:latin typeface="Garamond"/>
                <a:cs typeface="Garamond"/>
              </a:rPr>
              <a:t>skin</a:t>
            </a:r>
            <a:r>
              <a:rPr sz="1700" spc="-100" dirty="0">
                <a:latin typeface="Garamond"/>
                <a:cs typeface="Garamond"/>
              </a:rPr>
              <a:t> </a:t>
            </a:r>
            <a:r>
              <a:rPr sz="1700" spc="15" dirty="0">
                <a:latin typeface="Garamond"/>
                <a:cs typeface="Garamond"/>
              </a:rPr>
              <a:t>color</a:t>
            </a:r>
            <a:endParaRPr sz="1700" dirty="0">
              <a:latin typeface="Garamond"/>
              <a:cs typeface="Garamond"/>
            </a:endParaRPr>
          </a:p>
          <a:p>
            <a:pPr marL="298450">
              <a:lnSpc>
                <a:spcPts val="1845"/>
              </a:lnSpc>
            </a:pPr>
            <a:r>
              <a:rPr sz="1700" spc="-10" dirty="0">
                <a:latin typeface="Garamond"/>
                <a:cs typeface="Garamond"/>
              </a:rPr>
              <a:t>was</a:t>
            </a:r>
            <a:r>
              <a:rPr sz="1700" spc="-15" dirty="0">
                <a:latin typeface="Garamond"/>
                <a:cs typeface="Garamond"/>
              </a:rPr>
              <a:t> </a:t>
            </a:r>
            <a:r>
              <a:rPr sz="1700" spc="25" dirty="0">
                <a:latin typeface="Garamond"/>
                <a:cs typeface="Garamond"/>
              </a:rPr>
              <a:t>more</a:t>
            </a:r>
            <a:r>
              <a:rPr sz="1700" spc="-100" dirty="0">
                <a:latin typeface="Garamond"/>
                <a:cs typeface="Garamond"/>
              </a:rPr>
              <a:t> </a:t>
            </a:r>
            <a:r>
              <a:rPr sz="1700" spc="30" dirty="0">
                <a:latin typeface="Garamond"/>
                <a:cs typeface="Garamond"/>
              </a:rPr>
              <a:t>common</a:t>
            </a:r>
            <a:r>
              <a:rPr sz="1700" spc="-110" dirty="0">
                <a:latin typeface="Garamond"/>
                <a:cs typeface="Garamond"/>
              </a:rPr>
              <a:t> </a:t>
            </a:r>
            <a:r>
              <a:rPr sz="1700" spc="-5" dirty="0">
                <a:latin typeface="Garamond"/>
                <a:cs typeface="Garamond"/>
              </a:rPr>
              <a:t>skin</a:t>
            </a:r>
            <a:r>
              <a:rPr sz="1700" spc="-110" dirty="0">
                <a:latin typeface="Garamond"/>
                <a:cs typeface="Garamond"/>
              </a:rPr>
              <a:t> </a:t>
            </a:r>
            <a:r>
              <a:rPr sz="1700" dirty="0">
                <a:latin typeface="Garamond"/>
                <a:cs typeface="Garamond"/>
              </a:rPr>
              <a:t>findings</a:t>
            </a:r>
          </a:p>
          <a:p>
            <a:pPr marL="298450" marR="5080" indent="-286385">
              <a:lnSpc>
                <a:spcPts val="1650"/>
              </a:lnSpc>
              <a:spcBef>
                <a:spcPts val="969"/>
              </a:spcBef>
              <a:buClr>
                <a:srgbClr val="D9B146"/>
              </a:buClr>
              <a:buSzPct val="114705"/>
              <a:buFont typeface="Arial"/>
              <a:buChar char="•"/>
              <a:tabLst>
                <a:tab pos="298450" algn="l"/>
                <a:tab pos="299085" algn="l"/>
              </a:tabLst>
            </a:pPr>
            <a:r>
              <a:rPr sz="1700" dirty="0">
                <a:latin typeface="Garamond"/>
                <a:cs typeface="Garamond"/>
              </a:rPr>
              <a:t>Miscellaneous-rhabdomyolysis,bright</a:t>
            </a:r>
            <a:r>
              <a:rPr sz="1700" spc="-75" dirty="0">
                <a:latin typeface="Garamond"/>
                <a:cs typeface="Garamond"/>
              </a:rPr>
              <a:t> </a:t>
            </a:r>
            <a:r>
              <a:rPr sz="1700" spc="25" dirty="0">
                <a:latin typeface="Garamond"/>
                <a:cs typeface="Garamond"/>
              </a:rPr>
              <a:t>red</a:t>
            </a:r>
            <a:r>
              <a:rPr sz="1700" spc="-80" dirty="0">
                <a:latin typeface="Garamond"/>
                <a:cs typeface="Garamond"/>
              </a:rPr>
              <a:t> </a:t>
            </a:r>
            <a:r>
              <a:rPr sz="1700" spc="5" dirty="0">
                <a:latin typeface="Garamond"/>
                <a:cs typeface="Garamond"/>
              </a:rPr>
              <a:t>venules</a:t>
            </a:r>
            <a:r>
              <a:rPr sz="1700" spc="-160" dirty="0">
                <a:latin typeface="Garamond"/>
                <a:cs typeface="Garamond"/>
              </a:rPr>
              <a:t> </a:t>
            </a:r>
            <a:r>
              <a:rPr sz="1700" spc="5" dirty="0">
                <a:latin typeface="Garamond"/>
                <a:cs typeface="Garamond"/>
              </a:rPr>
              <a:t>see</a:t>
            </a:r>
            <a:r>
              <a:rPr sz="1700" spc="-90" dirty="0">
                <a:latin typeface="Garamond"/>
                <a:cs typeface="Garamond"/>
              </a:rPr>
              <a:t> </a:t>
            </a:r>
            <a:r>
              <a:rPr sz="1700" spc="20" dirty="0">
                <a:latin typeface="Garamond"/>
                <a:cs typeface="Garamond"/>
              </a:rPr>
              <a:t>on</a:t>
            </a:r>
            <a:r>
              <a:rPr sz="1700" spc="-20" dirty="0">
                <a:latin typeface="Garamond"/>
                <a:cs typeface="Garamond"/>
              </a:rPr>
              <a:t> </a:t>
            </a:r>
            <a:r>
              <a:rPr sz="1700" dirty="0">
                <a:latin typeface="Garamond"/>
                <a:cs typeface="Garamond"/>
              </a:rPr>
              <a:t>fundoscopy,bitter</a:t>
            </a:r>
            <a:r>
              <a:rPr sz="1700" spc="-165" dirty="0">
                <a:latin typeface="Garamond"/>
                <a:cs typeface="Garamond"/>
              </a:rPr>
              <a:t> </a:t>
            </a:r>
            <a:r>
              <a:rPr sz="1700" dirty="0">
                <a:solidFill>
                  <a:srgbClr val="C00000"/>
                </a:solidFill>
                <a:latin typeface="Garamond"/>
                <a:cs typeface="Garamond"/>
              </a:rPr>
              <a:t>almond(approximately</a:t>
            </a:r>
            <a:r>
              <a:rPr sz="1700" spc="-150" dirty="0">
                <a:solidFill>
                  <a:srgbClr val="C00000"/>
                </a:solidFill>
                <a:latin typeface="Garamond"/>
                <a:cs typeface="Garamond"/>
              </a:rPr>
              <a:t> </a:t>
            </a:r>
            <a:r>
              <a:rPr sz="1700" spc="25" dirty="0">
                <a:solidFill>
                  <a:srgbClr val="C00000"/>
                </a:solidFill>
                <a:latin typeface="Garamond"/>
                <a:cs typeface="Garamond"/>
              </a:rPr>
              <a:t>60%</a:t>
            </a:r>
            <a:r>
              <a:rPr sz="1700" spc="-120" dirty="0">
                <a:solidFill>
                  <a:srgbClr val="C00000"/>
                </a:solidFill>
                <a:latin typeface="Garamond"/>
                <a:cs typeface="Garamond"/>
              </a:rPr>
              <a:t> </a:t>
            </a:r>
            <a:r>
              <a:rPr sz="1700" spc="15" dirty="0">
                <a:solidFill>
                  <a:srgbClr val="C00000"/>
                </a:solidFill>
                <a:latin typeface="Garamond"/>
                <a:cs typeface="Garamond"/>
              </a:rPr>
              <a:t>of</a:t>
            </a:r>
            <a:r>
              <a:rPr sz="1700" spc="155" dirty="0">
                <a:solidFill>
                  <a:srgbClr val="C00000"/>
                </a:solidFill>
                <a:latin typeface="Garamond"/>
                <a:cs typeface="Garamond"/>
              </a:rPr>
              <a:t> </a:t>
            </a:r>
            <a:r>
              <a:rPr sz="1700" spc="20" dirty="0">
                <a:solidFill>
                  <a:srgbClr val="C00000"/>
                </a:solidFill>
                <a:latin typeface="Garamond"/>
                <a:cs typeface="Garamond"/>
              </a:rPr>
              <a:t>the  </a:t>
            </a:r>
            <a:r>
              <a:rPr sz="1700" spc="5" dirty="0">
                <a:solidFill>
                  <a:srgbClr val="C00000"/>
                </a:solidFill>
                <a:latin typeface="Garamond"/>
                <a:cs typeface="Garamond"/>
              </a:rPr>
              <a:t>population)</a:t>
            </a:r>
            <a:endParaRPr sz="1700" dirty="0">
              <a:latin typeface="Garamond"/>
              <a:cs typeface="Garamond"/>
            </a:endParaRPr>
          </a:p>
          <a:p>
            <a:pPr marL="298450" indent="-286385">
              <a:lnSpc>
                <a:spcPct val="100000"/>
              </a:lnSpc>
              <a:spcBef>
                <a:spcPts val="600"/>
              </a:spcBef>
              <a:buClr>
                <a:srgbClr val="D9B146"/>
              </a:buClr>
              <a:buSzPct val="114705"/>
              <a:buFont typeface="Arial"/>
              <a:buChar char="•"/>
              <a:tabLst>
                <a:tab pos="298450" algn="l"/>
                <a:tab pos="299085" algn="l"/>
              </a:tabLst>
            </a:pPr>
            <a:r>
              <a:rPr sz="1700" dirty="0">
                <a:solidFill>
                  <a:srgbClr val="C00000"/>
                </a:solidFill>
                <a:latin typeface="Garamond"/>
                <a:cs typeface="Garamond"/>
              </a:rPr>
              <a:t>Renal</a:t>
            </a:r>
            <a:r>
              <a:rPr sz="1700" dirty="0">
                <a:solidFill>
                  <a:srgbClr val="252525"/>
                </a:solidFill>
                <a:latin typeface="Garamond"/>
                <a:cs typeface="Garamond"/>
              </a:rPr>
              <a:t>-renal</a:t>
            </a:r>
            <a:r>
              <a:rPr sz="1700" spc="-80" dirty="0">
                <a:solidFill>
                  <a:srgbClr val="252525"/>
                </a:solidFill>
                <a:latin typeface="Garamond"/>
                <a:cs typeface="Garamond"/>
              </a:rPr>
              <a:t> </a:t>
            </a:r>
            <a:r>
              <a:rPr sz="1700" spc="-10" dirty="0">
                <a:solidFill>
                  <a:srgbClr val="252525"/>
                </a:solidFill>
                <a:latin typeface="Garamond"/>
                <a:cs typeface="Garamond"/>
              </a:rPr>
              <a:t>failure</a:t>
            </a:r>
            <a:endParaRPr sz="1700" dirty="0">
              <a:latin typeface="Garamond"/>
              <a:cs typeface="Garamond"/>
            </a:endParaRPr>
          </a:p>
        </p:txBody>
      </p:sp>
    </p:spTree>
    <p:extLst>
      <p:ext uri="{BB962C8B-B14F-4D97-AF65-F5344CB8AC3E}">
        <p14:creationId xmlns:p14="http://schemas.microsoft.com/office/powerpoint/2010/main" val="425034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426000" y="734467"/>
            <a:ext cx="3744000" cy="967200"/>
          </a:xfrm>
          <a:prstGeom prst="rect">
            <a:avLst/>
          </a:prstGeom>
          <a:noFill/>
          <a:ln>
            <a:noFill/>
          </a:ln>
        </p:spPr>
        <p:txBody>
          <a:bodyPr spcFirstLastPara="1" vert="horz" wrap="square" lIns="121900" tIns="121900" rIns="121900" bIns="121900" rtlCol="0" anchor="t" anchorCtr="0">
            <a:normAutofit/>
          </a:bodyPr>
          <a:lstStyle/>
          <a:p>
            <a:r>
              <a:rPr lang="en-GB" b="1"/>
              <a:t>Introduction</a:t>
            </a:r>
            <a:endParaRPr b="1"/>
          </a:p>
        </p:txBody>
      </p:sp>
      <p:sp>
        <p:nvSpPr>
          <p:cNvPr id="148" name="Google Shape;148;p3"/>
          <p:cNvSpPr txBox="1">
            <a:spLocks noGrp="1"/>
          </p:cNvSpPr>
          <p:nvPr>
            <p:ph type="body" idx="1"/>
          </p:nvPr>
        </p:nvSpPr>
        <p:spPr>
          <a:xfrm>
            <a:off x="426000" y="1701667"/>
            <a:ext cx="11766000" cy="5156400"/>
          </a:xfrm>
          <a:prstGeom prst="rect">
            <a:avLst/>
          </a:prstGeom>
          <a:noFill/>
          <a:ln>
            <a:noFill/>
          </a:ln>
        </p:spPr>
        <p:txBody>
          <a:bodyPr spcFirstLastPara="1" vert="horz" wrap="square" lIns="121900" tIns="121900" rIns="121900" bIns="121900" rtlCol="0" anchor="t" anchorCtr="0">
            <a:noAutofit/>
          </a:bodyPr>
          <a:lstStyle/>
          <a:p>
            <a:pPr marL="0" indent="0">
              <a:lnSpc>
                <a:spcPct val="200000"/>
              </a:lnSpc>
              <a:buNone/>
            </a:pPr>
            <a:r>
              <a:rPr lang="en-GB" b="1"/>
              <a:t>inhalation injury causes a heterogeneous cascade of insults that increase morbidity and mortality among the burn population.</a:t>
            </a:r>
            <a:endParaRPr b="1"/>
          </a:p>
          <a:p>
            <a:pPr marL="0" indent="0">
              <a:lnSpc>
                <a:spcPct val="200000"/>
              </a:lnSpc>
              <a:spcBef>
                <a:spcPts val="1600"/>
              </a:spcBef>
              <a:buNone/>
            </a:pPr>
            <a:r>
              <a:rPr lang="en-GB" b="1"/>
              <a:t>Manifest within the first 5 days after injury.</a:t>
            </a:r>
            <a:endParaRPr b="1"/>
          </a:p>
          <a:p>
            <a:pPr marL="0" indent="0">
              <a:lnSpc>
                <a:spcPct val="200000"/>
              </a:lnSpc>
              <a:spcBef>
                <a:spcPts val="1600"/>
              </a:spcBef>
              <a:buNone/>
            </a:pPr>
            <a:r>
              <a:rPr lang="en-GB" b="1"/>
              <a:t>despite major advancements in burn care for the past several decades there remains a significant burden of disease attributable to inhalation injury.</a:t>
            </a:r>
            <a:endParaRPr b="1"/>
          </a:p>
          <a:p>
            <a:pPr marL="0" indent="0">
              <a:lnSpc>
                <a:spcPct val="200000"/>
              </a:lnSpc>
              <a:spcBef>
                <a:spcPts val="1600"/>
              </a:spcBef>
              <a:buNone/>
            </a:pPr>
            <a:r>
              <a:rPr lang="en-GB" b="1"/>
              <a:t>smoke inhalation injury can be defined as damage to the respiratory tract caused by breathing in harmful gases, vapors and particulate matter contained in smoke.</a:t>
            </a:r>
            <a:endParaRPr b="1"/>
          </a:p>
          <a:p>
            <a:pPr marL="0" indent="0">
              <a:lnSpc>
                <a:spcPct val="200000"/>
              </a:lnSpc>
              <a:spcBef>
                <a:spcPts val="1600"/>
              </a:spcBef>
              <a:spcAft>
                <a:spcPts val="1600"/>
              </a:spcAft>
              <a:buNone/>
            </a:pPr>
            <a:endParaRPr b="1"/>
          </a:p>
        </p:txBody>
      </p:sp>
    </p:spTree>
    <p:extLst>
      <p:ext uri="{BB962C8B-B14F-4D97-AF65-F5344CB8AC3E}">
        <p14:creationId xmlns:p14="http://schemas.microsoft.com/office/powerpoint/2010/main" val="595769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6460" y="0"/>
            <a:ext cx="12102866" cy="6858000"/>
            <a:chOff x="0" y="0"/>
            <a:chExt cx="12192000" cy="6858000"/>
          </a:xfrm>
        </p:grpSpPr>
        <p:sp>
          <p:nvSpPr>
            <p:cNvPr id="4" name="object 4"/>
            <p:cNvSpPr/>
            <p:nvPr/>
          </p:nvSpPr>
          <p:spPr>
            <a:xfrm>
              <a:off x="0" y="6668666"/>
              <a:ext cx="12191987" cy="1832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174" y="0"/>
              <a:ext cx="0" cy="6668770"/>
            </a:xfrm>
            <a:custGeom>
              <a:avLst/>
              <a:gdLst/>
              <a:ahLst/>
              <a:cxnLst/>
              <a:rect l="l" t="t" r="r" b="b"/>
              <a:pathLst>
                <a:path h="6668770">
                  <a:moveTo>
                    <a:pt x="0" y="6668667"/>
                  </a:moveTo>
                  <a:lnTo>
                    <a:pt x="0" y="0"/>
                  </a:lnTo>
                </a:path>
              </a:pathLst>
            </a:custGeom>
            <a:ln w="91531">
              <a:solidFill>
                <a:srgbClr val="000000"/>
              </a:solidFill>
            </a:ln>
          </p:spPr>
          <p:txBody>
            <a:bodyPr wrap="square" lIns="0" tIns="0" rIns="0" bIns="0" rtlCol="0"/>
            <a:lstStyle/>
            <a:p>
              <a:endParaRPr/>
            </a:p>
          </p:txBody>
        </p:sp>
        <p:sp>
          <p:nvSpPr>
            <p:cNvPr id="6" name="object 6"/>
            <p:cNvSpPr/>
            <p:nvPr/>
          </p:nvSpPr>
          <p:spPr>
            <a:xfrm>
              <a:off x="247134" y="500760"/>
              <a:ext cx="0" cy="5240020"/>
            </a:xfrm>
            <a:custGeom>
              <a:avLst/>
              <a:gdLst/>
              <a:ahLst/>
              <a:cxnLst/>
              <a:rect l="l" t="t" r="r" b="b"/>
              <a:pathLst>
                <a:path h="5240020">
                  <a:moveTo>
                    <a:pt x="0" y="5239667"/>
                  </a:moveTo>
                  <a:lnTo>
                    <a:pt x="0" y="4738906"/>
                  </a:lnTo>
                </a:path>
                <a:path h="5240020">
                  <a:moveTo>
                    <a:pt x="0" y="3419829"/>
                  </a:moveTo>
                  <a:lnTo>
                    <a:pt x="0" y="2528231"/>
                  </a:lnTo>
                </a:path>
                <a:path h="5240020">
                  <a:moveTo>
                    <a:pt x="0" y="1050376"/>
                  </a:moveTo>
                  <a:lnTo>
                    <a:pt x="0" y="0"/>
                  </a:lnTo>
                </a:path>
              </a:pathLst>
            </a:custGeom>
            <a:ln w="15261">
              <a:solidFill>
                <a:srgbClr val="000000"/>
              </a:solidFill>
            </a:ln>
          </p:spPr>
          <p:txBody>
            <a:bodyPr wrap="square" lIns="0" tIns="0" rIns="0" bIns="0" rtlCol="0"/>
            <a:lstStyle/>
            <a:p>
              <a:endParaRPr/>
            </a:p>
          </p:txBody>
        </p:sp>
        <p:sp>
          <p:nvSpPr>
            <p:cNvPr id="7" name="object 7"/>
            <p:cNvSpPr/>
            <p:nvPr/>
          </p:nvSpPr>
          <p:spPr>
            <a:xfrm>
              <a:off x="11932649" y="3028992"/>
              <a:ext cx="0" cy="2724150"/>
            </a:xfrm>
            <a:custGeom>
              <a:avLst/>
              <a:gdLst/>
              <a:ahLst/>
              <a:cxnLst/>
              <a:rect l="l" t="t" r="r" b="b"/>
              <a:pathLst>
                <a:path h="2724150">
                  <a:moveTo>
                    <a:pt x="0" y="2723650"/>
                  </a:moveTo>
                  <a:lnTo>
                    <a:pt x="0" y="1807624"/>
                  </a:lnTo>
                </a:path>
                <a:path h="2724150">
                  <a:moveTo>
                    <a:pt x="0" y="903812"/>
                  </a:moveTo>
                  <a:lnTo>
                    <a:pt x="0" y="0"/>
                  </a:lnTo>
                </a:path>
              </a:pathLst>
            </a:custGeom>
            <a:ln w="9156">
              <a:solidFill>
                <a:srgbClr val="000000"/>
              </a:solidFill>
            </a:ln>
          </p:spPr>
          <p:txBody>
            <a:bodyPr wrap="square" lIns="0" tIns="0" rIns="0" bIns="0" rtlCol="0"/>
            <a:lstStyle/>
            <a:p>
              <a:endParaRPr/>
            </a:p>
          </p:txBody>
        </p:sp>
        <p:sp>
          <p:nvSpPr>
            <p:cNvPr id="8" name="object 8"/>
            <p:cNvSpPr/>
            <p:nvPr/>
          </p:nvSpPr>
          <p:spPr>
            <a:xfrm>
              <a:off x="12083676" y="0"/>
              <a:ext cx="88900" cy="6858000"/>
            </a:xfrm>
            <a:custGeom>
              <a:avLst/>
              <a:gdLst/>
              <a:ahLst/>
              <a:cxnLst/>
              <a:rect l="l" t="t" r="r" b="b"/>
              <a:pathLst>
                <a:path w="88900" h="6858000">
                  <a:moveTo>
                    <a:pt x="0" y="0"/>
                  </a:moveTo>
                  <a:lnTo>
                    <a:pt x="88480" y="0"/>
                  </a:lnTo>
                  <a:lnTo>
                    <a:pt x="88480" y="6858000"/>
                  </a:lnTo>
                  <a:lnTo>
                    <a:pt x="0" y="6858000"/>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2526267" y="201525"/>
              <a:ext cx="1098550" cy="0"/>
            </a:xfrm>
            <a:custGeom>
              <a:avLst/>
              <a:gdLst/>
              <a:ahLst/>
              <a:cxnLst/>
              <a:rect l="l" t="t" r="r" b="b"/>
              <a:pathLst>
                <a:path w="1098550">
                  <a:moveTo>
                    <a:pt x="0" y="0"/>
                  </a:moveTo>
                  <a:lnTo>
                    <a:pt x="1098377" y="0"/>
                  </a:lnTo>
                </a:path>
              </a:pathLst>
            </a:custGeom>
            <a:ln w="9160">
              <a:solidFill>
                <a:srgbClr val="000000"/>
              </a:solidFill>
            </a:ln>
          </p:spPr>
          <p:txBody>
            <a:bodyPr wrap="square" lIns="0" tIns="0" rIns="0" bIns="0" rtlCol="0"/>
            <a:lstStyle/>
            <a:p>
              <a:endParaRPr/>
            </a:p>
          </p:txBody>
        </p:sp>
        <p:sp>
          <p:nvSpPr>
            <p:cNvPr id="10" name="object 10"/>
            <p:cNvSpPr/>
            <p:nvPr/>
          </p:nvSpPr>
          <p:spPr>
            <a:xfrm>
              <a:off x="231879" y="3041205"/>
              <a:ext cx="11716385" cy="0"/>
            </a:xfrm>
            <a:custGeom>
              <a:avLst/>
              <a:gdLst/>
              <a:ahLst/>
              <a:cxnLst/>
              <a:rect l="l" t="t" r="r" b="b"/>
              <a:pathLst>
                <a:path w="11716385">
                  <a:moveTo>
                    <a:pt x="0" y="0"/>
                  </a:moveTo>
                  <a:lnTo>
                    <a:pt x="11716024" y="0"/>
                  </a:lnTo>
                </a:path>
              </a:pathLst>
            </a:custGeom>
            <a:ln w="18320">
              <a:solidFill>
                <a:srgbClr val="000000"/>
              </a:solidFill>
            </a:ln>
          </p:spPr>
          <p:txBody>
            <a:bodyPr wrap="square" lIns="0" tIns="0" rIns="0" bIns="0" rtlCol="0"/>
            <a:lstStyle/>
            <a:p>
              <a:endParaRPr/>
            </a:p>
          </p:txBody>
        </p:sp>
        <p:sp>
          <p:nvSpPr>
            <p:cNvPr id="11" name="object 11"/>
            <p:cNvSpPr/>
            <p:nvPr/>
          </p:nvSpPr>
          <p:spPr>
            <a:xfrm>
              <a:off x="231879" y="4839669"/>
              <a:ext cx="11716385" cy="0"/>
            </a:xfrm>
            <a:custGeom>
              <a:avLst/>
              <a:gdLst/>
              <a:ahLst/>
              <a:cxnLst/>
              <a:rect l="l" t="t" r="r" b="b"/>
              <a:pathLst>
                <a:path w="11716385">
                  <a:moveTo>
                    <a:pt x="0" y="0"/>
                  </a:moveTo>
                  <a:lnTo>
                    <a:pt x="11716024" y="0"/>
                  </a:lnTo>
                </a:path>
              </a:pathLst>
            </a:custGeom>
            <a:ln w="12213">
              <a:solidFill>
                <a:srgbClr val="000000"/>
              </a:solidFill>
            </a:ln>
          </p:spPr>
          <p:txBody>
            <a:bodyPr wrap="square" lIns="0" tIns="0" rIns="0" bIns="0" rtlCol="0"/>
            <a:lstStyle/>
            <a:p>
              <a:endParaRPr/>
            </a:p>
          </p:txBody>
        </p:sp>
      </p:grpSp>
      <p:sp>
        <p:nvSpPr>
          <p:cNvPr id="12" name="object 12"/>
          <p:cNvSpPr txBox="1"/>
          <p:nvPr/>
        </p:nvSpPr>
        <p:spPr>
          <a:xfrm>
            <a:off x="354569" y="0"/>
            <a:ext cx="2089785" cy="687705"/>
          </a:xfrm>
          <a:prstGeom prst="rect">
            <a:avLst/>
          </a:prstGeom>
        </p:spPr>
        <p:txBody>
          <a:bodyPr vert="horz" wrap="square" lIns="0" tIns="120650" rIns="0" bIns="0" rtlCol="0">
            <a:spAutoFit/>
          </a:bodyPr>
          <a:lstStyle/>
          <a:p>
            <a:pPr marL="12700">
              <a:lnSpc>
                <a:spcPct val="100000"/>
              </a:lnSpc>
              <a:spcBef>
                <a:spcPts val="950"/>
              </a:spcBef>
              <a:tabLst>
                <a:tab pos="486409" algn="l"/>
              </a:tabLst>
            </a:pPr>
            <a:r>
              <a:rPr sz="1500" b="1" dirty="0">
                <a:latin typeface="Times New Roman"/>
                <a:cs typeface="Times New Roman"/>
              </a:rPr>
              <a:t>;sys	</a:t>
            </a:r>
            <a:r>
              <a:rPr sz="1500" b="1" spc="40" dirty="0">
                <a:latin typeface="Times New Roman"/>
                <a:cs typeface="Times New Roman"/>
              </a:rPr>
              <a:t>i </a:t>
            </a:r>
            <a:r>
              <a:rPr sz="1500" b="1" spc="65" dirty="0">
                <a:latin typeface="Times New Roman"/>
                <a:cs typeface="Times New Roman"/>
              </a:rPr>
              <a:t>e</a:t>
            </a:r>
            <a:r>
              <a:rPr sz="1500" b="1" spc="190" dirty="0">
                <a:latin typeface="Times New Roman"/>
                <a:cs typeface="Times New Roman"/>
              </a:rPr>
              <a:t> </a:t>
            </a:r>
            <a:r>
              <a:rPr sz="1500" b="1" spc="125" dirty="0">
                <a:latin typeface="Times New Roman"/>
                <a:cs typeface="Times New Roman"/>
              </a:rPr>
              <a:t>m</a:t>
            </a:r>
            <a:endParaRPr sz="1500" dirty="0">
              <a:latin typeface="Times New Roman"/>
              <a:cs typeface="Times New Roman"/>
            </a:endParaRPr>
          </a:p>
          <a:p>
            <a:pPr marL="17145">
              <a:lnSpc>
                <a:spcPct val="100000"/>
              </a:lnSpc>
              <a:spcBef>
                <a:spcPts val="819"/>
              </a:spcBef>
            </a:pPr>
            <a:r>
              <a:rPr sz="1450" spc="350" dirty="0">
                <a:latin typeface="Arial"/>
                <a:cs typeface="Arial"/>
              </a:rPr>
              <a:t>Central</a:t>
            </a:r>
            <a:r>
              <a:rPr sz="1450" spc="330" dirty="0">
                <a:latin typeface="Arial"/>
                <a:cs typeface="Arial"/>
              </a:rPr>
              <a:t> </a:t>
            </a:r>
            <a:r>
              <a:rPr sz="1450" spc="434" dirty="0">
                <a:latin typeface="Arial"/>
                <a:cs typeface="Arial"/>
              </a:rPr>
              <a:t>nervous</a:t>
            </a:r>
            <a:endParaRPr sz="1450" dirty="0">
              <a:latin typeface="Arial"/>
              <a:cs typeface="Arial"/>
            </a:endParaRPr>
          </a:p>
        </p:txBody>
      </p:sp>
      <p:sp>
        <p:nvSpPr>
          <p:cNvPr id="13" name="object 13"/>
          <p:cNvSpPr txBox="1"/>
          <p:nvPr/>
        </p:nvSpPr>
        <p:spPr>
          <a:xfrm>
            <a:off x="3745402" y="0"/>
            <a:ext cx="1962785" cy="239395"/>
          </a:xfrm>
          <a:prstGeom prst="rect">
            <a:avLst/>
          </a:prstGeom>
        </p:spPr>
        <p:txBody>
          <a:bodyPr vert="horz" wrap="square" lIns="0" tIns="12700" rIns="0" bIns="0" rtlCol="0">
            <a:spAutoFit/>
          </a:bodyPr>
          <a:lstStyle/>
          <a:p>
            <a:pPr marL="12700">
              <a:lnSpc>
                <a:spcPct val="100000"/>
              </a:lnSpc>
              <a:spcBef>
                <a:spcPts val="100"/>
              </a:spcBef>
            </a:pPr>
            <a:r>
              <a:rPr sz="1400" b="1" spc="229" dirty="0">
                <a:solidFill>
                  <a:srgbClr val="332426"/>
                </a:solidFill>
                <a:latin typeface="Arial"/>
                <a:cs typeface="Arial"/>
              </a:rPr>
              <a:t>Nia</a:t>
            </a:r>
            <a:r>
              <a:rPr sz="1400" b="1" spc="229" dirty="0">
                <a:solidFill>
                  <a:srgbClr val="110C0C"/>
                </a:solidFill>
                <a:latin typeface="Arial"/>
                <a:cs typeface="Arial"/>
              </a:rPr>
              <a:t>n11 </a:t>
            </a:r>
            <a:r>
              <a:rPr sz="1400" b="1" spc="-160" dirty="0">
                <a:solidFill>
                  <a:srgbClr val="332426"/>
                </a:solidFill>
                <a:latin typeface="Arial"/>
                <a:cs typeface="Arial"/>
              </a:rPr>
              <a:t>e s </a:t>
            </a:r>
            <a:r>
              <a:rPr sz="1400" b="1" spc="-225" dirty="0">
                <a:solidFill>
                  <a:srgbClr val="110C0C"/>
                </a:solidFill>
                <a:latin typeface="Arial"/>
                <a:cs typeface="Arial"/>
              </a:rPr>
              <a:t>1:</a:t>
            </a:r>
            <a:r>
              <a:rPr sz="1400" b="1" spc="-225" dirty="0">
                <a:solidFill>
                  <a:srgbClr val="332426"/>
                </a:solidFill>
                <a:latin typeface="Arial"/>
                <a:cs typeface="Arial"/>
              </a:rPr>
              <a:t>a </a:t>
            </a:r>
            <a:r>
              <a:rPr sz="1400" b="1" spc="-370" dirty="0">
                <a:solidFill>
                  <a:srgbClr val="979093"/>
                </a:solidFill>
                <a:latin typeface="Arial"/>
                <a:cs typeface="Arial"/>
              </a:rPr>
              <a:t>·</a:t>
            </a:r>
            <a:r>
              <a:rPr sz="1400" b="1" spc="-370" dirty="0">
                <a:solidFill>
                  <a:srgbClr val="110C0C"/>
                </a:solidFill>
                <a:latin typeface="Arial"/>
                <a:cs typeface="Arial"/>
              </a:rPr>
              <a:t>1 </a:t>
            </a:r>
            <a:r>
              <a:rPr sz="1400" b="1" spc="-204" dirty="0">
                <a:solidFill>
                  <a:srgbClr val="110C0C"/>
                </a:solidFill>
                <a:latin typeface="Arial"/>
                <a:cs typeface="Arial"/>
              </a:rPr>
              <a:t>1 </a:t>
            </a:r>
            <a:r>
              <a:rPr sz="1400" b="1" spc="-225" dirty="0">
                <a:solidFill>
                  <a:srgbClr val="332426"/>
                </a:solidFill>
                <a:latin typeface="Arial"/>
                <a:cs typeface="Arial"/>
              </a:rPr>
              <a:t>o </a:t>
            </a:r>
            <a:r>
              <a:rPr sz="1400" b="1" spc="-225" dirty="0">
                <a:solidFill>
                  <a:srgbClr val="110C0C"/>
                </a:solidFill>
                <a:latin typeface="Arial"/>
                <a:cs typeface="Arial"/>
              </a:rPr>
              <a:t>n</a:t>
            </a:r>
            <a:r>
              <a:rPr sz="1400" b="1" spc="-130" dirty="0">
                <a:solidFill>
                  <a:srgbClr val="110C0C"/>
                </a:solidFill>
                <a:latin typeface="Arial"/>
                <a:cs typeface="Arial"/>
              </a:rPr>
              <a:t> </a:t>
            </a:r>
            <a:r>
              <a:rPr sz="1400" b="1" spc="-204" dirty="0">
                <a:solidFill>
                  <a:srgbClr val="332426"/>
                </a:solidFill>
                <a:latin typeface="Arial"/>
                <a:cs typeface="Arial"/>
              </a:rPr>
              <a:t>s</a:t>
            </a:r>
            <a:endParaRPr sz="1400">
              <a:latin typeface="Arial"/>
              <a:cs typeface="Arial"/>
            </a:endParaRPr>
          </a:p>
        </p:txBody>
      </p:sp>
      <p:sp>
        <p:nvSpPr>
          <p:cNvPr id="14" name="object 14"/>
          <p:cNvSpPr txBox="1"/>
          <p:nvPr/>
        </p:nvSpPr>
        <p:spPr>
          <a:xfrm>
            <a:off x="3718433" y="224194"/>
            <a:ext cx="5681345" cy="2769235"/>
          </a:xfrm>
          <a:prstGeom prst="rect">
            <a:avLst/>
          </a:prstGeom>
        </p:spPr>
        <p:txBody>
          <a:bodyPr vert="horz" wrap="square" lIns="0" tIns="12700" rIns="0" bIns="0" rtlCol="0">
            <a:spAutoFit/>
          </a:bodyPr>
          <a:lstStyle/>
          <a:p>
            <a:pPr marL="38100">
              <a:lnSpc>
                <a:spcPts val="1675"/>
              </a:lnSpc>
              <a:spcBef>
                <a:spcPts val="100"/>
              </a:spcBef>
            </a:pPr>
            <a:r>
              <a:rPr sz="1450" spc="340" dirty="0">
                <a:latin typeface="Arial"/>
                <a:cs typeface="Arial"/>
              </a:rPr>
              <a:t>Early </a:t>
            </a:r>
            <a:r>
              <a:rPr sz="1450" spc="400" dirty="0">
                <a:latin typeface="Arial"/>
                <a:cs typeface="Arial"/>
              </a:rPr>
              <a:t>(due </a:t>
            </a:r>
            <a:r>
              <a:rPr sz="1450" spc="335" dirty="0">
                <a:latin typeface="Arial"/>
                <a:cs typeface="Arial"/>
              </a:rPr>
              <a:t>to</a:t>
            </a:r>
            <a:r>
              <a:rPr sz="1450" spc="575" dirty="0">
                <a:latin typeface="Arial"/>
                <a:cs typeface="Arial"/>
              </a:rPr>
              <a:t> </a:t>
            </a:r>
            <a:r>
              <a:rPr sz="1450" spc="390" dirty="0">
                <a:latin typeface="Arial"/>
                <a:cs typeface="Arial"/>
              </a:rPr>
              <a:t>hypoxia)</a:t>
            </a:r>
            <a:endParaRPr sz="1450" dirty="0">
              <a:latin typeface="Arial"/>
              <a:cs typeface="Arial"/>
            </a:endParaRPr>
          </a:p>
          <a:p>
            <a:pPr marL="252729" marR="4123690" indent="-5715">
              <a:lnSpc>
                <a:spcPct val="92200"/>
              </a:lnSpc>
              <a:spcBef>
                <a:spcPts val="75"/>
              </a:spcBef>
            </a:pPr>
            <a:r>
              <a:rPr sz="1500" b="1" spc="270" dirty="0">
                <a:latin typeface="Arial"/>
                <a:cs typeface="Arial"/>
              </a:rPr>
              <a:t>Anxiety  </a:t>
            </a:r>
            <a:r>
              <a:rPr sz="1450" spc="385" dirty="0">
                <a:latin typeface="Arial"/>
                <a:cs typeface="Arial"/>
              </a:rPr>
              <a:t>Headach</a:t>
            </a:r>
            <a:r>
              <a:rPr sz="1450" spc="-160" dirty="0">
                <a:latin typeface="Arial"/>
                <a:cs typeface="Arial"/>
              </a:rPr>
              <a:t> </a:t>
            </a:r>
            <a:r>
              <a:rPr sz="1450" spc="290" dirty="0">
                <a:latin typeface="Arial"/>
                <a:cs typeface="Arial"/>
              </a:rPr>
              <a:t>e  </a:t>
            </a:r>
            <a:r>
              <a:rPr sz="1500" spc="355" dirty="0">
                <a:latin typeface="Arial"/>
                <a:cs typeface="Arial"/>
              </a:rPr>
              <a:t>Giddiness  </a:t>
            </a:r>
            <a:r>
              <a:rPr sz="1500" spc="315" dirty="0">
                <a:latin typeface="Arial"/>
                <a:cs typeface="Arial"/>
              </a:rPr>
              <a:t>Dizziness  </a:t>
            </a:r>
            <a:r>
              <a:rPr sz="1500" spc="345" dirty="0">
                <a:latin typeface="Arial"/>
                <a:cs typeface="Arial"/>
              </a:rPr>
              <a:t>Confusion  </a:t>
            </a:r>
            <a:r>
              <a:rPr sz="1500" spc="385" dirty="0">
                <a:latin typeface="Arial"/>
                <a:cs typeface="Arial"/>
              </a:rPr>
              <a:t>Mydriasis</a:t>
            </a:r>
            <a:endParaRPr sz="1500" dirty="0">
              <a:latin typeface="Arial"/>
              <a:cs typeface="Arial"/>
            </a:endParaRPr>
          </a:p>
          <a:p>
            <a:pPr marL="264160">
              <a:lnSpc>
                <a:spcPts val="1610"/>
              </a:lnSpc>
            </a:pPr>
            <a:r>
              <a:rPr sz="1500" spc="360" dirty="0">
                <a:latin typeface="Arial"/>
                <a:cs typeface="Arial"/>
              </a:rPr>
              <a:t>Bright </a:t>
            </a:r>
            <a:r>
              <a:rPr sz="1450" spc="345" dirty="0">
                <a:latin typeface="Arial"/>
                <a:cs typeface="Arial"/>
              </a:rPr>
              <a:t>retinal </a:t>
            </a:r>
            <a:r>
              <a:rPr sz="1450" spc="370" dirty="0">
                <a:latin typeface="Arial"/>
                <a:cs typeface="Arial"/>
              </a:rPr>
              <a:t>veins </a:t>
            </a:r>
            <a:r>
              <a:rPr sz="1450" spc="340" dirty="0">
                <a:latin typeface="Arial"/>
                <a:cs typeface="Arial"/>
              </a:rPr>
              <a:t>(elevated </a:t>
            </a:r>
            <a:r>
              <a:rPr sz="1500" spc="420" dirty="0">
                <a:latin typeface="Arial"/>
                <a:cs typeface="Arial"/>
              </a:rPr>
              <a:t>venous</a:t>
            </a:r>
            <a:r>
              <a:rPr sz="1500" spc="530" dirty="0">
                <a:latin typeface="Arial"/>
                <a:cs typeface="Arial"/>
              </a:rPr>
              <a:t> </a:t>
            </a:r>
            <a:r>
              <a:rPr sz="1450" spc="335" dirty="0">
                <a:latin typeface="Arial"/>
                <a:cs typeface="Arial"/>
              </a:rPr>
              <a:t>Po</a:t>
            </a:r>
            <a:r>
              <a:rPr sz="1725" spc="502" baseline="-24154" dirty="0">
                <a:latin typeface="Arial"/>
                <a:cs typeface="Arial"/>
              </a:rPr>
              <a:t>2</a:t>
            </a:r>
            <a:r>
              <a:rPr sz="1150" spc="335" dirty="0">
                <a:latin typeface="Arial"/>
                <a:cs typeface="Arial"/>
              </a:rPr>
              <a:t>)</a:t>
            </a:r>
            <a:endParaRPr sz="1150" dirty="0">
              <a:latin typeface="Arial"/>
              <a:cs typeface="Arial"/>
            </a:endParaRPr>
          </a:p>
          <a:p>
            <a:pPr marL="50800">
              <a:lnSpc>
                <a:spcPts val="1710"/>
              </a:lnSpc>
            </a:pPr>
            <a:r>
              <a:rPr sz="1500" spc="315" dirty="0">
                <a:latin typeface="Arial"/>
                <a:cs typeface="Arial"/>
              </a:rPr>
              <a:t>Late</a:t>
            </a:r>
            <a:endParaRPr sz="1500" dirty="0">
              <a:latin typeface="Arial"/>
              <a:cs typeface="Arial"/>
            </a:endParaRPr>
          </a:p>
          <a:p>
            <a:pPr marL="264160">
              <a:lnSpc>
                <a:spcPts val="1639"/>
              </a:lnSpc>
            </a:pPr>
            <a:r>
              <a:rPr sz="1450" spc="385" dirty="0">
                <a:latin typeface="Arial"/>
                <a:cs typeface="Arial"/>
              </a:rPr>
              <a:t>Decreased</a:t>
            </a:r>
            <a:r>
              <a:rPr sz="1450" spc="405" dirty="0">
                <a:latin typeface="Arial"/>
                <a:cs typeface="Arial"/>
              </a:rPr>
              <a:t> </a:t>
            </a:r>
            <a:r>
              <a:rPr sz="1450" spc="425" dirty="0">
                <a:latin typeface="Arial"/>
                <a:cs typeface="Arial"/>
              </a:rPr>
              <a:t>consciousness</a:t>
            </a:r>
            <a:endParaRPr sz="1450" dirty="0">
              <a:latin typeface="Arial"/>
              <a:cs typeface="Arial"/>
            </a:endParaRPr>
          </a:p>
          <a:p>
            <a:pPr marL="253365" marR="4267200">
              <a:lnSpc>
                <a:spcPct val="91400"/>
              </a:lnSpc>
              <a:spcBef>
                <a:spcPts val="100"/>
              </a:spcBef>
            </a:pPr>
            <a:r>
              <a:rPr sz="1500" spc="330" dirty="0">
                <a:latin typeface="Arial"/>
                <a:cs typeface="Arial"/>
              </a:rPr>
              <a:t>Seizures  </a:t>
            </a:r>
            <a:r>
              <a:rPr sz="1500" spc="295" dirty="0">
                <a:latin typeface="Arial"/>
                <a:cs typeface="Arial"/>
              </a:rPr>
              <a:t>Paralysis  </a:t>
            </a:r>
            <a:r>
              <a:rPr sz="1450" spc="505" dirty="0">
                <a:latin typeface="Arial"/>
                <a:cs typeface="Arial"/>
              </a:rPr>
              <a:t>Coma</a:t>
            </a:r>
            <a:endParaRPr sz="1450" dirty="0">
              <a:latin typeface="Arial"/>
              <a:cs typeface="Arial"/>
            </a:endParaRPr>
          </a:p>
        </p:txBody>
      </p:sp>
      <p:sp>
        <p:nvSpPr>
          <p:cNvPr id="15" name="object 15"/>
          <p:cNvSpPr txBox="1"/>
          <p:nvPr/>
        </p:nvSpPr>
        <p:spPr>
          <a:xfrm>
            <a:off x="368871" y="3060565"/>
            <a:ext cx="1506855" cy="243656"/>
          </a:xfrm>
          <a:prstGeom prst="rect">
            <a:avLst/>
          </a:prstGeom>
        </p:spPr>
        <p:txBody>
          <a:bodyPr vert="horz" wrap="square" lIns="0" tIns="12700" rIns="0" bIns="0" rtlCol="0">
            <a:spAutoFit/>
          </a:bodyPr>
          <a:lstStyle/>
          <a:p>
            <a:pPr marL="12700">
              <a:lnSpc>
                <a:spcPct val="100000"/>
              </a:lnSpc>
              <a:spcBef>
                <a:spcPts val="100"/>
              </a:spcBef>
            </a:pPr>
            <a:r>
              <a:rPr sz="1500" spc="355" dirty="0">
                <a:latin typeface="Arial"/>
                <a:cs typeface="Arial"/>
              </a:rPr>
              <a:t>Respiratory</a:t>
            </a:r>
            <a:endParaRPr sz="1500" dirty="0">
              <a:latin typeface="Arial"/>
              <a:cs typeface="Arial"/>
            </a:endParaRPr>
          </a:p>
        </p:txBody>
      </p:sp>
      <p:sp>
        <p:nvSpPr>
          <p:cNvPr id="16" name="object 16"/>
          <p:cNvSpPr txBox="1"/>
          <p:nvPr/>
        </p:nvSpPr>
        <p:spPr>
          <a:xfrm>
            <a:off x="3743331" y="3060565"/>
            <a:ext cx="662940" cy="243656"/>
          </a:xfrm>
          <a:prstGeom prst="rect">
            <a:avLst/>
          </a:prstGeom>
        </p:spPr>
        <p:txBody>
          <a:bodyPr vert="horz" wrap="square" lIns="0" tIns="12700" rIns="0" bIns="0" rtlCol="0">
            <a:spAutoFit/>
          </a:bodyPr>
          <a:lstStyle/>
          <a:p>
            <a:pPr marL="12700">
              <a:lnSpc>
                <a:spcPct val="100000"/>
              </a:lnSpc>
              <a:spcBef>
                <a:spcPts val="100"/>
              </a:spcBef>
            </a:pPr>
            <a:r>
              <a:rPr sz="1500" spc="315" dirty="0">
                <a:latin typeface="Arial"/>
                <a:cs typeface="Arial"/>
              </a:rPr>
              <a:t>Early</a:t>
            </a:r>
            <a:endParaRPr sz="1500" dirty="0">
              <a:latin typeface="Arial"/>
              <a:cs typeface="Arial"/>
            </a:endParaRPr>
          </a:p>
        </p:txBody>
      </p:sp>
      <p:sp>
        <p:nvSpPr>
          <p:cNvPr id="17" name="object 17"/>
          <p:cNvSpPr txBox="1"/>
          <p:nvPr/>
        </p:nvSpPr>
        <p:spPr>
          <a:xfrm>
            <a:off x="3756679" y="3274559"/>
            <a:ext cx="7817484" cy="1511300"/>
          </a:xfrm>
          <a:prstGeom prst="rect">
            <a:avLst/>
          </a:prstGeom>
        </p:spPr>
        <p:txBody>
          <a:bodyPr vert="horz" wrap="square" lIns="0" tIns="33655" rIns="0" bIns="0" rtlCol="0">
            <a:spAutoFit/>
          </a:bodyPr>
          <a:lstStyle/>
          <a:p>
            <a:pPr marL="401320" marR="5080" indent="-177165">
              <a:lnSpc>
                <a:spcPts val="1610"/>
              </a:lnSpc>
              <a:spcBef>
                <a:spcPts val="265"/>
              </a:spcBef>
              <a:tabLst>
                <a:tab pos="563245" algn="l"/>
                <a:tab pos="2369185" algn="l"/>
                <a:tab pos="2921635" algn="l"/>
              </a:tabLst>
            </a:pPr>
            <a:r>
              <a:rPr sz="1450" spc="-165" dirty="0">
                <a:latin typeface="Arial"/>
                <a:cs typeface="Arial"/>
              </a:rPr>
              <a:t>Hy	</a:t>
            </a:r>
            <a:r>
              <a:rPr sz="1450" spc="40" dirty="0">
                <a:latin typeface="Arial"/>
                <a:cs typeface="Arial"/>
              </a:rPr>
              <a:t>p</a:t>
            </a:r>
            <a:r>
              <a:rPr sz="1450" spc="15" dirty="0">
                <a:latin typeface="Arial"/>
                <a:cs typeface="Arial"/>
              </a:rPr>
              <a:t> </a:t>
            </a:r>
            <a:r>
              <a:rPr sz="1450" spc="40" dirty="0">
                <a:latin typeface="Arial"/>
                <a:cs typeface="Arial"/>
              </a:rPr>
              <a:t>e</a:t>
            </a:r>
            <a:r>
              <a:rPr sz="1450" spc="-70" dirty="0">
                <a:latin typeface="Arial"/>
                <a:cs typeface="Arial"/>
              </a:rPr>
              <a:t> </a:t>
            </a:r>
            <a:r>
              <a:rPr sz="1450" spc="30" dirty="0">
                <a:latin typeface="Arial"/>
                <a:cs typeface="Arial"/>
              </a:rPr>
              <a:t>rv</a:t>
            </a:r>
            <a:r>
              <a:rPr sz="1450" spc="240" dirty="0">
                <a:latin typeface="Arial"/>
                <a:cs typeface="Arial"/>
              </a:rPr>
              <a:t> </a:t>
            </a:r>
            <a:r>
              <a:rPr sz="1450" spc="40" dirty="0">
                <a:latin typeface="Arial"/>
                <a:cs typeface="Arial"/>
              </a:rPr>
              <a:t>e</a:t>
            </a:r>
            <a:r>
              <a:rPr sz="1450" spc="-65" dirty="0">
                <a:latin typeface="Arial"/>
                <a:cs typeface="Arial"/>
              </a:rPr>
              <a:t> </a:t>
            </a:r>
            <a:r>
              <a:rPr sz="1450" spc="40" dirty="0">
                <a:latin typeface="Arial"/>
                <a:cs typeface="Arial"/>
              </a:rPr>
              <a:t>n</a:t>
            </a:r>
            <a:r>
              <a:rPr sz="1450" spc="-75" dirty="0">
                <a:latin typeface="Arial"/>
                <a:cs typeface="Arial"/>
              </a:rPr>
              <a:t> </a:t>
            </a:r>
            <a:r>
              <a:rPr sz="1450" spc="20" dirty="0">
                <a:latin typeface="Arial"/>
                <a:cs typeface="Arial"/>
              </a:rPr>
              <a:t>t</a:t>
            </a:r>
            <a:r>
              <a:rPr sz="1450" spc="-10" dirty="0">
                <a:latin typeface="Arial"/>
                <a:cs typeface="Arial"/>
              </a:rPr>
              <a:t> </a:t>
            </a:r>
            <a:r>
              <a:rPr sz="1450" spc="15" dirty="0">
                <a:latin typeface="Arial"/>
                <a:cs typeface="Arial"/>
              </a:rPr>
              <a:t>i</a:t>
            </a:r>
            <a:r>
              <a:rPr sz="1450" spc="-190" dirty="0">
                <a:latin typeface="Arial"/>
                <a:cs typeface="Arial"/>
              </a:rPr>
              <a:t> </a:t>
            </a:r>
            <a:r>
              <a:rPr sz="1450" spc="90" dirty="0">
                <a:latin typeface="Arial"/>
                <a:cs typeface="Arial"/>
              </a:rPr>
              <a:t>la</a:t>
            </a:r>
            <a:r>
              <a:rPr sz="1450" spc="-114" dirty="0">
                <a:latin typeface="Arial"/>
                <a:cs typeface="Arial"/>
              </a:rPr>
              <a:t> </a:t>
            </a:r>
            <a:r>
              <a:rPr sz="1450" spc="20" dirty="0">
                <a:latin typeface="Arial"/>
                <a:cs typeface="Arial"/>
              </a:rPr>
              <a:t>t</a:t>
            </a:r>
            <a:r>
              <a:rPr sz="1450" spc="-135" dirty="0">
                <a:latin typeface="Arial"/>
                <a:cs typeface="Arial"/>
              </a:rPr>
              <a:t> </a:t>
            </a:r>
            <a:r>
              <a:rPr sz="1450" spc="15" dirty="0">
                <a:latin typeface="Arial"/>
                <a:cs typeface="Arial"/>
              </a:rPr>
              <a:t>i</a:t>
            </a:r>
            <a:r>
              <a:rPr sz="1450" spc="-120" dirty="0">
                <a:latin typeface="Arial"/>
                <a:cs typeface="Arial"/>
              </a:rPr>
              <a:t> </a:t>
            </a:r>
            <a:r>
              <a:rPr sz="1450" spc="40" dirty="0">
                <a:latin typeface="Arial"/>
                <a:cs typeface="Arial"/>
              </a:rPr>
              <a:t>o</a:t>
            </a:r>
            <a:r>
              <a:rPr sz="1450" spc="20" dirty="0">
                <a:latin typeface="Arial"/>
                <a:cs typeface="Arial"/>
              </a:rPr>
              <a:t> </a:t>
            </a:r>
            <a:r>
              <a:rPr sz="1450" spc="40" dirty="0">
                <a:latin typeface="Arial"/>
                <a:cs typeface="Arial"/>
              </a:rPr>
              <a:t>n	</a:t>
            </a:r>
            <a:r>
              <a:rPr sz="1450" spc="35" dirty="0">
                <a:latin typeface="Arial"/>
                <a:cs typeface="Arial"/>
              </a:rPr>
              <a:t>and	</a:t>
            </a:r>
            <a:r>
              <a:rPr sz="1450" spc="380" dirty="0">
                <a:latin typeface="Arial"/>
                <a:cs typeface="Arial"/>
              </a:rPr>
              <a:t>tachypnea </a:t>
            </a:r>
            <a:r>
              <a:rPr sz="1450" spc="400" dirty="0">
                <a:latin typeface="Arial"/>
                <a:cs typeface="Arial"/>
              </a:rPr>
              <a:t>(due </a:t>
            </a:r>
            <a:r>
              <a:rPr sz="1450" spc="335" dirty="0">
                <a:latin typeface="Arial"/>
                <a:cs typeface="Arial"/>
              </a:rPr>
              <a:t>to </a:t>
            </a:r>
            <a:r>
              <a:rPr sz="1450" spc="395" dirty="0">
                <a:latin typeface="Arial"/>
                <a:cs typeface="Arial"/>
              </a:rPr>
              <a:t>hypoxic</a:t>
            </a:r>
            <a:r>
              <a:rPr sz="1450" spc="310" dirty="0">
                <a:latin typeface="Arial"/>
                <a:cs typeface="Arial"/>
              </a:rPr>
              <a:t> </a:t>
            </a:r>
            <a:r>
              <a:rPr sz="1450" spc="375" dirty="0">
                <a:latin typeface="Arial"/>
                <a:cs typeface="Arial"/>
              </a:rPr>
              <a:t>stimulation  </a:t>
            </a:r>
            <a:r>
              <a:rPr sz="1450" spc="360" dirty="0">
                <a:latin typeface="Arial"/>
                <a:cs typeface="Arial"/>
              </a:rPr>
              <a:t>of </a:t>
            </a:r>
            <a:r>
              <a:rPr sz="1450" spc="370" dirty="0">
                <a:latin typeface="Arial"/>
                <a:cs typeface="Arial"/>
              </a:rPr>
              <a:t>peripheral </a:t>
            </a:r>
            <a:r>
              <a:rPr sz="1450" spc="465" dirty="0">
                <a:latin typeface="Arial"/>
                <a:cs typeface="Arial"/>
              </a:rPr>
              <a:t>and </a:t>
            </a:r>
            <a:r>
              <a:rPr sz="1450" spc="355" dirty="0">
                <a:latin typeface="Arial"/>
                <a:cs typeface="Arial"/>
              </a:rPr>
              <a:t>central</a:t>
            </a:r>
            <a:r>
              <a:rPr sz="1450" spc="290" dirty="0">
                <a:latin typeface="Arial"/>
                <a:cs typeface="Arial"/>
              </a:rPr>
              <a:t> </a:t>
            </a:r>
            <a:r>
              <a:rPr sz="1450" spc="440" dirty="0">
                <a:latin typeface="Arial"/>
                <a:cs typeface="Arial"/>
              </a:rPr>
              <a:t>chemoreceptors)</a:t>
            </a:r>
            <a:endParaRPr sz="1450" dirty="0">
              <a:latin typeface="Arial"/>
              <a:cs typeface="Arial"/>
            </a:endParaRPr>
          </a:p>
          <a:p>
            <a:pPr marL="12700">
              <a:lnSpc>
                <a:spcPts val="1600"/>
              </a:lnSpc>
            </a:pPr>
            <a:r>
              <a:rPr sz="1500" spc="315" dirty="0">
                <a:latin typeface="Arial"/>
                <a:cs typeface="Arial"/>
              </a:rPr>
              <a:t>Late</a:t>
            </a:r>
            <a:endParaRPr sz="1500" dirty="0">
              <a:latin typeface="Arial"/>
              <a:cs typeface="Arial"/>
            </a:endParaRPr>
          </a:p>
          <a:p>
            <a:pPr marL="400050" marR="535940" indent="-191135">
              <a:lnSpc>
                <a:spcPts val="1660"/>
              </a:lnSpc>
              <a:spcBef>
                <a:spcPts val="115"/>
              </a:spcBef>
              <a:tabLst>
                <a:tab pos="4093845" algn="l"/>
              </a:tabLst>
            </a:pPr>
            <a:r>
              <a:rPr sz="1450" spc="405" dirty="0">
                <a:latin typeface="Arial"/>
                <a:cs typeface="Arial"/>
              </a:rPr>
              <a:t>Absence </a:t>
            </a:r>
            <a:r>
              <a:rPr sz="1450" spc="305" dirty="0">
                <a:latin typeface="Arial"/>
                <a:cs typeface="Arial"/>
              </a:rPr>
              <a:t>of</a:t>
            </a:r>
            <a:r>
              <a:rPr sz="1450" spc="505" dirty="0">
                <a:latin typeface="Arial"/>
                <a:cs typeface="Arial"/>
              </a:rPr>
              <a:t> </a:t>
            </a:r>
            <a:r>
              <a:rPr sz="1450" spc="395" dirty="0">
                <a:latin typeface="Arial"/>
                <a:cs typeface="Arial"/>
              </a:rPr>
              <a:t>cyanosis</a:t>
            </a:r>
            <a:r>
              <a:rPr sz="1450" spc="500" dirty="0">
                <a:latin typeface="Arial"/>
                <a:cs typeface="Arial"/>
              </a:rPr>
              <a:t> </a:t>
            </a:r>
            <a:r>
              <a:rPr sz="1450" spc="380" dirty="0">
                <a:latin typeface="Arial"/>
                <a:cs typeface="Arial"/>
              </a:rPr>
              <a:t>(caused	</a:t>
            </a:r>
            <a:r>
              <a:rPr sz="1550" spc="400" dirty="0">
                <a:latin typeface="Times New Roman"/>
                <a:cs typeface="Times New Roman"/>
              </a:rPr>
              <a:t>by</a:t>
            </a:r>
            <a:r>
              <a:rPr sz="1550" spc="170" dirty="0">
                <a:latin typeface="Times New Roman"/>
                <a:cs typeface="Times New Roman"/>
              </a:rPr>
              <a:t> </a:t>
            </a:r>
            <a:r>
              <a:rPr sz="1450" spc="415" dirty="0">
                <a:latin typeface="Arial"/>
                <a:cs typeface="Arial"/>
              </a:rPr>
              <a:t>an</a:t>
            </a:r>
            <a:r>
              <a:rPr sz="1450" spc="310" dirty="0">
                <a:latin typeface="Arial"/>
                <a:cs typeface="Arial"/>
              </a:rPr>
              <a:t> </a:t>
            </a:r>
            <a:r>
              <a:rPr sz="1450" spc="350" dirty="0">
                <a:latin typeface="Arial"/>
                <a:cs typeface="Arial"/>
              </a:rPr>
              <a:t>increase</a:t>
            </a:r>
            <a:r>
              <a:rPr sz="1450" spc="360" dirty="0">
                <a:latin typeface="Arial"/>
                <a:cs typeface="Arial"/>
              </a:rPr>
              <a:t> </a:t>
            </a:r>
            <a:r>
              <a:rPr sz="1450" spc="415" dirty="0">
                <a:latin typeface="Arial"/>
                <a:cs typeface="Arial"/>
              </a:rPr>
              <a:t>1n</a:t>
            </a:r>
            <a:r>
              <a:rPr sz="1450" spc="-204" dirty="0">
                <a:latin typeface="Arial"/>
                <a:cs typeface="Arial"/>
              </a:rPr>
              <a:t> </a:t>
            </a:r>
            <a:r>
              <a:rPr sz="1450" spc="405" dirty="0">
                <a:latin typeface="Arial"/>
                <a:cs typeface="Arial"/>
              </a:rPr>
              <a:t>oxygen  </a:t>
            </a:r>
            <a:r>
              <a:rPr sz="1450" spc="400" dirty="0">
                <a:latin typeface="Arial"/>
                <a:cs typeface="Arial"/>
              </a:rPr>
              <a:t>content </a:t>
            </a:r>
            <a:r>
              <a:rPr sz="1450" spc="330" dirty="0">
                <a:latin typeface="Arial"/>
                <a:cs typeface="Arial"/>
              </a:rPr>
              <a:t>in </a:t>
            </a:r>
            <a:r>
              <a:rPr sz="1450" spc="445" dirty="0">
                <a:latin typeface="Arial"/>
                <a:cs typeface="Arial"/>
              </a:rPr>
              <a:t>venous</a:t>
            </a:r>
            <a:r>
              <a:rPr sz="1450" spc="440" dirty="0">
                <a:latin typeface="Arial"/>
                <a:cs typeface="Arial"/>
              </a:rPr>
              <a:t> </a:t>
            </a:r>
            <a:r>
              <a:rPr sz="1450" spc="405" dirty="0">
                <a:latin typeface="Arial"/>
                <a:cs typeface="Arial"/>
              </a:rPr>
              <a:t>blood)</a:t>
            </a:r>
            <a:endParaRPr sz="1450" dirty="0">
              <a:latin typeface="Arial"/>
              <a:cs typeface="Arial"/>
            </a:endParaRPr>
          </a:p>
          <a:p>
            <a:pPr marL="224790">
              <a:lnSpc>
                <a:spcPts val="1570"/>
              </a:lnSpc>
              <a:tabLst>
                <a:tab pos="563245" algn="l"/>
                <a:tab pos="1197610" algn="l"/>
              </a:tabLst>
            </a:pPr>
            <a:r>
              <a:rPr sz="1450" spc="-165" dirty="0">
                <a:latin typeface="Arial"/>
                <a:cs typeface="Arial"/>
              </a:rPr>
              <a:t>Hy	</a:t>
            </a:r>
            <a:r>
              <a:rPr sz="1450" spc="40" dirty="0">
                <a:latin typeface="Arial"/>
                <a:cs typeface="Arial"/>
              </a:rPr>
              <a:t>p</a:t>
            </a:r>
            <a:r>
              <a:rPr sz="1450" spc="130" dirty="0">
                <a:latin typeface="Arial"/>
                <a:cs typeface="Arial"/>
              </a:rPr>
              <a:t> </a:t>
            </a:r>
            <a:r>
              <a:rPr sz="1650" spc="40" dirty="0">
                <a:latin typeface="Times New Roman"/>
                <a:cs typeface="Times New Roman"/>
              </a:rPr>
              <a:t>ove	</a:t>
            </a:r>
            <a:r>
              <a:rPr sz="1450" spc="20" dirty="0">
                <a:latin typeface="Arial"/>
                <a:cs typeface="Arial"/>
              </a:rPr>
              <a:t>nti </a:t>
            </a:r>
            <a:r>
              <a:rPr sz="1450" spc="-215" dirty="0">
                <a:latin typeface="Times New Roman"/>
                <a:cs typeface="Times New Roman"/>
              </a:rPr>
              <a:t>I </a:t>
            </a:r>
            <a:r>
              <a:rPr sz="1450" spc="330" dirty="0">
                <a:latin typeface="Arial"/>
                <a:cs typeface="Arial"/>
              </a:rPr>
              <a:t>atio</a:t>
            </a:r>
            <a:r>
              <a:rPr sz="1450" spc="-55" dirty="0">
                <a:latin typeface="Arial"/>
                <a:cs typeface="Arial"/>
              </a:rPr>
              <a:t> </a:t>
            </a:r>
            <a:r>
              <a:rPr sz="1650" spc="470" dirty="0">
                <a:latin typeface="Times New Roman"/>
                <a:cs typeface="Times New Roman"/>
              </a:rPr>
              <a:t>n</a:t>
            </a:r>
            <a:endParaRPr sz="1650" dirty="0">
              <a:latin typeface="Times New Roman"/>
              <a:cs typeface="Times New Roman"/>
            </a:endParaRPr>
          </a:p>
          <a:p>
            <a:pPr marL="209550">
              <a:lnSpc>
                <a:spcPts val="1705"/>
              </a:lnSpc>
            </a:pPr>
            <a:r>
              <a:rPr sz="1450" spc="420" dirty="0">
                <a:latin typeface="Arial"/>
                <a:cs typeface="Arial"/>
              </a:rPr>
              <a:t>Apnea </a:t>
            </a:r>
            <a:r>
              <a:rPr sz="1450" spc="330" dirty="0">
                <a:latin typeface="Arial"/>
                <a:cs typeface="Arial"/>
              </a:rPr>
              <a:t>(cells </a:t>
            </a:r>
            <a:r>
              <a:rPr sz="1450" spc="425" dirty="0">
                <a:latin typeface="Arial"/>
                <a:cs typeface="Arial"/>
              </a:rPr>
              <a:t>cannot </a:t>
            </a:r>
            <a:r>
              <a:rPr sz="1450" spc="330" dirty="0">
                <a:latin typeface="Arial"/>
                <a:cs typeface="Arial"/>
              </a:rPr>
              <a:t>take </a:t>
            </a:r>
            <a:r>
              <a:rPr sz="1450" spc="390" dirty="0">
                <a:latin typeface="Arial"/>
                <a:cs typeface="Arial"/>
              </a:rPr>
              <a:t>up</a:t>
            </a:r>
            <a:r>
              <a:rPr sz="1450" spc="645" dirty="0">
                <a:latin typeface="Arial"/>
                <a:cs typeface="Arial"/>
              </a:rPr>
              <a:t> </a:t>
            </a:r>
            <a:r>
              <a:rPr sz="1450" spc="405" dirty="0">
                <a:latin typeface="Arial"/>
                <a:cs typeface="Arial"/>
              </a:rPr>
              <a:t>oxygen)</a:t>
            </a:r>
            <a:endParaRPr sz="1450" dirty="0">
              <a:latin typeface="Arial"/>
              <a:cs typeface="Arial"/>
            </a:endParaRPr>
          </a:p>
        </p:txBody>
      </p:sp>
      <p:sp>
        <p:nvSpPr>
          <p:cNvPr id="18" name="object 18"/>
          <p:cNvSpPr txBox="1"/>
          <p:nvPr/>
        </p:nvSpPr>
        <p:spPr>
          <a:xfrm>
            <a:off x="359464" y="4850123"/>
            <a:ext cx="1955164" cy="235962"/>
          </a:xfrm>
          <a:prstGeom prst="rect">
            <a:avLst/>
          </a:prstGeom>
        </p:spPr>
        <p:txBody>
          <a:bodyPr vert="horz" wrap="square" lIns="0" tIns="12700" rIns="0" bIns="0" rtlCol="0">
            <a:spAutoFit/>
          </a:bodyPr>
          <a:lstStyle/>
          <a:p>
            <a:pPr marL="12700">
              <a:lnSpc>
                <a:spcPct val="100000"/>
              </a:lnSpc>
              <a:spcBef>
                <a:spcPts val="100"/>
              </a:spcBef>
            </a:pPr>
            <a:r>
              <a:rPr sz="1450" spc="385" dirty="0">
                <a:latin typeface="Arial"/>
                <a:cs typeface="Arial"/>
              </a:rPr>
              <a:t>Cardiovascular</a:t>
            </a:r>
            <a:endParaRPr sz="1450" dirty="0">
              <a:latin typeface="Arial"/>
              <a:cs typeface="Arial"/>
            </a:endParaRPr>
          </a:p>
        </p:txBody>
      </p:sp>
      <p:sp>
        <p:nvSpPr>
          <p:cNvPr id="19" name="object 19"/>
          <p:cNvSpPr txBox="1"/>
          <p:nvPr/>
        </p:nvSpPr>
        <p:spPr>
          <a:xfrm>
            <a:off x="3743833" y="4850123"/>
            <a:ext cx="1764664" cy="664210"/>
          </a:xfrm>
          <a:prstGeom prst="rect">
            <a:avLst/>
          </a:prstGeom>
        </p:spPr>
        <p:txBody>
          <a:bodyPr vert="horz" wrap="square" lIns="0" tIns="12700" rIns="0" bIns="0" rtlCol="0">
            <a:spAutoFit/>
          </a:bodyPr>
          <a:lstStyle/>
          <a:p>
            <a:pPr marL="12700">
              <a:lnSpc>
                <a:spcPts val="1710"/>
              </a:lnSpc>
              <a:spcBef>
                <a:spcPts val="100"/>
              </a:spcBef>
            </a:pPr>
            <a:r>
              <a:rPr sz="1450" spc="335" dirty="0">
                <a:latin typeface="Arial"/>
                <a:cs typeface="Arial"/>
              </a:rPr>
              <a:t>Early</a:t>
            </a:r>
            <a:endParaRPr sz="1450" dirty="0">
              <a:latin typeface="Arial"/>
              <a:cs typeface="Arial"/>
            </a:endParaRPr>
          </a:p>
          <a:p>
            <a:pPr marL="217804">
              <a:lnSpc>
                <a:spcPts val="1670"/>
              </a:lnSpc>
            </a:pPr>
            <a:r>
              <a:rPr sz="1450" spc="375" dirty="0">
                <a:latin typeface="Arial"/>
                <a:cs typeface="Arial"/>
              </a:rPr>
              <a:t>Tachycardia</a:t>
            </a:r>
            <a:endParaRPr sz="1450" dirty="0">
              <a:latin typeface="Arial"/>
              <a:cs typeface="Arial"/>
            </a:endParaRPr>
          </a:p>
          <a:p>
            <a:pPr marL="26034">
              <a:lnSpc>
                <a:spcPts val="1639"/>
              </a:lnSpc>
            </a:pPr>
            <a:r>
              <a:rPr sz="1400" spc="375" dirty="0">
                <a:latin typeface="Arial"/>
                <a:cs typeface="Arial"/>
              </a:rPr>
              <a:t>Late</a:t>
            </a:r>
            <a:endParaRPr sz="1400" dirty="0">
              <a:latin typeface="Arial"/>
              <a:cs typeface="Arial"/>
            </a:endParaRPr>
          </a:p>
        </p:txBody>
      </p:sp>
      <p:sp>
        <p:nvSpPr>
          <p:cNvPr id="20" name="object 20"/>
          <p:cNvSpPr txBox="1"/>
          <p:nvPr/>
        </p:nvSpPr>
        <p:spPr>
          <a:xfrm>
            <a:off x="3952853" y="5482181"/>
            <a:ext cx="3746500" cy="1086485"/>
          </a:xfrm>
          <a:prstGeom prst="rect">
            <a:avLst/>
          </a:prstGeom>
        </p:spPr>
        <p:txBody>
          <a:bodyPr vert="horz" wrap="square" lIns="0" tIns="12700" rIns="0" bIns="0" rtlCol="0">
            <a:spAutoFit/>
          </a:bodyPr>
          <a:lstStyle/>
          <a:p>
            <a:pPr marL="28575">
              <a:lnSpc>
                <a:spcPts val="1700"/>
              </a:lnSpc>
              <a:spcBef>
                <a:spcPts val="100"/>
              </a:spcBef>
              <a:tabLst>
                <a:tab pos="367030" algn="l"/>
              </a:tabLst>
            </a:pPr>
            <a:r>
              <a:rPr sz="1450" spc="-170" dirty="0">
                <a:latin typeface="Arial"/>
                <a:cs typeface="Arial"/>
              </a:rPr>
              <a:t>Hy	</a:t>
            </a:r>
            <a:r>
              <a:rPr sz="1450" spc="40" dirty="0">
                <a:latin typeface="Arial"/>
                <a:cs typeface="Arial"/>
              </a:rPr>
              <a:t>p</a:t>
            </a:r>
            <a:r>
              <a:rPr sz="1450" spc="135" dirty="0">
                <a:latin typeface="Arial"/>
                <a:cs typeface="Arial"/>
              </a:rPr>
              <a:t> </a:t>
            </a:r>
            <a:r>
              <a:rPr sz="1450" spc="40" dirty="0">
                <a:latin typeface="Arial"/>
                <a:cs typeface="Arial"/>
              </a:rPr>
              <a:t>o</a:t>
            </a:r>
            <a:r>
              <a:rPr sz="1450" spc="-125" dirty="0">
                <a:latin typeface="Arial"/>
                <a:cs typeface="Arial"/>
              </a:rPr>
              <a:t> </a:t>
            </a:r>
            <a:r>
              <a:rPr sz="1450" spc="20" dirty="0">
                <a:latin typeface="Arial"/>
                <a:cs typeface="Arial"/>
              </a:rPr>
              <a:t>t</a:t>
            </a:r>
            <a:r>
              <a:rPr sz="1450" dirty="0">
                <a:latin typeface="Arial"/>
                <a:cs typeface="Arial"/>
              </a:rPr>
              <a:t> </a:t>
            </a:r>
            <a:r>
              <a:rPr sz="1450" spc="40" dirty="0">
                <a:latin typeface="Arial"/>
                <a:cs typeface="Arial"/>
              </a:rPr>
              <a:t>e</a:t>
            </a:r>
            <a:r>
              <a:rPr sz="1450" spc="-70" dirty="0">
                <a:latin typeface="Arial"/>
                <a:cs typeface="Arial"/>
              </a:rPr>
              <a:t> </a:t>
            </a:r>
            <a:r>
              <a:rPr sz="1450" spc="40" dirty="0">
                <a:latin typeface="Arial"/>
                <a:cs typeface="Arial"/>
              </a:rPr>
              <a:t>n</a:t>
            </a:r>
            <a:r>
              <a:rPr sz="1450" spc="25" dirty="0">
                <a:latin typeface="Arial"/>
                <a:cs typeface="Arial"/>
              </a:rPr>
              <a:t> </a:t>
            </a:r>
            <a:r>
              <a:rPr sz="1450" spc="35" dirty="0">
                <a:latin typeface="Arial"/>
                <a:cs typeface="Arial"/>
              </a:rPr>
              <a:t>s</a:t>
            </a:r>
            <a:r>
              <a:rPr sz="1450" dirty="0">
                <a:latin typeface="Arial"/>
                <a:cs typeface="Arial"/>
              </a:rPr>
              <a:t> </a:t>
            </a:r>
            <a:r>
              <a:rPr sz="1450" spc="15" dirty="0">
                <a:latin typeface="Arial"/>
                <a:cs typeface="Arial"/>
              </a:rPr>
              <a:t>i</a:t>
            </a:r>
            <a:r>
              <a:rPr sz="1450" spc="-145" dirty="0">
                <a:latin typeface="Arial"/>
                <a:cs typeface="Arial"/>
              </a:rPr>
              <a:t> </a:t>
            </a:r>
            <a:r>
              <a:rPr sz="1450" spc="40" dirty="0">
                <a:latin typeface="Arial"/>
                <a:cs typeface="Arial"/>
              </a:rPr>
              <a:t>o</a:t>
            </a:r>
            <a:r>
              <a:rPr sz="1450" spc="20" dirty="0">
                <a:latin typeface="Arial"/>
                <a:cs typeface="Arial"/>
              </a:rPr>
              <a:t> </a:t>
            </a:r>
            <a:r>
              <a:rPr sz="1450" spc="40" dirty="0">
                <a:latin typeface="Arial"/>
                <a:cs typeface="Arial"/>
              </a:rPr>
              <a:t>n</a:t>
            </a:r>
            <a:endParaRPr sz="1450" dirty="0">
              <a:latin typeface="Arial"/>
              <a:cs typeface="Arial"/>
            </a:endParaRPr>
          </a:p>
          <a:p>
            <a:pPr marL="12700" marR="5080" indent="6985">
              <a:lnSpc>
                <a:spcPct val="94900"/>
              </a:lnSpc>
              <a:spcBef>
                <a:spcPts val="50"/>
              </a:spcBef>
              <a:tabLst>
                <a:tab pos="537845" algn="l"/>
              </a:tabLst>
            </a:pPr>
            <a:r>
              <a:rPr sz="1450" spc="40" dirty="0">
                <a:latin typeface="Arial"/>
                <a:cs typeface="Arial"/>
              </a:rPr>
              <a:t>Sup	</a:t>
            </a:r>
            <a:r>
              <a:rPr sz="1450" spc="375" dirty="0">
                <a:latin typeface="Arial"/>
                <a:cs typeface="Arial"/>
              </a:rPr>
              <a:t>raventricular</a:t>
            </a:r>
            <a:r>
              <a:rPr sz="1450" spc="110" dirty="0">
                <a:latin typeface="Arial"/>
                <a:cs typeface="Arial"/>
              </a:rPr>
              <a:t> </a:t>
            </a:r>
            <a:r>
              <a:rPr sz="1450" spc="385" dirty="0">
                <a:latin typeface="Arial"/>
                <a:cs typeface="Arial"/>
              </a:rPr>
              <a:t>tachycardia  </a:t>
            </a:r>
            <a:r>
              <a:rPr sz="1450" spc="370" dirty="0">
                <a:latin typeface="Arial"/>
                <a:cs typeface="Arial"/>
              </a:rPr>
              <a:t>Atrioventricu </a:t>
            </a:r>
            <a:r>
              <a:rPr sz="1450" spc="325" dirty="0">
                <a:latin typeface="Arial"/>
                <a:cs typeface="Arial"/>
              </a:rPr>
              <a:t>lar </a:t>
            </a:r>
            <a:r>
              <a:rPr sz="1450" spc="390" dirty="0">
                <a:latin typeface="Arial"/>
                <a:cs typeface="Arial"/>
              </a:rPr>
              <a:t>blocks  </a:t>
            </a:r>
            <a:r>
              <a:rPr sz="1450" spc="360" dirty="0">
                <a:latin typeface="Arial"/>
                <a:cs typeface="Arial"/>
              </a:rPr>
              <a:t>Ventricular </a:t>
            </a:r>
            <a:r>
              <a:rPr sz="1450" spc="290" dirty="0">
                <a:latin typeface="Arial"/>
                <a:cs typeface="Arial"/>
              </a:rPr>
              <a:t>fib </a:t>
            </a:r>
            <a:r>
              <a:rPr sz="1450" spc="235" dirty="0">
                <a:latin typeface="Arial"/>
                <a:cs typeface="Arial"/>
              </a:rPr>
              <a:t>riIlati </a:t>
            </a:r>
            <a:r>
              <a:rPr sz="1450" spc="459" dirty="0">
                <a:latin typeface="Arial"/>
                <a:cs typeface="Arial"/>
              </a:rPr>
              <a:t>on  </a:t>
            </a:r>
            <a:r>
              <a:rPr sz="1450" spc="375" dirty="0">
                <a:latin typeface="Arial"/>
                <a:cs typeface="Arial"/>
              </a:rPr>
              <a:t>Asystole</a:t>
            </a:r>
            <a:endParaRPr sz="1450" dirty="0">
              <a:latin typeface="Arial"/>
              <a:cs typeface="Arial"/>
            </a:endParaRPr>
          </a:p>
        </p:txBody>
      </p:sp>
    </p:spTree>
    <p:extLst>
      <p:ext uri="{BB962C8B-B14F-4D97-AF65-F5344CB8AC3E}">
        <p14:creationId xmlns:p14="http://schemas.microsoft.com/office/powerpoint/2010/main" val="70291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8568" y="270466"/>
            <a:ext cx="4805045" cy="447558"/>
          </a:xfrm>
          <a:prstGeom prst="rect">
            <a:avLst/>
          </a:prstGeom>
        </p:spPr>
        <p:txBody>
          <a:bodyPr vert="horz" wrap="square" lIns="0" tIns="16510" rIns="0" bIns="0" rtlCol="0">
            <a:spAutoFit/>
          </a:bodyPr>
          <a:lstStyle/>
          <a:p>
            <a:pPr marL="12700">
              <a:lnSpc>
                <a:spcPct val="100000"/>
              </a:lnSpc>
              <a:spcBef>
                <a:spcPts val="130"/>
              </a:spcBef>
            </a:pPr>
            <a:r>
              <a:rPr sz="2800" spc="25" dirty="0"/>
              <a:t>Laboratory</a:t>
            </a:r>
            <a:r>
              <a:rPr sz="2800" spc="-254" dirty="0"/>
              <a:t> </a:t>
            </a:r>
            <a:r>
              <a:rPr sz="2800" spc="10" dirty="0"/>
              <a:t>evaluation</a:t>
            </a:r>
            <a:endParaRPr sz="2800"/>
          </a:p>
        </p:txBody>
      </p:sp>
      <p:sp>
        <p:nvSpPr>
          <p:cNvPr id="3" name="object 3"/>
          <p:cNvSpPr txBox="1"/>
          <p:nvPr/>
        </p:nvSpPr>
        <p:spPr>
          <a:xfrm>
            <a:off x="585152" y="931989"/>
            <a:ext cx="10827385" cy="4300855"/>
          </a:xfrm>
          <a:prstGeom prst="rect">
            <a:avLst/>
          </a:prstGeom>
        </p:spPr>
        <p:txBody>
          <a:bodyPr vert="horz" wrap="square" lIns="0" tIns="88900" rIns="0" bIns="0" rtlCol="0">
            <a:spAutoFit/>
          </a:bodyPr>
          <a:lstStyle/>
          <a:p>
            <a:pPr marL="12700">
              <a:lnSpc>
                <a:spcPct val="100000"/>
              </a:lnSpc>
              <a:spcBef>
                <a:spcPts val="700"/>
              </a:spcBef>
            </a:pPr>
            <a:r>
              <a:rPr sz="1500" spc="-5" dirty="0">
                <a:latin typeface="Garamond"/>
                <a:cs typeface="Garamond"/>
              </a:rPr>
              <a:t>Specific </a:t>
            </a:r>
            <a:r>
              <a:rPr sz="1500" spc="-10" dirty="0">
                <a:latin typeface="Garamond"/>
                <a:cs typeface="Garamond"/>
              </a:rPr>
              <a:t>testing-specific </a:t>
            </a:r>
            <a:r>
              <a:rPr sz="1500" spc="-5" dirty="0">
                <a:latin typeface="Garamond"/>
                <a:cs typeface="Garamond"/>
              </a:rPr>
              <a:t>testing </a:t>
            </a:r>
            <a:r>
              <a:rPr sz="1500" spc="15" dirty="0">
                <a:latin typeface="Garamond"/>
                <a:cs typeface="Garamond"/>
              </a:rPr>
              <a:t>in </a:t>
            </a:r>
            <a:r>
              <a:rPr sz="1500" spc="-20" dirty="0">
                <a:latin typeface="Garamond"/>
                <a:cs typeface="Garamond"/>
              </a:rPr>
              <a:t>cases </a:t>
            </a:r>
            <a:r>
              <a:rPr sz="1500" spc="-10" dirty="0">
                <a:latin typeface="Garamond"/>
                <a:cs typeface="Garamond"/>
              </a:rPr>
              <a:t>of </a:t>
            </a:r>
            <a:r>
              <a:rPr sz="1500" spc="-5" dirty="0">
                <a:latin typeface="Garamond"/>
                <a:cs typeface="Garamond"/>
              </a:rPr>
              <a:t>potential </a:t>
            </a:r>
            <a:r>
              <a:rPr sz="1500" spc="-10" dirty="0">
                <a:latin typeface="Garamond"/>
                <a:cs typeface="Garamond"/>
              </a:rPr>
              <a:t>cyanide </a:t>
            </a:r>
            <a:r>
              <a:rPr sz="1500" spc="-5" dirty="0">
                <a:latin typeface="Garamond"/>
                <a:cs typeface="Garamond"/>
              </a:rPr>
              <a:t>poisoning should also </a:t>
            </a:r>
            <a:r>
              <a:rPr sz="1500" dirty="0">
                <a:latin typeface="Garamond"/>
                <a:cs typeface="Garamond"/>
              </a:rPr>
              <a:t>include </a:t>
            </a:r>
            <a:r>
              <a:rPr sz="1500" spc="-5" dirty="0">
                <a:latin typeface="Garamond"/>
                <a:cs typeface="Garamond"/>
              </a:rPr>
              <a:t>the</a:t>
            </a:r>
            <a:r>
              <a:rPr sz="1500" spc="50" dirty="0">
                <a:latin typeface="Garamond"/>
                <a:cs typeface="Garamond"/>
              </a:rPr>
              <a:t> </a:t>
            </a:r>
            <a:r>
              <a:rPr sz="1500" spc="-5" dirty="0">
                <a:latin typeface="Garamond"/>
                <a:cs typeface="Garamond"/>
              </a:rPr>
              <a:t>following;</a:t>
            </a:r>
            <a:endParaRPr sz="1500" dirty="0">
              <a:latin typeface="Garamond"/>
              <a:cs typeface="Garamond"/>
            </a:endParaRPr>
          </a:p>
          <a:p>
            <a:pPr marL="12700">
              <a:lnSpc>
                <a:spcPct val="100000"/>
              </a:lnSpc>
              <a:spcBef>
                <a:spcPts val="600"/>
              </a:spcBef>
            </a:pPr>
            <a:r>
              <a:rPr sz="1500" spc="-5" dirty="0">
                <a:latin typeface="Garamond"/>
                <a:cs typeface="Garamond"/>
              </a:rPr>
              <a:t>Basic </a:t>
            </a:r>
            <a:r>
              <a:rPr sz="1500" spc="-15" dirty="0">
                <a:latin typeface="Garamond"/>
                <a:cs typeface="Garamond"/>
              </a:rPr>
              <a:t>chemistries(eg,na+,cl-,k+,hco3-)and </a:t>
            </a:r>
            <a:r>
              <a:rPr sz="1500" dirty="0">
                <a:latin typeface="Garamond"/>
                <a:cs typeface="Garamond"/>
              </a:rPr>
              <a:t>arterial </a:t>
            </a:r>
            <a:r>
              <a:rPr sz="1500" spc="-5" dirty="0">
                <a:latin typeface="Garamond"/>
                <a:cs typeface="Garamond"/>
              </a:rPr>
              <a:t>blood gas </a:t>
            </a:r>
            <a:r>
              <a:rPr sz="1500" spc="5" dirty="0">
                <a:latin typeface="Garamond"/>
                <a:cs typeface="Garamond"/>
              </a:rPr>
              <a:t>to </a:t>
            </a:r>
            <a:r>
              <a:rPr sz="1500" spc="-20" dirty="0">
                <a:latin typeface="Garamond"/>
                <a:cs typeface="Garamond"/>
              </a:rPr>
              <a:t>assess for </a:t>
            </a:r>
            <a:r>
              <a:rPr sz="1500" spc="-5" dirty="0">
                <a:latin typeface="Garamond"/>
                <a:cs typeface="Garamond"/>
              </a:rPr>
              <a:t>anion gap metabolic acidosis </a:t>
            </a:r>
            <a:r>
              <a:rPr sz="1500" spc="15" dirty="0">
                <a:latin typeface="Garamond"/>
                <a:cs typeface="Garamond"/>
              </a:rPr>
              <a:t>(high </a:t>
            </a:r>
            <a:r>
              <a:rPr sz="1500" spc="-5" dirty="0">
                <a:latin typeface="Garamond"/>
                <a:cs typeface="Garamond"/>
              </a:rPr>
              <a:t>anion gap metabolic</a:t>
            </a:r>
            <a:r>
              <a:rPr sz="1500" spc="5" dirty="0">
                <a:latin typeface="Garamond"/>
                <a:cs typeface="Garamond"/>
              </a:rPr>
              <a:t> </a:t>
            </a:r>
            <a:r>
              <a:rPr sz="1500" spc="-10" dirty="0">
                <a:latin typeface="Garamond"/>
                <a:cs typeface="Garamond"/>
              </a:rPr>
              <a:t>acidosis)</a:t>
            </a:r>
            <a:endParaRPr sz="1500" dirty="0">
              <a:latin typeface="Garamond"/>
              <a:cs typeface="Garamond"/>
            </a:endParaRPr>
          </a:p>
          <a:p>
            <a:pPr marL="12700">
              <a:lnSpc>
                <a:spcPts val="1650"/>
              </a:lnSpc>
              <a:spcBef>
                <a:spcPts val="610"/>
              </a:spcBef>
            </a:pPr>
            <a:r>
              <a:rPr sz="1500" spc="20" dirty="0">
                <a:latin typeface="Garamond"/>
                <a:cs typeface="Garamond"/>
              </a:rPr>
              <a:t>Serum </a:t>
            </a:r>
            <a:r>
              <a:rPr sz="1500" dirty="0">
                <a:latin typeface="Garamond"/>
                <a:cs typeface="Garamond"/>
              </a:rPr>
              <a:t>lactate </a:t>
            </a:r>
            <a:r>
              <a:rPr sz="1500" spc="-5" dirty="0">
                <a:latin typeface="Garamond"/>
                <a:cs typeface="Garamond"/>
              </a:rPr>
              <a:t>concentration </a:t>
            </a:r>
            <a:r>
              <a:rPr sz="1500" spc="5" dirty="0">
                <a:latin typeface="Garamond"/>
                <a:cs typeface="Garamond"/>
              </a:rPr>
              <a:t>to confirm </a:t>
            </a:r>
            <a:r>
              <a:rPr sz="1500" spc="-10" dirty="0">
                <a:latin typeface="Garamond"/>
                <a:cs typeface="Garamond"/>
              </a:rPr>
              <a:t>hyperlactatemia(lactate </a:t>
            </a:r>
            <a:r>
              <a:rPr sz="1500" spc="-10" dirty="0">
                <a:solidFill>
                  <a:srgbClr val="FF0000"/>
                </a:solidFill>
                <a:latin typeface="Garamond"/>
                <a:cs typeface="Garamond"/>
              </a:rPr>
              <a:t>concentration </a:t>
            </a:r>
            <a:r>
              <a:rPr sz="1500" spc="-10" dirty="0">
                <a:solidFill>
                  <a:srgbClr val="252525"/>
                </a:solidFill>
                <a:latin typeface="Garamond"/>
                <a:cs typeface="Garamond"/>
              </a:rPr>
              <a:t>o</a:t>
            </a:r>
            <a:r>
              <a:rPr sz="1500" spc="-10" dirty="0">
                <a:solidFill>
                  <a:srgbClr val="FF0000"/>
                </a:solidFill>
                <a:latin typeface="Garamond"/>
                <a:cs typeface="Garamond"/>
              </a:rPr>
              <a:t>f </a:t>
            </a:r>
            <a:r>
              <a:rPr sz="1500" dirty="0">
                <a:solidFill>
                  <a:srgbClr val="FF0000"/>
                </a:solidFill>
                <a:latin typeface="Times New Roman"/>
                <a:cs typeface="Times New Roman"/>
              </a:rPr>
              <a:t>8 </a:t>
            </a:r>
            <a:r>
              <a:rPr sz="1500" spc="-10" dirty="0">
                <a:solidFill>
                  <a:srgbClr val="FF0000"/>
                </a:solidFill>
                <a:latin typeface="Garamond"/>
                <a:cs typeface="Garamond"/>
              </a:rPr>
              <a:t>mmol/l or greater </a:t>
            </a:r>
            <a:r>
              <a:rPr sz="1500" spc="-20" dirty="0">
                <a:solidFill>
                  <a:srgbClr val="FF0000"/>
                </a:solidFill>
                <a:latin typeface="Garamond"/>
                <a:cs typeface="Garamond"/>
              </a:rPr>
              <a:t>have been </a:t>
            </a:r>
            <a:r>
              <a:rPr sz="1500" spc="-15" dirty="0">
                <a:solidFill>
                  <a:srgbClr val="FF0000"/>
                </a:solidFill>
                <a:latin typeface="Garamond"/>
                <a:cs typeface="Garamond"/>
              </a:rPr>
              <a:t>shown </a:t>
            </a:r>
            <a:r>
              <a:rPr sz="1500" spc="5" dirty="0">
                <a:solidFill>
                  <a:srgbClr val="FF0000"/>
                </a:solidFill>
                <a:latin typeface="Garamond"/>
                <a:cs typeface="Garamond"/>
              </a:rPr>
              <a:t>to </a:t>
            </a:r>
            <a:r>
              <a:rPr sz="1500" spc="-10" dirty="0">
                <a:solidFill>
                  <a:srgbClr val="FF0000"/>
                </a:solidFill>
                <a:latin typeface="Garamond"/>
                <a:cs typeface="Garamond"/>
              </a:rPr>
              <a:t>be </a:t>
            </a:r>
            <a:r>
              <a:rPr sz="1500" spc="-15" dirty="0">
                <a:solidFill>
                  <a:srgbClr val="FF0000"/>
                </a:solidFill>
                <a:latin typeface="Garamond"/>
                <a:cs typeface="Garamond"/>
              </a:rPr>
              <a:t>both94%</a:t>
            </a:r>
            <a:r>
              <a:rPr sz="1500" spc="80" dirty="0">
                <a:solidFill>
                  <a:srgbClr val="FF0000"/>
                </a:solidFill>
                <a:latin typeface="Garamond"/>
                <a:cs typeface="Garamond"/>
              </a:rPr>
              <a:t> </a:t>
            </a:r>
            <a:r>
              <a:rPr sz="1500" spc="-10" dirty="0">
                <a:solidFill>
                  <a:srgbClr val="FF0000"/>
                </a:solidFill>
                <a:latin typeface="Garamond"/>
                <a:cs typeface="Garamond"/>
              </a:rPr>
              <a:t>sensitive</a:t>
            </a:r>
            <a:endParaRPr sz="1500" dirty="0">
              <a:latin typeface="Garamond"/>
              <a:cs typeface="Garamond"/>
            </a:endParaRPr>
          </a:p>
          <a:p>
            <a:pPr marL="12700">
              <a:lnSpc>
                <a:spcPts val="1650"/>
              </a:lnSpc>
            </a:pPr>
            <a:r>
              <a:rPr sz="1500" spc="-15" dirty="0">
                <a:solidFill>
                  <a:srgbClr val="FF0000"/>
                </a:solidFill>
                <a:latin typeface="Garamond"/>
                <a:cs typeface="Garamond"/>
              </a:rPr>
              <a:t>and70% </a:t>
            </a:r>
            <a:r>
              <a:rPr sz="1500" spc="-10" dirty="0">
                <a:solidFill>
                  <a:srgbClr val="FF0000"/>
                </a:solidFill>
                <a:latin typeface="Garamond"/>
                <a:cs typeface="Garamond"/>
              </a:rPr>
              <a:t>specific </a:t>
            </a:r>
            <a:r>
              <a:rPr sz="1500" spc="-20" dirty="0">
                <a:solidFill>
                  <a:srgbClr val="FF0000"/>
                </a:solidFill>
                <a:latin typeface="Garamond"/>
                <a:cs typeface="Garamond"/>
              </a:rPr>
              <a:t>for </a:t>
            </a:r>
            <a:r>
              <a:rPr sz="1500" spc="-10" dirty="0">
                <a:solidFill>
                  <a:srgbClr val="FF0000"/>
                </a:solidFill>
                <a:latin typeface="Garamond"/>
                <a:cs typeface="Garamond"/>
              </a:rPr>
              <a:t>cyanide </a:t>
            </a:r>
            <a:r>
              <a:rPr sz="1500" spc="-5" dirty="0">
                <a:solidFill>
                  <a:srgbClr val="FF0000"/>
                </a:solidFill>
                <a:latin typeface="Garamond"/>
                <a:cs typeface="Garamond"/>
              </a:rPr>
              <a:t>poisoning </a:t>
            </a:r>
            <a:r>
              <a:rPr sz="1500" spc="15" dirty="0">
                <a:solidFill>
                  <a:srgbClr val="FF0000"/>
                </a:solidFill>
                <a:latin typeface="Garamond"/>
                <a:cs typeface="Garamond"/>
              </a:rPr>
              <a:t>in </a:t>
            </a:r>
            <a:r>
              <a:rPr sz="1500" spc="-20" dirty="0">
                <a:solidFill>
                  <a:srgbClr val="FF0000"/>
                </a:solidFill>
                <a:latin typeface="Garamond"/>
                <a:cs typeface="Garamond"/>
              </a:rPr>
              <a:t>smoke </a:t>
            </a:r>
            <a:r>
              <a:rPr sz="1500" dirty="0">
                <a:solidFill>
                  <a:srgbClr val="FF0000"/>
                </a:solidFill>
                <a:latin typeface="Garamond"/>
                <a:cs typeface="Garamond"/>
              </a:rPr>
              <a:t>inhalational</a:t>
            </a:r>
            <a:r>
              <a:rPr sz="1500" spc="-40" dirty="0">
                <a:solidFill>
                  <a:srgbClr val="FF0000"/>
                </a:solidFill>
                <a:latin typeface="Garamond"/>
                <a:cs typeface="Garamond"/>
              </a:rPr>
              <a:t> </a:t>
            </a:r>
            <a:r>
              <a:rPr sz="1500" spc="-5" dirty="0">
                <a:solidFill>
                  <a:srgbClr val="FF0000"/>
                </a:solidFill>
                <a:latin typeface="Garamond"/>
                <a:cs typeface="Garamond"/>
              </a:rPr>
              <a:t>victim)</a:t>
            </a:r>
            <a:endParaRPr sz="1500" dirty="0">
              <a:latin typeface="Garamond"/>
              <a:cs typeface="Garamond"/>
            </a:endParaRPr>
          </a:p>
          <a:p>
            <a:pPr marL="12700">
              <a:lnSpc>
                <a:spcPts val="1614"/>
              </a:lnSpc>
              <a:spcBef>
                <a:spcPts val="600"/>
              </a:spcBef>
            </a:pPr>
            <a:r>
              <a:rPr sz="1500" dirty="0">
                <a:latin typeface="Garamond"/>
                <a:cs typeface="Garamond"/>
              </a:rPr>
              <a:t>Central </a:t>
            </a:r>
            <a:r>
              <a:rPr sz="1500" spc="-15" dirty="0">
                <a:latin typeface="Garamond"/>
                <a:cs typeface="Garamond"/>
              </a:rPr>
              <a:t>venous </a:t>
            </a:r>
            <a:r>
              <a:rPr sz="1500" spc="-5" dirty="0">
                <a:latin typeface="Garamond"/>
                <a:cs typeface="Garamond"/>
              </a:rPr>
              <a:t>blood gas </a:t>
            </a:r>
            <a:r>
              <a:rPr sz="1500" dirty="0">
                <a:latin typeface="Garamond"/>
                <a:cs typeface="Garamond"/>
              </a:rPr>
              <a:t>,if </a:t>
            </a:r>
            <a:r>
              <a:rPr sz="1500" spc="-10" dirty="0">
                <a:latin typeface="Garamond"/>
                <a:cs typeface="Garamond"/>
              </a:rPr>
              <a:t>possible,to </a:t>
            </a:r>
            <a:r>
              <a:rPr sz="1500" spc="-20" dirty="0">
                <a:latin typeface="Garamond"/>
                <a:cs typeface="Garamond"/>
              </a:rPr>
              <a:t>assess </a:t>
            </a:r>
            <a:r>
              <a:rPr sz="1500" spc="-10" dirty="0">
                <a:latin typeface="Garamond"/>
                <a:cs typeface="Garamond"/>
              </a:rPr>
              <a:t>venous-arterial </a:t>
            </a:r>
            <a:r>
              <a:rPr sz="1500" spc="5" dirty="0">
                <a:latin typeface="Garamond"/>
                <a:cs typeface="Garamond"/>
              </a:rPr>
              <a:t>PO2 </a:t>
            </a:r>
            <a:r>
              <a:rPr sz="1500" dirty="0">
                <a:latin typeface="Garamond"/>
                <a:cs typeface="Garamond"/>
              </a:rPr>
              <a:t>gradient(a </a:t>
            </a:r>
            <a:r>
              <a:rPr sz="1500" dirty="0">
                <a:solidFill>
                  <a:srgbClr val="FF0000"/>
                </a:solidFill>
                <a:latin typeface="Garamond"/>
                <a:cs typeface="Garamond"/>
              </a:rPr>
              <a:t>narrowing </a:t>
            </a:r>
            <a:r>
              <a:rPr sz="1500" spc="-10" dirty="0">
                <a:solidFill>
                  <a:srgbClr val="FF0000"/>
                </a:solidFill>
                <a:latin typeface="Garamond"/>
                <a:cs typeface="Garamond"/>
              </a:rPr>
              <a:t>of </a:t>
            </a:r>
            <a:r>
              <a:rPr sz="1500" spc="-5" dirty="0">
                <a:solidFill>
                  <a:srgbClr val="FF0000"/>
                </a:solidFill>
                <a:latin typeface="Garamond"/>
                <a:cs typeface="Garamond"/>
              </a:rPr>
              <a:t>the </a:t>
            </a:r>
            <a:r>
              <a:rPr sz="1500" spc="-10" dirty="0">
                <a:solidFill>
                  <a:srgbClr val="FF0000"/>
                </a:solidFill>
                <a:latin typeface="Garamond"/>
                <a:cs typeface="Garamond"/>
              </a:rPr>
              <a:t>venous-arterial po2 </a:t>
            </a:r>
            <a:r>
              <a:rPr sz="1500" spc="-5" dirty="0">
                <a:solidFill>
                  <a:srgbClr val="FF0000"/>
                </a:solidFill>
                <a:latin typeface="Garamond"/>
                <a:cs typeface="Garamond"/>
              </a:rPr>
              <a:t>gradient </a:t>
            </a:r>
            <a:r>
              <a:rPr sz="1500" spc="-15" dirty="0">
                <a:solidFill>
                  <a:srgbClr val="FF0000"/>
                </a:solidFill>
                <a:latin typeface="Garamond"/>
                <a:cs typeface="Garamond"/>
              </a:rPr>
              <a:t>venous</a:t>
            </a:r>
            <a:r>
              <a:rPr sz="1500" spc="280" dirty="0">
                <a:solidFill>
                  <a:srgbClr val="FF0000"/>
                </a:solidFill>
                <a:latin typeface="Garamond"/>
                <a:cs typeface="Garamond"/>
              </a:rPr>
              <a:t> </a:t>
            </a:r>
            <a:r>
              <a:rPr sz="1500" spc="-10" dirty="0">
                <a:solidFill>
                  <a:srgbClr val="FF0000"/>
                </a:solidFill>
                <a:latin typeface="Garamond"/>
                <a:cs typeface="Garamond"/>
              </a:rPr>
              <a:t>hyperoxia</a:t>
            </a:r>
            <a:endParaRPr sz="1500" dirty="0">
              <a:latin typeface="Garamond"/>
              <a:cs typeface="Garamond"/>
            </a:endParaRPr>
          </a:p>
          <a:p>
            <a:pPr marL="12700">
              <a:lnSpc>
                <a:spcPts val="1614"/>
              </a:lnSpc>
              <a:tabLst>
                <a:tab pos="10222230" algn="l"/>
              </a:tabLst>
            </a:pPr>
            <a:r>
              <a:rPr sz="1500" spc="-15" dirty="0">
                <a:solidFill>
                  <a:srgbClr val="FF0000"/>
                </a:solidFill>
                <a:latin typeface="Garamond"/>
                <a:cs typeface="Garamond"/>
              </a:rPr>
              <a:t>may </a:t>
            </a:r>
            <a:r>
              <a:rPr sz="1500" spc="-10" dirty="0">
                <a:solidFill>
                  <a:srgbClr val="FF0000"/>
                </a:solidFill>
                <a:latin typeface="Garamond"/>
                <a:cs typeface="Garamond"/>
              </a:rPr>
              <a:t>be </a:t>
            </a:r>
            <a:r>
              <a:rPr sz="1500" spc="-20" dirty="0">
                <a:solidFill>
                  <a:srgbClr val="FF0000"/>
                </a:solidFill>
                <a:latin typeface="Garamond"/>
                <a:cs typeface="Garamond"/>
              </a:rPr>
              <a:t>see</a:t>
            </a:r>
            <a:r>
              <a:rPr sz="1500" strike="sngStrike" spc="-20" dirty="0">
                <a:solidFill>
                  <a:srgbClr val="FF0000"/>
                </a:solidFill>
                <a:latin typeface="Garamond"/>
                <a:cs typeface="Garamond"/>
              </a:rPr>
              <a:t>n </a:t>
            </a:r>
            <a:r>
              <a:rPr sz="1500" strike="sngStrike" spc="15" dirty="0">
                <a:solidFill>
                  <a:srgbClr val="FF0000"/>
                </a:solidFill>
                <a:latin typeface="Garamond"/>
                <a:cs typeface="Garamond"/>
              </a:rPr>
              <a:t>in </a:t>
            </a:r>
            <a:r>
              <a:rPr sz="1500" strike="sngStrike" dirty="0">
                <a:solidFill>
                  <a:srgbClr val="FF0000"/>
                </a:solidFill>
                <a:latin typeface="Garamond"/>
                <a:cs typeface="Garamond"/>
              </a:rPr>
              <a:t>the </a:t>
            </a:r>
            <a:r>
              <a:rPr sz="1500" strike="sngStrike" spc="-10" dirty="0">
                <a:solidFill>
                  <a:srgbClr val="FF0000"/>
                </a:solidFill>
                <a:latin typeface="Garamond"/>
                <a:cs typeface="Garamond"/>
              </a:rPr>
              <a:t>cyanide </a:t>
            </a:r>
            <a:r>
              <a:rPr sz="1500" strike="sngStrike" spc="-5" dirty="0">
                <a:solidFill>
                  <a:srgbClr val="FF0000"/>
                </a:solidFill>
                <a:latin typeface="Garamond"/>
                <a:cs typeface="Garamond"/>
              </a:rPr>
              <a:t>poisoning</a:t>
            </a:r>
            <a:r>
              <a:rPr sz="1500" strike="sngStrike" spc="120" dirty="0">
                <a:solidFill>
                  <a:srgbClr val="FF0000"/>
                </a:solidFill>
                <a:latin typeface="Garamond"/>
                <a:cs typeface="Garamond"/>
              </a:rPr>
              <a:t> </a:t>
            </a:r>
            <a:r>
              <a:rPr sz="1500" strike="sngStrike" spc="-5" dirty="0">
                <a:solidFill>
                  <a:srgbClr val="FF0000"/>
                </a:solidFill>
                <a:latin typeface="Garamond"/>
                <a:cs typeface="Garamond"/>
              </a:rPr>
              <a:t>patient)	</a:t>
            </a:r>
            <a:endParaRPr sz="1500" dirty="0">
              <a:latin typeface="Garamond"/>
              <a:cs typeface="Garamond"/>
            </a:endParaRPr>
          </a:p>
          <a:p>
            <a:pPr marL="12700" marR="213360">
              <a:lnSpc>
                <a:spcPct val="79300"/>
              </a:lnSpc>
              <a:spcBef>
                <a:spcPts val="975"/>
              </a:spcBef>
            </a:pPr>
            <a:r>
              <a:rPr sz="1500" spc="-5" dirty="0">
                <a:latin typeface="Garamond"/>
                <a:cs typeface="Garamond"/>
              </a:rPr>
              <a:t>Carboxyhemoglobin levels </a:t>
            </a:r>
            <a:r>
              <a:rPr sz="1500" spc="-10" dirty="0">
                <a:latin typeface="Garamond"/>
                <a:cs typeface="Garamond"/>
              </a:rPr>
              <a:t>(measured by </a:t>
            </a:r>
            <a:r>
              <a:rPr sz="1500" dirty="0">
                <a:latin typeface="Garamond"/>
                <a:cs typeface="Garamond"/>
              </a:rPr>
              <a:t>co-oximetry)particularly </a:t>
            </a:r>
            <a:r>
              <a:rPr sz="1500" spc="15" dirty="0">
                <a:latin typeface="Garamond"/>
                <a:cs typeface="Garamond"/>
              </a:rPr>
              <a:t>if </a:t>
            </a:r>
            <a:r>
              <a:rPr sz="1500" spc="-5" dirty="0">
                <a:latin typeface="Garamond"/>
                <a:cs typeface="Garamond"/>
              </a:rPr>
              <a:t>there </a:t>
            </a:r>
            <a:r>
              <a:rPr sz="1500" spc="15" dirty="0">
                <a:latin typeface="Garamond"/>
                <a:cs typeface="Garamond"/>
              </a:rPr>
              <a:t>is </a:t>
            </a:r>
            <a:r>
              <a:rPr sz="1500" spc="-10" dirty="0">
                <a:latin typeface="Garamond"/>
                <a:cs typeface="Garamond"/>
              </a:rPr>
              <a:t>any </a:t>
            </a:r>
            <a:r>
              <a:rPr sz="1500" spc="-15" dirty="0">
                <a:latin typeface="Garamond"/>
                <a:cs typeface="Garamond"/>
              </a:rPr>
              <a:t>concern </a:t>
            </a:r>
            <a:r>
              <a:rPr sz="1500" spc="-20" dirty="0">
                <a:latin typeface="Garamond"/>
                <a:cs typeface="Garamond"/>
              </a:rPr>
              <a:t>for </a:t>
            </a:r>
            <a:r>
              <a:rPr sz="1500" spc="-10" dirty="0">
                <a:latin typeface="Garamond"/>
                <a:cs typeface="Garamond"/>
              </a:rPr>
              <a:t>concomitant carbon monoxide exposure </a:t>
            </a:r>
            <a:r>
              <a:rPr sz="1500" spc="-15" dirty="0">
                <a:latin typeface="Garamond"/>
                <a:cs typeface="Garamond"/>
              </a:rPr>
              <a:t>(eg,house  </a:t>
            </a:r>
            <a:r>
              <a:rPr sz="1500" spc="-10" dirty="0">
                <a:latin typeface="Garamond"/>
                <a:cs typeface="Garamond"/>
              </a:rPr>
              <a:t>or </a:t>
            </a:r>
            <a:r>
              <a:rPr sz="1500" spc="-5" dirty="0">
                <a:latin typeface="Garamond"/>
                <a:cs typeface="Garamond"/>
              </a:rPr>
              <a:t>vehicle</a:t>
            </a:r>
            <a:r>
              <a:rPr sz="1500" spc="5" dirty="0">
                <a:latin typeface="Garamond"/>
                <a:cs typeface="Garamond"/>
              </a:rPr>
              <a:t> </a:t>
            </a:r>
            <a:r>
              <a:rPr sz="1500" spc="-5" dirty="0">
                <a:latin typeface="Garamond"/>
                <a:cs typeface="Garamond"/>
              </a:rPr>
              <a:t>fire)</a:t>
            </a:r>
            <a:endParaRPr sz="1500" dirty="0">
              <a:latin typeface="Garamond"/>
              <a:cs typeface="Garamond"/>
            </a:endParaRPr>
          </a:p>
          <a:p>
            <a:pPr marL="12700">
              <a:lnSpc>
                <a:spcPts val="1645"/>
              </a:lnSpc>
              <a:spcBef>
                <a:spcPts val="555"/>
              </a:spcBef>
            </a:pPr>
            <a:r>
              <a:rPr sz="1550" b="1" i="1" u="sng" spc="-20" dirty="0">
                <a:solidFill>
                  <a:srgbClr val="663816"/>
                </a:solidFill>
                <a:uFill>
                  <a:solidFill>
                    <a:srgbClr val="663816"/>
                  </a:solidFill>
                </a:uFill>
                <a:latin typeface="Garamond"/>
                <a:cs typeface="Garamond"/>
              </a:rPr>
              <a:t>Cyanide </a:t>
            </a:r>
            <a:r>
              <a:rPr sz="1550" b="1" i="1" u="sng" spc="-35" dirty="0">
                <a:solidFill>
                  <a:srgbClr val="663816"/>
                </a:solidFill>
                <a:uFill>
                  <a:solidFill>
                    <a:srgbClr val="663816"/>
                  </a:solidFill>
                </a:uFill>
                <a:latin typeface="Garamond"/>
                <a:cs typeface="Garamond"/>
              </a:rPr>
              <a:t>concentration </a:t>
            </a:r>
            <a:r>
              <a:rPr sz="1550" b="1" i="1" u="sng" spc="-15" dirty="0">
                <a:solidFill>
                  <a:srgbClr val="663816"/>
                </a:solidFill>
                <a:uFill>
                  <a:solidFill>
                    <a:srgbClr val="663816"/>
                  </a:solidFill>
                </a:uFill>
                <a:latin typeface="Garamond"/>
                <a:cs typeface="Garamond"/>
              </a:rPr>
              <a:t>(level) </a:t>
            </a:r>
            <a:r>
              <a:rPr sz="1550" b="1" i="1" u="sng" spc="-25" dirty="0">
                <a:solidFill>
                  <a:srgbClr val="663816"/>
                </a:solidFill>
                <a:uFill>
                  <a:solidFill>
                    <a:srgbClr val="663816"/>
                  </a:solidFill>
                </a:uFill>
                <a:latin typeface="Garamond"/>
                <a:cs typeface="Garamond"/>
              </a:rPr>
              <a:t>blood cyanide </a:t>
            </a:r>
            <a:r>
              <a:rPr sz="1550" b="1" i="1" u="sng" spc="-35" dirty="0">
                <a:solidFill>
                  <a:srgbClr val="663816"/>
                </a:solidFill>
                <a:uFill>
                  <a:solidFill>
                    <a:srgbClr val="663816"/>
                  </a:solidFill>
                </a:uFill>
                <a:latin typeface="Garamond"/>
                <a:cs typeface="Garamond"/>
              </a:rPr>
              <a:t>concentration </a:t>
            </a:r>
            <a:r>
              <a:rPr sz="1550" b="1" i="1" u="sng" spc="-45" dirty="0">
                <a:solidFill>
                  <a:srgbClr val="663816"/>
                </a:solidFill>
                <a:uFill>
                  <a:solidFill>
                    <a:srgbClr val="663816"/>
                  </a:solidFill>
                </a:uFill>
                <a:latin typeface="Garamond"/>
                <a:cs typeface="Garamond"/>
              </a:rPr>
              <a:t>may </a:t>
            </a:r>
            <a:r>
              <a:rPr sz="1550" b="1" i="1" u="sng" spc="-30" dirty="0">
                <a:solidFill>
                  <a:srgbClr val="663816"/>
                </a:solidFill>
                <a:uFill>
                  <a:solidFill>
                    <a:srgbClr val="663816"/>
                  </a:solidFill>
                </a:uFill>
                <a:latin typeface="Garamond"/>
                <a:cs typeface="Garamond"/>
              </a:rPr>
              <a:t>be obtained </a:t>
            </a:r>
            <a:r>
              <a:rPr sz="1550" b="1" i="1" u="sng" spc="-35" dirty="0">
                <a:solidFill>
                  <a:srgbClr val="663816"/>
                </a:solidFill>
                <a:uFill>
                  <a:solidFill>
                    <a:srgbClr val="663816"/>
                  </a:solidFill>
                </a:uFill>
                <a:latin typeface="Garamond"/>
                <a:cs typeface="Garamond"/>
              </a:rPr>
              <a:t>for </a:t>
            </a:r>
            <a:r>
              <a:rPr sz="1550" b="1" i="1" u="sng" spc="-25" dirty="0">
                <a:solidFill>
                  <a:srgbClr val="663816"/>
                </a:solidFill>
                <a:uFill>
                  <a:solidFill>
                    <a:srgbClr val="663816"/>
                  </a:solidFill>
                </a:uFill>
                <a:latin typeface="Garamond"/>
                <a:cs typeface="Garamond"/>
              </a:rPr>
              <a:t>diagnostic confirmation </a:t>
            </a:r>
            <a:r>
              <a:rPr sz="1550" b="1" i="1" u="sng" spc="-30" dirty="0">
                <a:solidFill>
                  <a:srgbClr val="663816"/>
                </a:solidFill>
                <a:uFill>
                  <a:solidFill>
                    <a:srgbClr val="663816"/>
                  </a:solidFill>
                </a:uFill>
                <a:latin typeface="Garamond"/>
                <a:cs typeface="Garamond"/>
              </a:rPr>
              <a:t>but </a:t>
            </a:r>
            <a:r>
              <a:rPr sz="1550" b="1" i="1" u="sng" spc="-25" dirty="0">
                <a:solidFill>
                  <a:srgbClr val="663816"/>
                </a:solidFill>
                <a:uFill>
                  <a:solidFill>
                    <a:srgbClr val="663816"/>
                  </a:solidFill>
                </a:uFill>
                <a:latin typeface="Garamond"/>
                <a:cs typeface="Garamond"/>
              </a:rPr>
              <a:t>results </a:t>
            </a:r>
            <a:r>
              <a:rPr sz="1550" b="1" i="1" u="sng" spc="-10" dirty="0">
                <a:solidFill>
                  <a:srgbClr val="663816"/>
                </a:solidFill>
                <a:uFill>
                  <a:solidFill>
                    <a:srgbClr val="663816"/>
                  </a:solidFill>
                </a:uFill>
                <a:latin typeface="Garamond"/>
                <a:cs typeface="Garamond"/>
              </a:rPr>
              <a:t>are </a:t>
            </a:r>
            <a:r>
              <a:rPr sz="1550" b="1" i="1" u="sng" spc="-40" dirty="0">
                <a:solidFill>
                  <a:srgbClr val="663816"/>
                </a:solidFill>
                <a:uFill>
                  <a:solidFill>
                    <a:srgbClr val="663816"/>
                  </a:solidFill>
                </a:uFill>
                <a:latin typeface="Garamond"/>
                <a:cs typeface="Garamond"/>
              </a:rPr>
              <a:t>not </a:t>
            </a:r>
            <a:r>
              <a:rPr sz="1550" b="1" i="1" u="sng" spc="-30" dirty="0">
                <a:solidFill>
                  <a:srgbClr val="663816"/>
                </a:solidFill>
                <a:uFill>
                  <a:solidFill>
                    <a:srgbClr val="663816"/>
                  </a:solidFill>
                </a:uFill>
                <a:latin typeface="Garamond"/>
                <a:cs typeface="Garamond"/>
              </a:rPr>
              <a:t>available</a:t>
            </a:r>
            <a:r>
              <a:rPr sz="1550" b="1" i="1" u="sng" spc="-235" dirty="0">
                <a:solidFill>
                  <a:srgbClr val="663816"/>
                </a:solidFill>
                <a:uFill>
                  <a:solidFill>
                    <a:srgbClr val="663816"/>
                  </a:solidFill>
                </a:uFill>
                <a:latin typeface="Garamond"/>
                <a:cs typeface="Garamond"/>
              </a:rPr>
              <a:t> </a:t>
            </a:r>
            <a:r>
              <a:rPr sz="1550" b="1" i="1" u="sng" spc="-10" dirty="0">
                <a:solidFill>
                  <a:srgbClr val="663816"/>
                </a:solidFill>
                <a:uFill>
                  <a:solidFill>
                    <a:srgbClr val="663816"/>
                  </a:solidFill>
                </a:uFill>
                <a:latin typeface="Garamond"/>
                <a:cs typeface="Garamond"/>
              </a:rPr>
              <a:t>in</a:t>
            </a:r>
            <a:endParaRPr sz="1550" dirty="0">
              <a:latin typeface="Garamond"/>
              <a:cs typeface="Garamond"/>
            </a:endParaRPr>
          </a:p>
          <a:p>
            <a:pPr marL="12700" marR="208279">
              <a:lnSpc>
                <a:spcPct val="76700"/>
              </a:lnSpc>
              <a:spcBef>
                <a:spcPts val="215"/>
              </a:spcBef>
            </a:pPr>
            <a:r>
              <a:rPr sz="1550" b="1" i="1" u="sng" spc="-40" dirty="0">
                <a:solidFill>
                  <a:srgbClr val="663816"/>
                </a:solidFill>
                <a:uFill>
                  <a:solidFill>
                    <a:srgbClr val="663816"/>
                  </a:solidFill>
                </a:uFill>
                <a:latin typeface="Garamond"/>
                <a:cs typeface="Garamond"/>
              </a:rPr>
              <a:t>time </a:t>
            </a:r>
            <a:r>
              <a:rPr sz="1550" b="1" i="1" u="sng" spc="-30" dirty="0">
                <a:solidFill>
                  <a:srgbClr val="663816"/>
                </a:solidFill>
                <a:uFill>
                  <a:solidFill>
                    <a:srgbClr val="663816"/>
                  </a:solidFill>
                </a:uFill>
                <a:latin typeface="Garamond"/>
                <a:cs typeface="Garamond"/>
              </a:rPr>
              <a:t>to be </a:t>
            </a:r>
            <a:r>
              <a:rPr sz="1550" b="1" i="1" u="sng" dirty="0">
                <a:solidFill>
                  <a:srgbClr val="663816"/>
                </a:solidFill>
                <a:uFill>
                  <a:solidFill>
                    <a:srgbClr val="663816"/>
                  </a:solidFill>
                </a:uFill>
                <a:latin typeface="Garamond"/>
                <a:cs typeface="Garamond"/>
              </a:rPr>
              <a:t>clinically </a:t>
            </a:r>
            <a:r>
              <a:rPr sz="1550" b="1" i="1" u="sng" spc="-35" dirty="0">
                <a:solidFill>
                  <a:srgbClr val="663816"/>
                </a:solidFill>
                <a:uFill>
                  <a:solidFill>
                    <a:srgbClr val="663816"/>
                  </a:solidFill>
                </a:uFill>
                <a:latin typeface="Garamond"/>
                <a:cs typeface="Garamond"/>
              </a:rPr>
              <a:t>useful.</a:t>
            </a:r>
            <a:r>
              <a:rPr sz="1550" b="1" i="1" spc="-35" dirty="0">
                <a:solidFill>
                  <a:srgbClr val="663816"/>
                </a:solidFill>
                <a:latin typeface="Garamond"/>
                <a:cs typeface="Garamond"/>
              </a:rPr>
              <a:t>even </a:t>
            </a:r>
            <a:r>
              <a:rPr sz="1550" b="1" i="1" spc="-45" dirty="0">
                <a:solidFill>
                  <a:srgbClr val="663816"/>
                </a:solidFill>
                <a:latin typeface="Garamond"/>
                <a:cs typeface="Garamond"/>
              </a:rPr>
              <a:t>when </a:t>
            </a:r>
            <a:r>
              <a:rPr sz="1550" b="1" i="1" spc="-20" dirty="0">
                <a:solidFill>
                  <a:srgbClr val="663816"/>
                </a:solidFill>
                <a:latin typeface="Garamond"/>
                <a:cs typeface="Garamond"/>
              </a:rPr>
              <a:t>available </a:t>
            </a:r>
            <a:r>
              <a:rPr sz="1550" b="1" i="1" spc="-35" dirty="0">
                <a:solidFill>
                  <a:srgbClr val="663816"/>
                </a:solidFill>
                <a:latin typeface="Garamond"/>
                <a:cs typeface="Garamond"/>
              </a:rPr>
              <a:t>,the </a:t>
            </a:r>
            <a:r>
              <a:rPr sz="1550" b="1" i="1" spc="-25" dirty="0">
                <a:solidFill>
                  <a:srgbClr val="663816"/>
                </a:solidFill>
                <a:latin typeface="Garamond"/>
                <a:cs typeface="Garamond"/>
              </a:rPr>
              <a:t>results </a:t>
            </a:r>
            <a:r>
              <a:rPr sz="1550" b="1" i="1" spc="-40" dirty="0">
                <a:solidFill>
                  <a:srgbClr val="663816"/>
                </a:solidFill>
                <a:latin typeface="Garamond"/>
                <a:cs typeface="Garamond"/>
              </a:rPr>
              <a:t>of </a:t>
            </a:r>
            <a:r>
              <a:rPr sz="1550" b="1" i="1" spc="-30" dirty="0">
                <a:solidFill>
                  <a:srgbClr val="663816"/>
                </a:solidFill>
                <a:latin typeface="Garamond"/>
                <a:cs typeface="Garamond"/>
              </a:rPr>
              <a:t>direct </a:t>
            </a:r>
            <a:r>
              <a:rPr sz="1550" b="1" i="1" spc="-35" dirty="0">
                <a:solidFill>
                  <a:srgbClr val="663816"/>
                </a:solidFill>
                <a:latin typeface="Garamond"/>
                <a:cs typeface="Garamond"/>
              </a:rPr>
              <a:t>testing </a:t>
            </a:r>
            <a:r>
              <a:rPr sz="1550" b="1" i="1" spc="-45" dirty="0">
                <a:solidFill>
                  <a:srgbClr val="663816"/>
                </a:solidFill>
                <a:latin typeface="Garamond"/>
                <a:cs typeface="Garamond"/>
              </a:rPr>
              <a:t>may </a:t>
            </a:r>
            <a:r>
              <a:rPr sz="1550" b="1" i="1" spc="-30" dirty="0">
                <a:solidFill>
                  <a:srgbClr val="663816"/>
                </a:solidFill>
                <a:latin typeface="Garamond"/>
                <a:cs typeface="Garamond"/>
              </a:rPr>
              <a:t>be </a:t>
            </a:r>
            <a:r>
              <a:rPr sz="1550" b="1" i="1" spc="-10" dirty="0">
                <a:solidFill>
                  <a:srgbClr val="663816"/>
                </a:solidFill>
                <a:latin typeface="Garamond"/>
                <a:cs typeface="Garamond"/>
              </a:rPr>
              <a:t>unreliable as </a:t>
            </a:r>
            <a:r>
              <a:rPr sz="1550" b="1" i="1" spc="-40" dirty="0">
                <a:solidFill>
                  <a:srgbClr val="663816"/>
                </a:solidFill>
                <a:latin typeface="Garamond"/>
                <a:cs typeface="Garamond"/>
              </a:rPr>
              <a:t>both proper </a:t>
            </a:r>
            <a:r>
              <a:rPr sz="1550" b="1" i="1" spc="-30" dirty="0">
                <a:solidFill>
                  <a:srgbClr val="663816"/>
                </a:solidFill>
                <a:latin typeface="Garamond"/>
                <a:cs typeface="Garamond"/>
              </a:rPr>
              <a:t>storage </a:t>
            </a:r>
            <a:r>
              <a:rPr sz="1550" b="1" i="1" spc="-35" dirty="0">
                <a:solidFill>
                  <a:srgbClr val="663816"/>
                </a:solidFill>
                <a:latin typeface="Garamond"/>
                <a:cs typeface="Garamond"/>
              </a:rPr>
              <a:t>conditions </a:t>
            </a:r>
            <a:r>
              <a:rPr sz="1550" b="1" i="1" spc="-25" dirty="0">
                <a:solidFill>
                  <a:srgbClr val="663816"/>
                </a:solidFill>
                <a:latin typeface="Garamond"/>
                <a:cs typeface="Garamond"/>
              </a:rPr>
              <a:t>and  </a:t>
            </a:r>
            <a:r>
              <a:rPr sz="1550" b="1" i="1" spc="-45" dirty="0">
                <a:solidFill>
                  <a:srgbClr val="663816"/>
                </a:solidFill>
                <a:latin typeface="Garamond"/>
                <a:cs typeface="Garamond"/>
              </a:rPr>
              <a:t>prompt </a:t>
            </a:r>
            <a:r>
              <a:rPr sz="1550" b="1" i="1" spc="-25" dirty="0">
                <a:solidFill>
                  <a:srgbClr val="663816"/>
                </a:solidFill>
                <a:latin typeface="Garamond"/>
                <a:cs typeface="Garamond"/>
              </a:rPr>
              <a:t>blood draws </a:t>
            </a:r>
            <a:r>
              <a:rPr sz="1550" b="1" i="1" spc="-10" dirty="0">
                <a:solidFill>
                  <a:srgbClr val="663816"/>
                </a:solidFill>
                <a:latin typeface="Garamond"/>
                <a:cs typeface="Garamond"/>
              </a:rPr>
              <a:t>are</a:t>
            </a:r>
            <a:r>
              <a:rPr sz="1550" b="1" i="1" spc="40" dirty="0">
                <a:solidFill>
                  <a:srgbClr val="663816"/>
                </a:solidFill>
                <a:latin typeface="Garamond"/>
                <a:cs typeface="Garamond"/>
              </a:rPr>
              <a:t> </a:t>
            </a:r>
            <a:r>
              <a:rPr sz="1550" b="1" i="1" spc="-25" dirty="0">
                <a:solidFill>
                  <a:srgbClr val="663816"/>
                </a:solidFill>
                <a:latin typeface="Garamond"/>
                <a:cs typeface="Garamond"/>
              </a:rPr>
              <a:t>required.</a:t>
            </a:r>
            <a:endParaRPr sz="1550" dirty="0">
              <a:latin typeface="Garamond"/>
              <a:cs typeface="Garamond"/>
            </a:endParaRPr>
          </a:p>
          <a:p>
            <a:pPr marL="12700" marR="1911350">
              <a:lnSpc>
                <a:spcPct val="129099"/>
              </a:lnSpc>
            </a:pPr>
            <a:r>
              <a:rPr sz="1550" b="1" i="1" spc="-20" dirty="0">
                <a:solidFill>
                  <a:srgbClr val="663816"/>
                </a:solidFill>
                <a:latin typeface="Garamond"/>
                <a:cs typeface="Garamond"/>
              </a:rPr>
              <a:t>Blood </a:t>
            </a:r>
            <a:r>
              <a:rPr sz="1550" b="1" i="1" spc="-25" dirty="0">
                <a:solidFill>
                  <a:srgbClr val="663816"/>
                </a:solidFill>
                <a:latin typeface="Garamond"/>
                <a:cs typeface="Garamond"/>
              </a:rPr>
              <a:t>cyanide </a:t>
            </a:r>
            <a:r>
              <a:rPr sz="1550" b="1" i="1" spc="-35" dirty="0">
                <a:solidFill>
                  <a:srgbClr val="663816"/>
                </a:solidFill>
                <a:latin typeface="Garamond"/>
                <a:cs typeface="Garamond"/>
              </a:rPr>
              <a:t>concentration of </a:t>
            </a:r>
            <a:r>
              <a:rPr sz="1550" b="1" i="1" spc="-40" dirty="0">
                <a:solidFill>
                  <a:srgbClr val="663816"/>
                </a:solidFill>
                <a:latin typeface="Garamond"/>
                <a:cs typeface="Garamond"/>
              </a:rPr>
              <a:t>0.5to </a:t>
            </a:r>
            <a:r>
              <a:rPr sz="1550" b="1" i="1" spc="-20" dirty="0">
                <a:solidFill>
                  <a:srgbClr val="663816"/>
                </a:solidFill>
                <a:latin typeface="Garamond"/>
                <a:cs typeface="Garamond"/>
              </a:rPr>
              <a:t>1 </a:t>
            </a:r>
            <a:r>
              <a:rPr sz="1550" b="1" i="1" spc="-30" dirty="0">
                <a:solidFill>
                  <a:srgbClr val="663816"/>
                </a:solidFill>
                <a:latin typeface="Garamond"/>
                <a:cs typeface="Garamond"/>
              </a:rPr>
              <a:t>mg/l(12 to </a:t>
            </a:r>
            <a:r>
              <a:rPr sz="1550" b="1" i="1" spc="-40" dirty="0">
                <a:solidFill>
                  <a:srgbClr val="663816"/>
                </a:solidFill>
                <a:latin typeface="Garamond"/>
                <a:cs typeface="Garamond"/>
              </a:rPr>
              <a:t>23 </a:t>
            </a:r>
            <a:r>
              <a:rPr sz="1550" b="1" i="1" spc="-25" dirty="0">
                <a:solidFill>
                  <a:srgbClr val="663816"/>
                </a:solidFill>
                <a:latin typeface="Garamond"/>
                <a:cs typeface="Garamond"/>
              </a:rPr>
              <a:t>mmol/l)generally </a:t>
            </a:r>
            <a:r>
              <a:rPr sz="1550" b="1" i="1" spc="-15" dirty="0">
                <a:solidFill>
                  <a:srgbClr val="663816"/>
                </a:solidFill>
                <a:latin typeface="Garamond"/>
                <a:cs typeface="Garamond"/>
              </a:rPr>
              <a:t>correlate </a:t>
            </a:r>
            <a:r>
              <a:rPr sz="1550" b="1" i="1" spc="-30" dirty="0">
                <a:solidFill>
                  <a:srgbClr val="663816"/>
                </a:solidFill>
                <a:latin typeface="Garamond"/>
                <a:cs typeface="Garamond"/>
              </a:rPr>
              <a:t>with tachycardia </a:t>
            </a:r>
            <a:r>
              <a:rPr sz="1550" b="1" i="1" spc="-20" dirty="0">
                <a:solidFill>
                  <a:srgbClr val="663816"/>
                </a:solidFill>
                <a:latin typeface="Garamond"/>
                <a:cs typeface="Garamond"/>
              </a:rPr>
              <a:t>and </a:t>
            </a:r>
            <a:r>
              <a:rPr sz="1550" b="1" i="1" spc="-10" dirty="0">
                <a:solidFill>
                  <a:srgbClr val="663816"/>
                </a:solidFill>
                <a:latin typeface="Garamond"/>
                <a:cs typeface="Garamond"/>
              </a:rPr>
              <a:t>flushing  </a:t>
            </a:r>
            <a:r>
              <a:rPr sz="1550" b="1" i="1" spc="-20" dirty="0">
                <a:solidFill>
                  <a:srgbClr val="663816"/>
                </a:solidFill>
                <a:latin typeface="Garamond"/>
                <a:cs typeface="Garamond"/>
              </a:rPr>
              <a:t>1 </a:t>
            </a:r>
            <a:r>
              <a:rPr sz="1550" b="1" i="1" spc="-30" dirty="0">
                <a:solidFill>
                  <a:srgbClr val="663816"/>
                </a:solidFill>
                <a:latin typeface="Garamond"/>
                <a:cs typeface="Garamond"/>
              </a:rPr>
              <a:t>to </a:t>
            </a:r>
            <a:r>
              <a:rPr sz="1550" b="1" i="1" spc="-40" dirty="0">
                <a:solidFill>
                  <a:srgbClr val="663816"/>
                </a:solidFill>
                <a:latin typeface="Garamond"/>
                <a:cs typeface="Garamond"/>
              </a:rPr>
              <a:t>2.5 </a:t>
            </a:r>
            <a:r>
              <a:rPr sz="1550" b="1" i="1" spc="-35" dirty="0">
                <a:solidFill>
                  <a:srgbClr val="663816"/>
                </a:solidFill>
                <a:latin typeface="Garamond"/>
                <a:cs typeface="Garamond"/>
              </a:rPr>
              <a:t>mg/l(23to 58mmol/l)with</a:t>
            </a:r>
            <a:r>
              <a:rPr sz="1550" b="1" i="1" spc="245" dirty="0">
                <a:solidFill>
                  <a:srgbClr val="663816"/>
                </a:solidFill>
                <a:latin typeface="Garamond"/>
                <a:cs typeface="Garamond"/>
              </a:rPr>
              <a:t> </a:t>
            </a:r>
            <a:r>
              <a:rPr sz="1550" b="1" i="1" spc="-35" dirty="0">
                <a:solidFill>
                  <a:srgbClr val="663816"/>
                </a:solidFill>
                <a:latin typeface="Garamond"/>
                <a:cs typeface="Garamond"/>
              </a:rPr>
              <a:t>obtundation</a:t>
            </a:r>
            <a:endParaRPr sz="1550" dirty="0">
              <a:latin typeface="Garamond"/>
              <a:cs typeface="Garamond"/>
            </a:endParaRPr>
          </a:p>
          <a:p>
            <a:pPr marL="12700">
              <a:lnSpc>
                <a:spcPct val="100000"/>
              </a:lnSpc>
              <a:spcBef>
                <a:spcPts val="545"/>
              </a:spcBef>
            </a:pPr>
            <a:r>
              <a:rPr sz="1550" b="1" i="1" spc="-35" dirty="0">
                <a:solidFill>
                  <a:srgbClr val="663816"/>
                </a:solidFill>
                <a:latin typeface="Garamond"/>
                <a:cs typeface="Garamond"/>
              </a:rPr>
              <a:t>2.5 to </a:t>
            </a:r>
            <a:r>
              <a:rPr sz="1550" b="1" i="1" spc="-25" dirty="0">
                <a:solidFill>
                  <a:srgbClr val="663816"/>
                </a:solidFill>
                <a:latin typeface="Garamond"/>
                <a:cs typeface="Garamond"/>
              </a:rPr>
              <a:t>3 </a:t>
            </a:r>
            <a:r>
              <a:rPr sz="1550" b="1" i="1" spc="-35" dirty="0">
                <a:solidFill>
                  <a:srgbClr val="663816"/>
                </a:solidFill>
                <a:latin typeface="Garamond"/>
                <a:cs typeface="Garamond"/>
              </a:rPr>
              <a:t>mg/l(58to 69mmol/l)with</a:t>
            </a:r>
            <a:r>
              <a:rPr sz="1550" b="1" i="1" spc="305" dirty="0">
                <a:solidFill>
                  <a:srgbClr val="663816"/>
                </a:solidFill>
                <a:latin typeface="Garamond"/>
                <a:cs typeface="Garamond"/>
              </a:rPr>
              <a:t> </a:t>
            </a:r>
            <a:r>
              <a:rPr sz="1550" b="1" i="1" spc="-65" dirty="0">
                <a:solidFill>
                  <a:srgbClr val="663816"/>
                </a:solidFill>
                <a:latin typeface="Garamond"/>
                <a:cs typeface="Garamond"/>
              </a:rPr>
              <a:t>coma</a:t>
            </a:r>
            <a:endParaRPr sz="1550" dirty="0">
              <a:latin typeface="Garamond"/>
              <a:cs typeface="Garamond"/>
            </a:endParaRPr>
          </a:p>
          <a:p>
            <a:pPr marL="12700">
              <a:lnSpc>
                <a:spcPct val="100000"/>
              </a:lnSpc>
              <a:spcBef>
                <a:spcPts val="545"/>
              </a:spcBef>
            </a:pPr>
            <a:r>
              <a:rPr sz="1550" b="1" i="1" spc="-25" dirty="0">
                <a:solidFill>
                  <a:srgbClr val="663816"/>
                </a:solidFill>
                <a:latin typeface="Garamond"/>
                <a:cs typeface="Garamond"/>
              </a:rPr>
              <a:t>Greater than </a:t>
            </a:r>
            <a:r>
              <a:rPr sz="1550" b="1" i="1" spc="-50" dirty="0">
                <a:solidFill>
                  <a:srgbClr val="663816"/>
                </a:solidFill>
                <a:latin typeface="Garamond"/>
                <a:cs typeface="Garamond"/>
              </a:rPr>
              <a:t>3mg/l </a:t>
            </a:r>
            <a:r>
              <a:rPr sz="1550" b="1" i="1" spc="-40" dirty="0">
                <a:solidFill>
                  <a:srgbClr val="663816"/>
                </a:solidFill>
                <a:latin typeface="Garamond"/>
                <a:cs typeface="Garamond"/>
              </a:rPr>
              <a:t>(&gt;69mmol/l)with</a:t>
            </a:r>
            <a:r>
              <a:rPr sz="1550" b="1" i="1" spc="235" dirty="0">
                <a:solidFill>
                  <a:srgbClr val="663816"/>
                </a:solidFill>
                <a:latin typeface="Garamond"/>
                <a:cs typeface="Garamond"/>
              </a:rPr>
              <a:t> </a:t>
            </a:r>
            <a:r>
              <a:rPr sz="1550" b="1" i="1" spc="-30" dirty="0">
                <a:solidFill>
                  <a:srgbClr val="663816"/>
                </a:solidFill>
                <a:latin typeface="Garamond"/>
                <a:cs typeface="Garamond"/>
              </a:rPr>
              <a:t>death</a:t>
            </a:r>
            <a:endParaRPr sz="1550" dirty="0">
              <a:latin typeface="Garamond"/>
              <a:cs typeface="Garamond"/>
            </a:endParaRPr>
          </a:p>
          <a:p>
            <a:pPr marL="12700">
              <a:lnSpc>
                <a:spcPct val="100000"/>
              </a:lnSpc>
              <a:spcBef>
                <a:spcPts val="545"/>
              </a:spcBef>
            </a:pPr>
            <a:r>
              <a:rPr sz="1550" b="1" i="1" spc="-25" dirty="0">
                <a:latin typeface="Garamond"/>
                <a:cs typeface="Garamond"/>
              </a:rPr>
              <a:t>Electrocardiogram </a:t>
            </a:r>
            <a:r>
              <a:rPr sz="1550" b="1" i="1" spc="-45" dirty="0">
                <a:latin typeface="Garamond"/>
                <a:cs typeface="Garamond"/>
              </a:rPr>
              <a:t>non </a:t>
            </a:r>
            <a:r>
              <a:rPr sz="1550" b="1" i="1" spc="-35" dirty="0">
                <a:latin typeface="Garamond"/>
                <a:cs typeface="Garamond"/>
              </a:rPr>
              <a:t>specific.may </a:t>
            </a:r>
            <a:r>
              <a:rPr sz="1550" b="1" i="1" spc="-30" dirty="0">
                <a:latin typeface="Garamond"/>
                <a:cs typeface="Garamond"/>
              </a:rPr>
              <a:t>be </a:t>
            </a:r>
            <a:r>
              <a:rPr sz="1550" b="1" i="1" spc="-50" dirty="0">
                <a:latin typeface="Garamond"/>
                <a:cs typeface="Garamond"/>
              </a:rPr>
              <a:t>seen </a:t>
            </a:r>
            <a:r>
              <a:rPr sz="1550" b="1" i="1" spc="-25" dirty="0">
                <a:latin typeface="Garamond"/>
                <a:cs typeface="Garamond"/>
              </a:rPr>
              <a:t>“sinus tachycardia” </a:t>
            </a:r>
            <a:r>
              <a:rPr sz="1550" b="1" i="1" spc="-40" dirty="0">
                <a:latin typeface="Garamond"/>
                <a:cs typeface="Garamond"/>
              </a:rPr>
              <a:t>or ST</a:t>
            </a:r>
            <a:r>
              <a:rPr sz="1550" b="1" i="1" spc="290" dirty="0">
                <a:latin typeface="Garamond"/>
                <a:cs typeface="Garamond"/>
              </a:rPr>
              <a:t> </a:t>
            </a:r>
            <a:r>
              <a:rPr sz="1550" b="1" i="1" spc="-35" dirty="0">
                <a:latin typeface="Garamond"/>
                <a:cs typeface="Garamond"/>
              </a:rPr>
              <a:t>elevation</a:t>
            </a:r>
            <a:endParaRPr sz="1550" dirty="0">
              <a:latin typeface="Garamond"/>
              <a:cs typeface="Garamond"/>
            </a:endParaRPr>
          </a:p>
        </p:txBody>
      </p:sp>
    </p:spTree>
    <p:extLst>
      <p:ext uri="{BB962C8B-B14F-4D97-AF65-F5344CB8AC3E}">
        <p14:creationId xmlns:p14="http://schemas.microsoft.com/office/powerpoint/2010/main" val="177853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4578603" y="1240536"/>
            <a:ext cx="3048635" cy="701040"/>
          </a:xfrm>
          <a:prstGeom prst="rect">
            <a:avLst/>
          </a:prstGeom>
        </p:spPr>
        <p:txBody>
          <a:bodyPr vert="horz" wrap="square" lIns="0" tIns="16510" rIns="0" bIns="0" rtlCol="0">
            <a:spAutoFit/>
          </a:bodyPr>
          <a:lstStyle/>
          <a:p>
            <a:pPr marL="12700">
              <a:lnSpc>
                <a:spcPct val="100000"/>
              </a:lnSpc>
              <a:spcBef>
                <a:spcPts val="130"/>
              </a:spcBef>
            </a:pPr>
            <a:r>
              <a:rPr sz="4400" spc="-20" dirty="0"/>
              <a:t>D</a:t>
            </a:r>
            <a:r>
              <a:rPr sz="4400" spc="10" dirty="0"/>
              <a:t>I</a:t>
            </a:r>
            <a:r>
              <a:rPr sz="4400" spc="-120" dirty="0"/>
              <a:t>A</a:t>
            </a:r>
            <a:r>
              <a:rPr sz="4400" spc="-20" dirty="0"/>
              <a:t>GN</a:t>
            </a:r>
            <a:r>
              <a:rPr sz="4400" spc="15" dirty="0"/>
              <a:t>O</a:t>
            </a:r>
            <a:r>
              <a:rPr sz="4400" spc="-20" dirty="0"/>
              <a:t>S</a:t>
            </a:r>
            <a:r>
              <a:rPr sz="4400" spc="10" dirty="0"/>
              <a:t>IS</a:t>
            </a:r>
            <a:endParaRPr sz="4400"/>
          </a:p>
        </p:txBody>
      </p:sp>
      <p:sp>
        <p:nvSpPr>
          <p:cNvPr id="4" name="object 4"/>
          <p:cNvSpPr txBox="1"/>
          <p:nvPr/>
        </p:nvSpPr>
        <p:spPr>
          <a:xfrm>
            <a:off x="1375028" y="2565082"/>
            <a:ext cx="9203055" cy="3053080"/>
          </a:xfrm>
          <a:prstGeom prst="rect">
            <a:avLst/>
          </a:prstGeom>
        </p:spPr>
        <p:txBody>
          <a:bodyPr vert="horz" wrap="square" lIns="0" tIns="10160" rIns="0" bIns="0" rtlCol="0">
            <a:spAutoFit/>
          </a:bodyPr>
          <a:lstStyle/>
          <a:p>
            <a:pPr marL="298450" marR="5080" indent="-286385">
              <a:lnSpc>
                <a:spcPct val="100800"/>
              </a:lnSpc>
              <a:spcBef>
                <a:spcPts val="80"/>
              </a:spcBef>
              <a:buClr>
                <a:srgbClr val="D9B146"/>
              </a:buClr>
              <a:buSzPct val="114583"/>
              <a:buFont typeface="Arial"/>
              <a:buChar char="•"/>
              <a:tabLst>
                <a:tab pos="298450" algn="l"/>
                <a:tab pos="299085" algn="l"/>
              </a:tabLst>
            </a:pPr>
            <a:r>
              <a:rPr sz="2400" spc="-20" dirty="0">
                <a:latin typeface="Garamond"/>
                <a:cs typeface="Garamond"/>
              </a:rPr>
              <a:t>Cyanide poisoning </a:t>
            </a:r>
            <a:r>
              <a:rPr sz="2400" spc="-15" dirty="0">
                <a:latin typeface="Garamond"/>
                <a:cs typeface="Garamond"/>
              </a:rPr>
              <a:t>is </a:t>
            </a:r>
            <a:r>
              <a:rPr sz="2400" spc="-5" dirty="0">
                <a:latin typeface="Garamond"/>
                <a:cs typeface="Garamond"/>
              </a:rPr>
              <a:t>an </a:t>
            </a:r>
            <a:r>
              <a:rPr sz="2400" spc="-10" dirty="0">
                <a:latin typeface="Garamond"/>
                <a:cs typeface="Garamond"/>
              </a:rPr>
              <a:t>uncommon </a:t>
            </a:r>
            <a:r>
              <a:rPr sz="2400" spc="-60" dirty="0">
                <a:latin typeface="Garamond"/>
                <a:cs typeface="Garamond"/>
              </a:rPr>
              <a:t>entity. </a:t>
            </a:r>
            <a:r>
              <a:rPr sz="2400" spc="-5" dirty="0">
                <a:latin typeface="Garamond"/>
                <a:cs typeface="Garamond"/>
              </a:rPr>
              <a:t>Therefore</a:t>
            </a:r>
            <a:r>
              <a:rPr sz="2400" u="heavy" spc="-5" dirty="0">
                <a:solidFill>
                  <a:srgbClr val="C00000"/>
                </a:solidFill>
                <a:uFill>
                  <a:solidFill>
                    <a:srgbClr val="C00000"/>
                  </a:solidFill>
                </a:uFill>
                <a:latin typeface="Garamond"/>
                <a:cs typeface="Garamond"/>
              </a:rPr>
              <a:t>, </a:t>
            </a:r>
            <a:r>
              <a:rPr sz="2400" u="heavy" spc="-10" dirty="0">
                <a:solidFill>
                  <a:srgbClr val="C00000"/>
                </a:solidFill>
                <a:uFill>
                  <a:solidFill>
                    <a:srgbClr val="C00000"/>
                  </a:solidFill>
                </a:uFill>
                <a:latin typeface="Garamond"/>
                <a:cs typeface="Garamond"/>
              </a:rPr>
              <a:t>making </a:t>
            </a:r>
            <a:r>
              <a:rPr sz="2400" u="heavy" spc="-20" dirty="0">
                <a:solidFill>
                  <a:srgbClr val="C00000"/>
                </a:solidFill>
                <a:uFill>
                  <a:solidFill>
                    <a:srgbClr val="C00000"/>
                  </a:solidFill>
                </a:uFill>
                <a:latin typeface="Garamond"/>
                <a:cs typeface="Garamond"/>
              </a:rPr>
              <a:t>the </a:t>
            </a:r>
            <a:r>
              <a:rPr sz="2400" u="heavy" spc="-15" dirty="0">
                <a:solidFill>
                  <a:srgbClr val="C00000"/>
                </a:solidFill>
                <a:uFill>
                  <a:solidFill>
                    <a:srgbClr val="C00000"/>
                  </a:solidFill>
                </a:uFill>
                <a:latin typeface="Garamond"/>
                <a:cs typeface="Garamond"/>
              </a:rPr>
              <a:t>diagnosis  </a:t>
            </a:r>
            <a:r>
              <a:rPr sz="2400" u="heavy" spc="-5" dirty="0">
                <a:solidFill>
                  <a:srgbClr val="C00000"/>
                </a:solidFill>
                <a:uFill>
                  <a:solidFill>
                    <a:srgbClr val="C00000"/>
                  </a:solidFill>
                </a:uFill>
                <a:latin typeface="Garamond"/>
                <a:cs typeface="Garamond"/>
              </a:rPr>
              <a:t>requires </a:t>
            </a:r>
            <a:r>
              <a:rPr sz="2400" u="heavy" spc="-20" dirty="0">
                <a:solidFill>
                  <a:srgbClr val="C00000"/>
                </a:solidFill>
                <a:uFill>
                  <a:solidFill>
                    <a:srgbClr val="C00000"/>
                  </a:solidFill>
                </a:uFill>
                <a:latin typeface="Garamond"/>
                <a:cs typeface="Garamond"/>
              </a:rPr>
              <a:t>that the </a:t>
            </a:r>
            <a:r>
              <a:rPr sz="2400" u="heavy" spc="-25" dirty="0">
                <a:solidFill>
                  <a:srgbClr val="C00000"/>
                </a:solidFill>
                <a:uFill>
                  <a:solidFill>
                    <a:srgbClr val="C00000"/>
                  </a:solidFill>
                </a:uFill>
                <a:latin typeface="Garamond"/>
                <a:cs typeface="Garamond"/>
              </a:rPr>
              <a:t>clinician </a:t>
            </a:r>
            <a:r>
              <a:rPr sz="2400" u="heavy" spc="-15" dirty="0">
                <a:solidFill>
                  <a:srgbClr val="C00000"/>
                </a:solidFill>
                <a:uFill>
                  <a:solidFill>
                    <a:srgbClr val="C00000"/>
                  </a:solidFill>
                </a:uFill>
                <a:latin typeface="Garamond"/>
                <a:cs typeface="Garamond"/>
              </a:rPr>
              <a:t>maintain </a:t>
            </a:r>
            <a:r>
              <a:rPr sz="2400" u="heavy" dirty="0">
                <a:solidFill>
                  <a:srgbClr val="C00000"/>
                </a:solidFill>
                <a:uFill>
                  <a:solidFill>
                    <a:srgbClr val="C00000"/>
                  </a:solidFill>
                </a:uFill>
                <a:latin typeface="Garamond"/>
                <a:cs typeface="Garamond"/>
              </a:rPr>
              <a:t>a </a:t>
            </a:r>
            <a:r>
              <a:rPr sz="2400" u="heavy" spc="-25" dirty="0">
                <a:solidFill>
                  <a:srgbClr val="C00000"/>
                </a:solidFill>
                <a:uFill>
                  <a:solidFill>
                    <a:srgbClr val="C00000"/>
                  </a:solidFill>
                </a:uFill>
                <a:latin typeface="Garamond"/>
                <a:cs typeface="Garamond"/>
              </a:rPr>
              <a:t>high </a:t>
            </a:r>
            <a:r>
              <a:rPr sz="2400" u="heavy" spc="-20" dirty="0">
                <a:solidFill>
                  <a:srgbClr val="C00000"/>
                </a:solidFill>
                <a:uFill>
                  <a:solidFill>
                    <a:srgbClr val="C00000"/>
                  </a:solidFill>
                </a:uFill>
                <a:latin typeface="Garamond"/>
                <a:cs typeface="Garamond"/>
              </a:rPr>
              <a:t>index </a:t>
            </a:r>
            <a:r>
              <a:rPr sz="2400" u="heavy" spc="-15" dirty="0">
                <a:solidFill>
                  <a:srgbClr val="C00000"/>
                </a:solidFill>
                <a:uFill>
                  <a:solidFill>
                    <a:srgbClr val="C00000"/>
                  </a:solidFill>
                </a:uFill>
                <a:latin typeface="Garamond"/>
                <a:cs typeface="Garamond"/>
              </a:rPr>
              <a:t>of </a:t>
            </a:r>
            <a:r>
              <a:rPr sz="2400" u="heavy" spc="-10" dirty="0">
                <a:solidFill>
                  <a:srgbClr val="C00000"/>
                </a:solidFill>
                <a:uFill>
                  <a:solidFill>
                    <a:srgbClr val="C00000"/>
                  </a:solidFill>
                </a:uFill>
                <a:latin typeface="Garamond"/>
                <a:cs typeface="Garamond"/>
              </a:rPr>
              <a:t>suspicion based </a:t>
            </a:r>
            <a:r>
              <a:rPr sz="2400" u="heavy" spc="-15" dirty="0">
                <a:solidFill>
                  <a:srgbClr val="C00000"/>
                </a:solidFill>
                <a:uFill>
                  <a:solidFill>
                    <a:srgbClr val="C00000"/>
                  </a:solidFill>
                </a:uFill>
                <a:latin typeface="Garamond"/>
                <a:cs typeface="Garamond"/>
              </a:rPr>
              <a:t>on  </a:t>
            </a:r>
            <a:r>
              <a:rPr sz="2400" u="heavy" dirty="0">
                <a:solidFill>
                  <a:srgbClr val="C00000"/>
                </a:solidFill>
                <a:uFill>
                  <a:solidFill>
                    <a:srgbClr val="C00000"/>
                  </a:solidFill>
                </a:uFill>
                <a:latin typeface="Garamond"/>
                <a:cs typeface="Garamond"/>
              </a:rPr>
              <a:t>history </a:t>
            </a:r>
            <a:r>
              <a:rPr sz="2400" u="heavy" spc="-15" dirty="0">
                <a:solidFill>
                  <a:srgbClr val="C00000"/>
                </a:solidFill>
                <a:uFill>
                  <a:solidFill>
                    <a:srgbClr val="C00000"/>
                  </a:solidFill>
                </a:uFill>
                <a:latin typeface="Garamond"/>
                <a:cs typeface="Garamond"/>
              </a:rPr>
              <a:t>and </a:t>
            </a:r>
            <a:r>
              <a:rPr sz="2400" u="heavy" spc="-25" dirty="0">
                <a:solidFill>
                  <a:srgbClr val="C00000"/>
                </a:solidFill>
                <a:uFill>
                  <a:solidFill>
                    <a:srgbClr val="C00000"/>
                  </a:solidFill>
                </a:uFill>
                <a:latin typeface="Garamond"/>
                <a:cs typeface="Garamond"/>
              </a:rPr>
              <a:t>clinical </a:t>
            </a:r>
            <a:r>
              <a:rPr sz="2400" u="heavy" spc="-20" dirty="0">
                <a:uFill>
                  <a:solidFill>
                    <a:srgbClr val="C00000"/>
                  </a:solidFill>
                </a:uFill>
                <a:latin typeface="Garamond"/>
                <a:cs typeface="Garamond"/>
              </a:rPr>
              <a:t>presentation.</a:t>
            </a:r>
            <a:r>
              <a:rPr sz="2400" spc="-20" dirty="0">
                <a:latin typeface="Garamond"/>
                <a:cs typeface="Garamond"/>
              </a:rPr>
              <a:t>cyanide poisoning </a:t>
            </a:r>
            <a:r>
              <a:rPr sz="2400" spc="-10" dirty="0">
                <a:latin typeface="Garamond"/>
                <a:cs typeface="Garamond"/>
              </a:rPr>
              <a:t>should </a:t>
            </a:r>
            <a:r>
              <a:rPr sz="2400" spc="-15" dirty="0">
                <a:latin typeface="Garamond"/>
                <a:cs typeface="Garamond"/>
              </a:rPr>
              <a:t>be </a:t>
            </a:r>
            <a:r>
              <a:rPr sz="2400" spc="-10" dirty="0">
                <a:latin typeface="Garamond"/>
                <a:cs typeface="Garamond"/>
              </a:rPr>
              <a:t>suspected </a:t>
            </a:r>
            <a:r>
              <a:rPr sz="2400" spc="-15" dirty="0">
                <a:latin typeface="Garamond"/>
                <a:cs typeface="Garamond"/>
              </a:rPr>
              <a:t>in  any </a:t>
            </a:r>
            <a:r>
              <a:rPr sz="2400" spc="-10" dirty="0">
                <a:latin typeface="Garamond"/>
                <a:cs typeface="Garamond"/>
              </a:rPr>
              <a:t>person </a:t>
            </a:r>
            <a:r>
              <a:rPr sz="2400" spc="-15" dirty="0">
                <a:latin typeface="Garamond"/>
                <a:cs typeface="Garamond"/>
              </a:rPr>
              <a:t>exposed to </a:t>
            </a:r>
            <a:r>
              <a:rPr sz="2400" u="heavy" spc="-10" dirty="0">
                <a:uFill>
                  <a:solidFill>
                    <a:srgbClr val="C00000"/>
                  </a:solidFill>
                </a:uFill>
                <a:latin typeface="Garamond"/>
                <a:cs typeface="Garamond"/>
              </a:rPr>
              <a:t>smoke from </a:t>
            </a:r>
            <a:r>
              <a:rPr sz="2400" u="heavy" dirty="0">
                <a:uFill>
                  <a:solidFill>
                    <a:srgbClr val="C00000"/>
                  </a:solidFill>
                </a:uFill>
                <a:latin typeface="Garamond"/>
                <a:cs typeface="Garamond"/>
              </a:rPr>
              <a:t>a </a:t>
            </a:r>
            <a:r>
              <a:rPr sz="2400" u="heavy" spc="-10" dirty="0">
                <a:uFill>
                  <a:solidFill>
                    <a:srgbClr val="C00000"/>
                  </a:solidFill>
                </a:uFill>
                <a:latin typeface="Garamond"/>
                <a:cs typeface="Garamond"/>
              </a:rPr>
              <a:t>fire </a:t>
            </a:r>
            <a:r>
              <a:rPr sz="2400" u="heavy" spc="-15" dirty="0">
                <a:uFill>
                  <a:solidFill>
                    <a:srgbClr val="C00000"/>
                  </a:solidFill>
                </a:uFill>
                <a:latin typeface="Garamond"/>
                <a:cs typeface="Garamond"/>
              </a:rPr>
              <a:t>in </a:t>
            </a:r>
            <a:r>
              <a:rPr sz="2400" u="heavy" dirty="0">
                <a:uFill>
                  <a:solidFill>
                    <a:srgbClr val="C00000"/>
                  </a:solidFill>
                </a:uFill>
                <a:latin typeface="Garamond"/>
                <a:cs typeface="Garamond"/>
              </a:rPr>
              <a:t>a </a:t>
            </a:r>
            <a:r>
              <a:rPr sz="2400" u="heavy" spc="-15" dirty="0">
                <a:uFill>
                  <a:solidFill>
                    <a:srgbClr val="C00000"/>
                  </a:solidFill>
                </a:uFill>
                <a:latin typeface="Garamond"/>
                <a:cs typeface="Garamond"/>
              </a:rPr>
              <a:t>closed </a:t>
            </a:r>
            <a:r>
              <a:rPr sz="2400" u="heavy" spc="-10" dirty="0">
                <a:uFill>
                  <a:solidFill>
                    <a:srgbClr val="C00000"/>
                  </a:solidFill>
                </a:uFill>
                <a:latin typeface="Garamond"/>
                <a:cs typeface="Garamond"/>
              </a:rPr>
              <a:t>space</a:t>
            </a:r>
            <a:r>
              <a:rPr sz="2400" spc="-10" dirty="0">
                <a:latin typeface="Garamond"/>
                <a:cs typeface="Garamond"/>
              </a:rPr>
              <a:t> </a:t>
            </a:r>
            <a:r>
              <a:rPr sz="2400" spc="-15" dirty="0">
                <a:latin typeface="Garamond"/>
                <a:cs typeface="Garamond"/>
              </a:rPr>
              <a:t>and those </a:t>
            </a:r>
            <a:r>
              <a:rPr sz="2400" spc="-25" dirty="0">
                <a:latin typeface="Garamond"/>
                <a:cs typeface="Garamond"/>
              </a:rPr>
              <a:t>with</a:t>
            </a:r>
            <a:r>
              <a:rPr sz="2400" spc="100" dirty="0">
                <a:latin typeface="Garamond"/>
                <a:cs typeface="Garamond"/>
              </a:rPr>
              <a:t> </a:t>
            </a:r>
            <a:r>
              <a:rPr sz="2400" dirty="0">
                <a:solidFill>
                  <a:srgbClr val="252525"/>
                </a:solidFill>
                <a:latin typeface="Garamond"/>
                <a:cs typeface="Garamond"/>
              </a:rPr>
              <a:t>:</a:t>
            </a:r>
            <a:endParaRPr sz="2400" dirty="0">
              <a:latin typeface="Garamond"/>
              <a:cs typeface="Garamond"/>
            </a:endParaRPr>
          </a:p>
          <a:p>
            <a:pPr marL="298450" indent="-286385">
              <a:lnSpc>
                <a:spcPct val="100000"/>
              </a:lnSpc>
              <a:spcBef>
                <a:spcPts val="1175"/>
              </a:spcBef>
              <a:buClr>
                <a:srgbClr val="D9B146"/>
              </a:buClr>
              <a:buSzPct val="114583"/>
              <a:buFont typeface="Arial"/>
              <a:buChar char="•"/>
              <a:tabLst>
                <a:tab pos="298450" algn="l"/>
                <a:tab pos="299085" algn="l"/>
              </a:tabLst>
            </a:pPr>
            <a:r>
              <a:rPr sz="2400" u="heavy" spc="-25" dirty="0">
                <a:solidFill>
                  <a:srgbClr val="C00000"/>
                </a:solidFill>
                <a:uFill>
                  <a:solidFill>
                    <a:srgbClr val="C00000"/>
                  </a:solidFill>
                </a:uFill>
                <a:latin typeface="Garamond"/>
                <a:cs typeface="Garamond"/>
              </a:rPr>
              <a:t>Soot </a:t>
            </a:r>
            <a:r>
              <a:rPr sz="2400" u="heavy" spc="-15" dirty="0">
                <a:solidFill>
                  <a:srgbClr val="C00000"/>
                </a:solidFill>
                <a:uFill>
                  <a:solidFill>
                    <a:srgbClr val="C00000"/>
                  </a:solidFill>
                </a:uFill>
                <a:latin typeface="Garamond"/>
                <a:cs typeface="Garamond"/>
              </a:rPr>
              <a:t>in</a:t>
            </a:r>
            <a:r>
              <a:rPr sz="2400" u="heavy" spc="110" dirty="0">
                <a:solidFill>
                  <a:srgbClr val="C00000"/>
                </a:solidFill>
                <a:uFill>
                  <a:solidFill>
                    <a:srgbClr val="C00000"/>
                  </a:solidFill>
                </a:uFill>
                <a:latin typeface="Garamond"/>
                <a:cs typeface="Garamond"/>
              </a:rPr>
              <a:t> </a:t>
            </a:r>
            <a:r>
              <a:rPr sz="2400" u="heavy" spc="-5" dirty="0">
                <a:solidFill>
                  <a:srgbClr val="C00000"/>
                </a:solidFill>
                <a:uFill>
                  <a:solidFill>
                    <a:srgbClr val="C00000"/>
                  </a:solidFill>
                </a:uFill>
                <a:latin typeface="Garamond"/>
                <a:cs typeface="Garamond"/>
              </a:rPr>
              <a:t>mouth</a:t>
            </a:r>
            <a:endParaRPr sz="2400" dirty="0">
              <a:latin typeface="Garamond"/>
              <a:cs typeface="Garamond"/>
            </a:endParaRPr>
          </a:p>
          <a:p>
            <a:pPr marL="298450" indent="-286385">
              <a:lnSpc>
                <a:spcPct val="100000"/>
              </a:lnSpc>
              <a:spcBef>
                <a:spcPts val="1175"/>
              </a:spcBef>
              <a:buClr>
                <a:srgbClr val="D9B146"/>
              </a:buClr>
              <a:buSzPct val="114583"/>
              <a:buFont typeface="Arial"/>
              <a:buChar char="•"/>
              <a:tabLst>
                <a:tab pos="298450" algn="l"/>
                <a:tab pos="299085" algn="l"/>
              </a:tabLst>
            </a:pPr>
            <a:r>
              <a:rPr sz="2400" u="heavy" spc="-10" dirty="0">
                <a:solidFill>
                  <a:srgbClr val="C00000"/>
                </a:solidFill>
                <a:uFill>
                  <a:solidFill>
                    <a:srgbClr val="C00000"/>
                  </a:solidFill>
                </a:uFill>
                <a:latin typeface="Garamond"/>
                <a:cs typeface="Garamond"/>
              </a:rPr>
              <a:t>Altered </a:t>
            </a:r>
            <a:r>
              <a:rPr sz="2400" u="heavy" spc="-15" dirty="0">
                <a:solidFill>
                  <a:srgbClr val="C00000"/>
                </a:solidFill>
                <a:uFill>
                  <a:solidFill>
                    <a:srgbClr val="C00000"/>
                  </a:solidFill>
                </a:uFill>
                <a:latin typeface="Garamond"/>
                <a:cs typeface="Garamond"/>
              </a:rPr>
              <a:t>mental</a:t>
            </a:r>
            <a:r>
              <a:rPr sz="2400" u="heavy" spc="120" dirty="0">
                <a:solidFill>
                  <a:srgbClr val="C00000"/>
                </a:solidFill>
                <a:uFill>
                  <a:solidFill>
                    <a:srgbClr val="C00000"/>
                  </a:solidFill>
                </a:uFill>
                <a:latin typeface="Garamond"/>
                <a:cs typeface="Garamond"/>
              </a:rPr>
              <a:t> </a:t>
            </a:r>
            <a:r>
              <a:rPr sz="2400" u="heavy" spc="-5" dirty="0">
                <a:solidFill>
                  <a:srgbClr val="C00000"/>
                </a:solidFill>
                <a:uFill>
                  <a:solidFill>
                    <a:srgbClr val="C00000"/>
                  </a:solidFill>
                </a:uFill>
                <a:latin typeface="Garamond"/>
                <a:cs typeface="Garamond"/>
              </a:rPr>
              <a:t>status</a:t>
            </a:r>
            <a:endParaRPr sz="2400" dirty="0">
              <a:latin typeface="Garamond"/>
              <a:cs typeface="Garamond"/>
            </a:endParaRPr>
          </a:p>
          <a:p>
            <a:pPr marL="298450" indent="-286385">
              <a:lnSpc>
                <a:spcPct val="100000"/>
              </a:lnSpc>
              <a:spcBef>
                <a:spcPts val="1175"/>
              </a:spcBef>
              <a:buClr>
                <a:srgbClr val="D9B146"/>
              </a:buClr>
              <a:buSzPct val="114583"/>
              <a:buFont typeface="Arial"/>
              <a:buChar char="•"/>
              <a:tabLst>
                <a:tab pos="298450" algn="l"/>
                <a:tab pos="299085" algn="l"/>
              </a:tabLst>
            </a:pPr>
            <a:r>
              <a:rPr sz="2400" u="heavy" spc="-30" dirty="0">
                <a:solidFill>
                  <a:srgbClr val="C00000"/>
                </a:solidFill>
                <a:uFill>
                  <a:solidFill>
                    <a:srgbClr val="C00000"/>
                  </a:solidFill>
                </a:uFill>
                <a:latin typeface="Garamond"/>
                <a:cs typeface="Garamond"/>
              </a:rPr>
              <a:t>hypotension</a:t>
            </a:r>
            <a:endParaRPr sz="2400" dirty="0">
              <a:latin typeface="Garamond"/>
              <a:cs typeface="Garamond"/>
            </a:endParaRPr>
          </a:p>
        </p:txBody>
      </p:sp>
    </p:spTree>
    <p:extLst>
      <p:ext uri="{BB962C8B-B14F-4D97-AF65-F5344CB8AC3E}">
        <p14:creationId xmlns:p14="http://schemas.microsoft.com/office/powerpoint/2010/main" val="281905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4459165" y="76537"/>
            <a:ext cx="3079115" cy="632460"/>
          </a:xfrm>
          <a:prstGeom prst="rect">
            <a:avLst/>
          </a:prstGeom>
        </p:spPr>
        <p:txBody>
          <a:bodyPr vert="horz" wrap="square" lIns="0" tIns="16510" rIns="0" bIns="0" rtlCol="0">
            <a:spAutoFit/>
          </a:bodyPr>
          <a:lstStyle/>
          <a:p>
            <a:pPr marL="12700">
              <a:lnSpc>
                <a:spcPct val="100000"/>
              </a:lnSpc>
              <a:spcBef>
                <a:spcPts val="130"/>
              </a:spcBef>
            </a:pPr>
            <a:r>
              <a:rPr spc="5" dirty="0"/>
              <a:t>TREATMENT</a:t>
            </a:r>
          </a:p>
        </p:txBody>
      </p:sp>
      <p:sp>
        <p:nvSpPr>
          <p:cNvPr id="4" name="object 4"/>
          <p:cNvSpPr txBox="1">
            <a:spLocks noGrp="1"/>
          </p:cNvSpPr>
          <p:nvPr>
            <p:ph type="body" idx="1"/>
          </p:nvPr>
        </p:nvSpPr>
        <p:spPr>
          <a:xfrm>
            <a:off x="355060" y="708997"/>
            <a:ext cx="10820400" cy="5694508"/>
          </a:xfrm>
          <a:prstGeom prst="rect">
            <a:avLst/>
          </a:prstGeom>
        </p:spPr>
        <p:txBody>
          <a:bodyPr vert="horz" wrap="square" lIns="0" tIns="13335" rIns="0" bIns="0" rtlCol="0">
            <a:spAutoFit/>
          </a:bodyPr>
          <a:lstStyle/>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DECONTAMINATION-patient </a:t>
            </a:r>
            <a:r>
              <a:rPr lang="en-US" b="1" u="heavy" spc="-5" dirty="0" err="1" smtClean="0">
                <a:uFill>
                  <a:solidFill>
                    <a:srgbClr val="000000"/>
                  </a:solidFill>
                </a:uFill>
                <a:latin typeface="Garamond"/>
              </a:rPr>
              <a:t>poisonined</a:t>
            </a:r>
            <a:r>
              <a:rPr lang="en-US" b="1" u="heavy" spc="-5" dirty="0" smtClean="0">
                <a:uFill>
                  <a:solidFill>
                    <a:srgbClr val="000000"/>
                  </a:solidFill>
                </a:uFill>
                <a:latin typeface="Garamond"/>
              </a:rPr>
              <a:t> by cyanide through inhalational must be rapidly removed from the source ,and there clothing taken off and appropriately discarded.</a:t>
            </a:r>
          </a:p>
          <a:p>
            <a:pPr marL="0" marR="121920" indent="0">
              <a:lnSpc>
                <a:spcPts val="2715"/>
              </a:lnSpc>
              <a:spcBef>
                <a:spcPts val="105"/>
              </a:spcBef>
              <a:buClr>
                <a:srgbClr val="D9B146"/>
              </a:buClr>
              <a:buSzPct val="114583"/>
              <a:buNone/>
              <a:tabLst>
                <a:tab pos="285750" algn="l"/>
                <a:tab pos="299085" algn="l"/>
              </a:tabLst>
            </a:pPr>
            <a:endParaRPr lang="en-US" b="1" u="heavy" spc="-5" dirty="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endParaRPr lang="en-US" b="1" u="heavy" spc="-5" dirty="0" smtClean="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Secure airway ,breathing ,</a:t>
            </a:r>
            <a:r>
              <a:rPr lang="en-US" b="1" u="heavy" spc="-5" dirty="0" err="1" smtClean="0">
                <a:uFill>
                  <a:solidFill>
                    <a:srgbClr val="000000"/>
                  </a:solidFill>
                </a:uFill>
                <a:latin typeface="Garamond"/>
              </a:rPr>
              <a:t>circulation.intubation</a:t>
            </a:r>
            <a:r>
              <a:rPr lang="en-US" b="1" u="heavy" spc="-5" dirty="0" smtClean="0">
                <a:uFill>
                  <a:solidFill>
                    <a:srgbClr val="000000"/>
                  </a:solidFill>
                </a:uFill>
                <a:latin typeface="Garamond"/>
              </a:rPr>
              <a:t> is usually </a:t>
            </a:r>
            <a:r>
              <a:rPr lang="en-US" b="1" u="heavy" spc="-5" dirty="0" err="1" smtClean="0">
                <a:uFill>
                  <a:solidFill>
                    <a:srgbClr val="000000"/>
                  </a:solidFill>
                </a:uFill>
                <a:latin typeface="Garamond"/>
              </a:rPr>
              <a:t>required.administer</a:t>
            </a:r>
            <a:r>
              <a:rPr lang="en-US" b="1" u="heavy" spc="-5" dirty="0" smtClean="0">
                <a:uFill>
                  <a:solidFill>
                    <a:srgbClr val="000000"/>
                  </a:solidFill>
                </a:uFill>
                <a:latin typeface="Garamond"/>
              </a:rPr>
              <a:t> high flow oxygen100% by non rebreather face mask regardless of pulse oximetry reading</a:t>
            </a:r>
          </a:p>
          <a:p>
            <a:pPr marL="0" marR="121920" indent="0">
              <a:lnSpc>
                <a:spcPts val="2715"/>
              </a:lnSpc>
              <a:spcBef>
                <a:spcPts val="105"/>
              </a:spcBef>
              <a:buClr>
                <a:srgbClr val="D9B146"/>
              </a:buClr>
              <a:buSzPct val="114583"/>
              <a:buNone/>
              <a:tabLst>
                <a:tab pos="285750" algn="l"/>
                <a:tab pos="299085" algn="l"/>
              </a:tabLst>
            </a:pPr>
            <a:endParaRPr lang="en-US" b="1" u="heavy" spc="-5" dirty="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Do not perform mouth to mouth resuscitation in case of suspected cyanide toxicity </a:t>
            </a:r>
          </a:p>
          <a:p>
            <a:pPr marL="0" marR="121920" indent="0">
              <a:lnSpc>
                <a:spcPts val="2715"/>
              </a:lnSpc>
              <a:spcBef>
                <a:spcPts val="105"/>
              </a:spcBef>
              <a:buClr>
                <a:srgbClr val="D9B146"/>
              </a:buClr>
              <a:buSzPct val="114583"/>
              <a:buNone/>
              <a:tabLst>
                <a:tab pos="285750" algn="l"/>
                <a:tab pos="299085" algn="l"/>
              </a:tabLst>
            </a:pPr>
            <a:endParaRPr lang="en-US" b="1" u="heavy" spc="-5" dirty="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Treat hypotension with rapid IV boluses of isotonic fluid and vasopressors as </a:t>
            </a:r>
            <a:r>
              <a:rPr lang="en-US" b="1" u="heavy" spc="-5" dirty="0" err="1" smtClean="0">
                <a:uFill>
                  <a:solidFill>
                    <a:srgbClr val="000000"/>
                  </a:solidFill>
                </a:uFill>
                <a:latin typeface="Garamond"/>
              </a:rPr>
              <a:t>needed.treat</a:t>
            </a:r>
            <a:r>
              <a:rPr lang="en-US" b="1" u="heavy" spc="-5" dirty="0" smtClean="0">
                <a:uFill>
                  <a:solidFill>
                    <a:srgbClr val="000000"/>
                  </a:solidFill>
                </a:uFill>
                <a:latin typeface="Garamond"/>
              </a:rPr>
              <a:t> seizures with benzodiazepine (</a:t>
            </a:r>
            <a:r>
              <a:rPr lang="en-US" b="1" u="heavy" spc="-5" dirty="0" err="1" smtClean="0">
                <a:uFill>
                  <a:solidFill>
                    <a:srgbClr val="000000"/>
                  </a:solidFill>
                </a:uFill>
                <a:latin typeface="Garamond"/>
              </a:rPr>
              <a:t>ef.diazepam</a:t>
            </a:r>
            <a:r>
              <a:rPr lang="en-US" b="1" u="heavy" spc="-5" dirty="0" smtClean="0">
                <a:uFill>
                  <a:solidFill>
                    <a:srgbClr val="000000"/>
                  </a:solidFill>
                </a:uFill>
                <a:latin typeface="Garamond"/>
              </a:rPr>
              <a:t> 5 mg IV)</a:t>
            </a:r>
          </a:p>
          <a:p>
            <a:pPr marL="0" marR="121920" indent="0">
              <a:lnSpc>
                <a:spcPts val="2715"/>
              </a:lnSpc>
              <a:spcBef>
                <a:spcPts val="105"/>
              </a:spcBef>
              <a:buClr>
                <a:srgbClr val="D9B146"/>
              </a:buClr>
              <a:buSzPct val="114583"/>
              <a:buNone/>
              <a:tabLst>
                <a:tab pos="285750" algn="l"/>
                <a:tab pos="299085" algn="l"/>
              </a:tabLst>
            </a:pPr>
            <a:endParaRPr lang="en-US" b="1" u="heavy" spc="-5" dirty="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Obtain assistance from medical toxicologist or poison control </a:t>
            </a:r>
            <a:r>
              <a:rPr lang="en-US" b="1" u="heavy" spc="-5" dirty="0" err="1" smtClean="0">
                <a:uFill>
                  <a:solidFill>
                    <a:srgbClr val="000000"/>
                  </a:solidFill>
                </a:uFill>
                <a:latin typeface="Garamond"/>
              </a:rPr>
              <a:t>centre</a:t>
            </a:r>
            <a:r>
              <a:rPr lang="en-US" b="1" u="heavy" spc="-5" dirty="0" smtClean="0">
                <a:uFill>
                  <a:solidFill>
                    <a:srgbClr val="000000"/>
                  </a:solidFill>
                </a:uFill>
                <a:latin typeface="Garamond"/>
              </a:rPr>
              <a:t> </a:t>
            </a:r>
          </a:p>
          <a:p>
            <a:pPr marL="0" marR="121920" indent="0">
              <a:lnSpc>
                <a:spcPts val="2715"/>
              </a:lnSpc>
              <a:spcBef>
                <a:spcPts val="105"/>
              </a:spcBef>
              <a:buClr>
                <a:srgbClr val="D9B146"/>
              </a:buClr>
              <a:buSzPct val="114583"/>
              <a:buNone/>
              <a:tabLst>
                <a:tab pos="285750" algn="l"/>
                <a:tab pos="299085" algn="l"/>
              </a:tabLst>
            </a:pPr>
            <a:endParaRPr lang="en-US" b="1" u="heavy" spc="-5" dirty="0">
              <a:uFill>
                <a:solidFill>
                  <a:srgbClr val="000000"/>
                </a:solidFill>
              </a:uFill>
              <a:latin typeface="Garamond"/>
            </a:endParaRPr>
          </a:p>
          <a:p>
            <a:pPr marL="0" marR="121920" indent="0">
              <a:lnSpc>
                <a:spcPts val="2715"/>
              </a:lnSpc>
              <a:spcBef>
                <a:spcPts val="105"/>
              </a:spcBef>
              <a:buClr>
                <a:srgbClr val="D9B146"/>
              </a:buClr>
              <a:buSzPct val="114583"/>
              <a:buNone/>
              <a:tabLst>
                <a:tab pos="285750" algn="l"/>
                <a:tab pos="299085" algn="l"/>
              </a:tabLst>
            </a:pPr>
            <a:r>
              <a:rPr lang="en-US" b="1" u="heavy" spc="-5" dirty="0" smtClean="0">
                <a:uFill>
                  <a:solidFill>
                    <a:srgbClr val="000000"/>
                  </a:solidFill>
                </a:uFill>
                <a:latin typeface="Garamond"/>
              </a:rPr>
              <a:t>Hyperbaric oxygen remain controversial due to inconsistent findings in the literature overall</a:t>
            </a:r>
            <a:endParaRPr spc="-10" dirty="0"/>
          </a:p>
        </p:txBody>
      </p:sp>
    </p:spTree>
    <p:extLst>
      <p:ext uri="{BB962C8B-B14F-4D97-AF65-F5344CB8AC3E}">
        <p14:creationId xmlns:p14="http://schemas.microsoft.com/office/powerpoint/2010/main" val="171146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3726804" y="200547"/>
            <a:ext cx="3880485" cy="632224"/>
          </a:xfrm>
          <a:prstGeom prst="rect">
            <a:avLst/>
          </a:prstGeom>
        </p:spPr>
        <p:txBody>
          <a:bodyPr vert="horz" wrap="square" lIns="0" tIns="16510" rIns="0" bIns="0" rtlCol="0">
            <a:spAutoFit/>
          </a:bodyPr>
          <a:lstStyle/>
          <a:p>
            <a:pPr marL="12700">
              <a:lnSpc>
                <a:spcPct val="100000"/>
              </a:lnSpc>
              <a:spcBef>
                <a:spcPts val="130"/>
              </a:spcBef>
            </a:pPr>
            <a:r>
              <a:rPr sz="2400" spc="5" dirty="0"/>
              <a:t>Antidotal</a:t>
            </a:r>
            <a:r>
              <a:rPr spc="20" dirty="0"/>
              <a:t> </a:t>
            </a:r>
            <a:r>
              <a:rPr sz="2400" spc="5" dirty="0"/>
              <a:t>treatment</a:t>
            </a:r>
          </a:p>
        </p:txBody>
      </p:sp>
      <p:sp>
        <p:nvSpPr>
          <p:cNvPr id="4" name="object 4"/>
          <p:cNvSpPr txBox="1"/>
          <p:nvPr/>
        </p:nvSpPr>
        <p:spPr>
          <a:xfrm>
            <a:off x="519112" y="1481836"/>
            <a:ext cx="10828020" cy="4377055"/>
          </a:xfrm>
          <a:prstGeom prst="rect">
            <a:avLst/>
          </a:prstGeom>
        </p:spPr>
        <p:txBody>
          <a:bodyPr vert="horz" wrap="square" lIns="0" tIns="78105" rIns="0" bIns="0" rtlCol="0">
            <a:spAutoFit/>
          </a:bodyPr>
          <a:lstStyle/>
          <a:p>
            <a:pPr marL="298450" marR="5080" indent="-286385">
              <a:lnSpc>
                <a:spcPct val="79800"/>
              </a:lnSpc>
              <a:spcBef>
                <a:spcPts val="615"/>
              </a:spcBef>
              <a:buClr>
                <a:srgbClr val="D9B146"/>
              </a:buClr>
              <a:buSzPct val="115000"/>
              <a:buFont typeface="Arial"/>
              <a:buChar char="•"/>
              <a:tabLst>
                <a:tab pos="298450" algn="l"/>
                <a:tab pos="299085" algn="l"/>
              </a:tabLst>
            </a:pPr>
            <a:r>
              <a:rPr sz="2000" spc="10" dirty="0">
                <a:latin typeface="Garamond"/>
                <a:cs typeface="Garamond"/>
              </a:rPr>
              <a:t>Administer </a:t>
            </a:r>
            <a:r>
              <a:rPr sz="2000" spc="5" dirty="0">
                <a:latin typeface="Garamond"/>
                <a:cs typeface="Garamond"/>
              </a:rPr>
              <a:t>cyanide </a:t>
            </a:r>
            <a:r>
              <a:rPr sz="2000" spc="15" dirty="0">
                <a:latin typeface="Garamond"/>
                <a:cs typeface="Garamond"/>
              </a:rPr>
              <a:t>antidote </a:t>
            </a:r>
            <a:r>
              <a:rPr sz="2000" spc="10" dirty="0">
                <a:latin typeface="Garamond"/>
                <a:cs typeface="Garamond"/>
              </a:rPr>
              <a:t>when </a:t>
            </a:r>
            <a:r>
              <a:rPr sz="2000" spc="5" dirty="0">
                <a:latin typeface="Garamond"/>
                <a:cs typeface="Garamond"/>
              </a:rPr>
              <a:t>cyanide </a:t>
            </a:r>
            <a:r>
              <a:rPr sz="2000" spc="15" dirty="0">
                <a:latin typeface="Garamond"/>
                <a:cs typeface="Garamond"/>
              </a:rPr>
              <a:t>poisoning </a:t>
            </a:r>
            <a:r>
              <a:rPr sz="2000" dirty="0">
                <a:latin typeface="Garamond"/>
                <a:cs typeface="Garamond"/>
              </a:rPr>
              <a:t>is </a:t>
            </a:r>
            <a:r>
              <a:rPr sz="2000" spc="-5" dirty="0">
                <a:latin typeface="Garamond"/>
                <a:cs typeface="Garamond"/>
              </a:rPr>
              <a:t>clinically </a:t>
            </a:r>
            <a:r>
              <a:rPr sz="2000" spc="5" dirty="0">
                <a:latin typeface="Garamond"/>
                <a:cs typeface="Garamond"/>
              </a:rPr>
              <a:t>suspected</a:t>
            </a:r>
            <a:r>
              <a:rPr sz="2000" b="1" spc="5" dirty="0">
                <a:latin typeface="Garamond"/>
                <a:cs typeface="Garamond"/>
              </a:rPr>
              <a:t>.hydroxycobalamine </a:t>
            </a:r>
            <a:r>
              <a:rPr sz="2000" b="1" spc="20" dirty="0">
                <a:latin typeface="Garamond"/>
                <a:cs typeface="Garamond"/>
              </a:rPr>
              <a:t>is </a:t>
            </a:r>
            <a:r>
              <a:rPr sz="2000" b="1" spc="-5" dirty="0">
                <a:latin typeface="Garamond"/>
                <a:cs typeface="Garamond"/>
              </a:rPr>
              <a:t>the  </a:t>
            </a:r>
            <a:r>
              <a:rPr sz="2000" b="1" spc="15" dirty="0">
                <a:latin typeface="Garamond"/>
                <a:cs typeface="Garamond"/>
              </a:rPr>
              <a:t>preferred</a:t>
            </a:r>
            <a:r>
              <a:rPr sz="2000" b="1" spc="-110" dirty="0">
                <a:latin typeface="Garamond"/>
                <a:cs typeface="Garamond"/>
              </a:rPr>
              <a:t> </a:t>
            </a:r>
            <a:r>
              <a:rPr sz="2000" b="1" spc="5" dirty="0">
                <a:latin typeface="Garamond"/>
                <a:cs typeface="Garamond"/>
              </a:rPr>
              <a:t>antidote</a:t>
            </a:r>
            <a:r>
              <a:rPr sz="2000" b="1" spc="-15" dirty="0">
                <a:latin typeface="Garamond"/>
                <a:cs typeface="Garamond"/>
              </a:rPr>
              <a:t> </a:t>
            </a:r>
            <a:r>
              <a:rPr sz="2000" b="1" spc="15" dirty="0">
                <a:latin typeface="Garamond"/>
                <a:cs typeface="Garamond"/>
              </a:rPr>
              <a:t>and</a:t>
            </a:r>
            <a:r>
              <a:rPr sz="2000" b="1" spc="-30" dirty="0">
                <a:latin typeface="Garamond"/>
                <a:cs typeface="Garamond"/>
              </a:rPr>
              <a:t> </a:t>
            </a:r>
            <a:r>
              <a:rPr sz="2000" b="1" spc="20" dirty="0">
                <a:latin typeface="Garamond"/>
                <a:cs typeface="Garamond"/>
              </a:rPr>
              <a:t>is</a:t>
            </a:r>
            <a:r>
              <a:rPr sz="2000" b="1" spc="-55" dirty="0">
                <a:latin typeface="Garamond"/>
                <a:cs typeface="Garamond"/>
              </a:rPr>
              <a:t> </a:t>
            </a:r>
            <a:r>
              <a:rPr sz="2000" b="1" spc="10" dirty="0">
                <a:latin typeface="Garamond"/>
                <a:cs typeface="Garamond"/>
              </a:rPr>
              <a:t>recommended</a:t>
            </a:r>
            <a:r>
              <a:rPr sz="2000" b="1" spc="-185" dirty="0">
                <a:latin typeface="Garamond"/>
                <a:cs typeface="Garamond"/>
              </a:rPr>
              <a:t> </a:t>
            </a:r>
            <a:r>
              <a:rPr sz="2000" b="1" dirty="0">
                <a:latin typeface="Garamond"/>
                <a:cs typeface="Garamond"/>
              </a:rPr>
              <a:t>for</a:t>
            </a:r>
            <a:r>
              <a:rPr sz="2000" b="1" spc="15" dirty="0">
                <a:latin typeface="Garamond"/>
                <a:cs typeface="Garamond"/>
              </a:rPr>
              <a:t> </a:t>
            </a:r>
            <a:r>
              <a:rPr sz="2000" b="1" spc="20" dirty="0">
                <a:latin typeface="Garamond"/>
                <a:cs typeface="Garamond"/>
              </a:rPr>
              <a:t>immediate</a:t>
            </a:r>
            <a:r>
              <a:rPr sz="2000" b="1" spc="-170" dirty="0">
                <a:latin typeface="Garamond"/>
                <a:cs typeface="Garamond"/>
              </a:rPr>
              <a:t> </a:t>
            </a:r>
            <a:r>
              <a:rPr sz="2000" b="1" spc="-10" dirty="0">
                <a:latin typeface="Garamond"/>
                <a:cs typeface="Garamond"/>
              </a:rPr>
              <a:t>therapy.(quickly</a:t>
            </a:r>
            <a:r>
              <a:rPr sz="2000" b="1" spc="-175" dirty="0">
                <a:latin typeface="Garamond"/>
                <a:cs typeface="Garamond"/>
              </a:rPr>
              <a:t> </a:t>
            </a:r>
            <a:r>
              <a:rPr sz="2000" b="1" spc="10" dirty="0">
                <a:latin typeface="Garamond"/>
                <a:cs typeface="Garamond"/>
              </a:rPr>
              <a:t>complexes</a:t>
            </a:r>
            <a:r>
              <a:rPr sz="2000" b="1" spc="-210" dirty="0">
                <a:latin typeface="Garamond"/>
                <a:cs typeface="Garamond"/>
              </a:rPr>
              <a:t> </a:t>
            </a:r>
            <a:r>
              <a:rPr sz="2000" b="1" spc="5" dirty="0">
                <a:latin typeface="Garamond"/>
                <a:cs typeface="Garamond"/>
              </a:rPr>
              <a:t>with</a:t>
            </a:r>
            <a:r>
              <a:rPr sz="2000" b="1" spc="85" dirty="0">
                <a:latin typeface="Garamond"/>
                <a:cs typeface="Garamond"/>
              </a:rPr>
              <a:t> </a:t>
            </a:r>
            <a:r>
              <a:rPr sz="2000" b="1" spc="5" dirty="0">
                <a:latin typeface="Garamond"/>
                <a:cs typeface="Garamond"/>
              </a:rPr>
              <a:t>cyanide,is  </a:t>
            </a:r>
            <a:r>
              <a:rPr sz="2000" b="1" spc="15" dirty="0">
                <a:latin typeface="Garamond"/>
                <a:cs typeface="Garamond"/>
              </a:rPr>
              <a:t>excreted </a:t>
            </a:r>
            <a:r>
              <a:rPr sz="2000" b="1" spc="10" dirty="0">
                <a:latin typeface="Garamond"/>
                <a:cs typeface="Garamond"/>
              </a:rPr>
              <a:t>by </a:t>
            </a:r>
            <a:r>
              <a:rPr sz="2000" b="1" spc="-5" dirty="0">
                <a:latin typeface="Garamond"/>
                <a:cs typeface="Garamond"/>
              </a:rPr>
              <a:t>the</a:t>
            </a:r>
            <a:r>
              <a:rPr sz="2000" b="1" spc="-275" dirty="0">
                <a:latin typeface="Garamond"/>
                <a:cs typeface="Garamond"/>
              </a:rPr>
              <a:t> </a:t>
            </a:r>
            <a:r>
              <a:rPr sz="2000" b="1" spc="20" dirty="0">
                <a:latin typeface="Garamond"/>
                <a:cs typeface="Garamond"/>
              </a:rPr>
              <a:t>kidney</a:t>
            </a:r>
            <a:r>
              <a:rPr sz="2000" spc="20" dirty="0">
                <a:latin typeface="Garamond"/>
                <a:cs typeface="Garamond"/>
              </a:rPr>
              <a:t>)</a:t>
            </a:r>
            <a:endParaRPr sz="2000" dirty="0">
              <a:latin typeface="Garamond"/>
              <a:cs typeface="Garamond"/>
            </a:endParaRPr>
          </a:p>
          <a:p>
            <a:pPr marL="298450" indent="-286385">
              <a:lnSpc>
                <a:spcPct val="100000"/>
              </a:lnSpc>
              <a:spcBef>
                <a:spcPts val="600"/>
              </a:spcBef>
              <a:buClr>
                <a:srgbClr val="D9B146"/>
              </a:buClr>
              <a:buSzPct val="115000"/>
              <a:buFont typeface="Arial"/>
              <a:buChar char="•"/>
              <a:tabLst>
                <a:tab pos="298450" algn="l"/>
                <a:tab pos="299085" algn="l"/>
              </a:tabLst>
            </a:pPr>
            <a:r>
              <a:rPr sz="2000" spc="20" dirty="0">
                <a:solidFill>
                  <a:srgbClr val="C00000"/>
                </a:solidFill>
                <a:latin typeface="Garamond"/>
                <a:cs typeface="Garamond"/>
              </a:rPr>
              <a:t>If </a:t>
            </a:r>
            <a:r>
              <a:rPr sz="2000" dirty="0">
                <a:solidFill>
                  <a:srgbClr val="C00000"/>
                </a:solidFill>
                <a:latin typeface="Garamond"/>
                <a:cs typeface="Garamond"/>
              </a:rPr>
              <a:t>hydroxycobalamine is </a:t>
            </a:r>
            <a:r>
              <a:rPr sz="2000" spc="-5" dirty="0">
                <a:solidFill>
                  <a:srgbClr val="C00000"/>
                </a:solidFill>
                <a:latin typeface="Garamond"/>
                <a:cs typeface="Garamond"/>
              </a:rPr>
              <a:t>available </a:t>
            </a:r>
            <a:r>
              <a:rPr sz="2000" spc="-10" dirty="0">
                <a:solidFill>
                  <a:srgbClr val="C00000"/>
                </a:solidFill>
                <a:latin typeface="Garamond"/>
                <a:cs typeface="Garamond"/>
              </a:rPr>
              <a:t>,give </a:t>
            </a:r>
            <a:r>
              <a:rPr sz="2000" spc="15" dirty="0">
                <a:solidFill>
                  <a:srgbClr val="C00000"/>
                </a:solidFill>
                <a:latin typeface="Garamond"/>
                <a:cs typeface="Garamond"/>
              </a:rPr>
              <a:t>the</a:t>
            </a:r>
            <a:r>
              <a:rPr sz="2000" spc="-75" dirty="0">
                <a:solidFill>
                  <a:srgbClr val="C00000"/>
                </a:solidFill>
                <a:latin typeface="Garamond"/>
                <a:cs typeface="Garamond"/>
              </a:rPr>
              <a:t> </a:t>
            </a:r>
            <a:r>
              <a:rPr sz="2000" spc="10" dirty="0">
                <a:solidFill>
                  <a:srgbClr val="C00000"/>
                </a:solidFill>
                <a:latin typeface="Garamond"/>
                <a:cs typeface="Garamond"/>
              </a:rPr>
              <a:t>following</a:t>
            </a:r>
            <a:r>
              <a:rPr sz="2000" spc="10" dirty="0">
                <a:solidFill>
                  <a:srgbClr val="252525"/>
                </a:solidFill>
                <a:latin typeface="Garamond"/>
                <a:cs typeface="Garamond"/>
              </a:rPr>
              <a:t>:</a:t>
            </a:r>
            <a:endParaRPr sz="2000" dirty="0">
              <a:latin typeface="Garamond"/>
              <a:cs typeface="Garamond"/>
            </a:endParaRPr>
          </a:p>
          <a:p>
            <a:pPr marL="298450" indent="-286385">
              <a:lnSpc>
                <a:spcPct val="100000"/>
              </a:lnSpc>
              <a:spcBef>
                <a:spcPts val="605"/>
              </a:spcBef>
              <a:buClr>
                <a:srgbClr val="D9B146"/>
              </a:buClr>
              <a:buSzPct val="115000"/>
              <a:buFont typeface="Arial"/>
              <a:buChar char="•"/>
              <a:tabLst>
                <a:tab pos="298450" algn="l"/>
                <a:tab pos="299085" algn="l"/>
              </a:tabLst>
            </a:pPr>
            <a:r>
              <a:rPr sz="2000" spc="5" dirty="0">
                <a:latin typeface="Garamond"/>
                <a:cs typeface="Garamond"/>
              </a:rPr>
              <a:t>Hydroxycoblamine</a:t>
            </a:r>
            <a:r>
              <a:rPr sz="2000" spc="-200" dirty="0">
                <a:latin typeface="Garamond"/>
                <a:cs typeface="Garamond"/>
              </a:rPr>
              <a:t> </a:t>
            </a:r>
            <a:r>
              <a:rPr sz="2000" spc="25" dirty="0">
                <a:latin typeface="Garamond"/>
                <a:cs typeface="Garamond"/>
              </a:rPr>
              <a:t>70mg/kg</a:t>
            </a:r>
            <a:r>
              <a:rPr sz="2000" spc="-210" dirty="0">
                <a:latin typeface="Garamond"/>
                <a:cs typeface="Garamond"/>
              </a:rPr>
              <a:t> </a:t>
            </a:r>
            <a:r>
              <a:rPr sz="2000" dirty="0">
                <a:latin typeface="Garamond"/>
                <a:cs typeface="Garamond"/>
              </a:rPr>
              <a:t>up</a:t>
            </a:r>
            <a:r>
              <a:rPr sz="2000" spc="35" dirty="0">
                <a:latin typeface="Garamond"/>
                <a:cs typeface="Garamond"/>
              </a:rPr>
              <a:t> </a:t>
            </a:r>
            <a:r>
              <a:rPr sz="2000" spc="10" dirty="0">
                <a:latin typeface="Garamond"/>
                <a:cs typeface="Garamond"/>
              </a:rPr>
              <a:t>to</a:t>
            </a:r>
            <a:r>
              <a:rPr sz="2000" spc="-20" dirty="0">
                <a:latin typeface="Garamond"/>
                <a:cs typeface="Garamond"/>
              </a:rPr>
              <a:t> </a:t>
            </a:r>
            <a:r>
              <a:rPr sz="2000" spc="20" dirty="0">
                <a:latin typeface="Garamond"/>
                <a:cs typeface="Garamond"/>
              </a:rPr>
              <a:t>5g</a:t>
            </a:r>
            <a:r>
              <a:rPr sz="2000" spc="-55" dirty="0">
                <a:latin typeface="Garamond"/>
                <a:cs typeface="Garamond"/>
              </a:rPr>
              <a:t> </a:t>
            </a:r>
            <a:r>
              <a:rPr sz="2000" spc="15" dirty="0">
                <a:latin typeface="Garamond"/>
                <a:cs typeface="Garamond"/>
              </a:rPr>
              <a:t>IV(5g</a:t>
            </a:r>
            <a:r>
              <a:rPr sz="2000" spc="-60" dirty="0">
                <a:latin typeface="Garamond"/>
                <a:cs typeface="Garamond"/>
              </a:rPr>
              <a:t> </a:t>
            </a:r>
            <a:r>
              <a:rPr sz="2000" dirty="0">
                <a:latin typeface="Garamond"/>
                <a:cs typeface="Garamond"/>
              </a:rPr>
              <a:t>is</a:t>
            </a:r>
            <a:r>
              <a:rPr sz="2000" spc="-45" dirty="0">
                <a:latin typeface="Garamond"/>
                <a:cs typeface="Garamond"/>
              </a:rPr>
              <a:t> </a:t>
            </a:r>
            <a:r>
              <a:rPr sz="2000" spc="15" dirty="0">
                <a:latin typeface="Garamond"/>
                <a:cs typeface="Garamond"/>
              </a:rPr>
              <a:t>standard</a:t>
            </a:r>
            <a:r>
              <a:rPr sz="2000" spc="-165" dirty="0">
                <a:latin typeface="Garamond"/>
                <a:cs typeface="Garamond"/>
              </a:rPr>
              <a:t> </a:t>
            </a:r>
            <a:r>
              <a:rPr sz="2000" spc="5" dirty="0">
                <a:latin typeface="Garamond"/>
                <a:cs typeface="Garamond"/>
              </a:rPr>
              <a:t>adult</a:t>
            </a:r>
            <a:r>
              <a:rPr sz="2000" spc="-45" dirty="0">
                <a:latin typeface="Garamond"/>
                <a:cs typeface="Garamond"/>
              </a:rPr>
              <a:t> </a:t>
            </a:r>
            <a:r>
              <a:rPr sz="2000" spc="15" dirty="0">
                <a:latin typeface="Garamond"/>
                <a:cs typeface="Garamond"/>
              </a:rPr>
              <a:t>dose)</a:t>
            </a:r>
            <a:endParaRPr sz="2000" dirty="0">
              <a:latin typeface="Garamond"/>
              <a:cs typeface="Garamond"/>
            </a:endParaRPr>
          </a:p>
          <a:p>
            <a:pPr marL="298450" indent="-286385">
              <a:lnSpc>
                <a:spcPct val="100000"/>
              </a:lnSpc>
              <a:spcBef>
                <a:spcPts val="605"/>
              </a:spcBef>
              <a:buClr>
                <a:srgbClr val="D9B146"/>
              </a:buClr>
              <a:buSzPct val="115000"/>
              <a:buFont typeface="Arial"/>
              <a:buChar char="•"/>
              <a:tabLst>
                <a:tab pos="298450" algn="l"/>
                <a:tab pos="299085" algn="l"/>
              </a:tabLst>
            </a:pPr>
            <a:r>
              <a:rPr sz="2000" spc="15" dirty="0">
                <a:latin typeface="Garamond"/>
                <a:cs typeface="Garamond"/>
              </a:rPr>
              <a:t>Sodium</a:t>
            </a:r>
            <a:r>
              <a:rPr sz="2000" spc="-114" dirty="0">
                <a:latin typeface="Garamond"/>
                <a:cs typeface="Garamond"/>
              </a:rPr>
              <a:t> </a:t>
            </a:r>
            <a:r>
              <a:rPr sz="2000" spc="5" dirty="0">
                <a:latin typeface="Garamond"/>
                <a:cs typeface="Garamond"/>
              </a:rPr>
              <a:t>thiosulfate</a:t>
            </a:r>
            <a:r>
              <a:rPr sz="2000" spc="-140" dirty="0">
                <a:latin typeface="Garamond"/>
                <a:cs typeface="Garamond"/>
              </a:rPr>
              <a:t> </a:t>
            </a:r>
            <a:r>
              <a:rPr sz="2000" spc="25" dirty="0">
                <a:latin typeface="Garamond"/>
                <a:cs typeface="Garamond"/>
              </a:rPr>
              <a:t>(25</a:t>
            </a:r>
            <a:r>
              <a:rPr sz="2000" spc="-25" dirty="0">
                <a:latin typeface="Garamond"/>
                <a:cs typeface="Garamond"/>
              </a:rPr>
              <a:t> </a:t>
            </a:r>
            <a:r>
              <a:rPr sz="2000" spc="10" dirty="0">
                <a:latin typeface="Garamond"/>
                <a:cs typeface="Garamond"/>
              </a:rPr>
              <a:t>percent):1.65ml/kg</a:t>
            </a:r>
            <a:r>
              <a:rPr sz="2000" spc="-200" dirty="0">
                <a:latin typeface="Garamond"/>
                <a:cs typeface="Garamond"/>
              </a:rPr>
              <a:t> </a:t>
            </a:r>
            <a:r>
              <a:rPr sz="2000" dirty="0">
                <a:latin typeface="Garamond"/>
                <a:cs typeface="Garamond"/>
              </a:rPr>
              <a:t>up</a:t>
            </a:r>
            <a:r>
              <a:rPr sz="2000" spc="-30" dirty="0">
                <a:latin typeface="Garamond"/>
                <a:cs typeface="Garamond"/>
              </a:rPr>
              <a:t> </a:t>
            </a:r>
            <a:r>
              <a:rPr sz="2000" spc="10" dirty="0">
                <a:latin typeface="Garamond"/>
                <a:cs typeface="Garamond"/>
              </a:rPr>
              <a:t>to</a:t>
            </a:r>
            <a:r>
              <a:rPr sz="2000" spc="-40" dirty="0">
                <a:latin typeface="Garamond"/>
                <a:cs typeface="Garamond"/>
              </a:rPr>
              <a:t> </a:t>
            </a:r>
            <a:r>
              <a:rPr sz="2000" spc="25" dirty="0">
                <a:latin typeface="Garamond"/>
                <a:cs typeface="Garamond"/>
              </a:rPr>
              <a:t>50</a:t>
            </a:r>
            <a:r>
              <a:rPr sz="2000" spc="-25" dirty="0">
                <a:latin typeface="Garamond"/>
                <a:cs typeface="Garamond"/>
              </a:rPr>
              <a:t> </a:t>
            </a:r>
            <a:r>
              <a:rPr sz="2000" spc="15" dirty="0">
                <a:latin typeface="Garamond"/>
                <a:cs typeface="Garamond"/>
              </a:rPr>
              <a:t>ml</a:t>
            </a:r>
            <a:r>
              <a:rPr sz="2000" spc="-60" dirty="0">
                <a:latin typeface="Garamond"/>
                <a:cs typeface="Garamond"/>
              </a:rPr>
              <a:t> </a:t>
            </a:r>
            <a:r>
              <a:rPr sz="2000" spc="-10" dirty="0">
                <a:latin typeface="Garamond"/>
                <a:cs typeface="Garamond"/>
              </a:rPr>
              <a:t>IV:may</a:t>
            </a:r>
            <a:r>
              <a:rPr sz="2000" spc="-130" dirty="0">
                <a:latin typeface="Garamond"/>
                <a:cs typeface="Garamond"/>
              </a:rPr>
              <a:t> </a:t>
            </a:r>
            <a:r>
              <a:rPr sz="2000" dirty="0">
                <a:latin typeface="Garamond"/>
                <a:cs typeface="Garamond"/>
              </a:rPr>
              <a:t>repeat</a:t>
            </a:r>
            <a:r>
              <a:rPr sz="2000" spc="35" dirty="0">
                <a:latin typeface="Garamond"/>
                <a:cs typeface="Garamond"/>
              </a:rPr>
              <a:t> </a:t>
            </a:r>
            <a:r>
              <a:rPr sz="2000" spc="10" dirty="0">
                <a:latin typeface="Garamond"/>
                <a:cs typeface="Garamond"/>
              </a:rPr>
              <a:t>once</a:t>
            </a:r>
            <a:r>
              <a:rPr sz="2000" spc="-65" dirty="0">
                <a:latin typeface="Garamond"/>
                <a:cs typeface="Garamond"/>
              </a:rPr>
              <a:t> </a:t>
            </a:r>
            <a:r>
              <a:rPr sz="2000" spc="5" dirty="0">
                <a:latin typeface="Garamond"/>
                <a:cs typeface="Garamond"/>
              </a:rPr>
              <a:t>(maximum</a:t>
            </a:r>
            <a:r>
              <a:rPr sz="2000" spc="-110" dirty="0">
                <a:latin typeface="Garamond"/>
                <a:cs typeface="Garamond"/>
              </a:rPr>
              <a:t> </a:t>
            </a:r>
            <a:r>
              <a:rPr sz="2000" spc="20" dirty="0">
                <a:latin typeface="Garamond"/>
                <a:cs typeface="Garamond"/>
              </a:rPr>
              <a:t>dose</a:t>
            </a:r>
            <a:r>
              <a:rPr sz="2000" spc="-105" dirty="0">
                <a:latin typeface="Garamond"/>
                <a:cs typeface="Garamond"/>
              </a:rPr>
              <a:t> </a:t>
            </a:r>
            <a:r>
              <a:rPr sz="2000" spc="20" dirty="0">
                <a:latin typeface="Garamond"/>
                <a:cs typeface="Garamond"/>
              </a:rPr>
              <a:t>12.5</a:t>
            </a:r>
            <a:r>
              <a:rPr sz="2000" spc="-85" dirty="0">
                <a:latin typeface="Garamond"/>
                <a:cs typeface="Garamond"/>
              </a:rPr>
              <a:t> </a:t>
            </a:r>
            <a:r>
              <a:rPr sz="2000" dirty="0">
                <a:latin typeface="Garamond"/>
                <a:cs typeface="Garamond"/>
              </a:rPr>
              <a:t>g)</a:t>
            </a:r>
          </a:p>
          <a:p>
            <a:pPr marL="298450" marR="582930" indent="-286385">
              <a:lnSpc>
                <a:spcPts val="1950"/>
              </a:lnSpc>
              <a:spcBef>
                <a:spcPts val="1045"/>
              </a:spcBef>
              <a:buClr>
                <a:srgbClr val="D9B146"/>
              </a:buClr>
              <a:buSzPct val="115000"/>
              <a:buFont typeface="Arial"/>
              <a:buChar char="•"/>
              <a:tabLst>
                <a:tab pos="298450" algn="l"/>
                <a:tab pos="299085" algn="l"/>
              </a:tabLst>
            </a:pPr>
            <a:r>
              <a:rPr sz="2000" spc="20" dirty="0">
                <a:solidFill>
                  <a:srgbClr val="C00000"/>
                </a:solidFill>
                <a:latin typeface="Garamond"/>
                <a:cs typeface="Garamond"/>
              </a:rPr>
              <a:t>If</a:t>
            </a:r>
            <a:r>
              <a:rPr sz="2000" spc="210" dirty="0">
                <a:solidFill>
                  <a:srgbClr val="C00000"/>
                </a:solidFill>
                <a:latin typeface="Garamond"/>
                <a:cs typeface="Garamond"/>
              </a:rPr>
              <a:t> </a:t>
            </a:r>
            <a:r>
              <a:rPr sz="2000" dirty="0">
                <a:solidFill>
                  <a:srgbClr val="C00000"/>
                </a:solidFill>
                <a:latin typeface="Garamond"/>
                <a:cs typeface="Garamond"/>
              </a:rPr>
              <a:t>hydroxycoblamine</a:t>
            </a:r>
            <a:r>
              <a:rPr sz="2000" spc="-60" dirty="0">
                <a:solidFill>
                  <a:srgbClr val="C00000"/>
                </a:solidFill>
                <a:latin typeface="Garamond"/>
                <a:cs typeface="Garamond"/>
              </a:rPr>
              <a:t> </a:t>
            </a:r>
            <a:r>
              <a:rPr sz="2000" dirty="0">
                <a:solidFill>
                  <a:srgbClr val="C00000"/>
                </a:solidFill>
                <a:latin typeface="Garamond"/>
                <a:cs typeface="Garamond"/>
              </a:rPr>
              <a:t>is</a:t>
            </a:r>
            <a:r>
              <a:rPr sz="2000" spc="-35" dirty="0">
                <a:solidFill>
                  <a:srgbClr val="C00000"/>
                </a:solidFill>
                <a:latin typeface="Garamond"/>
                <a:cs typeface="Garamond"/>
              </a:rPr>
              <a:t> </a:t>
            </a:r>
            <a:r>
              <a:rPr sz="2000" spc="15" dirty="0">
                <a:solidFill>
                  <a:srgbClr val="C00000"/>
                </a:solidFill>
                <a:latin typeface="Garamond"/>
                <a:cs typeface="Garamond"/>
              </a:rPr>
              <a:t>not</a:t>
            </a:r>
            <a:r>
              <a:rPr sz="2000" spc="-20" dirty="0">
                <a:solidFill>
                  <a:srgbClr val="C00000"/>
                </a:solidFill>
                <a:latin typeface="Garamond"/>
                <a:cs typeface="Garamond"/>
              </a:rPr>
              <a:t> </a:t>
            </a:r>
            <a:r>
              <a:rPr sz="2000" dirty="0">
                <a:solidFill>
                  <a:srgbClr val="C00000"/>
                </a:solidFill>
                <a:latin typeface="Garamond"/>
                <a:cs typeface="Garamond"/>
              </a:rPr>
              <a:t>available,cyanide</a:t>
            </a:r>
            <a:r>
              <a:rPr sz="2000" spc="-145" dirty="0">
                <a:solidFill>
                  <a:srgbClr val="C00000"/>
                </a:solidFill>
                <a:latin typeface="Garamond"/>
                <a:cs typeface="Garamond"/>
              </a:rPr>
              <a:t> </a:t>
            </a:r>
            <a:r>
              <a:rPr sz="2000" spc="-10" dirty="0">
                <a:solidFill>
                  <a:srgbClr val="C00000"/>
                </a:solidFill>
                <a:latin typeface="Garamond"/>
                <a:cs typeface="Garamond"/>
              </a:rPr>
              <a:t>toxicity</a:t>
            </a:r>
            <a:r>
              <a:rPr sz="2000" spc="20" dirty="0">
                <a:solidFill>
                  <a:srgbClr val="C00000"/>
                </a:solidFill>
                <a:latin typeface="Garamond"/>
                <a:cs typeface="Garamond"/>
              </a:rPr>
              <a:t> </a:t>
            </a:r>
            <a:r>
              <a:rPr sz="2000" dirty="0">
                <a:solidFill>
                  <a:srgbClr val="C00000"/>
                </a:solidFill>
                <a:latin typeface="Garamond"/>
                <a:cs typeface="Garamond"/>
              </a:rPr>
              <a:t>is</a:t>
            </a:r>
            <a:r>
              <a:rPr sz="2000" spc="50" dirty="0">
                <a:solidFill>
                  <a:srgbClr val="C00000"/>
                </a:solidFill>
                <a:latin typeface="Garamond"/>
                <a:cs typeface="Garamond"/>
              </a:rPr>
              <a:t> </a:t>
            </a:r>
            <a:r>
              <a:rPr sz="2000" spc="20" dirty="0">
                <a:solidFill>
                  <a:srgbClr val="C00000"/>
                </a:solidFill>
                <a:latin typeface="Garamond"/>
                <a:cs typeface="Garamond"/>
              </a:rPr>
              <a:t>known</a:t>
            </a:r>
            <a:r>
              <a:rPr sz="2000" spc="-100" dirty="0">
                <a:solidFill>
                  <a:srgbClr val="C00000"/>
                </a:solidFill>
                <a:latin typeface="Garamond"/>
                <a:cs typeface="Garamond"/>
              </a:rPr>
              <a:t> </a:t>
            </a:r>
            <a:r>
              <a:rPr sz="2000" spc="15" dirty="0">
                <a:solidFill>
                  <a:srgbClr val="C00000"/>
                </a:solidFill>
                <a:latin typeface="Garamond"/>
                <a:cs typeface="Garamond"/>
              </a:rPr>
              <a:t>or</a:t>
            </a:r>
            <a:r>
              <a:rPr sz="2000" spc="-35" dirty="0">
                <a:solidFill>
                  <a:srgbClr val="C00000"/>
                </a:solidFill>
                <a:latin typeface="Garamond"/>
                <a:cs typeface="Garamond"/>
              </a:rPr>
              <a:t> </a:t>
            </a:r>
            <a:r>
              <a:rPr sz="2000" spc="10" dirty="0">
                <a:solidFill>
                  <a:srgbClr val="C00000"/>
                </a:solidFill>
                <a:latin typeface="Garamond"/>
                <a:cs typeface="Garamond"/>
              </a:rPr>
              <a:t>strongly</a:t>
            </a:r>
            <a:r>
              <a:rPr sz="2000" spc="-155" dirty="0">
                <a:solidFill>
                  <a:srgbClr val="C00000"/>
                </a:solidFill>
                <a:latin typeface="Garamond"/>
                <a:cs typeface="Garamond"/>
              </a:rPr>
              <a:t> </a:t>
            </a:r>
            <a:r>
              <a:rPr sz="2000" spc="10" dirty="0">
                <a:solidFill>
                  <a:srgbClr val="C00000"/>
                </a:solidFill>
                <a:latin typeface="Garamond"/>
                <a:cs typeface="Garamond"/>
              </a:rPr>
              <a:t>suspected,and</a:t>
            </a:r>
            <a:r>
              <a:rPr sz="2000" spc="-165" dirty="0">
                <a:solidFill>
                  <a:srgbClr val="C00000"/>
                </a:solidFill>
                <a:latin typeface="Garamond"/>
                <a:cs typeface="Garamond"/>
              </a:rPr>
              <a:t> </a:t>
            </a:r>
            <a:r>
              <a:rPr sz="2000" spc="5" dirty="0">
                <a:solidFill>
                  <a:srgbClr val="C00000"/>
                </a:solidFill>
                <a:latin typeface="Garamond"/>
                <a:cs typeface="Garamond"/>
              </a:rPr>
              <a:t>there</a:t>
            </a:r>
            <a:r>
              <a:rPr sz="2000" spc="15" dirty="0">
                <a:solidFill>
                  <a:srgbClr val="C00000"/>
                </a:solidFill>
                <a:latin typeface="Garamond"/>
                <a:cs typeface="Garamond"/>
              </a:rPr>
              <a:t> </a:t>
            </a:r>
            <a:r>
              <a:rPr sz="2000" spc="5" dirty="0">
                <a:solidFill>
                  <a:srgbClr val="C00000"/>
                </a:solidFill>
                <a:latin typeface="Garamond"/>
                <a:cs typeface="Garamond"/>
              </a:rPr>
              <a:t>are</a:t>
            </a:r>
            <a:r>
              <a:rPr sz="2000" spc="-55" dirty="0">
                <a:solidFill>
                  <a:srgbClr val="C00000"/>
                </a:solidFill>
                <a:latin typeface="Garamond"/>
                <a:cs typeface="Garamond"/>
              </a:rPr>
              <a:t> </a:t>
            </a:r>
            <a:r>
              <a:rPr sz="2000" spc="15" dirty="0">
                <a:solidFill>
                  <a:srgbClr val="C00000"/>
                </a:solidFill>
                <a:latin typeface="Garamond"/>
                <a:cs typeface="Garamond"/>
              </a:rPr>
              <a:t>no  </a:t>
            </a:r>
            <a:r>
              <a:rPr sz="2000" spc="5" dirty="0">
                <a:solidFill>
                  <a:srgbClr val="C00000"/>
                </a:solidFill>
                <a:latin typeface="Garamond"/>
                <a:cs typeface="Garamond"/>
              </a:rPr>
              <a:t>contraindication</a:t>
            </a:r>
            <a:r>
              <a:rPr sz="2000" spc="-395" dirty="0">
                <a:solidFill>
                  <a:srgbClr val="C00000"/>
                </a:solidFill>
                <a:latin typeface="Garamond"/>
                <a:cs typeface="Garamond"/>
              </a:rPr>
              <a:t> </a:t>
            </a:r>
            <a:r>
              <a:rPr sz="2000" spc="10" dirty="0">
                <a:solidFill>
                  <a:srgbClr val="C00000"/>
                </a:solidFill>
                <a:latin typeface="Garamond"/>
                <a:cs typeface="Garamond"/>
              </a:rPr>
              <a:t>to </a:t>
            </a:r>
            <a:r>
              <a:rPr sz="2000" dirty="0">
                <a:solidFill>
                  <a:srgbClr val="C00000"/>
                </a:solidFill>
                <a:latin typeface="Garamond"/>
                <a:cs typeface="Garamond"/>
              </a:rPr>
              <a:t>nitrites/give </a:t>
            </a:r>
            <a:r>
              <a:rPr sz="2000" spc="15" dirty="0">
                <a:solidFill>
                  <a:srgbClr val="C00000"/>
                </a:solidFill>
                <a:latin typeface="Garamond"/>
                <a:cs typeface="Garamond"/>
              </a:rPr>
              <a:t>the following</a:t>
            </a:r>
            <a:r>
              <a:rPr sz="2000" spc="15" dirty="0">
                <a:solidFill>
                  <a:srgbClr val="252525"/>
                </a:solidFill>
                <a:latin typeface="Garamond"/>
                <a:cs typeface="Garamond"/>
              </a:rPr>
              <a:t>:</a:t>
            </a:r>
            <a:endParaRPr sz="2000" dirty="0">
              <a:latin typeface="Garamond"/>
              <a:cs typeface="Garamond"/>
            </a:endParaRPr>
          </a:p>
          <a:p>
            <a:pPr marL="298450" indent="-286385">
              <a:lnSpc>
                <a:spcPct val="100000"/>
              </a:lnSpc>
              <a:spcBef>
                <a:spcPts val="615"/>
              </a:spcBef>
              <a:buClr>
                <a:srgbClr val="D9B146"/>
              </a:buClr>
              <a:buSzPct val="115000"/>
              <a:buFont typeface="Arial"/>
              <a:buChar char="•"/>
              <a:tabLst>
                <a:tab pos="298450" algn="l"/>
                <a:tab pos="299085" algn="l"/>
              </a:tabLst>
            </a:pPr>
            <a:r>
              <a:rPr sz="2000" spc="15" dirty="0">
                <a:latin typeface="Garamond"/>
                <a:cs typeface="Garamond"/>
              </a:rPr>
              <a:t>Sodium</a:t>
            </a:r>
            <a:r>
              <a:rPr sz="2000" spc="-110" dirty="0">
                <a:latin typeface="Garamond"/>
                <a:cs typeface="Garamond"/>
              </a:rPr>
              <a:t> </a:t>
            </a:r>
            <a:r>
              <a:rPr sz="2000" spc="5" dirty="0">
                <a:latin typeface="Garamond"/>
                <a:cs typeface="Garamond"/>
              </a:rPr>
              <a:t>nitite</a:t>
            </a:r>
            <a:r>
              <a:rPr sz="2000" spc="10" dirty="0">
                <a:latin typeface="Garamond"/>
                <a:cs typeface="Garamond"/>
              </a:rPr>
              <a:t> </a:t>
            </a:r>
            <a:r>
              <a:rPr sz="2000" spc="15" dirty="0">
                <a:latin typeface="Garamond"/>
                <a:cs typeface="Garamond"/>
              </a:rPr>
              <a:t>10mg/kg-up</a:t>
            </a:r>
            <a:r>
              <a:rPr sz="2000" spc="-185" dirty="0">
                <a:latin typeface="Garamond"/>
                <a:cs typeface="Garamond"/>
              </a:rPr>
              <a:t> </a:t>
            </a:r>
            <a:r>
              <a:rPr sz="2000" spc="10" dirty="0">
                <a:latin typeface="Garamond"/>
                <a:cs typeface="Garamond"/>
              </a:rPr>
              <a:t>to</a:t>
            </a:r>
            <a:r>
              <a:rPr sz="2000" spc="-35" dirty="0">
                <a:latin typeface="Garamond"/>
                <a:cs typeface="Garamond"/>
              </a:rPr>
              <a:t> </a:t>
            </a:r>
            <a:r>
              <a:rPr sz="2000" spc="25" dirty="0">
                <a:latin typeface="Garamond"/>
                <a:cs typeface="Garamond"/>
              </a:rPr>
              <a:t>300</a:t>
            </a:r>
            <a:r>
              <a:rPr sz="2000" spc="-100" dirty="0">
                <a:latin typeface="Garamond"/>
                <a:cs typeface="Garamond"/>
              </a:rPr>
              <a:t> </a:t>
            </a:r>
            <a:r>
              <a:rPr sz="2000" spc="15" dirty="0">
                <a:latin typeface="Garamond"/>
                <a:cs typeface="Garamond"/>
              </a:rPr>
              <a:t>mg-</a:t>
            </a:r>
            <a:r>
              <a:rPr sz="2000" spc="-85" dirty="0">
                <a:latin typeface="Garamond"/>
                <a:cs typeface="Garamond"/>
              </a:rPr>
              <a:t> </a:t>
            </a:r>
            <a:r>
              <a:rPr sz="2000" spc="15" dirty="0">
                <a:latin typeface="Garamond"/>
                <a:cs typeface="Garamond"/>
              </a:rPr>
              <a:t>by</a:t>
            </a:r>
            <a:r>
              <a:rPr sz="2000" spc="5" dirty="0">
                <a:latin typeface="Garamond"/>
                <a:cs typeface="Garamond"/>
              </a:rPr>
              <a:t> </a:t>
            </a:r>
            <a:r>
              <a:rPr sz="2000" spc="10" dirty="0">
                <a:latin typeface="Garamond"/>
                <a:cs typeface="Garamond"/>
              </a:rPr>
              <a:t>slow</a:t>
            </a:r>
            <a:r>
              <a:rPr sz="2000" spc="-125" dirty="0">
                <a:latin typeface="Garamond"/>
                <a:cs typeface="Garamond"/>
              </a:rPr>
              <a:t> </a:t>
            </a:r>
            <a:r>
              <a:rPr sz="2000" spc="25" dirty="0">
                <a:latin typeface="Garamond"/>
                <a:cs typeface="Garamond"/>
              </a:rPr>
              <a:t>IV</a:t>
            </a:r>
            <a:r>
              <a:rPr sz="2000" spc="-75" dirty="0">
                <a:latin typeface="Garamond"/>
                <a:cs typeface="Garamond"/>
              </a:rPr>
              <a:t> </a:t>
            </a:r>
            <a:r>
              <a:rPr sz="2000" spc="5" dirty="0">
                <a:latin typeface="Garamond"/>
                <a:cs typeface="Garamond"/>
              </a:rPr>
              <a:t>infusion</a:t>
            </a:r>
            <a:r>
              <a:rPr sz="2000" spc="-40" dirty="0">
                <a:latin typeface="Garamond"/>
                <a:cs typeface="Garamond"/>
              </a:rPr>
              <a:t> </a:t>
            </a:r>
            <a:r>
              <a:rPr sz="2000" spc="15" dirty="0">
                <a:latin typeface="Garamond"/>
                <a:cs typeface="Garamond"/>
              </a:rPr>
              <a:t>:may</a:t>
            </a:r>
            <a:r>
              <a:rPr sz="2000" spc="-145" dirty="0">
                <a:latin typeface="Garamond"/>
                <a:cs typeface="Garamond"/>
              </a:rPr>
              <a:t> </a:t>
            </a:r>
            <a:r>
              <a:rPr sz="2000" dirty="0">
                <a:latin typeface="Garamond"/>
                <a:cs typeface="Garamond"/>
              </a:rPr>
              <a:t>repeat</a:t>
            </a:r>
            <a:r>
              <a:rPr sz="2000" spc="30" dirty="0">
                <a:latin typeface="Garamond"/>
                <a:cs typeface="Garamond"/>
              </a:rPr>
              <a:t> </a:t>
            </a:r>
            <a:r>
              <a:rPr sz="2000" spc="10" dirty="0">
                <a:latin typeface="Garamond"/>
                <a:cs typeface="Garamond"/>
              </a:rPr>
              <a:t>once</a:t>
            </a:r>
            <a:endParaRPr sz="2000" dirty="0">
              <a:latin typeface="Garamond"/>
              <a:cs typeface="Garamond"/>
            </a:endParaRPr>
          </a:p>
          <a:p>
            <a:pPr marL="298450" indent="-286385">
              <a:lnSpc>
                <a:spcPct val="100000"/>
              </a:lnSpc>
              <a:spcBef>
                <a:spcPts val="605"/>
              </a:spcBef>
              <a:buClr>
                <a:srgbClr val="D9B146"/>
              </a:buClr>
              <a:buSzPct val="115000"/>
              <a:buFont typeface="Arial"/>
              <a:buChar char="•"/>
              <a:tabLst>
                <a:tab pos="298450" algn="l"/>
                <a:tab pos="299085" algn="l"/>
              </a:tabLst>
            </a:pPr>
            <a:r>
              <a:rPr sz="2000" spc="15" dirty="0">
                <a:latin typeface="Garamond"/>
                <a:cs typeface="Garamond"/>
              </a:rPr>
              <a:t>Sodium</a:t>
            </a:r>
            <a:r>
              <a:rPr sz="2000" spc="-114" dirty="0">
                <a:latin typeface="Garamond"/>
                <a:cs typeface="Garamond"/>
              </a:rPr>
              <a:t> </a:t>
            </a:r>
            <a:r>
              <a:rPr sz="2000" spc="5" dirty="0">
                <a:latin typeface="Garamond"/>
                <a:cs typeface="Garamond"/>
              </a:rPr>
              <a:t>thiosulfate</a:t>
            </a:r>
            <a:r>
              <a:rPr sz="2000" spc="-145" dirty="0">
                <a:latin typeface="Garamond"/>
                <a:cs typeface="Garamond"/>
              </a:rPr>
              <a:t> </a:t>
            </a:r>
            <a:r>
              <a:rPr sz="2000" spc="10" dirty="0">
                <a:latin typeface="Garamond"/>
                <a:cs typeface="Garamond"/>
              </a:rPr>
              <a:t>(25percent)1.65ml/kg</a:t>
            </a:r>
            <a:r>
              <a:rPr sz="2000" spc="-210" dirty="0">
                <a:latin typeface="Garamond"/>
                <a:cs typeface="Garamond"/>
              </a:rPr>
              <a:t> </a:t>
            </a:r>
            <a:r>
              <a:rPr sz="2000" dirty="0">
                <a:latin typeface="Garamond"/>
                <a:cs typeface="Garamond"/>
              </a:rPr>
              <a:t>up</a:t>
            </a:r>
            <a:r>
              <a:rPr sz="2000" spc="-40" dirty="0">
                <a:latin typeface="Garamond"/>
                <a:cs typeface="Garamond"/>
              </a:rPr>
              <a:t> </a:t>
            </a:r>
            <a:r>
              <a:rPr sz="2000" spc="10" dirty="0">
                <a:latin typeface="Garamond"/>
                <a:cs typeface="Garamond"/>
              </a:rPr>
              <a:t>to</a:t>
            </a:r>
            <a:r>
              <a:rPr sz="2000" spc="45" dirty="0">
                <a:latin typeface="Garamond"/>
                <a:cs typeface="Garamond"/>
              </a:rPr>
              <a:t> </a:t>
            </a:r>
            <a:r>
              <a:rPr sz="2000" spc="25" dirty="0">
                <a:latin typeface="Garamond"/>
                <a:cs typeface="Garamond"/>
              </a:rPr>
              <a:t>50</a:t>
            </a:r>
            <a:r>
              <a:rPr sz="2000" spc="-100" dirty="0">
                <a:latin typeface="Garamond"/>
                <a:cs typeface="Garamond"/>
              </a:rPr>
              <a:t> </a:t>
            </a:r>
            <a:r>
              <a:rPr sz="2000" spc="15" dirty="0">
                <a:latin typeface="Garamond"/>
                <a:cs typeface="Garamond"/>
              </a:rPr>
              <a:t>ml</a:t>
            </a:r>
            <a:r>
              <a:rPr sz="2000" spc="10" dirty="0">
                <a:latin typeface="Garamond"/>
                <a:cs typeface="Garamond"/>
              </a:rPr>
              <a:t> </a:t>
            </a:r>
            <a:r>
              <a:rPr sz="2000" spc="-10" dirty="0">
                <a:latin typeface="Garamond"/>
                <a:cs typeface="Garamond"/>
              </a:rPr>
              <a:t>IV:may</a:t>
            </a:r>
            <a:r>
              <a:rPr sz="2000" spc="-140" dirty="0">
                <a:latin typeface="Garamond"/>
                <a:cs typeface="Garamond"/>
              </a:rPr>
              <a:t> </a:t>
            </a:r>
            <a:r>
              <a:rPr sz="2000" spc="5" dirty="0">
                <a:latin typeface="Garamond"/>
                <a:cs typeface="Garamond"/>
              </a:rPr>
              <a:t>repeat</a:t>
            </a:r>
            <a:r>
              <a:rPr sz="2000" spc="-40" dirty="0">
                <a:latin typeface="Garamond"/>
                <a:cs typeface="Garamond"/>
              </a:rPr>
              <a:t> </a:t>
            </a:r>
            <a:r>
              <a:rPr sz="2000" spc="15" dirty="0">
                <a:latin typeface="Garamond"/>
                <a:cs typeface="Garamond"/>
              </a:rPr>
              <a:t>once</a:t>
            </a:r>
            <a:endParaRPr sz="2000" dirty="0">
              <a:latin typeface="Garamond"/>
              <a:cs typeface="Garamond"/>
            </a:endParaRPr>
          </a:p>
          <a:p>
            <a:pPr marL="298450" marR="440055" indent="-286385">
              <a:lnSpc>
                <a:spcPts val="1950"/>
              </a:lnSpc>
              <a:spcBef>
                <a:spcPts val="1045"/>
              </a:spcBef>
              <a:buClr>
                <a:srgbClr val="D9B146"/>
              </a:buClr>
              <a:buSzPct val="115000"/>
              <a:buFont typeface="Arial"/>
              <a:buChar char="•"/>
              <a:tabLst>
                <a:tab pos="298450" algn="l"/>
                <a:tab pos="299085" algn="l"/>
              </a:tabLst>
            </a:pPr>
            <a:r>
              <a:rPr sz="2000" spc="20" dirty="0">
                <a:solidFill>
                  <a:srgbClr val="C00000"/>
                </a:solidFill>
                <a:latin typeface="Garamond"/>
                <a:cs typeface="Garamond"/>
              </a:rPr>
              <a:t>If</a:t>
            </a:r>
            <a:r>
              <a:rPr sz="2000" spc="210" dirty="0">
                <a:solidFill>
                  <a:srgbClr val="C00000"/>
                </a:solidFill>
                <a:latin typeface="Garamond"/>
                <a:cs typeface="Garamond"/>
              </a:rPr>
              <a:t> </a:t>
            </a:r>
            <a:r>
              <a:rPr sz="2000" dirty="0">
                <a:solidFill>
                  <a:srgbClr val="C00000"/>
                </a:solidFill>
                <a:latin typeface="Garamond"/>
                <a:cs typeface="Garamond"/>
              </a:rPr>
              <a:t>hydroxycobalamine</a:t>
            </a:r>
            <a:r>
              <a:rPr sz="2000" spc="-145" dirty="0">
                <a:solidFill>
                  <a:srgbClr val="C00000"/>
                </a:solidFill>
                <a:latin typeface="Garamond"/>
                <a:cs typeface="Garamond"/>
              </a:rPr>
              <a:t> </a:t>
            </a:r>
            <a:r>
              <a:rPr sz="2000" dirty="0">
                <a:solidFill>
                  <a:srgbClr val="C00000"/>
                </a:solidFill>
                <a:latin typeface="Garamond"/>
                <a:cs typeface="Garamond"/>
              </a:rPr>
              <a:t>is</a:t>
            </a:r>
            <a:r>
              <a:rPr sz="2000" spc="45" dirty="0">
                <a:solidFill>
                  <a:srgbClr val="C00000"/>
                </a:solidFill>
                <a:latin typeface="Garamond"/>
                <a:cs typeface="Garamond"/>
              </a:rPr>
              <a:t> </a:t>
            </a:r>
            <a:r>
              <a:rPr sz="2000" spc="15" dirty="0">
                <a:solidFill>
                  <a:srgbClr val="C00000"/>
                </a:solidFill>
                <a:latin typeface="Garamond"/>
                <a:cs typeface="Garamond"/>
              </a:rPr>
              <a:t>not</a:t>
            </a:r>
            <a:r>
              <a:rPr sz="2000" spc="-35" dirty="0">
                <a:solidFill>
                  <a:srgbClr val="C00000"/>
                </a:solidFill>
                <a:latin typeface="Garamond"/>
                <a:cs typeface="Garamond"/>
              </a:rPr>
              <a:t> </a:t>
            </a:r>
            <a:r>
              <a:rPr sz="2000" spc="-5" dirty="0">
                <a:solidFill>
                  <a:srgbClr val="C00000"/>
                </a:solidFill>
                <a:latin typeface="Garamond"/>
                <a:cs typeface="Garamond"/>
              </a:rPr>
              <a:t>available</a:t>
            </a:r>
            <a:r>
              <a:rPr sz="2000" spc="-60" dirty="0">
                <a:solidFill>
                  <a:srgbClr val="C00000"/>
                </a:solidFill>
                <a:latin typeface="Garamond"/>
                <a:cs typeface="Garamond"/>
              </a:rPr>
              <a:t> </a:t>
            </a:r>
            <a:r>
              <a:rPr sz="2000" spc="15" dirty="0">
                <a:solidFill>
                  <a:srgbClr val="C00000"/>
                </a:solidFill>
                <a:latin typeface="Garamond"/>
                <a:cs typeface="Garamond"/>
              </a:rPr>
              <a:t>and</a:t>
            </a:r>
            <a:r>
              <a:rPr sz="2000" spc="-85" dirty="0">
                <a:solidFill>
                  <a:srgbClr val="C00000"/>
                </a:solidFill>
                <a:latin typeface="Garamond"/>
                <a:cs typeface="Garamond"/>
              </a:rPr>
              <a:t> </a:t>
            </a:r>
            <a:r>
              <a:rPr sz="2000" spc="5" dirty="0">
                <a:solidFill>
                  <a:srgbClr val="C00000"/>
                </a:solidFill>
                <a:latin typeface="Garamond"/>
                <a:cs typeface="Garamond"/>
              </a:rPr>
              <a:t>cyanide</a:t>
            </a:r>
            <a:r>
              <a:rPr sz="2000" spc="15" dirty="0">
                <a:solidFill>
                  <a:srgbClr val="C00000"/>
                </a:solidFill>
                <a:latin typeface="Garamond"/>
                <a:cs typeface="Garamond"/>
              </a:rPr>
              <a:t> </a:t>
            </a:r>
            <a:r>
              <a:rPr sz="2000" spc="-10" dirty="0">
                <a:solidFill>
                  <a:srgbClr val="C00000"/>
                </a:solidFill>
                <a:latin typeface="Garamond"/>
                <a:cs typeface="Garamond"/>
              </a:rPr>
              <a:t>toxicity</a:t>
            </a:r>
            <a:r>
              <a:rPr sz="2000" spc="15" dirty="0">
                <a:solidFill>
                  <a:srgbClr val="C00000"/>
                </a:solidFill>
                <a:latin typeface="Garamond"/>
                <a:cs typeface="Garamond"/>
              </a:rPr>
              <a:t> </a:t>
            </a:r>
            <a:r>
              <a:rPr sz="2000" dirty="0">
                <a:solidFill>
                  <a:srgbClr val="C00000"/>
                </a:solidFill>
                <a:latin typeface="Garamond"/>
                <a:cs typeface="Garamond"/>
              </a:rPr>
              <a:t>is</a:t>
            </a:r>
            <a:r>
              <a:rPr sz="2000" spc="-35" dirty="0">
                <a:solidFill>
                  <a:srgbClr val="C00000"/>
                </a:solidFill>
                <a:latin typeface="Garamond"/>
                <a:cs typeface="Garamond"/>
              </a:rPr>
              <a:t> </a:t>
            </a:r>
            <a:r>
              <a:rPr sz="2000" spc="10" dirty="0">
                <a:solidFill>
                  <a:srgbClr val="C00000"/>
                </a:solidFill>
                <a:latin typeface="Garamond"/>
                <a:cs typeface="Garamond"/>
              </a:rPr>
              <a:t>possible</a:t>
            </a:r>
            <a:r>
              <a:rPr sz="2000" spc="-60" dirty="0">
                <a:solidFill>
                  <a:srgbClr val="C00000"/>
                </a:solidFill>
                <a:latin typeface="Garamond"/>
                <a:cs typeface="Garamond"/>
              </a:rPr>
              <a:t> </a:t>
            </a:r>
            <a:r>
              <a:rPr sz="2000" spc="5" dirty="0">
                <a:solidFill>
                  <a:srgbClr val="C00000"/>
                </a:solidFill>
                <a:latin typeface="Garamond"/>
                <a:cs typeface="Garamond"/>
              </a:rPr>
              <a:t>but</a:t>
            </a:r>
            <a:r>
              <a:rPr sz="2000" spc="-30" dirty="0">
                <a:solidFill>
                  <a:srgbClr val="C00000"/>
                </a:solidFill>
                <a:latin typeface="Garamond"/>
                <a:cs typeface="Garamond"/>
              </a:rPr>
              <a:t> </a:t>
            </a:r>
            <a:r>
              <a:rPr sz="2000" spc="15" dirty="0">
                <a:solidFill>
                  <a:srgbClr val="C00000"/>
                </a:solidFill>
                <a:latin typeface="Garamond"/>
                <a:cs typeface="Garamond"/>
              </a:rPr>
              <a:t>not</a:t>
            </a:r>
            <a:r>
              <a:rPr sz="2000" spc="40" dirty="0">
                <a:solidFill>
                  <a:srgbClr val="C00000"/>
                </a:solidFill>
                <a:latin typeface="Garamond"/>
                <a:cs typeface="Garamond"/>
              </a:rPr>
              <a:t> </a:t>
            </a:r>
            <a:r>
              <a:rPr sz="2000" spc="10" dirty="0">
                <a:solidFill>
                  <a:srgbClr val="C00000"/>
                </a:solidFill>
                <a:latin typeface="Garamond"/>
                <a:cs typeface="Garamond"/>
              </a:rPr>
              <a:t>certain,or</a:t>
            </a:r>
            <a:r>
              <a:rPr sz="2000" spc="-105" dirty="0">
                <a:solidFill>
                  <a:srgbClr val="C00000"/>
                </a:solidFill>
                <a:latin typeface="Garamond"/>
                <a:cs typeface="Garamond"/>
              </a:rPr>
              <a:t> </a:t>
            </a:r>
            <a:r>
              <a:rPr sz="2000" spc="15" dirty="0">
                <a:solidFill>
                  <a:srgbClr val="C00000"/>
                </a:solidFill>
                <a:latin typeface="Garamond"/>
                <a:cs typeface="Garamond"/>
              </a:rPr>
              <a:t>the</a:t>
            </a:r>
            <a:r>
              <a:rPr sz="2000" spc="-55" dirty="0">
                <a:solidFill>
                  <a:srgbClr val="C00000"/>
                </a:solidFill>
                <a:latin typeface="Garamond"/>
                <a:cs typeface="Garamond"/>
              </a:rPr>
              <a:t> </a:t>
            </a:r>
            <a:r>
              <a:rPr sz="2000" spc="5" dirty="0">
                <a:solidFill>
                  <a:srgbClr val="C00000"/>
                </a:solidFill>
                <a:latin typeface="Garamond"/>
                <a:cs typeface="Garamond"/>
              </a:rPr>
              <a:t>patient</a:t>
            </a:r>
            <a:r>
              <a:rPr sz="2000" spc="-35" dirty="0">
                <a:solidFill>
                  <a:srgbClr val="C00000"/>
                </a:solidFill>
                <a:latin typeface="Garamond"/>
                <a:cs typeface="Garamond"/>
              </a:rPr>
              <a:t> </a:t>
            </a:r>
            <a:r>
              <a:rPr sz="2000" spc="10" dirty="0">
                <a:solidFill>
                  <a:srgbClr val="C00000"/>
                </a:solidFill>
                <a:latin typeface="Garamond"/>
                <a:cs typeface="Garamond"/>
              </a:rPr>
              <a:t>has  contraindications to </a:t>
            </a:r>
            <a:r>
              <a:rPr sz="2000" spc="-5" dirty="0">
                <a:solidFill>
                  <a:srgbClr val="C00000"/>
                </a:solidFill>
                <a:latin typeface="Garamond"/>
                <a:cs typeface="Garamond"/>
              </a:rPr>
              <a:t>nitrites,give </a:t>
            </a:r>
            <a:r>
              <a:rPr sz="2000" spc="15" dirty="0">
                <a:solidFill>
                  <a:srgbClr val="C00000"/>
                </a:solidFill>
                <a:latin typeface="Garamond"/>
                <a:cs typeface="Garamond"/>
              </a:rPr>
              <a:t>the</a:t>
            </a:r>
            <a:r>
              <a:rPr sz="2000" spc="-350" dirty="0">
                <a:solidFill>
                  <a:srgbClr val="C00000"/>
                </a:solidFill>
                <a:latin typeface="Garamond"/>
                <a:cs typeface="Garamond"/>
              </a:rPr>
              <a:t> </a:t>
            </a:r>
            <a:r>
              <a:rPr sz="2000" spc="10" dirty="0">
                <a:solidFill>
                  <a:srgbClr val="C00000"/>
                </a:solidFill>
                <a:latin typeface="Garamond"/>
                <a:cs typeface="Garamond"/>
              </a:rPr>
              <a:t>following</a:t>
            </a:r>
            <a:r>
              <a:rPr sz="2000" spc="10" dirty="0">
                <a:solidFill>
                  <a:srgbClr val="252525"/>
                </a:solidFill>
                <a:latin typeface="Garamond"/>
                <a:cs typeface="Garamond"/>
              </a:rPr>
              <a:t>:</a:t>
            </a:r>
            <a:endParaRPr sz="2000" dirty="0">
              <a:latin typeface="Garamond"/>
              <a:cs typeface="Garamond"/>
            </a:endParaRPr>
          </a:p>
          <a:p>
            <a:pPr marL="298450" indent="-286385">
              <a:lnSpc>
                <a:spcPct val="100000"/>
              </a:lnSpc>
              <a:spcBef>
                <a:spcPts val="615"/>
              </a:spcBef>
              <a:buClr>
                <a:srgbClr val="D9B146"/>
              </a:buClr>
              <a:buSzPct val="115000"/>
              <a:buFont typeface="Arial"/>
              <a:buChar char="•"/>
              <a:tabLst>
                <a:tab pos="298450" algn="l"/>
                <a:tab pos="299085" algn="l"/>
              </a:tabLst>
            </a:pPr>
            <a:r>
              <a:rPr sz="2000" spc="15" dirty="0">
                <a:latin typeface="Garamond"/>
                <a:cs typeface="Garamond"/>
              </a:rPr>
              <a:t>Sodium</a:t>
            </a:r>
            <a:r>
              <a:rPr sz="2000" spc="-114" dirty="0">
                <a:latin typeface="Garamond"/>
                <a:cs typeface="Garamond"/>
              </a:rPr>
              <a:t> </a:t>
            </a:r>
            <a:r>
              <a:rPr sz="2000" spc="5" dirty="0">
                <a:latin typeface="Garamond"/>
                <a:cs typeface="Garamond"/>
              </a:rPr>
              <a:t>thiosulfate</a:t>
            </a:r>
            <a:r>
              <a:rPr sz="2000" spc="-145" dirty="0">
                <a:latin typeface="Garamond"/>
                <a:cs typeface="Garamond"/>
              </a:rPr>
              <a:t> </a:t>
            </a:r>
            <a:r>
              <a:rPr sz="2000" spc="10" dirty="0">
                <a:latin typeface="Garamond"/>
                <a:cs typeface="Garamond"/>
              </a:rPr>
              <a:t>(25percent)1.65ml/kg</a:t>
            </a:r>
            <a:r>
              <a:rPr sz="2000" spc="-210" dirty="0">
                <a:latin typeface="Garamond"/>
                <a:cs typeface="Garamond"/>
              </a:rPr>
              <a:t> </a:t>
            </a:r>
            <a:r>
              <a:rPr sz="2000" dirty="0">
                <a:latin typeface="Garamond"/>
                <a:cs typeface="Garamond"/>
              </a:rPr>
              <a:t>up</a:t>
            </a:r>
            <a:r>
              <a:rPr sz="2000" spc="-40" dirty="0">
                <a:latin typeface="Garamond"/>
                <a:cs typeface="Garamond"/>
              </a:rPr>
              <a:t> </a:t>
            </a:r>
            <a:r>
              <a:rPr sz="2000" spc="10" dirty="0">
                <a:latin typeface="Garamond"/>
                <a:cs typeface="Garamond"/>
              </a:rPr>
              <a:t>to</a:t>
            </a:r>
            <a:r>
              <a:rPr sz="2000" spc="45" dirty="0">
                <a:latin typeface="Garamond"/>
                <a:cs typeface="Garamond"/>
              </a:rPr>
              <a:t> </a:t>
            </a:r>
            <a:r>
              <a:rPr sz="2000" spc="25" dirty="0">
                <a:latin typeface="Garamond"/>
                <a:cs typeface="Garamond"/>
              </a:rPr>
              <a:t>50ml</a:t>
            </a:r>
            <a:r>
              <a:rPr sz="2000" spc="-140" dirty="0">
                <a:latin typeface="Garamond"/>
                <a:cs typeface="Garamond"/>
              </a:rPr>
              <a:t> </a:t>
            </a:r>
            <a:r>
              <a:rPr sz="2000" spc="-10" dirty="0">
                <a:latin typeface="Garamond"/>
                <a:cs typeface="Garamond"/>
              </a:rPr>
              <a:t>IV:may</a:t>
            </a:r>
            <a:r>
              <a:rPr sz="2000" spc="-145" dirty="0">
                <a:latin typeface="Garamond"/>
                <a:cs typeface="Garamond"/>
              </a:rPr>
              <a:t> </a:t>
            </a:r>
            <a:r>
              <a:rPr sz="2000" spc="5" dirty="0">
                <a:latin typeface="Garamond"/>
                <a:cs typeface="Garamond"/>
              </a:rPr>
              <a:t>repeat</a:t>
            </a:r>
            <a:r>
              <a:rPr sz="2000" spc="30" dirty="0">
                <a:latin typeface="Garamond"/>
                <a:cs typeface="Garamond"/>
              </a:rPr>
              <a:t> </a:t>
            </a:r>
            <a:r>
              <a:rPr sz="2000" spc="15" dirty="0">
                <a:latin typeface="Garamond"/>
                <a:cs typeface="Garamond"/>
              </a:rPr>
              <a:t>once</a:t>
            </a:r>
            <a:endParaRPr sz="2000" dirty="0">
              <a:latin typeface="Garamond"/>
              <a:cs typeface="Garamond"/>
            </a:endParaRPr>
          </a:p>
        </p:txBody>
      </p:sp>
    </p:spTree>
    <p:extLst>
      <p:ext uri="{BB962C8B-B14F-4D97-AF65-F5344CB8AC3E}">
        <p14:creationId xmlns:p14="http://schemas.microsoft.com/office/powerpoint/2010/main" val="2566083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xfrm>
            <a:off x="3749294" y="1240536"/>
            <a:ext cx="4686300" cy="701040"/>
          </a:xfrm>
          <a:prstGeom prst="rect">
            <a:avLst/>
          </a:prstGeom>
        </p:spPr>
        <p:txBody>
          <a:bodyPr vert="horz" wrap="square" lIns="0" tIns="16510" rIns="0" bIns="0" rtlCol="0">
            <a:spAutoFit/>
          </a:bodyPr>
          <a:lstStyle/>
          <a:p>
            <a:pPr marL="12700">
              <a:lnSpc>
                <a:spcPct val="100000"/>
              </a:lnSpc>
              <a:spcBef>
                <a:spcPts val="130"/>
              </a:spcBef>
            </a:pPr>
            <a:r>
              <a:rPr sz="4400" spc="10" dirty="0"/>
              <a:t>Differential</a:t>
            </a:r>
            <a:r>
              <a:rPr sz="4400" spc="-175" dirty="0"/>
              <a:t> </a:t>
            </a:r>
            <a:r>
              <a:rPr sz="4400" spc="15" dirty="0"/>
              <a:t>diagnosis</a:t>
            </a:r>
            <a:endParaRPr sz="4400"/>
          </a:p>
        </p:txBody>
      </p:sp>
      <p:sp>
        <p:nvSpPr>
          <p:cNvPr id="4" name="object 4"/>
          <p:cNvSpPr txBox="1"/>
          <p:nvPr/>
        </p:nvSpPr>
        <p:spPr>
          <a:xfrm>
            <a:off x="1375028" y="2565082"/>
            <a:ext cx="9163685" cy="2376170"/>
          </a:xfrm>
          <a:prstGeom prst="rect">
            <a:avLst/>
          </a:prstGeom>
        </p:spPr>
        <p:txBody>
          <a:bodyPr vert="horz" wrap="square" lIns="0" tIns="11430" rIns="0" bIns="0" rtlCol="0">
            <a:spAutoFit/>
          </a:bodyPr>
          <a:lstStyle/>
          <a:p>
            <a:pPr marL="298450" marR="5080" indent="-286385" algn="just">
              <a:lnSpc>
                <a:spcPct val="100400"/>
              </a:lnSpc>
              <a:spcBef>
                <a:spcPts val="90"/>
              </a:spcBef>
              <a:buClr>
                <a:srgbClr val="D9B146"/>
              </a:buClr>
              <a:buSzPct val="114583"/>
              <a:buFont typeface="Arial"/>
              <a:buChar char="•"/>
              <a:tabLst>
                <a:tab pos="299085" algn="l"/>
              </a:tabLst>
            </a:pPr>
            <a:r>
              <a:rPr sz="2400" b="1" spc="5" dirty="0">
                <a:latin typeface="Garamond"/>
                <a:cs typeface="Garamond"/>
              </a:rPr>
              <a:t>The </a:t>
            </a:r>
            <a:r>
              <a:rPr sz="2400" b="1" spc="10" dirty="0">
                <a:latin typeface="Garamond"/>
                <a:cs typeface="Garamond"/>
              </a:rPr>
              <a:t>number one differential </a:t>
            </a:r>
            <a:r>
              <a:rPr sz="2400" b="1" spc="5" dirty="0">
                <a:latin typeface="Garamond"/>
                <a:cs typeface="Garamond"/>
              </a:rPr>
              <a:t>diagnosis </a:t>
            </a:r>
            <a:r>
              <a:rPr sz="2400" b="1" spc="-5" dirty="0">
                <a:latin typeface="Garamond"/>
                <a:cs typeface="Garamond"/>
              </a:rPr>
              <a:t>is </a:t>
            </a:r>
            <a:r>
              <a:rPr sz="2400" b="1" spc="-10" dirty="0">
                <a:latin typeface="Garamond"/>
                <a:cs typeface="Garamond"/>
              </a:rPr>
              <a:t>probably </a:t>
            </a:r>
            <a:r>
              <a:rPr sz="2400" b="1" dirty="0">
                <a:latin typeface="Garamond"/>
                <a:cs typeface="Garamond"/>
              </a:rPr>
              <a:t>carbon monoxide  </a:t>
            </a:r>
            <a:r>
              <a:rPr sz="2400" b="1" spc="-5" dirty="0">
                <a:latin typeface="Garamond"/>
                <a:cs typeface="Garamond"/>
              </a:rPr>
              <a:t>inhalation.patients </a:t>
            </a:r>
            <a:r>
              <a:rPr sz="2400" b="1" dirty="0">
                <a:latin typeface="Garamond"/>
                <a:cs typeface="Garamond"/>
              </a:rPr>
              <a:t>with only carbon monoxide </a:t>
            </a:r>
            <a:r>
              <a:rPr sz="2400" b="1" spc="-5" dirty="0">
                <a:latin typeface="Garamond"/>
                <a:cs typeface="Garamond"/>
              </a:rPr>
              <a:t>will </a:t>
            </a:r>
            <a:r>
              <a:rPr sz="2400" b="1" spc="-15" dirty="0">
                <a:latin typeface="Garamond"/>
                <a:cs typeface="Garamond"/>
              </a:rPr>
              <a:t>improve </a:t>
            </a:r>
            <a:r>
              <a:rPr sz="2400" b="1" spc="5" dirty="0">
                <a:latin typeface="Garamond"/>
                <a:cs typeface="Garamond"/>
              </a:rPr>
              <a:t>from the  </a:t>
            </a:r>
            <a:r>
              <a:rPr sz="2400" b="1" spc="-10" dirty="0">
                <a:latin typeface="Garamond"/>
                <a:cs typeface="Garamond"/>
              </a:rPr>
              <a:t>smoke-filled area </a:t>
            </a:r>
            <a:r>
              <a:rPr sz="2400" b="1" spc="-5" dirty="0">
                <a:latin typeface="Garamond"/>
                <a:cs typeface="Garamond"/>
              </a:rPr>
              <a:t>and placed </a:t>
            </a:r>
            <a:r>
              <a:rPr sz="2400" b="1" spc="10" dirty="0">
                <a:latin typeface="Garamond"/>
                <a:cs typeface="Garamond"/>
              </a:rPr>
              <a:t>on </a:t>
            </a:r>
            <a:r>
              <a:rPr sz="2400" b="1" spc="5" dirty="0">
                <a:latin typeface="Garamond"/>
                <a:cs typeface="Garamond"/>
              </a:rPr>
              <a:t>100% </a:t>
            </a:r>
            <a:r>
              <a:rPr sz="2400" b="1" spc="-20" dirty="0">
                <a:latin typeface="Garamond"/>
                <a:cs typeface="Garamond"/>
              </a:rPr>
              <a:t>oxygen.</a:t>
            </a:r>
            <a:endParaRPr sz="2400" dirty="0">
              <a:latin typeface="Garamond"/>
              <a:cs typeface="Garamond"/>
            </a:endParaRPr>
          </a:p>
          <a:p>
            <a:pPr marL="298450" indent="-286385" algn="just">
              <a:lnSpc>
                <a:spcPct val="100000"/>
              </a:lnSpc>
              <a:spcBef>
                <a:spcPts val="1175"/>
              </a:spcBef>
              <a:buClr>
                <a:srgbClr val="D9B146"/>
              </a:buClr>
              <a:buSzPct val="114583"/>
              <a:buFont typeface="Arial"/>
              <a:buChar char="•"/>
              <a:tabLst>
                <a:tab pos="299085" algn="l"/>
              </a:tabLst>
            </a:pPr>
            <a:r>
              <a:rPr sz="2400" spc="-5" dirty="0">
                <a:latin typeface="Garamond"/>
                <a:cs typeface="Garamond"/>
              </a:rPr>
              <a:t>Seizure </a:t>
            </a:r>
            <a:r>
              <a:rPr sz="2400" spc="5" dirty="0">
                <a:latin typeface="Garamond"/>
                <a:cs typeface="Garamond"/>
              </a:rPr>
              <a:t>are </a:t>
            </a:r>
            <a:r>
              <a:rPr sz="2400" spc="-10" dirty="0">
                <a:latin typeface="Garamond"/>
                <a:cs typeface="Garamond"/>
              </a:rPr>
              <a:t>common </a:t>
            </a:r>
            <a:r>
              <a:rPr sz="2400" spc="-15" dirty="0">
                <a:latin typeface="Garamond"/>
                <a:cs typeface="Garamond"/>
              </a:rPr>
              <a:t>in </a:t>
            </a:r>
            <a:r>
              <a:rPr sz="2400" spc="-20" dirty="0">
                <a:latin typeface="Garamond"/>
                <a:cs typeface="Garamond"/>
              </a:rPr>
              <a:t>cyanide poisoning </a:t>
            </a:r>
            <a:r>
              <a:rPr sz="2400" spc="-5" dirty="0">
                <a:latin typeface="Garamond"/>
                <a:cs typeface="Garamond"/>
              </a:rPr>
              <a:t>but </a:t>
            </a:r>
            <a:r>
              <a:rPr sz="2400" spc="5" dirty="0">
                <a:latin typeface="Garamond"/>
                <a:cs typeface="Garamond"/>
              </a:rPr>
              <a:t>are rare </a:t>
            </a:r>
            <a:r>
              <a:rPr sz="2400" spc="-15" dirty="0">
                <a:latin typeface="Garamond"/>
                <a:cs typeface="Garamond"/>
              </a:rPr>
              <a:t>in carbon</a:t>
            </a:r>
            <a:r>
              <a:rPr sz="2400" spc="-260" dirty="0">
                <a:latin typeface="Garamond"/>
                <a:cs typeface="Garamond"/>
              </a:rPr>
              <a:t> </a:t>
            </a:r>
            <a:r>
              <a:rPr sz="2400" spc="-20" dirty="0">
                <a:latin typeface="Garamond"/>
                <a:cs typeface="Garamond"/>
              </a:rPr>
              <a:t>monoxide</a:t>
            </a:r>
            <a:endParaRPr sz="2400" dirty="0">
              <a:latin typeface="Garamond"/>
              <a:cs typeface="Garamond"/>
            </a:endParaRPr>
          </a:p>
          <a:p>
            <a:pPr marL="298450" algn="just">
              <a:lnSpc>
                <a:spcPts val="2870"/>
              </a:lnSpc>
              <a:spcBef>
                <a:spcPts val="50"/>
              </a:spcBef>
            </a:pPr>
            <a:r>
              <a:rPr sz="2400" spc="-20" dirty="0">
                <a:latin typeface="Garamond"/>
                <a:cs typeface="Garamond"/>
              </a:rPr>
              <a:t>poisoning </a:t>
            </a:r>
            <a:r>
              <a:rPr sz="2400" spc="-5" dirty="0">
                <a:latin typeface="Garamond"/>
                <a:cs typeface="Garamond"/>
              </a:rPr>
              <a:t>.also </a:t>
            </a:r>
            <a:r>
              <a:rPr sz="2400" spc="-15" dirty="0">
                <a:latin typeface="Garamond"/>
                <a:cs typeface="Garamond"/>
              </a:rPr>
              <a:t>of </a:t>
            </a:r>
            <a:r>
              <a:rPr sz="2400" spc="-25" dirty="0">
                <a:latin typeface="Garamond"/>
                <a:cs typeface="Garamond"/>
              </a:rPr>
              <a:t>note </a:t>
            </a:r>
            <a:r>
              <a:rPr sz="2400" spc="-15" dirty="0">
                <a:latin typeface="Garamond"/>
                <a:cs typeface="Garamond"/>
              </a:rPr>
              <a:t>is </a:t>
            </a:r>
            <a:r>
              <a:rPr sz="2400" spc="-20" dirty="0">
                <a:latin typeface="Garamond"/>
                <a:cs typeface="Garamond"/>
              </a:rPr>
              <a:t>that </a:t>
            </a:r>
            <a:r>
              <a:rPr sz="2400" spc="-15" dirty="0">
                <a:latin typeface="Garamond"/>
                <a:cs typeface="Garamond"/>
              </a:rPr>
              <a:t>carbon </a:t>
            </a:r>
            <a:r>
              <a:rPr sz="2400" spc="-20" dirty="0">
                <a:latin typeface="Garamond"/>
                <a:cs typeface="Garamond"/>
              </a:rPr>
              <a:t>monoxide </a:t>
            </a:r>
            <a:r>
              <a:rPr sz="2400" spc="-15" dirty="0">
                <a:latin typeface="Garamond"/>
                <a:cs typeface="Garamond"/>
              </a:rPr>
              <a:t>does </a:t>
            </a:r>
            <a:r>
              <a:rPr sz="2400" spc="-20" dirty="0">
                <a:latin typeface="Garamond"/>
                <a:cs typeface="Garamond"/>
              </a:rPr>
              <a:t>not affect the</a:t>
            </a:r>
            <a:r>
              <a:rPr sz="2400" spc="550" dirty="0">
                <a:latin typeface="Garamond"/>
                <a:cs typeface="Garamond"/>
              </a:rPr>
              <a:t> </a:t>
            </a:r>
            <a:r>
              <a:rPr sz="2400" spc="-15" dirty="0">
                <a:latin typeface="Garamond"/>
                <a:cs typeface="Garamond"/>
              </a:rPr>
              <a:t>pupils</a:t>
            </a:r>
            <a:endParaRPr sz="2400" dirty="0">
              <a:latin typeface="Garamond"/>
              <a:cs typeface="Garamond"/>
            </a:endParaRPr>
          </a:p>
          <a:p>
            <a:pPr marL="298450" algn="just">
              <a:lnSpc>
                <a:spcPts val="2870"/>
              </a:lnSpc>
            </a:pPr>
            <a:r>
              <a:rPr sz="2400" spc="-5" dirty="0">
                <a:latin typeface="Garamond"/>
                <a:cs typeface="Garamond"/>
              </a:rPr>
              <a:t>,but </a:t>
            </a:r>
            <a:r>
              <a:rPr sz="2400" spc="-20" dirty="0">
                <a:latin typeface="Garamond"/>
                <a:cs typeface="Garamond"/>
              </a:rPr>
              <a:t>cyanide poisoning </a:t>
            </a:r>
            <a:r>
              <a:rPr sz="2400" spc="-5" dirty="0">
                <a:latin typeface="Garamond"/>
                <a:cs typeface="Garamond"/>
              </a:rPr>
              <a:t>causes pupillary</a:t>
            </a:r>
            <a:r>
              <a:rPr sz="2400" spc="320" dirty="0">
                <a:latin typeface="Garamond"/>
                <a:cs typeface="Garamond"/>
              </a:rPr>
              <a:t> </a:t>
            </a:r>
            <a:r>
              <a:rPr sz="2400" spc="-20" dirty="0">
                <a:latin typeface="Garamond"/>
                <a:cs typeface="Garamond"/>
              </a:rPr>
              <a:t>dilation.</a:t>
            </a:r>
            <a:endParaRPr sz="2400" dirty="0">
              <a:latin typeface="Garamond"/>
              <a:cs typeface="Garamond"/>
            </a:endParaRPr>
          </a:p>
        </p:txBody>
      </p:sp>
    </p:spTree>
    <p:extLst>
      <p:ext uri="{BB962C8B-B14F-4D97-AF65-F5344CB8AC3E}">
        <p14:creationId xmlns:p14="http://schemas.microsoft.com/office/powerpoint/2010/main" val="415477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6510" rIns="0" bIns="0" rtlCol="0">
            <a:spAutoFit/>
          </a:bodyPr>
          <a:lstStyle/>
          <a:p>
            <a:pPr marL="13970">
              <a:lnSpc>
                <a:spcPct val="100000"/>
              </a:lnSpc>
              <a:spcBef>
                <a:spcPts val="130"/>
              </a:spcBef>
            </a:pPr>
            <a:r>
              <a:rPr spc="5" dirty="0"/>
              <a:t>Complication</a:t>
            </a:r>
          </a:p>
        </p:txBody>
      </p:sp>
      <p:sp>
        <p:nvSpPr>
          <p:cNvPr id="4" name="object 4"/>
          <p:cNvSpPr txBox="1"/>
          <p:nvPr/>
        </p:nvSpPr>
        <p:spPr>
          <a:xfrm>
            <a:off x="1375028" y="2565082"/>
            <a:ext cx="9247505" cy="1860550"/>
          </a:xfrm>
          <a:prstGeom prst="rect">
            <a:avLst/>
          </a:prstGeom>
        </p:spPr>
        <p:txBody>
          <a:bodyPr vert="horz" wrap="square" lIns="0" tIns="11430" rIns="0" bIns="0" rtlCol="0">
            <a:spAutoFit/>
          </a:bodyPr>
          <a:lstStyle/>
          <a:p>
            <a:pPr marL="298450" marR="5080" indent="-286385">
              <a:lnSpc>
                <a:spcPct val="100400"/>
              </a:lnSpc>
              <a:spcBef>
                <a:spcPts val="90"/>
              </a:spcBef>
              <a:buClr>
                <a:srgbClr val="D9B146"/>
              </a:buClr>
              <a:buSzPct val="114583"/>
              <a:buFont typeface="Arial"/>
              <a:buChar char="•"/>
              <a:tabLst>
                <a:tab pos="298450" algn="l"/>
                <a:tab pos="299085" algn="l"/>
              </a:tabLst>
            </a:pPr>
            <a:r>
              <a:rPr sz="2400" spc="-5" dirty="0">
                <a:latin typeface="Garamond"/>
                <a:cs typeface="Garamond"/>
              </a:rPr>
              <a:t>Because </a:t>
            </a:r>
            <a:r>
              <a:rPr sz="2400" spc="-10" dirty="0">
                <a:latin typeface="Garamond"/>
                <a:cs typeface="Garamond"/>
              </a:rPr>
              <a:t>early </a:t>
            </a:r>
            <a:r>
              <a:rPr sz="2400" spc="-15" dirty="0">
                <a:latin typeface="Garamond"/>
                <a:cs typeface="Garamond"/>
              </a:rPr>
              <a:t>treatment is </a:t>
            </a:r>
            <a:r>
              <a:rPr sz="2400" spc="5" dirty="0">
                <a:latin typeface="Garamond"/>
                <a:cs typeface="Garamond"/>
              </a:rPr>
              <a:t>so </a:t>
            </a:r>
            <a:r>
              <a:rPr sz="2400" spc="-5" dirty="0">
                <a:latin typeface="Garamond"/>
                <a:cs typeface="Garamond"/>
              </a:rPr>
              <a:t>important </a:t>
            </a:r>
            <a:r>
              <a:rPr sz="2400" spc="-15" dirty="0">
                <a:latin typeface="Garamond"/>
                <a:cs typeface="Garamond"/>
              </a:rPr>
              <a:t>in </a:t>
            </a:r>
            <a:r>
              <a:rPr sz="2400" spc="-20" dirty="0">
                <a:latin typeface="Garamond"/>
                <a:cs typeface="Garamond"/>
              </a:rPr>
              <a:t>cyanide </a:t>
            </a:r>
            <a:r>
              <a:rPr sz="2400" spc="-45" dirty="0">
                <a:latin typeface="Garamond"/>
                <a:cs typeface="Garamond"/>
              </a:rPr>
              <a:t>toxicity,the </a:t>
            </a:r>
            <a:r>
              <a:rPr sz="2400" dirty="0">
                <a:latin typeface="Garamond"/>
                <a:cs typeface="Garamond"/>
              </a:rPr>
              <a:t>most </a:t>
            </a:r>
            <a:r>
              <a:rPr sz="2400" spc="-15" dirty="0">
                <a:latin typeface="Garamond"/>
                <a:cs typeface="Garamond"/>
              </a:rPr>
              <a:t>obvious  </a:t>
            </a:r>
            <a:r>
              <a:rPr sz="2400" spc="-25" dirty="0">
                <a:latin typeface="Garamond"/>
                <a:cs typeface="Garamond"/>
              </a:rPr>
              <a:t>pitfall </a:t>
            </a:r>
            <a:r>
              <a:rPr sz="2400" spc="-30" dirty="0">
                <a:latin typeface="Garamond"/>
                <a:cs typeface="Garamond"/>
              </a:rPr>
              <a:t>would </a:t>
            </a:r>
            <a:r>
              <a:rPr sz="2400" spc="-15" dirty="0">
                <a:latin typeface="Garamond"/>
                <a:cs typeface="Garamond"/>
              </a:rPr>
              <a:t>be </a:t>
            </a:r>
            <a:r>
              <a:rPr sz="2400" spc="-20" dirty="0">
                <a:latin typeface="Garamond"/>
                <a:cs typeface="Garamond"/>
              </a:rPr>
              <a:t>not </a:t>
            </a:r>
            <a:r>
              <a:rPr sz="2400" spc="-10" dirty="0">
                <a:latin typeface="Garamond"/>
                <a:cs typeface="Garamond"/>
              </a:rPr>
              <a:t>making </a:t>
            </a:r>
            <a:r>
              <a:rPr sz="2400" spc="-20" dirty="0">
                <a:latin typeface="Garamond"/>
                <a:cs typeface="Garamond"/>
              </a:rPr>
              <a:t>the </a:t>
            </a:r>
            <a:r>
              <a:rPr sz="2400" spc="-15" dirty="0">
                <a:latin typeface="Garamond"/>
                <a:cs typeface="Garamond"/>
              </a:rPr>
              <a:t>diagnosis </a:t>
            </a:r>
            <a:r>
              <a:rPr sz="2400" spc="-10" dirty="0">
                <a:latin typeface="Garamond"/>
                <a:cs typeface="Garamond"/>
              </a:rPr>
              <a:t>early </a:t>
            </a:r>
            <a:r>
              <a:rPr sz="2400" spc="-15" dirty="0">
                <a:latin typeface="Garamond"/>
                <a:cs typeface="Garamond"/>
              </a:rPr>
              <a:t>in </a:t>
            </a:r>
            <a:r>
              <a:rPr sz="2400" spc="-20" dirty="0">
                <a:latin typeface="Garamond"/>
                <a:cs typeface="Garamond"/>
              </a:rPr>
              <a:t>the </a:t>
            </a:r>
            <a:r>
              <a:rPr sz="2400" dirty="0">
                <a:latin typeface="Garamond"/>
                <a:cs typeface="Garamond"/>
              </a:rPr>
              <a:t>course </a:t>
            </a:r>
            <a:r>
              <a:rPr sz="2400" b="1" spc="-5" dirty="0">
                <a:latin typeface="Garamond"/>
                <a:cs typeface="Garamond"/>
              </a:rPr>
              <a:t>.some  </a:t>
            </a:r>
            <a:r>
              <a:rPr sz="2400" b="1" dirty="0">
                <a:latin typeface="Garamond"/>
                <a:cs typeface="Garamond"/>
              </a:rPr>
              <a:t>complications </a:t>
            </a:r>
            <a:r>
              <a:rPr sz="2400" b="1" spc="-5" dirty="0">
                <a:latin typeface="Garamond"/>
                <a:cs typeface="Garamond"/>
              </a:rPr>
              <a:t>that </a:t>
            </a:r>
            <a:r>
              <a:rPr sz="2400" b="1" dirty="0">
                <a:latin typeface="Garamond"/>
                <a:cs typeface="Garamond"/>
              </a:rPr>
              <a:t>survivors </a:t>
            </a:r>
            <a:r>
              <a:rPr sz="2400" b="1" spc="5" dirty="0">
                <a:latin typeface="Garamond"/>
                <a:cs typeface="Garamond"/>
              </a:rPr>
              <a:t>of </a:t>
            </a:r>
            <a:r>
              <a:rPr sz="2400" b="1" spc="-20" dirty="0">
                <a:latin typeface="Garamond"/>
                <a:cs typeface="Garamond"/>
              </a:rPr>
              <a:t>sever </a:t>
            </a:r>
            <a:r>
              <a:rPr sz="2400" b="1" spc="-15" dirty="0">
                <a:latin typeface="Garamond"/>
                <a:cs typeface="Garamond"/>
              </a:rPr>
              <a:t>cyanide </a:t>
            </a:r>
            <a:r>
              <a:rPr sz="2400" b="1" spc="5" dirty="0">
                <a:latin typeface="Garamond"/>
                <a:cs typeface="Garamond"/>
              </a:rPr>
              <a:t>poisoning </a:t>
            </a:r>
            <a:r>
              <a:rPr sz="2400" b="1" spc="-10" dirty="0">
                <a:latin typeface="Garamond"/>
                <a:cs typeface="Garamond"/>
              </a:rPr>
              <a:t>may  </a:t>
            </a:r>
            <a:r>
              <a:rPr sz="2400" b="1" spc="5" dirty="0">
                <a:latin typeface="Garamond"/>
                <a:cs typeface="Garamond"/>
              </a:rPr>
              <a:t>encounter </a:t>
            </a:r>
            <a:r>
              <a:rPr sz="2400" b="1" spc="-10" dirty="0">
                <a:latin typeface="Garamond"/>
                <a:cs typeface="Garamond"/>
              </a:rPr>
              <a:t>are Parkinson </a:t>
            </a:r>
            <a:r>
              <a:rPr sz="2400" b="1" spc="5" dirty="0">
                <a:latin typeface="Garamond"/>
                <a:cs typeface="Garamond"/>
              </a:rPr>
              <a:t>or other </a:t>
            </a:r>
            <a:r>
              <a:rPr sz="2400" b="1" spc="20" dirty="0">
                <a:latin typeface="Garamond"/>
                <a:cs typeface="Garamond"/>
              </a:rPr>
              <a:t>forms </a:t>
            </a:r>
            <a:r>
              <a:rPr sz="2400" b="1" spc="5" dirty="0">
                <a:latin typeface="Garamond"/>
                <a:cs typeface="Garamond"/>
              </a:rPr>
              <a:t>of </a:t>
            </a:r>
            <a:r>
              <a:rPr sz="2400" b="1" spc="-10" dirty="0">
                <a:latin typeface="Garamond"/>
                <a:cs typeface="Garamond"/>
              </a:rPr>
              <a:t>neurological </a:t>
            </a:r>
            <a:r>
              <a:rPr sz="2400" b="1" spc="-5" dirty="0">
                <a:latin typeface="Garamond"/>
                <a:cs typeface="Garamond"/>
              </a:rPr>
              <a:t>sequelae.the  </a:t>
            </a:r>
            <a:r>
              <a:rPr sz="2400" b="1" spc="-15" dirty="0">
                <a:latin typeface="Garamond"/>
                <a:cs typeface="Garamond"/>
              </a:rPr>
              <a:t>basal ganglia </a:t>
            </a:r>
            <a:r>
              <a:rPr sz="2400" b="1" spc="-5" dirty="0">
                <a:latin typeface="Garamond"/>
                <a:cs typeface="Garamond"/>
              </a:rPr>
              <a:t>is </a:t>
            </a:r>
            <a:r>
              <a:rPr sz="2400" b="1" spc="5" dirty="0">
                <a:latin typeface="Garamond"/>
                <a:cs typeface="Garamond"/>
              </a:rPr>
              <a:t>particularly </a:t>
            </a:r>
            <a:r>
              <a:rPr sz="2400" b="1" spc="-20" dirty="0">
                <a:latin typeface="Garamond"/>
                <a:cs typeface="Garamond"/>
              </a:rPr>
              <a:t>sensitive </a:t>
            </a:r>
            <a:r>
              <a:rPr sz="2400" b="1" dirty="0">
                <a:latin typeface="Garamond"/>
                <a:cs typeface="Garamond"/>
              </a:rPr>
              <a:t>to </a:t>
            </a:r>
            <a:r>
              <a:rPr sz="2400" b="1" spc="-10" dirty="0">
                <a:latin typeface="Garamond"/>
                <a:cs typeface="Garamond"/>
              </a:rPr>
              <a:t>cyanide</a:t>
            </a:r>
            <a:r>
              <a:rPr sz="2400" b="1" spc="250" dirty="0">
                <a:latin typeface="Garamond"/>
                <a:cs typeface="Garamond"/>
              </a:rPr>
              <a:t> </a:t>
            </a:r>
            <a:r>
              <a:rPr sz="2400" b="1" spc="-10" dirty="0">
                <a:latin typeface="Garamond"/>
                <a:cs typeface="Garamond"/>
              </a:rPr>
              <a:t>toxicity</a:t>
            </a:r>
            <a:endParaRPr sz="2400" dirty="0">
              <a:latin typeface="Garamond"/>
              <a:cs typeface="Garamond"/>
            </a:endParaRPr>
          </a:p>
        </p:txBody>
      </p:sp>
    </p:spTree>
    <p:extLst>
      <p:ext uri="{BB962C8B-B14F-4D97-AF65-F5344CB8AC3E}">
        <p14:creationId xmlns:p14="http://schemas.microsoft.com/office/powerpoint/2010/main" val="449292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3" name="object 3"/>
          <p:cNvSpPr txBox="1"/>
          <p:nvPr/>
        </p:nvSpPr>
        <p:spPr>
          <a:xfrm>
            <a:off x="605472" y="548386"/>
            <a:ext cx="9910445" cy="2748280"/>
          </a:xfrm>
          <a:prstGeom prst="rect">
            <a:avLst/>
          </a:prstGeom>
        </p:spPr>
        <p:txBody>
          <a:bodyPr vert="horz" wrap="square" lIns="0" tIns="11430" rIns="0" bIns="0" rtlCol="0">
            <a:spAutoFit/>
          </a:bodyPr>
          <a:lstStyle/>
          <a:p>
            <a:pPr marL="298450" marR="5080" indent="-286385">
              <a:lnSpc>
                <a:spcPct val="100400"/>
              </a:lnSpc>
              <a:spcBef>
                <a:spcPts val="90"/>
              </a:spcBef>
              <a:buClr>
                <a:srgbClr val="D9B146"/>
              </a:buClr>
              <a:buSzPct val="114583"/>
              <a:buFont typeface="Arial"/>
              <a:buChar char="•"/>
              <a:tabLst>
                <a:tab pos="298450" algn="l"/>
                <a:tab pos="299085" algn="l"/>
              </a:tabLst>
            </a:pPr>
            <a:r>
              <a:rPr sz="2400" dirty="0">
                <a:latin typeface="Garamond"/>
                <a:cs typeface="Garamond"/>
              </a:rPr>
              <a:t>A 54 </a:t>
            </a:r>
            <a:r>
              <a:rPr sz="2400" spc="-15" dirty="0">
                <a:latin typeface="Garamond"/>
                <a:cs typeface="Garamond"/>
              </a:rPr>
              <a:t>year </a:t>
            </a:r>
            <a:r>
              <a:rPr sz="2400" spc="-20" dirty="0">
                <a:latin typeface="Garamond"/>
                <a:cs typeface="Garamond"/>
              </a:rPr>
              <a:t>old </a:t>
            </a:r>
            <a:r>
              <a:rPr sz="2400" spc="-30" dirty="0">
                <a:latin typeface="Garamond"/>
                <a:cs typeface="Garamond"/>
              </a:rPr>
              <a:t>women </a:t>
            </a:r>
            <a:r>
              <a:rPr sz="2400" spc="-10" dirty="0">
                <a:latin typeface="Garamond"/>
                <a:cs typeface="Garamond"/>
              </a:rPr>
              <a:t>was brought </a:t>
            </a:r>
            <a:r>
              <a:rPr sz="2400" spc="-15" dirty="0">
                <a:latin typeface="Garamond"/>
                <a:cs typeface="Garamond"/>
              </a:rPr>
              <a:t>to </a:t>
            </a:r>
            <a:r>
              <a:rPr sz="2400" spc="-20" dirty="0">
                <a:latin typeface="Garamond"/>
                <a:cs typeface="Garamond"/>
              </a:rPr>
              <a:t>hospital </a:t>
            </a:r>
            <a:r>
              <a:rPr sz="2400" spc="-10" dirty="0">
                <a:latin typeface="Garamond"/>
                <a:cs typeface="Garamond"/>
              </a:rPr>
              <a:t>from </a:t>
            </a:r>
            <a:r>
              <a:rPr sz="2400" spc="-5" dirty="0">
                <a:latin typeface="Garamond"/>
                <a:cs typeface="Garamond"/>
              </a:rPr>
              <a:t>an </a:t>
            </a:r>
            <a:r>
              <a:rPr sz="2400" dirty="0">
                <a:latin typeface="Garamond"/>
                <a:cs typeface="Garamond"/>
              </a:rPr>
              <a:t>a </a:t>
            </a:r>
            <a:r>
              <a:rPr sz="2400" spc="-5" dirty="0">
                <a:solidFill>
                  <a:srgbClr val="FF0000"/>
                </a:solidFill>
                <a:latin typeface="Garamond"/>
                <a:cs typeface="Garamond"/>
              </a:rPr>
              <a:t>department </a:t>
            </a:r>
            <a:r>
              <a:rPr sz="2400" spc="-30" dirty="0">
                <a:solidFill>
                  <a:srgbClr val="FF0000"/>
                </a:solidFill>
                <a:latin typeface="Garamond"/>
                <a:cs typeface="Garamond"/>
              </a:rPr>
              <a:t>fire</a:t>
            </a:r>
            <a:r>
              <a:rPr sz="2400" spc="-30" dirty="0">
                <a:solidFill>
                  <a:srgbClr val="252525"/>
                </a:solidFill>
                <a:latin typeface="Garamond"/>
                <a:cs typeface="Garamond"/>
              </a:rPr>
              <a:t>. </a:t>
            </a:r>
            <a:r>
              <a:rPr sz="2400" spc="-15" dirty="0">
                <a:latin typeface="Garamond"/>
                <a:cs typeface="Garamond"/>
              </a:rPr>
              <a:t>She </a:t>
            </a:r>
            <a:r>
              <a:rPr sz="2400" spc="-10" dirty="0">
                <a:latin typeface="Garamond"/>
                <a:cs typeface="Garamond"/>
              </a:rPr>
              <a:t>had  </a:t>
            </a:r>
            <a:r>
              <a:rPr sz="2400" spc="-15" dirty="0">
                <a:solidFill>
                  <a:srgbClr val="FF0000"/>
                </a:solidFill>
                <a:latin typeface="Garamond"/>
                <a:cs typeface="Garamond"/>
              </a:rPr>
              <a:t>altered mental </a:t>
            </a:r>
            <a:r>
              <a:rPr sz="2400" spc="-5" dirty="0">
                <a:solidFill>
                  <a:srgbClr val="FF0000"/>
                </a:solidFill>
                <a:latin typeface="Garamond"/>
                <a:cs typeface="Garamond"/>
              </a:rPr>
              <a:t>status </a:t>
            </a:r>
            <a:r>
              <a:rPr sz="2400" spc="-30" dirty="0">
                <a:solidFill>
                  <a:srgbClr val="252525"/>
                </a:solidFill>
                <a:latin typeface="Garamond"/>
                <a:cs typeface="Garamond"/>
              </a:rPr>
              <a:t>,</a:t>
            </a:r>
            <a:r>
              <a:rPr sz="2400" spc="-30" dirty="0">
                <a:solidFill>
                  <a:srgbClr val="FF0000"/>
                </a:solidFill>
                <a:latin typeface="Garamond"/>
                <a:cs typeface="Garamond"/>
              </a:rPr>
              <a:t>hypotension </a:t>
            </a:r>
            <a:r>
              <a:rPr sz="2400" spc="-5" dirty="0">
                <a:solidFill>
                  <a:srgbClr val="252525"/>
                </a:solidFill>
                <a:latin typeface="Garamond"/>
                <a:cs typeface="Garamond"/>
              </a:rPr>
              <a:t>,and </a:t>
            </a:r>
            <a:r>
              <a:rPr sz="2400" spc="-20" dirty="0">
                <a:solidFill>
                  <a:srgbClr val="FF0000"/>
                </a:solidFill>
                <a:latin typeface="Garamond"/>
                <a:cs typeface="Garamond"/>
              </a:rPr>
              <a:t>evidence </a:t>
            </a:r>
            <a:r>
              <a:rPr sz="2400" spc="-15" dirty="0">
                <a:solidFill>
                  <a:srgbClr val="FF0000"/>
                </a:solidFill>
                <a:latin typeface="Garamond"/>
                <a:cs typeface="Garamond"/>
              </a:rPr>
              <a:t>of </a:t>
            </a:r>
            <a:r>
              <a:rPr sz="2400" spc="-20" dirty="0">
                <a:solidFill>
                  <a:srgbClr val="FF0000"/>
                </a:solidFill>
                <a:latin typeface="Garamond"/>
                <a:cs typeface="Garamond"/>
              </a:rPr>
              <a:t>inhalational </a:t>
            </a:r>
            <a:r>
              <a:rPr sz="2400" spc="-35" dirty="0">
                <a:solidFill>
                  <a:srgbClr val="FF0000"/>
                </a:solidFill>
                <a:latin typeface="Garamond"/>
                <a:cs typeface="Garamond"/>
              </a:rPr>
              <a:t>injury</a:t>
            </a:r>
            <a:r>
              <a:rPr sz="2400" spc="-35" dirty="0">
                <a:solidFill>
                  <a:srgbClr val="252525"/>
                </a:solidFill>
                <a:latin typeface="Garamond"/>
                <a:cs typeface="Garamond"/>
              </a:rPr>
              <a:t>, </a:t>
            </a:r>
            <a:r>
              <a:rPr sz="2400" spc="-5" dirty="0">
                <a:latin typeface="Garamond"/>
                <a:cs typeface="Garamond"/>
              </a:rPr>
              <a:t>but </a:t>
            </a:r>
            <a:r>
              <a:rPr sz="2400" spc="-15" dirty="0">
                <a:latin typeface="Garamond"/>
                <a:cs typeface="Garamond"/>
              </a:rPr>
              <a:t>no  </a:t>
            </a:r>
            <a:r>
              <a:rPr sz="2400" spc="-10" dirty="0">
                <a:latin typeface="Garamond"/>
                <a:cs typeface="Garamond"/>
              </a:rPr>
              <a:t>burns,her </a:t>
            </a:r>
            <a:r>
              <a:rPr sz="2400" spc="-20" dirty="0">
                <a:latin typeface="Garamond"/>
                <a:cs typeface="Garamond"/>
              </a:rPr>
              <a:t>carboxyhemoglobin </a:t>
            </a:r>
            <a:r>
              <a:rPr sz="2400" spc="-30" dirty="0">
                <a:latin typeface="Garamond"/>
                <a:cs typeface="Garamond"/>
              </a:rPr>
              <a:t>level </a:t>
            </a:r>
            <a:r>
              <a:rPr sz="2400" spc="-10" dirty="0">
                <a:latin typeface="Garamond"/>
                <a:cs typeface="Garamond"/>
              </a:rPr>
              <a:t>was </a:t>
            </a:r>
            <a:r>
              <a:rPr sz="2400" dirty="0">
                <a:latin typeface="Garamond"/>
                <a:cs typeface="Garamond"/>
              </a:rPr>
              <a:t>29% </a:t>
            </a:r>
            <a:r>
              <a:rPr sz="2400" spc="-10" dirty="0">
                <a:latin typeface="Garamond"/>
                <a:cs typeface="Garamond"/>
              </a:rPr>
              <a:t>and </a:t>
            </a:r>
            <a:r>
              <a:rPr sz="2400" spc="-20" dirty="0">
                <a:solidFill>
                  <a:srgbClr val="FF0000"/>
                </a:solidFill>
                <a:latin typeface="Garamond"/>
                <a:cs typeface="Garamond"/>
              </a:rPr>
              <a:t>lactate </a:t>
            </a:r>
            <a:r>
              <a:rPr sz="2400" spc="-35" dirty="0">
                <a:solidFill>
                  <a:srgbClr val="FF0000"/>
                </a:solidFill>
                <a:latin typeface="Garamond"/>
                <a:cs typeface="Garamond"/>
              </a:rPr>
              <a:t>level </a:t>
            </a:r>
            <a:r>
              <a:rPr sz="2400" spc="-15" dirty="0">
                <a:solidFill>
                  <a:srgbClr val="FF0000"/>
                </a:solidFill>
                <a:latin typeface="Garamond"/>
                <a:cs typeface="Garamond"/>
              </a:rPr>
              <a:t>was </a:t>
            </a:r>
            <a:r>
              <a:rPr sz="2400" spc="-5" dirty="0">
                <a:latin typeface="Garamond"/>
                <a:cs typeface="Garamond"/>
              </a:rPr>
              <a:t>16mmol/l.she  </a:t>
            </a:r>
            <a:r>
              <a:rPr sz="2400" spc="-10" dirty="0">
                <a:latin typeface="Garamond"/>
                <a:cs typeface="Garamond"/>
              </a:rPr>
              <a:t>was </a:t>
            </a:r>
            <a:r>
              <a:rPr sz="2400" spc="-15" dirty="0">
                <a:latin typeface="Garamond"/>
                <a:cs typeface="Garamond"/>
              </a:rPr>
              <a:t>treated </a:t>
            </a:r>
            <a:r>
              <a:rPr sz="2400" spc="-25" dirty="0">
                <a:latin typeface="Garamond"/>
                <a:cs typeface="Garamond"/>
              </a:rPr>
              <a:t>with </a:t>
            </a:r>
            <a:r>
              <a:rPr sz="2400" spc="-15" dirty="0">
                <a:latin typeface="Garamond"/>
                <a:cs typeface="Garamond"/>
              </a:rPr>
              <a:t>supplemental </a:t>
            </a:r>
            <a:r>
              <a:rPr sz="2400" spc="-30" dirty="0">
                <a:latin typeface="Garamond"/>
                <a:cs typeface="Garamond"/>
              </a:rPr>
              <a:t>oxygen </a:t>
            </a:r>
            <a:r>
              <a:rPr sz="2400" spc="-10" dirty="0">
                <a:latin typeface="Garamond"/>
                <a:cs typeface="Garamond"/>
              </a:rPr>
              <a:t>and </a:t>
            </a:r>
            <a:r>
              <a:rPr sz="2400" spc="-25" dirty="0">
                <a:latin typeface="Garamond"/>
                <a:cs typeface="Garamond"/>
              </a:rPr>
              <a:t>hyperbaric </a:t>
            </a:r>
            <a:r>
              <a:rPr sz="2400" spc="-30" dirty="0">
                <a:latin typeface="Garamond"/>
                <a:cs typeface="Garamond"/>
              </a:rPr>
              <a:t>oxygen </a:t>
            </a:r>
            <a:r>
              <a:rPr sz="2400" spc="-20" dirty="0">
                <a:latin typeface="Garamond"/>
                <a:cs typeface="Garamond"/>
              </a:rPr>
              <a:t>for </a:t>
            </a:r>
            <a:r>
              <a:rPr sz="2400" spc="-15" dirty="0">
                <a:latin typeface="Garamond"/>
                <a:cs typeface="Garamond"/>
              </a:rPr>
              <a:t>carbon  </a:t>
            </a:r>
            <a:r>
              <a:rPr sz="2400" spc="-20" dirty="0">
                <a:latin typeface="Garamond"/>
                <a:cs typeface="Garamond"/>
              </a:rPr>
              <a:t>monoxide</a:t>
            </a:r>
            <a:r>
              <a:rPr sz="2400" spc="35" dirty="0">
                <a:latin typeface="Garamond"/>
                <a:cs typeface="Garamond"/>
              </a:rPr>
              <a:t> </a:t>
            </a:r>
            <a:r>
              <a:rPr sz="2400" spc="-30" dirty="0">
                <a:latin typeface="Garamond"/>
                <a:cs typeface="Garamond"/>
              </a:rPr>
              <a:t>intoxication</a:t>
            </a:r>
            <a:endParaRPr sz="2400" dirty="0">
              <a:latin typeface="Garamond"/>
              <a:cs typeface="Garamond"/>
            </a:endParaRPr>
          </a:p>
          <a:p>
            <a:pPr marL="298450" marR="281940" indent="-286385">
              <a:lnSpc>
                <a:spcPct val="101699"/>
              </a:lnSpc>
              <a:spcBef>
                <a:spcPts val="1130"/>
              </a:spcBef>
              <a:buClr>
                <a:srgbClr val="D9B146"/>
              </a:buClr>
              <a:buSzPct val="114583"/>
              <a:buFont typeface="Arial"/>
              <a:buChar char="•"/>
              <a:tabLst>
                <a:tab pos="298450" algn="l"/>
                <a:tab pos="299085" algn="l"/>
              </a:tabLst>
            </a:pPr>
            <a:r>
              <a:rPr sz="2400" spc="-20" dirty="0">
                <a:solidFill>
                  <a:srgbClr val="FF0000"/>
                </a:solidFill>
                <a:latin typeface="Garamond"/>
                <a:cs typeface="Garamond"/>
              </a:rPr>
              <a:t>Hydroxycobalamine </a:t>
            </a:r>
            <a:r>
              <a:rPr sz="2400" dirty="0">
                <a:solidFill>
                  <a:srgbClr val="FF0000"/>
                </a:solidFill>
                <a:latin typeface="Garamond"/>
                <a:cs typeface="Garamond"/>
              </a:rPr>
              <a:t>5g </a:t>
            </a:r>
            <a:r>
              <a:rPr sz="2400" spc="-10" dirty="0">
                <a:solidFill>
                  <a:srgbClr val="FF0000"/>
                </a:solidFill>
                <a:latin typeface="Garamond"/>
                <a:cs typeface="Garamond"/>
              </a:rPr>
              <a:t>was administered </a:t>
            </a:r>
            <a:r>
              <a:rPr sz="2400" spc="-15" dirty="0">
                <a:solidFill>
                  <a:srgbClr val="FF0000"/>
                </a:solidFill>
                <a:latin typeface="Garamond"/>
                <a:cs typeface="Garamond"/>
              </a:rPr>
              <a:t>IV in </a:t>
            </a:r>
            <a:r>
              <a:rPr sz="2400" spc="-20" dirty="0">
                <a:solidFill>
                  <a:srgbClr val="FF0000"/>
                </a:solidFill>
                <a:latin typeface="Garamond"/>
                <a:cs typeface="Garamond"/>
              </a:rPr>
              <a:t>the </a:t>
            </a:r>
            <a:r>
              <a:rPr sz="2400" spc="-25" dirty="0">
                <a:solidFill>
                  <a:srgbClr val="FF0000"/>
                </a:solidFill>
                <a:latin typeface="Garamond"/>
                <a:cs typeface="Garamond"/>
              </a:rPr>
              <a:t>intensive </a:t>
            </a:r>
            <a:r>
              <a:rPr sz="2400" spc="-5" dirty="0">
                <a:solidFill>
                  <a:srgbClr val="FF0000"/>
                </a:solidFill>
                <a:latin typeface="Garamond"/>
                <a:cs typeface="Garamond"/>
              </a:rPr>
              <a:t>care </a:t>
            </a:r>
            <a:r>
              <a:rPr sz="2400" spc="-20" dirty="0">
                <a:solidFill>
                  <a:srgbClr val="FF0000"/>
                </a:solidFill>
                <a:latin typeface="Garamond"/>
                <a:cs typeface="Garamond"/>
              </a:rPr>
              <a:t>for </a:t>
            </a:r>
            <a:r>
              <a:rPr sz="2400" dirty="0">
                <a:solidFill>
                  <a:srgbClr val="FF0000"/>
                </a:solidFill>
                <a:latin typeface="Garamond"/>
                <a:cs typeface="Garamond"/>
              </a:rPr>
              <a:t>presumed  </a:t>
            </a:r>
            <a:r>
              <a:rPr sz="2400" spc="-20" dirty="0">
                <a:solidFill>
                  <a:srgbClr val="FF0000"/>
                </a:solidFill>
                <a:latin typeface="Garamond"/>
                <a:cs typeface="Garamond"/>
              </a:rPr>
              <a:t>cyanide poisoning.subsequently the </a:t>
            </a:r>
            <a:r>
              <a:rPr sz="2400" spc="-15" dirty="0">
                <a:solidFill>
                  <a:srgbClr val="FF0000"/>
                </a:solidFill>
                <a:latin typeface="Garamond"/>
                <a:cs typeface="Garamond"/>
              </a:rPr>
              <a:t>pt </a:t>
            </a:r>
            <a:r>
              <a:rPr sz="2400" spc="-5" dirty="0">
                <a:solidFill>
                  <a:srgbClr val="FF0000"/>
                </a:solidFill>
                <a:latin typeface="Garamond"/>
                <a:cs typeface="Garamond"/>
              </a:rPr>
              <a:t>skin </a:t>
            </a:r>
            <a:r>
              <a:rPr sz="2400" spc="-15" dirty="0">
                <a:solidFill>
                  <a:srgbClr val="FF0000"/>
                </a:solidFill>
                <a:latin typeface="Garamond"/>
                <a:cs typeface="Garamond"/>
              </a:rPr>
              <a:t>and </a:t>
            </a:r>
            <a:r>
              <a:rPr sz="2400" spc="-5" dirty="0">
                <a:solidFill>
                  <a:srgbClr val="FF0000"/>
                </a:solidFill>
                <a:latin typeface="Garamond"/>
                <a:cs typeface="Garamond"/>
              </a:rPr>
              <a:t>urine </a:t>
            </a:r>
            <a:r>
              <a:rPr sz="2400" spc="-15" dirty="0">
                <a:solidFill>
                  <a:srgbClr val="FF0000"/>
                </a:solidFill>
                <a:latin typeface="Garamond"/>
                <a:cs typeface="Garamond"/>
              </a:rPr>
              <a:t>became bright</a:t>
            </a:r>
            <a:r>
              <a:rPr sz="2400" spc="55" dirty="0">
                <a:solidFill>
                  <a:srgbClr val="FF0000"/>
                </a:solidFill>
                <a:latin typeface="Garamond"/>
                <a:cs typeface="Garamond"/>
              </a:rPr>
              <a:t> </a:t>
            </a:r>
            <a:r>
              <a:rPr sz="2400" spc="-5" dirty="0">
                <a:solidFill>
                  <a:srgbClr val="FF0000"/>
                </a:solidFill>
                <a:latin typeface="Garamond"/>
                <a:cs typeface="Garamond"/>
              </a:rPr>
              <a:t>red.</a:t>
            </a:r>
            <a:endParaRPr sz="2400" dirty="0">
              <a:latin typeface="Garamond"/>
              <a:cs typeface="Garamond"/>
            </a:endParaRPr>
          </a:p>
        </p:txBody>
      </p:sp>
      <p:sp>
        <p:nvSpPr>
          <p:cNvPr id="4" name="object 4"/>
          <p:cNvSpPr/>
          <p:nvPr/>
        </p:nvSpPr>
        <p:spPr>
          <a:xfrm>
            <a:off x="523875" y="3752849"/>
            <a:ext cx="10553700" cy="31051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43327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6250" y="495300"/>
            <a:ext cx="11249025" cy="5781675"/>
            <a:chOff x="476250" y="495300"/>
            <a:chExt cx="11249025" cy="5781675"/>
          </a:xfrm>
        </p:grpSpPr>
        <p:sp>
          <p:nvSpPr>
            <p:cNvPr id="3" name="object 3"/>
            <p:cNvSpPr/>
            <p:nvPr/>
          </p:nvSpPr>
          <p:spPr>
            <a:xfrm>
              <a:off x="1400175" y="2419350"/>
              <a:ext cx="9407525" cy="0"/>
            </a:xfrm>
            <a:custGeom>
              <a:avLst/>
              <a:gdLst/>
              <a:ahLst/>
              <a:cxnLst/>
              <a:rect l="l" t="t" r="r" b="b"/>
              <a:pathLst>
                <a:path w="9407525">
                  <a:moveTo>
                    <a:pt x="0" y="0"/>
                  </a:moveTo>
                  <a:lnTo>
                    <a:pt x="9407271" y="0"/>
                  </a:lnTo>
                </a:path>
              </a:pathLst>
            </a:custGeom>
            <a:ln w="15875">
              <a:solidFill>
                <a:srgbClr val="E8D191"/>
              </a:solidFill>
            </a:ln>
          </p:spPr>
          <p:txBody>
            <a:bodyPr wrap="square" lIns="0" tIns="0" rIns="0" bIns="0" rtlCol="0"/>
            <a:lstStyle/>
            <a:p>
              <a:endParaRPr/>
            </a:p>
          </p:txBody>
        </p:sp>
        <p:sp>
          <p:nvSpPr>
            <p:cNvPr id="4" name="object 4"/>
            <p:cNvSpPr/>
            <p:nvPr/>
          </p:nvSpPr>
          <p:spPr>
            <a:xfrm>
              <a:off x="476250" y="495300"/>
              <a:ext cx="11249025" cy="5781675"/>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685400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077" y="1557746"/>
            <a:ext cx="9448800" cy="1825096"/>
          </a:xfrm>
        </p:spPr>
        <p:txBody>
          <a:bodyPr/>
          <a:lstStyle/>
          <a:p>
            <a:r>
              <a:rPr lang="en-US" dirty="0"/>
              <a:t>CARBON MONOXIDE POISONING</a:t>
            </a:r>
          </a:p>
        </p:txBody>
      </p:sp>
      <p:sp>
        <p:nvSpPr>
          <p:cNvPr id="4" name="TextBox 3"/>
          <p:cNvSpPr txBox="1"/>
          <p:nvPr/>
        </p:nvSpPr>
        <p:spPr>
          <a:xfrm>
            <a:off x="1678675" y="3794078"/>
            <a:ext cx="6591869" cy="830997"/>
          </a:xfrm>
          <a:prstGeom prst="rect">
            <a:avLst/>
          </a:prstGeom>
          <a:noFill/>
        </p:spPr>
        <p:txBody>
          <a:bodyPr wrap="square" rtlCol="0">
            <a:spAutoFit/>
          </a:bodyPr>
          <a:lstStyle/>
          <a:p>
            <a:r>
              <a:rPr lang="en-US" sz="2400" b="1" dirty="0" smtClean="0">
                <a:latin typeface="+mj-lt"/>
              </a:rPr>
              <a:t>Done by : Yasmeen </a:t>
            </a:r>
            <a:r>
              <a:rPr lang="en-US" sz="2400" b="1" dirty="0" err="1" smtClean="0">
                <a:latin typeface="+mj-lt"/>
              </a:rPr>
              <a:t>Doumi</a:t>
            </a:r>
            <a:r>
              <a:rPr lang="en-US" sz="2400" b="1" dirty="0" smtClean="0">
                <a:latin typeface="+mj-lt"/>
              </a:rPr>
              <a:t> </a:t>
            </a:r>
          </a:p>
          <a:p>
            <a:r>
              <a:rPr lang="en-US" sz="2400" b="1" dirty="0" smtClean="0">
                <a:latin typeface="+mj-lt"/>
              </a:rPr>
              <a:t>Supervised by : </a:t>
            </a:r>
            <a:r>
              <a:rPr lang="en-US" sz="2400" b="1" dirty="0" err="1" smtClean="0">
                <a:latin typeface="+mj-lt"/>
              </a:rPr>
              <a:t>Dr.Saleh</a:t>
            </a:r>
            <a:r>
              <a:rPr lang="en-US" sz="2400" b="1" dirty="0" smtClean="0">
                <a:latin typeface="+mj-lt"/>
              </a:rPr>
              <a:t> </a:t>
            </a:r>
            <a:r>
              <a:rPr lang="en-US" sz="2400" b="1" dirty="0" err="1" smtClean="0">
                <a:latin typeface="+mj-lt"/>
              </a:rPr>
              <a:t>Abualhaj</a:t>
            </a:r>
            <a:r>
              <a:rPr lang="en-US" sz="2400" b="1" dirty="0" smtClean="0">
                <a:latin typeface="+mj-lt"/>
              </a:rPr>
              <a:t> </a:t>
            </a:r>
            <a:endParaRPr lang="en-US" sz="2400" b="1" dirty="0">
              <a:latin typeface="+mj-lt"/>
            </a:endParaRPr>
          </a:p>
        </p:txBody>
      </p:sp>
    </p:spTree>
    <p:extLst>
      <p:ext uri="{BB962C8B-B14F-4D97-AF65-F5344CB8AC3E}">
        <p14:creationId xmlns:p14="http://schemas.microsoft.com/office/powerpoint/2010/main" val="394326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1730000" y="297300"/>
            <a:ext cx="9385200" cy="1073600"/>
          </a:xfrm>
          <a:prstGeom prst="rect">
            <a:avLst/>
          </a:prstGeom>
          <a:noFill/>
          <a:ln>
            <a:noFill/>
          </a:ln>
        </p:spPr>
        <p:txBody>
          <a:bodyPr spcFirstLastPara="1" vert="horz" wrap="square" lIns="121900" tIns="121900" rIns="121900" bIns="121900" rtlCol="0" anchor="t" anchorCtr="0">
            <a:normAutofit/>
          </a:bodyPr>
          <a:lstStyle/>
          <a:p>
            <a:r>
              <a:rPr lang="en-GB" b="1"/>
              <a:t>Epidemiology</a:t>
            </a:r>
            <a:endParaRPr b="1"/>
          </a:p>
        </p:txBody>
      </p:sp>
      <p:sp>
        <p:nvSpPr>
          <p:cNvPr id="154" name="Google Shape;154;p4"/>
          <p:cNvSpPr txBox="1">
            <a:spLocks noGrp="1"/>
          </p:cNvSpPr>
          <p:nvPr>
            <p:ph type="body" idx="1"/>
          </p:nvPr>
        </p:nvSpPr>
        <p:spPr>
          <a:xfrm>
            <a:off x="1322033" y="1089433"/>
            <a:ext cx="10870000" cy="57684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GB" b="1"/>
              <a:t>According to FEMA records, in 2015, there were 380,940 residential fires, resulting in 2565 deaths, and 11,475 fire-related injuries in the United States.</a:t>
            </a:r>
            <a:endParaRPr b="1"/>
          </a:p>
          <a:p>
            <a:pPr marL="0" indent="0">
              <a:lnSpc>
                <a:spcPct val="150000"/>
              </a:lnSpc>
              <a:spcBef>
                <a:spcPts val="1600"/>
              </a:spcBef>
              <a:buNone/>
            </a:pPr>
            <a:endParaRPr b="1"/>
          </a:p>
          <a:p>
            <a:pPr>
              <a:lnSpc>
                <a:spcPct val="150000"/>
              </a:lnSpc>
              <a:spcBef>
                <a:spcPts val="1600"/>
              </a:spcBef>
            </a:pPr>
            <a:r>
              <a:rPr lang="en-GB" b="1"/>
              <a:t>The leading cause of death from fire injuries remains a respiratory failure, and smoke inhalation injuries affect one-third of all burn injury victims.</a:t>
            </a:r>
            <a:endParaRPr b="1"/>
          </a:p>
          <a:p>
            <a:pPr marL="0" indent="0">
              <a:lnSpc>
                <a:spcPct val="150000"/>
              </a:lnSpc>
              <a:spcBef>
                <a:spcPts val="1600"/>
              </a:spcBef>
              <a:buNone/>
            </a:pPr>
            <a:endParaRPr b="1"/>
          </a:p>
          <a:p>
            <a:pPr>
              <a:lnSpc>
                <a:spcPct val="150000"/>
              </a:lnSpc>
              <a:spcBef>
                <a:spcPts val="1600"/>
              </a:spcBef>
            </a:pPr>
            <a:r>
              <a:rPr lang="en-GB" b="1"/>
              <a:t>Incidents increase in extreme of age and in those with physical or cognitive abilities or under influence of drugs or alcohol</a:t>
            </a:r>
            <a:endParaRPr b="1"/>
          </a:p>
          <a:p>
            <a:pPr marL="0" indent="0">
              <a:lnSpc>
                <a:spcPct val="150000"/>
              </a:lnSpc>
              <a:spcBef>
                <a:spcPts val="1600"/>
              </a:spcBef>
              <a:buNone/>
            </a:pPr>
            <a:endParaRPr b="1"/>
          </a:p>
          <a:p>
            <a:pPr>
              <a:lnSpc>
                <a:spcPct val="150000"/>
              </a:lnSpc>
              <a:spcBef>
                <a:spcPts val="1600"/>
              </a:spcBef>
            </a:pPr>
            <a:r>
              <a:rPr lang="en-GB" b="1"/>
              <a:t>The presence of a smoke inhalation injury prolongs the length of hospital stay 2.5 fold (24 days vs 10 days)</a:t>
            </a:r>
            <a:endParaRPr b="1"/>
          </a:p>
        </p:txBody>
      </p:sp>
    </p:spTree>
    <p:extLst>
      <p:ext uri="{BB962C8B-B14F-4D97-AF65-F5344CB8AC3E}">
        <p14:creationId xmlns:p14="http://schemas.microsoft.com/office/powerpoint/2010/main" val="350197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Clinical cases </a:t>
            </a:r>
            <a:endParaRPr lang="en-US" dirty="0"/>
          </a:p>
        </p:txBody>
      </p:sp>
      <p:sp>
        <p:nvSpPr>
          <p:cNvPr id="3" name="Content Placeholder 2"/>
          <p:cNvSpPr>
            <a:spLocks noGrp="1"/>
          </p:cNvSpPr>
          <p:nvPr>
            <p:ph idx="1"/>
          </p:nvPr>
        </p:nvSpPr>
        <p:spPr>
          <a:xfrm>
            <a:off x="845457" y="1857828"/>
            <a:ext cx="10820400" cy="4375371"/>
          </a:xfrm>
        </p:spPr>
        <p:txBody>
          <a:bodyPr>
            <a:normAutofit/>
          </a:bodyPr>
          <a:lstStyle/>
          <a:p>
            <a:r>
              <a:rPr lang="en-US" dirty="0"/>
              <a:t>consider a mother brings her seven year old girl and five year old son to the emergency room in January with a chief complaint of viral illness the children's Mother explains that they are both complaining </a:t>
            </a:r>
            <a:r>
              <a:rPr lang="en-US" dirty="0" err="1"/>
              <a:t>abset</a:t>
            </a:r>
            <a:r>
              <a:rPr lang="en-US" dirty="0"/>
              <a:t> stomach nausea and headache the mother admits that she also feels unwell and thinks they may have given her a </a:t>
            </a:r>
            <a:r>
              <a:rPr lang="en-US" dirty="0" smtClean="0"/>
              <a:t>virus</a:t>
            </a:r>
          </a:p>
          <a:p>
            <a:r>
              <a:rPr lang="en-US" dirty="0"/>
              <a:t>think of a </a:t>
            </a:r>
            <a:r>
              <a:rPr lang="en-US" dirty="0" smtClean="0"/>
              <a:t>23 </a:t>
            </a:r>
            <a:r>
              <a:rPr lang="en-US" dirty="0"/>
              <a:t>year old man found a sleep in his car with the engine running he's breathing spontaneously and has a pulse but does not respond to </a:t>
            </a:r>
            <a:r>
              <a:rPr lang="en-US" dirty="0" smtClean="0"/>
              <a:t>commands</a:t>
            </a:r>
          </a:p>
          <a:p>
            <a:r>
              <a:rPr lang="en-US" dirty="0" smtClean="0"/>
              <a:t>40 </a:t>
            </a:r>
            <a:r>
              <a:rPr lang="en-US" dirty="0"/>
              <a:t>year old woman brought to the ER by ambulance into the resuscitation day after sustaining second and third degree burns to 25% of her total body surface area after she was trapped in her burning mobile home approximately 15 minutes before Rescue</a:t>
            </a:r>
          </a:p>
        </p:txBody>
      </p:sp>
    </p:spTree>
    <p:extLst>
      <p:ext uri="{BB962C8B-B14F-4D97-AF65-F5344CB8AC3E}">
        <p14:creationId xmlns:p14="http://schemas.microsoft.com/office/powerpoint/2010/main" val="3377375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37329"/>
            <a:ext cx="8610600" cy="1293028"/>
          </a:xfrm>
        </p:spPr>
        <p:txBody>
          <a:bodyPr/>
          <a:lstStyle/>
          <a:p>
            <a:pPr algn="l"/>
            <a:r>
              <a:rPr lang="en-US" dirty="0"/>
              <a:t>What IS Carbon Monoxide?</a:t>
            </a:r>
          </a:p>
        </p:txBody>
      </p:sp>
      <p:sp>
        <p:nvSpPr>
          <p:cNvPr id="3" name="Content Placeholder 2"/>
          <p:cNvSpPr>
            <a:spLocks noGrp="1"/>
          </p:cNvSpPr>
          <p:nvPr>
            <p:ph idx="1"/>
          </p:nvPr>
        </p:nvSpPr>
        <p:spPr>
          <a:xfrm>
            <a:off x="685800" y="2672232"/>
            <a:ext cx="10820400" cy="4024125"/>
          </a:xfrm>
        </p:spPr>
        <p:txBody>
          <a:bodyPr>
            <a:normAutofit/>
          </a:bodyPr>
          <a:lstStyle/>
          <a:p>
            <a:pPr marL="0" indent="0">
              <a:buNone/>
            </a:pPr>
            <a:r>
              <a:rPr lang="en-US" sz="3600" dirty="0"/>
              <a:t>Carbon monoxide (CO) is an odorless, tasteless, colorless, nonirritating gas formed by hydrocarbon combustion. The atmospheric concentration of CO is generally below 0.001 percent, but it may be higher in urban areas or enclosed environments.</a:t>
            </a:r>
          </a:p>
        </p:txBody>
      </p:sp>
    </p:spTree>
    <p:extLst>
      <p:ext uri="{BB962C8B-B14F-4D97-AF65-F5344CB8AC3E}">
        <p14:creationId xmlns:p14="http://schemas.microsoft.com/office/powerpoint/2010/main" val="162817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38008"/>
            <a:ext cx="8610600" cy="1293028"/>
          </a:xfrm>
        </p:spPr>
        <p:txBody>
          <a:bodyPr/>
          <a:lstStyle/>
          <a:p>
            <a:pPr algn="l"/>
            <a:r>
              <a:rPr lang="en-US" dirty="0"/>
              <a:t>EPIDEMIOLOGY</a:t>
            </a:r>
          </a:p>
        </p:txBody>
      </p:sp>
      <p:sp>
        <p:nvSpPr>
          <p:cNvPr id="3" name="Content Placeholder 2"/>
          <p:cNvSpPr>
            <a:spLocks noGrp="1"/>
          </p:cNvSpPr>
          <p:nvPr>
            <p:ph idx="1"/>
          </p:nvPr>
        </p:nvSpPr>
        <p:spPr>
          <a:xfrm>
            <a:off x="834788" y="2426572"/>
            <a:ext cx="10820400" cy="4024125"/>
          </a:xfrm>
        </p:spPr>
        <p:txBody>
          <a:bodyPr/>
          <a:lstStyle/>
          <a:p>
            <a:r>
              <a:rPr lang="en-US" dirty="0"/>
              <a:t>Fire-related smoke inhalation is responsible for most cases of carbon monoxide (CO) poisoning. Non-fire related CO poisoning is responsible for up to 50,000 emergency department (ED) visits </a:t>
            </a:r>
            <a:endParaRPr lang="en-US" dirty="0" smtClean="0"/>
          </a:p>
          <a:p>
            <a:r>
              <a:rPr lang="en-US" dirty="0"/>
              <a:t>Potential sources of CO, other than fires, include poorly functioning heating systems, improperly vented fuel-burning devices (</a:t>
            </a:r>
            <a:r>
              <a:rPr lang="en-US" dirty="0" err="1" smtClean="0"/>
              <a:t>eg</a:t>
            </a:r>
            <a:r>
              <a:rPr lang="en-US" dirty="0" smtClean="0"/>
              <a:t>, </a:t>
            </a:r>
            <a:r>
              <a:rPr lang="en-US" dirty="0"/>
              <a:t>charcoal </a:t>
            </a:r>
            <a:r>
              <a:rPr lang="en-US" dirty="0" smtClean="0"/>
              <a:t>grills, </a:t>
            </a:r>
            <a:r>
              <a:rPr lang="en-US" dirty="0"/>
              <a:t>gasoline-powered electrical generators </a:t>
            </a:r>
            <a:r>
              <a:rPr lang="en-US" dirty="0" smtClean="0"/>
              <a:t>, </a:t>
            </a:r>
            <a:r>
              <a:rPr lang="en-US" dirty="0"/>
              <a:t>and motor vehicles operating in poorly ventilated </a:t>
            </a:r>
            <a:r>
              <a:rPr lang="en-US" dirty="0" smtClean="0"/>
              <a:t>areas</a:t>
            </a:r>
          </a:p>
          <a:p>
            <a:r>
              <a:rPr lang="en-US" dirty="0"/>
              <a:t>Methylene chloride (dichloromethane) is an industrial solvent and a component of paint remover. Inhaled or ingested methylene chloride is metabolized to CO by the liver, causing CO toxicity in the absence of ambient CO</a:t>
            </a:r>
          </a:p>
        </p:txBody>
      </p:sp>
    </p:spTree>
    <p:extLst>
      <p:ext uri="{BB962C8B-B14F-4D97-AF65-F5344CB8AC3E}">
        <p14:creationId xmlns:p14="http://schemas.microsoft.com/office/powerpoint/2010/main" val="81382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664" y="1105470"/>
            <a:ext cx="10752927" cy="4802498"/>
          </a:xfrm>
          <a:prstGeom prst="rect">
            <a:avLst/>
          </a:prstGeom>
        </p:spPr>
      </p:pic>
    </p:spTree>
    <p:extLst>
      <p:ext uri="{BB962C8B-B14F-4D97-AF65-F5344CB8AC3E}">
        <p14:creationId xmlns:p14="http://schemas.microsoft.com/office/powerpoint/2010/main" val="1500270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29" y="1555931"/>
            <a:ext cx="10820400" cy="4024125"/>
          </a:xfrm>
        </p:spPr>
        <p:txBody>
          <a:bodyPr>
            <a:normAutofit/>
          </a:bodyPr>
          <a:lstStyle/>
          <a:p>
            <a:r>
              <a:rPr lang="en-US" sz="2800" dirty="0">
                <a:solidFill>
                  <a:schemeClr val="accent2"/>
                </a:solidFill>
              </a:rPr>
              <a:t>Half-life</a:t>
            </a:r>
            <a:r>
              <a:rPr lang="en-US" sz="2800" dirty="0"/>
              <a:t>: it is the time required for half the quantity of a drug</a:t>
            </a:r>
          </a:p>
          <a:p>
            <a:r>
              <a:rPr lang="en-US" sz="2800" dirty="0"/>
              <a:t>or other substance to be metabolized or eliminated.</a:t>
            </a:r>
          </a:p>
          <a:p>
            <a:r>
              <a:rPr lang="en-US" sz="2800" dirty="0"/>
              <a:t> CO half-life on </a:t>
            </a:r>
            <a:r>
              <a:rPr lang="en-US" sz="2800" dirty="0">
                <a:solidFill>
                  <a:srgbClr val="FFFF00"/>
                </a:solidFill>
              </a:rPr>
              <a:t>21% room </a:t>
            </a:r>
            <a:r>
              <a:rPr lang="en-US" sz="2800" dirty="0"/>
              <a:t>air O2: 4-6 hours.</a:t>
            </a:r>
          </a:p>
          <a:p>
            <a:r>
              <a:rPr lang="en-US" sz="2800" dirty="0"/>
              <a:t> CO half-life on </a:t>
            </a:r>
            <a:r>
              <a:rPr lang="en-US" sz="2800" dirty="0">
                <a:solidFill>
                  <a:srgbClr val="FFFF00"/>
                </a:solidFill>
              </a:rPr>
              <a:t>100% O2:80 </a:t>
            </a:r>
            <a:r>
              <a:rPr lang="en-US" sz="2800" dirty="0"/>
              <a:t>minutes.</a:t>
            </a:r>
          </a:p>
          <a:p>
            <a:r>
              <a:rPr lang="en-US" sz="2800" dirty="0"/>
              <a:t> CO half-life with </a:t>
            </a:r>
            <a:r>
              <a:rPr lang="en-US" sz="2800" dirty="0">
                <a:solidFill>
                  <a:srgbClr val="FFFF00"/>
                </a:solidFill>
              </a:rPr>
              <a:t>hyperbaric</a:t>
            </a:r>
            <a:r>
              <a:rPr lang="en-US" sz="2800" dirty="0"/>
              <a:t> O2: 22 minutes</a:t>
            </a:r>
          </a:p>
        </p:txBody>
      </p:sp>
    </p:spTree>
    <p:extLst>
      <p:ext uri="{BB962C8B-B14F-4D97-AF65-F5344CB8AC3E}">
        <p14:creationId xmlns:p14="http://schemas.microsoft.com/office/powerpoint/2010/main" val="1835993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4944"/>
            <a:ext cx="8610600" cy="1293028"/>
          </a:xfrm>
        </p:spPr>
        <p:txBody>
          <a:bodyPr/>
          <a:lstStyle/>
          <a:p>
            <a:pPr algn="l"/>
            <a:r>
              <a:rPr lang="en-US" dirty="0"/>
              <a:t>Who Is at Risk?</a:t>
            </a:r>
            <a:br>
              <a:rPr lang="en-US" dirty="0"/>
            </a:br>
            <a:endParaRPr lang="en-US" dirty="0"/>
          </a:p>
        </p:txBody>
      </p:sp>
      <p:sp>
        <p:nvSpPr>
          <p:cNvPr id="3" name="Content Placeholder 2"/>
          <p:cNvSpPr>
            <a:spLocks noGrp="1"/>
          </p:cNvSpPr>
          <p:nvPr>
            <p:ph idx="1"/>
          </p:nvPr>
        </p:nvSpPr>
        <p:spPr>
          <a:xfrm>
            <a:off x="685800" y="2637972"/>
            <a:ext cx="10820400" cy="4024125"/>
          </a:xfrm>
        </p:spPr>
        <p:txBody>
          <a:bodyPr/>
          <a:lstStyle/>
          <a:p>
            <a:r>
              <a:rPr lang="en-US" dirty="0" smtClean="0"/>
              <a:t> </a:t>
            </a:r>
            <a:r>
              <a:rPr lang="en-US" dirty="0">
                <a:solidFill>
                  <a:schemeClr val="accent2"/>
                </a:solidFill>
              </a:rPr>
              <a:t>EVERYONE</a:t>
            </a:r>
            <a:r>
              <a:rPr lang="en-US" dirty="0"/>
              <a:t>, </a:t>
            </a:r>
            <a:r>
              <a:rPr lang="en-US" b="1" dirty="0"/>
              <a:t>especially:</a:t>
            </a:r>
          </a:p>
          <a:p>
            <a:r>
              <a:rPr lang="en-US" dirty="0"/>
              <a:t> People using </a:t>
            </a:r>
            <a:r>
              <a:rPr lang="en-US" i="1" dirty="0"/>
              <a:t>alternate </a:t>
            </a:r>
            <a:r>
              <a:rPr lang="en-US" dirty="0"/>
              <a:t>heat sources during </a:t>
            </a:r>
            <a:r>
              <a:rPr lang="en-US" dirty="0" smtClean="0"/>
              <a:t>power outages</a:t>
            </a:r>
            <a:endParaRPr lang="en-US" dirty="0"/>
          </a:p>
          <a:p>
            <a:r>
              <a:rPr lang="en-US" dirty="0"/>
              <a:t> Women who are pregnant</a:t>
            </a:r>
          </a:p>
          <a:p>
            <a:r>
              <a:rPr lang="en-US" dirty="0"/>
              <a:t> People living in poorly vented crowded </a:t>
            </a:r>
            <a:r>
              <a:rPr lang="en-US" dirty="0" smtClean="0"/>
              <a:t>houses</a:t>
            </a:r>
          </a:p>
          <a:p>
            <a:r>
              <a:rPr lang="en-US" dirty="0"/>
              <a:t>Physical conditions that limit the body’s ability to use</a:t>
            </a:r>
          </a:p>
          <a:p>
            <a:r>
              <a:rPr lang="en-US" dirty="0"/>
              <a:t>oxygen</a:t>
            </a:r>
          </a:p>
          <a:p>
            <a:r>
              <a:rPr lang="en-US" dirty="0"/>
              <a:t> Emphysema, asthma</a:t>
            </a:r>
          </a:p>
          <a:p>
            <a:r>
              <a:rPr lang="en-US" dirty="0"/>
              <a:t> Heart disease</a:t>
            </a:r>
          </a:p>
        </p:txBody>
      </p:sp>
    </p:spTree>
    <p:extLst>
      <p:ext uri="{BB962C8B-B14F-4D97-AF65-F5344CB8AC3E}">
        <p14:creationId xmlns:p14="http://schemas.microsoft.com/office/powerpoint/2010/main" val="828775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19465"/>
            <a:ext cx="8610600" cy="1293028"/>
          </a:xfrm>
        </p:spPr>
        <p:txBody>
          <a:bodyPr/>
          <a:lstStyle/>
          <a:p>
            <a:pPr algn="l"/>
            <a:r>
              <a:rPr lang="en-US" dirty="0"/>
              <a:t>PATHOPHYSIOLOGY</a:t>
            </a:r>
            <a:br>
              <a:rPr lang="en-US" dirty="0"/>
            </a:br>
            <a:endParaRPr lang="en-US" dirty="0"/>
          </a:p>
        </p:txBody>
      </p:sp>
      <p:sp>
        <p:nvSpPr>
          <p:cNvPr id="3" name="Content Placeholder 2"/>
          <p:cNvSpPr>
            <a:spLocks noGrp="1"/>
          </p:cNvSpPr>
          <p:nvPr>
            <p:ph idx="1"/>
          </p:nvPr>
        </p:nvSpPr>
        <p:spPr>
          <a:xfrm>
            <a:off x="685800" y="2467515"/>
            <a:ext cx="10820400" cy="4024125"/>
          </a:xfrm>
        </p:spPr>
        <p:txBody>
          <a:bodyPr/>
          <a:lstStyle/>
          <a:p>
            <a:r>
              <a:rPr lang="en-US" dirty="0"/>
              <a:t>Carbon monoxide (CO) diffuses rapidly across the pulmonary capillary membrane and binds to the iron moiety of </a:t>
            </a:r>
            <a:r>
              <a:rPr lang="en-US" dirty="0" err="1" smtClean="0"/>
              <a:t>heme</a:t>
            </a:r>
            <a:r>
              <a:rPr lang="en-US" dirty="0"/>
              <a:t> </a:t>
            </a:r>
            <a:r>
              <a:rPr lang="en-US" dirty="0" smtClean="0"/>
              <a:t>with </a:t>
            </a:r>
            <a:r>
              <a:rPr lang="en-US" dirty="0"/>
              <a:t>approximately </a:t>
            </a:r>
            <a:r>
              <a:rPr lang="en-US" dirty="0">
                <a:solidFill>
                  <a:srgbClr val="FFFF00"/>
                </a:solidFill>
              </a:rPr>
              <a:t>240 </a:t>
            </a:r>
            <a:r>
              <a:rPr lang="en-US" dirty="0"/>
              <a:t>times the affinity of </a:t>
            </a:r>
            <a:r>
              <a:rPr lang="en-US" dirty="0" smtClean="0"/>
              <a:t>oxygen.</a:t>
            </a:r>
          </a:p>
          <a:p>
            <a:r>
              <a:rPr lang="en-US" b="1" dirty="0" smtClean="0">
                <a:solidFill>
                  <a:schemeClr val="accent1"/>
                </a:solidFill>
              </a:rPr>
              <a:t>The </a:t>
            </a:r>
            <a:r>
              <a:rPr lang="en-US" b="1" dirty="0">
                <a:solidFill>
                  <a:schemeClr val="accent1"/>
                </a:solidFill>
              </a:rPr>
              <a:t>degree of </a:t>
            </a:r>
            <a:r>
              <a:rPr lang="en-US" b="1" dirty="0" err="1">
                <a:solidFill>
                  <a:schemeClr val="accent1"/>
                </a:solidFill>
              </a:rPr>
              <a:t>carboxyhemoglobinemia</a:t>
            </a:r>
            <a:r>
              <a:rPr lang="en-US" b="1" dirty="0">
                <a:solidFill>
                  <a:schemeClr val="accent1"/>
                </a:solidFill>
              </a:rPr>
              <a:t> (COHb) </a:t>
            </a:r>
            <a:r>
              <a:rPr lang="en-US" b="1" dirty="0" smtClean="0">
                <a:solidFill>
                  <a:schemeClr val="accent1"/>
                </a:solidFill>
              </a:rPr>
              <a:t>depends on :</a:t>
            </a:r>
          </a:p>
          <a:p>
            <a:r>
              <a:rPr lang="en-US" dirty="0" smtClean="0"/>
              <a:t> 1.amounts </a:t>
            </a:r>
            <a:r>
              <a:rPr lang="en-US" dirty="0"/>
              <a:t>of CO and oxygen in the </a:t>
            </a:r>
            <a:r>
              <a:rPr lang="en-US" dirty="0" smtClean="0"/>
              <a:t>environment </a:t>
            </a:r>
          </a:p>
          <a:p>
            <a:r>
              <a:rPr lang="en-US" dirty="0" smtClean="0"/>
              <a:t>2. </a:t>
            </a:r>
            <a:r>
              <a:rPr lang="en-US" dirty="0"/>
              <a:t>duration of </a:t>
            </a:r>
            <a:r>
              <a:rPr lang="en-US" dirty="0" smtClean="0"/>
              <a:t>exposure</a:t>
            </a:r>
          </a:p>
          <a:p>
            <a:r>
              <a:rPr lang="en-US" dirty="0" smtClean="0"/>
              <a:t>3.minute </a:t>
            </a:r>
            <a:r>
              <a:rPr lang="en-US" dirty="0"/>
              <a:t>ventilation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595" y="3760543"/>
            <a:ext cx="3311856" cy="3311856"/>
          </a:xfrm>
          <a:prstGeom prst="rect">
            <a:avLst/>
          </a:prstGeom>
        </p:spPr>
      </p:pic>
    </p:spTree>
    <p:extLst>
      <p:ext uri="{BB962C8B-B14F-4D97-AF65-F5344CB8AC3E}">
        <p14:creationId xmlns:p14="http://schemas.microsoft.com/office/powerpoint/2010/main" val="3283557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880661"/>
            <a:ext cx="10820400" cy="4024125"/>
          </a:xfrm>
        </p:spPr>
        <p:txBody>
          <a:bodyPr>
            <a:normAutofit/>
          </a:bodyPr>
          <a:lstStyle/>
          <a:p>
            <a:pPr marL="0" indent="0">
              <a:buNone/>
            </a:pPr>
            <a:r>
              <a:rPr lang="en-US" dirty="0" smtClean="0"/>
              <a:t>↑</a:t>
            </a:r>
            <a:r>
              <a:rPr lang="en-US" dirty="0"/>
              <a:t> </a:t>
            </a:r>
            <a:r>
              <a:rPr lang="en-US" dirty="0">
                <a:hlinkClick r:id="rId2"/>
              </a:rPr>
              <a:t>COHb</a:t>
            </a:r>
            <a:r>
              <a:rPr lang="en-US" dirty="0"/>
              <a:t> causes </a:t>
            </a:r>
            <a:r>
              <a:rPr lang="en-US" b="1" dirty="0"/>
              <a:t>tissue </a:t>
            </a:r>
            <a:r>
              <a:rPr lang="en-US" b="1" dirty="0">
                <a:hlinkClick r:id="rId3"/>
              </a:rPr>
              <a:t>hypoxia</a:t>
            </a:r>
            <a:r>
              <a:rPr lang="en-US" dirty="0"/>
              <a:t> via the following mechanisms:</a:t>
            </a:r>
          </a:p>
          <a:p>
            <a:pPr lvl="1"/>
            <a:r>
              <a:rPr lang="en-US" dirty="0"/>
              <a:t>Decreased oxygen-carrying capacity of </a:t>
            </a:r>
            <a:r>
              <a:rPr lang="en-US" dirty="0">
                <a:hlinkClick r:id="rId4"/>
              </a:rPr>
              <a:t>hemoglobin</a:t>
            </a:r>
            <a:endParaRPr lang="en-US" dirty="0"/>
          </a:p>
          <a:p>
            <a:pPr lvl="1"/>
            <a:r>
              <a:rPr lang="en-US" dirty="0"/>
              <a:t>Shift in the </a:t>
            </a:r>
            <a:r>
              <a:rPr lang="en-US" b="1" dirty="0">
                <a:hlinkClick r:id="rId5"/>
              </a:rPr>
              <a:t>O</a:t>
            </a:r>
            <a:r>
              <a:rPr lang="en-US" b="1" baseline="-25000" dirty="0">
                <a:hlinkClick r:id="rId5"/>
              </a:rPr>
              <a:t>2</a:t>
            </a:r>
            <a:r>
              <a:rPr lang="en-US" b="1" dirty="0">
                <a:hlinkClick r:id="rId5"/>
              </a:rPr>
              <a:t> dissociation curve</a:t>
            </a:r>
            <a:r>
              <a:rPr lang="en-US" b="1" dirty="0"/>
              <a:t> to the left</a:t>
            </a:r>
            <a:r>
              <a:rPr lang="en-US" dirty="0"/>
              <a:t> → ↑ affinity for O</a:t>
            </a:r>
            <a:r>
              <a:rPr lang="en-US" baseline="-25000" dirty="0"/>
              <a:t>2 </a:t>
            </a:r>
            <a:r>
              <a:rPr lang="en-US" dirty="0"/>
              <a:t>→ ↓ release of O</a:t>
            </a:r>
            <a:r>
              <a:rPr lang="en-US" baseline="-25000" dirty="0"/>
              <a:t>2</a:t>
            </a:r>
            <a:r>
              <a:rPr lang="en-US" dirty="0"/>
              <a:t> in tissue</a:t>
            </a:r>
          </a:p>
          <a:p>
            <a:pPr lvl="1"/>
            <a:r>
              <a:rPr lang="en-US" dirty="0"/>
              <a:t>Binding of CO to </a:t>
            </a:r>
            <a:r>
              <a:rPr lang="en-US" dirty="0">
                <a:hlinkClick r:id="rId6"/>
              </a:rPr>
              <a:t>myoglobin</a:t>
            </a:r>
            <a:r>
              <a:rPr lang="en-US" dirty="0"/>
              <a:t> → cardiac </a:t>
            </a:r>
            <a:r>
              <a:rPr lang="en-US" dirty="0">
                <a:hlinkClick r:id="rId7"/>
              </a:rPr>
              <a:t>ischemia</a:t>
            </a:r>
            <a:r>
              <a:rPr lang="en-US" dirty="0"/>
              <a:t> → decreased </a:t>
            </a:r>
            <a:r>
              <a:rPr lang="en-US" dirty="0">
                <a:hlinkClick r:id="rId8"/>
              </a:rPr>
              <a:t>cardiac output</a:t>
            </a:r>
            <a:endParaRPr lang="en-US" dirty="0"/>
          </a:p>
          <a:p>
            <a:r>
              <a:rPr lang="en-US" dirty="0"/>
              <a:t>CO inhibits </a:t>
            </a:r>
            <a:r>
              <a:rPr lang="en-US" dirty="0">
                <a:hlinkClick r:id="rId9"/>
              </a:rPr>
              <a:t>mitochondrial</a:t>
            </a:r>
            <a:r>
              <a:rPr lang="en-US" dirty="0"/>
              <a:t> </a:t>
            </a:r>
            <a:r>
              <a:rPr lang="en-US" dirty="0">
                <a:hlinkClick r:id="rId10"/>
              </a:rPr>
              <a:t>cytochrome c oxidase</a:t>
            </a:r>
            <a:r>
              <a:rPr lang="en-US" dirty="0"/>
              <a:t> → defective </a:t>
            </a:r>
            <a:r>
              <a:rPr lang="en-US" dirty="0">
                <a:hlinkClick r:id="rId11"/>
              </a:rPr>
              <a:t>oxidative phosphorylation</a:t>
            </a:r>
            <a:r>
              <a:rPr lang="en-US" dirty="0"/>
              <a:t> → ↑ </a:t>
            </a:r>
            <a:r>
              <a:rPr lang="en-US" dirty="0">
                <a:hlinkClick r:id="rId12"/>
              </a:rPr>
              <a:t>anaerobic</a:t>
            </a:r>
            <a:r>
              <a:rPr lang="en-US" dirty="0"/>
              <a:t> metabolism with ↓ </a:t>
            </a:r>
            <a:r>
              <a:rPr lang="en-US" dirty="0">
                <a:hlinkClick r:id="rId13"/>
              </a:rPr>
              <a:t>ATP</a:t>
            </a:r>
            <a:r>
              <a:rPr lang="en-US" dirty="0"/>
              <a:t> production and </a:t>
            </a:r>
            <a:r>
              <a:rPr lang="en-US" dirty="0">
                <a:hlinkClick r:id="rId3"/>
              </a:rPr>
              <a:t>hypoxia</a:t>
            </a:r>
            <a:endParaRPr lang="en-US" dirty="0"/>
          </a:p>
          <a:p>
            <a:r>
              <a:rPr lang="en-US" dirty="0"/>
              <a:t>CO inhibits cytochrome p450 in the brain → lipid peroxidation and </a:t>
            </a:r>
            <a:r>
              <a:rPr lang="en-US" dirty="0">
                <a:hlinkClick r:id="rId14"/>
              </a:rPr>
              <a:t>leukocyte</a:t>
            </a:r>
            <a:r>
              <a:rPr lang="en-US" dirty="0"/>
              <a:t>-mediated inflammatory damage → </a:t>
            </a:r>
            <a:r>
              <a:rPr lang="en-US" dirty="0">
                <a:hlinkClick r:id="rId15"/>
              </a:rPr>
              <a:t>cerebral edema</a:t>
            </a:r>
            <a:endParaRPr lang="en-US" dirty="0"/>
          </a:p>
        </p:txBody>
      </p:sp>
      <p:sp>
        <p:nvSpPr>
          <p:cNvPr id="9" name="Rectangle 6"/>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4C5B66"/>
              </a:solidFill>
              <a:effectLst/>
              <a:latin typeface="Lato"/>
            </a:endParaRPr>
          </a:p>
        </p:txBody>
      </p:sp>
      <p:sp>
        <p:nvSpPr>
          <p:cNvPr id="10" name="AutoShape 7" descr="docIcon">
            <a:hlinkClick r:id="rId16"/>
          </p:cNvPr>
          <p:cNvSpPr>
            <a:spLocks noChangeAspect="1" noChangeArrowheads="1"/>
          </p:cNvSpPr>
          <p:nvPr/>
        </p:nvSpPr>
        <p:spPr bwMode="auto">
          <a:xfrm>
            <a:off x="63500" y="-5672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arrowIcon">
            <a:hlinkClick r:id="rId16"/>
          </p:cNvPr>
          <p:cNvSpPr>
            <a:spLocks noChangeAspect="1" noChangeArrowheads="1"/>
          </p:cNvSpPr>
          <p:nvPr/>
        </p:nvSpPr>
        <p:spPr bwMode="auto">
          <a:xfrm>
            <a:off x="63500" y="-5383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docIcon">
            <a:hlinkClick r:id="rId17"/>
          </p:cNvPr>
          <p:cNvSpPr>
            <a:spLocks noChangeAspect="1" noChangeArrowheads="1"/>
          </p:cNvSpPr>
          <p:nvPr/>
        </p:nvSpPr>
        <p:spPr bwMode="auto">
          <a:xfrm>
            <a:off x="63500" y="-3171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arrowIcon">
            <a:hlinkClick r:id="rId17"/>
          </p:cNvPr>
          <p:cNvSpPr>
            <a:spLocks noChangeAspect="1" noChangeArrowheads="1"/>
          </p:cNvSpPr>
          <p:nvPr/>
        </p:nvSpPr>
        <p:spPr bwMode="auto">
          <a:xfrm>
            <a:off x="63500" y="-2882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docIcon">
            <a:hlinkClick r:id="rId18"/>
          </p:cNvPr>
          <p:cNvSpPr>
            <a:spLocks noChangeAspect="1" noChangeArrowheads="1"/>
          </p:cNvSpPr>
          <p:nvPr/>
        </p:nvSpPr>
        <p:spPr bwMode="auto">
          <a:xfrm>
            <a:off x="63500" y="-2044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arrowIcon">
            <a:hlinkClick r:id="rId18"/>
          </p:cNvPr>
          <p:cNvSpPr>
            <a:spLocks noChangeAspect="1" noChangeArrowheads="1"/>
          </p:cNvSpPr>
          <p:nvPr/>
        </p:nvSpPr>
        <p:spPr bwMode="auto">
          <a:xfrm>
            <a:off x="63500" y="-1755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4C5B66"/>
              </a:solidFill>
              <a:effectLst/>
              <a:latin typeface="Lato"/>
            </a:endParaRPr>
          </a:p>
        </p:txBody>
      </p:sp>
      <p:sp>
        <p:nvSpPr>
          <p:cNvPr id="17" name="AutoShape 14" descr="docIcon">
            <a:hlinkClick r:id="rId16"/>
          </p:cNvPr>
          <p:cNvSpPr>
            <a:spLocks noChangeAspect="1" noChangeArrowheads="1"/>
          </p:cNvSpPr>
          <p:nvPr/>
        </p:nvSpPr>
        <p:spPr bwMode="auto">
          <a:xfrm>
            <a:off x="215900" y="-5519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arrowIcon">
            <a:hlinkClick r:id="rId16"/>
          </p:cNvPr>
          <p:cNvSpPr>
            <a:spLocks noChangeAspect="1" noChangeArrowheads="1"/>
          </p:cNvSpPr>
          <p:nvPr/>
        </p:nvSpPr>
        <p:spPr bwMode="auto">
          <a:xfrm>
            <a:off x="215900" y="-5230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docIcon">
            <a:hlinkClick r:id="rId17"/>
          </p:cNvPr>
          <p:cNvSpPr>
            <a:spLocks noChangeAspect="1" noChangeArrowheads="1"/>
          </p:cNvSpPr>
          <p:nvPr/>
        </p:nvSpPr>
        <p:spPr bwMode="auto">
          <a:xfrm>
            <a:off x="215900" y="-30194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arrowIcon">
            <a:hlinkClick r:id="rId17"/>
          </p:cNvPr>
          <p:cNvSpPr>
            <a:spLocks noChangeAspect="1" noChangeArrowheads="1"/>
          </p:cNvSpPr>
          <p:nvPr/>
        </p:nvSpPr>
        <p:spPr bwMode="auto">
          <a:xfrm>
            <a:off x="215900" y="-27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docIcon">
            <a:hlinkClick r:id="rId18"/>
          </p:cNvPr>
          <p:cNvSpPr>
            <a:spLocks noChangeAspect="1" noChangeArrowheads="1"/>
          </p:cNvSpPr>
          <p:nvPr/>
        </p:nvSpPr>
        <p:spPr bwMode="auto">
          <a:xfrm>
            <a:off x="215900" y="-1892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descr="arrowIcon">
            <a:hlinkClick r:id="rId18"/>
          </p:cNvPr>
          <p:cNvSpPr>
            <a:spLocks noChangeAspect="1" noChangeArrowheads="1"/>
          </p:cNvSpPr>
          <p:nvPr/>
        </p:nvSpPr>
        <p:spPr bwMode="auto">
          <a:xfrm>
            <a:off x="215900" y="-1603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4C5B66"/>
              </a:solidFill>
              <a:effectLst/>
              <a:latin typeface="Lato"/>
            </a:endParaRPr>
          </a:p>
        </p:txBody>
      </p:sp>
      <p:sp>
        <p:nvSpPr>
          <p:cNvPr id="24" name="AutoShape 21" descr="docIcon">
            <a:hlinkClick r:id="rId17"/>
          </p:cNvPr>
          <p:cNvSpPr>
            <a:spLocks noChangeAspect="1" noChangeArrowheads="1"/>
          </p:cNvSpPr>
          <p:nvPr/>
        </p:nvSpPr>
        <p:spPr bwMode="auto">
          <a:xfrm>
            <a:off x="63500" y="-714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22" descr="arrowIcon">
            <a:hlinkClick r:id="rId17"/>
          </p:cNvPr>
          <p:cNvSpPr>
            <a:spLocks noChangeAspect="1" noChangeArrowheads="1"/>
          </p:cNvSpPr>
          <p:nvPr/>
        </p:nvSpPr>
        <p:spPr bwMode="auto">
          <a:xfrm>
            <a:off x="63500" y="-425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3" descr="docIcon">
            <a:hlinkClick r:id="rId18"/>
          </p:cNvPr>
          <p:cNvSpPr>
            <a:spLocks noChangeAspect="1" noChangeArrowheads="1"/>
          </p:cNvSpPr>
          <p:nvPr/>
        </p:nvSpPr>
        <p:spPr bwMode="auto">
          <a:xfrm>
            <a:off x="63500" y="412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4" descr="arrowIcon">
            <a:hlinkClick r:id="rId18"/>
          </p:cNvPr>
          <p:cNvSpPr>
            <a:spLocks noChangeAspect="1" noChangeArrowheads="1"/>
          </p:cNvSpPr>
          <p:nvPr/>
        </p:nvSpPr>
        <p:spPr bwMode="auto">
          <a:xfrm>
            <a:off x="63500" y="701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49678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379" y="1689593"/>
            <a:ext cx="10820400" cy="4024125"/>
          </a:xfrm>
        </p:spPr>
        <p:txBody>
          <a:bodyPr>
            <a:normAutofit/>
          </a:bodyPr>
          <a:lstStyle/>
          <a:p>
            <a:r>
              <a:rPr lang="en-US" dirty="0"/>
              <a:t>Once CO binds to the </a:t>
            </a:r>
            <a:r>
              <a:rPr lang="en-US" dirty="0" err="1"/>
              <a:t>heme</a:t>
            </a:r>
            <a:r>
              <a:rPr lang="en-US" dirty="0"/>
              <a:t> moiety of hemoglobin, an </a:t>
            </a:r>
            <a:r>
              <a:rPr lang="en-US" dirty="0">
                <a:solidFill>
                  <a:srgbClr val="FFFF00"/>
                </a:solidFill>
              </a:rPr>
              <a:t>allosteric change </a:t>
            </a:r>
            <a:r>
              <a:rPr lang="en-US" dirty="0"/>
              <a:t>occurs that greatly diminishes the ability of the other three oxygen binding sites to off-load oxygen to peripheral tissues </a:t>
            </a:r>
            <a:r>
              <a:rPr lang="en-US" dirty="0" smtClean="0"/>
              <a:t>This </a:t>
            </a:r>
            <a:r>
              <a:rPr lang="en-US" dirty="0"/>
              <a:t>results in a deformation and leftward shift of the oxyhemoglobin dissociation curve, and compounds the impairment in tissue oxygen delivery </a:t>
            </a:r>
            <a:endParaRPr lang="en-US" dirty="0" smtClean="0"/>
          </a:p>
          <a:p>
            <a:r>
              <a:rPr lang="en-US" dirty="0" smtClean="0"/>
              <a:t>It </a:t>
            </a:r>
            <a:r>
              <a:rPr lang="en-US" dirty="0"/>
              <a:t>binds to and inactivates cytochrome C oxidase a critical member of the electron transport chain at the interferes with oxidative phosphorylation in ATP generation</a:t>
            </a:r>
            <a:endParaRPr lang="en-US" dirty="0" smtClean="0"/>
          </a:p>
        </p:txBody>
      </p:sp>
    </p:spTree>
    <p:extLst>
      <p:ext uri="{BB962C8B-B14F-4D97-AF65-F5344CB8AC3E}">
        <p14:creationId xmlns:p14="http://schemas.microsoft.com/office/powerpoint/2010/main" val="2599492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6510"/>
            <a:ext cx="8610600" cy="1293028"/>
          </a:xfrm>
        </p:spPr>
        <p:txBody>
          <a:bodyPr/>
          <a:lstStyle/>
          <a:p>
            <a:pPr algn="l"/>
            <a:r>
              <a:rPr lang="en-US" b="1" dirty="0"/>
              <a:t>CLINICAL PRESENTATION</a:t>
            </a:r>
            <a:endParaRPr lang="en-US" dirty="0"/>
          </a:p>
        </p:txBody>
      </p:sp>
      <p:sp>
        <p:nvSpPr>
          <p:cNvPr id="3" name="Content Placeholder 2"/>
          <p:cNvSpPr>
            <a:spLocks noGrp="1"/>
          </p:cNvSpPr>
          <p:nvPr>
            <p:ph idx="1"/>
          </p:nvPr>
        </p:nvSpPr>
        <p:spPr>
          <a:xfrm>
            <a:off x="685800" y="2549402"/>
            <a:ext cx="10820400" cy="4024125"/>
          </a:xfrm>
        </p:spPr>
        <p:txBody>
          <a:bodyPr>
            <a:normAutofit fontScale="85000" lnSpcReduction="20000"/>
          </a:bodyPr>
          <a:lstStyle/>
          <a:p>
            <a:r>
              <a:rPr lang="en-US" b="1" dirty="0"/>
              <a:t>Nonspecific symptoms</a:t>
            </a:r>
            <a:endParaRPr lang="en-US" dirty="0"/>
          </a:p>
          <a:p>
            <a:pPr lvl="1"/>
            <a:r>
              <a:rPr lang="en-US" dirty="0"/>
              <a:t>Headache</a:t>
            </a:r>
          </a:p>
          <a:p>
            <a:pPr lvl="1"/>
            <a:r>
              <a:rPr lang="en-US" dirty="0"/>
              <a:t>Dizziness</a:t>
            </a:r>
          </a:p>
          <a:p>
            <a:pPr lvl="1"/>
            <a:r>
              <a:rPr lang="en-US" dirty="0"/>
              <a:t>Fatigue</a:t>
            </a:r>
          </a:p>
          <a:p>
            <a:pPr lvl="1"/>
            <a:r>
              <a:rPr lang="en-US" dirty="0"/>
              <a:t>Nausea/vomiting</a:t>
            </a:r>
          </a:p>
          <a:p>
            <a:r>
              <a:rPr lang="en-US" b="1" dirty="0"/>
              <a:t>Neurotoxicity</a:t>
            </a:r>
            <a:endParaRPr lang="en-US" dirty="0"/>
          </a:p>
          <a:p>
            <a:pPr lvl="1"/>
            <a:r>
              <a:rPr lang="en-US" dirty="0"/>
              <a:t>Altered mental status (e.g., agitation, confusion, </a:t>
            </a:r>
            <a:r>
              <a:rPr lang="en-US" dirty="0" smtClean="0"/>
              <a:t>memory</a:t>
            </a:r>
            <a:r>
              <a:rPr lang="en-US" dirty="0"/>
              <a:t> loss)</a:t>
            </a:r>
          </a:p>
          <a:p>
            <a:pPr lvl="1"/>
            <a:r>
              <a:rPr lang="en-US" dirty="0"/>
              <a:t>Seizures</a:t>
            </a:r>
          </a:p>
          <a:p>
            <a:pPr lvl="1"/>
            <a:r>
              <a:rPr lang="en-US" dirty="0"/>
              <a:t>Loss of consciousness/coma </a:t>
            </a:r>
          </a:p>
          <a:p>
            <a:r>
              <a:rPr lang="en-US" b="1" dirty="0"/>
              <a:t>Cardiorespiratory toxicity</a:t>
            </a:r>
            <a:endParaRPr lang="en-US" dirty="0"/>
          </a:p>
          <a:p>
            <a:pPr lvl="1"/>
            <a:r>
              <a:rPr lang="en-US" dirty="0"/>
              <a:t>Inhalation injury: associated with fire-related exposures</a:t>
            </a:r>
          </a:p>
          <a:p>
            <a:pPr lvl="1"/>
            <a:r>
              <a:rPr lang="en-US" dirty="0"/>
              <a:t>Chest pain</a:t>
            </a:r>
          </a:p>
          <a:p>
            <a:pPr lvl="1"/>
            <a:r>
              <a:rPr lang="en-US" dirty="0"/>
              <a:t>Shortness of breath</a:t>
            </a:r>
          </a:p>
          <a:p>
            <a:pPr lvl="1"/>
            <a:r>
              <a:rPr lang="en-US" dirty="0"/>
              <a:t>Shock</a:t>
            </a:r>
          </a:p>
          <a:p>
            <a:pPr lvl="1"/>
            <a:r>
              <a:rPr lang="en-US" dirty="0"/>
              <a:t>Respiratory </a:t>
            </a:r>
            <a:r>
              <a:rPr lang="en-US" dirty="0" smtClean="0"/>
              <a:t>failure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594" y="565939"/>
            <a:ext cx="5115235" cy="2139873"/>
          </a:xfrm>
          <a:prstGeom prst="rect">
            <a:avLst/>
          </a:prstGeom>
        </p:spPr>
      </p:pic>
    </p:spTree>
    <p:extLst>
      <p:ext uri="{BB962C8B-B14F-4D97-AF65-F5344CB8AC3E}">
        <p14:creationId xmlns:p14="http://schemas.microsoft.com/office/powerpoint/2010/main" val="122762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1730000" y="525000"/>
            <a:ext cx="8778800" cy="944000"/>
          </a:xfrm>
          <a:prstGeom prst="rect">
            <a:avLst/>
          </a:prstGeom>
          <a:noFill/>
          <a:ln>
            <a:noFill/>
          </a:ln>
        </p:spPr>
        <p:txBody>
          <a:bodyPr spcFirstLastPara="1" vert="horz" wrap="square" lIns="121900" tIns="121900" rIns="121900" bIns="121900" rtlCol="0" anchor="t" anchorCtr="0">
            <a:normAutofit/>
          </a:bodyPr>
          <a:lstStyle/>
          <a:p>
            <a:r>
              <a:rPr lang="en-GB" b="1"/>
              <a:t>Classification</a:t>
            </a:r>
            <a:endParaRPr b="1"/>
          </a:p>
        </p:txBody>
      </p:sp>
      <p:sp>
        <p:nvSpPr>
          <p:cNvPr id="160" name="Google Shape;160;p5"/>
          <p:cNvSpPr txBox="1">
            <a:spLocks noGrp="1"/>
          </p:cNvSpPr>
          <p:nvPr>
            <p:ph type="body" idx="1"/>
          </p:nvPr>
        </p:nvSpPr>
        <p:spPr>
          <a:xfrm>
            <a:off x="1730000" y="1469000"/>
            <a:ext cx="5124800" cy="5388800"/>
          </a:xfrm>
          <a:prstGeom prst="rect">
            <a:avLst/>
          </a:prstGeom>
          <a:noFill/>
          <a:ln>
            <a:noFill/>
          </a:ln>
        </p:spPr>
        <p:txBody>
          <a:bodyPr spcFirstLastPara="1" vert="horz" wrap="square" lIns="121900" tIns="121900" rIns="121900" bIns="121900" rtlCol="0" anchor="t" anchorCtr="0">
            <a:noAutofit/>
          </a:bodyPr>
          <a:lstStyle/>
          <a:p>
            <a:pPr indent="-423323">
              <a:buSzPts val="1400"/>
              <a:buAutoNum type="arabicPeriod"/>
            </a:pPr>
            <a:r>
              <a:rPr lang="en-GB" sz="1867" b="1"/>
              <a:t>Thermal injury</a:t>
            </a:r>
            <a:r>
              <a:rPr lang="en-GB" sz="1867"/>
              <a:t> :to the mouth, oropharynx, and larynx</a:t>
            </a:r>
            <a:endParaRPr sz="1867"/>
          </a:p>
          <a:p>
            <a:pPr marL="0" indent="0">
              <a:spcBef>
                <a:spcPts val="1600"/>
              </a:spcBef>
              <a:buNone/>
            </a:pPr>
            <a:endParaRPr sz="1867"/>
          </a:p>
          <a:p>
            <a:pPr indent="-423323">
              <a:spcBef>
                <a:spcPts val="1600"/>
              </a:spcBef>
              <a:buSzPts val="1400"/>
              <a:buAutoNum type="arabicPeriod"/>
            </a:pPr>
            <a:r>
              <a:rPr lang="en-GB" sz="1867" b="1"/>
              <a:t>chemical and particulate constituents of smoke: </a:t>
            </a:r>
            <a:r>
              <a:rPr lang="en-GB" sz="1867"/>
              <a:t>particulates are micro particles less than 0.5 micrometer that goes to prank heels and cause bronchospasm and surfactant loss and edema</a:t>
            </a:r>
            <a:endParaRPr sz="1867"/>
          </a:p>
          <a:p>
            <a:pPr marL="0" indent="0">
              <a:spcBef>
                <a:spcPts val="1600"/>
              </a:spcBef>
              <a:buNone/>
            </a:pPr>
            <a:endParaRPr sz="1867"/>
          </a:p>
          <a:p>
            <a:pPr indent="-423323">
              <a:spcBef>
                <a:spcPts val="1600"/>
              </a:spcBef>
              <a:buSzPts val="1400"/>
              <a:buAutoNum type="arabicPeriod"/>
            </a:pPr>
            <a:r>
              <a:rPr lang="en-GB" sz="1867" b="1"/>
              <a:t>metabolic asphyxiation</a:t>
            </a:r>
            <a:r>
              <a:rPr lang="en-GB" sz="1867"/>
              <a:t>:carbon monoxide (CO) and cyanide(systemic toxicity).</a:t>
            </a:r>
            <a:endParaRPr sz="1867"/>
          </a:p>
        </p:txBody>
      </p:sp>
      <p:pic>
        <p:nvPicPr>
          <p:cNvPr id="161" name="Google Shape;161;p5"/>
          <p:cNvPicPr preferRelativeResize="0"/>
          <p:nvPr/>
        </p:nvPicPr>
        <p:blipFill rotWithShape="1">
          <a:blip r:embed="rId3">
            <a:alphaModFix/>
          </a:blip>
          <a:srcRect/>
          <a:stretch/>
        </p:blipFill>
        <p:spPr>
          <a:xfrm>
            <a:off x="7058000" y="525001"/>
            <a:ext cx="4930800" cy="6332801"/>
          </a:xfrm>
          <a:prstGeom prst="rect">
            <a:avLst/>
          </a:prstGeom>
          <a:noFill/>
          <a:ln>
            <a:noFill/>
          </a:ln>
        </p:spPr>
      </p:pic>
    </p:spTree>
    <p:extLst>
      <p:ext uri="{BB962C8B-B14F-4D97-AF65-F5344CB8AC3E}">
        <p14:creationId xmlns:p14="http://schemas.microsoft.com/office/powerpoint/2010/main" val="1629389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Other classical signs</a:t>
            </a:r>
            <a:endParaRPr lang="en-US" dirty="0"/>
          </a:p>
          <a:p>
            <a:pPr lvl="1"/>
            <a:r>
              <a:rPr lang="en-US" dirty="0"/>
              <a:t>Cherry-red skin: after exposure to high levels (rare and usually seen postmortem)</a:t>
            </a:r>
          </a:p>
          <a:p>
            <a:pPr lvl="1"/>
            <a:r>
              <a:rPr lang="en-US" dirty="0" err="1"/>
              <a:t>Fundoscopic</a:t>
            </a:r>
            <a:r>
              <a:rPr lang="en-US" dirty="0"/>
              <a:t> findings: bright red retinal vessels, retinal hemorrhages, </a:t>
            </a:r>
            <a:r>
              <a:rPr lang="en-US" dirty="0">
                <a:solidFill>
                  <a:srgbClr val="FFFF00"/>
                </a:solidFill>
              </a:rPr>
              <a:t>papilledema</a:t>
            </a:r>
            <a:r>
              <a:rPr lang="en-US" dirty="0"/>
              <a:t> (indicative of </a:t>
            </a:r>
            <a:r>
              <a:rPr lang="en-US" dirty="0">
                <a:solidFill>
                  <a:srgbClr val="FFFF00"/>
                </a:solidFill>
              </a:rPr>
              <a:t>cerebral</a:t>
            </a:r>
            <a:r>
              <a:rPr lang="en-US" dirty="0"/>
              <a:t> </a:t>
            </a:r>
            <a:r>
              <a:rPr lang="en-US" dirty="0">
                <a:solidFill>
                  <a:srgbClr val="FFFF00"/>
                </a:solidFill>
              </a:rPr>
              <a:t>edema)</a:t>
            </a:r>
          </a:p>
          <a:p>
            <a:pPr lvl="1"/>
            <a:r>
              <a:rPr lang="en-US" dirty="0"/>
              <a:t>Symptoms of concurrent </a:t>
            </a:r>
            <a:r>
              <a:rPr lang="en-US" dirty="0">
                <a:solidFill>
                  <a:srgbClr val="FFFF00"/>
                </a:solidFill>
              </a:rPr>
              <a:t>cyanide </a:t>
            </a:r>
            <a:r>
              <a:rPr lang="en-US" dirty="0" smtClean="0">
                <a:solidFill>
                  <a:srgbClr val="FFFF00"/>
                </a:solidFill>
              </a:rPr>
              <a:t>poisoning</a:t>
            </a:r>
            <a:endParaRPr lang="en-US" dirty="0">
              <a:solidFill>
                <a:srgbClr val="FFFF00"/>
              </a:solidFill>
            </a:endParaRPr>
          </a:p>
        </p:txBody>
      </p:sp>
    </p:spTree>
    <p:extLst>
      <p:ext uri="{BB962C8B-B14F-4D97-AF65-F5344CB8AC3E}">
        <p14:creationId xmlns:p14="http://schemas.microsoft.com/office/powerpoint/2010/main" val="465835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63134" y="1487632"/>
            <a:ext cx="686435" cy="762000"/>
          </a:xfrm>
          <a:prstGeom prst="rect">
            <a:avLst/>
          </a:prstGeom>
        </p:spPr>
        <p:txBody>
          <a:bodyPr vert="horz" wrap="square" lIns="0" tIns="0" rIns="0" bIns="0" rtlCol="0">
            <a:spAutoFit/>
          </a:bodyPr>
          <a:lstStyle/>
          <a:p>
            <a:pPr>
              <a:lnSpc>
                <a:spcPts val="5935"/>
              </a:lnSpc>
            </a:pPr>
            <a:r>
              <a:rPr sz="5400" dirty="0">
                <a:solidFill>
                  <a:srgbClr val="DBA354"/>
                </a:solidFill>
                <a:latin typeface="Wingdings"/>
                <a:cs typeface="Wingdings"/>
              </a:rPr>
              <a:t></a:t>
            </a:r>
            <a:endParaRPr sz="5400">
              <a:latin typeface="Wingdings"/>
              <a:cs typeface="Wingdings"/>
            </a:endParaRPr>
          </a:p>
        </p:txBody>
      </p:sp>
      <p:graphicFrame>
        <p:nvGraphicFramePr>
          <p:cNvPr id="4" name="object 4"/>
          <p:cNvGraphicFramePr>
            <a:graphicFrameLocks noGrp="1"/>
          </p:cNvGraphicFramePr>
          <p:nvPr>
            <p:extLst>
              <p:ext uri="{D42A27DB-BD31-4B8C-83A1-F6EECF244321}">
                <p14:modId xmlns:p14="http://schemas.microsoft.com/office/powerpoint/2010/main" val="1941637742"/>
              </p:ext>
            </p:extLst>
          </p:nvPr>
        </p:nvGraphicFramePr>
        <p:xfrm>
          <a:off x="1524001" y="841375"/>
          <a:ext cx="9064625" cy="6010270"/>
        </p:xfrm>
        <a:graphic>
          <a:graphicData uri="http://schemas.openxmlformats.org/drawingml/2006/table">
            <a:tbl>
              <a:tblPr firstRow="1" bandRow="1">
                <a:tableStyleId>{2D5ABB26-0587-4C30-8999-92F81FD0307C}</a:tableStyleId>
              </a:tblPr>
              <a:tblGrid>
                <a:gridCol w="4530725"/>
                <a:gridCol w="2266950"/>
                <a:gridCol w="2266950"/>
              </a:tblGrid>
              <a:tr h="944879">
                <a:tc>
                  <a:txBody>
                    <a:bodyPr/>
                    <a:lstStyle/>
                    <a:p>
                      <a:pPr marL="1193800">
                        <a:lnSpc>
                          <a:spcPct val="100000"/>
                        </a:lnSpc>
                        <a:spcBef>
                          <a:spcPts val="195"/>
                        </a:spcBef>
                      </a:pPr>
                      <a:r>
                        <a:rPr sz="2400" b="1" dirty="0" smtClean="0">
                          <a:solidFill>
                            <a:schemeClr val="tx1"/>
                          </a:solidFill>
                          <a:latin typeface="Book Antiqua"/>
                          <a:cs typeface="Book Antiqua"/>
                        </a:rPr>
                        <a:t>Acute</a:t>
                      </a:r>
                      <a:r>
                        <a:rPr sz="2400" b="1" spc="-35" dirty="0" smtClean="0">
                          <a:solidFill>
                            <a:schemeClr val="tx1"/>
                          </a:solidFill>
                          <a:latin typeface="Book Antiqua"/>
                          <a:cs typeface="Book Antiqua"/>
                        </a:rPr>
                        <a:t> </a:t>
                      </a:r>
                      <a:r>
                        <a:rPr sz="2400" b="1" dirty="0" smtClean="0">
                          <a:solidFill>
                            <a:schemeClr val="tx1"/>
                          </a:solidFill>
                          <a:latin typeface="Book Antiqua"/>
                          <a:cs typeface="Book Antiqua"/>
                        </a:rPr>
                        <a:t>exposure</a:t>
                      </a:r>
                      <a:endParaRPr sz="2400" dirty="0">
                        <a:solidFill>
                          <a:schemeClr val="tx1"/>
                        </a:solidFill>
                        <a:latin typeface="Book Antiqua"/>
                        <a:cs typeface="Book Antiqua"/>
                      </a:endParaRPr>
                    </a:p>
                  </a:txBody>
                  <a:tcPr marL="0" marR="0" marT="24765" marB="0">
                    <a:lnL w="635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5852C"/>
                    </a:solidFill>
                  </a:tcPr>
                </a:tc>
                <a:tc>
                  <a:txBody>
                    <a:bodyPr/>
                    <a:lstStyle/>
                    <a:p>
                      <a:pPr marL="507365" marR="498475" indent="68580">
                        <a:lnSpc>
                          <a:spcPct val="100000"/>
                        </a:lnSpc>
                        <a:spcBef>
                          <a:spcPts val="195"/>
                        </a:spcBef>
                      </a:pPr>
                      <a:r>
                        <a:rPr sz="2400" b="1" spc="-10" dirty="0" smtClean="0">
                          <a:solidFill>
                            <a:schemeClr val="tx1"/>
                          </a:solidFill>
                          <a:latin typeface="Book Antiqua"/>
                          <a:cs typeface="Book Antiqua"/>
                        </a:rPr>
                        <a:t>Chronic  </a:t>
                      </a:r>
                      <a:r>
                        <a:rPr sz="2400" b="1" dirty="0" smtClean="0">
                          <a:solidFill>
                            <a:schemeClr val="tx1"/>
                          </a:solidFill>
                          <a:latin typeface="Book Antiqua"/>
                          <a:cs typeface="Book Antiqua"/>
                        </a:rPr>
                        <a:t>exp</a:t>
                      </a:r>
                      <a:r>
                        <a:rPr sz="2400" b="1" spc="-10" dirty="0" smtClean="0">
                          <a:solidFill>
                            <a:schemeClr val="tx1"/>
                          </a:solidFill>
                          <a:latin typeface="Book Antiqua"/>
                          <a:cs typeface="Book Antiqua"/>
                        </a:rPr>
                        <a:t>o</a:t>
                      </a:r>
                      <a:r>
                        <a:rPr sz="2400" b="1" dirty="0" smtClean="0">
                          <a:solidFill>
                            <a:schemeClr val="tx1"/>
                          </a:solidFill>
                          <a:latin typeface="Book Antiqua"/>
                          <a:cs typeface="Book Antiqua"/>
                        </a:rPr>
                        <a:t>sure</a:t>
                      </a:r>
                      <a:endParaRPr sz="2400" dirty="0">
                        <a:solidFill>
                          <a:schemeClr val="tx1"/>
                        </a:solidFill>
                        <a:latin typeface="Book Antiqua"/>
                        <a:cs typeface="Book Antiqua"/>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5852C"/>
                    </a:solidFill>
                  </a:tcPr>
                </a:tc>
                <a:tc>
                  <a:txBody>
                    <a:bodyPr/>
                    <a:lstStyle/>
                    <a:p>
                      <a:pPr marL="121920">
                        <a:lnSpc>
                          <a:spcPct val="100000"/>
                        </a:lnSpc>
                        <a:spcBef>
                          <a:spcPts val="195"/>
                        </a:spcBef>
                      </a:pPr>
                      <a:r>
                        <a:rPr sz="2400" b="1" dirty="0" smtClean="0">
                          <a:solidFill>
                            <a:schemeClr val="tx1"/>
                          </a:solidFill>
                          <a:latin typeface="Book Antiqua"/>
                          <a:cs typeface="Book Antiqua"/>
                        </a:rPr>
                        <a:t>Delayed</a:t>
                      </a:r>
                      <a:r>
                        <a:rPr sz="2400" b="1" spc="-40" dirty="0" smtClean="0">
                          <a:solidFill>
                            <a:schemeClr val="tx1"/>
                          </a:solidFill>
                          <a:latin typeface="Book Antiqua"/>
                          <a:cs typeface="Book Antiqua"/>
                        </a:rPr>
                        <a:t> </a:t>
                      </a:r>
                      <a:r>
                        <a:rPr sz="2400" b="1" dirty="0" smtClean="0">
                          <a:solidFill>
                            <a:schemeClr val="tx1"/>
                          </a:solidFill>
                          <a:latin typeface="Book Antiqua"/>
                          <a:cs typeface="Book Antiqua"/>
                        </a:rPr>
                        <a:t>effect</a:t>
                      </a:r>
                      <a:endParaRPr sz="2400" dirty="0">
                        <a:solidFill>
                          <a:schemeClr val="tx1"/>
                        </a:solidFill>
                        <a:latin typeface="Book Antiqua"/>
                        <a:cs typeface="Book Antiqua"/>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5852C"/>
                    </a:solidFill>
                  </a:tcPr>
                </a:tc>
              </a:tr>
              <a:tr h="3088639">
                <a:tc>
                  <a:txBody>
                    <a:bodyPr/>
                    <a:lstStyle/>
                    <a:p>
                      <a:pPr marL="374650" marR="126364" indent="-287020">
                        <a:lnSpc>
                          <a:spcPts val="2150"/>
                        </a:lnSpc>
                        <a:spcBef>
                          <a:spcPts val="310"/>
                        </a:spcBef>
                        <a:buFont typeface="Wingdings"/>
                        <a:buChar char=""/>
                        <a:tabLst>
                          <a:tab pos="375285" algn="l"/>
                        </a:tabLst>
                      </a:pPr>
                      <a:r>
                        <a:rPr sz="1800" spc="-5" dirty="0">
                          <a:solidFill>
                            <a:schemeClr val="accent2"/>
                          </a:solidFill>
                          <a:latin typeface="Book Antiqua"/>
                          <a:cs typeface="Book Antiqua"/>
                        </a:rPr>
                        <a:t>Headache: </a:t>
                      </a:r>
                      <a:r>
                        <a:rPr sz="1800" dirty="0">
                          <a:solidFill>
                            <a:schemeClr val="accent2"/>
                          </a:solidFill>
                          <a:latin typeface="Book Antiqua"/>
                          <a:cs typeface="Book Antiqua"/>
                        </a:rPr>
                        <a:t>dull, frontal, and </a:t>
                      </a:r>
                      <a:r>
                        <a:rPr sz="1800" spc="-5" dirty="0">
                          <a:solidFill>
                            <a:schemeClr val="accent2"/>
                          </a:solidFill>
                          <a:latin typeface="Book Antiqua"/>
                          <a:cs typeface="Book Antiqua"/>
                        </a:rPr>
                        <a:t>continuous  </a:t>
                      </a:r>
                      <a:r>
                        <a:rPr sz="1800" dirty="0">
                          <a:solidFill>
                            <a:schemeClr val="accent2"/>
                          </a:solidFill>
                          <a:latin typeface="Book Antiqua"/>
                          <a:cs typeface="Book Antiqua"/>
                        </a:rPr>
                        <a:t>(most </a:t>
                      </a:r>
                      <a:r>
                        <a:rPr sz="1800" spc="-5" dirty="0">
                          <a:solidFill>
                            <a:schemeClr val="accent2"/>
                          </a:solidFill>
                          <a:latin typeface="Book Antiqua"/>
                          <a:cs typeface="Book Antiqua"/>
                        </a:rPr>
                        <a:t>common) </a:t>
                      </a:r>
                      <a:r>
                        <a:rPr sz="1800" i="1" dirty="0">
                          <a:solidFill>
                            <a:schemeClr val="accent2"/>
                          </a:solidFill>
                          <a:latin typeface="Book Antiqua"/>
                          <a:cs typeface="Book Antiqua"/>
                        </a:rPr>
                        <a:t>(Hampson </a:t>
                      </a:r>
                      <a:r>
                        <a:rPr sz="1800" i="1" spc="-5" dirty="0">
                          <a:solidFill>
                            <a:schemeClr val="accent2"/>
                          </a:solidFill>
                          <a:latin typeface="Book Antiqua"/>
                          <a:cs typeface="Book Antiqua"/>
                        </a:rPr>
                        <a:t>et </a:t>
                      </a:r>
                      <a:r>
                        <a:rPr sz="1800" i="1" dirty="0">
                          <a:solidFill>
                            <a:schemeClr val="accent2"/>
                          </a:solidFill>
                          <a:latin typeface="Book Antiqua"/>
                          <a:cs typeface="Book Antiqua"/>
                        </a:rPr>
                        <a:t>al</a:t>
                      </a:r>
                      <a:r>
                        <a:rPr sz="1800" i="1" spc="-30" dirty="0">
                          <a:solidFill>
                            <a:schemeClr val="accent2"/>
                          </a:solidFill>
                          <a:latin typeface="Book Antiqua"/>
                          <a:cs typeface="Book Antiqua"/>
                        </a:rPr>
                        <a:t> </a:t>
                      </a:r>
                      <a:r>
                        <a:rPr sz="1800" i="1" dirty="0">
                          <a:solidFill>
                            <a:schemeClr val="accent2"/>
                          </a:solidFill>
                          <a:latin typeface="Book Antiqua"/>
                          <a:cs typeface="Book Antiqua"/>
                        </a:rPr>
                        <a:t>2002)</a:t>
                      </a:r>
                      <a:endParaRPr sz="1800" dirty="0">
                        <a:solidFill>
                          <a:schemeClr val="accent2"/>
                        </a:solidFill>
                        <a:latin typeface="Book Antiqua"/>
                        <a:cs typeface="Book Antiqua"/>
                      </a:endParaRPr>
                    </a:p>
                    <a:p>
                      <a:pPr marL="374650" indent="-287020">
                        <a:lnSpc>
                          <a:spcPct val="100000"/>
                        </a:lnSpc>
                        <a:spcBef>
                          <a:spcPts val="1739"/>
                        </a:spcBef>
                        <a:buFont typeface="Wingdings"/>
                        <a:buChar char=""/>
                        <a:tabLst>
                          <a:tab pos="375285" algn="l"/>
                        </a:tabLst>
                      </a:pPr>
                      <a:r>
                        <a:rPr sz="1800" spc="-5" dirty="0">
                          <a:solidFill>
                            <a:schemeClr val="accent2"/>
                          </a:solidFill>
                          <a:latin typeface="Book Antiqua"/>
                          <a:cs typeface="Book Antiqua"/>
                        </a:rPr>
                        <a:t>General: </a:t>
                      </a:r>
                      <a:r>
                        <a:rPr sz="1800" dirty="0">
                          <a:solidFill>
                            <a:schemeClr val="accent2"/>
                          </a:solidFill>
                          <a:latin typeface="Book Antiqua"/>
                          <a:cs typeface="Book Antiqua"/>
                        </a:rPr>
                        <a:t>Malaise, flu-like</a:t>
                      </a:r>
                      <a:r>
                        <a:rPr sz="1800" spc="-30" dirty="0">
                          <a:solidFill>
                            <a:schemeClr val="accent2"/>
                          </a:solidFill>
                          <a:latin typeface="Book Antiqua"/>
                          <a:cs typeface="Book Antiqua"/>
                        </a:rPr>
                        <a:t> </a:t>
                      </a:r>
                      <a:r>
                        <a:rPr sz="1800" spc="-5" dirty="0">
                          <a:solidFill>
                            <a:schemeClr val="accent2"/>
                          </a:solidFill>
                          <a:latin typeface="Book Antiqua"/>
                          <a:cs typeface="Book Antiqua"/>
                        </a:rPr>
                        <a:t>symptoms,</a:t>
                      </a:r>
                      <a:endParaRPr sz="1800" dirty="0">
                        <a:solidFill>
                          <a:schemeClr val="accent2"/>
                        </a:solidFill>
                        <a:latin typeface="Book Antiqua"/>
                        <a:cs typeface="Book Antiqua"/>
                      </a:endParaRPr>
                    </a:p>
                    <a:p>
                      <a:pPr marL="374650">
                        <a:lnSpc>
                          <a:spcPct val="100000"/>
                        </a:lnSpc>
                      </a:pPr>
                      <a:r>
                        <a:rPr sz="1800" spc="-5" dirty="0">
                          <a:solidFill>
                            <a:schemeClr val="accent2"/>
                          </a:solidFill>
                          <a:latin typeface="Book Antiqua"/>
                          <a:cs typeface="Book Antiqua"/>
                        </a:rPr>
                        <a:t>fatigue.</a:t>
                      </a:r>
                      <a:endParaRPr sz="1800" dirty="0">
                        <a:solidFill>
                          <a:schemeClr val="accent2"/>
                        </a:solidFill>
                        <a:latin typeface="Book Antiqua"/>
                        <a:cs typeface="Book Antiqua"/>
                      </a:endParaRPr>
                    </a:p>
                    <a:p>
                      <a:pPr marL="374650" marR="169545" indent="-287020">
                        <a:lnSpc>
                          <a:spcPct val="100000"/>
                        </a:lnSpc>
                        <a:spcBef>
                          <a:spcPts val="1805"/>
                        </a:spcBef>
                        <a:buFont typeface="Wingdings"/>
                        <a:buChar char=""/>
                        <a:tabLst>
                          <a:tab pos="375285" algn="l"/>
                        </a:tabLst>
                      </a:pPr>
                      <a:r>
                        <a:rPr sz="1800" spc="-5" dirty="0">
                          <a:solidFill>
                            <a:schemeClr val="accent2"/>
                          </a:solidFill>
                          <a:latin typeface="Book Antiqua"/>
                          <a:cs typeface="Book Antiqua"/>
                        </a:rPr>
                        <a:t>Central: </a:t>
                      </a:r>
                      <a:r>
                        <a:rPr sz="1800" dirty="0">
                          <a:solidFill>
                            <a:schemeClr val="accent2"/>
                          </a:solidFill>
                          <a:latin typeface="Book Antiqua"/>
                          <a:cs typeface="Book Antiqua"/>
                        </a:rPr>
                        <a:t>Drowsiness, </a:t>
                      </a:r>
                      <a:r>
                        <a:rPr sz="1800" spc="-5" dirty="0">
                          <a:solidFill>
                            <a:schemeClr val="accent2"/>
                          </a:solidFill>
                          <a:latin typeface="Book Antiqua"/>
                          <a:cs typeface="Book Antiqua"/>
                        </a:rPr>
                        <a:t>weakness,  </a:t>
                      </a:r>
                      <a:r>
                        <a:rPr sz="1800" dirty="0">
                          <a:solidFill>
                            <a:schemeClr val="accent2"/>
                          </a:solidFill>
                          <a:latin typeface="Book Antiqua"/>
                          <a:cs typeface="Book Antiqua"/>
                        </a:rPr>
                        <a:t>agitation, </a:t>
                      </a:r>
                      <a:r>
                        <a:rPr sz="1800" spc="-5" dirty="0">
                          <a:solidFill>
                            <a:schemeClr val="accent2"/>
                          </a:solidFill>
                          <a:latin typeface="Book Antiqua"/>
                          <a:cs typeface="Book Antiqua"/>
                        </a:rPr>
                        <a:t>confusion, Visual  disturbance, </a:t>
                      </a:r>
                      <a:r>
                        <a:rPr sz="1800" dirty="0">
                          <a:solidFill>
                            <a:schemeClr val="accent2"/>
                          </a:solidFill>
                          <a:latin typeface="Book Antiqua"/>
                          <a:cs typeface="Book Antiqua"/>
                        </a:rPr>
                        <a:t>syncope, seizures, </a:t>
                      </a:r>
                      <a:r>
                        <a:rPr sz="1800" spc="-5" dirty="0">
                          <a:solidFill>
                            <a:schemeClr val="accent2"/>
                          </a:solidFill>
                          <a:latin typeface="Book Antiqua"/>
                          <a:cs typeface="Book Antiqua"/>
                        </a:rPr>
                        <a:t>Fecal  and urinary </a:t>
                      </a:r>
                      <a:r>
                        <a:rPr sz="1800" dirty="0">
                          <a:solidFill>
                            <a:schemeClr val="accent2"/>
                          </a:solidFill>
                          <a:latin typeface="Book Antiqua"/>
                          <a:cs typeface="Book Antiqua"/>
                        </a:rPr>
                        <a:t>incontinence, </a:t>
                      </a:r>
                      <a:r>
                        <a:rPr sz="1800" spc="-5" dirty="0">
                          <a:solidFill>
                            <a:schemeClr val="accent2"/>
                          </a:solidFill>
                          <a:latin typeface="Book Antiqua"/>
                          <a:cs typeface="Book Antiqua"/>
                        </a:rPr>
                        <a:t>Memory </a:t>
                      </a:r>
                      <a:r>
                        <a:rPr sz="1800" dirty="0">
                          <a:solidFill>
                            <a:schemeClr val="accent2"/>
                          </a:solidFill>
                          <a:latin typeface="Book Antiqua"/>
                          <a:cs typeface="Book Antiqua"/>
                        </a:rPr>
                        <a:t>and  </a:t>
                      </a:r>
                      <a:r>
                        <a:rPr sz="1800" spc="-5" dirty="0">
                          <a:solidFill>
                            <a:schemeClr val="accent2"/>
                          </a:solidFill>
                          <a:latin typeface="Book Antiqua"/>
                          <a:cs typeface="Book Antiqua"/>
                        </a:rPr>
                        <a:t>gait disturbances,</a:t>
                      </a:r>
                      <a:r>
                        <a:rPr sz="1800" spc="-15" dirty="0">
                          <a:solidFill>
                            <a:schemeClr val="accent2"/>
                          </a:solidFill>
                          <a:latin typeface="Book Antiqua"/>
                          <a:cs typeface="Book Antiqua"/>
                        </a:rPr>
                        <a:t> </a:t>
                      </a:r>
                      <a:r>
                        <a:rPr sz="1800" spc="-5" dirty="0">
                          <a:solidFill>
                            <a:schemeClr val="accent2"/>
                          </a:solidFill>
                          <a:latin typeface="Book Antiqua"/>
                          <a:cs typeface="Book Antiqua"/>
                        </a:rPr>
                        <a:t>coma</a:t>
                      </a:r>
                      <a:endParaRPr sz="1800" dirty="0">
                        <a:solidFill>
                          <a:schemeClr val="accent2"/>
                        </a:solidFill>
                        <a:latin typeface="Book Antiqua"/>
                        <a:cs typeface="Book Antiqua"/>
                      </a:endParaRPr>
                    </a:p>
                  </a:txBody>
                  <a:tcPr marL="0" marR="0" marT="39370" marB="0">
                    <a:lnL w="6350">
                      <a:solidFill>
                        <a:srgbClr val="FFFFFF"/>
                      </a:solidFill>
                      <a:prstDash val="solid"/>
                    </a:lnL>
                    <a:lnR w="12700">
                      <a:solidFill>
                        <a:srgbClr val="FFFFFF"/>
                      </a:solidFill>
                      <a:prstDash val="solid"/>
                    </a:lnR>
                    <a:lnT w="38100">
                      <a:solidFill>
                        <a:srgbClr val="FFFFFF"/>
                      </a:solidFill>
                      <a:prstDash val="solid"/>
                    </a:lnT>
                    <a:solidFill>
                      <a:srgbClr val="EFD9CD"/>
                    </a:solidFill>
                  </a:tcPr>
                </a:tc>
                <a:tc rowSpan="3">
                  <a:txBody>
                    <a:bodyPr/>
                    <a:lstStyle/>
                    <a:p>
                      <a:pPr marL="378460" marR="135255" indent="-287020">
                        <a:lnSpc>
                          <a:spcPct val="100000"/>
                        </a:lnSpc>
                        <a:spcBef>
                          <a:spcPts val="229"/>
                        </a:spcBef>
                        <a:buFont typeface="Wingdings"/>
                        <a:buChar char=""/>
                        <a:tabLst>
                          <a:tab pos="379095" algn="l"/>
                        </a:tabLst>
                      </a:pPr>
                      <a:r>
                        <a:rPr sz="1800" spc="-5" dirty="0">
                          <a:solidFill>
                            <a:schemeClr val="accent2"/>
                          </a:solidFill>
                          <a:latin typeface="Book Antiqua"/>
                          <a:cs typeface="Book Antiqua"/>
                        </a:rPr>
                        <a:t>Headache,  </a:t>
                      </a:r>
                      <a:r>
                        <a:rPr sz="1800" dirty="0">
                          <a:solidFill>
                            <a:schemeClr val="accent2"/>
                          </a:solidFill>
                          <a:latin typeface="Book Antiqua"/>
                          <a:cs typeface="Book Antiqua"/>
                        </a:rPr>
                        <a:t>dizziness,  </a:t>
                      </a:r>
                      <a:r>
                        <a:rPr sz="1800" spc="-5" dirty="0">
                          <a:solidFill>
                            <a:schemeClr val="accent2"/>
                          </a:solidFill>
                          <a:latin typeface="Book Antiqua"/>
                          <a:cs typeface="Book Antiqua"/>
                        </a:rPr>
                        <a:t>anorexia, apathy,  insomnia, </a:t>
                      </a:r>
                      <a:r>
                        <a:rPr sz="1800" dirty="0">
                          <a:solidFill>
                            <a:schemeClr val="accent2"/>
                          </a:solidFill>
                          <a:latin typeface="Book Antiqua"/>
                          <a:cs typeface="Book Antiqua"/>
                        </a:rPr>
                        <a:t>and  </a:t>
                      </a:r>
                      <a:r>
                        <a:rPr sz="1800" spc="-5" dirty="0">
                          <a:solidFill>
                            <a:schemeClr val="accent2"/>
                          </a:solidFill>
                          <a:latin typeface="Book Antiqua"/>
                          <a:cs typeface="Book Antiqua"/>
                        </a:rPr>
                        <a:t>personality  disturbance</a:t>
                      </a:r>
                      <a:endParaRPr sz="1800" dirty="0">
                        <a:solidFill>
                          <a:schemeClr val="accent2"/>
                        </a:solidFill>
                        <a:latin typeface="Book Antiqua"/>
                        <a:cs typeface="Book Antiqua"/>
                      </a:endParaRPr>
                    </a:p>
                    <a:p>
                      <a:pPr marL="378460" marR="221615" indent="-287020">
                        <a:lnSpc>
                          <a:spcPct val="100000"/>
                        </a:lnSpc>
                        <a:spcBef>
                          <a:spcPts val="5"/>
                        </a:spcBef>
                        <a:buFont typeface="Wingdings"/>
                        <a:buChar char=""/>
                        <a:tabLst>
                          <a:tab pos="379095" algn="l"/>
                        </a:tabLst>
                      </a:pPr>
                      <a:r>
                        <a:rPr sz="1800" spc="-5" dirty="0">
                          <a:solidFill>
                            <a:schemeClr val="accent2"/>
                          </a:solidFill>
                          <a:latin typeface="Book Antiqua"/>
                          <a:cs typeface="Book Antiqua"/>
                        </a:rPr>
                        <a:t>Polycythemia  </a:t>
                      </a:r>
                      <a:r>
                        <a:rPr sz="1800" dirty="0">
                          <a:solidFill>
                            <a:schemeClr val="accent2"/>
                          </a:solidFill>
                          <a:latin typeface="Book Antiqua"/>
                          <a:cs typeface="Book Antiqua"/>
                        </a:rPr>
                        <a:t>and  </a:t>
                      </a:r>
                      <a:r>
                        <a:rPr sz="1800" spc="-5" dirty="0">
                          <a:solidFill>
                            <a:schemeClr val="accent2"/>
                          </a:solidFill>
                          <a:latin typeface="Book Antiqua"/>
                          <a:cs typeface="Book Antiqua"/>
                        </a:rPr>
                        <a:t>cardiomegaly,  </a:t>
                      </a:r>
                      <a:r>
                        <a:rPr sz="1800" dirty="0">
                          <a:solidFill>
                            <a:schemeClr val="accent2"/>
                          </a:solidFill>
                          <a:latin typeface="Book Antiqua"/>
                          <a:cs typeface="Book Antiqua"/>
                        </a:rPr>
                        <a:t>likely</a:t>
                      </a:r>
                      <a:r>
                        <a:rPr sz="1800" spc="-100" dirty="0">
                          <a:solidFill>
                            <a:schemeClr val="accent2"/>
                          </a:solidFill>
                          <a:latin typeface="Book Antiqua"/>
                          <a:cs typeface="Book Antiqua"/>
                        </a:rPr>
                        <a:t> </a:t>
                      </a:r>
                      <a:r>
                        <a:rPr sz="1800" dirty="0">
                          <a:solidFill>
                            <a:schemeClr val="accent2"/>
                          </a:solidFill>
                          <a:latin typeface="Book Antiqua"/>
                          <a:cs typeface="Book Antiqua"/>
                        </a:rPr>
                        <a:t>secondary  </a:t>
                      </a:r>
                      <a:r>
                        <a:rPr sz="1800" spc="-5" dirty="0">
                          <a:solidFill>
                            <a:schemeClr val="accent2"/>
                          </a:solidFill>
                          <a:latin typeface="Book Antiqua"/>
                          <a:cs typeface="Book Antiqua"/>
                        </a:rPr>
                        <a:t>to </a:t>
                      </a:r>
                      <a:r>
                        <a:rPr sz="1800" dirty="0">
                          <a:solidFill>
                            <a:schemeClr val="accent2"/>
                          </a:solidFill>
                          <a:latin typeface="Book Antiqua"/>
                          <a:cs typeface="Book Antiqua"/>
                        </a:rPr>
                        <a:t>chronic  </a:t>
                      </a:r>
                      <a:r>
                        <a:rPr sz="1800" spc="-5" dirty="0">
                          <a:solidFill>
                            <a:schemeClr val="accent2"/>
                          </a:solidFill>
                          <a:latin typeface="Book Antiqua"/>
                          <a:cs typeface="Book Antiqua"/>
                        </a:rPr>
                        <a:t>hypoxia</a:t>
                      </a:r>
                      <a:endParaRPr sz="1800" dirty="0">
                        <a:solidFill>
                          <a:schemeClr val="accent2"/>
                        </a:solidFill>
                        <a:latin typeface="Book Antiqua"/>
                        <a:cs typeface="Book Antiqua"/>
                      </a:endParaRPr>
                    </a:p>
                    <a:p>
                      <a:pPr marL="92075">
                        <a:lnSpc>
                          <a:spcPts val="2150"/>
                        </a:lnSpc>
                      </a:pPr>
                      <a:r>
                        <a:rPr sz="1800" i="1" spc="-5" dirty="0">
                          <a:solidFill>
                            <a:schemeClr val="accent2"/>
                          </a:solidFill>
                          <a:latin typeface="Book Antiqua"/>
                          <a:cs typeface="Book Antiqua"/>
                        </a:rPr>
                        <a:t>(Penney</a:t>
                      </a:r>
                      <a:r>
                        <a:rPr sz="1800" i="1" spc="-15" dirty="0">
                          <a:solidFill>
                            <a:schemeClr val="accent2"/>
                          </a:solidFill>
                          <a:latin typeface="Book Antiqua"/>
                          <a:cs typeface="Book Antiqua"/>
                        </a:rPr>
                        <a:t> </a:t>
                      </a:r>
                      <a:r>
                        <a:rPr sz="1800" i="1" dirty="0">
                          <a:solidFill>
                            <a:schemeClr val="accent2"/>
                          </a:solidFill>
                          <a:latin typeface="Book Antiqua"/>
                          <a:cs typeface="Book Antiqua"/>
                        </a:rPr>
                        <a:t>1988)</a:t>
                      </a:r>
                      <a:endParaRPr sz="1800" dirty="0">
                        <a:solidFill>
                          <a:schemeClr val="accent2"/>
                        </a:solidFill>
                        <a:latin typeface="Book Antiqua"/>
                        <a:cs typeface="Book Antiqua"/>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solidFill>
                      <a:srgbClr val="EFD9CD"/>
                    </a:solidFill>
                  </a:tcPr>
                </a:tc>
                <a:tc>
                  <a:txBody>
                    <a:bodyPr/>
                    <a:lstStyle/>
                    <a:p>
                      <a:pPr marL="92710" marR="360680">
                        <a:lnSpc>
                          <a:spcPct val="100000"/>
                        </a:lnSpc>
                        <a:spcBef>
                          <a:spcPts val="225"/>
                        </a:spcBef>
                      </a:pPr>
                      <a:r>
                        <a:rPr sz="2000" dirty="0">
                          <a:solidFill>
                            <a:schemeClr val="accent2"/>
                          </a:solidFill>
                          <a:latin typeface="Book Antiqua"/>
                          <a:cs typeface="Book Antiqua"/>
                        </a:rPr>
                        <a:t>DNS </a:t>
                      </a:r>
                      <a:r>
                        <a:rPr sz="2000" spc="-5" dirty="0">
                          <a:solidFill>
                            <a:schemeClr val="accent2"/>
                          </a:solidFill>
                          <a:latin typeface="Book Antiqua"/>
                          <a:cs typeface="Book Antiqua"/>
                        </a:rPr>
                        <a:t>or</a:t>
                      </a:r>
                      <a:r>
                        <a:rPr sz="2000" spc="-95" dirty="0">
                          <a:solidFill>
                            <a:schemeClr val="accent2"/>
                          </a:solidFill>
                          <a:latin typeface="Book Antiqua"/>
                          <a:cs typeface="Book Antiqua"/>
                        </a:rPr>
                        <a:t> </a:t>
                      </a:r>
                      <a:r>
                        <a:rPr sz="2000" dirty="0">
                          <a:solidFill>
                            <a:schemeClr val="accent2"/>
                          </a:solidFill>
                          <a:latin typeface="Book Antiqua"/>
                          <a:cs typeface="Book Antiqua"/>
                        </a:rPr>
                        <a:t>delayed  </a:t>
                      </a:r>
                      <a:r>
                        <a:rPr sz="2000" spc="-5" dirty="0">
                          <a:solidFill>
                            <a:schemeClr val="accent2"/>
                          </a:solidFill>
                          <a:latin typeface="Book Antiqua"/>
                          <a:cs typeface="Book Antiqua"/>
                        </a:rPr>
                        <a:t>neurological  </a:t>
                      </a:r>
                      <a:r>
                        <a:rPr sz="2000" dirty="0">
                          <a:solidFill>
                            <a:schemeClr val="accent2"/>
                          </a:solidFill>
                          <a:latin typeface="Book Antiqua"/>
                          <a:cs typeface="Book Antiqua"/>
                        </a:rPr>
                        <a:t>sequalae </a:t>
                      </a:r>
                      <a:r>
                        <a:rPr sz="2000" spc="-5" dirty="0">
                          <a:solidFill>
                            <a:schemeClr val="accent2"/>
                          </a:solidFill>
                          <a:latin typeface="Book Antiqua"/>
                          <a:cs typeface="Book Antiqua"/>
                        </a:rPr>
                        <a:t>in the  </a:t>
                      </a:r>
                      <a:r>
                        <a:rPr sz="2000" dirty="0">
                          <a:solidFill>
                            <a:schemeClr val="accent2"/>
                          </a:solidFill>
                          <a:latin typeface="Book Antiqua"/>
                          <a:cs typeface="Book Antiqua"/>
                        </a:rPr>
                        <a:t>form of  impairment of  cognitive  </a:t>
                      </a:r>
                      <a:r>
                        <a:rPr sz="2000" spc="-5" dirty="0">
                          <a:solidFill>
                            <a:schemeClr val="accent2"/>
                          </a:solidFill>
                          <a:latin typeface="Book Antiqua"/>
                          <a:cs typeface="Book Antiqua"/>
                        </a:rPr>
                        <a:t>functions.</a:t>
                      </a:r>
                      <a:endParaRPr sz="2000">
                        <a:solidFill>
                          <a:schemeClr val="accent2"/>
                        </a:solidFill>
                        <a:latin typeface="Book Antiqua"/>
                        <a:cs typeface="Book Antiqua"/>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solidFill>
                      <a:srgbClr val="EFD9CD"/>
                    </a:solidFill>
                  </a:tcPr>
                </a:tc>
              </a:tr>
              <a:tr h="777099">
                <a:tc>
                  <a:txBody>
                    <a:bodyPr/>
                    <a:lstStyle/>
                    <a:p>
                      <a:pPr marL="374650" marR="90805" indent="-287020">
                        <a:lnSpc>
                          <a:spcPct val="100000"/>
                        </a:lnSpc>
                        <a:spcBef>
                          <a:spcPts val="755"/>
                        </a:spcBef>
                        <a:buFont typeface="Wingdings"/>
                        <a:buChar char=""/>
                        <a:tabLst>
                          <a:tab pos="375285" algn="l"/>
                        </a:tabLst>
                      </a:pPr>
                      <a:r>
                        <a:rPr sz="1800" dirty="0">
                          <a:solidFill>
                            <a:schemeClr val="accent2"/>
                          </a:solidFill>
                          <a:latin typeface="Book Antiqua"/>
                          <a:cs typeface="Book Antiqua"/>
                        </a:rPr>
                        <a:t>Circulatory: </a:t>
                      </a:r>
                      <a:r>
                        <a:rPr sz="1800" spc="-5" dirty="0">
                          <a:solidFill>
                            <a:schemeClr val="accent2"/>
                          </a:solidFill>
                          <a:latin typeface="Book Antiqua"/>
                          <a:cs typeface="Book Antiqua"/>
                        </a:rPr>
                        <a:t>Dyspnea </a:t>
                      </a:r>
                      <a:r>
                        <a:rPr sz="1800" dirty="0">
                          <a:solidFill>
                            <a:schemeClr val="accent2"/>
                          </a:solidFill>
                          <a:latin typeface="Book Antiqua"/>
                          <a:cs typeface="Book Antiqua"/>
                        </a:rPr>
                        <a:t>on </a:t>
                      </a:r>
                      <a:r>
                        <a:rPr sz="1800" spc="-5" dirty="0">
                          <a:solidFill>
                            <a:schemeClr val="accent2"/>
                          </a:solidFill>
                          <a:latin typeface="Book Antiqua"/>
                          <a:cs typeface="Book Antiqua"/>
                        </a:rPr>
                        <a:t>exertion, Chest  pain,</a:t>
                      </a:r>
                      <a:r>
                        <a:rPr sz="1800" dirty="0">
                          <a:solidFill>
                            <a:schemeClr val="accent2"/>
                          </a:solidFill>
                          <a:latin typeface="Book Antiqua"/>
                          <a:cs typeface="Book Antiqua"/>
                        </a:rPr>
                        <a:t> </a:t>
                      </a:r>
                      <a:r>
                        <a:rPr sz="1800" spc="-5" dirty="0">
                          <a:solidFill>
                            <a:schemeClr val="accent2"/>
                          </a:solidFill>
                          <a:latin typeface="Book Antiqua"/>
                          <a:cs typeface="Book Antiqua"/>
                        </a:rPr>
                        <a:t>palpitations.</a:t>
                      </a:r>
                      <a:endParaRPr sz="1800">
                        <a:solidFill>
                          <a:schemeClr val="accent2"/>
                        </a:solidFill>
                        <a:latin typeface="Book Antiqua"/>
                        <a:cs typeface="Book Antiqua"/>
                      </a:endParaRPr>
                    </a:p>
                  </a:txBody>
                  <a:tcPr marL="0" marR="0" marT="95885" marB="0">
                    <a:lnL w="6350">
                      <a:solidFill>
                        <a:srgbClr val="FFFFFF"/>
                      </a:solidFill>
                      <a:prstDash val="solid"/>
                    </a:lnL>
                    <a:lnR w="12700">
                      <a:solidFill>
                        <a:srgbClr val="FFFFFF"/>
                      </a:solidFill>
                      <a:prstDash val="solid"/>
                    </a:lnR>
                    <a:solidFill>
                      <a:srgbClr val="EFD9CD"/>
                    </a:solidFill>
                  </a:tcPr>
                </a:tc>
                <a:tc vMerge="1">
                  <a:txBody>
                    <a:bodyPr/>
                    <a:lstStyle/>
                    <a:p>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solidFill>
                      <a:srgbClr val="EFD9CD"/>
                    </a:solidFill>
                  </a:tcPr>
                </a:tc>
                <a:tc>
                  <a:txBody>
                    <a:bodyPr/>
                    <a:lstStyle/>
                    <a:p>
                      <a:pPr>
                        <a:lnSpc>
                          <a:spcPct val="100000"/>
                        </a:lnSpc>
                      </a:pPr>
                      <a:endParaRPr sz="1900">
                        <a:solidFill>
                          <a:schemeClr val="accent2"/>
                        </a:solidFill>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FD9CD"/>
                    </a:solidFill>
                  </a:tcPr>
                </a:tc>
              </a:tr>
              <a:tr h="1199653">
                <a:tc>
                  <a:txBody>
                    <a:bodyPr/>
                    <a:lstStyle/>
                    <a:p>
                      <a:pPr marL="374650" indent="-287020">
                        <a:lnSpc>
                          <a:spcPct val="100000"/>
                        </a:lnSpc>
                        <a:spcBef>
                          <a:spcPts val="755"/>
                        </a:spcBef>
                        <a:buFont typeface="Wingdings"/>
                        <a:buChar char=""/>
                        <a:tabLst>
                          <a:tab pos="375285" algn="l"/>
                        </a:tabLst>
                      </a:pPr>
                      <a:r>
                        <a:rPr sz="1800" spc="-5" dirty="0">
                          <a:solidFill>
                            <a:schemeClr val="accent2"/>
                          </a:solidFill>
                          <a:latin typeface="Book Antiqua"/>
                          <a:cs typeface="Book Antiqua"/>
                        </a:rPr>
                        <a:t>Other: Nausea </a:t>
                      </a:r>
                      <a:r>
                        <a:rPr sz="1800" dirty="0">
                          <a:solidFill>
                            <a:schemeClr val="accent2"/>
                          </a:solidFill>
                          <a:latin typeface="Book Antiqua"/>
                          <a:cs typeface="Book Antiqua"/>
                        </a:rPr>
                        <a:t>, vomiting ,</a:t>
                      </a:r>
                      <a:r>
                        <a:rPr sz="1800" spc="-25" dirty="0">
                          <a:solidFill>
                            <a:schemeClr val="accent2"/>
                          </a:solidFill>
                          <a:latin typeface="Book Antiqua"/>
                          <a:cs typeface="Book Antiqua"/>
                        </a:rPr>
                        <a:t> </a:t>
                      </a:r>
                      <a:r>
                        <a:rPr sz="1800" spc="-5" dirty="0">
                          <a:solidFill>
                            <a:schemeClr val="accent2"/>
                          </a:solidFill>
                          <a:latin typeface="Book Antiqua"/>
                          <a:cs typeface="Book Antiqua"/>
                        </a:rPr>
                        <a:t>diarrhea,</a:t>
                      </a:r>
                      <a:endParaRPr sz="1800">
                        <a:solidFill>
                          <a:schemeClr val="accent2"/>
                        </a:solidFill>
                        <a:latin typeface="Book Antiqua"/>
                        <a:cs typeface="Book Antiqua"/>
                      </a:endParaRPr>
                    </a:p>
                    <a:p>
                      <a:pPr marL="374650">
                        <a:lnSpc>
                          <a:spcPct val="100000"/>
                        </a:lnSpc>
                        <a:spcBef>
                          <a:spcPts val="5"/>
                        </a:spcBef>
                      </a:pPr>
                      <a:r>
                        <a:rPr sz="1800" dirty="0">
                          <a:solidFill>
                            <a:schemeClr val="accent2"/>
                          </a:solidFill>
                          <a:latin typeface="Book Antiqua"/>
                          <a:cs typeface="Book Antiqua"/>
                        </a:rPr>
                        <a:t>Abdominal </a:t>
                      </a:r>
                      <a:r>
                        <a:rPr sz="1800" spc="-5" dirty="0">
                          <a:solidFill>
                            <a:schemeClr val="accent2"/>
                          </a:solidFill>
                          <a:latin typeface="Book Antiqua"/>
                          <a:cs typeface="Book Antiqua"/>
                        </a:rPr>
                        <a:t>pain</a:t>
                      </a:r>
                      <a:endParaRPr sz="1800">
                        <a:solidFill>
                          <a:schemeClr val="accent2"/>
                        </a:solidFill>
                        <a:latin typeface="Book Antiqua"/>
                        <a:cs typeface="Book Antiqua"/>
                      </a:endParaRPr>
                    </a:p>
                  </a:txBody>
                  <a:tcPr marL="0" marR="0" marT="95885" marB="0">
                    <a:lnL w="6350">
                      <a:solidFill>
                        <a:srgbClr val="FFFFFF"/>
                      </a:solidFill>
                      <a:prstDash val="solid"/>
                    </a:lnL>
                    <a:lnR w="12700">
                      <a:solidFill>
                        <a:srgbClr val="FFFFFF"/>
                      </a:solidFill>
                      <a:prstDash val="solid"/>
                    </a:lnR>
                    <a:solidFill>
                      <a:srgbClr val="EFD9CD"/>
                    </a:solidFill>
                  </a:tcPr>
                </a:tc>
                <a:tc vMerge="1">
                  <a:txBody>
                    <a:bodyPr/>
                    <a:lstStyle/>
                    <a:p>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solidFill>
                      <a:srgbClr val="EFD9CD"/>
                    </a:solidFill>
                  </a:tcPr>
                </a:tc>
                <a:tc>
                  <a:txBody>
                    <a:bodyPr/>
                    <a:lstStyle/>
                    <a:p>
                      <a:pPr>
                        <a:lnSpc>
                          <a:spcPct val="100000"/>
                        </a:lnSpc>
                      </a:pPr>
                      <a:endParaRPr sz="1900" dirty="0">
                        <a:solidFill>
                          <a:schemeClr val="accent2"/>
                        </a:solidFill>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FD9CD"/>
                    </a:solidFill>
                  </a:tcPr>
                </a:tc>
              </a:tr>
            </a:tbl>
          </a:graphicData>
        </a:graphic>
      </p:graphicFrame>
      <p:sp>
        <p:nvSpPr>
          <p:cNvPr id="5" name="object 5"/>
          <p:cNvSpPr txBox="1">
            <a:spLocks noGrp="1"/>
          </p:cNvSpPr>
          <p:nvPr>
            <p:ph type="title"/>
          </p:nvPr>
        </p:nvSpPr>
        <p:spPr>
          <a:xfrm>
            <a:off x="1197847" y="6648"/>
            <a:ext cx="9130573" cy="566822"/>
          </a:xfrm>
          <a:prstGeom prst="rect">
            <a:avLst/>
          </a:prstGeom>
        </p:spPr>
        <p:txBody>
          <a:bodyPr vert="horz" wrap="square" lIns="0" tIns="12700" rIns="0" bIns="0" rtlCol="0" anchor="ctr">
            <a:spAutoFit/>
          </a:bodyPr>
          <a:lstStyle/>
          <a:p>
            <a:pPr marL="12700">
              <a:lnSpc>
                <a:spcPct val="100000"/>
              </a:lnSpc>
              <a:spcBef>
                <a:spcPts val="100"/>
              </a:spcBef>
            </a:pPr>
            <a:r>
              <a:rPr sz="3200" dirty="0" smtClean="0">
                <a:solidFill>
                  <a:srgbClr val="885D1D"/>
                </a:solidFill>
                <a:latin typeface="Book Antiqua"/>
                <a:cs typeface="Book Antiqua"/>
              </a:rPr>
              <a:t>Clinical </a:t>
            </a:r>
            <a:r>
              <a:rPr sz="3600" spc="-5" dirty="0" smtClean="0">
                <a:solidFill>
                  <a:srgbClr val="885D1D"/>
                </a:solidFill>
                <a:latin typeface="Book Antiqua"/>
                <a:cs typeface="Book Antiqua"/>
              </a:rPr>
              <a:t>picture </a:t>
            </a:r>
            <a:r>
              <a:rPr sz="3200" dirty="0" smtClean="0">
                <a:solidFill>
                  <a:srgbClr val="885D1D"/>
                </a:solidFill>
                <a:latin typeface="Book Antiqua"/>
                <a:cs typeface="Book Antiqua"/>
              </a:rPr>
              <a:t>of </a:t>
            </a:r>
            <a:r>
              <a:rPr sz="3200" spc="-5" dirty="0" smtClean="0">
                <a:solidFill>
                  <a:srgbClr val="885D1D"/>
                </a:solidFill>
                <a:latin typeface="Book Antiqua"/>
                <a:cs typeface="Book Antiqua"/>
              </a:rPr>
              <a:t>CO</a:t>
            </a:r>
            <a:r>
              <a:rPr sz="3200" spc="-110" dirty="0" smtClean="0">
                <a:solidFill>
                  <a:srgbClr val="885D1D"/>
                </a:solidFill>
                <a:latin typeface="Book Antiqua"/>
                <a:cs typeface="Book Antiqua"/>
              </a:rPr>
              <a:t> </a:t>
            </a:r>
            <a:r>
              <a:rPr sz="3200" spc="-5" dirty="0" smtClean="0">
                <a:solidFill>
                  <a:srgbClr val="885D1D"/>
                </a:solidFill>
                <a:latin typeface="Book Antiqua"/>
                <a:cs typeface="Book Antiqua"/>
              </a:rPr>
              <a:t>poisoning:</a:t>
            </a:r>
            <a:endParaRPr sz="3200" dirty="0">
              <a:latin typeface="Book Antiqua"/>
              <a:cs typeface="Book Antiqua"/>
            </a:endParaRPr>
          </a:p>
        </p:txBody>
      </p:sp>
    </p:spTree>
    <p:extLst>
      <p:ext uri="{BB962C8B-B14F-4D97-AF65-F5344CB8AC3E}">
        <p14:creationId xmlns:p14="http://schemas.microsoft.com/office/powerpoint/2010/main" val="84548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63134" y="1487632"/>
            <a:ext cx="686435" cy="762000"/>
          </a:xfrm>
          <a:prstGeom prst="rect">
            <a:avLst/>
          </a:prstGeom>
        </p:spPr>
        <p:txBody>
          <a:bodyPr vert="horz" wrap="square" lIns="0" tIns="0" rIns="0" bIns="0" rtlCol="0">
            <a:spAutoFit/>
          </a:bodyPr>
          <a:lstStyle/>
          <a:p>
            <a:pPr>
              <a:lnSpc>
                <a:spcPts val="5935"/>
              </a:lnSpc>
            </a:pPr>
            <a:r>
              <a:rPr sz="5400" dirty="0">
                <a:solidFill>
                  <a:srgbClr val="DBA354"/>
                </a:solidFill>
                <a:latin typeface="Wingdings"/>
                <a:cs typeface="Wingdings"/>
              </a:rPr>
              <a:t></a:t>
            </a:r>
            <a:endParaRPr sz="5400">
              <a:latin typeface="Wingdings"/>
              <a:cs typeface="Wingdings"/>
            </a:endParaRPr>
          </a:p>
        </p:txBody>
      </p:sp>
      <p:graphicFrame>
        <p:nvGraphicFramePr>
          <p:cNvPr id="4" name="object 4"/>
          <p:cNvGraphicFramePr>
            <a:graphicFrameLocks noGrp="1"/>
          </p:cNvGraphicFramePr>
          <p:nvPr/>
        </p:nvGraphicFramePr>
        <p:xfrm>
          <a:off x="1746250" y="679450"/>
          <a:ext cx="8763000" cy="5936918"/>
        </p:xfrm>
        <a:graphic>
          <a:graphicData uri="http://schemas.openxmlformats.org/drawingml/2006/table">
            <a:tbl>
              <a:tblPr firstRow="1" bandRow="1">
                <a:tableStyleId>{2D5ABB26-0587-4C30-8999-92F81FD0307C}</a:tableStyleId>
              </a:tblPr>
              <a:tblGrid>
                <a:gridCol w="2409825"/>
                <a:gridCol w="6353175"/>
              </a:tblGrid>
              <a:tr h="1219200">
                <a:tc>
                  <a:txBody>
                    <a:bodyPr/>
                    <a:lstStyle/>
                    <a:p>
                      <a:pPr marL="80010">
                        <a:lnSpc>
                          <a:spcPct val="100000"/>
                        </a:lnSpc>
                        <a:spcBef>
                          <a:spcPts val="300"/>
                        </a:spcBef>
                      </a:pPr>
                      <a:r>
                        <a:rPr sz="2400" b="1" spc="-5" dirty="0">
                          <a:latin typeface="Segoe UI"/>
                          <a:cs typeface="Segoe UI"/>
                        </a:rPr>
                        <a:t>Mild</a:t>
                      </a:r>
                      <a:endParaRPr sz="2400">
                        <a:latin typeface="Segoe UI"/>
                        <a:cs typeface="Segoe UI"/>
                      </a:endParaRPr>
                    </a:p>
                    <a:p>
                      <a:pPr marL="80010">
                        <a:lnSpc>
                          <a:spcPct val="100000"/>
                        </a:lnSpc>
                      </a:pPr>
                      <a:r>
                        <a:rPr sz="2400" b="1" dirty="0">
                          <a:latin typeface="Arial"/>
                          <a:cs typeface="Arial"/>
                        </a:rPr>
                        <a:t>&lt; </a:t>
                      </a:r>
                      <a:r>
                        <a:rPr sz="2400" b="1" spc="-10" dirty="0">
                          <a:latin typeface="Arial"/>
                          <a:cs typeface="Arial"/>
                        </a:rPr>
                        <a:t>15 </a:t>
                      </a:r>
                      <a:r>
                        <a:rPr sz="2400" b="1" dirty="0">
                          <a:latin typeface="Arial"/>
                          <a:cs typeface="Arial"/>
                        </a:rPr>
                        <a:t>-</a:t>
                      </a:r>
                      <a:r>
                        <a:rPr sz="2400" b="1" spc="-10" dirty="0">
                          <a:latin typeface="Arial"/>
                          <a:cs typeface="Arial"/>
                        </a:rPr>
                        <a:t> 20%</a:t>
                      </a:r>
                      <a:endParaRPr sz="24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80010" marR="3733165">
                        <a:lnSpc>
                          <a:spcPct val="100000"/>
                        </a:lnSpc>
                        <a:spcBef>
                          <a:spcPts val="300"/>
                        </a:spcBef>
                      </a:pPr>
                      <a:r>
                        <a:rPr sz="2400" b="1" spc="-5" dirty="0">
                          <a:latin typeface="Segoe UI"/>
                          <a:cs typeface="Segoe UI"/>
                        </a:rPr>
                        <a:t>Headache  Nausea,</a:t>
                      </a:r>
                      <a:r>
                        <a:rPr sz="2400" b="1" spc="-85" dirty="0">
                          <a:latin typeface="Segoe UI"/>
                          <a:cs typeface="Segoe UI"/>
                        </a:rPr>
                        <a:t> </a:t>
                      </a:r>
                      <a:r>
                        <a:rPr sz="2400" b="1" spc="-25" dirty="0">
                          <a:latin typeface="Segoe UI"/>
                          <a:cs typeface="Segoe UI"/>
                        </a:rPr>
                        <a:t>Vomiting</a:t>
                      </a:r>
                      <a:endParaRPr sz="2400">
                        <a:latin typeface="Segoe UI"/>
                        <a:cs typeface="Segoe UI"/>
                      </a:endParaRPr>
                    </a:p>
                    <a:p>
                      <a:pPr marL="80010">
                        <a:lnSpc>
                          <a:spcPct val="100000"/>
                        </a:lnSpc>
                      </a:pPr>
                      <a:r>
                        <a:rPr sz="2400" b="1" spc="-5" dirty="0">
                          <a:latin typeface="Segoe UI"/>
                          <a:cs typeface="Segoe UI"/>
                        </a:rPr>
                        <a:t>Dizziness, Blurred </a:t>
                      </a:r>
                      <a:r>
                        <a:rPr sz="2400" b="1" dirty="0">
                          <a:latin typeface="Segoe UI"/>
                          <a:cs typeface="Segoe UI"/>
                        </a:rPr>
                        <a:t>vision</a:t>
                      </a:r>
                      <a:endParaRPr sz="2400">
                        <a:latin typeface="Segoe UI"/>
                        <a:cs typeface="Segoe U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r>
              <a:tr h="1920239">
                <a:tc>
                  <a:txBody>
                    <a:bodyPr/>
                    <a:lstStyle/>
                    <a:p>
                      <a:pPr marL="80010">
                        <a:lnSpc>
                          <a:spcPct val="100000"/>
                        </a:lnSpc>
                        <a:spcBef>
                          <a:spcPts val="305"/>
                        </a:spcBef>
                      </a:pPr>
                      <a:r>
                        <a:rPr sz="2400" b="1" spc="-5" dirty="0">
                          <a:latin typeface="Segoe UI"/>
                          <a:cs typeface="Segoe UI"/>
                        </a:rPr>
                        <a:t>Moderate</a:t>
                      </a:r>
                      <a:endParaRPr sz="2400">
                        <a:latin typeface="Segoe UI"/>
                        <a:cs typeface="Segoe UI"/>
                      </a:endParaRPr>
                    </a:p>
                    <a:p>
                      <a:pPr marL="80010">
                        <a:lnSpc>
                          <a:spcPct val="100000"/>
                        </a:lnSpc>
                      </a:pPr>
                      <a:r>
                        <a:rPr sz="2400" b="1" spc="-5" dirty="0">
                          <a:latin typeface="Arial"/>
                          <a:cs typeface="Arial"/>
                        </a:rPr>
                        <a:t>21 </a:t>
                      </a:r>
                      <a:r>
                        <a:rPr sz="2400" b="1" dirty="0">
                          <a:latin typeface="Arial"/>
                          <a:cs typeface="Arial"/>
                        </a:rPr>
                        <a:t>-</a:t>
                      </a:r>
                      <a:r>
                        <a:rPr sz="2400" b="1" spc="-15" dirty="0">
                          <a:latin typeface="Arial"/>
                          <a:cs typeface="Arial"/>
                        </a:rPr>
                        <a:t> </a:t>
                      </a:r>
                      <a:r>
                        <a:rPr sz="2400" b="1" spc="-5" dirty="0">
                          <a:latin typeface="Arial"/>
                          <a:cs typeface="Arial"/>
                        </a:rPr>
                        <a:t>40%</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00"/>
                    </a:solidFill>
                  </a:tcPr>
                </a:tc>
                <a:tc>
                  <a:txBody>
                    <a:bodyPr/>
                    <a:lstStyle/>
                    <a:p>
                      <a:pPr marL="80010" marR="3375660" algn="just">
                        <a:lnSpc>
                          <a:spcPct val="100000"/>
                        </a:lnSpc>
                        <a:spcBef>
                          <a:spcPts val="305"/>
                        </a:spcBef>
                      </a:pPr>
                      <a:r>
                        <a:rPr sz="2400" b="1" spc="-5" dirty="0">
                          <a:latin typeface="Segoe UI"/>
                          <a:cs typeface="Segoe UI"/>
                        </a:rPr>
                        <a:t>Confusion, </a:t>
                      </a:r>
                      <a:r>
                        <a:rPr sz="2400" b="1" spc="-15" dirty="0">
                          <a:latin typeface="Segoe UI"/>
                          <a:cs typeface="Segoe UI"/>
                        </a:rPr>
                        <a:t>Syncope  </a:t>
                      </a:r>
                      <a:r>
                        <a:rPr sz="2400" b="1" spc="-5" dirty="0">
                          <a:latin typeface="Segoe UI"/>
                          <a:cs typeface="Segoe UI"/>
                        </a:rPr>
                        <a:t>Chest pain,</a:t>
                      </a:r>
                      <a:r>
                        <a:rPr sz="2400" b="1" spc="-85" dirty="0">
                          <a:latin typeface="Segoe UI"/>
                          <a:cs typeface="Segoe UI"/>
                        </a:rPr>
                        <a:t> </a:t>
                      </a:r>
                      <a:r>
                        <a:rPr sz="2400" b="1" spc="-5" dirty="0">
                          <a:latin typeface="Segoe UI"/>
                          <a:cs typeface="Segoe UI"/>
                        </a:rPr>
                        <a:t>Dyspnea  </a:t>
                      </a:r>
                      <a:r>
                        <a:rPr sz="2400" b="1" spc="-10" dirty="0">
                          <a:latin typeface="Segoe UI"/>
                          <a:cs typeface="Segoe UI"/>
                        </a:rPr>
                        <a:t>Weakness</a:t>
                      </a:r>
                      <a:endParaRPr sz="2400">
                        <a:latin typeface="Segoe UI"/>
                        <a:cs typeface="Segoe UI"/>
                      </a:endParaRPr>
                    </a:p>
                    <a:p>
                      <a:pPr marL="80010">
                        <a:lnSpc>
                          <a:spcPct val="100000"/>
                        </a:lnSpc>
                      </a:pPr>
                      <a:r>
                        <a:rPr sz="2400" b="1" spc="-20" dirty="0">
                          <a:latin typeface="Segoe UI"/>
                          <a:cs typeface="Segoe UI"/>
                        </a:rPr>
                        <a:t>Tachycardia,</a:t>
                      </a:r>
                      <a:r>
                        <a:rPr sz="2400" b="1" spc="-35" dirty="0">
                          <a:latin typeface="Segoe UI"/>
                          <a:cs typeface="Segoe UI"/>
                        </a:rPr>
                        <a:t> </a:t>
                      </a:r>
                      <a:r>
                        <a:rPr sz="2400" b="1" spc="-30" dirty="0">
                          <a:latin typeface="Segoe UI"/>
                          <a:cs typeface="Segoe UI"/>
                        </a:rPr>
                        <a:t>Tachypnea</a:t>
                      </a:r>
                      <a:endParaRPr sz="2400">
                        <a:latin typeface="Segoe UI"/>
                        <a:cs typeface="Segoe UI"/>
                      </a:endParaRPr>
                    </a:p>
                    <a:p>
                      <a:pPr marL="80010">
                        <a:lnSpc>
                          <a:spcPct val="100000"/>
                        </a:lnSpc>
                      </a:pPr>
                      <a:r>
                        <a:rPr sz="2400" b="1" spc="-5" dirty="0">
                          <a:latin typeface="Segoe UI"/>
                          <a:cs typeface="Segoe UI"/>
                        </a:rPr>
                        <a:t>Rhabdomyolysis</a:t>
                      </a:r>
                      <a:endParaRPr sz="2400">
                        <a:latin typeface="Segoe UI"/>
                        <a:cs typeface="Segoe U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00"/>
                    </a:solidFill>
                  </a:tcPr>
                </a:tc>
              </a:tr>
              <a:tr h="2286000">
                <a:tc>
                  <a:txBody>
                    <a:bodyPr/>
                    <a:lstStyle/>
                    <a:p>
                      <a:pPr marL="80010">
                        <a:lnSpc>
                          <a:spcPct val="100000"/>
                        </a:lnSpc>
                        <a:spcBef>
                          <a:spcPts val="305"/>
                        </a:spcBef>
                      </a:pPr>
                      <a:r>
                        <a:rPr sz="2400" b="1" spc="-10" dirty="0">
                          <a:latin typeface="Segoe UI"/>
                          <a:cs typeface="Segoe UI"/>
                        </a:rPr>
                        <a:t>Severe</a:t>
                      </a:r>
                      <a:endParaRPr sz="2400">
                        <a:latin typeface="Segoe UI"/>
                        <a:cs typeface="Segoe UI"/>
                      </a:endParaRPr>
                    </a:p>
                    <a:p>
                      <a:pPr marL="80010">
                        <a:lnSpc>
                          <a:spcPct val="100000"/>
                        </a:lnSpc>
                      </a:pPr>
                      <a:r>
                        <a:rPr sz="2400" b="1" spc="-5" dirty="0">
                          <a:latin typeface="Arial"/>
                          <a:cs typeface="Arial"/>
                        </a:rPr>
                        <a:t>41 </a:t>
                      </a:r>
                      <a:r>
                        <a:rPr sz="2400" b="1" dirty="0">
                          <a:latin typeface="Arial"/>
                          <a:cs typeface="Arial"/>
                        </a:rPr>
                        <a:t>-</a:t>
                      </a:r>
                      <a:r>
                        <a:rPr sz="2400" b="1" spc="-15" dirty="0">
                          <a:latin typeface="Arial"/>
                          <a:cs typeface="Arial"/>
                        </a:rPr>
                        <a:t> </a:t>
                      </a:r>
                      <a:r>
                        <a:rPr sz="2400" b="1" spc="-5" dirty="0">
                          <a:latin typeface="Arial"/>
                          <a:cs typeface="Arial"/>
                        </a:rPr>
                        <a:t>59%</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solidFill>
                      <a:srgbClr val="FF0000"/>
                    </a:solidFill>
                  </a:tcPr>
                </a:tc>
                <a:tc>
                  <a:txBody>
                    <a:bodyPr/>
                    <a:lstStyle/>
                    <a:p>
                      <a:pPr marL="80010" marR="2440940">
                        <a:lnSpc>
                          <a:spcPct val="100000"/>
                        </a:lnSpc>
                        <a:spcBef>
                          <a:spcPts val="305"/>
                        </a:spcBef>
                      </a:pPr>
                      <a:r>
                        <a:rPr sz="2400" b="1" spc="-10" dirty="0">
                          <a:latin typeface="Segoe UI"/>
                          <a:cs typeface="Segoe UI"/>
                        </a:rPr>
                        <a:t>Palpitations, </a:t>
                      </a:r>
                      <a:r>
                        <a:rPr sz="2400" b="1" spc="-5" dirty="0">
                          <a:latin typeface="Segoe UI"/>
                          <a:cs typeface="Segoe UI"/>
                        </a:rPr>
                        <a:t>Dysrhythmias  Hypotension</a:t>
                      </a:r>
                      <a:endParaRPr sz="2400">
                        <a:latin typeface="Segoe UI"/>
                        <a:cs typeface="Segoe UI"/>
                      </a:endParaRPr>
                    </a:p>
                    <a:p>
                      <a:pPr marL="80010">
                        <a:lnSpc>
                          <a:spcPct val="100000"/>
                        </a:lnSpc>
                      </a:pPr>
                      <a:r>
                        <a:rPr sz="2400" b="1" spc="-10" dirty="0">
                          <a:latin typeface="Segoe UI"/>
                          <a:cs typeface="Segoe UI"/>
                        </a:rPr>
                        <a:t>Myocardial </a:t>
                      </a:r>
                      <a:r>
                        <a:rPr sz="2400" b="1" spc="-5" dirty="0">
                          <a:latin typeface="Segoe UI"/>
                          <a:cs typeface="Segoe UI"/>
                        </a:rPr>
                        <a:t>ischemia, Cardiac</a:t>
                      </a:r>
                      <a:r>
                        <a:rPr sz="2400" b="1" spc="-30" dirty="0">
                          <a:latin typeface="Segoe UI"/>
                          <a:cs typeface="Segoe UI"/>
                        </a:rPr>
                        <a:t> </a:t>
                      </a:r>
                      <a:r>
                        <a:rPr sz="2400" b="1" spc="-5" dirty="0">
                          <a:latin typeface="Segoe UI"/>
                          <a:cs typeface="Segoe UI"/>
                        </a:rPr>
                        <a:t>arrest</a:t>
                      </a:r>
                      <a:endParaRPr sz="2400">
                        <a:latin typeface="Segoe UI"/>
                        <a:cs typeface="Segoe UI"/>
                      </a:endParaRPr>
                    </a:p>
                    <a:p>
                      <a:pPr marL="80010">
                        <a:lnSpc>
                          <a:spcPct val="100000"/>
                        </a:lnSpc>
                        <a:spcBef>
                          <a:spcPts val="5"/>
                        </a:spcBef>
                      </a:pPr>
                      <a:r>
                        <a:rPr sz="2400" b="1" dirty="0">
                          <a:latin typeface="Segoe UI"/>
                          <a:cs typeface="Segoe UI"/>
                        </a:rPr>
                        <a:t>Respiratory</a:t>
                      </a:r>
                      <a:r>
                        <a:rPr sz="2400" b="1" spc="-15" dirty="0">
                          <a:latin typeface="Segoe UI"/>
                          <a:cs typeface="Segoe UI"/>
                        </a:rPr>
                        <a:t> </a:t>
                      </a:r>
                      <a:r>
                        <a:rPr sz="2400" b="1" spc="-10" dirty="0">
                          <a:latin typeface="Segoe UI"/>
                          <a:cs typeface="Segoe UI"/>
                        </a:rPr>
                        <a:t>arrest</a:t>
                      </a:r>
                      <a:endParaRPr sz="2400">
                        <a:latin typeface="Segoe UI"/>
                        <a:cs typeface="Segoe UI"/>
                      </a:endParaRPr>
                    </a:p>
                    <a:p>
                      <a:pPr marL="80010" marR="1291590">
                        <a:lnSpc>
                          <a:spcPct val="100000"/>
                        </a:lnSpc>
                      </a:pPr>
                      <a:r>
                        <a:rPr sz="2400" b="1" spc="-5" dirty="0">
                          <a:latin typeface="Segoe UI"/>
                          <a:cs typeface="Segoe UI"/>
                        </a:rPr>
                        <a:t>Noncardiogenic </a:t>
                      </a:r>
                      <a:r>
                        <a:rPr sz="2400" b="1" spc="5" dirty="0">
                          <a:latin typeface="Segoe UI"/>
                          <a:cs typeface="Segoe UI"/>
                        </a:rPr>
                        <a:t>pulmonary</a:t>
                      </a:r>
                      <a:r>
                        <a:rPr sz="2400" b="1" spc="-105" dirty="0">
                          <a:latin typeface="Segoe UI"/>
                          <a:cs typeface="Segoe UI"/>
                        </a:rPr>
                        <a:t> </a:t>
                      </a:r>
                      <a:r>
                        <a:rPr sz="2400" b="1" dirty="0">
                          <a:latin typeface="Segoe UI"/>
                          <a:cs typeface="Segoe UI"/>
                        </a:rPr>
                        <a:t>edema  </a:t>
                      </a:r>
                      <a:r>
                        <a:rPr sz="2400" b="1" spc="-5" dirty="0">
                          <a:latin typeface="Segoe UI"/>
                          <a:cs typeface="Segoe UI"/>
                        </a:rPr>
                        <a:t>Seizures,</a:t>
                      </a:r>
                      <a:r>
                        <a:rPr sz="2400" b="1" spc="-15" dirty="0">
                          <a:latin typeface="Segoe UI"/>
                          <a:cs typeface="Segoe UI"/>
                        </a:rPr>
                        <a:t> </a:t>
                      </a:r>
                      <a:r>
                        <a:rPr sz="2400" b="1" spc="-5" dirty="0">
                          <a:latin typeface="Segoe UI"/>
                          <a:cs typeface="Segoe UI"/>
                        </a:rPr>
                        <a:t>Coma</a:t>
                      </a:r>
                      <a:endParaRPr sz="2400">
                        <a:latin typeface="Segoe UI"/>
                        <a:cs typeface="Segoe U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solidFill>
                      <a:srgbClr val="FF0000"/>
                    </a:solidFill>
                  </a:tcPr>
                </a:tc>
              </a:tr>
              <a:tr h="511479">
                <a:tc>
                  <a:txBody>
                    <a:bodyPr/>
                    <a:lstStyle/>
                    <a:p>
                      <a:pPr marL="80010">
                        <a:lnSpc>
                          <a:spcPct val="100000"/>
                        </a:lnSpc>
                        <a:spcBef>
                          <a:spcPts val="309"/>
                        </a:spcBef>
                      </a:pPr>
                      <a:r>
                        <a:rPr sz="2400" b="1" spc="-100" dirty="0">
                          <a:solidFill>
                            <a:srgbClr val="FFFFFF"/>
                          </a:solidFill>
                          <a:latin typeface="Segoe UI"/>
                          <a:cs typeface="Segoe UI"/>
                        </a:rPr>
                        <a:t>FATAL</a:t>
                      </a:r>
                      <a:r>
                        <a:rPr sz="2400" b="1" spc="-10" dirty="0">
                          <a:solidFill>
                            <a:srgbClr val="FFFFFF"/>
                          </a:solidFill>
                          <a:latin typeface="Segoe UI"/>
                          <a:cs typeface="Segoe UI"/>
                        </a:rPr>
                        <a:t> </a:t>
                      </a:r>
                      <a:r>
                        <a:rPr sz="2400" b="1" spc="-5" dirty="0">
                          <a:solidFill>
                            <a:srgbClr val="FFFFFF"/>
                          </a:solidFill>
                          <a:latin typeface="Segoe UI"/>
                          <a:cs typeface="Segoe UI"/>
                        </a:rPr>
                        <a:t>&gt;60%</a:t>
                      </a:r>
                      <a:endParaRPr sz="2400">
                        <a:latin typeface="Segoe UI"/>
                        <a:cs typeface="Segoe UI"/>
                      </a:endParaRPr>
                    </a:p>
                  </a:txBody>
                  <a:tcPr marL="0" marR="0" marT="39369" marB="0">
                    <a:lnL w="12700">
                      <a:solidFill>
                        <a:srgbClr val="FFFFFF"/>
                      </a:solidFill>
                      <a:prstDash val="solid"/>
                    </a:lnL>
                    <a:lnR w="12700">
                      <a:solidFill>
                        <a:srgbClr val="FFFFFF"/>
                      </a:solidFill>
                      <a:prstDash val="solid"/>
                    </a:lnR>
                    <a:lnB w="12700">
                      <a:solidFill>
                        <a:srgbClr val="FFFFFF"/>
                      </a:solidFill>
                      <a:prstDash val="solid"/>
                    </a:lnB>
                    <a:solidFill>
                      <a:srgbClr val="000000"/>
                    </a:solidFill>
                  </a:tcPr>
                </a:tc>
                <a:tc>
                  <a:txBody>
                    <a:bodyPr/>
                    <a:lstStyle/>
                    <a:p>
                      <a:pPr marL="80010">
                        <a:lnSpc>
                          <a:spcPct val="100000"/>
                        </a:lnSpc>
                        <a:spcBef>
                          <a:spcPts val="309"/>
                        </a:spcBef>
                      </a:pPr>
                      <a:r>
                        <a:rPr sz="2400" b="1" spc="-10" dirty="0">
                          <a:solidFill>
                            <a:srgbClr val="FFFFFF"/>
                          </a:solidFill>
                          <a:latin typeface="Segoe UI"/>
                          <a:cs typeface="Segoe UI"/>
                        </a:rPr>
                        <a:t>Death</a:t>
                      </a:r>
                      <a:endParaRPr sz="2400">
                        <a:latin typeface="Segoe UI"/>
                        <a:cs typeface="Segoe UI"/>
                      </a:endParaRPr>
                    </a:p>
                  </a:txBody>
                  <a:tcPr marL="0" marR="0" marT="39369" marB="0">
                    <a:lnL w="12700">
                      <a:solidFill>
                        <a:srgbClr val="FFFFFF"/>
                      </a:solidFill>
                      <a:prstDash val="solid"/>
                    </a:lnL>
                    <a:lnR w="12700">
                      <a:solidFill>
                        <a:srgbClr val="FFFFFF"/>
                      </a:solidFill>
                      <a:prstDash val="solid"/>
                    </a:lnR>
                    <a:lnB w="12700">
                      <a:solidFill>
                        <a:srgbClr val="FFFFFF"/>
                      </a:solidFill>
                      <a:prstDash val="solid"/>
                    </a:lnB>
                    <a:solidFill>
                      <a:srgbClr val="000000"/>
                    </a:solidFill>
                  </a:tcPr>
                </a:tc>
              </a:tr>
            </a:tbl>
          </a:graphicData>
        </a:graphic>
      </p:graphicFrame>
      <p:sp>
        <p:nvSpPr>
          <p:cNvPr id="5" name="object 5"/>
          <p:cNvSpPr txBox="1">
            <a:spLocks noGrp="1"/>
          </p:cNvSpPr>
          <p:nvPr>
            <p:ph type="title"/>
          </p:nvPr>
        </p:nvSpPr>
        <p:spPr>
          <a:xfrm>
            <a:off x="1889397" y="-69928"/>
            <a:ext cx="7035800" cy="690574"/>
          </a:xfrm>
          <a:prstGeom prst="rect">
            <a:avLst/>
          </a:prstGeom>
        </p:spPr>
        <p:txBody>
          <a:bodyPr vert="horz" wrap="square" lIns="0" tIns="13335" rIns="0" bIns="0" rtlCol="0" anchor="ctr">
            <a:spAutoFit/>
          </a:bodyPr>
          <a:lstStyle/>
          <a:p>
            <a:pPr marL="12700">
              <a:lnSpc>
                <a:spcPct val="100000"/>
              </a:lnSpc>
              <a:spcBef>
                <a:spcPts val="105"/>
              </a:spcBef>
            </a:pPr>
            <a:r>
              <a:rPr sz="4400" dirty="0">
                <a:solidFill>
                  <a:srgbClr val="885D1D"/>
                </a:solidFill>
                <a:latin typeface="Book Antiqua"/>
                <a:cs typeface="Book Antiqua"/>
              </a:rPr>
              <a:t>Clinical </a:t>
            </a:r>
            <a:r>
              <a:rPr sz="4400" dirty="0" smtClean="0">
                <a:solidFill>
                  <a:srgbClr val="885D1D"/>
                </a:solidFill>
                <a:latin typeface="Book Antiqua"/>
                <a:cs typeface="Book Antiqua"/>
              </a:rPr>
              <a:t>severity</a:t>
            </a:r>
            <a:endParaRPr sz="3200" dirty="0">
              <a:latin typeface="Book Antiqua"/>
              <a:cs typeface="Book Antiqua"/>
            </a:endParaRPr>
          </a:p>
        </p:txBody>
      </p:sp>
    </p:spTree>
    <p:extLst>
      <p:ext uri="{BB962C8B-B14F-4D97-AF65-F5344CB8AC3E}">
        <p14:creationId xmlns:p14="http://schemas.microsoft.com/office/powerpoint/2010/main" val="3258533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84" y="1010032"/>
            <a:ext cx="8610600" cy="1293028"/>
          </a:xfrm>
        </p:spPr>
        <p:txBody>
          <a:bodyPr/>
          <a:lstStyle/>
          <a:p>
            <a:pPr algn="l"/>
            <a:r>
              <a:rPr lang="en-US" b="1" dirty="0"/>
              <a:t>DIAGNOSIS</a:t>
            </a:r>
            <a:endParaRPr lang="en-US" dirty="0"/>
          </a:p>
        </p:txBody>
      </p:sp>
      <p:sp>
        <p:nvSpPr>
          <p:cNvPr id="3" name="Content Placeholder 2"/>
          <p:cNvSpPr>
            <a:spLocks noGrp="1"/>
          </p:cNvSpPr>
          <p:nvPr>
            <p:ph idx="1"/>
          </p:nvPr>
        </p:nvSpPr>
        <p:spPr/>
        <p:txBody>
          <a:bodyPr/>
          <a:lstStyle/>
          <a:p>
            <a:r>
              <a:rPr lang="en-US" dirty="0"/>
              <a:t>Ideally, all three criteria should be present to confirm acute poisoning, but symptoms vary widely and the history of exposure is not always evident. </a:t>
            </a:r>
          </a:p>
          <a:p>
            <a:r>
              <a:rPr lang="en-US" dirty="0">
                <a:solidFill>
                  <a:schemeClr val="accent1"/>
                </a:solidFill>
              </a:rPr>
              <a:t>Any symptoms of CO poisoning </a:t>
            </a:r>
            <a:endParaRPr lang="en-US" dirty="0" smtClean="0">
              <a:solidFill>
                <a:schemeClr val="accent1"/>
              </a:solidFill>
            </a:endParaRPr>
          </a:p>
          <a:p>
            <a:r>
              <a:rPr lang="en-US" dirty="0" smtClean="0">
                <a:solidFill>
                  <a:schemeClr val="accent1"/>
                </a:solidFill>
              </a:rPr>
              <a:t>Exposure </a:t>
            </a:r>
            <a:r>
              <a:rPr lang="en-US" dirty="0">
                <a:solidFill>
                  <a:schemeClr val="accent1"/>
                </a:solidFill>
              </a:rPr>
              <a:t>to CO source  </a:t>
            </a:r>
          </a:p>
          <a:p>
            <a:r>
              <a:rPr lang="en-US" b="1" dirty="0">
                <a:solidFill>
                  <a:schemeClr val="accent1"/>
                </a:solidFill>
              </a:rPr>
              <a:t>Abnormal COHb level on venous/arterial CO oximetry</a:t>
            </a:r>
            <a:endParaRPr lang="en-US" dirty="0">
              <a:solidFill>
                <a:schemeClr val="accent1"/>
              </a:solidFill>
            </a:endParaRPr>
          </a:p>
          <a:p>
            <a:pPr lvl="1"/>
            <a:r>
              <a:rPr lang="en-US" dirty="0"/>
              <a:t>&gt; 3–4% in nonsmokers</a:t>
            </a:r>
          </a:p>
          <a:p>
            <a:pPr lvl="1"/>
            <a:r>
              <a:rPr lang="en-US" dirty="0"/>
              <a:t>&gt; 10–15% in smokers</a:t>
            </a:r>
          </a:p>
          <a:p>
            <a:r>
              <a:rPr lang="en-US" dirty="0">
                <a:solidFill>
                  <a:srgbClr val="FFFF00"/>
                </a:solidFill>
              </a:rPr>
              <a:t>Start 100% oxygen </a:t>
            </a:r>
            <a:r>
              <a:rPr lang="en-US" b="1" dirty="0">
                <a:solidFill>
                  <a:srgbClr val="FFFF00"/>
                </a:solidFill>
              </a:rPr>
              <a:t>immediately</a:t>
            </a:r>
            <a:r>
              <a:rPr lang="en-US" dirty="0">
                <a:solidFill>
                  <a:srgbClr val="FFFF00"/>
                </a:solidFill>
              </a:rPr>
              <a:t> if clinical suspicion for CO poisoning is high! Diagnostic workup should not delay oxygen administration (see treatment</a:t>
            </a:r>
            <a:r>
              <a:rPr lang="en-US" dirty="0"/>
              <a:t>).</a:t>
            </a:r>
          </a:p>
        </p:txBody>
      </p:sp>
    </p:spTree>
    <p:extLst>
      <p:ext uri="{BB962C8B-B14F-4D97-AF65-F5344CB8AC3E}">
        <p14:creationId xmlns:p14="http://schemas.microsoft.com/office/powerpoint/2010/main" val="3801938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82988"/>
            <a:ext cx="8610600" cy="1293028"/>
          </a:xfrm>
        </p:spPr>
        <p:txBody>
          <a:bodyPr/>
          <a:lstStyle/>
          <a:p>
            <a:pPr algn="l"/>
            <a:r>
              <a:rPr lang="en-US" b="1" dirty="0"/>
              <a:t>Laboratory studies</a:t>
            </a:r>
            <a:br>
              <a:rPr lang="en-US" b="1" dirty="0"/>
            </a:br>
            <a:endParaRPr lang="en-US" dirty="0"/>
          </a:p>
        </p:txBody>
      </p:sp>
      <p:sp>
        <p:nvSpPr>
          <p:cNvPr id="3" name="Content Placeholder 2"/>
          <p:cNvSpPr>
            <a:spLocks noGrp="1"/>
          </p:cNvSpPr>
          <p:nvPr>
            <p:ph idx="1"/>
          </p:nvPr>
        </p:nvSpPr>
        <p:spPr/>
        <p:txBody>
          <a:bodyPr/>
          <a:lstStyle/>
          <a:p>
            <a:r>
              <a:rPr lang="en-US" dirty="0"/>
              <a:t>Blood gas (venous or </a:t>
            </a:r>
            <a:r>
              <a:rPr lang="en-US" dirty="0" smtClean="0"/>
              <a:t>arteria)</a:t>
            </a:r>
          </a:p>
          <a:p>
            <a:r>
              <a:rPr lang="en-US" b="1" dirty="0" smtClean="0">
                <a:solidFill>
                  <a:srgbClr val="FFFF00"/>
                </a:solidFill>
              </a:rPr>
              <a:t>CO </a:t>
            </a:r>
            <a:r>
              <a:rPr lang="en-US" b="1" dirty="0">
                <a:solidFill>
                  <a:srgbClr val="FFFF00"/>
                </a:solidFill>
              </a:rPr>
              <a:t>oximetry</a:t>
            </a:r>
            <a:r>
              <a:rPr lang="en-US" dirty="0"/>
              <a:t> with </a:t>
            </a:r>
            <a:r>
              <a:rPr lang="en-US" dirty="0" smtClean="0"/>
              <a:t>spectrophotometry</a:t>
            </a:r>
            <a:endParaRPr lang="en-US" dirty="0"/>
          </a:p>
          <a:p>
            <a:pPr lvl="1"/>
            <a:r>
              <a:rPr lang="en-US" dirty="0"/>
              <a:t>Gold standard for diagnosis</a:t>
            </a:r>
          </a:p>
          <a:p>
            <a:pPr lvl="1"/>
            <a:r>
              <a:rPr lang="en-US" dirty="0"/>
              <a:t>The COHb level is used to guide therapeutic decisions. </a:t>
            </a:r>
          </a:p>
          <a:p>
            <a:r>
              <a:rPr lang="en-US" dirty="0" smtClean="0">
                <a:solidFill>
                  <a:srgbClr val="FFFF00"/>
                </a:solidFill>
              </a:rPr>
              <a:t>PaO</a:t>
            </a:r>
            <a:r>
              <a:rPr lang="en-US" baseline="-25000" dirty="0" smtClean="0">
                <a:solidFill>
                  <a:srgbClr val="FFFF00"/>
                </a:solidFill>
              </a:rPr>
              <a:t>2</a:t>
            </a:r>
            <a:r>
              <a:rPr lang="en-US" dirty="0"/>
              <a:t>: usually appears normal </a:t>
            </a:r>
          </a:p>
          <a:p>
            <a:r>
              <a:rPr lang="en-US" dirty="0">
                <a:solidFill>
                  <a:srgbClr val="FFFF00"/>
                </a:solidFill>
              </a:rPr>
              <a:t>pH</a:t>
            </a:r>
            <a:r>
              <a:rPr lang="en-US" dirty="0"/>
              <a:t>: Tissue </a:t>
            </a:r>
            <a:r>
              <a:rPr lang="en-US" dirty="0">
                <a:solidFill>
                  <a:srgbClr val="FFFF00"/>
                </a:solidFill>
              </a:rPr>
              <a:t>hypoxia</a:t>
            </a:r>
            <a:r>
              <a:rPr lang="en-US" dirty="0"/>
              <a:t> may lead to </a:t>
            </a:r>
            <a:r>
              <a:rPr lang="en-US" dirty="0">
                <a:solidFill>
                  <a:srgbClr val="FFFF00"/>
                </a:solidFill>
              </a:rPr>
              <a:t>high anion-gap metabolic acidosis</a:t>
            </a:r>
            <a:r>
              <a:rPr lang="en-US" dirty="0"/>
              <a: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530" y="377238"/>
            <a:ext cx="3533499" cy="3634643"/>
          </a:xfrm>
          <a:prstGeom prst="rect">
            <a:avLst/>
          </a:prstGeom>
        </p:spPr>
      </p:pic>
    </p:spTree>
    <p:extLst>
      <p:ext uri="{BB962C8B-B14F-4D97-AF65-F5344CB8AC3E}">
        <p14:creationId xmlns:p14="http://schemas.microsoft.com/office/powerpoint/2010/main" val="2466365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1351227"/>
            <a:ext cx="8610600" cy="1293028"/>
          </a:xfrm>
        </p:spPr>
        <p:txBody>
          <a:bodyPr/>
          <a:lstStyle/>
          <a:p>
            <a:pPr algn="l"/>
            <a:r>
              <a:rPr lang="en-US" b="1" dirty="0"/>
              <a:t>Additional studies</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Screen </a:t>
            </a:r>
            <a:r>
              <a:rPr lang="en-US" dirty="0"/>
              <a:t>for affected organs and toxic </a:t>
            </a:r>
            <a:r>
              <a:rPr lang="en-US" dirty="0" err="1"/>
              <a:t>coingestions</a:t>
            </a:r>
            <a:r>
              <a:rPr lang="en-US" dirty="0"/>
              <a:t>.</a:t>
            </a:r>
          </a:p>
          <a:p>
            <a:r>
              <a:rPr lang="en-US" b="1" dirty="0">
                <a:solidFill>
                  <a:srgbClr val="FFFF00"/>
                </a:solidFill>
              </a:rPr>
              <a:t>Inhalation injury</a:t>
            </a:r>
            <a:r>
              <a:rPr lang="en-US" dirty="0"/>
              <a:t>: airway examination (e.g., direct laryngoscopy) </a:t>
            </a:r>
          </a:p>
          <a:p>
            <a:pPr marL="0" indent="0">
              <a:buNone/>
            </a:pPr>
            <a:r>
              <a:rPr lang="en-US" b="1" dirty="0" smtClean="0">
                <a:solidFill>
                  <a:srgbClr val="FFFF00"/>
                </a:solidFill>
              </a:rPr>
              <a:t>Cardiac </a:t>
            </a:r>
            <a:r>
              <a:rPr lang="en-US" b="1" dirty="0">
                <a:solidFill>
                  <a:srgbClr val="FFFF00"/>
                </a:solidFill>
              </a:rPr>
              <a:t>toxicity</a:t>
            </a:r>
            <a:r>
              <a:rPr lang="en-US" dirty="0">
                <a:solidFill>
                  <a:srgbClr val="FFFF00"/>
                </a:solidFill>
              </a:rPr>
              <a:t> </a:t>
            </a:r>
            <a:endParaRPr lang="en-US" dirty="0" smtClean="0">
              <a:solidFill>
                <a:srgbClr val="FFFF00"/>
              </a:solidFill>
            </a:endParaRPr>
          </a:p>
          <a:p>
            <a:r>
              <a:rPr lang="en-US" dirty="0" smtClean="0"/>
              <a:t>All </a:t>
            </a:r>
            <a:r>
              <a:rPr lang="en-US" dirty="0"/>
              <a:t>patients: ECG and cardiac monitor for 4–6 hours </a:t>
            </a:r>
          </a:p>
          <a:p>
            <a:pPr lvl="2"/>
            <a:r>
              <a:rPr lang="en-US" dirty="0">
                <a:solidFill>
                  <a:srgbClr val="FF0000"/>
                </a:solidFill>
              </a:rPr>
              <a:t>Findings</a:t>
            </a:r>
            <a:r>
              <a:rPr lang="en-US" dirty="0"/>
              <a:t> may include signs of myocardial ischemia and/or arrhythmias.</a:t>
            </a:r>
          </a:p>
          <a:p>
            <a:pPr lvl="1"/>
            <a:r>
              <a:rPr lang="en-US" dirty="0"/>
              <a:t>Select patients </a:t>
            </a:r>
            <a:r>
              <a:rPr lang="en-US" dirty="0" smtClean="0"/>
              <a:t>:</a:t>
            </a:r>
            <a:endParaRPr lang="en-US" dirty="0"/>
          </a:p>
          <a:p>
            <a:pPr lvl="1"/>
            <a:r>
              <a:rPr lang="en-US" dirty="0"/>
              <a:t> cardiac enzymes and echocardiography</a:t>
            </a:r>
          </a:p>
          <a:p>
            <a:pPr lvl="2"/>
            <a:r>
              <a:rPr lang="en-US" dirty="0"/>
              <a:t>Findings may include increased troponin and/or cardiac </a:t>
            </a:r>
            <a:r>
              <a:rPr lang="en-US" dirty="0" err="1"/>
              <a:t>hypomotility</a:t>
            </a:r>
            <a:r>
              <a:rPr lang="en-US" dirty="0" smtClean="0"/>
              <a:t>.</a:t>
            </a:r>
            <a:endParaRPr lang="en-US" dirty="0"/>
          </a:p>
        </p:txBody>
      </p:sp>
    </p:spTree>
    <p:extLst>
      <p:ext uri="{BB962C8B-B14F-4D97-AF65-F5344CB8AC3E}">
        <p14:creationId xmlns:p14="http://schemas.microsoft.com/office/powerpoint/2010/main" val="2823927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83" y="1539468"/>
            <a:ext cx="10820400" cy="4024125"/>
          </a:xfrm>
        </p:spPr>
        <p:txBody>
          <a:bodyPr/>
          <a:lstStyle/>
          <a:p>
            <a:r>
              <a:rPr lang="en-US" b="1" dirty="0">
                <a:solidFill>
                  <a:srgbClr val="FFFF00"/>
                </a:solidFill>
              </a:rPr>
              <a:t>Neurological toxicity</a:t>
            </a:r>
            <a:r>
              <a:rPr lang="en-US" dirty="0"/>
              <a:t>: CT/MRI brain </a:t>
            </a:r>
          </a:p>
          <a:p>
            <a:r>
              <a:rPr lang="en-US" dirty="0"/>
              <a:t> </a:t>
            </a:r>
            <a:r>
              <a:rPr lang="en-US" dirty="0" smtClean="0"/>
              <a:t>Indications</a:t>
            </a:r>
            <a:r>
              <a:rPr lang="en-US" dirty="0"/>
              <a:t> </a:t>
            </a:r>
            <a:r>
              <a:rPr lang="en-US" dirty="0" smtClean="0"/>
              <a:t>:</a:t>
            </a:r>
            <a:endParaRPr lang="en-US" dirty="0"/>
          </a:p>
          <a:p>
            <a:pPr lvl="1"/>
            <a:r>
              <a:rPr lang="en-US" dirty="0"/>
              <a:t>Symptomatic patients (e.g., altered mental status)</a:t>
            </a:r>
          </a:p>
          <a:p>
            <a:pPr lvl="1"/>
            <a:r>
              <a:rPr lang="en-US" dirty="0"/>
              <a:t>Unconscious patients</a:t>
            </a:r>
          </a:p>
          <a:p>
            <a:pPr lvl="1"/>
            <a:r>
              <a:rPr lang="en-US" dirty="0" smtClean="0"/>
              <a:t>Retinal </a:t>
            </a:r>
            <a:r>
              <a:rPr lang="en-US" dirty="0"/>
              <a:t>hemorrhage (good indicator of CNS toxicity)</a:t>
            </a:r>
          </a:p>
          <a:p>
            <a:r>
              <a:rPr lang="en-US" dirty="0">
                <a:solidFill>
                  <a:srgbClr val="FF0000"/>
                </a:solidFill>
              </a:rPr>
              <a:t>Findings</a:t>
            </a:r>
          </a:p>
          <a:p>
            <a:pPr lvl="1"/>
            <a:r>
              <a:rPr lang="en-US" dirty="0"/>
              <a:t>The globus pallidus is commonly affected (unspecific findings, usually bilateral </a:t>
            </a:r>
            <a:r>
              <a:rPr lang="en-US" dirty="0" smtClean="0"/>
              <a:t>).</a:t>
            </a:r>
            <a:endParaRPr lang="en-US" dirty="0"/>
          </a:p>
          <a:p>
            <a:pPr lvl="1"/>
            <a:r>
              <a:rPr lang="en-US" dirty="0"/>
              <a:t>White matter changes</a:t>
            </a:r>
          </a:p>
          <a:p>
            <a:pPr lvl="1"/>
            <a:r>
              <a:rPr lang="en-US" dirty="0"/>
              <a:t>Cerebral edema</a:t>
            </a:r>
          </a:p>
          <a:p>
            <a:endParaRPr lang="en-US" dirty="0"/>
          </a:p>
        </p:txBody>
      </p:sp>
    </p:spTree>
    <p:extLst>
      <p:ext uri="{BB962C8B-B14F-4D97-AF65-F5344CB8AC3E}">
        <p14:creationId xmlns:p14="http://schemas.microsoft.com/office/powerpoint/2010/main" val="203847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039" y="580129"/>
            <a:ext cx="8610600" cy="1293028"/>
          </a:xfrm>
        </p:spPr>
        <p:txBody>
          <a:bodyPr/>
          <a:lstStyle/>
          <a:p>
            <a:pPr algn="ctr"/>
            <a:r>
              <a:rPr lang="en-US" dirty="0" err="1" smtClean="0"/>
              <a:t>Mangment</a:t>
            </a:r>
            <a:r>
              <a:rPr lang="en-US" dirty="0" smtClean="0"/>
              <a:t> </a:t>
            </a:r>
            <a:endParaRPr lang="en-US" dirty="0"/>
          </a:p>
        </p:txBody>
      </p:sp>
      <p:sp>
        <p:nvSpPr>
          <p:cNvPr id="3" name="Content Placeholder 2"/>
          <p:cNvSpPr>
            <a:spLocks noGrp="1"/>
          </p:cNvSpPr>
          <p:nvPr>
            <p:ph idx="1"/>
          </p:nvPr>
        </p:nvSpPr>
        <p:spPr>
          <a:xfrm>
            <a:off x="343469" y="1873156"/>
            <a:ext cx="10820400" cy="4984843"/>
          </a:xfrm>
        </p:spPr>
        <p:txBody>
          <a:bodyPr>
            <a:normAutofit lnSpcReduction="10000"/>
          </a:bodyPr>
          <a:lstStyle/>
          <a:p>
            <a:r>
              <a:rPr lang="en-US" dirty="0"/>
              <a:t>Patients often arrive in critical condition or comatose, which requires an </a:t>
            </a:r>
            <a:r>
              <a:rPr lang="en-US" b="1" dirty="0">
                <a:solidFill>
                  <a:srgbClr val="7030A0"/>
                </a:solidFill>
              </a:rPr>
              <a:t>ABCDE</a:t>
            </a:r>
            <a:r>
              <a:rPr lang="en-US" dirty="0"/>
              <a:t> approach. Oxygen therapy is considered first-line treatment.</a:t>
            </a:r>
            <a:r>
              <a:rPr lang="en-US" dirty="0">
                <a:solidFill>
                  <a:srgbClr val="FF0000"/>
                </a:solidFill>
              </a:rPr>
              <a:t> </a:t>
            </a:r>
            <a:endParaRPr lang="en-US" dirty="0" smtClean="0">
              <a:solidFill>
                <a:srgbClr val="FF0000"/>
              </a:solidFill>
            </a:endParaRPr>
          </a:p>
          <a:p>
            <a:r>
              <a:rPr lang="en-US" b="1" dirty="0">
                <a:solidFill>
                  <a:srgbClr val="FF0000"/>
                </a:solidFill>
              </a:rPr>
              <a:t>Oxygen therapy</a:t>
            </a:r>
          </a:p>
          <a:p>
            <a:pPr marL="0" indent="0">
              <a:buNone/>
            </a:pPr>
            <a:r>
              <a:rPr lang="en-US" dirty="0"/>
              <a:t>Administer </a:t>
            </a:r>
            <a:r>
              <a:rPr lang="en-US" b="1" dirty="0"/>
              <a:t>100% oxygen</a:t>
            </a:r>
            <a:r>
              <a:rPr lang="en-US" dirty="0"/>
              <a:t> immediately via nonrebreather facemask. </a:t>
            </a:r>
            <a:endParaRPr lang="en-US" dirty="0" smtClean="0"/>
          </a:p>
          <a:p>
            <a:pPr marL="0" indent="0">
              <a:buNone/>
            </a:pPr>
            <a:r>
              <a:rPr lang="en-US" dirty="0"/>
              <a:t/>
            </a:r>
            <a:br>
              <a:rPr lang="en-US" dirty="0"/>
            </a:br>
            <a:r>
              <a:rPr lang="en-US" b="1" dirty="0">
                <a:solidFill>
                  <a:schemeClr val="accent1"/>
                </a:solidFill>
              </a:rPr>
              <a:t>Hyperbaric oxygen (</a:t>
            </a:r>
            <a:r>
              <a:rPr lang="en-US" b="1" dirty="0" smtClean="0">
                <a:solidFill>
                  <a:schemeClr val="accent1"/>
                </a:solidFill>
              </a:rPr>
              <a:t>HBOT) :</a:t>
            </a:r>
          </a:p>
          <a:p>
            <a:r>
              <a:rPr lang="en-US" dirty="0">
                <a:solidFill>
                  <a:srgbClr val="FFFF00"/>
                </a:solidFill>
              </a:rPr>
              <a:t>The following are considered </a:t>
            </a:r>
            <a:r>
              <a:rPr lang="en-US" b="1" dirty="0">
                <a:solidFill>
                  <a:srgbClr val="FFFF00"/>
                </a:solidFill>
              </a:rPr>
              <a:t>relative</a:t>
            </a:r>
            <a:r>
              <a:rPr lang="en-US" dirty="0">
                <a:solidFill>
                  <a:srgbClr val="FFFF00"/>
                </a:solidFill>
              </a:rPr>
              <a:t> indications</a:t>
            </a:r>
            <a:r>
              <a:rPr lang="en-US" dirty="0" smtClean="0"/>
              <a:t>: COHb</a:t>
            </a:r>
            <a:r>
              <a:rPr lang="en-US" dirty="0"/>
              <a:t> &gt; 25%</a:t>
            </a:r>
          </a:p>
          <a:p>
            <a:r>
              <a:rPr lang="en-US" dirty="0"/>
              <a:t>Pregnant women with a COHb &gt; </a:t>
            </a:r>
            <a:r>
              <a:rPr lang="en-US" dirty="0" smtClean="0"/>
              <a:t>20%</a:t>
            </a:r>
            <a:endParaRPr lang="en-US" dirty="0"/>
          </a:p>
          <a:p>
            <a:r>
              <a:rPr lang="en-US" dirty="0"/>
              <a:t>CO level &gt;25 </a:t>
            </a:r>
            <a:r>
              <a:rPr lang="en-US" dirty="0" smtClean="0"/>
              <a:t>percent</a:t>
            </a:r>
          </a:p>
          <a:p>
            <a:r>
              <a:rPr lang="en-US" dirty="0"/>
              <a:t>Neurological manifestations (e.g., confusion, loss of consciousness, seizures, focal neurological deficits</a:t>
            </a:r>
            <a:endParaRPr lang="en-US" dirty="0" smtClean="0"/>
          </a:p>
          <a:p>
            <a:r>
              <a:rPr lang="en-US" dirty="0" smtClean="0"/>
              <a:t>Severe</a:t>
            </a:r>
            <a:r>
              <a:rPr lang="en-US" dirty="0"/>
              <a:t> acidosis (pH &lt; 7.15)</a:t>
            </a:r>
          </a:p>
          <a:p>
            <a:r>
              <a:rPr lang="en-US" dirty="0" smtClean="0"/>
              <a:t>Evidence </a:t>
            </a:r>
            <a:r>
              <a:rPr lang="en-US" dirty="0"/>
              <a:t>of end-organ ischemia</a:t>
            </a:r>
            <a:endParaRPr lang="en-US" b="1" dirty="0" smtClean="0">
              <a:solidFill>
                <a:schemeClr val="accent1"/>
              </a:solidFill>
            </a:endParaRPr>
          </a:p>
          <a:p>
            <a:endParaRPr lang="en-US" dirty="0"/>
          </a:p>
        </p:txBody>
      </p:sp>
    </p:spTree>
    <p:extLst>
      <p:ext uri="{BB962C8B-B14F-4D97-AF65-F5344CB8AC3E}">
        <p14:creationId xmlns:p14="http://schemas.microsoft.com/office/powerpoint/2010/main" val="2893484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764373"/>
            <a:ext cx="11390086" cy="1293028"/>
          </a:xfrm>
        </p:spPr>
        <p:txBody>
          <a:bodyPr>
            <a:normAutofit/>
          </a:bodyPr>
          <a:lstStyle/>
          <a:p>
            <a:pPr algn="ctr"/>
            <a:r>
              <a:rPr lang="en-US" b="1" dirty="0"/>
              <a:t>Management of systemic involvement and supportive care </a:t>
            </a:r>
            <a:endParaRPr lang="en-US" dirty="0"/>
          </a:p>
        </p:txBody>
      </p:sp>
      <p:sp>
        <p:nvSpPr>
          <p:cNvPr id="3" name="Content Placeholder 2"/>
          <p:cNvSpPr>
            <a:spLocks noGrp="1"/>
          </p:cNvSpPr>
          <p:nvPr>
            <p:ph idx="1"/>
          </p:nvPr>
        </p:nvSpPr>
        <p:spPr/>
        <p:txBody>
          <a:bodyPr>
            <a:normAutofit/>
          </a:bodyPr>
          <a:lstStyle/>
          <a:p>
            <a:r>
              <a:rPr lang="en-US" dirty="0"/>
              <a:t>Secure airway: Consider early </a:t>
            </a:r>
            <a:r>
              <a:rPr lang="en-US" dirty="0">
                <a:solidFill>
                  <a:schemeClr val="accent1"/>
                </a:solidFill>
              </a:rPr>
              <a:t>intubation</a:t>
            </a:r>
            <a:r>
              <a:rPr lang="en-US" dirty="0"/>
              <a:t> in patients with </a:t>
            </a:r>
            <a:r>
              <a:rPr lang="en-US" dirty="0">
                <a:solidFill>
                  <a:schemeClr val="accent1"/>
                </a:solidFill>
              </a:rPr>
              <a:t>inhalation injury</a:t>
            </a:r>
            <a:r>
              <a:rPr lang="en-US" dirty="0"/>
              <a:t> or severely impaired mental status </a:t>
            </a:r>
          </a:p>
          <a:p>
            <a:r>
              <a:rPr lang="en-US" dirty="0" smtClean="0"/>
              <a:t>Evidence </a:t>
            </a:r>
            <a:r>
              <a:rPr lang="en-US" dirty="0"/>
              <a:t>of cardiac toxicity (e.g., </a:t>
            </a:r>
            <a:r>
              <a:rPr lang="en-US" dirty="0">
                <a:solidFill>
                  <a:schemeClr val="accent1"/>
                </a:solidFill>
              </a:rPr>
              <a:t>arrhythmias</a:t>
            </a:r>
            <a:r>
              <a:rPr lang="en-US" dirty="0"/>
              <a:t>, </a:t>
            </a:r>
            <a:r>
              <a:rPr lang="en-US" dirty="0">
                <a:solidFill>
                  <a:schemeClr val="accent1"/>
                </a:solidFill>
              </a:rPr>
              <a:t>ischemia</a:t>
            </a:r>
            <a:r>
              <a:rPr lang="en-US" dirty="0"/>
              <a:t>): urgent cardiology consult, continuous cardiac rhythm monitoring</a:t>
            </a:r>
          </a:p>
          <a:p>
            <a:r>
              <a:rPr lang="en-US" dirty="0">
                <a:solidFill>
                  <a:schemeClr val="accent1"/>
                </a:solidFill>
              </a:rPr>
              <a:t>Metabolic acidosis</a:t>
            </a:r>
            <a:r>
              <a:rPr lang="en-US" dirty="0"/>
              <a:t>: </a:t>
            </a:r>
            <a:endParaRPr lang="en-US" dirty="0" smtClean="0"/>
          </a:p>
          <a:p>
            <a:r>
              <a:rPr lang="en-US" dirty="0" smtClean="0"/>
              <a:t>Improve</a:t>
            </a:r>
            <a:r>
              <a:rPr lang="en-US" dirty="0"/>
              <a:t> perfusion (e.g., fluids, oxygen).</a:t>
            </a:r>
          </a:p>
          <a:p>
            <a:r>
              <a:rPr lang="en-US" dirty="0" smtClean="0"/>
              <a:t>Suspicion </a:t>
            </a:r>
            <a:r>
              <a:rPr lang="en-US" dirty="0"/>
              <a:t>of concomitant </a:t>
            </a:r>
            <a:r>
              <a:rPr lang="en-US" dirty="0">
                <a:solidFill>
                  <a:schemeClr val="accent1"/>
                </a:solidFill>
              </a:rPr>
              <a:t>cyanide </a:t>
            </a:r>
            <a:r>
              <a:rPr lang="en-US" dirty="0" smtClean="0">
                <a:solidFill>
                  <a:schemeClr val="accent1"/>
                </a:solidFill>
              </a:rPr>
              <a:t>poisoning</a:t>
            </a:r>
          </a:p>
          <a:p>
            <a:r>
              <a:rPr lang="en-US" dirty="0" smtClean="0"/>
              <a:t>Suspicion </a:t>
            </a:r>
            <a:r>
              <a:rPr lang="en-US" dirty="0"/>
              <a:t>of </a:t>
            </a:r>
            <a:r>
              <a:rPr lang="en-US" dirty="0">
                <a:solidFill>
                  <a:schemeClr val="accent1"/>
                </a:solidFill>
              </a:rPr>
              <a:t>intentional poisoning</a:t>
            </a:r>
          </a:p>
          <a:p>
            <a:pPr lvl="1"/>
            <a:r>
              <a:rPr lang="en-US" dirty="0"/>
              <a:t>Evaluate for suicidal ideation </a:t>
            </a:r>
          </a:p>
          <a:p>
            <a:pPr lvl="1"/>
            <a:r>
              <a:rPr lang="en-US" dirty="0"/>
              <a:t>Obtain a psychiatric consultation and consider involuntary psychiatric hold. </a:t>
            </a:r>
          </a:p>
          <a:p>
            <a:endParaRPr lang="en-US" dirty="0"/>
          </a:p>
        </p:txBody>
      </p:sp>
    </p:spTree>
    <p:extLst>
      <p:ext uri="{BB962C8B-B14F-4D97-AF65-F5344CB8AC3E}">
        <p14:creationId xmlns:p14="http://schemas.microsoft.com/office/powerpoint/2010/main" val="1697856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3371" y="595086"/>
            <a:ext cx="9250653" cy="5979885"/>
          </a:xfrm>
        </p:spPr>
      </p:pic>
    </p:spTree>
    <p:extLst>
      <p:ext uri="{BB962C8B-B14F-4D97-AF65-F5344CB8AC3E}">
        <p14:creationId xmlns:p14="http://schemas.microsoft.com/office/powerpoint/2010/main" val="3712295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1730000" y="261967"/>
            <a:ext cx="10204800" cy="1109200"/>
          </a:xfrm>
          <a:prstGeom prst="rect">
            <a:avLst/>
          </a:prstGeom>
          <a:noFill/>
          <a:ln>
            <a:noFill/>
          </a:ln>
        </p:spPr>
        <p:txBody>
          <a:bodyPr spcFirstLastPara="1" vert="horz" wrap="square" lIns="121900" tIns="121900" rIns="121900" bIns="121900" rtlCol="0" anchor="t" anchorCtr="0">
            <a:normAutofit/>
          </a:bodyPr>
          <a:lstStyle/>
          <a:p>
            <a:r>
              <a:rPr lang="en-GB" b="1"/>
              <a:t>Risk factors</a:t>
            </a:r>
            <a:endParaRPr b="1"/>
          </a:p>
        </p:txBody>
      </p:sp>
      <p:sp>
        <p:nvSpPr>
          <p:cNvPr id="167" name="Google Shape;167;p6"/>
          <p:cNvSpPr txBox="1">
            <a:spLocks noGrp="1"/>
          </p:cNvSpPr>
          <p:nvPr>
            <p:ph type="body" idx="1"/>
          </p:nvPr>
        </p:nvSpPr>
        <p:spPr>
          <a:xfrm>
            <a:off x="1730000" y="1103433"/>
            <a:ext cx="5829200" cy="5754400"/>
          </a:xfrm>
          <a:prstGeom prst="rect">
            <a:avLst/>
          </a:prstGeom>
          <a:noFill/>
          <a:ln>
            <a:noFill/>
          </a:ln>
        </p:spPr>
        <p:txBody>
          <a:bodyPr spcFirstLastPara="1" vert="horz" wrap="square" lIns="121900" tIns="121900" rIns="121900" bIns="121900" rtlCol="0" anchor="t" anchorCtr="0">
            <a:noAutofit/>
          </a:bodyPr>
          <a:lstStyle/>
          <a:p>
            <a:pPr marL="0" indent="0">
              <a:buNone/>
            </a:pPr>
            <a:r>
              <a:rPr lang="en-GB" b="1"/>
              <a:t>More common in the elderly, immobile, and children</a:t>
            </a:r>
            <a:endParaRPr b="1"/>
          </a:p>
          <a:p>
            <a:pPr marL="0" indent="0">
              <a:spcBef>
                <a:spcPts val="1600"/>
              </a:spcBef>
              <a:buNone/>
            </a:pPr>
            <a:r>
              <a:rPr lang="en-GB" b="1"/>
              <a:t>Fire in an ENCLOSED space</a:t>
            </a:r>
            <a:endParaRPr b="1"/>
          </a:p>
          <a:p>
            <a:pPr marL="0" indent="0">
              <a:spcBef>
                <a:spcPts val="1600"/>
              </a:spcBef>
              <a:buNone/>
            </a:pPr>
            <a:r>
              <a:rPr lang="en-GB" b="1"/>
              <a:t>Carbonaceous sputum</a:t>
            </a:r>
            <a:endParaRPr b="1"/>
          </a:p>
          <a:p>
            <a:pPr marL="0" indent="0">
              <a:spcBef>
                <a:spcPts val="1600"/>
              </a:spcBef>
              <a:buNone/>
            </a:pPr>
            <a:r>
              <a:rPr lang="en-GB" b="1"/>
              <a:t>Raspy or hoarse voice</a:t>
            </a:r>
            <a:endParaRPr b="1"/>
          </a:p>
          <a:p>
            <a:pPr marL="0" indent="0">
              <a:spcBef>
                <a:spcPts val="1600"/>
              </a:spcBef>
              <a:buNone/>
            </a:pPr>
            <a:r>
              <a:rPr lang="en-GB" b="1"/>
              <a:t>Facial burns (2nd degree or worse)</a:t>
            </a:r>
            <a:endParaRPr b="1"/>
          </a:p>
          <a:p>
            <a:pPr marL="0" indent="0">
              <a:spcBef>
                <a:spcPts val="1600"/>
              </a:spcBef>
              <a:buNone/>
            </a:pPr>
            <a:r>
              <a:rPr lang="en-GB" b="1"/>
              <a:t>Singed facial hair</a:t>
            </a:r>
            <a:endParaRPr b="1"/>
          </a:p>
          <a:p>
            <a:pPr marL="0" indent="0">
              <a:spcBef>
                <a:spcPts val="1600"/>
              </a:spcBef>
              <a:buNone/>
            </a:pPr>
            <a:r>
              <a:rPr lang="en-GB" b="1"/>
              <a:t>Arterial PaO2 &lt; 60 mmHg</a:t>
            </a:r>
            <a:endParaRPr b="1"/>
          </a:p>
          <a:p>
            <a:pPr marL="0" indent="0">
              <a:spcBef>
                <a:spcPts val="1600"/>
              </a:spcBef>
              <a:buNone/>
            </a:pPr>
            <a:r>
              <a:rPr lang="en-GB" b="1"/>
              <a:t>Carboxyhemoglobin &gt;15%</a:t>
            </a:r>
            <a:endParaRPr b="1"/>
          </a:p>
          <a:p>
            <a:pPr marL="0" indent="0">
              <a:spcBef>
                <a:spcPts val="1600"/>
              </a:spcBef>
              <a:buNone/>
            </a:pPr>
            <a:r>
              <a:rPr lang="en-GB" b="1"/>
              <a:t>Bronchospasm or wheezing</a:t>
            </a:r>
            <a:endParaRPr b="1"/>
          </a:p>
          <a:p>
            <a:pPr marL="0" indent="0">
              <a:spcBef>
                <a:spcPts val="1600"/>
              </a:spcBef>
              <a:buNone/>
            </a:pPr>
            <a:r>
              <a:rPr lang="en-GB" b="1"/>
              <a:t>Metabolic acidosis </a:t>
            </a:r>
            <a:endParaRPr b="1"/>
          </a:p>
          <a:p>
            <a:pPr marL="0" indent="0">
              <a:spcBef>
                <a:spcPts val="1600"/>
              </a:spcBef>
              <a:spcAft>
                <a:spcPts val="1600"/>
              </a:spcAft>
              <a:buNone/>
            </a:pPr>
            <a:r>
              <a:rPr lang="en-GB" b="1"/>
              <a:t>Alcohol and drug use + fire </a:t>
            </a:r>
            <a:endParaRPr b="1"/>
          </a:p>
        </p:txBody>
      </p:sp>
      <p:pic>
        <p:nvPicPr>
          <p:cNvPr id="168" name="Google Shape;168;p6"/>
          <p:cNvPicPr preferRelativeResize="0"/>
          <p:nvPr/>
        </p:nvPicPr>
        <p:blipFill rotWithShape="1">
          <a:blip r:embed="rId3">
            <a:alphaModFix/>
          </a:blip>
          <a:srcRect/>
          <a:stretch/>
        </p:blipFill>
        <p:spPr>
          <a:xfrm>
            <a:off x="9670368" y="384467"/>
            <a:ext cx="2318433" cy="2045365"/>
          </a:xfrm>
          <a:prstGeom prst="rect">
            <a:avLst/>
          </a:prstGeom>
          <a:noFill/>
          <a:ln>
            <a:noFill/>
          </a:ln>
        </p:spPr>
      </p:pic>
      <p:pic>
        <p:nvPicPr>
          <p:cNvPr id="169" name="Google Shape;169;p6"/>
          <p:cNvPicPr preferRelativeResize="0"/>
          <p:nvPr/>
        </p:nvPicPr>
        <p:blipFill rotWithShape="1">
          <a:blip r:embed="rId4">
            <a:alphaModFix/>
          </a:blip>
          <a:srcRect/>
          <a:stretch/>
        </p:blipFill>
        <p:spPr>
          <a:xfrm>
            <a:off x="9616368" y="2633034"/>
            <a:ext cx="2318433" cy="2045367"/>
          </a:xfrm>
          <a:prstGeom prst="rect">
            <a:avLst/>
          </a:prstGeom>
          <a:noFill/>
          <a:ln>
            <a:noFill/>
          </a:ln>
        </p:spPr>
      </p:pic>
      <p:pic>
        <p:nvPicPr>
          <p:cNvPr id="170" name="Google Shape;170;p6"/>
          <p:cNvPicPr preferRelativeResize="0"/>
          <p:nvPr/>
        </p:nvPicPr>
        <p:blipFill rotWithShape="1">
          <a:blip r:embed="rId5">
            <a:alphaModFix/>
          </a:blip>
          <a:srcRect/>
          <a:stretch/>
        </p:blipFill>
        <p:spPr>
          <a:xfrm>
            <a:off x="6096000" y="1748434"/>
            <a:ext cx="3436099" cy="2929967"/>
          </a:xfrm>
          <a:prstGeom prst="rect">
            <a:avLst/>
          </a:prstGeom>
          <a:noFill/>
          <a:ln>
            <a:noFill/>
          </a:ln>
        </p:spPr>
      </p:pic>
      <p:pic>
        <p:nvPicPr>
          <p:cNvPr id="171" name="Google Shape;171;p6"/>
          <p:cNvPicPr preferRelativeResize="0"/>
          <p:nvPr/>
        </p:nvPicPr>
        <p:blipFill rotWithShape="1">
          <a:blip r:embed="rId6">
            <a:alphaModFix/>
          </a:blip>
          <a:srcRect/>
          <a:stretch/>
        </p:blipFill>
        <p:spPr>
          <a:xfrm>
            <a:off x="7559201" y="4678401"/>
            <a:ext cx="3984033" cy="2045369"/>
          </a:xfrm>
          <a:prstGeom prst="rect">
            <a:avLst/>
          </a:prstGeom>
          <a:noFill/>
          <a:ln>
            <a:noFill/>
          </a:ln>
        </p:spPr>
      </p:pic>
    </p:spTree>
    <p:extLst>
      <p:ext uri="{BB962C8B-B14F-4D97-AF65-F5344CB8AC3E}">
        <p14:creationId xmlns:p14="http://schemas.microsoft.com/office/powerpoint/2010/main" val="4038834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486" y="1451430"/>
            <a:ext cx="7678057" cy="5036456"/>
          </a:xfrm>
        </p:spPr>
      </p:pic>
    </p:spTree>
    <p:extLst>
      <p:ext uri="{BB962C8B-B14F-4D97-AF65-F5344CB8AC3E}">
        <p14:creationId xmlns:p14="http://schemas.microsoft.com/office/powerpoint/2010/main" val="140459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1730000" y="525000"/>
            <a:ext cx="8454400" cy="919600"/>
          </a:xfrm>
          <a:prstGeom prst="rect">
            <a:avLst/>
          </a:prstGeom>
          <a:noFill/>
          <a:ln>
            <a:noFill/>
          </a:ln>
        </p:spPr>
        <p:txBody>
          <a:bodyPr spcFirstLastPara="1" vert="horz" wrap="square" lIns="121900" tIns="121900" rIns="121900" bIns="121900" rtlCol="0" anchor="t" anchorCtr="0">
            <a:normAutofit/>
          </a:bodyPr>
          <a:lstStyle/>
          <a:p>
            <a:r>
              <a:rPr lang="en-GB" b="1"/>
              <a:t>Pathophysiology/upper airway</a:t>
            </a:r>
            <a:endParaRPr b="1"/>
          </a:p>
        </p:txBody>
      </p:sp>
      <p:sp>
        <p:nvSpPr>
          <p:cNvPr id="177" name="Google Shape;177;p7"/>
          <p:cNvSpPr txBox="1">
            <a:spLocks noGrp="1"/>
          </p:cNvSpPr>
          <p:nvPr>
            <p:ph type="body" idx="1"/>
          </p:nvPr>
        </p:nvSpPr>
        <p:spPr>
          <a:xfrm>
            <a:off x="1730000" y="1444600"/>
            <a:ext cx="5065200" cy="5030800"/>
          </a:xfrm>
          <a:prstGeom prst="rect">
            <a:avLst/>
          </a:prstGeom>
          <a:noFill/>
          <a:ln>
            <a:noFill/>
          </a:ln>
        </p:spPr>
        <p:txBody>
          <a:bodyPr spcFirstLastPara="1" vert="horz" wrap="square" lIns="121900" tIns="121900" rIns="121900" bIns="121900" rtlCol="0" anchor="t" anchorCtr="0">
            <a:noAutofit/>
          </a:bodyPr>
          <a:lstStyle/>
          <a:p>
            <a:r>
              <a:rPr lang="en-GB" b="1"/>
              <a:t>Injuries to the upper airway may induce massive edema of the tongue and epiglottis and obstruct the supraglottis.</a:t>
            </a:r>
            <a:endParaRPr b="1"/>
          </a:p>
          <a:p>
            <a:pPr marL="0" indent="0">
              <a:spcBef>
                <a:spcPts val="1600"/>
              </a:spcBef>
              <a:buNone/>
            </a:pPr>
            <a:endParaRPr b="1"/>
          </a:p>
          <a:p>
            <a:pPr>
              <a:spcBef>
                <a:spcPts val="1600"/>
              </a:spcBef>
            </a:pPr>
            <a:r>
              <a:rPr lang="en-GB" b="1"/>
              <a:t>Airway edema occurs during the late phases of resuscitation.</a:t>
            </a:r>
            <a:endParaRPr b="1"/>
          </a:p>
          <a:p>
            <a:pPr marL="0" indent="0">
              <a:spcBef>
                <a:spcPts val="1600"/>
              </a:spcBef>
              <a:buNone/>
            </a:pPr>
            <a:endParaRPr b="1"/>
          </a:p>
          <a:p>
            <a:pPr>
              <a:spcBef>
                <a:spcPts val="1600"/>
              </a:spcBef>
            </a:pPr>
            <a:r>
              <a:rPr lang="en-GB" b="1"/>
              <a:t> The initial evaluation is a poor indicator of the severity of airway swelling.</a:t>
            </a:r>
            <a:endParaRPr b="1"/>
          </a:p>
          <a:p>
            <a:pPr marL="0" indent="0">
              <a:spcBef>
                <a:spcPts val="1600"/>
              </a:spcBef>
              <a:buNone/>
            </a:pPr>
            <a:endParaRPr b="1"/>
          </a:p>
          <a:p>
            <a:pPr>
              <a:spcBef>
                <a:spcPts val="1600"/>
              </a:spcBef>
            </a:pPr>
            <a:r>
              <a:rPr lang="en-GB" b="1"/>
              <a:t>The immediate injury results in erythema ulcerations and edema</a:t>
            </a:r>
            <a:endParaRPr b="1"/>
          </a:p>
        </p:txBody>
      </p:sp>
      <p:pic>
        <p:nvPicPr>
          <p:cNvPr id="178" name="Google Shape;178;p7"/>
          <p:cNvPicPr preferRelativeResize="0"/>
          <p:nvPr/>
        </p:nvPicPr>
        <p:blipFill rotWithShape="1">
          <a:blip r:embed="rId3">
            <a:alphaModFix/>
          </a:blip>
          <a:srcRect/>
          <a:stretch/>
        </p:blipFill>
        <p:spPr>
          <a:xfrm>
            <a:off x="6998400" y="1444600"/>
            <a:ext cx="4990400" cy="5030800"/>
          </a:xfrm>
          <a:prstGeom prst="rect">
            <a:avLst/>
          </a:prstGeom>
          <a:noFill/>
          <a:ln>
            <a:noFill/>
          </a:ln>
        </p:spPr>
      </p:pic>
    </p:spTree>
    <p:extLst>
      <p:ext uri="{BB962C8B-B14F-4D97-AF65-F5344CB8AC3E}">
        <p14:creationId xmlns:p14="http://schemas.microsoft.com/office/powerpoint/2010/main" val="39628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1730000" y="367233"/>
            <a:ext cx="10462000" cy="856800"/>
          </a:xfrm>
          <a:prstGeom prst="rect">
            <a:avLst/>
          </a:prstGeom>
          <a:noFill/>
          <a:ln>
            <a:noFill/>
          </a:ln>
        </p:spPr>
        <p:txBody>
          <a:bodyPr spcFirstLastPara="1" vert="horz" wrap="square" lIns="121900" tIns="121900" rIns="121900" bIns="121900" rtlCol="0" anchor="t" anchorCtr="0">
            <a:normAutofit/>
          </a:bodyPr>
          <a:lstStyle/>
          <a:p>
            <a:r>
              <a:rPr lang="en-GB" b="1"/>
              <a:t>Pathophysiology/lower airway</a:t>
            </a:r>
            <a:endParaRPr b="1"/>
          </a:p>
        </p:txBody>
      </p:sp>
      <p:sp>
        <p:nvSpPr>
          <p:cNvPr id="184" name="Google Shape;184;p8"/>
          <p:cNvSpPr txBox="1">
            <a:spLocks noGrp="1"/>
          </p:cNvSpPr>
          <p:nvPr>
            <p:ph type="body" idx="1"/>
          </p:nvPr>
        </p:nvSpPr>
        <p:spPr>
          <a:xfrm>
            <a:off x="1358733" y="1224033"/>
            <a:ext cx="6371600" cy="5634000"/>
          </a:xfrm>
          <a:prstGeom prst="rect">
            <a:avLst/>
          </a:prstGeom>
          <a:noFill/>
          <a:ln>
            <a:noFill/>
          </a:ln>
        </p:spPr>
        <p:txBody>
          <a:bodyPr spcFirstLastPara="1" vert="horz" wrap="square" lIns="121900" tIns="121900" rIns="121900" bIns="121900" rtlCol="0" anchor="t" anchorCtr="0">
            <a:noAutofit/>
          </a:bodyPr>
          <a:lstStyle/>
          <a:p>
            <a:pPr>
              <a:lnSpc>
                <a:spcPct val="150000"/>
              </a:lnSpc>
            </a:pPr>
            <a:r>
              <a:rPr lang="en-GB" b="1" i="1"/>
              <a:t>lower airway is damaged by smoke-related toxins, which are generated from the incomplete combustion of certain products.5 Burning cotton, rubber, and plastic.</a:t>
            </a:r>
            <a:endParaRPr b="1" i="1"/>
          </a:p>
          <a:p>
            <a:pPr>
              <a:lnSpc>
                <a:spcPct val="150000"/>
              </a:lnSpc>
            </a:pPr>
            <a:r>
              <a:rPr lang="en-GB" b="1" i="1"/>
              <a:t>aldehydes, nitrogen dioxide, sulfur dioxide, ammonia, and chlorine, which turn into strong acids or alkalis when combined with water in the lower airway. </a:t>
            </a:r>
            <a:endParaRPr b="1" i="1"/>
          </a:p>
          <a:p>
            <a:pPr>
              <a:lnSpc>
                <a:spcPct val="150000"/>
              </a:lnSpc>
            </a:pPr>
            <a:r>
              <a:rPr lang="en-GB" b="1" i="1"/>
              <a:t>These toxins damage epithelial and capillary cells of the tracheobronchial regions. This may result in increased alveolocapillary permeability, impaired mucociliary transport, ventilation perfusion mismatching and an increased susceptibility to respiratory infection.</a:t>
            </a:r>
            <a:endParaRPr b="1" i="1"/>
          </a:p>
        </p:txBody>
      </p:sp>
      <p:pic>
        <p:nvPicPr>
          <p:cNvPr id="185" name="Google Shape;185;p8"/>
          <p:cNvPicPr preferRelativeResize="0"/>
          <p:nvPr/>
        </p:nvPicPr>
        <p:blipFill rotWithShape="1">
          <a:blip r:embed="rId3">
            <a:alphaModFix/>
          </a:blip>
          <a:srcRect/>
          <a:stretch/>
        </p:blipFill>
        <p:spPr>
          <a:xfrm>
            <a:off x="7730168" y="1224033"/>
            <a:ext cx="4258633" cy="5190400"/>
          </a:xfrm>
          <a:prstGeom prst="rect">
            <a:avLst/>
          </a:prstGeom>
          <a:noFill/>
          <a:ln>
            <a:noFill/>
          </a:ln>
        </p:spPr>
      </p:pic>
    </p:spTree>
    <p:extLst>
      <p:ext uri="{BB962C8B-B14F-4D97-AF65-F5344CB8AC3E}">
        <p14:creationId xmlns:p14="http://schemas.microsoft.com/office/powerpoint/2010/main" val="406591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1730000" y="525000"/>
            <a:ext cx="9385200" cy="1218800"/>
          </a:xfrm>
          <a:prstGeom prst="rect">
            <a:avLst/>
          </a:prstGeom>
          <a:noFill/>
          <a:ln>
            <a:noFill/>
          </a:ln>
        </p:spPr>
        <p:txBody>
          <a:bodyPr spcFirstLastPara="1" vert="horz" wrap="square" lIns="121900" tIns="121900" rIns="121900" bIns="121900" rtlCol="0" anchor="t" anchorCtr="0">
            <a:normAutofit/>
          </a:bodyPr>
          <a:lstStyle/>
          <a:p>
            <a:r>
              <a:rPr lang="en-GB" b="1"/>
              <a:t>Cont...</a:t>
            </a:r>
            <a:endParaRPr b="1"/>
          </a:p>
        </p:txBody>
      </p:sp>
      <p:sp>
        <p:nvSpPr>
          <p:cNvPr id="191" name="Google Shape;191;p9"/>
          <p:cNvSpPr txBox="1">
            <a:spLocks noGrp="1"/>
          </p:cNvSpPr>
          <p:nvPr>
            <p:ph type="body" idx="1"/>
          </p:nvPr>
        </p:nvSpPr>
        <p:spPr>
          <a:xfrm>
            <a:off x="1730000" y="1322033"/>
            <a:ext cx="9385200" cy="5536000"/>
          </a:xfrm>
          <a:prstGeom prst="rect">
            <a:avLst/>
          </a:prstGeom>
          <a:noFill/>
          <a:ln>
            <a:noFill/>
          </a:ln>
        </p:spPr>
        <p:txBody>
          <a:bodyPr spcFirstLastPara="1" vert="horz" wrap="square" lIns="121900" tIns="121900" rIns="121900" bIns="121900" rtlCol="0" anchor="t" anchorCtr="0">
            <a:noAutofit/>
          </a:bodyPr>
          <a:lstStyle/>
          <a:p>
            <a:pPr indent="-423323">
              <a:lnSpc>
                <a:spcPct val="150000"/>
              </a:lnSpc>
              <a:buSzPts val="1400"/>
            </a:pPr>
            <a:r>
              <a:rPr lang="en-GB" sz="1867" b="1"/>
              <a:t>Pseudomembranes may also form in the trachea or bronchi causing bronchiolitis.</a:t>
            </a:r>
            <a:endParaRPr sz="1867" b="1"/>
          </a:p>
          <a:p>
            <a:pPr marL="0" indent="0">
              <a:lnSpc>
                <a:spcPct val="150000"/>
              </a:lnSpc>
              <a:spcBef>
                <a:spcPts val="1600"/>
              </a:spcBef>
              <a:buNone/>
            </a:pPr>
            <a:endParaRPr sz="1867" b="1"/>
          </a:p>
          <a:p>
            <a:pPr indent="-423323">
              <a:lnSpc>
                <a:spcPct val="150000"/>
              </a:lnSpc>
              <a:spcBef>
                <a:spcPts val="1600"/>
              </a:spcBef>
              <a:buSzPts val="1400"/>
            </a:pPr>
            <a:r>
              <a:rPr lang="en-GB" sz="1867" b="1"/>
              <a:t>Damage to airway tissue causes increased mucus production, edema, denudation of epithelium, and mucosal ulceration and hemorrhage.</a:t>
            </a:r>
            <a:endParaRPr sz="1867" b="1"/>
          </a:p>
          <a:p>
            <a:pPr marL="0" indent="0">
              <a:lnSpc>
                <a:spcPct val="150000"/>
              </a:lnSpc>
              <a:spcBef>
                <a:spcPts val="1600"/>
              </a:spcBef>
              <a:buNone/>
            </a:pPr>
            <a:endParaRPr sz="1867" b="1"/>
          </a:p>
          <a:p>
            <a:pPr indent="-423323">
              <a:lnSpc>
                <a:spcPct val="150000"/>
              </a:lnSpc>
              <a:spcBef>
                <a:spcPts val="1600"/>
              </a:spcBef>
              <a:buSzPts val="1400"/>
            </a:pPr>
            <a:r>
              <a:rPr lang="en-GB" sz="1867" b="1"/>
              <a:t>Damage to the lung parenchyma causes both epithelial and endothelial damage resulting in pulmonary edema and possibly acute respiratory distress syndrome (ARDS) due to widespread alveolar-capillary leak.</a:t>
            </a:r>
            <a:endParaRPr sz="1867" b="1"/>
          </a:p>
        </p:txBody>
      </p:sp>
    </p:spTree>
    <p:extLst>
      <p:ext uri="{BB962C8B-B14F-4D97-AF65-F5344CB8AC3E}">
        <p14:creationId xmlns:p14="http://schemas.microsoft.com/office/powerpoint/2010/main" val="21652587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2470</TotalTime>
  <Words>3049</Words>
  <Application>Microsoft Office PowerPoint</Application>
  <PresentationFormat>Widescreen</PresentationFormat>
  <Paragraphs>396</Paragraphs>
  <Slides>60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Book Antiqua</vt:lpstr>
      <vt:lpstr>Calibri</vt:lpstr>
      <vt:lpstr>Century Gothic</vt:lpstr>
      <vt:lpstr>Garamond</vt:lpstr>
      <vt:lpstr>Lato</vt:lpstr>
      <vt:lpstr>Segoe UI</vt:lpstr>
      <vt:lpstr>Times New Roman</vt:lpstr>
      <vt:lpstr>Wingdings</vt:lpstr>
      <vt:lpstr>Vapor Trail</vt:lpstr>
      <vt:lpstr>Inhalation injury</vt:lpstr>
      <vt:lpstr>Outline:</vt:lpstr>
      <vt:lpstr>Introduction</vt:lpstr>
      <vt:lpstr>Epidemiology</vt:lpstr>
      <vt:lpstr>Classification</vt:lpstr>
      <vt:lpstr>Risk factors</vt:lpstr>
      <vt:lpstr>Pathophysiology/upper airway</vt:lpstr>
      <vt:lpstr>Pathophysiology/lower airway</vt:lpstr>
      <vt:lpstr>Cont...</vt:lpstr>
      <vt:lpstr>Diagnosis/history</vt:lpstr>
      <vt:lpstr>Cont...</vt:lpstr>
      <vt:lpstr>Diagnosis/physical examination</vt:lpstr>
      <vt:lpstr>Diagnosis/work up</vt:lpstr>
      <vt:lpstr>PowerPoint Presentation</vt:lpstr>
      <vt:lpstr>PowerPoint Presentation</vt:lpstr>
      <vt:lpstr>Management</vt:lpstr>
      <vt:lpstr>intubation</vt:lpstr>
      <vt:lpstr>Prognosis</vt:lpstr>
      <vt:lpstr>Complications</vt:lpstr>
      <vt:lpstr>Differential diagnosis</vt:lpstr>
      <vt:lpstr>References</vt:lpstr>
      <vt:lpstr>Thank you</vt:lpstr>
      <vt:lpstr>Cyanide poisoning</vt:lpstr>
      <vt:lpstr>Introduction</vt:lpstr>
      <vt:lpstr>PowerPoint Presentation</vt:lpstr>
      <vt:lpstr>Epidemiology</vt:lpstr>
      <vt:lpstr>pathophysiology</vt:lpstr>
      <vt:lpstr>PowerPoint Presentation</vt:lpstr>
      <vt:lpstr>CLINICAL PRESENTATION</vt:lpstr>
      <vt:lpstr>PowerPoint Presentation</vt:lpstr>
      <vt:lpstr>Laboratory evaluation</vt:lpstr>
      <vt:lpstr>DIAGNOSIS</vt:lpstr>
      <vt:lpstr>TREATMENT</vt:lpstr>
      <vt:lpstr>Antidotal treatment</vt:lpstr>
      <vt:lpstr>Differential diagnosis</vt:lpstr>
      <vt:lpstr>Complication</vt:lpstr>
      <vt:lpstr>PowerPoint Presentation</vt:lpstr>
      <vt:lpstr>PowerPoint Presentation</vt:lpstr>
      <vt:lpstr>CARBON MONOXIDE POISONING</vt:lpstr>
      <vt:lpstr>Clinical cases </vt:lpstr>
      <vt:lpstr>What IS Carbon Monoxide?</vt:lpstr>
      <vt:lpstr>EPIDEMIOLOGY</vt:lpstr>
      <vt:lpstr>PowerPoint Presentation</vt:lpstr>
      <vt:lpstr>PowerPoint Presentation</vt:lpstr>
      <vt:lpstr>Who Is at Risk? </vt:lpstr>
      <vt:lpstr>PATHOPHYSIOLOGY </vt:lpstr>
      <vt:lpstr>PowerPoint Presentation</vt:lpstr>
      <vt:lpstr>PowerPoint Presentation</vt:lpstr>
      <vt:lpstr>CLINICAL PRESENTATION</vt:lpstr>
      <vt:lpstr>PowerPoint Presentation</vt:lpstr>
      <vt:lpstr>Clinical picture of CO poisoning:</vt:lpstr>
      <vt:lpstr>Clinical severity</vt:lpstr>
      <vt:lpstr>DIAGNOSIS</vt:lpstr>
      <vt:lpstr>Laboratory studies </vt:lpstr>
      <vt:lpstr>Additional studies </vt:lpstr>
      <vt:lpstr>PowerPoint Presentation</vt:lpstr>
      <vt:lpstr>Mangment </vt:lpstr>
      <vt:lpstr>Management of systemic involvement and supportive care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MONOXIDE POISONING</dc:title>
  <dc:creator>dd</dc:creator>
  <cp:lastModifiedBy>pc1</cp:lastModifiedBy>
  <cp:revision>35</cp:revision>
  <dcterms:created xsi:type="dcterms:W3CDTF">2021-02-06T16:04:49Z</dcterms:created>
  <dcterms:modified xsi:type="dcterms:W3CDTF">2021-02-09T20:06:36Z</dcterms:modified>
</cp:coreProperties>
</file>