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8"/>
  </p:notesMasterIdLst>
  <p:sldIdLst>
    <p:sldId id="483" r:id="rId2"/>
    <p:sldId id="461" r:id="rId3"/>
    <p:sldId id="351" r:id="rId4"/>
    <p:sldId id="479" r:id="rId5"/>
    <p:sldId id="427" r:id="rId6"/>
    <p:sldId id="420" r:id="rId7"/>
    <p:sldId id="458" r:id="rId8"/>
    <p:sldId id="357" r:id="rId9"/>
    <p:sldId id="456" r:id="rId10"/>
    <p:sldId id="463" r:id="rId11"/>
    <p:sldId id="361" r:id="rId12"/>
    <p:sldId id="480" r:id="rId13"/>
    <p:sldId id="366" r:id="rId14"/>
    <p:sldId id="481" r:id="rId15"/>
    <p:sldId id="436" r:id="rId16"/>
    <p:sldId id="447" r:id="rId17"/>
    <p:sldId id="450" r:id="rId18"/>
    <p:sldId id="369" r:id="rId19"/>
    <p:sldId id="367" r:id="rId20"/>
    <p:sldId id="370" r:id="rId21"/>
    <p:sldId id="440" r:id="rId22"/>
    <p:sldId id="441" r:id="rId23"/>
    <p:sldId id="443" r:id="rId24"/>
    <p:sldId id="371" r:id="rId25"/>
    <p:sldId id="462" r:id="rId26"/>
    <p:sldId id="315" r:id="rId27"/>
    <p:sldId id="482" r:id="rId28"/>
    <p:sldId id="477" r:id="rId29"/>
    <p:sldId id="257" r:id="rId30"/>
    <p:sldId id="300" r:id="rId31"/>
    <p:sldId id="258" r:id="rId32"/>
    <p:sldId id="385" r:id="rId33"/>
    <p:sldId id="296" r:id="rId34"/>
    <p:sldId id="259" r:id="rId35"/>
    <p:sldId id="293" r:id="rId36"/>
    <p:sldId id="294" r:id="rId37"/>
    <p:sldId id="474" r:id="rId38"/>
    <p:sldId id="321" r:id="rId39"/>
    <p:sldId id="338" r:id="rId40"/>
    <p:sldId id="411" r:id="rId41"/>
    <p:sldId id="265" r:id="rId42"/>
    <p:sldId id="266" r:id="rId43"/>
    <p:sldId id="303" r:id="rId44"/>
    <p:sldId id="267" r:id="rId45"/>
    <p:sldId id="268" r:id="rId46"/>
    <p:sldId id="334" r:id="rId47"/>
    <p:sldId id="269" r:id="rId48"/>
    <p:sldId id="335" r:id="rId49"/>
    <p:sldId id="336" r:id="rId50"/>
    <p:sldId id="401" r:id="rId51"/>
    <p:sldId id="339" r:id="rId52"/>
    <p:sldId id="276" r:id="rId53"/>
    <p:sldId id="329" r:id="rId54"/>
    <p:sldId id="330" r:id="rId55"/>
    <p:sldId id="306" r:id="rId56"/>
    <p:sldId id="406" r:id="rId5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99"/>
    <a:srgbClr val="CC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458" autoAdjust="0"/>
    <p:restoredTop sz="91234" autoAdjust="0"/>
  </p:normalViewPr>
  <p:slideViewPr>
    <p:cSldViewPr>
      <p:cViewPr>
        <p:scale>
          <a:sx n="79" d="100"/>
          <a:sy n="79" d="100"/>
        </p:scale>
        <p:origin x="-88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4D42E5E-0D95-40D1-8E66-9528313B7A4F}" type="datetimeFigureOut">
              <a:rPr lang="en-US"/>
              <a:pPr>
                <a:defRPr/>
              </a:pPr>
              <a:t>11/5/2019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fld id="{33A4C4C8-8009-4304-B351-2CC8E1B77F06}" type="slidenum">
              <a:rPr lang="ar-SA"/>
              <a:pPr>
                <a:defRPr/>
              </a:pPr>
              <a:t>‹#›</a:t>
            </a:fld>
            <a:endParaRPr lang="en-US"/>
          </a:p>
        </p:txBody>
      </p:sp>
    </p:spTree>
    <p:extLst>
      <p:ext uri="{BB962C8B-B14F-4D97-AF65-F5344CB8AC3E}">
        <p14:creationId xmlns:p14="http://schemas.microsoft.com/office/powerpoint/2010/main" val="1400384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5C1F5C1-B41C-4BAE-A033-E8AA9DFDC38C}"/>
              </a:ext>
            </a:extLst>
          </p:cNvPr>
          <p:cNvSpPr>
            <a:spLocks noGrp="1" noChangeArrowheads="1"/>
          </p:cNvSpPr>
          <p:nvPr>
            <p:ph type="sldNum" sz="quarter" idx="5"/>
          </p:nvPr>
        </p:nvSpPr>
        <p:spPr>
          <a:ln/>
        </p:spPr>
        <p:txBody>
          <a:bodyPr/>
          <a:lstStyle/>
          <a:p>
            <a:fld id="{32B92F41-F113-4909-AE72-DCBEB0240D0C}" type="slidenum">
              <a:rPr lang="en-US" altLang="en-US"/>
              <a:pPr/>
              <a:t>1</a:t>
            </a:fld>
            <a:endParaRPr lang="en-US" altLang="en-US"/>
          </a:p>
        </p:txBody>
      </p:sp>
      <p:sp>
        <p:nvSpPr>
          <p:cNvPr id="8194" name="Rectangle 2">
            <a:extLst>
              <a:ext uri="{FF2B5EF4-FFF2-40B4-BE49-F238E27FC236}">
                <a16:creationId xmlns="" xmlns:a16="http://schemas.microsoft.com/office/drawing/2014/main" id="{827CBE41-2DA0-4129-9B40-1F7A46852A23}"/>
              </a:ext>
            </a:extLst>
          </p:cNvPr>
          <p:cNvSpPr>
            <a:spLocks noGrp="1" noRot="1" noChangeAspect="1" noChangeArrowheads="1" noTextEdit="1"/>
          </p:cNvSpPr>
          <p:nvPr>
            <p:ph type="sldImg"/>
          </p:nvPr>
        </p:nvSpPr>
        <p:spPr>
          <a:ln/>
        </p:spPr>
      </p:sp>
      <p:sp>
        <p:nvSpPr>
          <p:cNvPr id="8195" name="Rectangle 3">
            <a:extLst>
              <a:ext uri="{FF2B5EF4-FFF2-40B4-BE49-F238E27FC236}">
                <a16:creationId xmlns="" xmlns:a16="http://schemas.microsoft.com/office/drawing/2014/main" id="{4864F0CC-77EA-4E6D-A768-99D12E96688A}"/>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E4417D-E55E-4518-B108-2E1E6D70896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4AF79392-4FBE-408E-ACC4-871EEABFAF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83EFBE69-652F-41C1-B2F4-5C16593DDAA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5C26735C-7028-4E43-AD00-9E75E2CE64F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8848127E-FA2E-4136-93F7-B0DDF17BB976}"/>
              </a:ext>
            </a:extLst>
          </p:cNvPr>
          <p:cNvSpPr>
            <a:spLocks noGrp="1"/>
          </p:cNvSpPr>
          <p:nvPr>
            <p:ph type="sldNum" sz="quarter" idx="12"/>
          </p:nvPr>
        </p:nvSpPr>
        <p:spPr/>
        <p:txBody>
          <a:bodyPr/>
          <a:lstStyle/>
          <a:p>
            <a:pPr>
              <a:defRPr/>
            </a:pPr>
            <a:fld id="{BB654948-870C-46AA-B81C-7678ED8F2367}" type="slidenum">
              <a:rPr lang="ar-SA" smtClean="0"/>
              <a:pPr>
                <a:defRPr/>
              </a:pPr>
              <a:t>‹#›</a:t>
            </a:fld>
            <a:endParaRPr lang="en-US"/>
          </a:p>
        </p:txBody>
      </p:sp>
    </p:spTree>
    <p:extLst>
      <p:ext uri="{BB962C8B-B14F-4D97-AF65-F5344CB8AC3E}">
        <p14:creationId xmlns:p14="http://schemas.microsoft.com/office/powerpoint/2010/main" val="1824008822"/>
      </p:ext>
    </p:extLst>
  </p:cSld>
  <p:clrMapOvr>
    <a:masterClrMapping/>
  </p:clrMapOvr>
  <p:transition spd="slow">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2D1F2F-38B4-4F06-A189-56148CE639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0F3F341-5025-4162-992C-954BFC1B37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5AE555-4A81-4CCE-9BA6-972504A243A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505BE70D-F3D6-4208-8221-D7D63AFD4F4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189AA567-74A7-4882-AA51-5207854C7047}"/>
              </a:ext>
            </a:extLst>
          </p:cNvPr>
          <p:cNvSpPr>
            <a:spLocks noGrp="1"/>
          </p:cNvSpPr>
          <p:nvPr>
            <p:ph type="sldNum" sz="quarter" idx="12"/>
          </p:nvPr>
        </p:nvSpPr>
        <p:spPr/>
        <p:txBody>
          <a:bodyPr/>
          <a:lstStyle/>
          <a:p>
            <a:pPr>
              <a:defRPr/>
            </a:pPr>
            <a:fld id="{405344BA-D9A1-4D25-BE56-7B6DD65C13E9}" type="slidenum">
              <a:rPr lang="ar-SA" smtClean="0"/>
              <a:pPr>
                <a:defRPr/>
              </a:pPr>
              <a:t>‹#›</a:t>
            </a:fld>
            <a:endParaRPr lang="en-US"/>
          </a:p>
        </p:txBody>
      </p:sp>
    </p:spTree>
    <p:extLst>
      <p:ext uri="{BB962C8B-B14F-4D97-AF65-F5344CB8AC3E}">
        <p14:creationId xmlns:p14="http://schemas.microsoft.com/office/powerpoint/2010/main" val="270030024"/>
      </p:ext>
    </p:extLst>
  </p:cSld>
  <p:clrMapOvr>
    <a:masterClrMapping/>
  </p:clrMapOvr>
  <p:transition spd="slow">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59AB12-F1D0-4797-B2A6-E294C6D4AD6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BC88005-4B9C-40A8-A9E2-578394C3209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EA385B-2463-45B8-B538-D5E426AE695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66D77436-A938-47C2-8B37-1DBDC950668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E7AE541A-92F2-4BDC-B604-AB8EC77621E8}"/>
              </a:ext>
            </a:extLst>
          </p:cNvPr>
          <p:cNvSpPr>
            <a:spLocks noGrp="1"/>
          </p:cNvSpPr>
          <p:nvPr>
            <p:ph type="sldNum" sz="quarter" idx="12"/>
          </p:nvPr>
        </p:nvSpPr>
        <p:spPr/>
        <p:txBody>
          <a:bodyPr/>
          <a:lstStyle/>
          <a:p>
            <a:pPr>
              <a:defRPr/>
            </a:pPr>
            <a:fld id="{29EBCD95-1884-416A-86BC-F6C4EF8E5DE7}" type="slidenum">
              <a:rPr lang="ar-SA" smtClean="0"/>
              <a:pPr>
                <a:defRPr/>
              </a:pPr>
              <a:t>‹#›</a:t>
            </a:fld>
            <a:endParaRPr lang="en-US"/>
          </a:p>
        </p:txBody>
      </p:sp>
    </p:spTree>
    <p:extLst>
      <p:ext uri="{BB962C8B-B14F-4D97-AF65-F5344CB8AC3E}">
        <p14:creationId xmlns:p14="http://schemas.microsoft.com/office/powerpoint/2010/main" val="1707195564"/>
      </p:ext>
    </p:extLst>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24A7E-8739-4CEC-9F31-3DDB520F8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C1CE78-C728-4B4D-B95A-C04651DACC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C0AA78-DF24-470A-9846-D3B79D17DDC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4ABE3C8B-BE00-46C3-BF9D-FA04C4CC963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50768FC9-A0BE-4230-932C-8C00305D10A4}"/>
              </a:ext>
            </a:extLst>
          </p:cNvPr>
          <p:cNvSpPr>
            <a:spLocks noGrp="1"/>
          </p:cNvSpPr>
          <p:nvPr>
            <p:ph type="sldNum" sz="quarter" idx="12"/>
          </p:nvPr>
        </p:nvSpPr>
        <p:spPr/>
        <p:txBody>
          <a:bodyPr/>
          <a:lstStyle/>
          <a:p>
            <a:pPr>
              <a:defRPr/>
            </a:pPr>
            <a:fld id="{16914092-8E22-4F9E-A10D-FF2E99CA29F6}" type="slidenum">
              <a:rPr lang="ar-SA" smtClean="0"/>
              <a:pPr>
                <a:defRPr/>
              </a:pPr>
              <a:t>‹#›</a:t>
            </a:fld>
            <a:endParaRPr lang="en-US"/>
          </a:p>
        </p:txBody>
      </p:sp>
    </p:spTree>
    <p:extLst>
      <p:ext uri="{BB962C8B-B14F-4D97-AF65-F5344CB8AC3E}">
        <p14:creationId xmlns:p14="http://schemas.microsoft.com/office/powerpoint/2010/main" val="990719486"/>
      </p:ext>
    </p:extLst>
  </p:cSld>
  <p:clrMapOvr>
    <a:masterClrMapping/>
  </p:clrMapOvr>
  <p:transition spd="slow">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9474F-DE07-4BF7-AF02-AE9710C32FA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2EAFB132-3E35-4B80-9435-558639573F6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3C487CB-702F-43FB-8A5E-F0A5B0503C9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2C0253F7-116D-4F66-B7D6-9E1AB75C9A3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97C7D591-5147-4D53-A386-68051F135771}"/>
              </a:ext>
            </a:extLst>
          </p:cNvPr>
          <p:cNvSpPr>
            <a:spLocks noGrp="1"/>
          </p:cNvSpPr>
          <p:nvPr>
            <p:ph type="sldNum" sz="quarter" idx="12"/>
          </p:nvPr>
        </p:nvSpPr>
        <p:spPr/>
        <p:txBody>
          <a:bodyPr/>
          <a:lstStyle/>
          <a:p>
            <a:pPr>
              <a:defRPr/>
            </a:pPr>
            <a:fld id="{B84B5F77-C24C-49F0-8CC6-A378A3F083AB}" type="slidenum">
              <a:rPr lang="ar-SA" smtClean="0"/>
              <a:pPr>
                <a:defRPr/>
              </a:pPr>
              <a:t>‹#›</a:t>
            </a:fld>
            <a:endParaRPr lang="en-US"/>
          </a:p>
        </p:txBody>
      </p:sp>
    </p:spTree>
    <p:extLst>
      <p:ext uri="{BB962C8B-B14F-4D97-AF65-F5344CB8AC3E}">
        <p14:creationId xmlns:p14="http://schemas.microsoft.com/office/powerpoint/2010/main" val="1106244407"/>
      </p:ext>
    </p:extLst>
  </p:cSld>
  <p:clrMapOvr>
    <a:masterClrMapping/>
  </p:clrMapOvr>
  <p:transition spd="slow">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31083-3BB0-4427-BAC4-C51915716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BEB1AA-CEF2-401F-81CD-6A091DFEE1C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FF5A247-335D-4485-B616-5B06898CC11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0188056-BD0F-4E69-A074-7BC2432BA9D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5DE5F8EA-A24F-473D-9338-2B755347C1C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585732B7-7551-4F3E-A2D0-C7260029379F}"/>
              </a:ext>
            </a:extLst>
          </p:cNvPr>
          <p:cNvSpPr>
            <a:spLocks noGrp="1"/>
          </p:cNvSpPr>
          <p:nvPr>
            <p:ph type="sldNum" sz="quarter" idx="12"/>
          </p:nvPr>
        </p:nvSpPr>
        <p:spPr/>
        <p:txBody>
          <a:bodyPr/>
          <a:lstStyle/>
          <a:p>
            <a:pPr>
              <a:defRPr/>
            </a:pPr>
            <a:fld id="{69700D57-BA7B-4D11-AE35-706BE7913184}" type="slidenum">
              <a:rPr lang="ar-SA" smtClean="0"/>
              <a:pPr>
                <a:defRPr/>
              </a:pPr>
              <a:t>‹#›</a:t>
            </a:fld>
            <a:endParaRPr lang="en-US"/>
          </a:p>
        </p:txBody>
      </p:sp>
    </p:spTree>
    <p:extLst>
      <p:ext uri="{BB962C8B-B14F-4D97-AF65-F5344CB8AC3E}">
        <p14:creationId xmlns:p14="http://schemas.microsoft.com/office/powerpoint/2010/main" val="1131013462"/>
      </p:ext>
    </p:extLst>
  </p:cSld>
  <p:clrMapOvr>
    <a:masterClrMapping/>
  </p:clrMapOvr>
  <p:transition spd="slow">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991CAD-D7C6-407C-88A2-D3FD9118C4E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39BE02D-AC6E-4CA6-8F1E-DEFB08F74E6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0BAB18D-B513-4789-8C27-3B6C54C9B2E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3B54248-5665-48C1-8D99-FDF01EE3654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BBADA51-FD67-4936-B03F-09B6221E77D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5636D6-5A3F-4825-AECB-3B90AA378E9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xmlns="" id="{94787FE6-B0CD-4822-85C7-E5CCEA594A73}"/>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CE07F2DF-0047-4E68-8699-B84053155036}"/>
              </a:ext>
            </a:extLst>
          </p:cNvPr>
          <p:cNvSpPr>
            <a:spLocks noGrp="1"/>
          </p:cNvSpPr>
          <p:nvPr>
            <p:ph type="sldNum" sz="quarter" idx="12"/>
          </p:nvPr>
        </p:nvSpPr>
        <p:spPr/>
        <p:txBody>
          <a:bodyPr/>
          <a:lstStyle/>
          <a:p>
            <a:pPr>
              <a:defRPr/>
            </a:pPr>
            <a:fld id="{B98DEE24-6F9F-4C56-9993-001B9AB959D5}" type="slidenum">
              <a:rPr lang="ar-SA" smtClean="0"/>
              <a:pPr>
                <a:defRPr/>
              </a:pPr>
              <a:t>‹#›</a:t>
            </a:fld>
            <a:endParaRPr lang="en-US"/>
          </a:p>
        </p:txBody>
      </p:sp>
    </p:spTree>
    <p:extLst>
      <p:ext uri="{BB962C8B-B14F-4D97-AF65-F5344CB8AC3E}">
        <p14:creationId xmlns:p14="http://schemas.microsoft.com/office/powerpoint/2010/main" val="4097334192"/>
      </p:ext>
    </p:extLst>
  </p:cSld>
  <p:clrMapOvr>
    <a:masterClrMapping/>
  </p:clrMapOvr>
  <p:transition spd="slow">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CE1A3-A976-483D-8A66-D055E7340D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FC7F1B9-CF88-498D-98E5-74878804B9B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xmlns="" id="{7155632C-9D4B-4AB7-8A4D-2BB4B9DA385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C119E2E9-1906-4E71-A014-3DC70E3BF7D1}"/>
              </a:ext>
            </a:extLst>
          </p:cNvPr>
          <p:cNvSpPr>
            <a:spLocks noGrp="1"/>
          </p:cNvSpPr>
          <p:nvPr>
            <p:ph type="sldNum" sz="quarter" idx="12"/>
          </p:nvPr>
        </p:nvSpPr>
        <p:spPr/>
        <p:txBody>
          <a:bodyPr/>
          <a:lstStyle/>
          <a:p>
            <a:pPr>
              <a:defRPr/>
            </a:pPr>
            <a:fld id="{BCFBD852-C12C-4D81-97AC-4816F1C6A548}" type="slidenum">
              <a:rPr lang="ar-SA" smtClean="0"/>
              <a:pPr>
                <a:defRPr/>
              </a:pPr>
              <a:t>‹#›</a:t>
            </a:fld>
            <a:endParaRPr lang="en-US"/>
          </a:p>
        </p:txBody>
      </p:sp>
    </p:spTree>
    <p:extLst>
      <p:ext uri="{BB962C8B-B14F-4D97-AF65-F5344CB8AC3E}">
        <p14:creationId xmlns:p14="http://schemas.microsoft.com/office/powerpoint/2010/main" val="2279712186"/>
      </p:ext>
    </p:extLst>
  </p:cSld>
  <p:clrMapOvr>
    <a:masterClrMapping/>
  </p:clrMapOvr>
  <p:transition spd="slow">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F2B1C07-B5D2-485E-BC26-7F70BB41B942}"/>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xmlns="" id="{1D59C783-C634-4E56-961A-690A737B5212}"/>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xmlns="" id="{9E49DDA4-D0D9-4499-AE4E-0F8C87CAD187}"/>
              </a:ext>
            </a:extLst>
          </p:cNvPr>
          <p:cNvSpPr>
            <a:spLocks noGrp="1"/>
          </p:cNvSpPr>
          <p:nvPr>
            <p:ph type="sldNum" sz="quarter" idx="12"/>
          </p:nvPr>
        </p:nvSpPr>
        <p:spPr/>
        <p:txBody>
          <a:bodyPr/>
          <a:lstStyle/>
          <a:p>
            <a:pPr>
              <a:defRPr/>
            </a:pPr>
            <a:fld id="{56653A9F-EA90-4A30-B1C9-8F300E85E27F}" type="slidenum">
              <a:rPr lang="ar-SA" smtClean="0"/>
              <a:pPr>
                <a:defRPr/>
              </a:pPr>
              <a:t>‹#›</a:t>
            </a:fld>
            <a:endParaRPr lang="en-US"/>
          </a:p>
        </p:txBody>
      </p:sp>
    </p:spTree>
    <p:extLst>
      <p:ext uri="{BB962C8B-B14F-4D97-AF65-F5344CB8AC3E}">
        <p14:creationId xmlns:p14="http://schemas.microsoft.com/office/powerpoint/2010/main" val="2204818598"/>
      </p:ext>
    </p:extLst>
  </p:cSld>
  <p:clrMapOvr>
    <a:masterClrMapping/>
  </p:clrMapOvr>
  <p:transition spd="slow">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CE286-2604-4AC1-BC09-4CE09137A4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ABF3B782-84AD-4D65-BB0E-6A49AD54F6C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C810FFD-E05B-48C5-87D3-B05E335D36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B27709B4-5F29-4D6F-BA48-BE36EE899B9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BDF79B07-E861-4D7B-9BC4-A71FCB07F68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A0B86282-6A8A-4047-8F7E-316A3ED3C079}"/>
              </a:ext>
            </a:extLst>
          </p:cNvPr>
          <p:cNvSpPr>
            <a:spLocks noGrp="1"/>
          </p:cNvSpPr>
          <p:nvPr>
            <p:ph type="sldNum" sz="quarter" idx="12"/>
          </p:nvPr>
        </p:nvSpPr>
        <p:spPr/>
        <p:txBody>
          <a:bodyPr/>
          <a:lstStyle/>
          <a:p>
            <a:pPr>
              <a:defRPr/>
            </a:pPr>
            <a:fld id="{5CB217C7-87B6-4F8C-BCFE-20EB9B4C475E}" type="slidenum">
              <a:rPr lang="ar-SA" smtClean="0"/>
              <a:pPr>
                <a:defRPr/>
              </a:pPr>
              <a:t>‹#›</a:t>
            </a:fld>
            <a:endParaRPr lang="en-US"/>
          </a:p>
        </p:txBody>
      </p:sp>
    </p:spTree>
    <p:extLst>
      <p:ext uri="{BB962C8B-B14F-4D97-AF65-F5344CB8AC3E}">
        <p14:creationId xmlns:p14="http://schemas.microsoft.com/office/powerpoint/2010/main" val="1244082469"/>
      </p:ext>
    </p:extLst>
  </p:cSld>
  <p:clrMapOvr>
    <a:masterClrMapping/>
  </p:clrMapOvr>
  <p:transition spd="slow">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3626F-3C6D-485D-B82C-6C6B392C9A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1617CC81-385E-4D3E-B779-FD1C4C8FD1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FFC16426-23DA-4D32-AC6D-85B38460D3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5A254356-6CAC-467E-89E1-36AE158BAE9A}"/>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7C3C12B9-313D-4E55-84A6-A3A3ACB215D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0E81616C-8A43-4D0C-9C90-9C382A15DB8A}"/>
              </a:ext>
            </a:extLst>
          </p:cNvPr>
          <p:cNvSpPr>
            <a:spLocks noGrp="1"/>
          </p:cNvSpPr>
          <p:nvPr>
            <p:ph type="sldNum" sz="quarter" idx="12"/>
          </p:nvPr>
        </p:nvSpPr>
        <p:spPr/>
        <p:txBody>
          <a:bodyPr/>
          <a:lstStyle/>
          <a:p>
            <a:pPr>
              <a:defRPr/>
            </a:pPr>
            <a:fld id="{89ABBA33-26F6-4C56-9857-46C4EEA3D976}" type="slidenum">
              <a:rPr lang="ar-SA" smtClean="0"/>
              <a:pPr>
                <a:defRPr/>
              </a:pPr>
              <a:t>‹#›</a:t>
            </a:fld>
            <a:endParaRPr lang="en-US"/>
          </a:p>
        </p:txBody>
      </p:sp>
    </p:spTree>
    <p:extLst>
      <p:ext uri="{BB962C8B-B14F-4D97-AF65-F5344CB8AC3E}">
        <p14:creationId xmlns:p14="http://schemas.microsoft.com/office/powerpoint/2010/main" val="3374172456"/>
      </p:ext>
    </p:extLst>
  </p:cSld>
  <p:clrMapOvr>
    <a:masterClrMapping/>
  </p:clrMapOvr>
  <p:transition spd="slow">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8570AB-D9F5-4C7C-BA0A-EF847028D5A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E369858-5180-4FDB-9DAF-EB7F466D7DC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1D4B91-25CF-4A4A-BC5A-CD90F4B7F53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CBD4C98E-33A3-4644-9D6C-6557A57710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CA8E662F-568F-43D5-BBD2-0FE8D91EA7E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FCC6E07-368D-4CBE-B3BC-102D151B3F32}" type="slidenum">
              <a:rPr lang="ar-SA" smtClean="0"/>
              <a:pPr>
                <a:defRPr/>
              </a:pPr>
              <a:t>‹#›</a:t>
            </a:fld>
            <a:endParaRPr lang="en-US"/>
          </a:p>
        </p:txBody>
      </p:sp>
    </p:spTree>
    <p:extLst>
      <p:ext uri="{BB962C8B-B14F-4D97-AF65-F5344CB8AC3E}">
        <p14:creationId xmlns:p14="http://schemas.microsoft.com/office/powerpoint/2010/main" val="65710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dir="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Gastroenterologist"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oleObject" Target="../embeddings/oleObject5.bin"/><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netterimages.com/image/detail.htm?variantID=624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8.png"/><Relationship Id="rId5" Type="http://schemas.openxmlformats.org/officeDocument/2006/relationships/oleObject" Target="../embeddings/oleObject11.bin"/><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ddc.musc.edu/public/symptoms/abdominal-pain.html"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6762"/>
            <a:ext cx="4419600" cy="4463670"/>
          </a:xfrm>
          <a:prstGeom prst="rect">
            <a:avLst/>
          </a:prstGeom>
          <a:noFill/>
          <a:extLst>
            <a:ext uri="{909E8E84-426E-40DD-AFC4-6F175D3DCCD1}">
              <a14:hiddenFill xmlns:a14="http://schemas.microsoft.com/office/drawing/2010/main">
                <a:solidFill>
                  <a:srgbClr val="FFFFFF"/>
                </a:solidFill>
              </a14:hiddenFill>
            </a:ext>
          </a:extLst>
        </p:spPr>
      </p:pic>
      <p:sp>
        <p:nvSpPr>
          <p:cNvPr id="5126" name="Rectangle 6">
            <a:extLst>
              <a:ext uri="{FF2B5EF4-FFF2-40B4-BE49-F238E27FC236}">
                <a16:creationId xmlns="" xmlns:a16="http://schemas.microsoft.com/office/drawing/2014/main" id="{48AE7616-3B8D-49CF-A21D-ED0430F85F78}"/>
              </a:ext>
            </a:extLst>
          </p:cNvPr>
          <p:cNvSpPr>
            <a:spLocks noGrp="1" noChangeArrowheads="1"/>
          </p:cNvSpPr>
          <p:nvPr>
            <p:ph type="ctrTitle"/>
          </p:nvPr>
        </p:nvSpPr>
        <p:spPr>
          <a:xfrm>
            <a:off x="647700" y="23446"/>
            <a:ext cx="7772400" cy="1161708"/>
          </a:xfrm>
          <a:noFill/>
          <a:ln/>
        </p:spPr>
        <p:txBody>
          <a:bodyPr>
            <a:noAutofit/>
          </a:bodyPr>
          <a:lstStyle/>
          <a:p>
            <a:pPr>
              <a:defRPr/>
            </a:pPr>
            <a:r>
              <a:rPr lang="en-US" sz="8000" b="1" u="sng" dirty="0">
                <a:solidFill>
                  <a:srgbClr val="FF0000"/>
                </a:solidFill>
                <a:effectLst>
                  <a:outerShdw blurRad="38100" dist="38100" dir="2700000" algn="tl">
                    <a:srgbClr val="000000">
                      <a:alpha val="43137"/>
                    </a:srgbClr>
                  </a:outerShdw>
                </a:effectLst>
                <a:latin typeface="Candara" pitchFamily="34" charset="0"/>
              </a:rPr>
              <a:t>Small Intestine</a:t>
            </a:r>
            <a:endParaRPr lang="ar-JO" sz="8000" b="1" u="sng" dirty="0">
              <a:solidFill>
                <a:srgbClr val="FF0000"/>
              </a:solidFill>
              <a:effectLst>
                <a:outerShdw blurRad="38100" dist="38100" dir="2700000" algn="tl">
                  <a:srgbClr val="000000">
                    <a:alpha val="43137"/>
                  </a:srgbClr>
                </a:outerShdw>
              </a:effectLst>
              <a:latin typeface="Candara" pitchFamily="34" charset="0"/>
            </a:endParaRPr>
          </a:p>
        </p:txBody>
      </p:sp>
      <p:sp>
        <p:nvSpPr>
          <p:cNvPr id="4" name="Rectangle 6">
            <a:extLst>
              <a:ext uri="{FF2B5EF4-FFF2-40B4-BE49-F238E27FC236}">
                <a16:creationId xmlns="" xmlns:a16="http://schemas.microsoft.com/office/drawing/2014/main" id="{48AE7616-3B8D-49CF-A21D-ED0430F85F78}"/>
              </a:ext>
            </a:extLst>
          </p:cNvPr>
          <p:cNvSpPr txBox="1">
            <a:spLocks noChangeArrowheads="1"/>
          </p:cNvSpPr>
          <p:nvPr/>
        </p:nvSpPr>
        <p:spPr>
          <a:xfrm>
            <a:off x="28134" y="2409654"/>
            <a:ext cx="4315265" cy="3991146"/>
          </a:xfrm>
          <a:prstGeom prst="rect">
            <a:avLst/>
          </a:prstGeom>
          <a:noFill/>
          <a:ln/>
        </p:spPr>
        <p:txBody>
          <a:bodyPr vert="horz" lIns="91440" tIns="45720" rIns="91440" bIns="45720" rtlCol="0" anchor="b">
            <a:normAutofit fontScale="7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ar-JO" altLang="en-US" sz="7200" dirty="0" smtClean="0">
                <a:latin typeface="Traditional Arabic" pitchFamily="18" charset="-78"/>
                <a:cs typeface="Traditional Arabic" pitchFamily="18" charset="-78"/>
              </a:rPr>
              <a:t>تم تفريغ كلام الدكتور </a:t>
            </a:r>
            <a:r>
              <a:rPr lang="ar-JO" altLang="en-US" sz="7200" dirty="0" smtClean="0">
                <a:solidFill>
                  <a:srgbClr val="FF0000"/>
                </a:solidFill>
                <a:latin typeface="Traditional Arabic" pitchFamily="18" charset="-78"/>
                <a:cs typeface="Traditional Arabic" pitchFamily="18" charset="-78"/>
              </a:rPr>
              <a:t>سعد العزاوي </a:t>
            </a:r>
            <a:r>
              <a:rPr lang="ar-JO" altLang="en-US" sz="7200" dirty="0" smtClean="0">
                <a:latin typeface="Traditional Arabic" pitchFamily="18" charset="-78"/>
                <a:cs typeface="Traditional Arabic" pitchFamily="18" charset="-78"/>
              </a:rPr>
              <a:t>على المحاضرة </a:t>
            </a:r>
            <a:r>
              <a:rPr lang="ar-JO" altLang="en-US" sz="7200" dirty="0" smtClean="0">
                <a:solidFill>
                  <a:srgbClr val="00B050"/>
                </a:solidFill>
                <a:latin typeface="Traditional Arabic" pitchFamily="18" charset="-78"/>
                <a:cs typeface="Traditional Arabic" pitchFamily="18" charset="-78"/>
              </a:rPr>
              <a:t>باللون الأخضر</a:t>
            </a:r>
          </a:p>
          <a:p>
            <a:r>
              <a:rPr lang="ar-JO" altLang="en-US" sz="7200" dirty="0" smtClean="0">
                <a:latin typeface="Traditional Arabic" pitchFamily="18" charset="-78"/>
                <a:cs typeface="Traditional Arabic" pitchFamily="18" charset="-78"/>
              </a:rPr>
              <a:t/>
            </a:r>
            <a:br>
              <a:rPr lang="ar-JO" altLang="en-US" sz="7200" dirty="0" smtClean="0">
                <a:latin typeface="Traditional Arabic" pitchFamily="18" charset="-78"/>
                <a:cs typeface="Traditional Arabic" pitchFamily="18" charset="-78"/>
              </a:rPr>
            </a:br>
            <a:r>
              <a:rPr lang="ar-JO" altLang="en-US" sz="7200" dirty="0" smtClean="0">
                <a:latin typeface="Traditional Arabic" pitchFamily="18" charset="-78"/>
                <a:cs typeface="Traditional Arabic" pitchFamily="18" charset="-78"/>
              </a:rPr>
              <a:t>كل الشكر للطالبة : </a:t>
            </a:r>
            <a:r>
              <a:rPr lang="en-US" altLang="en-US" sz="7200" dirty="0" smtClean="0">
                <a:latin typeface="Traditional Arabic" pitchFamily="18" charset="-78"/>
                <a:cs typeface="Traditional Arabic" pitchFamily="18" charset="-78"/>
              </a:rPr>
              <a:t> </a:t>
            </a:r>
            <a:r>
              <a:rPr lang="ar-JO" altLang="en-US" sz="7200" dirty="0" smtClean="0">
                <a:solidFill>
                  <a:srgbClr val="FF0000"/>
                </a:solidFill>
                <a:latin typeface="Traditional Arabic" pitchFamily="18" charset="-78"/>
                <a:cs typeface="Traditional Arabic" pitchFamily="18" charset="-78"/>
              </a:rPr>
              <a:t>أبرار الصرايرة </a:t>
            </a:r>
            <a:r>
              <a:rPr lang="ar-JO" altLang="en-US" sz="7200" dirty="0" smtClean="0">
                <a:latin typeface="Traditional Arabic" pitchFamily="18" charset="-78"/>
                <a:cs typeface="Traditional Arabic" pitchFamily="18" charset="-78"/>
              </a:rPr>
              <a:t>على مجهودها</a:t>
            </a:r>
            <a:endParaRPr lang="en-US" altLang="en-US" sz="72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637122875"/>
      </p:ext>
    </p:extLst>
  </p:cSld>
  <p:clrMapOvr>
    <a:masterClrMapping/>
  </p:clrMapOvr>
  <p:transition spd="slow">
    <p:pull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وان 1"/>
          <p:cNvSpPr>
            <a:spLocks noGrp="1"/>
          </p:cNvSpPr>
          <p:nvPr>
            <p:ph type="ctrTitle"/>
          </p:nvPr>
        </p:nvSpPr>
        <p:spPr>
          <a:xfrm>
            <a:off x="0" y="0"/>
            <a:ext cx="7772400" cy="714375"/>
          </a:xfrm>
        </p:spPr>
        <p:txBody>
          <a:bodyPr/>
          <a:lstStyle/>
          <a:p>
            <a:pPr algn="l"/>
            <a:r>
              <a:rPr lang="en-US" sz="3600" u="sng">
                <a:solidFill>
                  <a:srgbClr val="CC3399"/>
                </a:solidFill>
              </a:rPr>
              <a:t>CROHNS DISEASE</a:t>
            </a:r>
            <a:endParaRPr lang="ar-JO" sz="3600"/>
          </a:p>
        </p:txBody>
      </p:sp>
      <p:sp>
        <p:nvSpPr>
          <p:cNvPr id="20483" name="عنوان فرعي 2"/>
          <p:cNvSpPr>
            <a:spLocks noGrp="1"/>
          </p:cNvSpPr>
          <p:nvPr>
            <p:ph type="subTitle" idx="1"/>
          </p:nvPr>
        </p:nvSpPr>
        <p:spPr>
          <a:xfrm>
            <a:off x="0" y="2071688"/>
            <a:ext cx="9144000" cy="4786312"/>
          </a:xfrm>
        </p:spPr>
        <p:txBody>
          <a:bodyPr/>
          <a:lstStyle/>
          <a:p>
            <a:pPr algn="l">
              <a:defRPr/>
            </a:pPr>
            <a:r>
              <a:rPr lang="en-US" sz="2400" dirty="0">
                <a:solidFill>
                  <a:srgbClr val="003399"/>
                </a:solidFill>
              </a:rPr>
              <a:t> </a:t>
            </a:r>
          </a:p>
          <a:p>
            <a:pPr algn="l">
              <a:defRPr/>
            </a:pPr>
            <a:r>
              <a:rPr lang="en-US" sz="2400" dirty="0">
                <a:solidFill>
                  <a:srgbClr val="FF0000"/>
                </a:solidFill>
              </a:rPr>
              <a:t>*</a:t>
            </a:r>
            <a:r>
              <a:rPr lang="en-US" sz="2400" dirty="0">
                <a:solidFill>
                  <a:srgbClr val="003399"/>
                </a:solidFill>
              </a:rPr>
              <a:t> Dr. </a:t>
            </a:r>
            <a:r>
              <a:rPr lang="en-US" sz="2400" dirty="0" err="1">
                <a:solidFill>
                  <a:srgbClr val="003399"/>
                </a:solidFill>
              </a:rPr>
              <a:t>Burrill</a:t>
            </a:r>
            <a:r>
              <a:rPr lang="en-US" sz="2400" dirty="0">
                <a:solidFill>
                  <a:srgbClr val="003399"/>
                </a:solidFill>
              </a:rPr>
              <a:t> B. </a:t>
            </a:r>
            <a:r>
              <a:rPr lang="en-US" sz="2400" dirty="0" err="1">
                <a:solidFill>
                  <a:srgbClr val="003399"/>
                </a:solidFill>
              </a:rPr>
              <a:t>Crohn</a:t>
            </a:r>
            <a:r>
              <a:rPr lang="en-US" sz="2400" dirty="0">
                <a:solidFill>
                  <a:srgbClr val="003399"/>
                </a:solidFill>
              </a:rPr>
              <a:t>, who first described the disease in 1932</a:t>
            </a:r>
            <a:endParaRPr lang="ar-JO" sz="2400" dirty="0">
              <a:solidFill>
                <a:srgbClr val="003399"/>
              </a:solidFill>
            </a:endParaRPr>
          </a:p>
          <a:p>
            <a:pPr algn="l">
              <a:defRPr/>
            </a:pPr>
            <a:r>
              <a:rPr lang="en-US" sz="2400" dirty="0">
                <a:solidFill>
                  <a:srgbClr val="003399"/>
                </a:solidFill>
              </a:rPr>
              <a:t>      </a:t>
            </a:r>
            <a:r>
              <a:rPr lang="en-US" sz="2400" dirty="0">
                <a:solidFill>
                  <a:srgbClr val="FF0000"/>
                </a:solidFill>
              </a:rPr>
              <a:t>- </a:t>
            </a:r>
            <a:r>
              <a:rPr lang="en-US" sz="2400" dirty="0" err="1">
                <a:solidFill>
                  <a:srgbClr val="003399"/>
                </a:solidFill>
              </a:rPr>
              <a:t>Crohn’s</a:t>
            </a:r>
            <a:r>
              <a:rPr lang="en-US" sz="2400" dirty="0">
                <a:solidFill>
                  <a:srgbClr val="003399"/>
                </a:solidFill>
              </a:rPr>
              <a:t> disease may affect as many as 780,000 Americans. </a:t>
            </a:r>
          </a:p>
          <a:p>
            <a:pPr algn="l">
              <a:defRPr/>
            </a:pPr>
            <a:r>
              <a:rPr lang="en-US" sz="2400" dirty="0">
                <a:solidFill>
                  <a:srgbClr val="003399"/>
                </a:solidFill>
              </a:rPr>
              <a:t> </a:t>
            </a:r>
            <a:r>
              <a:rPr lang="en-US" sz="2400" dirty="0">
                <a:solidFill>
                  <a:srgbClr val="FF0000"/>
                </a:solidFill>
              </a:rPr>
              <a:t>*</a:t>
            </a:r>
            <a:r>
              <a:rPr lang="en-US" sz="2400" dirty="0">
                <a:solidFill>
                  <a:srgbClr val="003399"/>
                </a:solidFill>
              </a:rPr>
              <a:t> Men and Women are equally likely to be affected. </a:t>
            </a:r>
          </a:p>
          <a:p>
            <a:pPr algn="l">
              <a:defRPr/>
            </a:pPr>
            <a:r>
              <a:rPr lang="en-US" sz="2400" dirty="0">
                <a:solidFill>
                  <a:srgbClr val="003399"/>
                </a:solidFill>
              </a:rPr>
              <a:t> </a:t>
            </a:r>
            <a:r>
              <a:rPr lang="en-US" sz="2400" dirty="0">
                <a:solidFill>
                  <a:srgbClr val="FF0000"/>
                </a:solidFill>
              </a:rPr>
              <a:t>*</a:t>
            </a:r>
            <a:r>
              <a:rPr lang="en-US" sz="2400" dirty="0">
                <a:solidFill>
                  <a:srgbClr val="003399"/>
                </a:solidFill>
              </a:rPr>
              <a:t> the disease can occur at any age, is more prevalent among adolescents      and young adults between the ages of 15 and 35 y. </a:t>
            </a:r>
          </a:p>
          <a:p>
            <a:pPr algn="l">
              <a:defRPr/>
            </a:pPr>
            <a:r>
              <a:rPr lang="en-US" sz="2400" dirty="0">
                <a:solidFill>
                  <a:srgbClr val="003399"/>
                </a:solidFill>
              </a:rPr>
              <a:t> </a:t>
            </a:r>
            <a:r>
              <a:rPr lang="en-US" sz="2400" dirty="0">
                <a:solidFill>
                  <a:srgbClr val="FF0000"/>
                </a:solidFill>
              </a:rPr>
              <a:t>*</a:t>
            </a:r>
            <a:r>
              <a:rPr lang="en-US" sz="2400" dirty="0">
                <a:solidFill>
                  <a:srgbClr val="003399"/>
                </a:solidFill>
              </a:rPr>
              <a:t> The causes of </a:t>
            </a:r>
            <a:r>
              <a:rPr lang="en-US" sz="2400" dirty="0" err="1">
                <a:solidFill>
                  <a:srgbClr val="003399"/>
                </a:solidFill>
              </a:rPr>
              <a:t>Crohn’s</a:t>
            </a:r>
            <a:r>
              <a:rPr lang="en-US" sz="2400" dirty="0">
                <a:solidFill>
                  <a:srgbClr val="003399"/>
                </a:solidFill>
              </a:rPr>
              <a:t> disease are not well understood. Diet and stress</a:t>
            </a:r>
            <a:endParaRPr lang="en-US" sz="2400" dirty="0"/>
          </a:p>
          <a:p>
            <a:pPr algn="l">
              <a:defRPr/>
            </a:pPr>
            <a:r>
              <a:rPr lang="en-US" sz="2400" dirty="0">
                <a:solidFill>
                  <a:srgbClr val="003399"/>
                </a:solidFill>
              </a:rPr>
              <a:t>     may aggravate the dis., </a:t>
            </a:r>
            <a:r>
              <a:rPr lang="en-US" sz="2400" dirty="0">
                <a:solidFill>
                  <a:srgbClr val="002060"/>
                </a:solidFill>
              </a:rPr>
              <a:t>It</a:t>
            </a:r>
            <a:r>
              <a:rPr lang="en-US" sz="2400" dirty="0">
                <a:solidFill>
                  <a:srgbClr val="FF0000"/>
                </a:solidFill>
              </a:rPr>
              <a:t> </a:t>
            </a:r>
            <a:r>
              <a:rPr lang="en-US" sz="2400" dirty="0">
                <a:solidFill>
                  <a:srgbClr val="003399"/>
                </a:solidFill>
              </a:rPr>
              <a:t>tends to run in families.  </a:t>
            </a:r>
          </a:p>
          <a:p>
            <a:pPr algn="l">
              <a:defRPr/>
            </a:pPr>
            <a:r>
              <a:rPr lang="en-US" sz="2400" dirty="0">
                <a:solidFill>
                  <a:srgbClr val="FF0000"/>
                </a:solidFill>
              </a:rPr>
              <a:t>  - recently a gene called NOD2 has been identified as being associated         with </a:t>
            </a:r>
            <a:r>
              <a:rPr lang="en-US" sz="2400" dirty="0" err="1">
                <a:solidFill>
                  <a:srgbClr val="FF0000"/>
                </a:solidFill>
              </a:rPr>
              <a:t>Crohn's</a:t>
            </a:r>
            <a:r>
              <a:rPr lang="en-US" sz="2400" dirty="0">
                <a:solidFill>
                  <a:srgbClr val="FF0000"/>
                </a:solidFill>
              </a:rPr>
              <a:t> disease and the susceptibility to abnormal activation of         the immune system is genetically inherited</a:t>
            </a:r>
            <a:r>
              <a:rPr lang="en-US" sz="2400" dirty="0">
                <a:solidFill>
                  <a:schemeClr val="accent6"/>
                </a:solidFill>
              </a:rPr>
              <a:t>.</a:t>
            </a:r>
            <a:r>
              <a:rPr lang="en-US" sz="2400" dirty="0"/>
              <a:t>   </a:t>
            </a:r>
            <a:endParaRPr lang="ar-JO" sz="2400" dirty="0">
              <a:solidFill>
                <a:srgbClr val="003399"/>
              </a:solidFill>
            </a:endParaRPr>
          </a:p>
        </p:txBody>
      </p:sp>
      <p:pic>
        <p:nvPicPr>
          <p:cNvPr id="17412" name="Picture 2" descr="https://upload.wikimedia.org/wikipedia/en/5/57/Burrill_Bernard_Crohn.jpg"/>
          <p:cNvPicPr>
            <a:picLocks noChangeAspect="1" noChangeArrowheads="1"/>
          </p:cNvPicPr>
          <p:nvPr/>
        </p:nvPicPr>
        <p:blipFill>
          <a:blip r:embed="rId2"/>
          <a:srcRect/>
          <a:stretch>
            <a:fillRect/>
          </a:stretch>
        </p:blipFill>
        <p:spPr bwMode="auto">
          <a:xfrm>
            <a:off x="7429500" y="0"/>
            <a:ext cx="1714500" cy="1500188"/>
          </a:xfrm>
          <a:prstGeom prst="rect">
            <a:avLst/>
          </a:prstGeom>
          <a:noFill/>
          <a:ln w="9525">
            <a:noFill/>
            <a:miter lim="800000"/>
            <a:headEnd/>
            <a:tailEnd/>
          </a:ln>
        </p:spPr>
      </p:pic>
      <p:sp>
        <p:nvSpPr>
          <p:cNvPr id="6" name="مربع نص 5"/>
          <p:cNvSpPr txBox="1"/>
          <p:nvPr/>
        </p:nvSpPr>
        <p:spPr>
          <a:xfrm>
            <a:off x="5857875" y="1500188"/>
            <a:ext cx="3286125" cy="708025"/>
          </a:xfrm>
          <a:prstGeom prst="rect">
            <a:avLst/>
          </a:prstGeom>
          <a:noFill/>
        </p:spPr>
        <p:txBody>
          <a:bodyPr rtlCol="1">
            <a:spAutoFit/>
          </a:bodyPr>
          <a:lstStyle/>
          <a:p>
            <a:pPr>
              <a:defRPr/>
            </a:pPr>
            <a:r>
              <a:rPr lang="en-US" sz="2000" dirty="0">
                <a:solidFill>
                  <a:schemeClr val="accent6"/>
                </a:solidFill>
              </a:rPr>
              <a:t>American  gastroenterologist</a:t>
            </a:r>
          </a:p>
          <a:p>
            <a:pPr>
              <a:defRPr/>
            </a:pPr>
            <a:r>
              <a:rPr lang="en-US" sz="2000" u="sng" dirty="0">
                <a:solidFill>
                  <a:schemeClr val="accent6"/>
                </a:solidFill>
                <a:hlinkClick r:id="rId3"/>
              </a:rPr>
              <a:t>t</a:t>
            </a:r>
            <a:r>
              <a:rPr lang="en-US" sz="2000" dirty="0">
                <a:solidFill>
                  <a:schemeClr val="accent6"/>
                </a:solidFill>
              </a:rPr>
              <a:t> </a:t>
            </a:r>
            <a:r>
              <a:rPr lang="en-US" sz="2000" dirty="0" err="1">
                <a:solidFill>
                  <a:schemeClr val="accent6"/>
                </a:solidFill>
              </a:rPr>
              <a:t>Burrill</a:t>
            </a:r>
            <a:r>
              <a:rPr lang="en-US" sz="2000" dirty="0">
                <a:solidFill>
                  <a:schemeClr val="accent6"/>
                </a:solidFill>
              </a:rPr>
              <a:t> Bernard  </a:t>
            </a:r>
            <a:r>
              <a:rPr lang="en-US" sz="2000" dirty="0" err="1">
                <a:solidFill>
                  <a:schemeClr val="accent6"/>
                </a:solidFill>
              </a:rPr>
              <a:t>Crohn</a:t>
            </a:r>
            <a:r>
              <a:rPr lang="en-US" sz="2000" dirty="0"/>
              <a:t>          </a:t>
            </a:r>
            <a:endParaRPr lang="ar-JO" sz="2000" dirty="0"/>
          </a:p>
        </p:txBody>
      </p:sp>
    </p:spTree>
  </p:cSld>
  <p:clrMapOvr>
    <a:masterClrMapping/>
  </p:clrMapOvr>
  <p:transition spd="slow">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lstStyle/>
          <a:p>
            <a:r>
              <a:rPr lang="en-US" u="sng">
                <a:solidFill>
                  <a:srgbClr val="FF0066"/>
                </a:solidFill>
              </a:rPr>
              <a:t>PATHOLOGY</a:t>
            </a:r>
          </a:p>
        </p:txBody>
      </p:sp>
      <p:sp>
        <p:nvSpPr>
          <p:cNvPr id="22531" name="Rectangle 3"/>
          <p:cNvSpPr>
            <a:spLocks noGrp="1" noChangeArrowheads="1"/>
          </p:cNvSpPr>
          <p:nvPr>
            <p:ph idx="1"/>
          </p:nvPr>
        </p:nvSpPr>
        <p:spPr>
          <a:xfrm>
            <a:off x="0" y="764704"/>
            <a:ext cx="9144000" cy="6316662"/>
          </a:xfrm>
        </p:spPr>
        <p:txBody>
          <a:bodyPr/>
          <a:lstStyle/>
          <a:p>
            <a:pPr marL="533400" indent="-533400" algn="l">
              <a:buFontTx/>
              <a:buNone/>
              <a:defRPr/>
            </a:pPr>
            <a:r>
              <a:rPr lang="en-US" sz="2400" dirty="0">
                <a:solidFill>
                  <a:schemeClr val="accent2"/>
                </a:solidFill>
              </a:rPr>
              <a:t>Affect any part of G.I.T.,</a:t>
            </a:r>
          </a:p>
          <a:p>
            <a:pPr marL="533400" indent="-533400" algn="l">
              <a:buFontTx/>
              <a:buNone/>
              <a:defRPr/>
            </a:pPr>
            <a:r>
              <a:rPr lang="en-US" sz="2400" dirty="0" err="1">
                <a:solidFill>
                  <a:schemeClr val="accent2"/>
                </a:solidFill>
              </a:rPr>
              <a:t>comonly</a:t>
            </a:r>
            <a:r>
              <a:rPr lang="en-US" sz="2400" dirty="0">
                <a:solidFill>
                  <a:schemeClr val="accent2"/>
                </a:solidFill>
              </a:rPr>
              <a:t> :   </a:t>
            </a:r>
          </a:p>
          <a:p>
            <a:pPr marL="533400" indent="-533400" algn="l">
              <a:buFontTx/>
              <a:buNone/>
              <a:defRPr/>
            </a:pPr>
            <a:r>
              <a:rPr lang="en-US" sz="2400" dirty="0">
                <a:solidFill>
                  <a:schemeClr val="accent2"/>
                </a:solidFill>
              </a:rPr>
              <a:t>         Distal ileum only  33%</a:t>
            </a:r>
          </a:p>
          <a:p>
            <a:pPr marL="533400" indent="-533400" algn="l">
              <a:buFontTx/>
              <a:buNone/>
              <a:defRPr/>
            </a:pPr>
            <a:r>
              <a:rPr lang="en-US" sz="2400" dirty="0">
                <a:solidFill>
                  <a:schemeClr val="accent2"/>
                </a:solidFill>
              </a:rPr>
              <a:t>         Colon only             20%</a:t>
            </a:r>
          </a:p>
          <a:p>
            <a:pPr marL="533400" indent="-533400" algn="l">
              <a:buFontTx/>
              <a:buNone/>
              <a:defRPr/>
            </a:pPr>
            <a:r>
              <a:rPr lang="en-US" sz="2400" dirty="0">
                <a:solidFill>
                  <a:schemeClr val="accent2"/>
                </a:solidFill>
              </a:rPr>
              <a:t>          Ileum &amp; colon       50%</a:t>
            </a:r>
            <a:endParaRPr lang="en-US" sz="2400" dirty="0">
              <a:solidFill>
                <a:srgbClr val="FF0000"/>
              </a:solidFill>
            </a:endParaRPr>
          </a:p>
          <a:p>
            <a:pPr marL="609600" indent="-609600" algn="l">
              <a:buFontTx/>
              <a:buNone/>
              <a:defRPr/>
            </a:pPr>
            <a:r>
              <a:rPr lang="en-US" sz="2400" dirty="0">
                <a:solidFill>
                  <a:srgbClr val="FF0000"/>
                </a:solidFill>
              </a:rPr>
              <a:t>1.</a:t>
            </a:r>
            <a:r>
              <a:rPr lang="en-US" sz="2400" dirty="0">
                <a:solidFill>
                  <a:schemeClr val="accent2"/>
                </a:solidFill>
              </a:rPr>
              <a:t>Transmural pathology</a:t>
            </a:r>
          </a:p>
          <a:p>
            <a:pPr marL="609600" indent="-609600" algn="l">
              <a:buFontTx/>
              <a:buNone/>
              <a:defRPr/>
            </a:pPr>
            <a:r>
              <a:rPr lang="en-US" sz="2400" dirty="0">
                <a:solidFill>
                  <a:srgbClr val="FF0000"/>
                </a:solidFill>
              </a:rPr>
              <a:t>2.</a:t>
            </a:r>
            <a:r>
              <a:rPr lang="en-US" sz="2400" dirty="0">
                <a:solidFill>
                  <a:schemeClr val="accent2"/>
                </a:solidFill>
              </a:rPr>
              <a:t>Skipped areas are characteristic</a:t>
            </a:r>
          </a:p>
          <a:p>
            <a:pPr marL="609600" indent="-609600" algn="l">
              <a:buFontTx/>
              <a:buNone/>
              <a:defRPr/>
            </a:pPr>
            <a:r>
              <a:rPr lang="en-US" sz="2400" dirty="0">
                <a:solidFill>
                  <a:srgbClr val="FF0000"/>
                </a:solidFill>
              </a:rPr>
              <a:t>3.</a:t>
            </a:r>
            <a:r>
              <a:rPr lang="en-US" sz="2400" dirty="0">
                <a:solidFill>
                  <a:schemeClr val="accent2"/>
                </a:solidFill>
              </a:rPr>
              <a:t>dull purple red loops +areas of thick grey –white </a:t>
            </a:r>
            <a:r>
              <a:rPr lang="en-US" sz="2400" dirty="0" err="1">
                <a:solidFill>
                  <a:schemeClr val="accent2"/>
                </a:solidFill>
              </a:rPr>
              <a:t>exudate</a:t>
            </a:r>
            <a:r>
              <a:rPr lang="en-US" sz="2400" dirty="0">
                <a:solidFill>
                  <a:schemeClr val="accent2"/>
                </a:solidFill>
              </a:rPr>
              <a:t> </a:t>
            </a:r>
          </a:p>
          <a:p>
            <a:pPr marL="609600" indent="-609600" algn="l">
              <a:buFontTx/>
              <a:buNone/>
              <a:defRPr/>
            </a:pPr>
            <a:r>
              <a:rPr lang="en-US" sz="2400" dirty="0">
                <a:solidFill>
                  <a:srgbClr val="FF0000"/>
                </a:solidFill>
              </a:rPr>
              <a:t>4.</a:t>
            </a:r>
            <a:r>
              <a:rPr lang="en-US" sz="2400" dirty="0">
                <a:solidFill>
                  <a:schemeClr val="accent2"/>
                </a:solidFill>
              </a:rPr>
              <a:t>Deep mucosal ulcerations+ edema of the mucosa in between –                      cobble stone appearance </a:t>
            </a:r>
          </a:p>
          <a:p>
            <a:pPr marL="609600" indent="-609600" algn="l">
              <a:buFontTx/>
              <a:buNone/>
              <a:defRPr/>
            </a:pPr>
            <a:r>
              <a:rPr lang="en-US" sz="2400" dirty="0">
                <a:solidFill>
                  <a:srgbClr val="FF0000"/>
                </a:solidFill>
              </a:rPr>
              <a:t>5.</a:t>
            </a:r>
            <a:r>
              <a:rPr lang="en-US" sz="2400" dirty="0">
                <a:solidFill>
                  <a:schemeClr val="accent2"/>
                </a:solidFill>
              </a:rPr>
              <a:t> Enlarged mesenteric L.N.</a:t>
            </a:r>
          </a:p>
        </p:txBody>
      </p:sp>
    </p:spTree>
  </p:cSld>
  <p:clrMapOvr>
    <a:masterClrMapping/>
  </p:clrMapOvr>
  <p:transition spd="slow">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234E7-EF70-4D48-914D-2DD899252D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736D6B2-2A50-49DB-86D5-BE16B8346169}"/>
              </a:ext>
            </a:extLst>
          </p:cNvPr>
          <p:cNvSpPr>
            <a:spLocks noGrp="1"/>
          </p:cNvSpPr>
          <p:nvPr>
            <p:ph idx="1"/>
          </p:nvPr>
        </p:nvSpPr>
        <p:spPr/>
        <p:txBody>
          <a:bodyPr/>
          <a:lstStyle/>
          <a:p>
            <a:pPr marL="609600" indent="-609600">
              <a:buNone/>
              <a:defRPr/>
            </a:pPr>
            <a:r>
              <a:rPr lang="en-US" sz="2000" dirty="0">
                <a:solidFill>
                  <a:srgbClr val="FF0000"/>
                </a:solidFill>
              </a:rPr>
              <a:t>6.</a:t>
            </a:r>
            <a:r>
              <a:rPr lang="en-US" sz="2000" dirty="0">
                <a:solidFill>
                  <a:schemeClr val="accent2"/>
                </a:solidFill>
              </a:rPr>
              <a:t>extensive fat wrapping of intestine </a:t>
            </a:r>
            <a:r>
              <a:rPr lang="en-US" sz="2000" dirty="0">
                <a:solidFill>
                  <a:srgbClr val="00B050"/>
                </a:solidFill>
                <a:latin typeface="Arial Rounded MT Bold" panose="020F0704030504030204" pitchFamily="34" charset="0"/>
              </a:rPr>
              <a:t>( the fat existing between the two layers of the mesentery is going to crepe and cover part of the wall of the small intestine ) .</a:t>
            </a:r>
          </a:p>
          <a:p>
            <a:pPr marL="609600" indent="-609600">
              <a:buNone/>
              <a:defRPr/>
            </a:pPr>
            <a:r>
              <a:rPr lang="en-US" sz="2000" dirty="0">
                <a:solidFill>
                  <a:srgbClr val="FF0000"/>
                </a:solidFill>
              </a:rPr>
              <a:t>7.</a:t>
            </a:r>
            <a:r>
              <a:rPr lang="en-US" sz="2000" dirty="0">
                <a:solidFill>
                  <a:schemeClr val="accent2"/>
                </a:solidFill>
              </a:rPr>
              <a:t>dilated proximal segment</a:t>
            </a:r>
          </a:p>
          <a:p>
            <a:pPr marL="0" indent="0">
              <a:buNone/>
            </a:pPr>
            <a:r>
              <a:rPr lang="en-US" dirty="0">
                <a:solidFill>
                  <a:srgbClr val="00B050"/>
                </a:solidFill>
                <a:latin typeface="Arial Rounded MT Bold" panose="020F0704030504030204" pitchFamily="34" charset="0"/>
              </a:rPr>
              <a:t>Due to chronic fibrosis &gt;&gt; narrowing of the lumen &gt;&gt; dilation of the proximal part </a:t>
            </a:r>
          </a:p>
        </p:txBody>
      </p:sp>
    </p:spTree>
    <p:extLst>
      <p:ext uri="{BB962C8B-B14F-4D97-AF65-F5344CB8AC3E}">
        <p14:creationId xmlns:p14="http://schemas.microsoft.com/office/powerpoint/2010/main" val="1017490912"/>
      </p:ext>
    </p:extLst>
  </p:cSld>
  <p:clrMapOvr>
    <a:masterClrMapping/>
  </p:clrMapOvr>
  <p:transition spd="slow">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125413"/>
            <a:ext cx="7772400" cy="660400"/>
          </a:xfrm>
        </p:spPr>
        <p:txBody>
          <a:bodyPr/>
          <a:lstStyle/>
          <a:p>
            <a:pPr algn="l"/>
            <a:r>
              <a:rPr lang="en-US" sz="3600">
                <a:solidFill>
                  <a:srgbClr val="FF0000"/>
                </a:solidFill>
              </a:rPr>
              <a:t>CLINICAL FEATURES</a:t>
            </a:r>
          </a:p>
        </p:txBody>
      </p:sp>
      <p:sp>
        <p:nvSpPr>
          <p:cNvPr id="23555" name="Rectangle 3"/>
          <p:cNvSpPr>
            <a:spLocks noGrp="1" noChangeArrowheads="1"/>
          </p:cNvSpPr>
          <p:nvPr>
            <p:ph idx="1"/>
          </p:nvPr>
        </p:nvSpPr>
        <p:spPr>
          <a:xfrm>
            <a:off x="0" y="928688"/>
            <a:ext cx="9144000" cy="5929312"/>
          </a:xfrm>
        </p:spPr>
        <p:txBody>
          <a:bodyPr>
            <a:normAutofit/>
          </a:bodyPr>
          <a:lstStyle/>
          <a:p>
            <a:pPr algn="l">
              <a:buFontTx/>
              <a:buNone/>
              <a:defRPr/>
            </a:pPr>
            <a:r>
              <a:rPr lang="en-US" sz="2800" dirty="0">
                <a:solidFill>
                  <a:srgbClr val="FF0000"/>
                </a:solidFill>
              </a:rPr>
              <a:t>The symptoms of </a:t>
            </a:r>
            <a:r>
              <a:rPr lang="en-US" sz="2800" dirty="0" err="1">
                <a:solidFill>
                  <a:srgbClr val="FF0000"/>
                </a:solidFill>
              </a:rPr>
              <a:t>Crohn's</a:t>
            </a:r>
            <a:r>
              <a:rPr lang="en-US" sz="2800" dirty="0">
                <a:solidFill>
                  <a:srgbClr val="FF0000"/>
                </a:solidFill>
              </a:rPr>
              <a:t> disease are dependent on the location, the extent, and the severity of the inflammation</a:t>
            </a:r>
          </a:p>
          <a:p>
            <a:pPr algn="l">
              <a:buFontTx/>
              <a:buNone/>
              <a:defRPr/>
            </a:pPr>
            <a:r>
              <a:rPr lang="en-US" sz="2800" b="1" dirty="0">
                <a:solidFill>
                  <a:srgbClr val="FF0000"/>
                </a:solidFill>
              </a:rPr>
              <a:t>1.</a:t>
            </a:r>
            <a:r>
              <a:rPr lang="en-US" sz="2800" b="1" dirty="0">
                <a:solidFill>
                  <a:schemeClr val="accent2"/>
                </a:solidFill>
              </a:rPr>
              <a:t> </a:t>
            </a:r>
            <a:r>
              <a:rPr lang="en-US" sz="2800" dirty="0">
                <a:solidFill>
                  <a:schemeClr val="accent2"/>
                </a:solidFill>
              </a:rPr>
              <a:t>colicky intermittent pain is the most common symptom of          Crohn's disease , becomes constant dull ache as the               disease progresses</a:t>
            </a:r>
            <a:r>
              <a:rPr lang="en-US" sz="2800" dirty="0">
                <a:solidFill>
                  <a:srgbClr val="00B050"/>
                </a:solidFill>
                <a:latin typeface="Arial Rounded MT Bold" panose="020F0704030504030204" pitchFamily="34" charset="0"/>
              </a:rPr>
              <a:t>.( because of edema and fibrosis ) </a:t>
            </a:r>
            <a:endParaRPr lang="en-US" sz="2800" b="1" dirty="0">
              <a:solidFill>
                <a:srgbClr val="00B050"/>
              </a:solidFill>
              <a:latin typeface="Arial Rounded MT Bold" panose="020F0704030504030204" pitchFamily="34" charset="0"/>
            </a:endParaRPr>
          </a:p>
          <a:p>
            <a:pPr algn="l">
              <a:buFontTx/>
              <a:buNone/>
              <a:defRPr/>
            </a:pPr>
            <a:r>
              <a:rPr lang="en-US" sz="2800" b="1" dirty="0">
                <a:solidFill>
                  <a:srgbClr val="FF0000"/>
                </a:solidFill>
              </a:rPr>
              <a:t>2.</a:t>
            </a:r>
            <a:r>
              <a:rPr lang="en-US" sz="2800" dirty="0">
                <a:solidFill>
                  <a:schemeClr val="accent2"/>
                </a:solidFill>
              </a:rPr>
              <a:t>Diarrhoe,the</a:t>
            </a:r>
            <a:r>
              <a:rPr lang="en-US" sz="2800" b="1" dirty="0">
                <a:solidFill>
                  <a:schemeClr val="accent2"/>
                </a:solidFill>
              </a:rPr>
              <a:t> </a:t>
            </a:r>
            <a:r>
              <a:rPr lang="en-US" sz="2800" dirty="0">
                <a:solidFill>
                  <a:schemeClr val="accent2"/>
                </a:solidFill>
              </a:rPr>
              <a:t>2nd most common symptom </a:t>
            </a:r>
            <a:r>
              <a:rPr lang="en-US" sz="2800" dirty="0">
                <a:solidFill>
                  <a:srgbClr val="00B050"/>
                </a:solidFill>
                <a:latin typeface="Arial Rounded MT Bold" panose="020F0704030504030204" pitchFamily="34" charset="0"/>
              </a:rPr>
              <a:t>( transudate and exudate from the inflamed mucosa ) </a:t>
            </a:r>
            <a:r>
              <a:rPr lang="en-US" sz="2800" dirty="0">
                <a:solidFill>
                  <a:schemeClr val="accent2"/>
                </a:solidFill>
              </a:rPr>
              <a:t> </a:t>
            </a:r>
          </a:p>
          <a:p>
            <a:pPr algn="l">
              <a:buFontTx/>
              <a:buNone/>
              <a:defRPr/>
            </a:pPr>
            <a:r>
              <a:rPr lang="en-US" sz="2800" b="1" dirty="0">
                <a:solidFill>
                  <a:srgbClr val="FF0000"/>
                </a:solidFill>
              </a:rPr>
              <a:t>3.</a:t>
            </a:r>
            <a:r>
              <a:rPr lang="en-US" sz="2800" b="1" dirty="0">
                <a:solidFill>
                  <a:schemeClr val="accent2"/>
                </a:solidFill>
              </a:rPr>
              <a:t> </a:t>
            </a:r>
            <a:r>
              <a:rPr lang="en-US" sz="2800" dirty="0">
                <a:solidFill>
                  <a:schemeClr val="accent2"/>
                </a:solidFill>
              </a:rPr>
              <a:t>Hematochezia</a:t>
            </a:r>
            <a:r>
              <a:rPr lang="en-US" sz="2800" dirty="0">
                <a:solidFill>
                  <a:srgbClr val="00B050"/>
                </a:solidFill>
                <a:latin typeface="Arial Rounded MT Bold" panose="020F0704030504030204" pitchFamily="34" charset="0"/>
              </a:rPr>
              <a:t> ( if the ulcer is deep ) </a:t>
            </a:r>
            <a:endParaRPr lang="en-US" sz="2800" b="1" dirty="0">
              <a:solidFill>
                <a:srgbClr val="00B050"/>
              </a:solidFill>
              <a:latin typeface="Arial Rounded MT Bold" panose="020F0704030504030204" pitchFamily="34" charset="0"/>
            </a:endParaRPr>
          </a:p>
          <a:p>
            <a:pPr algn="l">
              <a:buFontTx/>
              <a:buNone/>
              <a:defRPr/>
            </a:pPr>
            <a:r>
              <a:rPr lang="en-US" sz="2800" b="1" dirty="0">
                <a:solidFill>
                  <a:srgbClr val="FF0000"/>
                </a:solidFill>
              </a:rPr>
              <a:t>4.</a:t>
            </a:r>
            <a:r>
              <a:rPr lang="en-US" sz="2800" dirty="0">
                <a:solidFill>
                  <a:schemeClr val="accent2"/>
                </a:solidFill>
              </a:rPr>
              <a:t>Low grade fever</a:t>
            </a:r>
          </a:p>
          <a:p>
            <a:pPr algn="l">
              <a:buFontTx/>
              <a:buNone/>
              <a:defRPr/>
            </a:pPr>
            <a:r>
              <a:rPr lang="en-US" sz="2800" b="1" dirty="0">
                <a:solidFill>
                  <a:srgbClr val="FF0000"/>
                </a:solidFill>
              </a:rPr>
              <a:t>5.</a:t>
            </a:r>
            <a:r>
              <a:rPr lang="en-US" sz="2800" dirty="0">
                <a:solidFill>
                  <a:schemeClr val="accent2"/>
                </a:solidFill>
              </a:rPr>
              <a:t>malaise,wt</a:t>
            </a:r>
            <a:r>
              <a:rPr lang="en-US" sz="2800" b="1" dirty="0">
                <a:solidFill>
                  <a:schemeClr val="accent2"/>
                </a:solidFill>
              </a:rPr>
              <a:t> l</a:t>
            </a:r>
            <a:r>
              <a:rPr lang="en-US" sz="2800" dirty="0">
                <a:solidFill>
                  <a:schemeClr val="accent2"/>
                </a:solidFill>
              </a:rPr>
              <a:t>oss</a:t>
            </a:r>
          </a:p>
          <a:p>
            <a:pPr algn="l">
              <a:buFontTx/>
              <a:buNone/>
              <a:defRPr/>
            </a:pPr>
            <a:r>
              <a:rPr lang="en-US" sz="2800" b="1" dirty="0">
                <a:solidFill>
                  <a:srgbClr val="FF0000"/>
                </a:solidFill>
              </a:rPr>
              <a:t>6.</a:t>
            </a:r>
            <a:r>
              <a:rPr lang="en-US" sz="2800" dirty="0">
                <a:solidFill>
                  <a:schemeClr val="accent2"/>
                </a:solidFill>
              </a:rPr>
              <a:t>arthralgia</a:t>
            </a:r>
            <a:r>
              <a:rPr lang="en-US" sz="2800" b="1" dirty="0">
                <a:solidFill>
                  <a:schemeClr val="accent2"/>
                </a:solidFill>
              </a:rPr>
              <a:t> </a:t>
            </a:r>
          </a:p>
          <a:p>
            <a:pPr algn="l">
              <a:buFontTx/>
              <a:buNone/>
              <a:defRPr/>
            </a:pPr>
            <a:r>
              <a:rPr lang="en-US" sz="2800" b="1" dirty="0">
                <a:solidFill>
                  <a:srgbClr val="FF0000"/>
                </a:solidFill>
              </a:rPr>
              <a:t>7.</a:t>
            </a:r>
            <a:r>
              <a:rPr lang="en-US" sz="2800" dirty="0">
                <a:solidFill>
                  <a:schemeClr val="accent2"/>
                </a:solidFill>
              </a:rPr>
              <a:t>tenderness in  </a:t>
            </a:r>
            <a:r>
              <a:rPr lang="en-US" sz="2800" dirty="0" err="1">
                <a:solidFill>
                  <a:schemeClr val="accent2"/>
                </a:solidFill>
              </a:rPr>
              <a:t>Rt</a:t>
            </a:r>
            <a:r>
              <a:rPr lang="en-US" sz="2800" dirty="0">
                <a:solidFill>
                  <a:schemeClr val="accent2"/>
                </a:solidFill>
              </a:rPr>
              <a:t> lower abdomen</a:t>
            </a:r>
          </a:p>
          <a:p>
            <a:pPr algn="l">
              <a:buFontTx/>
              <a:buNone/>
              <a:defRPr/>
            </a:pPr>
            <a:endParaRPr lang="en-US" sz="2800" b="1" dirty="0">
              <a:solidFill>
                <a:schemeClr val="accent2"/>
              </a:solidFill>
            </a:endParaRPr>
          </a:p>
          <a:p>
            <a:pPr>
              <a:defRPr/>
            </a:pPr>
            <a:endParaRPr lang="en-US" sz="2800" b="1" dirty="0">
              <a:solidFill>
                <a:schemeClr val="accent2"/>
              </a:solidFill>
            </a:endParaRPr>
          </a:p>
        </p:txBody>
      </p:sp>
    </p:spTree>
  </p:cSld>
  <p:clrMapOvr>
    <a:masterClrMapping/>
  </p:clrMapOvr>
  <p:transition spd="slow">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4BE792-B74A-459C-A55D-1EB21FD1466D}"/>
              </a:ext>
            </a:extLst>
          </p:cNvPr>
          <p:cNvSpPr>
            <a:spLocks noGrp="1"/>
          </p:cNvSpPr>
          <p:nvPr>
            <p:ph idx="1"/>
          </p:nvPr>
        </p:nvSpPr>
        <p:spPr/>
        <p:txBody>
          <a:bodyPr/>
          <a:lstStyle/>
          <a:p>
            <a:r>
              <a:rPr lang="en-US" sz="2400" b="1" dirty="0">
                <a:solidFill>
                  <a:srgbClr val="FF0000"/>
                </a:solidFill>
              </a:rPr>
              <a:t>8.</a:t>
            </a:r>
            <a:r>
              <a:rPr lang="en-US" sz="2400" b="1" dirty="0">
                <a:solidFill>
                  <a:schemeClr val="accent2"/>
                </a:solidFill>
              </a:rPr>
              <a:t> </a:t>
            </a:r>
            <a:r>
              <a:rPr lang="en-US" sz="2400" dirty="0">
                <a:solidFill>
                  <a:schemeClr val="accent2"/>
                </a:solidFill>
              </a:rPr>
              <a:t>Non classical</a:t>
            </a:r>
            <a:r>
              <a:rPr lang="en-US" sz="2400" b="1" dirty="0">
                <a:solidFill>
                  <a:schemeClr val="accent2"/>
                </a:solidFill>
              </a:rPr>
              <a:t> </a:t>
            </a:r>
            <a:r>
              <a:rPr lang="en-US" sz="2400" dirty="0">
                <a:solidFill>
                  <a:schemeClr val="accent2"/>
                </a:solidFill>
              </a:rPr>
              <a:t>anal fissures, recurrent perianal abscesses</a:t>
            </a:r>
            <a:endParaRPr lang="en-US" sz="2400" b="1" dirty="0">
              <a:solidFill>
                <a:schemeClr val="accent2"/>
              </a:solidFill>
            </a:endParaRPr>
          </a:p>
          <a:p>
            <a:pPr marL="0" indent="0">
              <a:buNone/>
            </a:pPr>
            <a:r>
              <a:rPr lang="en-US" dirty="0">
                <a:solidFill>
                  <a:srgbClr val="00B050"/>
                </a:solidFill>
                <a:latin typeface="Arial Rounded MT Bold" panose="020F0704030504030204" pitchFamily="34" charset="0"/>
              </a:rPr>
              <a:t>Transverse ,, any where in the circumference ,, below and above the dentate line </a:t>
            </a:r>
          </a:p>
          <a:p>
            <a:pPr marL="0" indent="0">
              <a:buNone/>
            </a:pPr>
            <a:endParaRPr lang="en-US" dirty="0">
              <a:solidFill>
                <a:srgbClr val="00B050"/>
              </a:solidFill>
              <a:latin typeface="Arial Rounded MT Bold" panose="020F0704030504030204" pitchFamily="34" charset="0"/>
            </a:endParaRPr>
          </a:p>
          <a:p>
            <a:pPr marL="0" indent="0">
              <a:buNone/>
            </a:pPr>
            <a:r>
              <a:rPr lang="en-US" dirty="0">
                <a:solidFill>
                  <a:srgbClr val="00B050"/>
                </a:solidFill>
                <a:latin typeface="Arial Rounded MT Bold" panose="020F0704030504030204" pitchFamily="34" charset="0"/>
              </a:rPr>
              <a:t>The classical one : is posterior longitudinal and below the dentate line </a:t>
            </a:r>
          </a:p>
        </p:txBody>
      </p:sp>
    </p:spTree>
    <p:extLst>
      <p:ext uri="{BB962C8B-B14F-4D97-AF65-F5344CB8AC3E}">
        <p14:creationId xmlns:p14="http://schemas.microsoft.com/office/powerpoint/2010/main" val="2116855290"/>
      </p:ext>
    </p:extLst>
  </p:cSld>
  <p:clrMapOvr>
    <a:masterClrMapping/>
  </p:clrMapOvr>
  <p:transition spd="slow">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4213" y="0"/>
            <a:ext cx="7772400" cy="908050"/>
          </a:xfrm>
        </p:spPr>
        <p:txBody>
          <a:bodyPr/>
          <a:lstStyle/>
          <a:p>
            <a:r>
              <a:rPr lang="en-US" sz="4000" u="sng">
                <a:solidFill>
                  <a:srgbClr val="FF0066"/>
                </a:solidFill>
              </a:rPr>
              <a:t>Diagnosis  of crohns disease</a:t>
            </a:r>
          </a:p>
        </p:txBody>
      </p:sp>
      <p:sp>
        <p:nvSpPr>
          <p:cNvPr id="25603" name="Rectangle 3"/>
          <p:cNvSpPr>
            <a:spLocks noGrp="1" noChangeArrowheads="1"/>
          </p:cNvSpPr>
          <p:nvPr>
            <p:ph idx="1"/>
          </p:nvPr>
        </p:nvSpPr>
        <p:spPr>
          <a:xfrm>
            <a:off x="0" y="1052513"/>
            <a:ext cx="9144000" cy="5805487"/>
          </a:xfrm>
        </p:spPr>
        <p:txBody>
          <a:bodyPr/>
          <a:lstStyle/>
          <a:p>
            <a:pPr algn="l">
              <a:buFontTx/>
              <a:buNone/>
              <a:defRPr/>
            </a:pPr>
            <a:r>
              <a:rPr lang="en-US" dirty="0">
                <a:solidFill>
                  <a:srgbClr val="FF0000"/>
                </a:solidFill>
              </a:rPr>
              <a:t>There isn't any single test that can diagnose </a:t>
            </a:r>
            <a:r>
              <a:rPr lang="en-US" dirty="0" err="1">
                <a:solidFill>
                  <a:srgbClr val="FF0000"/>
                </a:solidFill>
              </a:rPr>
              <a:t>crohns</a:t>
            </a:r>
            <a:r>
              <a:rPr lang="en-US" dirty="0">
                <a:solidFill>
                  <a:srgbClr val="FF0000"/>
                </a:solidFill>
              </a:rPr>
              <a:t> dis.</a:t>
            </a:r>
          </a:p>
          <a:p>
            <a:pPr algn="l">
              <a:buFontTx/>
              <a:buNone/>
              <a:defRPr/>
            </a:pPr>
            <a:endParaRPr lang="en-US" dirty="0">
              <a:solidFill>
                <a:srgbClr val="FF0000"/>
              </a:solidFill>
            </a:endParaRPr>
          </a:p>
          <a:p>
            <a:pPr algn="l">
              <a:buFontTx/>
              <a:buNone/>
              <a:defRPr/>
            </a:pPr>
            <a:r>
              <a:rPr lang="en-US" dirty="0">
                <a:solidFill>
                  <a:srgbClr val="FF0000"/>
                </a:solidFill>
              </a:rPr>
              <a:t>*</a:t>
            </a:r>
            <a:r>
              <a:rPr lang="en-US" dirty="0">
                <a:solidFill>
                  <a:schemeClr val="accent2"/>
                </a:solidFill>
              </a:rPr>
              <a:t> </a:t>
            </a:r>
            <a:r>
              <a:rPr lang="en-US" dirty="0" err="1">
                <a:solidFill>
                  <a:schemeClr val="accent2"/>
                </a:solidFill>
              </a:rPr>
              <a:t>Crohn</a:t>
            </a:r>
            <a:r>
              <a:rPr lang="en-US" dirty="0">
                <a:solidFill>
                  <a:schemeClr val="accent2"/>
                </a:solidFill>
              </a:rPr>
              <a:t> disease is initially diagnosed on the basis of a     combination of </a:t>
            </a:r>
            <a:r>
              <a:rPr lang="en-US" u="sng" dirty="0">
                <a:solidFill>
                  <a:schemeClr val="accent2"/>
                </a:solidFill>
              </a:rPr>
              <a:t>clinical</a:t>
            </a:r>
            <a:r>
              <a:rPr lang="en-US" dirty="0">
                <a:solidFill>
                  <a:schemeClr val="accent2"/>
                </a:solidFill>
              </a:rPr>
              <a:t>, </a:t>
            </a:r>
            <a:r>
              <a:rPr lang="en-US" u="sng" dirty="0">
                <a:solidFill>
                  <a:schemeClr val="accent2"/>
                </a:solidFill>
              </a:rPr>
              <a:t>laboratory</a:t>
            </a:r>
            <a:r>
              <a:rPr lang="en-US" dirty="0">
                <a:solidFill>
                  <a:schemeClr val="accent2"/>
                </a:solidFill>
              </a:rPr>
              <a:t>, </a:t>
            </a:r>
            <a:r>
              <a:rPr lang="en-US" u="sng" dirty="0">
                <a:solidFill>
                  <a:schemeClr val="accent2"/>
                </a:solidFill>
              </a:rPr>
              <a:t>radiologic</a:t>
            </a:r>
            <a:r>
              <a:rPr lang="en-US" dirty="0">
                <a:solidFill>
                  <a:schemeClr val="accent2"/>
                </a:solidFill>
              </a:rPr>
              <a:t> and       </a:t>
            </a:r>
            <a:r>
              <a:rPr lang="en-US" u="sng" dirty="0" err="1">
                <a:solidFill>
                  <a:schemeClr val="accent2"/>
                </a:solidFill>
              </a:rPr>
              <a:t>histologic</a:t>
            </a:r>
            <a:r>
              <a:rPr lang="en-US" dirty="0">
                <a:solidFill>
                  <a:schemeClr val="accent2"/>
                </a:solidFill>
              </a:rPr>
              <a:t> findings</a:t>
            </a:r>
          </a:p>
          <a:p>
            <a:pPr algn="l">
              <a:buFontTx/>
              <a:buNone/>
              <a:defRPr/>
            </a:pPr>
            <a:endParaRPr lang="en-US" dirty="0">
              <a:solidFill>
                <a:schemeClr val="accent2"/>
              </a:solidFill>
            </a:endParaRPr>
          </a:p>
          <a:p>
            <a:pPr algn="l">
              <a:buFontTx/>
              <a:buNone/>
              <a:defRPr/>
            </a:pPr>
            <a:r>
              <a:rPr lang="en-US" dirty="0">
                <a:solidFill>
                  <a:srgbClr val="FF0000"/>
                </a:solidFill>
              </a:rPr>
              <a:t>*</a:t>
            </a:r>
            <a:r>
              <a:rPr lang="en-US" dirty="0">
                <a:solidFill>
                  <a:schemeClr val="accent2"/>
                </a:solidFill>
              </a:rPr>
              <a:t> A diagnosis of </a:t>
            </a:r>
            <a:r>
              <a:rPr lang="en-US" dirty="0" err="1">
                <a:solidFill>
                  <a:schemeClr val="accent2"/>
                </a:solidFill>
              </a:rPr>
              <a:t>Crohn's</a:t>
            </a:r>
            <a:r>
              <a:rPr lang="en-US" dirty="0">
                <a:solidFill>
                  <a:schemeClr val="accent2"/>
                </a:solidFill>
              </a:rPr>
              <a:t> disease should be considered      in any patient who presents with chronic                   diarrhea, abdominal pain, bowel obstruction,              weight loss, fever, or night sweats   </a:t>
            </a:r>
            <a:endParaRPr lang="ar-JO" dirty="0">
              <a:solidFill>
                <a:schemeClr val="accent2"/>
              </a:solidFill>
            </a:endParaRPr>
          </a:p>
          <a:p>
            <a:pPr algn="l">
              <a:buFontTx/>
              <a:buNone/>
              <a:defRPr/>
            </a:pPr>
            <a:r>
              <a:rPr lang="ar-SA" dirty="0">
                <a:solidFill>
                  <a:schemeClr val="accent2"/>
                </a:solidFill>
              </a:rPr>
              <a:t> </a:t>
            </a:r>
            <a:endParaRPr lang="en-US" dirty="0">
              <a:solidFill>
                <a:schemeClr val="accent2"/>
              </a:solidFill>
            </a:endParaRPr>
          </a:p>
          <a:p>
            <a:pPr algn="l">
              <a:buFontTx/>
              <a:buNone/>
              <a:defRPr/>
            </a:pPr>
            <a:endParaRPr lang="en-US" dirty="0">
              <a:solidFill>
                <a:schemeClr val="accent2"/>
              </a:solidFill>
            </a:endParaRPr>
          </a:p>
        </p:txBody>
      </p:sp>
    </p:spTree>
  </p:cSld>
  <p:clrMapOvr>
    <a:masterClrMapping/>
  </p:clrMapOvr>
  <p:transition spd="slow">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750" y="0"/>
            <a:ext cx="7772400" cy="1143000"/>
          </a:xfrm>
        </p:spPr>
        <p:txBody>
          <a:bodyPr/>
          <a:lstStyle/>
          <a:p>
            <a:r>
              <a:rPr lang="en-US">
                <a:solidFill>
                  <a:srgbClr val="FF0000"/>
                </a:solidFill>
              </a:rPr>
              <a:t>Laboratory study</a:t>
            </a:r>
          </a:p>
        </p:txBody>
      </p:sp>
      <p:sp>
        <p:nvSpPr>
          <p:cNvPr id="21507" name="Rectangle 3"/>
          <p:cNvSpPr>
            <a:spLocks noGrp="1" noChangeArrowheads="1"/>
          </p:cNvSpPr>
          <p:nvPr>
            <p:ph idx="1"/>
          </p:nvPr>
        </p:nvSpPr>
        <p:spPr>
          <a:xfrm>
            <a:off x="0" y="981075"/>
            <a:ext cx="9144000" cy="7172325"/>
          </a:xfrm>
        </p:spPr>
        <p:txBody>
          <a:bodyPr/>
          <a:lstStyle/>
          <a:p>
            <a:pPr algn="l">
              <a:buFontTx/>
              <a:buNone/>
            </a:pPr>
            <a:r>
              <a:rPr lang="en-US">
                <a:solidFill>
                  <a:schemeClr val="accent2"/>
                </a:solidFill>
              </a:rPr>
              <a:t> </a:t>
            </a:r>
            <a:r>
              <a:rPr lang="en-US" sz="2800">
                <a:solidFill>
                  <a:srgbClr val="FF0000"/>
                </a:solidFill>
              </a:rPr>
              <a:t>*</a:t>
            </a:r>
            <a:r>
              <a:rPr lang="en-US" sz="2800">
                <a:solidFill>
                  <a:schemeClr val="accent2"/>
                </a:solidFill>
              </a:rPr>
              <a:t>Generally they are nonspecific but may be helpful in                supporting the diagnosis</a:t>
            </a:r>
            <a:endParaRPr lang="ar-JO" sz="2800">
              <a:solidFill>
                <a:schemeClr val="accent2"/>
              </a:solidFill>
            </a:endParaRPr>
          </a:p>
          <a:p>
            <a:pPr algn="l">
              <a:buFontTx/>
              <a:buNone/>
            </a:pPr>
            <a:r>
              <a:rPr lang="en-US" sz="2800">
                <a:solidFill>
                  <a:schemeClr val="accent2"/>
                </a:solidFill>
              </a:rPr>
              <a:t>ESR, CRP.</a:t>
            </a:r>
            <a:r>
              <a:rPr lang="ar-JO" sz="2800">
                <a:solidFill>
                  <a:schemeClr val="accent2"/>
                </a:solidFill>
              </a:rPr>
              <a:t> </a:t>
            </a:r>
            <a:r>
              <a:rPr lang="en-US" sz="2800">
                <a:solidFill>
                  <a:schemeClr val="accent2"/>
                </a:solidFill>
              </a:rPr>
              <a:t>                 Hb,</a:t>
            </a:r>
            <a:r>
              <a:rPr lang="ar-JO" sz="2800">
                <a:solidFill>
                  <a:schemeClr val="accent2"/>
                </a:solidFill>
              </a:rPr>
              <a:t>                                     </a:t>
            </a:r>
          </a:p>
          <a:p>
            <a:pPr algn="l">
              <a:buFontTx/>
              <a:buNone/>
            </a:pPr>
            <a:r>
              <a:rPr lang="en-US" sz="2800">
                <a:solidFill>
                  <a:schemeClr val="accent2"/>
                </a:solidFill>
              </a:rPr>
              <a:t>  </a:t>
            </a:r>
            <a:r>
              <a:rPr lang="en-US" sz="2800">
                <a:solidFill>
                  <a:srgbClr val="FF0000"/>
                </a:solidFill>
              </a:rPr>
              <a:t>*</a:t>
            </a:r>
            <a:r>
              <a:rPr lang="en-US" sz="2800">
                <a:solidFill>
                  <a:schemeClr val="accent2"/>
                </a:solidFill>
              </a:rPr>
              <a:t>Serologic studies are sometimes used to facilitate          differentiation of Crohn disease from ulcerative colitis</a:t>
            </a:r>
          </a:p>
          <a:p>
            <a:pPr algn="l">
              <a:buFontTx/>
              <a:buNone/>
            </a:pPr>
            <a:r>
              <a:rPr lang="en-US" sz="2800">
                <a:solidFill>
                  <a:schemeClr val="accent2"/>
                </a:solidFill>
              </a:rPr>
              <a:t> </a:t>
            </a:r>
            <a:r>
              <a:rPr lang="en-US" sz="2800">
                <a:solidFill>
                  <a:srgbClr val="FF0000"/>
                </a:solidFill>
              </a:rPr>
              <a:t>-</a:t>
            </a:r>
            <a:r>
              <a:rPr lang="en-US" sz="2800">
                <a:solidFill>
                  <a:schemeClr val="accent2"/>
                </a:solidFill>
              </a:rPr>
              <a:t> Antibodies to the yeast saccharomyces cerevisiae</a:t>
            </a:r>
          </a:p>
          <a:p>
            <a:pPr algn="l">
              <a:buFontTx/>
              <a:buNone/>
            </a:pPr>
            <a:r>
              <a:rPr lang="en-US" sz="2800">
                <a:solidFill>
                  <a:schemeClr val="accent2"/>
                </a:solidFill>
              </a:rPr>
              <a:t>   are found more commonly in Crohn disease than in                  ulcerative colitis, </a:t>
            </a:r>
          </a:p>
          <a:p>
            <a:pPr algn="l">
              <a:buFontTx/>
              <a:buNone/>
            </a:pPr>
            <a:r>
              <a:rPr lang="en-US" sz="2800">
                <a:solidFill>
                  <a:schemeClr val="accent2"/>
                </a:solidFill>
              </a:rPr>
              <a:t>whereas perinuclear antineutrophil cytoplasmic antibody (p-ANCA), is found more commonly in ulcerative colitis than in Crohn disease</a:t>
            </a:r>
            <a:r>
              <a:rPr lang="ar-SA" sz="2800">
                <a:solidFill>
                  <a:schemeClr val="accent2"/>
                </a:solidFill>
              </a:rPr>
              <a:t> </a:t>
            </a:r>
            <a:endParaRPr lang="en-US" sz="2800" i="1">
              <a:solidFill>
                <a:schemeClr val="accent2"/>
              </a:solidFill>
            </a:endParaRPr>
          </a:p>
          <a:p>
            <a:pPr algn="l">
              <a:buFontTx/>
              <a:buNone/>
            </a:pPr>
            <a:r>
              <a:rPr lang="ar-SA"/>
              <a:t> </a:t>
            </a:r>
            <a:endParaRPr lang="en-US">
              <a:solidFill>
                <a:schemeClr val="accent2"/>
              </a:solidFill>
            </a:endParaRPr>
          </a:p>
          <a:p>
            <a:pPr algn="l">
              <a:buFontTx/>
              <a:buNone/>
            </a:pPr>
            <a:endParaRPr lang="ar-JO">
              <a:solidFill>
                <a:schemeClr val="accent2"/>
              </a:solidFill>
            </a:endParaRPr>
          </a:p>
        </p:txBody>
      </p:sp>
    </p:spTree>
  </p:cSld>
  <p:clrMapOvr>
    <a:masterClrMapping/>
  </p:clrMapOvr>
  <p:transition spd="slow">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0"/>
            <a:ext cx="7772400" cy="1008063"/>
          </a:xfrm>
        </p:spPr>
        <p:txBody>
          <a:bodyPr/>
          <a:lstStyle/>
          <a:p>
            <a:r>
              <a:rPr lang="en-US">
                <a:solidFill>
                  <a:srgbClr val="FF0000"/>
                </a:solidFill>
              </a:rPr>
              <a:t>Radiology</a:t>
            </a:r>
          </a:p>
        </p:txBody>
      </p:sp>
      <p:sp>
        <p:nvSpPr>
          <p:cNvPr id="22531" name="Rectangle 3"/>
          <p:cNvSpPr>
            <a:spLocks noGrp="1" noChangeArrowheads="1"/>
          </p:cNvSpPr>
          <p:nvPr>
            <p:ph idx="1"/>
          </p:nvPr>
        </p:nvSpPr>
        <p:spPr>
          <a:xfrm>
            <a:off x="0" y="1052513"/>
            <a:ext cx="9144000" cy="5805487"/>
          </a:xfrm>
        </p:spPr>
        <p:txBody>
          <a:bodyPr/>
          <a:lstStyle/>
          <a:p>
            <a:pPr marL="533400" indent="-533400" algn="l">
              <a:lnSpc>
                <a:spcPct val="90000"/>
              </a:lnSpc>
              <a:buFontTx/>
              <a:buNone/>
            </a:pPr>
            <a:r>
              <a:rPr lang="en-US" sz="2800">
                <a:solidFill>
                  <a:schemeClr val="accent2"/>
                </a:solidFill>
              </a:rPr>
              <a:t>Various imaging modalities are available to aid in the diagnosis and management of Crohn disease </a:t>
            </a:r>
          </a:p>
          <a:p>
            <a:pPr marL="533400" indent="-533400" algn="l">
              <a:lnSpc>
                <a:spcPct val="90000"/>
              </a:lnSpc>
              <a:buFontTx/>
              <a:buAutoNum type="arabicPeriod"/>
            </a:pPr>
            <a:endParaRPr lang="en-US" sz="2800">
              <a:solidFill>
                <a:schemeClr val="accent2"/>
              </a:solidFill>
            </a:endParaRPr>
          </a:p>
          <a:p>
            <a:pPr marL="533400" indent="-533400" algn="l">
              <a:lnSpc>
                <a:spcPct val="90000"/>
              </a:lnSpc>
              <a:buFontTx/>
              <a:buNone/>
            </a:pPr>
            <a:r>
              <a:rPr lang="en-US" sz="2800">
                <a:solidFill>
                  <a:schemeClr val="accent2"/>
                </a:solidFill>
              </a:rPr>
              <a:t> </a:t>
            </a:r>
            <a:r>
              <a:rPr lang="en-US" sz="2800">
                <a:solidFill>
                  <a:srgbClr val="FF0000"/>
                </a:solidFill>
              </a:rPr>
              <a:t>1.</a:t>
            </a:r>
            <a:r>
              <a:rPr lang="en-US" sz="2800">
                <a:solidFill>
                  <a:schemeClr val="accent2"/>
                </a:solidFill>
              </a:rPr>
              <a:t>Plain abdominal X ray</a:t>
            </a:r>
          </a:p>
          <a:p>
            <a:pPr marL="533400" indent="-533400" algn="l">
              <a:lnSpc>
                <a:spcPct val="90000"/>
              </a:lnSpc>
              <a:buFontTx/>
              <a:buNone/>
            </a:pPr>
            <a:r>
              <a:rPr lang="en-US">
                <a:solidFill>
                  <a:srgbClr val="FF0000"/>
                </a:solidFill>
              </a:rPr>
              <a:t> </a:t>
            </a:r>
            <a:r>
              <a:rPr lang="en-US" sz="2800">
                <a:solidFill>
                  <a:srgbClr val="FF0000"/>
                </a:solidFill>
              </a:rPr>
              <a:t>2.</a:t>
            </a:r>
            <a:r>
              <a:rPr lang="en-US" sz="2800">
                <a:solidFill>
                  <a:schemeClr val="accent2"/>
                </a:solidFill>
              </a:rPr>
              <a:t>Barium meal and follow through</a:t>
            </a:r>
          </a:p>
          <a:p>
            <a:pPr marL="533400" indent="-533400" algn="l">
              <a:lnSpc>
                <a:spcPct val="90000"/>
              </a:lnSpc>
              <a:buFontTx/>
              <a:buNone/>
            </a:pPr>
            <a:r>
              <a:rPr lang="en-US" sz="2800">
                <a:solidFill>
                  <a:srgbClr val="FF0000"/>
                </a:solidFill>
              </a:rPr>
              <a:t> 3.</a:t>
            </a:r>
            <a:r>
              <a:rPr lang="en-US" sz="2800">
                <a:solidFill>
                  <a:schemeClr val="accent2"/>
                </a:solidFill>
              </a:rPr>
              <a:t>C.T. scan</a:t>
            </a:r>
          </a:p>
          <a:p>
            <a:pPr marL="533400" indent="-533400" algn="l">
              <a:lnSpc>
                <a:spcPct val="90000"/>
              </a:lnSpc>
              <a:buFontTx/>
              <a:buNone/>
            </a:pPr>
            <a:r>
              <a:rPr lang="en-US" sz="2800">
                <a:solidFill>
                  <a:srgbClr val="FF0000"/>
                </a:solidFill>
              </a:rPr>
              <a:t> 4.</a:t>
            </a:r>
            <a:r>
              <a:rPr lang="en-US" sz="2800">
                <a:solidFill>
                  <a:schemeClr val="accent2"/>
                </a:solidFill>
              </a:rPr>
              <a:t>U/S</a:t>
            </a:r>
            <a:r>
              <a:rPr lang="ar-SA" sz="2800">
                <a:solidFill>
                  <a:schemeClr val="accent2"/>
                </a:solidFill>
              </a:rPr>
              <a:t> </a:t>
            </a:r>
            <a:endParaRPr lang="ar-JO" sz="2800">
              <a:solidFill>
                <a:schemeClr val="accent2"/>
              </a:solidFill>
            </a:endParaRPr>
          </a:p>
          <a:p>
            <a:pPr marL="533400" indent="-533400" algn="l">
              <a:lnSpc>
                <a:spcPct val="90000"/>
              </a:lnSpc>
              <a:buFontTx/>
              <a:buNone/>
            </a:pPr>
            <a:endParaRPr lang="en-US" sz="2800">
              <a:solidFill>
                <a:schemeClr val="accent2"/>
              </a:solidFill>
            </a:endParaRPr>
          </a:p>
          <a:p>
            <a:pPr marL="533400" indent="-533400" algn="l">
              <a:lnSpc>
                <a:spcPct val="90000"/>
              </a:lnSpc>
              <a:buFontTx/>
              <a:buNone/>
            </a:pPr>
            <a:r>
              <a:rPr lang="en-US" sz="2800">
                <a:solidFill>
                  <a:schemeClr val="accent2"/>
                </a:solidFill>
              </a:rPr>
              <a:t> </a:t>
            </a:r>
            <a:r>
              <a:rPr lang="en-US" sz="2800">
                <a:solidFill>
                  <a:srgbClr val="FF0000"/>
                </a:solidFill>
              </a:rPr>
              <a:t>*</a:t>
            </a:r>
            <a:r>
              <a:rPr lang="en-US" sz="2800">
                <a:solidFill>
                  <a:schemeClr val="accent2"/>
                </a:solidFill>
              </a:rPr>
              <a:t>Endoscopic visualization and biopsy are essential in the                    diagnosis of Crohn disease </a:t>
            </a:r>
          </a:p>
          <a:p>
            <a:pPr marL="533400" indent="-533400" algn="l">
              <a:lnSpc>
                <a:spcPct val="90000"/>
              </a:lnSpc>
              <a:buFontTx/>
              <a:buNone/>
            </a:pPr>
            <a:r>
              <a:rPr lang="en-US" sz="2800">
                <a:solidFill>
                  <a:schemeClr val="accent2"/>
                </a:solidFill>
              </a:rPr>
              <a:t> A noncaseating granulomas in about 15-30% of cases of              biopsy samples and 40-60% of surgical specimens</a:t>
            </a:r>
            <a:r>
              <a:rPr lang="en-US" sz="2800"/>
              <a:t>. </a:t>
            </a:r>
            <a:endParaRPr lang="en-US" sz="2800">
              <a:solidFill>
                <a:schemeClr val="accent2"/>
              </a:solidFill>
            </a:endParaRPr>
          </a:p>
          <a:p>
            <a:pPr marL="533400" indent="-533400" algn="l">
              <a:lnSpc>
                <a:spcPct val="90000"/>
              </a:lnSpc>
              <a:buFontTx/>
              <a:buNone/>
            </a:pPr>
            <a:endParaRPr lang="en-US" sz="2800">
              <a:solidFill>
                <a:schemeClr val="accent2"/>
              </a:solidFill>
            </a:endParaRPr>
          </a:p>
          <a:p>
            <a:pPr marL="533400" indent="-533400">
              <a:lnSpc>
                <a:spcPct val="90000"/>
              </a:lnSpc>
            </a:pPr>
            <a:endParaRPr lang="en-US" sz="2800">
              <a:solidFill>
                <a:schemeClr val="accent2"/>
              </a:solidFill>
            </a:endParaRPr>
          </a:p>
        </p:txBody>
      </p:sp>
    </p:spTree>
  </p:cSld>
  <p:clrMapOvr>
    <a:masterClrMapping/>
  </p:clrMapOvr>
  <p:transition spd="slow">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2962205823"/>
              </p:ext>
            </p:extLst>
          </p:nvPr>
        </p:nvGraphicFramePr>
        <p:xfrm>
          <a:off x="971600" y="404664"/>
          <a:ext cx="7200800" cy="3801975"/>
        </p:xfrm>
        <a:graphic>
          <a:graphicData uri="http://schemas.openxmlformats.org/presentationml/2006/ole">
            <mc:AlternateContent xmlns:mc="http://schemas.openxmlformats.org/markup-compatibility/2006">
              <mc:Choice xmlns:v="urn:schemas-microsoft-com:vml" Requires="v">
                <p:oleObj spid="_x0000_s2071" name="Photo Editor Photo" r:id="rId3" imgW="9838095" imgH="7659169" progId="">
                  <p:embed/>
                </p:oleObj>
              </mc:Choice>
              <mc:Fallback>
                <p:oleObj name="Photo Editor Photo" r:id="rId3" imgW="9838095" imgH="7659169"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04664"/>
                        <a:ext cx="7200800" cy="3801975"/>
                      </a:xfrm>
                      <a:prstGeom prst="rect">
                        <a:avLst/>
                      </a:prstGeom>
                      <a:noFill/>
                      <a:ln>
                        <a:noFill/>
                      </a:ln>
                      <a:effectLst/>
                    </p:spPr>
                  </p:pic>
                </p:oleObj>
              </mc:Fallback>
            </mc:AlternateContent>
          </a:graphicData>
        </a:graphic>
      </p:graphicFrame>
      <p:sp>
        <p:nvSpPr>
          <p:cNvPr id="2" name="TextBox 1">
            <a:extLst>
              <a:ext uri="{FF2B5EF4-FFF2-40B4-BE49-F238E27FC236}">
                <a16:creationId xmlns:a16="http://schemas.microsoft.com/office/drawing/2014/main" xmlns="" id="{5417F1D9-D447-4C7B-9EE4-A89C34399290}"/>
              </a:ext>
            </a:extLst>
          </p:cNvPr>
          <p:cNvSpPr txBox="1"/>
          <p:nvPr/>
        </p:nvSpPr>
        <p:spPr>
          <a:xfrm>
            <a:off x="1259632" y="4869160"/>
            <a:ext cx="6624736" cy="1323439"/>
          </a:xfrm>
          <a:prstGeom prst="rect">
            <a:avLst/>
          </a:prstGeom>
          <a:noFill/>
        </p:spPr>
        <p:txBody>
          <a:bodyPr wrap="square" rtlCol="0">
            <a:spAutoFit/>
          </a:bodyPr>
          <a:lstStyle/>
          <a:p>
            <a:r>
              <a:rPr lang="en-US" sz="2000" dirty="0">
                <a:solidFill>
                  <a:srgbClr val="00B050"/>
                </a:solidFill>
                <a:latin typeface="Arial Rounded MT Bold" panose="020F0704030504030204" pitchFamily="34" charset="0"/>
              </a:rPr>
              <a:t>Barium follow through ,, the cecum and the terminal ilium </a:t>
            </a:r>
          </a:p>
          <a:p>
            <a:endParaRPr lang="en-US" sz="2000" dirty="0">
              <a:solidFill>
                <a:srgbClr val="00B050"/>
              </a:solidFill>
              <a:latin typeface="Arial Rounded MT Bold" panose="020F0704030504030204" pitchFamily="34" charset="0"/>
            </a:endParaRPr>
          </a:p>
          <a:p>
            <a:r>
              <a:rPr lang="en-US" sz="2000" dirty="0">
                <a:solidFill>
                  <a:srgbClr val="00B050"/>
                </a:solidFill>
                <a:latin typeface="Arial Rounded MT Bold" panose="020F0704030504030204" pitchFamily="34" charset="0"/>
              </a:rPr>
              <a:t>( narrow segment and dilated segment above it </a:t>
            </a:r>
          </a:p>
        </p:txBody>
      </p:sp>
    </p:spTree>
  </p:cSld>
  <p:clrMapOvr>
    <a:masterClrMapping/>
  </p:clrMapOvr>
  <p:transition spd="slow">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0"/>
            <a:ext cx="7772400" cy="1143000"/>
          </a:xfrm>
        </p:spPr>
        <p:txBody>
          <a:bodyPr/>
          <a:lstStyle/>
          <a:p>
            <a:r>
              <a:rPr lang="en-US" u="sng">
                <a:solidFill>
                  <a:srgbClr val="FF0066"/>
                </a:solidFill>
              </a:rPr>
              <a:t>COMPLICATIONS</a:t>
            </a:r>
          </a:p>
        </p:txBody>
      </p:sp>
      <p:sp>
        <p:nvSpPr>
          <p:cNvPr id="23555" name="Rectangle 3"/>
          <p:cNvSpPr>
            <a:spLocks noGrp="1" noChangeArrowheads="1"/>
          </p:cNvSpPr>
          <p:nvPr>
            <p:ph idx="1"/>
          </p:nvPr>
        </p:nvSpPr>
        <p:spPr>
          <a:xfrm>
            <a:off x="0" y="990600"/>
            <a:ext cx="9144000" cy="5867400"/>
          </a:xfrm>
        </p:spPr>
        <p:txBody>
          <a:bodyPr/>
          <a:lstStyle/>
          <a:p>
            <a:pPr algn="l">
              <a:buFontTx/>
              <a:buNone/>
            </a:pPr>
            <a:r>
              <a:rPr lang="en-US" b="1" dirty="0">
                <a:solidFill>
                  <a:srgbClr val="FF0000"/>
                </a:solidFill>
              </a:rPr>
              <a:t>1</a:t>
            </a:r>
            <a:r>
              <a:rPr lang="en-US" b="1" dirty="0">
                <a:solidFill>
                  <a:schemeClr val="accent2"/>
                </a:solidFill>
              </a:rPr>
              <a:t>. Obstruction </a:t>
            </a:r>
            <a:r>
              <a:rPr lang="en-US" b="1" dirty="0">
                <a:solidFill>
                  <a:srgbClr val="00B050"/>
                </a:solidFill>
                <a:latin typeface="Arial Rounded MT Bold" panose="020F0704030504030204" pitchFamily="34" charset="0"/>
              </a:rPr>
              <a:t>( the most common complication ) </a:t>
            </a:r>
          </a:p>
          <a:p>
            <a:pPr algn="l">
              <a:buFontTx/>
              <a:buNone/>
            </a:pPr>
            <a:r>
              <a:rPr lang="en-US" b="1" dirty="0">
                <a:solidFill>
                  <a:srgbClr val="FF0000"/>
                </a:solidFill>
              </a:rPr>
              <a:t>2</a:t>
            </a:r>
            <a:r>
              <a:rPr lang="en-US" b="1" dirty="0">
                <a:solidFill>
                  <a:schemeClr val="accent2"/>
                </a:solidFill>
              </a:rPr>
              <a:t>.Fistula formation: </a:t>
            </a:r>
            <a:r>
              <a:rPr lang="en-US" b="1" dirty="0">
                <a:solidFill>
                  <a:srgbClr val="00B050"/>
                </a:solidFill>
                <a:latin typeface="Arial Rounded MT Bold" panose="020F0704030504030204" pitchFamily="34" charset="0"/>
              </a:rPr>
              <a:t>deep ulcer might go through to the serosa the to : </a:t>
            </a:r>
          </a:p>
          <a:p>
            <a:pPr algn="l">
              <a:buFontTx/>
              <a:buNone/>
            </a:pPr>
            <a:r>
              <a:rPr lang="en-US" b="1" dirty="0">
                <a:solidFill>
                  <a:schemeClr val="accent2"/>
                </a:solidFill>
              </a:rPr>
              <a:t>        -peritoneum </a:t>
            </a:r>
            <a:r>
              <a:rPr lang="en-US" b="1" dirty="0">
                <a:solidFill>
                  <a:srgbClr val="00B050"/>
                </a:solidFill>
              </a:rPr>
              <a:t>&gt;&gt;</a:t>
            </a:r>
            <a:r>
              <a:rPr lang="en-US" b="1" dirty="0">
                <a:solidFill>
                  <a:schemeClr val="accent2"/>
                </a:solidFill>
              </a:rPr>
              <a:t> </a:t>
            </a:r>
            <a:r>
              <a:rPr lang="en-US" b="1" dirty="0">
                <a:solidFill>
                  <a:srgbClr val="00B050"/>
                </a:solidFill>
                <a:latin typeface="Arial Rounded MT Bold" panose="020F0704030504030204" pitchFamily="34" charset="0"/>
              </a:rPr>
              <a:t>causing peritonitis </a:t>
            </a:r>
          </a:p>
          <a:p>
            <a:pPr algn="l">
              <a:buFontTx/>
              <a:buNone/>
            </a:pPr>
            <a:r>
              <a:rPr lang="en-US" b="1" dirty="0">
                <a:solidFill>
                  <a:schemeClr val="accent2"/>
                </a:solidFill>
              </a:rPr>
              <a:t>        -bowel</a:t>
            </a:r>
            <a:r>
              <a:rPr lang="en-US" b="1" dirty="0">
                <a:solidFill>
                  <a:srgbClr val="00B050"/>
                </a:solidFill>
              </a:rPr>
              <a:t> &gt;&gt; </a:t>
            </a:r>
            <a:r>
              <a:rPr lang="en-US" b="1" dirty="0">
                <a:solidFill>
                  <a:srgbClr val="00B050"/>
                </a:solidFill>
                <a:latin typeface="Arial Rounded MT Bold" panose="020F0704030504030204" pitchFamily="34" charset="0"/>
              </a:rPr>
              <a:t>enteroenteric  fistula</a:t>
            </a:r>
            <a:r>
              <a:rPr lang="en-US" b="1" dirty="0">
                <a:solidFill>
                  <a:schemeClr val="accent2"/>
                </a:solidFill>
              </a:rPr>
              <a:t> </a:t>
            </a:r>
          </a:p>
          <a:p>
            <a:pPr algn="l">
              <a:buFontTx/>
              <a:buNone/>
            </a:pPr>
            <a:r>
              <a:rPr lang="en-US" b="1" dirty="0">
                <a:solidFill>
                  <a:schemeClr val="accent2"/>
                </a:solidFill>
              </a:rPr>
              <a:t>         -Skin </a:t>
            </a:r>
            <a:r>
              <a:rPr lang="en-US" b="1" dirty="0">
                <a:solidFill>
                  <a:srgbClr val="00B050"/>
                </a:solidFill>
                <a:latin typeface="Arial Rounded MT Bold" panose="020F0704030504030204" pitchFamily="34" charset="0"/>
              </a:rPr>
              <a:t>&gt;&gt; enterocutaneous fistula </a:t>
            </a:r>
          </a:p>
          <a:p>
            <a:pPr algn="l">
              <a:buFontTx/>
              <a:buNone/>
            </a:pPr>
            <a:r>
              <a:rPr lang="en-US" b="1" dirty="0">
                <a:solidFill>
                  <a:schemeClr val="accent2"/>
                </a:solidFill>
              </a:rPr>
              <a:t>         -Urinary bladder </a:t>
            </a:r>
            <a:r>
              <a:rPr lang="en-US" b="1" dirty="0">
                <a:solidFill>
                  <a:srgbClr val="00B050"/>
                </a:solidFill>
                <a:latin typeface="Arial Rounded MT Bold" panose="020F0704030504030204" pitchFamily="34" charset="0"/>
              </a:rPr>
              <a:t>&gt;&gt; enterovesical fistula </a:t>
            </a:r>
          </a:p>
          <a:p>
            <a:pPr algn="l">
              <a:buFontTx/>
              <a:buNone/>
            </a:pPr>
            <a:r>
              <a:rPr lang="en-US" b="1" dirty="0">
                <a:solidFill>
                  <a:srgbClr val="FF0000"/>
                </a:solidFill>
              </a:rPr>
              <a:t>3</a:t>
            </a:r>
            <a:r>
              <a:rPr lang="en-US" b="1" dirty="0">
                <a:solidFill>
                  <a:schemeClr val="accent2"/>
                </a:solidFill>
              </a:rPr>
              <a:t>.Haemorrahge</a:t>
            </a:r>
          </a:p>
          <a:p>
            <a:pPr algn="l">
              <a:buFontTx/>
              <a:buNone/>
            </a:pPr>
            <a:r>
              <a:rPr lang="en-US" b="1" dirty="0">
                <a:solidFill>
                  <a:srgbClr val="FF0000"/>
                </a:solidFill>
              </a:rPr>
              <a:t>4</a:t>
            </a:r>
            <a:r>
              <a:rPr lang="en-US" b="1" dirty="0">
                <a:solidFill>
                  <a:schemeClr val="accent2"/>
                </a:solidFill>
              </a:rPr>
              <a:t>.localised abscesses</a:t>
            </a:r>
          </a:p>
          <a:p>
            <a:pPr algn="l">
              <a:buFontTx/>
              <a:buNone/>
            </a:pPr>
            <a:r>
              <a:rPr lang="en-US" b="1" dirty="0">
                <a:solidFill>
                  <a:srgbClr val="FF0000"/>
                </a:solidFill>
              </a:rPr>
              <a:t>5</a:t>
            </a:r>
            <a:r>
              <a:rPr lang="en-US" b="1" dirty="0">
                <a:solidFill>
                  <a:schemeClr val="accent2"/>
                </a:solidFill>
              </a:rPr>
              <a:t>. malignancy</a:t>
            </a:r>
          </a:p>
        </p:txBody>
      </p:sp>
    </p:spTree>
  </p:cSld>
  <p:clrMapOvr>
    <a:masterClrMapping/>
  </p:clrMapOvr>
  <p:transition spd="slow">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edia5.picsearch.com/is?Ttb1AjNCRx8wvnVpmLQarRwLQGj1wOUxHuLnVq4pG8U&amp;height=256"/>
          <p:cNvPicPr>
            <a:picLocks noChangeAspect="1" noChangeArrowheads="1"/>
          </p:cNvPicPr>
          <p:nvPr/>
        </p:nvPicPr>
        <p:blipFill>
          <a:blip r:embed="rId2"/>
          <a:srcRect/>
          <a:stretch>
            <a:fillRect/>
          </a:stretch>
        </p:blipFill>
        <p:spPr bwMode="auto">
          <a:xfrm>
            <a:off x="357158" y="928670"/>
            <a:ext cx="8286750" cy="5286375"/>
          </a:xfrm>
          <a:prstGeom prst="rect">
            <a:avLst/>
          </a:prstGeom>
          <a:noFill/>
          <a:ln w="9525">
            <a:noFill/>
            <a:miter lim="800000"/>
            <a:headEnd/>
            <a:tailEnd/>
          </a:ln>
        </p:spPr>
      </p:pic>
    </p:spTree>
  </p:cSld>
  <p:clrMapOvr>
    <a:masterClrMapping/>
  </p:clrMapOvr>
  <p:transition spd="slow">
    <p:pull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7772400" cy="1143000"/>
          </a:xfrm>
        </p:spPr>
        <p:txBody>
          <a:bodyPr/>
          <a:lstStyle/>
          <a:p>
            <a:pPr algn="l"/>
            <a:r>
              <a:rPr lang="en-US" sz="3600" u="sng">
                <a:solidFill>
                  <a:srgbClr val="FF0000"/>
                </a:solidFill>
              </a:rPr>
              <a:t>TREATMENT</a:t>
            </a:r>
          </a:p>
        </p:txBody>
      </p:sp>
      <p:sp>
        <p:nvSpPr>
          <p:cNvPr id="30723" name="Rectangle 3"/>
          <p:cNvSpPr>
            <a:spLocks noGrp="1" noChangeArrowheads="1"/>
          </p:cNvSpPr>
          <p:nvPr>
            <p:ph idx="1"/>
          </p:nvPr>
        </p:nvSpPr>
        <p:spPr>
          <a:xfrm>
            <a:off x="0" y="990600"/>
            <a:ext cx="9144000" cy="5638800"/>
          </a:xfrm>
        </p:spPr>
        <p:txBody>
          <a:bodyPr/>
          <a:lstStyle/>
          <a:p>
            <a:pPr algn="l">
              <a:buFontTx/>
              <a:buNone/>
              <a:defRPr/>
            </a:pPr>
            <a:r>
              <a:rPr lang="en-US" dirty="0">
                <a:solidFill>
                  <a:srgbClr val="FF0066"/>
                </a:solidFill>
              </a:rPr>
              <a:t>         </a:t>
            </a:r>
            <a:r>
              <a:rPr lang="en-US" b="1" dirty="0">
                <a:solidFill>
                  <a:srgbClr val="FF0066"/>
                </a:solidFill>
              </a:rPr>
              <a:t>There is </a:t>
            </a:r>
            <a:r>
              <a:rPr lang="en-US" sz="4000" b="1" u="sng" dirty="0">
                <a:solidFill>
                  <a:srgbClr val="FF0066"/>
                </a:solidFill>
              </a:rPr>
              <a:t>NO CURE</a:t>
            </a:r>
            <a:r>
              <a:rPr lang="en-US" sz="4000" b="1" dirty="0">
                <a:solidFill>
                  <a:srgbClr val="FF0066"/>
                </a:solidFill>
              </a:rPr>
              <a:t> </a:t>
            </a:r>
            <a:r>
              <a:rPr lang="en-US" b="1" dirty="0">
                <a:solidFill>
                  <a:srgbClr val="FF0066"/>
                </a:solidFill>
              </a:rPr>
              <a:t>for</a:t>
            </a:r>
            <a:r>
              <a:rPr lang="en-US" sz="4000" b="1" dirty="0">
                <a:solidFill>
                  <a:srgbClr val="FF0066"/>
                </a:solidFill>
              </a:rPr>
              <a:t> </a:t>
            </a:r>
            <a:r>
              <a:rPr lang="en-US" b="1" dirty="0" err="1">
                <a:solidFill>
                  <a:srgbClr val="FF0066"/>
                </a:solidFill>
              </a:rPr>
              <a:t>crohns</a:t>
            </a:r>
            <a:r>
              <a:rPr lang="en-US" b="1" dirty="0">
                <a:solidFill>
                  <a:srgbClr val="FF0066"/>
                </a:solidFill>
              </a:rPr>
              <a:t> disease</a:t>
            </a:r>
            <a:r>
              <a:rPr lang="en-US" dirty="0"/>
              <a:t> </a:t>
            </a:r>
          </a:p>
          <a:p>
            <a:pPr algn="l">
              <a:buFontTx/>
              <a:buNone/>
              <a:defRPr/>
            </a:pPr>
            <a:r>
              <a:rPr lang="en-US" b="1" dirty="0">
                <a:solidFill>
                  <a:schemeClr val="accent2"/>
                </a:solidFill>
              </a:rPr>
              <a:t>         </a:t>
            </a:r>
            <a:r>
              <a:rPr lang="en-US" sz="2800" dirty="0">
                <a:solidFill>
                  <a:srgbClr val="FF0000"/>
                </a:solidFill>
              </a:rPr>
              <a:t>MEDICAL &amp; SURGICAL therapy are palliative</a:t>
            </a:r>
          </a:p>
          <a:p>
            <a:pPr algn="l">
              <a:buFontTx/>
              <a:buNone/>
              <a:defRPr/>
            </a:pPr>
            <a:r>
              <a:rPr lang="en-US" sz="2400" dirty="0">
                <a:solidFill>
                  <a:srgbClr val="FF0000"/>
                </a:solidFill>
              </a:rPr>
              <a:t>  -</a:t>
            </a:r>
            <a:r>
              <a:rPr lang="en-US" sz="2400" dirty="0">
                <a:solidFill>
                  <a:schemeClr val="accent2"/>
                </a:solidFill>
              </a:rPr>
              <a:t> to treat the acute flare-ups  </a:t>
            </a:r>
          </a:p>
          <a:p>
            <a:pPr algn="l">
              <a:buFontTx/>
              <a:buNone/>
              <a:defRPr/>
            </a:pPr>
            <a:r>
              <a:rPr lang="en-US" sz="2400" dirty="0">
                <a:solidFill>
                  <a:schemeClr val="accent2"/>
                </a:solidFill>
              </a:rPr>
              <a:t>  </a:t>
            </a:r>
            <a:r>
              <a:rPr lang="en-US" sz="2400" dirty="0">
                <a:solidFill>
                  <a:srgbClr val="FF0000"/>
                </a:solidFill>
              </a:rPr>
              <a:t>-</a:t>
            </a:r>
            <a:r>
              <a:rPr lang="en-US" sz="2400" dirty="0">
                <a:solidFill>
                  <a:schemeClr val="accent2"/>
                </a:solidFill>
              </a:rPr>
              <a:t>  to maintain remission</a:t>
            </a:r>
            <a:endParaRPr lang="en-US" sz="2400" dirty="0"/>
          </a:p>
          <a:p>
            <a:pPr algn="l">
              <a:defRPr/>
            </a:pPr>
            <a:endParaRPr lang="ar-JO" sz="2400" dirty="0"/>
          </a:p>
          <a:p>
            <a:pPr algn="l">
              <a:buFontTx/>
              <a:buNone/>
              <a:defRPr/>
            </a:pPr>
            <a:r>
              <a:rPr lang="en-US" sz="2400" dirty="0">
                <a:solidFill>
                  <a:srgbClr val="FF0000"/>
                </a:solidFill>
              </a:rPr>
              <a:t>1.the use of medication, designed to suppress your immune system’s                     abnormal inflammatory response</a:t>
            </a:r>
          </a:p>
          <a:p>
            <a:pPr lvl="3" algn="l">
              <a:buFontTx/>
              <a:buNone/>
              <a:defRPr/>
            </a:pPr>
            <a:r>
              <a:rPr lang="en-US" sz="2400" dirty="0">
                <a:solidFill>
                  <a:srgbClr val="FF0000"/>
                </a:solidFill>
              </a:rPr>
              <a:t>recommended</a:t>
            </a:r>
            <a:r>
              <a:rPr lang="ar-JO" sz="1200" dirty="0">
                <a:solidFill>
                  <a:srgbClr val="FF0000"/>
                </a:solidFill>
              </a:rPr>
              <a:t> </a:t>
            </a:r>
            <a:r>
              <a:rPr lang="en-US" sz="1200" dirty="0">
                <a:solidFill>
                  <a:srgbClr val="FF0000"/>
                </a:solidFill>
              </a:rPr>
              <a:t> </a:t>
            </a:r>
            <a:r>
              <a:rPr lang="en-US" sz="2400" dirty="0">
                <a:solidFill>
                  <a:srgbClr val="FF0000"/>
                </a:solidFill>
              </a:rPr>
              <a:t>2. alterations in diet and nutrition ,</a:t>
            </a:r>
            <a:r>
              <a:rPr lang="en-US" sz="2400" dirty="0" err="1">
                <a:solidFill>
                  <a:srgbClr val="FF0000"/>
                </a:solidFill>
              </a:rPr>
              <a:t>dietlow</a:t>
            </a:r>
            <a:r>
              <a:rPr lang="en-US" sz="2400" dirty="0">
                <a:solidFill>
                  <a:srgbClr val="FF0000"/>
                </a:solidFill>
              </a:rPr>
              <a:t> </a:t>
            </a:r>
            <a:r>
              <a:rPr lang="en-US" sz="2400" dirty="0" err="1">
                <a:solidFill>
                  <a:srgbClr val="FF0000"/>
                </a:solidFill>
              </a:rPr>
              <a:t>fibre</a:t>
            </a:r>
            <a:r>
              <a:rPr lang="en-US" sz="2400" dirty="0">
                <a:solidFill>
                  <a:srgbClr val="FF0000"/>
                </a:solidFill>
              </a:rPr>
              <a:t> </a:t>
            </a:r>
          </a:p>
          <a:p>
            <a:pPr algn="l">
              <a:buFontTx/>
              <a:buNone/>
              <a:defRPr/>
            </a:pPr>
            <a:r>
              <a:rPr lang="en-US" sz="2400" dirty="0">
                <a:solidFill>
                  <a:srgbClr val="FF0000"/>
                </a:solidFill>
              </a:rPr>
              <a:t> 3. surgical procedures to repair or remove affected portions of your GI                 tract</a:t>
            </a:r>
            <a:r>
              <a:rPr lang="en-US" dirty="0">
                <a:solidFill>
                  <a:srgbClr val="FF0000"/>
                </a:solidFill>
              </a:rPr>
              <a:t>.</a:t>
            </a:r>
          </a:p>
        </p:txBody>
      </p:sp>
    </p:spTree>
  </p:cSld>
  <p:clrMapOvr>
    <a:masterClrMapping/>
  </p:clrMapOvr>
  <p:transition spd="slow">
    <p:pull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42888"/>
            <a:ext cx="7772400" cy="1143001"/>
          </a:xfrm>
        </p:spPr>
        <p:txBody>
          <a:bodyPr/>
          <a:lstStyle/>
          <a:p>
            <a:pPr algn="l"/>
            <a:r>
              <a:rPr lang="en-US" sz="3200" u="sng">
                <a:solidFill>
                  <a:srgbClr val="FF0000"/>
                </a:solidFill>
              </a:rPr>
              <a:t>Mild to moderate Crohn's disease</a:t>
            </a:r>
          </a:p>
        </p:txBody>
      </p:sp>
      <p:sp>
        <p:nvSpPr>
          <p:cNvPr id="25603" name="Rectangle 3"/>
          <p:cNvSpPr>
            <a:spLocks noGrp="1" noChangeArrowheads="1"/>
          </p:cNvSpPr>
          <p:nvPr>
            <p:ph idx="1"/>
          </p:nvPr>
        </p:nvSpPr>
        <p:spPr>
          <a:xfrm>
            <a:off x="0" y="1196975"/>
            <a:ext cx="9144000" cy="5661025"/>
          </a:xfrm>
        </p:spPr>
        <p:txBody>
          <a:bodyPr/>
          <a:lstStyle/>
          <a:p>
            <a:pPr algn="l">
              <a:lnSpc>
                <a:spcPct val="90000"/>
              </a:lnSpc>
              <a:buFontTx/>
              <a:buNone/>
            </a:pPr>
            <a:r>
              <a:rPr lang="en-US" sz="2800">
                <a:solidFill>
                  <a:srgbClr val="FF0000"/>
                </a:solidFill>
              </a:rPr>
              <a:t>*</a:t>
            </a:r>
            <a:r>
              <a:rPr lang="en-US" sz="2800"/>
              <a:t> </a:t>
            </a:r>
            <a:r>
              <a:rPr lang="en-US" sz="2800">
                <a:solidFill>
                  <a:schemeClr val="accent2"/>
                </a:solidFill>
              </a:rPr>
              <a:t>Treated with a </a:t>
            </a:r>
            <a:r>
              <a:rPr lang="en-US" sz="2800" u="sng">
                <a:solidFill>
                  <a:schemeClr val="accent2"/>
                </a:solidFill>
              </a:rPr>
              <a:t>salicylate preparation</a:t>
            </a:r>
            <a:r>
              <a:rPr lang="en-US" sz="2800">
                <a:solidFill>
                  <a:schemeClr val="accent2"/>
                </a:solidFill>
              </a:rPr>
              <a:t> which include                                    mesalamine and sulfasalazine</a:t>
            </a:r>
          </a:p>
          <a:p>
            <a:pPr algn="l">
              <a:lnSpc>
                <a:spcPct val="90000"/>
              </a:lnSpc>
              <a:buFontTx/>
              <a:buNone/>
            </a:pPr>
            <a:r>
              <a:rPr lang="ar-SA" sz="2800">
                <a:solidFill>
                  <a:schemeClr val="accent2"/>
                </a:solidFill>
              </a:rPr>
              <a:t> </a:t>
            </a:r>
            <a:r>
              <a:rPr lang="en-US" sz="2800">
                <a:solidFill>
                  <a:schemeClr val="accent2"/>
                </a:solidFill>
              </a:rPr>
              <a:t>            The dosage of oral mesalamine is 3 to 4 g per day</a:t>
            </a:r>
            <a:endParaRPr lang="ar-JO" sz="2800">
              <a:solidFill>
                <a:schemeClr val="accent2"/>
              </a:solidFill>
            </a:endParaRPr>
          </a:p>
          <a:p>
            <a:pPr algn="l">
              <a:lnSpc>
                <a:spcPct val="90000"/>
              </a:lnSpc>
              <a:buFontTx/>
              <a:buNone/>
            </a:pPr>
            <a:r>
              <a:rPr lang="en-US" sz="2800">
                <a:solidFill>
                  <a:schemeClr val="accent2"/>
                </a:solidFill>
              </a:rPr>
              <a:t>      The response to therapy should be evaluated after several               weeks.  </a:t>
            </a:r>
            <a:endParaRPr lang="ar-JO" sz="2800">
              <a:solidFill>
                <a:schemeClr val="accent2"/>
              </a:solidFill>
            </a:endParaRPr>
          </a:p>
          <a:p>
            <a:pPr algn="l">
              <a:lnSpc>
                <a:spcPct val="90000"/>
              </a:lnSpc>
              <a:buFontTx/>
              <a:buNone/>
            </a:pPr>
            <a:r>
              <a:rPr lang="ar-SA" sz="2800">
                <a:solidFill>
                  <a:schemeClr val="accent2"/>
                </a:solidFill>
              </a:rPr>
              <a:t> </a:t>
            </a:r>
            <a:endParaRPr lang="ar-JO" sz="2800">
              <a:solidFill>
                <a:schemeClr val="accent2"/>
              </a:solidFill>
            </a:endParaRPr>
          </a:p>
          <a:p>
            <a:pPr algn="l">
              <a:lnSpc>
                <a:spcPct val="90000"/>
              </a:lnSpc>
              <a:buFontTx/>
              <a:buNone/>
            </a:pPr>
            <a:r>
              <a:rPr lang="en-US" sz="2800">
                <a:solidFill>
                  <a:schemeClr val="accent2"/>
                </a:solidFill>
              </a:rPr>
              <a:t> </a:t>
            </a:r>
            <a:r>
              <a:rPr lang="en-US" sz="2800">
                <a:solidFill>
                  <a:srgbClr val="FF0000"/>
                </a:solidFill>
              </a:rPr>
              <a:t>*</a:t>
            </a:r>
            <a:r>
              <a:rPr lang="en-US" sz="2800" u="sng">
                <a:solidFill>
                  <a:schemeClr val="accent2"/>
                </a:solidFill>
              </a:rPr>
              <a:t>antibiotic therapy</a:t>
            </a:r>
            <a:r>
              <a:rPr lang="en-US" sz="2800">
                <a:solidFill>
                  <a:schemeClr val="accent2"/>
                </a:solidFill>
              </a:rPr>
              <a:t> :</a:t>
            </a:r>
          </a:p>
          <a:p>
            <a:pPr algn="l">
              <a:lnSpc>
                <a:spcPct val="90000"/>
              </a:lnSpc>
              <a:buFontTx/>
              <a:buNone/>
            </a:pPr>
            <a:r>
              <a:rPr lang="en-US" sz="2800">
                <a:solidFill>
                  <a:schemeClr val="accent2"/>
                </a:solidFill>
              </a:rPr>
              <a:t> Metronidazole  in a dosage of 10 to 20 mg per kg per day has   demonstrated benefit in the treatment of ileocolitis and                  colitis </a:t>
            </a:r>
            <a:endParaRPr lang="ar-JO" sz="2800">
              <a:solidFill>
                <a:schemeClr val="accent2"/>
              </a:solidFill>
            </a:endParaRPr>
          </a:p>
        </p:txBody>
      </p:sp>
    </p:spTree>
  </p:cSld>
  <p:clrMapOvr>
    <a:masterClrMapping/>
  </p:clrMapOvr>
  <p:transition spd="slow">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0"/>
            <a:ext cx="7772400" cy="836613"/>
          </a:xfrm>
        </p:spPr>
        <p:txBody>
          <a:bodyPr/>
          <a:lstStyle/>
          <a:p>
            <a:pPr algn="l"/>
            <a:r>
              <a:rPr lang="en-US" sz="3600" u="sng">
                <a:solidFill>
                  <a:srgbClr val="FF0000"/>
                </a:solidFill>
              </a:rPr>
              <a:t>Moderate to Severe Disease</a:t>
            </a:r>
            <a:r>
              <a:rPr lang="ar-SA"/>
              <a:t> </a:t>
            </a:r>
            <a:endParaRPr lang="en-US"/>
          </a:p>
        </p:txBody>
      </p:sp>
      <p:sp>
        <p:nvSpPr>
          <p:cNvPr id="26627" name="Rectangle 3"/>
          <p:cNvSpPr>
            <a:spLocks noGrp="1" noChangeArrowheads="1"/>
          </p:cNvSpPr>
          <p:nvPr>
            <p:ph idx="1"/>
          </p:nvPr>
        </p:nvSpPr>
        <p:spPr>
          <a:xfrm>
            <a:off x="0" y="1196975"/>
            <a:ext cx="9144000" cy="5661025"/>
          </a:xfrm>
        </p:spPr>
        <p:txBody>
          <a:bodyPr/>
          <a:lstStyle/>
          <a:p>
            <a:pPr algn="l">
              <a:buFontTx/>
              <a:buNone/>
            </a:pPr>
            <a:r>
              <a:rPr lang="en-US"/>
              <a:t> </a:t>
            </a:r>
            <a:r>
              <a:rPr lang="en-US">
                <a:solidFill>
                  <a:srgbClr val="FF0000"/>
                </a:solidFill>
              </a:rPr>
              <a:t>*</a:t>
            </a:r>
            <a:r>
              <a:rPr lang="en-US">
                <a:solidFill>
                  <a:schemeClr val="accent2"/>
                </a:solidFill>
              </a:rPr>
              <a:t>Treated with steroids until symptoms resolve and weight loss is reversed.</a:t>
            </a:r>
          </a:p>
          <a:p>
            <a:pPr algn="l">
              <a:buFontTx/>
              <a:buNone/>
            </a:pPr>
            <a:r>
              <a:rPr lang="ar-SA">
                <a:solidFill>
                  <a:schemeClr val="accent2"/>
                </a:solidFill>
              </a:rPr>
              <a:t> </a:t>
            </a:r>
            <a:r>
              <a:rPr lang="en-US">
                <a:solidFill>
                  <a:schemeClr val="accent2"/>
                </a:solidFill>
              </a:rPr>
              <a:t>prednisone 40 mg daily over eight to 12 weeks have been shown to achieve a clinical response</a:t>
            </a:r>
          </a:p>
          <a:p>
            <a:pPr algn="l">
              <a:buFontTx/>
              <a:buNone/>
            </a:pPr>
            <a:r>
              <a:rPr lang="en-US">
                <a:solidFill>
                  <a:schemeClr val="accent2"/>
                </a:solidFill>
              </a:rPr>
              <a:t> </a:t>
            </a:r>
          </a:p>
          <a:p>
            <a:pPr algn="l">
              <a:buFontTx/>
              <a:buNone/>
            </a:pPr>
            <a:r>
              <a:rPr lang="en-US">
                <a:solidFill>
                  <a:srgbClr val="FF0000"/>
                </a:solidFill>
              </a:rPr>
              <a:t>*</a:t>
            </a:r>
            <a:r>
              <a:rPr lang="en-US">
                <a:solidFill>
                  <a:schemeClr val="accent2"/>
                </a:solidFill>
              </a:rPr>
              <a:t>The immunomodulators azathioprine (Imuran) and mercaptopurine (Purinethol) may be used, but full response may not be achieved for several months.</a:t>
            </a:r>
            <a:endParaRPr lang="ar-JO">
              <a:solidFill>
                <a:schemeClr val="accent2"/>
              </a:solidFill>
            </a:endParaRPr>
          </a:p>
          <a:p>
            <a:pPr algn="l">
              <a:buFontTx/>
              <a:buNone/>
            </a:pPr>
            <a:r>
              <a:rPr lang="en-US"/>
              <a:t> </a:t>
            </a:r>
            <a:endParaRPr lang="ar-JO"/>
          </a:p>
        </p:txBody>
      </p:sp>
    </p:spTree>
  </p:cSld>
  <p:clrMapOvr>
    <a:masterClrMapping/>
  </p:clrMapOvr>
  <p:transition spd="slow">
    <p:pull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4213" y="-285750"/>
            <a:ext cx="7488237" cy="71437"/>
          </a:xfrm>
        </p:spPr>
        <p:txBody>
          <a:bodyPr>
            <a:normAutofit fontScale="90000"/>
          </a:bodyPr>
          <a:lstStyle/>
          <a:p>
            <a:endParaRPr lang="en-US" sz="4000"/>
          </a:p>
        </p:txBody>
      </p:sp>
      <p:sp>
        <p:nvSpPr>
          <p:cNvPr id="27651" name="Rectangle 3"/>
          <p:cNvSpPr>
            <a:spLocks noGrp="1" noChangeArrowheads="1"/>
          </p:cNvSpPr>
          <p:nvPr>
            <p:ph idx="1"/>
          </p:nvPr>
        </p:nvSpPr>
        <p:spPr>
          <a:xfrm>
            <a:off x="0" y="549275"/>
            <a:ext cx="9144000" cy="6119813"/>
          </a:xfrm>
        </p:spPr>
        <p:txBody>
          <a:bodyPr/>
          <a:lstStyle/>
          <a:p>
            <a:pPr algn="l">
              <a:lnSpc>
                <a:spcPct val="90000"/>
              </a:lnSpc>
              <a:buFontTx/>
              <a:buNone/>
            </a:pPr>
            <a:r>
              <a:rPr lang="en-US" sz="2400">
                <a:solidFill>
                  <a:schemeClr val="accent2"/>
                </a:solidFill>
              </a:rPr>
              <a:t>Recently, the U.S. Food and Drug Administration approved :</a:t>
            </a:r>
          </a:p>
          <a:p>
            <a:pPr algn="l">
              <a:lnSpc>
                <a:spcPct val="90000"/>
              </a:lnSpc>
              <a:buFontTx/>
              <a:buNone/>
            </a:pPr>
            <a:r>
              <a:rPr lang="en-US" sz="2400">
                <a:solidFill>
                  <a:schemeClr val="accent2"/>
                </a:solidFill>
              </a:rPr>
              <a:t> </a:t>
            </a:r>
            <a:r>
              <a:rPr lang="en-US" sz="2400" u="sng">
                <a:solidFill>
                  <a:schemeClr val="accent2"/>
                </a:solidFill>
              </a:rPr>
              <a:t>infliximab</a:t>
            </a:r>
            <a:r>
              <a:rPr lang="en-US" sz="2400">
                <a:solidFill>
                  <a:schemeClr val="accent2"/>
                </a:solidFill>
              </a:rPr>
              <a:t>, an antibody to human tumor necrosis factor alpha, to treat Crohn's disease </a:t>
            </a:r>
          </a:p>
          <a:p>
            <a:pPr algn="l">
              <a:lnSpc>
                <a:spcPct val="90000"/>
              </a:lnSpc>
              <a:buFontTx/>
              <a:buNone/>
            </a:pPr>
            <a:r>
              <a:rPr lang="en-US" sz="2400">
                <a:solidFill>
                  <a:schemeClr val="accent2"/>
                </a:solidFill>
              </a:rPr>
              <a:t>In persons unresponsive to salicylates, antibiotics, corticosteroids, or immunosuppressants, infliximab has proved successful in closure of fistulas, steroid-refractory disease, and in the improvement of moderate to severe disease</a:t>
            </a:r>
          </a:p>
          <a:p>
            <a:pPr algn="l">
              <a:lnSpc>
                <a:spcPct val="90000"/>
              </a:lnSpc>
              <a:buFontTx/>
              <a:buNone/>
            </a:pPr>
            <a:endParaRPr lang="en-US" sz="2400" u="sng">
              <a:solidFill>
                <a:srgbClr val="FF0000"/>
              </a:solidFill>
            </a:endParaRPr>
          </a:p>
          <a:p>
            <a:pPr algn="l">
              <a:lnSpc>
                <a:spcPct val="90000"/>
              </a:lnSpc>
              <a:buFontTx/>
              <a:buNone/>
            </a:pPr>
            <a:r>
              <a:rPr lang="en-US" sz="2400" u="sng">
                <a:solidFill>
                  <a:srgbClr val="FF0000"/>
                </a:solidFill>
              </a:rPr>
              <a:t>Other Considerations in treating crohns disease</a:t>
            </a:r>
          </a:p>
          <a:p>
            <a:pPr algn="l">
              <a:lnSpc>
                <a:spcPct val="90000"/>
              </a:lnSpc>
              <a:buFontTx/>
              <a:buNone/>
            </a:pPr>
            <a:r>
              <a:rPr lang="en-US" sz="2400">
                <a:solidFill>
                  <a:schemeClr val="accent2"/>
                </a:solidFill>
              </a:rPr>
              <a:t> vitamins and mineral supplementation </a:t>
            </a:r>
          </a:p>
          <a:p>
            <a:pPr algn="l">
              <a:lnSpc>
                <a:spcPct val="90000"/>
              </a:lnSpc>
              <a:buFontTx/>
              <a:buNone/>
            </a:pPr>
            <a:r>
              <a:rPr lang="en-US" sz="2400">
                <a:solidFill>
                  <a:schemeClr val="accent2"/>
                </a:solidFill>
              </a:rPr>
              <a:t>iron,</a:t>
            </a:r>
          </a:p>
          <a:p>
            <a:pPr algn="l">
              <a:lnSpc>
                <a:spcPct val="90000"/>
              </a:lnSpc>
              <a:buFontTx/>
              <a:buNone/>
            </a:pPr>
            <a:r>
              <a:rPr lang="en-US" sz="2400">
                <a:solidFill>
                  <a:schemeClr val="accent2"/>
                </a:solidFill>
              </a:rPr>
              <a:t>calcium </a:t>
            </a:r>
          </a:p>
          <a:p>
            <a:pPr algn="l">
              <a:lnSpc>
                <a:spcPct val="90000"/>
              </a:lnSpc>
              <a:buFontTx/>
              <a:buNone/>
            </a:pPr>
            <a:r>
              <a:rPr lang="en-US" sz="2400">
                <a:solidFill>
                  <a:schemeClr val="accent2"/>
                </a:solidFill>
              </a:rPr>
              <a:t>folic acid and vit.B12</a:t>
            </a:r>
            <a:endParaRPr lang="en-US" sz="1600">
              <a:solidFill>
                <a:srgbClr val="FF0000"/>
              </a:solidFill>
            </a:endParaRPr>
          </a:p>
          <a:p>
            <a:pPr algn="l">
              <a:lnSpc>
                <a:spcPct val="90000"/>
              </a:lnSpc>
              <a:buFontTx/>
              <a:buNone/>
            </a:pPr>
            <a:endParaRPr lang="en-US" sz="2400">
              <a:solidFill>
                <a:schemeClr val="accent2"/>
              </a:solidFill>
            </a:endParaRPr>
          </a:p>
          <a:p>
            <a:pPr algn="l">
              <a:lnSpc>
                <a:spcPct val="90000"/>
              </a:lnSpc>
              <a:buFontTx/>
              <a:buNone/>
            </a:pPr>
            <a:r>
              <a:rPr lang="ar-SA" sz="2400">
                <a:solidFill>
                  <a:schemeClr val="accent2"/>
                </a:solidFill>
              </a:rPr>
              <a:t> </a:t>
            </a:r>
            <a:endParaRPr lang="en-US" sz="2400">
              <a:solidFill>
                <a:schemeClr val="accent2"/>
              </a:solidFill>
            </a:endParaRPr>
          </a:p>
        </p:txBody>
      </p:sp>
    </p:spTree>
  </p:cSld>
  <p:clrMapOvr>
    <a:masterClrMapping/>
  </p:clrMapOvr>
  <p:transition spd="slow">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066800"/>
          </a:xfrm>
        </p:spPr>
        <p:txBody>
          <a:bodyPr>
            <a:normAutofit fontScale="90000"/>
          </a:bodyPr>
          <a:lstStyle/>
          <a:p>
            <a:r>
              <a:rPr lang="en-US" sz="3600" u="sng">
                <a:solidFill>
                  <a:srgbClr val="CC3399"/>
                </a:solidFill>
              </a:rPr>
              <a:t>SURGICAL </a:t>
            </a:r>
            <a:r>
              <a:rPr lang="en-US" sz="3200" u="sng">
                <a:solidFill>
                  <a:srgbClr val="CC3399"/>
                </a:solidFill>
              </a:rPr>
              <a:t>INDICATIONS</a:t>
            </a:r>
            <a:r>
              <a:rPr lang="en-US" sz="3200">
                <a:solidFill>
                  <a:srgbClr val="CC3399"/>
                </a:solidFill>
              </a:rPr>
              <a:t/>
            </a:r>
            <a:br>
              <a:rPr lang="en-US" sz="3200">
                <a:solidFill>
                  <a:srgbClr val="CC3399"/>
                </a:solidFill>
              </a:rPr>
            </a:br>
            <a:endParaRPr lang="en-US" sz="3600">
              <a:solidFill>
                <a:srgbClr val="CC3399"/>
              </a:solidFill>
            </a:endParaRPr>
          </a:p>
        </p:txBody>
      </p:sp>
      <p:sp>
        <p:nvSpPr>
          <p:cNvPr id="28675" name="Rectangle 3"/>
          <p:cNvSpPr>
            <a:spLocks noGrp="1" noChangeArrowheads="1"/>
          </p:cNvSpPr>
          <p:nvPr>
            <p:ph idx="1"/>
          </p:nvPr>
        </p:nvSpPr>
        <p:spPr>
          <a:xfrm>
            <a:off x="0" y="692150"/>
            <a:ext cx="9144000" cy="6165850"/>
          </a:xfrm>
        </p:spPr>
        <p:txBody>
          <a:bodyPr/>
          <a:lstStyle/>
          <a:p>
            <a:pPr marL="609600" indent="-609600" algn="l">
              <a:lnSpc>
                <a:spcPct val="80000"/>
              </a:lnSpc>
              <a:buFontTx/>
              <a:buNone/>
            </a:pPr>
            <a:endParaRPr lang="en-US" sz="2400" b="1">
              <a:solidFill>
                <a:srgbClr val="FF0000"/>
              </a:solidFill>
            </a:endParaRPr>
          </a:p>
          <a:p>
            <a:pPr marL="609600" indent="-609600" algn="l">
              <a:lnSpc>
                <a:spcPct val="80000"/>
              </a:lnSpc>
              <a:buFontTx/>
              <a:buNone/>
            </a:pPr>
            <a:endParaRPr lang="en-US" sz="2400" b="1">
              <a:solidFill>
                <a:srgbClr val="FF0000"/>
              </a:solidFill>
            </a:endParaRPr>
          </a:p>
          <a:p>
            <a:pPr marL="609600" indent="-609600" algn="l">
              <a:lnSpc>
                <a:spcPct val="80000"/>
              </a:lnSpc>
              <a:buFontTx/>
              <a:buNone/>
            </a:pPr>
            <a:endParaRPr lang="en-US" sz="2400" b="1">
              <a:solidFill>
                <a:srgbClr val="FF0000"/>
              </a:solidFill>
            </a:endParaRPr>
          </a:p>
          <a:p>
            <a:pPr marL="609600" indent="-609600" algn="l">
              <a:lnSpc>
                <a:spcPct val="80000"/>
              </a:lnSpc>
              <a:buFontTx/>
              <a:buNone/>
            </a:pPr>
            <a:r>
              <a:rPr lang="en-US" sz="2800" b="1">
                <a:solidFill>
                  <a:srgbClr val="FF0000"/>
                </a:solidFill>
              </a:rPr>
              <a:t>1.</a:t>
            </a:r>
            <a:r>
              <a:rPr lang="en-US" sz="2800" b="1">
                <a:solidFill>
                  <a:schemeClr val="accent2"/>
                </a:solidFill>
              </a:rPr>
              <a:t>Recurrent intestinal obstruction</a:t>
            </a:r>
          </a:p>
          <a:p>
            <a:pPr marL="609600" indent="-609600" algn="l">
              <a:lnSpc>
                <a:spcPct val="80000"/>
              </a:lnSpc>
              <a:buFontTx/>
              <a:buNone/>
            </a:pPr>
            <a:r>
              <a:rPr lang="en-US" sz="2800" b="1">
                <a:solidFill>
                  <a:srgbClr val="FF0000"/>
                </a:solidFill>
              </a:rPr>
              <a:t>2.</a:t>
            </a:r>
            <a:r>
              <a:rPr lang="en-US" sz="2800" b="1">
                <a:solidFill>
                  <a:schemeClr val="accent2"/>
                </a:solidFill>
              </a:rPr>
              <a:t>bleeding</a:t>
            </a:r>
          </a:p>
          <a:p>
            <a:pPr marL="609600" indent="-609600" algn="l">
              <a:lnSpc>
                <a:spcPct val="80000"/>
              </a:lnSpc>
              <a:buFontTx/>
              <a:buNone/>
            </a:pPr>
            <a:r>
              <a:rPr lang="en-US" sz="2800" b="1">
                <a:solidFill>
                  <a:srgbClr val="FF0000"/>
                </a:solidFill>
              </a:rPr>
              <a:t>3.</a:t>
            </a:r>
            <a:r>
              <a:rPr lang="en-US" sz="2800" b="1">
                <a:solidFill>
                  <a:schemeClr val="accent2"/>
                </a:solidFill>
              </a:rPr>
              <a:t>Perforation</a:t>
            </a:r>
          </a:p>
          <a:p>
            <a:pPr marL="609600" indent="-609600" algn="l">
              <a:lnSpc>
                <a:spcPct val="80000"/>
              </a:lnSpc>
              <a:buFontTx/>
              <a:buNone/>
            </a:pPr>
            <a:r>
              <a:rPr lang="en-US" sz="2800" b="1">
                <a:solidFill>
                  <a:srgbClr val="FF0000"/>
                </a:solidFill>
              </a:rPr>
              <a:t>4.</a:t>
            </a:r>
            <a:r>
              <a:rPr lang="en-US" sz="2800" b="1">
                <a:solidFill>
                  <a:schemeClr val="accent2"/>
                </a:solidFill>
              </a:rPr>
              <a:t> Abscess formation</a:t>
            </a:r>
          </a:p>
          <a:p>
            <a:pPr marL="609600" indent="-609600" algn="l">
              <a:lnSpc>
                <a:spcPct val="80000"/>
              </a:lnSpc>
              <a:buFontTx/>
              <a:buNone/>
            </a:pPr>
            <a:r>
              <a:rPr lang="en-US" sz="2800" b="1">
                <a:solidFill>
                  <a:srgbClr val="FF0000"/>
                </a:solidFill>
              </a:rPr>
              <a:t>5.</a:t>
            </a:r>
            <a:r>
              <a:rPr lang="en-US" sz="2800" b="1">
                <a:solidFill>
                  <a:schemeClr val="accent2"/>
                </a:solidFill>
              </a:rPr>
              <a:t>intestinal fistula</a:t>
            </a:r>
          </a:p>
          <a:p>
            <a:pPr marL="609600" indent="-609600" algn="l">
              <a:lnSpc>
                <a:spcPct val="80000"/>
              </a:lnSpc>
              <a:buFontTx/>
              <a:buNone/>
            </a:pPr>
            <a:r>
              <a:rPr lang="en-US" sz="2800" b="1">
                <a:solidFill>
                  <a:srgbClr val="FF0000"/>
                </a:solidFill>
              </a:rPr>
              <a:t>6.</a:t>
            </a:r>
            <a:r>
              <a:rPr lang="en-US" sz="2800" b="1">
                <a:solidFill>
                  <a:schemeClr val="accent2"/>
                </a:solidFill>
              </a:rPr>
              <a:t>malignant changes</a:t>
            </a:r>
          </a:p>
          <a:p>
            <a:pPr marL="609600" indent="-609600" algn="l">
              <a:lnSpc>
                <a:spcPct val="80000"/>
              </a:lnSpc>
              <a:buFontTx/>
              <a:buNone/>
            </a:pPr>
            <a:endParaRPr lang="en-US" sz="2400"/>
          </a:p>
          <a:p>
            <a:pPr marL="609600" indent="-609600">
              <a:lnSpc>
                <a:spcPct val="80000"/>
              </a:lnSpc>
            </a:pPr>
            <a:endParaRPr lang="en-US" sz="2400">
              <a:solidFill>
                <a:schemeClr val="accent2"/>
              </a:solidFill>
            </a:endParaRPr>
          </a:p>
          <a:p>
            <a:pPr marL="609600" indent="-609600" algn="l">
              <a:lnSpc>
                <a:spcPct val="80000"/>
              </a:lnSpc>
              <a:buFontTx/>
              <a:buNone/>
            </a:pPr>
            <a:endParaRPr lang="en-US" sz="2400" b="1">
              <a:solidFill>
                <a:schemeClr val="accent2"/>
              </a:solidFill>
            </a:endParaRPr>
          </a:p>
          <a:p>
            <a:pPr marL="609600" indent="-609600" algn="l">
              <a:lnSpc>
                <a:spcPct val="80000"/>
              </a:lnSpc>
              <a:buFontTx/>
              <a:buNone/>
            </a:pPr>
            <a:endParaRPr lang="en-US" sz="2000" b="1">
              <a:solidFill>
                <a:schemeClr val="accent2"/>
              </a:solidFill>
            </a:endParaRPr>
          </a:p>
          <a:p>
            <a:pPr marL="609600" indent="-609600" algn="l">
              <a:lnSpc>
                <a:spcPct val="80000"/>
              </a:lnSpc>
              <a:buFontTx/>
              <a:buNone/>
            </a:pPr>
            <a:r>
              <a:rPr lang="en-US" sz="2000" b="1">
                <a:solidFill>
                  <a:schemeClr val="accent2"/>
                </a:solidFill>
              </a:rPr>
              <a:t>                                                 </a:t>
            </a:r>
          </a:p>
        </p:txBody>
      </p:sp>
    </p:spTree>
  </p:cSld>
  <p:clrMapOvr>
    <a:masterClrMapping/>
  </p:clrMapOvr>
  <p:transition spd="slow">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ctrTitle"/>
          </p:nvPr>
        </p:nvSpPr>
        <p:spPr>
          <a:xfrm>
            <a:off x="857250" y="0"/>
            <a:ext cx="7772400" cy="1470025"/>
          </a:xfrm>
        </p:spPr>
        <p:txBody>
          <a:bodyPr>
            <a:normAutofit fontScale="90000"/>
          </a:bodyPr>
          <a:lstStyle/>
          <a:p>
            <a:r>
              <a:rPr lang="en-US" dirty="0">
                <a:solidFill>
                  <a:srgbClr val="FF0000"/>
                </a:solidFill>
              </a:rPr>
              <a:t/>
            </a:r>
            <a:br>
              <a:rPr lang="en-US" dirty="0">
                <a:solidFill>
                  <a:srgbClr val="FF0000"/>
                </a:solidFill>
              </a:rPr>
            </a:br>
            <a:r>
              <a:rPr lang="en-US" sz="3600" dirty="0">
                <a:solidFill>
                  <a:srgbClr val="FF0000"/>
                </a:solidFill>
              </a:rPr>
              <a:t>The surgical procedure in </a:t>
            </a:r>
            <a:r>
              <a:rPr lang="en-US" sz="3600" dirty="0" err="1">
                <a:solidFill>
                  <a:srgbClr val="FF0000"/>
                </a:solidFill>
              </a:rPr>
              <a:t>crohn</a:t>
            </a:r>
            <a:r>
              <a:rPr lang="en-US" sz="3600" dirty="0">
                <a:solidFill>
                  <a:srgbClr val="FF0000"/>
                </a:solidFill>
              </a:rPr>
              <a:t> disease</a:t>
            </a:r>
            <a:r>
              <a:rPr lang="en-US" sz="3600" u="sng" dirty="0">
                <a:solidFill>
                  <a:srgbClr val="FF0000"/>
                </a:solidFill>
              </a:rPr>
              <a:t/>
            </a:r>
            <a:br>
              <a:rPr lang="en-US" sz="3600" u="sng" dirty="0">
                <a:solidFill>
                  <a:srgbClr val="FF0000"/>
                </a:solidFill>
              </a:rPr>
            </a:br>
            <a:r>
              <a:rPr lang="en-US" sz="3600" u="sng" dirty="0">
                <a:solidFill>
                  <a:srgbClr val="FF0000"/>
                </a:solidFill>
              </a:rPr>
              <a:t/>
            </a:r>
            <a:br>
              <a:rPr lang="en-US" sz="3600" u="sng" dirty="0">
                <a:solidFill>
                  <a:srgbClr val="FF0000"/>
                </a:solidFill>
              </a:rPr>
            </a:br>
            <a:r>
              <a:rPr lang="en-US" sz="3600" u="sng" dirty="0">
                <a:solidFill>
                  <a:srgbClr val="00B050"/>
                </a:solidFill>
                <a:latin typeface="Arial Rounded MT Bold" panose="020F0704030504030204" pitchFamily="34" charset="0"/>
              </a:rPr>
              <a:t>always conservative surgery </a:t>
            </a:r>
            <a:endParaRPr lang="ar-JO" sz="3600" dirty="0">
              <a:solidFill>
                <a:srgbClr val="00B050"/>
              </a:solidFill>
              <a:latin typeface="Arial Rounded MT Bold" panose="020F0704030504030204" pitchFamily="34" charset="0"/>
            </a:endParaRPr>
          </a:p>
        </p:txBody>
      </p:sp>
      <p:sp>
        <p:nvSpPr>
          <p:cNvPr id="3" name="عنوان فرعي 2"/>
          <p:cNvSpPr>
            <a:spLocks noGrp="1"/>
          </p:cNvSpPr>
          <p:nvPr>
            <p:ph type="subTitle" idx="1"/>
          </p:nvPr>
        </p:nvSpPr>
        <p:spPr>
          <a:xfrm>
            <a:off x="0" y="2000250"/>
            <a:ext cx="9144000" cy="4857750"/>
          </a:xfrm>
        </p:spPr>
        <p:txBody>
          <a:bodyPr/>
          <a:lstStyle/>
          <a:p>
            <a:pPr marL="609600" indent="-609600" algn="l">
              <a:lnSpc>
                <a:spcPct val="80000"/>
              </a:lnSpc>
              <a:defRPr/>
            </a:pPr>
            <a:r>
              <a:rPr lang="en-US" dirty="0">
                <a:solidFill>
                  <a:srgbClr val="FF0000"/>
                </a:solidFill>
              </a:rPr>
              <a:t> </a:t>
            </a:r>
          </a:p>
          <a:p>
            <a:pPr marL="609600" indent="-609600" algn="l">
              <a:lnSpc>
                <a:spcPct val="80000"/>
              </a:lnSpc>
              <a:defRPr/>
            </a:pPr>
            <a:r>
              <a:rPr lang="en-US" dirty="0">
                <a:solidFill>
                  <a:srgbClr val="FF0000"/>
                </a:solidFill>
              </a:rPr>
              <a:t>*</a:t>
            </a:r>
            <a:r>
              <a:rPr lang="en-US" dirty="0">
                <a:solidFill>
                  <a:schemeClr val="accent2"/>
                </a:solidFill>
              </a:rPr>
              <a:t>Resection of the affected bowel</a:t>
            </a:r>
          </a:p>
          <a:p>
            <a:pPr marL="609600" indent="-609600" algn="l">
              <a:lnSpc>
                <a:spcPct val="80000"/>
              </a:lnSpc>
              <a:defRPr/>
            </a:pPr>
            <a:r>
              <a:rPr lang="en-US" dirty="0">
                <a:solidFill>
                  <a:schemeClr val="accent2"/>
                </a:solidFill>
              </a:rPr>
              <a:t>    </a:t>
            </a:r>
            <a:r>
              <a:rPr lang="en-US" dirty="0">
                <a:solidFill>
                  <a:srgbClr val="FF0000"/>
                </a:solidFill>
              </a:rPr>
              <a:t>*</a:t>
            </a:r>
            <a:r>
              <a:rPr lang="en-US" dirty="0">
                <a:solidFill>
                  <a:schemeClr val="accent2"/>
                </a:solidFill>
              </a:rPr>
              <a:t>Drainage of any septic foci</a:t>
            </a:r>
          </a:p>
          <a:p>
            <a:pPr marL="609600" indent="-609600" algn="l">
              <a:lnSpc>
                <a:spcPct val="80000"/>
              </a:lnSpc>
              <a:defRPr/>
            </a:pPr>
            <a:r>
              <a:rPr lang="en-US" dirty="0">
                <a:solidFill>
                  <a:schemeClr val="accent2"/>
                </a:solidFill>
              </a:rPr>
              <a:t>    </a:t>
            </a:r>
            <a:r>
              <a:rPr lang="en-US" dirty="0">
                <a:solidFill>
                  <a:srgbClr val="FF0000"/>
                </a:solidFill>
              </a:rPr>
              <a:t>*</a:t>
            </a:r>
            <a:r>
              <a:rPr lang="en-US" dirty="0" err="1">
                <a:solidFill>
                  <a:schemeClr val="accent2"/>
                </a:solidFill>
              </a:rPr>
              <a:t>Strictureplasty</a:t>
            </a:r>
            <a:r>
              <a:rPr lang="en-US" dirty="0">
                <a:solidFill>
                  <a:schemeClr val="accent2"/>
                </a:solidFill>
              </a:rPr>
              <a:t> : </a:t>
            </a:r>
            <a:r>
              <a:rPr lang="en-US" dirty="0">
                <a:solidFill>
                  <a:srgbClr val="00B050"/>
                </a:solidFill>
                <a:latin typeface="Arial Rounded MT Bold" panose="020F0704030504030204" pitchFamily="34" charset="0"/>
              </a:rPr>
              <a:t>cutting the fibrotic area </a:t>
            </a:r>
            <a:endParaRPr lang="ar-SA" dirty="0">
              <a:solidFill>
                <a:srgbClr val="00B050"/>
              </a:solidFill>
              <a:latin typeface="Arial Rounded MT Bold" panose="020F0704030504030204" pitchFamily="34" charset="0"/>
            </a:endParaRPr>
          </a:p>
          <a:p>
            <a:pPr marL="609600" indent="-609600" algn="l">
              <a:lnSpc>
                <a:spcPct val="80000"/>
              </a:lnSpc>
              <a:defRPr/>
            </a:pPr>
            <a:r>
              <a:rPr lang="en-US" dirty="0">
                <a:solidFill>
                  <a:schemeClr val="accent2"/>
                </a:solidFill>
              </a:rPr>
              <a:t>    </a:t>
            </a:r>
            <a:r>
              <a:rPr lang="en-US" dirty="0">
                <a:solidFill>
                  <a:srgbClr val="FF0000"/>
                </a:solidFill>
              </a:rPr>
              <a:t>*</a:t>
            </a:r>
            <a:r>
              <a:rPr lang="en-US" dirty="0">
                <a:solidFill>
                  <a:schemeClr val="accent2"/>
                </a:solidFill>
              </a:rPr>
              <a:t>Bypass  </a:t>
            </a:r>
          </a:p>
          <a:p>
            <a:pPr marL="609600" indent="-609600" algn="l">
              <a:lnSpc>
                <a:spcPct val="80000"/>
              </a:lnSpc>
              <a:defRPr/>
            </a:pPr>
            <a:r>
              <a:rPr lang="en-US" dirty="0">
                <a:solidFill>
                  <a:schemeClr val="accent2"/>
                </a:solidFill>
              </a:rPr>
              <a:t>     </a:t>
            </a:r>
            <a:r>
              <a:rPr lang="en-US" dirty="0">
                <a:solidFill>
                  <a:srgbClr val="FF0000"/>
                </a:solidFill>
              </a:rPr>
              <a:t>*</a:t>
            </a:r>
            <a:r>
              <a:rPr lang="en-US" dirty="0">
                <a:solidFill>
                  <a:schemeClr val="accent2"/>
                </a:solidFill>
              </a:rPr>
              <a:t>Endoscopic dilatation of symptomatic accessible                   strictures    </a:t>
            </a:r>
            <a:endParaRPr lang="ar-SA" dirty="0">
              <a:solidFill>
                <a:schemeClr val="accent2"/>
              </a:solidFill>
            </a:endParaRPr>
          </a:p>
          <a:p>
            <a:pPr>
              <a:defRPr/>
            </a:pPr>
            <a:endParaRPr lang="ar-JO" dirty="0"/>
          </a:p>
        </p:txBody>
      </p:sp>
    </p:spTree>
  </p:cSld>
  <p:clrMapOvr>
    <a:masterClrMapping/>
  </p:clrMapOvr>
  <p:transition spd="slow">
    <p:pull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ctrTitle"/>
          </p:nvPr>
        </p:nvSpPr>
        <p:spPr>
          <a:xfrm>
            <a:off x="0" y="285750"/>
            <a:ext cx="8858250" cy="1000125"/>
          </a:xfrm>
        </p:spPr>
        <p:txBody>
          <a:bodyPr/>
          <a:lstStyle/>
          <a:p>
            <a:r>
              <a:rPr lang="en-US" sz="4000">
                <a:solidFill>
                  <a:srgbClr val="FF0000"/>
                </a:solidFill>
              </a:rPr>
              <a:t>Acute mesenteric ischemia (AMI)</a:t>
            </a:r>
          </a:p>
        </p:txBody>
      </p:sp>
      <p:sp>
        <p:nvSpPr>
          <p:cNvPr id="3076" name="Subtitle 2"/>
          <p:cNvSpPr>
            <a:spLocks noGrp="1"/>
          </p:cNvSpPr>
          <p:nvPr>
            <p:ph type="subTitle" idx="1"/>
          </p:nvPr>
        </p:nvSpPr>
        <p:spPr>
          <a:xfrm>
            <a:off x="0" y="1428750"/>
            <a:ext cx="9144000" cy="5429250"/>
          </a:xfrm>
        </p:spPr>
        <p:txBody>
          <a:bodyPr/>
          <a:lstStyle/>
          <a:p>
            <a:endParaRPr lang="en-US"/>
          </a:p>
        </p:txBody>
      </p:sp>
      <p:graphicFrame>
        <p:nvGraphicFramePr>
          <p:cNvPr id="3074" name="Object 3"/>
          <p:cNvGraphicFramePr>
            <a:graphicFrameLocks noChangeAspect="1"/>
          </p:cNvGraphicFramePr>
          <p:nvPr/>
        </p:nvGraphicFramePr>
        <p:xfrm>
          <a:off x="0" y="1428750"/>
          <a:ext cx="9144000" cy="6132513"/>
        </p:xfrm>
        <a:graphic>
          <a:graphicData uri="http://schemas.openxmlformats.org/presentationml/2006/ole">
            <mc:AlternateContent xmlns:mc="http://schemas.openxmlformats.org/markup-compatibility/2006">
              <mc:Choice xmlns:v="urn:schemas-microsoft-com:vml" Requires="v">
                <p:oleObj spid="_x0000_s3095" name="Photo Editor Photo" r:id="rId3" imgW="3809524" imgH="2723810" progId="">
                  <p:embed/>
                </p:oleObj>
              </mc:Choice>
              <mc:Fallback>
                <p:oleObj name="Photo Editor Photo" r:id="rId3" imgW="3809524" imgH="272381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750"/>
                        <a:ext cx="9144000" cy="613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pull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F0B5F-C2F1-4E40-A1E1-F337BC944AEF}"/>
              </a:ext>
            </a:extLst>
          </p:cNvPr>
          <p:cNvSpPr>
            <a:spLocks noGrp="1"/>
          </p:cNvSpPr>
          <p:nvPr>
            <p:ph type="title"/>
          </p:nvPr>
        </p:nvSpPr>
        <p:spPr/>
        <p:txBody>
          <a:bodyPr/>
          <a:lstStyle/>
          <a:p>
            <a:r>
              <a:rPr lang="en-US" dirty="0">
                <a:solidFill>
                  <a:srgbClr val="00B050"/>
                </a:solidFill>
                <a:latin typeface="Arial Rounded MT Bold" panose="020F0704030504030204" pitchFamily="34" charset="0"/>
              </a:rPr>
              <a:t>The vascular problems </a:t>
            </a:r>
          </a:p>
        </p:txBody>
      </p:sp>
      <p:sp>
        <p:nvSpPr>
          <p:cNvPr id="3" name="Content Placeholder 2">
            <a:extLst>
              <a:ext uri="{FF2B5EF4-FFF2-40B4-BE49-F238E27FC236}">
                <a16:creationId xmlns:a16="http://schemas.microsoft.com/office/drawing/2014/main" xmlns="" id="{1F99A3AF-1F23-4761-8172-34C0F101E12E}"/>
              </a:ext>
            </a:extLst>
          </p:cNvPr>
          <p:cNvSpPr>
            <a:spLocks noGrp="1"/>
          </p:cNvSpPr>
          <p:nvPr>
            <p:ph idx="1"/>
          </p:nvPr>
        </p:nvSpPr>
        <p:spPr/>
        <p:txBody>
          <a:bodyPr>
            <a:normAutofit fontScale="92500" lnSpcReduction="10000"/>
          </a:bodyPr>
          <a:lstStyle/>
          <a:p>
            <a:r>
              <a:rPr lang="en-US" dirty="0">
                <a:solidFill>
                  <a:srgbClr val="00B050"/>
                </a:solidFill>
                <a:latin typeface="Arial Rounded MT Bold" panose="020F0704030504030204" pitchFamily="34" charset="0"/>
              </a:rPr>
              <a:t>Ether in :</a:t>
            </a:r>
          </a:p>
          <a:p>
            <a:pPr marL="0" indent="0">
              <a:buNone/>
            </a:pPr>
            <a:r>
              <a:rPr lang="en-US" dirty="0">
                <a:solidFill>
                  <a:srgbClr val="00B050"/>
                </a:solidFill>
                <a:latin typeface="Arial Rounded MT Bold" panose="020F0704030504030204" pitchFamily="34" charset="0"/>
              </a:rPr>
              <a:t>1- superior mesenteric artery or vein </a:t>
            </a:r>
          </a:p>
          <a:p>
            <a:pPr marL="0" indent="0">
              <a:buNone/>
            </a:pPr>
            <a:r>
              <a:rPr lang="en-US" dirty="0">
                <a:solidFill>
                  <a:srgbClr val="00B050"/>
                </a:solidFill>
                <a:latin typeface="Arial Rounded MT Bold" panose="020F0704030504030204" pitchFamily="34" charset="0"/>
              </a:rPr>
              <a:t>2- inferior mesenteric artery </a:t>
            </a:r>
          </a:p>
          <a:p>
            <a:pPr marL="0" indent="0">
              <a:buNone/>
            </a:pPr>
            <a:r>
              <a:rPr lang="en-US" dirty="0">
                <a:solidFill>
                  <a:srgbClr val="00B050"/>
                </a:solidFill>
                <a:latin typeface="Arial Rounded MT Bold" panose="020F0704030504030204" pitchFamily="34" charset="0"/>
              </a:rPr>
              <a:t>3- celic artery  </a:t>
            </a:r>
          </a:p>
          <a:p>
            <a:pPr marL="0" indent="0">
              <a:buNone/>
            </a:pPr>
            <a:endParaRPr lang="en-US" dirty="0">
              <a:solidFill>
                <a:srgbClr val="00B050"/>
              </a:solidFill>
              <a:latin typeface="Arial Rounded MT Bold" panose="020F0704030504030204" pitchFamily="34" charset="0"/>
            </a:endParaRPr>
          </a:p>
          <a:p>
            <a:pPr marL="0" indent="0">
              <a:buNone/>
            </a:pPr>
            <a:endParaRPr lang="en-US" dirty="0">
              <a:solidFill>
                <a:srgbClr val="00B050"/>
              </a:solidFill>
              <a:latin typeface="Arial Rounded MT Bold" panose="020F0704030504030204" pitchFamily="34" charset="0"/>
            </a:endParaRPr>
          </a:p>
          <a:p>
            <a:pPr marL="0" indent="0">
              <a:buNone/>
            </a:pPr>
            <a:endParaRPr lang="en-US" dirty="0">
              <a:solidFill>
                <a:srgbClr val="00B050"/>
              </a:solidFill>
              <a:latin typeface="Arial Rounded MT Bold" panose="020F0704030504030204" pitchFamily="34" charset="0"/>
            </a:endParaRPr>
          </a:p>
          <a:p>
            <a:pPr marL="0" indent="0">
              <a:buNone/>
            </a:pPr>
            <a:endParaRPr lang="en-US" dirty="0">
              <a:solidFill>
                <a:srgbClr val="00B050"/>
              </a:solidFill>
              <a:latin typeface="Arial Rounded MT Bold" panose="020F0704030504030204" pitchFamily="34" charset="0"/>
            </a:endParaRPr>
          </a:p>
          <a:p>
            <a:pPr marL="0" indent="0">
              <a:buNone/>
            </a:pPr>
            <a:endParaRPr lang="en-US" dirty="0">
              <a:solidFill>
                <a:srgbClr val="00B050"/>
              </a:solidFill>
              <a:latin typeface="Arial Rounded MT Bold" panose="020F0704030504030204" pitchFamily="34" charset="0"/>
            </a:endParaRPr>
          </a:p>
          <a:p>
            <a:pPr marL="0" indent="0">
              <a:buNone/>
            </a:pPr>
            <a:r>
              <a:rPr lang="en-US" dirty="0">
                <a:solidFill>
                  <a:srgbClr val="00B050"/>
                </a:solidFill>
                <a:latin typeface="Arial Rounded MT Bold" panose="020F0704030504030204" pitchFamily="34" charset="0"/>
              </a:rPr>
              <a:t>Ether </a:t>
            </a:r>
          </a:p>
          <a:p>
            <a:pPr marL="0" indent="0">
              <a:buNone/>
            </a:pPr>
            <a:r>
              <a:rPr lang="en-US" dirty="0">
                <a:solidFill>
                  <a:srgbClr val="00B050"/>
                </a:solidFill>
                <a:latin typeface="Arial Rounded MT Bold" panose="020F0704030504030204" pitchFamily="34" charset="0"/>
              </a:rPr>
              <a:t>Occlusive </a:t>
            </a:r>
          </a:p>
          <a:p>
            <a:pPr marL="0" indent="0">
              <a:buNone/>
            </a:pPr>
            <a:r>
              <a:rPr lang="en-US" dirty="0">
                <a:solidFill>
                  <a:srgbClr val="00B050"/>
                </a:solidFill>
                <a:latin typeface="Arial Rounded MT Bold" panose="020F0704030504030204" pitchFamily="34" charset="0"/>
              </a:rPr>
              <a:t>non occlusive “ hypoperfusion”  &gt;&gt; in patients with heart failure , acute pancreatitis , any type of shock </a:t>
            </a:r>
          </a:p>
        </p:txBody>
      </p:sp>
      <p:sp>
        <p:nvSpPr>
          <p:cNvPr id="4" name="Arrow: Down 3">
            <a:extLst>
              <a:ext uri="{FF2B5EF4-FFF2-40B4-BE49-F238E27FC236}">
                <a16:creationId xmlns:a16="http://schemas.microsoft.com/office/drawing/2014/main" xmlns="" id="{9450DC58-3DB0-4354-9FA5-FA8B5069FC05}"/>
              </a:ext>
            </a:extLst>
          </p:cNvPr>
          <p:cNvSpPr/>
          <p:nvPr/>
        </p:nvSpPr>
        <p:spPr>
          <a:xfrm>
            <a:off x="3635896" y="3717032"/>
            <a:ext cx="1296144" cy="13255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138625"/>
      </p:ext>
    </p:extLst>
  </p:cSld>
  <p:clrMapOvr>
    <a:masterClrMapping/>
  </p:clrMapOvr>
  <p:transition spd="slow">
    <p:pull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وان 1"/>
          <p:cNvSpPr>
            <a:spLocks noGrp="1"/>
          </p:cNvSpPr>
          <p:nvPr>
            <p:ph type="ctrTitle"/>
          </p:nvPr>
        </p:nvSpPr>
        <p:spPr>
          <a:xfrm>
            <a:off x="0" y="0"/>
            <a:ext cx="9144000" cy="928688"/>
          </a:xfrm>
        </p:spPr>
        <p:txBody>
          <a:bodyPr/>
          <a:lstStyle/>
          <a:p>
            <a:pPr algn="l"/>
            <a:r>
              <a:rPr lang="en-US" sz="3600">
                <a:solidFill>
                  <a:srgbClr val="FF0000"/>
                </a:solidFill>
              </a:rPr>
              <a:t>Acute mesenteric ischemia (AMI)</a:t>
            </a:r>
            <a:endParaRPr lang="ar-JO" sz="3600">
              <a:solidFill>
                <a:srgbClr val="FF0000"/>
              </a:solidFill>
            </a:endParaRPr>
          </a:p>
        </p:txBody>
      </p:sp>
      <p:sp>
        <p:nvSpPr>
          <p:cNvPr id="30723" name="عنوان فرعي 2"/>
          <p:cNvSpPr>
            <a:spLocks noGrp="1"/>
          </p:cNvSpPr>
          <p:nvPr>
            <p:ph type="subTitle" idx="1"/>
          </p:nvPr>
        </p:nvSpPr>
        <p:spPr>
          <a:xfrm>
            <a:off x="0" y="857250"/>
            <a:ext cx="9144000" cy="6000750"/>
          </a:xfrm>
        </p:spPr>
        <p:txBody>
          <a:bodyPr/>
          <a:lstStyle/>
          <a:p>
            <a:pPr algn="l"/>
            <a:r>
              <a:rPr lang="en-US" sz="2400">
                <a:solidFill>
                  <a:srgbClr val="003399"/>
                </a:solidFill>
              </a:rPr>
              <a:t> </a:t>
            </a:r>
            <a:r>
              <a:rPr lang="en-US" sz="2400">
                <a:solidFill>
                  <a:srgbClr val="FF0000"/>
                </a:solidFill>
              </a:rPr>
              <a:t>*</a:t>
            </a:r>
            <a:r>
              <a:rPr lang="en-US" sz="2400">
                <a:solidFill>
                  <a:srgbClr val="003399"/>
                </a:solidFill>
              </a:rPr>
              <a:t>Is typically defined as a group of diseases characterized by an interruption of the blood supply to varying portions of the small intestine, leading to ischemia and secondary inflammatory changes. If untreated, this process will eventuate in life threatening intestinal necrosis.</a:t>
            </a:r>
          </a:p>
          <a:p>
            <a:pPr algn="l"/>
            <a:r>
              <a:rPr lang="en-US" sz="2400">
                <a:solidFill>
                  <a:srgbClr val="003399"/>
                </a:solidFill>
              </a:rPr>
              <a:t> </a:t>
            </a:r>
            <a:r>
              <a:rPr lang="en-US" sz="2400">
                <a:solidFill>
                  <a:srgbClr val="FF0000"/>
                </a:solidFill>
              </a:rPr>
              <a:t>*</a:t>
            </a:r>
            <a:r>
              <a:rPr lang="en-US" sz="2400">
                <a:solidFill>
                  <a:srgbClr val="003399"/>
                </a:solidFill>
              </a:rPr>
              <a:t>The incidence is low, estimated at 0.09–0.2% of all acute surgical                admissions.</a:t>
            </a:r>
          </a:p>
          <a:p>
            <a:r>
              <a:rPr lang="en-US">
                <a:solidFill>
                  <a:srgbClr val="003399"/>
                </a:solidFill>
              </a:rPr>
              <a:t> </a:t>
            </a:r>
            <a:r>
              <a:rPr lang="en-US" sz="2400">
                <a:solidFill>
                  <a:srgbClr val="003399"/>
                </a:solidFill>
              </a:rPr>
              <a:t>AMI may be classified as either arterial or venous. </a:t>
            </a:r>
          </a:p>
          <a:p>
            <a:r>
              <a:rPr lang="en-US" sz="2400">
                <a:solidFill>
                  <a:srgbClr val="003399"/>
                </a:solidFill>
              </a:rPr>
              <a:t>AMI as arterial disease may be subdivided into:</a:t>
            </a:r>
          </a:p>
          <a:p>
            <a:r>
              <a:rPr lang="en-US" sz="2400">
                <a:solidFill>
                  <a:srgbClr val="003399"/>
                </a:solidFill>
              </a:rPr>
              <a:t> nonocclusive mesenteric ischemia </a:t>
            </a:r>
          </a:p>
          <a:p>
            <a:r>
              <a:rPr lang="en-US" sz="2400">
                <a:solidFill>
                  <a:srgbClr val="003399"/>
                </a:solidFill>
              </a:rPr>
              <a:t>and occlusive mesenteric arterial ischemia</a:t>
            </a:r>
          </a:p>
          <a:p>
            <a:r>
              <a:rPr lang="en-US" sz="2400">
                <a:solidFill>
                  <a:srgbClr val="003399"/>
                </a:solidFill>
              </a:rPr>
              <a:t> OMAI may be further subdivided into:</a:t>
            </a:r>
          </a:p>
          <a:p>
            <a:r>
              <a:rPr lang="en-US" sz="2400">
                <a:solidFill>
                  <a:srgbClr val="003399"/>
                </a:solidFill>
              </a:rPr>
              <a:t> acute mesenteric arterial embolism and</a:t>
            </a:r>
          </a:p>
          <a:p>
            <a:r>
              <a:rPr lang="en-US" sz="2400">
                <a:solidFill>
                  <a:srgbClr val="003399"/>
                </a:solidFill>
              </a:rPr>
              <a:t> acute mesenteric arterial thrombosis </a:t>
            </a:r>
          </a:p>
          <a:p>
            <a:pPr algn="l"/>
            <a:endParaRPr lang="ar-JO"/>
          </a:p>
        </p:txBody>
      </p:sp>
    </p:spTree>
  </p:cSld>
  <p:clrMapOvr>
    <a:masterClrMapping/>
  </p:clrMapOvr>
  <p:transition spd="slow">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pPr eaLnBrk="1" hangingPunct="1"/>
            <a:r>
              <a:rPr lang="en-US" sz="3600">
                <a:solidFill>
                  <a:srgbClr val="FF0000"/>
                </a:solidFill>
              </a:rPr>
              <a:t>THE RISK FACTORS FOR ACUTE</a:t>
            </a:r>
            <a:r>
              <a:rPr lang="en-US">
                <a:solidFill>
                  <a:srgbClr val="FF0000"/>
                </a:solidFill>
              </a:rPr>
              <a:t> </a:t>
            </a:r>
            <a:r>
              <a:rPr lang="en-US" sz="3600">
                <a:solidFill>
                  <a:srgbClr val="FF0000"/>
                </a:solidFill>
              </a:rPr>
              <a:t>VISCERAL ISCHEMIA</a:t>
            </a:r>
          </a:p>
        </p:txBody>
      </p:sp>
      <p:sp>
        <p:nvSpPr>
          <p:cNvPr id="31747" name="Rectangle 3"/>
          <p:cNvSpPr>
            <a:spLocks noGrp="1" noChangeArrowheads="1"/>
          </p:cNvSpPr>
          <p:nvPr>
            <p:ph idx="1"/>
          </p:nvPr>
        </p:nvSpPr>
        <p:spPr>
          <a:xfrm>
            <a:off x="0" y="1219200"/>
            <a:ext cx="9144000" cy="5638800"/>
          </a:xfrm>
        </p:spPr>
        <p:txBody>
          <a:bodyPr/>
          <a:lstStyle/>
          <a:p>
            <a:pPr algn="l" eaLnBrk="1" hangingPunct="1">
              <a:buFontTx/>
              <a:buNone/>
            </a:pPr>
            <a:endParaRPr lang="en-US"/>
          </a:p>
          <a:p>
            <a:pPr algn="l" eaLnBrk="1" hangingPunct="1">
              <a:buFontTx/>
              <a:buNone/>
            </a:pPr>
            <a:r>
              <a:rPr lang="en-US">
                <a:solidFill>
                  <a:srgbClr val="FF0000"/>
                </a:solidFill>
              </a:rPr>
              <a:t>1.</a:t>
            </a:r>
            <a:r>
              <a:rPr lang="en-US"/>
              <a:t> </a:t>
            </a:r>
            <a:r>
              <a:rPr lang="en-US">
                <a:solidFill>
                  <a:schemeClr val="accent2"/>
                </a:solidFill>
              </a:rPr>
              <a:t>Age greater than 50 years</a:t>
            </a:r>
          </a:p>
          <a:p>
            <a:pPr algn="l" eaLnBrk="1" hangingPunct="1">
              <a:buFontTx/>
              <a:buNone/>
            </a:pPr>
            <a:r>
              <a:rPr lang="en-US">
                <a:solidFill>
                  <a:srgbClr val="FF0000"/>
                </a:solidFill>
              </a:rPr>
              <a:t>2.</a:t>
            </a:r>
            <a:r>
              <a:rPr lang="en-US">
                <a:solidFill>
                  <a:schemeClr val="accent2"/>
                </a:solidFill>
              </a:rPr>
              <a:t>Congestive heart failure,Digitalis therapy</a:t>
            </a:r>
          </a:p>
          <a:p>
            <a:pPr algn="l" eaLnBrk="1" hangingPunct="1">
              <a:buFontTx/>
              <a:buNone/>
            </a:pPr>
            <a:r>
              <a:rPr lang="en-US">
                <a:solidFill>
                  <a:srgbClr val="FF0000"/>
                </a:solidFill>
              </a:rPr>
              <a:t>3.</a:t>
            </a:r>
            <a:r>
              <a:rPr lang="en-US">
                <a:solidFill>
                  <a:schemeClr val="accent2"/>
                </a:solidFill>
              </a:rPr>
              <a:t>Recent transmural myocardial infarction</a:t>
            </a:r>
          </a:p>
          <a:p>
            <a:pPr algn="l" eaLnBrk="1" hangingPunct="1">
              <a:buFontTx/>
              <a:buNone/>
            </a:pPr>
            <a:r>
              <a:rPr lang="en-US">
                <a:solidFill>
                  <a:srgbClr val="FF0000"/>
                </a:solidFill>
              </a:rPr>
              <a:t>4.</a:t>
            </a:r>
            <a:r>
              <a:rPr lang="en-US">
                <a:solidFill>
                  <a:schemeClr val="accent2"/>
                </a:solidFill>
              </a:rPr>
              <a:t>Cardiac dys arrythmias especially atrial fibrillation</a:t>
            </a:r>
          </a:p>
          <a:p>
            <a:pPr algn="l" eaLnBrk="1" hangingPunct="1">
              <a:buFontTx/>
              <a:buNone/>
            </a:pPr>
            <a:r>
              <a:rPr lang="en-US">
                <a:solidFill>
                  <a:srgbClr val="FF0000"/>
                </a:solidFill>
              </a:rPr>
              <a:t>5.</a:t>
            </a:r>
            <a:r>
              <a:rPr lang="en-US">
                <a:solidFill>
                  <a:schemeClr val="accent2"/>
                </a:solidFill>
              </a:rPr>
              <a:t>Hypercoagulable state</a:t>
            </a:r>
          </a:p>
          <a:p>
            <a:pPr algn="l" eaLnBrk="1" hangingPunct="1">
              <a:buFontTx/>
              <a:buNone/>
            </a:pPr>
            <a:r>
              <a:rPr lang="en-US">
                <a:solidFill>
                  <a:srgbClr val="FF0000"/>
                </a:solidFill>
              </a:rPr>
              <a:t>6.</a:t>
            </a:r>
            <a:r>
              <a:rPr lang="en-US">
                <a:solidFill>
                  <a:schemeClr val="accent2"/>
                </a:solidFill>
              </a:rPr>
              <a:t> Hypovolaemia with hypoperfusion.</a:t>
            </a:r>
          </a:p>
          <a:p>
            <a:pPr algn="l" eaLnBrk="1" hangingPunct="1">
              <a:buFontTx/>
              <a:buNone/>
            </a:pPr>
            <a:endParaRPr lang="en-US">
              <a:solidFill>
                <a:schemeClr val="accent2"/>
              </a:solidFill>
            </a:endParaRPr>
          </a:p>
        </p:txBody>
      </p:sp>
    </p:spTree>
  </p:cSld>
  <p:clrMapOvr>
    <a:masterClrMapping/>
  </p:clrMapOvr>
  <p:transition spd="slow">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609600" y="0"/>
            <a:ext cx="7772400" cy="928688"/>
          </a:xfrm>
        </p:spPr>
        <p:txBody>
          <a:bodyPr/>
          <a:lstStyle/>
          <a:p>
            <a:r>
              <a:rPr lang="en-US" u="sng">
                <a:solidFill>
                  <a:srgbClr val="FF0066"/>
                </a:solidFill>
              </a:rPr>
              <a:t>SURGICAL ANATOMY</a:t>
            </a:r>
          </a:p>
        </p:txBody>
      </p:sp>
      <p:sp>
        <p:nvSpPr>
          <p:cNvPr id="1028" name="Rectangle 3"/>
          <p:cNvSpPr>
            <a:spLocks noGrp="1" noChangeArrowheads="1"/>
          </p:cNvSpPr>
          <p:nvPr>
            <p:ph type="subTitle" idx="1"/>
          </p:nvPr>
        </p:nvSpPr>
        <p:spPr>
          <a:xfrm>
            <a:off x="0" y="1196975"/>
            <a:ext cx="9144000" cy="4953000"/>
          </a:xfrm>
        </p:spPr>
        <p:txBody>
          <a:bodyPr/>
          <a:lstStyle/>
          <a:p>
            <a:pPr marL="609600" indent="-609600" algn="l"/>
            <a:endParaRPr lang="en-US" sz="2400" b="1" u="sng"/>
          </a:p>
          <a:p>
            <a:pPr marL="609600" indent="-609600" algn="l"/>
            <a:r>
              <a:rPr lang="en-US" b="1"/>
              <a:t>    </a:t>
            </a:r>
          </a:p>
          <a:p>
            <a:pPr marL="609600" indent="-609600" algn="l"/>
            <a:endParaRPr lang="en-US" b="1"/>
          </a:p>
          <a:p>
            <a:pPr marL="609600" indent="-609600" algn="l"/>
            <a:r>
              <a:rPr lang="en-US" sz="2800" b="1"/>
              <a:t>    </a:t>
            </a:r>
          </a:p>
          <a:p>
            <a:pPr marL="609600" indent="-609600" algn="l"/>
            <a:endParaRPr lang="en-US"/>
          </a:p>
        </p:txBody>
      </p:sp>
      <p:graphicFrame>
        <p:nvGraphicFramePr>
          <p:cNvPr id="1026" name="Object 2"/>
          <p:cNvGraphicFramePr>
            <a:graphicFrameLocks noChangeAspect="1"/>
          </p:cNvGraphicFramePr>
          <p:nvPr/>
        </p:nvGraphicFramePr>
        <p:xfrm>
          <a:off x="214313" y="1285875"/>
          <a:ext cx="5083175" cy="5143500"/>
        </p:xfrm>
        <a:graphic>
          <a:graphicData uri="http://schemas.openxmlformats.org/presentationml/2006/ole">
            <mc:AlternateContent xmlns:mc="http://schemas.openxmlformats.org/markup-compatibility/2006">
              <mc:Choice xmlns:v="urn:schemas-microsoft-com:vml" Requires="v">
                <p:oleObj spid="_x0000_s1047" name="Bitmap Image" r:id="rId3" imgW="3734321" imgH="2619048" progId="PBrush">
                  <p:embed/>
                </p:oleObj>
              </mc:Choice>
              <mc:Fallback>
                <p:oleObj name="Bitmap Image" r:id="rId3" imgW="3734321" imgH="2619048"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285875"/>
                        <a:ext cx="50831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مستطيل 4"/>
          <p:cNvSpPr>
            <a:spLocks noChangeArrowheads="1"/>
          </p:cNvSpPr>
          <p:nvPr/>
        </p:nvSpPr>
        <p:spPr bwMode="auto">
          <a:xfrm>
            <a:off x="5286375" y="1000125"/>
            <a:ext cx="3857625" cy="923330"/>
          </a:xfrm>
          <a:prstGeom prst="rect">
            <a:avLst/>
          </a:prstGeom>
          <a:noFill/>
          <a:ln w="9525">
            <a:noFill/>
            <a:miter lim="800000"/>
            <a:headEnd/>
            <a:tailEnd/>
          </a:ln>
        </p:spPr>
        <p:txBody>
          <a:bodyPr>
            <a:spAutoFit/>
          </a:bodyPr>
          <a:lstStyle/>
          <a:p>
            <a:pPr algn="l">
              <a:defRPr/>
            </a:pPr>
            <a:r>
              <a:rPr lang="en-US" dirty="0">
                <a:solidFill>
                  <a:srgbClr val="FF0000"/>
                </a:solidFill>
              </a:rPr>
              <a:t>*The duodenum has 4 parts:     superior, descending,               horizontal, and  ascending</a:t>
            </a:r>
            <a:endParaRPr lang="ar-JO" dirty="0">
              <a:solidFill>
                <a:srgbClr val="FF0000"/>
              </a:solidFill>
            </a:endParaRPr>
          </a:p>
        </p:txBody>
      </p:sp>
      <p:sp>
        <p:nvSpPr>
          <p:cNvPr id="1030" name="مستطيل 5"/>
          <p:cNvSpPr>
            <a:spLocks noChangeArrowheads="1"/>
          </p:cNvSpPr>
          <p:nvPr/>
        </p:nvSpPr>
        <p:spPr bwMode="auto">
          <a:xfrm>
            <a:off x="5322438" y="4611380"/>
            <a:ext cx="3857625" cy="1754326"/>
          </a:xfrm>
          <a:prstGeom prst="rect">
            <a:avLst/>
          </a:prstGeom>
          <a:noFill/>
          <a:ln w="9525">
            <a:noFill/>
            <a:miter lim="800000"/>
            <a:headEnd/>
            <a:tailEnd/>
          </a:ln>
        </p:spPr>
        <p:txBody>
          <a:bodyPr>
            <a:spAutoFit/>
          </a:bodyPr>
          <a:lstStyle/>
          <a:p>
            <a:pPr algn="l">
              <a:defRPr/>
            </a:pPr>
            <a:r>
              <a:rPr lang="en-US" dirty="0">
                <a:solidFill>
                  <a:srgbClr val="FF0000"/>
                </a:solidFill>
              </a:rPr>
              <a:t> * The </a:t>
            </a:r>
            <a:r>
              <a:rPr lang="en-US" dirty="0" err="1">
                <a:solidFill>
                  <a:srgbClr val="FF0000"/>
                </a:solidFill>
              </a:rPr>
              <a:t>B.supply</a:t>
            </a:r>
            <a:r>
              <a:rPr lang="en-US" dirty="0">
                <a:solidFill>
                  <a:srgbClr val="FF0000"/>
                </a:solidFill>
              </a:rPr>
              <a:t> of small intestine by </a:t>
            </a:r>
          </a:p>
          <a:p>
            <a:pPr algn="l">
              <a:defRPr/>
            </a:pPr>
            <a:endParaRPr lang="en-US" dirty="0">
              <a:solidFill>
                <a:srgbClr val="FF0000"/>
              </a:solidFill>
            </a:endParaRPr>
          </a:p>
          <a:p>
            <a:pPr algn="l">
              <a:defRPr/>
            </a:pPr>
            <a:r>
              <a:rPr lang="en-US" dirty="0">
                <a:solidFill>
                  <a:srgbClr val="FF0000"/>
                </a:solidFill>
              </a:rPr>
              <a:t> </a:t>
            </a:r>
            <a:r>
              <a:rPr lang="en-US" dirty="0">
                <a:solidFill>
                  <a:srgbClr val="00B050"/>
                </a:solidFill>
                <a:latin typeface="Arial Rounded MT Bold" panose="020F0704030504030204" pitchFamily="34" charset="0"/>
              </a:rPr>
              <a:t>sup. Mesenteric artery  </a:t>
            </a:r>
          </a:p>
          <a:p>
            <a:pPr algn="l">
              <a:defRPr/>
            </a:pPr>
            <a:r>
              <a:rPr lang="en-US" dirty="0">
                <a:solidFill>
                  <a:srgbClr val="00B050"/>
                </a:solidFill>
                <a:latin typeface="Arial Rounded MT Bold" panose="020F0704030504030204" pitchFamily="34" charset="0"/>
              </a:rPr>
              <a:t>From the second part of the duodenum to the distal third end of the transverse colon </a:t>
            </a:r>
            <a:r>
              <a:rPr lang="en-US" b="1" dirty="0">
                <a:solidFill>
                  <a:srgbClr val="00B050"/>
                </a:solidFill>
                <a:latin typeface="Arial Rounded MT Bold" panose="020F0704030504030204" pitchFamily="34" charset="0"/>
              </a:rPr>
              <a:t>.</a:t>
            </a:r>
            <a:endParaRPr lang="ar-JO" b="1" dirty="0">
              <a:solidFill>
                <a:srgbClr val="00B050"/>
              </a:solidFill>
              <a:latin typeface="Arial Rounded MT Bold" panose="020F0704030504030204" pitchFamily="34" charset="0"/>
            </a:endParaRPr>
          </a:p>
        </p:txBody>
      </p:sp>
      <p:sp>
        <p:nvSpPr>
          <p:cNvPr id="1031" name="مستطيل 6"/>
          <p:cNvSpPr>
            <a:spLocks noChangeArrowheads="1"/>
          </p:cNvSpPr>
          <p:nvPr/>
        </p:nvSpPr>
        <p:spPr bwMode="auto">
          <a:xfrm>
            <a:off x="5286375" y="2571750"/>
            <a:ext cx="3857625" cy="1477328"/>
          </a:xfrm>
          <a:prstGeom prst="rect">
            <a:avLst/>
          </a:prstGeom>
          <a:noFill/>
          <a:ln w="9525">
            <a:noFill/>
            <a:miter lim="800000"/>
            <a:headEnd/>
            <a:tailEnd/>
          </a:ln>
        </p:spPr>
        <p:txBody>
          <a:bodyPr>
            <a:spAutoFit/>
          </a:bodyPr>
          <a:lstStyle/>
          <a:p>
            <a:pPr algn="l">
              <a:defRPr/>
            </a:pPr>
            <a:r>
              <a:rPr lang="en-US" dirty="0">
                <a:solidFill>
                  <a:srgbClr val="FF0000"/>
                </a:solidFill>
              </a:rPr>
              <a:t>* Except for its first part, the     duodenum is largely retroperitoneal</a:t>
            </a:r>
          </a:p>
          <a:p>
            <a:pPr algn="l">
              <a:defRPr/>
            </a:pPr>
            <a:r>
              <a:rPr lang="en-US" dirty="0">
                <a:solidFill>
                  <a:srgbClr val="FF0000"/>
                </a:solidFill>
              </a:rPr>
              <a:t>it has no mesentery and is covered by peritoneum only on its anterior surface.</a:t>
            </a:r>
            <a:endParaRPr lang="ar-JO" dirty="0">
              <a:solidFill>
                <a:srgbClr val="FF0000"/>
              </a:solidFill>
            </a:endParaRPr>
          </a:p>
        </p:txBody>
      </p:sp>
    </p:spTree>
  </p:cSld>
  <p:clrMapOvr>
    <a:masterClrMapping/>
  </p:clrMapOvr>
  <p:transition spd="slow">
    <p:pull dir="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solidFill>
                  <a:srgbClr val="FF0000"/>
                </a:solidFill>
              </a:rPr>
              <a:t>PATHOLOGY</a:t>
            </a:r>
          </a:p>
        </p:txBody>
      </p:sp>
      <p:sp>
        <p:nvSpPr>
          <p:cNvPr id="32771" name="Rectangle 3"/>
          <p:cNvSpPr>
            <a:spLocks noGrp="1" noChangeArrowheads="1"/>
          </p:cNvSpPr>
          <p:nvPr>
            <p:ph idx="1"/>
          </p:nvPr>
        </p:nvSpPr>
        <p:spPr>
          <a:xfrm>
            <a:off x="0" y="1981200"/>
            <a:ext cx="9144000" cy="4114800"/>
          </a:xfrm>
        </p:spPr>
        <p:txBody>
          <a:bodyPr/>
          <a:lstStyle/>
          <a:p>
            <a:pPr algn="l" eaLnBrk="1" hangingPunct="1">
              <a:buFontTx/>
              <a:buNone/>
            </a:pPr>
            <a:r>
              <a:rPr lang="en-US" sz="2800" b="1">
                <a:solidFill>
                  <a:srgbClr val="FF0000"/>
                </a:solidFill>
              </a:rPr>
              <a:t>1.</a:t>
            </a:r>
            <a:r>
              <a:rPr lang="en-US" sz="2800" b="1">
                <a:solidFill>
                  <a:srgbClr val="2D2DB9"/>
                </a:solidFill>
              </a:rPr>
              <a:t>The early changes ,alteration in capilary</a:t>
            </a:r>
            <a:r>
              <a:rPr lang="en-US" b="1">
                <a:solidFill>
                  <a:srgbClr val="2D2DB9"/>
                </a:solidFill>
              </a:rPr>
              <a:t> </a:t>
            </a:r>
            <a:r>
              <a:rPr lang="en-US" sz="2800" b="1">
                <a:solidFill>
                  <a:srgbClr val="2D2DB9"/>
                </a:solidFill>
              </a:rPr>
              <a:t>permeability.</a:t>
            </a:r>
          </a:p>
          <a:p>
            <a:pPr algn="l" eaLnBrk="1" hangingPunct="1">
              <a:buFontTx/>
              <a:buNone/>
            </a:pPr>
            <a:r>
              <a:rPr lang="en-US" sz="2800" b="1">
                <a:solidFill>
                  <a:srgbClr val="FF0000"/>
                </a:solidFill>
              </a:rPr>
              <a:t>2.</a:t>
            </a:r>
            <a:r>
              <a:rPr lang="en-US" sz="2800" b="1">
                <a:solidFill>
                  <a:srgbClr val="2D2DB9"/>
                </a:solidFill>
              </a:rPr>
              <a:t>sloughing of epith. Cells at the tip of villi.</a:t>
            </a:r>
          </a:p>
          <a:p>
            <a:pPr algn="l" eaLnBrk="1" hangingPunct="1">
              <a:buFontTx/>
              <a:buNone/>
            </a:pPr>
            <a:r>
              <a:rPr lang="en-US" sz="2800" b="1">
                <a:solidFill>
                  <a:srgbClr val="FF0000"/>
                </a:solidFill>
              </a:rPr>
              <a:t>3.</a:t>
            </a:r>
            <a:r>
              <a:rPr lang="en-US" sz="2800" b="1">
                <a:solidFill>
                  <a:srgbClr val="C00000"/>
                </a:solidFill>
              </a:rPr>
              <a:t> </a:t>
            </a:r>
            <a:r>
              <a:rPr lang="en-US" sz="2800" b="1">
                <a:solidFill>
                  <a:srgbClr val="2D2DB9"/>
                </a:solidFill>
              </a:rPr>
              <a:t>A membrane of necrotic epith.+fibrin</a:t>
            </a:r>
          </a:p>
          <a:p>
            <a:pPr algn="l" eaLnBrk="1" hangingPunct="1">
              <a:buFontTx/>
              <a:buNone/>
            </a:pPr>
            <a:r>
              <a:rPr lang="en-US" sz="2800" b="1">
                <a:solidFill>
                  <a:srgbClr val="2D2DB9"/>
                </a:solidFill>
              </a:rPr>
              <a:t>       + infla. Cells+bacteria.</a:t>
            </a:r>
          </a:p>
          <a:p>
            <a:pPr algn="l" eaLnBrk="1" hangingPunct="1">
              <a:buFontTx/>
              <a:buNone/>
            </a:pPr>
            <a:r>
              <a:rPr lang="en-US" sz="2800" b="1">
                <a:solidFill>
                  <a:srgbClr val="FF0000"/>
                </a:solidFill>
              </a:rPr>
              <a:t>4.</a:t>
            </a:r>
            <a:r>
              <a:rPr lang="en-US" sz="2800" b="1">
                <a:solidFill>
                  <a:srgbClr val="2D2DB9"/>
                </a:solidFill>
              </a:rPr>
              <a:t>Edema of sub mucosa with bleeding.</a:t>
            </a:r>
          </a:p>
          <a:p>
            <a:pPr algn="l" eaLnBrk="1" hangingPunct="1">
              <a:buFontTx/>
              <a:buNone/>
            </a:pPr>
            <a:r>
              <a:rPr lang="en-US" sz="2800" b="1">
                <a:solidFill>
                  <a:srgbClr val="FF0000"/>
                </a:solidFill>
              </a:rPr>
              <a:t>5.</a:t>
            </a:r>
            <a:r>
              <a:rPr lang="en-US" sz="2800" b="1">
                <a:solidFill>
                  <a:srgbClr val="2D2DB9"/>
                </a:solidFill>
              </a:rPr>
              <a:t>Release of endogenous subs. i.e. bact.endotoxin,platelet             activating factor.</a:t>
            </a:r>
          </a:p>
          <a:p>
            <a:pPr algn="l" eaLnBrk="1" hangingPunct="1">
              <a:buFontTx/>
              <a:buNone/>
            </a:pPr>
            <a:r>
              <a:rPr lang="en-US" sz="2800" b="1">
                <a:solidFill>
                  <a:srgbClr val="FF0000"/>
                </a:solidFill>
              </a:rPr>
              <a:t>6.</a:t>
            </a:r>
            <a:r>
              <a:rPr lang="en-US" sz="2800" b="1">
                <a:solidFill>
                  <a:srgbClr val="C00000"/>
                </a:solidFill>
              </a:rPr>
              <a:t> </a:t>
            </a:r>
            <a:r>
              <a:rPr lang="en-US" sz="2800" b="1">
                <a:solidFill>
                  <a:srgbClr val="2D2DB9"/>
                </a:solidFill>
              </a:rPr>
              <a:t>Transmural necrosis</a:t>
            </a:r>
          </a:p>
        </p:txBody>
      </p:sp>
    </p:spTree>
  </p:cSld>
  <p:clrMapOvr>
    <a:masterClrMapping/>
  </p:clrMapOvr>
  <p:transition spd="slow">
    <p:pull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609600" y="0"/>
            <a:ext cx="7772400" cy="714375"/>
          </a:xfrm>
        </p:spPr>
        <p:txBody>
          <a:bodyPr/>
          <a:lstStyle/>
          <a:p>
            <a:pPr eaLnBrk="1" hangingPunct="1"/>
            <a:r>
              <a:rPr lang="en-US" sz="3600">
                <a:solidFill>
                  <a:srgbClr val="FF0000"/>
                </a:solidFill>
              </a:rPr>
              <a:t>CLINICAL FEATURES</a:t>
            </a:r>
          </a:p>
        </p:txBody>
      </p:sp>
      <p:sp>
        <p:nvSpPr>
          <p:cNvPr id="9220" name="Rectangle 3"/>
          <p:cNvSpPr>
            <a:spLocks noGrp="1" noChangeArrowheads="1"/>
          </p:cNvSpPr>
          <p:nvPr>
            <p:ph idx="1"/>
          </p:nvPr>
        </p:nvSpPr>
        <p:spPr>
          <a:xfrm>
            <a:off x="0" y="914400"/>
            <a:ext cx="9144000" cy="5943600"/>
          </a:xfrm>
        </p:spPr>
        <p:txBody>
          <a:bodyPr/>
          <a:lstStyle/>
          <a:p>
            <a:pPr algn="l" eaLnBrk="1" hangingPunct="1">
              <a:buFontTx/>
              <a:buNone/>
              <a:defRPr/>
            </a:pPr>
            <a:r>
              <a:rPr lang="en-US" sz="2400" dirty="0">
                <a:solidFill>
                  <a:srgbClr val="003399"/>
                </a:solidFill>
              </a:rPr>
              <a:t>Symptoms are nonspecific initially, before evidence of peritonitis presents. Thus, diagnosis and treatment are often delayed until the disease is advanced</a:t>
            </a:r>
            <a:endParaRPr lang="en-US" sz="2400" b="1" dirty="0">
              <a:solidFill>
                <a:srgbClr val="003399"/>
              </a:solidFill>
            </a:endParaRPr>
          </a:p>
          <a:p>
            <a:pPr algn="l" eaLnBrk="1" hangingPunct="1">
              <a:buFontTx/>
              <a:buNone/>
              <a:defRPr/>
            </a:pPr>
            <a:r>
              <a:rPr lang="en-US" sz="2400" b="1" dirty="0">
                <a:solidFill>
                  <a:srgbClr val="C00000"/>
                </a:solidFill>
              </a:rPr>
              <a:t>1.</a:t>
            </a:r>
            <a:r>
              <a:rPr lang="en-US" sz="2400" b="1" dirty="0">
                <a:solidFill>
                  <a:schemeClr val="accent2">
                    <a:lumMod val="75000"/>
                  </a:schemeClr>
                </a:solidFill>
              </a:rPr>
              <a:t>Medical history may be significant for presence of stroke, MI, or               peripheral artery disease</a:t>
            </a:r>
          </a:p>
          <a:p>
            <a:pPr algn="l" eaLnBrk="1" hangingPunct="1">
              <a:buFontTx/>
              <a:buNone/>
              <a:defRPr/>
            </a:pPr>
            <a:endParaRPr lang="en-US" sz="2400" b="1" dirty="0">
              <a:solidFill>
                <a:srgbClr val="C00000"/>
              </a:solidFill>
            </a:endParaRPr>
          </a:p>
          <a:p>
            <a:pPr algn="l" eaLnBrk="1" hangingPunct="1">
              <a:buFontTx/>
              <a:buNone/>
              <a:defRPr/>
            </a:pPr>
            <a:r>
              <a:rPr lang="en-US" sz="2400" b="1" dirty="0">
                <a:solidFill>
                  <a:srgbClr val="C00000"/>
                </a:solidFill>
              </a:rPr>
              <a:t>2.</a:t>
            </a:r>
            <a:r>
              <a:rPr lang="en-US" sz="2400" b="1" dirty="0">
                <a:solidFill>
                  <a:schemeClr val="accent2">
                    <a:lumMod val="75000"/>
                  </a:schemeClr>
                </a:solidFill>
              </a:rPr>
              <a:t>Patients may present with a long history of weight loss,                                postprandial pain, and </a:t>
            </a:r>
            <a:r>
              <a:rPr lang="en-US" sz="2400" b="1" dirty="0" err="1">
                <a:solidFill>
                  <a:schemeClr val="accent2">
                    <a:lumMod val="75000"/>
                  </a:schemeClr>
                </a:solidFill>
              </a:rPr>
              <a:t>phagophobia</a:t>
            </a:r>
            <a:r>
              <a:rPr lang="en-US" sz="2400" b="1" dirty="0">
                <a:solidFill>
                  <a:schemeClr val="accent2">
                    <a:lumMod val="75000"/>
                  </a:schemeClr>
                </a:solidFill>
              </a:rPr>
              <a:t> .</a:t>
            </a:r>
            <a:endParaRPr lang="en-US" sz="2400" b="1" u="sng" dirty="0">
              <a:solidFill>
                <a:schemeClr val="accent2">
                  <a:lumMod val="75000"/>
                </a:schemeClr>
              </a:solidFill>
            </a:endParaRPr>
          </a:p>
          <a:p>
            <a:pPr algn="l" rtl="0" eaLnBrk="1" hangingPunct="1">
              <a:buFontTx/>
              <a:buNone/>
              <a:defRPr/>
            </a:pPr>
            <a:endParaRPr lang="en-US" sz="2400" b="1" dirty="0">
              <a:solidFill>
                <a:srgbClr val="C00000"/>
              </a:solidFill>
            </a:endParaRPr>
          </a:p>
          <a:p>
            <a:pPr algn="l" rtl="0" eaLnBrk="1" hangingPunct="1">
              <a:buFontTx/>
              <a:buNone/>
              <a:defRPr/>
            </a:pPr>
            <a:r>
              <a:rPr lang="en-US" sz="2400" b="1" dirty="0">
                <a:solidFill>
                  <a:srgbClr val="C00000"/>
                </a:solidFill>
              </a:rPr>
              <a:t>3.</a:t>
            </a:r>
            <a:r>
              <a:rPr lang="en-US" sz="2400" b="1" dirty="0">
                <a:solidFill>
                  <a:schemeClr val="accent2">
                    <a:lumMod val="75000"/>
                  </a:schemeClr>
                </a:solidFill>
              </a:rPr>
              <a:t>abdominal pain :severe, acute, unrelenting abdominal pain       </a:t>
            </a:r>
          </a:p>
          <a:p>
            <a:pPr algn="l" rtl="0" eaLnBrk="1" hangingPunct="1">
              <a:buFontTx/>
              <a:buNone/>
              <a:defRPr/>
            </a:pPr>
            <a:endParaRPr lang="en-US" sz="2400" b="1" dirty="0">
              <a:solidFill>
                <a:srgbClr val="C00000"/>
              </a:solidFill>
            </a:endParaRPr>
          </a:p>
          <a:p>
            <a:pPr algn="l" rtl="0" eaLnBrk="1" hangingPunct="1">
              <a:buFontTx/>
              <a:buNone/>
              <a:defRPr/>
            </a:pPr>
            <a:r>
              <a:rPr lang="en-US" sz="2400" b="1" dirty="0">
                <a:solidFill>
                  <a:srgbClr val="C00000"/>
                </a:solidFill>
              </a:rPr>
              <a:t>4.</a:t>
            </a:r>
            <a:r>
              <a:rPr lang="en-US" sz="2400" b="1" dirty="0">
                <a:solidFill>
                  <a:schemeClr val="accent2">
                    <a:lumMod val="75000"/>
                  </a:schemeClr>
                </a:solidFill>
              </a:rPr>
              <a:t>vomiting</a:t>
            </a:r>
          </a:p>
          <a:p>
            <a:pPr algn="l" rtl="0" eaLnBrk="1" hangingPunct="1">
              <a:buFontTx/>
              <a:buNone/>
              <a:defRPr/>
            </a:pPr>
            <a:endParaRPr lang="en-US" sz="2400" b="1" dirty="0">
              <a:solidFill>
                <a:srgbClr val="C00000"/>
              </a:solidFill>
            </a:endParaRPr>
          </a:p>
          <a:p>
            <a:pPr algn="l" rtl="0" eaLnBrk="1" hangingPunct="1">
              <a:buFontTx/>
              <a:buNone/>
              <a:defRPr/>
            </a:pPr>
            <a:r>
              <a:rPr lang="en-US" sz="2400" b="1" dirty="0">
                <a:solidFill>
                  <a:srgbClr val="C00000"/>
                </a:solidFill>
              </a:rPr>
              <a:t>5.</a:t>
            </a:r>
            <a:r>
              <a:rPr lang="en-US" sz="2400" b="1" dirty="0">
                <a:solidFill>
                  <a:schemeClr val="accent2">
                    <a:lumMod val="75000"/>
                  </a:schemeClr>
                </a:solidFill>
              </a:rPr>
              <a:t>frank blood in the stools.</a:t>
            </a:r>
          </a:p>
          <a:p>
            <a:pPr algn="l" rtl="0" eaLnBrk="1" hangingPunct="1">
              <a:buFontTx/>
              <a:buNone/>
              <a:defRPr/>
            </a:pPr>
            <a:endParaRPr lang="en-US" sz="2800" b="1" u="sng" dirty="0">
              <a:solidFill>
                <a:srgbClr val="FF0000"/>
              </a:solidFill>
            </a:endParaRPr>
          </a:p>
          <a:p>
            <a:pPr algn="l" rtl="0" eaLnBrk="1" hangingPunct="1">
              <a:buFontTx/>
              <a:buNone/>
              <a:defRPr/>
            </a:pPr>
            <a:endParaRPr lang="en-US" sz="2800" b="1" u="sng" dirty="0">
              <a:solidFill>
                <a:srgbClr val="FF0000"/>
              </a:solidFill>
            </a:endParaRPr>
          </a:p>
        </p:txBody>
      </p:sp>
      <p:graphicFrame>
        <p:nvGraphicFramePr>
          <p:cNvPr id="9218" name="Object 4"/>
          <p:cNvGraphicFramePr>
            <a:graphicFrameLocks noChangeAspect="1"/>
          </p:cNvGraphicFramePr>
          <p:nvPr/>
        </p:nvGraphicFramePr>
        <p:xfrm>
          <a:off x="7143750" y="4643438"/>
          <a:ext cx="1717675" cy="2000250"/>
        </p:xfrm>
        <a:graphic>
          <a:graphicData uri="http://schemas.openxmlformats.org/presentationml/2006/ole">
            <mc:AlternateContent xmlns:mc="http://schemas.openxmlformats.org/markup-compatibility/2006">
              <mc:Choice xmlns:v="urn:schemas-microsoft-com:vml" Requires="v">
                <p:oleObj spid="_x0000_s4140" name="Photo Editor Photo" r:id="rId3" imgW="3161905" imgH="4114286" progId="">
                  <p:embed/>
                </p:oleObj>
              </mc:Choice>
              <mc:Fallback>
                <p:oleObj name="Photo Editor Photo" r:id="rId3" imgW="3161905" imgH="4114286"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4643438"/>
                        <a:ext cx="17176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2"/>
          <p:cNvGraphicFramePr>
            <a:graphicFrameLocks noChangeAspect="1"/>
          </p:cNvGraphicFramePr>
          <p:nvPr/>
        </p:nvGraphicFramePr>
        <p:xfrm>
          <a:off x="3857625" y="5000625"/>
          <a:ext cx="2520950" cy="1857375"/>
        </p:xfrm>
        <a:graphic>
          <a:graphicData uri="http://schemas.openxmlformats.org/presentationml/2006/ole">
            <mc:AlternateContent xmlns:mc="http://schemas.openxmlformats.org/markup-compatibility/2006">
              <mc:Choice xmlns:v="urn:schemas-microsoft-com:vml" Requires="v">
                <p:oleObj spid="_x0000_s4141" name="Photo Editor Photo" r:id="rId5" imgW="5296639" imgH="3990476" progId="">
                  <p:embed/>
                </p:oleObj>
              </mc:Choice>
              <mc:Fallback>
                <p:oleObj name="Photo Editor Photo" r:id="rId5" imgW="5296639" imgH="3990476"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5000625"/>
                        <a:ext cx="25209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additive="base">
                                        <p:cTn id="13" dur="500" fill="hold"/>
                                        <p:tgtEl>
                                          <p:spTgt spid="9222"/>
                                        </p:tgtEl>
                                        <p:attrNameLst>
                                          <p:attrName>ppt_x</p:attrName>
                                        </p:attrNameLst>
                                      </p:cBhvr>
                                      <p:tavLst>
                                        <p:tav tm="0">
                                          <p:val>
                                            <p:strVal val="#ppt_x"/>
                                          </p:val>
                                        </p:tav>
                                        <p:tav tm="100000">
                                          <p:val>
                                            <p:strVal val="#ppt_x"/>
                                          </p:val>
                                        </p:tav>
                                      </p:tavLst>
                                    </p:anim>
                                    <p:anim calcmode="lin" valueType="num">
                                      <p:cBhvr additive="base">
                                        <p:cTn id="14"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571500" y="0"/>
            <a:ext cx="7772400" cy="46038"/>
          </a:xfrm>
        </p:spPr>
        <p:txBody>
          <a:bodyPr>
            <a:normAutofit fontScale="90000"/>
          </a:bodyPr>
          <a:lstStyle/>
          <a:p>
            <a:endParaRPr lang="en-US"/>
          </a:p>
        </p:txBody>
      </p:sp>
      <p:sp>
        <p:nvSpPr>
          <p:cNvPr id="52227" name="Subtitle 2"/>
          <p:cNvSpPr>
            <a:spLocks noGrp="1"/>
          </p:cNvSpPr>
          <p:nvPr>
            <p:ph type="subTitle" idx="1"/>
          </p:nvPr>
        </p:nvSpPr>
        <p:spPr>
          <a:xfrm>
            <a:off x="0" y="1571625"/>
            <a:ext cx="9144000" cy="5286375"/>
          </a:xfrm>
        </p:spPr>
        <p:txBody>
          <a:bodyPr/>
          <a:lstStyle/>
          <a:p>
            <a:pPr algn="l" rtl="0" eaLnBrk="1" hangingPunct="1">
              <a:defRPr/>
            </a:pPr>
            <a:r>
              <a:rPr lang="en-US" b="1" u="sng" dirty="0">
                <a:solidFill>
                  <a:srgbClr val="FF0000"/>
                </a:solidFill>
              </a:rPr>
              <a:t>Signs :</a:t>
            </a:r>
          </a:p>
          <a:p>
            <a:pPr algn="l" rtl="0" eaLnBrk="1" hangingPunct="1">
              <a:defRPr/>
            </a:pPr>
            <a:r>
              <a:rPr lang="en-US" dirty="0">
                <a:solidFill>
                  <a:schemeClr val="accent2">
                    <a:lumMod val="75000"/>
                  </a:schemeClr>
                </a:solidFill>
              </a:rPr>
              <a:t>   </a:t>
            </a:r>
          </a:p>
          <a:p>
            <a:pPr algn="l" rtl="0" eaLnBrk="1" hangingPunct="1">
              <a:defRPr/>
            </a:pPr>
            <a:r>
              <a:rPr lang="en-US" dirty="0">
                <a:solidFill>
                  <a:schemeClr val="accent2">
                    <a:lumMod val="75000"/>
                  </a:schemeClr>
                </a:solidFill>
              </a:rPr>
              <a:t>On abdominal examination ,the findings may be minimal.</a:t>
            </a:r>
            <a:br>
              <a:rPr lang="en-US" dirty="0">
                <a:solidFill>
                  <a:schemeClr val="accent2">
                    <a:lumMod val="75000"/>
                  </a:schemeClr>
                </a:solidFill>
              </a:rPr>
            </a:br>
            <a:r>
              <a:rPr lang="en-US" dirty="0">
                <a:solidFill>
                  <a:srgbClr val="00B050"/>
                </a:solidFill>
                <a:latin typeface="Arial Rounded MT Bold" panose="020F0704030504030204" pitchFamily="34" charset="0"/>
              </a:rPr>
              <a:t> soft abdomen ,, no tenderness ,, true or sluggish bowel sound ,, normal vital signs</a:t>
            </a:r>
          </a:p>
          <a:p>
            <a:pPr algn="l" rtl="0" eaLnBrk="1" hangingPunct="1">
              <a:defRPr/>
            </a:pPr>
            <a:r>
              <a:rPr lang="en-US" dirty="0">
                <a:solidFill>
                  <a:schemeClr val="accent2">
                    <a:lumMod val="75000"/>
                  </a:schemeClr>
                </a:solidFill>
              </a:rPr>
              <a:t> </a:t>
            </a:r>
            <a:endParaRPr lang="en-US" b="1" u="sng" dirty="0">
              <a:solidFill>
                <a:schemeClr val="accent2">
                  <a:lumMod val="75000"/>
                </a:schemeClr>
              </a:solidFill>
            </a:endParaRPr>
          </a:p>
          <a:p>
            <a:pPr algn="l" rtl="0" eaLnBrk="1" hangingPunct="1">
              <a:defRPr/>
            </a:pPr>
            <a:r>
              <a:rPr lang="en-US" dirty="0">
                <a:solidFill>
                  <a:schemeClr val="accent2">
                    <a:lumMod val="75000"/>
                  </a:schemeClr>
                </a:solidFill>
              </a:rPr>
              <a:t>   &gt; if signs of peritonitis present, consider bowel                                          </a:t>
            </a:r>
          </a:p>
          <a:p>
            <a:pPr algn="l" rtl="0" eaLnBrk="1" hangingPunct="1">
              <a:defRPr/>
            </a:pPr>
            <a:r>
              <a:rPr lang="en-US" dirty="0">
                <a:solidFill>
                  <a:schemeClr val="accent2">
                    <a:lumMod val="75000"/>
                  </a:schemeClr>
                </a:solidFill>
              </a:rPr>
              <a:t>     perforation</a:t>
            </a:r>
            <a:endParaRPr lang="en-US" b="1" u="sng" dirty="0">
              <a:solidFill>
                <a:schemeClr val="accent2">
                  <a:lumMod val="75000"/>
                </a:schemeClr>
              </a:solidFill>
            </a:endParaRPr>
          </a:p>
          <a:p>
            <a:pPr>
              <a:defRPr/>
            </a:pPr>
            <a:endParaRPr lang="en-US" dirty="0"/>
          </a:p>
          <a:p>
            <a:pPr>
              <a:defRPr/>
            </a:pPr>
            <a:endParaRPr lang="en-US" dirty="0"/>
          </a:p>
          <a:p>
            <a:pPr>
              <a:defRPr/>
            </a:pPr>
            <a:endParaRPr lang="en-US" dirty="0"/>
          </a:p>
          <a:p>
            <a:pPr>
              <a:defRPr/>
            </a:pPr>
            <a:r>
              <a:rPr lang="en-US" dirty="0">
                <a:solidFill>
                  <a:srgbClr val="00B050"/>
                </a:solidFill>
                <a:latin typeface="Arial Rounded MT Bold" panose="020F0704030504030204" pitchFamily="34" charset="0"/>
              </a:rPr>
              <a:t>Its difficult to be diagnosed &gt;&gt; because of non- synchronization between the symptoms and the sign </a:t>
            </a:r>
          </a:p>
        </p:txBody>
      </p:sp>
    </p:spTree>
  </p:cSld>
  <p:clrMapOvr>
    <a:masterClrMapping/>
  </p:clrMapOvr>
  <p:transition spd="slow">
    <p:pull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143" name="Photo Editor Photo" r:id="rId3" imgW="5714286" imgH="3580952" progId="">
                  <p:embed/>
                </p:oleObj>
              </mc:Choice>
              <mc:Fallback>
                <p:oleObj name="Photo Editor Photo" r:id="rId3" imgW="5714286" imgH="358095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pull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1143000"/>
          </a:xfrm>
        </p:spPr>
        <p:txBody>
          <a:bodyPr/>
          <a:lstStyle/>
          <a:p>
            <a:pPr eaLnBrk="1" hangingPunct="1"/>
            <a:r>
              <a:rPr lang="en-US">
                <a:solidFill>
                  <a:srgbClr val="FF0000"/>
                </a:solidFill>
              </a:rPr>
              <a:t>DIAGNOSIS</a:t>
            </a:r>
          </a:p>
        </p:txBody>
      </p:sp>
      <p:sp>
        <p:nvSpPr>
          <p:cNvPr id="54275" name="Rectangle 3"/>
          <p:cNvSpPr>
            <a:spLocks noGrp="1" noChangeArrowheads="1"/>
          </p:cNvSpPr>
          <p:nvPr>
            <p:ph idx="1"/>
          </p:nvPr>
        </p:nvSpPr>
        <p:spPr>
          <a:xfrm>
            <a:off x="0" y="1066800"/>
            <a:ext cx="9144000" cy="5791200"/>
          </a:xfrm>
        </p:spPr>
        <p:txBody>
          <a:bodyPr/>
          <a:lstStyle/>
          <a:p>
            <a:pPr eaLnBrk="1" hangingPunct="1">
              <a:buFontTx/>
              <a:buNone/>
              <a:defRPr/>
            </a:pPr>
            <a:r>
              <a:rPr lang="en-US" dirty="0">
                <a:solidFill>
                  <a:srgbClr val="FF0000"/>
                </a:solidFill>
              </a:rPr>
              <a:t>1.Clinical features: the high index of suspicion             </a:t>
            </a:r>
          </a:p>
          <a:p>
            <a:pPr algn="l" eaLnBrk="1" hangingPunct="1">
              <a:buFontTx/>
              <a:buNone/>
              <a:defRPr/>
            </a:pPr>
            <a:r>
              <a:rPr lang="en-US" dirty="0">
                <a:solidFill>
                  <a:srgbClr val="FF0000"/>
                </a:solidFill>
              </a:rPr>
              <a:t>2.Leucocytosis :  &gt;15000</a:t>
            </a:r>
          </a:p>
          <a:p>
            <a:pPr algn="l" eaLnBrk="1" hangingPunct="1">
              <a:buFontTx/>
              <a:buNone/>
              <a:defRPr/>
            </a:pPr>
            <a:r>
              <a:rPr lang="en-US" dirty="0">
                <a:solidFill>
                  <a:srgbClr val="FF0000"/>
                </a:solidFill>
              </a:rPr>
              <a:t>3.ECG</a:t>
            </a:r>
          </a:p>
          <a:p>
            <a:pPr algn="l" eaLnBrk="1" hangingPunct="1">
              <a:buFontTx/>
              <a:buNone/>
              <a:defRPr/>
            </a:pPr>
            <a:r>
              <a:rPr lang="en-US" dirty="0">
                <a:solidFill>
                  <a:srgbClr val="FF0000"/>
                </a:solidFill>
              </a:rPr>
              <a:t>4.Moderatly Elevated serum amylase</a:t>
            </a:r>
          </a:p>
          <a:p>
            <a:pPr algn="l" eaLnBrk="1" hangingPunct="1">
              <a:buFontTx/>
              <a:buNone/>
              <a:defRPr/>
            </a:pPr>
            <a:r>
              <a:rPr lang="en-US" dirty="0">
                <a:solidFill>
                  <a:srgbClr val="FF0000"/>
                </a:solidFill>
              </a:rPr>
              <a:t>5.Metabolic </a:t>
            </a:r>
            <a:r>
              <a:rPr lang="en-US" dirty="0" err="1">
                <a:solidFill>
                  <a:srgbClr val="FF0000"/>
                </a:solidFill>
              </a:rPr>
              <a:t>acidaemia</a:t>
            </a:r>
            <a:endParaRPr lang="en-US" dirty="0">
              <a:solidFill>
                <a:srgbClr val="FF0000"/>
              </a:solidFill>
            </a:endParaRPr>
          </a:p>
          <a:p>
            <a:pPr algn="l" eaLnBrk="1" hangingPunct="1">
              <a:buFontTx/>
              <a:buNone/>
              <a:defRPr/>
            </a:pPr>
            <a:r>
              <a:rPr lang="en-US" dirty="0">
                <a:solidFill>
                  <a:srgbClr val="FF0000"/>
                </a:solidFill>
              </a:rPr>
              <a:t>6. A </a:t>
            </a:r>
            <a:r>
              <a:rPr lang="en-US" dirty="0" err="1">
                <a:solidFill>
                  <a:srgbClr val="FF0000"/>
                </a:solidFill>
              </a:rPr>
              <a:t>doppler</a:t>
            </a:r>
            <a:r>
              <a:rPr lang="en-US" dirty="0">
                <a:solidFill>
                  <a:srgbClr val="FF0000"/>
                </a:solidFill>
              </a:rPr>
              <a:t> ultrasound,</a:t>
            </a:r>
          </a:p>
          <a:p>
            <a:pPr algn="l" eaLnBrk="1" hangingPunct="1">
              <a:buFontTx/>
              <a:buNone/>
              <a:defRPr/>
            </a:pPr>
            <a:r>
              <a:rPr lang="en-US" dirty="0">
                <a:solidFill>
                  <a:srgbClr val="FF0000"/>
                </a:solidFill>
              </a:rPr>
              <a:t>7.CT scan, CT angiogram.</a:t>
            </a:r>
          </a:p>
          <a:p>
            <a:pPr algn="l" eaLnBrk="1" hangingPunct="1">
              <a:buFontTx/>
              <a:buNone/>
              <a:defRPr/>
            </a:pPr>
            <a:r>
              <a:rPr lang="en-US" dirty="0">
                <a:solidFill>
                  <a:srgbClr val="FF0000"/>
                </a:solidFill>
              </a:rPr>
              <a:t>8. Angiography, selective S.M.A.</a:t>
            </a:r>
          </a:p>
          <a:p>
            <a:pPr eaLnBrk="1" hangingPunct="1">
              <a:defRPr/>
            </a:pPr>
            <a:endParaRPr lang="en-US" dirty="0"/>
          </a:p>
        </p:txBody>
      </p:sp>
    </p:spTree>
  </p:cSld>
  <p:clrMapOvr>
    <a:masterClrMapping/>
  </p:clrMapOvr>
  <p:transition spd="slow">
    <p:pull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5000625" y="1285875"/>
          <a:ext cx="4143375" cy="5191125"/>
        </p:xfrm>
        <a:graphic>
          <a:graphicData uri="http://schemas.openxmlformats.org/presentationml/2006/ole">
            <mc:AlternateContent xmlns:mc="http://schemas.openxmlformats.org/markup-compatibility/2006">
              <mc:Choice xmlns:v="urn:schemas-microsoft-com:vml" Requires="v">
                <p:oleObj spid="_x0000_s6167" name="Photo Editor Photo" r:id="rId3" imgW="1905266" imgH="1743318" progId="">
                  <p:embed/>
                </p:oleObj>
              </mc:Choice>
              <mc:Fallback>
                <p:oleObj name="Photo Editor Photo" r:id="rId3" imgW="1905266" imgH="174331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1285875"/>
                        <a:ext cx="414337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2"/>
          <p:cNvSpPr>
            <a:spLocks noChangeArrowheads="1"/>
          </p:cNvSpPr>
          <p:nvPr/>
        </p:nvSpPr>
        <p:spPr bwMode="auto">
          <a:xfrm>
            <a:off x="0" y="2500313"/>
            <a:ext cx="5072063" cy="2647950"/>
          </a:xfrm>
          <a:prstGeom prst="rect">
            <a:avLst/>
          </a:prstGeom>
          <a:noFill/>
          <a:ln w="9525">
            <a:noFill/>
            <a:miter lim="800000"/>
            <a:headEnd/>
            <a:tailEnd/>
          </a:ln>
        </p:spPr>
        <p:txBody>
          <a:bodyPr>
            <a:spAutoFit/>
          </a:bodyPr>
          <a:lstStyle/>
          <a:p>
            <a:pPr algn="l" rtl="0"/>
            <a:r>
              <a:rPr lang="en-US" u="sng">
                <a:solidFill>
                  <a:srgbClr val="C00000"/>
                </a:solidFill>
              </a:rPr>
              <a:t>On plain films </a:t>
            </a:r>
            <a:r>
              <a:rPr lang="en-US"/>
              <a:t>Late findings include</a:t>
            </a:r>
          </a:p>
          <a:p>
            <a:pPr algn="l" rtl="0"/>
            <a:r>
              <a:rPr lang="en-US" b="1">
                <a:solidFill>
                  <a:schemeClr val="accent2"/>
                </a:solidFill>
              </a:rPr>
              <a:t>  </a:t>
            </a:r>
          </a:p>
          <a:p>
            <a:pPr algn="l" rtl="0"/>
            <a:r>
              <a:rPr lang="en-US" b="1">
                <a:solidFill>
                  <a:schemeClr val="accent2"/>
                </a:solidFill>
              </a:rPr>
              <a:t>   </a:t>
            </a:r>
            <a:r>
              <a:rPr lang="en-US" b="1">
                <a:solidFill>
                  <a:srgbClr val="CC0000"/>
                </a:solidFill>
              </a:rPr>
              <a:t> &gt;</a:t>
            </a:r>
            <a:r>
              <a:rPr lang="en-US"/>
              <a:t>  intramural air</a:t>
            </a:r>
          </a:p>
          <a:p>
            <a:pPr algn="l"/>
            <a:r>
              <a:rPr lang="en-US" b="1">
                <a:solidFill>
                  <a:schemeClr val="accent2"/>
                </a:solidFill>
              </a:rPr>
              <a:t>   </a:t>
            </a:r>
            <a:r>
              <a:rPr lang="en-US" b="1">
                <a:solidFill>
                  <a:srgbClr val="CC0000"/>
                </a:solidFill>
              </a:rPr>
              <a:t>&gt;</a:t>
            </a:r>
            <a:r>
              <a:rPr lang="en-US"/>
              <a:t>  air in the portal venous system.   </a:t>
            </a:r>
          </a:p>
          <a:p>
            <a:pPr algn="l"/>
            <a:r>
              <a:rPr lang="en-US"/>
              <a:t>            If bowel perforation occurs: </a:t>
            </a:r>
          </a:p>
          <a:p>
            <a:pPr algn="l"/>
            <a:r>
              <a:rPr lang="en-US" b="1">
                <a:solidFill>
                  <a:schemeClr val="accent2"/>
                </a:solidFill>
              </a:rPr>
              <a:t>  </a:t>
            </a:r>
            <a:r>
              <a:rPr lang="en-US" b="1">
                <a:solidFill>
                  <a:srgbClr val="CC0000"/>
                </a:solidFill>
              </a:rPr>
              <a:t> &gt;</a:t>
            </a:r>
            <a:r>
              <a:rPr lang="en-US"/>
              <a:t> free air in the abdomen may be                      observed</a:t>
            </a:r>
          </a:p>
        </p:txBody>
      </p:sp>
    </p:spTree>
  </p:cSld>
  <p:clrMapOvr>
    <a:masterClrMapping/>
  </p:clrMapOvr>
  <p:transition spd="slow">
    <p:pull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4643438" y="381000"/>
          <a:ext cx="4500562" cy="6477000"/>
        </p:xfrm>
        <a:graphic>
          <a:graphicData uri="http://schemas.openxmlformats.org/presentationml/2006/ole">
            <mc:AlternateContent xmlns:mc="http://schemas.openxmlformats.org/markup-compatibility/2006">
              <mc:Choice xmlns:v="urn:schemas-microsoft-com:vml" Requires="v">
                <p:oleObj spid="_x0000_s7191" name="Photo Editor Photo" r:id="rId3" imgW="4686954" imgH="4038095" progId="">
                  <p:embed/>
                </p:oleObj>
              </mc:Choice>
              <mc:Fallback>
                <p:oleObj name="Photo Editor Photo" r:id="rId3" imgW="4686954" imgH="4038095"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81000"/>
                        <a:ext cx="4500562"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2"/>
          <p:cNvSpPr>
            <a:spLocks noChangeArrowheads="1"/>
          </p:cNvSpPr>
          <p:nvPr/>
        </p:nvSpPr>
        <p:spPr bwMode="auto">
          <a:xfrm>
            <a:off x="0" y="2643188"/>
            <a:ext cx="4786313" cy="2282825"/>
          </a:xfrm>
          <a:prstGeom prst="rect">
            <a:avLst/>
          </a:prstGeom>
          <a:noFill/>
          <a:ln w="9525">
            <a:noFill/>
            <a:miter lim="800000"/>
            <a:headEnd/>
            <a:tailEnd/>
          </a:ln>
        </p:spPr>
        <p:txBody>
          <a:bodyPr>
            <a:spAutoFit/>
          </a:bodyPr>
          <a:lstStyle/>
          <a:p>
            <a:pPr algn="l"/>
            <a:r>
              <a:rPr lang="en-US" u="sng">
                <a:solidFill>
                  <a:srgbClr val="C00000"/>
                </a:solidFill>
              </a:rPr>
              <a:t>CT scan findings </a:t>
            </a:r>
            <a:r>
              <a:rPr lang="en-US"/>
              <a:t>with a specificity greater than 95% include :</a:t>
            </a:r>
          </a:p>
          <a:p>
            <a:pPr algn="l"/>
            <a:endParaRPr lang="en-US"/>
          </a:p>
          <a:p>
            <a:pPr algn="l"/>
            <a:r>
              <a:rPr lang="en-US">
                <a:solidFill>
                  <a:schemeClr val="accent2"/>
                </a:solidFill>
              </a:rPr>
              <a:t>   </a:t>
            </a:r>
            <a:r>
              <a:rPr lang="en-US" b="1">
                <a:solidFill>
                  <a:srgbClr val="FF0000"/>
                </a:solidFill>
              </a:rPr>
              <a:t>&gt;</a:t>
            </a:r>
            <a:r>
              <a:rPr lang="en-US"/>
              <a:t> SMA or SMV thrombosis, </a:t>
            </a:r>
          </a:p>
          <a:p>
            <a:pPr algn="l"/>
            <a:r>
              <a:rPr lang="en-US">
                <a:solidFill>
                  <a:schemeClr val="accent2"/>
                </a:solidFill>
              </a:rPr>
              <a:t>   </a:t>
            </a:r>
            <a:r>
              <a:rPr lang="en-US">
                <a:solidFill>
                  <a:srgbClr val="FF0000"/>
                </a:solidFill>
              </a:rPr>
              <a:t>&gt;</a:t>
            </a:r>
            <a:r>
              <a:rPr lang="en-US"/>
              <a:t> intestinal pneumatosis,          </a:t>
            </a:r>
          </a:p>
          <a:p>
            <a:pPr algn="l"/>
            <a:r>
              <a:rPr lang="en-US" b="1">
                <a:solidFill>
                  <a:srgbClr val="FF0000"/>
                </a:solidFill>
              </a:rPr>
              <a:t>   &gt;</a:t>
            </a:r>
            <a:r>
              <a:rPr lang="en-US"/>
              <a:t> portal venous gas, </a:t>
            </a:r>
          </a:p>
        </p:txBody>
      </p:sp>
    </p:spTree>
  </p:cSld>
  <p:clrMapOvr>
    <a:masterClrMapping/>
  </p:clrMapOvr>
  <p:transition spd="slow">
    <p:pull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وان 1"/>
          <p:cNvSpPr>
            <a:spLocks noGrp="1"/>
          </p:cNvSpPr>
          <p:nvPr>
            <p:ph type="ctrTitle"/>
          </p:nvPr>
        </p:nvSpPr>
        <p:spPr>
          <a:xfrm>
            <a:off x="571500" y="0"/>
            <a:ext cx="7772400" cy="785813"/>
          </a:xfrm>
        </p:spPr>
        <p:txBody>
          <a:bodyPr/>
          <a:lstStyle/>
          <a:p>
            <a:r>
              <a:rPr lang="en-US">
                <a:solidFill>
                  <a:srgbClr val="FF0000"/>
                </a:solidFill>
              </a:rPr>
              <a:t>Treatment in acute cases</a:t>
            </a:r>
            <a:endParaRPr lang="ar-JO">
              <a:solidFill>
                <a:srgbClr val="FF0000"/>
              </a:solidFill>
            </a:endParaRPr>
          </a:p>
        </p:txBody>
      </p:sp>
      <p:sp>
        <p:nvSpPr>
          <p:cNvPr id="35843" name="عنوان فرعي 2"/>
          <p:cNvSpPr>
            <a:spLocks noGrp="1"/>
          </p:cNvSpPr>
          <p:nvPr>
            <p:ph type="subTitle" idx="1"/>
          </p:nvPr>
        </p:nvSpPr>
        <p:spPr>
          <a:xfrm>
            <a:off x="0" y="857250"/>
            <a:ext cx="9144000" cy="6000750"/>
          </a:xfrm>
        </p:spPr>
        <p:txBody>
          <a:bodyPr/>
          <a:lstStyle/>
          <a:p>
            <a:pPr algn="l"/>
            <a:endParaRPr lang="en-US" sz="2400" dirty="0"/>
          </a:p>
          <a:p>
            <a:pPr algn="l"/>
            <a:r>
              <a:rPr lang="en-US" sz="2400" dirty="0">
                <a:solidFill>
                  <a:srgbClr val="FF0000"/>
                </a:solidFill>
              </a:rPr>
              <a:t>  1.</a:t>
            </a:r>
            <a:r>
              <a:rPr lang="en-US" sz="2400" dirty="0">
                <a:solidFill>
                  <a:srgbClr val="003399"/>
                </a:solidFill>
              </a:rPr>
              <a:t>Analgesic to alleviate severe pain.</a:t>
            </a:r>
          </a:p>
          <a:p>
            <a:pPr algn="l"/>
            <a:r>
              <a:rPr lang="en-US" sz="2400" dirty="0">
                <a:solidFill>
                  <a:srgbClr val="003399"/>
                </a:solidFill>
              </a:rPr>
              <a:t>  </a:t>
            </a:r>
            <a:r>
              <a:rPr lang="en-US" sz="2400" dirty="0">
                <a:solidFill>
                  <a:srgbClr val="FF0000"/>
                </a:solidFill>
              </a:rPr>
              <a:t>2.</a:t>
            </a:r>
            <a:r>
              <a:rPr lang="en-US" sz="2400" dirty="0">
                <a:solidFill>
                  <a:srgbClr val="003399"/>
                </a:solidFill>
              </a:rPr>
              <a:t>treatment is usually an emergency procedure since severe intestinal          damage can occur rapidly.   </a:t>
            </a:r>
          </a:p>
          <a:p>
            <a:pPr algn="l"/>
            <a:r>
              <a:rPr lang="en-US" sz="2400" dirty="0">
                <a:solidFill>
                  <a:srgbClr val="003399"/>
                </a:solidFill>
              </a:rPr>
              <a:t> </a:t>
            </a:r>
            <a:r>
              <a:rPr lang="en-US" sz="2400" dirty="0">
                <a:solidFill>
                  <a:srgbClr val="FF0000"/>
                </a:solidFill>
              </a:rPr>
              <a:t>3.</a:t>
            </a:r>
            <a:r>
              <a:rPr lang="en-US" sz="2400" dirty="0">
                <a:solidFill>
                  <a:srgbClr val="003399"/>
                </a:solidFill>
              </a:rPr>
              <a:t>vascular surgeon may recommend thrombolytic therapy by injecting         clot-dissolving medication into a blood vessel, and is often given at          the same time as a diagnostic angiogram . </a:t>
            </a:r>
          </a:p>
          <a:p>
            <a:pPr algn="l"/>
            <a:r>
              <a:rPr lang="en-US" sz="2400" dirty="0">
                <a:solidFill>
                  <a:srgbClr val="00B050"/>
                </a:solidFill>
                <a:latin typeface="Arial Rounded MT Bold" panose="020F0704030504030204" pitchFamily="34" charset="0"/>
              </a:rPr>
              <a:t>Catheterization with injection of papaverine ( smooth muscles dilator ) </a:t>
            </a:r>
          </a:p>
          <a:p>
            <a:pPr algn="l"/>
            <a:r>
              <a:rPr lang="ar-JO" sz="2400" dirty="0">
                <a:solidFill>
                  <a:srgbClr val="003399"/>
                </a:solidFill>
              </a:rPr>
              <a:t>  </a:t>
            </a:r>
            <a:r>
              <a:rPr lang="en-US" sz="2400" dirty="0">
                <a:solidFill>
                  <a:srgbClr val="FF0000"/>
                </a:solidFill>
              </a:rPr>
              <a:t>4.</a:t>
            </a:r>
            <a:r>
              <a:rPr lang="en-US" sz="2400" dirty="0">
                <a:solidFill>
                  <a:srgbClr val="003399"/>
                </a:solidFill>
              </a:rPr>
              <a:t> If there is evidence of intestinal damage or too little time is available     for the thrombolytic agent to work, surgery may be needed to remove      the clot and restore blood flow to the intestinal arteries.</a:t>
            </a:r>
          </a:p>
        </p:txBody>
      </p:sp>
    </p:spTree>
  </p:cSld>
  <p:clrMapOvr>
    <a:masterClrMapping/>
  </p:clrMapOvr>
  <p:transition spd="slow">
    <p:pull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714375" y="0"/>
            <a:ext cx="7772400" cy="1470025"/>
          </a:xfrm>
        </p:spPr>
        <p:txBody>
          <a:bodyPr/>
          <a:lstStyle/>
          <a:p>
            <a:r>
              <a:rPr lang="en-US" b="1">
                <a:solidFill>
                  <a:srgbClr val="FF0000"/>
                </a:solidFill>
              </a:rPr>
              <a:t>Postoperative </a:t>
            </a:r>
            <a:r>
              <a:rPr lang="en-US" b="1"/>
              <a:t/>
            </a:r>
            <a:br>
              <a:rPr lang="en-US" b="1"/>
            </a:br>
            <a:endParaRPr lang="en-US"/>
          </a:p>
        </p:txBody>
      </p:sp>
      <p:sp>
        <p:nvSpPr>
          <p:cNvPr id="58371" name="Subtitle 2"/>
          <p:cNvSpPr>
            <a:spLocks noGrp="1"/>
          </p:cNvSpPr>
          <p:nvPr>
            <p:ph type="subTitle" idx="1"/>
          </p:nvPr>
        </p:nvSpPr>
        <p:spPr>
          <a:xfrm>
            <a:off x="0" y="857250"/>
            <a:ext cx="9144000" cy="6000750"/>
          </a:xfrm>
        </p:spPr>
        <p:txBody>
          <a:bodyPr/>
          <a:lstStyle/>
          <a:p>
            <a:pPr>
              <a:defRPr/>
            </a:pPr>
            <a:endParaRPr lang="en-US" dirty="0">
              <a:solidFill>
                <a:srgbClr val="FF0000"/>
              </a:solidFill>
            </a:endParaRPr>
          </a:p>
          <a:p>
            <a:pPr>
              <a:defRPr/>
            </a:pPr>
            <a:r>
              <a:rPr lang="en-US" dirty="0">
                <a:solidFill>
                  <a:srgbClr val="FF0000"/>
                </a:solidFill>
              </a:rPr>
              <a:t>1.should include close monitoring of blood pressure and hemoglobin level to evaluate for sepsis or hemorrhage.</a:t>
            </a:r>
          </a:p>
          <a:p>
            <a:pPr>
              <a:defRPr/>
            </a:pPr>
            <a:endParaRPr lang="en-US" dirty="0">
              <a:solidFill>
                <a:srgbClr val="FF0000"/>
              </a:solidFill>
            </a:endParaRPr>
          </a:p>
          <a:p>
            <a:pPr rtl="0">
              <a:defRPr/>
            </a:pPr>
            <a:r>
              <a:rPr lang="en-US" dirty="0">
                <a:solidFill>
                  <a:srgbClr val="FF0000"/>
                </a:solidFill>
              </a:rPr>
              <a:t>2.Patients should continue to have postoperative                                                               heparin ,anticoagulation therapy in order to reduce thrombotic events</a:t>
            </a:r>
          </a:p>
          <a:p>
            <a:pPr rtl="0">
              <a:defRPr/>
            </a:pPr>
            <a:endParaRPr lang="en-US" dirty="0">
              <a:solidFill>
                <a:srgbClr val="FF0000"/>
              </a:solidFill>
            </a:endParaRPr>
          </a:p>
          <a:p>
            <a:pPr rtl="0">
              <a:defRPr/>
            </a:pPr>
            <a:endParaRPr lang="en-US" dirty="0">
              <a:solidFill>
                <a:srgbClr val="FF0000"/>
              </a:solidFill>
            </a:endParaRPr>
          </a:p>
          <a:p>
            <a:pPr rtl="0">
              <a:defRPr/>
            </a:pPr>
            <a:endParaRPr lang="en-US" dirty="0">
              <a:solidFill>
                <a:srgbClr val="FF0000"/>
              </a:solidFill>
            </a:endParaRPr>
          </a:p>
          <a:p>
            <a:pPr rtl="0">
              <a:defRPr/>
            </a:pPr>
            <a:endParaRPr lang="en-US" dirty="0">
              <a:solidFill>
                <a:srgbClr val="00B050"/>
              </a:solidFill>
              <a:latin typeface="Arial Rounded MT Bold" panose="020F0704030504030204" pitchFamily="34" charset="0"/>
            </a:endParaRPr>
          </a:p>
          <a:p>
            <a:pPr rtl="0">
              <a:defRPr/>
            </a:pPr>
            <a:r>
              <a:rPr lang="en-US" dirty="0">
                <a:solidFill>
                  <a:srgbClr val="00B050"/>
                </a:solidFill>
                <a:latin typeface="Arial Rounded MT Bold" panose="020F0704030504030204" pitchFamily="34" charset="0"/>
              </a:rPr>
              <a:t>Its not enough when the surgeon cut or remove the gangrenous part and do anastomosis , because sometimes the process of coagulation is going on and on causing extension of the thrombosis and a new segment get infarcted  &gt;&gt; so we need what's called the second look operation </a:t>
            </a:r>
          </a:p>
        </p:txBody>
      </p:sp>
    </p:spTree>
  </p:cSld>
  <p:clrMapOvr>
    <a:masterClrMapping/>
  </p:clrMapOvr>
  <p:transition spd="slow">
    <p:pull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0" y="0"/>
            <a:ext cx="9144000" cy="1125538"/>
          </a:xfrm>
        </p:spPr>
        <p:txBody>
          <a:bodyPr/>
          <a:lstStyle/>
          <a:p>
            <a:r>
              <a:rPr lang="en-US" u="sng">
                <a:solidFill>
                  <a:srgbClr val="FF0066"/>
                </a:solidFill>
              </a:rPr>
              <a:t>SMALL INTESTINAL TUMOUR</a:t>
            </a:r>
            <a:endParaRPr lang="en-US"/>
          </a:p>
        </p:txBody>
      </p:sp>
      <p:sp>
        <p:nvSpPr>
          <p:cNvPr id="37891" name="Subtitle 2"/>
          <p:cNvSpPr>
            <a:spLocks noGrp="1"/>
          </p:cNvSpPr>
          <p:nvPr>
            <p:ph type="subTitle" idx="1"/>
          </p:nvPr>
        </p:nvSpPr>
        <p:spPr>
          <a:xfrm>
            <a:off x="0" y="908050"/>
            <a:ext cx="8858250" cy="6021388"/>
          </a:xfrm>
        </p:spPr>
        <p:txBody>
          <a:bodyPr/>
          <a:lstStyle/>
          <a:p>
            <a:endParaRPr lang="en-US" sz="2800" b="1">
              <a:solidFill>
                <a:schemeClr val="accent2"/>
              </a:solidFill>
            </a:endParaRPr>
          </a:p>
          <a:p>
            <a:r>
              <a:rPr lang="en-US" sz="2800" b="1">
                <a:solidFill>
                  <a:schemeClr val="accent2"/>
                </a:solidFill>
              </a:rPr>
              <a:t>Despite comprising 75% of the length</a:t>
            </a:r>
          </a:p>
          <a:p>
            <a:r>
              <a:rPr lang="en-US" sz="2800" b="1">
                <a:solidFill>
                  <a:schemeClr val="accent2"/>
                </a:solidFill>
              </a:rPr>
              <a:t>and 90% of the surface area of the GI tract,             </a:t>
            </a:r>
          </a:p>
          <a:p>
            <a:endParaRPr lang="en-US" sz="2800" b="1">
              <a:solidFill>
                <a:schemeClr val="accent2"/>
              </a:solidFill>
            </a:endParaRPr>
          </a:p>
          <a:p>
            <a:r>
              <a:rPr lang="en-US" sz="2800" b="1">
                <a:solidFill>
                  <a:schemeClr val="accent2"/>
                </a:solidFill>
              </a:rPr>
              <a:t>the small bowel harbors relatively few primary neoplasms </a:t>
            </a:r>
          </a:p>
          <a:p>
            <a:r>
              <a:rPr lang="en-US" sz="2800" b="1">
                <a:solidFill>
                  <a:schemeClr val="accent2"/>
                </a:solidFill>
              </a:rPr>
              <a:t>account </a:t>
            </a:r>
            <a:r>
              <a:rPr lang="en-US" sz="2800" b="1">
                <a:solidFill>
                  <a:srgbClr val="CC0000"/>
                </a:solidFill>
              </a:rPr>
              <a:t>5%</a:t>
            </a:r>
            <a:r>
              <a:rPr lang="en-US" sz="2800" b="1">
                <a:solidFill>
                  <a:schemeClr val="accent2"/>
                </a:solidFill>
              </a:rPr>
              <a:t> of all G.I. NEOPLASM</a:t>
            </a:r>
          </a:p>
          <a:p>
            <a:pPr algn="l"/>
            <a:r>
              <a:rPr lang="en-US" sz="2800" b="1">
                <a:solidFill>
                  <a:schemeClr val="accent2"/>
                </a:solidFill>
              </a:rPr>
              <a:t>      and fewer than </a:t>
            </a:r>
            <a:r>
              <a:rPr lang="en-US" sz="2800" b="1">
                <a:solidFill>
                  <a:srgbClr val="CC0000"/>
                </a:solidFill>
              </a:rPr>
              <a:t>2%</a:t>
            </a:r>
            <a:r>
              <a:rPr lang="en-US" sz="2800" b="1">
                <a:solidFill>
                  <a:schemeClr val="accent2"/>
                </a:solidFill>
              </a:rPr>
              <a:t> of GI malignancies. </a:t>
            </a:r>
          </a:p>
          <a:p>
            <a:endParaRPr lang="en-US" sz="2800" b="1">
              <a:solidFill>
                <a:schemeClr val="accent2"/>
              </a:solidFill>
            </a:endParaRPr>
          </a:p>
          <a:p>
            <a:pPr algn="l" rtl="0"/>
            <a:r>
              <a:rPr lang="en-US" sz="3600">
                <a:solidFill>
                  <a:srgbClr val="FF0000"/>
                </a:solidFill>
              </a:rPr>
              <a:t>.</a:t>
            </a:r>
          </a:p>
        </p:txBody>
      </p:sp>
    </p:spTree>
  </p:cSld>
  <p:clrMapOvr>
    <a:masterClrMapping/>
  </p:clrMapOvr>
  <p:transition spd="slow">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3B58CC-80F7-4423-B756-7FF2800AC7E9}"/>
              </a:ext>
            </a:extLst>
          </p:cNvPr>
          <p:cNvSpPr>
            <a:spLocks noGrp="1"/>
          </p:cNvSpPr>
          <p:nvPr>
            <p:ph idx="1"/>
          </p:nvPr>
        </p:nvSpPr>
        <p:spPr>
          <a:xfrm>
            <a:off x="628650" y="980728"/>
            <a:ext cx="7886700" cy="4351338"/>
          </a:xfrm>
        </p:spPr>
        <p:txBody>
          <a:bodyPr>
            <a:noAutofit/>
          </a:bodyPr>
          <a:lstStyle/>
          <a:p>
            <a:r>
              <a:rPr lang="en-US" sz="2400" dirty="0">
                <a:solidFill>
                  <a:srgbClr val="00B050"/>
                </a:solidFill>
                <a:latin typeface="Arial Rounded MT Bold" panose="020F0704030504030204" pitchFamily="34" charset="0"/>
              </a:rPr>
              <a:t>The duodenojejunal flexure important point where the reflection of the peritonium from retro to intra make the preduodenal fossa &gt;&gt; one of the important site of internal hernia </a:t>
            </a:r>
          </a:p>
          <a:p>
            <a:endParaRPr lang="en-US" sz="2400" dirty="0">
              <a:solidFill>
                <a:srgbClr val="00B050"/>
              </a:solidFill>
              <a:latin typeface="Arial Rounded MT Bold" panose="020F0704030504030204" pitchFamily="34" charset="0"/>
            </a:endParaRPr>
          </a:p>
          <a:p>
            <a:r>
              <a:rPr lang="en-US" sz="2400" dirty="0">
                <a:solidFill>
                  <a:srgbClr val="00B050"/>
                </a:solidFill>
                <a:latin typeface="Arial Rounded MT Bold" panose="020F0704030504030204" pitchFamily="34" charset="0"/>
              </a:rPr>
              <a:t>The fixed part of the duodenum with the mobile part of the jejunum is the site of injury in blunt abdominal trauma .</a:t>
            </a:r>
          </a:p>
          <a:p>
            <a:endParaRPr lang="en-US" sz="2400" dirty="0">
              <a:solidFill>
                <a:srgbClr val="00B050"/>
              </a:solidFill>
              <a:latin typeface="Arial Rounded MT Bold" panose="020F0704030504030204" pitchFamily="34" charset="0"/>
            </a:endParaRPr>
          </a:p>
          <a:p>
            <a:endParaRPr lang="en-US" sz="2400" dirty="0">
              <a:solidFill>
                <a:srgbClr val="00B050"/>
              </a:solidFill>
              <a:latin typeface="Arial Rounded MT Bold" panose="020F0704030504030204" pitchFamily="34" charset="0"/>
            </a:endParaRPr>
          </a:p>
          <a:p>
            <a:r>
              <a:rPr lang="en-US" sz="2400" dirty="0">
                <a:solidFill>
                  <a:srgbClr val="00B050"/>
                </a:solidFill>
                <a:latin typeface="Arial Rounded MT Bold" panose="020F0704030504030204" pitchFamily="34" charset="0"/>
              </a:rPr>
              <a:t>The folding mucosa of the jejunum is giving the </a:t>
            </a:r>
            <a:r>
              <a:rPr lang="en-US" sz="2400" dirty="0" err="1">
                <a:solidFill>
                  <a:srgbClr val="00B050"/>
                </a:solidFill>
                <a:latin typeface="Arial Rounded MT Bold" panose="020F0704030504030204" pitchFamily="34" charset="0"/>
              </a:rPr>
              <a:t>valvulae</a:t>
            </a:r>
            <a:r>
              <a:rPr lang="en-US" sz="2400" dirty="0">
                <a:solidFill>
                  <a:srgbClr val="00B050"/>
                </a:solidFill>
                <a:latin typeface="Arial Rounded MT Bold" panose="020F0704030504030204" pitchFamily="34" charset="0"/>
              </a:rPr>
              <a:t> </a:t>
            </a:r>
            <a:r>
              <a:rPr lang="en-US" sz="2400" dirty="0" err="1">
                <a:solidFill>
                  <a:srgbClr val="00B050"/>
                </a:solidFill>
                <a:latin typeface="Arial Rounded MT Bold" panose="020F0704030504030204" pitchFamily="34" charset="0"/>
              </a:rPr>
              <a:t>conniventes</a:t>
            </a:r>
            <a:r>
              <a:rPr lang="en-US" sz="2400" dirty="0">
                <a:solidFill>
                  <a:srgbClr val="00B050"/>
                </a:solidFill>
                <a:latin typeface="Arial Rounded MT Bold" panose="020F0704030504030204" pitchFamily="34" charset="0"/>
              </a:rPr>
              <a:t> on XR .</a:t>
            </a:r>
          </a:p>
          <a:p>
            <a:r>
              <a:rPr lang="en-US" sz="2400" dirty="0">
                <a:solidFill>
                  <a:srgbClr val="00B050"/>
                </a:solidFill>
                <a:latin typeface="Arial Rounded MT Bold" panose="020F0704030504030204" pitchFamily="34" charset="0"/>
              </a:rPr>
              <a:t>The most absorptive area of the small intestine .</a:t>
            </a:r>
          </a:p>
        </p:txBody>
      </p:sp>
    </p:spTree>
    <p:extLst>
      <p:ext uri="{BB962C8B-B14F-4D97-AF65-F5344CB8AC3E}">
        <p14:creationId xmlns:p14="http://schemas.microsoft.com/office/powerpoint/2010/main" val="2749364603"/>
      </p:ext>
    </p:extLst>
  </p:cSld>
  <p:clrMapOvr>
    <a:masterClrMapping/>
  </p:clrMapOvr>
  <p:transition spd="slow">
    <p:pull dir="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sz="2800" b="1">
                <a:solidFill>
                  <a:srgbClr val="FF0000"/>
                </a:solidFill>
              </a:rPr>
              <a:t>Factors suggested to explain the scarcity of  small  bowel lesions and the infrequency of their malignant transformatio</a:t>
            </a:r>
            <a:r>
              <a:rPr lang="en-US" sz="4000" b="1">
                <a:solidFill>
                  <a:srgbClr val="FF0000"/>
                </a:solidFill>
              </a:rPr>
              <a:t>:</a:t>
            </a:r>
            <a:br>
              <a:rPr lang="en-US" sz="4000" b="1">
                <a:solidFill>
                  <a:srgbClr val="FF0000"/>
                </a:solidFill>
              </a:rPr>
            </a:br>
            <a:endParaRPr lang="en-US" sz="4000" b="1">
              <a:solidFill>
                <a:srgbClr val="FF0000"/>
              </a:solidFill>
            </a:endParaRPr>
          </a:p>
        </p:txBody>
      </p:sp>
      <p:sp>
        <p:nvSpPr>
          <p:cNvPr id="38915" name="Rectangle 3"/>
          <p:cNvSpPr>
            <a:spLocks noGrp="1" noChangeArrowheads="1"/>
          </p:cNvSpPr>
          <p:nvPr>
            <p:ph idx="1"/>
          </p:nvPr>
        </p:nvSpPr>
        <p:spPr>
          <a:xfrm>
            <a:off x="755650" y="1268413"/>
            <a:ext cx="7772400" cy="4114800"/>
          </a:xfrm>
        </p:spPr>
        <p:txBody>
          <a:bodyPr/>
          <a:lstStyle/>
          <a:p>
            <a:pPr algn="l" rtl="0">
              <a:buFontTx/>
              <a:buNone/>
            </a:pPr>
            <a:endParaRPr lang="en-US" sz="2800" b="1">
              <a:solidFill>
                <a:srgbClr val="FF0000"/>
              </a:solidFill>
            </a:endParaRPr>
          </a:p>
          <a:p>
            <a:pPr algn="l" rtl="0" eaLnBrk="1" hangingPunct="1">
              <a:buFontTx/>
              <a:buNone/>
            </a:pPr>
            <a:r>
              <a:rPr lang="en-US" sz="2800" b="1">
                <a:solidFill>
                  <a:srgbClr val="0070C0"/>
                </a:solidFill>
              </a:rPr>
              <a:t>                         </a:t>
            </a:r>
          </a:p>
          <a:p>
            <a:pPr algn="l" rtl="0" eaLnBrk="1" hangingPunct="1">
              <a:buFontTx/>
              <a:buNone/>
            </a:pPr>
            <a:r>
              <a:rPr lang="en-US" sz="2800" b="1">
                <a:solidFill>
                  <a:srgbClr val="0070C0"/>
                </a:solidFill>
              </a:rPr>
              <a:t>   </a:t>
            </a:r>
            <a:r>
              <a:rPr lang="en-US" sz="2800" b="1">
                <a:solidFill>
                  <a:srgbClr val="FF0000"/>
                </a:solidFill>
              </a:rPr>
              <a:t>*  </a:t>
            </a:r>
            <a:r>
              <a:rPr lang="en-US" sz="2800" b="1">
                <a:solidFill>
                  <a:srgbClr val="0070C0"/>
                </a:solidFill>
              </a:rPr>
              <a:t>Rapid Transit of contents fluidity</a:t>
            </a:r>
            <a:endParaRPr lang="ar-JO" sz="2800" b="1">
              <a:solidFill>
                <a:srgbClr val="0070C0"/>
              </a:solidFill>
            </a:endParaRPr>
          </a:p>
          <a:p>
            <a:pPr algn="l" rtl="0" eaLnBrk="1" hangingPunct="1">
              <a:buFontTx/>
              <a:buNone/>
            </a:pPr>
            <a:r>
              <a:rPr lang="en-US" sz="2800" b="1"/>
              <a:t>   </a:t>
            </a:r>
            <a:r>
              <a:rPr lang="en-US" sz="2800" b="1">
                <a:solidFill>
                  <a:srgbClr val="FF0000"/>
                </a:solidFill>
              </a:rPr>
              <a:t>*  </a:t>
            </a:r>
            <a:r>
              <a:rPr lang="en-US" sz="2800" b="1">
                <a:solidFill>
                  <a:srgbClr val="0070C0"/>
                </a:solidFill>
              </a:rPr>
              <a:t>High turn over rate of epith. Cells</a:t>
            </a:r>
          </a:p>
          <a:p>
            <a:pPr algn="l" eaLnBrk="1" hangingPunct="1">
              <a:buFontTx/>
              <a:buNone/>
            </a:pPr>
            <a:r>
              <a:rPr lang="en-US" sz="2800" b="1">
                <a:solidFill>
                  <a:srgbClr val="FF0000"/>
                </a:solidFill>
              </a:rPr>
              <a:t>   * </a:t>
            </a:r>
            <a:r>
              <a:rPr lang="en-US" sz="2800" b="1">
                <a:solidFill>
                  <a:srgbClr val="0070C0"/>
                </a:solidFill>
              </a:rPr>
              <a:t>Alkalinity of small intestinal Media</a:t>
            </a:r>
            <a:r>
              <a:rPr lang="en-US" sz="2800" b="1"/>
              <a:t>.</a:t>
            </a:r>
          </a:p>
          <a:p>
            <a:pPr algn="l" eaLnBrk="1" hangingPunct="1">
              <a:buFontTx/>
              <a:buNone/>
            </a:pPr>
            <a:r>
              <a:rPr lang="en-US" sz="2800" b="1">
                <a:solidFill>
                  <a:srgbClr val="FF0000"/>
                </a:solidFill>
              </a:rPr>
              <a:t>   *</a:t>
            </a:r>
            <a:r>
              <a:rPr lang="en-US" sz="2800" b="1"/>
              <a:t>  </a:t>
            </a:r>
            <a:r>
              <a:rPr lang="en-US" sz="2800" b="1">
                <a:solidFill>
                  <a:srgbClr val="0070C0"/>
                </a:solidFill>
              </a:rPr>
              <a:t>High level of  IGA</a:t>
            </a:r>
            <a:r>
              <a:rPr lang="en-US" sz="2800" b="1"/>
              <a:t>.</a:t>
            </a:r>
          </a:p>
          <a:p>
            <a:pPr algn="l" eaLnBrk="1" hangingPunct="1">
              <a:buFontTx/>
              <a:buNone/>
            </a:pPr>
            <a:r>
              <a:rPr lang="en-US" sz="2800" b="1">
                <a:solidFill>
                  <a:srgbClr val="FF0000"/>
                </a:solidFill>
              </a:rPr>
              <a:t>   * </a:t>
            </a:r>
            <a:r>
              <a:rPr lang="en-US" sz="2800" b="1">
                <a:solidFill>
                  <a:srgbClr val="0070C0"/>
                </a:solidFill>
              </a:rPr>
              <a:t>High level of benzyl peroxidase”detoxify                                                    potential carcinogene”</a:t>
            </a:r>
          </a:p>
          <a:p>
            <a:pPr algn="l" rtl="0"/>
            <a:endParaRPr lang="en-US" sz="2800">
              <a:solidFill>
                <a:srgbClr val="FF0000"/>
              </a:solidFill>
            </a:endParaRPr>
          </a:p>
          <a:p>
            <a:endParaRPr lang="en-US" sz="2800"/>
          </a:p>
        </p:txBody>
      </p:sp>
    </p:spTree>
  </p:cSld>
  <p:clrMapOvr>
    <a:masterClrMapping/>
  </p:clrMapOvr>
  <p:transition spd="slow">
    <p:pull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85813" y="0"/>
            <a:ext cx="7772400" cy="1143000"/>
          </a:xfrm>
        </p:spPr>
        <p:txBody>
          <a:bodyPr/>
          <a:lstStyle/>
          <a:p>
            <a:pPr algn="l" eaLnBrk="1" hangingPunct="1"/>
            <a:r>
              <a:rPr lang="en-US" sz="3600" u="sng">
                <a:solidFill>
                  <a:srgbClr val="FF0066"/>
                </a:solidFill>
              </a:rPr>
              <a:t>BENIGN TUMOURS</a:t>
            </a:r>
          </a:p>
        </p:txBody>
      </p:sp>
      <p:sp>
        <p:nvSpPr>
          <p:cNvPr id="39939" name="Rectangle 3"/>
          <p:cNvSpPr>
            <a:spLocks noGrp="1" noChangeArrowheads="1"/>
          </p:cNvSpPr>
          <p:nvPr>
            <p:ph idx="1"/>
          </p:nvPr>
        </p:nvSpPr>
        <p:spPr>
          <a:xfrm>
            <a:off x="0" y="1143000"/>
            <a:ext cx="13787438" cy="5715000"/>
          </a:xfrm>
        </p:spPr>
        <p:txBody>
          <a:bodyPr/>
          <a:lstStyle/>
          <a:p>
            <a:pPr algn="l">
              <a:buFontTx/>
              <a:buNone/>
            </a:pPr>
            <a:endParaRPr lang="en-US" u="sng" dirty="0">
              <a:solidFill>
                <a:srgbClr val="003399"/>
              </a:solidFill>
            </a:endParaRPr>
          </a:p>
          <a:p>
            <a:pPr algn="l">
              <a:buFontTx/>
              <a:buNone/>
            </a:pPr>
            <a:r>
              <a:rPr lang="en-US" b="1" dirty="0">
                <a:solidFill>
                  <a:srgbClr val="003399"/>
                </a:solidFill>
              </a:rPr>
              <a:t>   - adenoma</a:t>
            </a:r>
            <a:r>
              <a:rPr lang="en-US" b="1" dirty="0">
                <a:solidFill>
                  <a:srgbClr val="00B050"/>
                </a:solidFill>
                <a:latin typeface="Arial Rounded MT Bold" panose="020F0704030504030204" pitchFamily="34" charset="0"/>
              </a:rPr>
              <a:t>, the most common </a:t>
            </a:r>
          </a:p>
          <a:p>
            <a:pPr algn="l">
              <a:buFontTx/>
              <a:buNone/>
            </a:pPr>
            <a:r>
              <a:rPr lang="en-US" b="1" dirty="0">
                <a:solidFill>
                  <a:srgbClr val="003399"/>
                </a:solidFill>
              </a:rPr>
              <a:t>   - </a:t>
            </a:r>
            <a:r>
              <a:rPr lang="en-US" b="1" dirty="0" err="1">
                <a:solidFill>
                  <a:srgbClr val="003399"/>
                </a:solidFill>
              </a:rPr>
              <a:t>liomyoma</a:t>
            </a:r>
            <a:endParaRPr lang="en-US" b="1" dirty="0">
              <a:solidFill>
                <a:srgbClr val="003399"/>
              </a:solidFill>
            </a:endParaRPr>
          </a:p>
          <a:p>
            <a:pPr algn="l">
              <a:buFontTx/>
              <a:buNone/>
            </a:pPr>
            <a:r>
              <a:rPr lang="en-US" b="1" dirty="0">
                <a:solidFill>
                  <a:srgbClr val="003399"/>
                </a:solidFill>
              </a:rPr>
              <a:t>   - lipoma </a:t>
            </a:r>
          </a:p>
          <a:p>
            <a:pPr algn="l">
              <a:buFontTx/>
              <a:buNone/>
            </a:pPr>
            <a:r>
              <a:rPr lang="en-US" b="1" dirty="0">
                <a:solidFill>
                  <a:srgbClr val="003399"/>
                </a:solidFill>
              </a:rPr>
              <a:t>   - fibromas </a:t>
            </a:r>
          </a:p>
          <a:p>
            <a:pPr algn="l">
              <a:buFontTx/>
              <a:buNone/>
            </a:pPr>
            <a:r>
              <a:rPr lang="en-US" b="1" dirty="0">
                <a:solidFill>
                  <a:srgbClr val="003399"/>
                </a:solidFill>
              </a:rPr>
              <a:t>   - </a:t>
            </a:r>
            <a:r>
              <a:rPr lang="en-US" b="1" dirty="0" err="1">
                <a:solidFill>
                  <a:srgbClr val="003399"/>
                </a:solidFill>
              </a:rPr>
              <a:t>fibromyxomas</a:t>
            </a:r>
            <a:r>
              <a:rPr lang="en-US" b="1" dirty="0">
                <a:solidFill>
                  <a:srgbClr val="003399"/>
                </a:solidFill>
              </a:rPr>
              <a:t> </a:t>
            </a:r>
          </a:p>
          <a:p>
            <a:pPr algn="l">
              <a:buFontTx/>
              <a:buNone/>
            </a:pPr>
            <a:r>
              <a:rPr lang="en-US" b="1" dirty="0">
                <a:solidFill>
                  <a:srgbClr val="003399"/>
                </a:solidFill>
              </a:rPr>
              <a:t>   - neurofibromas </a:t>
            </a:r>
          </a:p>
          <a:p>
            <a:pPr algn="l">
              <a:buFontTx/>
              <a:buNone/>
            </a:pPr>
            <a:r>
              <a:rPr lang="en-US" b="1" dirty="0">
                <a:solidFill>
                  <a:srgbClr val="003399"/>
                </a:solidFill>
              </a:rPr>
              <a:t>   - ganglioneuromas</a:t>
            </a:r>
          </a:p>
          <a:p>
            <a:pPr algn="l">
              <a:buFontTx/>
              <a:buNone/>
            </a:pPr>
            <a:r>
              <a:rPr lang="en-US" b="1" dirty="0">
                <a:solidFill>
                  <a:srgbClr val="003399"/>
                </a:solidFill>
              </a:rPr>
              <a:t>   - hemangiomas </a:t>
            </a:r>
          </a:p>
          <a:p>
            <a:pPr algn="l">
              <a:buFontTx/>
              <a:buNone/>
            </a:pPr>
            <a:endParaRPr lang="en-US" b="1" dirty="0">
              <a:solidFill>
                <a:srgbClr val="003399"/>
              </a:solidFill>
            </a:endParaRPr>
          </a:p>
          <a:p>
            <a:pPr algn="l">
              <a:buFontTx/>
              <a:buNone/>
            </a:pPr>
            <a:r>
              <a:rPr lang="en-US" b="1" dirty="0">
                <a:solidFill>
                  <a:srgbClr val="00B050"/>
                </a:solidFill>
                <a:latin typeface="Arial Rounded MT Bold" panose="020F0704030504030204" pitchFamily="34" charset="0"/>
              </a:rPr>
              <a:t>90% of the carcinoma of the small intestine arise from adenoma </a:t>
            </a:r>
          </a:p>
          <a:p>
            <a:pPr algn="l">
              <a:buFontTx/>
              <a:buNone/>
            </a:pPr>
            <a:r>
              <a:rPr lang="en-US" b="1" dirty="0">
                <a:solidFill>
                  <a:srgbClr val="00B050"/>
                </a:solidFill>
                <a:latin typeface="Arial Rounded MT Bold" panose="020F0704030504030204" pitchFamily="34" charset="0"/>
              </a:rPr>
              <a:t>                                “ adenoma- carcinoma syndrome “</a:t>
            </a:r>
          </a:p>
          <a:p>
            <a:pPr algn="l">
              <a:buFontTx/>
              <a:buNone/>
            </a:pPr>
            <a:endParaRPr lang="en-US" dirty="0">
              <a:solidFill>
                <a:srgbClr val="003399"/>
              </a:solidFill>
            </a:endParaRPr>
          </a:p>
          <a:p>
            <a:pPr algn="l" rtl="0" eaLnBrk="1" hangingPunct="1">
              <a:buFontTx/>
              <a:buNone/>
            </a:pPr>
            <a:endParaRPr lang="en-US" sz="3600" dirty="0">
              <a:solidFill>
                <a:srgbClr val="FF0000"/>
              </a:solidFill>
            </a:endParaRPr>
          </a:p>
          <a:p>
            <a:pPr algn="l" rtl="0" eaLnBrk="1" hangingPunct="1">
              <a:buFontTx/>
              <a:buNone/>
            </a:pPr>
            <a:endParaRPr lang="en-US" sz="3600" b="1" dirty="0">
              <a:solidFill>
                <a:srgbClr val="262699"/>
              </a:solidFill>
            </a:endParaRPr>
          </a:p>
          <a:p>
            <a:pPr algn="l" eaLnBrk="1" hangingPunct="1">
              <a:buFontTx/>
              <a:buNone/>
            </a:pPr>
            <a:endParaRPr lang="en-US" sz="2800" dirty="0">
              <a:solidFill>
                <a:srgbClr val="262699"/>
              </a:solidFill>
            </a:endParaRPr>
          </a:p>
        </p:txBody>
      </p:sp>
      <p:sp>
        <p:nvSpPr>
          <p:cNvPr id="39940" name="Rectangle 4"/>
          <p:cNvSpPr>
            <a:spLocks noChangeArrowheads="1"/>
          </p:cNvSpPr>
          <p:nvPr/>
        </p:nvSpPr>
        <p:spPr bwMode="auto">
          <a:xfrm>
            <a:off x="0" y="0"/>
            <a:ext cx="8343900" cy="4267200"/>
          </a:xfrm>
          <a:prstGeom prst="rect">
            <a:avLst/>
          </a:prstGeom>
          <a:noFill/>
          <a:ln w="9525">
            <a:noFill/>
            <a:miter lim="800000"/>
            <a:headEnd/>
            <a:tailEnd/>
          </a:ln>
        </p:spPr>
        <p:txBody>
          <a:bodyPr/>
          <a:lstStyle/>
          <a:p>
            <a:pPr marL="342900" indent="-342900" algn="l">
              <a:lnSpc>
                <a:spcPct val="90000"/>
              </a:lnSpc>
              <a:spcBef>
                <a:spcPct val="20000"/>
              </a:spcBef>
              <a:buFontTx/>
              <a:buChar char="•"/>
            </a:pPr>
            <a:endParaRPr lang="en-US" sz="2800" u="sng">
              <a:solidFill>
                <a:srgbClr val="FF0066"/>
              </a:solidFill>
            </a:endParaRPr>
          </a:p>
          <a:p>
            <a:pPr marL="342900" indent="-342900" algn="l">
              <a:lnSpc>
                <a:spcPct val="90000"/>
              </a:lnSpc>
              <a:spcBef>
                <a:spcPct val="20000"/>
              </a:spcBef>
            </a:pPr>
            <a:endParaRPr lang="en-US" sz="2800"/>
          </a:p>
          <a:p>
            <a:pPr marL="342900" indent="-342900" algn="l">
              <a:lnSpc>
                <a:spcPct val="90000"/>
              </a:lnSpc>
              <a:spcBef>
                <a:spcPct val="20000"/>
              </a:spcBef>
            </a:pPr>
            <a:endParaRPr lang="en-US" sz="2800">
              <a:solidFill>
                <a:srgbClr val="FF0066"/>
              </a:solidFill>
            </a:endParaRPr>
          </a:p>
        </p:txBody>
      </p:sp>
      <p:grpSp>
        <p:nvGrpSpPr>
          <p:cNvPr id="39941" name="Group 10"/>
          <p:cNvGrpSpPr>
            <a:grpSpLocks/>
          </p:cNvGrpSpPr>
          <p:nvPr/>
        </p:nvGrpSpPr>
        <p:grpSpPr bwMode="auto">
          <a:xfrm>
            <a:off x="1782763" y="2549525"/>
            <a:ext cx="4000500" cy="198438"/>
            <a:chOff x="0" y="0"/>
            <a:chExt cx="2520" cy="125"/>
          </a:xfrm>
        </p:grpSpPr>
        <p:sp>
          <p:nvSpPr>
            <p:cNvPr id="39942" name="Rectangle 7"/>
            <p:cNvSpPr>
              <a:spLocks noChangeArrowheads="1"/>
            </p:cNvSpPr>
            <p:nvPr/>
          </p:nvSpPr>
          <p:spPr bwMode="auto">
            <a:xfrm>
              <a:off x="0" y="0"/>
              <a:ext cx="2520" cy="0"/>
            </a:xfrm>
            <a:prstGeom prst="rect">
              <a:avLst/>
            </a:prstGeom>
            <a:noFill/>
            <a:ln w="9525">
              <a:noFill/>
              <a:miter lim="800000"/>
              <a:headEnd/>
              <a:tailEnd/>
            </a:ln>
          </p:spPr>
          <p:txBody>
            <a:bodyPr>
              <a:spAutoFit/>
            </a:bodyPr>
            <a:lstStyle/>
            <a:p>
              <a:endParaRPr lang="en-US"/>
            </a:p>
          </p:txBody>
        </p:sp>
        <p:sp>
          <p:nvSpPr>
            <p:cNvPr id="39943" name="Rectangle 8"/>
            <p:cNvSpPr>
              <a:spLocks noChangeArrowheads="1"/>
            </p:cNvSpPr>
            <p:nvPr/>
          </p:nvSpPr>
          <p:spPr bwMode="auto">
            <a:xfrm>
              <a:off x="0" y="0"/>
              <a:ext cx="2520" cy="125"/>
            </a:xfrm>
            <a:prstGeom prst="rect">
              <a:avLst/>
            </a:prstGeom>
            <a:noFill/>
            <a:ln w="9525">
              <a:noFill/>
              <a:miter lim="800000"/>
              <a:headEnd/>
              <a:tailEnd/>
            </a:ln>
          </p:spPr>
          <p:txBody>
            <a:bodyPr/>
            <a:lstStyle/>
            <a:p>
              <a:r>
                <a:rPr lang="ar-JO" sz="700">
                  <a:latin typeface="Verdana" pitchFamily="34" charset="0"/>
                  <a:hlinkClick r:id="rId2"/>
                </a:rPr>
                <a:t>  </a:t>
              </a:r>
              <a:endParaRPr lang="ar-JO" sz="10800">
                <a:latin typeface="Verdana" pitchFamily="34" charset="0"/>
              </a:endParaRPr>
            </a:p>
          </p:txBody>
        </p:sp>
      </p:grpSp>
    </p:spTree>
  </p:cSld>
  <p:clrMapOvr>
    <a:masterClrMapping/>
  </p:clrMapOvr>
  <p:transition spd="slow">
    <p:pull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755650" y="0"/>
            <a:ext cx="7772400" cy="1143000"/>
          </a:xfrm>
        </p:spPr>
        <p:txBody>
          <a:bodyPr/>
          <a:lstStyle/>
          <a:p>
            <a:pPr algn="l" eaLnBrk="1" hangingPunct="1"/>
            <a:r>
              <a:rPr lang="en-US" sz="3600" u="sng">
                <a:solidFill>
                  <a:srgbClr val="FF0066"/>
                </a:solidFill>
              </a:rPr>
              <a:t>CLINICAL FEATURES</a:t>
            </a:r>
            <a:r>
              <a:rPr lang="en-US" u="sng">
                <a:solidFill>
                  <a:srgbClr val="FF0066"/>
                </a:solidFill>
              </a:rPr>
              <a:t>:</a:t>
            </a:r>
          </a:p>
        </p:txBody>
      </p:sp>
      <p:sp>
        <p:nvSpPr>
          <p:cNvPr id="8196" name="Rectangle 3"/>
          <p:cNvSpPr>
            <a:spLocks noGrp="1" noChangeArrowheads="1"/>
          </p:cNvSpPr>
          <p:nvPr>
            <p:ph idx="1"/>
          </p:nvPr>
        </p:nvSpPr>
        <p:spPr>
          <a:xfrm>
            <a:off x="0" y="1052513"/>
            <a:ext cx="9144000" cy="5805487"/>
          </a:xfrm>
        </p:spPr>
        <p:txBody>
          <a:bodyPr/>
          <a:lstStyle/>
          <a:p>
            <a:pPr algn="l" eaLnBrk="1" hangingPunct="1">
              <a:lnSpc>
                <a:spcPct val="90000"/>
              </a:lnSpc>
              <a:buFontTx/>
              <a:buNone/>
            </a:pPr>
            <a:endParaRPr lang="en-US" sz="2800" b="1" u="sng">
              <a:solidFill>
                <a:schemeClr val="accent2"/>
              </a:solidFill>
            </a:endParaRPr>
          </a:p>
          <a:p>
            <a:pPr algn="l">
              <a:lnSpc>
                <a:spcPct val="90000"/>
              </a:lnSpc>
              <a:buFontTx/>
              <a:buNone/>
            </a:pPr>
            <a:r>
              <a:rPr lang="en-US" sz="2800">
                <a:solidFill>
                  <a:srgbClr val="FF0000"/>
                </a:solidFill>
              </a:rPr>
              <a:t>1.</a:t>
            </a:r>
            <a:r>
              <a:rPr lang="en-US" sz="2800">
                <a:solidFill>
                  <a:schemeClr val="accent2"/>
                </a:solidFill>
              </a:rPr>
              <a:t>they invariably present difficult problems in diagnosis</a:t>
            </a:r>
          </a:p>
          <a:p>
            <a:pPr algn="l">
              <a:lnSpc>
                <a:spcPct val="90000"/>
              </a:lnSpc>
              <a:buFontTx/>
              <a:buNone/>
            </a:pPr>
            <a:r>
              <a:rPr lang="en-US" sz="2800">
                <a:solidFill>
                  <a:srgbClr val="FF0000"/>
                </a:solidFill>
              </a:rPr>
              <a:t>2.</a:t>
            </a:r>
            <a:r>
              <a:rPr lang="en-US" sz="2800">
                <a:solidFill>
                  <a:schemeClr val="accent2"/>
                </a:solidFill>
              </a:rPr>
              <a:t>Symptoms are often absent until the tumor has progressed to    produce a complication. </a:t>
            </a:r>
            <a:r>
              <a:rPr lang="en-US" sz="2800" b="1">
                <a:solidFill>
                  <a:schemeClr val="accent2"/>
                </a:solidFill>
              </a:rPr>
              <a:t>“</a:t>
            </a:r>
            <a:r>
              <a:rPr lang="en-US" sz="2800">
                <a:solidFill>
                  <a:schemeClr val="accent2"/>
                </a:solidFill>
              </a:rPr>
              <a:t> delayed complications”</a:t>
            </a:r>
          </a:p>
          <a:p>
            <a:pPr algn="l">
              <a:lnSpc>
                <a:spcPct val="90000"/>
              </a:lnSpc>
              <a:buFontTx/>
              <a:buNone/>
            </a:pPr>
            <a:r>
              <a:rPr lang="en-US" sz="2800">
                <a:solidFill>
                  <a:srgbClr val="FF0000"/>
                </a:solidFill>
              </a:rPr>
              <a:t>3.</a:t>
            </a:r>
            <a:r>
              <a:rPr lang="en-US" sz="2800">
                <a:solidFill>
                  <a:schemeClr val="accent2"/>
                </a:solidFill>
              </a:rPr>
              <a:t>Even then, the presentation is often vague and nonspecific,              intermittent pain, chronic anemia</a:t>
            </a:r>
            <a:endParaRPr lang="en-US" sz="2800" b="1">
              <a:solidFill>
                <a:schemeClr val="accent2"/>
              </a:solidFill>
            </a:endParaRPr>
          </a:p>
          <a:p>
            <a:pPr algn="l" eaLnBrk="1" hangingPunct="1">
              <a:lnSpc>
                <a:spcPct val="90000"/>
              </a:lnSpc>
              <a:buFontTx/>
              <a:buNone/>
            </a:pPr>
            <a:r>
              <a:rPr lang="en-US" sz="2800">
                <a:solidFill>
                  <a:srgbClr val="FF0000"/>
                </a:solidFill>
              </a:rPr>
              <a:t>4.</a:t>
            </a:r>
            <a:r>
              <a:rPr lang="en-US" sz="2800" b="1">
                <a:solidFill>
                  <a:schemeClr val="accent2"/>
                </a:solidFill>
              </a:rPr>
              <a:t> </a:t>
            </a:r>
            <a:r>
              <a:rPr lang="en-US" sz="2800">
                <a:solidFill>
                  <a:schemeClr val="accent2"/>
                </a:solidFill>
              </a:rPr>
              <a:t>May present as one of the possible complications:</a:t>
            </a:r>
          </a:p>
          <a:p>
            <a:pPr algn="l" eaLnBrk="1" hangingPunct="1">
              <a:lnSpc>
                <a:spcPct val="90000"/>
              </a:lnSpc>
              <a:buFontTx/>
              <a:buNone/>
            </a:pPr>
            <a:r>
              <a:rPr lang="en-US" sz="2800">
                <a:solidFill>
                  <a:schemeClr val="accent2"/>
                </a:solidFill>
              </a:rPr>
              <a:t>          - intestinal obstruction </a:t>
            </a:r>
          </a:p>
          <a:p>
            <a:pPr algn="l" eaLnBrk="1" hangingPunct="1">
              <a:lnSpc>
                <a:spcPct val="90000"/>
              </a:lnSpc>
              <a:buFontTx/>
              <a:buNone/>
            </a:pPr>
            <a:r>
              <a:rPr lang="en-US" sz="2800">
                <a:solidFill>
                  <a:schemeClr val="accent2"/>
                </a:solidFill>
              </a:rPr>
              <a:t>          - intussusception</a:t>
            </a:r>
          </a:p>
          <a:p>
            <a:pPr algn="l" eaLnBrk="1" hangingPunct="1">
              <a:lnSpc>
                <a:spcPct val="90000"/>
              </a:lnSpc>
              <a:buFontTx/>
              <a:buNone/>
            </a:pPr>
            <a:r>
              <a:rPr lang="en-US" sz="2800">
                <a:solidFill>
                  <a:schemeClr val="accent2"/>
                </a:solidFill>
              </a:rPr>
              <a:t>          - bleeding</a:t>
            </a:r>
            <a:endParaRPr lang="en-US" sz="2800" b="1">
              <a:solidFill>
                <a:schemeClr val="accent2"/>
              </a:solidFill>
            </a:endParaRPr>
          </a:p>
          <a:p>
            <a:pPr algn="l" eaLnBrk="1" hangingPunct="1">
              <a:lnSpc>
                <a:spcPct val="90000"/>
              </a:lnSpc>
              <a:buFontTx/>
              <a:buNone/>
            </a:pPr>
            <a:endParaRPr lang="en-US" sz="2800" b="1">
              <a:solidFill>
                <a:schemeClr val="accent2"/>
              </a:solidFill>
            </a:endParaRPr>
          </a:p>
          <a:p>
            <a:pPr algn="l" eaLnBrk="1" hangingPunct="1">
              <a:lnSpc>
                <a:spcPct val="90000"/>
              </a:lnSpc>
              <a:buFontTx/>
              <a:buNone/>
            </a:pPr>
            <a:r>
              <a:rPr lang="en-US" sz="2800" b="1">
                <a:solidFill>
                  <a:schemeClr val="accent2"/>
                </a:solidFill>
              </a:rPr>
              <a:t> </a:t>
            </a:r>
          </a:p>
          <a:p>
            <a:pPr algn="l" eaLnBrk="1" hangingPunct="1">
              <a:lnSpc>
                <a:spcPct val="90000"/>
              </a:lnSpc>
              <a:buFontTx/>
              <a:buNone/>
            </a:pPr>
            <a:endParaRPr lang="en-US" sz="3600" b="1">
              <a:solidFill>
                <a:srgbClr val="C00000"/>
              </a:solidFill>
            </a:endParaRPr>
          </a:p>
        </p:txBody>
      </p:sp>
      <p:graphicFrame>
        <p:nvGraphicFramePr>
          <p:cNvPr id="14338" name="Object 4"/>
          <p:cNvGraphicFramePr>
            <a:graphicFrameLocks noChangeAspect="1"/>
          </p:cNvGraphicFramePr>
          <p:nvPr/>
        </p:nvGraphicFramePr>
        <p:xfrm>
          <a:off x="6400800" y="4419600"/>
          <a:ext cx="2743200" cy="2438400"/>
        </p:xfrm>
        <a:graphic>
          <a:graphicData uri="http://schemas.openxmlformats.org/presentationml/2006/ole">
            <mc:AlternateContent xmlns:mc="http://schemas.openxmlformats.org/markup-compatibility/2006">
              <mc:Choice xmlns:v="urn:schemas-microsoft-com:vml" Requires="v">
                <p:oleObj spid="_x0000_s8215" name="Bitmap Image" r:id="rId3" imgW="876190" imgH="914286" progId="PBrush">
                  <p:embed/>
                </p:oleObj>
              </mc:Choice>
              <mc:Fallback>
                <p:oleObj name="Bitmap Image" r:id="rId3" imgW="876190" imgH="914286"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419600"/>
                        <a:ext cx="2743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55650" y="0"/>
            <a:ext cx="7772400" cy="1143000"/>
          </a:xfrm>
        </p:spPr>
        <p:txBody>
          <a:bodyPr/>
          <a:lstStyle/>
          <a:p>
            <a:pPr eaLnBrk="1" hangingPunct="1"/>
            <a:r>
              <a:rPr lang="en-US" sz="3600" b="1">
                <a:solidFill>
                  <a:srgbClr val="FF0000"/>
                </a:solidFill>
              </a:rPr>
              <a:t>MALIGNANT NEOPLASM</a:t>
            </a:r>
            <a:br>
              <a:rPr lang="en-US" sz="3600" b="1">
                <a:solidFill>
                  <a:srgbClr val="FF0000"/>
                </a:solidFill>
              </a:rPr>
            </a:br>
            <a:r>
              <a:rPr lang="en-US" sz="3600" b="1">
                <a:solidFill>
                  <a:srgbClr val="FF0000"/>
                </a:solidFill>
              </a:rPr>
              <a:t>of small intestine</a:t>
            </a:r>
          </a:p>
        </p:txBody>
      </p:sp>
      <p:sp>
        <p:nvSpPr>
          <p:cNvPr id="40963" name="Rectangle 3"/>
          <p:cNvSpPr>
            <a:spLocks noGrp="1" noChangeArrowheads="1"/>
          </p:cNvSpPr>
          <p:nvPr>
            <p:ph idx="1"/>
          </p:nvPr>
        </p:nvSpPr>
        <p:spPr>
          <a:xfrm>
            <a:off x="0" y="1530350"/>
            <a:ext cx="9144000" cy="5327650"/>
          </a:xfrm>
        </p:spPr>
        <p:txBody>
          <a:bodyPr/>
          <a:lstStyle/>
          <a:p>
            <a:pPr algn="l" eaLnBrk="1" hangingPunct="1">
              <a:buFontTx/>
              <a:buNone/>
            </a:pPr>
            <a:endParaRPr lang="en-US" b="1">
              <a:solidFill>
                <a:srgbClr val="FF0000"/>
              </a:solidFill>
            </a:endParaRPr>
          </a:p>
          <a:p>
            <a:pPr algn="l" eaLnBrk="1" hangingPunct="1">
              <a:buFontTx/>
              <a:buNone/>
            </a:pPr>
            <a:r>
              <a:rPr lang="en-US" b="1">
                <a:solidFill>
                  <a:srgbClr val="FF0000"/>
                </a:solidFill>
              </a:rPr>
              <a:t>1. </a:t>
            </a:r>
            <a:r>
              <a:rPr lang="en-US" sz="2800" b="1">
                <a:solidFill>
                  <a:schemeClr val="accent2"/>
                </a:solidFill>
              </a:rPr>
              <a:t>Accounts for about 2% of all G.I. cancer</a:t>
            </a:r>
          </a:p>
          <a:p>
            <a:pPr algn="l" eaLnBrk="1" hangingPunct="1">
              <a:buFontTx/>
              <a:buNone/>
            </a:pPr>
            <a:endParaRPr lang="en-US" sz="2800"/>
          </a:p>
          <a:p>
            <a:pPr algn="l" eaLnBrk="1" hangingPunct="1">
              <a:buFontTx/>
              <a:buNone/>
            </a:pPr>
            <a:r>
              <a:rPr lang="en-US" sz="2800" b="1">
                <a:solidFill>
                  <a:srgbClr val="FF0000"/>
                </a:solidFill>
              </a:rPr>
              <a:t>2. </a:t>
            </a:r>
            <a:r>
              <a:rPr lang="en-US" sz="2800" b="1">
                <a:solidFill>
                  <a:schemeClr val="accent2"/>
                </a:solidFill>
              </a:rPr>
              <a:t>64% of all small bowel tumours are malignant</a:t>
            </a:r>
          </a:p>
          <a:p>
            <a:pPr algn="l" eaLnBrk="1" hangingPunct="1">
              <a:buFontTx/>
              <a:buNone/>
            </a:pPr>
            <a:endParaRPr lang="en-US" sz="2800" b="1"/>
          </a:p>
          <a:p>
            <a:pPr algn="l" eaLnBrk="1" hangingPunct="1">
              <a:buFontTx/>
              <a:buNone/>
            </a:pPr>
            <a:r>
              <a:rPr lang="en-US" sz="2800" b="1">
                <a:solidFill>
                  <a:srgbClr val="FF0000"/>
                </a:solidFill>
              </a:rPr>
              <a:t>3. </a:t>
            </a:r>
            <a:r>
              <a:rPr lang="en-US" sz="2800" b="1">
                <a:solidFill>
                  <a:schemeClr val="accent2"/>
                </a:solidFill>
              </a:rPr>
              <a:t>40% of the malignant tumours 0f small intestine                            are adenocarcinoma</a:t>
            </a:r>
          </a:p>
          <a:p>
            <a:pPr algn="l" eaLnBrk="1" hangingPunct="1">
              <a:buFontTx/>
              <a:buNone/>
            </a:pPr>
            <a:endParaRPr lang="en-US" sz="2800" b="1">
              <a:solidFill>
                <a:schemeClr val="accent2"/>
              </a:solidFill>
            </a:endParaRPr>
          </a:p>
        </p:txBody>
      </p:sp>
    </p:spTree>
  </p:cSld>
  <p:clrMapOvr>
    <a:masterClrMapping/>
  </p:clrMapOvr>
  <p:transition spd="slow">
    <p:pull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57250" y="0"/>
            <a:ext cx="7772400" cy="1143000"/>
          </a:xfrm>
        </p:spPr>
        <p:txBody>
          <a:bodyPr/>
          <a:lstStyle/>
          <a:p>
            <a:pPr eaLnBrk="1" hangingPunct="1"/>
            <a:r>
              <a:rPr lang="en-US" b="1" u="sng">
                <a:solidFill>
                  <a:srgbClr val="FF0066"/>
                </a:solidFill>
              </a:rPr>
              <a:t>MALIGNANT  NEOPLASM</a:t>
            </a:r>
          </a:p>
        </p:txBody>
      </p:sp>
      <p:sp>
        <p:nvSpPr>
          <p:cNvPr id="66563" name="Rectangle 3"/>
          <p:cNvSpPr>
            <a:spLocks noGrp="1" noChangeArrowheads="1"/>
          </p:cNvSpPr>
          <p:nvPr>
            <p:ph idx="1"/>
          </p:nvPr>
        </p:nvSpPr>
        <p:spPr>
          <a:xfrm>
            <a:off x="0" y="1071563"/>
            <a:ext cx="9144000" cy="5500687"/>
          </a:xfrm>
        </p:spPr>
        <p:txBody>
          <a:bodyPr/>
          <a:lstStyle/>
          <a:p>
            <a:pPr algn="l" eaLnBrk="1" hangingPunct="1">
              <a:buFontTx/>
              <a:buNone/>
              <a:defRPr/>
            </a:pPr>
            <a:endParaRPr lang="en-US" sz="4000" dirty="0"/>
          </a:p>
          <a:p>
            <a:pPr algn="l" eaLnBrk="1" hangingPunct="1">
              <a:buFontTx/>
              <a:buNone/>
              <a:defRPr/>
            </a:pPr>
            <a:r>
              <a:rPr lang="en-US" sz="4000" dirty="0">
                <a:solidFill>
                  <a:srgbClr val="C00000"/>
                </a:solidFill>
              </a:rPr>
              <a:t>Four types of cancer are found in the small intestine</a:t>
            </a:r>
            <a:endParaRPr lang="en-US" sz="4000" b="1" u="sng" dirty="0">
              <a:solidFill>
                <a:srgbClr val="C00000"/>
              </a:solidFill>
            </a:endParaRPr>
          </a:p>
          <a:p>
            <a:pPr algn="l" eaLnBrk="1" hangingPunct="1">
              <a:buFontTx/>
              <a:buNone/>
              <a:defRPr/>
            </a:pPr>
            <a:r>
              <a:rPr lang="en-US" sz="4000" b="1" dirty="0">
                <a:solidFill>
                  <a:srgbClr val="C00000"/>
                </a:solidFill>
              </a:rPr>
              <a:t>     </a:t>
            </a:r>
            <a:r>
              <a:rPr lang="en-US" b="1" dirty="0">
                <a:solidFill>
                  <a:srgbClr val="C00000"/>
                </a:solidFill>
              </a:rPr>
              <a:t>1. </a:t>
            </a:r>
            <a:r>
              <a:rPr lang="en-US" b="1" dirty="0" err="1">
                <a:solidFill>
                  <a:srgbClr val="C00000"/>
                </a:solidFill>
              </a:rPr>
              <a:t>Adeno</a:t>
            </a:r>
            <a:r>
              <a:rPr lang="en-US" b="1" dirty="0">
                <a:solidFill>
                  <a:srgbClr val="C00000"/>
                </a:solidFill>
              </a:rPr>
              <a:t> carcinoma  :   30 – 50%</a:t>
            </a:r>
          </a:p>
          <a:p>
            <a:pPr algn="l" eaLnBrk="1" hangingPunct="1">
              <a:buFontTx/>
              <a:buNone/>
              <a:defRPr/>
            </a:pPr>
            <a:r>
              <a:rPr lang="en-US" b="1" dirty="0">
                <a:solidFill>
                  <a:srgbClr val="C00000"/>
                </a:solidFill>
              </a:rPr>
              <a:t>      2. </a:t>
            </a:r>
            <a:r>
              <a:rPr lang="en-US" b="1" dirty="0" err="1">
                <a:solidFill>
                  <a:srgbClr val="C00000"/>
                </a:solidFill>
              </a:rPr>
              <a:t>Carcinoid</a:t>
            </a:r>
            <a:r>
              <a:rPr lang="en-US" b="1" dirty="0">
                <a:solidFill>
                  <a:srgbClr val="C00000"/>
                </a:solidFill>
              </a:rPr>
              <a:t> </a:t>
            </a:r>
            <a:r>
              <a:rPr lang="en-US" b="1" dirty="0" err="1">
                <a:solidFill>
                  <a:srgbClr val="C00000"/>
                </a:solidFill>
              </a:rPr>
              <a:t>tumour</a:t>
            </a:r>
            <a:r>
              <a:rPr lang="en-US" b="1" dirty="0">
                <a:solidFill>
                  <a:srgbClr val="C00000"/>
                </a:solidFill>
              </a:rPr>
              <a:t> :     13  -  34 %</a:t>
            </a:r>
          </a:p>
          <a:p>
            <a:pPr algn="l" eaLnBrk="1" hangingPunct="1">
              <a:buFontTx/>
              <a:buNone/>
              <a:defRPr/>
            </a:pPr>
            <a:r>
              <a:rPr lang="en-US" b="1" dirty="0">
                <a:solidFill>
                  <a:srgbClr val="C00000"/>
                </a:solidFill>
              </a:rPr>
              <a:t>      3. Sarcoma                     11%</a:t>
            </a:r>
          </a:p>
          <a:p>
            <a:pPr algn="l" eaLnBrk="1" hangingPunct="1">
              <a:buFontTx/>
              <a:buNone/>
              <a:defRPr/>
            </a:pPr>
            <a:r>
              <a:rPr lang="en-US" b="1" dirty="0">
                <a:solidFill>
                  <a:srgbClr val="00B050"/>
                </a:solidFill>
                <a:latin typeface="Arial Rounded MT Bold" panose="020F0704030504030204" pitchFamily="34" charset="0"/>
              </a:rPr>
              <a:t>The most common is gist “ </a:t>
            </a:r>
            <a:r>
              <a:rPr lang="en-US" b="1" dirty="0" err="1">
                <a:solidFill>
                  <a:srgbClr val="00B050"/>
                </a:solidFill>
                <a:latin typeface="Arial Rounded MT Bold" panose="020F0704030504030204" pitchFamily="34" charset="0"/>
              </a:rPr>
              <a:t>gasto</a:t>
            </a:r>
            <a:r>
              <a:rPr lang="en-US" b="1" dirty="0">
                <a:solidFill>
                  <a:srgbClr val="00B050"/>
                </a:solidFill>
                <a:latin typeface="Arial Rounded MT Bold" panose="020F0704030504030204" pitchFamily="34" charset="0"/>
              </a:rPr>
              <a:t> intestinal stromal tumor   “</a:t>
            </a:r>
          </a:p>
          <a:p>
            <a:pPr algn="l" eaLnBrk="1" hangingPunct="1">
              <a:buFontTx/>
              <a:buNone/>
              <a:defRPr/>
            </a:pPr>
            <a:r>
              <a:rPr lang="en-US" b="1" dirty="0">
                <a:solidFill>
                  <a:srgbClr val="00B050"/>
                </a:solidFill>
                <a:latin typeface="Arial Rounded MT Bold" panose="020F0704030504030204" pitchFamily="34" charset="0"/>
              </a:rPr>
              <a:t>Which is the leiomyosarcoma   </a:t>
            </a:r>
          </a:p>
          <a:p>
            <a:pPr algn="l" eaLnBrk="1" hangingPunct="1">
              <a:buFontTx/>
              <a:buNone/>
              <a:defRPr/>
            </a:pPr>
            <a:r>
              <a:rPr lang="en-US" b="1" dirty="0">
                <a:solidFill>
                  <a:srgbClr val="C00000"/>
                </a:solidFill>
              </a:rPr>
              <a:t>      4. Lymphoma</a:t>
            </a:r>
          </a:p>
        </p:txBody>
      </p:sp>
    </p:spTree>
  </p:cSld>
  <p:clrMapOvr>
    <a:masterClrMapping/>
  </p:clrMapOvr>
  <p:transition spd="slow">
    <p:pull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14375" y="0"/>
            <a:ext cx="7772400" cy="1143000"/>
          </a:xfrm>
        </p:spPr>
        <p:txBody>
          <a:bodyPr/>
          <a:lstStyle/>
          <a:p>
            <a:pPr eaLnBrk="1" hangingPunct="1"/>
            <a:r>
              <a:rPr lang="en-US" b="1" u="sng">
                <a:solidFill>
                  <a:srgbClr val="CC3399"/>
                </a:solidFill>
              </a:rPr>
              <a:t>ADENO  CARCINOMA</a:t>
            </a:r>
          </a:p>
        </p:txBody>
      </p:sp>
      <p:sp>
        <p:nvSpPr>
          <p:cNvPr id="43011" name="Rectangle 3"/>
          <p:cNvSpPr>
            <a:spLocks noGrp="1" noChangeArrowheads="1"/>
          </p:cNvSpPr>
          <p:nvPr>
            <p:ph idx="1"/>
          </p:nvPr>
        </p:nvSpPr>
        <p:spPr>
          <a:xfrm>
            <a:off x="0" y="1000125"/>
            <a:ext cx="9144000" cy="5857875"/>
          </a:xfrm>
        </p:spPr>
        <p:txBody>
          <a:bodyPr/>
          <a:lstStyle/>
          <a:p>
            <a:pPr algn="l" eaLnBrk="1" hangingPunct="1">
              <a:buFontTx/>
              <a:buNone/>
            </a:pPr>
            <a:r>
              <a:rPr lang="en-US" sz="2800" b="1">
                <a:solidFill>
                  <a:srgbClr val="C00000"/>
                </a:solidFill>
              </a:rPr>
              <a:t>1.</a:t>
            </a:r>
            <a:r>
              <a:rPr lang="en-US" sz="2800" b="1">
                <a:solidFill>
                  <a:srgbClr val="22228B"/>
                </a:solidFill>
              </a:rPr>
              <a:t>similar to adenocarcinomas in the colon</a:t>
            </a:r>
            <a:r>
              <a:rPr lang="en-US" sz="2800">
                <a:solidFill>
                  <a:srgbClr val="22228B"/>
                </a:solidFill>
              </a:rPr>
              <a:t>, </a:t>
            </a:r>
            <a:r>
              <a:rPr lang="en-US" sz="2800" b="1">
                <a:solidFill>
                  <a:srgbClr val="22228B"/>
                </a:solidFill>
              </a:rPr>
              <a:t>arise from                premalignant adenomas.</a:t>
            </a:r>
            <a:r>
              <a:rPr lang="en-US" sz="2800">
                <a:solidFill>
                  <a:srgbClr val="22228B"/>
                </a:solidFill>
              </a:rPr>
              <a:t> </a:t>
            </a:r>
            <a:r>
              <a:rPr lang="en-US" sz="2800" b="1">
                <a:solidFill>
                  <a:srgbClr val="003399"/>
                </a:solidFill>
              </a:rPr>
              <a:t>This occurs both                         sporadically and in the context of familial                          adenomatous polyposis</a:t>
            </a:r>
            <a:endParaRPr lang="en-US" sz="2800">
              <a:solidFill>
                <a:srgbClr val="003399"/>
              </a:solidFill>
            </a:endParaRPr>
          </a:p>
          <a:p>
            <a:pPr algn="l" eaLnBrk="1" hangingPunct="1">
              <a:buFontTx/>
              <a:buNone/>
            </a:pPr>
            <a:r>
              <a:rPr lang="en-US" sz="2800">
                <a:solidFill>
                  <a:srgbClr val="22228B"/>
                </a:solidFill>
              </a:rPr>
              <a:t>         </a:t>
            </a:r>
            <a:endParaRPr lang="en-US" sz="2800" b="1">
              <a:solidFill>
                <a:srgbClr val="22228B"/>
              </a:solidFill>
            </a:endParaRPr>
          </a:p>
          <a:p>
            <a:pPr algn="l" eaLnBrk="1" hangingPunct="1">
              <a:buFontTx/>
              <a:buNone/>
            </a:pPr>
            <a:r>
              <a:rPr lang="en-US" sz="2800" b="1">
                <a:solidFill>
                  <a:srgbClr val="C00000"/>
                </a:solidFill>
              </a:rPr>
              <a:t>2. </a:t>
            </a:r>
            <a:r>
              <a:rPr lang="en-US" sz="2800" b="1">
                <a:solidFill>
                  <a:srgbClr val="22228B"/>
                </a:solidFill>
              </a:rPr>
              <a:t>occurs frequently in the proximal small bowel                          Approximately 50% arise in the duodenum, </a:t>
            </a:r>
          </a:p>
          <a:p>
            <a:pPr algn="l" eaLnBrk="1" hangingPunct="1">
              <a:buFontTx/>
              <a:buNone/>
            </a:pPr>
            <a:r>
              <a:rPr lang="en-US" sz="2800" b="1">
                <a:solidFill>
                  <a:srgbClr val="22228B"/>
                </a:solidFill>
              </a:rPr>
              <a:t>                                   30% in the jejunum, </a:t>
            </a:r>
          </a:p>
          <a:p>
            <a:pPr algn="l" eaLnBrk="1" hangingPunct="1">
              <a:buFontTx/>
              <a:buNone/>
            </a:pPr>
            <a:r>
              <a:rPr lang="en-US" sz="2800" b="1">
                <a:solidFill>
                  <a:srgbClr val="22228B"/>
                </a:solidFill>
              </a:rPr>
              <a:t>                                   20% in the ileum</a:t>
            </a:r>
            <a:r>
              <a:rPr lang="en-US" sz="2800">
                <a:solidFill>
                  <a:srgbClr val="22228B"/>
                </a:solidFill>
              </a:rPr>
              <a:t>. </a:t>
            </a:r>
            <a:endParaRPr lang="en-US" sz="2800" b="1">
              <a:solidFill>
                <a:srgbClr val="22228B"/>
              </a:solidFill>
            </a:endParaRPr>
          </a:p>
          <a:p>
            <a:pPr algn="l" eaLnBrk="1" hangingPunct="1">
              <a:buFontTx/>
              <a:buNone/>
            </a:pPr>
            <a:r>
              <a:rPr lang="en-US" sz="2800" b="1">
                <a:solidFill>
                  <a:srgbClr val="C00000"/>
                </a:solidFill>
              </a:rPr>
              <a:t>3. </a:t>
            </a:r>
            <a:r>
              <a:rPr lang="en-US" sz="2800" b="1">
                <a:solidFill>
                  <a:srgbClr val="22228B"/>
                </a:solidFill>
              </a:rPr>
              <a:t>either ulcerating or annular</a:t>
            </a:r>
          </a:p>
          <a:p>
            <a:pPr algn="l" eaLnBrk="1" hangingPunct="1">
              <a:buFontTx/>
              <a:buNone/>
            </a:pPr>
            <a:r>
              <a:rPr lang="en-US" sz="2800" b="1">
                <a:solidFill>
                  <a:srgbClr val="22228B"/>
                </a:solidFill>
              </a:rPr>
              <a:t>   </a:t>
            </a:r>
          </a:p>
        </p:txBody>
      </p:sp>
    </p:spTree>
  </p:cSld>
  <p:clrMapOvr>
    <a:masterClrMapping/>
  </p:clrMapOvr>
  <p:transition spd="slow">
    <p:pull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285750" y="0"/>
            <a:ext cx="7772400" cy="1470025"/>
          </a:xfrm>
        </p:spPr>
        <p:txBody>
          <a:bodyPr/>
          <a:lstStyle/>
          <a:p>
            <a:r>
              <a:rPr lang="en-US">
                <a:solidFill>
                  <a:srgbClr val="FF0000"/>
                </a:solidFill>
              </a:rPr>
              <a:t>Clinical features</a:t>
            </a:r>
          </a:p>
        </p:txBody>
      </p:sp>
      <p:sp>
        <p:nvSpPr>
          <p:cNvPr id="44035" name="Subtitle 2"/>
          <p:cNvSpPr>
            <a:spLocks noGrp="1"/>
          </p:cNvSpPr>
          <p:nvPr>
            <p:ph type="subTitle" idx="1"/>
          </p:nvPr>
        </p:nvSpPr>
        <p:spPr>
          <a:xfrm>
            <a:off x="285750" y="1143000"/>
            <a:ext cx="8643938" cy="5429250"/>
          </a:xfrm>
        </p:spPr>
        <p:txBody>
          <a:bodyPr/>
          <a:lstStyle/>
          <a:p>
            <a:pPr algn="l"/>
            <a:r>
              <a:rPr lang="en-US" sz="2400" b="1" u="sng">
                <a:solidFill>
                  <a:srgbClr val="C00000"/>
                </a:solidFill>
              </a:rPr>
              <a:t>symptoms</a:t>
            </a:r>
          </a:p>
          <a:p>
            <a:pPr rtl="0"/>
            <a:r>
              <a:rPr lang="en-US" sz="2400">
                <a:solidFill>
                  <a:srgbClr val="22228B"/>
                </a:solidFill>
              </a:rPr>
              <a:t>   1.  </a:t>
            </a:r>
            <a:r>
              <a:rPr lang="en-US" sz="2400" b="1">
                <a:solidFill>
                  <a:srgbClr val="22228B"/>
                </a:solidFill>
              </a:rPr>
              <a:t>Abdominal pain ,Nausea, vomiting symptoms of intestinal obstruction are common presenting symptoms</a:t>
            </a:r>
          </a:p>
          <a:p>
            <a:pPr algn="l"/>
            <a:r>
              <a:rPr lang="en-US" sz="2400" b="1">
                <a:solidFill>
                  <a:srgbClr val="22228B"/>
                </a:solidFill>
              </a:rPr>
              <a:t>     2.    weight loss.  </a:t>
            </a:r>
          </a:p>
          <a:p>
            <a:pPr algn="l"/>
            <a:r>
              <a:rPr lang="en-US" sz="2400" b="1">
                <a:solidFill>
                  <a:srgbClr val="22228B"/>
                </a:solidFill>
              </a:rPr>
              <a:t>     3.    Bleeding is less common,manefested by anaemia</a:t>
            </a:r>
          </a:p>
          <a:p>
            <a:pPr algn="l"/>
            <a:endParaRPr lang="en-US" sz="2400" b="1" u="sng">
              <a:solidFill>
                <a:srgbClr val="22228B"/>
              </a:solidFill>
            </a:endParaRPr>
          </a:p>
          <a:p>
            <a:pPr algn="l"/>
            <a:r>
              <a:rPr lang="en-US" sz="2400" b="1" u="sng">
                <a:solidFill>
                  <a:srgbClr val="C00000"/>
                </a:solidFill>
              </a:rPr>
              <a:t>physical signs :</a:t>
            </a:r>
            <a:endParaRPr lang="en-US" sz="2400" u="sng">
              <a:solidFill>
                <a:srgbClr val="C00000"/>
              </a:solidFill>
            </a:endParaRPr>
          </a:p>
          <a:p>
            <a:pPr algn="l"/>
            <a:r>
              <a:rPr lang="en-US" sz="2400">
                <a:solidFill>
                  <a:srgbClr val="22228B"/>
                </a:solidFill>
              </a:rPr>
              <a:t>          </a:t>
            </a:r>
            <a:r>
              <a:rPr lang="en-US" sz="2400" b="1">
                <a:solidFill>
                  <a:srgbClr val="22228B"/>
                </a:solidFill>
              </a:rPr>
              <a:t>1.   distended abdomen may be found due to obstruction. </a:t>
            </a:r>
          </a:p>
          <a:p>
            <a:pPr algn="l"/>
            <a:r>
              <a:rPr lang="en-US" sz="2400" b="1">
                <a:solidFill>
                  <a:srgbClr val="22228B"/>
                </a:solidFill>
              </a:rPr>
              <a:t>          2.   Peritoneal signs indicate perforation.</a:t>
            </a:r>
          </a:p>
          <a:p>
            <a:pPr algn="l"/>
            <a:r>
              <a:rPr lang="en-US" sz="2400" b="1">
                <a:solidFill>
                  <a:srgbClr val="22228B"/>
                </a:solidFill>
              </a:rPr>
              <a:t>          3.  Mass in the abdomen </a:t>
            </a:r>
          </a:p>
          <a:p>
            <a:endParaRPr lang="en-US" b="1"/>
          </a:p>
          <a:p>
            <a:endParaRPr lang="en-US" b="1"/>
          </a:p>
        </p:txBody>
      </p:sp>
    </p:spTree>
  </p:cSld>
  <p:clrMapOvr>
    <a:masterClrMapping/>
  </p:clrMapOvr>
  <p:transition spd="slow">
    <p:pull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685800" y="1676400"/>
          <a:ext cx="2392363" cy="4238625"/>
        </p:xfrm>
        <a:graphic>
          <a:graphicData uri="http://schemas.openxmlformats.org/presentationml/2006/ole">
            <mc:AlternateContent xmlns:mc="http://schemas.openxmlformats.org/markup-compatibility/2006">
              <mc:Choice xmlns:v="urn:schemas-microsoft-com:vml" Requires="v">
                <p:oleObj spid="_x0000_s9260" name="Bitmap Image" r:id="rId3" imgW="1552792" imgH="2715004" progId="PBrush">
                  <p:embed/>
                </p:oleObj>
              </mc:Choice>
              <mc:Fallback>
                <p:oleObj name="Bitmap Image" r:id="rId3" imgW="1552792" imgH="2715004"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2392363"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8"/>
          <p:cNvGraphicFramePr>
            <a:graphicFrameLocks noChangeAspect="1"/>
          </p:cNvGraphicFramePr>
          <p:nvPr/>
        </p:nvGraphicFramePr>
        <p:xfrm>
          <a:off x="5105400" y="1828800"/>
          <a:ext cx="2971800" cy="4191000"/>
        </p:xfrm>
        <a:graphic>
          <a:graphicData uri="http://schemas.openxmlformats.org/presentationml/2006/ole">
            <mc:AlternateContent xmlns:mc="http://schemas.openxmlformats.org/markup-compatibility/2006">
              <mc:Choice xmlns:v="urn:schemas-microsoft-com:vml" Requires="v">
                <p:oleObj spid="_x0000_s9261" name="Bitmap Image" r:id="rId5" imgW="895238" imgH="1495634" progId="PBrush">
                  <p:embed/>
                </p:oleObj>
              </mc:Choice>
              <mc:Fallback>
                <p:oleObj name="Bitmap Image" r:id="rId5" imgW="895238" imgH="1495634" progId="PBrush">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828800"/>
                        <a:ext cx="2971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pull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0" y="0"/>
            <a:ext cx="9144000" cy="1071563"/>
          </a:xfrm>
        </p:spPr>
        <p:txBody>
          <a:bodyPr/>
          <a:lstStyle/>
          <a:p>
            <a:r>
              <a:rPr lang="en-US">
                <a:solidFill>
                  <a:srgbClr val="FF0000"/>
                </a:solidFill>
              </a:rPr>
              <a:t>Investigations</a:t>
            </a:r>
          </a:p>
        </p:txBody>
      </p:sp>
      <p:sp>
        <p:nvSpPr>
          <p:cNvPr id="69635" name="Subtitle 2"/>
          <p:cNvSpPr>
            <a:spLocks noGrp="1"/>
          </p:cNvSpPr>
          <p:nvPr>
            <p:ph type="subTitle" idx="1"/>
          </p:nvPr>
        </p:nvSpPr>
        <p:spPr>
          <a:xfrm>
            <a:off x="0" y="1143000"/>
            <a:ext cx="9144000" cy="5715000"/>
          </a:xfrm>
        </p:spPr>
        <p:txBody>
          <a:bodyPr/>
          <a:lstStyle/>
          <a:p>
            <a:pPr algn="l" rtl="0">
              <a:defRPr/>
            </a:pPr>
            <a:r>
              <a:rPr lang="en-US" b="1" u="sng" dirty="0">
                <a:solidFill>
                  <a:srgbClr val="7030A0"/>
                </a:solidFill>
              </a:rPr>
              <a:t>Lab Studies:</a:t>
            </a:r>
          </a:p>
          <a:p>
            <a:pPr algn="l">
              <a:defRPr/>
            </a:pPr>
            <a:endParaRPr lang="en-US" dirty="0">
              <a:solidFill>
                <a:srgbClr val="C00000"/>
              </a:solidFill>
            </a:endParaRPr>
          </a:p>
          <a:p>
            <a:pPr algn="l">
              <a:defRPr/>
            </a:pPr>
            <a:r>
              <a:rPr lang="en-US" dirty="0">
                <a:solidFill>
                  <a:srgbClr val="C00000"/>
                </a:solidFill>
              </a:rPr>
              <a:t>1.CBC count may show mild anemia related to                     chronic blood loss. </a:t>
            </a:r>
          </a:p>
          <a:p>
            <a:pPr algn="l">
              <a:defRPr/>
            </a:pPr>
            <a:r>
              <a:rPr lang="en-US" dirty="0">
                <a:solidFill>
                  <a:srgbClr val="C00000"/>
                </a:solidFill>
              </a:rPr>
              <a:t>2.Liver function tests may reveal </a:t>
            </a:r>
            <a:r>
              <a:rPr lang="en-US" dirty="0" err="1">
                <a:solidFill>
                  <a:srgbClr val="C00000"/>
                </a:solidFill>
              </a:rPr>
              <a:t>hyperbilirubinemia</a:t>
            </a:r>
            <a:r>
              <a:rPr lang="en-US" dirty="0">
                <a:solidFill>
                  <a:srgbClr val="C00000"/>
                </a:solidFill>
              </a:rPr>
              <a:t>,      which may be related to </a:t>
            </a:r>
            <a:r>
              <a:rPr lang="en-US" dirty="0" err="1">
                <a:solidFill>
                  <a:srgbClr val="C00000"/>
                </a:solidFill>
              </a:rPr>
              <a:t>biliary</a:t>
            </a:r>
            <a:r>
              <a:rPr lang="en-US" dirty="0">
                <a:solidFill>
                  <a:srgbClr val="C00000"/>
                </a:solidFill>
              </a:rPr>
              <a:t> obstruction from           </a:t>
            </a:r>
            <a:r>
              <a:rPr lang="en-US" dirty="0" err="1">
                <a:solidFill>
                  <a:srgbClr val="C00000"/>
                </a:solidFill>
              </a:rPr>
              <a:t>peri</a:t>
            </a:r>
            <a:r>
              <a:rPr lang="en-US" dirty="0">
                <a:solidFill>
                  <a:srgbClr val="C00000"/>
                </a:solidFill>
              </a:rPr>
              <a:t> </a:t>
            </a:r>
            <a:r>
              <a:rPr lang="en-US" dirty="0" err="1">
                <a:solidFill>
                  <a:srgbClr val="C00000"/>
                </a:solidFill>
              </a:rPr>
              <a:t>ampulary</a:t>
            </a:r>
            <a:r>
              <a:rPr lang="en-US" dirty="0">
                <a:solidFill>
                  <a:srgbClr val="C00000"/>
                </a:solidFill>
              </a:rPr>
              <a:t> </a:t>
            </a:r>
            <a:r>
              <a:rPr lang="en-US" dirty="0" err="1">
                <a:solidFill>
                  <a:srgbClr val="C00000"/>
                </a:solidFill>
              </a:rPr>
              <a:t>tumour</a:t>
            </a:r>
            <a:r>
              <a:rPr lang="en-US" dirty="0">
                <a:solidFill>
                  <a:srgbClr val="C00000"/>
                </a:solidFill>
              </a:rPr>
              <a:t> </a:t>
            </a:r>
          </a:p>
          <a:p>
            <a:pPr algn="l">
              <a:defRPr/>
            </a:pPr>
            <a:r>
              <a:rPr lang="en-US" dirty="0">
                <a:solidFill>
                  <a:srgbClr val="C00000"/>
                </a:solidFill>
              </a:rPr>
              <a:t>3.Elevated </a:t>
            </a:r>
            <a:r>
              <a:rPr lang="en-US" dirty="0" err="1">
                <a:solidFill>
                  <a:srgbClr val="C00000"/>
                </a:solidFill>
              </a:rPr>
              <a:t>transaminase</a:t>
            </a:r>
            <a:r>
              <a:rPr lang="en-US" dirty="0">
                <a:solidFill>
                  <a:srgbClr val="C00000"/>
                </a:solidFill>
              </a:rPr>
              <a:t> levels also may be found in               the presence of liver metastases.</a:t>
            </a:r>
          </a:p>
          <a:p>
            <a:pPr algn="l">
              <a:defRPr/>
            </a:pPr>
            <a:r>
              <a:rPr lang="en-US" dirty="0">
                <a:solidFill>
                  <a:srgbClr val="C00000"/>
                </a:solidFill>
              </a:rPr>
              <a:t>4.Carcinoembryonic antigen levels may be elevated..</a:t>
            </a:r>
          </a:p>
        </p:txBody>
      </p:sp>
    </p:spTree>
  </p:cSld>
  <p:clrMapOvr>
    <a:masterClrMapping/>
  </p:clrMapOvr>
  <p:transition spd="slow">
    <p:pull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714375" y="0"/>
            <a:ext cx="7772400" cy="1470025"/>
          </a:xfrm>
        </p:spPr>
        <p:txBody>
          <a:bodyPr/>
          <a:lstStyle/>
          <a:p>
            <a:r>
              <a:rPr lang="en-US">
                <a:solidFill>
                  <a:srgbClr val="FF0000"/>
                </a:solidFill>
              </a:rPr>
              <a:t>Imaging Studies</a:t>
            </a:r>
            <a:r>
              <a:rPr lang="en-US" b="1"/>
              <a:t/>
            </a:r>
            <a:br>
              <a:rPr lang="en-US" b="1"/>
            </a:br>
            <a:endParaRPr lang="en-US"/>
          </a:p>
        </p:txBody>
      </p:sp>
      <p:sp>
        <p:nvSpPr>
          <p:cNvPr id="46083" name="Subtitle 2"/>
          <p:cNvSpPr>
            <a:spLocks noGrp="1"/>
          </p:cNvSpPr>
          <p:nvPr>
            <p:ph type="subTitle" idx="1"/>
          </p:nvPr>
        </p:nvSpPr>
        <p:spPr>
          <a:xfrm>
            <a:off x="0" y="1571625"/>
            <a:ext cx="9144000" cy="5286375"/>
          </a:xfrm>
        </p:spPr>
        <p:txBody>
          <a:bodyPr/>
          <a:lstStyle/>
          <a:p>
            <a:pPr marL="609600" indent="-609600"/>
            <a:r>
              <a:rPr lang="en-US" sz="2800" b="1">
                <a:solidFill>
                  <a:srgbClr val="FF0000"/>
                </a:solidFill>
              </a:rPr>
              <a:t>1.</a:t>
            </a:r>
            <a:r>
              <a:rPr lang="en-US" sz="2800" b="1">
                <a:solidFill>
                  <a:srgbClr val="22228B"/>
                </a:solidFill>
              </a:rPr>
              <a:t>Plain abdominal x ray</a:t>
            </a:r>
            <a:r>
              <a:rPr lang="en-US" sz="2400" b="1">
                <a:solidFill>
                  <a:srgbClr val="22228B"/>
                </a:solidFill>
              </a:rPr>
              <a:t> </a:t>
            </a:r>
            <a:r>
              <a:rPr lang="en-US" sz="2400">
                <a:solidFill>
                  <a:srgbClr val="22228B"/>
                </a:solidFill>
              </a:rPr>
              <a:t>films may reveal partial or complete small-bowel obstruction. </a:t>
            </a:r>
          </a:p>
          <a:p>
            <a:pPr marL="609600" indent="-609600"/>
            <a:endParaRPr lang="en-US" sz="2800" b="1">
              <a:solidFill>
                <a:srgbClr val="FF0000"/>
              </a:solidFill>
            </a:endParaRPr>
          </a:p>
          <a:p>
            <a:pPr marL="609600" indent="-609600"/>
            <a:r>
              <a:rPr lang="en-US" sz="2800" b="1">
                <a:solidFill>
                  <a:srgbClr val="FF0000"/>
                </a:solidFill>
              </a:rPr>
              <a:t>2.</a:t>
            </a:r>
            <a:r>
              <a:rPr lang="en-US" sz="2800" b="1">
                <a:solidFill>
                  <a:srgbClr val="22228B"/>
                </a:solidFill>
              </a:rPr>
              <a:t>Upper GI series</a:t>
            </a:r>
            <a:r>
              <a:rPr lang="en-US" sz="2400" b="1">
                <a:solidFill>
                  <a:srgbClr val="22228B"/>
                </a:solidFill>
              </a:rPr>
              <a:t> </a:t>
            </a:r>
            <a:r>
              <a:rPr lang="en-US" sz="2400">
                <a:solidFill>
                  <a:srgbClr val="22228B"/>
                </a:solidFill>
              </a:rPr>
              <a:t>with small-bowel followthrough show abnormalities in 53-83% of patients with small-bowel cancer. </a:t>
            </a:r>
          </a:p>
          <a:p>
            <a:pPr marL="609600" indent="-609600"/>
            <a:endParaRPr lang="en-US" sz="2400">
              <a:solidFill>
                <a:srgbClr val="22228B"/>
              </a:solidFill>
            </a:endParaRPr>
          </a:p>
          <a:p>
            <a:pPr marL="609600" indent="-609600"/>
            <a:endParaRPr lang="en-US" sz="2800" b="1">
              <a:solidFill>
                <a:srgbClr val="FF0000"/>
              </a:solidFill>
            </a:endParaRPr>
          </a:p>
          <a:p>
            <a:pPr marL="609600" indent="-609600"/>
            <a:r>
              <a:rPr lang="en-US" sz="2800" b="1">
                <a:solidFill>
                  <a:srgbClr val="FF0000"/>
                </a:solidFill>
              </a:rPr>
              <a:t>3.</a:t>
            </a:r>
            <a:r>
              <a:rPr lang="en-US" sz="2800" b="1">
                <a:solidFill>
                  <a:srgbClr val="22228B"/>
                </a:solidFill>
              </a:rPr>
              <a:t>Abdominal CT scan</a:t>
            </a:r>
            <a:r>
              <a:rPr lang="en-US" sz="2400" b="1">
                <a:solidFill>
                  <a:srgbClr val="22228B"/>
                </a:solidFill>
              </a:rPr>
              <a:t> </a:t>
            </a:r>
            <a:r>
              <a:rPr lang="en-US" sz="2400">
                <a:solidFill>
                  <a:srgbClr val="22228B"/>
                </a:solidFill>
              </a:rPr>
              <a:t>may elucidate the site and extent of local disease and the presence of liver metastases</a:t>
            </a:r>
          </a:p>
        </p:txBody>
      </p:sp>
    </p:spTree>
  </p:cSld>
  <p:clrMapOvr>
    <a:masterClrMapping/>
  </p:clrMapOvr>
  <p:transition spd="slow">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srcRect/>
          <a:stretch>
            <a:fillRect/>
          </a:stretch>
        </p:blipFill>
        <p:spPr bwMode="auto">
          <a:xfrm>
            <a:off x="214313" y="1528763"/>
            <a:ext cx="4641850" cy="5329237"/>
          </a:xfrm>
          <a:prstGeom prst="rect">
            <a:avLst/>
          </a:prstGeom>
          <a:noFill/>
          <a:ln w="9525">
            <a:noFill/>
            <a:miter lim="800000"/>
            <a:headEnd/>
            <a:tailEnd/>
          </a:ln>
        </p:spPr>
      </p:pic>
      <p:pic>
        <p:nvPicPr>
          <p:cNvPr id="12291" name="Picture 5"/>
          <p:cNvPicPr>
            <a:picLocks noChangeAspect="1" noChangeArrowheads="1"/>
          </p:cNvPicPr>
          <p:nvPr/>
        </p:nvPicPr>
        <p:blipFill>
          <a:blip r:embed="rId3"/>
          <a:srcRect/>
          <a:stretch>
            <a:fillRect/>
          </a:stretch>
        </p:blipFill>
        <p:spPr bwMode="auto">
          <a:xfrm>
            <a:off x="5286375" y="4857750"/>
            <a:ext cx="3305175" cy="1771650"/>
          </a:xfrm>
          <a:prstGeom prst="rect">
            <a:avLst/>
          </a:prstGeom>
          <a:noFill/>
          <a:ln w="9525">
            <a:noFill/>
            <a:miter lim="800000"/>
            <a:headEnd/>
            <a:tailEnd/>
          </a:ln>
        </p:spPr>
      </p:pic>
      <p:sp>
        <p:nvSpPr>
          <p:cNvPr id="12292" name="Text Box 6"/>
          <p:cNvSpPr txBox="1">
            <a:spLocks noChangeArrowheads="1"/>
          </p:cNvSpPr>
          <p:nvPr/>
        </p:nvSpPr>
        <p:spPr bwMode="auto">
          <a:xfrm>
            <a:off x="1547813" y="333375"/>
            <a:ext cx="5545137" cy="457200"/>
          </a:xfrm>
          <a:prstGeom prst="rect">
            <a:avLst/>
          </a:prstGeom>
          <a:noFill/>
          <a:ln w="9525">
            <a:noFill/>
            <a:miter lim="800000"/>
            <a:headEnd/>
            <a:tailEnd/>
          </a:ln>
        </p:spPr>
        <p:txBody>
          <a:bodyPr>
            <a:spAutoFit/>
          </a:bodyPr>
          <a:lstStyle/>
          <a:p>
            <a:pPr>
              <a:spcBef>
                <a:spcPct val="50000"/>
              </a:spcBef>
            </a:pPr>
            <a:r>
              <a:rPr lang="en-US"/>
              <a:t>`</a:t>
            </a:r>
          </a:p>
        </p:txBody>
      </p:sp>
      <p:sp>
        <p:nvSpPr>
          <p:cNvPr id="14341" name="مستطيل 5"/>
          <p:cNvSpPr>
            <a:spLocks noChangeArrowheads="1"/>
          </p:cNvSpPr>
          <p:nvPr/>
        </p:nvSpPr>
        <p:spPr bwMode="auto">
          <a:xfrm>
            <a:off x="5000625" y="2286000"/>
            <a:ext cx="3786188" cy="1200329"/>
          </a:xfrm>
          <a:prstGeom prst="rect">
            <a:avLst/>
          </a:prstGeom>
          <a:noFill/>
          <a:ln w="9525">
            <a:noFill/>
            <a:miter lim="800000"/>
            <a:headEnd/>
            <a:tailEnd/>
          </a:ln>
        </p:spPr>
        <p:txBody>
          <a:bodyPr>
            <a:spAutoFit/>
          </a:bodyPr>
          <a:lstStyle/>
          <a:p>
            <a:pPr algn="l">
              <a:defRPr/>
            </a:pPr>
            <a:r>
              <a:rPr lang="en-US" dirty="0">
                <a:solidFill>
                  <a:srgbClr val="FF0000"/>
                </a:solidFill>
              </a:rPr>
              <a:t>The jejunum has a thicker wall and a wider lumen than the ileum and mainly occupies the left upper and central abdomen</a:t>
            </a:r>
            <a:r>
              <a:rPr lang="en-US" dirty="0">
                <a:solidFill>
                  <a:schemeClr val="accent6"/>
                </a:solidFill>
              </a:rPr>
              <a:t>.</a:t>
            </a:r>
            <a:endParaRPr lang="ar-JO" dirty="0">
              <a:solidFill>
                <a:schemeClr val="accent6"/>
              </a:solidFill>
            </a:endParaRPr>
          </a:p>
        </p:txBody>
      </p:sp>
      <p:sp>
        <p:nvSpPr>
          <p:cNvPr id="14342" name="مستطيل 6"/>
          <p:cNvSpPr>
            <a:spLocks noChangeArrowheads="1"/>
          </p:cNvSpPr>
          <p:nvPr/>
        </p:nvSpPr>
        <p:spPr bwMode="auto">
          <a:xfrm>
            <a:off x="5072063" y="1285875"/>
            <a:ext cx="4071937" cy="646331"/>
          </a:xfrm>
          <a:prstGeom prst="rect">
            <a:avLst/>
          </a:prstGeom>
          <a:noFill/>
          <a:ln w="9525">
            <a:noFill/>
            <a:miter lim="800000"/>
            <a:headEnd/>
            <a:tailEnd/>
          </a:ln>
        </p:spPr>
        <p:txBody>
          <a:bodyPr>
            <a:spAutoFit/>
          </a:bodyPr>
          <a:lstStyle/>
          <a:p>
            <a:pPr algn="l">
              <a:defRPr/>
            </a:pPr>
            <a:r>
              <a:rPr lang="en-US" dirty="0">
                <a:solidFill>
                  <a:srgbClr val="FF0000"/>
                </a:solidFill>
              </a:rPr>
              <a:t>clear demarcation is noted between the ileum and jejunum</a:t>
            </a:r>
            <a:endParaRPr lang="ar-JO" dirty="0">
              <a:solidFill>
                <a:srgbClr val="FF0000"/>
              </a:solidFill>
            </a:endParaRPr>
          </a:p>
        </p:txBody>
      </p:sp>
      <p:sp>
        <p:nvSpPr>
          <p:cNvPr id="12295" name="مستطيل 6"/>
          <p:cNvSpPr>
            <a:spLocks noChangeArrowheads="1"/>
          </p:cNvSpPr>
          <p:nvPr/>
        </p:nvSpPr>
        <p:spPr bwMode="auto">
          <a:xfrm>
            <a:off x="357188" y="214313"/>
            <a:ext cx="8429625" cy="708025"/>
          </a:xfrm>
          <a:prstGeom prst="rect">
            <a:avLst/>
          </a:prstGeom>
          <a:noFill/>
          <a:ln w="9525">
            <a:noFill/>
            <a:miter lim="800000"/>
            <a:headEnd/>
            <a:tailEnd/>
          </a:ln>
        </p:spPr>
        <p:txBody>
          <a:bodyPr>
            <a:spAutoFit/>
          </a:bodyPr>
          <a:lstStyle/>
          <a:p>
            <a:pPr algn="l"/>
            <a:r>
              <a:rPr lang="en-US" sz="4000" u="sng">
                <a:solidFill>
                  <a:srgbClr val="FF0000"/>
                </a:solidFill>
              </a:rPr>
              <a:t>Clinical anatomy</a:t>
            </a:r>
            <a:endParaRPr lang="ar-JO" sz="4000" u="sng"/>
          </a:p>
        </p:txBody>
      </p:sp>
    </p:spTree>
  </p:cSld>
  <p:clrMapOvr>
    <a:masterClrMapping/>
  </p:clrMapOvr>
  <p:transition spd="slow">
    <p:pull dir="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42938" y="214313"/>
            <a:ext cx="7772400" cy="1143000"/>
          </a:xfrm>
        </p:spPr>
        <p:txBody>
          <a:bodyPr/>
          <a:lstStyle/>
          <a:p>
            <a:r>
              <a:rPr lang="en-US">
                <a:solidFill>
                  <a:srgbClr val="FF0000"/>
                </a:solidFill>
              </a:rPr>
              <a:t>Treatment for adenocarcinomas</a:t>
            </a:r>
          </a:p>
        </p:txBody>
      </p:sp>
      <p:sp>
        <p:nvSpPr>
          <p:cNvPr id="47107" name="Rectangle 3"/>
          <p:cNvSpPr>
            <a:spLocks noGrp="1" noChangeArrowheads="1"/>
          </p:cNvSpPr>
          <p:nvPr>
            <p:ph idx="1"/>
          </p:nvPr>
        </p:nvSpPr>
        <p:spPr>
          <a:xfrm>
            <a:off x="0" y="1500188"/>
            <a:ext cx="9144000" cy="5143500"/>
          </a:xfrm>
        </p:spPr>
        <p:txBody>
          <a:bodyPr/>
          <a:lstStyle/>
          <a:p>
            <a:pPr>
              <a:buFontTx/>
              <a:buNone/>
            </a:pPr>
            <a:r>
              <a:rPr lang="en-US">
                <a:solidFill>
                  <a:srgbClr val="003399"/>
                </a:solidFill>
              </a:rPr>
              <a:t>Treatment depends on the location, size and stage of the tumor, and whether it has spread</a:t>
            </a:r>
            <a:r>
              <a:rPr lang="en-US"/>
              <a:t>...</a:t>
            </a:r>
            <a:endParaRPr lang="ar-JO"/>
          </a:p>
          <a:p>
            <a:endParaRPr lang="en-US"/>
          </a:p>
          <a:p>
            <a:pPr algn="l">
              <a:buFontTx/>
              <a:buNone/>
            </a:pPr>
            <a:r>
              <a:rPr lang="en-US" b="1">
                <a:solidFill>
                  <a:srgbClr val="FF0000"/>
                </a:solidFill>
              </a:rPr>
              <a:t>*</a:t>
            </a:r>
            <a:r>
              <a:rPr lang="en-US" b="1">
                <a:solidFill>
                  <a:srgbClr val="003399"/>
                </a:solidFill>
              </a:rPr>
              <a:t> </a:t>
            </a:r>
            <a:r>
              <a:rPr lang="en-US">
                <a:solidFill>
                  <a:srgbClr val="003399"/>
                </a:solidFill>
              </a:rPr>
              <a:t>surgical resection, with removal of lymph nodes             Margins of 5 cm are considered acceptable. </a:t>
            </a:r>
          </a:p>
          <a:p>
            <a:pPr algn="l">
              <a:buFontTx/>
              <a:buNone/>
            </a:pPr>
            <a:r>
              <a:rPr lang="en-US">
                <a:solidFill>
                  <a:srgbClr val="003399"/>
                </a:solidFill>
              </a:rPr>
              <a:t> </a:t>
            </a:r>
            <a:r>
              <a:rPr lang="en-US">
                <a:solidFill>
                  <a:srgbClr val="FF0000"/>
                </a:solidFill>
              </a:rPr>
              <a:t>-</a:t>
            </a:r>
            <a:r>
              <a:rPr lang="en-US">
                <a:solidFill>
                  <a:srgbClr val="003399"/>
                </a:solidFill>
              </a:rPr>
              <a:t> In patients with involvement of the proximal                   duodenum, pancreatoduodenectomy may                be necessary</a:t>
            </a:r>
            <a:r>
              <a:rPr lang="en-US"/>
              <a:t>.</a:t>
            </a:r>
          </a:p>
          <a:p>
            <a:pPr algn="l">
              <a:buFontTx/>
              <a:buNone/>
            </a:pPr>
            <a:r>
              <a:rPr lang="en-US">
                <a:solidFill>
                  <a:srgbClr val="003399"/>
                </a:solidFill>
              </a:rPr>
              <a:t>Chemotherapy and radiation may be helpful</a:t>
            </a:r>
          </a:p>
          <a:p>
            <a:pPr algn="l">
              <a:buFontTx/>
              <a:buNone/>
            </a:pPr>
            <a:r>
              <a:rPr lang="en-US"/>
              <a:t>               </a:t>
            </a:r>
          </a:p>
        </p:txBody>
      </p:sp>
    </p:spTree>
  </p:cSld>
  <p:clrMapOvr>
    <a:masterClrMapping/>
  </p:clrMapOvr>
  <p:transition spd="slow">
    <p:pull dir="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0" y="0"/>
            <a:ext cx="8486775" cy="1000125"/>
          </a:xfrm>
        </p:spPr>
        <p:txBody>
          <a:bodyPr/>
          <a:lstStyle/>
          <a:p>
            <a:r>
              <a:rPr lang="en-US" sz="3600" b="1">
                <a:solidFill>
                  <a:srgbClr val="FF0000"/>
                </a:solidFill>
              </a:rPr>
              <a:t>INTESTINAL  LYMPHOMA</a:t>
            </a:r>
            <a:endParaRPr lang="en-US" sz="3600"/>
          </a:p>
        </p:txBody>
      </p:sp>
      <p:sp>
        <p:nvSpPr>
          <p:cNvPr id="48131" name="Subtitle 2"/>
          <p:cNvSpPr>
            <a:spLocks noGrp="1"/>
          </p:cNvSpPr>
          <p:nvPr>
            <p:ph type="subTitle" idx="1"/>
          </p:nvPr>
        </p:nvSpPr>
        <p:spPr>
          <a:xfrm>
            <a:off x="0" y="1000125"/>
            <a:ext cx="9144000" cy="5857875"/>
          </a:xfrm>
        </p:spPr>
        <p:txBody>
          <a:bodyPr/>
          <a:lstStyle/>
          <a:p>
            <a:pPr marL="609600" indent="-609600" algn="l" rtl="0"/>
            <a:endParaRPr lang="en-US" sz="2400" b="1">
              <a:solidFill>
                <a:srgbClr val="FF0000"/>
              </a:solidFill>
            </a:endParaRPr>
          </a:p>
          <a:p>
            <a:pPr marL="609600" indent="-609600" algn="l" rtl="0"/>
            <a:r>
              <a:rPr lang="en-US" sz="2400">
                <a:solidFill>
                  <a:srgbClr val="FF0000"/>
                </a:solidFill>
              </a:rPr>
              <a:t>1</a:t>
            </a:r>
            <a:r>
              <a:rPr lang="en-US" sz="2400">
                <a:solidFill>
                  <a:srgbClr val="22228B"/>
                </a:solidFill>
              </a:rPr>
              <a:t>.Lymphomas of the small bowel may be</a:t>
            </a:r>
          </a:p>
          <a:p>
            <a:pPr marL="609600" indent="-609600" algn="l" rtl="0"/>
            <a:r>
              <a:rPr lang="en-US" sz="2400">
                <a:solidFill>
                  <a:srgbClr val="22228B"/>
                </a:solidFill>
              </a:rPr>
              <a:t>       </a:t>
            </a:r>
            <a:r>
              <a:rPr lang="en-US" sz="2400">
                <a:solidFill>
                  <a:srgbClr val="FF0000"/>
                </a:solidFill>
              </a:rPr>
              <a:t>a</a:t>
            </a:r>
            <a:r>
              <a:rPr lang="en-US" sz="2400">
                <a:solidFill>
                  <a:srgbClr val="22228B"/>
                </a:solidFill>
              </a:rPr>
              <a:t>.primary:       arising from the small bowel lymphoid tissue</a:t>
            </a:r>
          </a:p>
          <a:p>
            <a:pPr marL="609600" indent="-609600" algn="l" rtl="0"/>
            <a:r>
              <a:rPr lang="en-US" sz="2400">
                <a:solidFill>
                  <a:srgbClr val="22228B"/>
                </a:solidFill>
              </a:rPr>
              <a:t>       </a:t>
            </a:r>
            <a:r>
              <a:rPr lang="en-US" sz="2400">
                <a:solidFill>
                  <a:srgbClr val="FF0000"/>
                </a:solidFill>
              </a:rPr>
              <a:t>b</a:t>
            </a:r>
            <a:r>
              <a:rPr lang="en-US" sz="2400">
                <a:solidFill>
                  <a:srgbClr val="22228B"/>
                </a:solidFill>
              </a:rPr>
              <a:t>.secondary:   due to a systemic lymphoma</a:t>
            </a:r>
          </a:p>
          <a:p>
            <a:pPr marL="609600" indent="-609600" algn="l" rtl="0"/>
            <a:r>
              <a:rPr lang="en-US" sz="2400">
                <a:solidFill>
                  <a:srgbClr val="22228B"/>
                </a:solidFill>
              </a:rPr>
              <a:t>                                                                                                                                                                                                                    </a:t>
            </a:r>
            <a:endParaRPr lang="ar-JO" sz="2400">
              <a:solidFill>
                <a:srgbClr val="22228B"/>
              </a:solidFill>
            </a:endParaRPr>
          </a:p>
          <a:p>
            <a:pPr marL="609600" indent="-609600" algn="l"/>
            <a:r>
              <a:rPr lang="en-US" sz="2400">
                <a:solidFill>
                  <a:srgbClr val="FF0000"/>
                </a:solidFill>
              </a:rPr>
              <a:t>2</a:t>
            </a:r>
            <a:r>
              <a:rPr lang="en-US" sz="2400">
                <a:solidFill>
                  <a:srgbClr val="C00000"/>
                </a:solidFill>
              </a:rPr>
              <a:t>. </a:t>
            </a:r>
            <a:r>
              <a:rPr lang="en-US" sz="2400">
                <a:solidFill>
                  <a:srgbClr val="22228B"/>
                </a:solidFill>
              </a:rPr>
              <a:t>Most commonly found in the ileum &amp; ileocaecal  region</a:t>
            </a:r>
          </a:p>
          <a:p>
            <a:pPr marL="609600" indent="-609600" algn="l"/>
            <a:r>
              <a:rPr lang="en-US" sz="2400">
                <a:solidFill>
                  <a:srgbClr val="003399"/>
                </a:solidFill>
              </a:rPr>
              <a:t> </a:t>
            </a:r>
            <a:r>
              <a:rPr lang="en-US" sz="2400">
                <a:solidFill>
                  <a:srgbClr val="FF0000"/>
                </a:solidFill>
              </a:rPr>
              <a:t>3.</a:t>
            </a:r>
            <a:r>
              <a:rPr lang="en-US" sz="2400">
                <a:solidFill>
                  <a:srgbClr val="003399"/>
                </a:solidFill>
              </a:rPr>
              <a:t>Intestinal lymphoma of the small intestine is a recognized                           complication of celiac sprue, and can occur in                                    immunodeficiency syndromes.                                      </a:t>
            </a:r>
          </a:p>
          <a:p>
            <a:pPr marL="609600" indent="-609600" algn="l"/>
            <a:r>
              <a:rPr lang="en-US" sz="2400">
                <a:solidFill>
                  <a:srgbClr val="FF0000"/>
                </a:solidFill>
              </a:rPr>
              <a:t>4.</a:t>
            </a:r>
            <a:r>
              <a:rPr lang="en-US" sz="2400">
                <a:solidFill>
                  <a:srgbClr val="003399"/>
                </a:solidFill>
              </a:rPr>
              <a:t> Symptoms include crampy-like </a:t>
            </a:r>
            <a:r>
              <a:rPr lang="en-US" sz="2400">
                <a:solidFill>
                  <a:srgbClr val="003399"/>
                </a:solidFill>
                <a:hlinkClick r:id="rId2"/>
              </a:rPr>
              <a:t>l </a:t>
            </a:r>
            <a:r>
              <a:rPr lang="en-US" sz="2400">
                <a:solidFill>
                  <a:srgbClr val="003399"/>
                </a:solidFill>
              </a:rPr>
              <a:t>abdominal pain, weight loss, features      of malabsorption, bleeding, or even bowel obstruction</a:t>
            </a:r>
            <a:r>
              <a:rPr lang="en-US" sz="2400"/>
              <a:t>.</a:t>
            </a:r>
            <a:endParaRPr lang="en-US" sz="2400" b="1">
              <a:solidFill>
                <a:srgbClr val="22228B"/>
              </a:solidFill>
            </a:endParaRPr>
          </a:p>
          <a:p>
            <a:pPr marL="609600" indent="-609600" algn="l"/>
            <a:endParaRPr lang="en-US" sz="2400" b="1">
              <a:solidFill>
                <a:srgbClr val="003399"/>
              </a:solidFill>
            </a:endParaRPr>
          </a:p>
          <a:p>
            <a:pPr marL="609600" indent="-609600" algn="l"/>
            <a:endParaRPr lang="en-US" sz="2400" b="1">
              <a:solidFill>
                <a:srgbClr val="22228B"/>
              </a:solidFill>
            </a:endParaRPr>
          </a:p>
        </p:txBody>
      </p:sp>
    </p:spTree>
  </p:cSld>
  <p:clrMapOvr>
    <a:masterClrMapping/>
  </p:clrMapOvr>
  <p:transition spd="slow">
    <p:pull dir="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0"/>
            <a:ext cx="7772400" cy="908050"/>
          </a:xfrm>
        </p:spPr>
        <p:txBody>
          <a:bodyPr/>
          <a:lstStyle/>
          <a:p>
            <a:pPr eaLnBrk="1" hangingPunct="1"/>
            <a:r>
              <a:rPr lang="en-US" b="1" u="sng">
                <a:solidFill>
                  <a:srgbClr val="FF0066"/>
                </a:solidFill>
              </a:rPr>
              <a:t>CARCINOID</a:t>
            </a:r>
            <a:r>
              <a:rPr lang="en-US" b="1" u="sng"/>
              <a:t> </a:t>
            </a:r>
            <a:r>
              <a:rPr lang="en-US" b="1" u="sng">
                <a:solidFill>
                  <a:srgbClr val="FF0066"/>
                </a:solidFill>
              </a:rPr>
              <a:t>TUMOUR</a:t>
            </a:r>
          </a:p>
        </p:txBody>
      </p:sp>
      <p:sp>
        <p:nvSpPr>
          <p:cNvPr id="49155" name="Rectangle 3"/>
          <p:cNvSpPr>
            <a:spLocks noGrp="1" noChangeArrowheads="1"/>
          </p:cNvSpPr>
          <p:nvPr>
            <p:ph type="body" idx="4294967295"/>
          </p:nvPr>
        </p:nvSpPr>
        <p:spPr>
          <a:xfrm>
            <a:off x="0" y="836613"/>
            <a:ext cx="9144000" cy="6021387"/>
          </a:xfrm>
        </p:spPr>
        <p:txBody>
          <a:bodyPr/>
          <a:lstStyle/>
          <a:p>
            <a:pPr algn="l" rtl="0" eaLnBrk="1" hangingPunct="1">
              <a:buFontTx/>
              <a:buNone/>
            </a:pPr>
            <a:endParaRPr lang="en-US" sz="2400"/>
          </a:p>
          <a:p>
            <a:pPr algn="l" rtl="0" eaLnBrk="1" hangingPunct="1">
              <a:buFontTx/>
              <a:buNone/>
            </a:pPr>
            <a:endParaRPr lang="en-US" sz="2400" b="1">
              <a:solidFill>
                <a:srgbClr val="FF0000"/>
              </a:solidFill>
            </a:endParaRPr>
          </a:p>
          <a:p>
            <a:pPr algn="l" rtl="0" eaLnBrk="1" hangingPunct="1">
              <a:buFontTx/>
              <a:buNone/>
            </a:pPr>
            <a:r>
              <a:rPr lang="en-US" sz="2400" b="1">
                <a:solidFill>
                  <a:srgbClr val="C00000"/>
                </a:solidFill>
              </a:rPr>
              <a:t>1</a:t>
            </a:r>
            <a:r>
              <a:rPr lang="en-US" sz="2400">
                <a:solidFill>
                  <a:srgbClr val="C00000"/>
                </a:solidFill>
              </a:rPr>
              <a:t>.  </a:t>
            </a:r>
            <a:r>
              <a:rPr lang="en-US" sz="2400" b="1">
                <a:solidFill>
                  <a:srgbClr val="22228B"/>
                </a:solidFill>
              </a:rPr>
              <a:t>A well-differentiated neuroendocrine tumor </a:t>
            </a:r>
          </a:p>
          <a:p>
            <a:pPr algn="l" rtl="0" eaLnBrk="1" hangingPunct="1">
              <a:buFontTx/>
              <a:buNone/>
            </a:pPr>
            <a:r>
              <a:rPr lang="en-US" sz="2400" b="1">
                <a:solidFill>
                  <a:srgbClr val="C00000"/>
                </a:solidFill>
              </a:rPr>
              <a:t>2. </a:t>
            </a:r>
            <a:r>
              <a:rPr lang="en-US" sz="2400" b="1">
                <a:solidFill>
                  <a:srgbClr val="22228B"/>
                </a:solidFill>
              </a:rPr>
              <a:t>Arise from Argentaffin cells at the base of  intestinal  crypt, its ability to secrete humoral agents i.e. serotonin</a:t>
            </a:r>
          </a:p>
          <a:p>
            <a:pPr algn="l" eaLnBrk="1" hangingPunct="1">
              <a:buFontTx/>
              <a:buNone/>
            </a:pPr>
            <a:r>
              <a:rPr lang="en-US" sz="2400" b="1">
                <a:solidFill>
                  <a:srgbClr val="C00000"/>
                </a:solidFill>
              </a:rPr>
              <a:t>3. </a:t>
            </a:r>
            <a:r>
              <a:rPr lang="en-US" sz="2400" b="1">
                <a:solidFill>
                  <a:srgbClr val="22228B"/>
                </a:solidFill>
              </a:rPr>
              <a:t>The most common distal  small bowel malignancy  </a:t>
            </a:r>
          </a:p>
          <a:p>
            <a:pPr algn="l" eaLnBrk="1" hangingPunct="1">
              <a:buFontTx/>
              <a:buNone/>
            </a:pPr>
            <a:r>
              <a:rPr lang="en-US" sz="2400" b="1">
                <a:solidFill>
                  <a:srgbClr val="C00000"/>
                </a:solidFill>
              </a:rPr>
              <a:t>4.</a:t>
            </a:r>
            <a:r>
              <a:rPr lang="en-US" sz="2400" b="1">
                <a:solidFill>
                  <a:srgbClr val="22228B"/>
                </a:solidFill>
              </a:rPr>
              <a:t>The most common tumor of the appendix, </a:t>
            </a:r>
          </a:p>
          <a:p>
            <a:pPr algn="l" eaLnBrk="1" hangingPunct="1">
              <a:buFontTx/>
              <a:buNone/>
            </a:pPr>
            <a:r>
              <a:rPr lang="en-US" sz="2400" b="1">
                <a:solidFill>
                  <a:srgbClr val="C00000"/>
                </a:solidFill>
              </a:rPr>
              <a:t>5.</a:t>
            </a:r>
            <a:r>
              <a:rPr lang="en-US" sz="2400" b="1">
                <a:solidFill>
                  <a:srgbClr val="22228B"/>
                </a:solidFill>
              </a:rPr>
              <a:t>The incidence of metastasis is quite low .</a:t>
            </a:r>
          </a:p>
          <a:p>
            <a:pPr algn="l" eaLnBrk="1" hangingPunct="1">
              <a:buFontTx/>
              <a:buNone/>
            </a:pPr>
            <a:r>
              <a:rPr lang="en-US" sz="2400" b="1">
                <a:solidFill>
                  <a:srgbClr val="C00000"/>
                </a:solidFill>
              </a:rPr>
              <a:t>6. </a:t>
            </a:r>
            <a:r>
              <a:rPr lang="en-US" sz="2400" b="1">
                <a:solidFill>
                  <a:srgbClr val="22228B"/>
                </a:solidFill>
              </a:rPr>
              <a:t>Common sites of metastatic spread include the regional                           mesenteric and para-aortic lymph nodes and the liver.</a:t>
            </a:r>
          </a:p>
          <a:p>
            <a:pPr algn="l" eaLnBrk="1" hangingPunct="1">
              <a:buFontTx/>
              <a:buNone/>
            </a:pPr>
            <a:endParaRPr lang="en-US" sz="2400" b="1">
              <a:solidFill>
                <a:srgbClr val="22228B"/>
              </a:solidFill>
            </a:endParaRPr>
          </a:p>
        </p:txBody>
      </p:sp>
    </p:spTree>
  </p:cSld>
  <p:clrMapOvr>
    <a:masterClrMapping/>
  </p:clrMapOvr>
  <p:transition spd="slow">
    <p:pull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0" y="0"/>
            <a:ext cx="8486775" cy="714375"/>
          </a:xfrm>
        </p:spPr>
        <p:txBody>
          <a:bodyPr/>
          <a:lstStyle/>
          <a:p>
            <a:pPr algn="l"/>
            <a:r>
              <a:rPr lang="en-US" sz="2800" u="sng">
                <a:solidFill>
                  <a:srgbClr val="FF0000"/>
                </a:solidFill>
              </a:rPr>
              <a:t>Cont. carcinoid tumour</a:t>
            </a:r>
          </a:p>
        </p:txBody>
      </p:sp>
      <p:sp>
        <p:nvSpPr>
          <p:cNvPr id="50179" name="Subtitle 2"/>
          <p:cNvSpPr>
            <a:spLocks noGrp="1"/>
          </p:cNvSpPr>
          <p:nvPr>
            <p:ph type="subTitle" idx="1"/>
          </p:nvPr>
        </p:nvSpPr>
        <p:spPr>
          <a:xfrm>
            <a:off x="0" y="571500"/>
            <a:ext cx="8858250" cy="6000750"/>
          </a:xfrm>
        </p:spPr>
        <p:txBody>
          <a:bodyPr/>
          <a:lstStyle/>
          <a:p>
            <a:r>
              <a:rPr lang="en-US" sz="2800" b="1">
                <a:solidFill>
                  <a:srgbClr val="C00000"/>
                </a:solidFill>
              </a:rPr>
              <a:t>Sex: </a:t>
            </a:r>
            <a:r>
              <a:rPr lang="en-US" sz="2800">
                <a:solidFill>
                  <a:srgbClr val="22228B"/>
                </a:solidFill>
              </a:rPr>
              <a:t>The incidence of carcinoid is similar between males and females </a:t>
            </a:r>
          </a:p>
          <a:p>
            <a:r>
              <a:rPr lang="en-US" sz="2800" b="1">
                <a:solidFill>
                  <a:srgbClr val="C00000"/>
                </a:solidFill>
              </a:rPr>
              <a:t>Age: </a:t>
            </a:r>
            <a:r>
              <a:rPr lang="en-US" sz="2800">
                <a:solidFill>
                  <a:srgbClr val="22228B"/>
                </a:solidFill>
              </a:rPr>
              <a:t>The occurrence rate of carcinoid tumors peaks at</a:t>
            </a:r>
          </a:p>
          <a:p>
            <a:r>
              <a:rPr lang="en-US" sz="2800">
                <a:solidFill>
                  <a:srgbClr val="22228B"/>
                </a:solidFill>
              </a:rPr>
              <a:t>approximately age 62 years</a:t>
            </a:r>
          </a:p>
          <a:p>
            <a:pPr algn="l"/>
            <a:r>
              <a:rPr lang="en-US" sz="2800">
                <a:solidFill>
                  <a:srgbClr val="FF0000"/>
                </a:solidFill>
              </a:rPr>
              <a:t>*</a:t>
            </a:r>
            <a:r>
              <a:rPr lang="en-US" sz="2800">
                <a:solidFill>
                  <a:srgbClr val="003399"/>
                </a:solidFill>
              </a:rPr>
              <a:t> In contradistinction to adenocarcinoma, the carcinoid            tends to arise in the distal small intestine rather than in          more proximal sites.           </a:t>
            </a:r>
          </a:p>
          <a:p>
            <a:pPr algn="l"/>
            <a:r>
              <a:rPr lang="en-US" sz="2800">
                <a:solidFill>
                  <a:srgbClr val="003399"/>
                </a:solidFill>
              </a:rPr>
              <a:t>     surgically confirmed :     </a:t>
            </a:r>
          </a:p>
          <a:p>
            <a:pPr algn="l"/>
            <a:r>
              <a:rPr lang="en-US" sz="2800">
                <a:solidFill>
                  <a:srgbClr val="003399"/>
                </a:solidFill>
              </a:rPr>
              <a:t>                                         </a:t>
            </a:r>
            <a:r>
              <a:rPr lang="en-US" sz="2800">
                <a:solidFill>
                  <a:srgbClr val="FF0000"/>
                </a:solidFill>
              </a:rPr>
              <a:t>3%</a:t>
            </a:r>
            <a:r>
              <a:rPr lang="en-US" sz="2800">
                <a:solidFill>
                  <a:srgbClr val="003399"/>
                </a:solidFill>
              </a:rPr>
              <a:t> were in the duodenum</a:t>
            </a:r>
          </a:p>
          <a:p>
            <a:pPr algn="l"/>
            <a:r>
              <a:rPr lang="en-US" sz="2800">
                <a:solidFill>
                  <a:srgbClr val="003399"/>
                </a:solidFill>
              </a:rPr>
              <a:t>                                         </a:t>
            </a:r>
            <a:r>
              <a:rPr lang="en-US" sz="2800">
                <a:solidFill>
                  <a:srgbClr val="FF0000"/>
                </a:solidFill>
              </a:rPr>
              <a:t>5%</a:t>
            </a:r>
            <a:r>
              <a:rPr lang="en-US" sz="2800">
                <a:solidFill>
                  <a:srgbClr val="003399"/>
                </a:solidFill>
              </a:rPr>
              <a:t> in the jejunum</a:t>
            </a:r>
          </a:p>
          <a:p>
            <a:pPr algn="l"/>
            <a:r>
              <a:rPr lang="en-US" sz="2800">
                <a:solidFill>
                  <a:srgbClr val="FF0000"/>
                </a:solidFill>
              </a:rPr>
              <a:t>                                         32%</a:t>
            </a:r>
            <a:r>
              <a:rPr lang="en-US" sz="2800">
                <a:solidFill>
                  <a:srgbClr val="003399"/>
                </a:solidFill>
              </a:rPr>
              <a:t> in the proximal ileum</a:t>
            </a:r>
          </a:p>
          <a:p>
            <a:pPr algn="l"/>
            <a:r>
              <a:rPr lang="en-US" sz="2800">
                <a:solidFill>
                  <a:srgbClr val="FF0000"/>
                </a:solidFill>
              </a:rPr>
              <a:t>                                         60%</a:t>
            </a:r>
            <a:r>
              <a:rPr lang="en-US" sz="2800">
                <a:solidFill>
                  <a:srgbClr val="003399"/>
                </a:solidFill>
              </a:rPr>
              <a:t> in the distal ileum </a:t>
            </a:r>
          </a:p>
        </p:txBody>
      </p:sp>
    </p:spTree>
  </p:cSld>
  <p:clrMapOvr>
    <a:masterClrMapping/>
  </p:clrMapOvr>
  <p:transition spd="slow">
    <p:pull dir="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250825" y="-387350"/>
            <a:ext cx="7772400" cy="1470025"/>
          </a:xfrm>
        </p:spPr>
        <p:txBody>
          <a:bodyPr/>
          <a:lstStyle/>
          <a:p>
            <a:pPr algn="l"/>
            <a:r>
              <a:rPr lang="en-US" sz="3600" b="1" u="sng">
                <a:solidFill>
                  <a:srgbClr val="FF0000"/>
                </a:solidFill>
              </a:rPr>
              <a:t>Clinical features</a:t>
            </a:r>
          </a:p>
        </p:txBody>
      </p:sp>
      <p:sp>
        <p:nvSpPr>
          <p:cNvPr id="51203" name="Subtitle 2"/>
          <p:cNvSpPr>
            <a:spLocks noGrp="1"/>
          </p:cNvSpPr>
          <p:nvPr>
            <p:ph type="subTitle" idx="1"/>
          </p:nvPr>
        </p:nvSpPr>
        <p:spPr>
          <a:xfrm>
            <a:off x="0" y="908050"/>
            <a:ext cx="9144000" cy="5949950"/>
          </a:xfrm>
        </p:spPr>
        <p:txBody>
          <a:bodyPr/>
          <a:lstStyle/>
          <a:p>
            <a:pPr>
              <a:lnSpc>
                <a:spcPct val="90000"/>
              </a:lnSpc>
            </a:pPr>
            <a:r>
              <a:rPr lang="en-US" sz="2800">
                <a:solidFill>
                  <a:srgbClr val="003399"/>
                </a:solidFill>
              </a:rPr>
              <a:t>Due to their slow rate of growth and indolent course, carcinoids tend to remain asymptomatic for long periods</a:t>
            </a:r>
            <a:endParaRPr lang="en-US" sz="2800" b="1" u="sng">
              <a:solidFill>
                <a:srgbClr val="003399"/>
              </a:solidFill>
            </a:endParaRPr>
          </a:p>
          <a:p>
            <a:pPr algn="l">
              <a:lnSpc>
                <a:spcPct val="90000"/>
              </a:lnSpc>
            </a:pPr>
            <a:endParaRPr lang="en-US" sz="2800" b="1" u="sng">
              <a:solidFill>
                <a:schemeClr val="accent2"/>
              </a:solidFill>
            </a:endParaRPr>
          </a:p>
          <a:p>
            <a:pPr algn="l">
              <a:lnSpc>
                <a:spcPct val="90000"/>
              </a:lnSpc>
            </a:pPr>
            <a:r>
              <a:rPr lang="en-US" sz="2800" b="1" u="sng">
                <a:solidFill>
                  <a:srgbClr val="FF0000"/>
                </a:solidFill>
              </a:rPr>
              <a:t>Nonhormonal symptoms</a:t>
            </a:r>
            <a:r>
              <a:rPr lang="en-US" sz="2800" u="sng"/>
              <a:t> </a:t>
            </a:r>
          </a:p>
          <a:p>
            <a:pPr rtl="0">
              <a:lnSpc>
                <a:spcPct val="90000"/>
              </a:lnSpc>
            </a:pPr>
            <a:r>
              <a:rPr lang="en-US" sz="2400" b="1">
                <a:solidFill>
                  <a:srgbClr val="003399"/>
                </a:solidFill>
              </a:rPr>
              <a:t>abdominal pain</a:t>
            </a:r>
          </a:p>
          <a:p>
            <a:pPr rtl="0">
              <a:lnSpc>
                <a:spcPct val="90000"/>
              </a:lnSpc>
            </a:pPr>
            <a:r>
              <a:rPr lang="en-US" sz="2400" b="1">
                <a:solidFill>
                  <a:srgbClr val="003399"/>
                </a:solidFill>
              </a:rPr>
              <a:t>              intermittent obstruction,  </a:t>
            </a:r>
          </a:p>
          <a:p>
            <a:pPr rtl="0">
              <a:lnSpc>
                <a:spcPct val="90000"/>
              </a:lnSpc>
            </a:pPr>
            <a:r>
              <a:rPr lang="en-US" sz="2400" b="1">
                <a:solidFill>
                  <a:srgbClr val="003399"/>
                </a:solidFill>
              </a:rPr>
              <a:t>                 palpable abdominal mass.          </a:t>
            </a:r>
          </a:p>
          <a:p>
            <a:pPr>
              <a:lnSpc>
                <a:spcPct val="90000"/>
              </a:lnSpc>
            </a:pPr>
            <a:endParaRPr lang="en-US" sz="2400" b="1" u="sng">
              <a:solidFill>
                <a:srgbClr val="003399"/>
              </a:solidFill>
            </a:endParaRPr>
          </a:p>
          <a:p>
            <a:pPr algn="l">
              <a:lnSpc>
                <a:spcPct val="90000"/>
              </a:lnSpc>
            </a:pPr>
            <a:r>
              <a:rPr lang="en-US" sz="2800" b="1" u="sng">
                <a:solidFill>
                  <a:srgbClr val="FF0000"/>
                </a:solidFill>
              </a:rPr>
              <a:t>Carcinoid syndrome</a:t>
            </a:r>
          </a:p>
          <a:p>
            <a:pPr algn="l">
              <a:lnSpc>
                <a:spcPct val="90000"/>
              </a:lnSpc>
            </a:pPr>
            <a:r>
              <a:rPr lang="en-US" sz="2800" b="1">
                <a:solidFill>
                  <a:srgbClr val="FF0000"/>
                </a:solidFill>
              </a:rPr>
              <a:t>*</a:t>
            </a:r>
            <a:r>
              <a:rPr lang="en-US" sz="2800" b="1"/>
              <a:t> </a:t>
            </a:r>
            <a:r>
              <a:rPr lang="en-US" sz="2400" b="1">
                <a:solidFill>
                  <a:srgbClr val="003399"/>
                </a:solidFill>
              </a:rPr>
              <a:t>greatest for midgut primary tumors and occurs in &lt;10% </a:t>
            </a:r>
            <a:r>
              <a:rPr lang="en-US" sz="2000" b="1">
                <a:solidFill>
                  <a:srgbClr val="003399"/>
                </a:solidFill>
              </a:rPr>
              <a:t>of patients</a:t>
            </a:r>
            <a:endParaRPr lang="en-US" sz="2000" b="1"/>
          </a:p>
          <a:p>
            <a:pPr algn="l">
              <a:lnSpc>
                <a:spcPct val="90000"/>
              </a:lnSpc>
            </a:pPr>
            <a:r>
              <a:rPr lang="en-US" sz="2400" b="1">
                <a:solidFill>
                  <a:srgbClr val="003399"/>
                </a:solidFill>
              </a:rPr>
              <a:t>    are the hormonal manifestations of carcinoid tumors :</a:t>
            </a:r>
          </a:p>
          <a:p>
            <a:pPr algn="l">
              <a:lnSpc>
                <a:spcPct val="90000"/>
              </a:lnSpc>
            </a:pPr>
            <a:r>
              <a:rPr lang="en-US" sz="2400" b="1">
                <a:solidFill>
                  <a:srgbClr val="003399"/>
                </a:solidFill>
              </a:rPr>
              <a:t>    flushing, diarrhea, bronchoconstriction, and cardiac disease                               </a:t>
            </a:r>
          </a:p>
        </p:txBody>
      </p:sp>
    </p:spTree>
  </p:cSld>
  <p:clrMapOvr>
    <a:masterClrMapping/>
  </p:clrMapOvr>
  <p:transition spd="slow">
    <p:pull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solidFill>
                  <a:srgbClr val="FF0000"/>
                </a:solidFill>
              </a:rPr>
              <a:t>TREATMENT</a:t>
            </a:r>
          </a:p>
        </p:txBody>
      </p:sp>
      <p:sp>
        <p:nvSpPr>
          <p:cNvPr id="52227" name="Rectangle 3"/>
          <p:cNvSpPr>
            <a:spLocks noGrp="1" noChangeArrowheads="1"/>
          </p:cNvSpPr>
          <p:nvPr>
            <p:ph idx="1"/>
          </p:nvPr>
        </p:nvSpPr>
        <p:spPr/>
        <p:txBody>
          <a:bodyPr/>
          <a:lstStyle/>
          <a:p>
            <a:pPr algn="l" eaLnBrk="1" hangingPunct="1">
              <a:buFontTx/>
              <a:buNone/>
            </a:pPr>
            <a:endParaRPr lang="en-US" b="1">
              <a:solidFill>
                <a:srgbClr val="003399"/>
              </a:solidFill>
            </a:endParaRPr>
          </a:p>
          <a:p>
            <a:pPr algn="l" eaLnBrk="1" hangingPunct="1">
              <a:buFontTx/>
              <a:buNone/>
            </a:pPr>
            <a:r>
              <a:rPr lang="en-US" b="1">
                <a:solidFill>
                  <a:srgbClr val="FF0000"/>
                </a:solidFill>
              </a:rPr>
              <a:t>1.</a:t>
            </a:r>
            <a:r>
              <a:rPr lang="en-US" b="1">
                <a:solidFill>
                  <a:srgbClr val="003399"/>
                </a:solidFill>
              </a:rPr>
              <a:t>Surgery for the complications.</a:t>
            </a:r>
          </a:p>
          <a:p>
            <a:pPr algn="l" eaLnBrk="1" hangingPunct="1">
              <a:buFontTx/>
              <a:buNone/>
            </a:pPr>
            <a:r>
              <a:rPr lang="en-US" b="1">
                <a:solidFill>
                  <a:srgbClr val="FF0000"/>
                </a:solidFill>
              </a:rPr>
              <a:t>2.</a:t>
            </a:r>
            <a:r>
              <a:rPr lang="en-US" b="1">
                <a:solidFill>
                  <a:srgbClr val="003399"/>
                </a:solidFill>
              </a:rPr>
              <a:t>Chemotherapy is the treatment of  choice</a:t>
            </a:r>
          </a:p>
        </p:txBody>
      </p:sp>
    </p:spTree>
  </p:cSld>
  <p:clrMapOvr>
    <a:masterClrMapping/>
  </p:clrMapOvr>
  <p:transition spd="slow">
    <p:pull dir="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b="1">
                <a:solidFill>
                  <a:srgbClr val="FF0000"/>
                </a:solidFill>
              </a:rPr>
              <a:t>Tumors of the Appendix</a:t>
            </a:r>
            <a:br>
              <a:rPr lang="en-US" sz="4000" b="1">
                <a:solidFill>
                  <a:srgbClr val="FF0000"/>
                </a:solidFill>
              </a:rPr>
            </a:br>
            <a:endParaRPr lang="en-US" sz="4000" b="1">
              <a:solidFill>
                <a:srgbClr val="FF0000"/>
              </a:solidFill>
            </a:endParaRPr>
          </a:p>
        </p:txBody>
      </p:sp>
      <p:sp>
        <p:nvSpPr>
          <p:cNvPr id="53251" name="Rectangle 3"/>
          <p:cNvSpPr>
            <a:spLocks noGrp="1" noChangeArrowheads="1"/>
          </p:cNvSpPr>
          <p:nvPr>
            <p:ph idx="1"/>
          </p:nvPr>
        </p:nvSpPr>
        <p:spPr>
          <a:xfrm>
            <a:off x="250825" y="1981200"/>
            <a:ext cx="8893175" cy="4114800"/>
          </a:xfrm>
        </p:spPr>
        <p:txBody>
          <a:bodyPr>
            <a:normAutofit lnSpcReduction="10000"/>
          </a:bodyPr>
          <a:lstStyle/>
          <a:p>
            <a:pPr algn="l">
              <a:lnSpc>
                <a:spcPct val="90000"/>
              </a:lnSpc>
              <a:buFontTx/>
              <a:buNone/>
            </a:pPr>
            <a:r>
              <a:rPr lang="en-US" sz="2400" b="1" dirty="0">
                <a:solidFill>
                  <a:srgbClr val="FF0000"/>
                </a:solidFill>
              </a:rPr>
              <a:t>1.</a:t>
            </a:r>
            <a:r>
              <a:rPr lang="en-US" sz="2400" b="1" dirty="0">
                <a:solidFill>
                  <a:srgbClr val="003399"/>
                </a:solidFill>
              </a:rPr>
              <a:t>Tumors of the appendix are infrequent, and when they are                      found, it is almost always during a </a:t>
            </a:r>
            <a:r>
              <a:rPr lang="en-US" sz="2400" b="1" u="sng" dirty="0">
                <a:solidFill>
                  <a:srgbClr val="003399"/>
                </a:solidFill>
              </a:rPr>
              <a:t>routine appendectomy</a:t>
            </a:r>
            <a:r>
              <a:rPr lang="en-US" sz="2400" b="1" dirty="0">
                <a:solidFill>
                  <a:srgbClr val="003399"/>
                </a:solidFill>
              </a:rPr>
              <a:t> </a:t>
            </a:r>
          </a:p>
          <a:p>
            <a:pPr algn="l">
              <a:lnSpc>
                <a:spcPct val="90000"/>
              </a:lnSpc>
              <a:buFontTx/>
              <a:buNone/>
            </a:pPr>
            <a:r>
              <a:rPr lang="en-US" sz="2400" b="1" u="sng" dirty="0">
                <a:solidFill>
                  <a:srgbClr val="FF0000"/>
                </a:solidFill>
              </a:rPr>
              <a:t>2.</a:t>
            </a:r>
            <a:r>
              <a:rPr lang="en-US" sz="2400" b="1" u="sng" dirty="0">
                <a:solidFill>
                  <a:srgbClr val="003399"/>
                </a:solidFill>
              </a:rPr>
              <a:t>Benign tumors</a:t>
            </a:r>
            <a:r>
              <a:rPr lang="en-US" sz="2400" b="1" dirty="0">
                <a:solidFill>
                  <a:srgbClr val="003399"/>
                </a:solidFill>
              </a:rPr>
              <a:t> of the appendix consist of leiomyomas, neuromas,            and lipomas.      </a:t>
            </a:r>
          </a:p>
          <a:p>
            <a:pPr algn="l">
              <a:lnSpc>
                <a:spcPct val="90000"/>
              </a:lnSpc>
              <a:buFontTx/>
              <a:buNone/>
            </a:pPr>
            <a:r>
              <a:rPr lang="en-US" sz="2400" b="1" dirty="0">
                <a:solidFill>
                  <a:srgbClr val="FF0000"/>
                </a:solidFill>
              </a:rPr>
              <a:t>3.</a:t>
            </a:r>
            <a:r>
              <a:rPr lang="en-US" sz="2400" b="1" u="sng" dirty="0">
                <a:solidFill>
                  <a:srgbClr val="003399"/>
                </a:solidFill>
              </a:rPr>
              <a:t>Malignant tumors</a:t>
            </a:r>
            <a:r>
              <a:rPr lang="en-US" sz="2400" b="1" dirty="0">
                <a:solidFill>
                  <a:srgbClr val="003399"/>
                </a:solidFill>
              </a:rPr>
              <a:t> of the appendix include adenocarcinomas</a:t>
            </a:r>
          </a:p>
          <a:p>
            <a:pPr algn="l">
              <a:lnSpc>
                <a:spcPct val="90000"/>
              </a:lnSpc>
              <a:buFontTx/>
              <a:buNone/>
            </a:pPr>
            <a:r>
              <a:rPr lang="en-US" sz="2400" b="1" dirty="0">
                <a:solidFill>
                  <a:srgbClr val="003399"/>
                </a:solidFill>
              </a:rPr>
              <a:t>  and carcinoids </a:t>
            </a:r>
          </a:p>
          <a:p>
            <a:pPr algn="l">
              <a:lnSpc>
                <a:spcPct val="90000"/>
              </a:lnSpc>
              <a:buFontTx/>
              <a:buNone/>
            </a:pPr>
            <a:r>
              <a:rPr lang="en-US" sz="2400" b="1" dirty="0">
                <a:solidFill>
                  <a:srgbClr val="003399"/>
                </a:solidFill>
              </a:rPr>
              <a:t>and the appendix is the most common site of carcinoid                           tumor. </a:t>
            </a:r>
          </a:p>
          <a:p>
            <a:pPr algn="l">
              <a:lnSpc>
                <a:spcPct val="90000"/>
              </a:lnSpc>
              <a:buFontTx/>
              <a:buNone/>
            </a:pPr>
            <a:endParaRPr lang="en-US" sz="2400" b="1" dirty="0">
              <a:solidFill>
                <a:srgbClr val="00B050"/>
              </a:solidFill>
              <a:latin typeface="Arial Rounded MT Bold" panose="020F0704030504030204" pitchFamily="34" charset="0"/>
            </a:endParaRPr>
          </a:p>
          <a:p>
            <a:pPr algn="l">
              <a:lnSpc>
                <a:spcPct val="90000"/>
              </a:lnSpc>
              <a:buFontTx/>
              <a:buNone/>
            </a:pPr>
            <a:r>
              <a:rPr lang="en-US" sz="2400" b="1" dirty="0">
                <a:solidFill>
                  <a:srgbClr val="00B050"/>
                </a:solidFill>
                <a:latin typeface="Arial Rounded MT Bold" panose="020F0704030504030204" pitchFamily="34" charset="0"/>
              </a:rPr>
              <a:t>The most common tumor is adenocarcinoma </a:t>
            </a:r>
          </a:p>
          <a:p>
            <a:pPr algn="l">
              <a:lnSpc>
                <a:spcPct val="90000"/>
              </a:lnSpc>
              <a:buFontTx/>
              <a:buNone/>
            </a:pPr>
            <a:r>
              <a:rPr lang="en-US" sz="2800" dirty="0"/>
              <a:t> </a:t>
            </a:r>
          </a:p>
        </p:txBody>
      </p:sp>
    </p:spTree>
  </p:cSld>
  <p:clrMapOvr>
    <a:masterClrMapping/>
  </p:clrMapOvr>
  <p:transition spd="slow">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srcRect/>
          <a:stretch>
            <a:fillRect/>
          </a:stretch>
        </p:blipFill>
        <p:spPr bwMode="auto">
          <a:xfrm>
            <a:off x="0" y="1452563"/>
            <a:ext cx="4808538" cy="5405437"/>
          </a:xfrm>
          <a:prstGeom prst="rect">
            <a:avLst/>
          </a:prstGeom>
          <a:noFill/>
          <a:ln w="9525">
            <a:noFill/>
            <a:miter lim="800000"/>
            <a:headEnd/>
            <a:tailEnd/>
          </a:ln>
        </p:spPr>
      </p:pic>
      <p:pic>
        <p:nvPicPr>
          <p:cNvPr id="13315" name="Picture 6"/>
          <p:cNvPicPr>
            <a:picLocks noChangeAspect="1" noChangeArrowheads="1"/>
          </p:cNvPicPr>
          <p:nvPr/>
        </p:nvPicPr>
        <p:blipFill>
          <a:blip r:embed="rId3"/>
          <a:srcRect/>
          <a:stretch>
            <a:fillRect/>
          </a:stretch>
        </p:blipFill>
        <p:spPr bwMode="auto">
          <a:xfrm>
            <a:off x="5214938" y="4572000"/>
            <a:ext cx="2411412" cy="2078038"/>
          </a:xfrm>
          <a:prstGeom prst="rect">
            <a:avLst/>
          </a:prstGeom>
          <a:noFill/>
          <a:ln w="9525">
            <a:noFill/>
            <a:miter lim="800000"/>
            <a:headEnd/>
            <a:tailEnd/>
          </a:ln>
        </p:spPr>
      </p:pic>
      <p:sp>
        <p:nvSpPr>
          <p:cNvPr id="15364" name="مستطيل 4"/>
          <p:cNvSpPr>
            <a:spLocks noChangeArrowheads="1"/>
          </p:cNvSpPr>
          <p:nvPr/>
        </p:nvSpPr>
        <p:spPr bwMode="auto">
          <a:xfrm>
            <a:off x="4929188" y="1357313"/>
            <a:ext cx="4214812" cy="1200329"/>
          </a:xfrm>
          <a:prstGeom prst="rect">
            <a:avLst/>
          </a:prstGeom>
          <a:noFill/>
          <a:ln w="9525">
            <a:noFill/>
            <a:miter lim="800000"/>
            <a:headEnd/>
            <a:tailEnd/>
          </a:ln>
        </p:spPr>
        <p:txBody>
          <a:bodyPr>
            <a:spAutoFit/>
          </a:bodyPr>
          <a:lstStyle/>
          <a:p>
            <a:pPr algn="l">
              <a:defRPr/>
            </a:pPr>
            <a:r>
              <a:rPr lang="en-US" dirty="0">
                <a:solidFill>
                  <a:srgbClr val="FF0000"/>
                </a:solidFill>
              </a:rPr>
              <a:t>The ileum has a thinner wall and a smaller lumen than the jejunum and    mainly occupies the central and right lower abdomen and pelvis.</a:t>
            </a:r>
            <a:endParaRPr lang="ar-JO" dirty="0">
              <a:solidFill>
                <a:srgbClr val="FF0000"/>
              </a:solidFill>
            </a:endParaRPr>
          </a:p>
        </p:txBody>
      </p:sp>
    </p:spTree>
  </p:cSld>
  <p:clrMapOvr>
    <a:masterClrMapping/>
  </p:clrMapOvr>
  <p:transition spd="slow">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ctrTitle"/>
          </p:nvPr>
        </p:nvSpPr>
        <p:spPr>
          <a:xfrm>
            <a:off x="642938" y="0"/>
            <a:ext cx="7772400" cy="1214438"/>
          </a:xfrm>
        </p:spPr>
        <p:txBody>
          <a:bodyPr>
            <a:normAutofit fontScale="90000"/>
          </a:bodyPr>
          <a:lstStyle/>
          <a:p>
            <a:r>
              <a:rPr lang="en-US">
                <a:solidFill>
                  <a:srgbClr val="FF0000"/>
                </a:solidFill>
              </a:rPr>
              <a:t/>
            </a:r>
            <a:br>
              <a:rPr lang="en-US">
                <a:solidFill>
                  <a:srgbClr val="FF0000"/>
                </a:solidFill>
              </a:rPr>
            </a:br>
            <a:r>
              <a:rPr lang="en-US">
                <a:solidFill>
                  <a:srgbClr val="FF0000"/>
                </a:solidFill>
              </a:rPr>
              <a:t>Investigation of GIT</a:t>
            </a:r>
            <a:br>
              <a:rPr lang="en-US">
                <a:solidFill>
                  <a:srgbClr val="FF0000"/>
                </a:solidFill>
              </a:rPr>
            </a:br>
            <a:endParaRPr lang="ar-JO">
              <a:solidFill>
                <a:srgbClr val="FF0000"/>
              </a:solidFill>
            </a:endParaRPr>
          </a:p>
        </p:txBody>
      </p:sp>
      <p:sp>
        <p:nvSpPr>
          <p:cNvPr id="16387" name="عنوان فرعي 2"/>
          <p:cNvSpPr>
            <a:spLocks noGrp="1"/>
          </p:cNvSpPr>
          <p:nvPr>
            <p:ph type="subTitle" idx="1"/>
          </p:nvPr>
        </p:nvSpPr>
        <p:spPr>
          <a:xfrm>
            <a:off x="0" y="1428750"/>
            <a:ext cx="9144000" cy="5429250"/>
          </a:xfrm>
        </p:spPr>
        <p:txBody>
          <a:bodyPr/>
          <a:lstStyle/>
          <a:p>
            <a:pPr algn="l">
              <a:defRPr/>
            </a:pPr>
            <a:r>
              <a:rPr lang="en-US" sz="2400" dirty="0">
                <a:solidFill>
                  <a:srgbClr val="FF0000"/>
                </a:solidFill>
              </a:rPr>
              <a:t>The small intestine is evaluated </a:t>
            </a:r>
            <a:r>
              <a:rPr lang="en-US" sz="2400" dirty="0" err="1">
                <a:solidFill>
                  <a:srgbClr val="FF0000"/>
                </a:solidFill>
              </a:rPr>
              <a:t>radiologically</a:t>
            </a:r>
            <a:r>
              <a:rPr lang="en-US" sz="2400" dirty="0">
                <a:solidFill>
                  <a:srgbClr val="FF0000"/>
                </a:solidFill>
              </a:rPr>
              <a:t> by:</a:t>
            </a:r>
          </a:p>
          <a:p>
            <a:pPr algn="l">
              <a:defRPr/>
            </a:pPr>
            <a:r>
              <a:rPr lang="en-US" sz="2400" dirty="0">
                <a:solidFill>
                  <a:srgbClr val="FF0000"/>
                </a:solidFill>
              </a:rPr>
              <a:t> - Plain abdominal </a:t>
            </a:r>
            <a:r>
              <a:rPr lang="en-US" sz="2400" dirty="0" err="1">
                <a:solidFill>
                  <a:srgbClr val="FF0000"/>
                </a:solidFill>
              </a:rPr>
              <a:t>Xray</a:t>
            </a:r>
            <a:endParaRPr lang="en-US" sz="2400" dirty="0">
              <a:solidFill>
                <a:srgbClr val="FF0000"/>
              </a:solidFill>
            </a:endParaRPr>
          </a:p>
          <a:p>
            <a:pPr algn="l">
              <a:defRPr/>
            </a:pPr>
            <a:r>
              <a:rPr lang="en-US" sz="2400" dirty="0">
                <a:solidFill>
                  <a:srgbClr val="FF0000"/>
                </a:solidFill>
              </a:rPr>
              <a:t> - upper GI series using barium or </a:t>
            </a:r>
            <a:r>
              <a:rPr lang="en-US" sz="2400" dirty="0" err="1">
                <a:solidFill>
                  <a:srgbClr val="FF0000"/>
                </a:solidFill>
              </a:rPr>
              <a:t>Gastrografin</a:t>
            </a:r>
            <a:r>
              <a:rPr lang="en-US" sz="2400" dirty="0">
                <a:solidFill>
                  <a:srgbClr val="FF0000"/>
                </a:solidFill>
              </a:rPr>
              <a:t> follow-through.           </a:t>
            </a:r>
          </a:p>
          <a:p>
            <a:pPr algn="l">
              <a:defRPr/>
            </a:pPr>
            <a:r>
              <a:rPr lang="en-US" sz="2400" dirty="0">
                <a:solidFill>
                  <a:srgbClr val="FF0000"/>
                </a:solidFill>
              </a:rPr>
              <a:t> - </a:t>
            </a:r>
            <a:r>
              <a:rPr lang="en-US" sz="2400" dirty="0" err="1">
                <a:solidFill>
                  <a:srgbClr val="FF0000"/>
                </a:solidFill>
              </a:rPr>
              <a:t>enteroclysis</a:t>
            </a:r>
            <a:r>
              <a:rPr lang="en-US" sz="2400" dirty="0">
                <a:solidFill>
                  <a:srgbClr val="FF0000"/>
                </a:solidFill>
              </a:rPr>
              <a:t> </a:t>
            </a:r>
            <a:r>
              <a:rPr lang="en-US" sz="2400" dirty="0">
                <a:solidFill>
                  <a:srgbClr val="00B050"/>
                </a:solidFill>
                <a:latin typeface="Arial Rounded MT Bold" panose="020F0704030504030204" pitchFamily="34" charset="0"/>
              </a:rPr>
              <a:t>( in case of intestinal obstruction ), </a:t>
            </a:r>
            <a:r>
              <a:rPr lang="en-US" sz="2400" dirty="0">
                <a:solidFill>
                  <a:srgbClr val="FF0000"/>
                </a:solidFill>
              </a:rPr>
              <a:t>in which contrast is introduced directly into the proximal                jejunum thorough a </a:t>
            </a:r>
            <a:r>
              <a:rPr lang="en-US" sz="2400" dirty="0" err="1">
                <a:solidFill>
                  <a:srgbClr val="FF0000"/>
                </a:solidFill>
              </a:rPr>
              <a:t>nasojejunal</a:t>
            </a:r>
            <a:r>
              <a:rPr lang="en-US" sz="2400" dirty="0">
                <a:solidFill>
                  <a:srgbClr val="FF0000"/>
                </a:solidFill>
              </a:rPr>
              <a:t> tube. </a:t>
            </a:r>
          </a:p>
          <a:p>
            <a:pPr algn="l">
              <a:defRPr/>
            </a:pPr>
            <a:r>
              <a:rPr lang="en-US" sz="2400" dirty="0">
                <a:solidFill>
                  <a:srgbClr val="FF0000"/>
                </a:solidFill>
              </a:rPr>
              <a:t> - CT scanning can also be combined with </a:t>
            </a:r>
            <a:r>
              <a:rPr lang="en-US" sz="2400" dirty="0" err="1">
                <a:solidFill>
                  <a:srgbClr val="FF0000"/>
                </a:solidFill>
              </a:rPr>
              <a:t>enteroclysis</a:t>
            </a:r>
            <a:r>
              <a:rPr lang="en-US" sz="2400" dirty="0">
                <a:solidFill>
                  <a:srgbClr val="FF0000"/>
                </a:solidFill>
              </a:rPr>
              <a:t>. </a:t>
            </a:r>
          </a:p>
          <a:p>
            <a:pPr algn="l">
              <a:defRPr/>
            </a:pPr>
            <a:r>
              <a:rPr lang="en-US" sz="2400" dirty="0">
                <a:solidFill>
                  <a:srgbClr val="FF0000"/>
                </a:solidFill>
              </a:rPr>
              <a:t> - Capsule endoscopy, video camera that is swallowed by the patient; as        it passes through the gastrointestinal tract, it keeps transmitting                digital images of the mucosa that are captured by a receiver device           strapped to the patient</a:t>
            </a:r>
            <a:r>
              <a:rPr lang="en-US" sz="2400" dirty="0">
                <a:solidFill>
                  <a:schemeClr val="accent6"/>
                </a:solidFill>
              </a:rPr>
              <a:t>. </a:t>
            </a:r>
          </a:p>
        </p:txBody>
      </p:sp>
    </p:spTree>
  </p:cSld>
  <p:clrMapOvr>
    <a:masterClrMapping/>
  </p:clrMapOvr>
  <p:transition spd="slow">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09600"/>
            <a:ext cx="9144000" cy="1143000"/>
          </a:xfrm>
        </p:spPr>
        <p:txBody>
          <a:bodyPr/>
          <a:lstStyle/>
          <a:p>
            <a:r>
              <a:rPr lang="en-US" sz="3600" u="sng">
                <a:solidFill>
                  <a:srgbClr val="FF0066"/>
                </a:solidFill>
              </a:rPr>
              <a:t>DISEASES OF SMALL INTESTINE</a:t>
            </a:r>
          </a:p>
        </p:txBody>
      </p:sp>
      <p:sp>
        <p:nvSpPr>
          <p:cNvPr id="15363" name="Rectangle 3"/>
          <p:cNvSpPr>
            <a:spLocks noGrp="1" noChangeArrowheads="1"/>
          </p:cNvSpPr>
          <p:nvPr>
            <p:ph idx="1"/>
          </p:nvPr>
        </p:nvSpPr>
        <p:spPr/>
        <p:txBody>
          <a:bodyPr/>
          <a:lstStyle/>
          <a:p>
            <a:pPr marL="609600" indent="-609600" algn="l">
              <a:buFontTx/>
              <a:buNone/>
            </a:pPr>
            <a:r>
              <a:rPr lang="en-US">
                <a:solidFill>
                  <a:srgbClr val="FF0000"/>
                </a:solidFill>
              </a:rPr>
              <a:t>1.</a:t>
            </a:r>
            <a:r>
              <a:rPr lang="en-US">
                <a:solidFill>
                  <a:srgbClr val="262699"/>
                </a:solidFill>
              </a:rPr>
              <a:t>CONGENITAL</a:t>
            </a:r>
          </a:p>
          <a:p>
            <a:pPr marL="609600" indent="-609600" algn="l">
              <a:buFontTx/>
              <a:buNone/>
            </a:pPr>
            <a:r>
              <a:rPr lang="en-US">
                <a:solidFill>
                  <a:srgbClr val="FF0000"/>
                </a:solidFill>
              </a:rPr>
              <a:t>2.</a:t>
            </a:r>
            <a:r>
              <a:rPr lang="en-US">
                <a:solidFill>
                  <a:srgbClr val="262699"/>
                </a:solidFill>
              </a:rPr>
              <a:t>INFLAMATORY</a:t>
            </a:r>
          </a:p>
          <a:p>
            <a:pPr marL="609600" indent="-609600" algn="l">
              <a:buFontTx/>
              <a:buNone/>
            </a:pPr>
            <a:r>
              <a:rPr lang="en-US">
                <a:solidFill>
                  <a:srgbClr val="FF0000"/>
                </a:solidFill>
              </a:rPr>
              <a:t>3.</a:t>
            </a:r>
            <a:r>
              <a:rPr lang="en-US">
                <a:solidFill>
                  <a:srgbClr val="262699"/>
                </a:solidFill>
              </a:rPr>
              <a:t> MECHANICAL CAUSES</a:t>
            </a:r>
          </a:p>
          <a:p>
            <a:pPr marL="609600" indent="-609600" algn="l">
              <a:buFontTx/>
              <a:buNone/>
            </a:pPr>
            <a:r>
              <a:rPr lang="en-US">
                <a:solidFill>
                  <a:srgbClr val="FF0000"/>
                </a:solidFill>
              </a:rPr>
              <a:t>4.</a:t>
            </a:r>
            <a:r>
              <a:rPr lang="en-US">
                <a:solidFill>
                  <a:srgbClr val="262699"/>
                </a:solidFill>
              </a:rPr>
              <a:t>VASCULAR</a:t>
            </a:r>
          </a:p>
          <a:p>
            <a:pPr marL="609600" indent="-609600" algn="l">
              <a:buFontTx/>
              <a:buNone/>
            </a:pPr>
            <a:r>
              <a:rPr lang="en-US">
                <a:solidFill>
                  <a:srgbClr val="FF0000"/>
                </a:solidFill>
              </a:rPr>
              <a:t>5.</a:t>
            </a:r>
            <a:r>
              <a:rPr lang="en-US">
                <a:solidFill>
                  <a:srgbClr val="262699"/>
                </a:solidFill>
              </a:rPr>
              <a:t>NEOPLASTIC</a:t>
            </a:r>
          </a:p>
        </p:txBody>
      </p:sp>
    </p:spTree>
  </p:cSld>
  <p:clrMapOvr>
    <a:masterClrMapping/>
  </p:clrMapOvr>
  <p:transition spd="slow">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ctrTitle"/>
          </p:nvPr>
        </p:nvSpPr>
        <p:spPr>
          <a:xfrm>
            <a:off x="714375" y="214313"/>
            <a:ext cx="7772400" cy="1000125"/>
          </a:xfrm>
        </p:spPr>
        <p:txBody>
          <a:bodyPr>
            <a:normAutofit fontScale="90000"/>
          </a:bodyPr>
          <a:lstStyle/>
          <a:p>
            <a:r>
              <a:rPr lang="en-US" sz="4000">
                <a:solidFill>
                  <a:srgbClr val="FF0000"/>
                </a:solidFill>
              </a:rPr>
              <a:t>Congenital variants</a:t>
            </a:r>
            <a:r>
              <a:rPr lang="en-US"/>
              <a:t/>
            </a:r>
            <a:br>
              <a:rPr lang="en-US"/>
            </a:br>
            <a:endParaRPr lang="ar-JO"/>
          </a:p>
        </p:txBody>
      </p:sp>
      <p:sp>
        <p:nvSpPr>
          <p:cNvPr id="18435" name="عنوان فرعي 2"/>
          <p:cNvSpPr>
            <a:spLocks noGrp="1"/>
          </p:cNvSpPr>
          <p:nvPr>
            <p:ph type="subTitle" idx="1"/>
          </p:nvPr>
        </p:nvSpPr>
        <p:spPr>
          <a:xfrm>
            <a:off x="0" y="1285875"/>
            <a:ext cx="9144000" cy="5572125"/>
          </a:xfrm>
        </p:spPr>
        <p:txBody>
          <a:bodyPr/>
          <a:lstStyle/>
          <a:p>
            <a:pPr algn="l">
              <a:defRPr/>
            </a:pPr>
            <a:r>
              <a:rPr lang="en-US" sz="2400" dirty="0">
                <a:solidFill>
                  <a:srgbClr val="FF0000"/>
                </a:solidFill>
              </a:rPr>
              <a:t> *A patent </a:t>
            </a:r>
            <a:r>
              <a:rPr lang="en-US" sz="2400" dirty="0" err="1">
                <a:solidFill>
                  <a:srgbClr val="FF0000"/>
                </a:solidFill>
              </a:rPr>
              <a:t>vitellointestinal</a:t>
            </a:r>
            <a:r>
              <a:rPr lang="en-US" sz="2400" dirty="0">
                <a:solidFill>
                  <a:srgbClr val="FF0000"/>
                </a:solidFill>
              </a:rPr>
              <a:t> duct: </a:t>
            </a:r>
          </a:p>
          <a:p>
            <a:pPr algn="l">
              <a:defRPr/>
            </a:pPr>
            <a:r>
              <a:rPr lang="en-US" sz="2400" dirty="0">
                <a:solidFill>
                  <a:srgbClr val="FF0000"/>
                </a:solidFill>
              </a:rPr>
              <a:t>     - </a:t>
            </a:r>
            <a:r>
              <a:rPr lang="en-US" sz="2400" dirty="0" err="1">
                <a:solidFill>
                  <a:srgbClr val="FF0000"/>
                </a:solidFill>
              </a:rPr>
              <a:t>Meckel</a:t>
            </a:r>
            <a:r>
              <a:rPr lang="en-US" sz="2400" dirty="0">
                <a:solidFill>
                  <a:srgbClr val="FF0000"/>
                </a:solidFill>
              </a:rPr>
              <a:t> </a:t>
            </a:r>
            <a:r>
              <a:rPr lang="en-US" sz="2400" dirty="0" err="1">
                <a:solidFill>
                  <a:srgbClr val="FF0000"/>
                </a:solidFill>
              </a:rPr>
              <a:t>diverticulum</a:t>
            </a:r>
            <a:r>
              <a:rPr lang="en-US" sz="2400" dirty="0">
                <a:solidFill>
                  <a:srgbClr val="FF0000"/>
                </a:solidFill>
              </a:rPr>
              <a:t>:.</a:t>
            </a:r>
          </a:p>
          <a:p>
            <a:pPr algn="l">
              <a:defRPr/>
            </a:pPr>
            <a:r>
              <a:rPr lang="en-US" sz="2400" dirty="0">
                <a:solidFill>
                  <a:srgbClr val="FF0000"/>
                </a:solidFill>
              </a:rPr>
              <a:t>     - </a:t>
            </a:r>
            <a:r>
              <a:rPr lang="en-US" sz="2400" dirty="0" err="1">
                <a:solidFill>
                  <a:srgbClr val="FF0000"/>
                </a:solidFill>
              </a:rPr>
              <a:t>Vitelline</a:t>
            </a:r>
            <a:r>
              <a:rPr lang="en-US" sz="2400" dirty="0">
                <a:solidFill>
                  <a:srgbClr val="FF0000"/>
                </a:solidFill>
              </a:rPr>
              <a:t> sinus at the umbilicus</a:t>
            </a:r>
          </a:p>
          <a:p>
            <a:pPr algn="l">
              <a:defRPr/>
            </a:pPr>
            <a:r>
              <a:rPr lang="en-US" sz="2400" dirty="0">
                <a:solidFill>
                  <a:srgbClr val="FF0000"/>
                </a:solidFill>
              </a:rPr>
              <a:t>     - Fibrous band between ileum and umbilicus, around which torsion of          a small bowel loop may occur</a:t>
            </a:r>
          </a:p>
          <a:p>
            <a:pPr algn="l">
              <a:defRPr/>
            </a:pPr>
            <a:r>
              <a:rPr lang="ar-JO" sz="2400" dirty="0">
                <a:solidFill>
                  <a:srgbClr val="FF0000"/>
                </a:solidFill>
              </a:rPr>
              <a:t>  </a:t>
            </a:r>
            <a:r>
              <a:rPr lang="en-US" sz="2400" dirty="0">
                <a:solidFill>
                  <a:srgbClr val="FF0000"/>
                </a:solidFill>
              </a:rPr>
              <a:t> *  </a:t>
            </a:r>
            <a:r>
              <a:rPr lang="en-US" sz="2400" dirty="0" err="1">
                <a:solidFill>
                  <a:srgbClr val="FF0000"/>
                </a:solidFill>
              </a:rPr>
              <a:t>Malrotation</a:t>
            </a:r>
            <a:r>
              <a:rPr lang="en-US" sz="2400" dirty="0">
                <a:solidFill>
                  <a:srgbClr val="FF0000"/>
                </a:solidFill>
              </a:rPr>
              <a:t> of the gut results in the location of the small intestine on      the right side and the narrow base of the small bowel mesentery               predisposes it to </a:t>
            </a:r>
            <a:r>
              <a:rPr lang="en-US" sz="2400" dirty="0" err="1">
                <a:solidFill>
                  <a:srgbClr val="FF0000"/>
                </a:solidFill>
              </a:rPr>
              <a:t>volvulus</a:t>
            </a:r>
            <a:r>
              <a:rPr lang="en-US" sz="2400" dirty="0">
                <a:solidFill>
                  <a:srgbClr val="FF0000"/>
                </a:solidFill>
              </a:rPr>
              <a:t>.      </a:t>
            </a:r>
          </a:p>
          <a:p>
            <a:pPr algn="l">
              <a:defRPr/>
            </a:pPr>
            <a:r>
              <a:rPr lang="en-US" sz="2400" dirty="0">
                <a:solidFill>
                  <a:srgbClr val="FF0000"/>
                </a:solidFill>
              </a:rPr>
              <a:t>*  </a:t>
            </a:r>
            <a:r>
              <a:rPr lang="en-US" sz="2400" dirty="0" err="1">
                <a:solidFill>
                  <a:srgbClr val="FF0000"/>
                </a:solidFill>
              </a:rPr>
              <a:t>Atresia</a:t>
            </a:r>
            <a:r>
              <a:rPr lang="en-US" sz="2400" dirty="0">
                <a:solidFill>
                  <a:srgbClr val="FF0000"/>
                </a:solidFill>
              </a:rPr>
              <a:t> (duodenal, </a:t>
            </a:r>
            <a:r>
              <a:rPr lang="en-US" sz="2400" dirty="0" err="1">
                <a:solidFill>
                  <a:srgbClr val="FF0000"/>
                </a:solidFill>
              </a:rPr>
              <a:t>jejunal</a:t>
            </a:r>
            <a:r>
              <a:rPr lang="en-US" sz="2400" dirty="0">
                <a:solidFill>
                  <a:srgbClr val="FF0000"/>
                </a:solidFill>
              </a:rPr>
              <a:t>, and </a:t>
            </a:r>
            <a:r>
              <a:rPr lang="en-US" sz="2400" dirty="0" err="1">
                <a:solidFill>
                  <a:srgbClr val="FF0000"/>
                </a:solidFill>
              </a:rPr>
              <a:t>ileal</a:t>
            </a:r>
            <a:r>
              <a:rPr lang="en-US" sz="2400" dirty="0">
                <a:solidFill>
                  <a:srgbClr val="FF0000"/>
                </a:solidFill>
              </a:rPr>
              <a:t>), narrowing, or even complete               obliteration of the lumen resulting in neonatal intestinal obstruction *      </a:t>
            </a:r>
            <a:r>
              <a:rPr lang="en-US" sz="2400" dirty="0" err="1">
                <a:solidFill>
                  <a:srgbClr val="FF0000"/>
                </a:solidFill>
              </a:rPr>
              <a:t>Diverticulae</a:t>
            </a:r>
            <a:r>
              <a:rPr lang="en-US" sz="2400" dirty="0">
                <a:solidFill>
                  <a:srgbClr val="FF0000"/>
                </a:solidFill>
              </a:rPr>
              <a:t> and duplication can occur in any part of the small                     intestine.                      </a:t>
            </a:r>
          </a:p>
          <a:p>
            <a:pPr>
              <a:defRPr/>
            </a:pPr>
            <a:endParaRPr lang="ar-JO" dirty="0"/>
          </a:p>
        </p:txBody>
      </p:sp>
    </p:spTree>
  </p:cSld>
  <p:clrMapOvr>
    <a:masterClrMapping/>
  </p:clrMapOvr>
  <p:transition spd="slow">
    <p:pull dir="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3962</TotalTime>
  <Words>2800</Words>
  <Application>Microsoft Office PowerPoint</Application>
  <PresentationFormat>عرض على الشاشة (3:4)‏</PresentationFormat>
  <Paragraphs>431</Paragraphs>
  <Slides>56</Slides>
  <Notes>1</Notes>
  <HiddenSlides>0</HiddenSlides>
  <MMClips>0</MMClips>
  <ScaleCrop>false</ScaleCrop>
  <HeadingPairs>
    <vt:vector size="6" baseType="variant">
      <vt:variant>
        <vt:lpstr>نسق</vt:lpstr>
      </vt:variant>
      <vt:variant>
        <vt:i4>1</vt:i4>
      </vt:variant>
      <vt:variant>
        <vt:lpstr>خوادم OLE مضمنة</vt:lpstr>
      </vt:variant>
      <vt:variant>
        <vt:i4>2</vt:i4>
      </vt:variant>
      <vt:variant>
        <vt:lpstr>عناوين الشرائح</vt:lpstr>
      </vt:variant>
      <vt:variant>
        <vt:i4>56</vt:i4>
      </vt:variant>
    </vt:vector>
  </HeadingPairs>
  <TitlesOfParts>
    <vt:vector size="59" baseType="lpstr">
      <vt:lpstr>Office Theme</vt:lpstr>
      <vt:lpstr>Bitmap Image</vt:lpstr>
      <vt:lpstr>Photo Editor Photo</vt:lpstr>
      <vt:lpstr>Small Intestine</vt:lpstr>
      <vt:lpstr>عرض تقديمي في PowerPoint</vt:lpstr>
      <vt:lpstr>SURGICAL ANATOMY</vt:lpstr>
      <vt:lpstr>عرض تقديمي في PowerPoint</vt:lpstr>
      <vt:lpstr>عرض تقديمي في PowerPoint</vt:lpstr>
      <vt:lpstr>عرض تقديمي في PowerPoint</vt:lpstr>
      <vt:lpstr> Investigation of GIT </vt:lpstr>
      <vt:lpstr>DISEASES OF SMALL INTESTINE</vt:lpstr>
      <vt:lpstr>Congenital variants </vt:lpstr>
      <vt:lpstr>CROHNS DISEASE</vt:lpstr>
      <vt:lpstr>PATHOLOGY</vt:lpstr>
      <vt:lpstr>عرض تقديمي في PowerPoint</vt:lpstr>
      <vt:lpstr>CLINICAL FEATURES</vt:lpstr>
      <vt:lpstr>عرض تقديمي في PowerPoint</vt:lpstr>
      <vt:lpstr>Diagnosis  of crohns disease</vt:lpstr>
      <vt:lpstr>Laboratory study</vt:lpstr>
      <vt:lpstr>Radiology</vt:lpstr>
      <vt:lpstr>عرض تقديمي في PowerPoint</vt:lpstr>
      <vt:lpstr>COMPLICATIONS</vt:lpstr>
      <vt:lpstr>TREATMENT</vt:lpstr>
      <vt:lpstr>Mild to moderate Crohn's disease</vt:lpstr>
      <vt:lpstr>Moderate to Severe Disease </vt:lpstr>
      <vt:lpstr>عرض تقديمي في PowerPoint</vt:lpstr>
      <vt:lpstr>SURGICAL INDICATIONS </vt:lpstr>
      <vt:lpstr> The surgical procedure in crohn disease  always conservative surgery </vt:lpstr>
      <vt:lpstr>Acute mesenteric ischemia (AMI)</vt:lpstr>
      <vt:lpstr>The vascular problems </vt:lpstr>
      <vt:lpstr>Acute mesenteric ischemia (AMI)</vt:lpstr>
      <vt:lpstr>THE RISK FACTORS FOR ACUTE VISCERAL ISCHEMIA</vt:lpstr>
      <vt:lpstr>PATHOLOGY</vt:lpstr>
      <vt:lpstr>CLINICAL FEATURES</vt:lpstr>
      <vt:lpstr>عرض تقديمي في PowerPoint</vt:lpstr>
      <vt:lpstr>عرض تقديمي في PowerPoint</vt:lpstr>
      <vt:lpstr>DIAGNOSIS</vt:lpstr>
      <vt:lpstr>عرض تقديمي في PowerPoint</vt:lpstr>
      <vt:lpstr>عرض تقديمي في PowerPoint</vt:lpstr>
      <vt:lpstr>Treatment in acute cases</vt:lpstr>
      <vt:lpstr>Postoperative  </vt:lpstr>
      <vt:lpstr>SMALL INTESTINAL TUMOUR</vt:lpstr>
      <vt:lpstr>Factors suggested to explain the scarcity of  small  bowel lesions and the infrequency of their malignant transformatio: </vt:lpstr>
      <vt:lpstr>BENIGN TUMOURS</vt:lpstr>
      <vt:lpstr>CLINICAL FEATURES:</vt:lpstr>
      <vt:lpstr>MALIGNANT NEOPLASM of small intestine</vt:lpstr>
      <vt:lpstr>MALIGNANT  NEOPLASM</vt:lpstr>
      <vt:lpstr>ADENO  CARCINOMA</vt:lpstr>
      <vt:lpstr>Clinical features</vt:lpstr>
      <vt:lpstr>عرض تقديمي في PowerPoint</vt:lpstr>
      <vt:lpstr>Investigations</vt:lpstr>
      <vt:lpstr>Imaging Studies </vt:lpstr>
      <vt:lpstr>Treatment for adenocarcinomas</vt:lpstr>
      <vt:lpstr>INTESTINAL  LYMPHOMA</vt:lpstr>
      <vt:lpstr>CARCINOID TUMOUR</vt:lpstr>
      <vt:lpstr>Cont. carcinoid tumour</vt:lpstr>
      <vt:lpstr>Clinical features</vt:lpstr>
      <vt:lpstr>TREATMENT</vt:lpstr>
      <vt:lpstr>Tumors of the Appendix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VISCERAL ISCHEMIA</dc:title>
  <dc:creator>ALMATHEEAL</dc:creator>
  <cp:lastModifiedBy>user</cp:lastModifiedBy>
  <cp:revision>564</cp:revision>
  <dcterms:created xsi:type="dcterms:W3CDTF">2005-12-24T07:27:05Z</dcterms:created>
  <dcterms:modified xsi:type="dcterms:W3CDTF">2019-11-05T21:07:20Z</dcterms:modified>
</cp:coreProperties>
</file>