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61" r:id="rId2"/>
    <p:sldId id="257" r:id="rId3"/>
    <p:sldId id="262" r:id="rId4"/>
    <p:sldId id="263" r:id="rId5"/>
    <p:sldId id="264" r:id="rId6"/>
    <p:sldId id="274" r:id="rId7"/>
    <p:sldId id="266" r:id="rId8"/>
    <p:sldId id="267" r:id="rId9"/>
    <p:sldId id="268" r:id="rId10"/>
    <p:sldId id="269" r:id="rId11"/>
    <p:sldId id="270" r:id="rId12"/>
    <p:sldId id="271" r:id="rId13"/>
    <p:sldId id="272" r:id="rId14"/>
    <p:sldId id="273" r:id="rId15"/>
    <p:sldId id="258" r:id="rId16"/>
    <p:sldId id="259" r:id="rId17"/>
    <p:sldId id="260" r:id="rId18"/>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blue" type="title">
  <p:cSld name="Title blu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95550" y="2655751"/>
            <a:ext cx="6552900" cy="1546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r>
              <a:rPr lang="en-US" smtClean="0"/>
              <a:t>Click to edit Master 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457200" y="-30163"/>
            <a:ext cx="8229600" cy="1143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a:r>
              <a:rPr lang="en-US" smtClean="0"/>
              <a:t>Click to edit Master title style</a:t>
            </a:r>
            <a:endParaRPr/>
          </a:p>
        </p:txBody>
      </p:sp>
      <p:sp>
        <p:nvSpPr>
          <p:cNvPr id="43" name="Google Shape;43;p11"/>
          <p:cNvSpPr txBox="1">
            <a:spLocks noGrp="1"/>
          </p:cNvSpPr>
          <p:nvPr>
            <p:ph type="body" idx="1"/>
          </p:nvPr>
        </p:nvSpPr>
        <p:spPr>
          <a:xfrm>
            <a:off x="911700" y="1600200"/>
            <a:ext cx="7320600" cy="4967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pPr lvl="0"/>
            <a:r>
              <a:rPr lang="en-US" smtClean="0"/>
              <a:t>Click to edit Master text styles</a:t>
            </a:r>
          </a:p>
        </p:txBody>
      </p:sp>
      <p:sp>
        <p:nvSpPr>
          <p:cNvPr id="44" name="Google Shape;44;p11"/>
          <p:cNvSpPr txBox="1">
            <a:spLocks noGrp="1"/>
          </p:cNvSpPr>
          <p:nvPr>
            <p:ph type="sldNum" idx="12"/>
          </p:nvPr>
        </p:nvSpPr>
        <p:spPr>
          <a:xfrm>
            <a:off x="4297650" y="6479803"/>
            <a:ext cx="548700" cy="3784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6B7E7876-40F3-4066-8410-A10AF5AF06FB}" type="slidenum">
              <a:rPr lang="ar-JO" smtClean="0"/>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457200" y="-30163"/>
            <a:ext cx="8229600" cy="1143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a:r>
              <a:rPr lang="en-US" smtClean="0"/>
              <a:t>Click to edit Master title style</a:t>
            </a:r>
            <a:endParaRPr/>
          </a:p>
        </p:txBody>
      </p:sp>
      <p:sp>
        <p:nvSpPr>
          <p:cNvPr id="47" name="Google Shape;47;p12"/>
          <p:cNvSpPr txBox="1">
            <a:spLocks noGrp="1"/>
          </p:cNvSpPr>
          <p:nvPr>
            <p:ph type="body" idx="1"/>
          </p:nvPr>
        </p:nvSpPr>
        <p:spPr>
          <a:xfrm>
            <a:off x="804800" y="1600200"/>
            <a:ext cx="3657000" cy="43788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pPr lvl="0"/>
            <a:r>
              <a:rPr lang="en-US" smtClean="0"/>
              <a:t>Click to edit Master text styles</a:t>
            </a:r>
          </a:p>
        </p:txBody>
      </p:sp>
      <p:sp>
        <p:nvSpPr>
          <p:cNvPr id="48" name="Google Shape;48;p12"/>
          <p:cNvSpPr txBox="1">
            <a:spLocks noGrp="1"/>
          </p:cNvSpPr>
          <p:nvPr>
            <p:ph type="body" idx="2"/>
          </p:nvPr>
        </p:nvSpPr>
        <p:spPr>
          <a:xfrm>
            <a:off x="4682201" y="1600200"/>
            <a:ext cx="3657000" cy="43788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pPr lvl="0"/>
            <a:r>
              <a:rPr lang="en-US" smtClean="0"/>
              <a:t>Click to edit Master text styles</a:t>
            </a:r>
          </a:p>
        </p:txBody>
      </p:sp>
      <p:sp>
        <p:nvSpPr>
          <p:cNvPr id="49" name="Google Shape;49;p12"/>
          <p:cNvSpPr txBox="1">
            <a:spLocks noGrp="1"/>
          </p:cNvSpPr>
          <p:nvPr>
            <p:ph type="sldNum" idx="12"/>
          </p:nvPr>
        </p:nvSpPr>
        <p:spPr>
          <a:xfrm>
            <a:off x="4297650" y="6479803"/>
            <a:ext cx="548700" cy="3784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6B7E7876-40F3-4066-8410-A10AF5AF06FB}" type="slidenum">
              <a:rPr lang="ar-JO" smtClean="0"/>
              <a:t>‹#›</a:t>
            </a:fld>
            <a:endParaRPr lang="ar-J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30163"/>
            <a:ext cx="8229600" cy="1143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a:r>
              <a:rPr lang="en-US" smtClean="0"/>
              <a:t>Click to edit Master title style</a:t>
            </a:r>
            <a:endParaRPr/>
          </a:p>
        </p:txBody>
      </p:sp>
      <p:sp>
        <p:nvSpPr>
          <p:cNvPr id="52" name="Google Shape;52;p13"/>
          <p:cNvSpPr txBox="1">
            <a:spLocks noGrp="1"/>
          </p:cNvSpPr>
          <p:nvPr>
            <p:ph type="body" idx="1"/>
          </p:nvPr>
        </p:nvSpPr>
        <p:spPr>
          <a:xfrm>
            <a:off x="489275" y="1600200"/>
            <a:ext cx="2631900" cy="439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smtClean="0"/>
              <a:t>Click to edit Master text styles</a:t>
            </a:r>
          </a:p>
        </p:txBody>
      </p:sp>
      <p:sp>
        <p:nvSpPr>
          <p:cNvPr id="53" name="Google Shape;53;p13"/>
          <p:cNvSpPr txBox="1">
            <a:spLocks noGrp="1"/>
          </p:cNvSpPr>
          <p:nvPr>
            <p:ph type="body" idx="2"/>
          </p:nvPr>
        </p:nvSpPr>
        <p:spPr>
          <a:xfrm>
            <a:off x="3256047" y="1600200"/>
            <a:ext cx="2631900" cy="439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smtClean="0"/>
              <a:t>Click to edit Master text styles</a:t>
            </a:r>
          </a:p>
        </p:txBody>
      </p:sp>
      <p:sp>
        <p:nvSpPr>
          <p:cNvPr id="54" name="Google Shape;54;p13"/>
          <p:cNvSpPr txBox="1">
            <a:spLocks noGrp="1"/>
          </p:cNvSpPr>
          <p:nvPr>
            <p:ph type="body" idx="3"/>
          </p:nvPr>
        </p:nvSpPr>
        <p:spPr>
          <a:xfrm>
            <a:off x="6022819" y="1600200"/>
            <a:ext cx="2631900" cy="439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smtClean="0"/>
              <a:t>Click to edit Master text styles</a:t>
            </a:r>
          </a:p>
        </p:txBody>
      </p:sp>
      <p:sp>
        <p:nvSpPr>
          <p:cNvPr id="55" name="Google Shape;55;p13"/>
          <p:cNvSpPr txBox="1">
            <a:spLocks noGrp="1"/>
          </p:cNvSpPr>
          <p:nvPr>
            <p:ph type="sldNum" idx="12"/>
          </p:nvPr>
        </p:nvSpPr>
        <p:spPr>
          <a:xfrm>
            <a:off x="4297650" y="6479803"/>
            <a:ext cx="548700" cy="378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B7E7876-40F3-4066-8410-A10AF5AF06FB}" type="slidenum">
              <a:rPr lang="ar-JO" smtClean="0"/>
              <a:t>‹#›</a:t>
            </a:fld>
            <a:endParaRPr lang="ar-J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57200" y="-30163"/>
            <a:ext cx="8229600" cy="11432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smtClean="0"/>
              <a:t>Click to edit Master title style</a:t>
            </a:r>
            <a:endParaRPr/>
          </a:p>
        </p:txBody>
      </p:sp>
      <p:sp>
        <p:nvSpPr>
          <p:cNvPr id="58" name="Google Shape;58;p14"/>
          <p:cNvSpPr txBox="1">
            <a:spLocks noGrp="1"/>
          </p:cNvSpPr>
          <p:nvPr>
            <p:ph type="sldNum" idx="12"/>
          </p:nvPr>
        </p:nvSpPr>
        <p:spPr>
          <a:xfrm>
            <a:off x="4297650" y="6479803"/>
            <a:ext cx="548700" cy="378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B7E7876-40F3-4066-8410-A10AF5AF06FB}" type="slidenum">
              <a:rPr lang="ar-JO" smtClean="0"/>
              <a:t>‹#›</a:t>
            </a:fld>
            <a:endParaRPr lang="ar-J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9"/>
        <p:cNvGrpSpPr/>
        <p:nvPr/>
      </p:nvGrpSpPr>
      <p:grpSpPr>
        <a:xfrm>
          <a:off x="0" y="0"/>
          <a:ext cx="0" cy="0"/>
          <a:chOff x="0" y="0"/>
          <a:chExt cx="0" cy="0"/>
        </a:xfrm>
      </p:grpSpPr>
      <p:sp>
        <p:nvSpPr>
          <p:cNvPr id="60" name="Google Shape;60;p15"/>
          <p:cNvSpPr txBox="1">
            <a:spLocks noGrp="1"/>
          </p:cNvSpPr>
          <p:nvPr>
            <p:ph type="body" idx="1"/>
          </p:nvPr>
        </p:nvSpPr>
        <p:spPr>
          <a:xfrm>
            <a:off x="457200" y="5875079"/>
            <a:ext cx="8229600" cy="6928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pPr lvl="0"/>
            <a:r>
              <a:rPr lang="en-US" smtClean="0"/>
              <a:t>Click to edit Master text styles</a:t>
            </a:r>
          </a:p>
        </p:txBody>
      </p:sp>
      <p:sp>
        <p:nvSpPr>
          <p:cNvPr id="61" name="Google Shape;61;p15"/>
          <p:cNvSpPr txBox="1">
            <a:spLocks noGrp="1"/>
          </p:cNvSpPr>
          <p:nvPr>
            <p:ph type="sldNum" idx="12"/>
          </p:nvPr>
        </p:nvSpPr>
        <p:spPr>
          <a:xfrm>
            <a:off x="4297650" y="6479803"/>
            <a:ext cx="548700" cy="378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B7E7876-40F3-4066-8410-A10AF5AF06FB}" type="slidenum">
              <a:rPr lang="ar-JO" smtClean="0"/>
              <a:t>‹#›</a:t>
            </a:fld>
            <a:endParaRPr lang="ar-J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6"/>
          <p:cNvSpPr txBox="1">
            <a:spLocks noGrp="1"/>
          </p:cNvSpPr>
          <p:nvPr>
            <p:ph type="sldNum" idx="12"/>
          </p:nvPr>
        </p:nvSpPr>
        <p:spPr>
          <a:xfrm>
            <a:off x="4297650" y="6479803"/>
            <a:ext cx="548700" cy="378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B7E7876-40F3-4066-8410-A10AF5AF06FB}" type="slidenum">
              <a:rPr lang="ar-JO" smtClean="0"/>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red">
  <p:cSld name="Title red">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295550" y="2655751"/>
            <a:ext cx="6552900" cy="1546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rPr lang="en-US" smtClean="0"/>
              <a:t>Click to edit Master title style</a:t>
            </a:r>
            <a:endParaRPr/>
          </a:p>
        </p:txBody>
      </p:sp>
      <p:sp>
        <p:nvSpPr>
          <p:cNvPr id="13" name="Google Shape;13;p3"/>
          <p:cNvSpPr txBox="1">
            <a:spLocks noGrp="1"/>
          </p:cNvSpPr>
          <p:nvPr>
            <p:ph type="sldNum" idx="12"/>
          </p:nvPr>
        </p:nvSpPr>
        <p:spPr>
          <a:xfrm>
            <a:off x="4297650" y="6479803"/>
            <a:ext cx="548700" cy="378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B7E7876-40F3-4066-8410-A10AF5AF06FB}" type="slidenum">
              <a:rPr lang="ar-JO" smtClean="0"/>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yellow">
  <p:cSld name="Title yellow">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ctrTitle"/>
          </p:nvPr>
        </p:nvSpPr>
        <p:spPr>
          <a:xfrm>
            <a:off x="1295550" y="2655751"/>
            <a:ext cx="6552900" cy="1546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rPr lang="en-US" smtClean="0"/>
              <a:t>Click to edit Master title style</a:t>
            </a:r>
            <a:endParaRPr/>
          </a:p>
        </p:txBody>
      </p:sp>
      <p:sp>
        <p:nvSpPr>
          <p:cNvPr id="16" name="Google Shape;16;p4"/>
          <p:cNvSpPr txBox="1">
            <a:spLocks noGrp="1"/>
          </p:cNvSpPr>
          <p:nvPr>
            <p:ph type="sldNum" idx="12"/>
          </p:nvPr>
        </p:nvSpPr>
        <p:spPr>
          <a:xfrm>
            <a:off x="4297650" y="6479803"/>
            <a:ext cx="548700" cy="378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B7E7876-40F3-4066-8410-A10AF5AF06FB}" type="slidenum">
              <a:rPr lang="ar-JO" smtClean="0"/>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red">
  <p:cSld name="Subtitle re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ctrTitle"/>
          </p:nvPr>
        </p:nvSpPr>
        <p:spPr>
          <a:xfrm>
            <a:off x="1557300" y="2187325"/>
            <a:ext cx="60294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smtClean="0"/>
              <a:t>Click to edit Master title style</a:t>
            </a:r>
            <a:endParaRPr/>
          </a:p>
        </p:txBody>
      </p:sp>
      <p:sp>
        <p:nvSpPr>
          <p:cNvPr id="19" name="Google Shape;19;p5"/>
          <p:cNvSpPr txBox="1">
            <a:spLocks noGrp="1"/>
          </p:cNvSpPr>
          <p:nvPr>
            <p:ph type="subTitle" idx="1"/>
          </p:nvPr>
        </p:nvSpPr>
        <p:spPr>
          <a:xfrm>
            <a:off x="1557300" y="3558147"/>
            <a:ext cx="60294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r>
              <a:rPr lang="en-US" smtClean="0"/>
              <a:t>Click to edit Master subtitle style</a:t>
            </a:r>
            <a:endParaRPr/>
          </a:p>
        </p:txBody>
      </p:sp>
      <p:sp>
        <p:nvSpPr>
          <p:cNvPr id="20" name="Google Shape;20;p5"/>
          <p:cNvSpPr txBox="1">
            <a:spLocks noGrp="1"/>
          </p:cNvSpPr>
          <p:nvPr>
            <p:ph type="sldNum" idx="12"/>
          </p:nvPr>
        </p:nvSpPr>
        <p:spPr>
          <a:xfrm>
            <a:off x="4297650" y="6479803"/>
            <a:ext cx="548700" cy="378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B7E7876-40F3-4066-8410-A10AF5AF06FB}" type="slidenum">
              <a:rPr lang="ar-JO" smtClean="0"/>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blue">
  <p:cSld name="Subtitle blue">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ctrTitle"/>
          </p:nvPr>
        </p:nvSpPr>
        <p:spPr>
          <a:xfrm>
            <a:off x="1557300" y="2187325"/>
            <a:ext cx="60294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smtClean="0"/>
              <a:t>Click to edit Master title style</a:t>
            </a:r>
            <a:endParaRPr/>
          </a:p>
        </p:txBody>
      </p:sp>
      <p:sp>
        <p:nvSpPr>
          <p:cNvPr id="23" name="Google Shape;23;p6"/>
          <p:cNvSpPr txBox="1">
            <a:spLocks noGrp="1"/>
          </p:cNvSpPr>
          <p:nvPr>
            <p:ph type="subTitle" idx="1"/>
          </p:nvPr>
        </p:nvSpPr>
        <p:spPr>
          <a:xfrm>
            <a:off x="1557300" y="3558147"/>
            <a:ext cx="60294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r>
              <a:rPr lang="en-US" smtClean="0"/>
              <a:t>Click to edit Master subtitle style</a:t>
            </a:r>
            <a:endParaRPr/>
          </a:p>
        </p:txBody>
      </p:sp>
      <p:sp>
        <p:nvSpPr>
          <p:cNvPr id="24" name="Google Shape;24;p6"/>
          <p:cNvSpPr txBox="1">
            <a:spLocks noGrp="1"/>
          </p:cNvSpPr>
          <p:nvPr>
            <p:ph type="sldNum" idx="12"/>
          </p:nvPr>
        </p:nvSpPr>
        <p:spPr>
          <a:xfrm>
            <a:off x="4297650" y="6479803"/>
            <a:ext cx="548700" cy="378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B7E7876-40F3-4066-8410-A10AF5AF06FB}" type="slidenum">
              <a:rPr lang="ar-JO" smtClean="0"/>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yellow">
  <p:cSld name="Subtitle yellow">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1557300" y="2187325"/>
            <a:ext cx="60294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smtClean="0"/>
              <a:t>Click to edit Master title style</a:t>
            </a:r>
            <a:endParaRPr/>
          </a:p>
        </p:txBody>
      </p:sp>
      <p:sp>
        <p:nvSpPr>
          <p:cNvPr id="27" name="Google Shape;27;p7"/>
          <p:cNvSpPr txBox="1">
            <a:spLocks noGrp="1"/>
          </p:cNvSpPr>
          <p:nvPr>
            <p:ph type="subTitle" idx="1"/>
          </p:nvPr>
        </p:nvSpPr>
        <p:spPr>
          <a:xfrm>
            <a:off x="1557300" y="3558147"/>
            <a:ext cx="60294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r>
              <a:rPr lang="en-US" smtClean="0"/>
              <a:t>Click to edit Master subtitle style</a:t>
            </a:r>
            <a:endParaRPr/>
          </a:p>
        </p:txBody>
      </p:sp>
      <p:sp>
        <p:nvSpPr>
          <p:cNvPr id="28" name="Google Shape;28;p7"/>
          <p:cNvSpPr txBox="1">
            <a:spLocks noGrp="1"/>
          </p:cNvSpPr>
          <p:nvPr>
            <p:ph type="sldNum" idx="12"/>
          </p:nvPr>
        </p:nvSpPr>
        <p:spPr>
          <a:xfrm>
            <a:off x="4297650" y="6479803"/>
            <a:ext cx="548700" cy="378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B7E7876-40F3-4066-8410-A10AF5AF06FB}" type="slidenum">
              <a:rPr lang="ar-JO" smtClean="0"/>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yellow">
  <p:cSld name="Quote yellow">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body" idx="1"/>
          </p:nvPr>
        </p:nvSpPr>
        <p:spPr>
          <a:xfrm>
            <a:off x="1104300" y="3034800"/>
            <a:ext cx="6935400" cy="10932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a:spcBef>
                <a:spcPts val="0"/>
              </a:spcBef>
              <a:spcAft>
                <a:spcPts val="0"/>
              </a:spcAft>
              <a:buSzPts val="2400"/>
              <a:buChar char="■"/>
              <a:defRPr sz="2400" i="1"/>
            </a:lvl9pPr>
          </a:lstStyle>
          <a:p>
            <a:pPr lvl="0"/>
            <a:r>
              <a:rPr lang="en-US" smtClean="0"/>
              <a:t>Click to edit Master text styles</a:t>
            </a:r>
          </a:p>
        </p:txBody>
      </p:sp>
      <p:sp>
        <p:nvSpPr>
          <p:cNvPr id="31" name="Google Shape;31;p8"/>
          <p:cNvSpPr txBox="1"/>
          <p:nvPr/>
        </p:nvSpPr>
        <p:spPr>
          <a:xfrm>
            <a:off x="3593400" y="1711768"/>
            <a:ext cx="1957200" cy="87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accent3"/>
                </a:solidFill>
                <a:latin typeface="Permanent Marker"/>
                <a:ea typeface="Permanent Marker"/>
                <a:cs typeface="Permanent Marker"/>
                <a:sym typeface="Permanent Marker"/>
              </a:rPr>
              <a:t>“</a:t>
            </a:r>
            <a:endParaRPr sz="9600">
              <a:solidFill>
                <a:schemeClr val="accent3"/>
              </a:solidFill>
              <a:latin typeface="Permanent Marker"/>
              <a:ea typeface="Permanent Marker"/>
              <a:cs typeface="Permanent Marker"/>
              <a:sym typeface="Permanent Marker"/>
            </a:endParaRPr>
          </a:p>
        </p:txBody>
      </p:sp>
      <p:sp>
        <p:nvSpPr>
          <p:cNvPr id="32" name="Google Shape;32;p8"/>
          <p:cNvSpPr txBox="1">
            <a:spLocks noGrp="1"/>
          </p:cNvSpPr>
          <p:nvPr>
            <p:ph type="sldNum" idx="12"/>
          </p:nvPr>
        </p:nvSpPr>
        <p:spPr>
          <a:xfrm>
            <a:off x="4297650" y="6479803"/>
            <a:ext cx="548700" cy="378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B7E7876-40F3-4066-8410-A10AF5AF06FB}" type="slidenum">
              <a:rPr lang="ar-JO" smtClean="0"/>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red">
  <p:cSld name="Quote red">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9"/>
          <p:cNvSpPr txBox="1">
            <a:spLocks noGrp="1"/>
          </p:cNvSpPr>
          <p:nvPr>
            <p:ph type="body" idx="1"/>
          </p:nvPr>
        </p:nvSpPr>
        <p:spPr>
          <a:xfrm>
            <a:off x="1104300" y="3034800"/>
            <a:ext cx="6935400" cy="10932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rtl="0">
              <a:spcBef>
                <a:spcPts val="0"/>
              </a:spcBef>
              <a:spcAft>
                <a:spcPts val="0"/>
              </a:spcAft>
              <a:buSzPts val="2400"/>
              <a:buChar char="■"/>
              <a:defRPr sz="2400" i="1"/>
            </a:lvl9pPr>
          </a:lstStyle>
          <a:p>
            <a:pPr lvl="0"/>
            <a:r>
              <a:rPr lang="en-US" smtClean="0"/>
              <a:t>Click to edit Master text styles</a:t>
            </a:r>
          </a:p>
        </p:txBody>
      </p:sp>
      <p:sp>
        <p:nvSpPr>
          <p:cNvPr id="35" name="Google Shape;35;p9"/>
          <p:cNvSpPr txBox="1"/>
          <p:nvPr/>
        </p:nvSpPr>
        <p:spPr>
          <a:xfrm>
            <a:off x="3593400" y="1322831"/>
            <a:ext cx="1957200" cy="87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accent1"/>
                </a:solidFill>
                <a:latin typeface="Permanent Marker"/>
                <a:ea typeface="Permanent Marker"/>
                <a:cs typeface="Permanent Marker"/>
                <a:sym typeface="Permanent Marker"/>
              </a:rPr>
              <a:t>“</a:t>
            </a:r>
            <a:endParaRPr sz="9600">
              <a:solidFill>
                <a:schemeClr val="accent1"/>
              </a:solidFill>
              <a:latin typeface="Permanent Marker"/>
              <a:ea typeface="Permanent Marker"/>
              <a:cs typeface="Permanent Marker"/>
              <a:sym typeface="Permanent Marker"/>
            </a:endParaRPr>
          </a:p>
        </p:txBody>
      </p:sp>
      <p:sp>
        <p:nvSpPr>
          <p:cNvPr id="36" name="Google Shape;36;p9"/>
          <p:cNvSpPr txBox="1">
            <a:spLocks noGrp="1"/>
          </p:cNvSpPr>
          <p:nvPr>
            <p:ph type="sldNum" idx="12"/>
          </p:nvPr>
        </p:nvSpPr>
        <p:spPr>
          <a:xfrm>
            <a:off x="4297650" y="6479803"/>
            <a:ext cx="548700" cy="378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B7E7876-40F3-4066-8410-A10AF5AF06FB}" type="slidenum">
              <a:rPr lang="ar-JO" smtClean="0"/>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blue">
  <p:cSld name="Quote blue">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0"/>
          <p:cNvSpPr txBox="1">
            <a:spLocks noGrp="1"/>
          </p:cNvSpPr>
          <p:nvPr>
            <p:ph type="body" idx="1"/>
          </p:nvPr>
        </p:nvSpPr>
        <p:spPr>
          <a:xfrm>
            <a:off x="1104300" y="3034800"/>
            <a:ext cx="6935400" cy="10932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rtl="0">
              <a:spcBef>
                <a:spcPts val="0"/>
              </a:spcBef>
              <a:spcAft>
                <a:spcPts val="0"/>
              </a:spcAft>
              <a:buSzPts val="2400"/>
              <a:buChar char="■"/>
              <a:defRPr sz="2400" i="1"/>
            </a:lvl9pPr>
          </a:lstStyle>
          <a:p>
            <a:pPr lvl="0"/>
            <a:r>
              <a:rPr lang="en-US" smtClean="0"/>
              <a:t>Click to edit Master text styles</a:t>
            </a:r>
          </a:p>
        </p:txBody>
      </p:sp>
      <p:sp>
        <p:nvSpPr>
          <p:cNvPr id="39" name="Google Shape;39;p10"/>
          <p:cNvSpPr txBox="1"/>
          <p:nvPr/>
        </p:nvSpPr>
        <p:spPr>
          <a:xfrm>
            <a:off x="3593400" y="1711768"/>
            <a:ext cx="1957200" cy="87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accent5"/>
                </a:solidFill>
                <a:latin typeface="Permanent Marker"/>
                <a:ea typeface="Permanent Marker"/>
                <a:cs typeface="Permanent Marker"/>
                <a:sym typeface="Permanent Marker"/>
              </a:rPr>
              <a:t>“</a:t>
            </a:r>
            <a:endParaRPr sz="9600">
              <a:solidFill>
                <a:schemeClr val="accent5"/>
              </a:solidFill>
              <a:latin typeface="Permanent Marker"/>
              <a:ea typeface="Permanent Marker"/>
              <a:cs typeface="Permanent Marker"/>
              <a:sym typeface="Permanent Marker"/>
            </a:endParaRPr>
          </a:p>
        </p:txBody>
      </p:sp>
      <p:sp>
        <p:nvSpPr>
          <p:cNvPr id="40" name="Google Shape;40;p10"/>
          <p:cNvSpPr txBox="1">
            <a:spLocks noGrp="1"/>
          </p:cNvSpPr>
          <p:nvPr>
            <p:ph type="sldNum" idx="12"/>
          </p:nvPr>
        </p:nvSpPr>
        <p:spPr>
          <a:xfrm>
            <a:off x="4297650" y="6479803"/>
            <a:ext cx="548700" cy="378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6B7E7876-40F3-4066-8410-A10AF5AF06FB}" type="slidenum">
              <a:rPr lang="ar-JO" smtClean="0"/>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30163"/>
            <a:ext cx="8229600" cy="1143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1pPr>
            <a:lvl2pPr lvl="1"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2pPr>
            <a:lvl3pPr lvl="2"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3pPr>
            <a:lvl4pPr lvl="3"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4pPr>
            <a:lvl5pPr lvl="4"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5pPr>
            <a:lvl6pPr lvl="5"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6pPr>
            <a:lvl7pPr lvl="6"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7pPr>
            <a:lvl8pPr lvl="7"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8pPr>
            <a:lvl9pPr lvl="8"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9pPr>
          </a:lstStyle>
          <a:p>
            <a:endParaRPr/>
          </a:p>
        </p:txBody>
      </p:sp>
      <p:sp>
        <p:nvSpPr>
          <p:cNvPr id="7" name="Google Shape;7;p1"/>
          <p:cNvSpPr txBox="1">
            <a:spLocks noGrp="1"/>
          </p:cNvSpPr>
          <p:nvPr>
            <p:ph type="body" idx="1"/>
          </p:nvPr>
        </p:nvSpPr>
        <p:spPr>
          <a:xfrm>
            <a:off x="911700" y="1600200"/>
            <a:ext cx="7320600" cy="49676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4297650" y="6479803"/>
            <a:ext cx="548700" cy="378400"/>
          </a:xfrm>
          <a:prstGeom prst="rect">
            <a:avLst/>
          </a:prstGeom>
          <a:noFill/>
          <a:ln>
            <a:noFill/>
          </a:ln>
        </p:spPr>
        <p:txBody>
          <a:bodyPr spcFirstLastPara="1" wrap="square" lIns="91425" tIns="91425" rIns="91425" bIns="91425" anchor="t" anchorCtr="0">
            <a:noAutofit/>
          </a:bodyPr>
          <a:lstStyle>
            <a:lvl1pPr lvl="0" algn="ctr">
              <a:buNone/>
              <a:defRPr sz="1200">
                <a:solidFill>
                  <a:schemeClr val="dk2"/>
                </a:solidFill>
                <a:latin typeface="Permanent Marker"/>
                <a:ea typeface="Permanent Marker"/>
                <a:cs typeface="Permanent Marker"/>
                <a:sym typeface="Permanent Marker"/>
              </a:defRPr>
            </a:lvl1pPr>
            <a:lvl2pPr lvl="1" algn="ctr">
              <a:buNone/>
              <a:defRPr sz="1200">
                <a:solidFill>
                  <a:schemeClr val="dk2"/>
                </a:solidFill>
                <a:latin typeface="Permanent Marker"/>
                <a:ea typeface="Permanent Marker"/>
                <a:cs typeface="Permanent Marker"/>
                <a:sym typeface="Permanent Marker"/>
              </a:defRPr>
            </a:lvl2pPr>
            <a:lvl3pPr lvl="2" algn="ctr">
              <a:buNone/>
              <a:defRPr sz="1200">
                <a:solidFill>
                  <a:schemeClr val="dk2"/>
                </a:solidFill>
                <a:latin typeface="Permanent Marker"/>
                <a:ea typeface="Permanent Marker"/>
                <a:cs typeface="Permanent Marker"/>
                <a:sym typeface="Permanent Marker"/>
              </a:defRPr>
            </a:lvl3pPr>
            <a:lvl4pPr lvl="3" algn="ctr">
              <a:buNone/>
              <a:defRPr sz="1200">
                <a:solidFill>
                  <a:schemeClr val="dk2"/>
                </a:solidFill>
                <a:latin typeface="Permanent Marker"/>
                <a:ea typeface="Permanent Marker"/>
                <a:cs typeface="Permanent Marker"/>
                <a:sym typeface="Permanent Marker"/>
              </a:defRPr>
            </a:lvl4pPr>
            <a:lvl5pPr lvl="4" algn="ctr">
              <a:buNone/>
              <a:defRPr sz="1200">
                <a:solidFill>
                  <a:schemeClr val="dk2"/>
                </a:solidFill>
                <a:latin typeface="Permanent Marker"/>
                <a:ea typeface="Permanent Marker"/>
                <a:cs typeface="Permanent Marker"/>
                <a:sym typeface="Permanent Marker"/>
              </a:defRPr>
            </a:lvl5pPr>
            <a:lvl6pPr lvl="5" algn="ctr">
              <a:buNone/>
              <a:defRPr sz="1200">
                <a:solidFill>
                  <a:schemeClr val="dk2"/>
                </a:solidFill>
                <a:latin typeface="Permanent Marker"/>
                <a:ea typeface="Permanent Marker"/>
                <a:cs typeface="Permanent Marker"/>
                <a:sym typeface="Permanent Marker"/>
              </a:defRPr>
            </a:lvl6pPr>
            <a:lvl7pPr lvl="6" algn="ctr">
              <a:buNone/>
              <a:defRPr sz="1200">
                <a:solidFill>
                  <a:schemeClr val="dk2"/>
                </a:solidFill>
                <a:latin typeface="Permanent Marker"/>
                <a:ea typeface="Permanent Marker"/>
                <a:cs typeface="Permanent Marker"/>
                <a:sym typeface="Permanent Marker"/>
              </a:defRPr>
            </a:lvl7pPr>
            <a:lvl8pPr lvl="7" algn="ctr">
              <a:buNone/>
              <a:defRPr sz="1200">
                <a:solidFill>
                  <a:schemeClr val="dk2"/>
                </a:solidFill>
                <a:latin typeface="Permanent Marker"/>
                <a:ea typeface="Permanent Marker"/>
                <a:cs typeface="Permanent Marker"/>
                <a:sym typeface="Permanent Marker"/>
              </a:defRPr>
            </a:lvl8pPr>
            <a:lvl9pPr lvl="8" algn="ctr">
              <a:buNone/>
              <a:defRPr sz="1200">
                <a:solidFill>
                  <a:schemeClr val="dk2"/>
                </a:solidFill>
                <a:latin typeface="Permanent Marker"/>
                <a:ea typeface="Permanent Marker"/>
                <a:cs typeface="Permanent Marker"/>
                <a:sym typeface="Permanent Marker"/>
              </a:defRPr>
            </a:lvl9pPr>
          </a:lstStyle>
          <a:p>
            <a:fld id="{6B7E7876-40F3-4066-8410-A10AF5AF06FB}" type="slidenum">
              <a:rPr lang="ar-JO" smtClean="0"/>
              <a:t>‹#›</a:t>
            </a:fld>
            <a:endParaRPr lang="ar-JO"/>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p:fade thruBlk="1"/>
  </p:transition>
  <p:txStyles>
    <p:titleStyle>
      <a:defPPr marR="0" lvl="0" algn="l" rtl="0">
        <a:lnSpc>
          <a:spcPct val="100000"/>
        </a:lnSpc>
        <a:spcBef>
          <a:spcPts val="0"/>
        </a:spcBef>
        <a:spcAft>
          <a:spcPts val="0"/>
        </a:spcAft>
      </a:defPPr>
      <a:lvl1pPr marR="0" lvl="0" algn="l"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99132" y="3759421"/>
            <a:ext cx="6261821"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square" rtlCol="1">
            <a:spAutoFit/>
          </a:bodyPr>
          <a:lstStyle/>
          <a:p>
            <a:pPr algn="ctr"/>
            <a:r>
              <a:rPr lang="en-GB" sz="2400" b="1" dirty="0" smtClean="0"/>
              <a:t>Done BY:</a:t>
            </a:r>
            <a:endParaRPr lang="ar-JO" sz="2400" b="1" dirty="0"/>
          </a:p>
        </p:txBody>
      </p:sp>
      <p:sp>
        <p:nvSpPr>
          <p:cNvPr id="7" name="TextBox 6"/>
          <p:cNvSpPr txBox="1"/>
          <p:nvPr/>
        </p:nvSpPr>
        <p:spPr>
          <a:xfrm>
            <a:off x="1252242" y="4240944"/>
            <a:ext cx="6408712" cy="1200329"/>
          </a:xfrm>
          <a:prstGeom prst="rect">
            <a:avLst/>
          </a:prstGeom>
          <a:noFill/>
        </p:spPr>
        <p:txBody>
          <a:bodyPr wrap="square" rtlCol="1">
            <a:spAutoFit/>
          </a:bodyPr>
          <a:lstStyle/>
          <a:p>
            <a:pPr algn="ctr"/>
            <a:r>
              <a:rPr lang="en-US" b="1" dirty="0" err="1" smtClean="0">
                <a:solidFill>
                  <a:schemeClr val="tx1">
                    <a:lumMod val="95000"/>
                    <a:lumOff val="5000"/>
                  </a:schemeClr>
                </a:solidFill>
              </a:rPr>
              <a:t>Alhareth</a:t>
            </a:r>
            <a:r>
              <a:rPr lang="en-US" b="1" dirty="0" smtClean="0">
                <a:solidFill>
                  <a:schemeClr val="tx1">
                    <a:lumMod val="95000"/>
                    <a:lumOff val="5000"/>
                  </a:schemeClr>
                </a:solidFill>
              </a:rPr>
              <a:t> </a:t>
            </a:r>
            <a:r>
              <a:rPr lang="en-US" b="1" dirty="0" err="1" smtClean="0">
                <a:solidFill>
                  <a:schemeClr val="tx1">
                    <a:lumMod val="95000"/>
                    <a:lumOff val="5000"/>
                  </a:schemeClr>
                </a:solidFill>
              </a:rPr>
              <a:t>Mistarihi</a:t>
            </a:r>
            <a:r>
              <a:rPr lang="en-US" b="1" dirty="0" smtClean="0">
                <a:solidFill>
                  <a:schemeClr val="tx1">
                    <a:lumMod val="95000"/>
                    <a:lumOff val="5000"/>
                  </a:schemeClr>
                </a:solidFill>
              </a:rPr>
              <a:t/>
            </a:r>
            <a:br>
              <a:rPr lang="en-US" b="1" dirty="0" smtClean="0">
                <a:solidFill>
                  <a:schemeClr val="tx1">
                    <a:lumMod val="95000"/>
                    <a:lumOff val="5000"/>
                  </a:schemeClr>
                </a:solidFill>
              </a:rPr>
            </a:br>
            <a:r>
              <a:rPr lang="en-US" b="1" dirty="0" smtClean="0">
                <a:solidFill>
                  <a:schemeClr val="tx1">
                    <a:lumMod val="95000"/>
                    <a:lumOff val="5000"/>
                  </a:schemeClr>
                </a:solidFill>
              </a:rPr>
              <a:t> Khaled </a:t>
            </a:r>
            <a:r>
              <a:rPr lang="en-US" b="1" dirty="0" err="1" smtClean="0">
                <a:solidFill>
                  <a:schemeClr val="tx1">
                    <a:lumMod val="95000"/>
                    <a:lumOff val="5000"/>
                  </a:schemeClr>
                </a:solidFill>
              </a:rPr>
              <a:t>Alamrat</a:t>
            </a:r>
            <a:r>
              <a:rPr lang="en-US" b="1" dirty="0" smtClean="0">
                <a:solidFill>
                  <a:schemeClr val="tx1">
                    <a:lumMod val="95000"/>
                    <a:lumOff val="5000"/>
                  </a:schemeClr>
                </a:solidFill>
              </a:rPr>
              <a:t/>
            </a:r>
            <a:br>
              <a:rPr lang="en-US" b="1" dirty="0" smtClean="0">
                <a:solidFill>
                  <a:schemeClr val="tx1">
                    <a:lumMod val="95000"/>
                    <a:lumOff val="5000"/>
                  </a:schemeClr>
                </a:solidFill>
              </a:rPr>
            </a:br>
            <a:r>
              <a:rPr lang="en-US" b="1" dirty="0" smtClean="0">
                <a:solidFill>
                  <a:schemeClr val="tx1">
                    <a:lumMod val="95000"/>
                    <a:lumOff val="5000"/>
                  </a:schemeClr>
                </a:solidFill>
              </a:rPr>
              <a:t>Ahmad </a:t>
            </a:r>
            <a:r>
              <a:rPr lang="en-US" b="1" dirty="0" err="1" smtClean="0">
                <a:solidFill>
                  <a:schemeClr val="tx1">
                    <a:lumMod val="95000"/>
                    <a:lumOff val="5000"/>
                  </a:schemeClr>
                </a:solidFill>
              </a:rPr>
              <a:t>Daradkah</a:t>
            </a:r>
            <a:endParaRPr lang="en-US" b="1" dirty="0" smtClean="0">
              <a:solidFill>
                <a:schemeClr val="tx1">
                  <a:lumMod val="95000"/>
                  <a:lumOff val="5000"/>
                </a:schemeClr>
              </a:solidFill>
            </a:endParaRPr>
          </a:p>
          <a:p>
            <a:pPr algn="ctr"/>
            <a:endParaRPr lang="ar-JO" dirty="0"/>
          </a:p>
        </p:txBody>
      </p:sp>
      <p:sp>
        <p:nvSpPr>
          <p:cNvPr id="8" name="TextBox 7"/>
          <p:cNvSpPr txBox="1"/>
          <p:nvPr/>
        </p:nvSpPr>
        <p:spPr>
          <a:xfrm>
            <a:off x="1399133" y="5317177"/>
            <a:ext cx="6261821"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square" rtlCol="1">
            <a:spAutoFit/>
          </a:bodyPr>
          <a:lstStyle/>
          <a:p>
            <a:pPr algn="ctr"/>
            <a:r>
              <a:rPr lang="en-US" sz="2000" b="1" dirty="0" smtClean="0">
                <a:solidFill>
                  <a:schemeClr val="bg1"/>
                </a:solidFill>
              </a:rPr>
              <a:t>Supervised BY:</a:t>
            </a:r>
            <a:endParaRPr lang="ar-JO" sz="2000" dirty="0">
              <a:solidFill>
                <a:schemeClr val="bg1"/>
              </a:solidFill>
            </a:endParaRPr>
          </a:p>
        </p:txBody>
      </p:sp>
      <p:sp>
        <p:nvSpPr>
          <p:cNvPr id="9" name="TextBox 8"/>
          <p:cNvSpPr txBox="1"/>
          <p:nvPr/>
        </p:nvSpPr>
        <p:spPr>
          <a:xfrm>
            <a:off x="1540274" y="5867980"/>
            <a:ext cx="5832648" cy="369332"/>
          </a:xfrm>
          <a:prstGeom prst="rect">
            <a:avLst/>
          </a:prstGeom>
          <a:noFill/>
        </p:spPr>
        <p:txBody>
          <a:bodyPr wrap="square" rtlCol="1">
            <a:spAutoFit/>
          </a:bodyPr>
          <a:lstStyle/>
          <a:p>
            <a:pPr algn="ctr"/>
            <a:r>
              <a:rPr lang="en-US" b="1" dirty="0" err="1" smtClean="0">
                <a:solidFill>
                  <a:schemeClr val="tx1">
                    <a:lumMod val="95000"/>
                    <a:lumOff val="5000"/>
                  </a:schemeClr>
                </a:solidFill>
              </a:rPr>
              <a:t>Dr.Meeran</a:t>
            </a:r>
            <a:r>
              <a:rPr lang="en-US" b="1" dirty="0" smtClean="0">
                <a:solidFill>
                  <a:schemeClr val="tx1">
                    <a:lumMod val="95000"/>
                    <a:lumOff val="5000"/>
                  </a:schemeClr>
                </a:solidFill>
              </a:rPr>
              <a:t> </a:t>
            </a:r>
            <a:r>
              <a:rPr lang="en-US" b="1" dirty="0" err="1" smtClean="0">
                <a:solidFill>
                  <a:schemeClr val="tx1">
                    <a:lumMod val="95000"/>
                    <a:lumOff val="5000"/>
                  </a:schemeClr>
                </a:solidFill>
              </a:rPr>
              <a:t>Bataineh</a:t>
            </a:r>
            <a:endParaRPr lang="ar-JO" dirty="0"/>
          </a:p>
        </p:txBody>
      </p:sp>
      <p:pic>
        <p:nvPicPr>
          <p:cNvPr id="1026" name="Picture 2" descr="Open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135" y="980728"/>
            <a:ext cx="5114925" cy="254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315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260648"/>
            <a:ext cx="6984776" cy="50405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a:lstStyle/>
          <a:p>
            <a:r>
              <a:rPr lang="en-US" b="1" dirty="0" smtClean="0">
                <a:solidFill>
                  <a:schemeClr val="bg1"/>
                </a:solidFill>
                <a:effectLst>
                  <a:outerShdw blurRad="38100" dist="38100" dir="2700000" algn="tl">
                    <a:srgbClr val="000000">
                      <a:alpha val="43137"/>
                    </a:srgbClr>
                  </a:outerShdw>
                </a:effectLst>
              </a:rPr>
              <a:t>Diagnosis</a:t>
            </a:r>
            <a:endParaRPr lang="ar-JO" dirty="0">
              <a:solidFill>
                <a:schemeClr val="bg1"/>
              </a:solidFill>
            </a:endParaRPr>
          </a:p>
        </p:txBody>
      </p:sp>
      <p:sp>
        <p:nvSpPr>
          <p:cNvPr id="4" name="Text Placeholder 3"/>
          <p:cNvSpPr>
            <a:spLocks noGrp="1"/>
          </p:cNvSpPr>
          <p:nvPr>
            <p:ph type="body" idx="1"/>
          </p:nvPr>
        </p:nvSpPr>
        <p:spPr>
          <a:xfrm>
            <a:off x="804800" y="1600200"/>
            <a:ext cx="7655632" cy="4853136"/>
          </a:xfrm>
        </p:spPr>
        <p:txBody>
          <a:bodyPr/>
          <a:lstStyle/>
          <a:p>
            <a:pPr marL="101600" indent="0" algn="l">
              <a:buNone/>
            </a:pPr>
            <a:r>
              <a:rPr lang="en-US" b="1" u="sng" dirty="0">
                <a:solidFill>
                  <a:srgbClr val="FF0000"/>
                </a:solidFill>
                <a:effectLst>
                  <a:outerShdw blurRad="38100" dist="38100" dir="2700000" algn="tl">
                    <a:srgbClr val="000000">
                      <a:alpha val="43137"/>
                    </a:srgbClr>
                  </a:outerShdw>
                </a:effectLst>
              </a:rPr>
              <a:t>Diagnosis:</a:t>
            </a:r>
          </a:p>
          <a:p>
            <a:pPr marL="101600" indent="0" algn="l">
              <a:buNone/>
            </a:pPr>
            <a:r>
              <a:rPr lang="en-US" dirty="0">
                <a:solidFill>
                  <a:schemeClr val="accent1">
                    <a:lumMod val="50000"/>
                  </a:schemeClr>
                </a:solidFill>
              </a:rPr>
              <a:t>1. Urine</a:t>
            </a:r>
            <a:r>
              <a:rPr lang="en-US" dirty="0"/>
              <a:t>—low specific gravity and low osmolality indicate DI.(dilute)</a:t>
            </a:r>
          </a:p>
          <a:p>
            <a:pPr marL="101600" indent="0" algn="l">
              <a:buNone/>
            </a:pPr>
            <a:r>
              <a:rPr lang="en-US" dirty="0"/>
              <a:t> </a:t>
            </a:r>
            <a:r>
              <a:rPr lang="en-US" dirty="0">
                <a:solidFill>
                  <a:schemeClr val="accent1">
                    <a:lumMod val="50000"/>
                  </a:schemeClr>
                </a:solidFill>
              </a:rPr>
              <a:t>2. Plasma osmolality</a:t>
            </a:r>
          </a:p>
          <a:p>
            <a:pPr marL="101600" indent="0" algn="l">
              <a:buNone/>
            </a:pPr>
            <a:r>
              <a:rPr lang="en-US" dirty="0"/>
              <a:t> a. Normal: 270 to 290 </a:t>
            </a:r>
            <a:r>
              <a:rPr lang="en-US" dirty="0" err="1"/>
              <a:t>mOsm</a:t>
            </a:r>
            <a:r>
              <a:rPr lang="en-US" dirty="0"/>
              <a:t>/kg </a:t>
            </a:r>
          </a:p>
          <a:p>
            <a:pPr marL="101600" indent="0" algn="l">
              <a:buNone/>
            </a:pPr>
            <a:r>
              <a:rPr lang="en-US" dirty="0" err="1"/>
              <a:t>b.Primary</a:t>
            </a:r>
            <a:r>
              <a:rPr lang="en-US" dirty="0"/>
              <a:t> polydipsia: 255 to 280 </a:t>
            </a:r>
            <a:r>
              <a:rPr lang="en-US" dirty="0" err="1"/>
              <a:t>mOsm</a:t>
            </a:r>
            <a:r>
              <a:rPr lang="en-US" dirty="0"/>
              <a:t>/kg </a:t>
            </a:r>
          </a:p>
          <a:p>
            <a:pPr marL="101600" indent="0" algn="l">
              <a:buNone/>
            </a:pPr>
            <a:r>
              <a:rPr lang="en-US" dirty="0" err="1"/>
              <a:t>c.DI</a:t>
            </a:r>
            <a:r>
              <a:rPr lang="en-US" dirty="0"/>
              <a:t>: more than 290 </a:t>
            </a:r>
            <a:r>
              <a:rPr lang="en-US" dirty="0" err="1"/>
              <a:t>mOsm</a:t>
            </a:r>
            <a:r>
              <a:rPr lang="en-US" dirty="0"/>
              <a:t>/kg </a:t>
            </a:r>
          </a:p>
          <a:p>
            <a:pPr marL="101600" indent="0" algn="l">
              <a:buNone/>
            </a:pPr>
            <a:r>
              <a:rPr lang="en-US" dirty="0">
                <a:solidFill>
                  <a:schemeClr val="accent1">
                    <a:lumMod val="50000"/>
                  </a:schemeClr>
                </a:solidFill>
              </a:rPr>
              <a:t>3. A water deprivation test </a:t>
            </a:r>
            <a:r>
              <a:rPr lang="en-US" dirty="0"/>
              <a:t>(dehydration test) </a:t>
            </a:r>
            <a:r>
              <a:rPr lang="en-US" dirty="0">
                <a:solidFill>
                  <a:srgbClr val="FF0000"/>
                </a:solidFill>
              </a:rPr>
              <a:t>is required </a:t>
            </a:r>
            <a:r>
              <a:rPr lang="en-US" dirty="0"/>
              <a:t>to make the diagnosis</a:t>
            </a:r>
            <a:endParaRPr lang="en-US" dirty="0">
              <a:solidFill>
                <a:srgbClr val="FF0000"/>
              </a:solidFill>
            </a:endParaRPr>
          </a:p>
          <a:p>
            <a:pPr marL="101600" indent="0" algn="l">
              <a:buNone/>
            </a:pPr>
            <a:endParaRPr lang="en-US" dirty="0">
              <a:solidFill>
                <a:schemeClr val="tx1">
                  <a:lumMod val="95000"/>
                  <a:lumOff val="5000"/>
                </a:schemeClr>
              </a:solidFill>
            </a:endParaRPr>
          </a:p>
          <a:p>
            <a:pPr marL="101600" indent="0" algn="l">
              <a:buNone/>
            </a:pPr>
            <a:endParaRPr lang="ar-JO" dirty="0"/>
          </a:p>
        </p:txBody>
      </p:sp>
    </p:spTree>
    <p:extLst>
      <p:ext uri="{BB962C8B-B14F-4D97-AF65-F5344CB8AC3E}">
        <p14:creationId xmlns:p14="http://schemas.microsoft.com/office/powerpoint/2010/main" val="3368363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Tree>
    <p:extLst>
      <p:ext uri="{BB962C8B-B14F-4D97-AF65-F5344CB8AC3E}">
        <p14:creationId xmlns:p14="http://schemas.microsoft.com/office/powerpoint/2010/main" val="3368363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pic>
        <p:nvPicPr>
          <p:cNvPr id="3"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36836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04800" y="1600200"/>
            <a:ext cx="7943664" cy="4378800"/>
          </a:xfrm>
        </p:spPr>
        <p:txBody>
          <a:bodyPr/>
          <a:lstStyle/>
          <a:p>
            <a:pPr marL="101600" indent="0" algn="l">
              <a:buNone/>
            </a:pPr>
            <a:r>
              <a:rPr lang="en-US" dirty="0"/>
              <a:t>An inappropriately low urine osmolality in the setting of an elevated serum osmolality and hypernatremia in a patient with polyuria (&gt;50 mL/kg/24 hours in the absence of glycosuria) is </a:t>
            </a:r>
            <a:r>
              <a:rPr lang="en-US" dirty="0">
                <a:solidFill>
                  <a:srgbClr val="FF0000"/>
                </a:solidFill>
              </a:rPr>
              <a:t>diagnostic of DI</a:t>
            </a:r>
          </a:p>
          <a:p>
            <a:pPr marL="101600" indent="0" algn="l">
              <a:buNone/>
            </a:pPr>
            <a:r>
              <a:rPr lang="en-US" dirty="0"/>
              <a:t>Water deprivation test can be performed when the diagnosis is uncertain Serum osmolality &gt;295 </a:t>
            </a:r>
            <a:r>
              <a:rPr lang="en-US" dirty="0" err="1"/>
              <a:t>mOsm</a:t>
            </a:r>
            <a:r>
              <a:rPr lang="en-US" dirty="0"/>
              <a:t>/kg H2O and/or serum sodium &gt;145 </a:t>
            </a:r>
            <a:r>
              <a:rPr lang="en-US" dirty="0" err="1"/>
              <a:t>mEq</a:t>
            </a:r>
            <a:r>
              <a:rPr lang="en-US" dirty="0"/>
              <a:t>/L (145 </a:t>
            </a:r>
            <a:r>
              <a:rPr lang="en-US" dirty="0" err="1"/>
              <a:t>mmol</a:t>
            </a:r>
            <a:r>
              <a:rPr lang="en-US" dirty="0"/>
              <a:t>/L) with inappropriately dilute urine (urine osmolality/plasma osmolality &lt;2) is </a:t>
            </a:r>
            <a:r>
              <a:rPr lang="en-US" dirty="0">
                <a:solidFill>
                  <a:srgbClr val="FF0000"/>
                </a:solidFill>
              </a:rPr>
              <a:t>diagnostic of </a:t>
            </a:r>
            <a:r>
              <a:rPr lang="en-US" dirty="0" smtClean="0">
                <a:solidFill>
                  <a:srgbClr val="FF0000"/>
                </a:solidFill>
              </a:rPr>
              <a:t>DI</a:t>
            </a:r>
            <a:r>
              <a:rPr lang="en-US" dirty="0" smtClean="0"/>
              <a:t>.</a:t>
            </a:r>
            <a:br>
              <a:rPr lang="en-US" dirty="0" smtClean="0"/>
            </a:br>
            <a:r>
              <a:rPr lang="en-US" dirty="0" smtClean="0"/>
              <a:t>Desmopressin </a:t>
            </a:r>
            <a:r>
              <a:rPr lang="en-US" dirty="0"/>
              <a:t>challenge can differentiate Central DI from nephrogenic DI by giving desmopressin 2 µg subcutaneously then follow Urine osmolality over the next 4 hour</a:t>
            </a:r>
          </a:p>
          <a:p>
            <a:pPr marL="101600" indent="0" algn="l">
              <a:buNone/>
            </a:pPr>
            <a:r>
              <a:rPr lang="en-US" dirty="0"/>
              <a:t>Complete Central DI is diagnosed if &gt;50% increase in urine osmolality</a:t>
            </a:r>
          </a:p>
          <a:p>
            <a:pPr marL="101600" indent="0" algn="l">
              <a:buNone/>
            </a:pPr>
            <a:r>
              <a:rPr lang="en-US" dirty="0"/>
              <a:t>Complete Nephrogenic DI if No increase in urine osmolality 	</a:t>
            </a:r>
          </a:p>
          <a:p>
            <a:pPr marL="101600" indent="0" algn="l">
              <a:buNone/>
            </a:pPr>
            <a:endParaRPr lang="ar-JO" dirty="0"/>
          </a:p>
        </p:txBody>
      </p:sp>
    </p:spTree>
    <p:extLst>
      <p:ext uri="{BB962C8B-B14F-4D97-AF65-F5344CB8AC3E}">
        <p14:creationId xmlns:p14="http://schemas.microsoft.com/office/powerpoint/2010/main" val="336836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8640"/>
            <a:ext cx="8229600" cy="650851"/>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a:lstStyle/>
          <a:p>
            <a:r>
              <a:rPr lang="en-US" b="1" dirty="0" smtClean="0">
                <a:solidFill>
                  <a:schemeClr val="bg1"/>
                </a:solidFill>
                <a:effectLst>
                  <a:outerShdw blurRad="38100" dist="38100" dir="2700000" algn="tl">
                    <a:srgbClr val="000000">
                      <a:alpha val="43137"/>
                    </a:srgbClr>
                  </a:outerShdw>
                </a:effectLst>
              </a:rPr>
              <a:t>Treatment</a:t>
            </a:r>
            <a:endParaRPr lang="ar-JO" dirty="0">
              <a:solidFill>
                <a:schemeClr val="bg1"/>
              </a:solidFill>
            </a:endParaRPr>
          </a:p>
        </p:txBody>
      </p:sp>
      <p:sp>
        <p:nvSpPr>
          <p:cNvPr id="4" name="Text Placeholder 3"/>
          <p:cNvSpPr>
            <a:spLocks noGrp="1"/>
          </p:cNvSpPr>
          <p:nvPr>
            <p:ph type="body" idx="1"/>
          </p:nvPr>
        </p:nvSpPr>
        <p:spPr>
          <a:xfrm>
            <a:off x="804800" y="1600200"/>
            <a:ext cx="7727640" cy="4378800"/>
          </a:xfrm>
        </p:spPr>
        <p:txBody>
          <a:bodyPr/>
          <a:lstStyle/>
          <a:p>
            <a:pPr algn="l"/>
            <a:r>
              <a:rPr lang="en-US" u="sng" dirty="0" smtClean="0">
                <a:solidFill>
                  <a:schemeClr val="accent1">
                    <a:lumMod val="50000"/>
                  </a:schemeClr>
                </a:solidFill>
              </a:rPr>
              <a:t>1.Central </a:t>
            </a:r>
            <a:r>
              <a:rPr lang="en-US" u="sng" dirty="0">
                <a:solidFill>
                  <a:schemeClr val="accent1">
                    <a:lumMod val="50000"/>
                  </a:schemeClr>
                </a:solidFill>
              </a:rPr>
              <a:t>DI</a:t>
            </a:r>
          </a:p>
          <a:p>
            <a:pPr algn="l"/>
            <a:r>
              <a:rPr lang="en-US" dirty="0"/>
              <a:t> </a:t>
            </a:r>
            <a:r>
              <a:rPr lang="en-US" dirty="0">
                <a:solidFill>
                  <a:srgbClr val="7030A0"/>
                </a:solidFill>
              </a:rPr>
              <a:t>a. Desmopressin </a:t>
            </a:r>
            <a:r>
              <a:rPr lang="en-US" dirty="0"/>
              <a:t>(DDAVP) is the primary therapy and can be given by nasal spray, orally, or by injection.</a:t>
            </a:r>
          </a:p>
          <a:p>
            <a:pPr algn="l"/>
            <a:r>
              <a:rPr lang="en-US" dirty="0">
                <a:solidFill>
                  <a:srgbClr val="7030A0"/>
                </a:solidFill>
              </a:rPr>
              <a:t>b. Treat the underlying cause</a:t>
            </a:r>
            <a:r>
              <a:rPr lang="en-US" dirty="0"/>
              <a:t>.</a:t>
            </a:r>
          </a:p>
          <a:p>
            <a:pPr algn="l"/>
            <a:r>
              <a:rPr lang="en-US" dirty="0">
                <a:solidFill>
                  <a:schemeClr val="accent1">
                    <a:lumMod val="50000"/>
                  </a:schemeClr>
                </a:solidFill>
              </a:rPr>
              <a:t> </a:t>
            </a:r>
            <a:r>
              <a:rPr lang="en-US" u="sng" dirty="0">
                <a:solidFill>
                  <a:schemeClr val="accent1">
                    <a:lumMod val="50000"/>
                  </a:schemeClr>
                </a:solidFill>
              </a:rPr>
              <a:t>2. Nephrogenic DI</a:t>
            </a:r>
            <a:endParaRPr lang="en-US" u="sng" dirty="0"/>
          </a:p>
          <a:p>
            <a:pPr algn="l"/>
            <a:r>
              <a:rPr lang="en-US" dirty="0">
                <a:solidFill>
                  <a:srgbClr val="7030A0"/>
                </a:solidFill>
              </a:rPr>
              <a:t>a. Thiazide diuretics</a:t>
            </a:r>
            <a:r>
              <a:rPr lang="en-US" dirty="0"/>
              <a:t> lead to sodium depletion in distal convoluted tubules, which causes compensatory sodium and water reabsorption in the proximal tubules. As a result, less water reaches the distal tubules and volume of urine decreases </a:t>
            </a:r>
          </a:p>
          <a:p>
            <a:pPr algn="l"/>
            <a:r>
              <a:rPr lang="en-US" dirty="0" err="1">
                <a:solidFill>
                  <a:srgbClr val="7030A0"/>
                </a:solidFill>
              </a:rPr>
              <a:t>b.Prostaglandin</a:t>
            </a:r>
            <a:r>
              <a:rPr lang="en-US" dirty="0">
                <a:solidFill>
                  <a:srgbClr val="7030A0"/>
                </a:solidFill>
              </a:rPr>
              <a:t> inhibitors such as NSAIDs</a:t>
            </a:r>
            <a:endParaRPr lang="en-US" sz="2800" dirty="0">
              <a:solidFill>
                <a:schemeClr val="tx1">
                  <a:lumMod val="95000"/>
                  <a:lumOff val="5000"/>
                </a:schemeClr>
              </a:solidFill>
            </a:endParaRPr>
          </a:p>
          <a:p>
            <a:pPr algn="l"/>
            <a:endParaRPr lang="ar-JO" dirty="0"/>
          </a:p>
        </p:txBody>
      </p:sp>
    </p:spTree>
    <p:extLst>
      <p:ext uri="{BB962C8B-B14F-4D97-AF65-F5344CB8AC3E}">
        <p14:creationId xmlns:p14="http://schemas.microsoft.com/office/powerpoint/2010/main" val="3368363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8" y="0"/>
            <a:ext cx="9274628" cy="6857999"/>
          </a:xfrm>
          <a:prstGeom prst="rect">
            <a:avLst/>
          </a:prstGeom>
        </p:spPr>
      </p:pic>
    </p:spTree>
    <p:extLst>
      <p:ext uri="{BB962C8B-B14F-4D97-AF65-F5344CB8AC3E}">
        <p14:creationId xmlns:p14="http://schemas.microsoft.com/office/powerpoint/2010/main" val="3640882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8640"/>
            <a:ext cx="8229600" cy="72285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a:lstStyle/>
          <a:p>
            <a:r>
              <a:rPr lang="en-US" b="1" dirty="0" smtClean="0">
                <a:solidFill>
                  <a:schemeClr val="bg1"/>
                </a:solidFill>
              </a:rPr>
              <a:t>References</a:t>
            </a:r>
            <a:endParaRPr lang="ar-JO" dirty="0">
              <a:solidFill>
                <a:schemeClr val="bg1"/>
              </a:solidFill>
            </a:endParaRPr>
          </a:p>
        </p:txBody>
      </p:sp>
      <p:sp>
        <p:nvSpPr>
          <p:cNvPr id="4" name="Text Placeholder 3"/>
          <p:cNvSpPr>
            <a:spLocks noGrp="1"/>
          </p:cNvSpPr>
          <p:nvPr>
            <p:ph type="body" idx="1"/>
          </p:nvPr>
        </p:nvSpPr>
        <p:spPr/>
        <p:txBody>
          <a:bodyPr/>
          <a:lstStyle/>
          <a:p>
            <a:pPr marL="0" indent="0" algn="ctr">
              <a:buNone/>
            </a:pPr>
            <a:r>
              <a:rPr lang="en-US" b="1" dirty="0">
                <a:solidFill>
                  <a:schemeClr val="tx1">
                    <a:lumMod val="95000"/>
                    <a:lumOff val="5000"/>
                  </a:schemeClr>
                </a:solidFill>
              </a:rPr>
              <a:t>-</a:t>
            </a:r>
            <a:r>
              <a:rPr lang="en-US" b="1" dirty="0" err="1">
                <a:solidFill>
                  <a:schemeClr val="tx1">
                    <a:lumMod val="95000"/>
                    <a:lumOff val="5000"/>
                  </a:schemeClr>
                </a:solidFill>
              </a:rPr>
              <a:t>kaplan</a:t>
            </a:r>
            <a:endParaRPr lang="en-US" b="1" dirty="0">
              <a:solidFill>
                <a:schemeClr val="tx1">
                  <a:lumMod val="95000"/>
                  <a:lumOff val="5000"/>
                </a:schemeClr>
              </a:solidFill>
            </a:endParaRPr>
          </a:p>
          <a:p>
            <a:pPr marL="0" indent="0" algn="ctr">
              <a:buNone/>
            </a:pPr>
            <a:endParaRPr lang="en-US" b="1" dirty="0">
              <a:solidFill>
                <a:schemeClr val="tx1">
                  <a:lumMod val="95000"/>
                  <a:lumOff val="5000"/>
                </a:schemeClr>
              </a:solidFill>
            </a:endParaRPr>
          </a:p>
          <a:p>
            <a:pPr marL="0" indent="0" algn="ctr">
              <a:buNone/>
            </a:pPr>
            <a:endParaRPr lang="en-US" sz="1800" b="1" dirty="0">
              <a:solidFill>
                <a:schemeClr val="tx1">
                  <a:lumMod val="95000"/>
                  <a:lumOff val="5000"/>
                </a:schemeClr>
              </a:solidFill>
            </a:endParaRPr>
          </a:p>
          <a:p>
            <a:pPr marL="0" indent="0" algn="ctr">
              <a:buNone/>
            </a:pPr>
            <a:endParaRPr lang="en-US" sz="1800" b="1" dirty="0">
              <a:solidFill>
                <a:schemeClr val="tx1">
                  <a:lumMod val="95000"/>
                  <a:lumOff val="5000"/>
                </a:schemeClr>
              </a:solidFill>
            </a:endParaRPr>
          </a:p>
          <a:p>
            <a:endParaRPr lang="ar-JO" dirty="0"/>
          </a:p>
        </p:txBody>
      </p:sp>
      <p:sp>
        <p:nvSpPr>
          <p:cNvPr id="5" name="Text Placeholder 4"/>
          <p:cNvSpPr>
            <a:spLocks noGrp="1"/>
          </p:cNvSpPr>
          <p:nvPr>
            <p:ph type="body" idx="2"/>
          </p:nvPr>
        </p:nvSpPr>
        <p:spPr/>
        <p:txBody>
          <a:bodyPr/>
          <a:lstStyle/>
          <a:p>
            <a:r>
              <a:rPr lang="en-US" b="1" dirty="0">
                <a:solidFill>
                  <a:schemeClr val="tx1">
                    <a:lumMod val="95000"/>
                    <a:lumOff val="5000"/>
                  </a:schemeClr>
                </a:solidFill>
              </a:rPr>
              <a:t>-Davidson  </a:t>
            </a:r>
          </a:p>
          <a:p>
            <a:endParaRPr lang="ar-JO" dirty="0"/>
          </a:p>
        </p:txBody>
      </p:sp>
    </p:spTree>
    <p:extLst>
      <p:ext uri="{BB962C8B-B14F-4D97-AF65-F5344CB8AC3E}">
        <p14:creationId xmlns:p14="http://schemas.microsoft.com/office/powerpoint/2010/main" val="3640882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088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pic>
        <p:nvPicPr>
          <p:cNvPr id="3" name="عنصر نائب للمحتوى 6" descr="to-find-the-lecture-notes-for-lecture-10-endocrine-system-31-728.jpg"/>
          <p:cNvPicPr>
            <a:picLocks noChangeAspect="1"/>
          </p:cNvPicPr>
          <p:nvPr/>
        </p:nvPicPr>
        <p:blipFill>
          <a:blip r:embed="rId2"/>
          <a:stretch>
            <a:fillRect/>
          </a:stretch>
        </p:blipFill>
        <p:spPr>
          <a:xfrm>
            <a:off x="-1" y="0"/>
            <a:ext cx="9144001" cy="6857999"/>
          </a:xfrm>
          <a:prstGeom prst="rect">
            <a:avLst/>
          </a:prstGeom>
        </p:spPr>
      </p:pic>
    </p:spTree>
    <p:extLst>
      <p:ext uri="{BB962C8B-B14F-4D97-AF65-F5344CB8AC3E}">
        <p14:creationId xmlns:p14="http://schemas.microsoft.com/office/powerpoint/2010/main" val="958851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pic>
        <p:nvPicPr>
          <p:cNvPr id="3" name="Picture 2" descr="My Imag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363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JO"/>
          </a:p>
        </p:txBody>
      </p:sp>
      <p:pic>
        <p:nvPicPr>
          <p:cNvPr id="3" name="Picture 2" descr="nephron fun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36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7992888" cy="79208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a:lstStyle/>
          <a:p>
            <a:r>
              <a:rPr lang="en-US" b="1" dirty="0" smtClean="0">
                <a:solidFill>
                  <a:schemeClr val="bg1"/>
                </a:solidFill>
              </a:rPr>
              <a:t>Definition</a:t>
            </a:r>
            <a:endParaRPr lang="ar-JO" dirty="0">
              <a:solidFill>
                <a:schemeClr val="bg1"/>
              </a:solidFill>
            </a:endParaRPr>
          </a:p>
        </p:txBody>
      </p:sp>
      <p:sp>
        <p:nvSpPr>
          <p:cNvPr id="3" name="TextBox 2"/>
          <p:cNvSpPr txBox="1"/>
          <p:nvPr/>
        </p:nvSpPr>
        <p:spPr>
          <a:xfrm>
            <a:off x="611560" y="1844824"/>
            <a:ext cx="8208912" cy="2308324"/>
          </a:xfrm>
          <a:prstGeom prst="rect">
            <a:avLst/>
          </a:prstGeom>
          <a:noFill/>
        </p:spPr>
        <p:txBody>
          <a:bodyPr wrap="square" rtlCol="1">
            <a:spAutoFit/>
          </a:bodyPr>
          <a:lstStyle/>
          <a:p>
            <a:pPr algn="l"/>
            <a:r>
              <a:rPr lang="en-US" sz="2400" dirty="0" smtClean="0"/>
              <a:t>is an uncommon disorder that causes an imbalance of water in the body. This imbalance leads to intense thirst even after drinking fluids (polydipsia), and excretion of large amounts of diluted urine (polyuria).</a:t>
            </a:r>
          </a:p>
          <a:p>
            <a:pPr algn="l"/>
            <a:endParaRPr lang="en-US" sz="2400" dirty="0" smtClean="0"/>
          </a:p>
          <a:p>
            <a:pPr algn="l"/>
            <a:endParaRPr lang="ar-JO" sz="2400" dirty="0"/>
          </a:p>
        </p:txBody>
      </p:sp>
    </p:spTree>
    <p:extLst>
      <p:ext uri="{BB962C8B-B14F-4D97-AF65-F5344CB8AC3E}">
        <p14:creationId xmlns:p14="http://schemas.microsoft.com/office/powerpoint/2010/main" val="336836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19256" cy="780381"/>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a:lstStyle/>
          <a:p>
            <a:r>
              <a:rPr lang="en-US" dirty="0" smtClean="0">
                <a:solidFill>
                  <a:schemeClr val="bg1"/>
                </a:solidFill>
              </a:rPr>
              <a:t>Types</a:t>
            </a:r>
            <a:endParaRPr lang="ar-JO" dirty="0">
              <a:solidFill>
                <a:schemeClr val="bg1"/>
              </a:solidFill>
            </a:endParaRPr>
          </a:p>
        </p:txBody>
      </p:sp>
      <p:sp>
        <p:nvSpPr>
          <p:cNvPr id="3" name="TextBox 2"/>
          <p:cNvSpPr txBox="1"/>
          <p:nvPr/>
        </p:nvSpPr>
        <p:spPr>
          <a:xfrm>
            <a:off x="544532" y="1412776"/>
            <a:ext cx="8208912" cy="3570208"/>
          </a:xfrm>
          <a:prstGeom prst="rect">
            <a:avLst/>
          </a:prstGeom>
          <a:noFill/>
        </p:spPr>
        <p:txBody>
          <a:bodyPr wrap="square" rtlCol="1">
            <a:spAutoFit/>
          </a:bodyPr>
          <a:lstStyle/>
          <a:p>
            <a:pPr algn="l"/>
            <a:r>
              <a:rPr lang="en-US" sz="3200" dirty="0" smtClean="0">
                <a:solidFill>
                  <a:schemeClr val="accent3"/>
                </a:solidFill>
              </a:rPr>
              <a:t>1)</a:t>
            </a:r>
            <a:r>
              <a:rPr lang="en-US" sz="3200" b="1" u="sng" dirty="0" err="1" smtClean="0">
                <a:solidFill>
                  <a:schemeClr val="accent3"/>
                </a:solidFill>
              </a:rPr>
              <a:t>central:</a:t>
            </a:r>
            <a:r>
              <a:rPr lang="en-US" dirty="0" err="1" smtClean="0"/>
              <a:t>I</a:t>
            </a:r>
            <a:r>
              <a:rPr lang="en-US" dirty="0" smtClean="0"/>
              <a:t> is the most common form—due to low ADH secretion by posterior pituitary or impaired production of ADH in hypothalamus.</a:t>
            </a:r>
          </a:p>
          <a:p>
            <a:pPr algn="l"/>
            <a:r>
              <a:rPr lang="en-US" sz="3200" b="1" u="sng" dirty="0" smtClean="0">
                <a:solidFill>
                  <a:schemeClr val="accent3"/>
                </a:solidFill>
              </a:rPr>
              <a:t>Causes:</a:t>
            </a:r>
          </a:p>
          <a:p>
            <a:pPr algn="l"/>
            <a:r>
              <a:rPr lang="en-US" dirty="0" smtClean="0"/>
              <a:t>Idiopathic—50% of all cases</a:t>
            </a:r>
          </a:p>
          <a:p>
            <a:pPr algn="l"/>
            <a:r>
              <a:rPr lang="en-US" dirty="0" smtClean="0"/>
              <a:t> Trauma—surgery, head trauma </a:t>
            </a:r>
          </a:p>
          <a:p>
            <a:pPr algn="l"/>
            <a:r>
              <a:rPr lang="en-US" dirty="0" err="1" smtClean="0"/>
              <a:t>Tumor:craniopharyngioma</a:t>
            </a:r>
            <a:r>
              <a:rPr lang="en-US" dirty="0" smtClean="0"/>
              <a:t> and pineal tumor in children </a:t>
            </a:r>
          </a:p>
          <a:p>
            <a:pPr algn="l"/>
            <a:r>
              <a:rPr lang="en-US" dirty="0" smtClean="0"/>
              <a:t>Familial hypothalamic DI (autosomal dominant)</a:t>
            </a:r>
          </a:p>
          <a:p>
            <a:pPr algn="l"/>
            <a:r>
              <a:rPr lang="en-US" dirty="0" smtClean="0"/>
              <a:t>Other destructive processes involving the hypothalamus, including , sarcoidosis, tuberculosis, syphilis, Hand–</a:t>
            </a:r>
            <a:r>
              <a:rPr lang="en-US" dirty="0" err="1" smtClean="0"/>
              <a:t>Schüller</a:t>
            </a:r>
            <a:r>
              <a:rPr lang="en-US" dirty="0" smtClean="0"/>
              <a:t>–Christian disease, eosinophilic granuloma, and encephalitis</a:t>
            </a:r>
          </a:p>
          <a:p>
            <a:pPr algn="l"/>
            <a:endParaRPr lang="ar-JO" dirty="0"/>
          </a:p>
        </p:txBody>
      </p:sp>
      <p:pic>
        <p:nvPicPr>
          <p:cNvPr id="4" name="Picture 4" descr="Figure 3: . Anatomy of the pituitary gland and the hypothala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780928"/>
            <a:ext cx="2787102" cy="152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034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15616" y="1844824"/>
            <a:ext cx="7560840" cy="3447098"/>
          </a:xfrm>
          <a:prstGeom prst="rect">
            <a:avLst/>
          </a:prstGeom>
          <a:noFill/>
        </p:spPr>
        <p:txBody>
          <a:bodyPr wrap="square" rtlCol="1">
            <a:spAutoFit/>
          </a:bodyPr>
          <a:lstStyle/>
          <a:p>
            <a:pPr algn="l"/>
            <a:r>
              <a:rPr lang="en-US" sz="2000" b="1" u="sng" dirty="0" smtClean="0">
                <a:solidFill>
                  <a:srgbClr val="FF0000"/>
                </a:solidFill>
              </a:rPr>
              <a:t>2)Nephrogenic DI :</a:t>
            </a:r>
            <a:r>
              <a:rPr lang="en-US" sz="1600" dirty="0" smtClean="0"/>
              <a:t>ADH secretion is normal but tubules cannot respond to ADH.</a:t>
            </a:r>
          </a:p>
          <a:p>
            <a:pPr algn="l"/>
            <a:r>
              <a:rPr lang="en-US" sz="2000" b="1" u="sng" dirty="0" smtClean="0">
                <a:solidFill>
                  <a:srgbClr val="FF0000"/>
                </a:solidFill>
              </a:rPr>
              <a:t>Causes:</a:t>
            </a:r>
          </a:p>
          <a:p>
            <a:pPr algn="l"/>
            <a:r>
              <a:rPr lang="en-US" dirty="0" smtClean="0"/>
              <a:t>the most common cause in adults is </a:t>
            </a:r>
            <a:r>
              <a:rPr lang="en-US" dirty="0" smtClean="0">
                <a:solidFill>
                  <a:schemeClr val="accent1">
                    <a:lumMod val="50000"/>
                  </a:schemeClr>
                </a:solidFill>
              </a:rPr>
              <a:t>chronic lithium </a:t>
            </a:r>
            <a:r>
              <a:rPr lang="en-US" dirty="0" smtClean="0"/>
              <a:t>use.</a:t>
            </a:r>
          </a:p>
          <a:p>
            <a:pPr algn="l"/>
            <a:r>
              <a:rPr lang="en-US" dirty="0" smtClean="0"/>
              <a:t> Other causes include </a:t>
            </a:r>
            <a:r>
              <a:rPr lang="en-US" dirty="0" smtClean="0">
                <a:solidFill>
                  <a:schemeClr val="accent1">
                    <a:lumMod val="50000"/>
                  </a:schemeClr>
                </a:solidFill>
              </a:rPr>
              <a:t>electrolyte abnormalities </a:t>
            </a:r>
            <a:r>
              <a:rPr lang="en-US" dirty="0" smtClean="0"/>
              <a:t>(hypercalcemia more than 11mg\dl ,hypokalemia</a:t>
            </a:r>
          </a:p>
          <a:p>
            <a:pPr algn="l"/>
            <a:r>
              <a:rPr lang="en-US" dirty="0" smtClean="0"/>
              <a:t>less than 3.5 </a:t>
            </a:r>
            <a:r>
              <a:rPr lang="en-US" dirty="0" err="1" smtClean="0"/>
              <a:t>mmol</a:t>
            </a:r>
            <a:r>
              <a:rPr lang="en-US" dirty="0" smtClean="0"/>
              <a:t>/L), pyelonephritis(UTI), and </a:t>
            </a:r>
            <a:r>
              <a:rPr lang="en-US" dirty="0" err="1" smtClean="0"/>
              <a:t>demeclocycline</a:t>
            </a:r>
            <a:r>
              <a:rPr lang="en-US" dirty="0" smtClean="0"/>
              <a:t> use.</a:t>
            </a:r>
          </a:p>
          <a:p>
            <a:pPr algn="l"/>
            <a:r>
              <a:rPr lang="en-US" dirty="0" smtClean="0"/>
              <a:t> It may also be </a:t>
            </a:r>
            <a:r>
              <a:rPr lang="en-US" dirty="0" smtClean="0">
                <a:solidFill>
                  <a:schemeClr val="accent1">
                    <a:lumMod val="50000"/>
                  </a:schemeClr>
                </a:solidFill>
              </a:rPr>
              <a:t>congenital</a:t>
            </a:r>
            <a:r>
              <a:rPr lang="en-US" dirty="0" smtClean="0"/>
              <a:t>—caused by mutations in the ADH receptor gene or the aquaporin-2 gene.(X-linked mutation).</a:t>
            </a:r>
          </a:p>
          <a:p>
            <a:pPr algn="l"/>
            <a:r>
              <a:rPr lang="en-US" dirty="0" smtClean="0">
                <a:solidFill>
                  <a:schemeClr val="accent1">
                    <a:lumMod val="50000"/>
                  </a:schemeClr>
                </a:solidFill>
              </a:rPr>
              <a:t>Acquired: </a:t>
            </a:r>
            <a:r>
              <a:rPr lang="en-US" dirty="0" smtClean="0">
                <a:solidFill>
                  <a:schemeClr val="tx1"/>
                </a:solidFill>
              </a:rPr>
              <a:t>from sickle cell disease, amyloidosis, polycystic kidney disease.</a:t>
            </a:r>
            <a:endParaRPr lang="en-US" dirty="0" smtClean="0">
              <a:solidFill>
                <a:schemeClr val="tx1">
                  <a:lumMod val="95000"/>
                  <a:lumOff val="5000"/>
                </a:schemeClr>
              </a:solidFill>
            </a:endParaRPr>
          </a:p>
          <a:p>
            <a:pPr algn="l"/>
            <a:endParaRPr lang="ar-JO" dirty="0"/>
          </a:p>
        </p:txBody>
      </p:sp>
    </p:spTree>
    <p:extLst>
      <p:ext uri="{BB962C8B-B14F-4D97-AF65-F5344CB8AC3E}">
        <p14:creationId xmlns:p14="http://schemas.microsoft.com/office/powerpoint/2010/main" val="3368363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a:xfrm>
            <a:off x="899592" y="1600200"/>
            <a:ext cx="7439609" cy="4378800"/>
          </a:xfrm>
        </p:spPr>
        <p:txBody>
          <a:bodyPr/>
          <a:lstStyle/>
          <a:p>
            <a:pPr marL="101600" indent="0" algn="l">
              <a:buNone/>
            </a:pPr>
            <a:r>
              <a:rPr lang="en-US" sz="2400" b="1" u="sng" dirty="0">
                <a:solidFill>
                  <a:srgbClr val="FF0000"/>
                </a:solidFill>
              </a:rPr>
              <a:t>3)gestational DI (transient):</a:t>
            </a:r>
            <a:r>
              <a:rPr lang="en-US" sz="2400" dirty="0">
                <a:solidFill>
                  <a:schemeClr val="tx1"/>
                </a:solidFill>
              </a:rPr>
              <a:t> </a:t>
            </a:r>
          </a:p>
          <a:p>
            <a:pPr marL="101600" indent="0" algn="l">
              <a:buNone/>
            </a:pPr>
            <a:r>
              <a:rPr lang="en-US" sz="2400" dirty="0">
                <a:solidFill>
                  <a:schemeClr val="tx1">
                    <a:lumMod val="95000"/>
                    <a:lumOff val="5000"/>
                  </a:schemeClr>
                </a:solidFill>
              </a:rPr>
              <a:t>This type of DI occurs only during pregnancy when an enzyme made by </a:t>
            </a:r>
            <a:r>
              <a:rPr lang="en-US" sz="2400" dirty="0">
                <a:solidFill>
                  <a:schemeClr val="accent1">
                    <a:lumMod val="50000"/>
                  </a:schemeClr>
                </a:solidFill>
              </a:rPr>
              <a:t>the placenta destroys a mother’s ADH</a:t>
            </a:r>
            <a:r>
              <a:rPr lang="en-US" sz="2400" dirty="0">
                <a:solidFill>
                  <a:schemeClr val="tx1">
                    <a:lumMod val="95000"/>
                    <a:lumOff val="5000"/>
                  </a:schemeClr>
                </a:solidFill>
              </a:rPr>
              <a:t>. It may also be caused by an increased level of </a:t>
            </a:r>
            <a:r>
              <a:rPr lang="en-US" sz="2400" dirty="0">
                <a:solidFill>
                  <a:schemeClr val="accent1">
                    <a:lumMod val="50000"/>
                  </a:schemeClr>
                </a:solidFill>
              </a:rPr>
              <a:t>a hormone-like chemical </a:t>
            </a:r>
            <a:r>
              <a:rPr lang="en-US" sz="2400" dirty="0">
                <a:solidFill>
                  <a:schemeClr val="tx1">
                    <a:lumMod val="95000"/>
                    <a:lumOff val="5000"/>
                  </a:schemeClr>
                </a:solidFill>
              </a:rPr>
              <a:t>that makes the kidneys less sensitive to ADH. The condition should resolve after pregnancy.</a:t>
            </a:r>
            <a:endParaRPr lang="en-US" sz="2400" b="1" u="sng" dirty="0">
              <a:solidFill>
                <a:schemeClr val="tx1">
                  <a:lumMod val="95000"/>
                  <a:lumOff val="5000"/>
                </a:schemeClr>
              </a:solidFill>
            </a:endParaRPr>
          </a:p>
          <a:p>
            <a:pPr marL="101600" indent="0" algn="l">
              <a:buNone/>
            </a:pPr>
            <a:endParaRPr lang="ar-JO" sz="2400" dirty="0"/>
          </a:p>
        </p:txBody>
      </p:sp>
    </p:spTree>
    <p:extLst>
      <p:ext uri="{BB962C8B-B14F-4D97-AF65-F5344CB8AC3E}">
        <p14:creationId xmlns:p14="http://schemas.microsoft.com/office/powerpoint/2010/main" val="3368363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9592" y="1484784"/>
            <a:ext cx="7560840" cy="5724644"/>
          </a:xfrm>
          <a:prstGeom prst="rect">
            <a:avLst/>
          </a:prstGeom>
          <a:noFill/>
        </p:spPr>
        <p:txBody>
          <a:bodyPr wrap="square" rtlCol="1">
            <a:spAutoFit/>
          </a:bodyPr>
          <a:lstStyle/>
          <a:p>
            <a:pPr algn="l"/>
            <a:r>
              <a:rPr lang="en-US" dirty="0" smtClean="0">
                <a:solidFill>
                  <a:schemeClr val="tx1"/>
                </a:solidFill>
              </a:rPr>
              <a:t>The predominant manifestations of DI are as follows:</a:t>
            </a:r>
          </a:p>
          <a:p>
            <a:pPr algn="l"/>
            <a:r>
              <a:rPr lang="en-US" u="sng" dirty="0" err="1" smtClean="0">
                <a:solidFill>
                  <a:schemeClr val="tx1">
                    <a:lumMod val="95000"/>
                    <a:lumOff val="5000"/>
                  </a:schemeClr>
                </a:solidFill>
              </a:rPr>
              <a:t>Nocturia</a:t>
            </a:r>
            <a:r>
              <a:rPr lang="en-US" dirty="0" smtClean="0">
                <a:solidFill>
                  <a:schemeClr val="tx1"/>
                </a:solidFill>
              </a:rPr>
              <a:t> :usually is the first symptom</a:t>
            </a:r>
          </a:p>
          <a:p>
            <a:pPr algn="l"/>
            <a:r>
              <a:rPr lang="en-US" u="sng" dirty="0" smtClean="0">
                <a:solidFill>
                  <a:schemeClr val="tx1">
                    <a:lumMod val="95000"/>
                    <a:lumOff val="5000"/>
                  </a:schemeClr>
                </a:solidFill>
              </a:rPr>
              <a:t>Polyuria</a:t>
            </a:r>
            <a:r>
              <a:rPr lang="en-US" dirty="0" smtClean="0">
                <a:solidFill>
                  <a:schemeClr val="tx1"/>
                </a:solidFill>
              </a:rPr>
              <a:t>: The daily urine volume is relatively constant for each patient but is highly variable between patients (</a:t>
            </a:r>
            <a:r>
              <a:rPr lang="en-US" dirty="0" smtClean="0">
                <a:solidFill>
                  <a:schemeClr val="accent1">
                    <a:lumMod val="50000"/>
                  </a:schemeClr>
                </a:solidFill>
              </a:rPr>
              <a:t>3-15 L/d</a:t>
            </a:r>
            <a:r>
              <a:rPr lang="en-US" dirty="0" smtClean="0">
                <a:solidFill>
                  <a:schemeClr val="tx1"/>
                </a:solidFill>
              </a:rPr>
              <a:t>) This is of low specific gravity and osmolality.</a:t>
            </a:r>
          </a:p>
          <a:p>
            <a:pPr algn="l"/>
            <a:r>
              <a:rPr lang="en-US" u="sng" dirty="0" smtClean="0">
                <a:solidFill>
                  <a:schemeClr val="tx1">
                    <a:lumMod val="95000"/>
                    <a:lumOff val="5000"/>
                  </a:schemeClr>
                </a:solidFill>
              </a:rPr>
              <a:t>Polydipsia</a:t>
            </a:r>
          </a:p>
          <a:p>
            <a:pPr algn="l"/>
            <a:r>
              <a:rPr lang="en-US" dirty="0" smtClean="0">
                <a:solidFill>
                  <a:schemeClr val="tx1"/>
                </a:solidFill>
              </a:rPr>
              <a:t>The most common differential diagnosis is </a:t>
            </a:r>
            <a:r>
              <a:rPr lang="en-US" dirty="0" smtClean="0">
                <a:solidFill>
                  <a:schemeClr val="accent1">
                    <a:lumMod val="50000"/>
                  </a:schemeClr>
                </a:solidFill>
              </a:rPr>
              <a:t>primary polydipsia(</a:t>
            </a:r>
            <a:r>
              <a:rPr lang="en-US" dirty="0" smtClean="0"/>
              <a:t>seen in patients with psychiatric disturbances),</a:t>
            </a:r>
            <a:r>
              <a:rPr lang="en-US" dirty="0" smtClean="0">
                <a:solidFill>
                  <a:schemeClr val="tx1"/>
                </a:solidFill>
              </a:rPr>
              <a:t> caused by drinking excessive amounts of fluid in the absence of a defect in vasopressin or thirst control.</a:t>
            </a:r>
          </a:p>
          <a:p>
            <a:pPr algn="l"/>
            <a:r>
              <a:rPr lang="en-US" dirty="0" smtClean="0">
                <a:solidFill>
                  <a:schemeClr val="tx1"/>
                </a:solidFill>
              </a:rPr>
              <a:t>other </a:t>
            </a:r>
            <a:r>
              <a:rPr lang="en-US" dirty="0" smtClean="0">
                <a:solidFill>
                  <a:schemeClr val="accent1">
                    <a:lumMod val="50000"/>
                  </a:schemeClr>
                </a:solidFill>
              </a:rPr>
              <a:t>differential for polydipsia </a:t>
            </a:r>
            <a:r>
              <a:rPr lang="en-US" dirty="0" smtClean="0">
                <a:solidFill>
                  <a:schemeClr val="tx1"/>
                </a:solidFill>
              </a:rPr>
              <a:t>:</a:t>
            </a:r>
            <a:r>
              <a:rPr lang="en-US" dirty="0" smtClean="0">
                <a:solidFill>
                  <a:schemeClr val="tx1">
                    <a:lumMod val="95000"/>
                    <a:lumOff val="5000"/>
                  </a:schemeClr>
                </a:solidFill>
              </a:rPr>
              <a:t>DM(proteinuria) ,intrinsic renal disease(</a:t>
            </a:r>
            <a:r>
              <a:rPr lang="en-US" dirty="0" err="1" smtClean="0">
                <a:solidFill>
                  <a:schemeClr val="tx1">
                    <a:lumMod val="95000"/>
                    <a:lumOff val="5000"/>
                  </a:schemeClr>
                </a:solidFill>
              </a:rPr>
              <a:t>hematouria</a:t>
            </a:r>
            <a:r>
              <a:rPr lang="en-US" dirty="0" smtClean="0">
                <a:solidFill>
                  <a:schemeClr val="tx1">
                    <a:lumMod val="95000"/>
                    <a:lumOff val="5000"/>
                  </a:schemeClr>
                </a:solidFill>
              </a:rPr>
              <a:t>), diuretics use.</a:t>
            </a:r>
            <a:endParaRPr lang="en-US" dirty="0" smtClean="0"/>
          </a:p>
          <a:p>
            <a:pPr algn="l"/>
            <a:r>
              <a:rPr lang="en-US" sz="2400" u="sng" dirty="0" smtClean="0"/>
              <a:t>hypernatremia</a:t>
            </a:r>
          </a:p>
          <a:p>
            <a:pPr algn="l"/>
            <a:r>
              <a:rPr lang="en-US" sz="2400" u="sng" dirty="0" smtClean="0"/>
              <a:t>high serum osmolality</a:t>
            </a:r>
            <a:r>
              <a:rPr lang="en-US" sz="1600" u="sng" dirty="0" smtClean="0"/>
              <a:t> </a:t>
            </a:r>
            <a:r>
              <a:rPr lang="en-US" sz="2400" dirty="0" smtClean="0"/>
              <a:t>(concentrated serum</a:t>
            </a:r>
            <a:r>
              <a:rPr lang="en-US" sz="1600" dirty="0" smtClean="0"/>
              <a:t>)</a:t>
            </a:r>
          </a:p>
          <a:p>
            <a:pPr algn="l"/>
            <a:r>
              <a:rPr lang="en-US" sz="2400" u="sng" dirty="0" smtClean="0"/>
              <a:t>Low urine osmolality</a:t>
            </a:r>
            <a:r>
              <a:rPr lang="en-US" sz="2400" dirty="0" smtClean="0"/>
              <a:t> (dilute urine because ADH is not concentrating it to try to store </a:t>
            </a:r>
            <a:r>
              <a:rPr lang="en-US" sz="1600" dirty="0" smtClean="0"/>
              <a:t>it)</a:t>
            </a:r>
          </a:p>
          <a:p>
            <a:pPr algn="l"/>
            <a:endParaRPr lang="en-US" dirty="0" smtClean="0">
              <a:solidFill>
                <a:schemeClr val="tx1">
                  <a:lumMod val="95000"/>
                  <a:lumOff val="5000"/>
                </a:schemeClr>
              </a:solidFill>
            </a:endParaRPr>
          </a:p>
          <a:p>
            <a:pPr algn="l"/>
            <a:endParaRPr lang="en-US" b="1" u="sng" dirty="0" smtClean="0">
              <a:solidFill>
                <a:srgbClr val="FF0000"/>
              </a:solidFill>
            </a:endParaRPr>
          </a:p>
          <a:p>
            <a:pPr algn="l"/>
            <a:endParaRPr lang="ar-JO" dirty="0"/>
          </a:p>
        </p:txBody>
      </p:sp>
      <p:sp>
        <p:nvSpPr>
          <p:cNvPr id="7" name="TextBox 6"/>
          <p:cNvSpPr txBox="1"/>
          <p:nvPr/>
        </p:nvSpPr>
        <p:spPr>
          <a:xfrm>
            <a:off x="1140906" y="276613"/>
            <a:ext cx="6815470"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wrap="square" rtlCol="1">
            <a:spAutoFit/>
          </a:bodyPr>
          <a:lstStyle/>
          <a:p>
            <a:pPr algn="ctr"/>
            <a:r>
              <a:rPr lang="en-GB" sz="2400" dirty="0" smtClean="0">
                <a:solidFill>
                  <a:schemeClr val="bg1"/>
                </a:solidFill>
              </a:rPr>
              <a:t>Clinically</a:t>
            </a:r>
            <a:endParaRPr lang="ar-JO" sz="2400" dirty="0">
              <a:solidFill>
                <a:schemeClr val="bg1"/>
              </a:solidFill>
            </a:endParaRPr>
          </a:p>
        </p:txBody>
      </p:sp>
    </p:spTree>
    <p:extLst>
      <p:ext uri="{BB962C8B-B14F-4D97-AF65-F5344CB8AC3E}">
        <p14:creationId xmlns:p14="http://schemas.microsoft.com/office/powerpoint/2010/main" val="3368363192"/>
      </p:ext>
    </p:extLst>
  </p:cSld>
  <p:clrMapOvr>
    <a:masterClrMapping/>
  </p:clrMapOvr>
</p:sld>
</file>

<file path=ppt/theme/theme1.xml><?xml version="1.0" encoding="utf-8"?>
<a:theme xmlns:a="http://schemas.openxmlformats.org/drawingml/2006/main" name="Timon template">
  <a:themeElements>
    <a:clrScheme name="Custom 347">
      <a:dk1>
        <a:srgbClr val="2C343B"/>
      </a:dk1>
      <a:lt1>
        <a:srgbClr val="FFFFFF"/>
      </a:lt1>
      <a:dk2>
        <a:srgbClr val="859CB1"/>
      </a:dk2>
      <a:lt2>
        <a:srgbClr val="F0F3F5"/>
      </a:lt2>
      <a:accent1>
        <a:srgbClr val="0198AD"/>
      </a:accent1>
      <a:accent2>
        <a:srgbClr val="BDE4EA"/>
      </a:accent2>
      <a:accent3>
        <a:srgbClr val="FE344D"/>
      </a:accent3>
      <a:accent4>
        <a:srgbClr val="FE7F8F"/>
      </a:accent4>
      <a:accent5>
        <a:srgbClr val="F5A500"/>
      </a:accent5>
      <a:accent6>
        <a:srgbClr val="2C343B"/>
      </a:accent6>
      <a:hlink>
        <a:srgbClr val="2C343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Timon · SlidesCarnival</Template>
  <TotalTime>31</TotalTime>
  <Words>607</Words>
  <Application>Microsoft Office PowerPoint</Application>
  <PresentationFormat>On-screen Show (4:3)</PresentationFormat>
  <Paragraphs>58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Timon template</vt:lpstr>
      <vt:lpstr>PowerPoint Presentation</vt:lpstr>
      <vt:lpstr>PowerPoint Presentation</vt:lpstr>
      <vt:lpstr>PowerPoint Presentation</vt:lpstr>
      <vt:lpstr>PowerPoint Presentation</vt:lpstr>
      <vt:lpstr>Definition</vt:lpstr>
      <vt:lpstr>Types</vt:lpstr>
      <vt:lpstr>PowerPoint Presentation</vt:lpstr>
      <vt:lpstr>PowerPoint Presentation</vt:lpstr>
      <vt:lpstr>PowerPoint Presentation</vt:lpstr>
      <vt:lpstr>Diagnosis</vt:lpstr>
      <vt:lpstr>PowerPoint Presentation</vt:lpstr>
      <vt:lpstr>PowerPoint Presentation</vt:lpstr>
      <vt:lpstr>PowerPoint Presentation</vt:lpstr>
      <vt:lpstr>Treatment</vt:lpstr>
      <vt:lpstr>PowerPoint Presentation</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cp:revision>
  <dcterms:created xsi:type="dcterms:W3CDTF">2022-03-02T00:27:18Z</dcterms:created>
  <dcterms:modified xsi:type="dcterms:W3CDTF">2022-03-02T00:59:05Z</dcterms:modified>
</cp:coreProperties>
</file>