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5" r:id="rId12"/>
    <p:sldId id="266" r:id="rId13"/>
    <p:sldId id="274" r:id="rId14"/>
    <p:sldId id="267" r:id="rId15"/>
    <p:sldId id="276" r:id="rId16"/>
    <p:sldId id="271" r:id="rId17"/>
    <p:sldId id="268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9EF10-098C-4BB6-B995-E7323FCCD8B0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354F9-0A3C-441C-8FEE-7096129C85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21DDA-FA87-4148-A66A-36FC285B2A1A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47EC1-31C4-4F5F-BB37-B13C8F356D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54227-0E5D-4958-A622-65564C44BF70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D9114-BDFF-4D55-9682-25226F4001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1109B-3D70-4429-B555-1517A640CAE8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264EB-7D2F-4804-89C7-2311221426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C4D54-F7C9-4172-9F8D-16F717FE4C3A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6DF7E-123E-4FCB-86DE-5309057A99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0E3BD-225E-4C25-89C1-0EE2F39785A6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54E91-3FF9-4B4B-B244-154E4748F0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21759-7E42-4ECA-B310-2A8FAE6C1CE0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00F98-057E-4EC5-AAC9-75F708F37F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38740-2D3B-400C-AF67-97F6B5364181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6BD76-719F-47E6-9F0A-C11434C0E6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1FAC1-14AE-4DB7-9D79-A321E85606AA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B7692-78DC-44E5-9E21-B5588D26FD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56C00-211A-482A-BB4E-EC8535E7FDEC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48DB4-8832-4010-A3DA-6254218228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927B7-A9F2-4B56-829A-3D5D6A59EE69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050F-A85C-4A39-8A40-ED679A8ED8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56B1D2-B8F7-49C5-98AE-E3B867945078}" type="datetimeFigureOut">
              <a:rPr lang="en-US"/>
              <a:pPr>
                <a:defRPr/>
              </a:pPr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E60D844-7864-435E-AC5B-E5ED7FA11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smtClean="0"/>
              <a:t>Lung Cancer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Metastasis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Direct extension.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Lymphatic metastasis.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Hematogenous spread.</a:t>
            </a:r>
          </a:p>
          <a:p>
            <a:pPr marL="514350" indent="-514350">
              <a:buFont typeface="Arial" charset="0"/>
              <a:buNone/>
            </a:pPr>
            <a:r>
              <a:rPr lang="en-US" smtClean="0"/>
              <a:t>       - brain, liver, lungs, bone, adrenal glands, kidney, pancreas, skin, subcutaneous tissue.</a:t>
            </a:r>
          </a:p>
          <a:p>
            <a:pPr marL="514350" indent="-514350">
              <a:buFont typeface="Arial" charset="0"/>
              <a:buNone/>
            </a:pPr>
            <a:r>
              <a:rPr lang="en-US" smtClean="0"/>
              <a:t>       - bone : ribs, spine, femur, humerus, pelvis.</a:t>
            </a:r>
          </a:p>
          <a:p>
            <a:pPr marL="514350" indent="-514350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2291" name="Content Placeholder 3" descr="5 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37048" t="15154" r="23589" b="56226"/>
          <a:stretch>
            <a:fillRect/>
          </a:stretch>
        </p:blipFill>
        <p:spPr>
          <a:xfrm>
            <a:off x="0" y="0"/>
            <a:ext cx="88392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CXR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Sputum cytology   +</a:t>
            </a:r>
            <a:r>
              <a:rPr lang="en-US" dirty="0" err="1" smtClean="0"/>
              <a:t>ve</a:t>
            </a:r>
            <a:r>
              <a:rPr lang="en-US" dirty="0" smtClean="0"/>
              <a:t>   45-90%.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Bronchial brushing &amp; wash cytology.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Pulmonary angiography- CT.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Chest CT scan.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MRI.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Ultrasound.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- liver , adrenals , abdomen.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- </a:t>
            </a:r>
            <a:r>
              <a:rPr lang="en-US" dirty="0" smtClean="0"/>
              <a:t>EUC (</a:t>
            </a:r>
            <a:r>
              <a:rPr lang="en-US" dirty="0" err="1" smtClean="0"/>
              <a:t>electolyte</a:t>
            </a:r>
            <a:r>
              <a:rPr lang="en-US" dirty="0" smtClean="0"/>
              <a:t> , urea, </a:t>
            </a:r>
            <a:r>
              <a:rPr lang="en-US" dirty="0" err="1" smtClean="0"/>
              <a:t>cereatine</a:t>
            </a:r>
            <a:r>
              <a:rPr lang="en-US" dirty="0" smtClean="0"/>
              <a:t>) OR EUS (endoscopic US)  .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- </a:t>
            </a:r>
            <a:r>
              <a:rPr lang="en-US" dirty="0" smtClean="0"/>
              <a:t>EBUS (</a:t>
            </a:r>
            <a:r>
              <a:rPr lang="en-US" dirty="0" err="1" smtClean="0"/>
              <a:t>endobronchial</a:t>
            </a:r>
            <a:r>
              <a:rPr lang="en-US" dirty="0" smtClean="0"/>
              <a:t> US).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PET scan.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4339" name="Content Placeholder 3" descr="3 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40738" t="40407" r="29161" b="37706"/>
          <a:stretch>
            <a:fillRect/>
          </a:stretch>
        </p:blipFill>
        <p:spPr>
          <a:xfrm>
            <a:off x="-381000" y="-228600"/>
            <a:ext cx="9525000" cy="7086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Diagnosis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Invasive Diagnostic Procedures.</a:t>
            </a:r>
          </a:p>
          <a:p>
            <a:pPr>
              <a:buFont typeface="Arial" charset="0"/>
              <a:buNone/>
            </a:pPr>
            <a:r>
              <a:rPr lang="en-US" dirty="0" smtClean="0"/>
              <a:t>   - Bronchoscopy - EBUS.</a:t>
            </a:r>
          </a:p>
          <a:p>
            <a:pPr>
              <a:buFont typeface="Arial" charset="0"/>
              <a:buNone/>
            </a:pPr>
            <a:r>
              <a:rPr lang="en-US" dirty="0" smtClean="0"/>
              <a:t>   - Percutaneous transthoracic needle aspiration.</a:t>
            </a:r>
          </a:p>
          <a:p>
            <a:pPr>
              <a:buFont typeface="Arial" charset="0"/>
              <a:buNone/>
            </a:pPr>
            <a:r>
              <a:rPr lang="en-US" dirty="0" smtClean="0"/>
              <a:t>   - VAT</a:t>
            </a:r>
            <a:r>
              <a:rPr lang="en-US" dirty="0" smtClean="0"/>
              <a:t>.(video assisted </a:t>
            </a:r>
            <a:r>
              <a:rPr lang="en-US" dirty="0" err="1" smtClean="0"/>
              <a:t>thoracoscopy</a:t>
            </a:r>
            <a:r>
              <a:rPr lang="en-US" dirty="0" smtClean="0"/>
              <a:t>) </a:t>
            </a: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>   - Supraclavicular lymph node biopsy.</a:t>
            </a:r>
          </a:p>
          <a:p>
            <a:pPr>
              <a:buFont typeface="Arial" charset="0"/>
              <a:buNone/>
            </a:pPr>
            <a:r>
              <a:rPr lang="en-US" dirty="0" smtClean="0"/>
              <a:t>   - </a:t>
            </a:r>
            <a:r>
              <a:rPr lang="en-US" dirty="0" err="1" smtClean="0"/>
              <a:t>mediastinoscopy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3" descr="1 001.jpg"/>
          <p:cNvPicPr>
            <a:picLocks noChangeAspect="1"/>
          </p:cNvPicPr>
          <p:nvPr/>
        </p:nvPicPr>
        <p:blipFill>
          <a:blip r:embed="rId2" cstate="print"/>
          <a:srcRect l="6706" t="48316" r="12253" b="4542"/>
          <a:stretch>
            <a:fillRect/>
          </a:stretch>
        </p:blipFill>
        <p:spPr bwMode="auto">
          <a:xfrm rot="5400000">
            <a:off x="984297" y="-328849"/>
            <a:ext cx="6677498" cy="739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TNM   Staging </a:t>
            </a:r>
          </a:p>
        </p:txBody>
      </p:sp>
      <p:pic>
        <p:nvPicPr>
          <p:cNvPr id="18435" name="Content Placeholder 3" descr="2 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23976" t="60609" r="45103" b="9085"/>
          <a:stretch>
            <a:fillRect/>
          </a:stretch>
        </p:blipFill>
        <p:spPr>
          <a:xfrm rot="21436355">
            <a:off x="1366838" y="1589088"/>
            <a:ext cx="6557962" cy="4673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Surgery.</a:t>
            </a:r>
          </a:p>
          <a:p>
            <a:r>
              <a:rPr lang="en-US" dirty="0" smtClean="0"/>
              <a:t>Chemotherapy.</a:t>
            </a:r>
          </a:p>
          <a:p>
            <a:r>
              <a:rPr lang="en-US" dirty="0" smtClean="0"/>
              <a:t>Radiotherapy.</a:t>
            </a:r>
          </a:p>
          <a:p>
            <a:pPr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Epidemiology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Most common cause of death from cancer in both M &amp; F.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 : F = 2:1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Environmental factors: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1.Cigarette smoking.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2.Urban air pollution.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3.Industrial exposure.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4.Family component.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Benign</a:t>
            </a:r>
          </a:p>
          <a:p>
            <a:r>
              <a:rPr lang="en-US" dirty="0" smtClean="0"/>
              <a:t>Malignant </a:t>
            </a:r>
          </a:p>
          <a:p>
            <a:pPr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Malignant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 rtlCol="0">
            <a:normAutofit lnSpcReduction="10000"/>
          </a:bodyPr>
          <a:lstStyle/>
          <a:p>
            <a:pPr marL="571500" indent="-571500" fontAlgn="auto">
              <a:spcAft>
                <a:spcPts val="0"/>
              </a:spcAft>
              <a:buFont typeface="Arial" pitchFamily="34" charset="0"/>
              <a:buAutoNum type="romanUcPeriod"/>
              <a:defRPr/>
            </a:pPr>
            <a:r>
              <a:rPr lang="en-US" dirty="0" smtClean="0"/>
              <a:t>Non-small cell lung cancer (N.S.C.L).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1. </a:t>
            </a:r>
            <a:r>
              <a:rPr lang="en-US" dirty="0" err="1" smtClean="0"/>
              <a:t>Squamous</a:t>
            </a:r>
            <a:r>
              <a:rPr lang="en-US" dirty="0" smtClean="0"/>
              <a:t> cell carcinoma 35%.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2. </a:t>
            </a:r>
            <a:r>
              <a:rPr lang="en-US" dirty="0" err="1" smtClean="0"/>
              <a:t>Adenocarcinoma</a:t>
            </a:r>
            <a:r>
              <a:rPr lang="en-US" dirty="0" smtClean="0"/>
              <a:t> 30-50%.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 a. </a:t>
            </a:r>
            <a:r>
              <a:rPr lang="en-US" dirty="0" err="1" smtClean="0"/>
              <a:t>Bronchioalveolar</a:t>
            </a:r>
            <a:r>
              <a:rPr lang="en-US" dirty="0" smtClean="0"/>
              <a:t> CA.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 b. </a:t>
            </a:r>
            <a:r>
              <a:rPr lang="en-US" dirty="0" err="1" smtClean="0"/>
              <a:t>Acinar</a:t>
            </a:r>
            <a:r>
              <a:rPr lang="en-US" dirty="0" smtClean="0"/>
              <a:t> </a:t>
            </a:r>
            <a:r>
              <a:rPr lang="en-US" dirty="0" err="1" smtClean="0"/>
              <a:t>adenocarcinoma</a:t>
            </a:r>
            <a:r>
              <a:rPr lang="en-US" dirty="0" smtClean="0"/>
              <a:t>.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 c. Papillary </a:t>
            </a:r>
            <a:r>
              <a:rPr lang="en-US" dirty="0" err="1" smtClean="0"/>
              <a:t>adenocarcinoma</a:t>
            </a:r>
            <a:r>
              <a:rPr lang="en-US" dirty="0" smtClean="0"/>
              <a:t>.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 d. Solid carcinoma with mucus formation.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3. Undifferentiated large cell carcinoma 2%.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4. </a:t>
            </a:r>
            <a:r>
              <a:rPr lang="en-US" dirty="0" err="1" smtClean="0"/>
              <a:t>Adenosquamous</a:t>
            </a:r>
            <a:r>
              <a:rPr lang="en-US" dirty="0" smtClean="0"/>
              <a:t> carcinoma 1%.</a:t>
            </a:r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marL="571500" indent="-571500" fontAlgn="auto">
              <a:spcAft>
                <a:spcPts val="0"/>
              </a:spcAft>
              <a:buFont typeface="Arial" pitchFamily="34" charset="0"/>
              <a:buAutoNum type="romanUcPeriod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Malignant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II. Small cell lung carcinoma (S.C.L.C) 15-35%.</a:t>
            </a:r>
          </a:p>
          <a:p>
            <a:r>
              <a:rPr lang="en-US" smtClean="0"/>
              <a:t>Highly malignant.</a:t>
            </a:r>
          </a:p>
          <a:p>
            <a:r>
              <a:rPr lang="en-US" smtClean="0"/>
              <a:t>Production of peptides.   </a:t>
            </a:r>
          </a:p>
          <a:p>
            <a:pPr>
              <a:buFont typeface="Arial" charset="0"/>
              <a:buNone/>
            </a:pPr>
            <a:r>
              <a:rPr lang="en-US" smtClean="0"/>
              <a:t>    1. Dopa decarboxylase.</a:t>
            </a:r>
          </a:p>
          <a:p>
            <a:pPr>
              <a:buFont typeface="Arial" charset="0"/>
              <a:buNone/>
            </a:pPr>
            <a:r>
              <a:rPr lang="en-US" smtClean="0"/>
              <a:t>    2. Adenocorticotropic hormone ACTH.</a:t>
            </a:r>
          </a:p>
          <a:p>
            <a:pPr>
              <a:buFont typeface="Arial" charset="0"/>
              <a:buNone/>
            </a:pPr>
            <a:r>
              <a:rPr lang="en-US" smtClean="0"/>
              <a:t>    3. Gastrin releasing peptide.</a:t>
            </a:r>
          </a:p>
          <a:p>
            <a:pPr>
              <a:buFont typeface="Arial" charset="0"/>
              <a:buNone/>
            </a:pPr>
            <a:r>
              <a:rPr lang="en-US" smtClean="0"/>
              <a:t>    4. Creatinine kinase.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Clinical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Asymptmatic</a:t>
            </a:r>
            <a:r>
              <a:rPr lang="en-US" dirty="0" smtClean="0"/>
              <a:t>   5%.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I. Bronchopulmonary symptoms: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-  cough 75%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- </a:t>
            </a:r>
            <a:r>
              <a:rPr lang="en-US" dirty="0" err="1" smtClean="0"/>
              <a:t>hemoptysis</a:t>
            </a:r>
            <a:r>
              <a:rPr lang="en-US" dirty="0" smtClean="0"/>
              <a:t> 57%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- chest pain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- </a:t>
            </a:r>
            <a:r>
              <a:rPr lang="en-US" dirty="0" err="1" smtClean="0"/>
              <a:t>dyspnea</a:t>
            </a:r>
            <a:r>
              <a:rPr lang="en-US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- </a:t>
            </a:r>
            <a:r>
              <a:rPr lang="en-US" dirty="0" err="1" smtClean="0"/>
              <a:t>fibrile</a:t>
            </a:r>
            <a:r>
              <a:rPr lang="en-US" dirty="0" smtClean="0"/>
              <a:t> respiratory symptoms.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    - fever , wheezing , </a:t>
            </a:r>
            <a:r>
              <a:rPr lang="en-US" dirty="0" err="1" smtClean="0"/>
              <a:t>stridor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Clinical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II. Extrapulmonary </a:t>
            </a:r>
            <a:r>
              <a:rPr lang="en-US" dirty="0" err="1" smtClean="0"/>
              <a:t>intrathoracic</a:t>
            </a:r>
            <a:r>
              <a:rPr lang="en-US" dirty="0" smtClean="0"/>
              <a:t> symptoms 15%.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- hoarseness of voice.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- superior vena cava syndrome.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- sever chest pain.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- pain in the upper extremity.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- Horner’s syndrome.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- </a:t>
            </a:r>
            <a:r>
              <a:rPr lang="en-US" dirty="0" err="1" smtClean="0"/>
              <a:t>dysphagia</a:t>
            </a:r>
            <a:r>
              <a:rPr lang="en-US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- pleural effusion.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- </a:t>
            </a:r>
            <a:r>
              <a:rPr lang="en-US" dirty="0" err="1" smtClean="0"/>
              <a:t>phrenic</a:t>
            </a:r>
            <a:r>
              <a:rPr lang="en-US" dirty="0" smtClean="0"/>
              <a:t> nerve paralysis.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Clinical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III. </a:t>
            </a:r>
            <a:r>
              <a:rPr lang="en-US" dirty="0" err="1" smtClean="0"/>
              <a:t>Extrathoracic</a:t>
            </a:r>
            <a:r>
              <a:rPr lang="en-US" dirty="0" smtClean="0"/>
              <a:t>  </a:t>
            </a:r>
            <a:r>
              <a:rPr lang="en-US" dirty="0" err="1" smtClean="0"/>
              <a:t>nonmetastatic</a:t>
            </a:r>
            <a:r>
              <a:rPr lang="en-US" dirty="0" smtClean="0"/>
              <a:t>  symptoms 2%.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Paraneoplastic</a:t>
            </a:r>
            <a:r>
              <a:rPr lang="en-US" dirty="0" smtClean="0"/>
              <a:t> manifestations.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Metabolic manifestations.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Cushing’s syndrome.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ACTH production.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Excessive Anti-diuretic hormone production.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Hypercalcemia</a:t>
            </a: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Hypertrophic pulmonary </a:t>
            </a:r>
            <a:r>
              <a:rPr lang="en-US" dirty="0" err="1" smtClean="0"/>
              <a:t>osteoarthropathy</a:t>
            </a:r>
            <a:r>
              <a:rPr lang="en-US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Clubbing of fingers.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Thrombophlebitis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Clinical Presentation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IV. Extrathoracic metastatic symptoms.</a:t>
            </a:r>
          </a:p>
          <a:p>
            <a:r>
              <a:rPr lang="en-US" smtClean="0"/>
              <a:t>Neurologic symptoms.</a:t>
            </a:r>
          </a:p>
          <a:p>
            <a:r>
              <a:rPr lang="en-US" smtClean="0"/>
              <a:t>Bone pain, pathological fracture.</a:t>
            </a:r>
          </a:p>
          <a:p>
            <a:r>
              <a:rPr lang="en-US" smtClean="0"/>
              <a:t>Jaundice, ascites, abdominal mass.</a:t>
            </a:r>
          </a:p>
          <a:p>
            <a:r>
              <a:rPr lang="en-US" smtClean="0"/>
              <a:t>Non-specific symptoms.</a:t>
            </a:r>
          </a:p>
          <a:p>
            <a:pPr>
              <a:buFont typeface="Arial" charset="0"/>
              <a:buNone/>
            </a:pPr>
            <a:r>
              <a:rPr lang="en-US" smtClean="0"/>
              <a:t>   - Wt loss , weakness , anorexia , malaise.</a:t>
            </a:r>
          </a:p>
          <a:p>
            <a:pPr>
              <a:buFont typeface="Arial" charset="0"/>
              <a:buNone/>
            </a:pP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477</Words>
  <Application>Microsoft Office PowerPoint</Application>
  <PresentationFormat>On-screen Show (4:3)</PresentationFormat>
  <Paragraphs>99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Lung Cancer</vt:lpstr>
      <vt:lpstr>Epidemiology </vt:lpstr>
      <vt:lpstr>Types </vt:lpstr>
      <vt:lpstr>Malignant </vt:lpstr>
      <vt:lpstr>Malignant</vt:lpstr>
      <vt:lpstr>Clinical Presentation</vt:lpstr>
      <vt:lpstr>Clinical Presentation</vt:lpstr>
      <vt:lpstr>Clinical Presentation</vt:lpstr>
      <vt:lpstr>Clinical Presentation</vt:lpstr>
      <vt:lpstr>Metastasis </vt:lpstr>
      <vt:lpstr>PowerPoint Presentation</vt:lpstr>
      <vt:lpstr>Diagnosis </vt:lpstr>
      <vt:lpstr>PowerPoint Presentation</vt:lpstr>
      <vt:lpstr>Diagnosis</vt:lpstr>
      <vt:lpstr>PowerPoint Presentation</vt:lpstr>
      <vt:lpstr> TNM   Staging </vt:lpstr>
      <vt:lpstr>Treatment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Lung Cancer</dc:title>
  <dc:creator>user</dc:creator>
  <cp:lastModifiedBy>lenovo e550</cp:lastModifiedBy>
  <cp:revision>17</cp:revision>
  <dcterms:created xsi:type="dcterms:W3CDTF">2011-10-10T18:42:24Z</dcterms:created>
  <dcterms:modified xsi:type="dcterms:W3CDTF">2018-12-04T13:28:09Z</dcterms:modified>
</cp:coreProperties>
</file>