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7"/>
  </p:notesMasterIdLst>
  <p:sldIdLst>
    <p:sldId id="258" r:id="rId4"/>
    <p:sldId id="259" r:id="rId5"/>
    <p:sldId id="260" r:id="rId6"/>
    <p:sldId id="261" r:id="rId7"/>
    <p:sldId id="262" r:id="rId8"/>
    <p:sldId id="322" r:id="rId9"/>
    <p:sldId id="321" r:id="rId10"/>
    <p:sldId id="267" r:id="rId11"/>
    <p:sldId id="269" r:id="rId12"/>
    <p:sldId id="270" r:id="rId13"/>
    <p:sldId id="323" r:id="rId14"/>
    <p:sldId id="272" r:id="rId15"/>
    <p:sldId id="273" r:id="rId16"/>
    <p:sldId id="283" r:id="rId17"/>
    <p:sldId id="284" r:id="rId18"/>
    <p:sldId id="286" r:id="rId19"/>
    <p:sldId id="287" r:id="rId20"/>
    <p:sldId id="289" r:id="rId21"/>
    <p:sldId id="291" r:id="rId22"/>
    <p:sldId id="288" r:id="rId23"/>
    <p:sldId id="290" r:id="rId24"/>
    <p:sldId id="292" r:id="rId25"/>
    <p:sldId id="324" r:id="rId26"/>
    <p:sldId id="325" r:id="rId27"/>
    <p:sldId id="256" r:id="rId28"/>
    <p:sldId id="257" r:id="rId29"/>
    <p:sldId id="326" r:id="rId30"/>
    <p:sldId id="263" r:id="rId31"/>
    <p:sldId id="264" r:id="rId32"/>
    <p:sldId id="266" r:id="rId33"/>
    <p:sldId id="271" r:id="rId34"/>
    <p:sldId id="265" r:id="rId35"/>
    <p:sldId id="327" r:id="rId36"/>
    <p:sldId id="328" r:id="rId37"/>
    <p:sldId id="268" r:id="rId38"/>
    <p:sldId id="329" r:id="rId39"/>
    <p:sldId id="330" r:id="rId40"/>
    <p:sldId id="331" r:id="rId41"/>
    <p:sldId id="332" r:id="rId42"/>
    <p:sldId id="333" r:id="rId43"/>
    <p:sldId id="274" r:id="rId44"/>
    <p:sldId id="275" r:id="rId45"/>
    <p:sldId id="276" r:id="rId46"/>
    <p:sldId id="277" r:id="rId47"/>
    <p:sldId id="334" r:id="rId48"/>
    <p:sldId id="335" r:id="rId49"/>
    <p:sldId id="278" r:id="rId50"/>
    <p:sldId id="336" r:id="rId51"/>
    <p:sldId id="337" r:id="rId52"/>
    <p:sldId id="338" r:id="rId53"/>
    <p:sldId id="339" r:id="rId54"/>
    <p:sldId id="340" r:id="rId55"/>
    <p:sldId id="341" r:id="rId56"/>
    <p:sldId id="342" r:id="rId57"/>
    <p:sldId id="343" r:id="rId58"/>
    <p:sldId id="344" r:id="rId59"/>
    <p:sldId id="345" r:id="rId60"/>
    <p:sldId id="297" r:id="rId61"/>
    <p:sldId id="298" r:id="rId62"/>
    <p:sldId id="346" r:id="rId63"/>
    <p:sldId id="347" r:id="rId64"/>
    <p:sldId id="348" r:id="rId65"/>
    <p:sldId id="294" r:id="rId66"/>
    <p:sldId id="295" r:id="rId67"/>
    <p:sldId id="296" r:id="rId68"/>
    <p:sldId id="349" r:id="rId69"/>
    <p:sldId id="280" r:id="rId70"/>
    <p:sldId id="350" r:id="rId71"/>
    <p:sldId id="351" r:id="rId72"/>
    <p:sldId id="281" r:id="rId73"/>
    <p:sldId id="282" r:id="rId74"/>
    <p:sldId id="352" r:id="rId75"/>
    <p:sldId id="353" r:id="rId76"/>
    <p:sldId id="285" r:id="rId77"/>
    <p:sldId id="354" r:id="rId78"/>
    <p:sldId id="355" r:id="rId79"/>
    <p:sldId id="356" r:id="rId80"/>
    <p:sldId id="293" r:id="rId81"/>
    <p:sldId id="357" r:id="rId82"/>
    <p:sldId id="358" r:id="rId83"/>
    <p:sldId id="359" r:id="rId84"/>
    <p:sldId id="279" r:id="rId85"/>
    <p:sldId id="299"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7389" autoAdjust="0"/>
  </p:normalViewPr>
  <p:slideViewPr>
    <p:cSldViewPr snapToGrid="0">
      <p:cViewPr varScale="1">
        <p:scale>
          <a:sx n="132" d="100"/>
          <a:sy n="132" d="100"/>
        </p:scale>
        <p:origin x="1188"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1ADB8-610C-427A-B547-12C6007276C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89929A5-E195-4E25-9789-C8BD35EBE6EA}">
      <dgm:prSet phldrT="[Text]"/>
      <dgm:spPr/>
      <dgm:t>
        <a:bodyPr/>
        <a:lstStyle/>
        <a:p>
          <a:r>
            <a:rPr lang="en-GB" b="1" dirty="0" err="1">
              <a:solidFill>
                <a:srgbClr val="00B050"/>
              </a:solidFill>
            </a:rPr>
            <a:t>dyspgagia</a:t>
          </a:r>
          <a:endParaRPr lang="en-US" b="1" dirty="0">
            <a:solidFill>
              <a:srgbClr val="00B050"/>
            </a:solidFill>
          </a:endParaRPr>
        </a:p>
      </dgm:t>
    </dgm:pt>
    <dgm:pt modelId="{58F35CEE-27A4-491B-912A-94A586EEFFE6}" type="parTrans" cxnId="{D037033B-D4DD-4C82-8964-4A927EAE9CE0}">
      <dgm:prSet/>
      <dgm:spPr/>
      <dgm:t>
        <a:bodyPr/>
        <a:lstStyle/>
        <a:p>
          <a:endParaRPr lang="en-US"/>
        </a:p>
      </dgm:t>
    </dgm:pt>
    <dgm:pt modelId="{1E3F1C81-7025-49B8-9138-63102A43BF9D}" type="sibTrans" cxnId="{D037033B-D4DD-4C82-8964-4A927EAE9CE0}">
      <dgm:prSet/>
      <dgm:spPr/>
      <dgm:t>
        <a:bodyPr/>
        <a:lstStyle/>
        <a:p>
          <a:endParaRPr lang="en-US"/>
        </a:p>
      </dgm:t>
    </dgm:pt>
    <dgm:pt modelId="{1DDA8BB2-737A-4D29-A7DC-15A7F25A181F}">
      <dgm:prSet phldrT="[Text]"/>
      <dgm:spPr/>
      <dgm:t>
        <a:bodyPr/>
        <a:lstStyle/>
        <a:p>
          <a:r>
            <a:rPr lang="en-GB" b="1" dirty="0" err="1"/>
            <a:t>oropharangeal</a:t>
          </a:r>
          <a:endParaRPr lang="en-US" b="1" dirty="0"/>
        </a:p>
      </dgm:t>
    </dgm:pt>
    <dgm:pt modelId="{0BE97C7F-49E0-4A2E-A512-71CAA99CE6FA}" type="parTrans" cxnId="{144B47AF-F0FB-4ECD-8C97-8B2B68B8A289}">
      <dgm:prSet/>
      <dgm:spPr/>
      <dgm:t>
        <a:bodyPr/>
        <a:lstStyle/>
        <a:p>
          <a:endParaRPr lang="en-US"/>
        </a:p>
      </dgm:t>
    </dgm:pt>
    <dgm:pt modelId="{CBA54407-ED86-4701-A612-09A6C0FFCB4C}" type="sibTrans" cxnId="{144B47AF-F0FB-4ECD-8C97-8B2B68B8A289}">
      <dgm:prSet/>
      <dgm:spPr/>
      <dgm:t>
        <a:bodyPr/>
        <a:lstStyle/>
        <a:p>
          <a:endParaRPr lang="en-US"/>
        </a:p>
      </dgm:t>
    </dgm:pt>
    <dgm:pt modelId="{95923C49-F164-4A7E-BCE0-741BC7499372}">
      <dgm:prSet phldrT="[Text]"/>
      <dgm:spPr/>
      <dgm:t>
        <a:bodyPr/>
        <a:lstStyle/>
        <a:p>
          <a:r>
            <a:rPr lang="en-GB" b="1" dirty="0">
              <a:latin typeface="Arial Black" panose="020B0A04020102020204" pitchFamily="34" charset="0"/>
            </a:rPr>
            <a:t>oesophageal</a:t>
          </a:r>
          <a:endParaRPr lang="en-US" dirty="0"/>
        </a:p>
      </dgm:t>
    </dgm:pt>
    <dgm:pt modelId="{3320F352-4D65-4DC8-B798-5D218930F81D}" type="parTrans" cxnId="{7BCF3C25-F9DA-4147-80FA-46317FBEE9B6}">
      <dgm:prSet/>
      <dgm:spPr/>
      <dgm:t>
        <a:bodyPr/>
        <a:lstStyle/>
        <a:p>
          <a:endParaRPr lang="en-US"/>
        </a:p>
      </dgm:t>
    </dgm:pt>
    <dgm:pt modelId="{0D3938FF-B776-4FF5-9D74-E433FB5261ED}" type="sibTrans" cxnId="{7BCF3C25-F9DA-4147-80FA-46317FBEE9B6}">
      <dgm:prSet/>
      <dgm:spPr/>
      <dgm:t>
        <a:bodyPr/>
        <a:lstStyle/>
        <a:p>
          <a:endParaRPr lang="en-US"/>
        </a:p>
      </dgm:t>
    </dgm:pt>
    <dgm:pt modelId="{1563A525-474F-4A33-8D46-6D7C65E388A5}">
      <dgm:prSet phldrT="[Text]"/>
      <dgm:spPr/>
      <dgm:t>
        <a:bodyPr/>
        <a:lstStyle/>
        <a:p>
          <a:pPr algn="l"/>
          <a:r>
            <a:rPr lang="en-GB" dirty="0"/>
            <a:t>1)Difficulty in initiating swallowing</a:t>
          </a:r>
        </a:p>
        <a:p>
          <a:pPr algn="l"/>
          <a:r>
            <a:rPr lang="en-GB" dirty="0"/>
            <a:t>2)coughing, Choking or nasal regurgitation  </a:t>
          </a:r>
          <a:endParaRPr lang="en-US" dirty="0"/>
        </a:p>
      </dgm:t>
    </dgm:pt>
    <dgm:pt modelId="{78EC3B37-60BB-4DFF-B323-6B2810CD54C9}" type="sibTrans" cxnId="{AC6A3F19-A61E-4862-9A0C-BF222FCAE883}">
      <dgm:prSet/>
      <dgm:spPr/>
      <dgm:t>
        <a:bodyPr/>
        <a:lstStyle/>
        <a:p>
          <a:endParaRPr lang="en-US"/>
        </a:p>
      </dgm:t>
    </dgm:pt>
    <dgm:pt modelId="{714B1B7E-F7CA-44B3-B2DD-785DC5A0D3A1}" type="parTrans" cxnId="{AC6A3F19-A61E-4862-9A0C-BF222FCAE883}">
      <dgm:prSet/>
      <dgm:spPr/>
      <dgm:t>
        <a:bodyPr/>
        <a:lstStyle/>
        <a:p>
          <a:endParaRPr lang="en-US"/>
        </a:p>
      </dgm:t>
    </dgm:pt>
    <dgm:pt modelId="{B8DEE86A-6809-4100-82A6-91D9D05418BF}">
      <dgm:prSet phldrT="[Text]"/>
      <dgm:spPr/>
      <dgm:t>
        <a:bodyPr/>
        <a:lstStyle/>
        <a:p>
          <a:r>
            <a:rPr lang="en-GB" dirty="0"/>
            <a:t>Sensation of food getting stuck in the oesophagus after seconds from swallowing</a:t>
          </a:r>
          <a:endParaRPr lang="en-US" dirty="0"/>
        </a:p>
      </dgm:t>
    </dgm:pt>
    <dgm:pt modelId="{EE7A4A2F-9210-43E3-970C-014D088EF8C3}" type="sibTrans" cxnId="{FA4071D2-2287-4AE9-90AB-7ADFD06CBCDD}">
      <dgm:prSet/>
      <dgm:spPr/>
      <dgm:t>
        <a:bodyPr/>
        <a:lstStyle/>
        <a:p>
          <a:endParaRPr lang="en-US"/>
        </a:p>
      </dgm:t>
    </dgm:pt>
    <dgm:pt modelId="{6B6ADC9B-B836-464E-9AAA-7AA021BEEC1C}" type="parTrans" cxnId="{FA4071D2-2287-4AE9-90AB-7ADFD06CBCDD}">
      <dgm:prSet/>
      <dgm:spPr/>
      <dgm:t>
        <a:bodyPr/>
        <a:lstStyle/>
        <a:p>
          <a:endParaRPr lang="en-US"/>
        </a:p>
      </dgm:t>
    </dgm:pt>
    <dgm:pt modelId="{92E232A6-2A10-4A79-B408-F039EC04ADAA}" type="pres">
      <dgm:prSet presAssocID="{0E81ADB8-610C-427A-B547-12C6007276C2}" presName="hierChild1" presStyleCnt="0">
        <dgm:presLayoutVars>
          <dgm:chPref val="1"/>
          <dgm:dir/>
          <dgm:animOne val="branch"/>
          <dgm:animLvl val="lvl"/>
          <dgm:resizeHandles/>
        </dgm:presLayoutVars>
      </dgm:prSet>
      <dgm:spPr/>
    </dgm:pt>
    <dgm:pt modelId="{31530E7D-1FEB-4DD2-AB9B-B89F472472C8}" type="pres">
      <dgm:prSet presAssocID="{289929A5-E195-4E25-9789-C8BD35EBE6EA}" presName="hierRoot1" presStyleCnt="0"/>
      <dgm:spPr/>
    </dgm:pt>
    <dgm:pt modelId="{B7BAADA6-E1C7-4645-BA3E-5BC2E81D7CE5}" type="pres">
      <dgm:prSet presAssocID="{289929A5-E195-4E25-9789-C8BD35EBE6EA}" presName="composite" presStyleCnt="0"/>
      <dgm:spPr/>
    </dgm:pt>
    <dgm:pt modelId="{B93DD7CC-F46F-43AE-B86E-6118FB0799F3}" type="pres">
      <dgm:prSet presAssocID="{289929A5-E195-4E25-9789-C8BD35EBE6EA}" presName="background" presStyleLbl="node0" presStyleIdx="0" presStyleCnt="1"/>
      <dgm:spPr/>
    </dgm:pt>
    <dgm:pt modelId="{66E07A98-49E7-4EED-A7A6-95B1C7C21BA2}" type="pres">
      <dgm:prSet presAssocID="{289929A5-E195-4E25-9789-C8BD35EBE6EA}" presName="text" presStyleLbl="fgAcc0" presStyleIdx="0" presStyleCnt="1" custScaleX="195334">
        <dgm:presLayoutVars>
          <dgm:chPref val="3"/>
        </dgm:presLayoutVars>
      </dgm:prSet>
      <dgm:spPr/>
    </dgm:pt>
    <dgm:pt modelId="{6E4ACFA9-8FBE-453B-AAAA-7E50440EA07C}" type="pres">
      <dgm:prSet presAssocID="{289929A5-E195-4E25-9789-C8BD35EBE6EA}" presName="hierChild2" presStyleCnt="0"/>
      <dgm:spPr/>
    </dgm:pt>
    <dgm:pt modelId="{688089DA-AD3C-421E-86C9-B398698C331D}" type="pres">
      <dgm:prSet presAssocID="{0BE97C7F-49E0-4A2E-A512-71CAA99CE6FA}" presName="Name10" presStyleLbl="parChTrans1D2" presStyleIdx="0" presStyleCnt="2"/>
      <dgm:spPr/>
    </dgm:pt>
    <dgm:pt modelId="{56F1F804-83DB-466E-B693-5C964F162F97}" type="pres">
      <dgm:prSet presAssocID="{1DDA8BB2-737A-4D29-A7DC-15A7F25A181F}" presName="hierRoot2" presStyleCnt="0"/>
      <dgm:spPr/>
    </dgm:pt>
    <dgm:pt modelId="{8F053372-EC87-4565-A5EE-965797CB3628}" type="pres">
      <dgm:prSet presAssocID="{1DDA8BB2-737A-4D29-A7DC-15A7F25A181F}" presName="composite2" presStyleCnt="0"/>
      <dgm:spPr/>
    </dgm:pt>
    <dgm:pt modelId="{347874A8-BC79-4BDD-85B2-C8C11FA1FFF9}" type="pres">
      <dgm:prSet presAssocID="{1DDA8BB2-737A-4D29-A7DC-15A7F25A181F}" presName="background2" presStyleLbl="node2" presStyleIdx="0" presStyleCnt="2"/>
      <dgm:spPr/>
    </dgm:pt>
    <dgm:pt modelId="{3EBA345C-4C97-4DEB-BBFB-F93A073E1ACE}" type="pres">
      <dgm:prSet presAssocID="{1DDA8BB2-737A-4D29-A7DC-15A7F25A181F}" presName="text2" presStyleLbl="fgAcc2" presStyleIdx="0" presStyleCnt="2" custScaleX="231250" custLinFactNeighborX="-46450" custLinFactNeighborY="-25932">
        <dgm:presLayoutVars>
          <dgm:chPref val="3"/>
        </dgm:presLayoutVars>
      </dgm:prSet>
      <dgm:spPr/>
    </dgm:pt>
    <dgm:pt modelId="{9B8DEB34-19EA-48D5-83AE-1F69FA36879B}" type="pres">
      <dgm:prSet presAssocID="{1DDA8BB2-737A-4D29-A7DC-15A7F25A181F}" presName="hierChild3" presStyleCnt="0"/>
      <dgm:spPr/>
    </dgm:pt>
    <dgm:pt modelId="{9ECF223A-D4C2-4719-B9C8-CF36BE11BCD2}" type="pres">
      <dgm:prSet presAssocID="{714B1B7E-F7CA-44B3-B2DD-785DC5A0D3A1}" presName="Name17" presStyleLbl="parChTrans1D3" presStyleIdx="0" presStyleCnt="2"/>
      <dgm:spPr/>
    </dgm:pt>
    <dgm:pt modelId="{A7F2519D-87B4-4175-A37F-0018C2A52634}" type="pres">
      <dgm:prSet presAssocID="{1563A525-474F-4A33-8D46-6D7C65E388A5}" presName="hierRoot3" presStyleCnt="0"/>
      <dgm:spPr/>
    </dgm:pt>
    <dgm:pt modelId="{F0961D54-033E-4EB2-9BD1-E5118C6A2516}" type="pres">
      <dgm:prSet presAssocID="{1563A525-474F-4A33-8D46-6D7C65E388A5}" presName="composite3" presStyleCnt="0"/>
      <dgm:spPr/>
    </dgm:pt>
    <dgm:pt modelId="{00632642-B6E4-4BB6-BF00-30158362E178}" type="pres">
      <dgm:prSet presAssocID="{1563A525-474F-4A33-8D46-6D7C65E388A5}" presName="background3" presStyleLbl="node3" presStyleIdx="0" presStyleCnt="2"/>
      <dgm:spPr/>
    </dgm:pt>
    <dgm:pt modelId="{5DCDD2FD-5334-4A9D-857B-EA35FFE52962}" type="pres">
      <dgm:prSet presAssocID="{1563A525-474F-4A33-8D46-6D7C65E388A5}" presName="text3" presStyleLbl="fgAcc3" presStyleIdx="0" presStyleCnt="2" custScaleX="347735" custScaleY="145614" custLinFactX="-31734" custLinFactNeighborX="-100000" custLinFactNeighborY="-6483">
        <dgm:presLayoutVars>
          <dgm:chPref val="3"/>
        </dgm:presLayoutVars>
      </dgm:prSet>
      <dgm:spPr/>
    </dgm:pt>
    <dgm:pt modelId="{A5C38FF4-FB7C-4625-9A0E-06EA532721E5}" type="pres">
      <dgm:prSet presAssocID="{1563A525-474F-4A33-8D46-6D7C65E388A5}" presName="hierChild4" presStyleCnt="0"/>
      <dgm:spPr/>
    </dgm:pt>
    <dgm:pt modelId="{3C5E50C3-9E74-4A10-AEAB-F583D9E39D5D}" type="pres">
      <dgm:prSet presAssocID="{3320F352-4D65-4DC8-B798-5D218930F81D}" presName="Name10" presStyleLbl="parChTrans1D2" presStyleIdx="1" presStyleCnt="2"/>
      <dgm:spPr/>
    </dgm:pt>
    <dgm:pt modelId="{DFF57549-6BA1-4BD4-AB7E-BC66CE8DCE80}" type="pres">
      <dgm:prSet presAssocID="{95923C49-F164-4A7E-BCE0-741BC7499372}" presName="hierRoot2" presStyleCnt="0"/>
      <dgm:spPr/>
    </dgm:pt>
    <dgm:pt modelId="{9758503E-5B03-4595-858E-8AD473E2337C}" type="pres">
      <dgm:prSet presAssocID="{95923C49-F164-4A7E-BCE0-741BC7499372}" presName="composite2" presStyleCnt="0"/>
      <dgm:spPr/>
    </dgm:pt>
    <dgm:pt modelId="{B65D045C-818F-4383-917C-56011742EF91}" type="pres">
      <dgm:prSet presAssocID="{95923C49-F164-4A7E-BCE0-741BC7499372}" presName="background2" presStyleLbl="node2" presStyleIdx="1" presStyleCnt="2"/>
      <dgm:spPr/>
    </dgm:pt>
    <dgm:pt modelId="{41A1AB77-4FDE-45E6-A27F-7D51D912084D}" type="pres">
      <dgm:prSet presAssocID="{95923C49-F164-4A7E-BCE0-741BC7499372}" presName="text2" presStyleLbl="fgAcc2" presStyleIdx="1" presStyleCnt="2" custScaleX="236795" custScaleY="94505" custLinFactNeighborX="13379" custLinFactNeighborY="-21070">
        <dgm:presLayoutVars>
          <dgm:chPref val="3"/>
        </dgm:presLayoutVars>
      </dgm:prSet>
      <dgm:spPr/>
    </dgm:pt>
    <dgm:pt modelId="{F4BD2973-FBA2-45B1-A79A-648A8B7D3043}" type="pres">
      <dgm:prSet presAssocID="{95923C49-F164-4A7E-BCE0-741BC7499372}" presName="hierChild3" presStyleCnt="0"/>
      <dgm:spPr/>
    </dgm:pt>
    <dgm:pt modelId="{B75D6C26-8BCE-4B14-9DB8-16507772394E}" type="pres">
      <dgm:prSet presAssocID="{6B6ADC9B-B836-464E-9AAA-7AA021BEEC1C}" presName="Name17" presStyleLbl="parChTrans1D3" presStyleIdx="1" presStyleCnt="2"/>
      <dgm:spPr/>
    </dgm:pt>
    <dgm:pt modelId="{E1D67866-4D8C-4D9D-8A40-F881E05DA9E5}" type="pres">
      <dgm:prSet presAssocID="{B8DEE86A-6809-4100-82A6-91D9D05418BF}" presName="hierRoot3" presStyleCnt="0"/>
      <dgm:spPr/>
    </dgm:pt>
    <dgm:pt modelId="{08772F11-95F7-4FB3-A9F7-8FE71B3F9CF5}" type="pres">
      <dgm:prSet presAssocID="{B8DEE86A-6809-4100-82A6-91D9D05418BF}" presName="composite3" presStyleCnt="0"/>
      <dgm:spPr/>
    </dgm:pt>
    <dgm:pt modelId="{CF31678C-EADB-401D-A672-491CEF077016}" type="pres">
      <dgm:prSet presAssocID="{B8DEE86A-6809-4100-82A6-91D9D05418BF}" presName="background3" presStyleLbl="node3" presStyleIdx="1" presStyleCnt="2"/>
      <dgm:spPr/>
    </dgm:pt>
    <dgm:pt modelId="{DD501E68-E019-4C17-8A84-DD91BC4C1F15}" type="pres">
      <dgm:prSet presAssocID="{B8DEE86A-6809-4100-82A6-91D9D05418BF}" presName="text3" presStyleLbl="fgAcc3" presStyleIdx="1" presStyleCnt="2" custScaleX="369739" custScaleY="132240" custLinFactX="31735" custLinFactNeighborX="100000" custLinFactNeighborY="3242">
        <dgm:presLayoutVars>
          <dgm:chPref val="3"/>
        </dgm:presLayoutVars>
      </dgm:prSet>
      <dgm:spPr/>
    </dgm:pt>
    <dgm:pt modelId="{EF72093F-9D60-4831-9DB6-BFE3AC09579F}" type="pres">
      <dgm:prSet presAssocID="{B8DEE86A-6809-4100-82A6-91D9D05418BF}" presName="hierChild4" presStyleCnt="0"/>
      <dgm:spPr/>
    </dgm:pt>
  </dgm:ptLst>
  <dgm:cxnLst>
    <dgm:cxn modelId="{0B2FF204-1521-4B1E-8BEE-1A9FCC65A62C}" type="presOf" srcId="{0BE97C7F-49E0-4A2E-A512-71CAA99CE6FA}" destId="{688089DA-AD3C-421E-86C9-B398698C331D}" srcOrd="0" destOrd="0" presId="urn:microsoft.com/office/officeart/2005/8/layout/hierarchy1"/>
    <dgm:cxn modelId="{AC6A3F19-A61E-4862-9A0C-BF222FCAE883}" srcId="{1DDA8BB2-737A-4D29-A7DC-15A7F25A181F}" destId="{1563A525-474F-4A33-8D46-6D7C65E388A5}" srcOrd="0" destOrd="0" parTransId="{714B1B7E-F7CA-44B3-B2DD-785DC5A0D3A1}" sibTransId="{78EC3B37-60BB-4DFF-B323-6B2810CD54C9}"/>
    <dgm:cxn modelId="{7BCF3C25-F9DA-4147-80FA-46317FBEE9B6}" srcId="{289929A5-E195-4E25-9789-C8BD35EBE6EA}" destId="{95923C49-F164-4A7E-BCE0-741BC7499372}" srcOrd="1" destOrd="0" parTransId="{3320F352-4D65-4DC8-B798-5D218930F81D}" sibTransId="{0D3938FF-B776-4FF5-9D74-E433FB5261ED}"/>
    <dgm:cxn modelId="{1D85882F-77F1-4947-A2C7-339CEAE594E8}" type="presOf" srcId="{3320F352-4D65-4DC8-B798-5D218930F81D}" destId="{3C5E50C3-9E74-4A10-AEAB-F583D9E39D5D}" srcOrd="0" destOrd="0" presId="urn:microsoft.com/office/officeart/2005/8/layout/hierarchy1"/>
    <dgm:cxn modelId="{D037033B-D4DD-4C82-8964-4A927EAE9CE0}" srcId="{0E81ADB8-610C-427A-B547-12C6007276C2}" destId="{289929A5-E195-4E25-9789-C8BD35EBE6EA}" srcOrd="0" destOrd="0" parTransId="{58F35CEE-27A4-491B-912A-94A586EEFFE6}" sibTransId="{1E3F1C81-7025-49B8-9138-63102A43BF9D}"/>
    <dgm:cxn modelId="{26714443-BF45-4602-8F08-0FE41712DC27}" type="presOf" srcId="{1563A525-474F-4A33-8D46-6D7C65E388A5}" destId="{5DCDD2FD-5334-4A9D-857B-EA35FFE52962}" srcOrd="0" destOrd="0" presId="urn:microsoft.com/office/officeart/2005/8/layout/hierarchy1"/>
    <dgm:cxn modelId="{50A0B854-8F34-4D91-B40E-97723FA90ED1}" type="presOf" srcId="{714B1B7E-F7CA-44B3-B2DD-785DC5A0D3A1}" destId="{9ECF223A-D4C2-4719-B9C8-CF36BE11BCD2}" srcOrd="0" destOrd="0" presId="urn:microsoft.com/office/officeart/2005/8/layout/hierarchy1"/>
    <dgm:cxn modelId="{7345A598-2213-4CB0-8404-32F9CA8B3937}" type="presOf" srcId="{1DDA8BB2-737A-4D29-A7DC-15A7F25A181F}" destId="{3EBA345C-4C97-4DEB-BBFB-F93A073E1ACE}" srcOrd="0" destOrd="0" presId="urn:microsoft.com/office/officeart/2005/8/layout/hierarchy1"/>
    <dgm:cxn modelId="{8F8ADC99-7421-436C-9EFD-F480BA1E13A0}" type="presOf" srcId="{95923C49-F164-4A7E-BCE0-741BC7499372}" destId="{41A1AB77-4FDE-45E6-A27F-7D51D912084D}" srcOrd="0" destOrd="0" presId="urn:microsoft.com/office/officeart/2005/8/layout/hierarchy1"/>
    <dgm:cxn modelId="{D3E6889B-9821-46F8-9F30-089D7A4E5FD9}" type="presOf" srcId="{B8DEE86A-6809-4100-82A6-91D9D05418BF}" destId="{DD501E68-E019-4C17-8A84-DD91BC4C1F15}" srcOrd="0" destOrd="0" presId="urn:microsoft.com/office/officeart/2005/8/layout/hierarchy1"/>
    <dgm:cxn modelId="{144B47AF-F0FB-4ECD-8C97-8B2B68B8A289}" srcId="{289929A5-E195-4E25-9789-C8BD35EBE6EA}" destId="{1DDA8BB2-737A-4D29-A7DC-15A7F25A181F}" srcOrd="0" destOrd="0" parTransId="{0BE97C7F-49E0-4A2E-A512-71CAA99CE6FA}" sibTransId="{CBA54407-ED86-4701-A612-09A6C0FFCB4C}"/>
    <dgm:cxn modelId="{FA4071D2-2287-4AE9-90AB-7ADFD06CBCDD}" srcId="{95923C49-F164-4A7E-BCE0-741BC7499372}" destId="{B8DEE86A-6809-4100-82A6-91D9D05418BF}" srcOrd="0" destOrd="0" parTransId="{6B6ADC9B-B836-464E-9AAA-7AA021BEEC1C}" sibTransId="{EE7A4A2F-9210-43E3-970C-014D088EF8C3}"/>
    <dgm:cxn modelId="{DA5B1CD6-639C-443A-AEAA-339302AA8289}" type="presOf" srcId="{289929A5-E195-4E25-9789-C8BD35EBE6EA}" destId="{66E07A98-49E7-4EED-A7A6-95B1C7C21BA2}" srcOrd="0" destOrd="0" presId="urn:microsoft.com/office/officeart/2005/8/layout/hierarchy1"/>
    <dgm:cxn modelId="{E0B04ED6-1498-49DB-BCE1-3E23E1838902}" type="presOf" srcId="{0E81ADB8-610C-427A-B547-12C6007276C2}" destId="{92E232A6-2A10-4A79-B408-F039EC04ADAA}" srcOrd="0" destOrd="0" presId="urn:microsoft.com/office/officeart/2005/8/layout/hierarchy1"/>
    <dgm:cxn modelId="{37A93CDF-6CC7-4578-A9FE-80A919E9216F}" type="presOf" srcId="{6B6ADC9B-B836-464E-9AAA-7AA021BEEC1C}" destId="{B75D6C26-8BCE-4B14-9DB8-16507772394E}" srcOrd="0" destOrd="0" presId="urn:microsoft.com/office/officeart/2005/8/layout/hierarchy1"/>
    <dgm:cxn modelId="{3E4DA30A-31D7-478B-AC2F-DFC86DFFDD1C}" type="presParOf" srcId="{92E232A6-2A10-4A79-B408-F039EC04ADAA}" destId="{31530E7D-1FEB-4DD2-AB9B-B89F472472C8}" srcOrd="0" destOrd="0" presId="urn:microsoft.com/office/officeart/2005/8/layout/hierarchy1"/>
    <dgm:cxn modelId="{E4DB13CB-C4C7-4303-8D5D-44FE5FEAE2E2}" type="presParOf" srcId="{31530E7D-1FEB-4DD2-AB9B-B89F472472C8}" destId="{B7BAADA6-E1C7-4645-BA3E-5BC2E81D7CE5}" srcOrd="0" destOrd="0" presId="urn:microsoft.com/office/officeart/2005/8/layout/hierarchy1"/>
    <dgm:cxn modelId="{29FF9D44-B192-4288-9504-11CE52525E9E}" type="presParOf" srcId="{B7BAADA6-E1C7-4645-BA3E-5BC2E81D7CE5}" destId="{B93DD7CC-F46F-43AE-B86E-6118FB0799F3}" srcOrd="0" destOrd="0" presId="urn:microsoft.com/office/officeart/2005/8/layout/hierarchy1"/>
    <dgm:cxn modelId="{0C216687-9400-494E-B226-8B2AA5BC8751}" type="presParOf" srcId="{B7BAADA6-E1C7-4645-BA3E-5BC2E81D7CE5}" destId="{66E07A98-49E7-4EED-A7A6-95B1C7C21BA2}" srcOrd="1" destOrd="0" presId="urn:microsoft.com/office/officeart/2005/8/layout/hierarchy1"/>
    <dgm:cxn modelId="{264F6E31-95D3-475D-951A-79537265519A}" type="presParOf" srcId="{31530E7D-1FEB-4DD2-AB9B-B89F472472C8}" destId="{6E4ACFA9-8FBE-453B-AAAA-7E50440EA07C}" srcOrd="1" destOrd="0" presId="urn:microsoft.com/office/officeart/2005/8/layout/hierarchy1"/>
    <dgm:cxn modelId="{2E02D68E-2E94-45B7-88FD-0BD9F9C694F1}" type="presParOf" srcId="{6E4ACFA9-8FBE-453B-AAAA-7E50440EA07C}" destId="{688089DA-AD3C-421E-86C9-B398698C331D}" srcOrd="0" destOrd="0" presId="urn:microsoft.com/office/officeart/2005/8/layout/hierarchy1"/>
    <dgm:cxn modelId="{C7A52ECC-5A4A-481A-864F-C2B3E0A94026}" type="presParOf" srcId="{6E4ACFA9-8FBE-453B-AAAA-7E50440EA07C}" destId="{56F1F804-83DB-466E-B693-5C964F162F97}" srcOrd="1" destOrd="0" presId="urn:microsoft.com/office/officeart/2005/8/layout/hierarchy1"/>
    <dgm:cxn modelId="{D7C4F891-253B-43FC-8BB6-D071A097ADAD}" type="presParOf" srcId="{56F1F804-83DB-466E-B693-5C964F162F97}" destId="{8F053372-EC87-4565-A5EE-965797CB3628}" srcOrd="0" destOrd="0" presId="urn:microsoft.com/office/officeart/2005/8/layout/hierarchy1"/>
    <dgm:cxn modelId="{72A210B1-0424-4B0F-8C3D-33F0767A6928}" type="presParOf" srcId="{8F053372-EC87-4565-A5EE-965797CB3628}" destId="{347874A8-BC79-4BDD-85B2-C8C11FA1FFF9}" srcOrd="0" destOrd="0" presId="urn:microsoft.com/office/officeart/2005/8/layout/hierarchy1"/>
    <dgm:cxn modelId="{E934E19E-96C8-4AFC-9369-079233209BA0}" type="presParOf" srcId="{8F053372-EC87-4565-A5EE-965797CB3628}" destId="{3EBA345C-4C97-4DEB-BBFB-F93A073E1ACE}" srcOrd="1" destOrd="0" presId="urn:microsoft.com/office/officeart/2005/8/layout/hierarchy1"/>
    <dgm:cxn modelId="{6D867370-8C4B-40DF-ADD2-ABE5AD4C7681}" type="presParOf" srcId="{56F1F804-83DB-466E-B693-5C964F162F97}" destId="{9B8DEB34-19EA-48D5-83AE-1F69FA36879B}" srcOrd="1" destOrd="0" presId="urn:microsoft.com/office/officeart/2005/8/layout/hierarchy1"/>
    <dgm:cxn modelId="{D7E9729B-93E7-4E8E-B53A-0F1B7E897A15}" type="presParOf" srcId="{9B8DEB34-19EA-48D5-83AE-1F69FA36879B}" destId="{9ECF223A-D4C2-4719-B9C8-CF36BE11BCD2}" srcOrd="0" destOrd="0" presId="urn:microsoft.com/office/officeart/2005/8/layout/hierarchy1"/>
    <dgm:cxn modelId="{C94CE93B-E7D6-4DC7-BA8D-88FA27970CD2}" type="presParOf" srcId="{9B8DEB34-19EA-48D5-83AE-1F69FA36879B}" destId="{A7F2519D-87B4-4175-A37F-0018C2A52634}" srcOrd="1" destOrd="0" presId="urn:microsoft.com/office/officeart/2005/8/layout/hierarchy1"/>
    <dgm:cxn modelId="{315FE74A-7D1D-407F-9019-742857A5E51A}" type="presParOf" srcId="{A7F2519D-87B4-4175-A37F-0018C2A52634}" destId="{F0961D54-033E-4EB2-9BD1-E5118C6A2516}" srcOrd="0" destOrd="0" presId="urn:microsoft.com/office/officeart/2005/8/layout/hierarchy1"/>
    <dgm:cxn modelId="{2FE220CF-7F12-4AAD-9D63-263AE84CC4E4}" type="presParOf" srcId="{F0961D54-033E-4EB2-9BD1-E5118C6A2516}" destId="{00632642-B6E4-4BB6-BF00-30158362E178}" srcOrd="0" destOrd="0" presId="urn:microsoft.com/office/officeart/2005/8/layout/hierarchy1"/>
    <dgm:cxn modelId="{E46FA48E-BD2D-4A3D-9F16-D69DFAE75F12}" type="presParOf" srcId="{F0961D54-033E-4EB2-9BD1-E5118C6A2516}" destId="{5DCDD2FD-5334-4A9D-857B-EA35FFE52962}" srcOrd="1" destOrd="0" presId="urn:microsoft.com/office/officeart/2005/8/layout/hierarchy1"/>
    <dgm:cxn modelId="{B17B838A-38E8-4750-BFD7-6DAF60137090}" type="presParOf" srcId="{A7F2519D-87B4-4175-A37F-0018C2A52634}" destId="{A5C38FF4-FB7C-4625-9A0E-06EA532721E5}" srcOrd="1" destOrd="0" presId="urn:microsoft.com/office/officeart/2005/8/layout/hierarchy1"/>
    <dgm:cxn modelId="{C514FA53-031E-44C0-B18E-CD2ED80F928D}" type="presParOf" srcId="{6E4ACFA9-8FBE-453B-AAAA-7E50440EA07C}" destId="{3C5E50C3-9E74-4A10-AEAB-F583D9E39D5D}" srcOrd="2" destOrd="0" presId="urn:microsoft.com/office/officeart/2005/8/layout/hierarchy1"/>
    <dgm:cxn modelId="{490FD128-8300-40BB-AB0C-701B0DC91BCF}" type="presParOf" srcId="{6E4ACFA9-8FBE-453B-AAAA-7E50440EA07C}" destId="{DFF57549-6BA1-4BD4-AB7E-BC66CE8DCE80}" srcOrd="3" destOrd="0" presId="urn:microsoft.com/office/officeart/2005/8/layout/hierarchy1"/>
    <dgm:cxn modelId="{A25F2176-AE17-4574-BB69-F23746FADE9D}" type="presParOf" srcId="{DFF57549-6BA1-4BD4-AB7E-BC66CE8DCE80}" destId="{9758503E-5B03-4595-858E-8AD473E2337C}" srcOrd="0" destOrd="0" presId="urn:microsoft.com/office/officeart/2005/8/layout/hierarchy1"/>
    <dgm:cxn modelId="{5F5159E2-87E6-4C2B-A1EC-CF93D4D4B297}" type="presParOf" srcId="{9758503E-5B03-4595-858E-8AD473E2337C}" destId="{B65D045C-818F-4383-917C-56011742EF91}" srcOrd="0" destOrd="0" presId="urn:microsoft.com/office/officeart/2005/8/layout/hierarchy1"/>
    <dgm:cxn modelId="{153A3EDC-E6C9-43C4-A13C-77C867AE91B0}" type="presParOf" srcId="{9758503E-5B03-4595-858E-8AD473E2337C}" destId="{41A1AB77-4FDE-45E6-A27F-7D51D912084D}" srcOrd="1" destOrd="0" presId="urn:microsoft.com/office/officeart/2005/8/layout/hierarchy1"/>
    <dgm:cxn modelId="{B167D221-EA51-4D8E-B554-7DE9F1B6CB5D}" type="presParOf" srcId="{DFF57549-6BA1-4BD4-AB7E-BC66CE8DCE80}" destId="{F4BD2973-FBA2-45B1-A79A-648A8B7D3043}" srcOrd="1" destOrd="0" presId="urn:microsoft.com/office/officeart/2005/8/layout/hierarchy1"/>
    <dgm:cxn modelId="{80C584EF-C3B6-435E-9FD4-687023B82044}" type="presParOf" srcId="{F4BD2973-FBA2-45B1-A79A-648A8B7D3043}" destId="{B75D6C26-8BCE-4B14-9DB8-16507772394E}" srcOrd="0" destOrd="0" presId="urn:microsoft.com/office/officeart/2005/8/layout/hierarchy1"/>
    <dgm:cxn modelId="{D5E23CE9-5128-4982-89CE-DB7B6022B5F7}" type="presParOf" srcId="{F4BD2973-FBA2-45B1-A79A-648A8B7D3043}" destId="{E1D67866-4D8C-4D9D-8A40-F881E05DA9E5}" srcOrd="1" destOrd="0" presId="urn:microsoft.com/office/officeart/2005/8/layout/hierarchy1"/>
    <dgm:cxn modelId="{C0549453-5D34-4267-AFAF-E3FF9AE6B312}" type="presParOf" srcId="{E1D67866-4D8C-4D9D-8A40-F881E05DA9E5}" destId="{08772F11-95F7-4FB3-A9F7-8FE71B3F9CF5}" srcOrd="0" destOrd="0" presId="urn:microsoft.com/office/officeart/2005/8/layout/hierarchy1"/>
    <dgm:cxn modelId="{9E527C13-032D-4667-A543-B3CF43ACDF1A}" type="presParOf" srcId="{08772F11-95F7-4FB3-A9F7-8FE71B3F9CF5}" destId="{CF31678C-EADB-401D-A672-491CEF077016}" srcOrd="0" destOrd="0" presId="urn:microsoft.com/office/officeart/2005/8/layout/hierarchy1"/>
    <dgm:cxn modelId="{B29AB8BD-C7B6-4C3D-A9D7-4E9DB37BFAA5}" type="presParOf" srcId="{08772F11-95F7-4FB3-A9F7-8FE71B3F9CF5}" destId="{DD501E68-E019-4C17-8A84-DD91BC4C1F15}" srcOrd="1" destOrd="0" presId="urn:microsoft.com/office/officeart/2005/8/layout/hierarchy1"/>
    <dgm:cxn modelId="{5655F74A-43B8-4383-B638-0A057CC99F61}" type="presParOf" srcId="{E1D67866-4D8C-4D9D-8A40-F881E05DA9E5}" destId="{EF72093F-9D60-4831-9DB6-BFE3AC0957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D6C26-8BCE-4B14-9DB8-16507772394E}">
      <dsp:nvSpPr>
        <dsp:cNvPr id="0" name=""/>
        <dsp:cNvSpPr/>
      </dsp:nvSpPr>
      <dsp:spPr>
        <a:xfrm>
          <a:off x="5866731" y="1445700"/>
          <a:ext cx="91440" cy="461646"/>
        </a:xfrm>
        <a:custGeom>
          <a:avLst/>
          <a:gdLst/>
          <a:ahLst/>
          <a:cxnLst/>
          <a:rect l="0" t="0" r="0" b="0"/>
          <a:pathLst>
            <a:path>
              <a:moveTo>
                <a:pt x="104746" y="0"/>
              </a:moveTo>
              <a:lnTo>
                <a:pt x="104746" y="365588"/>
              </a:lnTo>
              <a:lnTo>
                <a:pt x="45720" y="365588"/>
              </a:lnTo>
              <a:lnTo>
                <a:pt x="45720" y="461646"/>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E50C3-9E74-4A10-AEAB-F583D9E39D5D}">
      <dsp:nvSpPr>
        <dsp:cNvPr id="0" name=""/>
        <dsp:cNvSpPr/>
      </dsp:nvSpPr>
      <dsp:spPr>
        <a:xfrm>
          <a:off x="3872023" y="660609"/>
          <a:ext cx="2099453" cy="162834"/>
        </a:xfrm>
        <a:custGeom>
          <a:avLst/>
          <a:gdLst/>
          <a:ahLst/>
          <a:cxnLst/>
          <a:rect l="0" t="0" r="0" b="0"/>
          <a:pathLst>
            <a:path>
              <a:moveTo>
                <a:pt x="0" y="0"/>
              </a:moveTo>
              <a:lnTo>
                <a:pt x="0" y="66776"/>
              </a:lnTo>
              <a:lnTo>
                <a:pt x="2099453" y="66776"/>
              </a:lnTo>
              <a:lnTo>
                <a:pt x="2099453" y="16283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F223A-D4C2-4719-B9C8-CF36BE11BCD2}">
      <dsp:nvSpPr>
        <dsp:cNvPr id="0" name=""/>
        <dsp:cNvSpPr/>
      </dsp:nvSpPr>
      <dsp:spPr>
        <a:xfrm>
          <a:off x="1400905" y="1449868"/>
          <a:ext cx="286730" cy="429627"/>
        </a:xfrm>
        <a:custGeom>
          <a:avLst/>
          <a:gdLst/>
          <a:ahLst/>
          <a:cxnLst/>
          <a:rect l="0" t="0" r="0" b="0"/>
          <a:pathLst>
            <a:path>
              <a:moveTo>
                <a:pt x="0" y="0"/>
              </a:moveTo>
              <a:lnTo>
                <a:pt x="0" y="333569"/>
              </a:lnTo>
              <a:lnTo>
                <a:pt x="286730" y="333569"/>
              </a:lnTo>
              <a:lnTo>
                <a:pt x="286730" y="429627"/>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089DA-AD3C-421E-86C9-B398698C331D}">
      <dsp:nvSpPr>
        <dsp:cNvPr id="0" name=""/>
        <dsp:cNvSpPr/>
      </dsp:nvSpPr>
      <dsp:spPr>
        <a:xfrm>
          <a:off x="1400905" y="660609"/>
          <a:ext cx="2471118" cy="130821"/>
        </a:xfrm>
        <a:custGeom>
          <a:avLst/>
          <a:gdLst/>
          <a:ahLst/>
          <a:cxnLst/>
          <a:rect l="0" t="0" r="0" b="0"/>
          <a:pathLst>
            <a:path>
              <a:moveTo>
                <a:pt x="2471118" y="0"/>
              </a:moveTo>
              <a:lnTo>
                <a:pt x="2471118" y="34763"/>
              </a:lnTo>
              <a:lnTo>
                <a:pt x="0" y="34763"/>
              </a:lnTo>
              <a:lnTo>
                <a:pt x="0" y="130821"/>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D7CC-F46F-43AE-B86E-6118FB0799F3}">
      <dsp:nvSpPr>
        <dsp:cNvPr id="0" name=""/>
        <dsp:cNvSpPr/>
      </dsp:nvSpPr>
      <dsp:spPr>
        <a:xfrm>
          <a:off x="2859305" y="2172"/>
          <a:ext cx="2025435" cy="65843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07A98-49E7-4EED-A7A6-95B1C7C21BA2}">
      <dsp:nvSpPr>
        <dsp:cNvPr id="0" name=""/>
        <dsp:cNvSpPr/>
      </dsp:nvSpPr>
      <dsp:spPr>
        <a:xfrm>
          <a:off x="2974518" y="111623"/>
          <a:ext cx="2025435" cy="65843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err="1">
              <a:solidFill>
                <a:srgbClr val="00B050"/>
              </a:solidFill>
            </a:rPr>
            <a:t>dyspgagia</a:t>
          </a:r>
          <a:endParaRPr lang="en-US" sz="1600" b="1" kern="1200" dirty="0">
            <a:solidFill>
              <a:srgbClr val="00B050"/>
            </a:solidFill>
          </a:endParaRPr>
        </a:p>
      </dsp:txBody>
      <dsp:txXfrm>
        <a:off x="2993803" y="130908"/>
        <a:ext cx="1986865" cy="619867"/>
      </dsp:txXfrm>
    </dsp:sp>
    <dsp:sp modelId="{347874A8-BC79-4BDD-85B2-C8C11FA1FFF9}">
      <dsp:nvSpPr>
        <dsp:cNvPr id="0" name=""/>
        <dsp:cNvSpPr/>
      </dsp:nvSpPr>
      <dsp:spPr>
        <a:xfrm>
          <a:off x="201979" y="791430"/>
          <a:ext cx="2397851" cy="65843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A345C-4C97-4DEB-BBFB-F93A073E1ACE}">
      <dsp:nvSpPr>
        <dsp:cNvPr id="0" name=""/>
        <dsp:cNvSpPr/>
      </dsp:nvSpPr>
      <dsp:spPr>
        <a:xfrm>
          <a:off x="317191" y="900882"/>
          <a:ext cx="2397851" cy="65843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err="1"/>
            <a:t>oropharangeal</a:t>
          </a:r>
          <a:endParaRPr lang="en-US" sz="1600" b="1" kern="1200" dirty="0"/>
        </a:p>
      </dsp:txBody>
      <dsp:txXfrm>
        <a:off x="336476" y="920167"/>
        <a:ext cx="2359281" cy="619867"/>
      </dsp:txXfrm>
    </dsp:sp>
    <dsp:sp modelId="{00632642-B6E4-4BB6-BF00-30158362E178}">
      <dsp:nvSpPr>
        <dsp:cNvPr id="0" name=""/>
        <dsp:cNvSpPr/>
      </dsp:nvSpPr>
      <dsp:spPr>
        <a:xfrm>
          <a:off x="-115212" y="1879495"/>
          <a:ext cx="3605695" cy="95877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DD2FD-5334-4A9D-857B-EA35FFE52962}">
      <dsp:nvSpPr>
        <dsp:cNvPr id="0" name=""/>
        <dsp:cNvSpPr/>
      </dsp:nvSpPr>
      <dsp:spPr>
        <a:xfrm>
          <a:off x="0" y="1988946"/>
          <a:ext cx="3605695" cy="958776"/>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1)Difficulty in initiating swallowing</a:t>
          </a:r>
        </a:p>
        <a:p>
          <a:pPr marL="0" lvl="0" indent="0" algn="l" defTabSz="711200">
            <a:lnSpc>
              <a:spcPct val="90000"/>
            </a:lnSpc>
            <a:spcBef>
              <a:spcPct val="0"/>
            </a:spcBef>
            <a:spcAft>
              <a:spcPct val="35000"/>
            </a:spcAft>
            <a:buNone/>
          </a:pPr>
          <a:r>
            <a:rPr lang="en-GB" sz="1600" kern="1200" dirty="0"/>
            <a:t>2)coughing, Choking or nasal regurgitation  </a:t>
          </a:r>
          <a:endParaRPr lang="en-US" sz="1600" kern="1200" dirty="0"/>
        </a:p>
      </dsp:txBody>
      <dsp:txXfrm>
        <a:off x="28082" y="2017028"/>
        <a:ext cx="3549531" cy="902612"/>
      </dsp:txXfrm>
    </dsp:sp>
    <dsp:sp modelId="{B65D045C-818F-4383-917C-56011742EF91}">
      <dsp:nvSpPr>
        <dsp:cNvPr id="0" name=""/>
        <dsp:cNvSpPr/>
      </dsp:nvSpPr>
      <dsp:spPr>
        <a:xfrm>
          <a:off x="4743803" y="823444"/>
          <a:ext cx="2455348" cy="6222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1AB77-4FDE-45E6-A27F-7D51D912084D}">
      <dsp:nvSpPr>
        <dsp:cNvPr id="0" name=""/>
        <dsp:cNvSpPr/>
      </dsp:nvSpPr>
      <dsp:spPr>
        <a:xfrm>
          <a:off x="4859015" y="932895"/>
          <a:ext cx="2455348" cy="622256"/>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Black" panose="020B0A04020102020204" pitchFamily="34" charset="0"/>
            </a:rPr>
            <a:t>oesophageal</a:t>
          </a:r>
          <a:endParaRPr lang="en-US" sz="1600" kern="1200" dirty="0"/>
        </a:p>
      </dsp:txBody>
      <dsp:txXfrm>
        <a:off x="4877240" y="951120"/>
        <a:ext cx="2418898" cy="585806"/>
      </dsp:txXfrm>
    </dsp:sp>
    <dsp:sp modelId="{CF31678C-EADB-401D-A672-491CEF077016}">
      <dsp:nvSpPr>
        <dsp:cNvPr id="0" name=""/>
        <dsp:cNvSpPr/>
      </dsp:nvSpPr>
      <dsp:spPr>
        <a:xfrm>
          <a:off x="3995523" y="1907347"/>
          <a:ext cx="3833856" cy="87071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01E68-E019-4C17-8A84-DD91BC4C1F15}">
      <dsp:nvSpPr>
        <dsp:cNvPr id="0" name=""/>
        <dsp:cNvSpPr/>
      </dsp:nvSpPr>
      <dsp:spPr>
        <a:xfrm>
          <a:off x="4110735" y="2016798"/>
          <a:ext cx="3833856" cy="87071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Sensation of food getting stuck in the oesophagus after seconds from swallowing</a:t>
          </a:r>
          <a:endParaRPr lang="en-US" sz="1600" kern="1200" dirty="0"/>
        </a:p>
      </dsp:txBody>
      <dsp:txXfrm>
        <a:off x="4136237" y="2042300"/>
        <a:ext cx="3782852" cy="819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0"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01"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856B7-939C-4276-B5A8-70BCAF750DF1}" type="datetimeFigureOut">
              <a:rPr lang="en-US" smtClean="0"/>
              <a:t>12/4/2019</a:t>
            </a:fld>
            <a:endParaRPr lang="en-US"/>
          </a:p>
        </p:txBody>
      </p:sp>
      <p:sp>
        <p:nvSpPr>
          <p:cNvPr id="1048702"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03"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4"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05"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38BF9-A2EA-4857-A5DC-DEC0FA374027}" type="slidenum">
              <a:rPr lang="en-US" smtClean="0"/>
              <a:t>‹#›</a:t>
            </a:fld>
            <a:endParaRPr lang="en-US"/>
          </a:p>
        </p:txBody>
      </p:sp>
    </p:spTree>
    <p:extLst>
      <p:ext uri="{BB962C8B-B14F-4D97-AF65-F5344CB8AC3E}">
        <p14:creationId xmlns:p14="http://schemas.microsoft.com/office/powerpoint/2010/main" val="190363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Strongest</a:t>
            </a:r>
            <a:r>
              <a:rPr lang="en-GB" baseline="0" dirty="0"/>
              <a:t> layer is submucosa(no adventitia) means that injury cause leak so any lesion far from mucosa we prefer doing surgery externally    </a:t>
            </a:r>
          </a:p>
          <a:p>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3</a:t>
            </a:fld>
            <a:endParaRPr lang="en-US"/>
          </a:p>
        </p:txBody>
      </p:sp>
    </p:spTree>
    <p:extLst>
      <p:ext uri="{BB962C8B-B14F-4D97-AF65-F5344CB8AC3E}">
        <p14:creationId xmlns:p14="http://schemas.microsoft.com/office/powerpoint/2010/main" val="346802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chemeClr val="bg1"/>
                </a:solidFill>
                <a:latin typeface="Arial Black" panose="020B0A04020102020204" pitchFamily="34" charset="0"/>
              </a:rPr>
              <a:t>swallowing food consists of 2 stages:</a:t>
            </a:r>
          </a:p>
          <a:p>
            <a:endParaRPr lang="en-US" sz="1200" dirty="0">
              <a:solidFill>
                <a:schemeClr val="bg1"/>
              </a:solidFill>
              <a:latin typeface="Arial Black" panose="020B0A04020102020204" pitchFamily="34" charset="0"/>
            </a:endParaRPr>
          </a:p>
          <a:p>
            <a:pPr marL="0" indent="0">
              <a:buNone/>
            </a:pPr>
            <a:r>
              <a:rPr lang="en-US" sz="1200" dirty="0">
                <a:solidFill>
                  <a:schemeClr val="bg1"/>
                </a:solidFill>
                <a:latin typeface="Arial Black" panose="020B0A04020102020204" pitchFamily="34" charset="0"/>
              </a:rPr>
              <a:t>1-  </a:t>
            </a:r>
            <a:r>
              <a:rPr lang="en-US" sz="1200" dirty="0">
                <a:solidFill>
                  <a:srgbClr val="FFC000"/>
                </a:solidFill>
                <a:latin typeface="Arial Black" panose="020B0A04020102020204" pitchFamily="34" charset="0"/>
              </a:rPr>
              <a:t>The</a:t>
            </a:r>
            <a:r>
              <a:rPr lang="en-US" sz="1200" dirty="0">
                <a:solidFill>
                  <a:schemeClr val="bg1"/>
                </a:solidFill>
                <a:latin typeface="Arial Black" panose="020B0A04020102020204" pitchFamily="34" charset="0"/>
              </a:rPr>
              <a:t> </a:t>
            </a:r>
            <a:r>
              <a:rPr lang="en-US" sz="1200" dirty="0">
                <a:solidFill>
                  <a:srgbClr val="FFC000"/>
                </a:solidFill>
                <a:latin typeface="Arial Black" panose="020B0A04020102020204" pitchFamily="34" charset="0"/>
              </a:rPr>
              <a:t>oropharyngeal</a:t>
            </a:r>
            <a:r>
              <a:rPr lang="en-US" sz="1200" dirty="0">
                <a:solidFill>
                  <a:schemeClr val="bg1"/>
                </a:solidFill>
                <a:latin typeface="Arial Black" panose="020B0A04020102020204" pitchFamily="34" charset="0"/>
              </a:rPr>
              <a:t> </a:t>
            </a:r>
            <a:r>
              <a:rPr lang="en-US" sz="1200" dirty="0">
                <a:solidFill>
                  <a:srgbClr val="FFC000"/>
                </a:solidFill>
                <a:latin typeface="Arial Black" panose="020B0A04020102020204" pitchFamily="34" charset="0"/>
              </a:rPr>
              <a:t>stage</a:t>
            </a:r>
            <a:r>
              <a:rPr lang="en-US" sz="1200" dirty="0">
                <a:solidFill>
                  <a:schemeClr val="bg1"/>
                </a:solidFill>
                <a:latin typeface="Arial Black" panose="020B0A04020102020204" pitchFamily="34" charset="0"/>
              </a:rPr>
              <a:t> : This is under </a:t>
            </a:r>
            <a:r>
              <a:rPr lang="en-US" sz="1200" u="sng" dirty="0">
                <a:solidFill>
                  <a:schemeClr val="bg1"/>
                </a:solidFill>
                <a:latin typeface="Arial Black" panose="020B0A04020102020204" pitchFamily="34" charset="0"/>
              </a:rPr>
              <a:t>voluntary</a:t>
            </a:r>
            <a:r>
              <a:rPr lang="en-US" sz="1200" dirty="0">
                <a:solidFill>
                  <a:schemeClr val="bg1"/>
                </a:solidFill>
                <a:latin typeface="Arial Black" panose="020B0A04020102020204" pitchFamily="34" charset="0"/>
              </a:rPr>
              <a:t> control and moves the food bolus from the mouth to the esophagus.</a:t>
            </a:r>
          </a:p>
          <a:p>
            <a:pPr marL="0" indent="0">
              <a:buNone/>
            </a:pPr>
            <a:endParaRPr lang="en-US" sz="1200" dirty="0">
              <a:solidFill>
                <a:schemeClr val="bg1"/>
              </a:solidFill>
              <a:latin typeface="Arial Black" panose="020B0A04020102020204" pitchFamily="34" charset="0"/>
            </a:endParaRPr>
          </a:p>
          <a:p>
            <a:pPr marL="0" indent="0">
              <a:buNone/>
            </a:pPr>
            <a:r>
              <a:rPr lang="en-US" sz="1200" dirty="0">
                <a:solidFill>
                  <a:schemeClr val="bg1"/>
                </a:solidFill>
                <a:latin typeface="Arial Black" panose="020B0A04020102020204" pitchFamily="34" charset="0"/>
              </a:rPr>
              <a:t>2- </a:t>
            </a:r>
            <a:r>
              <a:rPr lang="en-US" sz="1200" dirty="0">
                <a:solidFill>
                  <a:srgbClr val="FFC000"/>
                </a:solidFill>
                <a:latin typeface="Arial Black" panose="020B0A04020102020204" pitchFamily="34" charset="0"/>
              </a:rPr>
              <a:t>The</a:t>
            </a:r>
            <a:r>
              <a:rPr lang="en-US" sz="1200" dirty="0">
                <a:solidFill>
                  <a:schemeClr val="bg1"/>
                </a:solidFill>
                <a:latin typeface="Arial Black" panose="020B0A04020102020204" pitchFamily="34" charset="0"/>
              </a:rPr>
              <a:t> </a:t>
            </a:r>
            <a:r>
              <a:rPr lang="en-US" sz="1200" dirty="0">
                <a:solidFill>
                  <a:srgbClr val="FFC000"/>
                </a:solidFill>
                <a:latin typeface="Arial Black" panose="020B0A04020102020204" pitchFamily="34" charset="0"/>
              </a:rPr>
              <a:t>esophageal</a:t>
            </a:r>
            <a:r>
              <a:rPr lang="en-US" sz="1200" dirty="0">
                <a:solidFill>
                  <a:schemeClr val="bg1"/>
                </a:solidFill>
                <a:latin typeface="Arial Black" panose="020B0A04020102020204" pitchFamily="34" charset="0"/>
              </a:rPr>
              <a:t> </a:t>
            </a:r>
            <a:r>
              <a:rPr lang="en-US" sz="1200" dirty="0">
                <a:solidFill>
                  <a:srgbClr val="FFC000"/>
                </a:solidFill>
                <a:latin typeface="Arial Black" panose="020B0A04020102020204" pitchFamily="34" charset="0"/>
              </a:rPr>
              <a:t>stage</a:t>
            </a:r>
            <a:r>
              <a:rPr lang="en-US" sz="1200" dirty="0">
                <a:solidFill>
                  <a:schemeClr val="bg1"/>
                </a:solidFill>
                <a:latin typeface="Arial Black" panose="020B0A04020102020204" pitchFamily="34" charset="0"/>
              </a:rPr>
              <a:t> : This is </a:t>
            </a:r>
            <a:r>
              <a:rPr lang="en-US" sz="1200" u="sng" dirty="0">
                <a:solidFill>
                  <a:schemeClr val="bg1"/>
                </a:solidFill>
                <a:latin typeface="Arial Black" panose="020B0A04020102020204" pitchFamily="34" charset="0"/>
              </a:rPr>
              <a:t>involuntary</a:t>
            </a:r>
            <a:r>
              <a:rPr lang="en-US" sz="1200" dirty="0">
                <a:solidFill>
                  <a:schemeClr val="bg1"/>
                </a:solidFill>
                <a:latin typeface="Arial Black" panose="020B0A04020102020204" pitchFamily="34" charset="0"/>
              </a:rPr>
              <a:t> and refers to the movement of food through the esophagus into the stomach</a:t>
            </a:r>
            <a:endParaRPr lang="en-US" sz="1200" b="1" dirty="0">
              <a:solidFill>
                <a:schemeClr val="bg1"/>
              </a:solidFill>
              <a:latin typeface="Arial Black" panose="020B0A04020102020204" pitchFamily="34" charset="0"/>
            </a:endParaRPr>
          </a:p>
          <a:p>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4</a:t>
            </a:fld>
            <a:endParaRPr lang="en-US"/>
          </a:p>
        </p:txBody>
      </p:sp>
    </p:spTree>
    <p:extLst>
      <p:ext uri="{BB962C8B-B14F-4D97-AF65-F5344CB8AC3E}">
        <p14:creationId xmlns:p14="http://schemas.microsoft.com/office/powerpoint/2010/main" val="222780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Black" panose="020B0A04020102020204" pitchFamily="34" charset="0"/>
              </a:rPr>
              <a:t> a subjective sensation of </a:t>
            </a:r>
            <a:r>
              <a:rPr lang="en-US" sz="1200" b="1" dirty="0">
                <a:solidFill>
                  <a:srgbClr val="FFC000"/>
                </a:solidFill>
                <a:latin typeface="Arial Black" panose="020B0A04020102020204" pitchFamily="34" charset="0"/>
              </a:rPr>
              <a:t>difficulty</a:t>
            </a:r>
            <a:r>
              <a:rPr lang="en-US" sz="1200" b="1" dirty="0">
                <a:solidFill>
                  <a:schemeClr val="bg1"/>
                </a:solidFill>
                <a:latin typeface="Arial Black" panose="020B0A04020102020204" pitchFamily="34" charset="0"/>
              </a:rPr>
              <a:t> or </a:t>
            </a:r>
            <a:r>
              <a:rPr lang="en-US" sz="1200" b="1" dirty="0">
                <a:solidFill>
                  <a:srgbClr val="FFC000"/>
                </a:solidFill>
                <a:latin typeface="Arial Black" panose="020B0A04020102020204" pitchFamily="34" charset="0"/>
              </a:rPr>
              <a:t>abnormality</a:t>
            </a:r>
            <a:r>
              <a:rPr lang="en-US" sz="1200" b="1" dirty="0">
                <a:solidFill>
                  <a:schemeClr val="bg1"/>
                </a:solidFill>
                <a:latin typeface="Arial Black" panose="020B0A04020102020204" pitchFamily="34" charset="0"/>
              </a:rPr>
              <a:t> of swallowing or transferring food from the mouth to the stomach.</a:t>
            </a:r>
          </a:p>
          <a:p>
            <a:r>
              <a:rPr lang="en-US" sz="1200" b="0" i="0" u="none" strike="noStrike" kern="1200" baseline="0" dirty="0">
                <a:solidFill>
                  <a:schemeClr val="tx1"/>
                </a:solidFill>
                <a:latin typeface="+mn-lt"/>
                <a:ea typeface="+mn-ea"/>
                <a:cs typeface="+mn-cs"/>
              </a:rPr>
              <a:t>objectively as an abnormal delay in transit of a liquid or solid bolus during the oropharyngeal or esophageal stages of swallowing.</a:t>
            </a:r>
            <a:endParaRPr lang="en-US" sz="1200" b="1" dirty="0">
              <a:solidFill>
                <a:schemeClr val="bg1"/>
              </a:solidFill>
              <a:latin typeface="Arial Black" panose="020B0A04020102020204" pitchFamily="34" charset="0"/>
            </a:endParaRPr>
          </a:p>
          <a:p>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5</a:t>
            </a:fld>
            <a:endParaRPr lang="en-US"/>
          </a:p>
        </p:txBody>
      </p:sp>
    </p:spTree>
    <p:extLst>
      <p:ext uri="{BB962C8B-B14F-4D97-AF65-F5344CB8AC3E}">
        <p14:creationId xmlns:p14="http://schemas.microsoft.com/office/powerpoint/2010/main" val="426070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7</a:t>
            </a:fld>
            <a:endParaRPr lang="en-US"/>
          </a:p>
        </p:txBody>
      </p:sp>
    </p:spTree>
    <p:extLst>
      <p:ext uri="{BB962C8B-B14F-4D97-AF65-F5344CB8AC3E}">
        <p14:creationId xmlns:p14="http://schemas.microsoft.com/office/powerpoint/2010/main" val="158267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chemeClr val="tx1"/>
                </a:solidFill>
                <a:latin typeface="Arial Black" panose="020B0A04020102020204" pitchFamily="34" charset="0"/>
              </a:rPr>
              <a:t>Patients with </a:t>
            </a:r>
            <a:r>
              <a:rPr lang="en-US" sz="1200" u="sng" dirty="0">
                <a:solidFill>
                  <a:schemeClr val="tx1"/>
                </a:solidFill>
                <a:latin typeface="Arial Black" panose="020B0A04020102020204" pitchFamily="34" charset="0"/>
              </a:rPr>
              <a:t>oropharyngeal problems </a:t>
            </a:r>
            <a:r>
              <a:rPr lang="en-US" sz="1200" dirty="0">
                <a:solidFill>
                  <a:schemeClr val="tx1"/>
                </a:solidFill>
                <a:latin typeface="Arial Black" panose="020B0A04020102020204" pitchFamily="34" charset="0"/>
              </a:rPr>
              <a:t>present with </a:t>
            </a:r>
            <a:r>
              <a:rPr lang="en-US" sz="1200" dirty="0">
                <a:solidFill>
                  <a:schemeClr val="tx2">
                    <a:lumMod val="50000"/>
                  </a:schemeClr>
                </a:solidFill>
                <a:latin typeface="Arial Black" panose="020B0A04020102020204" pitchFamily="34" charset="0"/>
              </a:rPr>
              <a:t>difficulty in initiating the swallow</a:t>
            </a:r>
            <a:r>
              <a:rPr lang="en-US" sz="1200" dirty="0">
                <a:solidFill>
                  <a:srgbClr val="FF0000"/>
                </a:solidFill>
                <a:latin typeface="Arial Black" panose="020B0A04020102020204" pitchFamily="34" charset="0"/>
              </a:rPr>
              <a:t> </a:t>
            </a:r>
            <a:r>
              <a:rPr lang="en-US" sz="1200" dirty="0">
                <a:latin typeface="Arial Black" panose="020B0A04020102020204" pitchFamily="34" charset="0"/>
              </a:rPr>
              <a:t>, </a:t>
            </a:r>
            <a:r>
              <a:rPr lang="en-US" sz="1200" dirty="0">
                <a:solidFill>
                  <a:schemeClr val="tx1"/>
                </a:solidFill>
                <a:latin typeface="Arial Black" panose="020B0A04020102020204" pitchFamily="34" charset="0"/>
              </a:rPr>
              <a:t>as well as problems with</a:t>
            </a:r>
            <a:r>
              <a:rPr lang="en-US" sz="1200" dirty="0">
                <a:latin typeface="Arial Black" panose="020B0A04020102020204" pitchFamily="34" charset="0"/>
              </a:rPr>
              <a:t> </a:t>
            </a:r>
            <a:r>
              <a:rPr lang="en-US" sz="1200" dirty="0">
                <a:solidFill>
                  <a:schemeClr val="tx2">
                    <a:lumMod val="50000"/>
                  </a:schemeClr>
                </a:solidFill>
                <a:latin typeface="Arial Black" panose="020B0A04020102020204" pitchFamily="34" charset="0"/>
              </a:rPr>
              <a:t>aspiration , choking , nasopharyngeal regurgitation, and dysphonia</a:t>
            </a:r>
            <a:r>
              <a:rPr lang="en-US" sz="1200" dirty="0">
                <a:solidFill>
                  <a:srgbClr val="FF0000"/>
                </a:solidFill>
                <a:latin typeface="Arial Black" panose="020B0A04020102020204" pitchFamily="34" charset="0"/>
              </a:rPr>
              <a:t> </a:t>
            </a:r>
            <a:r>
              <a:rPr lang="en-US" sz="1200" dirty="0">
                <a:latin typeface="Arial Black" panose="020B0A04020102020204" pitchFamily="34" charset="0"/>
              </a:rPr>
              <a:t>.</a:t>
            </a:r>
          </a:p>
          <a:p>
            <a:endParaRPr lang="en-US" sz="1200" dirty="0">
              <a:latin typeface="Arial Black" panose="020B0A04020102020204" pitchFamily="34" charset="0"/>
            </a:endParaRPr>
          </a:p>
          <a:p>
            <a:r>
              <a:rPr lang="en-US" sz="1200" dirty="0">
                <a:solidFill>
                  <a:schemeClr val="tx1"/>
                </a:solidFill>
                <a:latin typeface="Arial Black" panose="020B0A04020102020204" pitchFamily="34" charset="0"/>
              </a:rPr>
              <a:t> They may also have a history of aspiration pneumonias.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00"/>
                </a:solidFill>
                <a:latin typeface="Arial Black" panose="020B0A04020102020204" pitchFamily="34" charset="0"/>
              </a:rPr>
              <a:t>Patients with </a:t>
            </a:r>
            <a:r>
              <a:rPr lang="en-US" sz="1200" u="sng" dirty="0">
                <a:solidFill>
                  <a:srgbClr val="FFFF00"/>
                </a:solidFill>
                <a:latin typeface="Arial Black" panose="020B0A04020102020204" pitchFamily="34" charset="0"/>
              </a:rPr>
              <a:t>esophageal causes </a:t>
            </a:r>
            <a:r>
              <a:rPr lang="en-US" sz="1200" dirty="0">
                <a:solidFill>
                  <a:srgbClr val="FFFF00"/>
                </a:solidFill>
                <a:latin typeface="Arial Black" panose="020B0A04020102020204" pitchFamily="34" charset="0"/>
              </a:rPr>
              <a:t>of dysphagia present with </a:t>
            </a:r>
            <a:r>
              <a:rPr lang="en-US" sz="1200" dirty="0">
                <a:solidFill>
                  <a:schemeClr val="bg1"/>
                </a:solidFill>
                <a:latin typeface="Arial Black" panose="020B0A04020102020204" pitchFamily="34" charset="0"/>
              </a:rPr>
              <a:t>difficulty in swallowing several seconds after initiating a swallow </a:t>
            </a:r>
            <a:r>
              <a:rPr lang="en-US" sz="1200" dirty="0">
                <a:solidFill>
                  <a:srgbClr val="FFFF00"/>
                </a:solidFill>
                <a:latin typeface="Arial Black" panose="020B0A04020102020204" pitchFamily="34" charset="0"/>
              </a:rPr>
              <a:t>and frequently report</a:t>
            </a:r>
            <a:r>
              <a:rPr lang="en-US" sz="1200" dirty="0">
                <a:solidFill>
                  <a:schemeClr val="tx1"/>
                </a:solidFill>
                <a:latin typeface="Arial Black" panose="020B0A04020102020204" pitchFamily="34" charset="0"/>
              </a:rPr>
              <a:t>  </a:t>
            </a:r>
            <a:r>
              <a:rPr lang="en-US" sz="1200" dirty="0">
                <a:solidFill>
                  <a:schemeClr val="bg1"/>
                </a:solidFill>
                <a:latin typeface="Arial Black" panose="020B0A04020102020204" pitchFamily="34" charset="0"/>
              </a:rPr>
              <a:t>that food sticks at a point in the chest or throat</a:t>
            </a:r>
            <a:r>
              <a:rPr lang="en-US" sz="1200" dirty="0">
                <a:solidFill>
                  <a:srgbClr val="FF0000"/>
                </a:solidFill>
                <a:latin typeface="Arial Black" panose="020B0A04020102020204" pitchFamily="34" charset="0"/>
              </a:rPr>
              <a:t>.</a:t>
            </a:r>
            <a:endParaRPr lang="en-US" sz="1200" dirty="0">
              <a:solidFill>
                <a:schemeClr val="tx1"/>
              </a:solidFill>
              <a:latin typeface="Arial Black" panose="020B0A04020102020204" pitchFamily="34" charset="0"/>
            </a:endParaRPr>
          </a:p>
          <a:p>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8</a:t>
            </a:fld>
            <a:endParaRPr lang="en-US"/>
          </a:p>
        </p:txBody>
      </p:sp>
    </p:spTree>
    <p:extLst>
      <p:ext uri="{BB962C8B-B14F-4D97-AF65-F5344CB8AC3E}">
        <p14:creationId xmlns:p14="http://schemas.microsoft.com/office/powerpoint/2010/main" val="213376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Black" panose="020B0A04020102020204" pitchFamily="34" charset="0"/>
              </a:rPr>
              <a:t>- stricture formation post-op</a:t>
            </a:r>
            <a:br>
              <a:rPr lang="en-US" b="1" dirty="0">
                <a:latin typeface="Arial Black" panose="020B0A04020102020204" pitchFamily="34" charset="0"/>
              </a:rPr>
            </a:br>
            <a:r>
              <a:rPr lang="en-US" b="1" dirty="0">
                <a:latin typeface="Arial Black" panose="020B0A04020102020204" pitchFamily="34" charset="0"/>
              </a:rPr>
              <a:t>- </a:t>
            </a:r>
            <a:r>
              <a:rPr lang="en-US" b="1" dirty="0">
                <a:latin typeface="Arial Black" panose="020B0A04020102020204" pitchFamily="34" charset="0"/>
                <a:cs typeface="Tahoma" panose="020B0604030504040204" pitchFamily="34" charset="0"/>
              </a:rPr>
              <a:t>Previous head or neck surgery</a:t>
            </a:r>
            <a:endParaRPr lang="en-GB" sz="1800" b="1" dirty="0">
              <a:solidFill>
                <a:srgbClr val="FFC000"/>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dirty="0">
                <a:latin typeface="Arial Black" panose="020B0A04020102020204" pitchFamily="34" charset="0"/>
              </a:rPr>
              <a:t>neuromuscular disorders ; </a:t>
            </a:r>
            <a:r>
              <a:rPr lang="en-US" sz="1200" b="1" dirty="0" err="1">
                <a:latin typeface="Arial Black" panose="020B0A04020102020204" pitchFamily="34" charset="0"/>
              </a:rPr>
              <a:t>CVA</a:t>
            </a:r>
            <a:r>
              <a:rPr lang="en-US" sz="1200" b="1" dirty="0">
                <a:latin typeface="Arial Black" panose="020B0A04020102020204" pitchFamily="34" charset="0"/>
              </a:rPr>
              <a:t> , Parkinson disease</a:t>
            </a:r>
          </a:p>
          <a:p>
            <a:pPr marL="0" indent="0">
              <a:lnSpc>
                <a:spcPct val="80000"/>
              </a:lnSpc>
              <a:buNone/>
            </a:pPr>
            <a:r>
              <a:rPr lang="en-GB" sz="1200" b="1" dirty="0">
                <a:solidFill>
                  <a:srgbClr val="FFC000"/>
                </a:solidFill>
                <a:latin typeface="Arial Black" panose="020B0A04020102020204" pitchFamily="34" charset="0"/>
              </a:rPr>
              <a:t>-</a:t>
            </a:r>
            <a:r>
              <a:rPr lang="en-GB" sz="1200" b="1" baseline="0" dirty="0">
                <a:solidFill>
                  <a:srgbClr val="FFC000"/>
                </a:solidFill>
                <a:latin typeface="Arial Black" panose="020B0A04020102020204" pitchFamily="34" charset="0"/>
              </a:rPr>
              <a:t>  </a:t>
            </a:r>
            <a:r>
              <a:rPr lang="en-GB" sz="1200" b="1" baseline="0" dirty="0" err="1">
                <a:solidFill>
                  <a:srgbClr val="FFC000"/>
                </a:solidFill>
                <a:latin typeface="Arial Black" panose="020B0A04020102020204" pitchFamily="34" charset="0"/>
              </a:rPr>
              <a:t>Nsaids</a:t>
            </a:r>
            <a:r>
              <a:rPr lang="en-GB" sz="1200" b="1" baseline="0" dirty="0">
                <a:solidFill>
                  <a:srgbClr val="FFC000"/>
                </a:solidFill>
                <a:latin typeface="Arial Black" panose="020B0A04020102020204" pitchFamily="34" charset="0"/>
              </a:rPr>
              <a:t>,</a:t>
            </a:r>
            <a:r>
              <a:rPr lang="en-US" sz="1200" b="1" dirty="0">
                <a:solidFill>
                  <a:srgbClr val="FF0000"/>
                </a:solidFill>
                <a:latin typeface="Arial Black" panose="020B0A04020102020204" pitchFamily="34" charset="0"/>
                <a:cs typeface="Tahoma" panose="020B0604030504040204" pitchFamily="34" charset="0"/>
                <a:sym typeface="Wingdings" panose="05000000000000000000" pitchFamily="2" charset="2"/>
              </a:rPr>
              <a:t> - </a:t>
            </a:r>
            <a:r>
              <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rPr>
              <a:t>mucosal injury : doxycycline, tetracycline, clindamycin , </a:t>
            </a:r>
            <a:r>
              <a:rPr lang="en-US" sz="1200" b="1" dirty="0" err="1">
                <a:solidFill>
                  <a:schemeClr val="tx1"/>
                </a:solidFill>
                <a:latin typeface="Arial Black" panose="020B0A04020102020204" pitchFamily="34" charset="0"/>
                <a:cs typeface="Tahoma" panose="020B0604030504040204" pitchFamily="34" charset="0"/>
                <a:sym typeface="Wingdings" panose="05000000000000000000" pitchFamily="2" charset="2"/>
              </a:rPr>
              <a:t>NAIDS</a:t>
            </a:r>
            <a:r>
              <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rPr>
              <a:t> , ferrous sulfate.</a:t>
            </a:r>
          </a:p>
          <a:p>
            <a:pPr marL="0" indent="0">
              <a:lnSpc>
                <a:spcPct val="80000"/>
              </a:lnSpc>
              <a:buNone/>
            </a:pPr>
            <a:endPar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endParaRPr>
          </a:p>
          <a:p>
            <a:pPr>
              <a:lnSpc>
                <a:spcPct val="80000"/>
              </a:lnSpc>
              <a:buFontTx/>
              <a:buChar char="-"/>
            </a:pPr>
            <a:r>
              <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rPr>
              <a:t>reduce LES tone : theophylline , nitrates, Ca antagonists</a:t>
            </a:r>
          </a:p>
          <a:p>
            <a:pPr>
              <a:lnSpc>
                <a:spcPct val="80000"/>
              </a:lnSpc>
              <a:buFontTx/>
              <a:buChar char="-"/>
            </a:pPr>
            <a:endPar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endParaRPr>
          </a:p>
          <a:p>
            <a:pPr>
              <a:lnSpc>
                <a:spcPct val="80000"/>
              </a:lnSpc>
              <a:buFontTx/>
              <a:buChar char="-"/>
            </a:pPr>
            <a:r>
              <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rPr>
              <a:t>history of exposed to chemotherapy or radiotherapy.</a:t>
            </a:r>
            <a:br>
              <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rPr>
            </a:br>
            <a:endParaRPr lang="en-US" sz="1200" b="1" dirty="0">
              <a:solidFill>
                <a:schemeClr val="tx1"/>
              </a:solidFill>
              <a:latin typeface="Arial Black" panose="020B0A04020102020204" pitchFamily="34" charset="0"/>
              <a:cs typeface="Tahoma" panose="020B060403050404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C000"/>
              </a:solidFill>
            </a:endParaRPr>
          </a:p>
          <a:p>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11</a:t>
            </a:fld>
            <a:endParaRPr lang="en-US"/>
          </a:p>
        </p:txBody>
      </p:sp>
    </p:spTree>
    <p:extLst>
      <p:ext uri="{BB962C8B-B14F-4D97-AF65-F5344CB8AC3E}">
        <p14:creationId xmlns:p14="http://schemas.microsoft.com/office/powerpoint/2010/main" val="67757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solidFill>
                  <a:schemeClr val="tx2">
                    <a:lumMod val="75000"/>
                  </a:schemeClr>
                </a:solidFill>
                <a:latin typeface="Arial Black" panose="020B0A04020102020204" pitchFamily="34" charset="0"/>
              </a:rPr>
              <a:t>paller</a:t>
            </a:r>
            <a:r>
              <a:rPr lang="en-US" sz="1200" b="1" dirty="0">
                <a:solidFill>
                  <a:schemeClr val="tx2">
                    <a:lumMod val="75000"/>
                  </a:schemeClr>
                </a:solidFill>
                <a:latin typeface="Arial Black" panose="020B0A04020102020204" pitchFamily="34" charset="0"/>
              </a:rPr>
              <a:t> (Anemia), jaundice , cachexia.. </a:t>
            </a:r>
          </a:p>
          <a:p>
            <a:pPr marL="0" indent="0">
              <a:buNone/>
            </a:pPr>
            <a:endParaRPr lang="en-US" sz="1200" b="1" dirty="0">
              <a:solidFill>
                <a:schemeClr val="bg1"/>
              </a:solidFill>
              <a:latin typeface="Arial Black" panose="020B0A04020102020204" pitchFamily="34" charset="0"/>
            </a:endParaRPr>
          </a:p>
          <a:p>
            <a:r>
              <a:rPr lang="en-GB" dirty="0"/>
              <a:t>-</a:t>
            </a:r>
            <a:r>
              <a:rPr lang="en-US" sz="1200" b="0" i="0" u="none" strike="noStrike" kern="1200" baseline="0" dirty="0">
                <a:solidFill>
                  <a:schemeClr val="tx1"/>
                </a:solidFill>
                <a:latin typeface="+mn-lt"/>
                <a:ea typeface="+mn-ea"/>
                <a:cs typeface="+mn-cs"/>
              </a:rPr>
              <a:t>cause of dysphagia might include poor dentition, buccal lesions</a:t>
            </a:r>
          </a:p>
          <a:p>
            <a:r>
              <a:rPr lang="en-US" sz="1200" b="0" i="0" u="none" strike="noStrike" kern="1200" baseline="0" dirty="0">
                <a:solidFill>
                  <a:schemeClr val="tx1"/>
                </a:solidFill>
                <a:latin typeface="+mn-lt"/>
                <a:ea typeface="+mn-ea"/>
                <a:cs typeface="+mn-cs"/>
              </a:rPr>
              <a:t>such as lichen planus, tongue </a:t>
            </a:r>
            <a:r>
              <a:rPr lang="en-US" sz="1200" b="0" i="0" u="none" strike="noStrike" kern="1200" baseline="0" dirty="0" err="1">
                <a:solidFill>
                  <a:schemeClr val="tx1"/>
                </a:solidFill>
                <a:latin typeface="+mn-lt"/>
                <a:ea typeface="+mn-ea"/>
                <a:cs typeface="+mn-cs"/>
              </a:rPr>
              <a:t>fasciculations</a:t>
            </a:r>
            <a:r>
              <a:rPr lang="en-US" sz="1200" b="0" i="0" u="none" strike="noStrike" kern="1200" baseline="0" dirty="0">
                <a:solidFill>
                  <a:schemeClr val="tx1"/>
                </a:solidFill>
                <a:latin typeface="+mn-lt"/>
                <a:ea typeface="+mn-ea"/>
                <a:cs typeface="+mn-cs"/>
              </a:rPr>
              <a:t>, asymmetric</a:t>
            </a:r>
          </a:p>
          <a:p>
            <a:r>
              <a:rPr lang="en-US" sz="1200" b="0" i="0" u="none" strike="noStrike" kern="1200" baseline="0" dirty="0">
                <a:solidFill>
                  <a:schemeClr val="tx1"/>
                </a:solidFill>
                <a:latin typeface="+mn-lt"/>
                <a:ea typeface="+mn-ea"/>
                <a:cs typeface="+mn-cs"/>
              </a:rPr>
              <a:t>palate elevation, and labial droop</a:t>
            </a:r>
            <a:endParaRPr lang="en-US" dirty="0"/>
          </a:p>
        </p:txBody>
      </p:sp>
      <p:sp>
        <p:nvSpPr>
          <p:cNvPr id="4" name="Slide Number Placeholder 3"/>
          <p:cNvSpPr>
            <a:spLocks noGrp="1"/>
          </p:cNvSpPr>
          <p:nvPr>
            <p:ph type="sldNum" sz="quarter" idx="10"/>
          </p:nvPr>
        </p:nvSpPr>
        <p:spPr/>
        <p:txBody>
          <a:bodyPr/>
          <a:lstStyle/>
          <a:p>
            <a:fld id="{FA638BF9-A2EA-4857-A5DC-DEC0FA374027}" type="slidenum">
              <a:rPr lang="en-US" smtClean="0"/>
              <a:t>14</a:t>
            </a:fld>
            <a:endParaRPr lang="en-US"/>
          </a:p>
        </p:txBody>
      </p:sp>
    </p:spTree>
    <p:extLst>
      <p:ext uri="{BB962C8B-B14F-4D97-AF65-F5344CB8AC3E}">
        <p14:creationId xmlns:p14="http://schemas.microsoft.com/office/powerpoint/2010/main" val="40430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because the lack of a </a:t>
            </a:r>
            <a:r>
              <a:rPr lang="en-US" dirty="0" err="1"/>
              <a:t>serosal</a:t>
            </a:r>
            <a:r>
              <a:rPr lang="en-US" dirty="0"/>
              <a:t> layer on the esophagus allows the smooth muscle to dilate with ease</a:t>
            </a:r>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BD7598E-E4D4-4597-B51F-5ED12592075B}"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9566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7"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4858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3145728" name="Straight Connector 7"/>
          <p:cNvCxnSpPr>
            <a:cxnSpLocks/>
          </p:cNvCxnSpPr>
          <p:nvPr/>
        </p:nvCxnSpPr>
        <p:spPr>
          <a:xfrm>
            <a:off x="1463627"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145729" name="Straight Connector 12"/>
          <p:cNvCxnSpPr>
            <a:cxnSpLocks/>
          </p:cNvCxnSpPr>
          <p:nvPr/>
        </p:nvCxnSpPr>
        <p:spPr>
          <a:xfrm>
            <a:off x="4708575"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048589"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048590" name="Date Placeholder 14"/>
          <p:cNvSpPr>
            <a:spLocks noGrp="1"/>
          </p:cNvSpPr>
          <p:nvPr>
            <p:ph type="dt" sz="half" idx="10"/>
          </p:nvPr>
        </p:nvSpPr>
        <p:spPr/>
        <p:txBody>
          <a:bodyPr/>
          <a:lstStyle/>
          <a:p>
            <a:fld id="{6CD43D66-C3E4-4CE3-A35A-761A98623218}" type="datetimeFigureOut">
              <a:rPr lang="en-AU" smtClean="0"/>
              <a:t>4/12/2019</a:t>
            </a:fld>
            <a:endParaRPr lang="en-AU"/>
          </a:p>
        </p:txBody>
      </p:sp>
      <p:sp>
        <p:nvSpPr>
          <p:cNvPr id="1048591" name="Slide Number Placeholder 15"/>
          <p:cNvSpPr>
            <a:spLocks noGrp="1"/>
          </p:cNvSpPr>
          <p:nvPr>
            <p:ph type="sldNum" sz="quarter" idx="11"/>
          </p:nvPr>
        </p:nvSpPr>
        <p:spPr/>
        <p:txBody>
          <a:bodyPr/>
          <a:lstStyle/>
          <a:p>
            <a:fld id="{4F6382D5-C200-4A6B-B967-8F63E5271F59}" type="slidenum">
              <a:rPr lang="en-AU" smtClean="0"/>
              <a:t>‹#›</a:t>
            </a:fld>
            <a:endParaRPr lang="en-AU"/>
          </a:p>
        </p:txBody>
      </p:sp>
      <p:sp>
        <p:nvSpPr>
          <p:cNvPr id="1048592"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7" name="Title 1"/>
          <p:cNvSpPr>
            <a:spLocks noGrp="1"/>
          </p:cNvSpPr>
          <p:nvPr>
            <p:ph type="title"/>
          </p:nvPr>
        </p:nvSpPr>
        <p:spPr/>
        <p:txBody>
          <a:bodyPr/>
          <a:lstStyle/>
          <a:p>
            <a:r>
              <a:rPr kumimoji="0" lang="en-US"/>
              <a:t>Click to edit Master title style</a:t>
            </a:r>
          </a:p>
        </p:txBody>
      </p:sp>
      <p:sp>
        <p:nvSpPr>
          <p:cNvPr id="1048668"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69" name="Date Placeholder 3"/>
          <p:cNvSpPr>
            <a:spLocks noGrp="1"/>
          </p:cNvSpPr>
          <p:nvPr>
            <p:ph type="dt" sz="half" idx="10"/>
          </p:nvPr>
        </p:nvSpPr>
        <p:spPr/>
        <p:txBody>
          <a:bodyPr/>
          <a:lstStyle/>
          <a:p>
            <a:fld id="{6CD43D66-C3E4-4CE3-A35A-761A98623218}" type="datetimeFigureOut">
              <a:rPr lang="en-AU" smtClean="0"/>
              <a:t>4/12/2019</a:t>
            </a:fld>
            <a:endParaRPr lang="en-AU"/>
          </a:p>
        </p:txBody>
      </p:sp>
      <p:sp>
        <p:nvSpPr>
          <p:cNvPr id="1048670" name="Footer Placeholder 4"/>
          <p:cNvSpPr>
            <a:spLocks noGrp="1"/>
          </p:cNvSpPr>
          <p:nvPr>
            <p:ph type="ftr" sz="quarter" idx="11"/>
          </p:nvPr>
        </p:nvSpPr>
        <p:spPr/>
        <p:txBody>
          <a:bodyPr/>
          <a:lstStyle/>
          <a:p>
            <a:endParaRPr lang="en-AU"/>
          </a:p>
        </p:txBody>
      </p:sp>
      <p:sp>
        <p:nvSpPr>
          <p:cNvPr id="1048671" name="Slide Number Placeholder 5"/>
          <p:cNvSpPr>
            <a:spLocks noGrp="1"/>
          </p:cNvSpPr>
          <p:nvPr>
            <p:ph type="sldNum" sz="quarter" idx="12"/>
          </p:nvPr>
        </p:nvSpPr>
        <p:spPr/>
        <p:txBody>
          <a:bodyPr/>
          <a:lstStyle/>
          <a:p>
            <a:fld id="{4F6382D5-C200-4A6B-B967-8F63E5271F59}"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6" name="Vertical Title 1"/>
          <p:cNvSpPr>
            <a:spLocks noGrp="1"/>
          </p:cNvSpPr>
          <p:nvPr>
            <p:ph type="title" orient="vert"/>
          </p:nvPr>
        </p:nvSpPr>
        <p:spPr>
          <a:xfrm>
            <a:off x="6629400" y="205980"/>
            <a:ext cx="2057400" cy="4388644"/>
          </a:xfrm>
        </p:spPr>
        <p:txBody>
          <a:bodyPr vert="eaVert"/>
          <a:lstStyle/>
          <a:p>
            <a:r>
              <a:rPr kumimoji="0" lang="en-US"/>
              <a:t>Click to edit Master title style</a:t>
            </a:r>
          </a:p>
        </p:txBody>
      </p:sp>
      <p:sp>
        <p:nvSpPr>
          <p:cNvPr id="1048657" name="Vertical Text Placeholder 2"/>
          <p:cNvSpPr>
            <a:spLocks noGrp="1"/>
          </p:cNvSpPr>
          <p:nvPr>
            <p:ph type="body" orient="vert" idx="1"/>
          </p:nvPr>
        </p:nvSpPr>
        <p:spPr>
          <a:xfrm>
            <a:off x="457200" y="20598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58" name="Date Placeholder 3"/>
          <p:cNvSpPr>
            <a:spLocks noGrp="1"/>
          </p:cNvSpPr>
          <p:nvPr>
            <p:ph type="dt" sz="half" idx="10"/>
          </p:nvPr>
        </p:nvSpPr>
        <p:spPr/>
        <p:txBody>
          <a:bodyPr/>
          <a:lstStyle/>
          <a:p>
            <a:fld id="{6CD43D66-C3E4-4CE3-A35A-761A98623218}" type="datetimeFigureOut">
              <a:rPr lang="en-AU" smtClean="0"/>
              <a:t>4/12/2019</a:t>
            </a:fld>
            <a:endParaRPr lang="en-AU"/>
          </a:p>
        </p:txBody>
      </p:sp>
      <p:sp>
        <p:nvSpPr>
          <p:cNvPr id="1048659" name="Footer Placeholder 4"/>
          <p:cNvSpPr>
            <a:spLocks noGrp="1"/>
          </p:cNvSpPr>
          <p:nvPr>
            <p:ph type="ftr" sz="quarter" idx="11"/>
          </p:nvPr>
        </p:nvSpPr>
        <p:spPr/>
        <p:txBody>
          <a:bodyPr/>
          <a:lstStyle/>
          <a:p>
            <a:endParaRPr lang="en-AU"/>
          </a:p>
        </p:txBody>
      </p:sp>
      <p:sp>
        <p:nvSpPr>
          <p:cNvPr id="1048660" name="Slide Number Placeholder 5"/>
          <p:cNvSpPr>
            <a:spLocks noGrp="1"/>
          </p:cNvSpPr>
          <p:nvPr>
            <p:ph type="sldNum" sz="quarter" idx="12"/>
          </p:nvPr>
        </p:nvSpPr>
        <p:spPr/>
        <p:txBody>
          <a:bodyPr/>
          <a:lstStyle/>
          <a:p>
            <a:fld id="{4F6382D5-C200-4A6B-B967-8F63E5271F59}"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269923"/>
            <a:ext cx="7406640" cy="1104138"/>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387548"/>
            <a:ext cx="7406640" cy="1314450"/>
          </a:xfrm>
        </p:spPr>
        <p:txBody>
          <a:bodyPr tIns="0"/>
          <a:lstStyle>
            <a:lvl1pPr marL="20574" indent="0" algn="l">
              <a:buNone/>
              <a:defRPr sz="1950">
                <a:solidFill>
                  <a:schemeClr val="tx2">
                    <a:shade val="30000"/>
                    <a:satMod val="150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7D89FBC5-92BD-4EB7-BAC9-CFACB81A86F1}" type="datetimeFigureOut">
              <a:rPr lang="en-US" smtClean="0"/>
              <a:pPr/>
              <a:t>12/4/2019</a:t>
            </a:fld>
            <a:endParaRPr lang="en-US"/>
          </a:p>
        </p:txBody>
      </p:sp>
      <p:sp>
        <p:nvSpPr>
          <p:cNvPr id="20" name="عنصر نائب للتذييل 19"/>
          <p:cNvSpPr>
            <a:spLocks noGrp="1"/>
          </p:cNvSpPr>
          <p:nvPr>
            <p:ph type="ftr" sz="quarter" idx="11"/>
          </p:nvPr>
        </p:nvSpPr>
        <p:spPr/>
        <p:txBody>
          <a:bodyPr/>
          <a:lstStyle/>
          <a:p>
            <a:endParaRPr lang="en-US"/>
          </a:p>
        </p:txBody>
      </p:sp>
      <p:sp>
        <p:nvSpPr>
          <p:cNvPr id="10" name="عنصر نائب لرقم الشريحة 9"/>
          <p:cNvSpPr>
            <a:spLocks noGrp="1"/>
          </p:cNvSpPr>
          <p:nvPr>
            <p:ph type="sldNum" sz="quarter" idx="12"/>
          </p:nvPr>
        </p:nvSpPr>
        <p:spPr/>
        <p:txBody>
          <a:bodyPr/>
          <a:lstStyle/>
          <a:p>
            <a:fld id="{2D3C7C5B-AFDC-4A22-B320-83E226B7A577}" type="slidenum">
              <a:rPr lang="en-US" smtClean="0"/>
              <a:pPr/>
              <a:t>‹#›</a:t>
            </a:fld>
            <a:endParaRPr lang="en-US"/>
          </a:p>
        </p:txBody>
      </p:sp>
      <p:sp>
        <p:nvSpPr>
          <p:cNvPr id="8" name="شكل بيضاوي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350"/>
          </a:p>
        </p:txBody>
      </p:sp>
      <p:sp>
        <p:nvSpPr>
          <p:cNvPr id="9" name="شكل بيضاوي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847433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D89FBC5-92BD-4EB7-BAC9-CFACB81A86F1}" type="datetimeFigureOut">
              <a:rPr lang="en-US" smtClean="0"/>
              <a:pPr/>
              <a:t>12/4/2019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21691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عنوان 1"/>
          <p:cNvSpPr>
            <a:spLocks noGrp="1"/>
          </p:cNvSpPr>
          <p:nvPr>
            <p:ph type="title"/>
          </p:nvPr>
        </p:nvSpPr>
        <p:spPr>
          <a:xfrm>
            <a:off x="2578392" y="1950244"/>
            <a:ext cx="6400800" cy="1714500"/>
          </a:xfrm>
        </p:spPr>
        <p:txBody>
          <a:bodyPr anchor="t"/>
          <a:lstStyle>
            <a:lvl1pPr algn="l">
              <a:lnSpc>
                <a:spcPts val="3375"/>
              </a:lnSpc>
              <a:buNone/>
              <a:defRPr sz="3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800100"/>
            <a:ext cx="6400800" cy="1132284"/>
          </a:xfrm>
        </p:spPr>
        <p:txBody>
          <a:bodyPr anchor="b"/>
          <a:lstStyle>
            <a:lvl1pPr marL="13716" indent="0">
              <a:lnSpc>
                <a:spcPts val="1725"/>
              </a:lnSpc>
              <a:spcBef>
                <a:spcPts val="0"/>
              </a:spcBef>
              <a:buNone/>
              <a:defRPr sz="1500">
                <a:solidFill>
                  <a:schemeClr val="tx2">
                    <a:shade val="30000"/>
                    <a:satMod val="150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7D89FBC5-92BD-4EB7-BAC9-CFACB81A86F1}" type="datetimeFigureOut">
              <a:rPr lang="en-US" smtClean="0"/>
              <a:pPr/>
              <a:t>12/4/2019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3C7C5B-AFDC-4A22-B320-83E226B7A577}" type="slidenum">
              <a:rPr lang="en-US" smtClean="0"/>
              <a:pPr/>
              <a:t>‹#›</a:t>
            </a:fld>
            <a:endParaRPr lang="en-US"/>
          </a:p>
        </p:txBody>
      </p:sp>
      <p:sp>
        <p:nvSpPr>
          <p:cNvPr id="10" name="مستطيل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شكل بيضاوي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350"/>
          </a:p>
        </p:txBody>
      </p:sp>
      <p:sp>
        <p:nvSpPr>
          <p:cNvPr id="9" name="شكل بيضاوي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66309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05740"/>
            <a:ext cx="7498080" cy="85725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143000"/>
            <a:ext cx="3657600" cy="3497580"/>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143000"/>
            <a:ext cx="3657600" cy="3497580"/>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7D89FBC5-92BD-4EB7-BAC9-CFACB81A86F1}" type="datetimeFigureOut">
              <a:rPr lang="en-US" smtClean="0"/>
              <a:pPr/>
              <a:t>12/4/2019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173642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70252"/>
            <a:ext cx="8229600" cy="857250"/>
          </a:xfrm>
        </p:spPr>
        <p:txBody>
          <a:bodyPr anchor="ctr"/>
          <a:lstStyle>
            <a:lvl1pPr algn="ctr">
              <a:defRPr sz="3375"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48006" indent="0" algn="l">
              <a:lnSpc>
                <a:spcPct val="100000"/>
              </a:lnSpc>
              <a:spcBef>
                <a:spcPts val="75"/>
              </a:spcBef>
              <a:buNone/>
              <a:defRPr sz="1425" b="0">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48006" indent="0" algn="l">
              <a:lnSpc>
                <a:spcPct val="100000"/>
              </a:lnSpc>
              <a:spcBef>
                <a:spcPts val="75"/>
              </a:spcBef>
              <a:buNone/>
              <a:defRPr sz="1425" b="0">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727002"/>
            <a:ext cx="4023360" cy="3086100"/>
          </a:xfrm>
          <a:ln w="10795">
            <a:solidFill>
              <a:schemeClr val="bg1"/>
            </a:solidFill>
            <a:prstDash val="dash"/>
            <a:miter lim="800000"/>
          </a:ln>
        </p:spPr>
        <p:txBody>
          <a:bodyPr/>
          <a:lstStyle>
            <a:lvl1pPr marL="294894" indent="-205740">
              <a:lnSpc>
                <a:spcPct val="100000"/>
              </a:lnSpc>
              <a:spcBef>
                <a:spcPts val="525"/>
              </a:spcBef>
              <a:defRPr sz="1800"/>
            </a:lvl1pPr>
            <a:lvl2pPr>
              <a:lnSpc>
                <a:spcPct val="100000"/>
              </a:lnSpc>
              <a:spcBef>
                <a:spcPts val="525"/>
              </a:spcBef>
              <a:defRPr sz="1500"/>
            </a:lvl2pPr>
            <a:lvl3pPr>
              <a:lnSpc>
                <a:spcPct val="100000"/>
              </a:lnSpc>
              <a:spcBef>
                <a:spcPts val="525"/>
              </a:spcBef>
              <a:defRPr sz="1350"/>
            </a:lvl3pPr>
            <a:lvl4pPr>
              <a:lnSpc>
                <a:spcPct val="100000"/>
              </a:lnSpc>
              <a:spcBef>
                <a:spcPts val="525"/>
              </a:spcBef>
              <a:defRPr sz="1200"/>
            </a:lvl4pPr>
            <a:lvl5pPr>
              <a:lnSpc>
                <a:spcPct val="100000"/>
              </a:lnSpc>
              <a:spcBef>
                <a:spcPts val="525"/>
              </a:spcBef>
              <a:defRPr sz="12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727002"/>
            <a:ext cx="4023360" cy="3086100"/>
          </a:xfrm>
          <a:ln w="10795">
            <a:solidFill>
              <a:schemeClr val="bg1"/>
            </a:solidFill>
            <a:prstDash val="dash"/>
            <a:miter lim="800000"/>
          </a:ln>
        </p:spPr>
        <p:txBody>
          <a:bodyPr/>
          <a:lstStyle>
            <a:lvl1pPr marL="294894" indent="-205740">
              <a:lnSpc>
                <a:spcPct val="100000"/>
              </a:lnSpc>
              <a:spcBef>
                <a:spcPts val="525"/>
              </a:spcBef>
              <a:defRPr sz="1800"/>
            </a:lvl1pPr>
            <a:lvl2pPr>
              <a:lnSpc>
                <a:spcPct val="100000"/>
              </a:lnSpc>
              <a:spcBef>
                <a:spcPts val="525"/>
              </a:spcBef>
              <a:defRPr sz="1500"/>
            </a:lvl2pPr>
            <a:lvl3pPr>
              <a:lnSpc>
                <a:spcPct val="100000"/>
              </a:lnSpc>
              <a:spcBef>
                <a:spcPts val="525"/>
              </a:spcBef>
              <a:defRPr sz="1350"/>
            </a:lvl3pPr>
            <a:lvl4pPr>
              <a:lnSpc>
                <a:spcPct val="100000"/>
              </a:lnSpc>
              <a:spcBef>
                <a:spcPts val="525"/>
              </a:spcBef>
              <a:defRPr sz="1200"/>
            </a:lvl4pPr>
            <a:lvl5pPr>
              <a:lnSpc>
                <a:spcPct val="100000"/>
              </a:lnSpc>
              <a:spcBef>
                <a:spcPts val="525"/>
              </a:spcBef>
              <a:defRPr sz="12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7D89FBC5-92BD-4EB7-BAC9-CFACB81A86F1}" type="datetimeFigureOut">
              <a:rPr lang="en-US" smtClean="0"/>
              <a:pPr/>
              <a:t>12/4/2019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190863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05740"/>
            <a:ext cx="7498080" cy="85725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D89FBC5-92BD-4EB7-BAC9-CFACB81A86F1}" type="datetimeFigureOut">
              <a:rPr lang="en-US" smtClean="0"/>
              <a:pPr/>
              <a:t>12/4/2019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328352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عنصر نائب للتاريخ 1"/>
          <p:cNvSpPr>
            <a:spLocks noGrp="1"/>
          </p:cNvSpPr>
          <p:nvPr>
            <p:ph type="dt" sz="half" idx="10"/>
          </p:nvPr>
        </p:nvSpPr>
        <p:spPr/>
        <p:txBody>
          <a:bodyPr/>
          <a:lstStyle/>
          <a:p>
            <a:fld id="{7D89FBC5-92BD-4EB7-BAC9-CFACB81A86F1}" type="datetimeFigureOut">
              <a:rPr lang="en-US" smtClean="0"/>
              <a:pPr/>
              <a:t>12/4/2019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2D3C7C5B-AFDC-4A22-B320-83E226B7A577}" type="slidenum">
              <a:rPr lang="en-US" smtClean="0"/>
              <a:pPr/>
              <a:t>‹#›</a:t>
            </a:fld>
            <a:endParaRPr lang="en-US"/>
          </a:p>
        </p:txBody>
      </p:sp>
      <p:sp>
        <p:nvSpPr>
          <p:cNvPr id="6" name="مستطيل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1459532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62583"/>
            <a:ext cx="3810000" cy="871538"/>
          </a:xfrm>
          <a:ln>
            <a:noFill/>
          </a:ln>
        </p:spPr>
        <p:txBody>
          <a:bodyPr anchor="b"/>
          <a:lstStyle>
            <a:lvl1pPr algn="l">
              <a:lnSpc>
                <a:spcPts val="1500"/>
              </a:lnSpc>
              <a:buNone/>
              <a:defRPr sz="165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055223"/>
            <a:ext cx="3810000" cy="523875"/>
          </a:xfrm>
        </p:spPr>
        <p:txBody>
          <a:bodyPr/>
          <a:lstStyle>
            <a:lvl1pPr marL="34290" indent="0">
              <a:lnSpc>
                <a:spcPct val="100000"/>
              </a:lnSpc>
              <a:spcBef>
                <a:spcPts val="0"/>
              </a:spcBef>
              <a:buNone/>
              <a:defRPr sz="1050"/>
            </a:lvl1pPr>
            <a:lvl2pPr>
              <a:buNone/>
              <a:defRPr sz="900"/>
            </a:lvl2pPr>
            <a:lvl3pPr>
              <a:buNone/>
              <a:defRPr sz="750"/>
            </a:lvl3pPr>
            <a:lvl4pPr>
              <a:buNone/>
              <a:defRPr sz="675"/>
            </a:lvl4pPr>
            <a:lvl5pPr>
              <a:buNone/>
              <a:defRPr sz="675"/>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1600201"/>
            <a:ext cx="8153400" cy="2994422"/>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7D89FBC5-92BD-4EB7-BAC9-CFACB81A86F1}" type="datetimeFigureOut">
              <a:rPr lang="en-US" smtClean="0"/>
              <a:pPr/>
              <a:t>12/4/2019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362933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Content Placeholder 8"/>
          <p:cNvSpPr>
            <a:spLocks noGrp="1"/>
          </p:cNvSpPr>
          <p:nvPr>
            <p:ph idx="1"/>
          </p:nvPr>
        </p:nvSpPr>
        <p:spPr>
          <a:xfrm>
            <a:off x="457200" y="1143000"/>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582" name="Date Placeholder 13"/>
          <p:cNvSpPr>
            <a:spLocks noGrp="1"/>
          </p:cNvSpPr>
          <p:nvPr>
            <p:ph type="dt" sz="half" idx="14"/>
          </p:nvPr>
        </p:nvSpPr>
        <p:spPr/>
        <p:txBody>
          <a:bodyPr/>
          <a:lstStyle/>
          <a:p>
            <a:fld id="{6CD43D66-C3E4-4CE3-A35A-761A98623218}" type="datetimeFigureOut">
              <a:rPr lang="en-AU" smtClean="0"/>
              <a:t>4/12/2019</a:t>
            </a:fld>
            <a:endParaRPr lang="en-AU"/>
          </a:p>
        </p:txBody>
      </p:sp>
      <p:sp>
        <p:nvSpPr>
          <p:cNvPr id="1048583" name="Slide Number Placeholder 14"/>
          <p:cNvSpPr>
            <a:spLocks noGrp="1"/>
          </p:cNvSpPr>
          <p:nvPr>
            <p:ph type="sldNum" sz="quarter" idx="15"/>
          </p:nvPr>
        </p:nvSpPr>
        <p:spPr/>
        <p:txBody>
          <a:bodyPr/>
          <a:lstStyle>
            <a:lvl1pPr algn="ctr"/>
          </a:lstStyle>
          <a:p>
            <a:fld id="{4F6382D5-C200-4A6B-B967-8F63E5271F59}" type="slidenum">
              <a:rPr lang="en-AU" smtClean="0"/>
              <a:t>‹#›</a:t>
            </a:fld>
            <a:endParaRPr lang="en-AU"/>
          </a:p>
        </p:txBody>
      </p:sp>
      <p:sp>
        <p:nvSpPr>
          <p:cNvPr id="1048584" name="Footer Placeholder 15"/>
          <p:cNvSpPr>
            <a:spLocks noGrp="1"/>
          </p:cNvSpPr>
          <p:nvPr>
            <p:ph type="ftr" sz="quarter" idx="16"/>
          </p:nvPr>
        </p:nvSpPr>
        <p:spPr/>
        <p:txBody>
          <a:bodyPr/>
          <a:lstStyle/>
          <a:p>
            <a:endParaRPr lang="en-AU"/>
          </a:p>
        </p:txBody>
      </p:sp>
      <p:sp>
        <p:nvSpPr>
          <p:cNvPr id="1048585"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800100"/>
            <a:ext cx="2743200" cy="1485900"/>
          </a:xfrm>
        </p:spPr>
        <p:txBody>
          <a:bodyPr anchor="b">
            <a:noAutofit/>
          </a:bodyPr>
          <a:lstStyle>
            <a:lvl1pPr algn="l">
              <a:buNone/>
              <a:defRPr sz="1575"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7D89FBC5-92BD-4EB7-BAC9-CFACB81A86F1}" type="datetimeFigureOut">
              <a:rPr lang="en-US" smtClean="0"/>
              <a:pPr/>
              <a:t>12/4/2019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D3C7C5B-AFDC-4A22-B320-83E226B7A577}" type="slidenum">
              <a:rPr lang="en-US" smtClean="0"/>
              <a:pPr/>
              <a:t>‹#›</a:t>
            </a:fld>
            <a:endParaRPr lang="en-US"/>
          </a:p>
        </p:txBody>
      </p:sp>
      <p:sp>
        <p:nvSpPr>
          <p:cNvPr id="8" name="مستطيل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68580" tIns="205740" rtlCol="0" anchor="t">
            <a:normAutofit/>
          </a:bodyPr>
          <a:lstStyle/>
          <a:p>
            <a:pPr marL="0" indent="-212598" algn="l" rtl="0" eaLnBrk="1" latinLnBrk="0" hangingPunct="1">
              <a:lnSpc>
                <a:spcPts val="2250"/>
              </a:lnSpc>
              <a:spcBef>
                <a:spcPts val="450"/>
              </a:spcBef>
              <a:buClr>
                <a:schemeClr val="accent1"/>
              </a:buClr>
              <a:buSzPct val="80000"/>
              <a:buFont typeface="Wingdings 2"/>
              <a:buNone/>
            </a:pPr>
            <a:endParaRPr kumimoji="0" lang="en-US" sz="24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24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مخطط انسيابي: معالجة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4" name="عنصر نائب للنص 3"/>
          <p:cNvSpPr>
            <a:spLocks noGrp="1"/>
          </p:cNvSpPr>
          <p:nvPr>
            <p:ph type="body" sz="half" idx="2"/>
          </p:nvPr>
        </p:nvSpPr>
        <p:spPr>
          <a:xfrm>
            <a:off x="838200" y="3600450"/>
            <a:ext cx="4419600" cy="571500"/>
          </a:xfrm>
        </p:spPr>
        <p:txBody>
          <a:bodyPr anchor="ctr"/>
          <a:lstStyle>
            <a:lvl1pPr marL="0" indent="0" algn="l">
              <a:lnSpc>
                <a:spcPts val="1200"/>
              </a:lnSpc>
              <a:spcBef>
                <a:spcPts val="0"/>
              </a:spcBef>
              <a:buNone/>
              <a:defRPr sz="1050">
                <a:solidFill>
                  <a:srgbClr val="777777"/>
                </a:solidFill>
              </a:defRPr>
            </a:lvl1pPr>
            <a:lvl2pPr>
              <a:defRPr sz="900"/>
            </a:lvl2pPr>
            <a:lvl3pPr>
              <a:defRPr sz="750"/>
            </a:lvl3pPr>
            <a:lvl4pPr>
              <a:defRPr sz="675"/>
            </a:lvl4pPr>
            <a:lvl5pPr>
              <a:defRPr sz="675"/>
            </a:lvl5pPr>
            <a:extLst/>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478284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D89FBC5-92BD-4EB7-BAC9-CFACB81A86F1}" type="datetimeFigureOut">
              <a:rPr lang="en-US" smtClean="0"/>
              <a:pPr/>
              <a:t>12/4/2019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1923690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05980"/>
            <a:ext cx="1828800" cy="4388644"/>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05980"/>
            <a:ext cx="5562600" cy="4388644"/>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D89FBC5-92BD-4EB7-BAC9-CFACB81A86F1}" type="datetimeFigureOut">
              <a:rPr lang="en-US" smtClean="0"/>
              <a:pPr/>
              <a:t>12/4/2019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D3C7C5B-AFDC-4A22-B320-83E226B7A577}" type="slidenum">
              <a:rPr lang="en-US" smtClean="0"/>
              <a:pPr/>
              <a:t>‹#›</a:t>
            </a:fld>
            <a:endParaRPr lang="en-US"/>
          </a:p>
        </p:txBody>
      </p:sp>
    </p:spTree>
    <p:extLst>
      <p:ext uri="{BB962C8B-B14F-4D97-AF65-F5344CB8AC3E}">
        <p14:creationId xmlns:p14="http://schemas.microsoft.com/office/powerpoint/2010/main" val="231065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2DB5C705-C898-4785-8A20-93150F644036}" type="datetimeFigureOut">
              <a:rPr lang="ar-SA" smtClean="0"/>
              <a:t>07/04/1441</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255552393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2DB5C705-C898-4785-8A20-93150F644036}" type="datetimeFigureOut">
              <a:rPr lang="ar-SA" smtClean="0"/>
              <a:t>07/04/1441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320969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2DB5C705-C898-4785-8A20-93150F644036}" type="datetimeFigureOut">
              <a:rPr lang="ar-SA" smtClean="0"/>
              <a:t>07/04/1441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401042225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2DB5C705-C898-4785-8A20-93150F644036}" type="datetimeFigureOut">
              <a:rPr lang="ar-SA" smtClean="0"/>
              <a:t>07/04/1441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4196079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1885950"/>
            <a:ext cx="4040188"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2DB5C705-C898-4785-8A20-93150F644036}" type="datetimeFigureOut">
              <a:rPr lang="ar-SA" smtClean="0"/>
              <a:t>07/04/1441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1780260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2DB5C705-C898-4785-8A20-93150F644036}" type="datetimeFigureOut">
              <a:rPr lang="ar-SA" smtClean="0"/>
              <a:t>07/04/1441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1358069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5C705-C898-4785-8A20-93150F644036}" type="datetimeFigureOut">
              <a:rPr lang="ar-SA" smtClean="0"/>
              <a:t>07/04/1441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55709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2" name="Date Placeholder 3"/>
          <p:cNvSpPr>
            <a:spLocks noGrp="1"/>
          </p:cNvSpPr>
          <p:nvPr>
            <p:ph type="dt" sz="half" idx="10"/>
          </p:nvPr>
        </p:nvSpPr>
        <p:spPr/>
        <p:txBody>
          <a:bodyPr/>
          <a:lstStyle/>
          <a:p>
            <a:fld id="{6CD43D66-C3E4-4CE3-A35A-761A98623218}" type="datetimeFigureOut">
              <a:rPr lang="en-AU" smtClean="0"/>
              <a:t>4/12/2019</a:t>
            </a:fld>
            <a:endParaRPr lang="en-AU"/>
          </a:p>
        </p:txBody>
      </p:sp>
      <p:sp>
        <p:nvSpPr>
          <p:cNvPr id="1048673" name="Footer Placeholder 4"/>
          <p:cNvSpPr>
            <a:spLocks noGrp="1"/>
          </p:cNvSpPr>
          <p:nvPr>
            <p:ph type="ftr" sz="quarter" idx="11"/>
          </p:nvPr>
        </p:nvSpPr>
        <p:spPr/>
        <p:txBody>
          <a:bodyPr/>
          <a:lstStyle/>
          <a:p>
            <a:endParaRPr lang="en-AU"/>
          </a:p>
        </p:txBody>
      </p:sp>
      <p:sp>
        <p:nvSpPr>
          <p:cNvPr id="1048674" name="Slide Number Placeholder 5"/>
          <p:cNvSpPr>
            <a:spLocks noGrp="1"/>
          </p:cNvSpPr>
          <p:nvPr>
            <p:ph type="sldNum" sz="quarter" idx="12"/>
          </p:nvPr>
        </p:nvSpPr>
        <p:spPr/>
        <p:txBody>
          <a:bodyPr/>
          <a:lstStyle/>
          <a:p>
            <a:fld id="{4F6382D5-C200-4A6B-B967-8F63E5271F59}" type="slidenum">
              <a:rPr lang="en-AU" smtClean="0"/>
              <a:t>‹#›</a:t>
            </a:fld>
            <a:endParaRPr lang="en-AU"/>
          </a:p>
        </p:txBody>
      </p:sp>
      <p:sp>
        <p:nvSpPr>
          <p:cNvPr id="1048675"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1048676" name="Text Placeholder 2"/>
          <p:cNvSpPr>
            <a:spLocks noGrp="1"/>
          </p:cNvSpPr>
          <p:nvPr>
            <p:ph type="body" idx="1"/>
          </p:nvPr>
        </p:nvSpPr>
        <p:spPr>
          <a:xfrm>
            <a:off x="685800" y="3719149"/>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3145730" name="Straight Connector 6"/>
          <p:cNvCxnSpPr>
            <a:cxnSpLocks/>
          </p:cNvCxnSpPr>
          <p:nvPr/>
        </p:nvCxnSpPr>
        <p:spPr>
          <a:xfrm>
            <a:off x="685800" y="3687745"/>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257300"/>
            <a:ext cx="5111750" cy="3429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2DB5C705-C898-4785-8A20-93150F644036}" type="datetimeFigureOut">
              <a:rPr lang="ar-SA" smtClean="0"/>
              <a:t>07/04/1441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270318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15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2DB5C705-C898-4785-8A20-93150F644036}" type="datetimeFigureOut">
              <a:rPr lang="ar-SA" smtClean="0"/>
              <a:t>07/04/1441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4767263"/>
            <a:ext cx="609600" cy="273844"/>
          </a:xfrm>
        </p:spPr>
        <p:txBody>
          <a:bodyPr/>
          <a:lstStyle/>
          <a:p>
            <a:fld id="{A0359BB9-2B96-4FB5-ABE3-EA7025C9D174}" type="slidenum">
              <a:rPr lang="ar-SA" smtClean="0"/>
              <a:t>‹#›</a:t>
            </a:fld>
            <a:endParaRPr lang="ar-SA"/>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extLst>
      <p:ext uri="{BB962C8B-B14F-4D97-AF65-F5344CB8AC3E}">
        <p14:creationId xmlns:p14="http://schemas.microsoft.com/office/powerpoint/2010/main" val="1825795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2DB5C705-C898-4785-8A20-93150F644036}" type="datetimeFigureOut">
              <a:rPr lang="ar-SA" smtClean="0"/>
              <a:t>07/04/1441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279211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2DB5C705-C898-4785-8A20-93150F644036}" type="datetimeFigureOut">
              <a:rPr lang="ar-SA" smtClean="0"/>
              <a:t>07/04/1441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359BB9-2B96-4FB5-ABE3-EA7025C9D174}" type="slidenum">
              <a:rPr lang="ar-SA" smtClean="0"/>
              <a:t>‹#›</a:t>
            </a:fld>
            <a:endParaRPr lang="ar-SA"/>
          </a:p>
        </p:txBody>
      </p:sp>
    </p:spTree>
    <p:extLst>
      <p:ext uri="{BB962C8B-B14F-4D97-AF65-F5344CB8AC3E}">
        <p14:creationId xmlns:p14="http://schemas.microsoft.com/office/powerpoint/2010/main" val="327593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77" name="Date Placeholder 4"/>
          <p:cNvSpPr>
            <a:spLocks noGrp="1"/>
          </p:cNvSpPr>
          <p:nvPr>
            <p:ph type="dt" sz="half" idx="10"/>
          </p:nvPr>
        </p:nvSpPr>
        <p:spPr/>
        <p:txBody>
          <a:bodyPr/>
          <a:lstStyle/>
          <a:p>
            <a:fld id="{6CD43D66-C3E4-4CE3-A35A-761A98623218}" type="datetimeFigureOut">
              <a:rPr lang="en-AU" smtClean="0"/>
              <a:t>4/12/2019</a:t>
            </a:fld>
            <a:endParaRPr lang="en-AU"/>
          </a:p>
        </p:txBody>
      </p:sp>
      <p:sp>
        <p:nvSpPr>
          <p:cNvPr id="1048678" name="Footer Placeholder 5"/>
          <p:cNvSpPr>
            <a:spLocks noGrp="1"/>
          </p:cNvSpPr>
          <p:nvPr>
            <p:ph type="ftr" sz="quarter" idx="11"/>
          </p:nvPr>
        </p:nvSpPr>
        <p:spPr/>
        <p:txBody>
          <a:bodyPr/>
          <a:lstStyle/>
          <a:p>
            <a:endParaRPr lang="en-AU"/>
          </a:p>
        </p:txBody>
      </p:sp>
      <p:sp>
        <p:nvSpPr>
          <p:cNvPr id="1048679" name="Slide Number Placeholder 6"/>
          <p:cNvSpPr>
            <a:spLocks noGrp="1"/>
          </p:cNvSpPr>
          <p:nvPr>
            <p:ph type="sldNum" sz="quarter" idx="12"/>
          </p:nvPr>
        </p:nvSpPr>
        <p:spPr/>
        <p:txBody>
          <a:bodyPr/>
          <a:lstStyle/>
          <a:p>
            <a:fld id="{4F6382D5-C200-4A6B-B967-8F63E5271F59}" type="slidenum">
              <a:rPr lang="en-AU" smtClean="0"/>
              <a:t>‹#›</a:t>
            </a:fld>
            <a:endParaRPr lang="en-AU"/>
          </a:p>
        </p:txBody>
      </p:sp>
      <p:sp>
        <p:nvSpPr>
          <p:cNvPr id="1048680" name="Title 1"/>
          <p:cNvSpPr>
            <a:spLocks noGrp="1"/>
          </p:cNvSpPr>
          <p:nvPr>
            <p:ph type="title"/>
          </p:nvPr>
        </p:nvSpPr>
        <p:spPr/>
        <p:txBody>
          <a:bodyPr/>
          <a:lstStyle/>
          <a:p>
            <a:r>
              <a:rPr kumimoji="0" lang="en-US"/>
              <a:t>Click to edit Master title style</a:t>
            </a:r>
          </a:p>
        </p:txBody>
      </p:sp>
      <p:sp>
        <p:nvSpPr>
          <p:cNvPr id="1048681" name="Content Placeholder 10"/>
          <p:cNvSpPr>
            <a:spLocks noGrp="1"/>
          </p:cNvSpPr>
          <p:nvPr>
            <p:ph sz="half" idx="1"/>
          </p:nvPr>
        </p:nvSpPr>
        <p:spPr>
          <a:xfrm>
            <a:off x="457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82" name="Content Placeholder 12"/>
          <p:cNvSpPr>
            <a:spLocks noGrp="1"/>
          </p:cNvSpPr>
          <p:nvPr>
            <p:ph sz="half" idx="2"/>
          </p:nvPr>
        </p:nvSpPr>
        <p:spPr>
          <a:xfrm>
            <a:off x="4648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3" name="Slide Number Placeholder 8"/>
          <p:cNvSpPr>
            <a:spLocks noGrp="1"/>
          </p:cNvSpPr>
          <p:nvPr>
            <p:ph type="sldNum" sz="quarter" idx="12"/>
          </p:nvPr>
        </p:nvSpPr>
        <p:spPr/>
        <p:txBody>
          <a:bodyPr/>
          <a:lstStyle/>
          <a:p>
            <a:fld id="{4F6382D5-C200-4A6B-B967-8F63E5271F59}" type="slidenum">
              <a:rPr lang="en-AU" smtClean="0"/>
              <a:t>‹#›</a:t>
            </a:fld>
            <a:endParaRPr lang="en-AU"/>
          </a:p>
        </p:txBody>
      </p:sp>
      <p:sp>
        <p:nvSpPr>
          <p:cNvPr id="1048684" name="Footer Placeholder 7"/>
          <p:cNvSpPr>
            <a:spLocks noGrp="1"/>
          </p:cNvSpPr>
          <p:nvPr>
            <p:ph type="ftr" sz="quarter" idx="11"/>
          </p:nvPr>
        </p:nvSpPr>
        <p:spPr/>
        <p:txBody>
          <a:bodyPr/>
          <a:lstStyle/>
          <a:p>
            <a:endParaRPr lang="en-AU"/>
          </a:p>
        </p:txBody>
      </p:sp>
      <p:sp>
        <p:nvSpPr>
          <p:cNvPr id="1048685" name="Date Placeholder 6"/>
          <p:cNvSpPr>
            <a:spLocks noGrp="1"/>
          </p:cNvSpPr>
          <p:nvPr>
            <p:ph type="dt" sz="half" idx="10"/>
          </p:nvPr>
        </p:nvSpPr>
        <p:spPr/>
        <p:txBody>
          <a:bodyPr/>
          <a:lstStyle/>
          <a:p>
            <a:fld id="{6CD43D66-C3E4-4CE3-A35A-761A98623218}" type="datetimeFigureOut">
              <a:rPr lang="en-AU" smtClean="0"/>
              <a:t>4/12/2019</a:t>
            </a:fld>
            <a:endParaRPr lang="en-AU"/>
          </a:p>
        </p:txBody>
      </p:sp>
      <p:sp>
        <p:nvSpPr>
          <p:cNvPr id="1048686" name="Text Placeholder 2"/>
          <p:cNvSpPr>
            <a:spLocks noGrp="1"/>
          </p:cNvSpPr>
          <p:nvPr>
            <p:ph type="body" idx="1"/>
          </p:nvPr>
        </p:nvSpPr>
        <p:spPr>
          <a:xfrm>
            <a:off x="457201"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48687"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88"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89" name="Title 1"/>
          <p:cNvSpPr>
            <a:spLocks noGrp="1"/>
          </p:cNvSpPr>
          <p:nvPr>
            <p:ph type="title"/>
          </p:nvPr>
        </p:nvSpPr>
        <p:spPr>
          <a:xfrm>
            <a:off x="457200" y="116586"/>
            <a:ext cx="8229600" cy="857250"/>
          </a:xfrm>
        </p:spPr>
        <p:txBody>
          <a:bodyPr anchor="b" anchorCtr="0"/>
          <a:lstStyle/>
          <a:p>
            <a:r>
              <a:rPr kumimoji="0" lang="en-US"/>
              <a:t>Click to edit Master title style</a:t>
            </a:r>
          </a:p>
        </p:txBody>
      </p:sp>
      <p:sp>
        <p:nvSpPr>
          <p:cNvPr id="1048690" name="Text Placeholder 11"/>
          <p:cNvSpPr>
            <a:spLocks noGrp="1"/>
          </p:cNvSpPr>
          <p:nvPr>
            <p:ph type="body" idx="3"/>
          </p:nvPr>
        </p:nvSpPr>
        <p:spPr>
          <a:xfrm>
            <a:off x="4648201"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3145731" name="Straight Connector 9"/>
          <p:cNvCxnSpPr>
            <a:cxnSpLocks/>
          </p:cNvCxnSpPr>
          <p:nvPr/>
        </p:nvCxnSpPr>
        <p:spPr>
          <a:xfrm>
            <a:off x="562945" y="1635165"/>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145732" name="Straight Connector 16"/>
          <p:cNvCxnSpPr>
            <a:cxnSpLocks/>
          </p:cNvCxnSpPr>
          <p:nvPr/>
        </p:nvCxnSpPr>
        <p:spPr>
          <a:xfrm>
            <a:off x="4754880" y="1635165"/>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52" name="Date Placeholder 2"/>
          <p:cNvSpPr>
            <a:spLocks noGrp="1"/>
          </p:cNvSpPr>
          <p:nvPr>
            <p:ph type="dt" sz="half" idx="10"/>
          </p:nvPr>
        </p:nvSpPr>
        <p:spPr/>
        <p:txBody>
          <a:bodyPr/>
          <a:lstStyle/>
          <a:p>
            <a:fld id="{6CD43D66-C3E4-4CE3-A35A-761A98623218}" type="datetimeFigureOut">
              <a:rPr lang="en-AU" smtClean="0"/>
              <a:t>4/12/2019</a:t>
            </a:fld>
            <a:endParaRPr lang="en-AU"/>
          </a:p>
        </p:txBody>
      </p:sp>
      <p:sp>
        <p:nvSpPr>
          <p:cNvPr id="1048653" name="Footer Placeholder 3"/>
          <p:cNvSpPr>
            <a:spLocks noGrp="1"/>
          </p:cNvSpPr>
          <p:nvPr>
            <p:ph type="ftr" sz="quarter" idx="11"/>
          </p:nvPr>
        </p:nvSpPr>
        <p:spPr/>
        <p:txBody>
          <a:bodyPr/>
          <a:lstStyle/>
          <a:p>
            <a:endParaRPr lang="en-AU"/>
          </a:p>
        </p:txBody>
      </p:sp>
      <p:sp>
        <p:nvSpPr>
          <p:cNvPr id="1048654" name="Slide Number Placeholder 4"/>
          <p:cNvSpPr>
            <a:spLocks noGrp="1"/>
          </p:cNvSpPr>
          <p:nvPr>
            <p:ph type="sldNum" sz="quarter" idx="12"/>
          </p:nvPr>
        </p:nvSpPr>
        <p:spPr/>
        <p:txBody>
          <a:bodyPr/>
          <a:lstStyle/>
          <a:p>
            <a:fld id="{4F6382D5-C200-4A6B-B967-8F63E5271F59}" type="slidenum">
              <a:rPr lang="en-AU" smtClean="0"/>
              <a:t>‹#›</a:t>
            </a:fld>
            <a:endParaRPr lang="en-AU"/>
          </a:p>
        </p:txBody>
      </p:sp>
      <p:sp>
        <p:nvSpPr>
          <p:cNvPr id="1048655"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91" name="Date Placeholder 1"/>
          <p:cNvSpPr>
            <a:spLocks noGrp="1"/>
          </p:cNvSpPr>
          <p:nvPr>
            <p:ph type="dt" sz="half" idx="10"/>
          </p:nvPr>
        </p:nvSpPr>
        <p:spPr/>
        <p:txBody>
          <a:bodyPr/>
          <a:lstStyle/>
          <a:p>
            <a:fld id="{6CD43D66-C3E4-4CE3-A35A-761A98623218}" type="datetimeFigureOut">
              <a:rPr lang="en-AU" smtClean="0"/>
              <a:t>4/12/2019</a:t>
            </a:fld>
            <a:endParaRPr lang="en-AU"/>
          </a:p>
        </p:txBody>
      </p:sp>
      <p:sp>
        <p:nvSpPr>
          <p:cNvPr id="1048692" name="Footer Placeholder 2"/>
          <p:cNvSpPr>
            <a:spLocks noGrp="1"/>
          </p:cNvSpPr>
          <p:nvPr>
            <p:ph type="ftr" sz="quarter" idx="11"/>
          </p:nvPr>
        </p:nvSpPr>
        <p:spPr/>
        <p:txBody>
          <a:bodyPr/>
          <a:lstStyle/>
          <a:p>
            <a:endParaRPr lang="en-AU"/>
          </a:p>
        </p:txBody>
      </p:sp>
      <p:sp>
        <p:nvSpPr>
          <p:cNvPr id="1048693" name="Slide Number Placeholder 3"/>
          <p:cNvSpPr>
            <a:spLocks noGrp="1"/>
          </p:cNvSpPr>
          <p:nvPr>
            <p:ph type="sldNum" sz="quarter" idx="12"/>
          </p:nvPr>
        </p:nvSpPr>
        <p:spPr/>
        <p:txBody>
          <a:bodyPr/>
          <a:lstStyle/>
          <a:p>
            <a:fld id="{4F6382D5-C200-4A6B-B967-8F63E5271F5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694" name="Content Placeholder 28"/>
          <p:cNvSpPr>
            <a:spLocks noGrp="1"/>
          </p:cNvSpPr>
          <p:nvPr>
            <p:ph sz="quarter" idx="1"/>
          </p:nvPr>
        </p:nvSpPr>
        <p:spPr>
          <a:xfrm>
            <a:off x="457200" y="342900"/>
            <a:ext cx="62484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95"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048696"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1048697" name="Date Placeholder 7"/>
          <p:cNvSpPr>
            <a:spLocks noGrp="1"/>
          </p:cNvSpPr>
          <p:nvPr>
            <p:ph type="dt" sz="half" idx="14"/>
          </p:nvPr>
        </p:nvSpPr>
        <p:spPr/>
        <p:txBody>
          <a:bodyPr/>
          <a:lstStyle/>
          <a:p>
            <a:fld id="{6CD43D66-C3E4-4CE3-A35A-761A98623218}" type="datetimeFigureOut">
              <a:rPr lang="en-AU" smtClean="0"/>
              <a:t>4/12/2019</a:t>
            </a:fld>
            <a:endParaRPr lang="en-AU"/>
          </a:p>
        </p:txBody>
      </p:sp>
      <p:sp>
        <p:nvSpPr>
          <p:cNvPr id="1048698" name="Slide Number Placeholder 8"/>
          <p:cNvSpPr>
            <a:spLocks noGrp="1"/>
          </p:cNvSpPr>
          <p:nvPr>
            <p:ph type="sldNum" sz="quarter" idx="15"/>
          </p:nvPr>
        </p:nvSpPr>
        <p:spPr/>
        <p:txBody>
          <a:bodyPr/>
          <a:lstStyle/>
          <a:p>
            <a:fld id="{4F6382D5-C200-4A6B-B967-8F63E5271F59}" type="slidenum">
              <a:rPr lang="en-AU" smtClean="0"/>
              <a:t>‹#›</a:t>
            </a:fld>
            <a:endParaRPr lang="en-AU"/>
          </a:p>
        </p:txBody>
      </p:sp>
      <p:sp>
        <p:nvSpPr>
          <p:cNvPr id="1048699"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61"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1048662"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1048663"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48664" name="Date Placeholder 7"/>
          <p:cNvSpPr>
            <a:spLocks noGrp="1"/>
          </p:cNvSpPr>
          <p:nvPr>
            <p:ph type="dt" sz="half" idx="10"/>
          </p:nvPr>
        </p:nvSpPr>
        <p:spPr/>
        <p:txBody>
          <a:bodyPr/>
          <a:lstStyle/>
          <a:p>
            <a:fld id="{6CD43D66-C3E4-4CE3-A35A-761A98623218}" type="datetimeFigureOut">
              <a:rPr lang="en-AU" smtClean="0"/>
              <a:t>4/12/2019</a:t>
            </a:fld>
            <a:endParaRPr lang="en-AU"/>
          </a:p>
        </p:txBody>
      </p:sp>
      <p:sp>
        <p:nvSpPr>
          <p:cNvPr id="1048665" name="Slide Number Placeholder 8"/>
          <p:cNvSpPr>
            <a:spLocks noGrp="1"/>
          </p:cNvSpPr>
          <p:nvPr>
            <p:ph type="sldNum" sz="quarter" idx="11"/>
          </p:nvPr>
        </p:nvSpPr>
        <p:spPr/>
        <p:txBody>
          <a:bodyPr/>
          <a:lstStyle/>
          <a:p>
            <a:fld id="{4F6382D5-C200-4A6B-B967-8F63E5271F59}" type="slidenum">
              <a:rPr lang="en-AU" smtClean="0"/>
              <a:t>‹#›</a:t>
            </a:fld>
            <a:endParaRPr lang="en-AU"/>
          </a:p>
        </p:txBody>
      </p:sp>
      <p:sp>
        <p:nvSpPr>
          <p:cNvPr id="1048666"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Text Placeholder 8"/>
          <p:cNvSpPr>
            <a:spLocks noGrp="1"/>
          </p:cNvSpPr>
          <p:nvPr>
            <p:ph type="body" idx="1"/>
          </p:nvPr>
        </p:nvSpPr>
        <p:spPr>
          <a:xfrm>
            <a:off x="457200" y="1085851"/>
            <a:ext cx="8229600" cy="35087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48577"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6CD43D66-C3E4-4CE3-A35A-761A98623218}" type="datetimeFigureOut">
              <a:rPr lang="en-AU" smtClean="0"/>
              <a:t>4/12/2019</a:t>
            </a:fld>
            <a:endParaRPr lang="en-AU"/>
          </a:p>
        </p:txBody>
      </p:sp>
      <p:sp>
        <p:nvSpPr>
          <p:cNvPr id="1048578"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1048579"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F6382D5-C200-4A6B-B967-8F63E5271F59}" type="slidenum">
              <a:rPr lang="en-AU" smtClean="0"/>
              <a:t>‹#›</a:t>
            </a:fld>
            <a:endParaRPr lang="en-AU"/>
          </a:p>
        </p:txBody>
      </p:sp>
      <p:sp>
        <p:nvSpPr>
          <p:cNvPr id="1048580"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شكل بيضاوي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دائرة مجوفة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مستطيل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5" name="عنصر نائب للعنوان 4"/>
          <p:cNvSpPr>
            <a:spLocks noGrp="1"/>
          </p:cNvSpPr>
          <p:nvPr>
            <p:ph type="title"/>
          </p:nvPr>
        </p:nvSpPr>
        <p:spPr>
          <a:xfrm>
            <a:off x="1435608" y="205979"/>
            <a:ext cx="7498080" cy="85725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900">
                <a:solidFill>
                  <a:schemeClr val="bg2">
                    <a:shade val="50000"/>
                    <a:satMod val="200000"/>
                  </a:schemeClr>
                </a:solidFill>
              </a:defRPr>
            </a:lvl1pPr>
            <a:extLst/>
          </a:lstStyle>
          <a:p>
            <a:fld id="{7D89FBC5-92BD-4EB7-BAC9-CFACB81A86F1}" type="datetimeFigureOut">
              <a:rPr lang="en-US" smtClean="0"/>
              <a:pPr/>
              <a:t>12/4/2019</a:t>
            </a:fld>
            <a:endParaRPr lang="en-US"/>
          </a:p>
        </p:txBody>
      </p:sp>
      <p:sp>
        <p:nvSpPr>
          <p:cNvPr id="10" name="عنصر نائب للتذييل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9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900">
                <a:solidFill>
                  <a:schemeClr val="bg2">
                    <a:shade val="50000"/>
                    <a:satMod val="200000"/>
                  </a:schemeClr>
                </a:solidFill>
                <a:effectLst/>
              </a:defRPr>
            </a:lvl1pPr>
            <a:extLst/>
          </a:lstStyle>
          <a:p>
            <a:fld id="{2D3C7C5B-AFDC-4A22-B320-83E226B7A577}" type="slidenum">
              <a:rPr lang="en-US" smtClean="0"/>
              <a:pPr/>
              <a:t>‹#›</a:t>
            </a:fld>
            <a:endParaRPr lang="en-US"/>
          </a:p>
        </p:txBody>
      </p:sp>
      <p:sp>
        <p:nvSpPr>
          <p:cNvPr id="15" name="مستطيل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161876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74320" indent="-212598" algn="l" rtl="0" eaLnBrk="1" latinLnBrk="0" hangingPunct="1">
        <a:lnSpc>
          <a:spcPct val="100000"/>
        </a:lnSpc>
        <a:spcBef>
          <a:spcPts val="450"/>
        </a:spcBef>
        <a:buClr>
          <a:schemeClr val="accent1"/>
        </a:buClr>
        <a:buSzPct val="80000"/>
        <a:buFont typeface="Wingdings 2"/>
        <a:buChar char=""/>
        <a:defRPr kumimoji="0" sz="2400" kern="1200">
          <a:solidFill>
            <a:schemeClr val="tx1"/>
          </a:solidFill>
          <a:latin typeface="+mn-lt"/>
          <a:ea typeface="+mn-ea"/>
          <a:cs typeface="+mn-cs"/>
        </a:defRPr>
      </a:lvl1pPr>
      <a:lvl2pPr marL="480060" indent="-178308" algn="l" rtl="0" eaLnBrk="1" latinLnBrk="0" hangingPunct="1">
        <a:lnSpc>
          <a:spcPct val="100000"/>
        </a:lnSpc>
        <a:spcBef>
          <a:spcPts val="413"/>
        </a:spcBef>
        <a:buClr>
          <a:schemeClr val="accent1"/>
        </a:buClr>
        <a:buFont typeface="Verdana"/>
        <a:buChar char="◦"/>
        <a:defRPr kumimoji="0" sz="2100" kern="1200">
          <a:solidFill>
            <a:schemeClr val="tx1"/>
          </a:solidFill>
          <a:latin typeface="+mn-lt"/>
          <a:ea typeface="+mn-ea"/>
          <a:cs typeface="+mn-cs"/>
        </a:defRPr>
      </a:lvl2pPr>
      <a:lvl3pPr marL="665226" indent="-171450" algn="l" rtl="0" eaLnBrk="1" latinLnBrk="0" hangingPunct="1">
        <a:lnSpc>
          <a:spcPct val="100000"/>
        </a:lnSpc>
        <a:spcBef>
          <a:spcPct val="20000"/>
        </a:spcBef>
        <a:buClr>
          <a:schemeClr val="accent2"/>
        </a:buClr>
        <a:buFont typeface="Wingdings 2"/>
        <a:buChar char=""/>
        <a:defRPr kumimoji="0" sz="1800" kern="1200">
          <a:solidFill>
            <a:schemeClr val="tx1"/>
          </a:solidFill>
          <a:latin typeface="+mn-lt"/>
          <a:ea typeface="+mn-ea"/>
          <a:cs typeface="+mn-cs"/>
        </a:defRPr>
      </a:lvl3pPr>
      <a:lvl4pPr marL="822960" indent="-130302" algn="l" rtl="0" eaLnBrk="1" latinLnBrk="0" hangingPunct="1">
        <a:lnSpc>
          <a:spcPct val="100000"/>
        </a:lnSpc>
        <a:spcBef>
          <a:spcPct val="20000"/>
        </a:spcBef>
        <a:buClr>
          <a:schemeClr val="accent3"/>
        </a:buClr>
        <a:buFont typeface="Wingdings 2"/>
        <a:buChar char=""/>
        <a:defRPr kumimoji="0" sz="1500" kern="1200">
          <a:solidFill>
            <a:schemeClr val="tx1"/>
          </a:solidFill>
          <a:latin typeface="+mn-lt"/>
          <a:ea typeface="+mn-ea"/>
          <a:cs typeface="+mn-cs"/>
        </a:defRPr>
      </a:lvl4pPr>
      <a:lvl5pPr marL="973836" indent="-137160" algn="l" rtl="0" eaLnBrk="1" latinLnBrk="0" hangingPunct="1">
        <a:lnSpc>
          <a:spcPct val="100000"/>
        </a:lnSpc>
        <a:spcBef>
          <a:spcPct val="20000"/>
        </a:spcBef>
        <a:buClr>
          <a:schemeClr val="accent4"/>
        </a:buClr>
        <a:buFont typeface="Wingdings 2"/>
        <a:buChar char=""/>
        <a:defRPr kumimoji="0" sz="1500" kern="1200">
          <a:solidFill>
            <a:schemeClr val="tx1"/>
          </a:solidFill>
          <a:latin typeface="+mn-lt"/>
          <a:ea typeface="+mn-ea"/>
          <a:cs typeface="+mn-cs"/>
        </a:defRPr>
      </a:lvl5pPr>
      <a:lvl6pPr marL="1131570" indent="-137160" algn="l" rtl="0" eaLnBrk="1" latinLnBrk="0" hangingPunct="1">
        <a:lnSpc>
          <a:spcPct val="100000"/>
        </a:lnSpc>
        <a:spcBef>
          <a:spcPct val="20000"/>
        </a:spcBef>
        <a:buClr>
          <a:schemeClr val="accent5"/>
        </a:buClr>
        <a:buFont typeface="Wingdings 2"/>
        <a:buChar char=""/>
        <a:defRPr kumimoji="0" sz="1500" kern="1200">
          <a:solidFill>
            <a:schemeClr val="tx1"/>
          </a:solidFill>
          <a:latin typeface="+mn-lt"/>
          <a:ea typeface="+mn-ea"/>
          <a:cs typeface="+mn-cs"/>
        </a:defRPr>
      </a:lvl6pPr>
      <a:lvl7pPr marL="1289304"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7pPr>
      <a:lvl8pPr marL="1440180"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8pPr>
      <a:lvl9pPr marL="1597914"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2DB5C705-C898-4785-8A20-93150F644036}" type="datetimeFigureOut">
              <a:rPr lang="ar-SA" smtClean="0"/>
              <a:t>07/04/1441</a:t>
            </a:fld>
            <a:endParaRPr lang="ar-SA"/>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A0359BB9-2B96-4FB5-ABE3-EA7025C9D174}" type="slidenum">
              <a:rPr lang="ar-SA" smtClean="0"/>
              <a:t>‹#›</a:t>
            </a:fld>
            <a:endParaRPr lang="ar-SA"/>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extLst>
      <p:ext uri="{BB962C8B-B14F-4D97-AF65-F5344CB8AC3E}">
        <p14:creationId xmlns:p14="http://schemas.microsoft.com/office/powerpoint/2010/main" val="31591272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r" rtl="1"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r" rtl="1"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r" rtl="1"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r" rtl="1"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r" rtl="1"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r" rtl="1"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r" rtl="1"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r" rtl="1"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r" rtl="1"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Subtitle 2"/>
          <p:cNvSpPr>
            <a:spLocks noGrp="1"/>
          </p:cNvSpPr>
          <p:nvPr>
            <p:ph type="subTitle" idx="1"/>
          </p:nvPr>
        </p:nvSpPr>
        <p:spPr>
          <a:xfrm>
            <a:off x="263379" y="2053554"/>
            <a:ext cx="8305800" cy="857250"/>
          </a:xfrm>
        </p:spPr>
        <p:txBody>
          <a:bodyPr/>
          <a:lstStyle/>
          <a:p>
            <a:r>
              <a:rPr lang="en-US" sz="2700" dirty="0"/>
              <a:t>Supervised by :</a:t>
            </a:r>
            <a:r>
              <a:rPr lang="en-US" sz="2700" dirty="0" err="1"/>
              <a:t>dr.mohammad</a:t>
            </a:r>
            <a:r>
              <a:rPr lang="en-US" sz="2700" dirty="0"/>
              <a:t> </a:t>
            </a:r>
            <a:r>
              <a:rPr lang="en-US" sz="2700" dirty="0" err="1"/>
              <a:t>nofal</a:t>
            </a:r>
            <a:r>
              <a:rPr lang="en-US" sz="2700" dirty="0"/>
              <a:t> </a:t>
            </a:r>
          </a:p>
        </p:txBody>
      </p:sp>
      <p:sp>
        <p:nvSpPr>
          <p:cNvPr id="1048594" name="Title 1"/>
          <p:cNvSpPr>
            <a:spLocks noGrp="1"/>
          </p:cNvSpPr>
          <p:nvPr>
            <p:ph type="ctrTitle"/>
          </p:nvPr>
        </p:nvSpPr>
        <p:spPr>
          <a:xfrm>
            <a:off x="419100" y="567653"/>
            <a:ext cx="8305800" cy="1485900"/>
          </a:xfrm>
        </p:spPr>
        <p:txBody>
          <a:bodyPr>
            <a:noAutofit/>
          </a:bodyPr>
          <a:lstStyle/>
          <a:p>
            <a:pPr algn="ctr"/>
            <a:r>
              <a:rPr lang="en-US" sz="6000" b="1" dirty="0">
                <a:latin typeface="Arial Black" panose="020B0A04020102020204" pitchFamily="34" charset="0"/>
              </a:rPr>
              <a:t>Dysphagia</a:t>
            </a:r>
            <a:br>
              <a:rPr lang="en-US" sz="6000" b="1" dirty="0">
                <a:latin typeface="Arial Black" panose="020B0A04020102020204" pitchFamily="34" charset="0"/>
              </a:rPr>
            </a:br>
            <a:endParaRPr lang="en-AU" sz="6000" b="1" dirty="0">
              <a:latin typeface="Arial Black" panose="020B0A04020102020204" pitchFamily="34" charset="0"/>
            </a:endParaRPr>
          </a:p>
        </p:txBody>
      </p:sp>
      <p:sp>
        <p:nvSpPr>
          <p:cNvPr id="1048595" name="Title 1"/>
          <p:cNvSpPr txBox="1"/>
          <p:nvPr/>
        </p:nvSpPr>
        <p:spPr>
          <a:xfrm>
            <a:off x="1000257" y="3145589"/>
            <a:ext cx="4820996" cy="12300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tx1"/>
                </a:solidFill>
                <a:latin typeface="Arial Black" panose="020B0A04020102020204" pitchFamily="34" charset="0"/>
              </a:rPr>
              <a:t>Presented by :</a:t>
            </a:r>
            <a:br>
              <a:rPr lang="en-US" sz="4000" b="1" dirty="0">
                <a:solidFill>
                  <a:srgbClr val="C00000"/>
                </a:solidFill>
                <a:latin typeface="Arial Black" panose="020B0A04020102020204" pitchFamily="34" charset="0"/>
              </a:rPr>
            </a:br>
            <a:r>
              <a:rPr lang="en-US" sz="2400" b="1" i="1" dirty="0" err="1">
                <a:solidFill>
                  <a:srgbClr val="002060"/>
                </a:solidFill>
                <a:latin typeface="Arial Black" panose="020B0A04020102020204" pitchFamily="34" charset="0"/>
              </a:rPr>
              <a:t>waleed</a:t>
            </a:r>
            <a:r>
              <a:rPr lang="en-US" sz="2400" b="1" i="1" dirty="0">
                <a:solidFill>
                  <a:srgbClr val="002060"/>
                </a:solidFill>
                <a:latin typeface="Arial Black" panose="020B0A04020102020204" pitchFamily="34" charset="0"/>
              </a:rPr>
              <a:t> al-</a:t>
            </a:r>
            <a:r>
              <a:rPr lang="en-US" sz="2400" b="1" i="1" dirty="0" err="1">
                <a:solidFill>
                  <a:srgbClr val="002060"/>
                </a:solidFill>
                <a:latin typeface="Arial Black" panose="020B0A04020102020204" pitchFamily="34" charset="0"/>
              </a:rPr>
              <a:t>omari</a:t>
            </a:r>
            <a:r>
              <a:rPr lang="en-US" sz="2400" b="1" i="1" dirty="0">
                <a:solidFill>
                  <a:srgbClr val="002060"/>
                </a:solidFill>
                <a:latin typeface="Arial Black" panose="020B0A04020102020204" pitchFamily="34" charset="0"/>
              </a:rPr>
              <a:t> </a:t>
            </a:r>
          </a:p>
          <a:p>
            <a:r>
              <a:rPr lang="en-GB" sz="2400" b="1" i="1" dirty="0" err="1">
                <a:solidFill>
                  <a:srgbClr val="002060"/>
                </a:solidFill>
                <a:latin typeface="Arial Black" panose="020B0A04020102020204" pitchFamily="34" charset="0"/>
              </a:rPr>
              <a:t>Dema</a:t>
            </a:r>
            <a:r>
              <a:rPr lang="en-GB" sz="2400" b="1" i="1" dirty="0">
                <a:solidFill>
                  <a:srgbClr val="002060"/>
                </a:solidFill>
                <a:latin typeface="Arial Black" panose="020B0A04020102020204" pitchFamily="34" charset="0"/>
              </a:rPr>
              <a:t> </a:t>
            </a:r>
            <a:r>
              <a:rPr lang="en-GB" sz="2400" b="1" i="1" dirty="0" err="1">
                <a:solidFill>
                  <a:srgbClr val="002060"/>
                </a:solidFill>
                <a:latin typeface="Arial Black" panose="020B0A04020102020204" pitchFamily="34" charset="0"/>
              </a:rPr>
              <a:t>abumahfouz</a:t>
            </a:r>
            <a:endParaRPr lang="en-GB" sz="2400" b="1" i="1" dirty="0">
              <a:solidFill>
                <a:srgbClr val="002060"/>
              </a:solidFill>
              <a:latin typeface="Arial Black" panose="020B0A04020102020204" pitchFamily="34" charset="0"/>
            </a:endParaRPr>
          </a:p>
          <a:p>
            <a:r>
              <a:rPr lang="en-GB" sz="2400" b="1" i="1" dirty="0" err="1">
                <a:solidFill>
                  <a:srgbClr val="002060"/>
                </a:solidFill>
                <a:latin typeface="Arial Black" panose="020B0A04020102020204" pitchFamily="34" charset="0"/>
              </a:rPr>
              <a:t>Raghda</a:t>
            </a:r>
            <a:r>
              <a:rPr lang="en-GB" sz="2400" b="1" i="1" dirty="0">
                <a:solidFill>
                  <a:srgbClr val="002060"/>
                </a:solidFill>
                <a:latin typeface="Arial Black" panose="020B0A04020102020204" pitchFamily="34" charset="0"/>
              </a:rPr>
              <a:t> al-</a:t>
            </a:r>
            <a:r>
              <a:rPr lang="en-GB" sz="2400" b="1" i="1" dirty="0" err="1">
                <a:solidFill>
                  <a:srgbClr val="002060"/>
                </a:solidFill>
                <a:latin typeface="Arial Black" panose="020B0A04020102020204" pitchFamily="34" charset="0"/>
              </a:rPr>
              <a:t>rfou</a:t>
            </a:r>
            <a:endParaRPr lang="en-US" sz="2400" b="1" i="1" dirty="0">
              <a:solidFill>
                <a:srgbClr val="002060"/>
              </a:solidFill>
              <a:latin typeface="Arial Black" panose="020B0A04020102020204" pitchFamily="34" charset="0"/>
            </a:endParaRPr>
          </a:p>
          <a:p>
            <a:endParaRPr lang="en-AU" sz="1400" b="1" i="1" dirty="0">
              <a:solidFill>
                <a:srgbClr val="FFFF00"/>
              </a:solidFill>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2743200" y="130629"/>
            <a:ext cx="3336967" cy="99752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Arial Black" panose="020B0A04020102020204" pitchFamily="34" charset="0"/>
              </a:rPr>
              <a:t>Esophageal </a:t>
            </a:r>
            <a:r>
              <a:rPr lang="en-US" sz="3200" b="1" dirty="0" err="1">
                <a:solidFill>
                  <a:srgbClr val="FFFF00"/>
                </a:solidFill>
                <a:latin typeface="Arial Black" panose="020B0A04020102020204" pitchFamily="34" charset="0"/>
              </a:rPr>
              <a:t>dysphagea</a:t>
            </a:r>
            <a:endParaRPr lang="en-US" sz="3200" b="1" dirty="0">
              <a:solidFill>
                <a:schemeClr val="tx2">
                  <a:lumMod val="75000"/>
                </a:schemeClr>
              </a:solidFill>
              <a:latin typeface="Arial Black" panose="020B0A04020102020204" pitchFamily="34" charset="0"/>
            </a:endParaRPr>
          </a:p>
        </p:txBody>
      </p:sp>
      <p:pic>
        <p:nvPicPr>
          <p:cNvPr id="3076" name="Picture 4" descr="C:\Users\shamsan\Desktop\waleed\surgery\dysphagia\74418690_562639910977323_8122808588767854592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70" y="1312512"/>
            <a:ext cx="7896225" cy="3503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arn(inVertical)">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819" y="299852"/>
            <a:ext cx="8229600" cy="4236522"/>
          </a:xfrm>
        </p:spPr>
        <p:txBody>
          <a:bodyPr>
            <a:normAutofit fontScale="92500" lnSpcReduction="20000"/>
          </a:bodyPr>
          <a:lstStyle/>
          <a:p>
            <a:r>
              <a:rPr lang="en-GB" sz="4000" b="1" dirty="0">
                <a:solidFill>
                  <a:srgbClr val="FFC000"/>
                </a:solidFill>
              </a:rPr>
              <a:t>Surgical </a:t>
            </a:r>
            <a:r>
              <a:rPr lang="en-GB" sz="4000" b="1" dirty="0" err="1">
                <a:solidFill>
                  <a:srgbClr val="FFC000"/>
                </a:solidFill>
              </a:rPr>
              <a:t>hx</a:t>
            </a:r>
            <a:endParaRPr lang="en-GB" sz="4000" b="1" dirty="0">
              <a:solidFill>
                <a:srgbClr val="FFC000"/>
              </a:solidFill>
            </a:endParaRPr>
          </a:p>
          <a:p>
            <a:pPr marL="0" indent="0">
              <a:buNone/>
            </a:pPr>
            <a:endParaRPr lang="en-GB" sz="4000" b="1" dirty="0">
              <a:solidFill>
                <a:srgbClr val="FFC000"/>
              </a:solidFill>
            </a:endParaRPr>
          </a:p>
          <a:p>
            <a:r>
              <a:rPr lang="en-US" sz="4000" b="1" dirty="0">
                <a:solidFill>
                  <a:srgbClr val="FFC000"/>
                </a:solidFill>
              </a:rPr>
              <a:t>medical </a:t>
            </a:r>
            <a:r>
              <a:rPr lang="en-US" sz="4000" b="1" dirty="0" err="1">
                <a:solidFill>
                  <a:srgbClr val="FFC000"/>
                </a:solidFill>
              </a:rPr>
              <a:t>hx</a:t>
            </a:r>
            <a:endParaRPr lang="en-US" sz="4000" b="1" dirty="0">
              <a:solidFill>
                <a:srgbClr val="FFC000"/>
              </a:solidFill>
            </a:endParaRPr>
          </a:p>
          <a:p>
            <a:endParaRPr lang="en-GB" sz="4000" b="1" dirty="0">
              <a:solidFill>
                <a:srgbClr val="FFC000"/>
              </a:solidFill>
            </a:endParaRPr>
          </a:p>
          <a:p>
            <a:r>
              <a:rPr lang="en-GB" sz="4000" b="1" dirty="0">
                <a:solidFill>
                  <a:srgbClr val="FFC000"/>
                </a:solidFill>
              </a:rPr>
              <a:t>Drug </a:t>
            </a:r>
            <a:r>
              <a:rPr lang="en-GB" sz="4000" b="1" dirty="0" err="1">
                <a:solidFill>
                  <a:srgbClr val="FFC000"/>
                </a:solidFill>
              </a:rPr>
              <a:t>hx</a:t>
            </a:r>
            <a:endParaRPr lang="en-GB" sz="4000" b="1" dirty="0">
              <a:solidFill>
                <a:srgbClr val="FFC000"/>
              </a:solidFill>
            </a:endParaRPr>
          </a:p>
          <a:p>
            <a:pPr>
              <a:buFontTx/>
              <a:buChar char="-"/>
            </a:pPr>
            <a:r>
              <a:rPr lang="en-US" sz="2400" b="1" dirty="0">
                <a:latin typeface="Arial Black" panose="020B0A04020102020204" pitchFamily="34" charset="0"/>
                <a:cs typeface="Tahoma" panose="020B0604030504040204" pitchFamily="34" charset="0"/>
                <a:sym typeface="Wingdings" panose="05000000000000000000" pitchFamily="2" charset="2"/>
              </a:rPr>
              <a:t>mucosal injury</a:t>
            </a:r>
          </a:p>
          <a:p>
            <a:pPr>
              <a:buFontTx/>
              <a:buChar char="-"/>
            </a:pPr>
            <a:r>
              <a:rPr lang="en-US" sz="2400" b="1" dirty="0">
                <a:latin typeface="Arial Black" panose="020B0A04020102020204" pitchFamily="34" charset="0"/>
                <a:cs typeface="Tahoma" panose="020B0604030504040204" pitchFamily="34" charset="0"/>
                <a:sym typeface="Wingdings" panose="05000000000000000000" pitchFamily="2" charset="2"/>
              </a:rPr>
              <a:t>reduce </a:t>
            </a:r>
            <a:r>
              <a:rPr lang="en-US" sz="2400" b="1" dirty="0" err="1">
                <a:latin typeface="Arial Black" panose="020B0A04020102020204" pitchFamily="34" charset="0"/>
                <a:cs typeface="Tahoma" panose="020B0604030504040204" pitchFamily="34" charset="0"/>
                <a:sym typeface="Wingdings" panose="05000000000000000000" pitchFamily="2" charset="2"/>
              </a:rPr>
              <a:t>ESophageal</a:t>
            </a:r>
            <a:r>
              <a:rPr lang="en-US" sz="2400" b="1" dirty="0">
                <a:latin typeface="Arial Black" panose="020B0A04020102020204" pitchFamily="34" charset="0"/>
                <a:cs typeface="Tahoma" panose="020B0604030504040204" pitchFamily="34" charset="0"/>
                <a:sym typeface="Wingdings" panose="05000000000000000000" pitchFamily="2" charset="2"/>
              </a:rPr>
              <a:t> tone</a:t>
            </a:r>
          </a:p>
          <a:p>
            <a:pPr>
              <a:buFontTx/>
              <a:buChar char="-"/>
            </a:pPr>
            <a:r>
              <a:rPr lang="en-US" sz="2400" b="1" dirty="0">
                <a:latin typeface="Arial Black" panose="020B0A04020102020204" pitchFamily="34" charset="0"/>
                <a:cs typeface="Tahoma" panose="020B0604030504040204" pitchFamily="34" charset="0"/>
                <a:sym typeface="Wingdings" panose="05000000000000000000" pitchFamily="2" charset="2"/>
              </a:rPr>
              <a:t>history of exposed to chemotherapy or radiotherapy. </a:t>
            </a:r>
            <a:endParaRPr lang="en-GB" sz="2400" b="1" dirty="0">
              <a:solidFill>
                <a:srgbClr val="FFC000"/>
              </a:solidFill>
            </a:endParaRPr>
          </a:p>
          <a:p>
            <a:pPr marL="0" indent="0">
              <a:buNone/>
            </a:pPr>
            <a:endParaRPr lang="en-US" sz="2400" b="1" dirty="0">
              <a:latin typeface="Arial Black" panose="020B0A04020102020204" pitchFamily="34" charset="0"/>
              <a:cs typeface="Tahoma" panose="020B0604030504040204" pitchFamily="34" charset="0"/>
            </a:endParaRPr>
          </a:p>
        </p:txBody>
      </p:sp>
    </p:spTree>
    <p:extLst>
      <p:ext uri="{BB962C8B-B14F-4D97-AF65-F5344CB8AC3E}">
        <p14:creationId xmlns:p14="http://schemas.microsoft.com/office/powerpoint/2010/main" val="416174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Rectangle 3"/>
          <p:cNvSpPr>
            <a:spLocks noGrp="1" noChangeArrowheads="1"/>
          </p:cNvSpPr>
          <p:nvPr>
            <p:ph idx="1"/>
          </p:nvPr>
        </p:nvSpPr>
        <p:spPr>
          <a:xfrm>
            <a:off x="166458" y="1203429"/>
            <a:ext cx="8775662" cy="3694644"/>
          </a:xfrm>
        </p:spPr>
        <p:txBody>
          <a:bodyPr>
            <a:normAutofit/>
          </a:bodyPr>
          <a:lstStyle/>
          <a:p>
            <a:r>
              <a:rPr lang="en-GB" sz="2800" b="1" dirty="0">
                <a:solidFill>
                  <a:srgbClr val="002060"/>
                </a:solidFill>
                <a:latin typeface="Arial Black" panose="020B0A04020102020204" pitchFamily="34" charset="0"/>
              </a:rPr>
              <a:t>Achalasia:                   scleroderma:</a:t>
            </a:r>
          </a:p>
          <a:p>
            <a:pPr marL="0" indent="0">
              <a:buNone/>
            </a:pPr>
            <a:r>
              <a:rPr lang="en-GB" sz="2400" dirty="0">
                <a:latin typeface="Arial Black" panose="020B0A04020102020204" pitchFamily="34" charset="0"/>
              </a:rPr>
              <a:t>1-solid and liquid                   1-solid and liquid persistent dysphagia               persistent dysphagia</a:t>
            </a:r>
          </a:p>
          <a:p>
            <a:pPr marL="0" indent="0">
              <a:buNone/>
            </a:pPr>
            <a:r>
              <a:rPr lang="en-GB" sz="2400" dirty="0">
                <a:latin typeface="Arial Black" panose="020B0A04020102020204" pitchFamily="34" charset="0"/>
              </a:rPr>
              <a:t>2- regurgitation                      2- no regurgitation</a:t>
            </a:r>
          </a:p>
          <a:p>
            <a:pPr marL="0" indent="0">
              <a:buNone/>
            </a:pPr>
            <a:r>
              <a:rPr lang="en-GB" sz="2400" b="1" i="1" dirty="0">
                <a:solidFill>
                  <a:srgbClr val="FFFF00"/>
                </a:solidFill>
                <a:latin typeface="Arial Black" panose="020B0A04020102020204" pitchFamily="34" charset="0"/>
              </a:rPr>
              <a:t>3- </a:t>
            </a:r>
            <a:r>
              <a:rPr lang="en-GB" sz="2400" b="1" i="1" u="sng" dirty="0">
                <a:solidFill>
                  <a:srgbClr val="FFFF00"/>
                </a:solidFill>
                <a:latin typeface="Arial Black" panose="020B0A04020102020204" pitchFamily="34" charset="0"/>
              </a:rPr>
              <a:t>no heartburn</a:t>
            </a:r>
            <a:r>
              <a:rPr lang="en-GB" sz="2400" b="1" dirty="0">
                <a:solidFill>
                  <a:srgbClr val="FFFF00"/>
                </a:solidFill>
                <a:latin typeface="Arial Black" panose="020B0A04020102020204" pitchFamily="34" charset="0"/>
              </a:rPr>
              <a:t>                      </a:t>
            </a:r>
            <a:r>
              <a:rPr lang="en-GB" sz="2400" b="1" i="1" u="sng" dirty="0">
                <a:solidFill>
                  <a:srgbClr val="FFFF00"/>
                </a:solidFill>
                <a:latin typeface="Arial Black" panose="020B0A04020102020204" pitchFamily="34" charset="0"/>
              </a:rPr>
              <a:t>3- chronic heartburn</a:t>
            </a:r>
          </a:p>
          <a:p>
            <a:pPr marL="0" indent="0">
              <a:buNone/>
            </a:pPr>
            <a:r>
              <a:rPr lang="en-GB" sz="2200" b="1" dirty="0">
                <a:solidFill>
                  <a:srgbClr val="FFFF00"/>
                </a:solidFill>
                <a:latin typeface="Arial Black" panose="020B0A04020102020204" pitchFamily="34" charset="0"/>
              </a:rPr>
              <a:t>4- mild degree of weight loss</a:t>
            </a:r>
          </a:p>
        </p:txBody>
      </p:sp>
      <p:sp>
        <p:nvSpPr>
          <p:cNvPr id="1048618" name="Text Box 4"/>
          <p:cNvSpPr txBox="1">
            <a:spLocks noChangeArrowheads="1"/>
          </p:cNvSpPr>
          <p:nvPr/>
        </p:nvSpPr>
        <p:spPr bwMode="auto">
          <a:xfrm>
            <a:off x="961901" y="126211"/>
            <a:ext cx="6768935" cy="1077218"/>
          </a:xfrm>
          <a:prstGeom prst="rect">
            <a:avLst/>
          </a:prstGeom>
          <a:noFill/>
          <a:ln>
            <a:noFill/>
          </a:ln>
          <a:effectLst/>
        </p:spPr>
        <p:txBody>
          <a:bodyPr wrap="square">
            <a:spAutoFit/>
          </a:bodyPr>
          <a:lstStyle/>
          <a:p>
            <a:pPr algn="ctr">
              <a:spcBef>
                <a:spcPct val="50000"/>
              </a:spcBef>
            </a:pPr>
            <a:r>
              <a:rPr lang="en-GB" sz="3200" b="1" dirty="0">
                <a:solidFill>
                  <a:srgbClr val="FFFF00"/>
                </a:solidFill>
                <a:latin typeface="Arial Black" panose="020B0A04020102020204" pitchFamily="34" charset="0"/>
              </a:rPr>
              <a:t>characters for some diseases</a:t>
            </a:r>
            <a:endParaRPr lang="en-US" sz="3200" b="1" dirty="0">
              <a:solidFill>
                <a:srgbClr val="FFFF00"/>
              </a:solidFill>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Content Placeholder 2"/>
          <p:cNvSpPr>
            <a:spLocks noGrp="1"/>
          </p:cNvSpPr>
          <p:nvPr>
            <p:ph idx="1"/>
          </p:nvPr>
        </p:nvSpPr>
        <p:spPr>
          <a:xfrm>
            <a:off x="0" y="973776"/>
            <a:ext cx="9144000" cy="3513384"/>
          </a:xfrm>
        </p:spPr>
        <p:txBody>
          <a:bodyPr>
            <a:normAutofit/>
          </a:bodyPr>
          <a:lstStyle/>
          <a:p>
            <a:r>
              <a:rPr lang="en-AU" sz="2800" b="1" dirty="0" err="1">
                <a:solidFill>
                  <a:srgbClr val="002060"/>
                </a:solidFill>
                <a:latin typeface="Arial Black" panose="020B0A04020102020204" pitchFamily="34" charset="0"/>
              </a:rPr>
              <a:t>Esophageal</a:t>
            </a:r>
            <a:r>
              <a:rPr lang="en-AU" sz="2800" b="1" dirty="0">
                <a:solidFill>
                  <a:srgbClr val="002060"/>
                </a:solidFill>
                <a:latin typeface="Arial Black" panose="020B0A04020102020204" pitchFamily="34" charset="0"/>
              </a:rPr>
              <a:t> ca:                     stricture:</a:t>
            </a:r>
          </a:p>
          <a:p>
            <a:pPr marL="457200" indent="-457200">
              <a:buAutoNum type="arabicParenR"/>
            </a:pPr>
            <a:r>
              <a:rPr lang="en-AU" sz="2400" b="1" dirty="0">
                <a:latin typeface="Arial Black" panose="020B0A04020102020204" pitchFamily="34" charset="0"/>
              </a:rPr>
              <a:t>Old age                                      </a:t>
            </a:r>
            <a:r>
              <a:rPr lang="en-AU" sz="2000" b="1" dirty="0">
                <a:solidFill>
                  <a:srgbClr val="FFC000"/>
                </a:solidFill>
                <a:latin typeface="Arial Black" panose="020B0A04020102020204" pitchFamily="34" charset="0"/>
              </a:rPr>
              <a:t>1)</a:t>
            </a:r>
            <a:r>
              <a:rPr lang="en-AU" sz="2000" b="1" dirty="0">
                <a:latin typeface="Arial Black" panose="020B0A04020102020204" pitchFamily="34" charset="0"/>
              </a:rPr>
              <a:t>solid food dysphagia</a:t>
            </a:r>
          </a:p>
          <a:p>
            <a:pPr marL="457200" indent="-457200">
              <a:buAutoNum type="arabicParenR"/>
            </a:pPr>
            <a:r>
              <a:rPr lang="en-AU" sz="2200" b="1" dirty="0">
                <a:latin typeface="Arial Black" panose="020B0A04020102020204" pitchFamily="34" charset="0"/>
              </a:rPr>
              <a:t>Solid food persistent dysphagia    </a:t>
            </a:r>
            <a:r>
              <a:rPr lang="en-AU" sz="2000" b="1" dirty="0">
                <a:solidFill>
                  <a:srgbClr val="FFC000"/>
                </a:solidFill>
                <a:latin typeface="Arial Black" panose="020B0A04020102020204" pitchFamily="34" charset="0"/>
              </a:rPr>
              <a:t>2)</a:t>
            </a:r>
            <a:r>
              <a:rPr lang="en-AU" sz="2000" b="1" dirty="0">
                <a:latin typeface="Arial Black" panose="020B0A04020102020204" pitchFamily="34" charset="0"/>
              </a:rPr>
              <a:t> heartburn </a:t>
            </a:r>
          </a:p>
          <a:p>
            <a:pPr marL="457200" indent="-457200">
              <a:buAutoNum type="arabicParenR"/>
            </a:pPr>
            <a:r>
              <a:rPr lang="en-AU" sz="2400" b="1" dirty="0">
                <a:latin typeface="Arial Black" panose="020B0A04020102020204" pitchFamily="34" charset="0"/>
              </a:rPr>
              <a:t>Rapid progression                    </a:t>
            </a:r>
            <a:r>
              <a:rPr lang="en-AU" sz="2000" b="1" dirty="0">
                <a:solidFill>
                  <a:srgbClr val="FFC000"/>
                </a:solidFill>
                <a:latin typeface="Arial Black" panose="020B0A04020102020204" pitchFamily="34" charset="0"/>
              </a:rPr>
              <a:t>3)</a:t>
            </a:r>
            <a:r>
              <a:rPr lang="en-AU" sz="2000" b="1" dirty="0">
                <a:latin typeface="Arial Black" panose="020B0A04020102020204" pitchFamily="34" charset="0"/>
              </a:rPr>
              <a:t>history of </a:t>
            </a:r>
            <a:r>
              <a:rPr lang="en-AU" sz="2000" b="1" dirty="0" err="1">
                <a:latin typeface="Arial Black" panose="020B0A04020102020204" pitchFamily="34" charset="0"/>
              </a:rPr>
              <a:t>NSAIDS</a:t>
            </a:r>
            <a:r>
              <a:rPr lang="en-AU" sz="2000" b="1" dirty="0">
                <a:latin typeface="Arial Black" panose="020B0A04020102020204" pitchFamily="34" charset="0"/>
              </a:rPr>
              <a:t> use</a:t>
            </a:r>
          </a:p>
          <a:p>
            <a:pPr marL="457200" indent="-457200">
              <a:buAutoNum type="arabicParenR"/>
            </a:pPr>
            <a:r>
              <a:rPr lang="en-AU" sz="2400" b="1" dirty="0">
                <a:latin typeface="Arial Black" panose="020B0A04020102020204" pitchFamily="34" charset="0"/>
              </a:rPr>
              <a:t>Weight loss &amp; anorexia</a:t>
            </a:r>
          </a:p>
          <a:p>
            <a:pPr marL="457200" indent="-457200">
              <a:buAutoNum type="arabicParenR"/>
            </a:pPr>
            <a:r>
              <a:rPr lang="en-AU" sz="2400" b="1" dirty="0">
                <a:latin typeface="Arial Black" panose="020B0A04020102020204" pitchFamily="34" charset="0"/>
              </a:rPr>
              <a:t>No heartburn</a:t>
            </a:r>
          </a:p>
          <a:p>
            <a:pPr marL="457200" indent="-457200">
              <a:buAutoNum type="arabicParenR"/>
            </a:pPr>
            <a:endParaRPr lang="en-AU" sz="2400" b="1" dirty="0">
              <a:latin typeface="Arial Black" panose="020B0A04020102020204" pitchFamily="34" charset="0"/>
            </a:endParaRPr>
          </a:p>
        </p:txBody>
      </p:sp>
      <p:sp>
        <p:nvSpPr>
          <p:cNvPr id="1048620" name="Title 1"/>
          <p:cNvSpPr>
            <a:spLocks noGrp="1"/>
          </p:cNvSpPr>
          <p:nvPr>
            <p:ph type="title"/>
          </p:nvPr>
        </p:nvSpPr>
        <p:spPr>
          <a:xfrm>
            <a:off x="290361" y="213755"/>
            <a:ext cx="8544880" cy="704715"/>
          </a:xfrm>
        </p:spPr>
        <p:txBody>
          <a:bodyPr>
            <a:normAutofit fontScale="90000"/>
          </a:bodyPr>
          <a:lstStyle/>
          <a:p>
            <a:pPr>
              <a:spcBef>
                <a:spcPct val="50000"/>
              </a:spcBef>
            </a:pPr>
            <a:r>
              <a:rPr lang="en-GB" sz="4400" b="1" dirty="0">
                <a:solidFill>
                  <a:srgbClr val="FFFF00"/>
                </a:solidFill>
                <a:latin typeface="Arial Black" panose="020B0A04020102020204" pitchFamily="34" charset="0"/>
              </a:rPr>
              <a:t>characters for some diseases</a:t>
            </a:r>
            <a:endParaRPr lang="en-US" sz="4400" b="1" dirty="0">
              <a:solidFill>
                <a:srgbClr val="FFFF00"/>
              </a:solidFill>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Content Placeholder 2"/>
          <p:cNvSpPr>
            <a:spLocks noGrp="1"/>
          </p:cNvSpPr>
          <p:nvPr>
            <p:ph idx="1"/>
          </p:nvPr>
        </p:nvSpPr>
        <p:spPr>
          <a:xfrm>
            <a:off x="480814" y="1147145"/>
            <a:ext cx="3614671" cy="3634138"/>
          </a:xfrm>
        </p:spPr>
        <p:txBody>
          <a:bodyPr>
            <a:normAutofit lnSpcReduction="10000"/>
          </a:bodyPr>
          <a:lstStyle/>
          <a:p>
            <a:pPr marL="0" indent="0">
              <a:buNone/>
            </a:pPr>
            <a:endParaRPr lang="en-US" sz="2000" b="1" dirty="0">
              <a:solidFill>
                <a:schemeClr val="bg1"/>
              </a:solidFill>
              <a:latin typeface="Arial Black" panose="020B0A04020102020204" pitchFamily="34" charset="0"/>
            </a:endParaRPr>
          </a:p>
          <a:p>
            <a:r>
              <a:rPr lang="en-US" sz="2000" b="1" dirty="0" err="1">
                <a:solidFill>
                  <a:schemeClr val="bg1"/>
                </a:solidFill>
                <a:latin typeface="Arial Black" panose="020B0A04020102020204" pitchFamily="34" charset="0"/>
              </a:rPr>
              <a:t>Genaral</a:t>
            </a:r>
            <a:r>
              <a:rPr lang="en-US" sz="2000" b="1" dirty="0">
                <a:solidFill>
                  <a:schemeClr val="bg1"/>
                </a:solidFill>
                <a:latin typeface="Arial Black" panose="020B0A04020102020204" pitchFamily="34" charset="0"/>
              </a:rPr>
              <a:t> inspection:</a:t>
            </a:r>
          </a:p>
          <a:p>
            <a:r>
              <a:rPr lang="en-GB" sz="2000" b="1" dirty="0">
                <a:solidFill>
                  <a:schemeClr val="bg1"/>
                </a:solidFill>
                <a:latin typeface="Arial Black" panose="020B0A04020102020204" pitchFamily="34" charset="0"/>
              </a:rPr>
              <a:t>Cranial nerve examination</a:t>
            </a:r>
          </a:p>
          <a:p>
            <a:r>
              <a:rPr lang="en-GB" sz="2000" b="1" dirty="0">
                <a:solidFill>
                  <a:schemeClr val="bg1"/>
                </a:solidFill>
                <a:latin typeface="Arial Black" panose="020B0A04020102020204" pitchFamily="34" charset="0"/>
              </a:rPr>
              <a:t>Neurological examination</a:t>
            </a:r>
          </a:p>
          <a:p>
            <a:r>
              <a:rPr lang="en-GB" sz="2000" b="1" dirty="0">
                <a:solidFill>
                  <a:schemeClr val="bg1"/>
                </a:solidFill>
                <a:latin typeface="Arial Black" panose="020B0A04020102020204" pitchFamily="34" charset="0"/>
              </a:rPr>
              <a:t>Oral cavity examination</a:t>
            </a:r>
          </a:p>
          <a:p>
            <a:r>
              <a:rPr lang="en-US" sz="2400" b="1" dirty="0">
                <a:solidFill>
                  <a:schemeClr val="bg1"/>
                </a:solidFill>
              </a:rPr>
              <a:t>direct observation of the act of swallowing </a:t>
            </a:r>
            <a:r>
              <a:rPr lang="en-US" sz="2400" b="1" dirty="0">
                <a:solidFill>
                  <a:schemeClr val="bg1"/>
                </a:solidFill>
                <a:latin typeface="Arial Black" panose="020B0A04020102020204" pitchFamily="34" charset="0"/>
              </a:rPr>
              <a:t> </a:t>
            </a:r>
          </a:p>
          <a:p>
            <a:pPr marL="0" indent="0">
              <a:buNone/>
            </a:pPr>
            <a:endParaRPr lang="en-AU" sz="2000" b="1" dirty="0">
              <a:solidFill>
                <a:schemeClr val="bg1"/>
              </a:solidFill>
              <a:latin typeface="Arial Black" panose="020B0A04020102020204" pitchFamily="34" charset="0"/>
            </a:endParaRPr>
          </a:p>
        </p:txBody>
      </p:sp>
      <p:sp>
        <p:nvSpPr>
          <p:cNvPr id="1048634" name="Title 1"/>
          <p:cNvSpPr>
            <a:spLocks noGrp="1"/>
          </p:cNvSpPr>
          <p:nvPr>
            <p:ph type="title"/>
          </p:nvPr>
        </p:nvSpPr>
        <p:spPr>
          <a:xfrm>
            <a:off x="412127" y="331632"/>
            <a:ext cx="6236095" cy="547352"/>
          </a:xfrm>
        </p:spPr>
        <p:txBody>
          <a:bodyPr>
            <a:normAutofit fontScale="90000"/>
          </a:bodyPr>
          <a:lstStyle/>
          <a:p>
            <a:r>
              <a:rPr lang="en-US" dirty="0">
                <a:latin typeface="Arial Black" panose="020B0A04020102020204" pitchFamily="34" charset="0"/>
              </a:rPr>
              <a:t>Physical Examination</a:t>
            </a:r>
            <a:endParaRPr lang="en-AU" dirty="0">
              <a:latin typeface="Arial Black" panose="020B0A04020102020204" pitchFamily="34" charset="0"/>
            </a:endParaRPr>
          </a:p>
        </p:txBody>
      </p:sp>
      <p:pic>
        <p:nvPicPr>
          <p:cNvPr id="2097162" name="Picture 3"/>
          <p:cNvPicPr>
            <a:picLocks noChangeAspect="1"/>
          </p:cNvPicPr>
          <p:nvPr/>
        </p:nvPicPr>
        <p:blipFill>
          <a:blip r:embed="rId3" cstate="print"/>
          <a:stretch>
            <a:fillRect/>
          </a:stretch>
        </p:blipFill>
        <p:spPr>
          <a:xfrm>
            <a:off x="4275789" y="1053579"/>
            <a:ext cx="4180741" cy="38212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Content Placeholder 2"/>
          <p:cNvSpPr>
            <a:spLocks noGrp="1"/>
          </p:cNvSpPr>
          <p:nvPr>
            <p:ph idx="1"/>
          </p:nvPr>
        </p:nvSpPr>
        <p:spPr>
          <a:xfrm>
            <a:off x="300507" y="1322232"/>
            <a:ext cx="6483152" cy="3996356"/>
          </a:xfrm>
        </p:spPr>
        <p:txBody>
          <a:bodyPr>
            <a:noAutofit/>
          </a:bodyPr>
          <a:lstStyle/>
          <a:p>
            <a:pPr marL="0" indent="0">
              <a:buNone/>
            </a:pPr>
            <a:endParaRPr lang="en-US" sz="2000" b="1" dirty="0">
              <a:solidFill>
                <a:schemeClr val="bg1"/>
              </a:solidFill>
              <a:latin typeface="Arial Black" panose="020B0A04020102020204" pitchFamily="34" charset="0"/>
            </a:endParaRPr>
          </a:p>
          <a:p>
            <a:r>
              <a:rPr lang="en-US" sz="2000" b="1" dirty="0">
                <a:solidFill>
                  <a:schemeClr val="bg1"/>
                </a:solidFill>
                <a:latin typeface="Arial Black" panose="020B0A04020102020204" pitchFamily="34" charset="0"/>
              </a:rPr>
              <a:t> Neck : </a:t>
            </a:r>
            <a:r>
              <a:rPr lang="en-US" sz="2000" b="1" dirty="0">
                <a:solidFill>
                  <a:srgbClr val="FFC000"/>
                </a:solidFill>
                <a:latin typeface="Arial Black" panose="020B0A04020102020204" pitchFamily="34" charset="0"/>
              </a:rPr>
              <a:t>Cervical lymph nodes “ for malignancy ”  and Virchow's node ” for Mets ”</a:t>
            </a:r>
            <a:endParaRPr lang="en-US" sz="2000" b="1" dirty="0">
              <a:solidFill>
                <a:schemeClr val="bg1"/>
              </a:solidFill>
              <a:latin typeface="Arial Black" panose="020B0A04020102020204" pitchFamily="34" charset="0"/>
            </a:endParaRPr>
          </a:p>
          <a:p>
            <a:r>
              <a:rPr lang="en-US" sz="2000" b="1" dirty="0">
                <a:solidFill>
                  <a:schemeClr val="bg1"/>
                </a:solidFill>
                <a:latin typeface="Arial Black" panose="020B0A04020102020204" pitchFamily="34" charset="0"/>
              </a:rPr>
              <a:t>RS:  </a:t>
            </a:r>
          </a:p>
          <a:p>
            <a:pPr marL="0" indent="0">
              <a:buNone/>
            </a:pPr>
            <a:r>
              <a:rPr lang="en-US" sz="2000" b="1" dirty="0">
                <a:latin typeface="Arial Black" panose="020B0A04020102020204" pitchFamily="34" charset="0"/>
              </a:rPr>
              <a:t>infection , or trachea esophageal fistula secondary to a malignancy </a:t>
            </a:r>
            <a:endParaRPr lang="en-AU" sz="2000" b="1" dirty="0">
              <a:latin typeface="Arial Black" panose="020B0A04020102020204" pitchFamily="34" charset="0"/>
            </a:endParaRPr>
          </a:p>
        </p:txBody>
      </p:sp>
      <p:sp>
        <p:nvSpPr>
          <p:cNvPr id="1048636" name="Title 1"/>
          <p:cNvSpPr>
            <a:spLocks noGrp="1"/>
          </p:cNvSpPr>
          <p:nvPr>
            <p:ph type="title"/>
          </p:nvPr>
        </p:nvSpPr>
        <p:spPr>
          <a:xfrm>
            <a:off x="545206" y="399245"/>
            <a:ext cx="6347713" cy="990600"/>
          </a:xfrm>
        </p:spPr>
        <p:txBody>
          <a:bodyPr/>
          <a:lstStyle/>
          <a:p>
            <a:r>
              <a:rPr lang="en-US" dirty="0">
                <a:latin typeface="Arial Black" panose="020B0A04020102020204" pitchFamily="34" charset="0"/>
              </a:rPr>
              <a:t>Physical Examination</a:t>
            </a:r>
            <a:endParaRPr lang="en-AU" dirty="0">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Content Placeholder 2"/>
          <p:cNvSpPr>
            <a:spLocks noGrp="1"/>
          </p:cNvSpPr>
          <p:nvPr>
            <p:ph idx="1"/>
          </p:nvPr>
        </p:nvSpPr>
        <p:spPr>
          <a:xfrm>
            <a:off x="442173" y="1359645"/>
            <a:ext cx="6347715" cy="2910580"/>
          </a:xfrm>
        </p:spPr>
        <p:txBody>
          <a:bodyPr>
            <a:normAutofit/>
          </a:bodyPr>
          <a:lstStyle/>
          <a:p>
            <a:r>
              <a:rPr lang="en-US" sz="3600" b="1" dirty="0">
                <a:solidFill>
                  <a:srgbClr val="FFCCFF"/>
                </a:solidFill>
                <a:latin typeface="Arial Black" panose="020B0A04020102020204" pitchFamily="34" charset="0"/>
              </a:rPr>
              <a:t>Diagnostic</a:t>
            </a:r>
          </a:p>
          <a:p>
            <a:r>
              <a:rPr lang="en-US" sz="3600" b="1" dirty="0">
                <a:solidFill>
                  <a:srgbClr val="FFCCFF"/>
                </a:solidFill>
                <a:latin typeface="Arial Black" panose="020B0A04020102020204" pitchFamily="34" charset="0"/>
              </a:rPr>
              <a:t>Supportive </a:t>
            </a:r>
          </a:p>
          <a:p>
            <a:endParaRPr lang="en-AU" sz="3600" b="1" dirty="0">
              <a:solidFill>
                <a:srgbClr val="FFCCFF"/>
              </a:solidFill>
              <a:latin typeface="Arial Black" panose="020B0A04020102020204" pitchFamily="34" charset="0"/>
            </a:endParaRPr>
          </a:p>
        </p:txBody>
      </p:sp>
      <p:sp>
        <p:nvSpPr>
          <p:cNvPr id="1048640" name="Title 1"/>
          <p:cNvSpPr>
            <a:spLocks noGrp="1"/>
          </p:cNvSpPr>
          <p:nvPr>
            <p:ph type="title"/>
          </p:nvPr>
        </p:nvSpPr>
        <p:spPr>
          <a:xfrm>
            <a:off x="0" y="260143"/>
            <a:ext cx="8229600" cy="914400"/>
          </a:xfrm>
        </p:spPr>
        <p:txBody>
          <a:bodyPr>
            <a:normAutofit/>
          </a:bodyPr>
          <a:lstStyle/>
          <a:p>
            <a:pPr algn="ctr"/>
            <a:r>
              <a:rPr lang="en-US" sz="4800" b="1" dirty="0">
                <a:solidFill>
                  <a:schemeClr val="accent1"/>
                </a:solidFill>
              </a:rPr>
              <a:t>Investigation </a:t>
            </a:r>
            <a:endParaRPr lang="en-AU" sz="4800" b="1" dirty="0">
              <a:solidFill>
                <a:schemeClr val="accent1"/>
              </a:solidFill>
            </a:endParaRPr>
          </a:p>
        </p:txBody>
      </p:sp>
      <p:pic>
        <p:nvPicPr>
          <p:cNvPr id="2097164" name="Picture 3"/>
          <p:cNvPicPr>
            <a:picLocks noChangeAspect="1"/>
          </p:cNvPicPr>
          <p:nvPr/>
        </p:nvPicPr>
        <p:blipFill>
          <a:blip r:embed="rId2" cstate="print"/>
          <a:stretch>
            <a:fillRect/>
          </a:stretch>
        </p:blipFill>
        <p:spPr>
          <a:xfrm rot="1144492">
            <a:off x="6300292" y="895468"/>
            <a:ext cx="1837343" cy="1713584"/>
          </a:xfrm>
          <a:prstGeom prst="rect">
            <a:avLst/>
          </a:prstGeom>
        </p:spPr>
      </p:pic>
      <p:pic>
        <p:nvPicPr>
          <p:cNvPr id="2097165" name="Picture 4"/>
          <p:cNvPicPr>
            <a:picLocks noChangeAspect="1"/>
          </p:cNvPicPr>
          <p:nvPr/>
        </p:nvPicPr>
        <p:blipFill>
          <a:blip r:embed="rId3" cstate="print"/>
          <a:stretch>
            <a:fillRect/>
          </a:stretch>
        </p:blipFill>
        <p:spPr>
          <a:xfrm>
            <a:off x="4235718" y="2480277"/>
            <a:ext cx="2177963" cy="21037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Content Placeholder 2"/>
          <p:cNvSpPr>
            <a:spLocks noGrp="1"/>
          </p:cNvSpPr>
          <p:nvPr>
            <p:ph idx="1"/>
          </p:nvPr>
        </p:nvSpPr>
        <p:spPr>
          <a:xfrm>
            <a:off x="495837" y="1577662"/>
            <a:ext cx="8229600" cy="2575775"/>
          </a:xfrm>
        </p:spPr>
        <p:txBody>
          <a:bodyPr>
            <a:normAutofit/>
          </a:bodyPr>
          <a:lstStyle/>
          <a:p>
            <a:pPr marL="0" indent="0">
              <a:buNone/>
            </a:pPr>
            <a:r>
              <a:rPr lang="en-US" sz="2400" dirty="0">
                <a:latin typeface="Arial Black" panose="020B0A04020102020204" pitchFamily="34" charset="0"/>
              </a:rPr>
              <a:t>1- Chest x-ray </a:t>
            </a:r>
            <a:br>
              <a:rPr lang="en-US" sz="2400" dirty="0">
                <a:latin typeface="Arial Black" panose="020B0A04020102020204" pitchFamily="34" charset="0"/>
              </a:rPr>
            </a:br>
            <a:r>
              <a:rPr lang="en-US" sz="2400" dirty="0">
                <a:latin typeface="Arial Black" panose="020B0A04020102020204" pitchFamily="34" charset="0"/>
              </a:rPr>
              <a:t>2- </a:t>
            </a:r>
            <a:r>
              <a:rPr lang="en-US" sz="2400" dirty="0">
                <a:solidFill>
                  <a:srgbClr val="FF0000"/>
                </a:solidFill>
                <a:latin typeface="Arial Black" panose="020B0A04020102020204" pitchFamily="34" charset="0"/>
              </a:rPr>
              <a:t>barium study</a:t>
            </a:r>
            <a:br>
              <a:rPr lang="en-AU" sz="2400" dirty="0">
                <a:solidFill>
                  <a:srgbClr val="FF0000"/>
                </a:solidFill>
                <a:latin typeface="Arial Black" panose="020B0A04020102020204" pitchFamily="34" charset="0"/>
              </a:rPr>
            </a:br>
            <a:r>
              <a:rPr lang="en-AU" sz="2400" dirty="0">
                <a:latin typeface="Arial Black" panose="020B0A04020102020204" pitchFamily="34" charset="0"/>
              </a:rPr>
              <a:t>3- </a:t>
            </a:r>
            <a:r>
              <a:rPr lang="en-AU" sz="2400" dirty="0">
                <a:solidFill>
                  <a:srgbClr val="FF0000"/>
                </a:solidFill>
                <a:latin typeface="Arial Black" panose="020B0A04020102020204" pitchFamily="34" charset="0"/>
              </a:rPr>
              <a:t>Endoscopy and endoscopic US </a:t>
            </a:r>
            <a:br>
              <a:rPr lang="en-US" sz="2400" dirty="0">
                <a:latin typeface="Arial Black" panose="020B0A04020102020204" pitchFamily="34" charset="0"/>
              </a:rPr>
            </a:br>
            <a:r>
              <a:rPr lang="en-US" sz="2400" dirty="0">
                <a:latin typeface="Arial Black" panose="020B0A04020102020204" pitchFamily="34" charset="0"/>
              </a:rPr>
              <a:t>4- </a:t>
            </a:r>
            <a:r>
              <a:rPr lang="en-US" sz="2400" dirty="0">
                <a:solidFill>
                  <a:srgbClr val="FF0000"/>
                </a:solidFill>
                <a:latin typeface="Arial Black" panose="020B0A04020102020204" pitchFamily="34" charset="0"/>
              </a:rPr>
              <a:t>Manometry. </a:t>
            </a:r>
            <a:br>
              <a:rPr lang="en-US" sz="2400" dirty="0">
                <a:solidFill>
                  <a:srgbClr val="FF0000"/>
                </a:solidFill>
                <a:latin typeface="Arial Black" panose="020B0A04020102020204" pitchFamily="34" charset="0"/>
              </a:rPr>
            </a:br>
            <a:endParaRPr lang="en-AU" sz="2400" dirty="0">
              <a:latin typeface="Arial Black" panose="020B0A04020102020204" pitchFamily="34" charset="0"/>
            </a:endParaRPr>
          </a:p>
        </p:txBody>
      </p:sp>
      <p:sp>
        <p:nvSpPr>
          <p:cNvPr id="1048642" name="Title 1"/>
          <p:cNvSpPr>
            <a:spLocks noGrp="1"/>
          </p:cNvSpPr>
          <p:nvPr>
            <p:ph type="title"/>
          </p:nvPr>
        </p:nvSpPr>
        <p:spPr>
          <a:xfrm>
            <a:off x="0" y="206062"/>
            <a:ext cx="7167880" cy="990600"/>
          </a:xfrm>
        </p:spPr>
        <p:txBody>
          <a:bodyPr>
            <a:noAutofit/>
          </a:bodyPr>
          <a:lstStyle/>
          <a:p>
            <a:pPr algn="ctr"/>
            <a:r>
              <a:rPr lang="en-US" sz="4800" b="1" dirty="0">
                <a:solidFill>
                  <a:schemeClr val="tx2">
                    <a:lumMod val="50000"/>
                  </a:schemeClr>
                </a:solidFill>
              </a:rPr>
              <a:t>Diagnostic</a:t>
            </a:r>
            <a:r>
              <a:rPr lang="en-US" sz="4800" b="1" dirty="0">
                <a:solidFill>
                  <a:schemeClr val="accent1"/>
                </a:solidFill>
              </a:rPr>
              <a:t> </a:t>
            </a:r>
            <a:r>
              <a:rPr lang="en-US" sz="4800" b="1" dirty="0">
                <a:solidFill>
                  <a:schemeClr val="tx2">
                    <a:lumMod val="50000"/>
                  </a:schemeClr>
                </a:solidFill>
              </a:rPr>
              <a:t>Investigation</a:t>
            </a:r>
            <a:endParaRPr lang="en-AU" sz="4800" b="1" dirty="0">
              <a:solidFill>
                <a:schemeClr val="tx2">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Content Placeholder 2"/>
          <p:cNvSpPr>
            <a:spLocks noGrp="1"/>
          </p:cNvSpPr>
          <p:nvPr>
            <p:ph idx="1"/>
          </p:nvPr>
        </p:nvSpPr>
        <p:spPr>
          <a:xfrm>
            <a:off x="227528" y="1187004"/>
            <a:ext cx="6858575" cy="2910580"/>
          </a:xfrm>
        </p:spPr>
        <p:txBody>
          <a:bodyPr>
            <a:noAutofit/>
          </a:bodyPr>
          <a:lstStyle/>
          <a:p>
            <a:pPr marL="0" indent="0">
              <a:buNone/>
            </a:pPr>
            <a:endParaRPr lang="en-US" sz="2000" dirty="0">
              <a:solidFill>
                <a:schemeClr val="tx1"/>
              </a:solidFill>
              <a:latin typeface="Arial Black" panose="020B0A04020102020204" pitchFamily="34" charset="0"/>
            </a:endParaRPr>
          </a:p>
          <a:p>
            <a:r>
              <a:rPr lang="en-US" sz="3600" dirty="0">
                <a:solidFill>
                  <a:schemeClr val="tx2">
                    <a:lumMod val="50000"/>
                  </a:schemeClr>
                </a:solidFill>
                <a:latin typeface="Arial Black" panose="020B0A04020102020204" pitchFamily="34" charset="0"/>
              </a:rPr>
              <a:t>Esophageal</a:t>
            </a:r>
            <a:r>
              <a:rPr lang="en-US" sz="3600" dirty="0">
                <a:solidFill>
                  <a:srgbClr val="FF0000"/>
                </a:solidFill>
                <a:latin typeface="Arial Black" panose="020B0A04020102020204" pitchFamily="34" charset="0"/>
              </a:rPr>
              <a:t> dysphagia :</a:t>
            </a:r>
          </a:p>
          <a:p>
            <a:pPr marL="0" indent="0">
              <a:buNone/>
            </a:pPr>
            <a:r>
              <a:rPr lang="en-US" sz="2000" dirty="0">
                <a:solidFill>
                  <a:schemeClr val="tx1"/>
                </a:solidFill>
                <a:latin typeface="Arial Black" panose="020B0A04020102020204" pitchFamily="34" charset="0"/>
              </a:rPr>
              <a:t> </a:t>
            </a:r>
            <a:r>
              <a:rPr lang="en-US" sz="2400" b="1" u="sng" dirty="0">
                <a:solidFill>
                  <a:schemeClr val="bg1"/>
                </a:solidFill>
                <a:latin typeface="Arial Black" panose="020B0A04020102020204" pitchFamily="34" charset="0"/>
              </a:rPr>
              <a:t>- Mechanical dysfunction :-</a:t>
            </a:r>
          </a:p>
          <a:p>
            <a:pPr marL="0" indent="0">
              <a:buNone/>
            </a:pPr>
            <a:r>
              <a:rPr lang="en-US" sz="2000" dirty="0">
                <a:solidFill>
                  <a:schemeClr val="bg1"/>
                </a:solidFill>
                <a:latin typeface="Arial Black" panose="020B0A04020102020204" pitchFamily="34" charset="0"/>
              </a:rPr>
              <a:t>    Barium swallow</a:t>
            </a:r>
          </a:p>
          <a:p>
            <a:pPr marL="0" indent="0">
              <a:buNone/>
            </a:pPr>
            <a:endParaRPr lang="en-US" sz="2000" dirty="0">
              <a:solidFill>
                <a:schemeClr val="bg1"/>
              </a:solidFill>
              <a:latin typeface="Arial Black" panose="020B0A04020102020204" pitchFamily="34" charset="0"/>
            </a:endParaRPr>
          </a:p>
          <a:p>
            <a:pPr marL="0" indent="0">
              <a:buNone/>
            </a:pPr>
            <a:r>
              <a:rPr lang="en-US" sz="2000" dirty="0">
                <a:solidFill>
                  <a:schemeClr val="bg1"/>
                </a:solidFill>
                <a:latin typeface="Arial Black" panose="020B0A04020102020204" pitchFamily="34" charset="0"/>
              </a:rPr>
              <a:t> - </a:t>
            </a:r>
            <a:r>
              <a:rPr lang="en-US" sz="2400" u="sng" dirty="0">
                <a:solidFill>
                  <a:schemeClr val="bg1"/>
                </a:solidFill>
                <a:latin typeface="Arial Black" panose="020B0A04020102020204" pitchFamily="34" charset="0"/>
              </a:rPr>
              <a:t>Motility disturbance :-</a:t>
            </a:r>
          </a:p>
          <a:p>
            <a:pPr marL="0" indent="0">
              <a:buNone/>
            </a:pPr>
            <a:r>
              <a:rPr lang="en-US" sz="2400" dirty="0">
                <a:solidFill>
                  <a:schemeClr val="bg1"/>
                </a:solidFill>
                <a:latin typeface="Arial Black" panose="020B0A04020102020204" pitchFamily="34" charset="0"/>
              </a:rPr>
              <a:t>    </a:t>
            </a:r>
            <a:r>
              <a:rPr lang="en-US" sz="2000" dirty="0">
                <a:solidFill>
                  <a:schemeClr val="bg1"/>
                </a:solidFill>
                <a:latin typeface="Arial Black" panose="020B0A04020102020204" pitchFamily="34" charset="0"/>
              </a:rPr>
              <a:t>Manometry</a:t>
            </a:r>
            <a:endParaRPr lang="en-AU" sz="2000" dirty="0">
              <a:solidFill>
                <a:schemeClr val="bg1"/>
              </a:solidFill>
              <a:latin typeface="Arial Black" panose="020B0A04020102020204" pitchFamily="34" charset="0"/>
            </a:endParaRPr>
          </a:p>
        </p:txBody>
      </p:sp>
      <p:sp>
        <p:nvSpPr>
          <p:cNvPr id="1048646" name="Title 1"/>
          <p:cNvSpPr>
            <a:spLocks noGrp="1"/>
          </p:cNvSpPr>
          <p:nvPr>
            <p:ph type="title"/>
          </p:nvPr>
        </p:nvSpPr>
        <p:spPr>
          <a:xfrm>
            <a:off x="128791" y="196403"/>
            <a:ext cx="6957312" cy="990600"/>
          </a:xfrm>
        </p:spPr>
        <p:txBody>
          <a:bodyPr>
            <a:noAutofit/>
          </a:bodyPr>
          <a:lstStyle/>
          <a:p>
            <a:pPr algn="ctr"/>
            <a:r>
              <a:rPr lang="en-US" sz="4800" b="1" dirty="0">
                <a:solidFill>
                  <a:schemeClr val="accent1"/>
                </a:solidFill>
              </a:rPr>
              <a:t>Diagnostic Investigation</a:t>
            </a:r>
            <a:endParaRPr lang="en-AU" sz="4800" b="1"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Rectangle 2"/>
          <p:cNvSpPr>
            <a:spLocks noGrp="1" noChangeArrowheads="1"/>
          </p:cNvSpPr>
          <p:nvPr>
            <p:ph type="title"/>
          </p:nvPr>
        </p:nvSpPr>
        <p:spPr>
          <a:xfrm>
            <a:off x="347730" y="67615"/>
            <a:ext cx="7035083" cy="803313"/>
          </a:xfrm>
        </p:spPr>
        <p:txBody>
          <a:bodyPr>
            <a:noAutofit/>
          </a:bodyPr>
          <a:lstStyle/>
          <a:p>
            <a:pPr algn="ctr"/>
            <a:endParaRPr lang="en-US" sz="2800" b="1" dirty="0">
              <a:solidFill>
                <a:schemeClr val="accent1"/>
              </a:solidFill>
            </a:endParaRPr>
          </a:p>
        </p:txBody>
      </p:sp>
      <p:pic>
        <p:nvPicPr>
          <p:cNvPr id="4" name="Picture 2"/>
          <p:cNvPicPr>
            <a:picLocks noChangeAspect="1" noChangeArrowheads="1"/>
          </p:cNvPicPr>
          <p:nvPr/>
        </p:nvPicPr>
        <p:blipFill>
          <a:blip r:embed="rId2" cstate="print"/>
          <a:srcRect/>
          <a:stretch>
            <a:fillRect/>
          </a:stretch>
        </p:blipFill>
        <p:spPr bwMode="auto">
          <a:xfrm>
            <a:off x="0" y="95003"/>
            <a:ext cx="9025247" cy="504849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Content Placeholder 2"/>
          <p:cNvSpPr>
            <a:spLocks noGrp="1"/>
          </p:cNvSpPr>
          <p:nvPr>
            <p:ph idx="1"/>
          </p:nvPr>
        </p:nvSpPr>
        <p:spPr>
          <a:xfrm>
            <a:off x="403539" y="1542017"/>
            <a:ext cx="8395688" cy="2910580"/>
          </a:xfrm>
        </p:spPr>
        <p:txBody>
          <a:bodyPr>
            <a:noAutofit/>
          </a:bodyPr>
          <a:lstStyle/>
          <a:p>
            <a:r>
              <a:rPr lang="en-US" sz="4000" b="1" dirty="0">
                <a:solidFill>
                  <a:srgbClr val="FFCCFF"/>
                </a:solidFill>
                <a:latin typeface="Arial Black" panose="020B0A04020102020204" pitchFamily="34" charset="0"/>
              </a:rPr>
              <a:t>Introduction and approach</a:t>
            </a:r>
          </a:p>
          <a:p>
            <a:r>
              <a:rPr lang="en-GB" sz="4000" b="1" dirty="0">
                <a:solidFill>
                  <a:srgbClr val="FFCCFF"/>
                </a:solidFill>
                <a:latin typeface="Arial Black" panose="020B0A04020102020204" pitchFamily="34" charset="0"/>
              </a:rPr>
              <a:t>Benign causes</a:t>
            </a:r>
          </a:p>
          <a:p>
            <a:r>
              <a:rPr lang="en-GB" sz="4000" b="1" dirty="0">
                <a:solidFill>
                  <a:srgbClr val="FFCCFF"/>
                </a:solidFill>
                <a:latin typeface="Arial Black" panose="020B0A04020102020204" pitchFamily="34" charset="0"/>
              </a:rPr>
              <a:t>Malignant causes</a:t>
            </a:r>
            <a:endParaRPr lang="en-US" sz="4000" b="1" dirty="0">
              <a:solidFill>
                <a:srgbClr val="FFCCFF"/>
              </a:solidFill>
              <a:latin typeface="Arial Black" panose="020B0A04020102020204" pitchFamily="34" charset="0"/>
            </a:endParaRPr>
          </a:p>
          <a:p>
            <a:pPr marL="0" indent="0">
              <a:buNone/>
            </a:pPr>
            <a:endParaRPr lang="en-US" sz="4000" b="1" dirty="0">
              <a:solidFill>
                <a:srgbClr val="FF0000"/>
              </a:solidFill>
              <a:latin typeface="Arial Black" panose="020B0A04020102020204" pitchFamily="34" charset="0"/>
            </a:endParaRPr>
          </a:p>
          <a:p>
            <a:pPr marL="0" indent="0">
              <a:buNone/>
            </a:pPr>
            <a:endParaRPr lang="en-US" sz="4000" b="1" dirty="0">
              <a:latin typeface="Arial Black" panose="020B0A04020102020204" pitchFamily="34" charset="0"/>
            </a:endParaRPr>
          </a:p>
          <a:p>
            <a:pPr marL="0" indent="0">
              <a:buNone/>
            </a:pPr>
            <a:endParaRPr lang="en-AU" sz="4000" b="1" dirty="0">
              <a:latin typeface="Arial Black" panose="020B0A04020102020204" pitchFamily="34" charset="0"/>
            </a:endParaRPr>
          </a:p>
        </p:txBody>
      </p:sp>
      <p:sp>
        <p:nvSpPr>
          <p:cNvPr id="1048597" name="Title 1"/>
          <p:cNvSpPr>
            <a:spLocks noGrp="1"/>
          </p:cNvSpPr>
          <p:nvPr>
            <p:ph type="title"/>
          </p:nvPr>
        </p:nvSpPr>
        <p:spPr>
          <a:xfrm>
            <a:off x="1111878" y="177085"/>
            <a:ext cx="6347713" cy="990600"/>
          </a:xfrm>
        </p:spPr>
        <p:txBody>
          <a:bodyPr>
            <a:normAutofit fontScale="90000"/>
          </a:bodyPr>
          <a:lstStyle/>
          <a:p>
            <a:pPr algn="ctr"/>
            <a:r>
              <a:rPr lang="en-US" sz="6600" dirty="0">
                <a:latin typeface="Arial Black" panose="020B0A04020102020204" pitchFamily="34" charset="0"/>
              </a:rPr>
              <a:t>Outlines </a:t>
            </a:r>
            <a:endParaRPr lang="en-AU" sz="6600" dirty="0">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Content Placeholder 2"/>
          <p:cNvSpPr>
            <a:spLocks noGrp="1"/>
          </p:cNvSpPr>
          <p:nvPr>
            <p:ph idx="1"/>
          </p:nvPr>
        </p:nvSpPr>
        <p:spPr>
          <a:xfrm>
            <a:off x="227529" y="1187003"/>
            <a:ext cx="4688856" cy="3824383"/>
          </a:xfrm>
        </p:spPr>
        <p:txBody>
          <a:bodyPr>
            <a:normAutofit fontScale="92500" lnSpcReduction="10000"/>
          </a:bodyPr>
          <a:lstStyle/>
          <a:p>
            <a:r>
              <a:rPr lang="en-US" sz="3200" dirty="0">
                <a:solidFill>
                  <a:srgbClr val="FF0000"/>
                </a:solidFill>
                <a:latin typeface="Arial Black" panose="020B0A04020102020204" pitchFamily="34" charset="0"/>
              </a:rPr>
              <a:t>Oropharyngeal dysphagia: </a:t>
            </a:r>
          </a:p>
          <a:p>
            <a:pPr>
              <a:buFontTx/>
              <a:buChar char="-"/>
            </a:pPr>
            <a:r>
              <a:rPr lang="en-US" sz="2200" u="sng" dirty="0">
                <a:solidFill>
                  <a:schemeClr val="tx1"/>
                </a:solidFill>
                <a:latin typeface="Arial Black" panose="020B0A04020102020204" pitchFamily="34" charset="0"/>
              </a:rPr>
              <a:t>Neuromuscular dysfunction :- </a:t>
            </a:r>
            <a:br>
              <a:rPr lang="en-US" sz="2200" dirty="0">
                <a:solidFill>
                  <a:schemeClr val="tx1"/>
                </a:solidFill>
                <a:latin typeface="Arial Black" panose="020B0A04020102020204" pitchFamily="34" charset="0"/>
              </a:rPr>
            </a:br>
            <a:r>
              <a:rPr lang="en-US" sz="2200" dirty="0">
                <a:solidFill>
                  <a:schemeClr val="tx1"/>
                </a:solidFill>
                <a:latin typeface="Arial Black" panose="020B0A04020102020204" pitchFamily="34" charset="0"/>
              </a:rPr>
              <a:t>  1- </a:t>
            </a:r>
            <a:r>
              <a:rPr lang="en-US" sz="2200" b="1" dirty="0">
                <a:solidFill>
                  <a:schemeClr val="tx1"/>
                </a:solidFill>
                <a:latin typeface="Arial Black" panose="020B0A04020102020204" pitchFamily="34" charset="0"/>
              </a:rPr>
              <a:t>Video swallow examination</a:t>
            </a:r>
          </a:p>
          <a:p>
            <a:pPr marL="0" indent="0">
              <a:buNone/>
            </a:pPr>
            <a:r>
              <a:rPr lang="en-US" sz="2200" b="1" dirty="0">
                <a:solidFill>
                  <a:schemeClr val="tx1"/>
                </a:solidFill>
                <a:latin typeface="Arial Black" panose="020B0A04020102020204" pitchFamily="34" charset="0"/>
              </a:rPr>
              <a:t>      2- Barium swallow</a:t>
            </a:r>
          </a:p>
          <a:p>
            <a:pPr marL="0" indent="0">
              <a:buNone/>
            </a:pPr>
            <a:endParaRPr lang="en-US" sz="2200" b="1" dirty="0">
              <a:solidFill>
                <a:schemeClr val="tx1"/>
              </a:solidFill>
              <a:latin typeface="Arial Black" panose="020B0A04020102020204" pitchFamily="34" charset="0"/>
            </a:endParaRPr>
          </a:p>
          <a:p>
            <a:pPr marL="0" indent="0">
              <a:buNone/>
            </a:pPr>
            <a:endParaRPr lang="en-US" sz="2200" dirty="0">
              <a:solidFill>
                <a:schemeClr val="tx1"/>
              </a:solidFill>
              <a:latin typeface="Arial Black" panose="020B0A04020102020204" pitchFamily="34" charset="0"/>
            </a:endParaRPr>
          </a:p>
          <a:p>
            <a:pPr>
              <a:buFontTx/>
              <a:buChar char="-"/>
            </a:pPr>
            <a:r>
              <a:rPr lang="en-US" sz="2200" u="sng" dirty="0">
                <a:solidFill>
                  <a:schemeClr val="tx1"/>
                </a:solidFill>
                <a:latin typeface="Arial Black" panose="020B0A04020102020204" pitchFamily="34" charset="0"/>
              </a:rPr>
              <a:t>Mechanical dysfunction :-</a:t>
            </a:r>
          </a:p>
          <a:p>
            <a:pPr marL="0" indent="0">
              <a:buNone/>
            </a:pPr>
            <a:r>
              <a:rPr lang="en-US" sz="2200" dirty="0">
                <a:solidFill>
                  <a:schemeClr val="tx1"/>
                </a:solidFill>
                <a:latin typeface="Arial Black" panose="020B0A04020102020204" pitchFamily="34" charset="0"/>
              </a:rPr>
              <a:t>      </a:t>
            </a:r>
            <a:r>
              <a:rPr lang="en-US" sz="2200" dirty="0" err="1">
                <a:solidFill>
                  <a:schemeClr val="tx1"/>
                </a:solidFill>
                <a:latin typeface="Arial Black" panose="020B0A04020102020204" pitchFamily="34" charset="0"/>
              </a:rPr>
              <a:t>Nasoendoscopy</a:t>
            </a:r>
            <a:endParaRPr lang="en-US" sz="2200" dirty="0">
              <a:solidFill>
                <a:schemeClr val="tx1"/>
              </a:solidFill>
              <a:latin typeface="Arial Black" panose="020B0A04020102020204" pitchFamily="34" charset="0"/>
            </a:endParaRPr>
          </a:p>
          <a:p>
            <a:pPr marL="0" indent="0">
              <a:buNone/>
            </a:pPr>
            <a:endParaRPr lang="en-US" sz="2000" dirty="0">
              <a:solidFill>
                <a:schemeClr val="tx1"/>
              </a:solidFill>
              <a:latin typeface="Arial Black" panose="020B0A04020102020204" pitchFamily="34" charset="0"/>
            </a:endParaRPr>
          </a:p>
        </p:txBody>
      </p:sp>
      <p:sp>
        <p:nvSpPr>
          <p:cNvPr id="1048644" name="Title 1"/>
          <p:cNvSpPr>
            <a:spLocks noGrp="1"/>
          </p:cNvSpPr>
          <p:nvPr>
            <p:ph type="title"/>
          </p:nvPr>
        </p:nvSpPr>
        <p:spPr>
          <a:xfrm>
            <a:off x="128791" y="196403"/>
            <a:ext cx="6957312" cy="990600"/>
          </a:xfrm>
        </p:spPr>
        <p:txBody>
          <a:bodyPr>
            <a:noAutofit/>
          </a:bodyPr>
          <a:lstStyle/>
          <a:p>
            <a:pPr algn="ctr"/>
            <a:r>
              <a:rPr lang="en-US" sz="4800" b="1" dirty="0">
                <a:solidFill>
                  <a:schemeClr val="accent1"/>
                </a:solidFill>
              </a:rPr>
              <a:t>Diagnostic Investigation</a:t>
            </a:r>
            <a:endParaRPr lang="en-AU" sz="4800" b="1" dirty="0">
              <a:solidFill>
                <a:schemeClr val="accent1"/>
              </a:solidFill>
            </a:endParaRPr>
          </a:p>
        </p:txBody>
      </p:sp>
      <p:pic>
        <p:nvPicPr>
          <p:cNvPr id="4" name="Picture 2" descr="C:\Users\shamsan\Desktop\waleed\surgery\dysphagia\Videofluoroscopy-swallow-study-VFSS-Videoradiographic-sequence-in-a-patient-wi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504" y="1239838"/>
            <a:ext cx="4322618" cy="380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Content Placeholder 2"/>
          <p:cNvSpPr>
            <a:spLocks noGrp="1"/>
          </p:cNvSpPr>
          <p:nvPr>
            <p:ph idx="1"/>
          </p:nvPr>
        </p:nvSpPr>
        <p:spPr>
          <a:xfrm>
            <a:off x="506569" y="1485216"/>
            <a:ext cx="6347715" cy="2910580"/>
          </a:xfrm>
        </p:spPr>
        <p:txBody>
          <a:bodyPr>
            <a:normAutofit fontScale="92500" lnSpcReduction="10000"/>
          </a:bodyPr>
          <a:lstStyle/>
          <a:p>
            <a:r>
              <a:rPr lang="en-US" sz="2400" b="1" dirty="0">
                <a:solidFill>
                  <a:srgbClr val="FF0000"/>
                </a:solidFill>
                <a:latin typeface="Arial Black" panose="020B0A04020102020204" pitchFamily="34" charset="0"/>
              </a:rPr>
              <a:t>CBC</a:t>
            </a:r>
            <a:r>
              <a:rPr lang="en-US" sz="2400" b="1" dirty="0">
                <a:latin typeface="Arial Black" panose="020B0A04020102020204" pitchFamily="34" charset="0"/>
              </a:rPr>
              <a:t> “</a:t>
            </a:r>
            <a:r>
              <a:rPr lang="en-US" sz="2400" b="1" dirty="0">
                <a:solidFill>
                  <a:schemeClr val="bg1"/>
                </a:solidFill>
                <a:latin typeface="Arial Black" panose="020B0A04020102020204" pitchFamily="34" charset="0"/>
              </a:rPr>
              <a:t>anemia , WBCs… “</a:t>
            </a:r>
          </a:p>
          <a:p>
            <a:r>
              <a:rPr lang="en-US" sz="2400" b="1" dirty="0">
                <a:solidFill>
                  <a:srgbClr val="FF0000"/>
                </a:solidFill>
                <a:latin typeface="Arial Black" panose="020B0A04020102020204" pitchFamily="34" charset="0"/>
              </a:rPr>
              <a:t>Chemistry</a:t>
            </a:r>
            <a:r>
              <a:rPr lang="en-US" sz="2400" b="1" dirty="0">
                <a:latin typeface="Arial Black" panose="020B0A04020102020204" pitchFamily="34" charset="0"/>
              </a:rPr>
              <a:t> </a:t>
            </a:r>
            <a:r>
              <a:rPr lang="en-US" sz="2400" b="1" dirty="0">
                <a:solidFill>
                  <a:schemeClr val="bg1"/>
                </a:solidFill>
                <a:latin typeface="Arial Black" panose="020B0A04020102020204" pitchFamily="34" charset="0"/>
              </a:rPr>
              <a:t>to see if there are electrolytes disturbances due to vomiting … </a:t>
            </a:r>
          </a:p>
          <a:p>
            <a:r>
              <a:rPr lang="en-US" sz="2400" b="1" dirty="0">
                <a:solidFill>
                  <a:srgbClr val="FF0000"/>
                </a:solidFill>
                <a:latin typeface="Arial Black" panose="020B0A04020102020204" pitchFamily="34" charset="0"/>
              </a:rPr>
              <a:t>Urea Creatinine level </a:t>
            </a:r>
            <a:r>
              <a:rPr lang="en-US" sz="2400" b="1" dirty="0">
                <a:solidFill>
                  <a:schemeClr val="bg1"/>
                </a:solidFill>
                <a:latin typeface="Arial Black" panose="020B0A04020102020204" pitchFamily="34" charset="0"/>
              </a:rPr>
              <a:t>in case of electrolytes disturbances </a:t>
            </a:r>
          </a:p>
          <a:p>
            <a:r>
              <a:rPr lang="en-US" sz="2400" b="1" dirty="0">
                <a:solidFill>
                  <a:srgbClr val="FF0000"/>
                </a:solidFill>
                <a:latin typeface="Arial Black" panose="020B0A04020102020204" pitchFamily="34" charset="0"/>
              </a:rPr>
              <a:t>LFT</a:t>
            </a:r>
            <a:r>
              <a:rPr lang="en-US" sz="2400" b="1" dirty="0">
                <a:latin typeface="Arial Black" panose="020B0A04020102020204" pitchFamily="34" charset="0"/>
              </a:rPr>
              <a:t> </a:t>
            </a:r>
            <a:r>
              <a:rPr lang="en-US" sz="2400" b="1" dirty="0">
                <a:solidFill>
                  <a:schemeClr val="bg1"/>
                </a:solidFill>
                <a:latin typeface="Arial Black" panose="020B0A04020102020204" pitchFamily="34" charset="0"/>
              </a:rPr>
              <a:t>“in case of esophageal ca </a:t>
            </a:r>
            <a:r>
              <a:rPr lang="en-US" sz="2400" b="1" dirty="0" err="1">
                <a:solidFill>
                  <a:schemeClr val="bg1"/>
                </a:solidFill>
                <a:latin typeface="Arial Black" panose="020B0A04020102020204" pitchFamily="34" charset="0"/>
              </a:rPr>
              <a:t>mets</a:t>
            </a:r>
            <a:r>
              <a:rPr lang="en-US" sz="2400" b="1" dirty="0">
                <a:solidFill>
                  <a:schemeClr val="bg1"/>
                </a:solidFill>
                <a:latin typeface="Arial Black" panose="020B0A04020102020204" pitchFamily="34" charset="0"/>
              </a:rPr>
              <a:t> to the liver </a:t>
            </a:r>
            <a:r>
              <a:rPr lang="en-US" sz="2400" b="1" dirty="0">
                <a:latin typeface="Arial Black" panose="020B0A04020102020204" pitchFamily="34" charset="0"/>
              </a:rPr>
              <a:t>“</a:t>
            </a:r>
            <a:endParaRPr lang="en-AU" sz="2400" b="1" dirty="0">
              <a:latin typeface="Arial Black" panose="020B0A04020102020204" pitchFamily="34" charset="0"/>
            </a:endParaRPr>
          </a:p>
        </p:txBody>
      </p:sp>
      <p:sp>
        <p:nvSpPr>
          <p:cNvPr id="1048648" name="Title 1"/>
          <p:cNvSpPr>
            <a:spLocks noGrp="1"/>
          </p:cNvSpPr>
          <p:nvPr>
            <p:ph type="title"/>
          </p:nvPr>
        </p:nvSpPr>
        <p:spPr>
          <a:xfrm>
            <a:off x="1" y="440891"/>
            <a:ext cx="7109139" cy="745629"/>
          </a:xfrm>
        </p:spPr>
        <p:txBody>
          <a:bodyPr>
            <a:normAutofit fontScale="90000"/>
          </a:bodyPr>
          <a:lstStyle/>
          <a:p>
            <a:pPr algn="ctr"/>
            <a:r>
              <a:rPr lang="en-US" sz="4800" b="1" dirty="0">
                <a:solidFill>
                  <a:schemeClr val="accent1"/>
                </a:solidFill>
              </a:rPr>
              <a:t>Supportive Investigations</a:t>
            </a:r>
            <a:endParaRPr lang="en-AU" sz="4800" b="1"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Rectangle 3"/>
          <p:cNvSpPr>
            <a:spLocks noGrp="1" noChangeArrowheads="1"/>
          </p:cNvSpPr>
          <p:nvPr>
            <p:ph idx="1"/>
          </p:nvPr>
        </p:nvSpPr>
        <p:spPr>
          <a:xfrm>
            <a:off x="242285" y="1447801"/>
            <a:ext cx="7886700" cy="1860275"/>
          </a:xfrm>
        </p:spPr>
        <p:txBody>
          <a:bodyPr>
            <a:normAutofit/>
          </a:bodyPr>
          <a:lstStyle/>
          <a:p>
            <a:pPr algn="l" rtl="0"/>
            <a:r>
              <a:rPr lang="en-US" sz="3200" b="1" dirty="0">
                <a:effectLst/>
              </a:rPr>
              <a:t>Depends on the underlying cause .</a:t>
            </a:r>
          </a:p>
        </p:txBody>
      </p:sp>
      <p:sp>
        <p:nvSpPr>
          <p:cNvPr id="1048651" name="Rectangle 2"/>
          <p:cNvSpPr>
            <a:spLocks noGrp="1" noChangeArrowheads="1"/>
          </p:cNvSpPr>
          <p:nvPr>
            <p:ph type="title"/>
          </p:nvPr>
        </p:nvSpPr>
        <p:spPr/>
        <p:txBody>
          <a:bodyPr>
            <a:normAutofit/>
          </a:bodyPr>
          <a:lstStyle/>
          <a:p>
            <a:pPr algn="ctr"/>
            <a:r>
              <a:rPr lang="en-US" sz="5400" b="1" dirty="0">
                <a:solidFill>
                  <a:schemeClr val="accent1"/>
                </a:solidFill>
              </a:rPr>
              <a:t>Management </a:t>
            </a:r>
          </a:p>
        </p:txBody>
      </p:sp>
      <p:pic>
        <p:nvPicPr>
          <p:cNvPr id="2097167" name="Picture 1"/>
          <p:cNvPicPr>
            <a:picLocks noChangeAspect="1"/>
          </p:cNvPicPr>
          <p:nvPr/>
        </p:nvPicPr>
        <p:blipFill rotWithShape="1">
          <a:blip r:embed="rId2" cstate="print"/>
          <a:srcRect b="11004"/>
          <a:stretch>
            <a:fillRect/>
          </a:stretch>
        </p:blipFill>
        <p:spPr>
          <a:xfrm>
            <a:off x="1622740" y="2105696"/>
            <a:ext cx="3876541" cy="28011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American association for gastroenterology guidelines 2019</a:t>
            </a:r>
          </a:p>
          <a:p>
            <a:r>
              <a:rPr lang="en-GB" dirty="0"/>
              <a:t>Nice guidelines dysphagia 2015</a:t>
            </a:r>
            <a:endParaRPr lang="en-US" dirty="0"/>
          </a:p>
        </p:txBody>
      </p:sp>
      <p:sp>
        <p:nvSpPr>
          <p:cNvPr id="3" name="Title 2"/>
          <p:cNvSpPr>
            <a:spLocks noGrp="1"/>
          </p:cNvSpPr>
          <p:nvPr>
            <p:ph type="title"/>
          </p:nvPr>
        </p:nvSpPr>
        <p:spPr/>
        <p:txBody>
          <a:bodyPr/>
          <a:lstStyle/>
          <a:p>
            <a:r>
              <a:rPr lang="en-GB" dirty="0"/>
              <a:t>References</a:t>
            </a:r>
            <a:endParaRPr lang="en-US" dirty="0"/>
          </a:p>
        </p:txBody>
      </p:sp>
    </p:spTree>
    <p:extLst>
      <p:ext uri="{BB962C8B-B14F-4D97-AF65-F5344CB8AC3E}">
        <p14:creationId xmlns:p14="http://schemas.microsoft.com/office/powerpoint/2010/main" val="112966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amsan\Desktop\waleed\surgery\dysphagia\s-l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08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0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3050" y="1"/>
            <a:ext cx="5829300" cy="457200"/>
          </a:xfrm>
        </p:spPr>
        <p:txBody>
          <a:bodyPr>
            <a:normAutofit fontScale="90000"/>
          </a:bodyPr>
          <a:lstStyle/>
          <a:p>
            <a:pPr algn="l"/>
            <a:r>
              <a:rPr lang="en-US" dirty="0"/>
              <a:t>Causes of dysphasia</a:t>
            </a:r>
          </a:p>
        </p:txBody>
      </p:sp>
      <p:sp>
        <p:nvSpPr>
          <p:cNvPr id="4" name="مربع نص 3"/>
          <p:cNvSpPr txBox="1"/>
          <p:nvPr/>
        </p:nvSpPr>
        <p:spPr>
          <a:xfrm>
            <a:off x="1828800" y="857250"/>
            <a:ext cx="1543050" cy="4247317"/>
          </a:xfrm>
          <a:prstGeom prst="rect">
            <a:avLst/>
          </a:prstGeom>
          <a:noFill/>
        </p:spPr>
        <p:txBody>
          <a:bodyPr wrap="square" rtlCol="0">
            <a:spAutoFit/>
          </a:bodyPr>
          <a:lstStyle/>
          <a:p>
            <a:pPr defTabSz="685800"/>
            <a:r>
              <a:rPr lang="en-US" sz="1350" b="1" dirty="0" err="1">
                <a:solidFill>
                  <a:srgbClr val="00B050"/>
                </a:solidFill>
                <a:latin typeface="Gill Sans MT"/>
              </a:rPr>
              <a:t>Oropharyngeal</a:t>
            </a:r>
            <a:r>
              <a:rPr lang="en-US" sz="1350" b="1" dirty="0">
                <a:solidFill>
                  <a:srgbClr val="00B050"/>
                </a:solidFill>
                <a:latin typeface="Gill Sans MT"/>
              </a:rPr>
              <a:t> </a:t>
            </a:r>
            <a:r>
              <a:rPr lang="en-US" sz="1350" b="1" dirty="0" err="1">
                <a:solidFill>
                  <a:srgbClr val="00B050"/>
                </a:solidFill>
                <a:latin typeface="Gill Sans MT"/>
              </a:rPr>
              <a:t>dysphagia</a:t>
            </a:r>
            <a:r>
              <a:rPr lang="en-US" sz="1350" b="1" dirty="0">
                <a:solidFill>
                  <a:srgbClr val="00B050"/>
                </a:solidFill>
                <a:latin typeface="Gill Sans MT"/>
              </a:rPr>
              <a:t>: </a:t>
            </a:r>
          </a:p>
          <a:p>
            <a:pPr defTabSz="685800"/>
            <a:r>
              <a:rPr lang="en-US" sz="1350" b="1" dirty="0">
                <a:solidFill>
                  <a:srgbClr val="FEB80A"/>
                </a:solidFill>
                <a:latin typeface="Gill Sans MT"/>
              </a:rPr>
              <a:t>Neurological: </a:t>
            </a:r>
          </a:p>
          <a:p>
            <a:pPr defTabSz="685800"/>
            <a:r>
              <a:rPr lang="en-US" sz="1350" dirty="0">
                <a:solidFill>
                  <a:prstClr val="black"/>
                </a:solidFill>
                <a:latin typeface="Gill Sans MT"/>
              </a:rPr>
              <a:t>*stroke</a:t>
            </a:r>
          </a:p>
          <a:p>
            <a:pPr defTabSz="685800"/>
            <a:r>
              <a:rPr lang="en-US" sz="1350" dirty="0">
                <a:solidFill>
                  <a:prstClr val="black"/>
                </a:solidFill>
                <a:latin typeface="Gill Sans MT"/>
              </a:rPr>
              <a:t>*Parkinson’s disease </a:t>
            </a:r>
          </a:p>
          <a:p>
            <a:pPr defTabSz="685800"/>
            <a:r>
              <a:rPr lang="en-US" sz="1350" dirty="0">
                <a:solidFill>
                  <a:prstClr val="black"/>
                </a:solidFill>
                <a:latin typeface="Gill Sans MT"/>
              </a:rPr>
              <a:t>*multiple sclerosis </a:t>
            </a:r>
          </a:p>
          <a:p>
            <a:pPr marL="214313" indent="-214313" defTabSz="685800">
              <a:buFont typeface="Arial" panose="020B0604020202020204" pitchFamily="34" charset="0"/>
              <a:buChar char="•"/>
            </a:pPr>
            <a:r>
              <a:rPr lang="en-US" sz="1350" dirty="0">
                <a:solidFill>
                  <a:prstClr val="black"/>
                </a:solidFill>
                <a:latin typeface="Gill Sans MT"/>
              </a:rPr>
              <a:t>Motor neurons diseases  </a:t>
            </a:r>
          </a:p>
          <a:p>
            <a:pPr marL="214313" indent="-214313" defTabSz="685800">
              <a:buFont typeface="Arial" panose="020B0604020202020204" pitchFamily="34" charset="0"/>
              <a:buChar char="•"/>
            </a:pPr>
            <a:endParaRPr lang="en-US" sz="1350" dirty="0">
              <a:solidFill>
                <a:prstClr val="black"/>
              </a:solidFill>
              <a:latin typeface="Gill Sans MT"/>
            </a:endParaRPr>
          </a:p>
          <a:p>
            <a:pPr marL="214313" indent="-214313" defTabSz="685800">
              <a:buFont typeface="Arial" panose="020B0604020202020204" pitchFamily="34" charset="0"/>
              <a:buChar char="•"/>
            </a:pPr>
            <a:r>
              <a:rPr lang="en-US" sz="1350" b="1" dirty="0">
                <a:solidFill>
                  <a:srgbClr val="FEB80A"/>
                </a:solidFill>
                <a:latin typeface="Gill Sans MT"/>
              </a:rPr>
              <a:t>Muscular:</a:t>
            </a:r>
          </a:p>
          <a:p>
            <a:pPr marL="214313" indent="-214313" defTabSz="685800">
              <a:buFont typeface="Arial" panose="020B0604020202020204" pitchFamily="34" charset="0"/>
              <a:buChar char="•"/>
            </a:pPr>
            <a:r>
              <a:rPr lang="en-US" sz="1350" dirty="0">
                <a:solidFill>
                  <a:prstClr val="black"/>
                </a:solidFill>
                <a:latin typeface="Gill Sans MT"/>
              </a:rPr>
              <a:t>Myasthenia graves </a:t>
            </a:r>
          </a:p>
          <a:p>
            <a:pPr marL="214313" indent="-214313" defTabSz="685800">
              <a:buFont typeface="Arial" panose="020B0604020202020204" pitchFamily="34" charset="0"/>
              <a:buChar char="•"/>
            </a:pPr>
            <a:r>
              <a:rPr lang="en-US" sz="1350" dirty="0" err="1">
                <a:solidFill>
                  <a:prstClr val="black"/>
                </a:solidFill>
                <a:latin typeface="Gill Sans MT"/>
              </a:rPr>
              <a:t>Dermatomyositis</a:t>
            </a:r>
            <a:r>
              <a:rPr lang="en-US" sz="1350" dirty="0">
                <a:solidFill>
                  <a:prstClr val="black"/>
                </a:solidFill>
                <a:latin typeface="Gill Sans MT"/>
              </a:rPr>
              <a:t> </a:t>
            </a:r>
          </a:p>
          <a:p>
            <a:pPr marL="214313" indent="-214313" defTabSz="685800">
              <a:buFont typeface="Arial" panose="020B0604020202020204" pitchFamily="34" charset="0"/>
              <a:buChar char="•"/>
            </a:pPr>
            <a:r>
              <a:rPr lang="en-US" sz="1350" dirty="0">
                <a:solidFill>
                  <a:prstClr val="black"/>
                </a:solidFill>
                <a:latin typeface="Gill Sans MT"/>
              </a:rPr>
              <a:t>Muscular dystrophy </a:t>
            </a:r>
          </a:p>
          <a:p>
            <a:pPr marL="214313" indent="-214313" defTabSz="685800">
              <a:buFont typeface="Arial" panose="020B0604020202020204" pitchFamily="34" charset="0"/>
              <a:buChar char="•"/>
            </a:pPr>
            <a:r>
              <a:rPr lang="en-US" sz="1350" dirty="0" err="1">
                <a:solidFill>
                  <a:prstClr val="black"/>
                </a:solidFill>
                <a:latin typeface="Gill Sans MT"/>
              </a:rPr>
              <a:t>Cricopharyngeal</a:t>
            </a:r>
            <a:r>
              <a:rPr lang="en-US" sz="1350" dirty="0">
                <a:solidFill>
                  <a:prstClr val="black"/>
                </a:solidFill>
                <a:latin typeface="Gill Sans MT"/>
              </a:rPr>
              <a:t> </a:t>
            </a:r>
            <a:r>
              <a:rPr lang="en-US" sz="1350" dirty="0" err="1">
                <a:solidFill>
                  <a:prstClr val="black"/>
                </a:solidFill>
                <a:latin typeface="Gill Sans MT"/>
              </a:rPr>
              <a:t>incoordination</a:t>
            </a:r>
            <a:r>
              <a:rPr lang="en-US" sz="1350" dirty="0">
                <a:solidFill>
                  <a:prstClr val="black"/>
                </a:solidFill>
                <a:latin typeface="Gill Sans MT"/>
              </a:rPr>
              <a:t> </a:t>
            </a:r>
          </a:p>
          <a:p>
            <a:pPr marL="214313" indent="-214313" defTabSz="685800">
              <a:buFont typeface="Arial" panose="020B0604020202020204" pitchFamily="34" charset="0"/>
              <a:buChar char="•"/>
            </a:pPr>
            <a:endParaRPr lang="en-US" sz="1350" dirty="0">
              <a:solidFill>
                <a:prstClr val="black"/>
              </a:solidFill>
              <a:latin typeface="Gill Sans MT"/>
            </a:endParaRPr>
          </a:p>
        </p:txBody>
      </p:sp>
      <p:sp>
        <p:nvSpPr>
          <p:cNvPr id="6" name="مربع نص 5"/>
          <p:cNvSpPr txBox="1"/>
          <p:nvPr/>
        </p:nvSpPr>
        <p:spPr>
          <a:xfrm>
            <a:off x="4914900" y="685801"/>
            <a:ext cx="2686050" cy="300082"/>
          </a:xfrm>
          <a:prstGeom prst="rect">
            <a:avLst/>
          </a:prstGeom>
          <a:noFill/>
        </p:spPr>
        <p:txBody>
          <a:bodyPr wrap="square" rtlCol="0">
            <a:spAutoFit/>
          </a:bodyPr>
          <a:lstStyle/>
          <a:p>
            <a:pPr defTabSz="685800"/>
            <a:r>
              <a:rPr lang="en-US" sz="1350" b="1" dirty="0">
                <a:solidFill>
                  <a:srgbClr val="00B050"/>
                </a:solidFill>
                <a:latin typeface="Gill Sans MT"/>
              </a:rPr>
              <a:t>Esophageal </a:t>
            </a:r>
            <a:r>
              <a:rPr lang="en-US" sz="1350" b="1" dirty="0" err="1">
                <a:solidFill>
                  <a:srgbClr val="00B050"/>
                </a:solidFill>
                <a:latin typeface="Gill Sans MT"/>
              </a:rPr>
              <a:t>dysphagia</a:t>
            </a:r>
            <a:r>
              <a:rPr lang="en-US" sz="1350" b="1" dirty="0">
                <a:solidFill>
                  <a:srgbClr val="00B050"/>
                </a:solidFill>
                <a:latin typeface="Gill Sans MT"/>
              </a:rPr>
              <a:t>:</a:t>
            </a:r>
          </a:p>
        </p:txBody>
      </p:sp>
      <p:cxnSp>
        <p:nvCxnSpPr>
          <p:cNvPr id="8" name="رابط كسهم مستقيم 7"/>
          <p:cNvCxnSpPr/>
          <p:nvPr/>
        </p:nvCxnSpPr>
        <p:spPr>
          <a:xfrm>
            <a:off x="4629150" y="457200"/>
            <a:ext cx="3429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0800000" flipV="1">
            <a:off x="2857500" y="400050"/>
            <a:ext cx="3429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4514850" y="1600200"/>
            <a:ext cx="971550" cy="3416320"/>
          </a:xfrm>
          <a:prstGeom prst="rect">
            <a:avLst/>
          </a:prstGeom>
          <a:noFill/>
        </p:spPr>
        <p:txBody>
          <a:bodyPr wrap="square" rtlCol="0">
            <a:spAutoFit/>
          </a:bodyPr>
          <a:lstStyle/>
          <a:p>
            <a:pPr defTabSz="685800"/>
            <a:r>
              <a:rPr lang="en-US" sz="1350" dirty="0">
                <a:solidFill>
                  <a:srgbClr val="FEB80A"/>
                </a:solidFill>
                <a:latin typeface="Gill Sans MT"/>
              </a:rPr>
              <a:t>Motility disorder:</a:t>
            </a:r>
          </a:p>
          <a:p>
            <a:pPr marL="214313" indent="-214313" defTabSz="685800">
              <a:buFont typeface="Arial" panose="020B0604020202020204" pitchFamily="34" charset="0"/>
              <a:buChar char="•"/>
            </a:pPr>
            <a:r>
              <a:rPr lang="en-US" sz="1350" dirty="0" err="1">
                <a:solidFill>
                  <a:prstClr val="black"/>
                </a:solidFill>
                <a:latin typeface="Gill Sans MT"/>
              </a:rPr>
              <a:t>Achalasia</a:t>
            </a:r>
            <a:r>
              <a:rPr lang="en-US" sz="1350" dirty="0">
                <a:solidFill>
                  <a:prstClr val="black"/>
                </a:solidFill>
                <a:latin typeface="Gill Sans MT"/>
              </a:rPr>
              <a:t> </a:t>
            </a:r>
          </a:p>
          <a:p>
            <a:pPr marL="214313" indent="-214313" defTabSz="685800">
              <a:buFont typeface="Arial" panose="020B0604020202020204" pitchFamily="34" charset="0"/>
              <a:buChar char="•"/>
            </a:pPr>
            <a:r>
              <a:rPr lang="en-US" sz="1350" dirty="0">
                <a:solidFill>
                  <a:prstClr val="black"/>
                </a:solidFill>
                <a:latin typeface="Gill Sans MT"/>
              </a:rPr>
              <a:t>Diffuse esophageal spasm </a:t>
            </a:r>
          </a:p>
          <a:p>
            <a:pPr marL="214313" indent="-214313" defTabSz="685800">
              <a:buFont typeface="Arial" panose="020B0604020202020204" pitchFamily="34" charset="0"/>
              <a:buChar char="•"/>
            </a:pPr>
            <a:r>
              <a:rPr lang="en-US" sz="1350" dirty="0">
                <a:solidFill>
                  <a:prstClr val="black"/>
                </a:solidFill>
                <a:latin typeface="Gill Sans MT"/>
              </a:rPr>
              <a:t>Systemic sclerosis </a:t>
            </a:r>
          </a:p>
          <a:p>
            <a:pPr marL="214313" indent="-214313" defTabSz="685800">
              <a:buFont typeface="Arial" panose="020B0604020202020204" pitchFamily="34" charset="0"/>
              <a:buChar char="•"/>
            </a:pPr>
            <a:r>
              <a:rPr lang="en-US" sz="1350" dirty="0" err="1">
                <a:solidFill>
                  <a:prstClr val="black"/>
                </a:solidFill>
                <a:latin typeface="Gill Sans MT"/>
              </a:rPr>
              <a:t>Esnophilic</a:t>
            </a:r>
            <a:r>
              <a:rPr lang="en-US" sz="1350" dirty="0">
                <a:solidFill>
                  <a:prstClr val="black"/>
                </a:solidFill>
                <a:latin typeface="Gill Sans MT"/>
              </a:rPr>
              <a:t> </a:t>
            </a:r>
            <a:r>
              <a:rPr lang="en-US" sz="1350" dirty="0" err="1">
                <a:solidFill>
                  <a:prstClr val="black"/>
                </a:solidFill>
                <a:latin typeface="Gill Sans MT"/>
              </a:rPr>
              <a:t>esophagitis</a:t>
            </a:r>
            <a:r>
              <a:rPr lang="en-US" sz="1350" dirty="0">
                <a:solidFill>
                  <a:prstClr val="black"/>
                </a:solidFill>
                <a:latin typeface="Gill Sans MT"/>
              </a:rPr>
              <a:t> </a:t>
            </a:r>
          </a:p>
        </p:txBody>
      </p:sp>
      <p:sp>
        <p:nvSpPr>
          <p:cNvPr id="13" name="مربع نص 12"/>
          <p:cNvSpPr txBox="1"/>
          <p:nvPr/>
        </p:nvSpPr>
        <p:spPr>
          <a:xfrm>
            <a:off x="6115050" y="1600201"/>
            <a:ext cx="1885950" cy="300082"/>
          </a:xfrm>
          <a:prstGeom prst="rect">
            <a:avLst/>
          </a:prstGeom>
          <a:noFill/>
        </p:spPr>
        <p:txBody>
          <a:bodyPr wrap="square" rtlCol="0">
            <a:spAutoFit/>
          </a:bodyPr>
          <a:lstStyle/>
          <a:p>
            <a:pPr defTabSz="685800"/>
            <a:r>
              <a:rPr lang="en-US" sz="1350" dirty="0">
                <a:solidFill>
                  <a:srgbClr val="FEB80A"/>
                </a:solidFill>
                <a:latin typeface="Gill Sans MT"/>
              </a:rPr>
              <a:t>Mechanical obstruction:</a:t>
            </a:r>
          </a:p>
        </p:txBody>
      </p:sp>
      <p:sp>
        <p:nvSpPr>
          <p:cNvPr id="14" name="مربع نص 13"/>
          <p:cNvSpPr txBox="1"/>
          <p:nvPr/>
        </p:nvSpPr>
        <p:spPr>
          <a:xfrm>
            <a:off x="5943600" y="2000251"/>
            <a:ext cx="2057400" cy="1131079"/>
          </a:xfrm>
          <a:prstGeom prst="rect">
            <a:avLst/>
          </a:prstGeom>
          <a:noFill/>
        </p:spPr>
        <p:txBody>
          <a:bodyPr wrap="square" rtlCol="0">
            <a:spAutoFit/>
          </a:bodyPr>
          <a:lstStyle/>
          <a:p>
            <a:pPr defTabSz="685800"/>
            <a:r>
              <a:rPr lang="en-US" sz="1350" dirty="0">
                <a:solidFill>
                  <a:srgbClr val="FEB80A"/>
                </a:solidFill>
                <a:latin typeface="Gill Sans MT"/>
              </a:rPr>
              <a:t>Extramural:</a:t>
            </a:r>
          </a:p>
          <a:p>
            <a:pPr defTabSz="685800"/>
            <a:r>
              <a:rPr lang="en-US" sz="1350" dirty="0">
                <a:solidFill>
                  <a:prstClr val="black"/>
                </a:solidFill>
                <a:latin typeface="Gill Sans MT"/>
              </a:rPr>
              <a:t>Enlarge left </a:t>
            </a:r>
            <a:r>
              <a:rPr lang="en-US" sz="1350" dirty="0" err="1">
                <a:solidFill>
                  <a:prstClr val="black"/>
                </a:solidFill>
                <a:latin typeface="Gill Sans MT"/>
              </a:rPr>
              <a:t>atrial</a:t>
            </a:r>
            <a:endParaRPr lang="en-US" sz="1350" dirty="0">
              <a:solidFill>
                <a:prstClr val="black"/>
              </a:solidFill>
              <a:latin typeface="Gill Sans MT"/>
            </a:endParaRPr>
          </a:p>
          <a:p>
            <a:pPr defTabSz="685800"/>
            <a:r>
              <a:rPr lang="en-US" sz="1350" dirty="0">
                <a:solidFill>
                  <a:prstClr val="black"/>
                </a:solidFill>
                <a:latin typeface="Gill Sans MT"/>
              </a:rPr>
              <a:t>Aortic aneurysm </a:t>
            </a:r>
          </a:p>
          <a:p>
            <a:pPr defTabSz="685800"/>
            <a:r>
              <a:rPr lang="en-US" sz="1350" dirty="0" err="1">
                <a:solidFill>
                  <a:prstClr val="black"/>
                </a:solidFill>
                <a:latin typeface="Gill Sans MT"/>
              </a:rPr>
              <a:t>Substernal</a:t>
            </a:r>
            <a:r>
              <a:rPr lang="en-US" sz="1350" dirty="0">
                <a:solidFill>
                  <a:prstClr val="black"/>
                </a:solidFill>
                <a:latin typeface="Gill Sans MT"/>
              </a:rPr>
              <a:t> thyroid </a:t>
            </a:r>
          </a:p>
          <a:p>
            <a:pPr defTabSz="685800"/>
            <a:r>
              <a:rPr lang="en-US" sz="1350" dirty="0">
                <a:solidFill>
                  <a:prstClr val="black"/>
                </a:solidFill>
                <a:latin typeface="Gill Sans MT"/>
              </a:rPr>
              <a:t>Thoracic tumors </a:t>
            </a:r>
          </a:p>
        </p:txBody>
      </p:sp>
      <p:sp>
        <p:nvSpPr>
          <p:cNvPr id="15" name="مربع نص 14"/>
          <p:cNvSpPr txBox="1"/>
          <p:nvPr/>
        </p:nvSpPr>
        <p:spPr>
          <a:xfrm>
            <a:off x="5943600" y="3143250"/>
            <a:ext cx="1885950" cy="1131079"/>
          </a:xfrm>
          <a:prstGeom prst="rect">
            <a:avLst/>
          </a:prstGeom>
          <a:noFill/>
        </p:spPr>
        <p:txBody>
          <a:bodyPr wrap="square" rtlCol="0">
            <a:spAutoFit/>
          </a:bodyPr>
          <a:lstStyle/>
          <a:p>
            <a:pPr defTabSz="685800"/>
            <a:r>
              <a:rPr lang="en-US" sz="1350" dirty="0">
                <a:solidFill>
                  <a:srgbClr val="FEB80A"/>
                </a:solidFill>
                <a:latin typeface="Gill Sans MT"/>
              </a:rPr>
              <a:t>Intramural</a:t>
            </a:r>
            <a:r>
              <a:rPr lang="en-US" sz="1350" dirty="0">
                <a:solidFill>
                  <a:prstClr val="black"/>
                </a:solidFill>
                <a:latin typeface="Gill Sans MT"/>
              </a:rPr>
              <a:t>:</a:t>
            </a:r>
          </a:p>
          <a:p>
            <a:pPr defTabSz="685800"/>
            <a:r>
              <a:rPr lang="en-US" sz="1350" dirty="0">
                <a:solidFill>
                  <a:prstClr val="black"/>
                </a:solidFill>
                <a:latin typeface="Gill Sans MT"/>
              </a:rPr>
              <a:t>Benign esophageal  stricture</a:t>
            </a:r>
          </a:p>
          <a:p>
            <a:pPr defTabSz="685800"/>
            <a:r>
              <a:rPr lang="en-US" sz="1350" dirty="0">
                <a:solidFill>
                  <a:prstClr val="black"/>
                </a:solidFill>
                <a:latin typeface="Gill Sans MT"/>
              </a:rPr>
              <a:t>Esophageal cancer</a:t>
            </a:r>
          </a:p>
          <a:p>
            <a:pPr defTabSz="685800"/>
            <a:r>
              <a:rPr lang="en-US" sz="1350" dirty="0">
                <a:solidFill>
                  <a:prstClr val="black"/>
                </a:solidFill>
                <a:latin typeface="Gill Sans MT"/>
              </a:rPr>
              <a:t>Lower esophageal ring </a:t>
            </a:r>
          </a:p>
        </p:txBody>
      </p:sp>
      <p:sp>
        <p:nvSpPr>
          <p:cNvPr id="16" name="مربع نص 15"/>
          <p:cNvSpPr txBox="1"/>
          <p:nvPr/>
        </p:nvSpPr>
        <p:spPr>
          <a:xfrm>
            <a:off x="6172200" y="4457701"/>
            <a:ext cx="1143000" cy="507831"/>
          </a:xfrm>
          <a:prstGeom prst="rect">
            <a:avLst/>
          </a:prstGeom>
          <a:noFill/>
        </p:spPr>
        <p:txBody>
          <a:bodyPr wrap="square" rtlCol="0">
            <a:spAutoFit/>
          </a:bodyPr>
          <a:lstStyle/>
          <a:p>
            <a:pPr defTabSz="685800"/>
            <a:r>
              <a:rPr lang="en-US" sz="1350" dirty="0" err="1">
                <a:solidFill>
                  <a:srgbClr val="FEB80A"/>
                </a:solidFill>
                <a:latin typeface="Gill Sans MT"/>
              </a:rPr>
              <a:t>Intraluminal</a:t>
            </a:r>
            <a:r>
              <a:rPr lang="en-US" sz="1350" dirty="0">
                <a:solidFill>
                  <a:srgbClr val="FEB80A"/>
                </a:solidFill>
                <a:latin typeface="Gill Sans MT"/>
              </a:rPr>
              <a:t>:</a:t>
            </a:r>
          </a:p>
          <a:p>
            <a:pPr defTabSz="685800"/>
            <a:r>
              <a:rPr lang="en-US" sz="1350" dirty="0">
                <a:solidFill>
                  <a:prstClr val="black"/>
                </a:solidFill>
                <a:latin typeface="Gill Sans MT"/>
              </a:rPr>
              <a:t>Foreign body </a:t>
            </a:r>
          </a:p>
        </p:txBody>
      </p:sp>
      <p:cxnSp>
        <p:nvCxnSpPr>
          <p:cNvPr id="18" name="رابط كسهم مستقيم 17"/>
          <p:cNvCxnSpPr/>
          <p:nvPr/>
        </p:nvCxnSpPr>
        <p:spPr>
          <a:xfrm rot="10800000" flipV="1">
            <a:off x="5086350" y="1028700"/>
            <a:ext cx="3429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a:off x="6629400" y="1028700"/>
            <a:ext cx="5715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2057400" y="171450"/>
            <a:ext cx="5554980" cy="514350"/>
          </a:xfrm>
        </p:spPr>
        <p:txBody>
          <a:bodyPr>
            <a:normAutofit fontScale="90000"/>
          </a:bodyPr>
          <a:lstStyle/>
          <a:p>
            <a:r>
              <a:rPr lang="en-US" b="1" dirty="0">
                <a:effectLst/>
              </a:rPr>
              <a:t>Motility Disorders</a:t>
            </a:r>
            <a:endParaRPr lang="en-US" dirty="0"/>
          </a:p>
        </p:txBody>
      </p:sp>
      <p:sp>
        <p:nvSpPr>
          <p:cNvPr id="6" name="عنوان فرعي 5"/>
          <p:cNvSpPr>
            <a:spLocks noGrp="1"/>
          </p:cNvSpPr>
          <p:nvPr>
            <p:ph type="subTitle" idx="1"/>
          </p:nvPr>
        </p:nvSpPr>
        <p:spPr>
          <a:xfrm>
            <a:off x="2000250" y="800100"/>
            <a:ext cx="5772150" cy="4057650"/>
          </a:xfrm>
        </p:spPr>
        <p:txBody>
          <a:bodyPr>
            <a:normAutofit fontScale="92500" lnSpcReduction="20000"/>
          </a:bodyPr>
          <a:lstStyle/>
          <a:p>
            <a:pPr>
              <a:lnSpc>
                <a:spcPct val="80000"/>
              </a:lnSpc>
            </a:pPr>
            <a:r>
              <a:rPr lang="en-US" sz="2100" dirty="0">
                <a:solidFill>
                  <a:srgbClr val="FF0000"/>
                </a:solidFill>
                <a:latin typeface="Arial" panose="020B0604020202020204" pitchFamily="34" charset="0"/>
                <a:cs typeface="Arial" panose="020B0604020202020204" pitchFamily="34" charset="0"/>
              </a:rPr>
              <a:t>Disorders of </a:t>
            </a:r>
            <a:r>
              <a:rPr lang="en-US" sz="2100" dirty="0" err="1">
                <a:solidFill>
                  <a:srgbClr val="FF0000"/>
                </a:solidFill>
                <a:latin typeface="Arial" panose="020B0604020202020204" pitchFamily="34" charset="0"/>
                <a:cs typeface="Arial" panose="020B0604020202020204" pitchFamily="34" charset="0"/>
              </a:rPr>
              <a:t>pharyngo</a:t>
            </a:r>
            <a:r>
              <a:rPr lang="en-US" sz="2100" dirty="0">
                <a:solidFill>
                  <a:srgbClr val="FF0000"/>
                </a:solidFill>
                <a:latin typeface="Arial" panose="020B0604020202020204" pitchFamily="34" charset="0"/>
                <a:cs typeface="Arial" panose="020B0604020202020204" pitchFamily="34" charset="0"/>
              </a:rPr>
              <a:t>-esophageal junction</a:t>
            </a:r>
          </a:p>
          <a:p>
            <a:pPr>
              <a:lnSpc>
                <a:spcPct val="80000"/>
              </a:lnSpc>
            </a:pPr>
            <a:r>
              <a:rPr lang="en-US" sz="2100" dirty="0">
                <a:solidFill>
                  <a:schemeClr val="tx1"/>
                </a:solidFill>
                <a:latin typeface="Arial" panose="020B0604020202020204" pitchFamily="34" charset="0"/>
                <a:cs typeface="Arial" panose="020B0604020202020204" pitchFamily="34" charset="0"/>
              </a:rPr>
              <a:t>                 stroke </a:t>
            </a:r>
          </a:p>
          <a:p>
            <a:pPr>
              <a:lnSpc>
                <a:spcPct val="80000"/>
              </a:lnSpc>
            </a:pP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mysthenia</a:t>
            </a:r>
            <a:r>
              <a:rPr lang="en-US" sz="2100" dirty="0">
                <a:solidFill>
                  <a:schemeClr val="tx1"/>
                </a:solidFill>
                <a:latin typeface="Arial" panose="020B0604020202020204" pitchFamily="34" charset="0"/>
                <a:cs typeface="Arial" panose="020B0604020202020204" pitchFamily="34" charset="0"/>
              </a:rPr>
              <a:t> gravis</a:t>
            </a:r>
          </a:p>
          <a:p>
            <a:pPr>
              <a:lnSpc>
                <a:spcPct val="80000"/>
              </a:lnSpc>
            </a:pP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cricopharyngeal</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achalasia</a:t>
            </a:r>
            <a:r>
              <a:rPr lang="en-US" sz="2100" dirty="0">
                <a:solidFill>
                  <a:schemeClr val="tx1"/>
                </a:solidFill>
                <a:latin typeface="Arial" panose="020B0604020202020204" pitchFamily="34" charset="0"/>
                <a:cs typeface="Arial" panose="020B0604020202020204" pitchFamily="34" charset="0"/>
              </a:rPr>
              <a:t>”</a:t>
            </a:r>
          </a:p>
          <a:p>
            <a:pPr>
              <a:lnSpc>
                <a:spcPct val="80000"/>
              </a:lnSpc>
            </a:pPr>
            <a:endParaRPr lang="en-US" sz="2100" dirty="0">
              <a:solidFill>
                <a:schemeClr val="tx1"/>
              </a:solidFill>
              <a:latin typeface="Arial" panose="020B0604020202020204" pitchFamily="34" charset="0"/>
              <a:cs typeface="Arial" panose="020B0604020202020204" pitchFamily="34" charset="0"/>
            </a:endParaRPr>
          </a:p>
          <a:p>
            <a:pPr>
              <a:lnSpc>
                <a:spcPct val="80000"/>
              </a:lnSpc>
            </a:pPr>
            <a:r>
              <a:rPr lang="en-US" sz="2100" dirty="0">
                <a:solidFill>
                  <a:srgbClr val="FF0000"/>
                </a:solidFill>
                <a:latin typeface="Arial" panose="020B0604020202020204" pitchFamily="34" charset="0"/>
                <a:cs typeface="Arial" panose="020B0604020202020204" pitchFamily="34" charset="0"/>
              </a:rPr>
              <a:t>disorder of the body of the </a:t>
            </a:r>
            <a:r>
              <a:rPr lang="en-US" sz="2100" dirty="0" err="1">
                <a:solidFill>
                  <a:srgbClr val="FF0000"/>
                </a:solidFill>
                <a:latin typeface="Arial" panose="020B0604020202020204" pitchFamily="34" charset="0"/>
                <a:cs typeface="Arial" panose="020B0604020202020204" pitchFamily="34" charset="0"/>
              </a:rPr>
              <a:t>esophagous</a:t>
            </a:r>
            <a:endParaRPr lang="en-US" sz="2100" dirty="0">
              <a:solidFill>
                <a:srgbClr val="FF0000"/>
              </a:solidFill>
              <a:latin typeface="Arial" panose="020B0604020202020204" pitchFamily="34" charset="0"/>
              <a:cs typeface="Arial" panose="020B0604020202020204" pitchFamily="34" charset="0"/>
            </a:endParaRPr>
          </a:p>
          <a:p>
            <a:pPr>
              <a:lnSpc>
                <a:spcPct val="80000"/>
              </a:lnSpc>
            </a:pPr>
            <a:r>
              <a:rPr lang="en-US" sz="2100" dirty="0">
                <a:solidFill>
                  <a:schemeClr val="tx1"/>
                </a:solidFill>
                <a:latin typeface="Arial" panose="020B0604020202020204" pitchFamily="34" charset="0"/>
                <a:cs typeface="Arial" panose="020B0604020202020204" pitchFamily="34" charset="0"/>
              </a:rPr>
              <a:t>                  diffuse esophageal spasm</a:t>
            </a:r>
          </a:p>
          <a:p>
            <a:pPr>
              <a:lnSpc>
                <a:spcPct val="80000"/>
              </a:lnSpc>
            </a:pPr>
            <a:r>
              <a:rPr lang="en-US" sz="2100" dirty="0">
                <a:solidFill>
                  <a:schemeClr val="tx1"/>
                </a:solidFill>
                <a:latin typeface="Arial" panose="020B0604020202020204" pitchFamily="34" charset="0"/>
                <a:cs typeface="Arial" panose="020B0604020202020204" pitchFamily="34" charset="0"/>
              </a:rPr>
              <a:t>                 nutcracker </a:t>
            </a:r>
            <a:r>
              <a:rPr lang="en-US" sz="2100" dirty="0" err="1">
                <a:solidFill>
                  <a:schemeClr val="tx1"/>
                </a:solidFill>
                <a:latin typeface="Arial" panose="020B0604020202020204" pitchFamily="34" charset="0"/>
                <a:cs typeface="Arial" panose="020B0604020202020204" pitchFamily="34" charset="0"/>
              </a:rPr>
              <a:t>esophageous</a:t>
            </a:r>
            <a:endParaRPr lang="en-US" sz="2100" dirty="0">
              <a:solidFill>
                <a:schemeClr val="tx1"/>
              </a:solidFill>
              <a:latin typeface="Arial" panose="020B0604020202020204" pitchFamily="34" charset="0"/>
              <a:cs typeface="Arial" panose="020B0604020202020204" pitchFamily="34" charset="0"/>
            </a:endParaRPr>
          </a:p>
          <a:p>
            <a:pPr>
              <a:lnSpc>
                <a:spcPct val="80000"/>
              </a:lnSpc>
            </a:pPr>
            <a:r>
              <a:rPr lang="en-US" sz="2100" dirty="0">
                <a:solidFill>
                  <a:schemeClr val="tx1"/>
                </a:solidFill>
                <a:latin typeface="Arial" panose="020B0604020202020204" pitchFamily="34" charset="0"/>
                <a:cs typeface="Arial" panose="020B0604020202020204" pitchFamily="34" charset="0"/>
              </a:rPr>
              <a:t>                Allergic </a:t>
            </a:r>
            <a:r>
              <a:rPr lang="en-US" sz="2100" dirty="0" err="1">
                <a:solidFill>
                  <a:schemeClr val="tx1"/>
                </a:solidFill>
                <a:latin typeface="Arial" panose="020B0604020202020204" pitchFamily="34" charset="0"/>
                <a:cs typeface="Arial" panose="020B0604020202020204" pitchFamily="34" charset="0"/>
              </a:rPr>
              <a:t>eosinophilic</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esophegitis</a:t>
            </a:r>
            <a:endParaRPr lang="en-US" sz="2100" dirty="0">
              <a:solidFill>
                <a:schemeClr val="tx1"/>
              </a:solidFill>
              <a:latin typeface="Arial" panose="020B0604020202020204" pitchFamily="34" charset="0"/>
              <a:cs typeface="Arial" panose="020B0604020202020204" pitchFamily="34" charset="0"/>
            </a:endParaRPr>
          </a:p>
          <a:p>
            <a:pPr>
              <a:lnSpc>
                <a:spcPct val="80000"/>
              </a:lnSpc>
            </a:pPr>
            <a:r>
              <a:rPr lang="en-US" sz="2100" dirty="0">
                <a:solidFill>
                  <a:schemeClr val="tx1"/>
                </a:solidFill>
                <a:latin typeface="Arial" panose="020B0604020202020204" pitchFamily="34" charset="0"/>
                <a:cs typeface="Arial" panose="020B0604020202020204" pitchFamily="34" charset="0"/>
              </a:rPr>
              <a:t>                non-specific esophageal </a:t>
            </a:r>
            <a:r>
              <a:rPr lang="en-US" sz="2100" dirty="0" err="1">
                <a:solidFill>
                  <a:schemeClr val="tx1"/>
                </a:solidFill>
                <a:latin typeface="Arial" panose="020B0604020202020204" pitchFamily="34" charset="0"/>
                <a:cs typeface="Arial" panose="020B0604020202020204" pitchFamily="34" charset="0"/>
              </a:rPr>
              <a:t>dysmotility</a:t>
            </a:r>
            <a:endParaRPr lang="en-US" sz="2100" dirty="0">
              <a:solidFill>
                <a:schemeClr val="tx1"/>
              </a:solidFill>
              <a:latin typeface="Arial" panose="020B0604020202020204" pitchFamily="34" charset="0"/>
              <a:cs typeface="Arial" panose="020B0604020202020204" pitchFamily="34" charset="0"/>
            </a:endParaRPr>
          </a:p>
          <a:p>
            <a:pPr>
              <a:lnSpc>
                <a:spcPct val="80000"/>
              </a:lnSpc>
            </a:pPr>
            <a:endParaRPr lang="en-US" sz="2100" dirty="0">
              <a:solidFill>
                <a:schemeClr val="tx1"/>
              </a:solidFill>
              <a:latin typeface="Arial" panose="020B0604020202020204" pitchFamily="34" charset="0"/>
              <a:cs typeface="Arial" panose="020B0604020202020204" pitchFamily="34" charset="0"/>
            </a:endParaRPr>
          </a:p>
          <a:p>
            <a:pPr>
              <a:lnSpc>
                <a:spcPct val="80000"/>
              </a:lnSpc>
            </a:pPr>
            <a:r>
              <a:rPr lang="en-US" sz="2100" dirty="0">
                <a:solidFill>
                  <a:srgbClr val="FF0000"/>
                </a:solidFill>
                <a:latin typeface="Arial" panose="020B0604020202020204" pitchFamily="34" charset="0"/>
                <a:cs typeface="Arial" panose="020B0604020202020204" pitchFamily="34" charset="0"/>
              </a:rPr>
              <a:t> disorders of lower esophageal sphincter</a:t>
            </a:r>
          </a:p>
          <a:p>
            <a:pPr>
              <a:lnSpc>
                <a:spcPct val="80000"/>
              </a:lnSpc>
            </a:pP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achalasis</a:t>
            </a:r>
            <a:endParaRPr lang="en-US" sz="2100" dirty="0">
              <a:solidFill>
                <a:schemeClr val="tx1"/>
              </a:solidFill>
              <a:latin typeface="Arial" panose="020B0604020202020204" pitchFamily="34" charset="0"/>
              <a:cs typeface="Arial" panose="020B0604020202020204" pitchFamily="34" charset="0"/>
            </a:endParaRPr>
          </a:p>
          <a:p>
            <a:pPr>
              <a:lnSpc>
                <a:spcPct val="80000"/>
              </a:lnSpc>
            </a:pPr>
            <a:r>
              <a:rPr lang="en-US" sz="2100" dirty="0">
                <a:solidFill>
                  <a:schemeClr val="tx1"/>
                </a:solidFill>
                <a:latin typeface="Arial" panose="020B0604020202020204" pitchFamily="34" charset="0"/>
                <a:cs typeface="Arial" panose="020B0604020202020204" pitchFamily="34" charset="0"/>
              </a:rPr>
              <a:t>                 hypertensive lower sphincter</a:t>
            </a:r>
          </a:p>
          <a:p>
            <a:pPr>
              <a:lnSpc>
                <a:spcPct val="80000"/>
              </a:lnSpc>
            </a:pPr>
            <a:r>
              <a:rPr lang="en-US" sz="2100" dirty="0">
                <a:solidFill>
                  <a:schemeClr val="tx1"/>
                </a:solidFill>
                <a:latin typeface="Arial" panose="020B0604020202020204" pitchFamily="34" charset="0"/>
                <a:cs typeface="Arial" panose="020B0604020202020204" pitchFamily="34" charset="0"/>
              </a:rPr>
              <a:t>                 incompetent lower sphincter(GERD)</a:t>
            </a:r>
          </a:p>
          <a:p>
            <a:pPr>
              <a:lnSpc>
                <a:spcPct val="80000"/>
              </a:lnSpc>
            </a:pPr>
            <a:r>
              <a:rPr lang="en-US" sz="2100" dirty="0">
                <a:solidFill>
                  <a:schemeClr val="tx1"/>
                </a:solidFill>
                <a:latin typeface="Arial" panose="020B0604020202020204" pitchFamily="34" charset="0"/>
                <a:cs typeface="Arial" panose="020B0604020202020204" pitchFamily="34" charset="0"/>
              </a:rPr>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750" y="0"/>
            <a:ext cx="5623560" cy="571500"/>
          </a:xfrm>
        </p:spPr>
        <p:txBody>
          <a:bodyPr>
            <a:normAutofit fontScale="90000"/>
          </a:bodyPr>
          <a:lstStyle/>
          <a:p>
            <a:pPr algn="l"/>
            <a:r>
              <a:rPr lang="en-US" dirty="0" err="1"/>
              <a:t>Achalasia</a:t>
            </a:r>
            <a:r>
              <a:rPr lang="en-US" dirty="0"/>
              <a:t> of the </a:t>
            </a:r>
            <a:r>
              <a:rPr lang="en-US" dirty="0" err="1"/>
              <a:t>cardia</a:t>
            </a:r>
            <a:endParaRPr lang="en-US" dirty="0"/>
          </a:p>
        </p:txBody>
      </p:sp>
      <p:sp>
        <p:nvSpPr>
          <p:cNvPr id="3" name="عنصر نائب للمحتوى 2"/>
          <p:cNvSpPr>
            <a:spLocks noGrp="1"/>
          </p:cNvSpPr>
          <p:nvPr>
            <p:ph idx="1"/>
          </p:nvPr>
        </p:nvSpPr>
        <p:spPr>
          <a:xfrm>
            <a:off x="1143000" y="571500"/>
            <a:ext cx="5086350" cy="4572000"/>
          </a:xfrm>
        </p:spPr>
        <p:txBody>
          <a:bodyPr>
            <a:noAutofit/>
          </a:bodyPr>
          <a:lstStyle/>
          <a:p>
            <a:r>
              <a:rPr lang="en-US" sz="1500" dirty="0"/>
              <a:t>This is a neuromuscular </a:t>
            </a:r>
            <a:r>
              <a:rPr lang="en-US" sz="1500" dirty="0">
                <a:solidFill>
                  <a:srgbClr val="FF0000"/>
                </a:solidFill>
              </a:rPr>
              <a:t>failure</a:t>
            </a:r>
            <a:r>
              <a:rPr lang="en-US" sz="1500" dirty="0"/>
              <a:t> of relaxation at the</a:t>
            </a:r>
            <a:r>
              <a:rPr lang="en-US" sz="1500" dirty="0">
                <a:solidFill>
                  <a:srgbClr val="FF0000"/>
                </a:solidFill>
              </a:rPr>
              <a:t> lower </a:t>
            </a:r>
            <a:r>
              <a:rPr lang="en-US" sz="1500" dirty="0"/>
              <a:t>end of the </a:t>
            </a:r>
            <a:r>
              <a:rPr lang="en-US" sz="1500" dirty="0" err="1"/>
              <a:t>oesophagus</a:t>
            </a:r>
            <a:r>
              <a:rPr lang="en-US" sz="1500" dirty="0"/>
              <a:t> resulting in progressive </a:t>
            </a:r>
            <a:r>
              <a:rPr lang="en-US" sz="1500" dirty="0">
                <a:solidFill>
                  <a:srgbClr val="FF0000"/>
                </a:solidFill>
              </a:rPr>
              <a:t>dilation</a:t>
            </a:r>
            <a:r>
              <a:rPr lang="en-US" sz="1500" dirty="0"/>
              <a:t>, </a:t>
            </a:r>
            <a:r>
              <a:rPr lang="en-US" sz="1500" dirty="0" err="1"/>
              <a:t>tortuosity</a:t>
            </a:r>
            <a:r>
              <a:rPr lang="en-US" sz="1500" dirty="0"/>
              <a:t>, </a:t>
            </a:r>
            <a:r>
              <a:rPr lang="en-US" sz="1500" dirty="0" err="1"/>
              <a:t>inco</a:t>
            </a:r>
            <a:r>
              <a:rPr lang="en-US" sz="1500" dirty="0"/>
              <a:t>-ordination of peristalsis and often hypertrophy of the </a:t>
            </a:r>
            <a:r>
              <a:rPr lang="en-US" sz="1500" dirty="0" err="1"/>
              <a:t>oesophagus</a:t>
            </a:r>
            <a:r>
              <a:rPr lang="en-US" sz="1500" dirty="0"/>
              <a:t> </a:t>
            </a:r>
            <a:r>
              <a:rPr lang="en-US" sz="1500" dirty="0">
                <a:solidFill>
                  <a:srgbClr val="FF0000"/>
                </a:solidFill>
              </a:rPr>
              <a:t>above it.</a:t>
            </a:r>
          </a:p>
          <a:p>
            <a:pPr>
              <a:buNone/>
            </a:pPr>
            <a:endParaRPr lang="en-US" sz="1500" dirty="0"/>
          </a:p>
          <a:p>
            <a:pPr>
              <a:buNone/>
            </a:pPr>
            <a:r>
              <a:rPr lang="en-US" sz="1500" dirty="0"/>
              <a:t>-It is due to </a:t>
            </a:r>
            <a:r>
              <a:rPr lang="en-US" sz="1500" dirty="0">
                <a:solidFill>
                  <a:srgbClr val="FF0000"/>
                </a:solidFill>
              </a:rPr>
              <a:t>loss</a:t>
            </a:r>
            <a:r>
              <a:rPr lang="en-US" sz="1500" dirty="0"/>
              <a:t> of the inhibitory </a:t>
            </a:r>
            <a:r>
              <a:rPr lang="en-US" sz="1500" dirty="0" err="1">
                <a:solidFill>
                  <a:srgbClr val="FF0000"/>
                </a:solidFill>
              </a:rPr>
              <a:t>Vaso</a:t>
            </a:r>
            <a:r>
              <a:rPr lang="en-US" sz="1500" dirty="0">
                <a:solidFill>
                  <a:srgbClr val="FF0000"/>
                </a:solidFill>
              </a:rPr>
              <a:t> active </a:t>
            </a:r>
            <a:r>
              <a:rPr lang="en-US" sz="1500" dirty="0" err="1">
                <a:solidFill>
                  <a:srgbClr val="FF0000"/>
                </a:solidFill>
              </a:rPr>
              <a:t>intestina</a:t>
            </a:r>
            <a:r>
              <a:rPr lang="en-US" sz="1500" dirty="0">
                <a:solidFill>
                  <a:srgbClr val="FF0000"/>
                </a:solidFill>
              </a:rPr>
              <a:t> polypeptide</a:t>
            </a:r>
            <a:r>
              <a:rPr lang="en-US" sz="1500" dirty="0"/>
              <a:t> and</a:t>
            </a:r>
          </a:p>
          <a:p>
            <a:pPr>
              <a:buNone/>
            </a:pPr>
            <a:r>
              <a:rPr lang="en-US" sz="1500" dirty="0"/>
              <a:t>nitric oxide releasing inhibitory </a:t>
            </a:r>
            <a:r>
              <a:rPr lang="en-US" sz="1500" dirty="0" err="1">
                <a:solidFill>
                  <a:srgbClr val="FF0000"/>
                </a:solidFill>
              </a:rPr>
              <a:t>neurones</a:t>
            </a:r>
            <a:r>
              <a:rPr lang="en-US" sz="1500" dirty="0"/>
              <a:t> in the</a:t>
            </a:r>
          </a:p>
          <a:p>
            <a:pPr>
              <a:buNone/>
            </a:pPr>
            <a:r>
              <a:rPr lang="en-US" sz="1500" dirty="0"/>
              <a:t>lower </a:t>
            </a:r>
            <a:r>
              <a:rPr lang="en-US" sz="1500" dirty="0" err="1"/>
              <a:t>oesophagus</a:t>
            </a:r>
            <a:r>
              <a:rPr lang="en-US" sz="1500" dirty="0"/>
              <a:t>, </a:t>
            </a:r>
            <a:r>
              <a:rPr lang="en-US" sz="1500" dirty="0">
                <a:solidFill>
                  <a:srgbClr val="FF0000"/>
                </a:solidFill>
              </a:rPr>
              <a:t>leaving unopposed excitatory</a:t>
            </a:r>
          </a:p>
          <a:p>
            <a:pPr>
              <a:buNone/>
            </a:pPr>
            <a:r>
              <a:rPr lang="en-US" sz="1500" dirty="0"/>
              <a:t>cholinergic </a:t>
            </a:r>
            <a:r>
              <a:rPr lang="en-US" sz="1500" dirty="0" err="1"/>
              <a:t>neurones</a:t>
            </a:r>
            <a:r>
              <a:rPr lang="en-US" sz="1500" dirty="0"/>
              <a:t>. It is thought that the cause</a:t>
            </a:r>
          </a:p>
          <a:p>
            <a:pPr>
              <a:buNone/>
            </a:pPr>
            <a:r>
              <a:rPr lang="en-US" sz="1500" dirty="0"/>
              <a:t>of the </a:t>
            </a:r>
            <a:r>
              <a:rPr lang="en-US" sz="1500" dirty="0" err="1"/>
              <a:t>neurone</a:t>
            </a:r>
            <a:r>
              <a:rPr lang="en-US" sz="1500" dirty="0"/>
              <a:t> loss may relate to a </a:t>
            </a:r>
            <a:r>
              <a:rPr lang="en-US" sz="1500" dirty="0">
                <a:solidFill>
                  <a:srgbClr val="FF0000"/>
                </a:solidFill>
              </a:rPr>
              <a:t>viral infection</a:t>
            </a:r>
          </a:p>
          <a:p>
            <a:pPr>
              <a:buNone/>
            </a:pPr>
            <a:r>
              <a:rPr lang="en-US" sz="1500" dirty="0"/>
              <a:t>or </a:t>
            </a:r>
            <a:r>
              <a:rPr lang="en-US" sz="1500" dirty="0">
                <a:solidFill>
                  <a:srgbClr val="FF0000"/>
                </a:solidFill>
              </a:rPr>
              <a:t>autoimmune</a:t>
            </a:r>
            <a:r>
              <a:rPr lang="en-US" sz="1500" dirty="0"/>
              <a:t> response to infection in susceptible</a:t>
            </a:r>
          </a:p>
          <a:p>
            <a:pPr>
              <a:buNone/>
            </a:pPr>
            <a:r>
              <a:rPr lang="en-US" sz="1500" dirty="0"/>
              <a:t>individuals. The condition is indistinguishable from</a:t>
            </a:r>
          </a:p>
          <a:p>
            <a:pPr>
              <a:buNone/>
            </a:pPr>
            <a:r>
              <a:rPr lang="en-US" sz="1500" dirty="0" err="1">
                <a:solidFill>
                  <a:srgbClr val="FF0000"/>
                </a:solidFill>
              </a:rPr>
              <a:t>Chagas</a:t>
            </a:r>
            <a:r>
              <a:rPr lang="en-US" sz="1500" dirty="0">
                <a:solidFill>
                  <a:srgbClr val="FF0000"/>
                </a:solidFill>
              </a:rPr>
              <a:t>’ disease, </a:t>
            </a:r>
            <a:r>
              <a:rPr lang="en-US" sz="1500" dirty="0"/>
              <a:t>which occurs in South America</a:t>
            </a:r>
          </a:p>
          <a:p>
            <a:pPr>
              <a:buNone/>
            </a:pPr>
            <a:r>
              <a:rPr lang="en-US" sz="1500" dirty="0"/>
              <a:t>secondary to </a:t>
            </a:r>
            <a:r>
              <a:rPr lang="en-US" sz="1500" i="1" dirty="0" err="1"/>
              <a:t>Trypanosoma</a:t>
            </a:r>
            <a:r>
              <a:rPr lang="en-US" sz="1500" i="1" dirty="0"/>
              <a:t> </a:t>
            </a:r>
            <a:r>
              <a:rPr lang="en-US" sz="1500" i="1" dirty="0" err="1"/>
              <a:t>cruzi</a:t>
            </a:r>
            <a:r>
              <a:rPr lang="en-US" sz="1500" i="1" dirty="0"/>
              <a:t> infection. The</a:t>
            </a:r>
          </a:p>
          <a:p>
            <a:pPr>
              <a:buNone/>
            </a:pPr>
            <a:r>
              <a:rPr lang="en-US" sz="1500" dirty="0"/>
              <a:t>parasite destroys the </a:t>
            </a:r>
            <a:r>
              <a:rPr lang="en-US" sz="1500" dirty="0" err="1">
                <a:solidFill>
                  <a:srgbClr val="FF0000"/>
                </a:solidFill>
              </a:rPr>
              <a:t>intermuscular</a:t>
            </a:r>
            <a:r>
              <a:rPr lang="en-US" sz="1500" dirty="0">
                <a:solidFill>
                  <a:srgbClr val="FF0000"/>
                </a:solidFill>
              </a:rPr>
              <a:t> ganglion cells</a:t>
            </a:r>
          </a:p>
          <a:p>
            <a:pPr>
              <a:buNone/>
            </a:pPr>
            <a:r>
              <a:rPr lang="en-US" sz="1500" dirty="0">
                <a:solidFill>
                  <a:srgbClr val="FF0000"/>
                </a:solidFill>
              </a:rPr>
              <a:t>of the </a:t>
            </a:r>
            <a:r>
              <a:rPr lang="en-US" sz="1500" dirty="0" err="1">
                <a:solidFill>
                  <a:srgbClr val="FF0000"/>
                </a:solidFill>
              </a:rPr>
              <a:t>oesophagus</a:t>
            </a:r>
            <a:endParaRPr lang="en-US" sz="1500" dirty="0">
              <a:solidFill>
                <a:srgbClr val="FF0000"/>
              </a:solidFill>
            </a:endParaRPr>
          </a:p>
        </p:txBody>
      </p:sp>
      <p:pic>
        <p:nvPicPr>
          <p:cNvPr id="4" name="صورة 3">
            <a:extLst>
              <a:ext uri="{FF2B5EF4-FFF2-40B4-BE49-F238E27FC236}">
                <a16:creationId xmlns:a16="http://schemas.microsoft.com/office/drawing/2014/main" id="{E8355610-128E-6946-9ED1-10387E4FA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4400"/>
            <a:ext cx="1828800" cy="4000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43100" y="171450"/>
            <a:ext cx="5623560" cy="685800"/>
          </a:xfrm>
        </p:spPr>
        <p:txBody>
          <a:bodyPr>
            <a:normAutofit fontScale="90000"/>
          </a:bodyPr>
          <a:lstStyle/>
          <a:p>
            <a:pPr algn="l"/>
            <a:r>
              <a:rPr lang="en-US" b="1" dirty="0"/>
              <a:t>Clinical features :</a:t>
            </a:r>
            <a:br>
              <a:rPr lang="en-US" b="1" dirty="0"/>
            </a:br>
            <a:endParaRPr lang="en-US" dirty="0"/>
          </a:p>
        </p:txBody>
      </p:sp>
      <p:sp>
        <p:nvSpPr>
          <p:cNvPr id="3" name="عنصر نائب للمحتوى 2"/>
          <p:cNvSpPr>
            <a:spLocks noGrp="1"/>
          </p:cNvSpPr>
          <p:nvPr>
            <p:ph idx="1"/>
          </p:nvPr>
        </p:nvSpPr>
        <p:spPr>
          <a:xfrm>
            <a:off x="1943100" y="628650"/>
            <a:ext cx="5900166" cy="4057650"/>
          </a:xfrm>
        </p:spPr>
        <p:txBody>
          <a:bodyPr>
            <a:normAutofit fontScale="92500" lnSpcReduction="10000"/>
          </a:bodyPr>
          <a:lstStyle/>
          <a:p>
            <a:pPr marL="0" indent="0">
              <a:buNone/>
            </a:pPr>
            <a:r>
              <a:rPr lang="en-US" sz="1800" dirty="0"/>
              <a:t>Middle age group (</a:t>
            </a:r>
            <a:r>
              <a:rPr lang="en-US" sz="1800" dirty="0">
                <a:solidFill>
                  <a:srgbClr val="FF0000"/>
                </a:solidFill>
              </a:rPr>
              <a:t>20-40</a:t>
            </a:r>
            <a:r>
              <a:rPr lang="en-US" sz="1800" dirty="0"/>
              <a:t> ) </a:t>
            </a:r>
          </a:p>
          <a:p>
            <a:pPr marL="0" indent="0">
              <a:buNone/>
            </a:pPr>
            <a:r>
              <a:rPr lang="en-US" sz="1800" dirty="0"/>
              <a:t>Male =female </a:t>
            </a:r>
          </a:p>
          <a:p>
            <a:pPr marL="0" indent="0">
              <a:buNone/>
            </a:pPr>
            <a:r>
              <a:rPr lang="en-US" sz="1800" dirty="0"/>
              <a:t>-</a:t>
            </a:r>
            <a:r>
              <a:rPr lang="en-US" sz="1800" dirty="0" err="1">
                <a:solidFill>
                  <a:srgbClr val="C00000"/>
                </a:solidFill>
              </a:rPr>
              <a:t>dysphagia</a:t>
            </a:r>
            <a:r>
              <a:rPr lang="en-US" sz="1800" dirty="0">
                <a:solidFill>
                  <a:srgbClr val="C00000"/>
                </a:solidFill>
              </a:rPr>
              <a:t>:</a:t>
            </a:r>
          </a:p>
          <a:p>
            <a:pPr marL="0" indent="0">
              <a:buNone/>
            </a:pPr>
            <a:r>
              <a:rPr lang="en-US" sz="1800" dirty="0">
                <a:solidFill>
                  <a:srgbClr val="C00000"/>
                </a:solidFill>
              </a:rPr>
              <a:t>Gradual onset(symptoms tend to develop over number of years, progressive  course &amp; of long duration.</a:t>
            </a:r>
          </a:p>
          <a:p>
            <a:pPr marL="0" indent="0">
              <a:buNone/>
            </a:pPr>
            <a:r>
              <a:rPr lang="en-US" sz="1800" dirty="0"/>
              <a:t>Start with solid food then liquid</a:t>
            </a:r>
          </a:p>
          <a:p>
            <a:pPr marL="0" indent="0">
              <a:buNone/>
            </a:pPr>
            <a:r>
              <a:rPr lang="en-US" sz="1800" dirty="0"/>
              <a:t>Associated with : </a:t>
            </a:r>
          </a:p>
          <a:p>
            <a:pPr marL="0" indent="0">
              <a:buNone/>
            </a:pPr>
            <a:r>
              <a:rPr lang="en-US" sz="1800" dirty="0"/>
              <a:t>1.</a:t>
            </a:r>
            <a:r>
              <a:rPr lang="en-US" sz="1800" dirty="0">
                <a:solidFill>
                  <a:srgbClr val="FF0000"/>
                </a:solidFill>
              </a:rPr>
              <a:t>Post </a:t>
            </a:r>
            <a:r>
              <a:rPr lang="en-US" sz="1800" dirty="0" err="1">
                <a:solidFill>
                  <a:srgbClr val="FF0000"/>
                </a:solidFill>
              </a:rPr>
              <a:t>prandial</a:t>
            </a:r>
            <a:r>
              <a:rPr lang="en-US" sz="1800" dirty="0">
                <a:solidFill>
                  <a:srgbClr val="FF0000"/>
                </a:solidFill>
              </a:rPr>
              <a:t>  </a:t>
            </a:r>
            <a:r>
              <a:rPr lang="en-US" sz="1800" dirty="0"/>
              <a:t>Regurgitation</a:t>
            </a:r>
          </a:p>
          <a:p>
            <a:pPr marL="0" indent="0">
              <a:buNone/>
            </a:pPr>
            <a:r>
              <a:rPr lang="en-US" sz="1800" dirty="0"/>
              <a:t>2. Halitosis due to stasis of food putrefaction.</a:t>
            </a:r>
          </a:p>
          <a:p>
            <a:pPr marL="0" indent="0">
              <a:buNone/>
            </a:pPr>
            <a:r>
              <a:rPr lang="en-US" sz="1800" dirty="0"/>
              <a:t>3. </a:t>
            </a:r>
            <a:r>
              <a:rPr lang="en-US" sz="1800" dirty="0" err="1">
                <a:solidFill>
                  <a:srgbClr val="FF0000"/>
                </a:solidFill>
              </a:rPr>
              <a:t>Retrosternal</a:t>
            </a:r>
            <a:r>
              <a:rPr lang="en-US" sz="1800" dirty="0">
                <a:solidFill>
                  <a:srgbClr val="FF0000"/>
                </a:solidFill>
              </a:rPr>
              <a:t> pain </a:t>
            </a:r>
            <a:r>
              <a:rPr lang="en-US" sz="1800" dirty="0"/>
              <a:t>(</a:t>
            </a:r>
            <a:r>
              <a:rPr lang="en-US" sz="1800" dirty="0" err="1"/>
              <a:t>esophagitis</a:t>
            </a:r>
            <a:r>
              <a:rPr lang="en-US" sz="1800" dirty="0"/>
              <a:t>) (stasis ) infection).</a:t>
            </a:r>
          </a:p>
          <a:p>
            <a:pPr marL="0" indent="0">
              <a:buNone/>
            </a:pPr>
            <a:r>
              <a:rPr lang="en-US" sz="1800" dirty="0"/>
              <a:t>4. Pulmonary symptoms.( Overflow of secretions and food into the respiratory tract may then occur, especially at</a:t>
            </a:r>
            <a:r>
              <a:rPr lang="en-US" sz="1800" dirty="0">
                <a:solidFill>
                  <a:srgbClr val="FF0000"/>
                </a:solidFill>
              </a:rPr>
              <a:t> night </a:t>
            </a:r>
            <a:r>
              <a:rPr lang="en-US" sz="1800" dirty="0"/>
              <a:t>when the patient lies down, and cause aspiration pneumonia. ... so </a:t>
            </a:r>
            <a:r>
              <a:rPr lang="en-US" sz="1800" dirty="0" err="1"/>
              <a:t>repiratory</a:t>
            </a:r>
            <a:r>
              <a:rPr lang="en-US" sz="1800" dirty="0"/>
              <a:t> symptoms)</a:t>
            </a:r>
          </a:p>
          <a:p>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0"/>
            <a:ext cx="4000500" cy="857250"/>
          </a:xfrm>
        </p:spPr>
        <p:txBody>
          <a:bodyPr/>
          <a:lstStyle/>
          <a:p>
            <a:pPr algn="l"/>
            <a:r>
              <a:rPr lang="en-US" dirty="0"/>
              <a:t>Special investigations</a:t>
            </a:r>
          </a:p>
        </p:txBody>
      </p:sp>
      <p:sp>
        <p:nvSpPr>
          <p:cNvPr id="3" name="عنصر نائب للمحتوى 2"/>
          <p:cNvSpPr>
            <a:spLocks noGrp="1"/>
          </p:cNvSpPr>
          <p:nvPr>
            <p:ph idx="1"/>
          </p:nvPr>
        </p:nvSpPr>
        <p:spPr>
          <a:xfrm>
            <a:off x="1257300" y="1143001"/>
            <a:ext cx="4114800" cy="3394472"/>
          </a:xfrm>
        </p:spPr>
        <p:txBody>
          <a:bodyPr>
            <a:normAutofit fontScale="92500"/>
          </a:bodyPr>
          <a:lstStyle/>
          <a:p>
            <a:pPr>
              <a:buNone/>
            </a:pPr>
            <a:r>
              <a:rPr lang="en-US" sz="1800" i="1" dirty="0"/>
              <a:t>-</a:t>
            </a:r>
            <a:r>
              <a:rPr lang="en-US" sz="1800" i="1" dirty="0">
                <a:solidFill>
                  <a:srgbClr val="FF0000"/>
                </a:solidFill>
              </a:rPr>
              <a:t>Chest X-ray </a:t>
            </a:r>
            <a:r>
              <a:rPr lang="en-US" sz="1800" i="1" dirty="0"/>
              <a:t>may reveal the dilated </a:t>
            </a:r>
            <a:r>
              <a:rPr lang="en-US" sz="1800" i="1" dirty="0" err="1"/>
              <a:t>oesophagus</a:t>
            </a:r>
            <a:endParaRPr lang="en-US" sz="1800" i="1" dirty="0"/>
          </a:p>
          <a:p>
            <a:pPr>
              <a:buNone/>
            </a:pPr>
            <a:r>
              <a:rPr lang="en-US" sz="1800" dirty="0"/>
              <a:t>as a </a:t>
            </a:r>
            <a:r>
              <a:rPr lang="en-US" sz="1800" dirty="0" err="1"/>
              <a:t>mediastinal</a:t>
            </a:r>
            <a:r>
              <a:rPr lang="en-US" sz="1800" dirty="0"/>
              <a:t> mass, with an air–fluid level,</a:t>
            </a:r>
          </a:p>
          <a:p>
            <a:pPr>
              <a:buNone/>
            </a:pPr>
            <a:r>
              <a:rPr lang="en-US" sz="1800" dirty="0"/>
              <a:t>and </a:t>
            </a:r>
            <a:r>
              <a:rPr lang="en-US" sz="1800" dirty="0" err="1"/>
              <a:t>pneumonitis</a:t>
            </a:r>
            <a:r>
              <a:rPr lang="en-US" sz="1800" dirty="0"/>
              <a:t> from aspiration of </a:t>
            </a:r>
            <a:r>
              <a:rPr lang="en-US" sz="1800" dirty="0" err="1"/>
              <a:t>oesophageal</a:t>
            </a:r>
            <a:r>
              <a:rPr lang="en-US" sz="1800" dirty="0"/>
              <a:t> content.</a:t>
            </a:r>
          </a:p>
          <a:p>
            <a:pPr>
              <a:buNone/>
            </a:pPr>
            <a:r>
              <a:rPr lang="en-US" sz="1800" i="1" dirty="0"/>
              <a:t>-</a:t>
            </a:r>
            <a:r>
              <a:rPr lang="en-US" sz="1800" i="1" dirty="0">
                <a:solidFill>
                  <a:srgbClr val="FF0000"/>
                </a:solidFill>
              </a:rPr>
              <a:t>Barium swallow </a:t>
            </a:r>
            <a:r>
              <a:rPr lang="en-US" sz="1800" i="1" dirty="0"/>
              <a:t>shows gross dilation and </a:t>
            </a:r>
            <a:r>
              <a:rPr lang="en-US" sz="1800" i="1" dirty="0" err="1"/>
              <a:t>tortuosity</a:t>
            </a:r>
            <a:r>
              <a:rPr lang="en-US" sz="1800" i="1" dirty="0"/>
              <a:t> </a:t>
            </a:r>
            <a:r>
              <a:rPr lang="en-US" sz="1800" dirty="0"/>
              <a:t>narrowed segment at the lower end (said to resemble bird’s beak</a:t>
            </a:r>
          </a:p>
          <a:p>
            <a:pPr>
              <a:buNone/>
            </a:pPr>
            <a:endParaRPr lang="en-US" sz="1800" dirty="0"/>
          </a:p>
          <a:p>
            <a:r>
              <a:rPr lang="en-US" sz="1800" i="1" dirty="0" err="1">
                <a:solidFill>
                  <a:srgbClr val="FF0000"/>
                </a:solidFill>
              </a:rPr>
              <a:t>Oesophageal</a:t>
            </a:r>
            <a:r>
              <a:rPr lang="en-US" sz="1800" i="1" dirty="0">
                <a:solidFill>
                  <a:srgbClr val="FF0000"/>
                </a:solidFill>
              </a:rPr>
              <a:t> </a:t>
            </a:r>
            <a:r>
              <a:rPr lang="en-US" sz="1800" i="1" dirty="0" err="1">
                <a:solidFill>
                  <a:srgbClr val="FF0000"/>
                </a:solidFill>
              </a:rPr>
              <a:t>manometry</a:t>
            </a:r>
            <a:r>
              <a:rPr lang="en-US" sz="1800" i="1" dirty="0">
                <a:solidFill>
                  <a:srgbClr val="FF0000"/>
                </a:solidFill>
              </a:rPr>
              <a:t> </a:t>
            </a:r>
            <a:r>
              <a:rPr lang="en-US" sz="1800" i="1" dirty="0"/>
              <a:t>confirms increased </a:t>
            </a:r>
            <a:r>
              <a:rPr lang="en-US" sz="1800" i="1" dirty="0" err="1"/>
              <a:t>lower</a:t>
            </a:r>
            <a:r>
              <a:rPr lang="en-US" sz="1800" dirty="0" err="1"/>
              <a:t>oesophageal</a:t>
            </a:r>
            <a:r>
              <a:rPr lang="en-US" sz="1800" dirty="0"/>
              <a:t> sphincter pressure</a:t>
            </a:r>
            <a:endParaRPr lang="en-US" sz="1800" i="1" dirty="0"/>
          </a:p>
          <a:p>
            <a:pPr>
              <a:buNone/>
            </a:pPr>
            <a:endParaRPr lang="en-US" sz="1800" i="1" dirty="0"/>
          </a:p>
        </p:txBody>
      </p:sp>
      <p:pic>
        <p:nvPicPr>
          <p:cNvPr id="4" name="عنصر نائب للمحتوى 3">
            <a:extLst>
              <a:ext uri="{FF2B5EF4-FFF2-40B4-BE49-F238E27FC236}">
                <a16:creationId xmlns:a16="http://schemas.microsoft.com/office/drawing/2014/main" id="{33F894C4-2454-C94A-B0D8-BCCDC2C58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950" y="685800"/>
            <a:ext cx="2686050" cy="4171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Content Placeholder 4"/>
          <p:cNvPicPr>
            <a:picLocks noGrp="1" noChangeAspect="1"/>
          </p:cNvPicPr>
          <p:nvPr>
            <p:ph idx="1"/>
          </p:nvPr>
        </p:nvPicPr>
        <p:blipFill>
          <a:blip r:embed="rId3"/>
          <a:stretch>
            <a:fillRect/>
          </a:stretch>
        </p:blipFill>
        <p:spPr>
          <a:xfrm>
            <a:off x="721218" y="410840"/>
            <a:ext cx="5626564" cy="4383322"/>
          </a:xfrm>
          <a:prstGeom prst="rect">
            <a:avLst/>
          </a:prstGeom>
        </p:spPr>
      </p:pic>
      <p:sp>
        <p:nvSpPr>
          <p:cNvPr id="1048598" name="TextBox 4"/>
          <p:cNvSpPr txBox="1"/>
          <p:nvPr/>
        </p:nvSpPr>
        <p:spPr>
          <a:xfrm>
            <a:off x="6400801" y="2347175"/>
            <a:ext cx="2446987" cy="523220"/>
          </a:xfrm>
          <a:prstGeom prst="rect">
            <a:avLst/>
          </a:prstGeom>
          <a:noFill/>
        </p:spPr>
        <p:txBody>
          <a:bodyPr wrap="square" rtlCol="0">
            <a:spAutoFit/>
          </a:bodyPr>
          <a:lstStyle/>
          <a:p>
            <a:r>
              <a:rPr lang="en-US" sz="2800" b="1" dirty="0"/>
              <a:t>Esophagus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a:xfrm>
            <a:off x="1771650" y="114300"/>
            <a:ext cx="5554980" cy="857250"/>
          </a:xfrm>
        </p:spPr>
        <p:txBody>
          <a:bodyPr>
            <a:normAutofit fontScale="90000"/>
          </a:bodyPr>
          <a:lstStyle/>
          <a:p>
            <a:r>
              <a:rPr lang="en-US" sz="3300" dirty="0"/>
              <a:t>Esophageal </a:t>
            </a:r>
            <a:r>
              <a:rPr lang="en-US" sz="3300" dirty="0" err="1"/>
              <a:t>manometry</a:t>
            </a:r>
            <a:r>
              <a:rPr lang="en-US" sz="3300" dirty="0"/>
              <a:t>:</a:t>
            </a:r>
            <a:br>
              <a:rPr lang="en-US" sz="3300" dirty="0"/>
            </a:br>
            <a:endParaRPr lang="en-US" dirty="0"/>
          </a:p>
        </p:txBody>
      </p:sp>
      <p:sp>
        <p:nvSpPr>
          <p:cNvPr id="7" name="عنوان فرعي 6"/>
          <p:cNvSpPr>
            <a:spLocks noGrp="1"/>
          </p:cNvSpPr>
          <p:nvPr>
            <p:ph type="subTitle" idx="1"/>
          </p:nvPr>
        </p:nvSpPr>
        <p:spPr>
          <a:xfrm>
            <a:off x="4514850" y="914400"/>
            <a:ext cx="3200400" cy="3829050"/>
          </a:xfrm>
        </p:spPr>
        <p:txBody>
          <a:bodyPr>
            <a:normAutofit fontScale="85000" lnSpcReduction="20000"/>
          </a:bodyPr>
          <a:lstStyle/>
          <a:p>
            <a:r>
              <a:rPr lang="en-US" sz="2100" dirty="0" err="1"/>
              <a:t>Manometry</a:t>
            </a:r>
            <a:r>
              <a:rPr lang="en-US" sz="2100" dirty="0"/>
              <a:t> of the esophagus is the gold standard for diagnosing </a:t>
            </a:r>
            <a:r>
              <a:rPr lang="en-US" sz="2100" dirty="0" err="1"/>
              <a:t>achalasia</a:t>
            </a:r>
            <a:r>
              <a:rPr lang="en-US" sz="2100" dirty="0"/>
              <a:t>. Classic findings include:</a:t>
            </a:r>
          </a:p>
          <a:p>
            <a:r>
              <a:rPr lang="en-US" sz="2100" dirty="0"/>
              <a:t>(l) A peristalsis of the smooth muscle segment of the esophagus, where the contractions are simultaneous and the contractile pressures are usually low</a:t>
            </a:r>
          </a:p>
          <a:p>
            <a:r>
              <a:rPr lang="en-US" sz="2100" dirty="0"/>
              <a:t>(2) Abnormal relaxation of the LES, where 70% to 80% have absent or incomplete LES relaxation. Residual LES pressures greater than 40 mm Hg (normal =8- 25 mmHg )</a:t>
            </a:r>
          </a:p>
          <a:p>
            <a:endParaRPr lang="en-US" dirty="0"/>
          </a:p>
        </p:txBody>
      </p:sp>
      <p:pic>
        <p:nvPicPr>
          <p:cNvPr id="8" name="صورة 3">
            <a:extLst>
              <a:ext uri="{FF2B5EF4-FFF2-40B4-BE49-F238E27FC236}">
                <a16:creationId xmlns:a16="http://schemas.microsoft.com/office/drawing/2014/main" id="{72FF3883-53C2-494B-B44A-3BF09C24A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1" y="804272"/>
            <a:ext cx="3028949" cy="39941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7300" y="228601"/>
            <a:ext cx="5829300" cy="800100"/>
          </a:xfrm>
        </p:spPr>
        <p:txBody>
          <a:bodyPr>
            <a:normAutofit fontScale="90000"/>
          </a:bodyPr>
          <a:lstStyle/>
          <a:p>
            <a:pPr algn="l"/>
            <a:r>
              <a:rPr lang="en-US" b="1" dirty="0"/>
              <a:t>Pneumatic dilatation</a:t>
            </a:r>
            <a:br>
              <a:rPr lang="en-US" b="1" dirty="0"/>
            </a:br>
            <a:endParaRPr lang="en-US" dirty="0"/>
          </a:p>
        </p:txBody>
      </p:sp>
      <p:sp>
        <p:nvSpPr>
          <p:cNvPr id="3" name="عنوان فرعي 2"/>
          <p:cNvSpPr>
            <a:spLocks noGrp="1"/>
          </p:cNvSpPr>
          <p:nvPr>
            <p:ph type="subTitle" idx="1"/>
          </p:nvPr>
        </p:nvSpPr>
        <p:spPr>
          <a:xfrm>
            <a:off x="1143000" y="857250"/>
            <a:ext cx="4400550" cy="4057650"/>
          </a:xfrm>
        </p:spPr>
        <p:txBody>
          <a:bodyPr>
            <a:normAutofit lnSpcReduction="10000"/>
          </a:bodyPr>
          <a:lstStyle/>
          <a:p>
            <a:pPr algn="l"/>
            <a:r>
              <a:rPr lang="en-US" dirty="0"/>
              <a:t>-introduce </a:t>
            </a:r>
            <a:r>
              <a:rPr lang="en-US" dirty="0">
                <a:solidFill>
                  <a:srgbClr val="FF0000"/>
                </a:solidFill>
              </a:rPr>
              <a:t>balloon</a:t>
            </a:r>
            <a:r>
              <a:rPr lang="en-US" dirty="0"/>
              <a:t>  through </a:t>
            </a:r>
            <a:r>
              <a:rPr lang="en-US" dirty="0" err="1"/>
              <a:t>esophagoscope&amp;</a:t>
            </a:r>
            <a:r>
              <a:rPr lang="en-US" dirty="0" err="1">
                <a:solidFill>
                  <a:srgbClr val="FF0000"/>
                </a:solidFill>
              </a:rPr>
              <a:t>inflate</a:t>
            </a:r>
            <a:r>
              <a:rPr lang="en-US" dirty="0"/>
              <a:t> it, </a:t>
            </a:r>
            <a:r>
              <a:rPr lang="en-US" dirty="0">
                <a:solidFill>
                  <a:srgbClr val="FF0000"/>
                </a:solidFill>
              </a:rPr>
              <a:t>without</a:t>
            </a:r>
            <a:r>
              <a:rPr lang="en-US" dirty="0"/>
              <a:t> anesthesia to avoid rupture of lower part of esophagus.</a:t>
            </a:r>
          </a:p>
          <a:p>
            <a:pPr algn="l"/>
            <a:endParaRPr lang="en-US" dirty="0"/>
          </a:p>
          <a:p>
            <a:pPr algn="l"/>
            <a:r>
              <a:rPr lang="en-US" dirty="0"/>
              <a:t>- Pneumatic dilatation </a:t>
            </a:r>
            <a:r>
              <a:rPr lang="en-US" dirty="0">
                <a:solidFill>
                  <a:srgbClr val="FF0000"/>
                </a:solidFill>
              </a:rPr>
              <a:t>forcefully</a:t>
            </a:r>
            <a:r>
              <a:rPr lang="en-US" dirty="0"/>
              <a:t> disrupts the hypertrophied muscle fibers of the </a:t>
            </a:r>
            <a:r>
              <a:rPr lang="en-US" dirty="0">
                <a:solidFill>
                  <a:srgbClr val="FF0000"/>
                </a:solidFill>
              </a:rPr>
              <a:t>LES</a:t>
            </a:r>
            <a:r>
              <a:rPr lang="en-US" dirty="0"/>
              <a:t>, leading to decreased LES pressure.</a:t>
            </a:r>
          </a:p>
          <a:p>
            <a:pPr algn="l"/>
            <a:endParaRPr lang="en-US" dirty="0"/>
          </a:p>
          <a:p>
            <a:pPr algn="l"/>
            <a:r>
              <a:rPr lang="en-US" dirty="0"/>
              <a:t>- Response rates typically decline over time.</a:t>
            </a:r>
          </a:p>
          <a:p>
            <a:pPr algn="l"/>
            <a:r>
              <a:rPr lang="en-US" dirty="0"/>
              <a:t>- Complications include a </a:t>
            </a:r>
            <a:r>
              <a:rPr lang="en-US" dirty="0">
                <a:solidFill>
                  <a:srgbClr val="FF0000"/>
                </a:solidFill>
              </a:rPr>
              <a:t>1% to 6% </a:t>
            </a:r>
            <a:r>
              <a:rPr lang="en-US" dirty="0"/>
              <a:t>risk of esophageal perforation.</a:t>
            </a:r>
          </a:p>
          <a:p>
            <a:endParaRPr lang="en-US" dirty="0"/>
          </a:p>
        </p:txBody>
      </p:sp>
      <p:pic>
        <p:nvPicPr>
          <p:cNvPr id="4" name="عنصر نائب للمحتوى 3">
            <a:extLst>
              <a:ext uri="{FF2B5EF4-FFF2-40B4-BE49-F238E27FC236}">
                <a16:creationId xmlns:a16="http://schemas.microsoft.com/office/drawing/2014/main" id="{7AC7B2F2-D162-1543-931B-1BE99DD9D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0" y="171450"/>
            <a:ext cx="2171700" cy="47434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71450"/>
            <a:ext cx="5623560" cy="857250"/>
          </a:xfrm>
        </p:spPr>
        <p:txBody>
          <a:bodyPr/>
          <a:lstStyle/>
          <a:p>
            <a:pPr algn="l"/>
            <a:r>
              <a:rPr lang="en-US" dirty="0"/>
              <a:t>Treatment</a:t>
            </a:r>
          </a:p>
        </p:txBody>
      </p:sp>
      <p:sp>
        <p:nvSpPr>
          <p:cNvPr id="3" name="عنصر نائب للمحتوى 2"/>
          <p:cNvSpPr>
            <a:spLocks noGrp="1"/>
          </p:cNvSpPr>
          <p:nvPr>
            <p:ph idx="1"/>
          </p:nvPr>
        </p:nvSpPr>
        <p:spPr>
          <a:xfrm>
            <a:off x="1143000" y="971551"/>
            <a:ext cx="3429000" cy="3486149"/>
          </a:xfrm>
        </p:spPr>
        <p:txBody>
          <a:bodyPr>
            <a:normAutofit fontScale="92500" lnSpcReduction="20000"/>
          </a:bodyPr>
          <a:lstStyle/>
          <a:p>
            <a:pPr>
              <a:buNone/>
            </a:pPr>
            <a:endParaRPr lang="en-US" dirty="0"/>
          </a:p>
          <a:p>
            <a:pPr marL="0" indent="0">
              <a:buNone/>
            </a:pPr>
            <a:r>
              <a:rPr lang="en-US" b="1" dirty="0"/>
              <a:t>-Medical</a:t>
            </a:r>
            <a:r>
              <a:rPr lang="en-US" dirty="0"/>
              <a:t> : CCB , nitrate .</a:t>
            </a:r>
          </a:p>
          <a:p>
            <a:pPr marL="0" indent="0">
              <a:buNone/>
            </a:pPr>
            <a:r>
              <a:rPr lang="en-US" b="1" dirty="0"/>
              <a:t>-</a:t>
            </a:r>
            <a:r>
              <a:rPr lang="en-US" b="1" dirty="0" err="1"/>
              <a:t>Botulinum</a:t>
            </a:r>
            <a:r>
              <a:rPr lang="en-US" b="1" dirty="0"/>
              <a:t> toxin </a:t>
            </a:r>
            <a:r>
              <a:rPr lang="en-US" dirty="0"/>
              <a:t>(endoscopic injection to relax LOS)</a:t>
            </a:r>
          </a:p>
          <a:p>
            <a:pPr marL="0" indent="0">
              <a:buNone/>
            </a:pPr>
            <a:r>
              <a:rPr lang="en-US" b="1" dirty="0"/>
              <a:t>-Surgery : </a:t>
            </a:r>
          </a:p>
          <a:p>
            <a:pPr marL="0" indent="0">
              <a:buNone/>
            </a:pPr>
            <a:r>
              <a:rPr lang="en-US" dirty="0"/>
              <a:t>Pneumatic dilatation</a:t>
            </a:r>
          </a:p>
          <a:p>
            <a:pPr marL="0" indent="0">
              <a:buNone/>
            </a:pPr>
            <a:r>
              <a:rPr lang="en-US" dirty="0">
                <a:solidFill>
                  <a:srgbClr val="FF0000"/>
                </a:solidFill>
              </a:rPr>
              <a:t>Heller’s </a:t>
            </a:r>
            <a:r>
              <a:rPr lang="en-US" dirty="0" err="1">
                <a:solidFill>
                  <a:srgbClr val="FF0000"/>
                </a:solidFill>
              </a:rPr>
              <a:t>myotomy</a:t>
            </a:r>
            <a:r>
              <a:rPr lang="en-US" dirty="0">
                <a:solidFill>
                  <a:srgbClr val="FF0000"/>
                </a:solidFill>
              </a:rPr>
              <a:t> </a:t>
            </a:r>
            <a:r>
              <a:rPr lang="en-US" dirty="0"/>
              <a:t>+/- </a:t>
            </a:r>
            <a:r>
              <a:rPr lang="en-US" dirty="0" err="1"/>
              <a:t>fundoplication</a:t>
            </a:r>
            <a:endParaRPr lang="en-US" dirty="0"/>
          </a:p>
          <a:p>
            <a:pPr marL="0" indent="0">
              <a:buNone/>
            </a:pPr>
            <a:r>
              <a:rPr lang="en-US" dirty="0"/>
              <a:t> </a:t>
            </a:r>
            <a:endParaRPr lang="ar-JO" dirty="0"/>
          </a:p>
          <a:p>
            <a:endParaRPr lang="en-US" dirty="0"/>
          </a:p>
        </p:txBody>
      </p:sp>
      <p:pic>
        <p:nvPicPr>
          <p:cNvPr id="4" name="Picture 2" descr="ÙØªÙØ¬Ø© Ø¨Ø­Ø« Ø§ÙØµÙØ± Ø¹Ù âªheller myotomy surgery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1028700"/>
            <a:ext cx="3086100" cy="354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943100" y="571500"/>
            <a:ext cx="4800600" cy="4229100"/>
          </a:xfrm>
        </p:spPr>
        <p:txBody>
          <a:bodyPr/>
          <a:lstStyle/>
          <a:p>
            <a:endParaRPr lang="en-US" dirty="0"/>
          </a:p>
        </p:txBody>
      </p:sp>
      <p:pic>
        <p:nvPicPr>
          <p:cNvPr id="4" name="Picture 2">
            <a:extLst>
              <a:ext uri="{FF2B5EF4-FFF2-40B4-BE49-F238E27FC236}">
                <a16:creationId xmlns:a16="http://schemas.microsoft.com/office/drawing/2014/main" id="{375D6073-CC26-E247-95CB-F1FC4CC8C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929" y="0"/>
            <a:ext cx="6486071" cy="502970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a:t>Diffuse Esophageal Spasm</a:t>
            </a:r>
            <a:endParaRPr lang="en-US" dirty="0"/>
          </a:p>
        </p:txBody>
      </p:sp>
      <p:sp>
        <p:nvSpPr>
          <p:cNvPr id="3" name="عنصر نائب للمحتوى 2"/>
          <p:cNvSpPr>
            <a:spLocks noGrp="1"/>
          </p:cNvSpPr>
          <p:nvPr>
            <p:ph idx="1"/>
          </p:nvPr>
        </p:nvSpPr>
        <p:spPr/>
        <p:txBody>
          <a:bodyPr/>
          <a:lstStyle/>
          <a:p>
            <a:r>
              <a:rPr lang="en-US" sz="1800" dirty="0">
                <a:solidFill>
                  <a:srgbClr val="FF0000"/>
                </a:solidFill>
              </a:rPr>
              <a:t>Contractions</a:t>
            </a:r>
            <a:r>
              <a:rPr lang="en-US" sz="1800" dirty="0"/>
              <a:t> that are f normal </a:t>
            </a:r>
            <a:r>
              <a:rPr lang="en-US" sz="1800" dirty="0">
                <a:solidFill>
                  <a:srgbClr val="FF0000"/>
                </a:solidFill>
              </a:rPr>
              <a:t>amplitude</a:t>
            </a:r>
            <a:r>
              <a:rPr lang="en-US" sz="1800" dirty="0"/>
              <a:t>, but are </a:t>
            </a:r>
            <a:r>
              <a:rPr lang="en-US" sz="1800" dirty="0">
                <a:solidFill>
                  <a:srgbClr val="FF0000"/>
                </a:solidFill>
              </a:rPr>
              <a:t>uncoordinated, </a:t>
            </a:r>
            <a:r>
              <a:rPr lang="en-US" sz="1800" dirty="0" err="1"/>
              <a:t>simultaneous,or</a:t>
            </a:r>
            <a:r>
              <a:rPr lang="en-US" sz="1800" dirty="0"/>
              <a:t> </a:t>
            </a:r>
            <a:r>
              <a:rPr lang="en-US" sz="1800" dirty="0" err="1"/>
              <a:t>rapidally</a:t>
            </a:r>
            <a:r>
              <a:rPr lang="en-US" sz="1800" dirty="0"/>
              <a:t> propagated</a:t>
            </a:r>
          </a:p>
          <a:p>
            <a:r>
              <a:rPr lang="en-US" sz="1800" dirty="0"/>
              <a:t>Any age </a:t>
            </a:r>
          </a:p>
          <a:p>
            <a:r>
              <a:rPr lang="en-US" sz="1800" dirty="0"/>
              <a:t>Female &gt; male </a:t>
            </a:r>
          </a:p>
          <a:p>
            <a:r>
              <a:rPr lang="en-US" sz="1800" dirty="0">
                <a:solidFill>
                  <a:srgbClr val="C00000"/>
                </a:solidFill>
              </a:rPr>
              <a:t>Intermittent not progressive</a:t>
            </a:r>
            <a:r>
              <a:rPr lang="en-US" sz="1800" dirty="0"/>
              <a:t> </a:t>
            </a:r>
            <a:r>
              <a:rPr lang="en-US" sz="1800" dirty="0" err="1"/>
              <a:t>dysphagia</a:t>
            </a:r>
            <a:endParaRPr lang="en-US" sz="1800" dirty="0"/>
          </a:p>
          <a:p>
            <a:r>
              <a:rPr lang="en-US" sz="1800" dirty="0"/>
              <a:t>For both </a:t>
            </a:r>
            <a:r>
              <a:rPr lang="en-US" sz="1800" dirty="0">
                <a:solidFill>
                  <a:srgbClr val="FF0000"/>
                </a:solidFill>
              </a:rPr>
              <a:t>solid</a:t>
            </a:r>
            <a:r>
              <a:rPr lang="en-US" sz="1800" dirty="0"/>
              <a:t> and </a:t>
            </a:r>
            <a:r>
              <a:rPr lang="en-US" sz="1800" dirty="0">
                <a:solidFill>
                  <a:srgbClr val="FF0000"/>
                </a:solidFill>
              </a:rPr>
              <a:t>liquid</a:t>
            </a:r>
            <a:r>
              <a:rPr lang="en-US" sz="1800" dirty="0"/>
              <a:t> </a:t>
            </a:r>
          </a:p>
          <a:p>
            <a:r>
              <a:rPr lang="en-US" sz="1800" dirty="0"/>
              <a:t>Associated with :</a:t>
            </a:r>
          </a:p>
          <a:p>
            <a:pPr marL="0" indent="0">
              <a:buNone/>
            </a:pPr>
            <a:r>
              <a:rPr lang="en-US" sz="1800" dirty="0">
                <a:solidFill>
                  <a:srgbClr val="C00000"/>
                </a:solidFill>
              </a:rPr>
              <a:t>Chest pain </a:t>
            </a:r>
            <a:r>
              <a:rPr lang="en-US" sz="1800" dirty="0"/>
              <a:t>can mimic cardiac pain (</a:t>
            </a:r>
            <a:r>
              <a:rPr lang="en-US" sz="1800" dirty="0">
                <a:solidFill>
                  <a:srgbClr val="FF0000"/>
                </a:solidFill>
              </a:rPr>
              <a:t>main</a:t>
            </a:r>
            <a:r>
              <a:rPr lang="en-US" sz="1800" dirty="0"/>
              <a:t> symptom rather than </a:t>
            </a:r>
            <a:r>
              <a:rPr lang="en-US" sz="1800" dirty="0" err="1"/>
              <a:t>dysphagia</a:t>
            </a:r>
            <a:r>
              <a:rPr lang="en-US" sz="1800" dirty="0"/>
              <a:t>) </a:t>
            </a:r>
          </a:p>
          <a:p>
            <a:endParaRPr lang="en-US" sz="1800"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85900" y="342901"/>
            <a:ext cx="3829050" cy="4251722"/>
          </a:xfrm>
        </p:spPr>
        <p:txBody>
          <a:bodyPr>
            <a:normAutofit/>
          </a:bodyPr>
          <a:lstStyle/>
          <a:p>
            <a:pPr>
              <a:lnSpc>
                <a:spcPct val="90000"/>
              </a:lnSpc>
            </a:pPr>
            <a:r>
              <a:rPr lang="en-US" sz="1800" b="1" dirty="0">
                <a:solidFill>
                  <a:srgbClr val="FF0000"/>
                </a:solidFill>
                <a:latin typeface="Arial" panose="020B0604020202020204" pitchFamily="34" charset="0"/>
                <a:cs typeface="Arial" panose="020B0604020202020204" pitchFamily="34" charset="0"/>
                <a:sym typeface="Wingdings" pitchFamily="2" charset="2"/>
              </a:rPr>
              <a:t>esophageal </a:t>
            </a:r>
            <a:r>
              <a:rPr lang="en-US" sz="1800" b="1" dirty="0" err="1">
                <a:solidFill>
                  <a:srgbClr val="FF0000"/>
                </a:solidFill>
                <a:latin typeface="Arial" panose="020B0604020202020204" pitchFamily="34" charset="0"/>
                <a:cs typeface="Arial" panose="020B0604020202020204" pitchFamily="34" charset="0"/>
                <a:sym typeface="Wingdings" pitchFamily="2" charset="2"/>
              </a:rPr>
              <a:t>manometry</a:t>
            </a:r>
            <a:r>
              <a:rPr lang="en-US" sz="1800" b="1" dirty="0">
                <a:solidFill>
                  <a:srgbClr val="FF0000"/>
                </a:solidFill>
                <a:latin typeface="Arial" panose="020B0604020202020204" pitchFamily="34" charset="0"/>
                <a:cs typeface="Arial" panose="020B0604020202020204" pitchFamily="34" charset="0"/>
                <a:sym typeface="Wingdings" pitchFamily="2" charset="2"/>
              </a:rPr>
              <a:t> </a:t>
            </a:r>
            <a:r>
              <a:rPr lang="en-US" sz="1800" b="1" dirty="0">
                <a:latin typeface="Arial" panose="020B0604020202020204" pitchFamily="34" charset="0"/>
                <a:cs typeface="Arial" panose="020B0604020202020204" pitchFamily="34" charset="0"/>
                <a:sym typeface="Wingdings" pitchFamily="2" charset="2"/>
              </a:rPr>
              <a:t>is the best initial test when suspecting diffuse </a:t>
            </a:r>
            <a:r>
              <a:rPr lang="en-US" sz="1800" b="1" dirty="0" err="1">
                <a:latin typeface="Arial" panose="020B0604020202020204" pitchFamily="34" charset="0"/>
                <a:cs typeface="Arial" panose="020B0604020202020204" pitchFamily="34" charset="0"/>
                <a:sym typeface="Wingdings" pitchFamily="2" charset="2"/>
              </a:rPr>
              <a:t>oesophageal</a:t>
            </a:r>
            <a:r>
              <a:rPr lang="en-US" sz="1800" b="1" dirty="0">
                <a:latin typeface="Arial" panose="020B0604020202020204" pitchFamily="34" charset="0"/>
                <a:cs typeface="Arial" panose="020B0604020202020204" pitchFamily="34" charset="0"/>
                <a:sym typeface="Wingdings" pitchFamily="2" charset="2"/>
              </a:rPr>
              <a:t> spasm</a:t>
            </a:r>
          </a:p>
          <a:p>
            <a:pPr>
              <a:lnSpc>
                <a:spcPct val="90000"/>
              </a:lnSpc>
            </a:pPr>
            <a:endParaRPr lang="en-US" sz="1800" b="1" dirty="0">
              <a:latin typeface="Arial" panose="020B0604020202020204" pitchFamily="34" charset="0"/>
              <a:cs typeface="Arial" panose="020B0604020202020204" pitchFamily="34" charset="0"/>
              <a:sym typeface="Wingdings" pitchFamily="2" charset="2"/>
            </a:endParaRPr>
          </a:p>
          <a:p>
            <a:pPr>
              <a:lnSpc>
                <a:spcPct val="90000"/>
              </a:lnSpc>
            </a:pPr>
            <a:r>
              <a:rPr lang="en-US" sz="1800" b="1" dirty="0">
                <a:latin typeface="Arial" panose="020B0604020202020204" pitchFamily="34" charset="0"/>
                <a:cs typeface="Arial" panose="020B0604020202020204" pitchFamily="34" charset="0"/>
              </a:rPr>
              <a:t>Barium swallow: </a:t>
            </a:r>
            <a:r>
              <a:rPr lang="en-US" sz="1800" b="1" dirty="0">
                <a:solidFill>
                  <a:srgbClr val="FF0000"/>
                </a:solidFill>
                <a:latin typeface="Arial" panose="020B0604020202020204" pitchFamily="34" charset="0"/>
                <a:cs typeface="Arial" panose="020B0604020202020204" pitchFamily="34" charset="0"/>
                <a:sym typeface="Wingdings" pitchFamily="2" charset="2"/>
              </a:rPr>
              <a:t>Corkscrew esophagus </a:t>
            </a:r>
          </a:p>
          <a:p>
            <a:pPr>
              <a:lnSpc>
                <a:spcPct val="90000"/>
              </a:lnSpc>
            </a:pPr>
            <a:r>
              <a:rPr lang="en-US" sz="1800" b="1" dirty="0">
                <a:solidFill>
                  <a:srgbClr val="FF0000"/>
                </a:solidFill>
                <a:latin typeface="Arial" panose="020B0604020202020204" pitchFamily="34" charset="0"/>
                <a:cs typeface="Arial" panose="020B0604020202020204" pitchFamily="34" charset="0"/>
                <a:sym typeface="Wingdings" pitchFamily="2" charset="2"/>
              </a:rPr>
              <a:t>Initial treatment </a:t>
            </a:r>
            <a:r>
              <a:rPr lang="en-US" sz="1800" b="1" dirty="0">
                <a:latin typeface="Arial" panose="020B0604020202020204" pitchFamily="34" charset="0"/>
                <a:cs typeface="Arial" panose="020B0604020202020204" pitchFamily="34" charset="0"/>
                <a:sym typeface="Wingdings" pitchFamily="2" charset="2"/>
              </a:rPr>
              <a:t>is with calcium channel blockers </a:t>
            </a:r>
          </a:p>
          <a:p>
            <a:pPr>
              <a:lnSpc>
                <a:spcPct val="90000"/>
              </a:lnSpc>
            </a:pPr>
            <a:r>
              <a:rPr lang="en-US" sz="1800" b="1" dirty="0" err="1">
                <a:latin typeface="Arial" panose="020B0604020202020204" pitchFamily="34" charset="0"/>
                <a:cs typeface="Arial" panose="020B0604020202020204" pitchFamily="34" charset="0"/>
                <a:sym typeface="Wingdings" pitchFamily="2" charset="2"/>
              </a:rPr>
              <a:t>Myotomy</a:t>
            </a:r>
            <a:r>
              <a:rPr lang="en-US" sz="1800" b="1" dirty="0">
                <a:latin typeface="Arial" panose="020B0604020202020204" pitchFamily="34" charset="0"/>
                <a:cs typeface="Arial" panose="020B0604020202020204" pitchFamily="34" charset="0"/>
                <a:sym typeface="Wingdings" pitchFamily="2" charset="2"/>
              </a:rPr>
              <a:t> is performed in pts who do not </a:t>
            </a:r>
            <a:r>
              <a:rPr lang="en-US" sz="1800" b="1" dirty="0" err="1">
                <a:latin typeface="Arial" panose="020B0604020202020204" pitchFamily="34" charset="0"/>
                <a:cs typeface="Arial" panose="020B0604020202020204" pitchFamily="34" charset="0"/>
                <a:sym typeface="Wingdings" pitchFamily="2" charset="2"/>
              </a:rPr>
              <a:t>responed</a:t>
            </a:r>
            <a:r>
              <a:rPr lang="en-US" sz="1800" b="1" dirty="0">
                <a:latin typeface="Arial" panose="020B0604020202020204" pitchFamily="34" charset="0"/>
                <a:cs typeface="Arial" panose="020B0604020202020204" pitchFamily="34" charset="0"/>
                <a:sym typeface="Wingdings" pitchFamily="2" charset="2"/>
              </a:rPr>
              <a:t> to medical treatment</a:t>
            </a:r>
            <a:endParaRPr lang="en-US" sz="1800" b="1" dirty="0">
              <a:latin typeface="Arial" panose="020B0604020202020204" pitchFamily="34" charset="0"/>
              <a:cs typeface="Arial" panose="020B0604020202020204" pitchFamily="34" charset="0"/>
            </a:endParaRPr>
          </a:p>
          <a:p>
            <a:endParaRPr lang="en-US" sz="1800" dirty="0"/>
          </a:p>
        </p:txBody>
      </p:sp>
      <p:pic>
        <p:nvPicPr>
          <p:cNvPr id="4" name="صورة 3">
            <a:extLst>
              <a:ext uri="{FF2B5EF4-FFF2-40B4-BE49-F238E27FC236}">
                <a16:creationId xmlns:a16="http://schemas.microsoft.com/office/drawing/2014/main" id="{1A7A6D0E-D48A-7A41-849C-73731361E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3543300"/>
            <a:ext cx="2514600" cy="1600200"/>
          </a:xfrm>
          <a:prstGeom prst="rect">
            <a:avLst/>
          </a:prstGeom>
        </p:spPr>
      </p:pic>
      <p:pic>
        <p:nvPicPr>
          <p:cNvPr id="5" name="صورة 3">
            <a:extLst>
              <a:ext uri="{FF2B5EF4-FFF2-40B4-BE49-F238E27FC236}">
                <a16:creationId xmlns:a16="http://schemas.microsoft.com/office/drawing/2014/main" id="{1FBF6BFE-3A4C-9148-857E-00DF91BF8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14300"/>
            <a:ext cx="2743200" cy="2239347"/>
          </a:xfrm>
          <a:prstGeom prst="rect">
            <a:avLst/>
          </a:prstGeom>
        </p:spPr>
      </p:pic>
      <p:sp>
        <p:nvSpPr>
          <p:cNvPr id="6" name="مربع نص 5"/>
          <p:cNvSpPr txBox="1"/>
          <p:nvPr/>
        </p:nvSpPr>
        <p:spPr>
          <a:xfrm>
            <a:off x="5715000" y="2686050"/>
            <a:ext cx="2286000" cy="1338828"/>
          </a:xfrm>
          <a:prstGeom prst="rect">
            <a:avLst/>
          </a:prstGeom>
          <a:noFill/>
        </p:spPr>
        <p:txBody>
          <a:bodyPr wrap="square" rtlCol="0">
            <a:spAutoFit/>
          </a:bodyPr>
          <a:lstStyle/>
          <a:p>
            <a:pPr defTabSz="685800"/>
            <a:r>
              <a:rPr lang="en-US" sz="1350" dirty="0">
                <a:solidFill>
                  <a:prstClr val="black"/>
                </a:solidFill>
                <a:latin typeface="Gill Sans MT"/>
              </a:rPr>
              <a:t>Required findings show 20% or more uncoordinated contraction during 10 wet swallow accompanied by intermittent normal peristalsis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4450" y="285751"/>
            <a:ext cx="5829300" cy="742950"/>
          </a:xfrm>
        </p:spPr>
        <p:txBody>
          <a:bodyPr>
            <a:normAutofit fontScale="90000"/>
          </a:bodyPr>
          <a:lstStyle/>
          <a:p>
            <a:pPr algn="l"/>
            <a:r>
              <a:rPr lang="en-US" b="1" dirty="0"/>
              <a:t>Nutcracker Esophagus</a:t>
            </a:r>
            <a:br>
              <a:rPr lang="en-US" b="1" dirty="0"/>
            </a:br>
            <a:endParaRPr lang="en-US" dirty="0"/>
          </a:p>
        </p:txBody>
      </p:sp>
      <p:sp>
        <p:nvSpPr>
          <p:cNvPr id="4" name="عنوان فرعي 3"/>
          <p:cNvSpPr>
            <a:spLocks noGrp="1"/>
          </p:cNvSpPr>
          <p:nvPr>
            <p:ph type="subTitle" idx="1"/>
          </p:nvPr>
        </p:nvSpPr>
        <p:spPr>
          <a:xfrm>
            <a:off x="1371600" y="685800"/>
            <a:ext cx="5772150" cy="4171950"/>
          </a:xfrm>
        </p:spPr>
        <p:txBody>
          <a:bodyPr>
            <a:normAutofit fontScale="92500" lnSpcReduction="10000"/>
          </a:bodyPr>
          <a:lstStyle/>
          <a:p>
            <a:pPr algn="l"/>
            <a:r>
              <a:rPr lang="en-US" sz="1800" dirty="0"/>
              <a:t>It is the </a:t>
            </a:r>
            <a:r>
              <a:rPr lang="en-US" sz="1800" dirty="0">
                <a:solidFill>
                  <a:srgbClr val="FF0000"/>
                </a:solidFill>
              </a:rPr>
              <a:t>most common </a:t>
            </a:r>
            <a:r>
              <a:rPr lang="en-US" sz="1800" dirty="0"/>
              <a:t>of the </a:t>
            </a:r>
            <a:r>
              <a:rPr lang="en-US" sz="1800" dirty="0">
                <a:solidFill>
                  <a:srgbClr val="FF0000"/>
                </a:solidFill>
              </a:rPr>
              <a:t>primary</a:t>
            </a:r>
            <a:r>
              <a:rPr lang="en-US" sz="1800" dirty="0"/>
              <a:t> esophageal </a:t>
            </a:r>
            <a:r>
              <a:rPr lang="en-US" sz="1800" dirty="0">
                <a:solidFill>
                  <a:srgbClr val="FF0000"/>
                </a:solidFill>
              </a:rPr>
              <a:t>motility</a:t>
            </a:r>
            <a:r>
              <a:rPr lang="en-US" sz="1800" dirty="0"/>
              <a:t> disorders. Other terms used to describe this entity are </a:t>
            </a:r>
            <a:r>
              <a:rPr lang="en-US" sz="1800" dirty="0">
                <a:solidFill>
                  <a:srgbClr val="FF0000"/>
                </a:solidFill>
              </a:rPr>
              <a:t>hypertensive </a:t>
            </a:r>
            <a:r>
              <a:rPr lang="en-US" sz="1800" dirty="0" err="1">
                <a:solidFill>
                  <a:srgbClr val="FF0000"/>
                </a:solidFill>
              </a:rPr>
              <a:t>peristalsis</a:t>
            </a:r>
            <a:r>
              <a:rPr lang="en-US" sz="1800" dirty="0" err="1"/>
              <a:t>or</a:t>
            </a:r>
            <a:r>
              <a:rPr lang="en-US" sz="1800" dirty="0"/>
              <a:t> </a:t>
            </a:r>
            <a:r>
              <a:rPr lang="en-US" sz="1800" dirty="0">
                <a:solidFill>
                  <a:srgbClr val="FF0000"/>
                </a:solidFill>
              </a:rPr>
              <a:t>high-amplitude peristaltic contractions</a:t>
            </a:r>
            <a:r>
              <a:rPr lang="en-US" sz="1800" dirty="0"/>
              <a:t>.</a:t>
            </a:r>
          </a:p>
          <a:p>
            <a:r>
              <a:rPr lang="en-US" sz="1800" dirty="0"/>
              <a:t>By definition the so-called nutcracker esophagus is a </a:t>
            </a:r>
            <a:r>
              <a:rPr lang="en-US" sz="1800" dirty="0" err="1">
                <a:solidFill>
                  <a:srgbClr val="FF0000"/>
                </a:solidFill>
              </a:rPr>
              <a:t>manometric</a:t>
            </a:r>
            <a:r>
              <a:rPr lang="en-US" sz="1800" dirty="0"/>
              <a:t> abnormality in patients who are characterized by </a:t>
            </a:r>
            <a:r>
              <a:rPr lang="en-US" sz="1800" dirty="0">
                <a:solidFill>
                  <a:srgbClr val="FF0000"/>
                </a:solidFill>
              </a:rPr>
              <a:t>peristaltic</a:t>
            </a:r>
          </a:p>
          <a:p>
            <a:r>
              <a:rPr lang="en-US" sz="1800" dirty="0"/>
              <a:t>esophageal contractions with peak amplitudes greater than</a:t>
            </a:r>
          </a:p>
          <a:p>
            <a:r>
              <a:rPr lang="en-US" sz="1800" dirty="0">
                <a:solidFill>
                  <a:srgbClr val="FF0000"/>
                </a:solidFill>
              </a:rPr>
              <a:t>two</a:t>
            </a:r>
            <a:r>
              <a:rPr lang="en-US" sz="1800" dirty="0"/>
              <a:t> SDs above the normal values in individual laboratories.</a:t>
            </a:r>
          </a:p>
          <a:p>
            <a:r>
              <a:rPr lang="en-US" sz="1800" dirty="0"/>
              <a:t>Contraction amplitudes in these patients can easily be above</a:t>
            </a:r>
          </a:p>
          <a:p>
            <a:r>
              <a:rPr lang="en-US" sz="1800" dirty="0">
                <a:solidFill>
                  <a:srgbClr val="FF0000"/>
                </a:solidFill>
              </a:rPr>
              <a:t>400 mmHg</a:t>
            </a:r>
            <a:r>
              <a:rPr lang="en-US" sz="1800" dirty="0"/>
              <a:t>. At the lower end of peak pressure, it is </a:t>
            </a:r>
            <a:r>
              <a:rPr lang="en-US" sz="1800" dirty="0">
                <a:solidFill>
                  <a:srgbClr val="FF0000"/>
                </a:solidFill>
              </a:rPr>
              <a:t>unclear</a:t>
            </a:r>
          </a:p>
          <a:p>
            <a:r>
              <a:rPr lang="en-US" sz="1800" dirty="0"/>
              <a:t>whether nutcracker esophagus causes any symptoms.</a:t>
            </a:r>
          </a:p>
          <a:p>
            <a:r>
              <a:rPr lang="en-US" sz="1800" dirty="0">
                <a:solidFill>
                  <a:srgbClr val="FF0000"/>
                </a:solidFill>
              </a:rPr>
              <a:t>chest pain </a:t>
            </a:r>
            <a:r>
              <a:rPr lang="en-US" sz="1800" dirty="0"/>
              <a:t>symptoms in nutcracker esophagus patients may</a:t>
            </a:r>
          </a:p>
          <a:p>
            <a:r>
              <a:rPr lang="en-US" sz="1800" dirty="0"/>
              <a:t>be related to </a:t>
            </a:r>
            <a:r>
              <a:rPr lang="en-US" sz="1800" dirty="0">
                <a:solidFill>
                  <a:srgbClr val="FF0000"/>
                </a:solidFill>
              </a:rPr>
              <a:t>GERD</a:t>
            </a:r>
            <a:r>
              <a:rPr lang="en-US" sz="1800" dirty="0"/>
              <a:t> rather than </a:t>
            </a:r>
            <a:r>
              <a:rPr lang="en-US" sz="1800" dirty="0" err="1"/>
              <a:t>intraluminal</a:t>
            </a:r>
            <a:r>
              <a:rPr lang="en-US" sz="1800" dirty="0"/>
              <a:t> hypertension.</a:t>
            </a:r>
          </a:p>
          <a:p>
            <a:endParaRPr lang="en-US" sz="1800" dirty="0"/>
          </a:p>
          <a:p>
            <a:pPr algn="l"/>
            <a:endParaRPr lang="en-US" dirty="0"/>
          </a:p>
        </p:txBody>
      </p:sp>
      <p:pic>
        <p:nvPicPr>
          <p:cNvPr id="5" name="صورة 3">
            <a:extLst>
              <a:ext uri="{FF2B5EF4-FFF2-40B4-BE49-F238E27FC236}">
                <a16:creationId xmlns:a16="http://schemas.microsoft.com/office/drawing/2014/main" id="{B5D7D71A-4A56-1549-B07D-0A9077842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851" y="228601"/>
            <a:ext cx="1200150" cy="12572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a:solidFill>
                  <a:srgbClr val="FF0000"/>
                </a:solidFill>
              </a:rPr>
              <a:t>Treatment</a:t>
            </a:r>
            <a:r>
              <a:rPr lang="en-US" dirty="0"/>
              <a:t> in these patients should be aimed at the treatment of </a:t>
            </a:r>
            <a:r>
              <a:rPr lang="en-US" dirty="0">
                <a:solidFill>
                  <a:srgbClr val="FF0000"/>
                </a:solidFill>
              </a:rPr>
              <a:t>GERD</a:t>
            </a:r>
            <a:r>
              <a:rPr lang="en-US" dirty="0"/>
              <a:t>. </a:t>
            </a:r>
          </a:p>
          <a:p>
            <a:r>
              <a:rPr lang="en-US" dirty="0"/>
              <a:t>At the high end (peak pressures &gt;</a:t>
            </a:r>
            <a:r>
              <a:rPr lang="en-US" dirty="0">
                <a:solidFill>
                  <a:srgbClr val="FF0000"/>
                </a:solidFill>
              </a:rPr>
              <a:t>300 </a:t>
            </a:r>
            <a:r>
              <a:rPr lang="en-US" dirty="0"/>
              <a:t>mmHg) chest pain may be the result of the nutcracker physiology,</a:t>
            </a:r>
          </a:p>
          <a:p>
            <a:r>
              <a:rPr lang="en-US" dirty="0"/>
              <a:t>as treatment</a:t>
            </a:r>
          </a:p>
          <a:p>
            <a:pPr>
              <a:buNone/>
            </a:pPr>
            <a:r>
              <a:rPr lang="en-US" dirty="0"/>
              <a:t>directed at </a:t>
            </a:r>
            <a:r>
              <a:rPr lang="en-US" dirty="0">
                <a:solidFill>
                  <a:srgbClr val="FF0000"/>
                </a:solidFill>
              </a:rPr>
              <a:t>reducing</a:t>
            </a:r>
            <a:r>
              <a:rPr lang="en-US" dirty="0"/>
              <a:t> </a:t>
            </a:r>
            <a:r>
              <a:rPr lang="en-US" dirty="0" err="1"/>
              <a:t>intraluminal</a:t>
            </a:r>
            <a:r>
              <a:rPr lang="en-US" dirty="0"/>
              <a:t> pressure is more effective </a:t>
            </a:r>
            <a:r>
              <a:rPr lang="en-US" dirty="0" err="1"/>
              <a:t>thanwhen</a:t>
            </a:r>
            <a:r>
              <a:rPr lang="en-US" dirty="0"/>
              <a:t> used for those with lower peak pressures.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1143000" y="0"/>
            <a:ext cx="3143250" cy="594122"/>
          </a:xfrm>
        </p:spPr>
        <p:txBody>
          <a:bodyPr>
            <a:normAutofit/>
          </a:bodyPr>
          <a:lstStyle/>
          <a:p>
            <a:r>
              <a:rPr lang="en-US" dirty="0"/>
              <a:t>Pharyngeal pouch</a:t>
            </a:r>
          </a:p>
        </p:txBody>
      </p:sp>
      <p:sp>
        <p:nvSpPr>
          <p:cNvPr id="3" name="عنصر نائب للمحتوى 2"/>
          <p:cNvSpPr>
            <a:spLocks noGrp="1"/>
          </p:cNvSpPr>
          <p:nvPr>
            <p:ph type="body" sz="half" idx="4294967295"/>
          </p:nvPr>
        </p:nvSpPr>
        <p:spPr>
          <a:xfrm>
            <a:off x="1143000" y="857250"/>
            <a:ext cx="2857500" cy="3829050"/>
          </a:xfrm>
        </p:spPr>
        <p:txBody>
          <a:bodyPr>
            <a:normAutofit/>
          </a:bodyPr>
          <a:lstStyle/>
          <a:p>
            <a:r>
              <a:rPr lang="en-US" sz="1800" dirty="0"/>
              <a:t>It is a </a:t>
            </a:r>
            <a:r>
              <a:rPr lang="en-US" sz="1800" dirty="0">
                <a:solidFill>
                  <a:srgbClr val="FF0000"/>
                </a:solidFill>
              </a:rPr>
              <a:t>protrusion</a:t>
            </a:r>
            <a:r>
              <a:rPr lang="en-US" sz="1800" dirty="0"/>
              <a:t> of mucosa between the two parts of the</a:t>
            </a:r>
            <a:r>
              <a:rPr lang="en-US" sz="1800" dirty="0">
                <a:solidFill>
                  <a:srgbClr val="FF0000"/>
                </a:solidFill>
              </a:rPr>
              <a:t> inferior pharyngeal sphincter, </a:t>
            </a:r>
            <a:r>
              <a:rPr lang="en-US" sz="1800" dirty="0"/>
              <a:t>the </a:t>
            </a:r>
            <a:r>
              <a:rPr lang="en-US" sz="1800" dirty="0" err="1"/>
              <a:t>thyropharyngeus</a:t>
            </a:r>
            <a:r>
              <a:rPr lang="en-US" sz="1800" dirty="0"/>
              <a:t> and </a:t>
            </a:r>
            <a:r>
              <a:rPr lang="en-US" sz="1800" dirty="0" err="1">
                <a:solidFill>
                  <a:srgbClr val="FF0000"/>
                </a:solidFill>
              </a:rPr>
              <a:t>cricopharyngeus</a:t>
            </a:r>
            <a:r>
              <a:rPr lang="en-US" sz="1800" dirty="0"/>
              <a:t> (Killian’s dehiscence*)</a:t>
            </a:r>
          </a:p>
          <a:p>
            <a:r>
              <a:rPr lang="en-US" sz="1800" dirty="0">
                <a:solidFill>
                  <a:srgbClr val="FF0000"/>
                </a:solidFill>
              </a:rPr>
              <a:t>Regurgitation</a:t>
            </a:r>
            <a:r>
              <a:rPr lang="en-US" sz="1800" dirty="0"/>
              <a:t> of small amount of food on the lateral compression of the neck virtually diagnostic of </a:t>
            </a:r>
            <a:r>
              <a:rPr lang="en-US" sz="1800" dirty="0" err="1"/>
              <a:t>pharngeal</a:t>
            </a:r>
            <a:r>
              <a:rPr lang="en-US" sz="1800" dirty="0"/>
              <a:t> </a:t>
            </a:r>
            <a:r>
              <a:rPr lang="en-US" sz="1800" dirty="0" err="1"/>
              <a:t>diverticulum</a:t>
            </a:r>
            <a:r>
              <a:rPr lang="en-US" sz="1800" dirty="0"/>
              <a:t>.</a:t>
            </a:r>
          </a:p>
          <a:p>
            <a:endParaRPr lang="en-US" sz="1800" dirty="0"/>
          </a:p>
        </p:txBody>
      </p:sp>
      <p:pic>
        <p:nvPicPr>
          <p:cNvPr id="6" name="Picture 6">
            <a:extLst>
              <a:ext uri="{FF2B5EF4-FFF2-40B4-BE49-F238E27FC236}">
                <a16:creationId xmlns:a16="http://schemas.microsoft.com/office/drawing/2014/main" id="{6563C237-DC88-8849-ADB1-175275454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228601"/>
            <a:ext cx="2914991" cy="468629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143000" y="171450"/>
            <a:ext cx="3943350" cy="4800600"/>
          </a:xfrm>
        </p:spPr>
        <p:txBody>
          <a:bodyPr>
            <a:normAutofit lnSpcReduction="10000"/>
          </a:bodyPr>
          <a:lstStyle/>
          <a:p>
            <a:r>
              <a:rPr lang="en-US" sz="1800" dirty="0"/>
              <a:t>As the pouch </a:t>
            </a:r>
            <a:r>
              <a:rPr lang="en-US" sz="1800" dirty="0">
                <a:solidFill>
                  <a:srgbClr val="FF0000"/>
                </a:solidFill>
              </a:rPr>
              <a:t>enlarges</a:t>
            </a:r>
            <a:r>
              <a:rPr lang="en-US" sz="1800" dirty="0"/>
              <a:t>, it displaces the </a:t>
            </a:r>
            <a:r>
              <a:rPr lang="en-US" sz="1800" dirty="0" err="1"/>
              <a:t>oesophagus</a:t>
            </a:r>
            <a:r>
              <a:rPr lang="en-US" sz="1800" dirty="0"/>
              <a:t> laterally. This means that an </a:t>
            </a:r>
            <a:r>
              <a:rPr lang="en-US" sz="1800" dirty="0" err="1"/>
              <a:t>oesophageal</a:t>
            </a:r>
            <a:r>
              <a:rPr lang="en-US" sz="1800" dirty="0"/>
              <a:t> catheter or </a:t>
            </a:r>
            <a:r>
              <a:rPr lang="en-US" sz="1800" dirty="0" err="1"/>
              <a:t>oesophagoscope</a:t>
            </a:r>
            <a:r>
              <a:rPr lang="en-US" sz="1800" dirty="0"/>
              <a:t> will tend to enter the pouch itself rather than sliding down the lumen of the </a:t>
            </a:r>
            <a:r>
              <a:rPr lang="en-US" sz="1800" dirty="0" err="1"/>
              <a:t>oesophagus</a:t>
            </a:r>
            <a:r>
              <a:rPr lang="en-US" sz="1800" dirty="0"/>
              <a:t>. The pouch may thus be accidentally </a:t>
            </a:r>
            <a:r>
              <a:rPr lang="en-US" sz="1800" dirty="0">
                <a:solidFill>
                  <a:srgbClr val="FF0000"/>
                </a:solidFill>
              </a:rPr>
              <a:t>perforated</a:t>
            </a:r>
            <a:r>
              <a:rPr lang="en-US" sz="1800" dirty="0"/>
              <a:t>, with the resultant risk of </a:t>
            </a:r>
            <a:r>
              <a:rPr lang="en-US" sz="1800" dirty="0" err="1">
                <a:solidFill>
                  <a:srgbClr val="FF0000"/>
                </a:solidFill>
              </a:rPr>
              <a:t>mediastinitis</a:t>
            </a:r>
            <a:r>
              <a:rPr lang="en-US" sz="1800" dirty="0"/>
              <a:t>. Suspicion of a pharyngeal pouch is a good indication to proceed to </a:t>
            </a:r>
            <a:r>
              <a:rPr lang="en-US" sz="1800" dirty="0">
                <a:solidFill>
                  <a:srgbClr val="FF0000"/>
                </a:solidFill>
              </a:rPr>
              <a:t>barium swallow </a:t>
            </a:r>
            <a:r>
              <a:rPr lang="en-US" sz="1800" dirty="0"/>
              <a:t>rather than endoscopy as the first line  investigation.</a:t>
            </a:r>
          </a:p>
          <a:p>
            <a:r>
              <a:rPr lang="en-US" sz="1800" b="1" i="1" dirty="0">
                <a:solidFill>
                  <a:schemeClr val="accent6">
                    <a:lumMod val="75000"/>
                  </a:schemeClr>
                </a:solidFill>
              </a:rPr>
              <a:t>Treatment :</a:t>
            </a:r>
          </a:p>
          <a:p>
            <a:r>
              <a:rPr lang="en-US" sz="1800" dirty="0"/>
              <a:t>Surgical excision of the pouch with </a:t>
            </a:r>
            <a:r>
              <a:rPr lang="en-US" sz="1800" dirty="0">
                <a:solidFill>
                  <a:srgbClr val="FF0000"/>
                </a:solidFill>
              </a:rPr>
              <a:t>longitudinal</a:t>
            </a:r>
            <a:r>
              <a:rPr lang="en-US" sz="1800" dirty="0"/>
              <a:t> division of the </a:t>
            </a:r>
            <a:r>
              <a:rPr lang="en-US" sz="1800" dirty="0" err="1">
                <a:solidFill>
                  <a:srgbClr val="FF0000"/>
                </a:solidFill>
              </a:rPr>
              <a:t>cricopharyngeus</a:t>
            </a:r>
            <a:r>
              <a:rPr lang="en-US" sz="1800" dirty="0"/>
              <a:t> part of the inferior constrictor (</a:t>
            </a:r>
            <a:r>
              <a:rPr lang="en-US" sz="1800" dirty="0" err="1"/>
              <a:t>myotomy</a:t>
            </a:r>
            <a:r>
              <a:rPr lang="en-US" sz="1800" dirty="0"/>
              <a:t>). </a:t>
            </a:r>
          </a:p>
          <a:p>
            <a:endParaRPr lang="en-US" sz="1800" dirty="0"/>
          </a:p>
        </p:txBody>
      </p:sp>
      <p:pic>
        <p:nvPicPr>
          <p:cNvPr id="5" name="Picture 4">
            <a:extLst>
              <a:ext uri="{FF2B5EF4-FFF2-40B4-BE49-F238E27FC236}">
                <a16:creationId xmlns:a16="http://schemas.microsoft.com/office/drawing/2014/main" id="{B135C64F-4D0B-DC4C-B26A-A099EFD80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114301"/>
            <a:ext cx="2628901" cy="46862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2"/>
          <p:cNvSpPr>
            <a:spLocks noGrp="1"/>
          </p:cNvSpPr>
          <p:nvPr>
            <p:ph type="title"/>
          </p:nvPr>
        </p:nvSpPr>
        <p:spPr/>
        <p:txBody>
          <a:bodyPr>
            <a:normAutofit fontScale="90000"/>
          </a:bodyPr>
          <a:lstStyle/>
          <a:p>
            <a:br>
              <a:rPr lang="en-US" dirty="0">
                <a:effectLst/>
              </a:rPr>
            </a:br>
            <a:endParaRPr lang="en-US" dirty="0"/>
          </a:p>
        </p:txBody>
      </p:sp>
      <p:pic>
        <p:nvPicPr>
          <p:cNvPr id="1026" name="Picture 2" descr="C:\Users\shamsan\Desktop\waleed\surgery\dysphagia\78761044_440511226897197_738471403942890700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2218267"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218270" y="2565400"/>
            <a:ext cx="948265" cy="1041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hamsan\Desktop\waleed\surgery\dysphagia\79267283_412122069676052_451392135720075264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535" y="1"/>
            <a:ext cx="2285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5452535" y="2660650"/>
            <a:ext cx="1185335" cy="946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shamsan\Desktop\waleed\surgery\dysphagia\78352779_584602592323277_56452303243811225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869" y="1"/>
            <a:ext cx="2506133" cy="5098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4450" y="171450"/>
            <a:ext cx="5829300" cy="685800"/>
          </a:xfrm>
        </p:spPr>
        <p:txBody>
          <a:bodyPr>
            <a:normAutofit fontScale="90000"/>
          </a:bodyPr>
          <a:lstStyle/>
          <a:p>
            <a:pPr algn="l"/>
            <a:r>
              <a:rPr lang="en-US" b="1" dirty="0">
                <a:solidFill>
                  <a:schemeClr val="accent6"/>
                </a:solidFill>
              </a:rPr>
              <a:t>Benign esophageal stricture:</a:t>
            </a:r>
            <a:br>
              <a:rPr lang="en-US" b="1" dirty="0">
                <a:solidFill>
                  <a:schemeClr val="accent6"/>
                </a:solidFill>
              </a:rPr>
            </a:br>
            <a:endParaRPr lang="en-US" dirty="0"/>
          </a:p>
        </p:txBody>
      </p:sp>
      <p:sp>
        <p:nvSpPr>
          <p:cNvPr id="3" name="عنوان فرعي 2"/>
          <p:cNvSpPr>
            <a:spLocks noGrp="1"/>
          </p:cNvSpPr>
          <p:nvPr>
            <p:ph type="subTitle" idx="1"/>
          </p:nvPr>
        </p:nvSpPr>
        <p:spPr>
          <a:xfrm>
            <a:off x="1485900" y="571500"/>
            <a:ext cx="6229350" cy="4171950"/>
          </a:xfrm>
        </p:spPr>
        <p:txBody>
          <a:bodyPr>
            <a:normAutofit lnSpcReduction="10000"/>
          </a:bodyPr>
          <a:lstStyle/>
          <a:p>
            <a:pPr algn="l"/>
            <a:r>
              <a:rPr lang="en-US" sz="1800" dirty="0"/>
              <a:t>-Benign esophageal stricture describes a </a:t>
            </a:r>
            <a:r>
              <a:rPr lang="en-US" sz="1800" dirty="0">
                <a:solidFill>
                  <a:srgbClr val="FF0000"/>
                </a:solidFill>
              </a:rPr>
              <a:t>narrowing</a:t>
            </a:r>
            <a:r>
              <a:rPr lang="en-US" sz="1800" dirty="0"/>
              <a:t> or </a:t>
            </a:r>
            <a:r>
              <a:rPr lang="en-US" sz="1800" dirty="0">
                <a:solidFill>
                  <a:srgbClr val="FF0000"/>
                </a:solidFill>
              </a:rPr>
              <a:t>tightening</a:t>
            </a:r>
            <a:r>
              <a:rPr lang="en-US" sz="1800" dirty="0"/>
              <a:t> of the esophagus. Benign esophageal stricture typically occurs when </a:t>
            </a:r>
            <a:r>
              <a:rPr lang="en-US" sz="1800" dirty="0">
                <a:solidFill>
                  <a:schemeClr val="accent6"/>
                </a:solidFill>
              </a:rPr>
              <a:t>stomach acid and other irritants </a:t>
            </a:r>
            <a:r>
              <a:rPr lang="en-US" sz="1800" dirty="0"/>
              <a:t>damage the lining of the esophagus over time. This leads to inflammation (</a:t>
            </a:r>
            <a:r>
              <a:rPr lang="en-US" sz="1800" dirty="0" err="1">
                <a:solidFill>
                  <a:schemeClr val="accent6"/>
                </a:solidFill>
              </a:rPr>
              <a:t>esophagitis</a:t>
            </a:r>
            <a:r>
              <a:rPr lang="en-US" sz="1800" dirty="0"/>
              <a:t>) and </a:t>
            </a:r>
            <a:r>
              <a:rPr lang="en-US" sz="1800" dirty="0">
                <a:solidFill>
                  <a:schemeClr val="accent6"/>
                </a:solidFill>
              </a:rPr>
              <a:t>scar tissue</a:t>
            </a:r>
            <a:r>
              <a:rPr lang="en-US" sz="1800" dirty="0"/>
              <a:t>, which causes the esophagus to narrow.</a:t>
            </a:r>
          </a:p>
          <a:p>
            <a:pPr algn="l"/>
            <a:r>
              <a:rPr lang="en-US" sz="1800" dirty="0"/>
              <a:t>The </a:t>
            </a:r>
            <a:r>
              <a:rPr lang="en-US" sz="1800" dirty="0">
                <a:solidFill>
                  <a:srgbClr val="FF0000"/>
                </a:solidFill>
              </a:rPr>
              <a:t>most</a:t>
            </a:r>
            <a:r>
              <a:rPr lang="en-US" sz="1800" dirty="0"/>
              <a:t> common </a:t>
            </a:r>
            <a:r>
              <a:rPr lang="en-US" sz="1800" dirty="0">
                <a:solidFill>
                  <a:srgbClr val="FF0000"/>
                </a:solidFill>
              </a:rPr>
              <a:t>cause</a:t>
            </a:r>
            <a:r>
              <a:rPr lang="en-US" sz="1800" dirty="0"/>
              <a:t> of stricture 80%  is </a:t>
            </a:r>
            <a:r>
              <a:rPr lang="en-US" sz="1800" dirty="0" err="1">
                <a:solidFill>
                  <a:srgbClr val="FF0000"/>
                </a:solidFill>
              </a:rPr>
              <a:t>gastroesophageal</a:t>
            </a:r>
            <a:r>
              <a:rPr lang="en-US" sz="1800" dirty="0">
                <a:solidFill>
                  <a:srgbClr val="FF0000"/>
                </a:solidFill>
              </a:rPr>
              <a:t> reflux disease (GERD</a:t>
            </a:r>
            <a:r>
              <a:rPr lang="en-US" sz="1800" dirty="0"/>
              <a:t>), also known as acid reflux.</a:t>
            </a:r>
          </a:p>
          <a:p>
            <a:pPr algn="l"/>
            <a:r>
              <a:rPr lang="en-US" sz="1800" dirty="0"/>
              <a:t>Others: radiotherapy, corrosive ingestion, </a:t>
            </a:r>
            <a:r>
              <a:rPr lang="en-US" sz="1800" dirty="0" err="1"/>
              <a:t>esionophilic</a:t>
            </a:r>
            <a:r>
              <a:rPr lang="en-US" sz="1800" dirty="0"/>
              <a:t> </a:t>
            </a:r>
            <a:r>
              <a:rPr lang="en-US" sz="1800" dirty="0" err="1"/>
              <a:t>esophagitis</a:t>
            </a:r>
            <a:r>
              <a:rPr lang="en-US" sz="1800" dirty="0"/>
              <a:t>, </a:t>
            </a:r>
          </a:p>
          <a:p>
            <a:pPr algn="l"/>
            <a:endParaRPr lang="en-US" sz="1800" dirty="0"/>
          </a:p>
          <a:p>
            <a:r>
              <a:rPr lang="en-US" sz="1800" dirty="0"/>
              <a:t>-This follows accidental or suicidal ingestion of strong</a:t>
            </a:r>
          </a:p>
          <a:p>
            <a:r>
              <a:rPr lang="en-US" sz="1800" dirty="0"/>
              <a:t>acids or alkalis (particularly caustic soda and ammonia).</a:t>
            </a:r>
          </a:p>
          <a:p>
            <a:pPr algn="l"/>
            <a:r>
              <a:rPr lang="en-US" sz="1800" dirty="0"/>
              <a:t>It often occurs </a:t>
            </a:r>
            <a:r>
              <a:rPr lang="en-US" sz="1800" dirty="0">
                <a:solidFill>
                  <a:srgbClr val="FF0000"/>
                </a:solidFill>
              </a:rPr>
              <a:t>in children</a:t>
            </a:r>
          </a:p>
          <a:p>
            <a:pPr algn="l"/>
            <a:r>
              <a:rPr lang="en-US" sz="1800" dirty="0"/>
              <a:t>.</a:t>
            </a:r>
          </a:p>
          <a:p>
            <a:pPr algn="l"/>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285751"/>
            <a:ext cx="6142435" cy="4040981"/>
          </a:xfrm>
        </p:spPr>
        <p:txBody>
          <a:bodyPr>
            <a:normAutofit fontScale="90000"/>
          </a:bodyPr>
          <a:lstStyle/>
          <a:p>
            <a:r>
              <a:rPr lang="en-US" sz="2700" u="sng" dirty="0">
                <a:solidFill>
                  <a:srgbClr val="FF0000"/>
                </a:solidFill>
              </a:rPr>
              <a:t>Symptoms of benign esophageal stricture</a:t>
            </a:r>
            <a:br>
              <a:rPr lang="en-US" sz="1800" u="sng" dirty="0">
                <a:solidFill>
                  <a:srgbClr val="FF0000"/>
                </a:solidFill>
              </a:rPr>
            </a:br>
            <a:r>
              <a:rPr lang="en-US" sz="1800" u="sng" dirty="0"/>
              <a:t>-</a:t>
            </a:r>
            <a:r>
              <a:rPr lang="en-US" sz="1800" dirty="0"/>
              <a:t>difficult or </a:t>
            </a:r>
            <a:r>
              <a:rPr lang="en-US" sz="1800" dirty="0">
                <a:solidFill>
                  <a:srgbClr val="FF0000"/>
                </a:solidFill>
              </a:rPr>
              <a:t>painful swallowing</a:t>
            </a:r>
            <a:br>
              <a:rPr lang="en-US" sz="1800" dirty="0"/>
            </a:br>
            <a:r>
              <a:rPr lang="en-US" sz="1800" dirty="0"/>
              <a:t>-unintended weight loss</a:t>
            </a:r>
            <a:br>
              <a:rPr lang="en-US" sz="1800" dirty="0"/>
            </a:br>
            <a:r>
              <a:rPr lang="en-US" sz="1800" dirty="0"/>
              <a:t>-regurgitation of food or liquids</a:t>
            </a:r>
            <a:br>
              <a:rPr lang="en-US" sz="1800" dirty="0"/>
            </a:br>
            <a:r>
              <a:rPr lang="en-US" sz="1800" dirty="0"/>
              <a:t>-sensation of something stuck in the chest after you eat</a:t>
            </a:r>
            <a:br>
              <a:rPr lang="en-US" sz="1800" dirty="0"/>
            </a:br>
            <a:r>
              <a:rPr lang="en-US" sz="1800" dirty="0"/>
              <a:t>-frequent burping or hiccups</a:t>
            </a:r>
            <a:br>
              <a:rPr lang="en-US" sz="1800" dirty="0"/>
            </a:br>
            <a:r>
              <a:rPr lang="en-US" sz="1800" dirty="0"/>
              <a:t>-heartburn</a:t>
            </a:r>
            <a:br>
              <a:rPr lang="ar-JO" sz="1800" dirty="0"/>
            </a:br>
            <a:endParaRPr 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143000" y="171451"/>
            <a:ext cx="5829300" cy="685800"/>
          </a:xfrm>
        </p:spPr>
        <p:txBody>
          <a:bodyPr>
            <a:normAutofit/>
          </a:bodyPr>
          <a:lstStyle/>
          <a:p>
            <a:r>
              <a:rPr lang="en-US" sz="2700" dirty="0"/>
              <a:t>Investigation</a:t>
            </a:r>
          </a:p>
        </p:txBody>
      </p:sp>
      <p:pic>
        <p:nvPicPr>
          <p:cNvPr id="4" name="عنصر نائب للمحتوى 3">
            <a:extLst>
              <a:ext uri="{FF2B5EF4-FFF2-40B4-BE49-F238E27FC236}">
                <a16:creationId xmlns:a16="http://schemas.microsoft.com/office/drawing/2014/main" id="{4CD1C9A5-A508-8C41-9F26-82F74F4A2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51" y="1143000"/>
            <a:ext cx="2286000" cy="3860289"/>
          </a:xfrm>
          <a:prstGeom prst="rect">
            <a:avLst/>
          </a:prstGeom>
        </p:spPr>
      </p:pic>
      <p:pic>
        <p:nvPicPr>
          <p:cNvPr id="5" name="عنصر نائب للمحتوى 3">
            <a:extLst>
              <a:ext uri="{FF2B5EF4-FFF2-40B4-BE49-F238E27FC236}">
                <a16:creationId xmlns:a16="http://schemas.microsoft.com/office/drawing/2014/main" id="{9B8F0E2E-2761-DF49-8170-6686705F5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1147931"/>
            <a:ext cx="4114800" cy="3614569"/>
          </a:xfrm>
          <a:prstGeom prst="rect">
            <a:avLst/>
          </a:prstGeom>
        </p:spPr>
      </p:pic>
      <p:sp>
        <p:nvSpPr>
          <p:cNvPr id="6" name="مربع نص 5"/>
          <p:cNvSpPr txBox="1"/>
          <p:nvPr/>
        </p:nvSpPr>
        <p:spPr>
          <a:xfrm>
            <a:off x="1828800" y="742950"/>
            <a:ext cx="1485900" cy="300082"/>
          </a:xfrm>
          <a:prstGeom prst="rect">
            <a:avLst/>
          </a:prstGeom>
          <a:noFill/>
        </p:spPr>
        <p:txBody>
          <a:bodyPr wrap="square" rtlCol="0">
            <a:spAutoFit/>
          </a:bodyPr>
          <a:lstStyle/>
          <a:p>
            <a:pPr defTabSz="685800"/>
            <a:r>
              <a:rPr lang="en-US" sz="1350" dirty="0">
                <a:solidFill>
                  <a:prstClr val="black"/>
                </a:solidFill>
                <a:latin typeface="Gill Sans MT"/>
              </a:rPr>
              <a:t>1. barium swallow </a:t>
            </a:r>
          </a:p>
        </p:txBody>
      </p:sp>
      <p:sp>
        <p:nvSpPr>
          <p:cNvPr id="7" name="مربع نص 6"/>
          <p:cNvSpPr txBox="1"/>
          <p:nvPr/>
        </p:nvSpPr>
        <p:spPr>
          <a:xfrm>
            <a:off x="4286250" y="742950"/>
            <a:ext cx="1485900" cy="300082"/>
          </a:xfrm>
          <a:prstGeom prst="rect">
            <a:avLst/>
          </a:prstGeom>
          <a:noFill/>
        </p:spPr>
        <p:txBody>
          <a:bodyPr wrap="square" rtlCol="0">
            <a:spAutoFit/>
          </a:bodyPr>
          <a:lstStyle/>
          <a:p>
            <a:pPr defTabSz="685800"/>
            <a:r>
              <a:rPr lang="en-US" sz="1350" dirty="0">
                <a:solidFill>
                  <a:prstClr val="black"/>
                </a:solidFill>
                <a:latin typeface="Gill Sans MT"/>
              </a:rPr>
              <a:t>2. endoscopy </a:t>
            </a:r>
          </a:p>
        </p:txBody>
      </p:sp>
      <p:sp>
        <p:nvSpPr>
          <p:cNvPr id="8" name="مربع نص 7"/>
          <p:cNvSpPr txBox="1"/>
          <p:nvPr/>
        </p:nvSpPr>
        <p:spPr>
          <a:xfrm>
            <a:off x="6115050" y="685800"/>
            <a:ext cx="1657350" cy="507831"/>
          </a:xfrm>
          <a:prstGeom prst="rect">
            <a:avLst/>
          </a:prstGeom>
          <a:noFill/>
        </p:spPr>
        <p:txBody>
          <a:bodyPr wrap="square" rtlCol="0">
            <a:spAutoFit/>
          </a:bodyPr>
          <a:lstStyle/>
          <a:p>
            <a:pPr defTabSz="685800"/>
            <a:r>
              <a:rPr lang="en-US" sz="1350" dirty="0">
                <a:solidFill>
                  <a:prstClr val="black"/>
                </a:solidFill>
                <a:latin typeface="Gill Sans MT"/>
              </a:rPr>
              <a:t>3. Esophageal pH monitoring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71600" y="971550"/>
            <a:ext cx="6343650" cy="3829050"/>
          </a:xfrm>
        </p:spPr>
        <p:txBody>
          <a:bodyPr>
            <a:normAutofit/>
          </a:bodyPr>
          <a:lstStyle/>
          <a:p>
            <a:r>
              <a:rPr lang="en-US" sz="1800" b="1" dirty="0"/>
              <a:t>Esophageal dilatation</a:t>
            </a:r>
          </a:p>
          <a:p>
            <a:endParaRPr lang="en-US" sz="1800" b="1" dirty="0"/>
          </a:p>
          <a:p>
            <a:endParaRPr lang="en-US" sz="1800" b="1" dirty="0"/>
          </a:p>
          <a:p>
            <a:endParaRPr lang="en-US" sz="1800" b="1" dirty="0"/>
          </a:p>
          <a:p>
            <a:endParaRPr lang="en-US" sz="1800" b="1" dirty="0"/>
          </a:p>
          <a:p>
            <a:endParaRPr lang="en-US" sz="1800" b="1" dirty="0"/>
          </a:p>
          <a:p>
            <a:endParaRPr lang="en-US" sz="1800" b="1" dirty="0"/>
          </a:p>
          <a:p>
            <a:r>
              <a:rPr lang="en-US" sz="1800" b="1" dirty="0"/>
              <a:t>Esophageal stent  </a:t>
            </a:r>
          </a:p>
          <a:p>
            <a:endParaRPr lang="en-US" sz="1800" b="1" dirty="0"/>
          </a:p>
          <a:p>
            <a:pPr algn="l"/>
            <a:endParaRPr lang="en-US" dirty="0"/>
          </a:p>
        </p:txBody>
      </p:sp>
      <p:sp>
        <p:nvSpPr>
          <p:cNvPr id="4" name="عنوان 3"/>
          <p:cNvSpPr>
            <a:spLocks noGrp="1"/>
          </p:cNvSpPr>
          <p:nvPr>
            <p:ph type="ctrTitle"/>
          </p:nvPr>
        </p:nvSpPr>
        <p:spPr>
          <a:xfrm>
            <a:off x="1485900" y="269923"/>
            <a:ext cx="6286500" cy="644477"/>
          </a:xfrm>
        </p:spPr>
        <p:txBody>
          <a:bodyPr>
            <a:normAutofit/>
          </a:bodyPr>
          <a:lstStyle/>
          <a:p>
            <a:r>
              <a:rPr lang="en-US" sz="2400" dirty="0"/>
              <a:t>Treatment of </a:t>
            </a:r>
            <a:r>
              <a:rPr lang="en-US" sz="2400" dirty="0" err="1"/>
              <a:t>oesophageal</a:t>
            </a:r>
            <a:r>
              <a:rPr lang="en-US" sz="2400" dirty="0"/>
              <a:t> stricture</a:t>
            </a:r>
          </a:p>
        </p:txBody>
      </p:sp>
      <p:pic>
        <p:nvPicPr>
          <p:cNvPr id="5" name="صورة 3">
            <a:extLst>
              <a:ext uri="{FF2B5EF4-FFF2-40B4-BE49-F238E27FC236}">
                <a16:creationId xmlns:a16="http://schemas.microsoft.com/office/drawing/2014/main" id="{721CDD24-6C62-4541-A191-84ACFFBEA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371600"/>
            <a:ext cx="5086350" cy="1885950"/>
          </a:xfrm>
          <a:prstGeom prst="rect">
            <a:avLst/>
          </a:prstGeom>
        </p:spPr>
      </p:pic>
      <p:pic>
        <p:nvPicPr>
          <p:cNvPr id="6" name="عنصر نائب للمحتوى 4">
            <a:extLst>
              <a:ext uri="{FF2B5EF4-FFF2-40B4-BE49-F238E27FC236}">
                <a16:creationId xmlns:a16="http://schemas.microsoft.com/office/drawing/2014/main" id="{A5BE617C-6AD9-594A-8F59-9A9A6EF43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3543301"/>
            <a:ext cx="600075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7300" y="1"/>
            <a:ext cx="5829300" cy="857250"/>
          </a:xfrm>
        </p:spPr>
        <p:txBody>
          <a:bodyPr/>
          <a:lstStyle/>
          <a:p>
            <a:pPr algn="l"/>
            <a:r>
              <a:rPr lang="en-US" b="1" dirty="0"/>
              <a:t>SCHATZKI’S RING</a:t>
            </a:r>
            <a:endParaRPr lang="en-US" dirty="0"/>
          </a:p>
        </p:txBody>
      </p:sp>
      <p:sp>
        <p:nvSpPr>
          <p:cNvPr id="3" name="عنوان فرعي 2"/>
          <p:cNvSpPr>
            <a:spLocks noGrp="1"/>
          </p:cNvSpPr>
          <p:nvPr>
            <p:ph type="subTitle" idx="1"/>
          </p:nvPr>
        </p:nvSpPr>
        <p:spPr>
          <a:xfrm>
            <a:off x="1314450" y="857250"/>
            <a:ext cx="3771900" cy="4057650"/>
          </a:xfrm>
        </p:spPr>
        <p:txBody>
          <a:bodyPr>
            <a:normAutofit fontScale="92500" lnSpcReduction="10000"/>
          </a:bodyPr>
          <a:lstStyle/>
          <a:p>
            <a:r>
              <a:rPr lang="en-US" sz="1800" dirty="0"/>
              <a:t>-</a:t>
            </a:r>
            <a:r>
              <a:rPr lang="en-US" sz="1800" dirty="0" err="1"/>
              <a:t>Schatzki’s</a:t>
            </a:r>
            <a:r>
              <a:rPr lang="en-US" sz="1800" dirty="0"/>
              <a:t> ring is a thin </a:t>
            </a:r>
            <a:r>
              <a:rPr lang="en-US" sz="1800" dirty="0" err="1">
                <a:solidFill>
                  <a:srgbClr val="FF0000"/>
                </a:solidFill>
              </a:rPr>
              <a:t>submucosal</a:t>
            </a:r>
            <a:r>
              <a:rPr lang="en-US" sz="1800" dirty="0">
                <a:solidFill>
                  <a:srgbClr val="FF0000"/>
                </a:solidFill>
              </a:rPr>
              <a:t> </a:t>
            </a:r>
            <a:r>
              <a:rPr lang="en-US" sz="1800" dirty="0"/>
              <a:t>circumferential ring in the</a:t>
            </a:r>
          </a:p>
          <a:p>
            <a:pPr algn="l"/>
            <a:r>
              <a:rPr lang="en-US" sz="1800" dirty="0"/>
              <a:t>lower esophagus at the </a:t>
            </a:r>
            <a:r>
              <a:rPr lang="en-US" sz="1800" dirty="0" err="1">
                <a:solidFill>
                  <a:srgbClr val="FF0000"/>
                </a:solidFill>
              </a:rPr>
              <a:t>squamocolumnar</a:t>
            </a:r>
            <a:r>
              <a:rPr lang="en-US" sz="1800" dirty="0">
                <a:solidFill>
                  <a:srgbClr val="FF0000"/>
                </a:solidFill>
              </a:rPr>
              <a:t> </a:t>
            </a:r>
            <a:r>
              <a:rPr lang="en-US" sz="1800" dirty="0"/>
              <a:t>junction, often associated with a </a:t>
            </a:r>
            <a:r>
              <a:rPr lang="en-US" sz="1800" dirty="0" err="1">
                <a:solidFill>
                  <a:srgbClr val="FF0000"/>
                </a:solidFill>
              </a:rPr>
              <a:t>hiatal</a:t>
            </a:r>
            <a:r>
              <a:rPr lang="en-US" sz="1800" dirty="0">
                <a:solidFill>
                  <a:srgbClr val="FF0000"/>
                </a:solidFill>
              </a:rPr>
              <a:t> hernia.</a:t>
            </a:r>
          </a:p>
          <a:p>
            <a:pPr algn="l"/>
            <a:r>
              <a:rPr lang="en-US" sz="1800" dirty="0"/>
              <a:t>-The core of the ring consists of variable amounts of fibrous tissue and cellular infiltrate. Most rings are </a:t>
            </a:r>
            <a:r>
              <a:rPr lang="en-US" sz="1800" dirty="0">
                <a:solidFill>
                  <a:srgbClr val="FF0000"/>
                </a:solidFill>
              </a:rPr>
              <a:t>incidental</a:t>
            </a:r>
            <a:r>
              <a:rPr lang="en-US" sz="1800" dirty="0"/>
              <a:t> findings. Some are associated with </a:t>
            </a:r>
            <a:r>
              <a:rPr lang="en-US" sz="1800" dirty="0" err="1">
                <a:solidFill>
                  <a:srgbClr val="FF0000"/>
                </a:solidFill>
              </a:rPr>
              <a:t>dysphagia</a:t>
            </a:r>
            <a:r>
              <a:rPr lang="en-US" sz="1800" dirty="0"/>
              <a:t> and respond to </a:t>
            </a:r>
            <a:r>
              <a:rPr lang="en-US" sz="1800" dirty="0">
                <a:solidFill>
                  <a:srgbClr val="FF0000"/>
                </a:solidFill>
              </a:rPr>
              <a:t>dilatation</a:t>
            </a:r>
            <a:r>
              <a:rPr lang="en-US" sz="1800" dirty="0"/>
              <a:t> in conjunction with medical </a:t>
            </a:r>
            <a:r>
              <a:rPr lang="en-US" sz="1800" dirty="0" err="1">
                <a:solidFill>
                  <a:srgbClr val="FF0000"/>
                </a:solidFill>
              </a:rPr>
              <a:t>antireflux</a:t>
            </a:r>
            <a:r>
              <a:rPr lang="en-US" sz="1800" dirty="0"/>
              <a:t> therapy.</a:t>
            </a:r>
          </a:p>
          <a:p>
            <a:r>
              <a:rPr lang="en-US" sz="1800" dirty="0"/>
              <a:t>-Symptoms associated with </a:t>
            </a:r>
            <a:r>
              <a:rPr lang="en-US" sz="1800" dirty="0" err="1"/>
              <a:t>Schatzki’s</a:t>
            </a:r>
            <a:r>
              <a:rPr lang="en-US" sz="1800" dirty="0"/>
              <a:t> ring are brief episodes</a:t>
            </a:r>
          </a:p>
          <a:p>
            <a:r>
              <a:rPr lang="en-US" sz="1800" dirty="0"/>
              <a:t>of </a:t>
            </a:r>
            <a:r>
              <a:rPr lang="en-US" sz="1800" dirty="0" err="1"/>
              <a:t>dysphagia</a:t>
            </a:r>
            <a:r>
              <a:rPr lang="en-US" sz="1800" dirty="0"/>
              <a:t> </a:t>
            </a:r>
            <a:r>
              <a:rPr lang="en-US" sz="1800" dirty="0">
                <a:solidFill>
                  <a:srgbClr val="FF0000"/>
                </a:solidFill>
              </a:rPr>
              <a:t>during hurried </a:t>
            </a:r>
            <a:r>
              <a:rPr lang="en-US" sz="1800" dirty="0"/>
              <a:t>ingestion of </a:t>
            </a:r>
            <a:r>
              <a:rPr lang="en-US" sz="1800" dirty="0">
                <a:solidFill>
                  <a:srgbClr val="FF0000"/>
                </a:solidFill>
              </a:rPr>
              <a:t>solid foods</a:t>
            </a:r>
            <a:r>
              <a:rPr lang="en-US" sz="1800" dirty="0"/>
              <a:t>.</a:t>
            </a:r>
          </a:p>
        </p:txBody>
      </p:sp>
      <p:pic>
        <p:nvPicPr>
          <p:cNvPr id="4" name="Picture 4">
            <a:extLst>
              <a:ext uri="{FF2B5EF4-FFF2-40B4-BE49-F238E27FC236}">
                <a16:creationId xmlns:a16="http://schemas.microsoft.com/office/drawing/2014/main" id="{1EE1BDB9-D4E1-5449-8C10-A6F70D3FA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857250"/>
            <a:ext cx="2686050" cy="4114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Foreign body</a:t>
            </a:r>
          </a:p>
        </p:txBody>
      </p:sp>
      <p:sp>
        <p:nvSpPr>
          <p:cNvPr id="3" name="عنصر نائب للمحتوى 2"/>
          <p:cNvSpPr>
            <a:spLocks noGrp="1"/>
          </p:cNvSpPr>
          <p:nvPr>
            <p:ph idx="1"/>
          </p:nvPr>
        </p:nvSpPr>
        <p:spPr/>
        <p:txBody>
          <a:bodyPr>
            <a:normAutofit lnSpcReduction="10000"/>
          </a:bodyPr>
          <a:lstStyle/>
          <a:p>
            <a:r>
              <a:rPr lang="en-US" sz="2100" dirty="0"/>
              <a:t>All manner of foreign bodies have become arrested in the esophagus</a:t>
            </a:r>
          </a:p>
          <a:p>
            <a:r>
              <a:rPr lang="en-US" sz="2100" dirty="0"/>
              <a:t>Its cause </a:t>
            </a:r>
            <a:r>
              <a:rPr lang="en-US" sz="2100" dirty="0">
                <a:solidFill>
                  <a:srgbClr val="FF0000"/>
                </a:solidFill>
              </a:rPr>
              <a:t>sudden</a:t>
            </a:r>
            <a:r>
              <a:rPr lang="en-US" sz="2100" dirty="0"/>
              <a:t> onset dysphasia</a:t>
            </a:r>
          </a:p>
          <a:p>
            <a:r>
              <a:rPr lang="en-US" sz="2100" b="1" dirty="0">
                <a:solidFill>
                  <a:srgbClr val="FF0000"/>
                </a:solidFill>
              </a:rPr>
              <a:t>Button batteries </a:t>
            </a:r>
            <a:r>
              <a:rPr lang="en-US" sz="2100" b="1" dirty="0"/>
              <a:t>may be a </a:t>
            </a:r>
            <a:r>
              <a:rPr lang="en-US" sz="2100" b="1" dirty="0">
                <a:solidFill>
                  <a:srgbClr val="FF0000"/>
                </a:solidFill>
              </a:rPr>
              <a:t>troublesom</a:t>
            </a:r>
            <a:r>
              <a:rPr lang="en-US" sz="2100" b="1" dirty="0"/>
              <a:t>e</a:t>
            </a:r>
          </a:p>
          <a:p>
            <a:pPr>
              <a:buNone/>
            </a:pPr>
            <a:r>
              <a:rPr lang="en-US" sz="2100" dirty="0"/>
              <a:t>problem in </a:t>
            </a:r>
            <a:r>
              <a:rPr lang="en-US" sz="2100" dirty="0">
                <a:solidFill>
                  <a:srgbClr val="FF0000"/>
                </a:solidFill>
              </a:rPr>
              <a:t>children</a:t>
            </a:r>
            <a:r>
              <a:rPr lang="en-US" sz="2100" dirty="0"/>
              <a:t>. </a:t>
            </a:r>
          </a:p>
          <a:p>
            <a:r>
              <a:rPr lang="en-US" sz="2100" dirty="0"/>
              <a:t>The </a:t>
            </a:r>
            <a:r>
              <a:rPr lang="en-US" sz="2100" dirty="0">
                <a:solidFill>
                  <a:srgbClr val="FF0000"/>
                </a:solidFill>
              </a:rPr>
              <a:t>most</a:t>
            </a:r>
            <a:r>
              <a:rPr lang="en-US" sz="2100" dirty="0"/>
              <a:t> common is </a:t>
            </a:r>
            <a:r>
              <a:rPr lang="en-US" sz="2100" dirty="0">
                <a:solidFill>
                  <a:srgbClr val="FF0000"/>
                </a:solidFill>
              </a:rPr>
              <a:t>a food bolus</a:t>
            </a:r>
            <a:r>
              <a:rPr lang="en-US" sz="2100" dirty="0"/>
              <a:t>, which usually signifies </a:t>
            </a:r>
            <a:r>
              <a:rPr lang="en-US" sz="2100" dirty="0">
                <a:solidFill>
                  <a:srgbClr val="FF0000"/>
                </a:solidFill>
              </a:rPr>
              <a:t>UNDELYING DIEASE</a:t>
            </a:r>
          </a:p>
          <a:p>
            <a:r>
              <a:rPr lang="en-US" sz="2100" dirty="0"/>
              <a:t>It is usually possible to remove foreign bodies </a:t>
            </a:r>
            <a:r>
              <a:rPr lang="en-US" sz="2100" dirty="0">
                <a:solidFill>
                  <a:srgbClr val="FF0000"/>
                </a:solidFill>
              </a:rPr>
              <a:t>by flexible endoscopy</a:t>
            </a:r>
            <a:endParaRPr lang="en-US" sz="2100" dirty="0"/>
          </a:p>
          <a:p>
            <a:r>
              <a:rPr lang="en-US" sz="2100" dirty="0"/>
              <a:t>●●</a:t>
            </a:r>
            <a:r>
              <a:rPr lang="en-US" sz="2100" dirty="0">
                <a:solidFill>
                  <a:srgbClr val="FF0000"/>
                </a:solidFill>
              </a:rPr>
              <a:t> Beware </a:t>
            </a:r>
            <a:r>
              <a:rPr lang="en-US" sz="2100" dirty="0"/>
              <a:t>of button batteries in the </a:t>
            </a:r>
            <a:r>
              <a:rPr lang="en-US" sz="2100" dirty="0" err="1"/>
              <a:t>oesophagus</a:t>
            </a:r>
            <a:endParaRPr lang="en-US" sz="21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عنوان فرعي 9"/>
          <p:cNvSpPr>
            <a:spLocks noGrp="1"/>
          </p:cNvSpPr>
          <p:nvPr>
            <p:ph type="subTitle" idx="1"/>
          </p:nvPr>
        </p:nvSpPr>
        <p:spPr>
          <a:xfrm>
            <a:off x="1543050" y="3200400"/>
            <a:ext cx="5429250" cy="1771650"/>
          </a:xfrm>
        </p:spPr>
        <p:txBody>
          <a:bodyPr>
            <a:normAutofit fontScale="85000" lnSpcReduction="20000"/>
          </a:bodyPr>
          <a:lstStyle/>
          <a:p>
            <a:pPr algn="l"/>
            <a:endParaRPr lang="en-US" sz="1800" dirty="0"/>
          </a:p>
          <a:p>
            <a:r>
              <a:rPr lang="en-US" sz="1800" dirty="0"/>
              <a:t>-</a:t>
            </a:r>
            <a:r>
              <a:rPr lang="en-US" sz="1800" dirty="0">
                <a:solidFill>
                  <a:srgbClr val="FF0000"/>
                </a:solidFill>
              </a:rPr>
              <a:t>Button batteries </a:t>
            </a:r>
            <a:r>
              <a:rPr lang="en-US" sz="1800" dirty="0"/>
              <a:t>can be a particular </a:t>
            </a:r>
            <a:r>
              <a:rPr lang="en-US" sz="1800" dirty="0">
                <a:solidFill>
                  <a:srgbClr val="FF0000"/>
                </a:solidFill>
              </a:rPr>
              <a:t>worry</a:t>
            </a:r>
          </a:p>
          <a:p>
            <a:r>
              <a:rPr lang="en-US" sz="1800" dirty="0"/>
              <a:t>because they are difficult to</a:t>
            </a:r>
            <a:r>
              <a:rPr lang="en-US" sz="1800" dirty="0">
                <a:solidFill>
                  <a:srgbClr val="FF0000"/>
                </a:solidFill>
              </a:rPr>
              <a:t> grasp</a:t>
            </a:r>
            <a:r>
              <a:rPr lang="en-US" sz="1800" dirty="0"/>
              <a:t>, and it is tempting to push</a:t>
            </a:r>
          </a:p>
          <a:p>
            <a:r>
              <a:rPr lang="en-US" sz="1800" dirty="0"/>
              <a:t>them on into the stomach. However, an </a:t>
            </a:r>
            <a:r>
              <a:rPr lang="en-US" sz="1800" dirty="0">
                <a:solidFill>
                  <a:srgbClr val="FF0000"/>
                </a:solidFill>
              </a:rPr>
              <a:t>exhausted battery</a:t>
            </a:r>
          </a:p>
          <a:p>
            <a:r>
              <a:rPr lang="en-US" sz="1800" dirty="0"/>
              <a:t>may rapidly corrode in the GI tract and is best extracted. A</a:t>
            </a:r>
          </a:p>
          <a:p>
            <a:r>
              <a:rPr lang="en-US" sz="1800" dirty="0" err="1">
                <a:solidFill>
                  <a:srgbClr val="FF0000"/>
                </a:solidFill>
              </a:rPr>
              <a:t>multiwire</a:t>
            </a:r>
            <a:r>
              <a:rPr lang="en-US" sz="1800" dirty="0">
                <a:solidFill>
                  <a:srgbClr val="FF0000"/>
                </a:solidFill>
              </a:rPr>
              <a:t> basket </a:t>
            </a:r>
            <a:r>
              <a:rPr lang="en-US" sz="1800" dirty="0"/>
              <a:t>of the type used for gallstone retrieval nearly</a:t>
            </a:r>
          </a:p>
          <a:p>
            <a:r>
              <a:rPr lang="en-US" sz="1800" dirty="0"/>
              <a:t>always works</a:t>
            </a:r>
          </a:p>
        </p:txBody>
      </p:sp>
      <p:pic>
        <p:nvPicPr>
          <p:cNvPr id="1026" name="Picture 2"/>
          <p:cNvPicPr>
            <a:picLocks noGrp="1" noChangeAspect="1" noChangeArrowheads="1"/>
          </p:cNvPicPr>
          <p:nvPr>
            <p:ph idx="4294967295"/>
          </p:nvPr>
        </p:nvPicPr>
        <p:blipFill>
          <a:blip r:embed="rId2"/>
          <a:srcRect/>
          <a:stretch>
            <a:fillRect/>
          </a:stretch>
        </p:blipFill>
        <p:spPr bwMode="auto">
          <a:xfrm>
            <a:off x="1143000" y="228600"/>
            <a:ext cx="5943600" cy="2286000"/>
          </a:xfrm>
          <a:prstGeom prst="rect">
            <a:avLst/>
          </a:prstGeom>
          <a:noFill/>
          <a:ln w="9525">
            <a:noFill/>
            <a:miter lim="800000"/>
            <a:headEnd/>
            <a:tailEnd/>
          </a:ln>
          <a:effectLst/>
        </p:spPr>
      </p:pic>
      <p:sp>
        <p:nvSpPr>
          <p:cNvPr id="4" name="مربع نص 3"/>
          <p:cNvSpPr txBox="1"/>
          <p:nvPr/>
        </p:nvSpPr>
        <p:spPr>
          <a:xfrm>
            <a:off x="2971800" y="2686050"/>
            <a:ext cx="3600450" cy="300082"/>
          </a:xfrm>
          <a:prstGeom prst="rect">
            <a:avLst/>
          </a:prstGeom>
          <a:noFill/>
        </p:spPr>
        <p:txBody>
          <a:bodyPr wrap="square" rtlCol="0">
            <a:spAutoFit/>
          </a:bodyPr>
          <a:lstStyle/>
          <a:p>
            <a:pPr defTabSz="685800"/>
            <a:r>
              <a:rPr lang="en-US" sz="1350" dirty="0">
                <a:solidFill>
                  <a:prstClr val="black"/>
                </a:solidFill>
                <a:latin typeface="Gill Sans MT"/>
              </a:rPr>
              <a:t>False teeth impacted in the </a:t>
            </a:r>
            <a:r>
              <a:rPr lang="en-US" sz="1350" dirty="0" err="1">
                <a:solidFill>
                  <a:prstClr val="black"/>
                </a:solidFill>
                <a:latin typeface="Gill Sans MT"/>
              </a:rPr>
              <a:t>oesophagus</a:t>
            </a:r>
            <a:endParaRPr lang="en-US" sz="1350" dirty="0">
              <a:solidFill>
                <a:prstClr val="black"/>
              </a:solidFill>
              <a:latin typeface="Gill Sans M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1085850"/>
            <a:ext cx="5829300" cy="1102519"/>
          </a:xfrm>
        </p:spPr>
        <p:txBody>
          <a:bodyPr>
            <a:noAutofit/>
          </a:bodyPr>
          <a:lstStyle/>
          <a:p>
            <a:pPr algn="l"/>
            <a:r>
              <a:rPr lang="en-US" sz="2100" dirty="0" err="1"/>
              <a:t>Refferences</a:t>
            </a:r>
            <a:r>
              <a:rPr lang="en-US" sz="2100" dirty="0"/>
              <a:t>:</a:t>
            </a:r>
            <a:br>
              <a:rPr lang="en-US" sz="2100" dirty="0"/>
            </a:br>
            <a:r>
              <a:rPr lang="en-US" sz="2100" dirty="0"/>
              <a:t>-Bailey &amp;love’s short practice of surgery /27th edition </a:t>
            </a:r>
            <a:br>
              <a:rPr lang="en-US" sz="2100" dirty="0"/>
            </a:br>
            <a:r>
              <a:rPr lang="en-US" sz="2100" dirty="0"/>
              <a:t>-Schwartz’s principle of surgery /10</a:t>
            </a:r>
            <a:r>
              <a:rPr lang="en-US" sz="2100" baseline="30000" dirty="0"/>
              <a:t>th</a:t>
            </a:r>
            <a:r>
              <a:rPr lang="en-US" sz="2100" dirty="0"/>
              <a:t> edition </a:t>
            </a:r>
            <a:br>
              <a:rPr lang="en-US" sz="2100" dirty="0"/>
            </a:br>
            <a:r>
              <a:rPr lang="en-US" sz="2100" dirty="0"/>
              <a:t>-Lecture note of surgery 13</a:t>
            </a:r>
            <a:r>
              <a:rPr lang="en-US" sz="2100" baseline="30000" dirty="0"/>
              <a:t>th</a:t>
            </a:r>
            <a:r>
              <a:rPr lang="en-US" sz="2100" dirty="0"/>
              <a:t> edition</a:t>
            </a:r>
            <a:br>
              <a:rPr lang="en-US" sz="2100" dirty="0"/>
            </a:br>
            <a:endParaRPr lang="en-US" sz="2100" dirty="0"/>
          </a:p>
        </p:txBody>
      </p:sp>
      <p:sp>
        <p:nvSpPr>
          <p:cNvPr id="3" name="عنوان فرعي 2"/>
          <p:cNvSpPr>
            <a:spLocks noGrp="1"/>
          </p:cNvSpPr>
          <p:nvPr>
            <p:ph type="subTitle" idx="1"/>
          </p:nvPr>
        </p:nvSpPr>
        <p:spPr>
          <a:xfrm>
            <a:off x="2171700" y="3143250"/>
            <a:ext cx="4800600" cy="1085850"/>
          </a:xfrm>
        </p:spPr>
        <p:txBody>
          <a:bodyPr/>
          <a:lstStyle/>
          <a:p>
            <a:pPr algn="l"/>
            <a:endParaRPr lang="en-US" dirty="0"/>
          </a:p>
        </p:txBody>
      </p:sp>
      <p:sp>
        <p:nvSpPr>
          <p:cNvPr id="4" name="مستطيل 3"/>
          <p:cNvSpPr/>
          <p:nvPr/>
        </p:nvSpPr>
        <p:spPr>
          <a:xfrm>
            <a:off x="1657351" y="2225502"/>
            <a:ext cx="5086350" cy="900246"/>
          </a:xfrm>
          <a:prstGeom prst="rect">
            <a:avLst/>
          </a:prstGeom>
          <a:noFill/>
        </p:spPr>
        <p:txBody>
          <a:bodyPr wrap="square" lIns="68580" tIns="34290" rIns="68580" bIns="34290">
            <a:spAutoFit/>
          </a:bodyPr>
          <a:lstStyle/>
          <a:p>
            <a:pPr algn="ctr" defTabSz="685800"/>
            <a:r>
              <a:rPr lang="en-US" sz="270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rPr>
              <a:t>Done by ;</a:t>
            </a:r>
            <a:r>
              <a:rPr lang="en-US" sz="2700" b="1" cap="all" dirty="0" err="1">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rPr>
              <a:t>Deema</a:t>
            </a:r>
            <a:r>
              <a:rPr lang="en-US" sz="270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rPr>
              <a:t> </a:t>
            </a:r>
            <a:r>
              <a:rPr lang="en-US" sz="2700" b="1" cap="all" dirty="0" err="1">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rPr>
              <a:t>abu</a:t>
            </a:r>
            <a:r>
              <a:rPr lang="en-US" sz="270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rPr>
              <a:t> </a:t>
            </a:r>
            <a:r>
              <a:rPr lang="en-US" sz="2700" b="1" cap="all" dirty="0" err="1">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rPr>
              <a:t>mahfouth</a:t>
            </a:r>
            <a:endParaRPr lang="ar-SA" sz="4050" b="1" cap="all"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latin typeface="Gill Sans MT"/>
            </a:endParaRPr>
          </a:p>
        </p:txBody>
      </p:sp>
      <p:sp>
        <p:nvSpPr>
          <p:cNvPr id="5" name="مستطيل 4"/>
          <p:cNvSpPr/>
          <p:nvPr/>
        </p:nvSpPr>
        <p:spPr>
          <a:xfrm>
            <a:off x="2025178" y="3429000"/>
            <a:ext cx="5438028" cy="1315745"/>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685800"/>
            <a:r>
              <a:rPr lang="en-US" sz="4050" b="1" dirty="0">
                <a:ln>
                  <a:prstDash val="solid"/>
                </a:ln>
                <a:gradFill rotWithShape="1">
                  <a:gsLst>
                    <a:gs pos="0">
                      <a:srgbClr val="84AA33">
                        <a:tint val="70000"/>
                        <a:satMod val="200000"/>
                      </a:srgbClr>
                    </a:gs>
                    <a:gs pos="40000">
                      <a:srgbClr val="84AA33">
                        <a:tint val="90000"/>
                        <a:satMod val="130000"/>
                      </a:srgbClr>
                    </a:gs>
                    <a:gs pos="50000">
                      <a:srgbClr val="84AA33">
                        <a:tint val="90000"/>
                        <a:satMod val="130000"/>
                      </a:srgbClr>
                    </a:gs>
                    <a:gs pos="68000">
                      <a:srgbClr val="84AA33">
                        <a:tint val="90000"/>
                        <a:satMod val="130000"/>
                      </a:srgbClr>
                    </a:gs>
                    <a:gs pos="100000">
                      <a:srgbClr val="84AA33">
                        <a:tint val="70000"/>
                        <a:satMod val="200000"/>
                      </a:srgbClr>
                    </a:gs>
                  </a:gsLst>
                  <a:lin ang="5400000"/>
                </a:gradFill>
                <a:effectLst>
                  <a:outerShdw blurRad="88000" dist="50800" dir="5040000" algn="tl">
                    <a:srgbClr val="84AA33">
                      <a:tint val="80000"/>
                      <a:satMod val="250000"/>
                      <a:alpha val="45000"/>
                    </a:srgbClr>
                  </a:outerShdw>
                </a:effectLst>
                <a:latin typeface="Gill Sans MT"/>
              </a:rPr>
              <a:t>SUPERVISED BY:</a:t>
            </a:r>
          </a:p>
          <a:p>
            <a:pPr algn="ctr" defTabSz="685800"/>
            <a:r>
              <a:rPr lang="en-US" sz="4050" b="1" dirty="0">
                <a:ln>
                  <a:prstDash val="solid"/>
                </a:ln>
                <a:gradFill rotWithShape="1">
                  <a:gsLst>
                    <a:gs pos="0">
                      <a:srgbClr val="84AA33">
                        <a:tint val="70000"/>
                        <a:satMod val="200000"/>
                      </a:srgbClr>
                    </a:gs>
                    <a:gs pos="40000">
                      <a:srgbClr val="84AA33">
                        <a:tint val="90000"/>
                        <a:satMod val="130000"/>
                      </a:srgbClr>
                    </a:gs>
                    <a:gs pos="50000">
                      <a:srgbClr val="84AA33">
                        <a:tint val="90000"/>
                        <a:satMod val="130000"/>
                      </a:srgbClr>
                    </a:gs>
                    <a:gs pos="68000">
                      <a:srgbClr val="84AA33">
                        <a:tint val="90000"/>
                        <a:satMod val="130000"/>
                      </a:srgbClr>
                    </a:gs>
                    <a:gs pos="100000">
                      <a:srgbClr val="84AA33">
                        <a:tint val="70000"/>
                        <a:satMod val="200000"/>
                      </a:srgbClr>
                    </a:gs>
                  </a:gsLst>
                  <a:lin ang="5400000"/>
                </a:gradFill>
                <a:effectLst>
                  <a:outerShdw blurRad="88000" dist="50800" dir="5040000" algn="tl">
                    <a:srgbClr val="84AA33">
                      <a:tint val="80000"/>
                      <a:satMod val="250000"/>
                      <a:alpha val="45000"/>
                    </a:srgbClr>
                  </a:outerShdw>
                </a:effectLst>
                <a:latin typeface="Gill Sans MT"/>
              </a:rPr>
              <a:t>DR Mohammad </a:t>
            </a:r>
            <a:r>
              <a:rPr lang="en-US" sz="4050" b="1" dirty="0" err="1">
                <a:ln>
                  <a:prstDash val="solid"/>
                </a:ln>
                <a:gradFill rotWithShape="1">
                  <a:gsLst>
                    <a:gs pos="0">
                      <a:srgbClr val="84AA33">
                        <a:tint val="70000"/>
                        <a:satMod val="200000"/>
                      </a:srgbClr>
                    </a:gs>
                    <a:gs pos="40000">
                      <a:srgbClr val="84AA33">
                        <a:tint val="90000"/>
                        <a:satMod val="130000"/>
                      </a:srgbClr>
                    </a:gs>
                    <a:gs pos="50000">
                      <a:srgbClr val="84AA33">
                        <a:tint val="90000"/>
                        <a:satMod val="130000"/>
                      </a:srgbClr>
                    </a:gs>
                    <a:gs pos="68000">
                      <a:srgbClr val="84AA33">
                        <a:tint val="90000"/>
                        <a:satMod val="130000"/>
                      </a:srgbClr>
                    </a:gs>
                    <a:gs pos="100000">
                      <a:srgbClr val="84AA33">
                        <a:tint val="70000"/>
                        <a:satMod val="200000"/>
                      </a:srgbClr>
                    </a:gs>
                  </a:gsLst>
                  <a:lin ang="5400000"/>
                </a:gradFill>
                <a:effectLst>
                  <a:outerShdw blurRad="88000" dist="50800" dir="5040000" algn="tl">
                    <a:srgbClr val="84AA33">
                      <a:tint val="80000"/>
                      <a:satMod val="250000"/>
                      <a:alpha val="45000"/>
                    </a:srgbClr>
                  </a:outerShdw>
                </a:effectLst>
                <a:latin typeface="Gill Sans MT"/>
              </a:rPr>
              <a:t>Nofal</a:t>
            </a:r>
            <a:endParaRPr lang="ar-SA" sz="4050" b="1" dirty="0">
              <a:ln>
                <a:prstDash val="solid"/>
              </a:ln>
              <a:gradFill rotWithShape="1">
                <a:gsLst>
                  <a:gs pos="0">
                    <a:srgbClr val="84AA33">
                      <a:tint val="70000"/>
                      <a:satMod val="200000"/>
                    </a:srgbClr>
                  </a:gs>
                  <a:gs pos="40000">
                    <a:srgbClr val="84AA33">
                      <a:tint val="90000"/>
                      <a:satMod val="130000"/>
                    </a:srgbClr>
                  </a:gs>
                  <a:gs pos="50000">
                    <a:srgbClr val="84AA33">
                      <a:tint val="90000"/>
                      <a:satMod val="130000"/>
                    </a:srgbClr>
                  </a:gs>
                  <a:gs pos="68000">
                    <a:srgbClr val="84AA33">
                      <a:tint val="90000"/>
                      <a:satMod val="130000"/>
                    </a:srgbClr>
                  </a:gs>
                  <a:gs pos="100000">
                    <a:srgbClr val="84AA33">
                      <a:tint val="70000"/>
                      <a:satMod val="200000"/>
                    </a:srgbClr>
                  </a:gs>
                </a:gsLst>
                <a:lin ang="5400000"/>
              </a:gradFill>
              <a:effectLst>
                <a:outerShdw blurRad="88000" dist="50800" dir="5040000" algn="tl">
                  <a:srgbClr val="84AA33">
                    <a:tint val="80000"/>
                    <a:satMod val="250000"/>
                    <a:alpha val="45000"/>
                  </a:srgbClr>
                </a:outerShdw>
              </a:effectLst>
              <a:latin typeface="Gill Sans M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Esophageal cancer</a:t>
            </a:r>
            <a:endParaRPr lang="ar-SA" dirty="0"/>
          </a:p>
        </p:txBody>
      </p:sp>
      <p:sp>
        <p:nvSpPr>
          <p:cNvPr id="3" name="عنوان فرعي 2"/>
          <p:cNvSpPr>
            <a:spLocks noGrp="1"/>
          </p:cNvSpPr>
          <p:nvPr>
            <p:ph type="subTitle" idx="1"/>
          </p:nvPr>
        </p:nvSpPr>
        <p:spPr/>
        <p:txBody>
          <a:bodyPr/>
          <a:lstStyle/>
          <a:p>
            <a:r>
              <a:rPr lang="en-US" dirty="0"/>
              <a:t>Done by : </a:t>
            </a:r>
            <a:r>
              <a:rPr lang="en-US" dirty="0" err="1"/>
              <a:t>Raghda</a:t>
            </a:r>
            <a:r>
              <a:rPr lang="en-US" dirty="0"/>
              <a:t> Mohammad Al-</a:t>
            </a:r>
            <a:r>
              <a:rPr lang="en-US" dirty="0" err="1"/>
              <a:t>Rfou</a:t>
            </a:r>
            <a:endParaRPr lang="en-US" dirty="0"/>
          </a:p>
          <a:p>
            <a:r>
              <a:rPr lang="en-US" dirty="0" err="1"/>
              <a:t>Superviser</a:t>
            </a:r>
            <a:r>
              <a:rPr lang="en-US" dirty="0"/>
              <a:t> :Dr. </a:t>
            </a:r>
            <a:r>
              <a:rPr lang="en-US" dirty="0" err="1"/>
              <a:t>mohammad</a:t>
            </a:r>
            <a:r>
              <a:rPr lang="en-US" dirty="0"/>
              <a:t> </a:t>
            </a:r>
            <a:r>
              <a:rPr lang="en-US" dirty="0" err="1"/>
              <a:t>Nofal</a:t>
            </a:r>
            <a:r>
              <a:rPr lang="en-US" dirty="0"/>
              <a:t> </a:t>
            </a:r>
            <a:endParaRPr lang="ar-SA" dirty="0"/>
          </a:p>
        </p:txBody>
      </p:sp>
    </p:spTree>
    <p:extLst>
      <p:ext uri="{BB962C8B-B14F-4D97-AF65-F5344CB8AC3E}">
        <p14:creationId xmlns:p14="http://schemas.microsoft.com/office/powerpoint/2010/main" val="2727489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a:t>1-Epidemiology </a:t>
            </a:r>
          </a:p>
          <a:p>
            <a:pPr algn="l" rtl="0"/>
            <a:r>
              <a:rPr lang="en-US" dirty="0"/>
              <a:t>2-Risk factors</a:t>
            </a:r>
          </a:p>
          <a:p>
            <a:pPr algn="l" rtl="0"/>
            <a:r>
              <a:rPr lang="en-US" dirty="0"/>
              <a:t>3-Pathology </a:t>
            </a:r>
          </a:p>
          <a:p>
            <a:pPr algn="l" rtl="0"/>
            <a:r>
              <a:rPr lang="en-US" dirty="0"/>
              <a:t>4-Clinical manifestations</a:t>
            </a:r>
            <a:br>
              <a:rPr lang="en-US" dirty="0"/>
            </a:br>
            <a:r>
              <a:rPr lang="en-US" dirty="0"/>
              <a:t>5-Diagnosis </a:t>
            </a:r>
          </a:p>
          <a:p>
            <a:pPr algn="l" rtl="0"/>
            <a:r>
              <a:rPr lang="en-US" dirty="0"/>
              <a:t>6-Staging </a:t>
            </a:r>
          </a:p>
          <a:p>
            <a:pPr algn="l" rtl="0"/>
            <a:r>
              <a:rPr lang="en-US" dirty="0"/>
              <a:t>7-General Approach to Esophageal Cancer</a:t>
            </a:r>
          </a:p>
          <a:p>
            <a:pPr algn="l" rtl="0"/>
            <a:r>
              <a:rPr lang="en-US" dirty="0"/>
              <a:t>8-treatment </a:t>
            </a:r>
          </a:p>
          <a:p>
            <a:pPr algn="l" rtl="0"/>
            <a:endParaRPr lang="ar-SA" dirty="0"/>
          </a:p>
        </p:txBody>
      </p:sp>
    </p:spTree>
    <p:extLst>
      <p:ext uri="{BB962C8B-B14F-4D97-AF65-F5344CB8AC3E}">
        <p14:creationId xmlns:p14="http://schemas.microsoft.com/office/powerpoint/2010/main" val="301245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Rectangle 3"/>
          <p:cNvSpPr>
            <a:spLocks noGrp="1" noChangeArrowheads="1"/>
          </p:cNvSpPr>
          <p:nvPr>
            <p:ph idx="1"/>
          </p:nvPr>
        </p:nvSpPr>
        <p:spPr>
          <a:xfrm>
            <a:off x="278819" y="1436267"/>
            <a:ext cx="7577928" cy="2726055"/>
          </a:xfrm>
        </p:spPr>
        <p:txBody>
          <a:bodyPr>
            <a:normAutofit/>
          </a:bodyPr>
          <a:lstStyle/>
          <a:p>
            <a:r>
              <a:rPr lang="en-GB" sz="4000" b="1" dirty="0" err="1">
                <a:solidFill>
                  <a:schemeClr val="bg1"/>
                </a:solidFill>
                <a:latin typeface="Arial Black" panose="020B0A04020102020204" pitchFamily="34" charset="0"/>
              </a:rPr>
              <a:t>Defenition</a:t>
            </a:r>
            <a:endParaRPr lang="en-GB" sz="4000" b="1" dirty="0">
              <a:solidFill>
                <a:schemeClr val="bg1"/>
              </a:solidFill>
              <a:latin typeface="Arial Black" panose="020B0A04020102020204" pitchFamily="34" charset="0"/>
            </a:endParaRPr>
          </a:p>
          <a:p>
            <a:endParaRPr lang="en-GB" sz="4000" b="1" dirty="0">
              <a:solidFill>
                <a:schemeClr val="bg1"/>
              </a:solidFill>
              <a:latin typeface="Arial Black" panose="020B0A04020102020204" pitchFamily="34" charset="0"/>
            </a:endParaRPr>
          </a:p>
          <a:p>
            <a:r>
              <a:rPr lang="en-GB" sz="4000" b="1" dirty="0">
                <a:solidFill>
                  <a:schemeClr val="bg1"/>
                </a:solidFill>
                <a:latin typeface="Arial Black" panose="020B0A04020102020204" pitchFamily="34" charset="0"/>
              </a:rPr>
              <a:t>Types</a:t>
            </a:r>
            <a:endParaRPr lang="en-US" sz="4000" b="1" dirty="0">
              <a:solidFill>
                <a:schemeClr val="bg1"/>
              </a:solidFill>
              <a:latin typeface="Arial Black" panose="020B0A04020102020204" pitchFamily="34" charset="0"/>
            </a:endParaRPr>
          </a:p>
        </p:txBody>
      </p:sp>
      <p:sp>
        <p:nvSpPr>
          <p:cNvPr id="1048602" name="Text Box 4"/>
          <p:cNvSpPr txBox="1">
            <a:spLocks noChangeArrowheads="1"/>
          </p:cNvSpPr>
          <p:nvPr/>
        </p:nvSpPr>
        <p:spPr bwMode="auto">
          <a:xfrm>
            <a:off x="-319086" y="511449"/>
            <a:ext cx="6048375" cy="830997"/>
          </a:xfrm>
          <a:prstGeom prst="rect">
            <a:avLst/>
          </a:prstGeom>
          <a:noFill/>
          <a:ln>
            <a:noFill/>
          </a:ln>
          <a:effectLst/>
        </p:spPr>
        <p:txBody>
          <a:bodyPr>
            <a:spAutoFit/>
          </a:bodyPr>
          <a:lstStyle/>
          <a:p>
            <a:pPr algn="ctr" rtl="0">
              <a:spcBef>
                <a:spcPct val="50000"/>
              </a:spcBef>
            </a:pPr>
            <a:r>
              <a:rPr lang="en-US" sz="4800" b="1" dirty="0">
                <a:solidFill>
                  <a:srgbClr val="FFFF00"/>
                </a:solidFill>
                <a:latin typeface="Arial Black" panose="020B0A04020102020204" pitchFamily="34" charset="0"/>
              </a:rPr>
              <a:t>Dysphagia </a:t>
            </a:r>
          </a:p>
        </p:txBody>
      </p:sp>
      <p:pic>
        <p:nvPicPr>
          <p:cNvPr id="2097154" name="Picture 1"/>
          <p:cNvPicPr>
            <a:picLocks noChangeAspect="1"/>
          </p:cNvPicPr>
          <p:nvPr/>
        </p:nvPicPr>
        <p:blipFill>
          <a:blip r:embed="rId3"/>
          <a:stretch>
            <a:fillRect/>
          </a:stretch>
        </p:blipFill>
        <p:spPr>
          <a:xfrm>
            <a:off x="4465122" y="1968502"/>
            <a:ext cx="4678878" cy="280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602">
                                            <p:txEl>
                                              <p:pRg st="0" end="0"/>
                                            </p:txEl>
                                          </p:spTgt>
                                        </p:tgtEl>
                                        <p:attrNameLst>
                                          <p:attrName>style.visibility</p:attrName>
                                        </p:attrNameLst>
                                      </p:cBhvr>
                                      <p:to>
                                        <p:strVal val="visible"/>
                                      </p:to>
                                    </p:set>
                                    <p:animEffect transition="in" filter="fade">
                                      <p:cBhvr>
                                        <p:cTn id="7" dur="1000"/>
                                        <p:tgtEl>
                                          <p:spTgt spid="1048602">
                                            <p:txEl>
                                              <p:pRg st="0" end="0"/>
                                            </p:txEl>
                                          </p:spTgt>
                                        </p:tgtEl>
                                      </p:cBhvr>
                                    </p:animEffect>
                                    <p:anim calcmode="lin" valueType="num">
                                      <p:cBhvr>
                                        <p:cTn id="8" dur="1000" fill="hold"/>
                                        <p:tgtEl>
                                          <p:spTgt spid="1048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97154"/>
                                        </p:tgtEl>
                                        <p:attrNameLst>
                                          <p:attrName>style.visibility</p:attrName>
                                        </p:attrNameLst>
                                      </p:cBhvr>
                                      <p:to>
                                        <p:strVal val="visible"/>
                                      </p:to>
                                    </p:set>
                                    <p:animEffect transition="in" filter="fade">
                                      <p:cBhvr>
                                        <p:cTn id="14" dur="1000"/>
                                        <p:tgtEl>
                                          <p:spTgt spid="2097154"/>
                                        </p:tgtEl>
                                      </p:cBhvr>
                                    </p:animEffect>
                                    <p:anim calcmode="lin" valueType="num">
                                      <p:cBhvr>
                                        <p:cTn id="15" dur="1000" fill="hold"/>
                                        <p:tgtEl>
                                          <p:spTgt spid="2097154"/>
                                        </p:tgtEl>
                                        <p:attrNameLst>
                                          <p:attrName>ppt_x</p:attrName>
                                        </p:attrNameLst>
                                      </p:cBhvr>
                                      <p:tavLst>
                                        <p:tav tm="0">
                                          <p:val>
                                            <p:strVal val="#ppt_x"/>
                                          </p:val>
                                        </p:tav>
                                        <p:tav tm="100000">
                                          <p:val>
                                            <p:strVal val="#ppt_x"/>
                                          </p:val>
                                        </p:tav>
                                      </p:tavLst>
                                    </p:anim>
                                    <p:anim calcmode="lin" valueType="num">
                                      <p:cBhvr>
                                        <p:cTn id="16" dur="1000" fill="hold"/>
                                        <p:tgtEl>
                                          <p:spTgt spid="20971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48601">
                                            <p:txEl>
                                              <p:pRg st="0" end="0"/>
                                            </p:txEl>
                                          </p:spTgt>
                                        </p:tgtEl>
                                        <p:attrNameLst>
                                          <p:attrName>style.visibility</p:attrName>
                                        </p:attrNameLst>
                                      </p:cBhvr>
                                      <p:to>
                                        <p:strVal val="visible"/>
                                      </p:to>
                                    </p:set>
                                    <p:animEffect transition="in" filter="fade">
                                      <p:cBhvr>
                                        <p:cTn id="21" dur="1000"/>
                                        <p:tgtEl>
                                          <p:spTgt spid="1048601">
                                            <p:txEl>
                                              <p:pRg st="0" end="0"/>
                                            </p:txEl>
                                          </p:spTgt>
                                        </p:tgtEl>
                                      </p:cBhvr>
                                    </p:animEffect>
                                    <p:anim calcmode="lin" valueType="num">
                                      <p:cBhvr>
                                        <p:cTn id="22" dur="1000" fill="hold"/>
                                        <p:tgtEl>
                                          <p:spTgt spid="104860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486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48601">
                                            <p:txEl>
                                              <p:pRg st="2" end="2"/>
                                            </p:txEl>
                                          </p:spTgt>
                                        </p:tgtEl>
                                        <p:attrNameLst>
                                          <p:attrName>style.visibility</p:attrName>
                                        </p:attrNameLst>
                                      </p:cBhvr>
                                      <p:to>
                                        <p:strVal val="visible"/>
                                      </p:to>
                                    </p:set>
                                    <p:animEffect transition="in" filter="circle(in)">
                                      <p:cBhvr>
                                        <p:cTn id="28" dur="2000"/>
                                        <p:tgtEl>
                                          <p:spTgt spid="10486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Cancer of the </a:t>
            </a:r>
            <a:r>
              <a:rPr lang="en-US" dirty="0" err="1"/>
              <a:t>oesophagus</a:t>
            </a:r>
            <a:r>
              <a:rPr lang="en-US" dirty="0"/>
              <a:t> is the </a:t>
            </a:r>
            <a:r>
              <a:rPr lang="en-US" b="1" dirty="0">
                <a:solidFill>
                  <a:srgbClr val="FF0000"/>
                </a:solidFill>
              </a:rPr>
              <a:t>sixth</a:t>
            </a:r>
            <a:r>
              <a:rPr lang="en-US" dirty="0"/>
              <a:t> most common cancer in the world. In general, it is a disease of </a:t>
            </a:r>
            <a:r>
              <a:rPr lang="en-US" b="1" dirty="0">
                <a:solidFill>
                  <a:srgbClr val="FF0000"/>
                </a:solidFill>
              </a:rPr>
              <a:t>mid to late </a:t>
            </a:r>
            <a:r>
              <a:rPr lang="en-US" b="1" dirty="0" err="1">
                <a:solidFill>
                  <a:srgbClr val="FF0000"/>
                </a:solidFill>
              </a:rPr>
              <a:t>adulthood</a:t>
            </a:r>
            <a:r>
              <a:rPr lang="en-US" dirty="0" err="1"/>
              <a:t>,with</a:t>
            </a:r>
            <a:r>
              <a:rPr lang="en-US" dirty="0"/>
              <a:t> a poor survival rate. Only 5–10% of those diagnosed will survive for 5 years</a:t>
            </a:r>
          </a:p>
          <a:p>
            <a:pPr algn="l" rtl="0"/>
            <a:r>
              <a:rPr lang="en-US" dirty="0"/>
              <a:t>Squamous carcinoma accounts for the majority of esophageal carcinomas worldwide.</a:t>
            </a:r>
          </a:p>
          <a:p>
            <a:pPr algn="l" rtl="0"/>
            <a:r>
              <a:rPr lang="en-US" dirty="0"/>
              <a:t>incidence is approximately 20 per 100,000 in the United States. While it is higher in certain parts of South Africa China, and Kazakhstan .</a:t>
            </a:r>
          </a:p>
          <a:p>
            <a:pPr algn="l" rtl="0"/>
            <a:endParaRPr lang="en-US" dirty="0"/>
          </a:p>
          <a:p>
            <a:pPr algn="l" rtl="0"/>
            <a:endParaRPr lang="ar-SA" dirty="0"/>
          </a:p>
        </p:txBody>
      </p:sp>
    </p:spTree>
    <p:extLst>
      <p:ext uri="{BB962C8B-B14F-4D97-AF65-F5344CB8AC3E}">
        <p14:creationId xmlns:p14="http://schemas.microsoft.com/office/powerpoint/2010/main" val="2613642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Adenocarcinoma of the esophagus, once an unusual malignancy, is diagnosed with increasing frequency and now accounts for more than 50% of esophageal cancer in most Western countries</a:t>
            </a:r>
            <a:endParaRPr lang="ar-SA" dirty="0"/>
          </a:p>
        </p:txBody>
      </p:sp>
    </p:spTree>
    <p:extLst>
      <p:ext uri="{BB962C8B-B14F-4D97-AF65-F5344CB8AC3E}">
        <p14:creationId xmlns:p14="http://schemas.microsoft.com/office/powerpoint/2010/main" val="4474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lgn="l">
              <a:buNone/>
            </a:pPr>
            <a:r>
              <a:rPr lang="en-US" b="1" dirty="0"/>
              <a:t>Risk factors for squamous cell esophageal cancer include</a:t>
            </a:r>
          </a:p>
          <a:p>
            <a:pPr marL="0" indent="0" algn="l">
              <a:buNone/>
            </a:pPr>
            <a:r>
              <a:rPr lang="en-US" dirty="0"/>
              <a:t> African American </a:t>
            </a:r>
            <a:r>
              <a:rPr lang="en-US" dirty="0" err="1"/>
              <a:t>race,alcohol</a:t>
            </a:r>
            <a:r>
              <a:rPr lang="en-US" dirty="0"/>
              <a:t> and cigarette use, </a:t>
            </a:r>
            <a:r>
              <a:rPr lang="en-US" dirty="0" err="1"/>
              <a:t>tylosis</a:t>
            </a:r>
            <a:r>
              <a:rPr lang="en-US" dirty="0"/>
              <a:t>(an autosomal dominant disorder characterized by hyperkeratosis of the palms and soles), achalasia, caustic esophageal injury, Plummer–Vinson syndrome, nutritional deficiencies, and ingestion of nitrosamines and fungal toxins. Geographic location also represents a risk factor, likely as a result of local</a:t>
            </a:r>
          </a:p>
          <a:p>
            <a:pPr marL="0" indent="0" algn="l">
              <a:buNone/>
            </a:pPr>
            <a:r>
              <a:rPr lang="en-US" dirty="0"/>
              <a:t>dietary customs, with a high incidence noted in certain areas of China, Western Kenya, South Africa, Iran, France, and Japan</a:t>
            </a:r>
          </a:p>
          <a:p>
            <a:pPr marL="0" indent="0" algn="l">
              <a:buNone/>
            </a:pPr>
            <a:r>
              <a:rPr lang="en-US" dirty="0"/>
              <a:t> </a:t>
            </a:r>
            <a:r>
              <a:rPr lang="en-US" b="1" dirty="0"/>
              <a:t>Risk factors for adenocarcinoma of the esophagus </a:t>
            </a:r>
            <a:r>
              <a:rPr lang="en-US" dirty="0"/>
              <a:t>include white race, GER, Barrett esophagus, obesity, and cigarette smoking.</a:t>
            </a:r>
          </a:p>
          <a:p>
            <a:pPr marL="0" indent="0" algn="l">
              <a:buNone/>
            </a:pPr>
            <a:endParaRPr lang="ar-SA" dirty="0"/>
          </a:p>
        </p:txBody>
      </p:sp>
    </p:spTree>
    <p:extLst>
      <p:ext uri="{BB962C8B-B14F-4D97-AF65-F5344CB8AC3E}">
        <p14:creationId xmlns:p14="http://schemas.microsoft.com/office/powerpoint/2010/main" val="2731878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Pathology</a:t>
            </a:r>
            <a:endParaRPr lang="ar-SA" dirty="0"/>
          </a:p>
        </p:txBody>
      </p:sp>
      <p:sp>
        <p:nvSpPr>
          <p:cNvPr id="3" name="عنصر نائب للمحتوى 2"/>
          <p:cNvSpPr>
            <a:spLocks noGrp="1"/>
          </p:cNvSpPr>
          <p:nvPr>
            <p:ph idx="1"/>
          </p:nvPr>
        </p:nvSpPr>
        <p:spPr/>
        <p:txBody>
          <a:bodyPr>
            <a:normAutofit fontScale="92500" lnSpcReduction="10000"/>
          </a:bodyPr>
          <a:lstStyle/>
          <a:p>
            <a:pPr marL="0" indent="0" algn="l" rtl="0">
              <a:buNone/>
            </a:pPr>
            <a:endParaRPr lang="en-US" dirty="0"/>
          </a:p>
          <a:p>
            <a:pPr algn="l" rtl="0"/>
            <a:r>
              <a:rPr lang="en-US" dirty="0"/>
              <a:t>1. Squamous cell carcinoma was previously the </a:t>
            </a:r>
            <a:r>
              <a:rPr lang="en-US" b="1" dirty="0">
                <a:solidFill>
                  <a:srgbClr val="FF0000"/>
                </a:solidFill>
              </a:rPr>
              <a:t>most common </a:t>
            </a:r>
            <a:r>
              <a:rPr lang="en-US" dirty="0"/>
              <a:t>type of esophageal carcinoma. It tends to </a:t>
            </a:r>
            <a:r>
              <a:rPr lang="en-US" b="1" dirty="0">
                <a:solidFill>
                  <a:srgbClr val="FF0000"/>
                </a:solidFill>
              </a:rPr>
              <a:t>be </a:t>
            </a:r>
            <a:r>
              <a:rPr lang="en-US" b="1" dirty="0" err="1">
                <a:solidFill>
                  <a:srgbClr val="FF0000"/>
                </a:solidFill>
              </a:rPr>
              <a:t>multicentric</a:t>
            </a:r>
            <a:r>
              <a:rPr lang="en-US" b="1" dirty="0">
                <a:solidFill>
                  <a:srgbClr val="FF0000"/>
                </a:solidFill>
              </a:rPr>
              <a:t> </a:t>
            </a:r>
            <a:r>
              <a:rPr lang="en-US" dirty="0"/>
              <a:t>and most frequently involves the </a:t>
            </a:r>
            <a:r>
              <a:rPr lang="en-US" b="1" dirty="0">
                <a:solidFill>
                  <a:srgbClr val="FF0000"/>
                </a:solidFill>
              </a:rPr>
              <a:t>middle third of the esophagus</a:t>
            </a:r>
            <a:r>
              <a:rPr lang="en-US" dirty="0"/>
              <a:t>.</a:t>
            </a:r>
          </a:p>
          <a:p>
            <a:pPr algn="l" rtl="0"/>
            <a:r>
              <a:rPr lang="en-US" dirty="0"/>
              <a:t>2. Adenocarcinoma </a:t>
            </a:r>
            <a:r>
              <a:rPr lang="en-US" b="1" dirty="0">
                <a:solidFill>
                  <a:srgbClr val="FF0000"/>
                </a:solidFill>
              </a:rPr>
              <a:t>now constitutes the majority of malignant </a:t>
            </a:r>
            <a:r>
              <a:rPr lang="en-US" dirty="0"/>
              <a:t>esophageal tumors and is the carcinoma with the greatest rate of increase in the United States. It is </a:t>
            </a:r>
            <a:r>
              <a:rPr lang="en-US" b="1" dirty="0">
                <a:solidFill>
                  <a:srgbClr val="FF0000"/>
                </a:solidFill>
              </a:rPr>
              <a:t>less likely to be </a:t>
            </a:r>
            <a:r>
              <a:rPr lang="en-US" b="1" dirty="0" err="1">
                <a:solidFill>
                  <a:srgbClr val="FF0000"/>
                </a:solidFill>
              </a:rPr>
              <a:t>multicentric</a:t>
            </a:r>
            <a:r>
              <a:rPr lang="en-US" dirty="0"/>
              <a:t>, but it typically </a:t>
            </a:r>
            <a:r>
              <a:rPr lang="en-US" b="1" dirty="0">
                <a:solidFill>
                  <a:srgbClr val="FF0000"/>
                </a:solidFill>
              </a:rPr>
              <a:t>exhibits extensive proximal and </a:t>
            </a:r>
            <a:r>
              <a:rPr lang="en-US" b="1" dirty="0" err="1">
                <a:solidFill>
                  <a:srgbClr val="FF0000"/>
                </a:solidFill>
              </a:rPr>
              <a:t>dista</a:t>
            </a:r>
            <a:r>
              <a:rPr lang="en-US" b="1" dirty="0">
                <a:solidFill>
                  <a:srgbClr val="FF0000"/>
                </a:solidFill>
              </a:rPr>
              <a:t> </a:t>
            </a:r>
            <a:r>
              <a:rPr lang="en-US" b="1" dirty="0" err="1">
                <a:solidFill>
                  <a:srgbClr val="FF0000"/>
                </a:solidFill>
              </a:rPr>
              <a:t>submucosal</a:t>
            </a:r>
            <a:r>
              <a:rPr lang="en-US" b="1" dirty="0">
                <a:solidFill>
                  <a:srgbClr val="FF0000"/>
                </a:solidFill>
              </a:rPr>
              <a:t> invasion</a:t>
            </a:r>
            <a:r>
              <a:rPr lang="en-US" dirty="0"/>
              <a:t>. Adenocarcinoma most commonly involves the </a:t>
            </a:r>
            <a:r>
              <a:rPr lang="en-US" b="1" dirty="0">
                <a:solidFill>
                  <a:srgbClr val="FF0000"/>
                </a:solidFill>
              </a:rPr>
              <a:t>distal esophagus</a:t>
            </a:r>
            <a:r>
              <a:rPr lang="en-US" dirty="0"/>
              <a:t>.</a:t>
            </a:r>
          </a:p>
          <a:p>
            <a:pPr algn="l" rtl="0"/>
            <a:r>
              <a:rPr lang="en-US" dirty="0"/>
              <a:t>3. Less common malignant esophageal tumors include </a:t>
            </a:r>
            <a:r>
              <a:rPr lang="en-US" b="1" dirty="0">
                <a:solidFill>
                  <a:srgbClr val="FF0000"/>
                </a:solidFill>
              </a:rPr>
              <a:t>small-cell carcinoma</a:t>
            </a:r>
            <a:r>
              <a:rPr lang="en-US" dirty="0"/>
              <a:t>, </a:t>
            </a:r>
            <a:r>
              <a:rPr lang="en-US" b="1" dirty="0">
                <a:solidFill>
                  <a:srgbClr val="FF0000"/>
                </a:solidFill>
              </a:rPr>
              <a:t>melanoma</a:t>
            </a:r>
            <a:r>
              <a:rPr lang="en-US" dirty="0"/>
              <a:t>, </a:t>
            </a:r>
            <a:r>
              <a:rPr lang="en-US" b="1" dirty="0" err="1">
                <a:solidFill>
                  <a:srgbClr val="FF0000"/>
                </a:solidFill>
              </a:rPr>
              <a:t>leiomyosarcoma</a:t>
            </a:r>
            <a:r>
              <a:rPr lang="en-US" dirty="0"/>
              <a:t>, </a:t>
            </a:r>
            <a:r>
              <a:rPr lang="en-US" b="1" dirty="0">
                <a:solidFill>
                  <a:srgbClr val="FF0000"/>
                </a:solidFill>
              </a:rPr>
              <a:t>lymphoma</a:t>
            </a:r>
            <a:r>
              <a:rPr lang="en-US" dirty="0"/>
              <a:t>, and esophageal involvement </a:t>
            </a:r>
            <a:r>
              <a:rPr lang="en-US" b="1" dirty="0">
                <a:solidFill>
                  <a:srgbClr val="FF0000"/>
                </a:solidFill>
              </a:rPr>
              <a:t>by metastatic cancer</a:t>
            </a:r>
            <a:r>
              <a:rPr lang="en-US" dirty="0"/>
              <a:t>.</a:t>
            </a:r>
            <a:endParaRPr lang="ar-SA" dirty="0"/>
          </a:p>
        </p:txBody>
      </p:sp>
    </p:spTree>
    <p:extLst>
      <p:ext uri="{BB962C8B-B14F-4D97-AF65-F5344CB8AC3E}">
        <p14:creationId xmlns:p14="http://schemas.microsoft.com/office/powerpoint/2010/main" val="1436619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Clinical Manifestations</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r>
              <a:rPr lang="en-US" b="1" dirty="0">
                <a:solidFill>
                  <a:srgbClr val="FF0000"/>
                </a:solidFill>
              </a:rPr>
              <a:t>Progressive dysphagia </a:t>
            </a:r>
            <a:r>
              <a:rPr lang="en-US" b="1" dirty="0"/>
              <a:t>is most common</a:t>
            </a:r>
          </a:p>
          <a:p>
            <a:pPr algn="l" rtl="0"/>
            <a:r>
              <a:rPr lang="en-US" b="1" dirty="0"/>
              <a:t>Initially with meat, then soft foods and liquids</a:t>
            </a:r>
          </a:p>
          <a:p>
            <a:pPr algn="l" rtl="0"/>
            <a:r>
              <a:rPr lang="en-US" b="1" dirty="0"/>
              <a:t>- Pain develops late</a:t>
            </a:r>
          </a:p>
          <a:p>
            <a:pPr algn="l" rtl="0"/>
            <a:r>
              <a:rPr lang="en-US" b="1" dirty="0" err="1">
                <a:solidFill>
                  <a:srgbClr val="FF0000"/>
                </a:solidFill>
              </a:rPr>
              <a:t>Substernal</a:t>
            </a:r>
            <a:r>
              <a:rPr lang="en-US" b="1" dirty="0">
                <a:solidFill>
                  <a:srgbClr val="FF0000"/>
                </a:solidFill>
              </a:rPr>
              <a:t>, </a:t>
            </a:r>
            <a:r>
              <a:rPr lang="en-US" b="1" dirty="0" err="1">
                <a:solidFill>
                  <a:srgbClr val="FF0000"/>
                </a:solidFill>
              </a:rPr>
              <a:t>epigastric</a:t>
            </a:r>
            <a:r>
              <a:rPr lang="en-US" b="1" dirty="0">
                <a:solidFill>
                  <a:srgbClr val="FF0000"/>
                </a:solidFill>
              </a:rPr>
              <a:t>, or back area Increases with swallowing</a:t>
            </a:r>
          </a:p>
          <a:p>
            <a:pPr algn="l" rtl="0"/>
            <a:r>
              <a:rPr lang="en-US" b="1" dirty="0">
                <a:solidFill>
                  <a:srgbClr val="FF0000"/>
                </a:solidFill>
              </a:rPr>
              <a:t>asymptomatic</a:t>
            </a:r>
            <a:r>
              <a:rPr lang="en-US" dirty="0"/>
              <a:t> </a:t>
            </a:r>
          </a:p>
          <a:p>
            <a:pPr algn="l" rtl="0"/>
            <a:r>
              <a:rPr lang="en-US" b="1" dirty="0">
                <a:solidFill>
                  <a:srgbClr val="FF0000"/>
                </a:solidFill>
              </a:rPr>
              <a:t>nonspecific upper GI symptoms </a:t>
            </a:r>
          </a:p>
          <a:p>
            <a:pPr algn="l" rtl="0"/>
            <a:r>
              <a:rPr lang="en-US" b="1" dirty="0">
                <a:solidFill>
                  <a:srgbClr val="FF0000"/>
                </a:solidFill>
              </a:rPr>
              <a:t>stridor, </a:t>
            </a:r>
            <a:r>
              <a:rPr lang="en-US" b="1" dirty="0" err="1">
                <a:solidFill>
                  <a:srgbClr val="FF0000"/>
                </a:solidFill>
              </a:rPr>
              <a:t>tracheoesophageal</a:t>
            </a:r>
            <a:r>
              <a:rPr lang="en-US" b="1" dirty="0">
                <a:solidFill>
                  <a:srgbClr val="FF0000"/>
                </a:solidFill>
              </a:rPr>
              <a:t> fistula </a:t>
            </a:r>
            <a:r>
              <a:rPr lang="en-US" dirty="0"/>
              <a:t>and </a:t>
            </a:r>
            <a:r>
              <a:rPr lang="en-US" b="1" dirty="0">
                <a:solidFill>
                  <a:srgbClr val="FF0000"/>
                </a:solidFill>
              </a:rPr>
              <a:t>coughing</a:t>
            </a:r>
            <a:r>
              <a:rPr lang="en-US" dirty="0"/>
              <a:t>, </a:t>
            </a:r>
            <a:r>
              <a:rPr lang="en-US" b="1" dirty="0">
                <a:solidFill>
                  <a:srgbClr val="FF0000"/>
                </a:solidFill>
              </a:rPr>
              <a:t>choking</a:t>
            </a:r>
            <a:r>
              <a:rPr lang="en-US" dirty="0"/>
              <a:t>, and </a:t>
            </a:r>
            <a:r>
              <a:rPr lang="en-US" b="1" dirty="0">
                <a:solidFill>
                  <a:srgbClr val="FF0000"/>
                </a:solidFill>
              </a:rPr>
              <a:t>aspiration pneumonia</a:t>
            </a:r>
            <a:r>
              <a:rPr lang="en-US" dirty="0"/>
              <a:t> :Extension of the primary tumor into the</a:t>
            </a:r>
          </a:p>
          <a:p>
            <a:pPr algn="l" rtl="0"/>
            <a:r>
              <a:rPr lang="en-US" dirty="0"/>
              <a:t>tracheobronchial tree </a:t>
            </a:r>
          </a:p>
          <a:p>
            <a:pPr algn="l" rtl="0"/>
            <a:r>
              <a:rPr lang="en-US" b="1" dirty="0">
                <a:solidFill>
                  <a:srgbClr val="FF0000"/>
                </a:solidFill>
              </a:rPr>
              <a:t>severe bleeding :  </a:t>
            </a:r>
            <a:r>
              <a:rPr lang="en-US" dirty="0"/>
              <a:t>from the primary tumor or from erosion into the aorta or pulmonary vessels occurs</a:t>
            </a:r>
            <a:endParaRPr lang="ar-SA" dirty="0"/>
          </a:p>
        </p:txBody>
      </p:sp>
    </p:spTree>
    <p:extLst>
      <p:ext uri="{BB962C8B-B14F-4D97-AF65-F5344CB8AC3E}">
        <p14:creationId xmlns:p14="http://schemas.microsoft.com/office/powerpoint/2010/main" val="3069450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Vocal cord may be invaded, causing </a:t>
            </a:r>
            <a:r>
              <a:rPr lang="en-US" b="1" dirty="0">
                <a:solidFill>
                  <a:srgbClr val="FF0000"/>
                </a:solidFill>
              </a:rPr>
              <a:t>paralysis</a:t>
            </a:r>
            <a:r>
              <a:rPr lang="en-US" dirty="0"/>
              <a:t>, but most commonly, paralysis is caused by invasion of the </a:t>
            </a:r>
            <a:r>
              <a:rPr lang="en-US" b="1" dirty="0">
                <a:solidFill>
                  <a:srgbClr val="FF0000"/>
                </a:solidFill>
              </a:rPr>
              <a:t>left recurrent laryngeal nerve </a:t>
            </a:r>
            <a:r>
              <a:rPr lang="en-US" dirty="0"/>
              <a:t>by the primary tumor or LN metastasis.</a:t>
            </a:r>
          </a:p>
          <a:p>
            <a:pPr algn="l" rtl="0"/>
            <a:r>
              <a:rPr lang="en-US" dirty="0"/>
              <a:t> Systemic organ metastases are usually manifested by </a:t>
            </a:r>
            <a:r>
              <a:rPr lang="en-US" b="1" dirty="0">
                <a:solidFill>
                  <a:srgbClr val="FF0000"/>
                </a:solidFill>
              </a:rPr>
              <a:t>jaundice or bone pain</a:t>
            </a:r>
            <a:r>
              <a:rPr lang="en-US" dirty="0"/>
              <a:t>..</a:t>
            </a:r>
            <a:endParaRPr lang="ar-SA" dirty="0"/>
          </a:p>
        </p:txBody>
      </p:sp>
    </p:spTree>
    <p:extLst>
      <p:ext uri="{BB962C8B-B14F-4D97-AF65-F5344CB8AC3E}">
        <p14:creationId xmlns:p14="http://schemas.microsoft.com/office/powerpoint/2010/main" val="365639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Dysphagia usually presents late only when more than 60% of the esophageal circumference is infiltrated with cancer. With tumors of the </a:t>
            </a:r>
            <a:r>
              <a:rPr lang="en-US" dirty="0" err="1"/>
              <a:t>cardia</a:t>
            </a:r>
            <a:r>
              <a:rPr lang="en-US" dirty="0"/>
              <a:t>, anorexia and weight loss usually precede the onset of dysphagia.</a:t>
            </a:r>
          </a:p>
          <a:p>
            <a:pPr algn="l" rtl="0"/>
            <a:r>
              <a:rPr lang="en-US" dirty="0"/>
              <a:t>. </a:t>
            </a:r>
            <a:endParaRPr lang="ar-SA" dirty="0"/>
          </a:p>
        </p:txBody>
      </p:sp>
    </p:spTree>
    <p:extLst>
      <p:ext uri="{BB962C8B-B14F-4D97-AF65-F5344CB8AC3E}">
        <p14:creationId xmlns:p14="http://schemas.microsoft.com/office/powerpoint/2010/main" val="2628528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Diagnosis </a:t>
            </a:r>
            <a:endParaRPr lang="ar-SA" dirty="0"/>
          </a:p>
        </p:txBody>
      </p:sp>
      <p:sp>
        <p:nvSpPr>
          <p:cNvPr id="3" name="عنصر نائب للمحتوى 2"/>
          <p:cNvSpPr>
            <a:spLocks noGrp="1"/>
          </p:cNvSpPr>
          <p:nvPr>
            <p:ph idx="1"/>
          </p:nvPr>
        </p:nvSpPr>
        <p:spPr/>
        <p:txBody>
          <a:bodyPr>
            <a:normAutofit/>
          </a:bodyPr>
          <a:lstStyle/>
          <a:p>
            <a:pPr algn="l" rtl="0"/>
            <a:r>
              <a:rPr lang="en-US" dirty="0"/>
              <a:t>starts with the history and physical.</a:t>
            </a:r>
          </a:p>
          <a:p>
            <a:pPr algn="l" rtl="0"/>
            <a:r>
              <a:rPr lang="en-US" dirty="0"/>
              <a:t> LN disease remote from the tumor, particularly in the cervical region, may be palpable on neck examination and generally indicates cancer dissemination. This is often referred to as M1a disease, indicating that these patients should not be treated with therapy directed toward locally advanced cancer. Other metastatic LNs are rarely palpable but are equally ominous, especially the umbilical LN in GEJ cancer.</a:t>
            </a:r>
            <a:endParaRPr lang="ar-SA" dirty="0"/>
          </a:p>
        </p:txBody>
      </p:sp>
    </p:spTree>
    <p:extLst>
      <p:ext uri="{BB962C8B-B14F-4D97-AF65-F5344CB8AC3E}">
        <p14:creationId xmlns:p14="http://schemas.microsoft.com/office/powerpoint/2010/main" val="3209255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lgn="l" rtl="0"/>
            <a:r>
              <a:rPr lang="en-US" dirty="0"/>
              <a:t>DIAGNOSTIC TESTING  — </a:t>
            </a:r>
          </a:p>
          <a:p>
            <a:pPr algn="l" rtl="0"/>
            <a:r>
              <a:rPr lang="en-US" dirty="0"/>
              <a:t> Barium studies may suggest the presence of esophageal cancer, but the diagnosis is established with endoscopic biopsy .</a:t>
            </a:r>
          </a:p>
          <a:p>
            <a:pPr algn="l" rtl="0"/>
            <a:r>
              <a:rPr lang="en-US" dirty="0"/>
              <a:t> Early esophageal cancers appear </a:t>
            </a:r>
            <a:r>
              <a:rPr lang="en-US" dirty="0" err="1"/>
              <a:t>endoscopically</a:t>
            </a:r>
            <a:r>
              <a:rPr lang="en-US" dirty="0"/>
              <a:t> as superficial plaques, nodules, or ulcerations . Advanced lesions appear as strictures , ulcerated masses , circumferential masses , or large ulcerations</a:t>
            </a:r>
            <a:br>
              <a:rPr lang="en-US" dirty="0"/>
            </a:br>
            <a:endParaRPr lang="en-US" dirty="0"/>
          </a:p>
          <a:p>
            <a:pPr algn="l" rtl="0"/>
            <a:endParaRPr lang="ar-SA" dirty="0"/>
          </a:p>
        </p:txBody>
      </p:sp>
    </p:spTree>
    <p:extLst>
      <p:ext uri="{BB962C8B-B14F-4D97-AF65-F5344CB8AC3E}">
        <p14:creationId xmlns:p14="http://schemas.microsoft.com/office/powerpoint/2010/main" val="2457331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573528"/>
            <a:ext cx="2702286" cy="250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19522"/>
            <a:ext cx="2843455" cy="235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5" y="3057804"/>
            <a:ext cx="2160240" cy="189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4019" y="3057804"/>
            <a:ext cx="2395835" cy="20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07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Causes</a:t>
            </a:r>
          </a:p>
          <a:p>
            <a:pPr marL="0" indent="0">
              <a:buNone/>
            </a:pPr>
            <a:endParaRPr lang="en-GB" dirty="0"/>
          </a:p>
          <a:p>
            <a:r>
              <a:rPr lang="en-GB" dirty="0"/>
              <a:t>Characters</a:t>
            </a:r>
          </a:p>
          <a:p>
            <a:endParaRPr lang="en-GB" dirty="0"/>
          </a:p>
          <a:p>
            <a:pPr marL="0" indent="0">
              <a:buNone/>
            </a:pPr>
            <a:endParaRPr lang="en-US" dirty="0"/>
          </a:p>
        </p:txBody>
      </p:sp>
      <p:sp>
        <p:nvSpPr>
          <p:cNvPr id="3" name="Title 2"/>
          <p:cNvSpPr>
            <a:spLocks noGrp="1"/>
          </p:cNvSpPr>
          <p:nvPr>
            <p:ph type="title"/>
          </p:nvPr>
        </p:nvSpPr>
        <p:spPr/>
        <p:txBody>
          <a:bodyPr/>
          <a:lstStyle/>
          <a:p>
            <a:pPr algn="ctr"/>
            <a:r>
              <a:rPr lang="en-GB" b="1" dirty="0">
                <a:solidFill>
                  <a:srgbClr val="FFFF00"/>
                </a:solidFill>
              </a:rPr>
              <a:t>Oropharyngeal </a:t>
            </a:r>
            <a:r>
              <a:rPr lang="en-GB" b="1" dirty="0" err="1">
                <a:solidFill>
                  <a:srgbClr val="FFFF00"/>
                </a:solidFill>
              </a:rPr>
              <a:t>dysphgia</a:t>
            </a:r>
            <a:r>
              <a:rPr lang="en-GB" b="1" dirty="0">
                <a:solidFill>
                  <a:srgbClr val="FFFF00"/>
                </a:solidFill>
              </a:rPr>
              <a:t> </a:t>
            </a:r>
            <a:endParaRPr lang="en-US" b="1" dirty="0">
              <a:solidFill>
                <a:srgbClr val="FFFF00"/>
              </a:solidFill>
            </a:endParaRPr>
          </a:p>
        </p:txBody>
      </p:sp>
      <p:pic>
        <p:nvPicPr>
          <p:cNvPr id="4" name="Picture 3"/>
          <p:cNvPicPr>
            <a:picLocks noChangeAspect="1"/>
          </p:cNvPicPr>
          <p:nvPr/>
        </p:nvPicPr>
        <p:blipFill>
          <a:blip r:embed="rId2" cstate="print"/>
          <a:stretch>
            <a:fillRect/>
          </a:stretch>
        </p:blipFill>
        <p:spPr>
          <a:xfrm>
            <a:off x="3657601" y="1447801"/>
            <a:ext cx="5011386" cy="3458306"/>
          </a:xfrm>
          <a:prstGeom prst="rect">
            <a:avLst/>
          </a:prstGeom>
        </p:spPr>
      </p:pic>
    </p:spTree>
    <p:extLst>
      <p:ext uri="{BB962C8B-B14F-4D97-AF65-F5344CB8AC3E}">
        <p14:creationId xmlns:p14="http://schemas.microsoft.com/office/powerpoint/2010/main" val="22954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Staging of Esophageal Cancer</a:t>
            </a:r>
            <a:endParaRPr lang="ar-SA" dirty="0"/>
          </a:p>
        </p:txBody>
      </p:sp>
      <p:sp>
        <p:nvSpPr>
          <p:cNvPr id="3" name="عنصر نائب للمحتوى 2"/>
          <p:cNvSpPr>
            <a:spLocks noGrp="1"/>
          </p:cNvSpPr>
          <p:nvPr>
            <p:ph idx="1"/>
          </p:nvPr>
        </p:nvSpPr>
        <p:spPr/>
        <p:txBody>
          <a:bodyPr>
            <a:normAutofit lnSpcReduction="10000"/>
          </a:bodyPr>
          <a:lstStyle/>
          <a:p>
            <a:pPr algn="l" rtl="0"/>
            <a:r>
              <a:rPr lang="en-US" b="1" dirty="0">
                <a:solidFill>
                  <a:srgbClr val="FF0000"/>
                </a:solidFill>
              </a:rPr>
              <a:t>Computed tomographic (CT) </a:t>
            </a:r>
            <a:r>
              <a:rPr lang="en-US" dirty="0"/>
              <a:t>scanning of the chest, abdomen, and pelvis provides information on local invasion of the primary cancer, LN involvement, or disseminated disease. The most common sites of esophageal cancer metastases </a:t>
            </a:r>
            <a:r>
              <a:rPr lang="en-US" dirty="0">
                <a:solidFill>
                  <a:srgbClr val="FF0000"/>
                </a:solidFill>
              </a:rPr>
              <a:t>are lung, liver, and peritoneal surfaces, including the </a:t>
            </a:r>
            <a:r>
              <a:rPr lang="en-US" dirty="0" err="1">
                <a:solidFill>
                  <a:srgbClr val="FF0000"/>
                </a:solidFill>
              </a:rPr>
              <a:t>omentum</a:t>
            </a:r>
            <a:r>
              <a:rPr lang="en-US" dirty="0">
                <a:solidFill>
                  <a:srgbClr val="FF0000"/>
                </a:solidFill>
              </a:rPr>
              <a:t> and small bowel mesentery. </a:t>
            </a:r>
            <a:r>
              <a:rPr lang="en-US" dirty="0"/>
              <a:t>If masses are identified that are </a:t>
            </a:r>
            <a:r>
              <a:rPr lang="en-US" u="sng" dirty="0"/>
              <a:t>not characteristic </a:t>
            </a:r>
            <a:r>
              <a:rPr lang="en-US" dirty="0"/>
              <a:t>for cancer or are in a location that precludes resection with the cancer specimen, </a:t>
            </a:r>
            <a:r>
              <a:rPr lang="en-US" b="1" dirty="0">
                <a:solidFill>
                  <a:srgbClr val="FF0000"/>
                </a:solidFill>
              </a:rPr>
              <a:t>positron emission tomography (PET) </a:t>
            </a:r>
            <a:r>
              <a:rPr lang="en-US" dirty="0"/>
              <a:t>scanning may be able to tell whether the masses are metabolically active (likely to be cancer) or not. A PET active focus corresponding to a mass on CT scan outside of the field of esophageal resection should be biopsied before resection is performed</a:t>
            </a:r>
            <a:endParaRPr lang="ar-SA" dirty="0"/>
          </a:p>
        </p:txBody>
      </p:sp>
    </p:spTree>
    <p:extLst>
      <p:ext uri="{BB962C8B-B14F-4D97-AF65-F5344CB8AC3E}">
        <p14:creationId xmlns:p14="http://schemas.microsoft.com/office/powerpoint/2010/main" val="346395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a:bodyPr>
          <a:lstStyle/>
          <a:p>
            <a:pPr marL="0" indent="0" algn="l" rtl="0">
              <a:buNone/>
            </a:pPr>
            <a:endParaRPr lang="en-US" dirty="0"/>
          </a:p>
          <a:p>
            <a:pPr algn="l" rtl="0"/>
            <a:r>
              <a:rPr lang="en-US" dirty="0"/>
              <a:t>The introduction of </a:t>
            </a:r>
            <a:r>
              <a:rPr lang="en-US" b="1" dirty="0">
                <a:solidFill>
                  <a:srgbClr val="FF0000"/>
                </a:solidFill>
              </a:rPr>
              <a:t>endoscopic ultrasound (EUS</a:t>
            </a:r>
            <a:r>
              <a:rPr lang="en-US" dirty="0">
                <a:solidFill>
                  <a:srgbClr val="FF0000"/>
                </a:solidFill>
              </a:rPr>
              <a:t>)</a:t>
            </a:r>
            <a:r>
              <a:rPr lang="en-US" dirty="0"/>
              <a:t> has made it possible to identify patients who are potentially curable before surgical therapy. </a:t>
            </a:r>
          </a:p>
          <a:p>
            <a:pPr algn="l" rtl="0"/>
            <a:r>
              <a:rPr lang="en-US" dirty="0"/>
              <a:t>Using an endoscope, the depth of the wall penetration by the tumor and the presence of LN metastases can be determined with 80% accuracy. A curative resection should be encouraged if EUS indicates that the tumor has not invaded adjacent organs (T4b), and/or fewer than six enlarged LNs are imaged.</a:t>
            </a:r>
          </a:p>
          <a:p>
            <a:pPr algn="l" rtl="0"/>
            <a:r>
              <a:rPr lang="en-US" dirty="0"/>
              <a:t> </a:t>
            </a:r>
            <a:r>
              <a:rPr lang="en-US" b="1" dirty="0" err="1">
                <a:solidFill>
                  <a:srgbClr val="FF0000"/>
                </a:solidFill>
              </a:rPr>
              <a:t>Thoracoscopic</a:t>
            </a:r>
            <a:r>
              <a:rPr lang="en-US" b="1" dirty="0">
                <a:solidFill>
                  <a:srgbClr val="FF0000"/>
                </a:solidFill>
              </a:rPr>
              <a:t> and laparoscopic </a:t>
            </a:r>
            <a:r>
              <a:rPr lang="en-US" dirty="0"/>
              <a:t>staging of esophageal cancer may add benefit when the nature of enlarged LNs remote from the cancer cannot be determined, or when advanced imaging systems (PET and high-resolution spiral CT) are not available.</a:t>
            </a:r>
            <a:endParaRPr lang="ar-SA" dirty="0"/>
          </a:p>
        </p:txBody>
      </p:sp>
    </p:spTree>
    <p:extLst>
      <p:ext uri="{BB962C8B-B14F-4D97-AF65-F5344CB8AC3E}">
        <p14:creationId xmlns:p14="http://schemas.microsoft.com/office/powerpoint/2010/main" val="2590707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Occasionally, diagnostic laparoscopy and </a:t>
            </a:r>
            <a:r>
              <a:rPr lang="en-US" dirty="0" err="1"/>
              <a:t>jejunostomy</a:t>
            </a:r>
            <a:r>
              <a:rPr lang="en-US" dirty="0"/>
              <a:t> tube placement may precede induction </a:t>
            </a:r>
            <a:r>
              <a:rPr lang="en-US" dirty="0" err="1"/>
              <a:t>chemoradiation</a:t>
            </a:r>
            <a:r>
              <a:rPr lang="en-US" dirty="0"/>
              <a:t> in the patient with severe dysphagia and weight loss from a locally advanced cancer.</a:t>
            </a:r>
            <a:endParaRPr lang="ar-SA" dirty="0"/>
          </a:p>
        </p:txBody>
      </p:sp>
    </p:spTree>
    <p:extLst>
      <p:ext uri="{BB962C8B-B14F-4D97-AF65-F5344CB8AC3E}">
        <p14:creationId xmlns:p14="http://schemas.microsoft.com/office/powerpoint/2010/main" val="2889612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518575"/>
            <a:ext cx="6172200" cy="315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662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524483"/>
            <a:ext cx="6172200" cy="314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21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081" y="2091484"/>
            <a:ext cx="5989839" cy="201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291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9652" y="357504"/>
            <a:ext cx="6218448" cy="1566174"/>
          </a:xfrm>
        </p:spPr>
        <p:txBody>
          <a:bodyPr>
            <a:normAutofit fontScale="90000"/>
          </a:bodyPr>
          <a:lstStyle/>
          <a:p>
            <a:r>
              <a:rPr lang="en-US" dirty="0"/>
              <a:t>General Approach to Esophageal Cancer</a:t>
            </a:r>
            <a:br>
              <a:rPr lang="en-US" dirty="0"/>
            </a:br>
            <a:endParaRPr lang="ar-SA" dirty="0"/>
          </a:p>
        </p:txBody>
      </p:sp>
      <p:sp>
        <p:nvSpPr>
          <p:cNvPr id="3" name="عنصر نائب للمحتوى 2"/>
          <p:cNvSpPr>
            <a:spLocks noGrp="1"/>
          </p:cNvSpPr>
          <p:nvPr>
            <p:ph idx="1"/>
          </p:nvPr>
        </p:nvSpPr>
        <p:spPr/>
        <p:txBody>
          <a:bodyPr>
            <a:normAutofit fontScale="77500" lnSpcReduction="20000"/>
          </a:bodyPr>
          <a:lstStyle/>
          <a:p>
            <a:pPr algn="l" rtl="0"/>
            <a:r>
              <a:rPr lang="en-US" dirty="0"/>
              <a:t>Therapy of esophageal cancer is dictated by the stage of the cancer at the time of diagnosis. Put simply, one needs to determine if the disease is confined to the esophagus, (T1–T2, N0), locally advanced (T1–3, N1), or disseminated (any T, any N, M1). </a:t>
            </a:r>
          </a:p>
          <a:p>
            <a:pPr algn="l" rtl="0"/>
            <a:r>
              <a:rPr lang="en-US" dirty="0"/>
              <a:t>If cancer is confined to the esophagus, removal of the tumor with adjacent lymph nodes may be curative. Very early tumors confined to the mucosa (T in situ, T1a, </a:t>
            </a:r>
            <a:r>
              <a:rPr lang="en-US" dirty="0" err="1"/>
              <a:t>intramucosal</a:t>
            </a:r>
            <a:r>
              <a:rPr lang="en-US" dirty="0"/>
              <a:t> cancer) may be addressed with endoscopic treatment. </a:t>
            </a:r>
          </a:p>
          <a:p>
            <a:pPr algn="l" rtl="0"/>
            <a:r>
              <a:rPr lang="en-US" dirty="0"/>
              <a:t>When the tumor is locally aggressive, modern therapy dictates a multimodality approach in a surgically fit patient. Multimodality therapy is either chemotherapy followed by surgery or radiation and chemotherapy followed by surgery.</a:t>
            </a:r>
          </a:p>
          <a:p>
            <a:pPr algn="l" rtl="0"/>
            <a:r>
              <a:rPr lang="en-US" dirty="0"/>
              <a:t> For disseminated cancer, treatment is aimed at palliation of symptoms. If the patient has dysphagia, as many do, the most rapid form of palliation is the endoscopic placement of an expandable esophageal stent.</a:t>
            </a:r>
          </a:p>
          <a:p>
            <a:pPr algn="l" rtl="0"/>
            <a:r>
              <a:rPr lang="en-US" dirty="0"/>
              <a:t> For palliation of GEJ cancer, radiation may be the first choice, as stents placed across the GEJ create a great deal of </a:t>
            </a:r>
            <a:r>
              <a:rPr lang="en-US" dirty="0" err="1"/>
              <a:t>gastroesophageal</a:t>
            </a:r>
            <a:r>
              <a:rPr lang="en-US" dirty="0"/>
              <a:t> reflux.</a:t>
            </a:r>
            <a:endParaRPr lang="ar-SA" dirty="0"/>
          </a:p>
        </p:txBody>
      </p:sp>
    </p:spTree>
    <p:extLst>
      <p:ext uri="{BB962C8B-B14F-4D97-AF65-F5344CB8AC3E}">
        <p14:creationId xmlns:p14="http://schemas.microsoft.com/office/powerpoint/2010/main" val="1850856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0"/>
            <a:ext cx="685799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379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3659" y="383567"/>
            <a:ext cx="2386118" cy="368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23628" y="4299943"/>
            <a:ext cx="3371243" cy="715581"/>
          </a:xfrm>
          <a:prstGeom prst="rect">
            <a:avLst/>
          </a:prstGeom>
        </p:spPr>
        <p:txBody>
          <a:bodyPr wrap="square">
            <a:spAutoFit/>
          </a:bodyPr>
          <a:lstStyle/>
          <a:p>
            <a:pPr defTabSz="685800"/>
            <a:r>
              <a:rPr lang="en-US" sz="1350" dirty="0">
                <a:solidFill>
                  <a:prstClr val="black"/>
                </a:solidFill>
                <a:latin typeface="Constantia"/>
              </a:rPr>
              <a:t>Classic appearance of a large </a:t>
            </a:r>
            <a:r>
              <a:rPr lang="en-US" sz="1350" dirty="0" err="1">
                <a:solidFill>
                  <a:prstClr val="black"/>
                </a:solidFill>
                <a:latin typeface="Constantia"/>
              </a:rPr>
              <a:t>oesophageal</a:t>
            </a:r>
            <a:r>
              <a:rPr lang="en-US" sz="1350" dirty="0">
                <a:solidFill>
                  <a:prstClr val="black"/>
                </a:solidFill>
                <a:latin typeface="Constantia"/>
              </a:rPr>
              <a:t> gastrointestinal stromal </a:t>
            </a:r>
            <a:r>
              <a:rPr lang="en-US" sz="1350" dirty="0" err="1">
                <a:solidFill>
                  <a:prstClr val="black"/>
                </a:solidFill>
                <a:latin typeface="Constantia"/>
              </a:rPr>
              <a:t>tumour</a:t>
            </a:r>
            <a:r>
              <a:rPr lang="en-US" sz="1350" dirty="0">
                <a:solidFill>
                  <a:prstClr val="black"/>
                </a:solidFill>
                <a:latin typeface="Constantia"/>
              </a:rPr>
              <a:t> on barium swallow</a:t>
            </a:r>
            <a:endParaRPr lang="ar-SA" sz="1350" dirty="0">
              <a:solidFill>
                <a:prstClr val="black"/>
              </a:solidFill>
              <a:latin typeface="Constantia"/>
            </a:endParaRPr>
          </a:p>
        </p:txBody>
      </p:sp>
      <p:sp>
        <p:nvSpPr>
          <p:cNvPr id="5" name="مستطيل 4"/>
          <p:cNvSpPr/>
          <p:nvPr/>
        </p:nvSpPr>
        <p:spPr>
          <a:xfrm>
            <a:off x="4594871" y="4307499"/>
            <a:ext cx="3429000" cy="715581"/>
          </a:xfrm>
          <a:prstGeom prst="rect">
            <a:avLst/>
          </a:prstGeom>
        </p:spPr>
        <p:txBody>
          <a:bodyPr>
            <a:spAutoFit/>
          </a:bodyPr>
          <a:lstStyle/>
          <a:p>
            <a:pPr defTabSz="685800"/>
            <a:r>
              <a:rPr lang="en-US" sz="1350" dirty="0">
                <a:solidFill>
                  <a:prstClr val="black"/>
                </a:solidFill>
                <a:latin typeface="Constantia"/>
              </a:rPr>
              <a:t>The classic appearances of a </a:t>
            </a:r>
            <a:r>
              <a:rPr lang="en-US" sz="1350" dirty="0" err="1">
                <a:solidFill>
                  <a:prstClr val="black"/>
                </a:solidFill>
                <a:latin typeface="Constantia"/>
              </a:rPr>
              <a:t>midoesophageal</a:t>
            </a:r>
            <a:r>
              <a:rPr lang="en-US" sz="1350" dirty="0">
                <a:solidFill>
                  <a:prstClr val="black"/>
                </a:solidFill>
                <a:latin typeface="Constantia"/>
              </a:rPr>
              <a:t> proliferative squamous cell carcinoma</a:t>
            </a:r>
            <a:endParaRPr lang="ar-SA" sz="1350" dirty="0">
              <a:solidFill>
                <a:prstClr val="black"/>
              </a:solidFill>
              <a:latin typeface="Constantia"/>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030" y="411510"/>
            <a:ext cx="2322258"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968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485900" y="3921900"/>
            <a:ext cx="6172200" cy="821550"/>
          </a:xfrm>
        </p:spPr>
        <p:txBody>
          <a:bodyPr/>
          <a:lstStyle/>
          <a:p>
            <a:r>
              <a:rPr lang="en-US" dirty="0"/>
              <a:t>Adenocarcinoma of the lower </a:t>
            </a:r>
            <a:r>
              <a:rPr lang="en-US" dirty="0" err="1"/>
              <a:t>oesophagus</a:t>
            </a:r>
            <a:r>
              <a:rPr lang="en-US" dirty="0"/>
              <a:t>, spreading</a:t>
            </a:r>
          </a:p>
          <a:p>
            <a:r>
              <a:rPr lang="en-US" dirty="0"/>
              <a:t>upwards from the </a:t>
            </a:r>
            <a:r>
              <a:rPr lang="en-US" dirty="0" err="1"/>
              <a:t>cardia</a:t>
            </a:r>
            <a:r>
              <a:rPr lang="en-US" dirty="0"/>
              <a:t>.</a:t>
            </a:r>
          </a:p>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743" y="87474"/>
            <a:ext cx="2052228"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76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a:t>Causes</a:t>
            </a:r>
          </a:p>
          <a:p>
            <a:endParaRPr lang="en-GB" sz="3600" dirty="0"/>
          </a:p>
          <a:p>
            <a:r>
              <a:rPr lang="en-GB" sz="3600" dirty="0"/>
              <a:t>Characters</a:t>
            </a:r>
          </a:p>
          <a:p>
            <a:pPr marL="0" indent="0">
              <a:buNone/>
            </a:pPr>
            <a:r>
              <a:rPr lang="en-GB" sz="3600" dirty="0"/>
              <a:t> </a:t>
            </a:r>
          </a:p>
        </p:txBody>
      </p:sp>
      <p:sp>
        <p:nvSpPr>
          <p:cNvPr id="3" name="Title 2"/>
          <p:cNvSpPr>
            <a:spLocks noGrp="1"/>
          </p:cNvSpPr>
          <p:nvPr>
            <p:ph type="title"/>
          </p:nvPr>
        </p:nvSpPr>
        <p:spPr/>
        <p:txBody>
          <a:bodyPr/>
          <a:lstStyle/>
          <a:p>
            <a:pPr algn="ctr"/>
            <a:r>
              <a:rPr lang="en-GB" dirty="0">
                <a:solidFill>
                  <a:srgbClr val="FFFF00"/>
                </a:solidFill>
              </a:rPr>
              <a:t>Oesophageal dysphagia</a:t>
            </a:r>
            <a:endParaRPr lang="en-US" dirty="0">
              <a:solidFill>
                <a:srgbClr val="FFFF00"/>
              </a:solidFill>
            </a:endParaRPr>
          </a:p>
        </p:txBody>
      </p:sp>
      <p:pic>
        <p:nvPicPr>
          <p:cNvPr id="4" name="Picture 4"/>
          <p:cNvPicPr>
            <a:picLocks noChangeAspect="1"/>
          </p:cNvPicPr>
          <p:nvPr/>
        </p:nvPicPr>
        <p:blipFill rotWithShape="1">
          <a:blip r:embed="rId3" cstate="print"/>
          <a:srcRect l="2051" t="2270" r="2051" b="8983"/>
          <a:stretch>
            <a:fillRect/>
          </a:stretch>
        </p:blipFill>
        <p:spPr>
          <a:xfrm>
            <a:off x="3185599" y="1262673"/>
            <a:ext cx="5563673" cy="3448319"/>
          </a:xfrm>
          <a:prstGeom prst="rect">
            <a:avLst/>
          </a:prstGeom>
        </p:spPr>
      </p:pic>
    </p:spTree>
    <p:extLst>
      <p:ext uri="{BB962C8B-B14F-4D97-AF65-F5344CB8AC3E}">
        <p14:creationId xmlns:p14="http://schemas.microsoft.com/office/powerpoint/2010/main" val="3589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Treatment :</a:t>
            </a:r>
            <a:endParaRPr lang="ar-SA" dirty="0"/>
          </a:p>
        </p:txBody>
      </p:sp>
      <p:sp>
        <p:nvSpPr>
          <p:cNvPr id="3" name="عنصر نائب للمحتوى 2"/>
          <p:cNvSpPr>
            <a:spLocks noGrp="1"/>
          </p:cNvSpPr>
          <p:nvPr>
            <p:ph idx="1"/>
          </p:nvPr>
        </p:nvSpPr>
        <p:spPr/>
        <p:txBody>
          <a:bodyPr/>
          <a:lstStyle/>
          <a:p>
            <a:pPr algn="l" rtl="0"/>
            <a:r>
              <a:rPr lang="en-US" dirty="0"/>
              <a:t>The selection of a curative vs. a palliative operation for cancer of the esophagus is based on the </a:t>
            </a:r>
            <a:r>
              <a:rPr lang="en-US" b="1" dirty="0">
                <a:solidFill>
                  <a:srgbClr val="FF0000"/>
                </a:solidFill>
              </a:rPr>
              <a:t>location</a:t>
            </a:r>
            <a:r>
              <a:rPr lang="en-US" dirty="0"/>
              <a:t> of the tumor, the patient’s </a:t>
            </a:r>
            <a:r>
              <a:rPr lang="en-US" b="1" dirty="0">
                <a:solidFill>
                  <a:srgbClr val="FF0000"/>
                </a:solidFill>
              </a:rPr>
              <a:t>age</a:t>
            </a:r>
            <a:r>
              <a:rPr lang="en-US" dirty="0">
                <a:solidFill>
                  <a:srgbClr val="FF0000"/>
                </a:solidFill>
              </a:rPr>
              <a:t> </a:t>
            </a:r>
            <a:r>
              <a:rPr lang="en-US" dirty="0"/>
              <a:t>and </a:t>
            </a:r>
            <a:r>
              <a:rPr lang="en-US" b="1" dirty="0">
                <a:solidFill>
                  <a:srgbClr val="FF0000"/>
                </a:solidFill>
              </a:rPr>
              <a:t>health</a:t>
            </a:r>
            <a:r>
              <a:rPr lang="en-US" dirty="0"/>
              <a:t>, the </a:t>
            </a:r>
            <a:r>
              <a:rPr lang="en-US" b="1" dirty="0">
                <a:solidFill>
                  <a:srgbClr val="FF0000"/>
                </a:solidFill>
              </a:rPr>
              <a:t>extent</a:t>
            </a:r>
            <a:r>
              <a:rPr lang="en-US" dirty="0">
                <a:solidFill>
                  <a:srgbClr val="FF0000"/>
                </a:solidFill>
              </a:rPr>
              <a:t> </a:t>
            </a:r>
            <a:r>
              <a:rPr lang="en-US" dirty="0"/>
              <a:t>of the disease, and </a:t>
            </a:r>
            <a:r>
              <a:rPr lang="en-US" b="1" dirty="0">
                <a:solidFill>
                  <a:srgbClr val="FF0000"/>
                </a:solidFill>
              </a:rPr>
              <a:t>preoperative</a:t>
            </a:r>
            <a:r>
              <a:rPr lang="en-US" dirty="0">
                <a:solidFill>
                  <a:srgbClr val="FF0000"/>
                </a:solidFill>
              </a:rPr>
              <a:t> </a:t>
            </a:r>
            <a:r>
              <a:rPr lang="en-US" b="1" dirty="0">
                <a:solidFill>
                  <a:srgbClr val="FF0000"/>
                </a:solidFill>
              </a:rPr>
              <a:t>staging</a:t>
            </a:r>
            <a:r>
              <a:rPr lang="en-US" dirty="0"/>
              <a:t>.</a:t>
            </a:r>
          </a:p>
          <a:p>
            <a:pPr algn="l" rtl="0"/>
            <a:endParaRPr lang="ar-SA" dirty="0"/>
          </a:p>
        </p:txBody>
      </p:sp>
    </p:spTree>
    <p:extLst>
      <p:ext uri="{BB962C8B-B14F-4D97-AF65-F5344CB8AC3E}">
        <p14:creationId xmlns:p14="http://schemas.microsoft.com/office/powerpoint/2010/main" val="1923278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a:t>It is estimated that </a:t>
            </a:r>
            <a:r>
              <a:rPr lang="en-US" b="1" dirty="0">
                <a:solidFill>
                  <a:srgbClr val="FF0000"/>
                </a:solidFill>
              </a:rPr>
              <a:t>8% of the primary malignant </a:t>
            </a:r>
            <a:r>
              <a:rPr lang="en-US" dirty="0"/>
              <a:t>tumors of the esophagus occur in the </a:t>
            </a:r>
            <a:r>
              <a:rPr lang="en-US" b="1" dirty="0">
                <a:solidFill>
                  <a:srgbClr val="FF0000"/>
                </a:solidFill>
              </a:rPr>
              <a:t>cervical portion</a:t>
            </a:r>
            <a:r>
              <a:rPr lang="en-US" dirty="0"/>
              <a:t>.</a:t>
            </a:r>
          </a:p>
          <a:p>
            <a:pPr algn="l" rtl="0"/>
            <a:r>
              <a:rPr lang="en-US" dirty="0"/>
              <a:t>They are almost always </a:t>
            </a:r>
            <a:r>
              <a:rPr lang="en-US" b="1" dirty="0">
                <a:solidFill>
                  <a:srgbClr val="FF0000"/>
                </a:solidFill>
              </a:rPr>
              <a:t>squamous cell cancer</a:t>
            </a:r>
            <a:r>
              <a:rPr lang="en-US" dirty="0"/>
              <a:t>, with a </a:t>
            </a:r>
            <a:r>
              <a:rPr lang="en-US" dirty="0">
                <a:solidFill>
                  <a:srgbClr val="FF0000"/>
                </a:solidFill>
              </a:rPr>
              <a:t>rare </a:t>
            </a:r>
            <a:r>
              <a:rPr lang="en-US" dirty="0"/>
              <a:t>adenocarcinoma arising from a </a:t>
            </a:r>
            <a:r>
              <a:rPr lang="en-US" dirty="0">
                <a:solidFill>
                  <a:srgbClr val="FF0000"/>
                </a:solidFill>
              </a:rPr>
              <a:t>congenital inlet patch of columnar lining.</a:t>
            </a:r>
          </a:p>
          <a:p>
            <a:pPr algn="l" rtl="0"/>
            <a:endParaRPr lang="ar-SA" dirty="0"/>
          </a:p>
        </p:txBody>
      </p:sp>
    </p:spTree>
    <p:extLst>
      <p:ext uri="{BB962C8B-B14F-4D97-AF65-F5344CB8AC3E}">
        <p14:creationId xmlns:p14="http://schemas.microsoft.com/office/powerpoint/2010/main" val="3580909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en-US" sz="1875" dirty="0">
                <a:solidFill>
                  <a:prstClr val="black"/>
                </a:solidFill>
                <a:latin typeface="Lucida Sans Unicode"/>
              </a:rPr>
              <a:t>These tumors, particularly those in the </a:t>
            </a:r>
            <a:r>
              <a:rPr lang="en-US" sz="1875" dirty="0" err="1">
                <a:solidFill>
                  <a:prstClr val="black"/>
                </a:solidFill>
                <a:latin typeface="Lucida Sans Unicode"/>
              </a:rPr>
              <a:t>postcricoid</a:t>
            </a:r>
            <a:r>
              <a:rPr lang="en-US" sz="1875" dirty="0">
                <a:solidFill>
                  <a:prstClr val="black"/>
                </a:solidFill>
                <a:latin typeface="Lucida Sans Unicode"/>
              </a:rPr>
              <a:t> area, represent a separate pathologic entity for two reasons: (a) They are more common in </a:t>
            </a:r>
            <a:r>
              <a:rPr lang="en-US" sz="1875" b="1" dirty="0">
                <a:solidFill>
                  <a:srgbClr val="FF0000"/>
                </a:solidFill>
                <a:latin typeface="Lucida Sans Unicode"/>
              </a:rPr>
              <a:t>females</a:t>
            </a:r>
            <a:r>
              <a:rPr lang="en-US" sz="1875" dirty="0">
                <a:solidFill>
                  <a:prstClr val="black"/>
                </a:solidFill>
                <a:latin typeface="Lucida Sans Unicode"/>
              </a:rPr>
              <a:t> and appear to be a unique entity in this regard; and (b) The efferent </a:t>
            </a:r>
            <a:r>
              <a:rPr lang="en-US" sz="1875" b="1" dirty="0" err="1">
                <a:solidFill>
                  <a:srgbClr val="FF0000"/>
                </a:solidFill>
                <a:latin typeface="Lucida Sans Unicode"/>
              </a:rPr>
              <a:t>lymphatics</a:t>
            </a:r>
            <a:r>
              <a:rPr lang="en-US" sz="1875" b="1" dirty="0">
                <a:solidFill>
                  <a:srgbClr val="FF0000"/>
                </a:solidFill>
                <a:latin typeface="Lucida Sans Unicode"/>
              </a:rPr>
              <a:t> from the cervical esophagus drain completely differently from those of the thoracic esophagus.</a:t>
            </a:r>
            <a:r>
              <a:rPr lang="en-US" sz="1875" dirty="0">
                <a:solidFill>
                  <a:prstClr val="black"/>
                </a:solidFill>
                <a:latin typeface="Lucida Sans Unicode"/>
              </a:rPr>
              <a:t> The latter drain directly into the </a:t>
            </a:r>
            <a:r>
              <a:rPr lang="en-US" sz="1875" dirty="0" err="1">
                <a:solidFill>
                  <a:prstClr val="black"/>
                </a:solidFill>
                <a:latin typeface="Lucida Sans Unicode"/>
              </a:rPr>
              <a:t>paratracheal</a:t>
            </a:r>
            <a:r>
              <a:rPr lang="en-US" sz="1875" dirty="0">
                <a:solidFill>
                  <a:prstClr val="black"/>
                </a:solidFill>
                <a:latin typeface="Lucida Sans Unicode"/>
              </a:rPr>
              <a:t> and deep cervical or internal jugular LNs with minimal flow in a longitudinal direction. Except in advanced disease, it is unusual for </a:t>
            </a:r>
            <a:r>
              <a:rPr lang="en-US" sz="1875" dirty="0" err="1">
                <a:solidFill>
                  <a:prstClr val="black"/>
                </a:solidFill>
                <a:latin typeface="Lucida Sans Unicode"/>
              </a:rPr>
              <a:t>intrathoracic</a:t>
            </a:r>
            <a:r>
              <a:rPr lang="en-US" sz="1875" dirty="0">
                <a:solidFill>
                  <a:prstClr val="black"/>
                </a:solidFill>
                <a:latin typeface="Lucida Sans Unicode"/>
              </a:rPr>
              <a:t> LNs to be involved</a:t>
            </a:r>
            <a:endParaRPr lang="ar-SA" dirty="0"/>
          </a:p>
        </p:txBody>
      </p:sp>
    </p:spTree>
    <p:extLst>
      <p:ext uri="{BB962C8B-B14F-4D97-AF65-F5344CB8AC3E}">
        <p14:creationId xmlns:p14="http://schemas.microsoft.com/office/powerpoint/2010/main" val="2459740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274320" indent="-192024" algn="l" rtl="0">
              <a:spcBef>
                <a:spcPts val="300"/>
              </a:spcBef>
              <a:buClr>
                <a:srgbClr val="2DA2BF"/>
              </a:buClr>
              <a:buSzPct val="68000"/>
              <a:buFont typeface="Wingdings 3"/>
              <a:buChar char=""/>
            </a:pPr>
            <a:r>
              <a:rPr lang="en-US" sz="1875" dirty="0">
                <a:solidFill>
                  <a:prstClr val="black"/>
                </a:solidFill>
                <a:latin typeface="Lucida Sans Unicode"/>
              </a:rPr>
              <a:t>Cervical esophageal cancer is frequently </a:t>
            </a:r>
            <a:r>
              <a:rPr lang="en-US" sz="1875" b="1" dirty="0" err="1">
                <a:solidFill>
                  <a:srgbClr val="FF0000"/>
                </a:solidFill>
                <a:latin typeface="Lucida Sans Unicode"/>
              </a:rPr>
              <a:t>unresectable</a:t>
            </a:r>
            <a:r>
              <a:rPr lang="en-US" sz="1875" dirty="0">
                <a:solidFill>
                  <a:prstClr val="black"/>
                </a:solidFill>
                <a:latin typeface="Lucida Sans Unicode"/>
              </a:rPr>
              <a:t> because of </a:t>
            </a:r>
            <a:r>
              <a:rPr lang="en-US" sz="1875" b="1" dirty="0">
                <a:solidFill>
                  <a:srgbClr val="FF0000"/>
                </a:solidFill>
                <a:latin typeface="Lucida Sans Unicode"/>
              </a:rPr>
              <a:t>early invasion of the larynx, great vessels, or trachea</a:t>
            </a:r>
            <a:r>
              <a:rPr lang="en-US" sz="1875" dirty="0">
                <a:solidFill>
                  <a:prstClr val="black"/>
                </a:solidFill>
                <a:latin typeface="Lucida Sans Unicode"/>
              </a:rPr>
              <a:t>.</a:t>
            </a:r>
          </a:p>
          <a:p>
            <a:pPr marL="274320" indent="-192024" algn="l" rtl="0">
              <a:spcBef>
                <a:spcPts val="300"/>
              </a:spcBef>
              <a:buClr>
                <a:srgbClr val="2DA2BF"/>
              </a:buClr>
              <a:buSzPct val="68000"/>
              <a:buFont typeface="Wingdings 3"/>
              <a:buChar char=""/>
            </a:pPr>
            <a:r>
              <a:rPr lang="en-US" sz="1875" dirty="0">
                <a:solidFill>
                  <a:prstClr val="black"/>
                </a:solidFill>
                <a:latin typeface="Lucida Sans Unicode"/>
              </a:rPr>
              <a:t>Radical surgery, including </a:t>
            </a:r>
            <a:r>
              <a:rPr lang="en-US" sz="1875" dirty="0" err="1">
                <a:solidFill>
                  <a:prstClr val="black"/>
                </a:solidFill>
                <a:latin typeface="Lucida Sans Unicode"/>
              </a:rPr>
              <a:t>esophagolaryngectomy</a:t>
            </a:r>
            <a:r>
              <a:rPr lang="en-US" sz="1875" dirty="0">
                <a:solidFill>
                  <a:prstClr val="black"/>
                </a:solidFill>
                <a:latin typeface="Lucida Sans Unicode"/>
              </a:rPr>
              <a:t> may occasionally be performed for these lesions, but the ensuing morbidity makes this a less than desirable approach in the face of uncertain cure. Thus, for most patients with cervical esophageal cancer, </a:t>
            </a:r>
            <a:r>
              <a:rPr lang="en-US" sz="1875" b="1" dirty="0">
                <a:solidFill>
                  <a:srgbClr val="FF0000"/>
                </a:solidFill>
                <a:latin typeface="Lucida Sans Unicode"/>
              </a:rPr>
              <a:t>stereotactic radiation with concomitant chemotherapy is the most desirable treatment</a:t>
            </a:r>
            <a:endParaRPr lang="ar-SA" b="1" dirty="0">
              <a:solidFill>
                <a:srgbClr val="FF0000"/>
              </a:solidFill>
            </a:endParaRPr>
          </a:p>
        </p:txBody>
      </p:sp>
    </p:spTree>
    <p:extLst>
      <p:ext uri="{BB962C8B-B14F-4D97-AF65-F5344CB8AC3E}">
        <p14:creationId xmlns:p14="http://schemas.microsoft.com/office/powerpoint/2010/main" val="2646086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274320" indent="-192024" algn="l" rtl="0">
              <a:spcBef>
                <a:spcPts val="300"/>
              </a:spcBef>
              <a:buClr>
                <a:srgbClr val="2DA2BF"/>
              </a:buClr>
              <a:buSzPct val="68000"/>
              <a:buFont typeface="Wingdings 3"/>
              <a:buChar char=""/>
            </a:pPr>
            <a:r>
              <a:rPr lang="en-US" sz="1875" dirty="0">
                <a:solidFill>
                  <a:prstClr val="black"/>
                </a:solidFill>
                <a:latin typeface="Lucida Sans Unicode"/>
              </a:rPr>
              <a:t>Tumors that arise within the </a:t>
            </a:r>
            <a:r>
              <a:rPr lang="en-US" sz="1875" b="1" dirty="0">
                <a:solidFill>
                  <a:srgbClr val="FF0000"/>
                </a:solidFill>
                <a:latin typeface="Lucida Sans Unicode"/>
              </a:rPr>
              <a:t>middle third </a:t>
            </a:r>
            <a:r>
              <a:rPr lang="en-US" sz="1875" dirty="0">
                <a:solidFill>
                  <a:prstClr val="black"/>
                </a:solidFill>
                <a:latin typeface="Lucida Sans Unicode"/>
              </a:rPr>
              <a:t>of the esophagus are </a:t>
            </a:r>
            <a:r>
              <a:rPr lang="en-US" sz="1875" b="1" dirty="0">
                <a:solidFill>
                  <a:srgbClr val="FF0000"/>
                </a:solidFill>
                <a:latin typeface="Lucida Sans Unicode"/>
              </a:rPr>
              <a:t>squamous carcinomas </a:t>
            </a:r>
            <a:r>
              <a:rPr lang="en-US" sz="1875" dirty="0">
                <a:solidFill>
                  <a:prstClr val="black"/>
                </a:solidFill>
                <a:latin typeface="Lucida Sans Unicode"/>
              </a:rPr>
              <a:t>most commonly and are frequently associated </a:t>
            </a:r>
            <a:r>
              <a:rPr lang="en-US" sz="1875" b="1" dirty="0">
                <a:solidFill>
                  <a:srgbClr val="FF0000"/>
                </a:solidFill>
                <a:latin typeface="Lucida Sans Unicode"/>
              </a:rPr>
              <a:t>with LN metastasis</a:t>
            </a:r>
            <a:r>
              <a:rPr lang="en-US" sz="1875" dirty="0">
                <a:solidFill>
                  <a:prstClr val="black"/>
                </a:solidFill>
                <a:latin typeface="Lucida Sans Unicode"/>
              </a:rPr>
              <a:t>, which are usually in the thorax but may be in the neck or abdomen, and may skip areas in between. Although it is generally felt that individuals with </a:t>
            </a:r>
            <a:r>
              <a:rPr lang="en-US" sz="1875" dirty="0" err="1">
                <a:solidFill>
                  <a:prstClr val="black"/>
                </a:solidFill>
                <a:latin typeface="Lucida Sans Unicode"/>
              </a:rPr>
              <a:t>midthoracic</a:t>
            </a:r>
            <a:r>
              <a:rPr lang="en-US" sz="1875" dirty="0">
                <a:solidFill>
                  <a:prstClr val="black"/>
                </a:solidFill>
                <a:latin typeface="Lucida Sans Unicode"/>
              </a:rPr>
              <a:t> cancer and abdominal LN metastases are incurable with surgery, there are some emerging data that suggest that cervical LN metastases, if isolated, can be resected with benefit.</a:t>
            </a:r>
          </a:p>
          <a:p>
            <a:pPr marL="274320" indent="-192024" algn="l" rtl="0">
              <a:spcBef>
                <a:spcPts val="300"/>
              </a:spcBef>
              <a:buClr>
                <a:srgbClr val="2DA2BF"/>
              </a:buClr>
              <a:buSzPct val="68000"/>
              <a:buFont typeface="Wingdings 3"/>
              <a:buChar char=""/>
            </a:pPr>
            <a:r>
              <a:rPr lang="en-US" sz="1875" dirty="0">
                <a:solidFill>
                  <a:prstClr val="black"/>
                </a:solidFill>
                <a:latin typeface="Lucida Sans Unicode"/>
              </a:rPr>
              <a:t>.</a:t>
            </a:r>
            <a:endParaRPr lang="ar-SA" sz="1875" dirty="0">
              <a:solidFill>
                <a:prstClr val="black"/>
              </a:solidFill>
              <a:latin typeface="Lucida Sans Unicode"/>
              <a:cs typeface="Arial"/>
            </a:endParaRPr>
          </a:p>
          <a:p>
            <a:endParaRPr lang="ar-SA" dirty="0"/>
          </a:p>
        </p:txBody>
      </p:sp>
    </p:spTree>
    <p:extLst>
      <p:ext uri="{BB962C8B-B14F-4D97-AF65-F5344CB8AC3E}">
        <p14:creationId xmlns:p14="http://schemas.microsoft.com/office/powerpoint/2010/main" val="3634864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Generally, T1 and T2 cancers without LN metastases are treated with resection only, but there is more and more data to suggest that LN involvement or </a:t>
            </a:r>
            <a:r>
              <a:rPr lang="en-US" dirty="0" err="1"/>
              <a:t>transmural</a:t>
            </a:r>
            <a:r>
              <a:rPr lang="en-US" dirty="0"/>
              <a:t> cancer (T3) warrants treatment with </a:t>
            </a:r>
            <a:r>
              <a:rPr lang="en-US" dirty="0" err="1"/>
              <a:t>neoadjuvant</a:t>
            </a:r>
            <a:r>
              <a:rPr lang="en-US" dirty="0"/>
              <a:t> </a:t>
            </a:r>
            <a:r>
              <a:rPr lang="en-US" dirty="0" err="1"/>
              <a:t>chemoradiation</a:t>
            </a:r>
            <a:r>
              <a:rPr lang="en-US" dirty="0"/>
              <a:t> therapy followed by resection. Although some surgeons prefer a </a:t>
            </a:r>
            <a:r>
              <a:rPr lang="en-US" dirty="0" err="1"/>
              <a:t>transhiatal</a:t>
            </a:r>
            <a:r>
              <a:rPr lang="en-US" dirty="0"/>
              <a:t> </a:t>
            </a:r>
            <a:r>
              <a:rPr lang="en-US" dirty="0" err="1"/>
              <a:t>esophagectomy</a:t>
            </a:r>
            <a:r>
              <a:rPr lang="en-US" dirty="0"/>
              <a:t> for all tumor locations, most surgeons believe that resection of </a:t>
            </a:r>
            <a:r>
              <a:rPr lang="en-US" dirty="0" err="1"/>
              <a:t>midesophageal</a:t>
            </a:r>
            <a:r>
              <a:rPr lang="en-US" dirty="0"/>
              <a:t> cancer should be performed under direct vision with either </a:t>
            </a:r>
            <a:r>
              <a:rPr lang="en-US" dirty="0" err="1"/>
              <a:t>thoracoscopy</a:t>
            </a:r>
            <a:r>
              <a:rPr lang="en-US" dirty="0"/>
              <a:t> </a:t>
            </a:r>
            <a:r>
              <a:rPr lang="en-US" dirty="0">
                <a:solidFill>
                  <a:srgbClr val="FF0000"/>
                </a:solidFill>
              </a:rPr>
              <a:t>(video-assisted thoracic surgery [VATS]) </a:t>
            </a:r>
            <a:r>
              <a:rPr lang="en-US" dirty="0"/>
              <a:t>or with thoracotomy</a:t>
            </a:r>
          </a:p>
          <a:p>
            <a:pPr algn="l" rtl="0"/>
            <a:endParaRPr lang="ar-SA" dirty="0"/>
          </a:p>
        </p:txBody>
      </p:sp>
    </p:spTree>
    <p:extLst>
      <p:ext uri="{BB962C8B-B14F-4D97-AF65-F5344CB8AC3E}">
        <p14:creationId xmlns:p14="http://schemas.microsoft.com/office/powerpoint/2010/main" val="413667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274320" indent="-192024" algn="l" rtl="0">
              <a:spcBef>
                <a:spcPts val="300"/>
              </a:spcBef>
              <a:buClr>
                <a:srgbClr val="2DA2BF"/>
              </a:buClr>
              <a:buSzPct val="68000"/>
              <a:buFont typeface="Wingdings 3"/>
              <a:buChar char=""/>
            </a:pPr>
            <a:r>
              <a:rPr lang="en-US" sz="1875" dirty="0">
                <a:solidFill>
                  <a:prstClr val="black"/>
                </a:solidFill>
                <a:latin typeface="Lucida Sans Unicode"/>
              </a:rPr>
              <a:t>Tumors of the lower esophagus and </a:t>
            </a:r>
            <a:r>
              <a:rPr lang="en-US" sz="1875" dirty="0" err="1">
                <a:solidFill>
                  <a:prstClr val="black"/>
                </a:solidFill>
                <a:latin typeface="Lucida Sans Unicode"/>
              </a:rPr>
              <a:t>cardia</a:t>
            </a:r>
            <a:r>
              <a:rPr lang="en-US" sz="1875" dirty="0">
                <a:solidFill>
                  <a:prstClr val="black"/>
                </a:solidFill>
                <a:latin typeface="Lucida Sans Unicode"/>
              </a:rPr>
              <a:t> are usually </a:t>
            </a:r>
            <a:r>
              <a:rPr lang="en-US" sz="1875" dirty="0">
                <a:solidFill>
                  <a:srgbClr val="FF0000"/>
                </a:solidFill>
                <a:latin typeface="Lucida Sans Unicode"/>
              </a:rPr>
              <a:t>adenocarcinomas. </a:t>
            </a:r>
            <a:r>
              <a:rPr lang="en-US" sz="1875" dirty="0">
                <a:solidFill>
                  <a:prstClr val="black"/>
                </a:solidFill>
                <a:latin typeface="Lucida Sans Unicode"/>
              </a:rPr>
              <a:t>Unless preoperative and intraoperative staging clearly demonstrate an incurable lesion, resection in continuity with a LN dissection should be performed. Because of the propensity of GI tumors to spread for long distances </a:t>
            </a:r>
            <a:r>
              <a:rPr lang="en-US" sz="1875" dirty="0" err="1">
                <a:solidFill>
                  <a:prstClr val="black"/>
                </a:solidFill>
                <a:latin typeface="Lucida Sans Unicode"/>
              </a:rPr>
              <a:t>submucosally</a:t>
            </a:r>
            <a:r>
              <a:rPr lang="en-US" sz="1875" dirty="0">
                <a:solidFill>
                  <a:prstClr val="black"/>
                </a:solidFill>
                <a:latin typeface="Lucida Sans Unicode"/>
              </a:rPr>
              <a:t>, long lengths of grossly normal GI tract should be resected The longitudinal lymph flow in the esophagus can result in skip areas, with small foci of tumor above the primary lesion, which underscores the importance of a wide resection of esophageal tumors.</a:t>
            </a:r>
            <a:endParaRPr lang="ar-SA" sz="1875" dirty="0">
              <a:solidFill>
                <a:prstClr val="black"/>
              </a:solidFill>
              <a:latin typeface="Lucida Sans Unicode"/>
              <a:cs typeface="Arial"/>
            </a:endParaRPr>
          </a:p>
          <a:p>
            <a:endParaRPr lang="ar-SA" dirty="0"/>
          </a:p>
        </p:txBody>
      </p:sp>
    </p:spTree>
    <p:extLst>
      <p:ext uri="{BB962C8B-B14F-4D97-AF65-F5344CB8AC3E}">
        <p14:creationId xmlns:p14="http://schemas.microsoft.com/office/powerpoint/2010/main" val="2507608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r>
              <a:rPr lang="en-US" dirty="0"/>
              <a:t>1. </a:t>
            </a:r>
            <a:r>
              <a:rPr lang="en-US" b="1" dirty="0">
                <a:solidFill>
                  <a:srgbClr val="FF0000"/>
                </a:solidFill>
              </a:rPr>
              <a:t>Surgical resection </a:t>
            </a:r>
            <a:r>
              <a:rPr lang="en-US" dirty="0"/>
              <a:t>remains a mainstay of curative treatment of patients with localized disease. It offers the best opportunity for cure and provides substantial palliation when cure is not possible. The overall 5-year survival rate is 19% to 32%, with higher rates for patients with lower stages of disease  </a:t>
            </a:r>
          </a:p>
          <a:p>
            <a:pPr algn="l" rtl="0"/>
            <a:r>
              <a:rPr lang="en-US" dirty="0"/>
              <a:t>a. Options for resection include a standard </a:t>
            </a:r>
            <a:r>
              <a:rPr lang="en-US" b="1" dirty="0">
                <a:solidFill>
                  <a:srgbClr val="FF0000"/>
                </a:solidFill>
              </a:rPr>
              <a:t>transthoracic </a:t>
            </a:r>
            <a:r>
              <a:rPr lang="en-US" b="1" dirty="0" err="1">
                <a:solidFill>
                  <a:srgbClr val="FF0000"/>
                </a:solidFill>
              </a:rPr>
              <a:t>esophagectomy</a:t>
            </a:r>
            <a:r>
              <a:rPr lang="en-US" dirty="0"/>
              <a:t>, a </a:t>
            </a:r>
            <a:r>
              <a:rPr lang="en-US" b="1" dirty="0" err="1">
                <a:solidFill>
                  <a:srgbClr val="FF0000"/>
                </a:solidFill>
              </a:rPr>
              <a:t>transhiatal</a:t>
            </a:r>
            <a:r>
              <a:rPr lang="en-US" b="1" dirty="0">
                <a:solidFill>
                  <a:srgbClr val="FF0000"/>
                </a:solidFill>
              </a:rPr>
              <a:t> </a:t>
            </a:r>
            <a:r>
              <a:rPr lang="en-US" b="1" dirty="0" err="1">
                <a:solidFill>
                  <a:srgbClr val="FF0000"/>
                </a:solidFill>
              </a:rPr>
              <a:t>esophagectomy</a:t>
            </a:r>
            <a:r>
              <a:rPr lang="en-US" dirty="0"/>
              <a:t>, or an en bloc </a:t>
            </a:r>
            <a:r>
              <a:rPr lang="en-US" dirty="0" err="1"/>
              <a:t>esophagectomy</a:t>
            </a:r>
            <a:r>
              <a:rPr lang="en-US" dirty="0"/>
              <a:t>. Total </a:t>
            </a:r>
            <a:r>
              <a:rPr lang="en-US" dirty="0" err="1"/>
              <a:t>esophagectomy</a:t>
            </a:r>
            <a:r>
              <a:rPr lang="en-US" dirty="0"/>
              <a:t> with a cervical </a:t>
            </a:r>
            <a:r>
              <a:rPr lang="en-US" dirty="0" err="1"/>
              <a:t>esophagogastric</a:t>
            </a:r>
            <a:r>
              <a:rPr lang="en-US" dirty="0"/>
              <a:t> anastomosis and subtotal resection with a high </a:t>
            </a:r>
            <a:r>
              <a:rPr lang="en-US" dirty="0" err="1"/>
              <a:t>intrathoracic</a:t>
            </a:r>
            <a:r>
              <a:rPr lang="en-US" dirty="0"/>
              <a:t> anastomosis have become the most common resections and produce the best long-term functional results as well as the best chance for cure.</a:t>
            </a:r>
          </a:p>
          <a:p>
            <a:pPr algn="l" rtl="0"/>
            <a:r>
              <a:rPr lang="en-US" dirty="0"/>
              <a:t>b. Options for esophageal replacement include the stomach, colon, and jejunum</a:t>
            </a:r>
          </a:p>
          <a:p>
            <a:pPr algn="l" rtl="0"/>
            <a:endParaRPr lang="ar-SA" dirty="0"/>
          </a:p>
        </p:txBody>
      </p:sp>
    </p:spTree>
    <p:extLst>
      <p:ext uri="{BB962C8B-B14F-4D97-AF65-F5344CB8AC3E}">
        <p14:creationId xmlns:p14="http://schemas.microsoft.com/office/powerpoint/2010/main" val="3894716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5676" y="141480"/>
            <a:ext cx="5792119" cy="443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00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2. </a:t>
            </a:r>
            <a:r>
              <a:rPr lang="en-US" b="1" dirty="0" err="1">
                <a:solidFill>
                  <a:srgbClr val="FF0000"/>
                </a:solidFill>
              </a:rPr>
              <a:t>Neoadjuvant</a:t>
            </a:r>
            <a:r>
              <a:rPr lang="en-US" b="1" dirty="0">
                <a:solidFill>
                  <a:srgbClr val="FF0000"/>
                </a:solidFill>
              </a:rPr>
              <a:t> therapy </a:t>
            </a:r>
            <a:r>
              <a:rPr lang="en-US" dirty="0"/>
              <a:t>with preoperative chemotherapy or </a:t>
            </a:r>
            <a:r>
              <a:rPr lang="en-US" dirty="0" err="1"/>
              <a:t>chemoradiotherapy</a:t>
            </a:r>
            <a:r>
              <a:rPr lang="en-US" dirty="0"/>
              <a:t> has been evaluated in a number of trials. Although it may enhance </a:t>
            </a:r>
            <a:r>
              <a:rPr lang="en-US" b="1" dirty="0">
                <a:solidFill>
                  <a:srgbClr val="FF0000"/>
                </a:solidFill>
              </a:rPr>
              <a:t>local control and </a:t>
            </a:r>
            <a:r>
              <a:rPr lang="en-US" b="1" dirty="0" err="1">
                <a:solidFill>
                  <a:srgbClr val="FF0000"/>
                </a:solidFill>
              </a:rPr>
              <a:t>resectability</a:t>
            </a:r>
            <a:r>
              <a:rPr lang="en-US" b="1" dirty="0">
                <a:solidFill>
                  <a:srgbClr val="FF0000"/>
                </a:solidFill>
              </a:rPr>
              <a:t>,</a:t>
            </a:r>
            <a:r>
              <a:rPr lang="en-US" dirty="0"/>
              <a:t> the survival benefit is still debated. </a:t>
            </a:r>
          </a:p>
          <a:p>
            <a:pPr algn="l" rtl="0"/>
            <a:r>
              <a:rPr lang="en-US" dirty="0"/>
              <a:t>A recent prospective, randomized study demonstrated a survival advantage of </a:t>
            </a:r>
            <a:r>
              <a:rPr lang="en-US" dirty="0" err="1"/>
              <a:t>trimodal</a:t>
            </a:r>
            <a:r>
              <a:rPr lang="en-US" dirty="0"/>
              <a:t> </a:t>
            </a:r>
            <a:r>
              <a:rPr lang="en-US" dirty="0" err="1"/>
              <a:t>neoadjuvant</a:t>
            </a:r>
            <a:r>
              <a:rPr lang="en-US" dirty="0"/>
              <a:t> chemotherapy (</a:t>
            </a:r>
            <a:r>
              <a:rPr lang="en-US" dirty="0" err="1"/>
              <a:t>cisplatin</a:t>
            </a:r>
            <a:r>
              <a:rPr lang="en-US" dirty="0"/>
              <a:t> and fluorouracil) and radiation (50.4 </a:t>
            </a:r>
            <a:r>
              <a:rPr lang="en-US" dirty="0" err="1"/>
              <a:t>Gy</a:t>
            </a:r>
            <a:r>
              <a:rPr lang="en-US" dirty="0"/>
              <a:t>) followed by surgery versus surgery alone. Although the study only had 30 patients in the </a:t>
            </a:r>
            <a:r>
              <a:rPr lang="en-US" dirty="0" err="1"/>
              <a:t>trimodal</a:t>
            </a:r>
            <a:r>
              <a:rPr lang="en-US" dirty="0"/>
              <a:t> arm and 36 patients in the surgery alone arm, there was a 5-year survival advantage of 39% for </a:t>
            </a:r>
            <a:r>
              <a:rPr lang="en-US" dirty="0" err="1"/>
              <a:t>trimodal</a:t>
            </a:r>
            <a:r>
              <a:rPr lang="en-US" dirty="0"/>
              <a:t> therapy versus 16% for surgery alone.</a:t>
            </a:r>
            <a:endParaRPr lang="ar-SA" dirty="0"/>
          </a:p>
        </p:txBody>
      </p:sp>
    </p:spTree>
    <p:extLst>
      <p:ext uri="{BB962C8B-B14F-4D97-AF65-F5344CB8AC3E}">
        <p14:creationId xmlns:p14="http://schemas.microsoft.com/office/powerpoint/2010/main" val="54908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ext Box 4"/>
          <p:cNvSpPr txBox="1">
            <a:spLocks noChangeArrowheads="1"/>
          </p:cNvSpPr>
          <p:nvPr/>
        </p:nvSpPr>
        <p:spPr bwMode="auto">
          <a:xfrm>
            <a:off x="1288598" y="253510"/>
            <a:ext cx="6048375" cy="830997"/>
          </a:xfrm>
          <a:prstGeom prst="rect">
            <a:avLst/>
          </a:prstGeom>
          <a:noFill/>
          <a:ln>
            <a:noFill/>
          </a:ln>
          <a:effectLst/>
        </p:spPr>
        <p:txBody>
          <a:bodyPr>
            <a:spAutoFit/>
          </a:bodyPr>
          <a:lstStyle/>
          <a:p>
            <a:pPr algn="ctr" rtl="0">
              <a:spcBef>
                <a:spcPct val="50000"/>
              </a:spcBef>
            </a:pPr>
            <a:r>
              <a:rPr lang="en-US" sz="4800" b="1" dirty="0">
                <a:solidFill>
                  <a:srgbClr val="FFFF00"/>
                </a:solidFill>
                <a:latin typeface="Arial Black" panose="020B0A04020102020204" pitchFamily="34" charset="0"/>
              </a:rPr>
              <a:t>  Approach </a:t>
            </a:r>
          </a:p>
        </p:txBody>
      </p:sp>
      <p:sp>
        <p:nvSpPr>
          <p:cNvPr id="2" name="Content Placeholder 1"/>
          <p:cNvSpPr>
            <a:spLocks noGrp="1"/>
          </p:cNvSpPr>
          <p:nvPr>
            <p:ph idx="1"/>
          </p:nvPr>
        </p:nvSpPr>
        <p:spPr/>
        <p:txBody>
          <a:bodyPr>
            <a:normAutofit/>
          </a:bodyPr>
          <a:lstStyle/>
          <a:p>
            <a:r>
              <a:rPr lang="en-GB" sz="4000" dirty="0"/>
              <a:t>HISTORY</a:t>
            </a:r>
          </a:p>
          <a:p>
            <a:r>
              <a:rPr lang="en-GB" sz="4000" dirty="0"/>
              <a:t>EXAMINATION</a:t>
            </a:r>
          </a:p>
          <a:p>
            <a:r>
              <a:rPr lang="en-GB" sz="4000" dirty="0"/>
              <a:t>INVESTIGATION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48608">
                                            <p:txEl>
                                              <p:pRg st="0" end="0"/>
                                            </p:txEl>
                                          </p:spTgt>
                                        </p:tgtEl>
                                        <p:attrNameLst>
                                          <p:attrName>style.visibility</p:attrName>
                                        </p:attrNameLst>
                                      </p:cBhvr>
                                      <p:to>
                                        <p:strVal val="visible"/>
                                      </p:to>
                                    </p:set>
                                    <p:animEffect transition="in" filter="circle(in)">
                                      <p:cBhvr>
                                        <p:cTn id="7" dur="2000"/>
                                        <p:tgtEl>
                                          <p:spTgt spid="1048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3. </a:t>
            </a:r>
            <a:r>
              <a:rPr lang="en-US" b="1" dirty="0">
                <a:solidFill>
                  <a:srgbClr val="FF0000"/>
                </a:solidFill>
              </a:rPr>
              <a:t>Radiotherapy</a:t>
            </a:r>
            <a:r>
              <a:rPr lang="en-US" dirty="0"/>
              <a:t> is used worldwide for attempted cure and palliation of patients with squamous cell esophageal cancer deemed unsuitable for resection. The 5-year survival rate is 5% to 10%. Palliation of dysphagia is successful temporarily in 80% of patients but rarely provides relief for longer than several months. Combination therapy involving radiation and concurrent administration of 5-fluorouracil with </a:t>
            </a:r>
            <a:r>
              <a:rPr lang="en-US" dirty="0" err="1"/>
              <a:t>mitomycin</a:t>
            </a:r>
            <a:r>
              <a:rPr lang="en-US" dirty="0"/>
              <a:t> C or </a:t>
            </a:r>
            <a:r>
              <a:rPr lang="en-US" dirty="0" err="1"/>
              <a:t>cisplatin</a:t>
            </a:r>
            <a:r>
              <a:rPr lang="en-US" dirty="0"/>
              <a:t> has been suggested to improve results and has replaced radiation alone in most protocols.</a:t>
            </a:r>
            <a:endParaRPr lang="ar-SA" dirty="0"/>
          </a:p>
        </p:txBody>
      </p:sp>
    </p:spTree>
    <p:extLst>
      <p:ext uri="{BB962C8B-B14F-4D97-AF65-F5344CB8AC3E}">
        <p14:creationId xmlns:p14="http://schemas.microsoft.com/office/powerpoint/2010/main" val="538727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4. The goal of </a:t>
            </a:r>
            <a:r>
              <a:rPr lang="en-US" b="1" dirty="0">
                <a:solidFill>
                  <a:srgbClr val="FF0000"/>
                </a:solidFill>
              </a:rPr>
              <a:t>palliative treatment </a:t>
            </a:r>
            <a:r>
              <a:rPr lang="en-US" dirty="0"/>
              <a:t>is the relief of obstruction and dysphagia.</a:t>
            </a:r>
          </a:p>
          <a:p>
            <a:pPr marL="0" indent="0" algn="l" rtl="0">
              <a:buNone/>
            </a:pPr>
            <a:r>
              <a:rPr lang="en-US" dirty="0"/>
              <a:t>a. Radiotherapy and chemotherapy work best in patients with squamous cell carcinoma, particularly when it is located above the carina. Adenocarcinoma is less responsive to radiation, and the acute morbidity (nausea and vomiting) of external-beam irradiation of the </a:t>
            </a:r>
            <a:r>
              <a:rPr lang="en-US" dirty="0" err="1"/>
              <a:t>epigastric</a:t>
            </a:r>
            <a:r>
              <a:rPr lang="en-US" dirty="0"/>
              <a:t> area is substantial. </a:t>
            </a:r>
          </a:p>
          <a:p>
            <a:pPr marL="0" indent="0" algn="l" rtl="0">
              <a:buNone/>
            </a:pPr>
            <a:r>
              <a:rPr lang="en-US" dirty="0"/>
              <a:t>b. Esophageal bypass procedures have been largely abandoned due to excessive complication rates.</a:t>
            </a:r>
            <a:endParaRPr lang="ar-SA" dirty="0"/>
          </a:p>
        </p:txBody>
      </p:sp>
    </p:spTree>
    <p:extLst>
      <p:ext uri="{BB962C8B-B14F-4D97-AF65-F5344CB8AC3E}">
        <p14:creationId xmlns:p14="http://schemas.microsoft.com/office/powerpoint/2010/main" val="441056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a:t>c. </a:t>
            </a:r>
            <a:r>
              <a:rPr lang="en-US" b="1" dirty="0">
                <a:solidFill>
                  <a:srgbClr val="FF0000"/>
                </a:solidFill>
              </a:rPr>
              <a:t>Intraluminal prostheses </a:t>
            </a:r>
            <a:r>
              <a:rPr lang="en-US" dirty="0"/>
              <a:t>have been developed to intubate the esophagus and stent the obstruction. Self-expanding wire-mesh stents, often with a soft silicone (</a:t>
            </a:r>
            <a:r>
              <a:rPr lang="en-US" dirty="0" err="1"/>
              <a:t>Silastic</a:t>
            </a:r>
            <a:r>
              <a:rPr lang="en-US" dirty="0"/>
              <a:t>) coating, have been used with greater ease of insertion and satisfactory results. None of these prostheses allows normal swallowing, and in most cases no more than a </a:t>
            </a:r>
            <a:r>
              <a:rPr lang="en-US" dirty="0">
                <a:solidFill>
                  <a:srgbClr val="FF0000"/>
                </a:solidFill>
              </a:rPr>
              <a:t>pureed diet </a:t>
            </a:r>
            <a:r>
              <a:rPr lang="en-US" dirty="0"/>
              <a:t>can be tolerated.</a:t>
            </a:r>
          </a:p>
          <a:p>
            <a:pPr marL="0" indent="0" algn="l" rtl="0">
              <a:buNone/>
            </a:pPr>
            <a:r>
              <a:rPr lang="en-US" dirty="0"/>
              <a:t> Potential complications include </a:t>
            </a:r>
            <a:r>
              <a:rPr lang="en-US" dirty="0">
                <a:solidFill>
                  <a:srgbClr val="FF0000"/>
                </a:solidFill>
              </a:rPr>
              <a:t>perforation</a:t>
            </a:r>
            <a:r>
              <a:rPr lang="en-US" dirty="0"/>
              <a:t>, </a:t>
            </a:r>
            <a:r>
              <a:rPr lang="en-US" dirty="0">
                <a:solidFill>
                  <a:srgbClr val="FF0000"/>
                </a:solidFill>
              </a:rPr>
              <a:t>erosion</a:t>
            </a:r>
            <a:r>
              <a:rPr lang="en-US" dirty="0"/>
              <a:t> or </a:t>
            </a:r>
            <a:r>
              <a:rPr lang="en-US" dirty="0">
                <a:solidFill>
                  <a:srgbClr val="FF0000"/>
                </a:solidFill>
              </a:rPr>
              <a:t>migration of the stent</a:t>
            </a:r>
            <a:r>
              <a:rPr lang="en-US" dirty="0"/>
              <a:t>, and </a:t>
            </a:r>
            <a:r>
              <a:rPr lang="en-US" dirty="0">
                <a:solidFill>
                  <a:srgbClr val="FF0000"/>
                </a:solidFill>
              </a:rPr>
              <a:t>obstruction</a:t>
            </a:r>
            <a:r>
              <a:rPr lang="en-US" dirty="0"/>
              <a:t> of the tube by food or proximal tumor growth.</a:t>
            </a:r>
          </a:p>
          <a:p>
            <a:pPr algn="l" rtl="0"/>
            <a:r>
              <a:rPr lang="en-US" dirty="0"/>
              <a:t>d. </a:t>
            </a:r>
            <a:r>
              <a:rPr lang="en-US" b="1" dirty="0">
                <a:solidFill>
                  <a:srgbClr val="FF0000"/>
                </a:solidFill>
              </a:rPr>
              <a:t>Endoscopic laser techniques </a:t>
            </a:r>
            <a:r>
              <a:rPr lang="en-US" dirty="0"/>
              <a:t>can restore an esophageal lumen successfully 90% of the time, with only a 4% to 5% perforation rate.</a:t>
            </a:r>
            <a:endParaRPr lang="ar-SA" dirty="0"/>
          </a:p>
        </p:txBody>
      </p:sp>
    </p:spTree>
    <p:extLst>
      <p:ext uri="{BB962C8B-B14F-4D97-AF65-F5344CB8AC3E}">
        <p14:creationId xmlns:p14="http://schemas.microsoft.com/office/powerpoint/2010/main" val="977491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485900" y="2895786"/>
            <a:ext cx="6172200" cy="1847664"/>
          </a:xfrm>
        </p:spPr>
        <p:txBody>
          <a:bodyPr/>
          <a:lstStyle/>
          <a:p>
            <a:pPr algn="l" rtl="0"/>
            <a:r>
              <a:rPr lang="en-US" dirty="0"/>
              <a:t>Sources:</a:t>
            </a:r>
          </a:p>
          <a:p>
            <a:pPr algn="l" rtl="0"/>
            <a:r>
              <a:rPr lang="en-US" dirty="0"/>
              <a:t>-Baily and love's short practice of surgery ;27th edition. </a:t>
            </a:r>
          </a:p>
          <a:p>
            <a:pPr algn="l" rtl="0"/>
            <a:r>
              <a:rPr lang="en-US" dirty="0"/>
              <a:t>-The </a:t>
            </a:r>
            <a:r>
              <a:rPr lang="en-US" dirty="0" err="1"/>
              <a:t>washington</a:t>
            </a:r>
            <a:r>
              <a:rPr lang="en-US" dirty="0"/>
              <a:t> manual of surgery 6th edition.</a:t>
            </a:r>
          </a:p>
          <a:p>
            <a:pPr algn="l" rtl="0"/>
            <a:r>
              <a:rPr lang="en-US" dirty="0"/>
              <a:t>-Schwartz’s principle of surgery </a:t>
            </a:r>
            <a:r>
              <a:rPr lang="en-US"/>
              <a:t>10</a:t>
            </a:r>
            <a:r>
              <a:rPr lang="en-US" baseline="30000"/>
              <a:t>th</a:t>
            </a:r>
            <a:r>
              <a:rPr lang="en-US"/>
              <a:t> edition </a:t>
            </a:r>
            <a:endParaRPr lang="en-US" dirty="0"/>
          </a:p>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754" y="357504"/>
            <a:ext cx="3277251"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32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Rectangle 3"/>
          <p:cNvSpPr>
            <a:spLocks noGrp="1" noChangeArrowheads="1"/>
          </p:cNvSpPr>
          <p:nvPr>
            <p:ph idx="1"/>
          </p:nvPr>
        </p:nvSpPr>
        <p:spPr>
          <a:xfrm>
            <a:off x="498967" y="1092367"/>
            <a:ext cx="6856711" cy="3432132"/>
          </a:xfrm>
        </p:spPr>
        <p:txBody>
          <a:bodyPr>
            <a:normAutofit/>
          </a:bodyPr>
          <a:lstStyle/>
          <a:p>
            <a:r>
              <a:rPr lang="en-GB" sz="2800" b="1" dirty="0">
                <a:latin typeface="Arial Black" panose="020B0A04020102020204" pitchFamily="34" charset="0"/>
              </a:rPr>
              <a:t>Oropharyngeal vs oesophageal</a:t>
            </a:r>
          </a:p>
          <a:p>
            <a:endParaRPr lang="en-GB" sz="2800" b="1" dirty="0">
              <a:latin typeface="Arial Black" panose="020B0A04020102020204" pitchFamily="34" charset="0"/>
            </a:endParaRPr>
          </a:p>
          <a:p>
            <a:endParaRPr lang="en-GB" sz="2800" b="1" dirty="0">
              <a:latin typeface="Arial Black" panose="020B0A04020102020204" pitchFamily="34" charset="0"/>
            </a:endParaRPr>
          </a:p>
          <a:p>
            <a:endParaRPr lang="en-US" sz="2800" b="1" dirty="0">
              <a:solidFill>
                <a:schemeClr val="tx1"/>
              </a:solidFill>
              <a:latin typeface="Arial Black" panose="020B0A04020102020204" pitchFamily="34" charset="0"/>
            </a:endParaRPr>
          </a:p>
        </p:txBody>
      </p:sp>
      <p:sp>
        <p:nvSpPr>
          <p:cNvPr id="1048612" name="Text Box 4"/>
          <p:cNvSpPr txBox="1">
            <a:spLocks noChangeArrowheads="1"/>
          </p:cNvSpPr>
          <p:nvPr/>
        </p:nvSpPr>
        <p:spPr bwMode="auto">
          <a:xfrm>
            <a:off x="1517239" y="454303"/>
            <a:ext cx="6048375" cy="830997"/>
          </a:xfrm>
          <a:prstGeom prst="rect">
            <a:avLst/>
          </a:prstGeom>
          <a:noFill/>
          <a:ln>
            <a:noFill/>
          </a:ln>
          <a:effectLst/>
        </p:spPr>
        <p:txBody>
          <a:bodyPr>
            <a:spAutoFit/>
          </a:bodyPr>
          <a:lstStyle/>
          <a:p>
            <a:pPr algn="ctr" rtl="0">
              <a:spcBef>
                <a:spcPct val="50000"/>
              </a:spcBef>
            </a:pPr>
            <a:r>
              <a:rPr lang="en-US" sz="4800" b="1" dirty="0">
                <a:solidFill>
                  <a:srgbClr val="FFFF00"/>
                </a:solidFill>
                <a:latin typeface="Arial Black" panose="020B0A04020102020204" pitchFamily="34" charset="0"/>
              </a:rPr>
              <a:t>HISTORY</a:t>
            </a:r>
            <a:endParaRPr lang="en-US" sz="4800" b="1" dirty="0">
              <a:solidFill>
                <a:schemeClr val="accent1">
                  <a:lumMod val="75000"/>
                </a:schemeClr>
              </a:solidFill>
              <a:latin typeface="Arial Black" panose="020B0A04020102020204" pitchFamily="34" charset="0"/>
            </a:endParaRPr>
          </a:p>
        </p:txBody>
      </p:sp>
      <p:graphicFrame>
        <p:nvGraphicFramePr>
          <p:cNvPr id="2" name="Diagram 1"/>
          <p:cNvGraphicFramePr/>
          <p:nvPr>
            <p:extLst>
              <p:ext uri="{D42A27DB-BD31-4B8C-83A1-F6EECF244321}">
                <p14:modId xmlns:p14="http://schemas.microsoft.com/office/powerpoint/2010/main" val="3718704973"/>
              </p:ext>
            </p:extLst>
          </p:nvPr>
        </p:nvGraphicFramePr>
        <p:xfrm>
          <a:off x="368135" y="1828800"/>
          <a:ext cx="7944592" cy="299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8611">
                                            <p:txEl>
                                              <p:pRg st="0" end="0"/>
                                            </p:txEl>
                                          </p:spTgt>
                                        </p:tgtEl>
                                        <p:attrNameLst>
                                          <p:attrName>style.visibility</p:attrName>
                                        </p:attrNameLst>
                                      </p:cBhvr>
                                      <p:to>
                                        <p:strVal val="visible"/>
                                      </p:to>
                                    </p:set>
                                    <p:animEffect transition="in" filter="barn(inVertical)">
                                      <p:cBhvr>
                                        <p:cTn id="7" dur="500"/>
                                        <p:tgtEl>
                                          <p:spTgt spid="104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graphicEl>
                                              <a:dgm id="{B93DD7CC-F46F-43AE-B86E-6118FB0799F3}"/>
                                            </p:graphicEl>
                                          </p:spTgt>
                                        </p:tgtEl>
                                        <p:attrNameLst>
                                          <p:attrName>style.visibility</p:attrName>
                                        </p:attrNameLst>
                                      </p:cBhvr>
                                      <p:to>
                                        <p:strVal val="visible"/>
                                      </p:to>
                                    </p:set>
                                    <p:animEffect transition="in" filter="fade">
                                      <p:cBhvr>
                                        <p:cTn id="12" dur="1000"/>
                                        <p:tgtEl>
                                          <p:spTgt spid="2">
                                            <p:graphicEl>
                                              <a:dgm id="{B93DD7CC-F46F-43AE-B86E-6118FB0799F3}"/>
                                            </p:graphicEl>
                                          </p:spTgt>
                                        </p:tgtEl>
                                      </p:cBhvr>
                                    </p:animEffect>
                                    <p:anim calcmode="lin" valueType="num">
                                      <p:cBhvr>
                                        <p:cTn id="13" dur="1000" fill="hold"/>
                                        <p:tgtEl>
                                          <p:spTgt spid="2">
                                            <p:graphicEl>
                                              <a:dgm id="{B93DD7CC-F46F-43AE-B86E-6118FB0799F3}"/>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B93DD7CC-F46F-43AE-B86E-6118FB0799F3}"/>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graphicEl>
                                              <a:dgm id="{66E07A98-49E7-4EED-A7A6-95B1C7C21BA2}"/>
                                            </p:graphicEl>
                                          </p:spTgt>
                                        </p:tgtEl>
                                        <p:attrNameLst>
                                          <p:attrName>style.visibility</p:attrName>
                                        </p:attrNameLst>
                                      </p:cBhvr>
                                      <p:to>
                                        <p:strVal val="visible"/>
                                      </p:to>
                                    </p:set>
                                    <p:animEffect transition="in" filter="fade">
                                      <p:cBhvr>
                                        <p:cTn id="17" dur="1000"/>
                                        <p:tgtEl>
                                          <p:spTgt spid="2">
                                            <p:graphicEl>
                                              <a:dgm id="{66E07A98-49E7-4EED-A7A6-95B1C7C21BA2}"/>
                                            </p:graphicEl>
                                          </p:spTgt>
                                        </p:tgtEl>
                                      </p:cBhvr>
                                    </p:animEffect>
                                    <p:anim calcmode="lin" valueType="num">
                                      <p:cBhvr>
                                        <p:cTn id="18" dur="1000" fill="hold"/>
                                        <p:tgtEl>
                                          <p:spTgt spid="2">
                                            <p:graphicEl>
                                              <a:dgm id="{66E07A98-49E7-4EED-A7A6-95B1C7C21BA2}"/>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66E07A98-49E7-4EED-A7A6-95B1C7C21BA2}"/>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graphicEl>
                                              <a:dgm id="{688089DA-AD3C-421E-86C9-B398698C331D}"/>
                                            </p:graphicEl>
                                          </p:spTgt>
                                        </p:tgtEl>
                                        <p:attrNameLst>
                                          <p:attrName>style.visibility</p:attrName>
                                        </p:attrNameLst>
                                      </p:cBhvr>
                                      <p:to>
                                        <p:strVal val="visible"/>
                                      </p:to>
                                    </p:set>
                                    <p:animEffect transition="in" filter="fade">
                                      <p:cBhvr>
                                        <p:cTn id="24" dur="1000"/>
                                        <p:tgtEl>
                                          <p:spTgt spid="2">
                                            <p:graphicEl>
                                              <a:dgm id="{688089DA-AD3C-421E-86C9-B398698C331D}"/>
                                            </p:graphicEl>
                                          </p:spTgt>
                                        </p:tgtEl>
                                      </p:cBhvr>
                                    </p:animEffect>
                                    <p:anim calcmode="lin" valueType="num">
                                      <p:cBhvr>
                                        <p:cTn id="25" dur="1000" fill="hold"/>
                                        <p:tgtEl>
                                          <p:spTgt spid="2">
                                            <p:graphicEl>
                                              <a:dgm id="{688089DA-AD3C-421E-86C9-B398698C331D}"/>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688089DA-AD3C-421E-86C9-B398698C331D}"/>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graphicEl>
                                              <a:dgm id="{347874A8-BC79-4BDD-85B2-C8C11FA1FFF9}"/>
                                            </p:graphicEl>
                                          </p:spTgt>
                                        </p:tgtEl>
                                        <p:attrNameLst>
                                          <p:attrName>style.visibility</p:attrName>
                                        </p:attrNameLst>
                                      </p:cBhvr>
                                      <p:to>
                                        <p:strVal val="visible"/>
                                      </p:to>
                                    </p:set>
                                    <p:animEffect transition="in" filter="fade">
                                      <p:cBhvr>
                                        <p:cTn id="29" dur="1000"/>
                                        <p:tgtEl>
                                          <p:spTgt spid="2">
                                            <p:graphicEl>
                                              <a:dgm id="{347874A8-BC79-4BDD-85B2-C8C11FA1FFF9}"/>
                                            </p:graphicEl>
                                          </p:spTgt>
                                        </p:tgtEl>
                                      </p:cBhvr>
                                    </p:animEffect>
                                    <p:anim calcmode="lin" valueType="num">
                                      <p:cBhvr>
                                        <p:cTn id="30" dur="1000" fill="hold"/>
                                        <p:tgtEl>
                                          <p:spTgt spid="2">
                                            <p:graphicEl>
                                              <a:dgm id="{347874A8-BC79-4BDD-85B2-C8C11FA1FFF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347874A8-BC79-4BDD-85B2-C8C11FA1FFF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3EBA345C-4C97-4DEB-BBFB-F93A073E1ACE}"/>
                                            </p:graphicEl>
                                          </p:spTgt>
                                        </p:tgtEl>
                                        <p:attrNameLst>
                                          <p:attrName>style.visibility</p:attrName>
                                        </p:attrNameLst>
                                      </p:cBhvr>
                                      <p:to>
                                        <p:strVal val="visible"/>
                                      </p:to>
                                    </p:set>
                                    <p:animEffect transition="in" filter="fade">
                                      <p:cBhvr>
                                        <p:cTn id="34" dur="1000"/>
                                        <p:tgtEl>
                                          <p:spTgt spid="2">
                                            <p:graphicEl>
                                              <a:dgm id="{3EBA345C-4C97-4DEB-BBFB-F93A073E1ACE}"/>
                                            </p:graphicEl>
                                          </p:spTgt>
                                        </p:tgtEl>
                                      </p:cBhvr>
                                    </p:animEffect>
                                    <p:anim calcmode="lin" valueType="num">
                                      <p:cBhvr>
                                        <p:cTn id="35" dur="1000" fill="hold"/>
                                        <p:tgtEl>
                                          <p:spTgt spid="2">
                                            <p:graphicEl>
                                              <a:dgm id="{3EBA345C-4C97-4DEB-BBFB-F93A073E1ACE}"/>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3EBA345C-4C97-4DEB-BBFB-F93A073E1ACE}"/>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9ECF223A-D4C2-4719-B9C8-CF36BE11BCD2}"/>
                                            </p:graphicEl>
                                          </p:spTgt>
                                        </p:tgtEl>
                                        <p:attrNameLst>
                                          <p:attrName>style.visibility</p:attrName>
                                        </p:attrNameLst>
                                      </p:cBhvr>
                                      <p:to>
                                        <p:strVal val="visible"/>
                                      </p:to>
                                    </p:set>
                                    <p:animEffect transition="in" filter="fade">
                                      <p:cBhvr>
                                        <p:cTn id="41" dur="1000"/>
                                        <p:tgtEl>
                                          <p:spTgt spid="2">
                                            <p:graphicEl>
                                              <a:dgm id="{9ECF223A-D4C2-4719-B9C8-CF36BE11BCD2}"/>
                                            </p:graphicEl>
                                          </p:spTgt>
                                        </p:tgtEl>
                                      </p:cBhvr>
                                    </p:animEffect>
                                    <p:anim calcmode="lin" valueType="num">
                                      <p:cBhvr>
                                        <p:cTn id="42" dur="1000" fill="hold"/>
                                        <p:tgtEl>
                                          <p:spTgt spid="2">
                                            <p:graphicEl>
                                              <a:dgm id="{9ECF223A-D4C2-4719-B9C8-CF36BE11BCD2}"/>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9ECF223A-D4C2-4719-B9C8-CF36BE11BCD2}"/>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00632642-B6E4-4BB6-BF00-30158362E178}"/>
                                            </p:graphicEl>
                                          </p:spTgt>
                                        </p:tgtEl>
                                        <p:attrNameLst>
                                          <p:attrName>style.visibility</p:attrName>
                                        </p:attrNameLst>
                                      </p:cBhvr>
                                      <p:to>
                                        <p:strVal val="visible"/>
                                      </p:to>
                                    </p:set>
                                    <p:animEffect transition="in" filter="fade">
                                      <p:cBhvr>
                                        <p:cTn id="46" dur="1000"/>
                                        <p:tgtEl>
                                          <p:spTgt spid="2">
                                            <p:graphicEl>
                                              <a:dgm id="{00632642-B6E4-4BB6-BF00-30158362E178}"/>
                                            </p:graphicEl>
                                          </p:spTgt>
                                        </p:tgtEl>
                                      </p:cBhvr>
                                    </p:animEffect>
                                    <p:anim calcmode="lin" valueType="num">
                                      <p:cBhvr>
                                        <p:cTn id="47" dur="1000" fill="hold"/>
                                        <p:tgtEl>
                                          <p:spTgt spid="2">
                                            <p:graphicEl>
                                              <a:dgm id="{00632642-B6E4-4BB6-BF00-30158362E178}"/>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00632642-B6E4-4BB6-BF00-30158362E178}"/>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
                                            <p:graphicEl>
                                              <a:dgm id="{5DCDD2FD-5334-4A9D-857B-EA35FFE52962}"/>
                                            </p:graphicEl>
                                          </p:spTgt>
                                        </p:tgtEl>
                                        <p:attrNameLst>
                                          <p:attrName>style.visibility</p:attrName>
                                        </p:attrNameLst>
                                      </p:cBhvr>
                                      <p:to>
                                        <p:strVal val="visible"/>
                                      </p:to>
                                    </p:set>
                                    <p:animEffect transition="in" filter="fade">
                                      <p:cBhvr>
                                        <p:cTn id="51" dur="1000"/>
                                        <p:tgtEl>
                                          <p:spTgt spid="2">
                                            <p:graphicEl>
                                              <a:dgm id="{5DCDD2FD-5334-4A9D-857B-EA35FFE52962}"/>
                                            </p:graphicEl>
                                          </p:spTgt>
                                        </p:tgtEl>
                                      </p:cBhvr>
                                    </p:animEffect>
                                    <p:anim calcmode="lin" valueType="num">
                                      <p:cBhvr>
                                        <p:cTn id="52" dur="1000" fill="hold"/>
                                        <p:tgtEl>
                                          <p:spTgt spid="2">
                                            <p:graphicEl>
                                              <a:dgm id="{5DCDD2FD-5334-4A9D-857B-EA35FFE52962}"/>
                                            </p:graphicEl>
                                          </p:spTgt>
                                        </p:tgtEl>
                                        <p:attrNameLst>
                                          <p:attrName>ppt_x</p:attrName>
                                        </p:attrNameLst>
                                      </p:cBhvr>
                                      <p:tavLst>
                                        <p:tav tm="0">
                                          <p:val>
                                            <p:strVal val="#ppt_x"/>
                                          </p:val>
                                        </p:tav>
                                        <p:tav tm="100000">
                                          <p:val>
                                            <p:strVal val="#ppt_x"/>
                                          </p:val>
                                        </p:tav>
                                      </p:tavLst>
                                    </p:anim>
                                    <p:anim calcmode="lin" valueType="num">
                                      <p:cBhvr>
                                        <p:cTn id="53" dur="1000" fill="hold"/>
                                        <p:tgtEl>
                                          <p:spTgt spid="2">
                                            <p:graphicEl>
                                              <a:dgm id="{5DCDD2FD-5334-4A9D-857B-EA35FFE52962}"/>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graphicEl>
                                              <a:dgm id="{3C5E50C3-9E74-4A10-AEAB-F583D9E39D5D}"/>
                                            </p:graphicEl>
                                          </p:spTgt>
                                        </p:tgtEl>
                                        <p:attrNameLst>
                                          <p:attrName>style.visibility</p:attrName>
                                        </p:attrNameLst>
                                      </p:cBhvr>
                                      <p:to>
                                        <p:strVal val="visible"/>
                                      </p:to>
                                    </p:set>
                                    <p:animEffect transition="in" filter="fade">
                                      <p:cBhvr>
                                        <p:cTn id="58" dur="1000"/>
                                        <p:tgtEl>
                                          <p:spTgt spid="2">
                                            <p:graphicEl>
                                              <a:dgm id="{3C5E50C3-9E74-4A10-AEAB-F583D9E39D5D}"/>
                                            </p:graphicEl>
                                          </p:spTgt>
                                        </p:tgtEl>
                                      </p:cBhvr>
                                    </p:animEffect>
                                    <p:anim calcmode="lin" valueType="num">
                                      <p:cBhvr>
                                        <p:cTn id="59" dur="1000" fill="hold"/>
                                        <p:tgtEl>
                                          <p:spTgt spid="2">
                                            <p:graphicEl>
                                              <a:dgm id="{3C5E50C3-9E74-4A10-AEAB-F583D9E39D5D}"/>
                                            </p:graphicEl>
                                          </p:spTgt>
                                        </p:tgtEl>
                                        <p:attrNameLst>
                                          <p:attrName>ppt_x</p:attrName>
                                        </p:attrNameLst>
                                      </p:cBhvr>
                                      <p:tavLst>
                                        <p:tav tm="0">
                                          <p:val>
                                            <p:strVal val="#ppt_x"/>
                                          </p:val>
                                        </p:tav>
                                        <p:tav tm="100000">
                                          <p:val>
                                            <p:strVal val="#ppt_x"/>
                                          </p:val>
                                        </p:tav>
                                      </p:tavLst>
                                    </p:anim>
                                    <p:anim calcmode="lin" valueType="num">
                                      <p:cBhvr>
                                        <p:cTn id="60" dur="1000" fill="hold"/>
                                        <p:tgtEl>
                                          <p:spTgt spid="2">
                                            <p:graphicEl>
                                              <a:dgm id="{3C5E50C3-9E74-4A10-AEAB-F583D9E39D5D}"/>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
                                            <p:graphicEl>
                                              <a:dgm id="{B65D045C-818F-4383-917C-56011742EF91}"/>
                                            </p:graphicEl>
                                          </p:spTgt>
                                        </p:tgtEl>
                                        <p:attrNameLst>
                                          <p:attrName>style.visibility</p:attrName>
                                        </p:attrNameLst>
                                      </p:cBhvr>
                                      <p:to>
                                        <p:strVal val="visible"/>
                                      </p:to>
                                    </p:set>
                                    <p:animEffect transition="in" filter="fade">
                                      <p:cBhvr>
                                        <p:cTn id="63" dur="1000"/>
                                        <p:tgtEl>
                                          <p:spTgt spid="2">
                                            <p:graphicEl>
                                              <a:dgm id="{B65D045C-818F-4383-917C-56011742EF91}"/>
                                            </p:graphicEl>
                                          </p:spTgt>
                                        </p:tgtEl>
                                      </p:cBhvr>
                                    </p:animEffect>
                                    <p:anim calcmode="lin" valueType="num">
                                      <p:cBhvr>
                                        <p:cTn id="64" dur="1000" fill="hold"/>
                                        <p:tgtEl>
                                          <p:spTgt spid="2">
                                            <p:graphicEl>
                                              <a:dgm id="{B65D045C-818F-4383-917C-56011742EF91}"/>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dgm id="{B65D045C-818F-4383-917C-56011742EF91}"/>
                                            </p:graphic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
                                            <p:graphicEl>
                                              <a:dgm id="{41A1AB77-4FDE-45E6-A27F-7D51D912084D}"/>
                                            </p:graphicEl>
                                          </p:spTgt>
                                        </p:tgtEl>
                                        <p:attrNameLst>
                                          <p:attrName>style.visibility</p:attrName>
                                        </p:attrNameLst>
                                      </p:cBhvr>
                                      <p:to>
                                        <p:strVal val="visible"/>
                                      </p:to>
                                    </p:set>
                                    <p:animEffect transition="in" filter="fade">
                                      <p:cBhvr>
                                        <p:cTn id="68" dur="1000"/>
                                        <p:tgtEl>
                                          <p:spTgt spid="2">
                                            <p:graphicEl>
                                              <a:dgm id="{41A1AB77-4FDE-45E6-A27F-7D51D912084D}"/>
                                            </p:graphicEl>
                                          </p:spTgt>
                                        </p:tgtEl>
                                      </p:cBhvr>
                                    </p:animEffect>
                                    <p:anim calcmode="lin" valueType="num">
                                      <p:cBhvr>
                                        <p:cTn id="69" dur="1000" fill="hold"/>
                                        <p:tgtEl>
                                          <p:spTgt spid="2">
                                            <p:graphicEl>
                                              <a:dgm id="{41A1AB77-4FDE-45E6-A27F-7D51D912084D}"/>
                                            </p:graphicEl>
                                          </p:spTgt>
                                        </p:tgtEl>
                                        <p:attrNameLst>
                                          <p:attrName>ppt_x</p:attrName>
                                        </p:attrNameLst>
                                      </p:cBhvr>
                                      <p:tavLst>
                                        <p:tav tm="0">
                                          <p:val>
                                            <p:strVal val="#ppt_x"/>
                                          </p:val>
                                        </p:tav>
                                        <p:tav tm="100000">
                                          <p:val>
                                            <p:strVal val="#ppt_x"/>
                                          </p:val>
                                        </p:tav>
                                      </p:tavLst>
                                    </p:anim>
                                    <p:anim calcmode="lin" valueType="num">
                                      <p:cBhvr>
                                        <p:cTn id="70" dur="1000" fill="hold"/>
                                        <p:tgtEl>
                                          <p:spTgt spid="2">
                                            <p:graphicEl>
                                              <a:dgm id="{41A1AB77-4FDE-45E6-A27F-7D51D912084D}"/>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graphicEl>
                                              <a:dgm id="{B75D6C26-8BCE-4B14-9DB8-16507772394E}"/>
                                            </p:graphicEl>
                                          </p:spTgt>
                                        </p:tgtEl>
                                        <p:attrNameLst>
                                          <p:attrName>style.visibility</p:attrName>
                                        </p:attrNameLst>
                                      </p:cBhvr>
                                      <p:to>
                                        <p:strVal val="visible"/>
                                      </p:to>
                                    </p:set>
                                    <p:animEffect transition="in" filter="fade">
                                      <p:cBhvr>
                                        <p:cTn id="75" dur="1000"/>
                                        <p:tgtEl>
                                          <p:spTgt spid="2">
                                            <p:graphicEl>
                                              <a:dgm id="{B75D6C26-8BCE-4B14-9DB8-16507772394E}"/>
                                            </p:graphicEl>
                                          </p:spTgt>
                                        </p:tgtEl>
                                      </p:cBhvr>
                                    </p:animEffect>
                                    <p:anim calcmode="lin" valueType="num">
                                      <p:cBhvr>
                                        <p:cTn id="76" dur="1000" fill="hold"/>
                                        <p:tgtEl>
                                          <p:spTgt spid="2">
                                            <p:graphicEl>
                                              <a:dgm id="{B75D6C26-8BCE-4B14-9DB8-16507772394E}"/>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B75D6C26-8BCE-4B14-9DB8-16507772394E}"/>
                                            </p:graphic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
                                            <p:graphicEl>
                                              <a:dgm id="{CF31678C-EADB-401D-A672-491CEF077016}"/>
                                            </p:graphicEl>
                                          </p:spTgt>
                                        </p:tgtEl>
                                        <p:attrNameLst>
                                          <p:attrName>style.visibility</p:attrName>
                                        </p:attrNameLst>
                                      </p:cBhvr>
                                      <p:to>
                                        <p:strVal val="visible"/>
                                      </p:to>
                                    </p:set>
                                    <p:animEffect transition="in" filter="fade">
                                      <p:cBhvr>
                                        <p:cTn id="80" dur="1000"/>
                                        <p:tgtEl>
                                          <p:spTgt spid="2">
                                            <p:graphicEl>
                                              <a:dgm id="{CF31678C-EADB-401D-A672-491CEF077016}"/>
                                            </p:graphicEl>
                                          </p:spTgt>
                                        </p:tgtEl>
                                      </p:cBhvr>
                                    </p:animEffect>
                                    <p:anim calcmode="lin" valueType="num">
                                      <p:cBhvr>
                                        <p:cTn id="81" dur="1000" fill="hold"/>
                                        <p:tgtEl>
                                          <p:spTgt spid="2">
                                            <p:graphicEl>
                                              <a:dgm id="{CF31678C-EADB-401D-A672-491CEF077016}"/>
                                            </p:graphicEl>
                                          </p:spTgt>
                                        </p:tgtEl>
                                        <p:attrNameLst>
                                          <p:attrName>ppt_x</p:attrName>
                                        </p:attrNameLst>
                                      </p:cBhvr>
                                      <p:tavLst>
                                        <p:tav tm="0">
                                          <p:val>
                                            <p:strVal val="#ppt_x"/>
                                          </p:val>
                                        </p:tav>
                                        <p:tav tm="100000">
                                          <p:val>
                                            <p:strVal val="#ppt_x"/>
                                          </p:val>
                                        </p:tav>
                                      </p:tavLst>
                                    </p:anim>
                                    <p:anim calcmode="lin" valueType="num">
                                      <p:cBhvr>
                                        <p:cTn id="82" dur="1000" fill="hold"/>
                                        <p:tgtEl>
                                          <p:spTgt spid="2">
                                            <p:graphicEl>
                                              <a:dgm id="{CF31678C-EADB-401D-A672-491CEF077016}"/>
                                            </p:graphic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
                                            <p:graphicEl>
                                              <a:dgm id="{DD501E68-E019-4C17-8A84-DD91BC4C1F15}"/>
                                            </p:graphicEl>
                                          </p:spTgt>
                                        </p:tgtEl>
                                        <p:attrNameLst>
                                          <p:attrName>style.visibility</p:attrName>
                                        </p:attrNameLst>
                                      </p:cBhvr>
                                      <p:to>
                                        <p:strVal val="visible"/>
                                      </p:to>
                                    </p:set>
                                    <p:animEffect transition="in" filter="fade">
                                      <p:cBhvr>
                                        <p:cTn id="85" dur="1000"/>
                                        <p:tgtEl>
                                          <p:spTgt spid="2">
                                            <p:graphicEl>
                                              <a:dgm id="{DD501E68-E019-4C17-8A84-DD91BC4C1F15}"/>
                                            </p:graphicEl>
                                          </p:spTgt>
                                        </p:tgtEl>
                                      </p:cBhvr>
                                    </p:animEffect>
                                    <p:anim calcmode="lin" valueType="num">
                                      <p:cBhvr>
                                        <p:cTn id="86" dur="1000" fill="hold"/>
                                        <p:tgtEl>
                                          <p:spTgt spid="2">
                                            <p:graphicEl>
                                              <a:dgm id="{DD501E68-E019-4C17-8A84-DD91BC4C1F15}"/>
                                            </p:graphicEl>
                                          </p:spTgt>
                                        </p:tgtEl>
                                        <p:attrNameLst>
                                          <p:attrName>ppt_x</p:attrName>
                                        </p:attrNameLst>
                                      </p:cBhvr>
                                      <p:tavLst>
                                        <p:tav tm="0">
                                          <p:val>
                                            <p:strVal val="#ppt_x"/>
                                          </p:val>
                                        </p:tav>
                                        <p:tav tm="100000">
                                          <p:val>
                                            <p:strVal val="#ppt_x"/>
                                          </p:val>
                                        </p:tav>
                                      </p:tavLst>
                                    </p:anim>
                                    <p:anim calcmode="lin" valueType="num">
                                      <p:cBhvr>
                                        <p:cTn id="87" dur="1000" fill="hold"/>
                                        <p:tgtEl>
                                          <p:spTgt spid="2">
                                            <p:graphicEl>
                                              <a:dgm id="{DD501E68-E019-4C17-8A84-DD91BC4C1F1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5194</TotalTime>
  <Words>4085</Words>
  <Application>Microsoft Office PowerPoint</Application>
  <PresentationFormat>On-screen Show (16:9)</PresentationFormat>
  <Paragraphs>406</Paragraphs>
  <Slides>83</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83</vt:i4>
      </vt:variant>
    </vt:vector>
  </HeadingPairs>
  <TitlesOfParts>
    <vt:vector size="95" baseType="lpstr">
      <vt:lpstr>Arial</vt:lpstr>
      <vt:lpstr>Arial Black</vt:lpstr>
      <vt:lpstr>Calibri</vt:lpstr>
      <vt:lpstr>Constantia</vt:lpstr>
      <vt:lpstr>Gill Sans MT</vt:lpstr>
      <vt:lpstr>Lucida Sans Unicode</vt:lpstr>
      <vt:lpstr>Verdana</vt:lpstr>
      <vt:lpstr>Wingdings 2</vt:lpstr>
      <vt:lpstr>Wingdings 3</vt:lpstr>
      <vt:lpstr>Paper</vt:lpstr>
      <vt:lpstr>انقلاب</vt:lpstr>
      <vt:lpstr>تدفق</vt:lpstr>
      <vt:lpstr>Dysphagia </vt:lpstr>
      <vt:lpstr>Outlines </vt:lpstr>
      <vt:lpstr>PowerPoint Presentation</vt:lpstr>
      <vt:lpstr> </vt:lpstr>
      <vt:lpstr>PowerPoint Presentation</vt:lpstr>
      <vt:lpstr>Oropharyngeal dysphgia </vt:lpstr>
      <vt:lpstr>Oesophageal dysphagia</vt:lpstr>
      <vt:lpstr>PowerPoint Presentation</vt:lpstr>
      <vt:lpstr>PowerPoint Presentation</vt:lpstr>
      <vt:lpstr>PowerPoint Presentation</vt:lpstr>
      <vt:lpstr>PowerPoint Presentation</vt:lpstr>
      <vt:lpstr>PowerPoint Presentation</vt:lpstr>
      <vt:lpstr>characters for some diseases</vt:lpstr>
      <vt:lpstr>Physical Examination</vt:lpstr>
      <vt:lpstr>Physical Examination</vt:lpstr>
      <vt:lpstr>Investigation </vt:lpstr>
      <vt:lpstr>Diagnostic Investigation</vt:lpstr>
      <vt:lpstr>Diagnostic Investigation</vt:lpstr>
      <vt:lpstr>PowerPoint Presentation</vt:lpstr>
      <vt:lpstr>Diagnostic Investigation</vt:lpstr>
      <vt:lpstr>Supportive Investigations</vt:lpstr>
      <vt:lpstr>Management </vt:lpstr>
      <vt:lpstr>References</vt:lpstr>
      <vt:lpstr>PowerPoint Presentation</vt:lpstr>
      <vt:lpstr>Causes of dysphasia</vt:lpstr>
      <vt:lpstr>Motility Disorders</vt:lpstr>
      <vt:lpstr>Achalasia of the cardia</vt:lpstr>
      <vt:lpstr>Clinical features : </vt:lpstr>
      <vt:lpstr>Special investigations</vt:lpstr>
      <vt:lpstr>Esophageal manometry: </vt:lpstr>
      <vt:lpstr>Pneumatic dilatation </vt:lpstr>
      <vt:lpstr>Treatment</vt:lpstr>
      <vt:lpstr>PowerPoint Presentation</vt:lpstr>
      <vt:lpstr>Diffuse Esophageal Spasm</vt:lpstr>
      <vt:lpstr>PowerPoint Presentation</vt:lpstr>
      <vt:lpstr>Nutcracker Esophagus </vt:lpstr>
      <vt:lpstr>PowerPoint Presentation</vt:lpstr>
      <vt:lpstr>Pharyngeal pouch</vt:lpstr>
      <vt:lpstr>PowerPoint Presentation</vt:lpstr>
      <vt:lpstr>Benign esophageal stricture: </vt:lpstr>
      <vt:lpstr>Symptoms of benign esophageal stricture -difficult or painful swallowing -unintended weight loss -regurgitation of food or liquids -sensation of something stuck in the chest after you eat -frequent burping or hiccups -heartburn </vt:lpstr>
      <vt:lpstr>PowerPoint Presentation</vt:lpstr>
      <vt:lpstr>Treatment of oesophageal stricture</vt:lpstr>
      <vt:lpstr>SCHATZKI’S RING</vt:lpstr>
      <vt:lpstr>Foreign body</vt:lpstr>
      <vt:lpstr>PowerPoint Presentation</vt:lpstr>
      <vt:lpstr>Refferences: -Bailey &amp;love’s short practice of surgery /27th edition  -Schwartz’s principle of surgery /10th edition  -Lecture note of surgery 13th edition </vt:lpstr>
      <vt:lpstr>Esophageal cancer</vt:lpstr>
      <vt:lpstr>PowerPoint Presentation</vt:lpstr>
      <vt:lpstr>PowerPoint Presentation</vt:lpstr>
      <vt:lpstr>PowerPoint Presentation</vt:lpstr>
      <vt:lpstr>PowerPoint Presentation</vt:lpstr>
      <vt:lpstr>Pathology</vt:lpstr>
      <vt:lpstr>Clinical Manifestations</vt:lpstr>
      <vt:lpstr>PowerPoint Presentation</vt:lpstr>
      <vt:lpstr>PowerPoint Presentation</vt:lpstr>
      <vt:lpstr>Diagnosis </vt:lpstr>
      <vt:lpstr>PowerPoint Presentation</vt:lpstr>
      <vt:lpstr>PowerPoint Presentation</vt:lpstr>
      <vt:lpstr>Staging of Esophageal Cancer</vt:lpstr>
      <vt:lpstr>PowerPoint Presentation</vt:lpstr>
      <vt:lpstr>PowerPoint Presentation</vt:lpstr>
      <vt:lpstr>PowerPoint Presentation</vt:lpstr>
      <vt:lpstr>PowerPoint Presentation</vt:lpstr>
      <vt:lpstr>PowerPoint Presentation</vt:lpstr>
      <vt:lpstr>General Approach to Esophageal Cancer </vt:lpstr>
      <vt:lpstr>PowerPoint Presentation</vt:lpstr>
      <vt:lpstr>PowerPoint Presentation</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vector>
  </TitlesOfParts>
  <Company>Unattended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dc:title>
  <dc:creator>DELL</dc:creator>
  <cp:lastModifiedBy>yaser lafi</cp:lastModifiedBy>
  <cp:revision>45</cp:revision>
  <dcterms:created xsi:type="dcterms:W3CDTF">2016-06-28T14:22:35Z</dcterms:created>
  <dcterms:modified xsi:type="dcterms:W3CDTF">2019-12-04T19:44:20Z</dcterms:modified>
</cp:coreProperties>
</file>