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9"/>
  </p:notesMasterIdLst>
  <p:sldIdLst>
    <p:sldId id="256" r:id="rId5"/>
    <p:sldId id="308" r:id="rId6"/>
    <p:sldId id="309" r:id="rId7"/>
    <p:sldId id="310" r:id="rId8"/>
    <p:sldId id="312" r:id="rId9"/>
    <p:sldId id="311" r:id="rId10"/>
    <p:sldId id="304" r:id="rId11"/>
    <p:sldId id="307" r:id="rId12"/>
    <p:sldId id="305" r:id="rId13"/>
    <p:sldId id="306" r:id="rId14"/>
    <p:sldId id="286" r:id="rId15"/>
    <p:sldId id="287" r:id="rId16"/>
    <p:sldId id="313" r:id="rId17"/>
    <p:sldId id="296"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exend Deca" pitchFamily="2"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font" Target="fonts/font2.fntdata"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font" Target="fonts/font1.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font" Target="fonts/font5.fntdata"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font" Target="fonts/font4.fntdata" /><Relationship Id="rId28" Type="http://schemas.openxmlformats.org/officeDocument/2006/relationships/tableStyles" Target="tableStyles.xml" /><Relationship Id="rId10" Type="http://schemas.openxmlformats.org/officeDocument/2006/relationships/slide" Target="slides/slide6.xml" /><Relationship Id="rId19" Type="http://schemas.openxmlformats.org/officeDocument/2006/relationships/notesMaster" Target="notesMasters/notesMaster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font" Target="fonts/font3.fntdata"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93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81745" y="1883252"/>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5 - Ventilation / Perfusion ratio </a:t>
            </a:r>
            <a:br>
              <a:rPr lang="en-US" sz="2800" dirty="0">
                <a:solidFill>
                  <a:schemeClr val="tx1">
                    <a:lumMod val="90000"/>
                    <a:lumOff val="10000"/>
                  </a:schemeClr>
                </a:solidFill>
              </a:rPr>
            </a:b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br>
              <a:rPr lang="en-US" sz="2800" dirty="0">
                <a:solidFill>
                  <a:schemeClr val="tx1">
                    <a:lumMod val="90000"/>
                    <a:lumOff val="10000"/>
                  </a:schemeClr>
                </a:solidFill>
              </a:rPr>
            </a:br>
            <a:br>
              <a:rPr lang="ar-JO"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br>
              <a:rPr lang="en" sz="1800" dirty="0">
                <a:solidFill>
                  <a:schemeClr val="tx1">
                    <a:lumMod val="90000"/>
                    <a:lumOff val="10000"/>
                  </a:schemeClr>
                </a:solidFill>
              </a:rPr>
            </a:br>
            <a:r>
              <a:rPr lang="en" sz="1800" dirty="0">
                <a:solidFill>
                  <a:schemeClr val="tx1">
                    <a:lumMod val="90000"/>
                    <a:lumOff val="10000"/>
                  </a:schemeClr>
                </a:solidFill>
              </a:rPr>
              <a:t>2023-2024</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5196" y="2079627"/>
            <a:ext cx="936104" cy="931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
        <p:nvSpPr>
          <p:cNvPr id="2" name="Text Placeholder 1"/>
          <p:cNvSpPr>
            <a:spLocks noGrp="1"/>
          </p:cNvSpPr>
          <p:nvPr>
            <p:ph type="body" idx="1"/>
          </p:nvPr>
        </p:nvSpPr>
        <p:spPr/>
        <p:txBody>
          <a:bodyPr/>
          <a:lstStyle/>
          <a:p>
            <a:endParaRPr lang="en-US"/>
          </a:p>
        </p:txBody>
      </p:sp>
      <p:pic>
        <p:nvPicPr>
          <p:cNvPr id="6" name="Picture 5" descr="rsaaeq22"/>
          <p:cNvPicPr/>
          <p:nvPr/>
        </p:nvPicPr>
        <p:blipFill>
          <a:blip r:embed="rId3">
            <a:extLst>
              <a:ext uri="{28A0092B-C50C-407E-A947-70E740481C1C}">
                <a14:useLocalDpi xmlns:a14="http://schemas.microsoft.com/office/drawing/2010/main" val="0"/>
              </a:ext>
            </a:extLst>
          </a:blip>
          <a:srcRect/>
          <a:stretch>
            <a:fillRect/>
          </a:stretch>
        </p:blipFill>
        <p:spPr bwMode="auto">
          <a:xfrm>
            <a:off x="395536" y="555526"/>
            <a:ext cx="8136903" cy="4104455"/>
          </a:xfrm>
          <a:prstGeom prst="rect">
            <a:avLst/>
          </a:prstGeom>
          <a:noFill/>
          <a:ln>
            <a:noFill/>
          </a:ln>
        </p:spPr>
      </p:pic>
      <p:sp>
        <p:nvSpPr>
          <p:cNvPr id="4" name="TextBox 3"/>
          <p:cNvSpPr txBox="1"/>
          <p:nvPr/>
        </p:nvSpPr>
        <p:spPr>
          <a:xfrm>
            <a:off x="971600" y="4731990"/>
            <a:ext cx="6336704" cy="307777"/>
          </a:xfrm>
          <a:prstGeom prst="rect">
            <a:avLst/>
          </a:prstGeom>
          <a:noFill/>
        </p:spPr>
        <p:txBody>
          <a:bodyPr wrap="square" rtlCol="0">
            <a:spAutoFit/>
          </a:bodyPr>
          <a:lstStyle/>
          <a:p>
            <a:pPr algn="ctr"/>
            <a:r>
              <a:rPr lang="en-US" b="1" dirty="0"/>
              <a:t>Effect of gravity on the pulmonary ventilation and perfusion</a:t>
            </a:r>
          </a:p>
        </p:txBody>
      </p:sp>
      <p:sp>
        <p:nvSpPr>
          <p:cNvPr id="7" name="TextBox 6"/>
          <p:cNvSpPr txBox="1"/>
          <p:nvPr/>
        </p:nvSpPr>
        <p:spPr>
          <a:xfrm>
            <a:off x="2339752" y="4371950"/>
            <a:ext cx="2448272" cy="369332"/>
          </a:xfrm>
          <a:prstGeom prst="rect">
            <a:avLst/>
          </a:prstGeom>
          <a:noFill/>
        </p:spPr>
        <p:txBody>
          <a:bodyPr wrap="square" rtlCol="0">
            <a:spAutoFit/>
          </a:bodyPr>
          <a:lstStyle/>
          <a:p>
            <a:r>
              <a:rPr lang="en-US" dirty="0"/>
              <a:t>                </a:t>
            </a:r>
            <a:r>
              <a:rPr lang="en-US" sz="1800" b="1" dirty="0"/>
              <a:t>28 cm</a:t>
            </a:r>
          </a:p>
        </p:txBody>
      </p:sp>
      <p:cxnSp>
        <p:nvCxnSpPr>
          <p:cNvPr id="9" name="Straight Arrow Connector 8"/>
          <p:cNvCxnSpPr/>
          <p:nvPr/>
        </p:nvCxnSpPr>
        <p:spPr>
          <a:xfrm flipH="1">
            <a:off x="2051720" y="4515966"/>
            <a:ext cx="100811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23928" y="4515966"/>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96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483518"/>
            <a:ext cx="8712968" cy="3155100"/>
          </a:xfrm>
        </p:spPr>
        <p:txBody>
          <a:bodyPr/>
          <a:lstStyle/>
          <a:p>
            <a:pPr marL="101600" indent="0">
              <a:buNone/>
            </a:pPr>
            <a:r>
              <a:rPr lang="en-US" sz="1800" b="1" dirty="0">
                <a:solidFill>
                  <a:schemeClr val="tx1">
                    <a:lumMod val="75000"/>
                    <a:lumOff val="25000"/>
                  </a:schemeClr>
                </a:solidFill>
                <a:latin typeface="Times New Roman"/>
                <a:ea typeface="Times New Roman"/>
              </a:rPr>
              <a:t>Regional pulmonary blood flow:</a:t>
            </a:r>
            <a:r>
              <a:rPr lang="en-US" sz="1800" dirty="0">
                <a:solidFill>
                  <a:schemeClr val="tx1">
                    <a:lumMod val="75000"/>
                    <a:lumOff val="25000"/>
                  </a:schemeClr>
                </a:solidFill>
                <a:latin typeface="Times New Roman"/>
                <a:ea typeface="Times New Roman"/>
              </a:rPr>
              <a:t> </a:t>
            </a:r>
            <a:r>
              <a:rPr lang="en-US" sz="1800" b="1" dirty="0">
                <a:solidFill>
                  <a:schemeClr val="tx1">
                    <a:lumMod val="75000"/>
                    <a:lumOff val="25000"/>
                  </a:schemeClr>
                </a:solidFill>
                <a:latin typeface="Times New Roman"/>
                <a:ea typeface="Times New Roman"/>
              </a:rPr>
              <a:t>(gravity effect)</a:t>
            </a:r>
            <a:endParaRPr lang="en-US" sz="1600" dirty="0">
              <a:solidFill>
                <a:schemeClr val="tx1">
                  <a:lumMod val="75000"/>
                  <a:lumOff val="25000"/>
                </a:schemeClr>
              </a:solidFill>
              <a:latin typeface="Times New Roman"/>
              <a:ea typeface="Times New Roman"/>
            </a:endParaRPr>
          </a:p>
          <a:p>
            <a:pPr marL="0" indent="0" algn="justLow">
              <a:buNone/>
            </a:pPr>
            <a:r>
              <a:rPr lang="en-US" sz="1800" dirty="0">
                <a:solidFill>
                  <a:schemeClr val="tx1">
                    <a:lumMod val="75000"/>
                    <a:lumOff val="25000"/>
                  </a:schemeClr>
                </a:solidFill>
                <a:latin typeface="Times New Roman"/>
                <a:ea typeface="Times New Roman"/>
                <a:sym typeface="Symbol"/>
              </a:rPr>
              <a:t></a:t>
            </a:r>
            <a:r>
              <a:rPr lang="en-US" sz="1800" dirty="0">
                <a:solidFill>
                  <a:schemeClr val="tx1">
                    <a:lumMod val="75000"/>
                    <a:lumOff val="25000"/>
                  </a:schemeClr>
                </a:solidFill>
                <a:latin typeface="Times New Roman"/>
                <a:ea typeface="Times New Roman"/>
              </a:rPr>
              <a:t>In </a:t>
            </a:r>
            <a:r>
              <a:rPr lang="en-US" sz="1800" b="1" dirty="0">
                <a:solidFill>
                  <a:schemeClr val="tx1">
                    <a:lumMod val="75000"/>
                    <a:lumOff val="25000"/>
                  </a:schemeClr>
                </a:solidFill>
                <a:latin typeface="Times New Roman"/>
                <a:ea typeface="Times New Roman"/>
              </a:rPr>
              <a:t>upright position </a:t>
            </a:r>
            <a:r>
              <a:rPr lang="en-US" sz="1800" dirty="0">
                <a:solidFill>
                  <a:schemeClr val="tx1">
                    <a:lumMod val="75000"/>
                    <a:lumOff val="25000"/>
                  </a:schemeClr>
                </a:solidFill>
                <a:latin typeface="Times New Roman"/>
                <a:ea typeface="Times New Roman"/>
              </a:rPr>
              <a:t>the pulmonary blood flow at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of the lung = </a:t>
            </a:r>
            <a:r>
              <a:rPr lang="en-US" sz="1800" b="1" dirty="0">
                <a:solidFill>
                  <a:schemeClr val="tx1">
                    <a:lumMod val="75000"/>
                    <a:lumOff val="25000"/>
                  </a:schemeClr>
                </a:solidFill>
                <a:latin typeface="Times New Roman"/>
                <a:ea typeface="Times New Roman"/>
              </a:rPr>
              <a:t>5 times</a:t>
            </a:r>
            <a:r>
              <a:rPr lang="en-US" sz="1800" dirty="0">
                <a:solidFill>
                  <a:schemeClr val="tx1">
                    <a:lumMod val="75000"/>
                    <a:lumOff val="25000"/>
                  </a:schemeClr>
                </a:solidFill>
                <a:latin typeface="Times New Roman"/>
                <a:ea typeface="Times New Roman"/>
              </a:rPr>
              <a:t> as at lung </a:t>
            </a:r>
            <a:r>
              <a:rPr lang="en-US" sz="1800" b="1" dirty="0">
                <a:solidFill>
                  <a:schemeClr val="tx1">
                    <a:lumMod val="75000"/>
                    <a:lumOff val="25000"/>
                  </a:schemeClr>
                </a:solidFill>
                <a:latin typeface="Times New Roman"/>
                <a:ea typeface="Times New Roman"/>
              </a:rPr>
              <a:t>apex</a:t>
            </a:r>
            <a:r>
              <a:rPr lang="en-US" sz="1800" dirty="0">
                <a:solidFill>
                  <a:schemeClr val="tx1">
                    <a:lumMod val="75000"/>
                    <a:lumOff val="25000"/>
                  </a:schemeClr>
                </a:solidFill>
                <a:latin typeface="Times New Roman"/>
                <a:ea typeface="Times New Roman"/>
              </a:rPr>
              <a:t> and the pulmonary pressure in base is higher than at apex by </a:t>
            </a:r>
            <a:r>
              <a:rPr lang="en-US" sz="1800" b="1" dirty="0">
                <a:solidFill>
                  <a:schemeClr val="tx1">
                    <a:lumMod val="75000"/>
                    <a:lumOff val="25000"/>
                  </a:schemeClr>
                </a:solidFill>
                <a:latin typeface="Times New Roman"/>
                <a:ea typeface="Times New Roman"/>
              </a:rPr>
              <a:t>23 mmHg</a:t>
            </a:r>
            <a:r>
              <a:rPr lang="en-US" sz="1800" dirty="0">
                <a:solidFill>
                  <a:schemeClr val="tx1">
                    <a:lumMod val="75000"/>
                    <a:lumOff val="25000"/>
                  </a:schemeClr>
                </a:solidFill>
                <a:latin typeface="Times New Roman"/>
                <a:ea typeface="Times New Roman"/>
              </a:rPr>
              <a:t>.</a:t>
            </a:r>
            <a:endParaRPr lang="en-US" sz="1600" dirty="0">
              <a:solidFill>
                <a:schemeClr val="tx1">
                  <a:lumMod val="75000"/>
                  <a:lumOff val="25000"/>
                </a:schemeClr>
              </a:solidFill>
              <a:latin typeface="Times New Roman"/>
              <a:ea typeface="Times New Roman"/>
            </a:endParaRPr>
          </a:p>
          <a:p>
            <a:pPr marL="0" indent="0" algn="justLow">
              <a:buNone/>
            </a:pPr>
            <a:r>
              <a:rPr lang="en-US" sz="1800" dirty="0">
                <a:solidFill>
                  <a:schemeClr val="tx1">
                    <a:lumMod val="75000"/>
                    <a:lumOff val="25000"/>
                  </a:schemeClr>
                </a:solidFill>
                <a:latin typeface="Times New Roman"/>
                <a:ea typeface="Times New Roman"/>
                <a:sym typeface="Symbol"/>
              </a:rPr>
              <a:t></a:t>
            </a:r>
            <a:r>
              <a:rPr lang="en-US" sz="1800" dirty="0">
                <a:solidFill>
                  <a:schemeClr val="tx1">
                    <a:lumMod val="75000"/>
                    <a:lumOff val="25000"/>
                  </a:schemeClr>
                </a:solidFill>
                <a:latin typeface="Times New Roman"/>
                <a:ea typeface="Times New Roman"/>
              </a:rPr>
              <a:t>The pulmonary blood flow depends on either the pressure inside the capillaries and outside the capillaries (alveolar pr.). So, the lung can be classified into </a:t>
            </a:r>
            <a:r>
              <a:rPr lang="en-US" sz="1800" b="1" dirty="0">
                <a:solidFill>
                  <a:schemeClr val="tx1">
                    <a:lumMod val="75000"/>
                    <a:lumOff val="25000"/>
                  </a:schemeClr>
                </a:solidFill>
                <a:latin typeface="Times New Roman"/>
                <a:ea typeface="Times New Roman"/>
              </a:rPr>
              <a:t>3 zones </a:t>
            </a:r>
            <a:r>
              <a:rPr lang="en-US" sz="1800" dirty="0">
                <a:solidFill>
                  <a:schemeClr val="tx1">
                    <a:lumMod val="75000"/>
                    <a:lumOff val="25000"/>
                  </a:schemeClr>
                </a:solidFill>
                <a:latin typeface="Times New Roman"/>
                <a:ea typeface="Times New Roman"/>
              </a:rPr>
              <a:t>according to blood flow in relation to cardiac cycle:</a:t>
            </a:r>
            <a:endParaRPr lang="en-US" sz="1600" dirty="0">
              <a:solidFill>
                <a:schemeClr val="tx1">
                  <a:lumMod val="75000"/>
                  <a:lumOff val="25000"/>
                </a:schemeClr>
              </a:solidFill>
              <a:latin typeface="Times New Roman"/>
              <a:ea typeface="Times New Roman"/>
            </a:endParaRPr>
          </a:p>
          <a:p>
            <a:pPr marL="180340" indent="-180340" algn="justLow">
              <a:buNone/>
            </a:pPr>
            <a:r>
              <a:rPr lang="en-US" sz="1800" b="1" dirty="0">
                <a:solidFill>
                  <a:schemeClr val="tx1">
                    <a:lumMod val="75000"/>
                    <a:lumOff val="25000"/>
                  </a:schemeClr>
                </a:solidFill>
                <a:latin typeface="Times New Roman"/>
                <a:ea typeface="Times New Roman"/>
              </a:rPr>
              <a:t> </a:t>
            </a:r>
            <a:endParaRPr lang="en-US" sz="1600" dirty="0">
              <a:solidFill>
                <a:schemeClr val="tx1">
                  <a:lumMod val="75000"/>
                  <a:lumOff val="25000"/>
                </a:schemeClr>
              </a:solidFill>
              <a:latin typeface="Times New Roman"/>
              <a:ea typeface="Times New Roman"/>
            </a:endParaRPr>
          </a:p>
          <a:p>
            <a:pPr marL="0" indent="0" algn="justLow">
              <a:buNone/>
            </a:pPr>
            <a:r>
              <a:rPr lang="en-US" sz="1800" b="1" u="sng" dirty="0">
                <a:solidFill>
                  <a:schemeClr val="tx1">
                    <a:lumMod val="75000"/>
                    <a:lumOff val="25000"/>
                  </a:schemeClr>
                </a:solidFill>
                <a:latin typeface="Times New Roman"/>
                <a:ea typeface="Times New Roman"/>
              </a:rPr>
              <a:t>Zone I</a:t>
            </a:r>
            <a:r>
              <a:rPr lang="en-US" sz="1800" dirty="0">
                <a:solidFill>
                  <a:schemeClr val="tx1">
                    <a:lumMod val="75000"/>
                    <a:lumOff val="25000"/>
                  </a:schemeClr>
                </a:solidFill>
                <a:latin typeface="Times New Roman"/>
                <a:ea typeface="Times New Roman"/>
              </a:rPr>
              <a:t>: No blood flow at all (alveolar pressure </a:t>
            </a:r>
            <a:r>
              <a:rPr lang="en-US" sz="1800" b="1" dirty="0">
                <a:solidFill>
                  <a:schemeClr val="tx1">
                    <a:lumMod val="75000"/>
                    <a:lumOff val="25000"/>
                  </a:schemeClr>
                </a:solidFill>
                <a:latin typeface="Times New Roman"/>
                <a:ea typeface="Times New Roman"/>
              </a:rPr>
              <a:t>&gt; c</a:t>
            </a:r>
            <a:r>
              <a:rPr lang="en-US" sz="1800" dirty="0">
                <a:solidFill>
                  <a:schemeClr val="tx1">
                    <a:lumMod val="75000"/>
                    <a:lumOff val="25000"/>
                  </a:schemeClr>
                </a:solidFill>
                <a:latin typeface="Times New Roman"/>
                <a:ea typeface="Times New Roman"/>
              </a:rPr>
              <a:t>apillary pressure)</a:t>
            </a:r>
            <a:endParaRPr lang="en-US" sz="1600" dirty="0">
              <a:solidFill>
                <a:schemeClr val="tx1">
                  <a:lumMod val="75000"/>
                  <a:lumOff val="25000"/>
                </a:schemeClr>
              </a:solidFill>
              <a:latin typeface="Times New Roman"/>
              <a:ea typeface="Times New Roman"/>
            </a:endParaRPr>
          </a:p>
          <a:p>
            <a:pPr marL="0" indent="0" algn="justLow">
              <a:buNone/>
            </a:pPr>
            <a:r>
              <a:rPr lang="en-US" sz="1800" b="1" u="sng" dirty="0">
                <a:solidFill>
                  <a:schemeClr val="tx1">
                    <a:lumMod val="75000"/>
                    <a:lumOff val="25000"/>
                  </a:schemeClr>
                </a:solidFill>
                <a:latin typeface="Times New Roman"/>
                <a:ea typeface="Times New Roman"/>
              </a:rPr>
              <a:t>Zone II</a:t>
            </a:r>
            <a:r>
              <a:rPr lang="en-US" sz="1800" dirty="0">
                <a:solidFill>
                  <a:schemeClr val="tx1">
                    <a:lumMod val="75000"/>
                    <a:lumOff val="25000"/>
                  </a:schemeClr>
                </a:solidFill>
                <a:latin typeface="Times New Roman"/>
                <a:ea typeface="Times New Roman"/>
              </a:rPr>
              <a:t>: Blood flow occurs only during </a:t>
            </a:r>
            <a:r>
              <a:rPr lang="en-US" sz="1800" b="1" dirty="0">
                <a:solidFill>
                  <a:schemeClr val="tx1">
                    <a:lumMod val="75000"/>
                    <a:lumOff val="25000"/>
                  </a:schemeClr>
                </a:solidFill>
                <a:latin typeface="Times New Roman"/>
                <a:ea typeface="Times New Roman"/>
              </a:rPr>
              <a:t>systolic </a:t>
            </a:r>
            <a:r>
              <a:rPr lang="en-US" sz="1800" dirty="0">
                <a:solidFill>
                  <a:schemeClr val="tx1">
                    <a:lumMod val="75000"/>
                    <a:lumOff val="25000"/>
                  </a:schemeClr>
                </a:solidFill>
                <a:latin typeface="Times New Roman"/>
                <a:ea typeface="Times New Roman"/>
              </a:rPr>
              <a:t>pressure but the diastolic pressure is less than alveolar pr.</a:t>
            </a:r>
            <a:endParaRPr lang="en-US" sz="1600" dirty="0">
              <a:solidFill>
                <a:schemeClr val="tx1">
                  <a:lumMod val="75000"/>
                  <a:lumOff val="25000"/>
                </a:schemeClr>
              </a:solidFill>
              <a:latin typeface="Times New Roman"/>
              <a:ea typeface="Times New Roman"/>
            </a:endParaRPr>
          </a:p>
          <a:p>
            <a:pPr marL="0" indent="0" algn="justLow">
              <a:buNone/>
            </a:pPr>
            <a:r>
              <a:rPr lang="en-US" sz="1800" b="1" u="sng" dirty="0">
                <a:solidFill>
                  <a:schemeClr val="tx1">
                    <a:lumMod val="75000"/>
                    <a:lumOff val="25000"/>
                  </a:schemeClr>
                </a:solidFill>
                <a:latin typeface="Times New Roman"/>
                <a:ea typeface="Times New Roman"/>
              </a:rPr>
              <a:t>Zone III</a:t>
            </a:r>
            <a:r>
              <a:rPr lang="en-US" sz="1800" dirty="0">
                <a:solidFill>
                  <a:schemeClr val="tx1">
                    <a:lumMod val="75000"/>
                    <a:lumOff val="25000"/>
                  </a:schemeClr>
                </a:solidFill>
                <a:latin typeface="Times New Roman"/>
                <a:ea typeface="Times New Roman"/>
              </a:rPr>
              <a:t>: continuous blood flow as the blood pressure is always above alveolar pressure.</a:t>
            </a:r>
            <a:endParaRPr lang="en-US" sz="16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spTree>
    <p:extLst>
      <p:ext uri="{BB962C8B-B14F-4D97-AF65-F5344CB8AC3E}">
        <p14:creationId xmlns:p14="http://schemas.microsoft.com/office/powerpoint/2010/main" val="1674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771550"/>
            <a:ext cx="8856984" cy="2383550"/>
          </a:xfrm>
        </p:spPr>
        <p:txBody>
          <a:bodyPr/>
          <a:lstStyle/>
          <a:p>
            <a:pPr marL="180340" indent="-182880" algn="justLow">
              <a:buNone/>
            </a:pPr>
            <a:r>
              <a:rPr lang="en-US" dirty="0">
                <a:solidFill>
                  <a:schemeClr val="tx1">
                    <a:lumMod val="75000"/>
                    <a:lumOff val="25000"/>
                  </a:schemeClr>
                </a:solidFill>
                <a:latin typeface="Times New Roman"/>
                <a:ea typeface="Times New Roman"/>
              </a:rPr>
              <a:t>-In normal healthy lung during </a:t>
            </a:r>
            <a:r>
              <a:rPr lang="en-US" b="1" dirty="0">
                <a:solidFill>
                  <a:schemeClr val="tx1">
                    <a:lumMod val="75000"/>
                    <a:lumOff val="25000"/>
                  </a:schemeClr>
                </a:solidFill>
                <a:latin typeface="Times New Roman"/>
                <a:ea typeface="Times New Roman"/>
              </a:rPr>
              <a:t>standing</a:t>
            </a:r>
            <a:r>
              <a:rPr lang="en-US" dirty="0">
                <a:solidFill>
                  <a:schemeClr val="tx1">
                    <a:lumMod val="75000"/>
                    <a:lumOff val="25000"/>
                  </a:schemeClr>
                </a:solidFill>
                <a:latin typeface="Times New Roman"/>
                <a:ea typeface="Times New Roman"/>
              </a:rPr>
              <a:t>, there are zone II (</a:t>
            </a:r>
            <a:r>
              <a:rPr lang="en-US" b="1" dirty="0">
                <a:solidFill>
                  <a:schemeClr val="tx1">
                    <a:lumMod val="75000"/>
                    <a:lumOff val="25000"/>
                  </a:schemeClr>
                </a:solidFill>
                <a:latin typeface="Times New Roman"/>
                <a:ea typeface="Times New Roman"/>
              </a:rPr>
              <a:t>Apex</a:t>
            </a:r>
            <a:r>
              <a:rPr lang="en-US" dirty="0">
                <a:solidFill>
                  <a:schemeClr val="tx1">
                    <a:lumMod val="75000"/>
                    <a:lumOff val="25000"/>
                  </a:schemeClr>
                </a:solidFill>
                <a:latin typeface="Times New Roman"/>
                <a:ea typeface="Times New Roman"/>
              </a:rPr>
              <a:t>) and zone III (at </a:t>
            </a:r>
            <a:r>
              <a:rPr lang="en-US" b="1" dirty="0">
                <a:solidFill>
                  <a:schemeClr val="tx1">
                    <a:lumMod val="75000"/>
                    <a:lumOff val="25000"/>
                  </a:schemeClr>
                </a:solidFill>
                <a:latin typeface="Times New Roman"/>
                <a:ea typeface="Times New Roman"/>
              </a:rPr>
              <a:t>base</a:t>
            </a:r>
            <a:r>
              <a:rPr lang="en-US" dirty="0">
                <a:solidFill>
                  <a:schemeClr val="tx1">
                    <a:lumMod val="75000"/>
                    <a:lumOff val="25000"/>
                  </a:schemeClr>
                </a:solidFill>
                <a:latin typeface="Times New Roman"/>
                <a:ea typeface="Times New Roman"/>
              </a:rPr>
              <a:t>) and during </a:t>
            </a:r>
            <a:r>
              <a:rPr lang="en-US" b="1" dirty="0">
                <a:solidFill>
                  <a:schemeClr val="tx1">
                    <a:lumMod val="75000"/>
                    <a:lumOff val="25000"/>
                  </a:schemeClr>
                </a:solidFill>
                <a:latin typeface="Times New Roman"/>
                <a:ea typeface="Times New Roman"/>
              </a:rPr>
              <a:t>recumbent position all </a:t>
            </a:r>
            <a:r>
              <a:rPr lang="en-US" dirty="0">
                <a:solidFill>
                  <a:schemeClr val="tx1">
                    <a:lumMod val="75000"/>
                    <a:lumOff val="25000"/>
                  </a:schemeClr>
                </a:solidFill>
                <a:latin typeface="Times New Roman"/>
                <a:ea typeface="Times New Roman"/>
              </a:rPr>
              <a:t>lung are of zone </a:t>
            </a:r>
            <a:r>
              <a:rPr lang="en-US" b="1" dirty="0">
                <a:solidFill>
                  <a:schemeClr val="tx1">
                    <a:lumMod val="75000"/>
                    <a:lumOff val="25000"/>
                  </a:schemeClr>
                </a:solidFill>
                <a:latin typeface="Times New Roman"/>
                <a:ea typeface="Times New Roman"/>
              </a:rPr>
              <a:t>III</a:t>
            </a:r>
            <a:r>
              <a:rPr lang="en-US" dirty="0">
                <a:solidFill>
                  <a:schemeClr val="tx1">
                    <a:lumMod val="75000"/>
                    <a:lumOff val="25000"/>
                  </a:schemeClr>
                </a:solidFill>
                <a:latin typeface="Times New Roman"/>
                <a:ea typeface="Times New Roman"/>
              </a:rPr>
              <a:t>. </a:t>
            </a:r>
          </a:p>
          <a:p>
            <a:pPr marL="180340" indent="-182880" algn="justLow">
              <a:buNone/>
            </a:pPr>
            <a:r>
              <a:rPr lang="en-US" dirty="0">
                <a:solidFill>
                  <a:schemeClr val="tx1">
                    <a:lumMod val="75000"/>
                    <a:lumOff val="25000"/>
                  </a:schemeClr>
                </a:solidFill>
                <a:latin typeface="Times New Roman"/>
                <a:ea typeface="Times New Roman"/>
              </a:rPr>
              <a:t>So, in cases of </a:t>
            </a:r>
            <a:r>
              <a:rPr lang="en-US" b="1" dirty="0">
                <a:solidFill>
                  <a:schemeClr val="tx1">
                    <a:lumMod val="75000"/>
                    <a:lumOff val="25000"/>
                  </a:schemeClr>
                </a:solidFill>
                <a:latin typeface="Times New Roman"/>
                <a:ea typeface="Times New Roman"/>
              </a:rPr>
              <a:t>hypertension</a:t>
            </a:r>
            <a:r>
              <a:rPr lang="en-US" dirty="0">
                <a:solidFill>
                  <a:schemeClr val="tx1">
                    <a:lumMod val="75000"/>
                    <a:lumOff val="25000"/>
                  </a:schemeClr>
                </a:solidFill>
                <a:latin typeface="Times New Roman"/>
                <a:ea typeface="Times New Roman"/>
              </a:rPr>
              <a:t> with more blood flow to the lung  during lying down lead to severe </a:t>
            </a:r>
            <a:r>
              <a:rPr lang="en-US" b="1" dirty="0">
                <a:solidFill>
                  <a:schemeClr val="tx1">
                    <a:lumMod val="75000"/>
                    <a:lumOff val="25000"/>
                  </a:schemeClr>
                </a:solidFill>
                <a:latin typeface="Times New Roman"/>
                <a:ea typeface="Times New Roman"/>
              </a:rPr>
              <a:t>dyspnea</a:t>
            </a:r>
            <a:r>
              <a:rPr lang="en-US" dirty="0">
                <a:solidFill>
                  <a:schemeClr val="tx1">
                    <a:lumMod val="75000"/>
                    <a:lumOff val="25000"/>
                  </a:schemeClr>
                </a:solidFill>
                <a:latin typeface="Times New Roman"/>
                <a:ea typeface="Times New Roman"/>
              </a:rPr>
              <a:t>.</a:t>
            </a:r>
          </a:p>
          <a:p>
            <a:pPr marL="180340" indent="-182880" algn="justLow">
              <a:buNone/>
            </a:pPr>
            <a:r>
              <a:rPr lang="en-US" dirty="0">
                <a:solidFill>
                  <a:schemeClr val="tx1">
                    <a:lumMod val="75000"/>
                    <a:lumOff val="25000"/>
                  </a:schemeClr>
                </a:solidFill>
                <a:latin typeface="Times New Roman"/>
                <a:ea typeface="Times New Roman"/>
              </a:rPr>
              <a:t>-</a:t>
            </a:r>
            <a:r>
              <a:rPr lang="en-US" b="1" dirty="0">
                <a:solidFill>
                  <a:schemeClr val="tx1">
                    <a:lumMod val="75000"/>
                    <a:lumOff val="25000"/>
                  </a:schemeClr>
                </a:solidFill>
                <a:latin typeface="Times New Roman"/>
                <a:ea typeface="Times New Roman"/>
              </a:rPr>
              <a:t>Zone I  </a:t>
            </a:r>
            <a:r>
              <a:rPr lang="en-US" dirty="0">
                <a:solidFill>
                  <a:schemeClr val="tx1">
                    <a:lumMod val="75000"/>
                    <a:lumOff val="25000"/>
                  </a:schemeClr>
                </a:solidFill>
                <a:latin typeface="Times New Roman"/>
                <a:ea typeface="Times New Roman"/>
              </a:rPr>
              <a:t>presents abnormally if  the person  breaths air under </a:t>
            </a:r>
            <a:r>
              <a:rPr lang="en-US" b="1" dirty="0">
                <a:solidFill>
                  <a:schemeClr val="tx1">
                    <a:lumMod val="75000"/>
                    <a:lumOff val="25000"/>
                  </a:schemeClr>
                </a:solidFill>
                <a:latin typeface="Times New Roman"/>
                <a:ea typeface="Times New Roman"/>
              </a:rPr>
              <a:t>positive pressure </a:t>
            </a:r>
            <a:r>
              <a:rPr lang="en-US" dirty="0">
                <a:solidFill>
                  <a:schemeClr val="tx1">
                    <a:lumMod val="75000"/>
                    <a:lumOff val="25000"/>
                  </a:schemeClr>
                </a:solidFill>
                <a:latin typeface="Times New Roman"/>
                <a:ea typeface="Times New Roman"/>
              </a:rPr>
              <a:t>in which intra-alveolar pressure reaches 10 mmHg also occur in </a:t>
            </a:r>
            <a:r>
              <a:rPr lang="en-US" b="1" dirty="0">
                <a:solidFill>
                  <a:schemeClr val="tx1">
                    <a:lumMod val="75000"/>
                    <a:lumOff val="25000"/>
                  </a:schemeClr>
                </a:solidFill>
                <a:latin typeface="Times New Roman"/>
                <a:ea typeface="Times New Roman"/>
              </a:rPr>
              <a:t>hypovolemic shock</a:t>
            </a:r>
            <a:r>
              <a:rPr lang="en-US" dirty="0">
                <a:solidFill>
                  <a:schemeClr val="tx1">
                    <a:lumMod val="75000"/>
                    <a:lumOff val="25000"/>
                  </a:schemeClr>
                </a:solidFill>
                <a:latin typeface="Times New Roman"/>
                <a:ea typeface="Times New Roman"/>
              </a:rPr>
              <a:t>.</a:t>
            </a:r>
          </a:p>
          <a:p>
            <a:pPr>
              <a:buNone/>
            </a:pPr>
            <a:r>
              <a:rPr lang="en-US" dirty="0">
                <a:solidFill>
                  <a:schemeClr val="tx1">
                    <a:lumMod val="75000"/>
                    <a:lumOff val="25000"/>
                  </a:schemeClr>
                </a:solidFill>
                <a:latin typeface="Times New Roman"/>
                <a:ea typeface="Times New Roman"/>
              </a:rPr>
              <a:t>-During </a:t>
            </a:r>
            <a:r>
              <a:rPr lang="en-US" b="1" dirty="0">
                <a:solidFill>
                  <a:schemeClr val="tx1">
                    <a:lumMod val="75000"/>
                    <a:lumOff val="25000"/>
                  </a:schemeClr>
                </a:solidFill>
                <a:latin typeface="Times New Roman"/>
                <a:ea typeface="Times New Roman"/>
              </a:rPr>
              <a:t>muscular exercise </a:t>
            </a:r>
            <a:r>
              <a:rPr lang="en-US" dirty="0">
                <a:solidFill>
                  <a:schemeClr val="tx1">
                    <a:lumMod val="75000"/>
                    <a:lumOff val="25000"/>
                  </a:schemeClr>
                </a:solidFill>
                <a:latin typeface="Times New Roman"/>
                <a:ea typeface="Times New Roman"/>
              </a:rPr>
              <a:t>the pulmonary blood flow increases in all parts of the lung via opening of new capillaries especially the </a:t>
            </a:r>
            <a:r>
              <a:rPr lang="en-US" b="1" dirty="0">
                <a:solidFill>
                  <a:schemeClr val="tx1">
                    <a:lumMod val="75000"/>
                    <a:lumOff val="25000"/>
                  </a:schemeClr>
                </a:solidFill>
                <a:latin typeface="Times New Roman"/>
                <a:ea typeface="Times New Roman"/>
              </a:rPr>
              <a:t>apex </a:t>
            </a:r>
            <a:r>
              <a:rPr lang="en-US" dirty="0">
                <a:solidFill>
                  <a:schemeClr val="tx1">
                    <a:lumMod val="75000"/>
                    <a:lumOff val="25000"/>
                  </a:schemeClr>
                </a:solidFill>
                <a:latin typeface="Times New Roman"/>
                <a:ea typeface="Times New Roman"/>
              </a:rPr>
              <a:t>which has already closed capillaries during rest. Whole lung becomes </a:t>
            </a:r>
            <a:r>
              <a:rPr lang="en-US" b="1" dirty="0">
                <a:solidFill>
                  <a:schemeClr val="tx1">
                    <a:lumMod val="75000"/>
                    <a:lumOff val="25000"/>
                  </a:schemeClr>
                </a:solidFill>
                <a:latin typeface="Times New Roman"/>
                <a:ea typeface="Times New Roman"/>
              </a:rPr>
              <a:t>Zone III.</a:t>
            </a:r>
            <a:r>
              <a:rPr lang="en-US" b="1" dirty="0"/>
              <a:t> </a:t>
            </a:r>
          </a:p>
          <a:p>
            <a:pPr marL="457200" marR="1172210" lvl="1" indent="0" algn="just">
              <a:buNone/>
              <a:tabLst>
                <a:tab pos="1172210" algn="l"/>
              </a:tabLst>
            </a:pPr>
            <a:endParaRPr lang="en-US" dirty="0">
              <a:solidFill>
                <a:schemeClr val="tx1">
                  <a:lumMod val="75000"/>
                  <a:lumOff val="25000"/>
                </a:schemeClr>
              </a:solidFill>
              <a:latin typeface="Calibri"/>
              <a:ea typeface="Times New Roman"/>
              <a:cs typeface="Arial"/>
            </a:endParaRP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spTree>
    <p:extLst>
      <p:ext uri="{BB962C8B-B14F-4D97-AF65-F5344CB8AC3E}">
        <p14:creationId xmlns:p14="http://schemas.microsoft.com/office/powerpoint/2010/main" val="12707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771550"/>
            <a:ext cx="8856984" cy="2383550"/>
          </a:xfrm>
        </p:spPr>
        <p:txBody>
          <a:bodyPr/>
          <a:lstStyle/>
          <a:p>
            <a:pPr marL="457200" marR="1172210" lvl="1" indent="0" algn="just">
              <a:buNone/>
              <a:tabLst>
                <a:tab pos="1172210" algn="l"/>
              </a:tabLst>
            </a:pPr>
            <a:r>
              <a:rPr lang="en-US" sz="2800" dirty="0">
                <a:solidFill>
                  <a:schemeClr val="tx1">
                    <a:lumMod val="75000"/>
                    <a:lumOff val="25000"/>
                  </a:schemeClr>
                </a:solidFill>
                <a:latin typeface="Calibri"/>
                <a:ea typeface="Times New Roman"/>
                <a:cs typeface="Arial"/>
              </a:rPr>
              <a:t>Combination of the </a:t>
            </a:r>
            <a:r>
              <a:rPr lang="en-US" sz="2800" b="1" dirty="0">
                <a:solidFill>
                  <a:srgbClr val="FF0000"/>
                </a:solidFill>
                <a:latin typeface="Calibri"/>
                <a:ea typeface="Times New Roman"/>
                <a:cs typeface="Arial"/>
              </a:rPr>
              <a:t>first</a:t>
            </a:r>
            <a:r>
              <a:rPr lang="en-US" sz="2800" dirty="0">
                <a:solidFill>
                  <a:srgbClr val="FF0000"/>
                </a:solidFill>
                <a:latin typeface="Calibri"/>
                <a:ea typeface="Times New Roman"/>
                <a:cs typeface="Arial"/>
              </a:rPr>
              <a:t> </a:t>
            </a:r>
            <a:r>
              <a:rPr lang="en-US" sz="2800" dirty="0" err="1">
                <a:solidFill>
                  <a:srgbClr val="FF0000"/>
                </a:solidFill>
                <a:latin typeface="Calibri"/>
                <a:ea typeface="Times New Roman"/>
                <a:cs typeface="Arial"/>
              </a:rPr>
              <a:t>heme</a:t>
            </a:r>
            <a:r>
              <a:rPr lang="en-US" sz="2800" dirty="0">
                <a:solidFill>
                  <a:srgbClr val="FF0000"/>
                </a:solidFill>
                <a:latin typeface="Calibri"/>
                <a:ea typeface="Times New Roman"/>
                <a:cs typeface="Arial"/>
              </a:rPr>
              <a:t> </a:t>
            </a:r>
            <a:r>
              <a:rPr lang="en-US" sz="2800" dirty="0">
                <a:solidFill>
                  <a:schemeClr val="tx1">
                    <a:lumMod val="75000"/>
                    <a:lumOff val="25000"/>
                  </a:schemeClr>
                </a:solidFill>
                <a:latin typeface="Calibri"/>
                <a:ea typeface="Times New Roman"/>
                <a:cs typeface="Arial"/>
              </a:rPr>
              <a:t>in the </a:t>
            </a:r>
            <a:r>
              <a:rPr lang="en-US" sz="2800" dirty="0" err="1">
                <a:solidFill>
                  <a:schemeClr val="tx1">
                    <a:lumMod val="75000"/>
                    <a:lumOff val="25000"/>
                  </a:schemeClr>
                </a:solidFill>
                <a:latin typeface="Calibri"/>
                <a:ea typeface="Times New Roman"/>
                <a:cs typeface="Arial"/>
              </a:rPr>
              <a:t>Hb</a:t>
            </a:r>
            <a:r>
              <a:rPr lang="en-US" sz="2800" dirty="0">
                <a:solidFill>
                  <a:schemeClr val="tx1">
                    <a:lumMod val="75000"/>
                    <a:lumOff val="25000"/>
                  </a:schemeClr>
                </a:solidFill>
                <a:latin typeface="Calibri"/>
                <a:ea typeface="Times New Roman"/>
                <a:cs typeface="Arial"/>
              </a:rPr>
              <a:t> molecule</a:t>
            </a:r>
          </a:p>
          <a:p>
            <a:pPr marL="457200" marR="1172210" lvl="1" indent="0" algn="just">
              <a:buNone/>
              <a:tabLst>
                <a:tab pos="1172210" algn="l"/>
              </a:tabLst>
            </a:pPr>
            <a:r>
              <a:rPr lang="en-US" sz="2800" dirty="0">
                <a:solidFill>
                  <a:schemeClr val="tx1">
                    <a:lumMod val="75000"/>
                    <a:lumOff val="25000"/>
                  </a:schemeClr>
                </a:solidFill>
                <a:latin typeface="Calibri"/>
                <a:ea typeface="Times New Roman"/>
                <a:cs typeface="Arial"/>
              </a:rPr>
              <a:t>with </a:t>
            </a:r>
            <a:r>
              <a:rPr lang="en-US" sz="2800" dirty="0">
                <a:solidFill>
                  <a:srgbClr val="FF0000"/>
                </a:solidFill>
                <a:latin typeface="Calibri"/>
                <a:ea typeface="Times New Roman"/>
                <a:cs typeface="Arial"/>
              </a:rPr>
              <a:t>O2</a:t>
            </a:r>
            <a:r>
              <a:rPr lang="en-US" sz="2800" dirty="0">
                <a:solidFill>
                  <a:schemeClr val="tx1">
                    <a:lumMod val="75000"/>
                    <a:lumOff val="25000"/>
                  </a:schemeClr>
                </a:solidFill>
                <a:latin typeface="Calibri"/>
                <a:ea typeface="Times New Roman"/>
                <a:cs typeface="Arial"/>
              </a:rPr>
              <a:t> increases the affinity of the </a:t>
            </a:r>
            <a:r>
              <a:rPr lang="en-US" sz="2800" b="1" dirty="0">
                <a:solidFill>
                  <a:srgbClr val="FF0000"/>
                </a:solidFill>
                <a:latin typeface="Calibri"/>
                <a:ea typeface="Times New Roman"/>
                <a:cs typeface="Arial"/>
              </a:rPr>
              <a:t>second</a:t>
            </a:r>
            <a:r>
              <a:rPr lang="en-US" sz="2800" dirty="0">
                <a:solidFill>
                  <a:schemeClr val="tx1">
                    <a:lumMod val="75000"/>
                    <a:lumOff val="25000"/>
                  </a:schemeClr>
                </a:solidFill>
                <a:latin typeface="Calibri"/>
                <a:ea typeface="Times New Roman"/>
                <a:cs typeface="Arial"/>
              </a:rPr>
              <a:t> </a:t>
            </a:r>
            <a:r>
              <a:rPr lang="en-US" sz="2800" dirty="0" err="1">
                <a:solidFill>
                  <a:schemeClr val="tx1">
                    <a:lumMod val="75000"/>
                    <a:lumOff val="25000"/>
                  </a:schemeClr>
                </a:solidFill>
                <a:latin typeface="Calibri"/>
                <a:ea typeface="Times New Roman"/>
                <a:cs typeface="Arial"/>
              </a:rPr>
              <a:t>heme</a:t>
            </a:r>
            <a:endParaRPr lang="en-US" sz="2800" dirty="0">
              <a:solidFill>
                <a:schemeClr val="tx1">
                  <a:lumMod val="75000"/>
                  <a:lumOff val="25000"/>
                </a:schemeClr>
              </a:solidFill>
              <a:latin typeface="Calibri"/>
              <a:ea typeface="Times New Roman"/>
              <a:cs typeface="Arial"/>
            </a:endParaRPr>
          </a:p>
          <a:p>
            <a:pPr marL="457200" marR="1172210" lvl="1" indent="0" algn="just">
              <a:buNone/>
              <a:tabLst>
                <a:tab pos="1172210" algn="l"/>
              </a:tabLst>
            </a:pPr>
            <a:r>
              <a:rPr lang="en-US" sz="2800" dirty="0">
                <a:solidFill>
                  <a:schemeClr val="tx1">
                    <a:lumMod val="75000"/>
                    <a:lumOff val="25000"/>
                  </a:schemeClr>
                </a:solidFill>
                <a:latin typeface="Calibri"/>
                <a:ea typeface="Times New Roman"/>
                <a:cs typeface="Arial"/>
              </a:rPr>
              <a:t>for O2, and oxygenation of </a:t>
            </a:r>
            <a:r>
              <a:rPr lang="en-US" sz="2800" dirty="0">
                <a:solidFill>
                  <a:srgbClr val="FF0000"/>
                </a:solidFill>
                <a:latin typeface="Calibri"/>
                <a:ea typeface="Times New Roman"/>
                <a:cs typeface="Arial"/>
              </a:rPr>
              <a:t>the second </a:t>
            </a:r>
            <a:r>
              <a:rPr lang="en-US" sz="2800" dirty="0">
                <a:solidFill>
                  <a:schemeClr val="tx1">
                    <a:lumMod val="75000"/>
                    <a:lumOff val="25000"/>
                  </a:schemeClr>
                </a:solidFill>
                <a:latin typeface="Calibri"/>
                <a:ea typeface="Times New Roman"/>
                <a:cs typeface="Arial"/>
              </a:rPr>
              <a:t>increases the</a:t>
            </a:r>
            <a:r>
              <a:rPr lang="ar-JO" sz="2800" dirty="0">
                <a:solidFill>
                  <a:schemeClr val="tx1">
                    <a:lumMod val="75000"/>
                    <a:lumOff val="25000"/>
                  </a:schemeClr>
                </a:solidFill>
                <a:latin typeface="Calibri"/>
                <a:ea typeface="Times New Roman"/>
                <a:cs typeface="Arial"/>
              </a:rPr>
              <a:t> </a:t>
            </a:r>
            <a:r>
              <a:rPr lang="en-US" sz="2800" dirty="0">
                <a:solidFill>
                  <a:schemeClr val="tx1">
                    <a:lumMod val="75000"/>
                    <a:lumOff val="25000"/>
                  </a:schemeClr>
                </a:solidFill>
                <a:latin typeface="Calibri"/>
                <a:ea typeface="Times New Roman"/>
                <a:cs typeface="Arial"/>
              </a:rPr>
              <a:t> affinity of the </a:t>
            </a:r>
            <a:r>
              <a:rPr lang="en-US" sz="2800" b="1" dirty="0">
                <a:solidFill>
                  <a:srgbClr val="FF0000"/>
                </a:solidFill>
                <a:latin typeface="Calibri"/>
                <a:ea typeface="Times New Roman"/>
                <a:cs typeface="Arial"/>
              </a:rPr>
              <a:t>third</a:t>
            </a:r>
            <a:r>
              <a:rPr lang="en-US" sz="2800" dirty="0">
                <a:solidFill>
                  <a:schemeClr val="tx1">
                    <a:lumMod val="75000"/>
                    <a:lumOff val="25000"/>
                  </a:schemeClr>
                </a:solidFill>
                <a:latin typeface="Calibri"/>
                <a:ea typeface="Times New Roman"/>
                <a:cs typeface="Arial"/>
              </a:rPr>
              <a:t>, </a:t>
            </a:r>
            <a:r>
              <a:rPr lang="en-US" sz="2800" dirty="0" err="1">
                <a:solidFill>
                  <a:schemeClr val="tx1">
                    <a:lumMod val="75000"/>
                    <a:lumOff val="25000"/>
                  </a:schemeClr>
                </a:solidFill>
                <a:latin typeface="Calibri"/>
                <a:ea typeface="Times New Roman"/>
                <a:cs typeface="Arial"/>
              </a:rPr>
              <a:t>etc</a:t>
            </a:r>
            <a:r>
              <a:rPr lang="en-US" sz="2800" dirty="0">
                <a:solidFill>
                  <a:schemeClr val="tx1">
                    <a:lumMod val="75000"/>
                    <a:lumOff val="25000"/>
                  </a:schemeClr>
                </a:solidFill>
                <a:latin typeface="Calibri"/>
                <a:ea typeface="Times New Roman"/>
                <a:cs typeface="Arial"/>
              </a:rPr>
              <a:t>, so that the affinity of </a:t>
            </a:r>
            <a:r>
              <a:rPr lang="en-US" sz="2800" dirty="0" err="1">
                <a:solidFill>
                  <a:schemeClr val="tx1">
                    <a:lumMod val="75000"/>
                    <a:lumOff val="25000"/>
                  </a:schemeClr>
                </a:solidFill>
                <a:latin typeface="Calibri"/>
                <a:ea typeface="Times New Roman"/>
                <a:cs typeface="Arial"/>
              </a:rPr>
              <a:t>Hb</a:t>
            </a:r>
            <a:r>
              <a:rPr lang="en-US" sz="2800" dirty="0">
                <a:solidFill>
                  <a:schemeClr val="tx1">
                    <a:lumMod val="75000"/>
                    <a:lumOff val="25000"/>
                  </a:schemeClr>
                </a:solidFill>
                <a:latin typeface="Calibri"/>
                <a:ea typeface="Times New Roman"/>
                <a:cs typeface="Arial"/>
              </a:rPr>
              <a:t> for </a:t>
            </a:r>
            <a:r>
              <a:rPr lang="en-US" sz="2800" dirty="0">
                <a:solidFill>
                  <a:srgbClr val="FF0000"/>
                </a:solidFill>
                <a:latin typeface="Calibri"/>
                <a:ea typeface="Times New Roman"/>
                <a:cs typeface="Arial"/>
              </a:rPr>
              <a:t>the </a:t>
            </a:r>
            <a:r>
              <a:rPr lang="en-US" sz="2800" b="1" dirty="0">
                <a:solidFill>
                  <a:srgbClr val="FF0000"/>
                </a:solidFill>
                <a:latin typeface="Calibri"/>
                <a:ea typeface="Times New Roman"/>
                <a:cs typeface="Arial"/>
              </a:rPr>
              <a:t>fourth </a:t>
            </a:r>
            <a:r>
              <a:rPr lang="en-US" sz="2800" dirty="0">
                <a:solidFill>
                  <a:schemeClr val="tx1">
                    <a:lumMod val="75000"/>
                    <a:lumOff val="25000"/>
                  </a:schemeClr>
                </a:solidFill>
                <a:latin typeface="Calibri"/>
                <a:ea typeface="Times New Roman"/>
                <a:cs typeface="Arial"/>
              </a:rPr>
              <a:t>O2 molecule is many times that for the </a:t>
            </a:r>
            <a:r>
              <a:rPr lang="en-US" sz="2800" b="1" dirty="0">
                <a:solidFill>
                  <a:srgbClr val="FF0000"/>
                </a:solidFill>
                <a:latin typeface="Calibri"/>
                <a:ea typeface="Times New Roman"/>
                <a:cs typeface="Arial"/>
              </a:rPr>
              <a:t>first</a:t>
            </a:r>
            <a:r>
              <a:rPr lang="en-US" sz="2800" dirty="0">
                <a:solidFill>
                  <a:schemeClr val="tx1">
                    <a:lumMod val="75000"/>
                    <a:lumOff val="25000"/>
                  </a:schemeClr>
                </a:solidFill>
                <a:latin typeface="Calibri"/>
                <a:ea typeface="Times New Roman"/>
                <a:cs typeface="Arial"/>
              </a:rPr>
              <a:t>.</a:t>
            </a:r>
          </a:p>
          <a:p>
            <a:pPr marL="457200" marR="1172210" lvl="1" indent="0" algn="just">
              <a:buNone/>
              <a:tabLst>
                <a:tab pos="1172210" algn="l"/>
              </a:tabLst>
            </a:pPr>
            <a:r>
              <a:rPr lang="en-US" sz="2800" dirty="0">
                <a:solidFill>
                  <a:schemeClr val="tx1">
                    <a:lumMod val="75000"/>
                    <a:lumOff val="25000"/>
                  </a:schemeClr>
                </a:solidFill>
                <a:latin typeface="Calibri"/>
                <a:ea typeface="Times New Roman"/>
                <a:cs typeface="Arial"/>
              </a:rPr>
              <a:t>-</a:t>
            </a:r>
            <a:r>
              <a:rPr lang="en-US" sz="2800" dirty="0" err="1">
                <a:solidFill>
                  <a:schemeClr val="tx1">
                    <a:lumMod val="75000"/>
                    <a:lumOff val="25000"/>
                  </a:schemeClr>
                </a:solidFill>
                <a:latin typeface="Calibri"/>
                <a:ea typeface="Times New Roman"/>
                <a:cs typeface="Arial"/>
              </a:rPr>
              <a:t>Ganong</a:t>
            </a:r>
            <a:r>
              <a:rPr lang="en-US" sz="2800" dirty="0">
                <a:solidFill>
                  <a:schemeClr val="tx1">
                    <a:lumMod val="75000"/>
                    <a:lumOff val="25000"/>
                  </a:schemeClr>
                </a:solidFill>
                <a:latin typeface="Calibri"/>
                <a:ea typeface="Times New Roman"/>
                <a:cs typeface="Arial"/>
              </a:rPr>
              <a:t>, 2020.</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extLst>
      <p:ext uri="{BB962C8B-B14F-4D97-AF65-F5344CB8AC3E}">
        <p14:creationId xmlns:p14="http://schemas.microsoft.com/office/powerpoint/2010/main" val="130660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lumMod val="90000"/>
                    <a:lumOff val="1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3155100"/>
          </a:xfrm>
        </p:spPr>
        <p:txBody>
          <a:bodyPr/>
          <a:lstStyle/>
          <a:p>
            <a:pPr marL="101600" indent="0" algn="ctr">
              <a:buNone/>
            </a:pPr>
            <a:r>
              <a:rPr lang="en-US" sz="1800" b="1" dirty="0">
                <a:solidFill>
                  <a:schemeClr val="tx1">
                    <a:lumMod val="75000"/>
                    <a:lumOff val="25000"/>
                  </a:schemeClr>
                </a:solidFill>
                <a:latin typeface="Times New Roman"/>
                <a:ea typeface="Times New Roman"/>
              </a:rPr>
              <a:t>Ventilation</a:t>
            </a:r>
          </a:p>
          <a:p>
            <a:pPr algn="ctr"/>
            <a:endParaRPr lang="en-US" sz="1600" dirty="0">
              <a:solidFill>
                <a:schemeClr val="tx1">
                  <a:lumMod val="75000"/>
                  <a:lumOff val="25000"/>
                </a:schemeClr>
              </a:solidFill>
              <a:latin typeface="Times New Roman"/>
              <a:ea typeface="Times New Roman"/>
            </a:endParaRPr>
          </a:p>
          <a:p>
            <a:pPr marL="101600" indent="0" algn="just">
              <a:buNone/>
            </a:pPr>
            <a:r>
              <a:rPr lang="en-US" sz="1800" b="1" dirty="0">
                <a:solidFill>
                  <a:schemeClr val="tx1">
                    <a:lumMod val="75000"/>
                    <a:lumOff val="25000"/>
                  </a:schemeClr>
                </a:solidFill>
                <a:latin typeface="Times New Roman"/>
                <a:ea typeface="Times New Roman"/>
              </a:rPr>
              <a:t>Gravity</a:t>
            </a:r>
            <a:r>
              <a:rPr lang="en-US" sz="1800" dirty="0">
                <a:solidFill>
                  <a:schemeClr val="tx1">
                    <a:lumMod val="75000"/>
                    <a:lumOff val="25000"/>
                  </a:schemeClr>
                </a:solidFill>
                <a:latin typeface="Times New Roman"/>
                <a:ea typeface="Times New Roman"/>
              </a:rPr>
              <a:t> and the </a:t>
            </a:r>
            <a:r>
              <a:rPr lang="en-US" sz="1800" b="1" dirty="0">
                <a:solidFill>
                  <a:schemeClr val="tx1">
                    <a:lumMod val="75000"/>
                    <a:lumOff val="25000"/>
                  </a:schemeClr>
                </a:solidFill>
                <a:latin typeface="Times New Roman"/>
                <a:ea typeface="Times New Roman"/>
              </a:rPr>
              <a:t>weight of the lung </a:t>
            </a:r>
            <a:r>
              <a:rPr lang="en-US" sz="1800" dirty="0">
                <a:solidFill>
                  <a:schemeClr val="tx1">
                    <a:lumMod val="75000"/>
                    <a:lumOff val="25000"/>
                  </a:schemeClr>
                </a:solidFill>
                <a:latin typeface="Times New Roman"/>
                <a:ea typeface="Times New Roman"/>
              </a:rPr>
              <a:t>act on ventilation by </a:t>
            </a:r>
            <a:r>
              <a:rPr lang="en-US" sz="1800" b="1" dirty="0">
                <a:solidFill>
                  <a:schemeClr val="tx1">
                    <a:lumMod val="75000"/>
                    <a:lumOff val="25000"/>
                  </a:schemeClr>
                </a:solidFill>
                <a:latin typeface="Times New Roman"/>
                <a:ea typeface="Times New Roman"/>
              </a:rPr>
              <a:t>increasing</a:t>
            </a:r>
            <a:r>
              <a:rPr lang="en-US" sz="1800" dirty="0">
                <a:solidFill>
                  <a:schemeClr val="tx1">
                    <a:lumMod val="75000"/>
                    <a:lumOff val="25000"/>
                  </a:schemeClr>
                </a:solidFill>
                <a:latin typeface="Times New Roman"/>
                <a:ea typeface="Times New Roman"/>
              </a:rPr>
              <a:t> pleural pressure at the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(making it </a:t>
            </a:r>
            <a:r>
              <a:rPr lang="en-US" sz="1800" b="1" dirty="0">
                <a:solidFill>
                  <a:schemeClr val="tx1">
                    <a:lumMod val="75000"/>
                    <a:lumOff val="25000"/>
                  </a:schemeClr>
                </a:solidFill>
                <a:latin typeface="Times New Roman"/>
                <a:ea typeface="Times New Roman"/>
              </a:rPr>
              <a:t>less negative</a:t>
            </a:r>
            <a:r>
              <a:rPr lang="en-US" sz="1800" dirty="0">
                <a:solidFill>
                  <a:schemeClr val="tx1">
                    <a:lumMod val="75000"/>
                    <a:lumOff val="25000"/>
                  </a:schemeClr>
                </a:solidFill>
                <a:latin typeface="Times New Roman"/>
                <a:ea typeface="Times New Roman"/>
              </a:rPr>
              <a:t>) and thus </a:t>
            </a:r>
            <a:r>
              <a:rPr lang="en-US" sz="1800" b="1" dirty="0">
                <a:solidFill>
                  <a:schemeClr val="tx1">
                    <a:lumMod val="75000"/>
                    <a:lumOff val="25000"/>
                  </a:schemeClr>
                </a:solidFill>
                <a:latin typeface="Times New Roman"/>
                <a:ea typeface="Times New Roman"/>
              </a:rPr>
              <a:t>reducing the alveolar volume</a:t>
            </a:r>
            <a:r>
              <a:rPr lang="en-US" sz="1800" dirty="0">
                <a:solidFill>
                  <a:schemeClr val="tx1">
                    <a:lumMod val="75000"/>
                    <a:lumOff val="25000"/>
                  </a:schemeClr>
                </a:solidFill>
                <a:latin typeface="Times New Roman"/>
                <a:ea typeface="Times New Roman"/>
              </a:rPr>
              <a:t>. </a:t>
            </a:r>
          </a:p>
          <a:p>
            <a:pPr marL="101600" indent="0" algn="just">
              <a:buNone/>
            </a:pPr>
            <a:endParaRPr lang="en-US" sz="1800" dirty="0">
              <a:solidFill>
                <a:schemeClr val="tx1">
                  <a:lumMod val="75000"/>
                  <a:lumOff val="25000"/>
                </a:schemeClr>
              </a:solidFill>
              <a:latin typeface="Times New Roman"/>
              <a:ea typeface="Times New Roman"/>
            </a:endParaRPr>
          </a:p>
          <a:p>
            <a:pPr marL="101600" indent="0" algn="just">
              <a:buNone/>
            </a:pPr>
            <a:r>
              <a:rPr lang="en-US" sz="1800" dirty="0">
                <a:solidFill>
                  <a:schemeClr val="tx1">
                    <a:lumMod val="75000"/>
                    <a:lumOff val="25000"/>
                  </a:schemeClr>
                </a:solidFill>
                <a:latin typeface="Times New Roman"/>
                <a:ea typeface="Times New Roman"/>
              </a:rPr>
              <a:t>-The lowest part of the lung in relation to gravity is called the dependent region. </a:t>
            </a:r>
          </a:p>
          <a:p>
            <a:pPr marL="101600" indent="0" algn="just">
              <a:buNone/>
            </a:pPr>
            <a:r>
              <a:rPr lang="en-US" sz="1800" dirty="0">
                <a:solidFill>
                  <a:schemeClr val="tx1">
                    <a:lumMod val="75000"/>
                    <a:lumOff val="25000"/>
                  </a:schemeClr>
                </a:solidFill>
                <a:latin typeface="Times New Roman"/>
                <a:ea typeface="Times New Roman"/>
              </a:rPr>
              <a:t>In the </a:t>
            </a:r>
            <a:r>
              <a:rPr lang="en-US" sz="1800" b="1" dirty="0">
                <a:solidFill>
                  <a:schemeClr val="tx1">
                    <a:lumMod val="75000"/>
                    <a:lumOff val="25000"/>
                  </a:schemeClr>
                </a:solidFill>
                <a:latin typeface="Times New Roman"/>
                <a:ea typeface="Times New Roman"/>
              </a:rPr>
              <a:t>Base of the lung, smaller alveolar volumes </a:t>
            </a:r>
            <a:r>
              <a:rPr lang="en-US" sz="1800" dirty="0">
                <a:solidFill>
                  <a:schemeClr val="tx1">
                    <a:lumMod val="75000"/>
                    <a:lumOff val="25000"/>
                  </a:schemeClr>
                </a:solidFill>
                <a:latin typeface="Times New Roman"/>
                <a:ea typeface="Times New Roman"/>
              </a:rPr>
              <a:t>means that the alveoli are </a:t>
            </a:r>
            <a:r>
              <a:rPr lang="en-US" sz="1800" b="1" dirty="0">
                <a:solidFill>
                  <a:schemeClr val="tx1">
                    <a:lumMod val="75000"/>
                    <a:lumOff val="25000"/>
                  </a:schemeClr>
                </a:solidFill>
                <a:latin typeface="Times New Roman"/>
                <a:ea typeface="Times New Roman"/>
              </a:rPr>
              <a:t>more compliant </a:t>
            </a:r>
            <a:r>
              <a:rPr lang="en-US" sz="1800" dirty="0">
                <a:solidFill>
                  <a:schemeClr val="tx1">
                    <a:lumMod val="75000"/>
                    <a:lumOff val="25000"/>
                  </a:schemeClr>
                </a:solidFill>
                <a:latin typeface="Times New Roman"/>
                <a:ea typeface="Times New Roman"/>
              </a:rPr>
              <a:t>(more distensible) and so capable of </a:t>
            </a:r>
            <a:r>
              <a:rPr lang="en-US" sz="1800" b="1" dirty="0">
                <a:solidFill>
                  <a:schemeClr val="tx1">
                    <a:lumMod val="75000"/>
                    <a:lumOff val="25000"/>
                  </a:schemeClr>
                </a:solidFill>
                <a:latin typeface="Times New Roman"/>
                <a:ea typeface="Times New Roman"/>
              </a:rPr>
              <a:t>more</a:t>
            </a:r>
            <a:r>
              <a:rPr lang="en-US" sz="1800" dirty="0">
                <a:solidFill>
                  <a:schemeClr val="tx1">
                    <a:lumMod val="75000"/>
                    <a:lumOff val="25000"/>
                  </a:schemeClr>
                </a:solidFill>
                <a:latin typeface="Times New Roman"/>
                <a:ea typeface="Times New Roman"/>
              </a:rPr>
              <a:t> oxygen exchange. </a:t>
            </a:r>
          </a:p>
          <a:p>
            <a:pPr marL="101600" indent="0" algn="just">
              <a:buNone/>
            </a:pPr>
            <a:endParaRPr lang="en-US" sz="1800" dirty="0">
              <a:solidFill>
                <a:schemeClr val="tx1">
                  <a:lumMod val="75000"/>
                  <a:lumOff val="25000"/>
                </a:schemeClr>
              </a:solidFill>
              <a:latin typeface="Times New Roman"/>
              <a:ea typeface="Times New Roman"/>
            </a:endParaRPr>
          </a:p>
          <a:p>
            <a:pPr marL="101600" indent="0" algn="just">
              <a:buNone/>
            </a:pPr>
            <a:r>
              <a:rPr lang="en-US" sz="1800" dirty="0">
                <a:solidFill>
                  <a:schemeClr val="tx1">
                    <a:lumMod val="75000"/>
                    <a:lumOff val="25000"/>
                  </a:schemeClr>
                </a:solidFill>
                <a:latin typeface="Times New Roman"/>
                <a:ea typeface="Times New Roman"/>
              </a:rPr>
              <a:t>-The </a:t>
            </a:r>
            <a:r>
              <a:rPr lang="en-US" sz="1800" b="1" dirty="0">
                <a:solidFill>
                  <a:schemeClr val="tx1">
                    <a:lumMod val="75000"/>
                    <a:lumOff val="25000"/>
                  </a:schemeClr>
                </a:solidFill>
                <a:latin typeface="Times New Roman"/>
                <a:ea typeface="Times New Roman"/>
              </a:rPr>
              <a:t>apex</a:t>
            </a:r>
            <a:r>
              <a:rPr lang="en-US" sz="1800" dirty="0">
                <a:solidFill>
                  <a:schemeClr val="tx1">
                    <a:lumMod val="75000"/>
                    <a:lumOff val="25000"/>
                  </a:schemeClr>
                </a:solidFill>
                <a:latin typeface="Times New Roman"/>
                <a:ea typeface="Times New Roman"/>
              </a:rPr>
              <a:t>, though showing a higher oxygen partial pressure, ventilates less efficiently since its </a:t>
            </a:r>
            <a:r>
              <a:rPr lang="en-US" sz="1800" b="1" dirty="0">
                <a:solidFill>
                  <a:schemeClr val="tx1">
                    <a:lumMod val="75000"/>
                    <a:lumOff val="25000"/>
                  </a:schemeClr>
                </a:solidFill>
                <a:latin typeface="Times New Roman"/>
                <a:ea typeface="Times New Roman"/>
              </a:rPr>
              <a:t>compliance is lower </a:t>
            </a:r>
            <a:r>
              <a:rPr lang="en-US" sz="1800" dirty="0">
                <a:solidFill>
                  <a:schemeClr val="tx1">
                    <a:lumMod val="75000"/>
                    <a:lumOff val="25000"/>
                  </a:schemeClr>
                </a:solidFill>
                <a:latin typeface="Times New Roman"/>
                <a:ea typeface="Times New Roman"/>
              </a:rPr>
              <a:t>and so </a:t>
            </a:r>
            <a:r>
              <a:rPr lang="en-US" sz="1800" b="1" dirty="0">
                <a:solidFill>
                  <a:schemeClr val="tx1">
                    <a:lumMod val="75000"/>
                    <a:lumOff val="25000"/>
                  </a:schemeClr>
                </a:solidFill>
                <a:latin typeface="Times New Roman"/>
                <a:ea typeface="Times New Roman"/>
              </a:rPr>
              <a:t>less </a:t>
            </a:r>
            <a:r>
              <a:rPr lang="en-US" sz="1800" dirty="0">
                <a:solidFill>
                  <a:schemeClr val="tx1">
                    <a:lumMod val="75000"/>
                    <a:lumOff val="25000"/>
                  </a:schemeClr>
                </a:solidFill>
                <a:latin typeface="Times New Roman"/>
                <a:ea typeface="Times New Roman"/>
              </a:rPr>
              <a:t> O2 volumes are exchanged</a:t>
            </a:r>
            <a:r>
              <a:rPr lang="ar-SA" sz="1800" dirty="0">
                <a:solidFill>
                  <a:schemeClr val="tx1">
                    <a:lumMod val="75000"/>
                    <a:lumOff val="25000"/>
                  </a:schemeClr>
                </a:solidFill>
                <a:latin typeface="Times New Roman"/>
                <a:ea typeface="Times New Roman"/>
              </a:rPr>
              <a:t>.</a:t>
            </a:r>
            <a:endParaRPr lang="en-US" sz="16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spTree>
    <p:extLst>
      <p:ext uri="{BB962C8B-B14F-4D97-AF65-F5344CB8AC3E}">
        <p14:creationId xmlns:p14="http://schemas.microsoft.com/office/powerpoint/2010/main" val="28921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3155100"/>
          </a:xfrm>
        </p:spPr>
        <p:txBody>
          <a:bodyPr/>
          <a:lstStyle/>
          <a:p>
            <a:pPr marL="101600" indent="0" algn="ctr">
              <a:buNone/>
            </a:pPr>
            <a:r>
              <a:rPr lang="en-US" sz="1800" b="1" dirty="0">
                <a:solidFill>
                  <a:schemeClr val="tx1">
                    <a:lumMod val="75000"/>
                    <a:lumOff val="25000"/>
                  </a:schemeClr>
                </a:solidFill>
                <a:latin typeface="Times New Roman"/>
                <a:ea typeface="Times New Roman"/>
              </a:rPr>
              <a:t>Pulmonary Perfusion</a:t>
            </a:r>
          </a:p>
          <a:p>
            <a:pPr marL="101600" indent="0" algn="ctr">
              <a:buNone/>
            </a:pPr>
            <a:endParaRPr lang="en-US" sz="1600" dirty="0">
              <a:solidFill>
                <a:schemeClr val="tx1">
                  <a:lumMod val="75000"/>
                  <a:lumOff val="25000"/>
                </a:schemeClr>
              </a:solidFill>
              <a:latin typeface="Times New Roman"/>
              <a:ea typeface="Times New Roman"/>
            </a:endParaRPr>
          </a:p>
          <a:p>
            <a:pPr marL="101600" indent="0" algn="just">
              <a:buNone/>
            </a:pPr>
            <a:r>
              <a:rPr lang="en-US" sz="1800" dirty="0">
                <a:solidFill>
                  <a:schemeClr val="tx1">
                    <a:lumMod val="75000"/>
                    <a:lumOff val="25000"/>
                  </a:schemeClr>
                </a:solidFill>
                <a:latin typeface="Times New Roman"/>
                <a:ea typeface="Times New Roman"/>
              </a:rPr>
              <a:t>The impact of </a:t>
            </a:r>
            <a:r>
              <a:rPr lang="en-US" sz="1800" b="1" dirty="0">
                <a:solidFill>
                  <a:schemeClr val="tx1">
                    <a:lumMod val="75000"/>
                    <a:lumOff val="25000"/>
                  </a:schemeClr>
                </a:solidFill>
                <a:latin typeface="Times New Roman"/>
                <a:ea typeface="Times New Roman"/>
              </a:rPr>
              <a:t>gravity</a:t>
            </a:r>
            <a:r>
              <a:rPr lang="en-US" sz="1800" dirty="0">
                <a:solidFill>
                  <a:schemeClr val="tx1">
                    <a:lumMod val="75000"/>
                    <a:lumOff val="25000"/>
                  </a:schemeClr>
                </a:solidFill>
                <a:latin typeface="Times New Roman"/>
                <a:ea typeface="Times New Roman"/>
              </a:rPr>
              <a:t> on pulmonary </a:t>
            </a:r>
            <a:r>
              <a:rPr lang="en-US" sz="1800" b="1" dirty="0">
                <a:solidFill>
                  <a:schemeClr val="tx1">
                    <a:lumMod val="75000"/>
                    <a:lumOff val="25000"/>
                  </a:schemeClr>
                </a:solidFill>
                <a:latin typeface="Times New Roman"/>
                <a:ea typeface="Times New Roman"/>
              </a:rPr>
              <a:t>perfusion</a:t>
            </a:r>
            <a:r>
              <a:rPr lang="en-US" sz="1800" dirty="0">
                <a:solidFill>
                  <a:schemeClr val="tx1">
                    <a:lumMod val="75000"/>
                    <a:lumOff val="25000"/>
                  </a:schemeClr>
                </a:solidFill>
                <a:latin typeface="Times New Roman"/>
                <a:ea typeface="Times New Roman"/>
              </a:rPr>
              <a:t> expresses itself as the hydrostatic pressure of the blood passing through the branches of the pulmonary artery in order to reach the apical and basal areas of the lungs, acting synergistically with the pressure developed by the </a:t>
            </a:r>
            <a:r>
              <a:rPr lang="en-US" sz="1800" b="1" dirty="0">
                <a:solidFill>
                  <a:schemeClr val="tx1">
                    <a:lumMod val="75000"/>
                    <a:lumOff val="25000"/>
                  </a:schemeClr>
                </a:solidFill>
                <a:latin typeface="Times New Roman"/>
                <a:ea typeface="Times New Roman"/>
              </a:rPr>
              <a:t>right</a:t>
            </a:r>
            <a:r>
              <a:rPr lang="en-US" sz="1800" dirty="0">
                <a:solidFill>
                  <a:schemeClr val="tx1">
                    <a:lumMod val="75000"/>
                    <a:lumOff val="25000"/>
                  </a:schemeClr>
                </a:solidFill>
                <a:latin typeface="Times New Roman"/>
                <a:ea typeface="Times New Roman"/>
              </a:rPr>
              <a:t> </a:t>
            </a:r>
            <a:r>
              <a:rPr lang="en-US" sz="1800" b="1" dirty="0">
                <a:solidFill>
                  <a:schemeClr val="tx1">
                    <a:lumMod val="75000"/>
                    <a:lumOff val="25000"/>
                  </a:schemeClr>
                </a:solidFill>
                <a:latin typeface="Times New Roman"/>
                <a:ea typeface="Times New Roman"/>
              </a:rPr>
              <a:t>ventricle</a:t>
            </a:r>
            <a:r>
              <a:rPr lang="en-US" sz="1800" dirty="0">
                <a:solidFill>
                  <a:schemeClr val="tx1">
                    <a:lumMod val="75000"/>
                    <a:lumOff val="25000"/>
                  </a:schemeClr>
                </a:solidFill>
                <a:latin typeface="Times New Roman"/>
                <a:ea typeface="Times New Roman"/>
              </a:rPr>
              <a:t>. </a:t>
            </a:r>
          </a:p>
          <a:p>
            <a:pPr marL="101600" indent="0" algn="just">
              <a:buNone/>
            </a:pPr>
            <a:r>
              <a:rPr lang="en-US" sz="1800" dirty="0">
                <a:solidFill>
                  <a:schemeClr val="tx1">
                    <a:lumMod val="75000"/>
                    <a:lumOff val="25000"/>
                  </a:schemeClr>
                </a:solidFill>
                <a:latin typeface="Times New Roman"/>
                <a:ea typeface="Times New Roman"/>
              </a:rPr>
              <a:t>Thus at the </a:t>
            </a:r>
            <a:r>
              <a:rPr lang="en-US" sz="1800" b="1" dirty="0">
                <a:solidFill>
                  <a:schemeClr val="tx1">
                    <a:lumMod val="75000"/>
                    <a:lumOff val="25000"/>
                  </a:schemeClr>
                </a:solidFill>
                <a:latin typeface="Times New Roman"/>
                <a:ea typeface="Times New Roman"/>
              </a:rPr>
              <a:t>apex</a:t>
            </a:r>
            <a:r>
              <a:rPr lang="en-US" sz="1800" dirty="0">
                <a:solidFill>
                  <a:schemeClr val="tx1">
                    <a:lumMod val="75000"/>
                    <a:lumOff val="25000"/>
                  </a:schemeClr>
                </a:solidFill>
                <a:latin typeface="Times New Roman"/>
                <a:ea typeface="Times New Roman"/>
              </a:rPr>
              <a:t> of the lung the resulting pressure can be </a:t>
            </a:r>
            <a:r>
              <a:rPr lang="en-US" sz="1800" b="1" dirty="0">
                <a:solidFill>
                  <a:schemeClr val="tx1">
                    <a:lumMod val="75000"/>
                    <a:lumOff val="25000"/>
                  </a:schemeClr>
                </a:solidFill>
                <a:latin typeface="Times New Roman"/>
                <a:ea typeface="Times New Roman"/>
              </a:rPr>
              <a:t>insufficient</a:t>
            </a:r>
            <a:r>
              <a:rPr lang="en-US" sz="1800" dirty="0">
                <a:solidFill>
                  <a:schemeClr val="tx1">
                    <a:lumMod val="75000"/>
                    <a:lumOff val="25000"/>
                  </a:schemeClr>
                </a:solidFill>
                <a:latin typeface="Times New Roman"/>
                <a:ea typeface="Times New Roman"/>
              </a:rPr>
              <a:t> for developing a flow (</a:t>
            </a:r>
            <a:r>
              <a:rPr lang="en-US" sz="1800" b="1" dirty="0" err="1">
                <a:solidFill>
                  <a:schemeClr val="tx1">
                    <a:lumMod val="75000"/>
                    <a:lumOff val="25000"/>
                  </a:schemeClr>
                </a:solidFill>
                <a:latin typeface="Times New Roman"/>
                <a:ea typeface="Times New Roman"/>
              </a:rPr>
              <a:t>ischeamia</a:t>
            </a:r>
            <a:r>
              <a:rPr lang="en-US" sz="1800" dirty="0">
                <a:solidFill>
                  <a:schemeClr val="tx1">
                    <a:lumMod val="75000"/>
                    <a:lumOff val="25000"/>
                  </a:schemeClr>
                </a:solidFill>
                <a:latin typeface="Times New Roman"/>
                <a:ea typeface="Times New Roman"/>
              </a:rPr>
              <a:t>) (which can be sustained only by the negative pressure generated by venous flow towards the left atrium) or even for preventing the collapse of the vascular structures surrounding the alveoli, while the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of the lung shows an </a:t>
            </a:r>
            <a:r>
              <a:rPr lang="en-US" sz="1800" b="1" dirty="0">
                <a:solidFill>
                  <a:schemeClr val="tx1">
                    <a:lumMod val="75000"/>
                    <a:lumOff val="25000"/>
                  </a:schemeClr>
                </a:solidFill>
                <a:latin typeface="Times New Roman"/>
                <a:ea typeface="Times New Roman"/>
              </a:rPr>
              <a:t>high flow </a:t>
            </a:r>
            <a:r>
              <a:rPr lang="en-US" sz="1800" dirty="0">
                <a:solidFill>
                  <a:schemeClr val="tx1">
                    <a:lumMod val="75000"/>
                    <a:lumOff val="25000"/>
                  </a:schemeClr>
                </a:solidFill>
                <a:latin typeface="Times New Roman"/>
                <a:ea typeface="Times New Roman"/>
              </a:rPr>
              <a:t>due to the higher pressure</a:t>
            </a:r>
            <a:r>
              <a:rPr lang="ar-SA" sz="1800" dirty="0">
                <a:solidFill>
                  <a:schemeClr val="tx1">
                    <a:lumMod val="75000"/>
                    <a:lumOff val="25000"/>
                  </a:schemeClr>
                </a:solidFill>
                <a:latin typeface="Times New Roman"/>
                <a:ea typeface="Times New Roman"/>
              </a:rPr>
              <a:t>.</a:t>
            </a:r>
            <a:endParaRPr lang="en-US" sz="1600" dirty="0">
              <a:solidFill>
                <a:schemeClr val="tx1">
                  <a:lumMod val="75000"/>
                  <a:lumOff val="25000"/>
                </a:schemeClr>
              </a:solidFill>
              <a:latin typeface="Times New Roman"/>
              <a:ea typeface="Times New Roman"/>
            </a:endParaRPr>
          </a:p>
          <a:p>
            <a:pPr marL="101600" indent="0" algn="just">
              <a:buNone/>
            </a:pPr>
            <a:endParaRPr lang="en-US" sz="16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Tree>
    <p:extLst>
      <p:ext uri="{BB962C8B-B14F-4D97-AF65-F5344CB8AC3E}">
        <p14:creationId xmlns:p14="http://schemas.microsoft.com/office/powerpoint/2010/main" val="234148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3155100"/>
          </a:xfrm>
        </p:spPr>
        <p:txBody>
          <a:bodyPr/>
          <a:lstStyle/>
          <a:p>
            <a:pPr marL="101600" indent="0" algn="just">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When a person is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supine</a:t>
            </a:r>
            <a:r>
              <a:rPr lang="ar-JO" sz="16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(recumbent)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blood flow is nearly uniform throughout the lung. When a person is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standing</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blood flow is unevenly distributed because of the effect of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gravity</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Blood flow is lowest at the apex of the lung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zone 1</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and highest at the base of the lung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zone 3</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p>
          <a:p>
            <a:pPr marL="444500" indent="-342900" algn="just">
              <a:buNone/>
            </a:pP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Zone 1</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—blood flow is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lowest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Alveolar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pressure &gt; arterial pressure &gt; venous pressure. </a:t>
            </a:r>
          </a:p>
          <a:p>
            <a:pPr marL="444500" indent="-342900" algn="just">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The high alveolar pressure may compress the capillaries and reduce blood flow in zone 1. This situation can occur if arterial blood pressure is decreased as a result of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hemorrhage</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or if alveolar pressure is increased because of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positive pressure ventilation</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p>
          <a:p>
            <a:pPr marL="444500" indent="-342900" algn="just">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2.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Zone 2</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—blood flow is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medium</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Arterial pressure &gt;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alveolar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pressure &gt; venous pressure. Moving down the lung, arterial pressure progressively increases because of gravitational effects on arterial pressure. Arterial pressure is greater than alveolar pressure in zone 2, and blood flow is driven by the difference between arterial pressure and alveolar pressure.</a:t>
            </a:r>
          </a:p>
          <a:p>
            <a:pPr marL="444500" indent="-342900" algn="just">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3. Zone 3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—blood flow is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highest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Arterial pressure &gt; venous pressure &gt; </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alveolar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pressure. Moving down toward the base of the lung, arterial pressure is highest because of gravitational effects, and venous pressure finally increases to the point where it exceeds alveolar pressure. In zone 3, blood flow is driven by the difference between arterial and venous pressures, as in most vascular beds.</a:t>
            </a:r>
            <a:endParaRPr lang="en-US" sz="16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spTree>
    <p:extLst>
      <p:ext uri="{BB962C8B-B14F-4D97-AF65-F5344CB8AC3E}">
        <p14:creationId xmlns:p14="http://schemas.microsoft.com/office/powerpoint/2010/main" val="234148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792088"/>
          </a:xfrm>
        </p:spPr>
        <p:txBody>
          <a:bodyPr/>
          <a:lstStyle/>
          <a:p>
            <a:pPr marL="101600" indent="0" algn="just">
              <a:buNone/>
            </a:pPr>
            <a:endParaRPr lang="en-US" sz="16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pic>
        <p:nvPicPr>
          <p:cNvPr id="2" name="Picture 1"/>
          <p:cNvPicPr>
            <a:picLocks noChangeAspect="1"/>
          </p:cNvPicPr>
          <p:nvPr/>
        </p:nvPicPr>
        <p:blipFill>
          <a:blip r:embed="rId2">
            <a:lum bright="-20000" contrast="40000"/>
          </a:blip>
          <a:stretch>
            <a:fillRect/>
          </a:stretch>
        </p:blipFill>
        <p:spPr>
          <a:xfrm>
            <a:off x="1547664" y="267494"/>
            <a:ext cx="6120680" cy="4824536"/>
          </a:xfrm>
          <a:prstGeom prst="rect">
            <a:avLst/>
          </a:prstGeom>
        </p:spPr>
      </p:pic>
      <p:sp>
        <p:nvSpPr>
          <p:cNvPr id="4" name="TextBox 3"/>
          <p:cNvSpPr txBox="1"/>
          <p:nvPr/>
        </p:nvSpPr>
        <p:spPr>
          <a:xfrm>
            <a:off x="1619672" y="4083918"/>
            <a:ext cx="1728192" cy="360040"/>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val="84222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66" y="267494"/>
            <a:ext cx="8712968" cy="3155100"/>
          </a:xfrm>
        </p:spPr>
        <p:txBody>
          <a:bodyPr/>
          <a:lstStyle/>
          <a:p>
            <a:pPr marL="101600" indent="0" algn="just">
              <a:buNone/>
            </a:pPr>
            <a:endParaRPr lang="en-US" sz="1600" b="1" dirty="0">
              <a:solidFill>
                <a:schemeClr val="tx1">
                  <a:lumMod val="90000"/>
                  <a:lumOff val="10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pic>
        <p:nvPicPr>
          <p:cNvPr id="1026" name="Picture 2"/>
          <p:cNvPicPr>
            <a:picLocks noChangeAspect="1" noChangeArrowheads="1"/>
          </p:cNvPicPr>
          <p:nvPr/>
        </p:nvPicPr>
        <p:blipFill>
          <a:blip r:embed="rId2">
            <a:lum bright="-10000" contrast="20000"/>
          </a:blip>
          <a:srcRect/>
          <a:stretch>
            <a:fillRect/>
          </a:stretch>
        </p:blipFill>
        <p:spPr bwMode="auto">
          <a:xfrm>
            <a:off x="1043608" y="193622"/>
            <a:ext cx="6696744" cy="4924425"/>
          </a:xfrm>
          <a:prstGeom prst="rect">
            <a:avLst/>
          </a:prstGeom>
          <a:noFill/>
          <a:ln w="9525">
            <a:noFill/>
            <a:miter lim="800000"/>
            <a:headEnd/>
            <a:tailEnd/>
          </a:ln>
        </p:spPr>
      </p:pic>
      <p:sp>
        <p:nvSpPr>
          <p:cNvPr id="6" name="TextBox 5"/>
          <p:cNvSpPr txBox="1"/>
          <p:nvPr/>
        </p:nvSpPr>
        <p:spPr>
          <a:xfrm>
            <a:off x="1259632" y="3876718"/>
            <a:ext cx="1268892" cy="307777"/>
          </a:xfrm>
          <a:prstGeom prst="rect">
            <a:avLst/>
          </a:prstGeom>
          <a:solidFill>
            <a:schemeClr val="bg1">
              <a:lumMod val="95000"/>
            </a:schemeClr>
          </a:solidFill>
        </p:spPr>
        <p:txBody>
          <a:bodyPr wrap="square" rtlCol="0">
            <a:spAutoFit/>
          </a:bodyPr>
          <a:lstStyle/>
          <a:p>
            <a:endParaRPr lang="en-US" dirty="0"/>
          </a:p>
        </p:txBody>
      </p:sp>
      <p:sp>
        <p:nvSpPr>
          <p:cNvPr id="2" name="Rectangle 1"/>
          <p:cNvSpPr/>
          <p:nvPr/>
        </p:nvSpPr>
        <p:spPr>
          <a:xfrm>
            <a:off x="1081965" y="3535300"/>
            <a:ext cx="2026517" cy="523220"/>
          </a:xfrm>
          <a:prstGeom prst="rect">
            <a:avLst/>
          </a:prstGeom>
        </p:spPr>
        <p:txBody>
          <a:bodyPr wrap="none">
            <a:spAutoFit/>
          </a:bodyPr>
          <a:lstStyle/>
          <a:p>
            <a:pPr marL="101600" indent="0" algn="ctr">
              <a:buNone/>
            </a:pPr>
            <a:r>
              <a:rPr lang="en-US" b="1" dirty="0">
                <a:solidFill>
                  <a:schemeClr val="tx1">
                    <a:lumMod val="90000"/>
                    <a:lumOff val="10000"/>
                  </a:schemeClr>
                </a:solidFill>
                <a:latin typeface="Times New Roman"/>
                <a:ea typeface="Times New Roman"/>
              </a:rPr>
              <a:t>Systole &amp; diastole flow</a:t>
            </a:r>
          </a:p>
          <a:p>
            <a:pPr marL="101600" indent="0" algn="ctr">
              <a:buNone/>
            </a:pPr>
            <a:endParaRPr lang="en-US" b="1" dirty="0">
              <a:solidFill>
                <a:schemeClr val="tx1">
                  <a:lumMod val="90000"/>
                  <a:lumOff val="10000"/>
                </a:schemeClr>
              </a:solidFill>
              <a:latin typeface="Times New Roman"/>
              <a:ea typeface="Times New Roman"/>
            </a:endParaRPr>
          </a:p>
        </p:txBody>
      </p:sp>
      <p:sp>
        <p:nvSpPr>
          <p:cNvPr id="7" name="Rectangle 6"/>
          <p:cNvSpPr/>
          <p:nvPr/>
        </p:nvSpPr>
        <p:spPr>
          <a:xfrm>
            <a:off x="1077129" y="1977475"/>
            <a:ext cx="1199367" cy="523220"/>
          </a:xfrm>
          <a:prstGeom prst="rect">
            <a:avLst/>
          </a:prstGeom>
        </p:spPr>
        <p:txBody>
          <a:bodyPr wrap="none">
            <a:spAutoFit/>
          </a:bodyPr>
          <a:lstStyle/>
          <a:p>
            <a:pPr marL="101600" indent="0" algn="ctr">
              <a:buNone/>
            </a:pPr>
            <a:r>
              <a:rPr lang="en-US" b="1" dirty="0">
                <a:solidFill>
                  <a:schemeClr val="tx1">
                    <a:lumMod val="90000"/>
                    <a:lumOff val="10000"/>
                  </a:schemeClr>
                </a:solidFill>
                <a:latin typeface="Times New Roman"/>
                <a:ea typeface="Times New Roman"/>
              </a:rPr>
              <a:t>Systole flow</a:t>
            </a:r>
          </a:p>
          <a:p>
            <a:pPr marL="101600" indent="0" algn="ctr">
              <a:buNone/>
            </a:pPr>
            <a:r>
              <a:rPr lang="en-US" b="1" dirty="0">
                <a:solidFill>
                  <a:schemeClr val="tx1">
                    <a:lumMod val="90000"/>
                    <a:lumOff val="10000"/>
                  </a:schemeClr>
                </a:solidFill>
                <a:latin typeface="Times New Roman"/>
                <a:ea typeface="Times New Roman"/>
              </a:rPr>
              <a:t>only</a:t>
            </a:r>
          </a:p>
        </p:txBody>
      </p:sp>
      <p:sp>
        <p:nvSpPr>
          <p:cNvPr id="8" name="Rectangle 7"/>
          <p:cNvSpPr/>
          <p:nvPr/>
        </p:nvSpPr>
        <p:spPr>
          <a:xfrm>
            <a:off x="1161286" y="795791"/>
            <a:ext cx="1031052" cy="523220"/>
          </a:xfrm>
          <a:prstGeom prst="rect">
            <a:avLst/>
          </a:prstGeom>
        </p:spPr>
        <p:txBody>
          <a:bodyPr wrap="none">
            <a:spAutoFit/>
          </a:bodyPr>
          <a:lstStyle/>
          <a:p>
            <a:pPr marL="101600" indent="0" algn="ctr">
              <a:buNone/>
            </a:pPr>
            <a:r>
              <a:rPr lang="en-US" b="1" dirty="0">
                <a:solidFill>
                  <a:schemeClr val="tx1">
                    <a:lumMod val="90000"/>
                    <a:lumOff val="10000"/>
                  </a:schemeClr>
                </a:solidFill>
                <a:latin typeface="Times New Roman"/>
                <a:ea typeface="Times New Roman"/>
              </a:rPr>
              <a:t>Zero flow</a:t>
            </a:r>
          </a:p>
          <a:p>
            <a:pPr marL="101600" indent="0" algn="ctr">
              <a:buNone/>
            </a:pPr>
            <a:endParaRPr lang="en-US" b="1" dirty="0">
              <a:solidFill>
                <a:schemeClr val="tx1">
                  <a:lumMod val="90000"/>
                  <a:lumOff val="10000"/>
                </a:schemeClr>
              </a:solidFill>
              <a:latin typeface="Times New Roman"/>
              <a:ea typeface="Times New Roman"/>
            </a:endParaRPr>
          </a:p>
        </p:txBody>
      </p:sp>
    </p:spTree>
    <p:extLst>
      <p:ext uri="{BB962C8B-B14F-4D97-AF65-F5344CB8AC3E}">
        <p14:creationId xmlns:p14="http://schemas.microsoft.com/office/powerpoint/2010/main" val="234148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5486"/>
            <a:ext cx="8640960" cy="3155100"/>
          </a:xfrm>
        </p:spPr>
        <p:txBody>
          <a:bodyPr/>
          <a:lstStyle/>
          <a:p>
            <a:pPr marL="180340" indent="-180340" algn="justLow">
              <a:buNone/>
            </a:pPr>
            <a:r>
              <a:rPr lang="en-US" sz="1800" b="1" i="1" dirty="0">
                <a:solidFill>
                  <a:schemeClr val="tx1">
                    <a:lumMod val="75000"/>
                    <a:lumOff val="25000"/>
                  </a:schemeClr>
                </a:solidFill>
                <a:latin typeface="Times New Roman"/>
                <a:ea typeface="Times New Roman"/>
              </a:rPr>
              <a:t>N.B.:</a:t>
            </a:r>
            <a:r>
              <a:rPr lang="en-US" sz="1800" i="1" dirty="0">
                <a:solidFill>
                  <a:schemeClr val="tx1">
                    <a:lumMod val="75000"/>
                    <a:lumOff val="25000"/>
                  </a:schemeClr>
                </a:solidFill>
                <a:latin typeface="Times New Roman"/>
                <a:ea typeface="Times New Roman"/>
              </a:rPr>
              <a:t> in lung </a:t>
            </a:r>
            <a:r>
              <a:rPr lang="en-US" sz="1800" b="1" i="1" dirty="0">
                <a:solidFill>
                  <a:schemeClr val="tx1">
                    <a:lumMod val="75000"/>
                    <a:lumOff val="25000"/>
                  </a:schemeClr>
                </a:solidFill>
                <a:latin typeface="Times New Roman"/>
                <a:ea typeface="Times New Roman"/>
              </a:rPr>
              <a:t>apex</a:t>
            </a:r>
            <a:r>
              <a:rPr lang="en-US" sz="1800" i="1" dirty="0">
                <a:solidFill>
                  <a:schemeClr val="tx1">
                    <a:lumMod val="75000"/>
                    <a:lumOff val="25000"/>
                  </a:schemeClr>
                </a:solidFill>
                <a:latin typeface="Times New Roman"/>
                <a:ea typeface="Times New Roman"/>
              </a:rPr>
              <a:t> the ventilation &amp; perfusion decreases but the decrease in </a:t>
            </a:r>
            <a:r>
              <a:rPr lang="en-US" sz="1800" b="1" i="1" dirty="0">
                <a:solidFill>
                  <a:schemeClr val="tx1">
                    <a:lumMod val="75000"/>
                    <a:lumOff val="25000"/>
                  </a:schemeClr>
                </a:solidFill>
                <a:latin typeface="Times New Roman"/>
                <a:ea typeface="Times New Roman"/>
              </a:rPr>
              <a:t>perfusion</a:t>
            </a:r>
            <a:r>
              <a:rPr lang="en-US" sz="1800" i="1" dirty="0">
                <a:solidFill>
                  <a:schemeClr val="tx1">
                    <a:lumMod val="75000"/>
                    <a:lumOff val="25000"/>
                  </a:schemeClr>
                </a:solidFill>
                <a:latin typeface="Times New Roman"/>
                <a:ea typeface="Times New Roman"/>
              </a:rPr>
              <a:t> is </a:t>
            </a:r>
            <a:r>
              <a:rPr lang="en-US" sz="1800" b="1" i="1" dirty="0">
                <a:solidFill>
                  <a:schemeClr val="tx1">
                    <a:lumMod val="75000"/>
                    <a:lumOff val="25000"/>
                  </a:schemeClr>
                </a:solidFill>
                <a:latin typeface="Times New Roman"/>
                <a:ea typeface="Times New Roman"/>
              </a:rPr>
              <a:t>more</a:t>
            </a:r>
            <a:r>
              <a:rPr lang="en-US" sz="1800" i="1" dirty="0">
                <a:solidFill>
                  <a:schemeClr val="tx1">
                    <a:lumMod val="75000"/>
                    <a:lumOff val="25000"/>
                  </a:schemeClr>
                </a:solidFill>
                <a:latin typeface="Times New Roman"/>
                <a:ea typeface="Times New Roman"/>
              </a:rPr>
              <a:t>, So, ventilation </a:t>
            </a:r>
            <a:r>
              <a:rPr lang="en-US" sz="1800" b="1" i="1" dirty="0">
                <a:solidFill>
                  <a:schemeClr val="tx1">
                    <a:lumMod val="75000"/>
                    <a:lumOff val="25000"/>
                  </a:schemeClr>
                </a:solidFill>
                <a:latin typeface="Times New Roman"/>
                <a:ea typeface="Times New Roman"/>
              </a:rPr>
              <a:t>/</a:t>
            </a:r>
            <a:r>
              <a:rPr lang="en-US" sz="1800" i="1" dirty="0">
                <a:solidFill>
                  <a:schemeClr val="tx1">
                    <a:lumMod val="75000"/>
                    <a:lumOff val="25000"/>
                  </a:schemeClr>
                </a:solidFill>
                <a:latin typeface="Times New Roman"/>
                <a:ea typeface="Times New Roman"/>
              </a:rPr>
              <a:t>perfusion ratio is </a:t>
            </a:r>
            <a:r>
              <a:rPr lang="en-US" sz="1800" b="1" i="1" dirty="0">
                <a:solidFill>
                  <a:schemeClr val="tx1">
                    <a:lumMod val="75000"/>
                    <a:lumOff val="25000"/>
                  </a:schemeClr>
                </a:solidFill>
                <a:latin typeface="Times New Roman"/>
                <a:ea typeface="Times New Roman"/>
              </a:rPr>
              <a:t>more</a:t>
            </a:r>
            <a:r>
              <a:rPr lang="en-US" sz="1800" i="1" dirty="0">
                <a:solidFill>
                  <a:schemeClr val="tx1">
                    <a:lumMod val="75000"/>
                    <a:lumOff val="25000"/>
                  </a:schemeClr>
                </a:solidFill>
                <a:latin typeface="Times New Roman"/>
                <a:ea typeface="Times New Roman"/>
              </a:rPr>
              <a:t> than normal but at </a:t>
            </a:r>
            <a:r>
              <a:rPr lang="en-US" sz="1800" b="1" i="1" dirty="0">
                <a:solidFill>
                  <a:schemeClr val="tx1">
                    <a:lumMod val="75000"/>
                    <a:lumOff val="25000"/>
                  </a:schemeClr>
                </a:solidFill>
                <a:latin typeface="Times New Roman"/>
                <a:ea typeface="Times New Roman"/>
              </a:rPr>
              <a:t>base</a:t>
            </a:r>
            <a:r>
              <a:rPr lang="en-US" sz="1800" i="1" dirty="0">
                <a:solidFill>
                  <a:schemeClr val="tx1">
                    <a:lumMod val="75000"/>
                    <a:lumOff val="25000"/>
                  </a:schemeClr>
                </a:solidFill>
                <a:latin typeface="Times New Roman"/>
                <a:ea typeface="Times New Roman"/>
              </a:rPr>
              <a:t> this ratio is l</a:t>
            </a:r>
            <a:r>
              <a:rPr lang="en-US" sz="1800" b="1" i="1" dirty="0">
                <a:solidFill>
                  <a:schemeClr val="tx1">
                    <a:lumMod val="75000"/>
                    <a:lumOff val="25000"/>
                  </a:schemeClr>
                </a:solidFill>
                <a:latin typeface="Times New Roman"/>
                <a:ea typeface="Times New Roman"/>
              </a:rPr>
              <a:t>ess</a:t>
            </a:r>
            <a:r>
              <a:rPr lang="en-US" sz="1800" i="1" dirty="0">
                <a:solidFill>
                  <a:schemeClr val="tx1">
                    <a:lumMod val="75000"/>
                    <a:lumOff val="25000"/>
                  </a:schemeClr>
                </a:solidFill>
                <a:latin typeface="Times New Roman"/>
                <a:ea typeface="Times New Roman"/>
              </a:rPr>
              <a:t> than normal .</a:t>
            </a:r>
            <a:r>
              <a:rPr lang="en-US" sz="1400" dirty="0">
                <a:solidFill>
                  <a:schemeClr val="tx1">
                    <a:lumMod val="75000"/>
                    <a:lumOff val="25000"/>
                  </a:schemeClr>
                </a:solidFill>
                <a:latin typeface="Times New Roman"/>
                <a:ea typeface="Times New Roman"/>
              </a:rPr>
              <a:t> </a:t>
            </a:r>
          </a:p>
          <a:p>
            <a:pPr algn="r">
              <a:buNone/>
            </a:pPr>
            <a:r>
              <a:rPr lang="en-US" sz="1400" dirty="0">
                <a:solidFill>
                  <a:schemeClr val="tx1">
                    <a:lumMod val="75000"/>
                    <a:lumOff val="25000"/>
                  </a:schemeClr>
                </a:solidFill>
                <a:latin typeface="Times New Roman"/>
                <a:ea typeface="Times New Roman"/>
              </a:rPr>
              <a:t> </a:t>
            </a:r>
          </a:p>
          <a:p>
            <a:pPr marL="101600" indent="0">
              <a:buNone/>
            </a:pPr>
            <a:r>
              <a:rPr lang="en-US" sz="1600" dirty="0">
                <a:solidFill>
                  <a:schemeClr val="tx1">
                    <a:lumMod val="75000"/>
                    <a:lumOff val="25000"/>
                  </a:schemeClr>
                </a:solidFill>
                <a:latin typeface="Times New Roman"/>
                <a:ea typeface="Times New Roman"/>
              </a:rPr>
              <a:t>-</a:t>
            </a:r>
            <a:r>
              <a:rPr lang="en-US" sz="1600" b="1" dirty="0">
                <a:solidFill>
                  <a:schemeClr val="tx1">
                    <a:lumMod val="75000"/>
                    <a:lumOff val="25000"/>
                  </a:schemeClr>
                </a:solidFill>
                <a:latin typeface="Times New Roman"/>
                <a:ea typeface="Times New Roman"/>
              </a:rPr>
              <a:t>In respiratory physiology</a:t>
            </a:r>
            <a:r>
              <a:rPr lang="en-US" sz="1600" dirty="0">
                <a:solidFill>
                  <a:schemeClr val="tx1">
                    <a:lumMod val="75000"/>
                    <a:lumOff val="25000"/>
                  </a:schemeClr>
                </a:solidFill>
                <a:latin typeface="Times New Roman"/>
                <a:ea typeface="Times New Roman"/>
              </a:rPr>
              <a:t>, the ventilation/perfusion ratio (V/Q ratio) is a ratio used to assess the efficiency and adequacy of the matching of two variables</a:t>
            </a:r>
            <a:r>
              <a:rPr lang="ar-SA" sz="1600" dirty="0">
                <a:solidFill>
                  <a:schemeClr val="tx1">
                    <a:lumMod val="75000"/>
                    <a:lumOff val="25000"/>
                  </a:schemeClr>
                </a:solidFill>
                <a:latin typeface="Times New Roman"/>
                <a:ea typeface="Times New Roman"/>
              </a:rPr>
              <a:t>: </a:t>
            </a:r>
            <a:endParaRPr lang="en-US" sz="1400" dirty="0">
              <a:solidFill>
                <a:schemeClr val="tx1">
                  <a:lumMod val="75000"/>
                  <a:lumOff val="25000"/>
                </a:schemeClr>
              </a:solidFill>
              <a:latin typeface="Times New Roman"/>
              <a:ea typeface="Times New Roman"/>
            </a:endParaRPr>
          </a:p>
          <a:p>
            <a:pPr marL="101600" indent="0">
              <a:buNone/>
            </a:pPr>
            <a:r>
              <a:rPr lang="en-US" sz="1600" b="1" dirty="0">
                <a:solidFill>
                  <a:schemeClr val="tx1">
                    <a:lumMod val="75000"/>
                    <a:lumOff val="25000"/>
                  </a:schemeClr>
                </a:solidFill>
                <a:latin typeface="Times New Roman"/>
                <a:ea typeface="Times New Roman"/>
              </a:rPr>
              <a:t>                              V̇ – ventilation</a:t>
            </a:r>
            <a:r>
              <a:rPr lang="en-US" sz="1600" dirty="0">
                <a:solidFill>
                  <a:schemeClr val="tx1">
                    <a:lumMod val="75000"/>
                    <a:lumOff val="25000"/>
                  </a:schemeClr>
                </a:solidFill>
                <a:latin typeface="Times New Roman"/>
                <a:ea typeface="Times New Roman"/>
              </a:rPr>
              <a:t> – the </a:t>
            </a:r>
            <a:r>
              <a:rPr lang="en-US" sz="1600" b="1" dirty="0">
                <a:solidFill>
                  <a:schemeClr val="tx1">
                    <a:lumMod val="75000"/>
                    <a:lumOff val="25000"/>
                  </a:schemeClr>
                </a:solidFill>
                <a:latin typeface="Times New Roman"/>
                <a:ea typeface="Times New Roman"/>
              </a:rPr>
              <a:t>air </a:t>
            </a:r>
            <a:r>
              <a:rPr lang="en-US" sz="1600" dirty="0">
                <a:solidFill>
                  <a:schemeClr val="tx1">
                    <a:lumMod val="75000"/>
                    <a:lumOff val="25000"/>
                  </a:schemeClr>
                </a:solidFill>
                <a:latin typeface="Times New Roman"/>
                <a:ea typeface="Times New Roman"/>
              </a:rPr>
              <a:t>that reaches the </a:t>
            </a:r>
            <a:r>
              <a:rPr lang="en-US" sz="1600" b="1" dirty="0">
                <a:solidFill>
                  <a:schemeClr val="tx1">
                    <a:lumMod val="75000"/>
                    <a:lumOff val="25000"/>
                  </a:schemeClr>
                </a:solidFill>
                <a:latin typeface="Times New Roman"/>
                <a:ea typeface="Times New Roman"/>
              </a:rPr>
              <a:t>alveoli</a:t>
            </a:r>
            <a:endParaRPr lang="en-US" sz="1400" b="1" dirty="0">
              <a:solidFill>
                <a:schemeClr val="tx1">
                  <a:lumMod val="75000"/>
                  <a:lumOff val="25000"/>
                </a:schemeClr>
              </a:solidFill>
              <a:latin typeface="Times New Roman"/>
              <a:ea typeface="Times New Roman"/>
            </a:endParaRPr>
          </a:p>
          <a:p>
            <a:pPr marL="101600" indent="0">
              <a:buNone/>
            </a:pPr>
            <a:r>
              <a:rPr lang="en-US" sz="1600" b="1" dirty="0">
                <a:solidFill>
                  <a:schemeClr val="tx1">
                    <a:lumMod val="75000"/>
                    <a:lumOff val="25000"/>
                  </a:schemeClr>
                </a:solidFill>
                <a:latin typeface="Times New Roman"/>
                <a:ea typeface="Times New Roman"/>
              </a:rPr>
              <a:t>                              Q̇– perfusion</a:t>
            </a:r>
            <a:r>
              <a:rPr lang="en-US" sz="1600" dirty="0">
                <a:solidFill>
                  <a:schemeClr val="tx1">
                    <a:lumMod val="75000"/>
                    <a:lumOff val="25000"/>
                  </a:schemeClr>
                </a:solidFill>
                <a:latin typeface="Times New Roman"/>
                <a:ea typeface="Times New Roman"/>
              </a:rPr>
              <a:t> – the </a:t>
            </a:r>
            <a:r>
              <a:rPr lang="en-US" sz="1600" b="1" dirty="0">
                <a:solidFill>
                  <a:schemeClr val="tx1">
                    <a:lumMod val="75000"/>
                    <a:lumOff val="25000"/>
                  </a:schemeClr>
                </a:solidFill>
                <a:latin typeface="Times New Roman"/>
                <a:ea typeface="Times New Roman"/>
              </a:rPr>
              <a:t>blood</a:t>
            </a:r>
            <a:r>
              <a:rPr lang="en-US" sz="1600" dirty="0">
                <a:solidFill>
                  <a:schemeClr val="tx1">
                    <a:lumMod val="75000"/>
                    <a:lumOff val="25000"/>
                  </a:schemeClr>
                </a:solidFill>
                <a:latin typeface="Times New Roman"/>
                <a:ea typeface="Times New Roman"/>
              </a:rPr>
              <a:t> that reaches the alveoli via the </a:t>
            </a:r>
            <a:r>
              <a:rPr lang="en-US" sz="1600" b="1" dirty="0">
                <a:solidFill>
                  <a:schemeClr val="tx1">
                    <a:lumMod val="75000"/>
                    <a:lumOff val="25000"/>
                  </a:schemeClr>
                </a:solidFill>
                <a:latin typeface="Times New Roman"/>
                <a:ea typeface="Times New Roman"/>
              </a:rPr>
              <a:t>capillaries</a:t>
            </a:r>
            <a:endParaRPr lang="en-US" sz="1400" b="1" dirty="0">
              <a:solidFill>
                <a:schemeClr val="tx1">
                  <a:lumMod val="75000"/>
                  <a:lumOff val="25000"/>
                </a:schemeClr>
              </a:solidFill>
              <a:latin typeface="Times New Roman"/>
              <a:ea typeface="Times New Roman"/>
            </a:endParaRPr>
          </a:p>
          <a:p>
            <a:pPr marL="101600" indent="0">
              <a:buNone/>
            </a:pPr>
            <a:r>
              <a:rPr lang="en-US" sz="1600" dirty="0">
                <a:solidFill>
                  <a:schemeClr val="tx1">
                    <a:lumMod val="75000"/>
                    <a:lumOff val="25000"/>
                  </a:schemeClr>
                </a:solidFill>
                <a:latin typeface="Times New Roman"/>
                <a:ea typeface="Times New Roman"/>
              </a:rPr>
              <a:t>The </a:t>
            </a:r>
            <a:r>
              <a:rPr lang="en-US" sz="1600" b="1" dirty="0">
                <a:solidFill>
                  <a:schemeClr val="tx1">
                    <a:lumMod val="75000"/>
                    <a:lumOff val="25000"/>
                  </a:schemeClr>
                </a:solidFill>
                <a:latin typeface="Times New Roman"/>
                <a:ea typeface="Times New Roman"/>
              </a:rPr>
              <a:t>V/Q ratio </a:t>
            </a:r>
            <a:r>
              <a:rPr lang="en-US" sz="1600" dirty="0">
                <a:solidFill>
                  <a:schemeClr val="tx1">
                    <a:lumMod val="75000"/>
                    <a:lumOff val="25000"/>
                  </a:schemeClr>
                </a:solidFill>
                <a:latin typeface="Times New Roman"/>
                <a:ea typeface="Times New Roman"/>
              </a:rPr>
              <a:t>can therefore be defined as the ratio of the amount of air reaching the alveoli per minute to the amount of blood reaching the alveoli / minute—a ratio of volumetric flow rates. These two variables, V &amp; Q, constitute the main determinants of the blood oxygen (O2) and carbon dioxide (CO2) concentration</a:t>
            </a:r>
            <a:r>
              <a:rPr lang="ar-SA" sz="1600" dirty="0">
                <a:solidFill>
                  <a:schemeClr val="tx1">
                    <a:lumMod val="75000"/>
                    <a:lumOff val="25000"/>
                  </a:schemeClr>
                </a:solidFill>
                <a:latin typeface="Times New Roman"/>
                <a:ea typeface="Times New Roman"/>
              </a:rPr>
              <a:t>.</a:t>
            </a:r>
            <a:endParaRPr lang="en-US" sz="1400" dirty="0">
              <a:solidFill>
                <a:schemeClr val="tx1">
                  <a:lumMod val="75000"/>
                  <a:lumOff val="25000"/>
                </a:schemeClr>
              </a:solidFill>
              <a:latin typeface="Times New Roman"/>
              <a:ea typeface="Times New Roman"/>
            </a:endParaRPr>
          </a:p>
          <a:p>
            <a:pPr marL="101600" indent="0">
              <a:buNone/>
            </a:pPr>
            <a:r>
              <a:rPr lang="en-US" sz="1600" dirty="0">
                <a:solidFill>
                  <a:schemeClr val="tx1">
                    <a:lumMod val="75000"/>
                    <a:lumOff val="25000"/>
                  </a:schemeClr>
                </a:solidFill>
                <a:latin typeface="Times New Roman"/>
                <a:ea typeface="Times New Roman"/>
              </a:rPr>
              <a:t>The V/Q ratio can be measured with a </a:t>
            </a:r>
            <a:r>
              <a:rPr lang="en-US" sz="1600" b="1" dirty="0">
                <a:solidFill>
                  <a:schemeClr val="tx1">
                    <a:lumMod val="75000"/>
                    <a:lumOff val="25000"/>
                  </a:schemeClr>
                </a:solidFill>
                <a:latin typeface="Times New Roman"/>
                <a:ea typeface="Times New Roman"/>
              </a:rPr>
              <a:t>ventilation/perfusion scan</a:t>
            </a:r>
            <a:r>
              <a:rPr lang="ar-SA" sz="1600" dirty="0">
                <a:solidFill>
                  <a:schemeClr val="tx1">
                    <a:lumMod val="75000"/>
                    <a:lumOff val="25000"/>
                  </a:schemeClr>
                </a:solidFill>
                <a:latin typeface="Times New Roman"/>
                <a:ea typeface="Times New Roman"/>
              </a:rPr>
              <a:t>.</a:t>
            </a:r>
            <a:endParaRPr lang="en-US" sz="1400" dirty="0">
              <a:solidFill>
                <a:schemeClr val="tx1">
                  <a:lumMod val="75000"/>
                  <a:lumOff val="25000"/>
                </a:schemeClr>
              </a:solidFill>
              <a:latin typeface="Times New Roman"/>
              <a:ea typeface="Times New Roman"/>
            </a:endParaRPr>
          </a:p>
          <a:p>
            <a:pPr>
              <a:buNone/>
            </a:pPr>
            <a:r>
              <a:rPr lang="en-US" sz="1600" dirty="0">
                <a:solidFill>
                  <a:schemeClr val="tx1">
                    <a:lumMod val="75000"/>
                    <a:lumOff val="25000"/>
                  </a:schemeClr>
                </a:solidFill>
                <a:latin typeface="Times New Roman"/>
                <a:ea typeface="Times New Roman"/>
              </a:rPr>
              <a:t>     A V/Q mismatch can cause a type 1 respiratory failure</a:t>
            </a:r>
            <a:r>
              <a:rPr lang="ar-SA" sz="1600" dirty="0">
                <a:solidFill>
                  <a:schemeClr val="tx1">
                    <a:lumMod val="75000"/>
                    <a:lumOff val="25000"/>
                  </a:schemeClr>
                </a:solidFill>
                <a:latin typeface="Times New Roman"/>
                <a:ea typeface="Times New Roman"/>
              </a:rPr>
              <a:t>.</a:t>
            </a:r>
            <a:endParaRPr lang="en-US" sz="14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75000"/>
                    <a:lumOff val="25000"/>
                  </a:schemeClr>
                </a:solidFill>
              </a:rPr>
              <a:pPr marL="0" lvl="0" indent="0" algn="r" rtl="0">
                <a:spcBef>
                  <a:spcPts val="0"/>
                </a:spcBef>
                <a:spcAft>
                  <a:spcPts val="0"/>
                </a:spcAft>
                <a:buNone/>
              </a:pPr>
              <a:t>7</a:t>
            </a:fld>
            <a:endParaRPr lang="en">
              <a:solidFill>
                <a:schemeClr val="tx1">
                  <a:lumMod val="75000"/>
                  <a:lumOff val="25000"/>
                </a:schemeClr>
              </a:solidFill>
            </a:endParaRPr>
          </a:p>
        </p:txBody>
      </p:sp>
    </p:spTree>
    <p:extLst>
      <p:ext uri="{BB962C8B-B14F-4D97-AF65-F5344CB8AC3E}">
        <p14:creationId xmlns:p14="http://schemas.microsoft.com/office/powerpoint/2010/main" val="272225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23478"/>
            <a:ext cx="8712968" cy="3155100"/>
          </a:xfrm>
        </p:spPr>
        <p:txBody>
          <a:bodyPr/>
          <a:lstStyle/>
          <a:p>
            <a:pPr marL="101600" indent="0" algn="just">
              <a:buNone/>
            </a:pPr>
            <a:r>
              <a:rPr lang="en-US" sz="1800" dirty="0">
                <a:solidFill>
                  <a:schemeClr val="tx1">
                    <a:lumMod val="75000"/>
                    <a:lumOff val="25000"/>
                  </a:schemeClr>
                </a:solidFill>
                <a:latin typeface="Times New Roman"/>
                <a:ea typeface="Times New Roman"/>
              </a:rPr>
              <a:t>The actual values in the lung vary depending on the </a:t>
            </a:r>
            <a:r>
              <a:rPr lang="en-US" sz="1800" b="1" dirty="0">
                <a:solidFill>
                  <a:schemeClr val="tx1">
                    <a:lumMod val="75000"/>
                    <a:lumOff val="25000"/>
                  </a:schemeClr>
                </a:solidFill>
                <a:latin typeface="Times New Roman"/>
                <a:ea typeface="Times New Roman"/>
              </a:rPr>
              <a:t>position</a:t>
            </a:r>
            <a:r>
              <a:rPr lang="en-US" sz="1800" dirty="0">
                <a:solidFill>
                  <a:schemeClr val="tx1">
                    <a:lumMod val="75000"/>
                    <a:lumOff val="25000"/>
                  </a:schemeClr>
                </a:solidFill>
                <a:latin typeface="Times New Roman"/>
                <a:ea typeface="Times New Roman"/>
              </a:rPr>
              <a:t> within the lung. </a:t>
            </a:r>
          </a:p>
          <a:p>
            <a:pPr marL="101600" indent="0" algn="just">
              <a:buNone/>
            </a:pPr>
            <a:r>
              <a:rPr lang="en-US" sz="1800" dirty="0">
                <a:solidFill>
                  <a:schemeClr val="tx1">
                    <a:lumMod val="75000"/>
                    <a:lumOff val="25000"/>
                  </a:schemeClr>
                </a:solidFill>
                <a:latin typeface="Times New Roman"/>
                <a:ea typeface="Times New Roman"/>
              </a:rPr>
              <a:t>-If taken </a:t>
            </a:r>
            <a:r>
              <a:rPr lang="en-US" sz="1800" b="1" dirty="0">
                <a:solidFill>
                  <a:schemeClr val="tx1">
                    <a:lumMod val="75000"/>
                    <a:lumOff val="25000"/>
                  </a:schemeClr>
                </a:solidFill>
                <a:latin typeface="Times New Roman"/>
                <a:ea typeface="Times New Roman"/>
              </a:rPr>
              <a:t>as a whole</a:t>
            </a:r>
            <a:r>
              <a:rPr lang="en-US" sz="1800" dirty="0">
                <a:solidFill>
                  <a:schemeClr val="tx1">
                    <a:lumMod val="75000"/>
                    <a:lumOff val="25000"/>
                  </a:schemeClr>
                </a:solidFill>
                <a:latin typeface="Times New Roman"/>
                <a:ea typeface="Times New Roman"/>
              </a:rPr>
              <a:t>, the typical value is approximately </a:t>
            </a:r>
            <a:r>
              <a:rPr lang="en-US" sz="2400" b="1" dirty="0">
                <a:solidFill>
                  <a:schemeClr val="tx1">
                    <a:lumMod val="75000"/>
                    <a:lumOff val="25000"/>
                  </a:schemeClr>
                </a:solidFill>
                <a:latin typeface="Times New Roman"/>
                <a:ea typeface="Times New Roman"/>
              </a:rPr>
              <a:t>0.8</a:t>
            </a:r>
            <a:r>
              <a:rPr lang="ar-JO" sz="2400" b="1" dirty="0">
                <a:solidFill>
                  <a:schemeClr val="tx1">
                    <a:lumMod val="75000"/>
                    <a:lumOff val="25000"/>
                  </a:schemeClr>
                </a:solidFill>
                <a:latin typeface="Times New Roman"/>
                <a:ea typeface="Times New Roman"/>
              </a:rPr>
              <a:t> </a:t>
            </a:r>
            <a:r>
              <a:rPr lang="en-US" sz="1600" b="1" dirty="0">
                <a:solidFill>
                  <a:schemeClr val="tx1">
                    <a:lumMod val="75000"/>
                    <a:lumOff val="25000"/>
                  </a:schemeClr>
                </a:solidFill>
                <a:latin typeface="Times New Roman"/>
                <a:ea typeface="Times New Roman"/>
              </a:rPr>
              <a:t>(4.2 L/min</a:t>
            </a:r>
          </a:p>
          <a:p>
            <a:pPr marL="101600" indent="0" algn="just">
              <a:buNone/>
            </a:pPr>
            <a:r>
              <a:rPr lang="en-US" sz="1600" b="1" dirty="0">
                <a:solidFill>
                  <a:schemeClr val="tx1">
                    <a:lumMod val="75000"/>
                    <a:lumOff val="25000"/>
                  </a:schemeClr>
                </a:solidFill>
                <a:latin typeface="Times New Roman"/>
                <a:ea typeface="Times New Roman"/>
              </a:rPr>
              <a:t>ventilation </a:t>
            </a:r>
            <a:r>
              <a:rPr lang="en-US" sz="1600" dirty="0">
                <a:solidFill>
                  <a:schemeClr val="tx1">
                    <a:lumMod val="75000"/>
                    <a:lumOff val="25000"/>
                  </a:schemeClr>
                </a:solidFill>
                <a:latin typeface="Times New Roman"/>
                <a:ea typeface="Times New Roman"/>
              </a:rPr>
              <a:t>divided by </a:t>
            </a:r>
            <a:r>
              <a:rPr lang="en-US" sz="1600" b="1" dirty="0">
                <a:solidFill>
                  <a:schemeClr val="tx1">
                    <a:lumMod val="75000"/>
                    <a:lumOff val="25000"/>
                  </a:schemeClr>
                </a:solidFill>
                <a:latin typeface="Times New Roman"/>
                <a:ea typeface="Times New Roman"/>
              </a:rPr>
              <a:t>5.5 L/min blood flow).</a:t>
            </a:r>
            <a:r>
              <a:rPr lang="en-US" sz="1600" dirty="0">
                <a:solidFill>
                  <a:schemeClr val="tx1">
                    <a:lumMod val="75000"/>
                    <a:lumOff val="25000"/>
                  </a:schemeClr>
                </a:solidFill>
                <a:latin typeface="Times New Roman"/>
                <a:ea typeface="Times New Roman"/>
              </a:rPr>
              <a:t>.</a:t>
            </a:r>
          </a:p>
          <a:p>
            <a:pPr marL="101600" indent="0" algn="just">
              <a:buNone/>
            </a:pPr>
            <a:r>
              <a:rPr lang="en-US" sz="1800" dirty="0">
                <a:solidFill>
                  <a:schemeClr val="tx1">
                    <a:lumMod val="75000"/>
                    <a:lumOff val="25000"/>
                  </a:schemeClr>
                </a:solidFill>
                <a:latin typeface="Times New Roman"/>
                <a:ea typeface="Times New Roman"/>
              </a:rPr>
              <a:t>-Because the </a:t>
            </a:r>
            <a:r>
              <a:rPr lang="en-US" sz="1800" b="1" dirty="0">
                <a:solidFill>
                  <a:schemeClr val="tx1">
                    <a:lumMod val="75000"/>
                    <a:lumOff val="25000"/>
                  </a:schemeClr>
                </a:solidFill>
                <a:latin typeface="Times New Roman"/>
                <a:ea typeface="Times New Roman"/>
              </a:rPr>
              <a:t>lung</a:t>
            </a:r>
            <a:r>
              <a:rPr lang="en-US" sz="1800" dirty="0">
                <a:solidFill>
                  <a:schemeClr val="tx1">
                    <a:lumMod val="75000"/>
                    <a:lumOff val="25000"/>
                  </a:schemeClr>
                </a:solidFill>
                <a:latin typeface="Times New Roman"/>
                <a:ea typeface="Times New Roman"/>
              </a:rPr>
              <a:t> is centered </a:t>
            </a:r>
            <a:r>
              <a:rPr lang="en-US" sz="1800" b="1" dirty="0">
                <a:solidFill>
                  <a:schemeClr val="tx1">
                    <a:lumMod val="75000"/>
                    <a:lumOff val="25000"/>
                  </a:schemeClr>
                </a:solidFill>
                <a:latin typeface="Times New Roman"/>
                <a:ea typeface="Times New Roman"/>
              </a:rPr>
              <a:t>vertically</a:t>
            </a:r>
            <a:r>
              <a:rPr lang="en-US" sz="1800" dirty="0">
                <a:solidFill>
                  <a:schemeClr val="tx1">
                    <a:lumMod val="75000"/>
                    <a:lumOff val="25000"/>
                  </a:schemeClr>
                </a:solidFill>
                <a:latin typeface="Times New Roman"/>
                <a:ea typeface="Times New Roman"/>
              </a:rPr>
              <a:t> around the </a:t>
            </a:r>
            <a:r>
              <a:rPr lang="en-US" sz="1800" b="1" dirty="0">
                <a:solidFill>
                  <a:schemeClr val="tx1">
                    <a:lumMod val="75000"/>
                    <a:lumOff val="25000"/>
                  </a:schemeClr>
                </a:solidFill>
                <a:latin typeface="Times New Roman"/>
                <a:ea typeface="Times New Roman"/>
              </a:rPr>
              <a:t>heart</a:t>
            </a:r>
            <a:r>
              <a:rPr lang="en-US" sz="1800" dirty="0">
                <a:solidFill>
                  <a:schemeClr val="tx1">
                    <a:lumMod val="75000"/>
                    <a:lumOff val="25000"/>
                  </a:schemeClr>
                </a:solidFill>
                <a:latin typeface="Times New Roman"/>
                <a:ea typeface="Times New Roman"/>
              </a:rPr>
              <a:t>, part of the lung is </a:t>
            </a:r>
            <a:r>
              <a:rPr lang="en-US" sz="1800" b="1" dirty="0">
                <a:solidFill>
                  <a:schemeClr val="tx1">
                    <a:lumMod val="75000"/>
                    <a:lumOff val="25000"/>
                  </a:schemeClr>
                </a:solidFill>
                <a:latin typeface="Times New Roman"/>
                <a:ea typeface="Times New Roman"/>
              </a:rPr>
              <a:t>superior</a:t>
            </a:r>
            <a:r>
              <a:rPr lang="en-US" sz="1800" dirty="0">
                <a:solidFill>
                  <a:schemeClr val="tx1">
                    <a:lumMod val="75000"/>
                    <a:lumOff val="25000"/>
                  </a:schemeClr>
                </a:solidFill>
                <a:latin typeface="Times New Roman"/>
                <a:ea typeface="Times New Roman"/>
              </a:rPr>
              <a:t> to the heart, and part is </a:t>
            </a:r>
            <a:r>
              <a:rPr lang="en-US" sz="1800" b="1" dirty="0">
                <a:solidFill>
                  <a:schemeClr val="tx1">
                    <a:lumMod val="75000"/>
                    <a:lumOff val="25000"/>
                  </a:schemeClr>
                </a:solidFill>
                <a:latin typeface="Times New Roman"/>
                <a:ea typeface="Times New Roman"/>
              </a:rPr>
              <a:t>inferior</a:t>
            </a:r>
            <a:r>
              <a:rPr lang="en-US" sz="1800" dirty="0">
                <a:solidFill>
                  <a:schemeClr val="tx1">
                    <a:lumMod val="75000"/>
                    <a:lumOff val="25000"/>
                  </a:schemeClr>
                </a:solidFill>
                <a:latin typeface="Times New Roman"/>
                <a:ea typeface="Times New Roman"/>
              </a:rPr>
              <a:t>. This has a major impact on the V/Q ratio:</a:t>
            </a:r>
            <a:endParaRPr lang="en-US" sz="1600" dirty="0">
              <a:solidFill>
                <a:schemeClr val="tx1">
                  <a:lumMod val="75000"/>
                  <a:lumOff val="25000"/>
                </a:schemeClr>
              </a:solidFill>
              <a:latin typeface="Times New Roman"/>
              <a:ea typeface="Times New Roman"/>
            </a:endParaRPr>
          </a:p>
          <a:p>
            <a:pPr marL="101600" indent="0" algn="just">
              <a:buNone/>
            </a:pPr>
            <a:r>
              <a:rPr lang="en-US" sz="1800" dirty="0">
                <a:solidFill>
                  <a:schemeClr val="tx1">
                    <a:lumMod val="75000"/>
                    <a:lumOff val="25000"/>
                  </a:schemeClr>
                </a:solidFill>
                <a:latin typeface="Times New Roman"/>
                <a:ea typeface="Times New Roman"/>
              </a:rPr>
              <a:t>                          Apex of lung – </a:t>
            </a:r>
            <a:r>
              <a:rPr lang="en-US" sz="1800" b="1" dirty="0">
                <a:solidFill>
                  <a:schemeClr val="tx1">
                    <a:lumMod val="75000"/>
                    <a:lumOff val="25000"/>
                  </a:schemeClr>
                </a:solidFill>
                <a:latin typeface="Times New Roman"/>
                <a:ea typeface="Times New Roman"/>
              </a:rPr>
              <a:t>higher</a:t>
            </a:r>
            <a:r>
              <a:rPr lang="en-US" sz="1800" dirty="0">
                <a:solidFill>
                  <a:schemeClr val="tx1">
                    <a:lumMod val="75000"/>
                    <a:lumOff val="25000"/>
                  </a:schemeClr>
                </a:solidFill>
                <a:latin typeface="Times New Roman"/>
                <a:ea typeface="Times New Roman"/>
              </a:rPr>
              <a:t>     ,       Base of lung – </a:t>
            </a:r>
            <a:r>
              <a:rPr lang="en-US" sz="1800" b="1" dirty="0">
                <a:solidFill>
                  <a:schemeClr val="tx1">
                    <a:lumMod val="75000"/>
                    <a:lumOff val="25000"/>
                  </a:schemeClr>
                </a:solidFill>
                <a:latin typeface="Times New Roman"/>
                <a:ea typeface="Times New Roman"/>
              </a:rPr>
              <a:t>lower</a:t>
            </a:r>
            <a:r>
              <a:rPr lang="en-US" sz="1800" dirty="0">
                <a:solidFill>
                  <a:schemeClr val="tx1">
                    <a:lumMod val="75000"/>
                    <a:lumOff val="25000"/>
                  </a:schemeClr>
                </a:solidFill>
                <a:latin typeface="Times New Roman"/>
                <a:ea typeface="Times New Roman"/>
              </a:rPr>
              <a:t> </a:t>
            </a:r>
            <a:endParaRPr lang="en-US" sz="1600" dirty="0">
              <a:solidFill>
                <a:schemeClr val="tx1">
                  <a:lumMod val="75000"/>
                  <a:lumOff val="25000"/>
                </a:schemeClr>
              </a:solidFill>
              <a:latin typeface="Times New Roman"/>
              <a:ea typeface="Times New Roman"/>
            </a:endParaRPr>
          </a:p>
          <a:p>
            <a:pPr marL="101600" indent="0" algn="just">
              <a:buNone/>
            </a:pPr>
            <a:r>
              <a:rPr lang="en-US" sz="1800" dirty="0">
                <a:solidFill>
                  <a:schemeClr val="tx1">
                    <a:lumMod val="75000"/>
                    <a:lumOff val="25000"/>
                  </a:schemeClr>
                </a:solidFill>
                <a:latin typeface="Times New Roman"/>
                <a:ea typeface="Times New Roman"/>
              </a:rPr>
              <a:t> -In a subject standing in </a:t>
            </a:r>
            <a:r>
              <a:rPr lang="en-US" sz="1800" b="1" dirty="0">
                <a:solidFill>
                  <a:schemeClr val="tx1">
                    <a:lumMod val="75000"/>
                    <a:lumOff val="25000"/>
                  </a:schemeClr>
                </a:solidFill>
                <a:latin typeface="Times New Roman"/>
                <a:ea typeface="Times New Roman"/>
              </a:rPr>
              <a:t>orthostatic</a:t>
            </a:r>
            <a:r>
              <a:rPr lang="en-US" sz="1800" dirty="0">
                <a:solidFill>
                  <a:schemeClr val="tx1">
                    <a:lumMod val="75000"/>
                    <a:lumOff val="25000"/>
                  </a:schemeClr>
                </a:solidFill>
                <a:latin typeface="Times New Roman"/>
                <a:ea typeface="Times New Roman"/>
              </a:rPr>
              <a:t> position (</a:t>
            </a:r>
            <a:r>
              <a:rPr lang="en-US" sz="1800" b="1" dirty="0">
                <a:solidFill>
                  <a:schemeClr val="tx1">
                    <a:lumMod val="75000"/>
                    <a:lumOff val="25000"/>
                  </a:schemeClr>
                </a:solidFill>
                <a:latin typeface="Times New Roman"/>
                <a:ea typeface="Times New Roman"/>
              </a:rPr>
              <a:t>upright</a:t>
            </a:r>
            <a:r>
              <a:rPr lang="en-US" sz="1800" dirty="0">
                <a:solidFill>
                  <a:schemeClr val="tx1">
                    <a:lumMod val="75000"/>
                    <a:lumOff val="25000"/>
                  </a:schemeClr>
                </a:solidFill>
                <a:latin typeface="Times New Roman"/>
                <a:ea typeface="Times New Roman"/>
              </a:rPr>
              <a:t>) the </a:t>
            </a:r>
            <a:r>
              <a:rPr lang="en-US" sz="1800" b="1" dirty="0">
                <a:solidFill>
                  <a:schemeClr val="tx1">
                    <a:lumMod val="75000"/>
                    <a:lumOff val="25000"/>
                  </a:schemeClr>
                </a:solidFill>
                <a:latin typeface="Times New Roman"/>
                <a:ea typeface="Times New Roman"/>
              </a:rPr>
              <a:t>apex</a:t>
            </a:r>
            <a:r>
              <a:rPr lang="en-US" sz="1800" dirty="0">
                <a:solidFill>
                  <a:schemeClr val="tx1">
                    <a:lumMod val="75000"/>
                    <a:lumOff val="25000"/>
                  </a:schemeClr>
                </a:solidFill>
                <a:latin typeface="Times New Roman"/>
                <a:ea typeface="Times New Roman"/>
              </a:rPr>
              <a:t> of the lung shows </a:t>
            </a:r>
            <a:r>
              <a:rPr lang="en-US" sz="1800" b="1" dirty="0">
                <a:solidFill>
                  <a:schemeClr val="tx1">
                    <a:lumMod val="75000"/>
                    <a:lumOff val="25000"/>
                  </a:schemeClr>
                </a:solidFill>
                <a:latin typeface="Times New Roman"/>
                <a:ea typeface="Times New Roman"/>
              </a:rPr>
              <a:t>higher</a:t>
            </a:r>
            <a:r>
              <a:rPr lang="en-US" sz="1800" dirty="0">
                <a:solidFill>
                  <a:schemeClr val="tx1">
                    <a:lumMod val="75000"/>
                    <a:lumOff val="25000"/>
                  </a:schemeClr>
                </a:solidFill>
                <a:latin typeface="Times New Roman"/>
                <a:ea typeface="Times New Roman"/>
              </a:rPr>
              <a:t> V/Q ratio </a:t>
            </a:r>
            <a:r>
              <a:rPr lang="en-US" sz="2400" b="1" dirty="0">
                <a:solidFill>
                  <a:schemeClr val="tx1">
                    <a:lumMod val="75000"/>
                    <a:lumOff val="25000"/>
                  </a:schemeClr>
                </a:solidFill>
                <a:latin typeface="Times New Roman"/>
                <a:ea typeface="Times New Roman"/>
              </a:rPr>
              <a:t>3.6</a:t>
            </a:r>
            <a:r>
              <a:rPr lang="en-US" sz="1800" dirty="0">
                <a:solidFill>
                  <a:schemeClr val="tx1">
                    <a:lumMod val="75000"/>
                    <a:lumOff val="25000"/>
                  </a:schemeClr>
                </a:solidFill>
                <a:latin typeface="Times New Roman"/>
                <a:ea typeface="Times New Roman"/>
              </a:rPr>
              <a:t>, while at the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of the lung the ratio is </a:t>
            </a:r>
            <a:r>
              <a:rPr lang="en-US" sz="1800" b="1" dirty="0">
                <a:solidFill>
                  <a:schemeClr val="tx1">
                    <a:lumMod val="75000"/>
                    <a:lumOff val="25000"/>
                  </a:schemeClr>
                </a:solidFill>
                <a:latin typeface="Times New Roman"/>
                <a:ea typeface="Times New Roman"/>
              </a:rPr>
              <a:t>lower</a:t>
            </a:r>
            <a:r>
              <a:rPr lang="en-US" sz="1800" dirty="0">
                <a:solidFill>
                  <a:schemeClr val="tx1">
                    <a:lumMod val="75000"/>
                    <a:lumOff val="25000"/>
                  </a:schemeClr>
                </a:solidFill>
                <a:latin typeface="Times New Roman"/>
                <a:ea typeface="Times New Roman"/>
              </a:rPr>
              <a:t> but nearer to the optimal value for reaching adequate blood oxygen concentrations. While both ventilation and perfusion increase going from the apex to the base, </a:t>
            </a:r>
            <a:r>
              <a:rPr lang="en-US" sz="1800" b="1" dirty="0">
                <a:solidFill>
                  <a:schemeClr val="tx1">
                    <a:lumMod val="75000"/>
                    <a:lumOff val="25000"/>
                  </a:schemeClr>
                </a:solidFill>
                <a:latin typeface="Times New Roman"/>
                <a:ea typeface="Times New Roman"/>
              </a:rPr>
              <a:t>perfusion increases to a greater degree than ventilation</a:t>
            </a:r>
            <a:r>
              <a:rPr lang="en-US" sz="1800" dirty="0">
                <a:solidFill>
                  <a:schemeClr val="tx1">
                    <a:lumMod val="75000"/>
                    <a:lumOff val="25000"/>
                  </a:schemeClr>
                </a:solidFill>
                <a:latin typeface="Times New Roman"/>
                <a:ea typeface="Times New Roman"/>
              </a:rPr>
              <a:t>, lowering the V/Q ratio at the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of the lungs </a:t>
            </a:r>
            <a:r>
              <a:rPr lang="en-US" sz="2400" b="1" dirty="0">
                <a:solidFill>
                  <a:schemeClr val="tx1">
                    <a:lumMod val="75000"/>
                    <a:lumOff val="25000"/>
                  </a:schemeClr>
                </a:solidFill>
                <a:latin typeface="Times New Roman"/>
                <a:ea typeface="Times New Roman"/>
              </a:rPr>
              <a:t>0.6</a:t>
            </a:r>
            <a:r>
              <a:rPr lang="en-US" sz="1800" dirty="0">
                <a:solidFill>
                  <a:schemeClr val="tx1">
                    <a:lumMod val="75000"/>
                    <a:lumOff val="25000"/>
                  </a:schemeClr>
                </a:solidFill>
                <a:latin typeface="Times New Roman"/>
                <a:ea typeface="Times New Roman"/>
              </a:rPr>
              <a:t>. The principal factor involved in the creation of this V/Q gradient between the apex and the base of the lung is </a:t>
            </a:r>
            <a:r>
              <a:rPr lang="en-US" sz="1800" b="1" dirty="0">
                <a:solidFill>
                  <a:schemeClr val="tx1">
                    <a:lumMod val="75000"/>
                    <a:lumOff val="25000"/>
                  </a:schemeClr>
                </a:solidFill>
                <a:latin typeface="Times New Roman"/>
                <a:ea typeface="Times New Roman"/>
              </a:rPr>
              <a:t>gravity</a:t>
            </a:r>
            <a:r>
              <a:rPr lang="en-US" sz="1800" dirty="0">
                <a:solidFill>
                  <a:schemeClr val="tx1">
                    <a:lumMod val="75000"/>
                    <a:lumOff val="25000"/>
                  </a:schemeClr>
                </a:solidFill>
                <a:latin typeface="Times New Roman"/>
                <a:ea typeface="Times New Roman"/>
              </a:rPr>
              <a:t> (this is why V/Q ratios change in positions other than the orthostatic position.</a:t>
            </a:r>
            <a:endParaRPr lang="en-US" sz="16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Tree>
    <p:extLst>
      <p:ext uri="{BB962C8B-B14F-4D97-AF65-F5344CB8AC3E}">
        <p14:creationId xmlns:p14="http://schemas.microsoft.com/office/powerpoint/2010/main" val="390195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5486"/>
            <a:ext cx="8640960" cy="3155100"/>
          </a:xfrm>
        </p:spPr>
        <p:txBody>
          <a:bodyPr/>
          <a:lstStyle/>
          <a:p>
            <a:pPr marL="180340" indent="-180340" algn="justLow"/>
            <a:endParaRPr lang="en-US" sz="14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75000"/>
                    <a:lumOff val="25000"/>
                  </a:schemeClr>
                </a:solidFill>
              </a:rPr>
              <a:pPr marL="0" lvl="0" indent="0" algn="r" rtl="0">
                <a:spcBef>
                  <a:spcPts val="0"/>
                </a:spcBef>
                <a:spcAft>
                  <a:spcPts val="0"/>
                </a:spcAft>
                <a:buNone/>
              </a:pPr>
              <a:t>9</a:t>
            </a:fld>
            <a:endParaRPr lang="en">
              <a:solidFill>
                <a:schemeClr val="tx1">
                  <a:lumMod val="75000"/>
                  <a:lumOff val="25000"/>
                </a:schemeClr>
              </a:solidFill>
            </a:endParaRPr>
          </a:p>
        </p:txBody>
      </p:sp>
      <p:pic>
        <p:nvPicPr>
          <p:cNvPr id="2050" name="Picture 2"/>
          <p:cNvPicPr>
            <a:picLocks noChangeAspect="1" noChangeArrowheads="1"/>
          </p:cNvPicPr>
          <p:nvPr/>
        </p:nvPicPr>
        <p:blipFill>
          <a:blip r:embed="rId2"/>
          <a:srcRect/>
          <a:stretch>
            <a:fillRect/>
          </a:stretch>
        </p:blipFill>
        <p:spPr bwMode="auto">
          <a:xfrm>
            <a:off x="323528" y="191423"/>
            <a:ext cx="8496944" cy="4811398"/>
          </a:xfrm>
          <a:prstGeom prst="rect">
            <a:avLst/>
          </a:prstGeom>
          <a:noFill/>
          <a:ln w="9525">
            <a:noFill/>
            <a:miter lim="800000"/>
            <a:headEnd/>
            <a:tailEnd/>
          </a:ln>
        </p:spPr>
      </p:pic>
      <p:sp>
        <p:nvSpPr>
          <p:cNvPr id="6" name="TextBox 5"/>
          <p:cNvSpPr txBox="1"/>
          <p:nvPr/>
        </p:nvSpPr>
        <p:spPr>
          <a:xfrm>
            <a:off x="539552" y="4299942"/>
            <a:ext cx="1728192" cy="307777"/>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8316416" y="2139702"/>
            <a:ext cx="432048" cy="400110"/>
          </a:xfrm>
          <a:prstGeom prst="rect">
            <a:avLst/>
          </a:prstGeom>
          <a:noFill/>
        </p:spPr>
        <p:txBody>
          <a:bodyPr wrap="square" rtlCol="0">
            <a:spAutoFit/>
          </a:bodyPr>
          <a:lstStyle/>
          <a:p>
            <a:r>
              <a:rPr lang="en-US" sz="1000" b="1" dirty="0"/>
              <a:t>28 cm</a:t>
            </a:r>
          </a:p>
        </p:txBody>
      </p:sp>
      <p:sp>
        <p:nvSpPr>
          <p:cNvPr id="2" name="TextBox 1"/>
          <p:cNvSpPr txBox="1"/>
          <p:nvPr/>
        </p:nvSpPr>
        <p:spPr>
          <a:xfrm>
            <a:off x="3779912" y="3119753"/>
            <a:ext cx="576064" cy="461665"/>
          </a:xfrm>
          <a:prstGeom prst="rect">
            <a:avLst/>
          </a:prstGeom>
          <a:noFill/>
        </p:spPr>
        <p:txBody>
          <a:bodyPr wrap="square" rtlCol="0">
            <a:spAutoFit/>
          </a:bodyPr>
          <a:lstStyle/>
          <a:p>
            <a:r>
              <a:rPr lang="en-US" sz="2400" b="1" dirty="0"/>
              <a:t>5</a:t>
            </a:r>
          </a:p>
        </p:txBody>
      </p:sp>
      <p:sp>
        <p:nvSpPr>
          <p:cNvPr id="4" name="TextBox 3"/>
          <p:cNvSpPr txBox="1"/>
          <p:nvPr/>
        </p:nvSpPr>
        <p:spPr>
          <a:xfrm>
            <a:off x="3779912" y="627534"/>
            <a:ext cx="432048" cy="461665"/>
          </a:xfrm>
          <a:prstGeom prst="rect">
            <a:avLst/>
          </a:prstGeom>
          <a:noFill/>
        </p:spPr>
        <p:txBody>
          <a:bodyPr wrap="square" rtlCol="0">
            <a:spAutoFit/>
          </a:bodyPr>
          <a:lstStyle/>
          <a:p>
            <a:r>
              <a:rPr lang="en-US" sz="2400" b="1" dirty="0"/>
              <a:t>1</a:t>
            </a:r>
          </a:p>
        </p:txBody>
      </p:sp>
      <p:sp>
        <p:nvSpPr>
          <p:cNvPr id="8" name="TextBox 7"/>
          <p:cNvSpPr txBox="1"/>
          <p:nvPr/>
        </p:nvSpPr>
        <p:spPr>
          <a:xfrm>
            <a:off x="4644008" y="3119753"/>
            <a:ext cx="648072" cy="461665"/>
          </a:xfrm>
          <a:prstGeom prst="rect">
            <a:avLst/>
          </a:prstGeom>
          <a:noFill/>
        </p:spPr>
        <p:txBody>
          <a:bodyPr wrap="square" rtlCol="0">
            <a:spAutoFit/>
          </a:bodyPr>
          <a:lstStyle/>
          <a:p>
            <a:r>
              <a:rPr lang="en-US" sz="2400" b="1" dirty="0"/>
              <a:t>4.2</a:t>
            </a:r>
          </a:p>
        </p:txBody>
      </p:sp>
      <p:sp>
        <p:nvSpPr>
          <p:cNvPr id="9" name="TextBox 8"/>
          <p:cNvSpPr txBox="1"/>
          <p:nvPr/>
        </p:nvSpPr>
        <p:spPr>
          <a:xfrm>
            <a:off x="4611169" y="555526"/>
            <a:ext cx="648072" cy="461665"/>
          </a:xfrm>
          <a:prstGeom prst="rect">
            <a:avLst/>
          </a:prstGeom>
          <a:noFill/>
        </p:spPr>
        <p:txBody>
          <a:bodyPr wrap="square" rtlCol="0">
            <a:spAutoFit/>
          </a:bodyPr>
          <a:lstStyle/>
          <a:p>
            <a:r>
              <a:rPr lang="en-US" sz="2400" b="1" dirty="0"/>
              <a:t>3.6</a:t>
            </a:r>
          </a:p>
        </p:txBody>
      </p:sp>
    </p:spTree>
    <p:extLst>
      <p:ext uri="{BB962C8B-B14F-4D97-AF65-F5344CB8AC3E}">
        <p14:creationId xmlns:p14="http://schemas.microsoft.com/office/powerpoint/2010/main" val="2722250332"/>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CB6EE868421141AF3DA124ACA05CBD" ma:contentTypeVersion="8" ma:contentTypeDescription="Create a new document." ma:contentTypeScope="" ma:versionID="929ac384f5ef146eab1a3c8a4ca970bd">
  <xsd:schema xmlns:xsd="http://www.w3.org/2001/XMLSchema" xmlns:xs="http://www.w3.org/2001/XMLSchema" xmlns:p="http://schemas.microsoft.com/office/2006/metadata/properties" xmlns:ns2="f1652643-4344-497e-985f-0b5b9baf27c5" targetNamespace="http://schemas.microsoft.com/office/2006/metadata/properties" ma:root="true" ma:fieldsID="d80f6876863e5c653b7acacad92d7679" ns2:_="">
    <xsd:import namespace="f1652643-4344-497e-985f-0b5b9baf27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52643-4344-497e-985f-0b5b9baf2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6C5749-D93E-4452-BAFA-0C1D48C57BC4}">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5F9C1339-D798-42A5-85B6-FDB56E2C3AE4}">
  <ds:schemaRefs>
    <ds:schemaRef ds:uri="http://schemas.microsoft.com/sharepoint/v3/contenttype/forms"/>
  </ds:schemaRefs>
</ds:datastoreItem>
</file>

<file path=customXml/itemProps3.xml><?xml version="1.0" encoding="utf-8"?>
<ds:datastoreItem xmlns:ds="http://schemas.openxmlformats.org/officeDocument/2006/customXml" ds:itemID="{71B2084F-A28C-4FF0-9259-0150898BCB18}">
  <ds:schemaRefs>
    <ds:schemaRef ds:uri="http://schemas.microsoft.com/office/2006/metadata/contentType"/>
    <ds:schemaRef ds:uri="http://schemas.microsoft.com/office/2006/metadata/properties/metaAttributes"/>
    <ds:schemaRef ds:uri="http://www.w3.org/2000/xmlns/"/>
    <ds:schemaRef ds:uri="http://www.w3.org/2001/XMLSchema"/>
    <ds:schemaRef ds:uri="f1652643-4344-497e-985f-0b5b9baf27c5"/>
  </ds:schemaRefs>
</ds:datastoreItem>
</file>

<file path=docProps/app.xml><?xml version="1.0" encoding="utf-8"?>
<Properties xmlns="http://schemas.openxmlformats.org/officeDocument/2006/extended-properties" xmlns:vt="http://schemas.openxmlformats.org/officeDocument/2006/docPropsVTypes">
  <TotalTime>1367</TotalTime>
  <Words>915</Words>
  <Application>Microsoft Office PowerPoint</Application>
  <PresentationFormat>On-screen Show (16:9)</PresentationFormat>
  <Paragraphs>71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Aliena template</vt:lpstr>
      <vt:lpstr>5 - Ventilation / Perfusion ratio   By Prof. Sherif W. Mansour   Physiology dpt., Mutah school of Medicine .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Sojood Bani Issa</cp:lastModifiedBy>
  <cp:revision>30</cp:revision>
  <dcterms:modified xsi:type="dcterms:W3CDTF">2023-10-15T06:34:41Z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0x010100A9CB6EE868421141AF3DA124ACA05CBD</vt:lpwstr>
  </property>
</Properties>
</file>