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7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  <p:sldId id="274" r:id="rId13"/>
    <p:sldId id="275" r:id="rId14"/>
    <p:sldId id="277" r:id="rId15"/>
    <p:sldId id="306" r:id="rId16"/>
    <p:sldId id="278" r:id="rId17"/>
    <p:sldId id="307" r:id="rId18"/>
    <p:sldId id="268" r:id="rId19"/>
    <p:sldId id="269" r:id="rId20"/>
    <p:sldId id="270" r:id="rId21"/>
    <p:sldId id="271" r:id="rId22"/>
    <p:sldId id="308" r:id="rId23"/>
    <p:sldId id="272" r:id="rId24"/>
    <p:sldId id="273" r:id="rId25"/>
    <p:sldId id="296" r:id="rId26"/>
    <p:sldId id="299" r:id="rId27"/>
    <p:sldId id="295" r:id="rId28"/>
    <p:sldId id="297" r:id="rId29"/>
    <p:sldId id="298" r:id="rId30"/>
    <p:sldId id="300" r:id="rId31"/>
    <p:sldId id="301" r:id="rId32"/>
    <p:sldId id="302" r:id="rId33"/>
    <p:sldId id="303" r:id="rId34"/>
    <p:sldId id="304" r:id="rId35"/>
    <p:sldId id="305" r:id="rId36"/>
    <p:sldId id="279" r:id="rId37"/>
    <p:sldId id="280" r:id="rId38"/>
    <p:sldId id="281" r:id="rId39"/>
    <p:sldId id="282" r:id="rId40"/>
    <p:sldId id="29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libri Light" panose="020F0302020204030204" pitchFamily="34" charset="0"/>
      <p:regular r:id="rId56"/>
      <p:italic r:id="rId57"/>
    </p:embeddedFont>
    <p:embeddedFont>
      <p:font typeface="Teko" panose="02000000000000000000"/>
      <p:regular r:id="rId58"/>
      <p:bold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hEz6UGSKRpzo6OdjFhLZEBZvrK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E899EF-000E-4280-AB30-A2237205A561}">
  <a:tblStyle styleId="{8FE899EF-000E-4280-AB30-A2237205A5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9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2T20:57:57.039"/>
    </inkml:context>
    <inkml:brush xml:id="br0">
      <inkml:brushProperty name="width" value="0.05" units="cm"/>
      <inkml:brushProperty name="height" value="0.05" units="cm"/>
      <inkml:brushProperty name="color" value="#DA0C07"/>
      <inkml:brushProperty name="inkEffects" value="lava"/>
      <inkml:brushProperty name="anchorX" value="-155079.15625"/>
      <inkml:brushProperty name="anchorY" value="-33463.91406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Ectopic ACTH-producing  tumours (small cell lung cancer, foregut carcinoid) and CRH-producing tumours (medullary thyroid carcinoma, neuroendocrine pancreatic tumour) are more infrequent causes of ACTH-dependent Cushing’s syndrome.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52CC4-0F86-4DA3-A0E3-AF0231C1B1C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Typical features: facial rounding and plethora, central obesity, proximal muscle wasting and violaceous skin striae.</a:t>
            </a:r>
          </a:p>
          <a:p>
            <a:r>
              <a:rPr lang="zh-CN" altLang="en-US"/>
              <a:t>an unsightly lump of fat that develops at the top of the back between the shoulders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52CC4-0F86-4DA3-A0E3-AF0231C1B1C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**Plasma cortisol: raised levels and loss of the normal diurnal variation (low at night, up in the morning) are suggestive</a:t>
            </a:r>
          </a:p>
          <a:p>
            <a:r>
              <a:rPr lang="en-US"/>
              <a:t>When cortisol is at its peak?</a:t>
            </a:r>
          </a:p>
          <a:p>
            <a:r>
              <a:rPr lang="en-US"/>
              <a:t>Normally, cortisol levels rise during the early morning hours and are highest about 7 a.m. They drop very low in the evening and during the early phase of sleep</a:t>
            </a:r>
          </a:p>
          <a:p>
            <a:r>
              <a:rPr lang="en-US"/>
              <a:t>evening serum and salivary cortisol level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Most pituitary tumors can be removed by transsphenoidal tumor surgery. This means the surgeon goes through the nose to get to the tumo</a:t>
            </a:r>
            <a:r>
              <a:rPr lang="en-GB" altLang="en-US"/>
              <a:t>r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52CC4-0F86-4DA3-A0E3-AF0231C1B1C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52CC4-0F86-4DA3-A0E3-AF0231C1B1C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52CC4-0F86-4DA3-A0E3-AF0231C1B1C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52CC4-0F86-4DA3-A0E3-AF0231C1B1C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 bloc resection involves the surgical removal of the entirety of a tumor without violating its capsule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More than 20 per cent of apparently sporadic phaeochromocytomas are caused by germline mutations in the RET, SDHB, SDHC, SDHD and NF1 genes; genetic testing for these genes is therefore recommended, particularly in those aged under 50 years. </a:t>
            </a:r>
            <a:endParaRPr/>
          </a:p>
        </p:txBody>
      </p:sp>
      <p:sp>
        <p:nvSpPr>
          <p:cNvPr id="222" name="Google Shape;22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1128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majority of pheochromocytomas are benign, unilateral , catecholamine producing tumors.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*“10 percent rule”- roughly 10% of pheochromocytomas are: extra-adrenal, multiple, bilateral, malignant, pediatric cases, not associated with hypertension, show calcifications on imaging</a:t>
            </a:r>
            <a:endParaRPr/>
          </a:p>
        </p:txBody>
      </p:sp>
      <p:sp>
        <p:nvSpPr>
          <p:cNvPr id="229" name="Google Shape;22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199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10% of pheochromocytomas are hereditary. Associations include : ( MEN 2…..VHL…NF1….PG syndrome 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Neurofibromatosis (NF) type 1: phaeochromocytomas in combination with fibromas on the skin and mucosae (‘caféau-lait’ skin spots) are indicative of a germline mutation in the NF1 gene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772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MEN 1 …chromosome 11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MEN 2…. Chromosome 10</a:t>
            </a:r>
            <a:endParaRPr dirty="0"/>
          </a:p>
        </p:txBody>
      </p:sp>
      <p:sp>
        <p:nvSpPr>
          <p:cNvPr id="242" name="Google Shape;24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945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7671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Hypertension may occur continuously, be intermittent or absent.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Paroxysmal hypertension is </a:t>
            </a: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episodic and volatile high blood pressure</a:t>
            </a:r>
            <a:endParaRPr dirty="0"/>
          </a:p>
        </p:txBody>
      </p:sp>
      <p:sp>
        <p:nvSpPr>
          <p:cNvPr id="255" name="Google Shape;25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450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312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Important: Starting beta blockers before alpha blockade is contraindicated. Beta blockers cancel out the vasodilatory effect of peripheral beta-2 adrenoceptors, potentially leading 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Unopposed alpha-adrenoceptor stimulation → vasoconstriction → hypertensive crisis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..blood pressure control before surgery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27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8635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321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Symptomatic treatment can be obtained with α-blockers. Mitotane should be started as adjuvant or palliative treatment. Treatment with 131I-MIBG or combination chemotherapy has resulted in a partial response in 30 per cent and an improvement of symptoms in 80 per cent of patients. The natural history is highly variable with a five-year survival rate of less than 50 per cent. ??????????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71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  A hypertensive crisis is </a:t>
            </a: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severe increase in blood pressure that can lead to a stroke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Extremely high blood pressure — a top number (systolic pressure) of 180 millimeters of mercury (mm Hg) or higher or a bottom number (diastolic pressure) of 120 mm Hg or higher — can damage blood vessels.</a:t>
            </a:r>
            <a:endParaRPr/>
          </a:p>
        </p:txBody>
      </p:sp>
      <p:sp>
        <p:nvSpPr>
          <p:cNvPr id="293" name="Google Shape;29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4628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Mineralocorticoid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3…. Androstenedione + DHEA Sulfate (dehydroepiandrosterone 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6" name="Google Shape;12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Renin is released in the following conditions:    a.) Decreased blood flow to the kidney 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b.) Decreased sodium load to the renal tubules at the region of JG apparatus. est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c.) Increased beta adrenergic activity (sympathetic stimulation).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4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2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056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04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429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77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7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5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1" y="571504"/>
            <a:ext cx="7486649" cy="564991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7856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3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7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4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0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2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7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1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4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2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62000" y="838200"/>
            <a:ext cx="74676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1" i="1" u="sng" dirty="0">
                <a:latin typeface="Arial"/>
                <a:ea typeface="Arial"/>
                <a:cs typeface="Arial"/>
                <a:sym typeface="Arial"/>
              </a:rPr>
              <a:t>Adrenal glands</a:t>
            </a:r>
            <a:br>
              <a:rPr lang="en-US" sz="6000" dirty="0">
                <a:latin typeface="Arial"/>
                <a:ea typeface="Arial"/>
                <a:cs typeface="Arial"/>
                <a:sym typeface="Arial"/>
              </a:rPr>
            </a:br>
            <a:endParaRPr sz="6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62000" y="2743200"/>
            <a:ext cx="71628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eko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PRESENTAD BY :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lang="en-US" sz="4400" b="0" i="0" u="none" strike="noStrike" cap="none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Abd Al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Rhman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Ibdah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lang="en-US" sz="4400" b="0" i="0" u="none" strike="noStrike" cap="none" dirty="0" err="1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Motaz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Hamaidah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lang="en-US" sz="4400" b="0" i="0" u="none" strike="noStrike" cap="none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Sultan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Daboubi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endParaRPr sz="4400" b="0" i="0" u="none" strike="noStrike" cap="none" dirty="0">
              <a:solidFill>
                <a:schemeClr val="dk1"/>
              </a:solidFill>
              <a:highlight>
                <a:srgbClr val="EDEBE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>
            <a:spLocks noGrp="1"/>
          </p:cNvSpPr>
          <p:nvPr>
            <p:ph idx="1"/>
          </p:nvPr>
        </p:nvSpPr>
        <p:spPr>
          <a:xfrm>
            <a:off x="91017" y="594783"/>
            <a:ext cx="7730066" cy="582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en-US" sz="2800" dirty="0"/>
              <a:t>Cells of the </a:t>
            </a:r>
            <a:r>
              <a:rPr lang="en-US" sz="2800" dirty="0" err="1"/>
              <a:t>zona</a:t>
            </a:r>
            <a:r>
              <a:rPr lang="en-US" sz="2800" dirty="0"/>
              <a:t> </a:t>
            </a:r>
            <a:r>
              <a:rPr lang="en-US" sz="2800" dirty="0" err="1"/>
              <a:t>fasciculata</a:t>
            </a:r>
            <a:r>
              <a:rPr lang="en-US" sz="2800" dirty="0"/>
              <a:t> and </a:t>
            </a:r>
            <a:r>
              <a:rPr lang="en-US" sz="2800" dirty="0" err="1"/>
              <a:t>zona</a:t>
            </a:r>
            <a:r>
              <a:rPr lang="en-US" sz="2800" dirty="0"/>
              <a:t> </a:t>
            </a:r>
            <a:r>
              <a:rPr lang="en-US" sz="2800" dirty="0" err="1"/>
              <a:t>reticularis</a:t>
            </a:r>
            <a:r>
              <a:rPr lang="en-US" sz="2800" dirty="0"/>
              <a:t> synthesize cortisol and the adrenal androgens. </a:t>
            </a:r>
            <a:endParaRPr sz="28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en-US" sz="2800" dirty="0"/>
              <a:t>Cortisol secretion is </a:t>
            </a:r>
            <a:r>
              <a:rPr lang="en-US" sz="2800" dirty="0">
                <a:solidFill>
                  <a:srgbClr val="FF0000"/>
                </a:solidFill>
              </a:rPr>
              <a:t>regulated by </a:t>
            </a:r>
            <a:r>
              <a:rPr lang="en-US" sz="2800" b="1" dirty="0"/>
              <a:t>adrenocorticotrophic hormone </a:t>
            </a:r>
            <a:r>
              <a:rPr lang="en-US" sz="2800" dirty="0"/>
              <a:t>(ACTH), which is </a:t>
            </a:r>
            <a:r>
              <a:rPr lang="en-US" sz="2800" u="sng" dirty="0"/>
              <a:t>produced by </a:t>
            </a:r>
            <a:r>
              <a:rPr lang="en-US" sz="2800" dirty="0"/>
              <a:t>the anterior pituitary gland. The hypothalamus controls ACTH secretion by secreting corticotropin-releasing hormone (CRH). The cortisol level inhibits the release of CRH and ACTH via </a:t>
            </a:r>
            <a:r>
              <a:rPr lang="en-US" sz="2800" dirty="0">
                <a:solidFill>
                  <a:srgbClr val="FF0000"/>
                </a:solidFill>
              </a:rPr>
              <a:t>a closed-loop system .</a:t>
            </a:r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4964" y="484909"/>
            <a:ext cx="8001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038973" y="535237"/>
            <a:ext cx="3675698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 dirty="0">
                <a:latin typeface="+mj-lt"/>
                <a:ea typeface="+mj-ea"/>
                <a:cs typeface="+mj-cs"/>
              </a:rPr>
              <a:t>Cushing’s syndrome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>
                <a:latin typeface="+mj-lt"/>
                <a:ea typeface="+mj-ea"/>
                <a:cs typeface="+mj-cs"/>
              </a:rPr>
              <a:t> (</a:t>
            </a:r>
            <a:r>
              <a:rPr lang="en-US" altLang="zh-CN" sz="2000" b="1" dirty="0" err="1">
                <a:latin typeface="+mj-lt"/>
                <a:ea typeface="+mj-ea"/>
                <a:cs typeface="+mj-cs"/>
              </a:rPr>
              <a:t>Hypercortisolism</a:t>
            </a:r>
            <a:r>
              <a:rPr lang="en-US" altLang="zh-CN" sz="2000" b="1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038860" y="1594485"/>
            <a:ext cx="7124700" cy="37240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dirty="0"/>
              <a:t>ETIOLOGY </a:t>
            </a:r>
            <a:endParaRPr lang="en-US" sz="1800" dirty="0"/>
          </a:p>
          <a:p>
            <a:r>
              <a:rPr lang="en-US" sz="1800" dirty="0"/>
              <a:t>Exogenous : </a:t>
            </a:r>
            <a:r>
              <a:rPr lang="en-US" sz="1800" dirty="0" err="1"/>
              <a:t>Iatrogenically</a:t>
            </a:r>
            <a:r>
              <a:rPr lang="en-US" sz="1800" dirty="0"/>
              <a:t> by Excessive or prolonged administration of cortisol-like drugs.</a:t>
            </a:r>
          </a:p>
          <a:p>
            <a:r>
              <a:rPr lang="en-US" sz="1800" dirty="0"/>
              <a:t>Endogenous : endogenous production of corticosteroids , it can be:</a:t>
            </a:r>
          </a:p>
          <a:p>
            <a:r>
              <a:rPr lang="en-US" sz="1800" dirty="0"/>
              <a:t> ACTH-dependent</a:t>
            </a:r>
          </a:p>
          <a:p>
            <a:r>
              <a:rPr lang="en-US" sz="1800" dirty="0"/>
              <a:t>a pituitary adenoma 85% (that secretes an excessive amount of ACTH) .</a:t>
            </a:r>
          </a:p>
          <a:p>
            <a:r>
              <a:rPr lang="en-US" sz="1800" dirty="0"/>
              <a:t>Ectopic ACTH-producing </a:t>
            </a:r>
            <a:r>
              <a:rPr lang="en-US" sz="1800" dirty="0" err="1"/>
              <a:t>tumours</a:t>
            </a:r>
            <a:r>
              <a:rPr lang="en-US" sz="1800" dirty="0"/>
              <a:t> as ( small cell lung cancer ) .</a:t>
            </a:r>
          </a:p>
          <a:p>
            <a:endParaRPr lang="en-US" sz="1800" dirty="0"/>
          </a:p>
          <a:p>
            <a:r>
              <a:rPr lang="en-US" sz="1800" dirty="0"/>
              <a:t>ACTH-independent : In about 15 per cent of patients , causes :</a:t>
            </a:r>
          </a:p>
          <a:p>
            <a:r>
              <a:rPr lang="en-US" sz="1800" dirty="0"/>
              <a:t>Adrenal adenoma  ( most common ) .</a:t>
            </a:r>
          </a:p>
          <a:p>
            <a:r>
              <a:rPr lang="en-US" sz="1800" dirty="0"/>
              <a:t>Adrenal carcinoma .</a:t>
            </a:r>
          </a:p>
          <a:p>
            <a:endParaRPr lang="en-US" sz="1800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1190149" y="1266825"/>
            <a:ext cx="2951798" cy="5534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 b="1" dirty="0">
                <a:latin typeface="+mj-lt"/>
                <a:ea typeface="+mj-ea"/>
                <a:cs typeface="+mj-cs"/>
              </a:rPr>
              <a:t>Clinical features of</a:t>
            </a:r>
            <a:r>
              <a:rPr lang="en-GB" altLang="en-US" sz="18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1800" b="1" dirty="0">
                <a:latin typeface="+mj-lt"/>
                <a:ea typeface="+mj-ea"/>
                <a:cs typeface="+mj-cs"/>
              </a:rPr>
              <a:t>Cushing’s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887730" y="2013321"/>
            <a:ext cx="3078956" cy="35702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/>
              <a:t>The typical patient is </a:t>
            </a:r>
            <a:r>
              <a:rPr lang="en-US" sz="2000" dirty="0" err="1"/>
              <a:t>characterised</a:t>
            </a:r>
            <a:r>
              <a:rPr lang="en-US" sz="2000" dirty="0"/>
              <a:t> by a facial plethora, a buffalo hump and a moon face in combination with hypertension, diabetes and central obesity.</a:t>
            </a:r>
          </a:p>
          <a:p>
            <a:endParaRPr lang="en-GB" sz="1050" dirty="0"/>
          </a:p>
          <a:p>
            <a:r>
              <a:rPr lang="en-US" sz="1300" dirty="0"/>
              <a:t>Other symptoms :</a:t>
            </a:r>
          </a:p>
          <a:p>
            <a:r>
              <a:rPr lang="en-US" sz="1300" dirty="0"/>
              <a:t>■ Hirsutism </a:t>
            </a:r>
          </a:p>
          <a:p>
            <a:r>
              <a:rPr lang="en-US" sz="1300" dirty="0"/>
              <a:t>■ Skin changes (abdominal striae, ecchymosis, acne) </a:t>
            </a:r>
          </a:p>
          <a:p>
            <a:r>
              <a:rPr lang="en-US" sz="1300" dirty="0"/>
              <a:t>■ Muscle weakness</a:t>
            </a:r>
            <a:r>
              <a:rPr lang="en-US" sz="1050" dirty="0"/>
              <a:t> </a:t>
            </a:r>
          </a:p>
          <a:p>
            <a:endParaRPr lang="en-US" sz="1050" dirty="0"/>
          </a:p>
        </p:txBody>
      </p:sp>
      <p:pic>
        <p:nvPicPr>
          <p:cNvPr id="6" name="Picture 5" descr="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686" y="1659732"/>
            <a:ext cx="4103370" cy="42733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3372" y="1227772"/>
            <a:ext cx="7811929" cy="4702493"/>
          </a:xfrm>
        </p:spPr>
        <p:txBody>
          <a:bodyPr>
            <a:normAutofit/>
          </a:bodyPr>
          <a:lstStyle/>
          <a:p>
            <a:r>
              <a:rPr lang="en-GB" altLang="en-US" sz="2800" b="1" dirty="0">
                <a:sym typeface="+mn-ea"/>
              </a:rPr>
              <a:t>Diagnosis</a:t>
            </a:r>
          </a:p>
          <a:p>
            <a:r>
              <a:rPr lang="en-US" sz="2800" dirty="0">
                <a:sym typeface="+mn-ea"/>
              </a:rPr>
              <a:t>• 24_hr urine cortisol level  (is raised ). </a:t>
            </a:r>
            <a:endParaRPr lang="en-US" sz="2800" dirty="0"/>
          </a:p>
          <a:p>
            <a:r>
              <a:rPr lang="en-US" sz="2800" dirty="0">
                <a:sym typeface="+mn-ea"/>
              </a:rPr>
              <a:t>• Morning and midnight plasma cortisol levels are elevated ,possibly with loss of diurnal rhythm. **</a:t>
            </a:r>
            <a:endParaRPr lang="en-US" sz="2800" dirty="0"/>
          </a:p>
          <a:p>
            <a:r>
              <a:rPr lang="en-US" sz="2800" dirty="0">
                <a:sym typeface="+mn-ea"/>
              </a:rPr>
              <a:t>• Low dose dexamethasone </a:t>
            </a:r>
            <a:r>
              <a:rPr lang="en-US" sz="2800" dirty="0" err="1">
                <a:sym typeface="+mn-ea"/>
              </a:rPr>
              <a:t>suppresion</a:t>
            </a:r>
            <a:r>
              <a:rPr lang="en-US" sz="2800" dirty="0">
                <a:sym typeface="+mn-ea"/>
              </a:rPr>
              <a:t> test  ( dexamethasone fails to suppress 24-hour urinary cortisol excretion )… (↑ Early morning serum cortisol levels) .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C309EB-5C5F-0449-8DD8-BBF96E6186C8}"/>
                  </a:ext>
                </a:extLst>
              </p14:cNvPr>
              <p14:cNvContentPartPr/>
              <p14:nvPr/>
            </p14:nvContentPartPr>
            <p14:xfrm>
              <a:off x="5300980" y="1488757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C309EB-5C5F-0449-8DD8-BBF96E6186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2340" y="148011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altLang="en-US" sz="2400" b="1" dirty="0">
                <a:sym typeface="+mn-ea"/>
              </a:rPr>
              <a:t>DIAGNOSIS</a:t>
            </a:r>
            <a:endParaRPr lang="en-US" dirty="0">
              <a:sym typeface="+mn-ea"/>
            </a:endParaRPr>
          </a:p>
          <a:p>
            <a:endParaRPr lang="en-US" dirty="0">
              <a:sym typeface="+mn-ea"/>
            </a:endParaRPr>
          </a:p>
          <a:p>
            <a:r>
              <a:rPr lang="en-US" dirty="0">
                <a:sym typeface="+mn-ea"/>
              </a:rPr>
              <a:t> </a:t>
            </a:r>
            <a:r>
              <a:rPr lang="en-US" sz="2000" dirty="0">
                <a:sym typeface="+mn-ea"/>
              </a:rPr>
              <a:t>Serum ACTH levels ( discriminate ACTH-dependent from ACTH-independent  disease ) .</a:t>
            </a:r>
            <a:r>
              <a:rPr lang="en-GB" sz="2000" dirty="0">
                <a:sym typeface="+mn-ea"/>
              </a:rPr>
              <a:t>  </a:t>
            </a:r>
            <a:endParaRPr lang="en-US" sz="2000" dirty="0"/>
          </a:p>
          <a:p>
            <a:r>
              <a:rPr lang="en-US" sz="2000" dirty="0">
                <a:sym typeface="+mn-ea"/>
              </a:rPr>
              <a:t>patients with elevated  ACTH levels</a:t>
            </a:r>
            <a:r>
              <a:rPr lang="en-US" sz="2000" b="1" dirty="0">
                <a:sym typeface="+mn-ea"/>
              </a:rPr>
              <a:t> </a:t>
            </a:r>
            <a:r>
              <a:rPr lang="en-GB" sz="2000" b="1" dirty="0">
                <a:sym typeface="+mn-ea"/>
              </a:rPr>
              <a:t> (</a:t>
            </a:r>
            <a:r>
              <a:rPr lang="en-US" sz="2000" b="1" dirty="0">
                <a:sym typeface="+mn-ea"/>
              </a:rPr>
              <a:t>ACTH-dependent</a:t>
            </a:r>
            <a:r>
              <a:rPr lang="en-GB" sz="2000" b="1" dirty="0">
                <a:sym typeface="+mn-ea"/>
              </a:rPr>
              <a:t>)</a:t>
            </a:r>
            <a:endParaRPr lang="en-US" sz="2000" b="1" dirty="0"/>
          </a:p>
          <a:p>
            <a:r>
              <a:rPr lang="en-US" sz="2000" dirty="0">
                <a:sym typeface="+mn-ea"/>
              </a:rPr>
              <a:t>MRI of the pituitary gland must be performed</a:t>
            </a:r>
            <a:endParaRPr lang="en-US" sz="2000" dirty="0"/>
          </a:p>
          <a:p>
            <a:r>
              <a:rPr lang="en-US" sz="2000" dirty="0">
                <a:sym typeface="+mn-ea"/>
              </a:rPr>
              <a:t>If pituitary MRI +</a:t>
            </a:r>
            <a:r>
              <a:rPr lang="en-US" sz="2000" dirty="0" err="1">
                <a:sym typeface="+mn-ea"/>
              </a:rPr>
              <a:t>ive</a:t>
            </a:r>
            <a:r>
              <a:rPr lang="en-US" sz="2000" dirty="0">
                <a:sym typeface="+mn-ea"/>
              </a:rPr>
              <a:t> 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en-US" sz="2000" dirty="0">
                <a:sym typeface="+mn-ea"/>
              </a:rPr>
              <a:t> Pituitary adenoma </a:t>
            </a:r>
            <a:endParaRPr lang="en-US" sz="2000" dirty="0"/>
          </a:p>
          <a:p>
            <a:r>
              <a:rPr lang="en-US" sz="2000" dirty="0">
                <a:sym typeface="+mn-ea"/>
              </a:rPr>
              <a:t>If pituitary MRI –</a:t>
            </a:r>
            <a:r>
              <a:rPr lang="en-US" sz="2000" dirty="0" err="1">
                <a:sym typeface="+mn-ea"/>
              </a:rPr>
              <a:t>ive</a:t>
            </a:r>
            <a:r>
              <a:rPr lang="en-US" sz="2000" dirty="0">
                <a:sym typeface="+mn-ea"/>
              </a:rPr>
              <a:t>  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en-US" sz="2000" dirty="0">
                <a:sym typeface="+mn-ea"/>
              </a:rPr>
              <a:t> a CT scan of the chest and abdomen</a:t>
            </a:r>
            <a:endParaRPr lang="en-US" sz="2000" dirty="0"/>
          </a:p>
          <a:p>
            <a:r>
              <a:rPr lang="en-US" sz="2000" dirty="0">
                <a:sym typeface="+mn-ea"/>
              </a:rPr>
              <a:t> is warranted to detect an ectopic ACTH producing </a:t>
            </a:r>
            <a:r>
              <a:rPr lang="en-US" sz="2000" dirty="0" err="1">
                <a:sym typeface="+mn-ea"/>
              </a:rPr>
              <a:t>tumour</a:t>
            </a:r>
            <a:r>
              <a:rPr lang="en-US" sz="2000" dirty="0">
                <a:sym typeface="+mn-ea"/>
              </a:rPr>
              <a:t> 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ym typeface="+mn-ea"/>
              </a:rPr>
              <a:t>patients with suppressed ACTH levels </a:t>
            </a:r>
            <a:r>
              <a:rPr lang="en-GB" sz="2000" b="1" dirty="0">
                <a:sym typeface="+mn-ea"/>
              </a:rPr>
              <a:t>(</a:t>
            </a:r>
            <a:r>
              <a:rPr lang="en-US" sz="2000" b="1" dirty="0">
                <a:sym typeface="+mn-ea"/>
              </a:rPr>
              <a:t>ACTH-independent</a:t>
            </a:r>
            <a:r>
              <a:rPr lang="en-GB" sz="2000" b="1" dirty="0">
                <a:sym typeface="+mn-ea"/>
              </a:rPr>
              <a:t>)</a:t>
            </a:r>
            <a:endParaRPr lang="en-US" sz="2000" b="1" dirty="0"/>
          </a:p>
          <a:p>
            <a:r>
              <a:rPr lang="en-US" sz="2000" dirty="0">
                <a:sym typeface="+mn-ea"/>
              </a:rPr>
              <a:t>  Abdominal CT or MRI scan is performed to assess the adrenal glands 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Treatment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332411"/>
            <a:ext cx="7886700" cy="4844552"/>
          </a:xfrm>
        </p:spPr>
        <p:txBody>
          <a:bodyPr>
            <a:noAutofit/>
          </a:bodyPr>
          <a:lstStyle/>
          <a:p>
            <a:r>
              <a:rPr lang="en-US" sz="2000" dirty="0"/>
              <a:t>Exogenous Cushing's syndrome  </a:t>
            </a:r>
          </a:p>
          <a:p>
            <a:r>
              <a:rPr lang="en-US" sz="2000" dirty="0"/>
              <a:t>-Lowering dose of glucocorticoids</a:t>
            </a:r>
          </a:p>
          <a:p>
            <a:r>
              <a:rPr lang="en-US" sz="2000" dirty="0"/>
              <a:t>-Using of alternatives of glucocorticoids as (azathioprine) .</a:t>
            </a:r>
          </a:p>
          <a:p>
            <a:endParaRPr lang="en-US" sz="2000" dirty="0"/>
          </a:p>
          <a:p>
            <a:r>
              <a:rPr lang="en-US" sz="2000" dirty="0"/>
              <a:t>Endogenous Cushing's syndrome </a:t>
            </a:r>
          </a:p>
          <a:p>
            <a:r>
              <a:rPr lang="en-US" sz="2000" dirty="0"/>
              <a:t>if surgery is possible :</a:t>
            </a:r>
          </a:p>
          <a:p>
            <a:r>
              <a:rPr lang="en-US" sz="2000" dirty="0"/>
              <a:t>ACTH-dependent</a:t>
            </a:r>
          </a:p>
          <a:p>
            <a:r>
              <a:rPr lang="en-US" sz="2000" dirty="0"/>
              <a:t>ACTH-producing pituitary adenoma are treated by trans-sphenoidal resection or radiotherapy 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 If an ectopic ACTH source is </a:t>
            </a:r>
            <a:r>
              <a:rPr lang="en-US" dirty="0" err="1">
                <a:sym typeface="+mn-ea"/>
              </a:rPr>
              <a:t>localised</a:t>
            </a:r>
            <a:r>
              <a:rPr lang="en-US" dirty="0">
                <a:sym typeface="+mn-ea"/>
              </a:rPr>
              <a:t>, resection will correct </a:t>
            </a:r>
            <a:r>
              <a:rPr lang="en-US" dirty="0" err="1">
                <a:sym typeface="+mn-ea"/>
              </a:rPr>
              <a:t>hypercortisolism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r>
              <a:rPr lang="en-US" dirty="0">
                <a:sym typeface="+mn-ea"/>
              </a:rPr>
              <a:t> ACTH-independent</a:t>
            </a:r>
            <a:endParaRPr lang="en-US" dirty="0"/>
          </a:p>
          <a:p>
            <a:r>
              <a:rPr lang="en-US" dirty="0">
                <a:sym typeface="+mn-ea"/>
              </a:rPr>
              <a:t>A unilateral adenoma is treated by </a:t>
            </a:r>
            <a:r>
              <a:rPr lang="en-US" dirty="0" err="1">
                <a:sym typeface="+mn-ea"/>
              </a:rPr>
              <a:t>adrenalectomy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r>
              <a:rPr lang="en-US" dirty="0">
                <a:sym typeface="+mn-ea"/>
              </a:rPr>
              <a:t>A Bilateral adenoma …bilateral </a:t>
            </a:r>
            <a:r>
              <a:rPr lang="en-US" dirty="0" err="1">
                <a:sym typeface="+mn-ea"/>
              </a:rPr>
              <a:t>adrenalectomy</a:t>
            </a:r>
            <a:r>
              <a:rPr lang="en-US" dirty="0">
                <a:sym typeface="+mn-ea"/>
              </a:rPr>
              <a:t> is the primary treatment .</a:t>
            </a:r>
            <a:endParaRPr lang="en-US" dirty="0"/>
          </a:p>
          <a:p>
            <a:r>
              <a:rPr lang="en-US" dirty="0">
                <a:sym typeface="+mn-ea"/>
              </a:rPr>
              <a:t> if surgery is not possible ...  Medical therapy with </a:t>
            </a:r>
            <a:r>
              <a:rPr lang="en-US" dirty="0" err="1">
                <a:sym typeface="+mn-ea"/>
              </a:rPr>
              <a:t>metyrapone</a:t>
            </a:r>
            <a:r>
              <a:rPr lang="en-US" dirty="0">
                <a:sym typeface="+mn-ea"/>
              </a:rPr>
              <a:t> or ketoconazole reduces steroid synthesis and secretion can be used  </a:t>
            </a:r>
            <a:endParaRPr lang="en-US" dirty="0"/>
          </a:p>
          <a:p>
            <a:endParaRPr lang="en-US" dirty="0"/>
          </a:p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Incidentaloma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da-DK" altLang="zh-CN"/>
              <a:t>DISORDERS OF THE ADRENAL CORTEX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Definition </a:t>
            </a:r>
            <a:r>
              <a:rPr lang="en-GB" altLang="zh-CN" dirty="0"/>
              <a:t>: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kern="0"/>
              <a:t>Incidentaloma is an adrenal mass, detected incidentally by imaging studies conducted for other reasons, not known previously to have been present or causing symptoms.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457200" y="1066800"/>
            <a:ext cx="838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Adrenal Glands </a:t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(suprarenal gland)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2798618"/>
            <a:ext cx="4253346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Incidence</a:t>
            </a:r>
            <a:r>
              <a:rPr lang="en-GB" altLang="en-US" dirty="0"/>
              <a:t>:</a:t>
            </a:r>
          </a:p>
        </p:txBody>
      </p:sp>
      <p:pic>
        <p:nvPicPr>
          <p:cNvPr id="2" name="Content Placeholder 1" descr="لقطة الشاشة 2021-12-10 21220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6251575" y="2249488"/>
            <a:ext cx="2892425" cy="235902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8650" y="1911668"/>
            <a:ext cx="5357813" cy="33628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kern="0"/>
              <a:t>The prevalence of adrenal masses in autopsy studies ranges from 1.4 to 8.7 per cent and increases with age. </a:t>
            </a:r>
          </a:p>
          <a:p>
            <a:pPr>
              <a:lnSpc>
                <a:spcPct val="150000"/>
              </a:lnSpc>
            </a:pPr>
            <a:r>
              <a:rPr lang="en-US" altLang="zh-CN" sz="1800" kern="0"/>
              <a:t>Incidentalomas may be detected on imaging studies in 1 per cent of patients. </a:t>
            </a:r>
          </a:p>
          <a:p>
            <a:pPr>
              <a:lnSpc>
                <a:spcPct val="150000"/>
              </a:lnSpc>
            </a:pPr>
            <a:r>
              <a:rPr lang="en-US" altLang="zh-CN" sz="1800" kern="0"/>
              <a:t>More than 75 per cent are non-functioning adenomas but Cushing’s adenomas, phaeochromocytomas, metastases, adrenocortical carcinomas and Conn’s tumours may be</a:t>
            </a:r>
            <a:r>
              <a:rPr lang="en-GB" altLang="en-US" sz="1800" kern="0"/>
              <a:t> </a:t>
            </a:r>
            <a:r>
              <a:rPr lang="en-US" altLang="zh-CN" sz="1800" kern="0"/>
              <a:t>present 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66249" y="1024414"/>
            <a:ext cx="3123724" cy="487680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rm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/>
              <a:t>Diagnosis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66249" y="2450624"/>
            <a:ext cx="7507129" cy="39466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r>
              <a:rPr lang="en-US" altLang="zh-CN" sz="2400" dirty="0">
                <a:latin typeface="+mn-lt"/>
                <a:ea typeface="+mn-ea"/>
              </a:rPr>
              <a:t>When an </a:t>
            </a:r>
            <a:r>
              <a:rPr lang="en-US" altLang="zh-CN" sz="2400" dirty="0" err="1">
                <a:latin typeface="+mn-lt"/>
                <a:ea typeface="+mn-ea"/>
              </a:rPr>
              <a:t>incidentaloma</a:t>
            </a:r>
            <a:r>
              <a:rPr lang="en-US" altLang="zh-CN" sz="2400" dirty="0">
                <a:latin typeface="+mn-lt"/>
                <a:ea typeface="+mn-ea"/>
              </a:rPr>
              <a:t> is identified, a complete history and </a:t>
            </a:r>
          </a:p>
          <a:p>
            <a:r>
              <a:rPr lang="en-US" altLang="zh-CN" sz="2400" dirty="0">
                <a:latin typeface="+mn-lt"/>
                <a:ea typeface="+mn-ea"/>
              </a:rPr>
              <a:t>clinical examination are required.  A biochemical work-up for hormone excess is needed and sometimes additional imaging studies are also required. </a:t>
            </a:r>
          </a:p>
          <a:p>
            <a:r>
              <a:rPr lang="en-US" altLang="zh-CN" sz="2400" dirty="0">
                <a:latin typeface="+mn-lt"/>
                <a:ea typeface="+mn-ea"/>
              </a:rPr>
              <a:t>The main goal is to exclude a</a:t>
            </a:r>
            <a:r>
              <a:rPr lang="en-GB" altLang="en-US" sz="2400" dirty="0">
                <a:latin typeface="+mn-lt"/>
                <a:ea typeface="+mn-ea"/>
              </a:rPr>
              <a:t> </a:t>
            </a:r>
            <a:r>
              <a:rPr lang="en-US" altLang="zh-CN" sz="2400" dirty="0">
                <a:latin typeface="+mn-lt"/>
                <a:ea typeface="+mn-ea"/>
              </a:rPr>
              <a:t>functioning or malignant adrenal </a:t>
            </a:r>
            <a:r>
              <a:rPr lang="en-US" altLang="zh-CN" sz="2400" dirty="0" err="1">
                <a:latin typeface="+mn-lt"/>
                <a:ea typeface="+mn-ea"/>
              </a:rPr>
              <a:t>tumour</a:t>
            </a:r>
            <a:r>
              <a:rPr lang="en-US" altLang="zh-CN" sz="2400" dirty="0">
                <a:latin typeface="+mn-lt"/>
                <a:ea typeface="+mn-ea"/>
              </a:rPr>
              <a:t>.</a:t>
            </a:r>
          </a:p>
          <a:p>
            <a:endParaRPr lang="en-US" altLang="zh-CN" sz="2400" dirty="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87705" y="1443990"/>
            <a:ext cx="8106410" cy="3846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+mn-lt"/>
                <a:ea typeface="+mn-ea"/>
                <a:sym typeface="+mn-ea"/>
              </a:rPr>
              <a:t>Hormonal evaluation includes</a:t>
            </a:r>
            <a:r>
              <a:rPr lang="en-US" altLang="zh-CN" sz="2400" dirty="0">
                <a:latin typeface="+mn-lt"/>
                <a:ea typeface="+mn-ea"/>
                <a:sym typeface="+mn-ea"/>
              </a:rPr>
              <a:t>:</a:t>
            </a:r>
            <a:endParaRPr lang="en-US" altLang="zh-CN" sz="2400" dirty="0">
              <a:latin typeface="+mn-lt"/>
              <a:ea typeface="+mn-ea"/>
            </a:endParaRPr>
          </a:p>
          <a:p>
            <a:r>
              <a:rPr lang="en-US" altLang="zh-CN" sz="2400" dirty="0">
                <a:latin typeface="+mn-lt"/>
                <a:ea typeface="+mn-ea"/>
                <a:sym typeface="+mn-ea"/>
              </a:rPr>
              <a:t>• morning and midnight plasma cortisol measurements</a:t>
            </a:r>
            <a:r>
              <a:rPr lang="en-GB" altLang="en-US" sz="2400" dirty="0">
                <a:latin typeface="+mn-lt"/>
                <a:ea typeface="+mn-ea"/>
                <a:sym typeface="+mn-ea"/>
              </a:rPr>
              <a:t>.</a:t>
            </a:r>
            <a:endParaRPr lang="en-GB" altLang="en-US" sz="2400" dirty="0">
              <a:latin typeface="+mn-lt"/>
              <a:ea typeface="+mn-ea"/>
            </a:endParaRPr>
          </a:p>
          <a:p>
            <a:r>
              <a:rPr lang="en-US" altLang="zh-CN" sz="2400" dirty="0">
                <a:latin typeface="+mn-lt"/>
                <a:ea typeface="+mn-ea"/>
                <a:sym typeface="+mn-ea"/>
              </a:rPr>
              <a:t>• a 1-mg overnight dexamethasone suppression test;</a:t>
            </a:r>
            <a:endParaRPr lang="en-US" altLang="zh-CN" sz="2400" dirty="0">
              <a:latin typeface="+mn-lt"/>
              <a:ea typeface="+mn-ea"/>
            </a:endParaRPr>
          </a:p>
          <a:p>
            <a:r>
              <a:rPr lang="en-US" altLang="zh-CN" sz="2400" dirty="0">
                <a:latin typeface="+mn-lt"/>
                <a:ea typeface="+mn-ea"/>
                <a:sym typeface="+mn-ea"/>
              </a:rPr>
              <a:t>• 24-hour urinary cortisol excretion;</a:t>
            </a:r>
            <a:endParaRPr lang="en-US" altLang="zh-CN" sz="2400" dirty="0">
              <a:latin typeface="+mn-lt"/>
              <a:ea typeface="+mn-ea"/>
            </a:endParaRPr>
          </a:p>
          <a:p>
            <a:r>
              <a:rPr lang="en-US" altLang="zh-CN" sz="2400" dirty="0">
                <a:latin typeface="+mn-lt"/>
                <a:ea typeface="+mn-ea"/>
                <a:sym typeface="+mn-ea"/>
              </a:rPr>
              <a:t>• 12 or 24-hour urinary excretion of </a:t>
            </a:r>
            <a:r>
              <a:rPr lang="en-US" altLang="zh-CN" sz="2400" dirty="0" err="1">
                <a:latin typeface="+mn-lt"/>
                <a:ea typeface="+mn-ea"/>
                <a:sym typeface="+mn-ea"/>
              </a:rPr>
              <a:t>metanephrines</a:t>
            </a:r>
            <a:r>
              <a:rPr lang="en-US" altLang="zh-CN" sz="2400" dirty="0">
                <a:latin typeface="+mn-lt"/>
                <a:ea typeface="+mn-ea"/>
                <a:sym typeface="+mn-ea"/>
              </a:rPr>
              <a:t> or plasma_x0002_free </a:t>
            </a:r>
            <a:r>
              <a:rPr lang="en-US" altLang="zh-CN" sz="2400" dirty="0" err="1">
                <a:latin typeface="+mn-lt"/>
                <a:ea typeface="+mn-ea"/>
                <a:sym typeface="+mn-ea"/>
              </a:rPr>
              <a:t>metanephrines</a:t>
            </a:r>
            <a:r>
              <a:rPr lang="en-US" altLang="zh-CN" sz="2400" dirty="0">
                <a:latin typeface="+mn-lt"/>
                <a:ea typeface="+mn-ea"/>
                <a:sym typeface="+mn-ea"/>
              </a:rPr>
              <a:t>;</a:t>
            </a:r>
            <a:endParaRPr lang="en-US" altLang="zh-CN" sz="2400" dirty="0">
              <a:latin typeface="+mn-lt"/>
              <a:ea typeface="+mn-ea"/>
            </a:endParaRPr>
          </a:p>
          <a:p>
            <a:r>
              <a:rPr lang="en-US" altLang="zh-CN" sz="2400" dirty="0">
                <a:latin typeface="+mn-lt"/>
                <a:ea typeface="+mn-ea"/>
                <a:sym typeface="+mn-ea"/>
              </a:rPr>
              <a:t>• serum potassium, plasma aldosterone and plasma renin </a:t>
            </a:r>
            <a:endParaRPr lang="en-US" altLang="zh-CN" sz="2400" dirty="0">
              <a:latin typeface="+mn-lt"/>
              <a:ea typeface="+mn-ea"/>
            </a:endParaRPr>
          </a:p>
          <a:p>
            <a:r>
              <a:rPr lang="en-US" altLang="zh-CN" sz="2400" dirty="0">
                <a:latin typeface="+mn-lt"/>
                <a:ea typeface="+mn-ea"/>
                <a:sym typeface="+mn-ea"/>
              </a:rPr>
              <a:t>activity;</a:t>
            </a:r>
            <a:endParaRPr lang="en-US" altLang="zh-CN" sz="2400" dirty="0">
              <a:latin typeface="+mn-lt"/>
              <a:ea typeface="+mn-ea"/>
            </a:endParaRPr>
          </a:p>
          <a:p>
            <a:r>
              <a:rPr lang="en-US" altLang="zh-CN" sz="2400" dirty="0">
                <a:latin typeface="+mn-lt"/>
                <a:ea typeface="+mn-ea"/>
                <a:sym typeface="+mn-ea"/>
              </a:rPr>
              <a:t>• serum DHEAS, testosterone or 17-hydroxyestradiol (</a:t>
            </a:r>
            <a:r>
              <a:rPr lang="en-US" altLang="zh-CN" sz="2400" dirty="0" err="1">
                <a:latin typeface="+mn-lt"/>
                <a:ea typeface="+mn-ea"/>
                <a:sym typeface="+mn-ea"/>
              </a:rPr>
              <a:t>virilising</a:t>
            </a:r>
            <a:r>
              <a:rPr lang="en-US" altLang="zh-CN" sz="2400" dirty="0">
                <a:latin typeface="+mn-lt"/>
                <a:ea typeface="+mn-ea"/>
                <a:sym typeface="+mn-ea"/>
              </a:rPr>
              <a:t> </a:t>
            </a:r>
            <a:endParaRPr lang="en-US" altLang="zh-CN" sz="2400" dirty="0">
              <a:latin typeface="+mn-lt"/>
              <a:ea typeface="+mn-ea"/>
            </a:endParaRPr>
          </a:p>
          <a:p>
            <a:r>
              <a:rPr lang="en-US" altLang="zh-CN" sz="2400" dirty="0">
                <a:latin typeface="+mn-lt"/>
                <a:ea typeface="+mn-ea"/>
                <a:sym typeface="+mn-ea"/>
              </a:rPr>
              <a:t>or </a:t>
            </a:r>
            <a:r>
              <a:rPr lang="en-US" altLang="zh-CN" sz="2400" dirty="0" err="1">
                <a:latin typeface="+mn-lt"/>
                <a:ea typeface="+mn-ea"/>
                <a:sym typeface="+mn-ea"/>
              </a:rPr>
              <a:t>feminising</a:t>
            </a:r>
            <a:r>
              <a:rPr lang="en-US" altLang="zh-CN" sz="2400" dirty="0">
                <a:latin typeface="+mn-lt"/>
                <a:ea typeface="+mn-ea"/>
                <a:sym typeface="+mn-ea"/>
              </a:rPr>
              <a:t> </a:t>
            </a:r>
            <a:r>
              <a:rPr lang="en-US" altLang="zh-CN" sz="2400" dirty="0" err="1">
                <a:latin typeface="+mn-lt"/>
                <a:ea typeface="+mn-ea"/>
                <a:sym typeface="+mn-ea"/>
              </a:rPr>
              <a:t>tumour</a:t>
            </a:r>
            <a:r>
              <a:rPr lang="en-US" altLang="zh-CN" sz="2400" dirty="0">
                <a:latin typeface="+mn-lt"/>
                <a:ea typeface="+mn-ea"/>
                <a:sym typeface="+mn-ea"/>
              </a:rPr>
              <a:t>).</a:t>
            </a:r>
            <a:endParaRPr lang="en-US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6816" y="1"/>
            <a:ext cx="7796094" cy="756542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/>
          </a:bodyPr>
          <a:lstStyle>
            <a:defPPr>
              <a:defRPr lang="zh-CN"/>
            </a:defPPr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700" dirty="0"/>
              <a:t>Diagnosis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53137" y="681514"/>
            <a:ext cx="6812280" cy="2747486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defPPr>
              <a:defRPr lang="zh-CN"/>
            </a:defPPr>
            <a:lvl1pPr lvl="0" indent="0">
              <a:buNone/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r>
              <a:rPr lang="en-US" altLang="zh-CN" sz="2000" dirty="0">
                <a:latin typeface="+mn-lt"/>
                <a:ea typeface="+mn-ea"/>
              </a:rPr>
              <a:t>Computed tomography (CT) or magnetic resonance imaging</a:t>
            </a:r>
          </a:p>
          <a:p>
            <a:r>
              <a:rPr lang="en-US" altLang="zh-CN" sz="2000" dirty="0">
                <a:latin typeface="+mn-lt"/>
                <a:ea typeface="+mn-ea"/>
              </a:rPr>
              <a:t>(MRI) should be performed in all patients with adrenal masses. </a:t>
            </a:r>
          </a:p>
          <a:p>
            <a:r>
              <a:rPr lang="en-US" altLang="zh-CN" sz="2000" dirty="0">
                <a:latin typeface="+mn-lt"/>
                <a:ea typeface="+mn-ea"/>
              </a:rPr>
              <a:t>The likelihood of an adrenal mass being an adrenocortical carcinoma increases with the size of the mass (25 per cent &gt;4 cm). </a:t>
            </a:r>
          </a:p>
          <a:p>
            <a:r>
              <a:rPr lang="en-US" altLang="zh-CN" sz="2000" dirty="0">
                <a:latin typeface="+mn-lt"/>
                <a:ea typeface="+mn-ea"/>
              </a:rPr>
              <a:t>Adrenal metastases are likely in patients with a history of cancer </a:t>
            </a:r>
          </a:p>
          <a:p>
            <a:r>
              <a:rPr lang="en-US" altLang="zh-CN" sz="2000" dirty="0">
                <a:latin typeface="+mn-lt"/>
                <a:ea typeface="+mn-ea"/>
              </a:rPr>
              <a:t>elsewhere and the sole indications for biopsy of an adrenal mass </a:t>
            </a:r>
          </a:p>
          <a:p>
            <a:r>
              <a:rPr lang="en-US" altLang="zh-CN" sz="2000" dirty="0">
                <a:latin typeface="+mn-lt"/>
                <a:ea typeface="+mn-ea"/>
              </a:rPr>
              <a:t>is to confirm a suspected metastasis from a distant primary site</a:t>
            </a:r>
          </a:p>
          <a:p>
            <a:endParaRPr lang="en-US" altLang="zh-CN" sz="2000" dirty="0">
              <a:latin typeface="+mn-lt"/>
              <a:ea typeface="+mn-ea"/>
            </a:endParaRPr>
          </a:p>
          <a:p>
            <a:endParaRPr lang="en-US" altLang="zh-CN" sz="2000" dirty="0">
              <a:latin typeface="+mn-lt"/>
              <a:ea typeface="+mn-ea"/>
            </a:endParaRPr>
          </a:p>
          <a:p>
            <a:r>
              <a:rPr lang="en-US" altLang="zh-CN" sz="2000" dirty="0">
                <a:latin typeface="+mn-lt"/>
                <a:ea typeface="+mn-ea"/>
              </a:rPr>
              <a:t>■ 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</a:rPr>
              <a:t>Never biopsy an adrenal mass until </a:t>
            </a:r>
            <a:r>
              <a:rPr lang="en-US" altLang="zh-CN" sz="2000" dirty="0" err="1">
                <a:solidFill>
                  <a:srgbClr val="FF0000"/>
                </a:solidFill>
                <a:latin typeface="+mn-lt"/>
                <a:ea typeface="+mn-ea"/>
              </a:rPr>
              <a:t>phaeochromocytoma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</a:p>
          <a:p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</a:rPr>
              <a:t>has been biochemically excluded</a:t>
            </a:r>
          </a:p>
          <a:p>
            <a:r>
              <a:rPr lang="en-US" altLang="zh-CN" sz="2000" dirty="0">
                <a:latin typeface="+mn-lt"/>
                <a:ea typeface="+mn-ea"/>
              </a:rPr>
              <a:t> ■ The indication for adrenal gland biopsy is to confirm </a:t>
            </a:r>
          </a:p>
          <a:p>
            <a:r>
              <a:rPr lang="en-US" altLang="zh-CN" sz="2000" dirty="0">
                <a:latin typeface="+mn-lt"/>
                <a:ea typeface="+mn-ea"/>
              </a:rPr>
              <a:t>adrenal gland </a:t>
            </a:r>
            <a:r>
              <a:rPr lang="en-US" altLang="zh-CN" sz="2000" dirty="0" err="1">
                <a:latin typeface="+mn-lt"/>
                <a:ea typeface="+mn-ea"/>
              </a:rPr>
              <a:t>metastasi</a:t>
            </a:r>
            <a:r>
              <a:rPr lang="en-GB" altLang="zh-CN" sz="2000" dirty="0" err="1">
                <a:latin typeface="+mn-lt"/>
                <a:ea typeface="+mn-ea"/>
              </a:rPr>
              <a:t>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10897" y="1230361"/>
            <a:ext cx="2108200" cy="55318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>
              <a:lnSpc>
                <a:spcPct val="130000"/>
              </a:lnSpc>
            </a:pPr>
            <a:r>
              <a:rPr lang="en-GB" altLang="en-US" sz="2700" b="1">
                <a:latin typeface="+mj-lt"/>
                <a:ea typeface="+mj-ea"/>
                <a:cs typeface="+mj-cs"/>
              </a:rPr>
              <a:t>treatment</a:t>
            </a:r>
            <a:endParaRPr lang="en-GB" altLang="en-US" sz="27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085374" y="2183130"/>
            <a:ext cx="4804410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500" dirty="0"/>
              <a:t>T</a:t>
            </a:r>
            <a:r>
              <a:rPr lang="en-US" sz="2000" dirty="0"/>
              <a:t>he treatment of functional adrenal </a:t>
            </a:r>
            <a:r>
              <a:rPr lang="en-US" sz="2000" dirty="0" err="1"/>
              <a:t>tumours</a:t>
            </a:r>
            <a:r>
              <a:rPr lang="en-US" sz="2000" dirty="0"/>
              <a:t> is described below. </a:t>
            </a:r>
          </a:p>
          <a:p>
            <a:r>
              <a:rPr lang="en-US" altLang="zh-CN" sz="2000" dirty="0">
                <a:latin typeface="+mn-lt"/>
                <a:ea typeface="+mn-ea"/>
                <a:sym typeface="+mn-ea"/>
              </a:rPr>
              <a:t>■ </a:t>
            </a:r>
            <a:r>
              <a:rPr lang="en-US" sz="2000" dirty="0"/>
              <a:t>Any non-functioning adrenal </a:t>
            </a:r>
            <a:r>
              <a:rPr lang="en-US" sz="2000" dirty="0" err="1"/>
              <a:t>tumour</a:t>
            </a:r>
            <a:r>
              <a:rPr lang="en-US" sz="2000" dirty="0"/>
              <a:t> greater than 4 cm in diameter and smaller </a:t>
            </a:r>
            <a:r>
              <a:rPr lang="en-US" sz="2000" dirty="0" err="1"/>
              <a:t>tumours</a:t>
            </a:r>
            <a:r>
              <a:rPr lang="en-US" sz="2000" dirty="0"/>
              <a:t> that increase in size over time should undergo surgical resection. </a:t>
            </a:r>
          </a:p>
          <a:p>
            <a:endParaRPr lang="en-US" sz="2000" dirty="0"/>
          </a:p>
          <a:p>
            <a:r>
              <a:rPr lang="en-US" altLang="zh-CN" sz="2000" dirty="0">
                <a:latin typeface="+mn-lt"/>
                <a:ea typeface="+mn-ea"/>
                <a:sym typeface="+mn-ea"/>
              </a:rPr>
              <a:t>■ </a:t>
            </a:r>
            <a:r>
              <a:rPr lang="en-US" sz="2000" dirty="0"/>
              <a:t>Non-functioning </a:t>
            </a:r>
            <a:r>
              <a:rPr lang="en-US" sz="2000" dirty="0" err="1"/>
              <a:t>tumours</a:t>
            </a:r>
            <a:r>
              <a:rPr lang="en-US" sz="2000" dirty="0"/>
              <a:t> smaller than 4 cm should be followed-up after 6, 12 and 24 months by imaging (MRI) and hormonal evaluation.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088515" y="1260475"/>
            <a:ext cx="55683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/>
              <a:t>Adrenocortical carcinoma</a:t>
            </a:r>
          </a:p>
        </p:txBody>
      </p:sp>
      <p:pic>
        <p:nvPicPr>
          <p:cNvPr id="3" name="Picture 2" descr="لقطة الشاشة 2021-12-12 20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965" y="2138045"/>
            <a:ext cx="5231130" cy="418211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62000" y="1961515"/>
            <a:ext cx="762063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/>
              <a:t>Adrenocortical carcinomas (ACs) are uncommon malignancies that can have protean clinical manifestations. A majority of cases are metastatic at the time of diagnosis, with the most common sites of spread being the local periadrenal tissue, lymph nodes, lungs, liver, and bone</a:t>
            </a:r>
            <a:r>
              <a:rPr lang="en-GB" altLang="en-US" sz="280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63015" y="1659890"/>
            <a:ext cx="660590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400"/>
          </a:p>
          <a:p>
            <a:r>
              <a:rPr lang="en-US" sz="2400"/>
              <a:t>Adrenocortical carcinoma is a rare malignancy with an incidence of 1–2 cases per 1 000 000 population per year and a variable </a:t>
            </a:r>
          </a:p>
          <a:p>
            <a:r>
              <a:rPr lang="en-US" sz="2400"/>
              <a:t>but generally poor prognosis. A slight female predominance is observed (1.5:1). The age distribution is bimodal with a first peak </a:t>
            </a:r>
          </a:p>
          <a:p>
            <a:r>
              <a:rPr lang="en-US" sz="2400"/>
              <a:t>in childhood and a second between the fourth and fifth decades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263015" y="984885"/>
            <a:ext cx="37534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2400" b="1"/>
              <a:t>INCIDENCE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974090" y="722630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/>
              <a:t>Pathology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973455" y="2103755"/>
            <a:ext cx="792226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/>
              <a:t>The differentiation between benign and malignant adrenal </a:t>
            </a:r>
            <a:r>
              <a:rPr lang="en-US" sz="2400">
                <a:sym typeface="+mn-ea"/>
              </a:rPr>
              <a:t>tumours is challenging,</a:t>
            </a:r>
            <a:endParaRPr lang="en-US" sz="2400"/>
          </a:p>
          <a:p>
            <a:r>
              <a:rPr lang="en-US" sz="2400"/>
              <a:t>even in the hands of an experienced pathologist. </a:t>
            </a:r>
          </a:p>
          <a:p>
            <a:r>
              <a:rPr lang="en-US" sz="2400"/>
              <a:t>Criteria for malignancy are tumour size,presence of necrosis or haemorrhage and microscopic features such as capsular or vascular invasion</a:t>
            </a:r>
            <a:r>
              <a:rPr lang="en-GB" altLang="en-US" sz="240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037590" y="59690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1800" b="1"/>
              <a:t>Clinical presentation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037590" y="1309370"/>
            <a:ext cx="745807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2000" b="1"/>
              <a:t>Non fonctioning varients</a:t>
            </a:r>
          </a:p>
          <a:p>
            <a:endParaRPr lang="en-GB" altLang="en-US" sz="2000" b="1"/>
          </a:p>
          <a:p>
            <a:endParaRPr lang="en-GB" altLang="en-US" sz="2000" b="1"/>
          </a:p>
          <a:p>
            <a:endParaRPr lang="en-GB" altLang="en-US" sz="2000" b="1"/>
          </a:p>
          <a:p>
            <a:r>
              <a:rPr lang="en-GB" altLang="en-US" sz="2000"/>
              <a:t>These hormonally silent tumors account for approximately 40% of patients with AC. Nonfunctional variants of AC tend to be more common in older patients and appear to progress more rapidly than functional tumors do</a:t>
            </a:r>
            <a:r>
              <a:rPr lang="en-GB" altLang="en-US" sz="2000" b="1"/>
              <a:t>. </a:t>
            </a:r>
          </a:p>
          <a:p>
            <a:r>
              <a:rPr lang="en-GB" altLang="en-US" sz="2000"/>
              <a:t>In some cases they found incidentally (incedentaloma).</a:t>
            </a:r>
          </a:p>
          <a:p>
            <a:endParaRPr lang="en-GB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3400" y="55418"/>
            <a:ext cx="3276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ANATOMY 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idx="1"/>
          </p:nvPr>
        </p:nvSpPr>
        <p:spPr>
          <a:xfrm>
            <a:off x="135083" y="937683"/>
            <a:ext cx="714625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The adrenal glands are A paired endocrine organs situated at the upper poles of the kidneys .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 The weight of a normal adrenal gland is approximately 4 g.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retroperitoneal organs.</a:t>
            </a:r>
            <a:endParaRPr sz="24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2895600"/>
            <a:ext cx="3827317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-159327" y="3733800"/>
            <a:ext cx="564572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27709" y="4800600"/>
            <a:ext cx="4648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EMBRYOLOGY 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228599" y="4610100"/>
            <a:ext cx="5091545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Adrenal cortex: derived from mesoderm</a:t>
            </a:r>
            <a:endParaRPr/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Adrenal medulla: derived from the neural crest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995" y="947420"/>
            <a:ext cx="41675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2400" b="1">
                <a:sym typeface="+mn-ea"/>
              </a:rPr>
              <a:t>Non fonctioning varients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1229995" y="1878330"/>
            <a:ext cx="678243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/>
              <a:t>ACs typically present with any of the following:</a:t>
            </a:r>
          </a:p>
          <a:p>
            <a:endParaRPr lang="en-US" sz="200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GB" altLang="en-US" sz="2000"/>
              <a:t>abdominal pain  and tenderness</a:t>
            </a:r>
          </a:p>
          <a:p>
            <a:pPr marL="342900" indent="-342900">
              <a:buFont typeface="Wingdings" panose="05000000000000000000" charset="0"/>
              <a:buChar char="Ø"/>
            </a:pPr>
            <a:endParaRPr lang="en-GB" altLang="en-US" sz="200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GB" altLang="en-US" sz="2000">
                <a:sym typeface="+mn-ea"/>
              </a:rPr>
              <a:t>fever </a:t>
            </a:r>
            <a:endParaRPr lang="en-GB" altLang="en-US" sz="2000"/>
          </a:p>
          <a:p>
            <a:pPr marL="342900" indent="-342900">
              <a:buFont typeface="Wingdings" panose="05000000000000000000" charset="0"/>
              <a:buChar char="Ø"/>
            </a:pPr>
            <a:endParaRPr lang="en-GB" altLang="en-US" sz="200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GB" altLang="en-US" sz="2000">
                <a:sym typeface="+mn-ea"/>
              </a:rPr>
              <a:t>weight loss </a:t>
            </a:r>
          </a:p>
          <a:p>
            <a:pPr marL="342900" indent="-342900">
              <a:buFont typeface="Wingdings" panose="05000000000000000000" charset="0"/>
              <a:buChar char="Ø"/>
            </a:pPr>
            <a:endParaRPr lang="en-GB" altLang="en-US" sz="2000"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GB" altLang="en-US" sz="2000">
                <a:sym typeface="+mn-ea"/>
              </a:rPr>
              <a:t>back pain</a:t>
            </a:r>
          </a:p>
          <a:p>
            <a:pPr marL="342900" indent="-342900">
              <a:buFont typeface="Wingdings" panose="05000000000000000000" charset="0"/>
              <a:buChar char="Ø"/>
            </a:pPr>
            <a:endParaRPr lang="en-GB" altLang="en-US" sz="2000"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GB" altLang="en-US" sz="2000">
                <a:sym typeface="+mn-ea"/>
              </a:rPr>
              <a:t>abdominal fullness</a:t>
            </a:r>
            <a:endParaRPr lang="en-GB" altLang="en-US" sz="2000"/>
          </a:p>
          <a:p>
            <a:pPr marL="342900" indent="-342900">
              <a:buFont typeface="Wingdings" panose="05000000000000000000" charset="0"/>
              <a:buChar char="Ø"/>
            </a:pPr>
            <a:endParaRPr lang="en-GB" altLang="en-US" sz="2000"/>
          </a:p>
          <a:p>
            <a:pPr marL="342900" indent="-342900">
              <a:buFont typeface="Wingdings" panose="05000000000000000000" charset="0"/>
              <a:buChar char="Ø"/>
            </a:pPr>
            <a:endParaRPr lang="en-GB" altLang="en-US" sz="2000"/>
          </a:p>
          <a:p>
            <a:endParaRPr lang="en-GB" altLang="en-US" sz="2000"/>
          </a:p>
          <a:p>
            <a:endParaRPr lang="en-GB" altLang="en-US" sz="2000"/>
          </a:p>
          <a:p>
            <a:endParaRPr lang="en-GB" altLang="en-US"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886460" y="559435"/>
            <a:ext cx="48418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/>
              <a:t>Hormonally active variants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886460" y="1667510"/>
            <a:ext cx="742061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/>
              <a:t>The hormonally active variants of AC constitute approximately 60% of cases. Approximately 30-40% of adult patients with these present with the typical features of Cushing syndrome, while 20-30% present with virilization syndromes.</a:t>
            </a:r>
          </a:p>
          <a:p>
            <a:endParaRPr lang="en-US" sz="2000"/>
          </a:p>
          <a:p>
            <a:r>
              <a:rPr lang="en-US" sz="2000"/>
              <a:t>Signs of Cushing syndrome include a round face, a double chin, buffalo-hump fat distribution, generalized obesity, failure of growth velocity, and hypertension.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949325" y="58483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/>
              <a:t>Virilization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835660" y="1045210"/>
            <a:ext cx="767143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2000"/>
              <a:t>Finding in </a:t>
            </a:r>
            <a:r>
              <a:rPr lang="en-US" sz="2000"/>
              <a:t>males include premature puberty with enlargement of the penis and scrotum, pubic hair, acne, and deepening voice</a:t>
            </a:r>
            <a:r>
              <a:rPr lang="en-GB" altLang="en-US" sz="2000"/>
              <a:t>.</a:t>
            </a:r>
          </a:p>
          <a:p>
            <a:endParaRPr lang="en-GB" altLang="en-US" sz="2000"/>
          </a:p>
          <a:p>
            <a:r>
              <a:rPr lang="en-GB" altLang="en-US" sz="2000"/>
              <a:t>Finding in females include premature appearance of pubic and axillary hair, clitoral hypertrophy, acne, deepening voice, premature increase in growth velocity, lack of appropriate breast development, and lack of menarche.</a:t>
            </a:r>
          </a:p>
          <a:p>
            <a:endParaRPr lang="en-GB" altLang="en-US" sz="2000"/>
          </a:p>
          <a:p>
            <a:endParaRPr lang="en-GB" altLang="en-US" sz="2000"/>
          </a:p>
        </p:txBody>
      </p:sp>
      <p:sp>
        <p:nvSpPr>
          <p:cNvPr id="4" name="Text Box 3"/>
          <p:cNvSpPr txBox="1"/>
          <p:nvPr/>
        </p:nvSpPr>
        <p:spPr>
          <a:xfrm>
            <a:off x="730038" y="3684058"/>
            <a:ext cx="74701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800" b="1"/>
              <a:t>Feminization</a:t>
            </a:r>
          </a:p>
          <a:p>
            <a:r>
              <a:rPr lang="en-US" sz="1800"/>
              <a:t>In rare cases, feminization may occur. Findings in male patients include gynecomastia and hypertension; findings in female patients include precocious sexual development and hypertension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899160" y="697230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/>
              <a:t>Diagnosis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898525" y="2198370"/>
            <a:ext cx="805942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/>
              <a:t>The diagnostic work-up should include measurements of </a:t>
            </a:r>
          </a:p>
          <a:p>
            <a:r>
              <a:rPr lang="en-US" sz="2000"/>
              <a:t>DHEAS, cortisol and catecholamines to exclude</a:t>
            </a:r>
            <a:r>
              <a:rPr lang="en-GB" altLang="en-US" sz="2000"/>
              <a:t> </a:t>
            </a:r>
            <a:r>
              <a:rPr lang="en-US" sz="2000"/>
              <a:t>aphaeochromocytoma and a dexamethasone suppression test. MRI and CT are equally effective in imaging adrenocortical carcinoma</a:t>
            </a:r>
            <a:r>
              <a:rPr lang="en-GB" altLang="en-US" sz="2000"/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074420" y="472440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/>
              <a:t>Treatment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075055" y="1875155"/>
            <a:ext cx="660654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2400"/>
              <a:t>Complete tumour resection (R0) is associated with favourable survival and should be attempted whenever possible.</a:t>
            </a:r>
          </a:p>
          <a:p>
            <a:pPr algn="l"/>
            <a:r>
              <a:rPr lang="en-US" sz="2400"/>
              <a:t> In order to</a:t>
            </a:r>
            <a:r>
              <a:rPr lang="en-GB" altLang="en-US" sz="2400"/>
              <a:t> </a:t>
            </a:r>
            <a:r>
              <a:rPr lang="en-US" sz="2400"/>
              <a:t>prevent tumour spillage and implantation metastases, the capsule </a:t>
            </a:r>
          </a:p>
          <a:p>
            <a:pPr algn="l"/>
            <a:r>
              <a:rPr lang="en-US" sz="2400"/>
              <a:t>must not be damaged.</a:t>
            </a:r>
            <a:r>
              <a:rPr lang="en-US" sz="2400">
                <a:solidFill>
                  <a:srgbClr val="FF0000"/>
                </a:solidFill>
              </a:rPr>
              <a:t>En bloc</a:t>
            </a:r>
            <a:r>
              <a:rPr lang="en-US" sz="2400"/>
              <a:t> resection with removal of locally involved organs is often required</a:t>
            </a:r>
            <a:r>
              <a:rPr lang="en-GB" altLang="en-US" sz="240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310005" y="2179955"/>
            <a:ext cx="590677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q"/>
            </a:pPr>
            <a:r>
              <a:rPr lang="en-US" sz="2400"/>
              <a:t>Patients can be treated postoperatively with mitotane</a:t>
            </a:r>
            <a:r>
              <a:rPr lang="en-GB" altLang="en-US" sz="2400"/>
              <a:t>.(adjuvant chemotherapy).</a:t>
            </a:r>
          </a:p>
          <a:p>
            <a:endParaRPr lang="en-GB" altLang="en-US" sz="2400"/>
          </a:p>
          <a:p>
            <a:pPr marL="342900" indent="-342900">
              <a:buFont typeface="Wingdings" panose="05000000000000000000" charset="0"/>
              <a:buChar char="q"/>
            </a:pPr>
            <a:r>
              <a:rPr lang="en-GB" altLang="en-US" sz="2400"/>
              <a:t>Adjuvant radiotherapy may reduce the rate of local recurrence.</a:t>
            </a:r>
          </a:p>
          <a:p>
            <a:endParaRPr lang="en-GB" alt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1310005" y="522605"/>
            <a:ext cx="19005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>
                <a:sym typeface="+mn-ea"/>
              </a:rPr>
              <a:t>Treatment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>
            <a:spLocks noGrp="1"/>
          </p:cNvSpPr>
          <p:nvPr>
            <p:ph type="title"/>
          </p:nvPr>
        </p:nvSpPr>
        <p:spPr>
          <a:xfrm>
            <a:off x="-886883" y="78316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9795"/>
              <a:buFont typeface="Calibri"/>
              <a:buNone/>
            </a:pPr>
            <a:r>
              <a:rPr lang="en-US" dirty="0"/>
              <a:t>DISORDERS OF THE ADRENAL MEDULLA</a:t>
            </a:r>
            <a:br>
              <a:rPr lang="en-US" dirty="0"/>
            </a:br>
            <a:r>
              <a:rPr lang="en-US" sz="4900" b="1" u="sng" dirty="0"/>
              <a:t>Phaeochromocytoma</a:t>
            </a:r>
            <a:endParaRPr sz="4900" b="1" u="sng" dirty="0"/>
          </a:p>
        </p:txBody>
      </p:sp>
      <p:sp>
        <p:nvSpPr>
          <p:cNvPr id="225" name="Google Shape;225;p21"/>
          <p:cNvSpPr txBox="1">
            <a:spLocks noGrp="1"/>
          </p:cNvSpPr>
          <p:nvPr>
            <p:ph idx="1"/>
          </p:nvPr>
        </p:nvSpPr>
        <p:spPr>
          <a:xfrm>
            <a:off x="152400" y="1524000"/>
            <a:ext cx="8763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Definition : </a:t>
            </a:r>
            <a:r>
              <a:rPr lang="en-GB" dirty="0"/>
              <a:t>tumour</a:t>
            </a:r>
            <a:r>
              <a:rPr lang="en-US" dirty="0"/>
              <a:t> of the adrenal medulla which arise  from </a:t>
            </a:r>
            <a:r>
              <a:rPr lang="en-US" dirty="0" err="1"/>
              <a:t>chromaffin</a:t>
            </a:r>
            <a:r>
              <a:rPr lang="en-US" dirty="0"/>
              <a:t> cells that produce catecholamines .</a:t>
            </a:r>
            <a:endParaRPr dirty="0"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The prevalence of phaeochromocytoma in patients with </a:t>
            </a:r>
            <a:r>
              <a:rPr lang="en-US" dirty="0">
                <a:solidFill>
                  <a:srgbClr val="31859B"/>
                </a:solidFill>
              </a:rPr>
              <a:t>hypertension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0.1–0.6 per cent </a:t>
            </a:r>
            <a:r>
              <a:rPr lang="en-US" dirty="0"/>
              <a:t>with an overall prevalence</a:t>
            </a:r>
            <a:r>
              <a:rPr lang="en-US" dirty="0">
                <a:solidFill>
                  <a:srgbClr val="31859B"/>
                </a:solidFill>
              </a:rPr>
              <a:t>.</a:t>
            </a:r>
            <a:endParaRPr dirty="0"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4 per cent of </a:t>
            </a:r>
            <a:r>
              <a:rPr lang="en-US" dirty="0" err="1"/>
              <a:t>incidentalomas</a:t>
            </a:r>
            <a:r>
              <a:rPr lang="en-US" dirty="0"/>
              <a:t> are </a:t>
            </a:r>
            <a:r>
              <a:rPr lang="en-US" dirty="0" err="1"/>
              <a:t>phaeochromocytomas</a:t>
            </a:r>
            <a:r>
              <a:rPr lang="en-US" dirty="0"/>
              <a:t> .</a:t>
            </a:r>
            <a:endParaRPr dirty="0"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rgbClr val="C00000"/>
              </a:buClr>
              <a:buSzPct val="100000"/>
              <a:buChar char="•"/>
            </a:pPr>
            <a:r>
              <a:rPr lang="en-US" dirty="0">
                <a:solidFill>
                  <a:srgbClr val="C00000"/>
                </a:solidFill>
              </a:rPr>
              <a:t>Sporadic </a:t>
            </a:r>
            <a:r>
              <a:rPr lang="en-US" dirty="0" err="1"/>
              <a:t>phaeochromocytomas</a:t>
            </a:r>
            <a:r>
              <a:rPr lang="en-US" dirty="0"/>
              <a:t> occur around the fourth decade whereas patients with </a:t>
            </a:r>
            <a:r>
              <a:rPr lang="en-US" dirty="0">
                <a:solidFill>
                  <a:srgbClr val="C00000"/>
                </a:solidFill>
              </a:rPr>
              <a:t>hereditary</a:t>
            </a:r>
            <a:r>
              <a:rPr lang="en-US" dirty="0"/>
              <a:t> forms are diagnosed earlier. </a:t>
            </a:r>
            <a:endParaRPr dirty="0"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6660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>
            <a:spLocks noGrp="1"/>
          </p:cNvSpPr>
          <p:nvPr>
            <p:ph idx="1"/>
          </p:nvPr>
        </p:nvSpPr>
        <p:spPr>
          <a:xfrm>
            <a:off x="304800" y="914400"/>
            <a:ext cx="8458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Phaeochromocytoma is known as </a:t>
            </a:r>
            <a:r>
              <a:rPr lang="en-US" sz="2400" b="1" dirty="0">
                <a:solidFill>
                  <a:srgbClr val="C00000"/>
                </a:solidFill>
              </a:rPr>
              <a:t>the ‘10 per cent </a:t>
            </a:r>
            <a:r>
              <a:rPr lang="en-GB" sz="2400" b="1" dirty="0">
                <a:solidFill>
                  <a:srgbClr val="C00000"/>
                </a:solidFill>
              </a:rPr>
              <a:t>tumours</a:t>
            </a:r>
            <a:r>
              <a:rPr lang="en-US" sz="2400" b="1" dirty="0">
                <a:solidFill>
                  <a:srgbClr val="C00000"/>
                </a:solidFill>
              </a:rPr>
              <a:t> or The rule of 10s </a:t>
            </a:r>
            <a:r>
              <a:rPr lang="en-US" sz="2400" dirty="0"/>
              <a:t>as : 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10 per cent of </a:t>
            </a:r>
            <a:r>
              <a:rPr lang="en-GB" sz="2400" dirty="0"/>
              <a:t>tumour’s</a:t>
            </a:r>
            <a:r>
              <a:rPr lang="en-US" sz="2400" dirty="0"/>
              <a:t> are inherited, 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10 per cent are extra-adrenal, 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10 per cent are malignant,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10 per cent are bilateral and 10 per cent occur in children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804301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i="1"/>
              <a:t>Hereditary phaeochromocytomas occur in several tumour syndromes :</a:t>
            </a:r>
            <a:endParaRPr sz="4000" i="1"/>
          </a:p>
        </p:txBody>
      </p:sp>
      <p:sp>
        <p:nvSpPr>
          <p:cNvPr id="238" name="Google Shape;238;p23"/>
          <p:cNvSpPr txBox="1">
            <a:spLocks noGrp="1"/>
          </p:cNvSpPr>
          <p:nvPr>
            <p:ph idx="1"/>
          </p:nvPr>
        </p:nvSpPr>
        <p:spPr>
          <a:xfrm>
            <a:off x="159327" y="1295400"/>
            <a:ext cx="89154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800"/>
              <a:buFont typeface="Calibri"/>
              <a:buAutoNum type="romanUcPeriod"/>
            </a:pPr>
            <a:r>
              <a:rPr lang="en-US" sz="2800" dirty="0">
                <a:solidFill>
                  <a:srgbClr val="953734"/>
                </a:solidFill>
              </a:rPr>
              <a:t>Multiple endocrine neoplasia type 2 </a:t>
            </a:r>
            <a:r>
              <a:rPr lang="en-US" sz="2800" dirty="0"/>
              <a:t>(MEN 2): an </a:t>
            </a:r>
            <a:r>
              <a:rPr lang="en-US" sz="2800" b="1" dirty="0"/>
              <a:t>autosomal dominant inherited disorder </a:t>
            </a:r>
            <a:r>
              <a:rPr lang="en-US" sz="2800" dirty="0"/>
              <a:t>that is </a:t>
            </a:r>
            <a:r>
              <a:rPr lang="en-US" sz="2800" u="sng" dirty="0"/>
              <a:t>caused by activating germline mutations </a:t>
            </a:r>
            <a:r>
              <a:rPr lang="en-US" sz="2800" dirty="0"/>
              <a:t>of </a:t>
            </a:r>
            <a:r>
              <a:rPr lang="en-US" sz="2800" b="1" dirty="0">
                <a:solidFill>
                  <a:srgbClr val="FF0000"/>
                </a:solidFill>
              </a:rPr>
              <a:t>the RET proto-oncogene </a:t>
            </a:r>
            <a:r>
              <a:rPr lang="en-US" sz="2800" dirty="0"/>
              <a:t>, In patients with MEN 2, the onset of phaeochromocytoma is preceded by </a:t>
            </a:r>
            <a:r>
              <a:rPr lang="en-US" sz="2800" dirty="0" err="1"/>
              <a:t>adrenomedullary</a:t>
            </a:r>
            <a:r>
              <a:rPr lang="en-US" sz="2800" dirty="0"/>
              <a:t> hyperplasia, sometimes bilateral. Phaeochromocytoma is rarely malignant in MEN 2.</a:t>
            </a:r>
            <a:endParaRPr dirty="0"/>
          </a:p>
          <a:p>
            <a:pPr marL="571500" lvl="0" indent="-571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romanUcPeriod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953734"/>
                </a:solidFill>
              </a:rPr>
              <a:t>Familial </a:t>
            </a:r>
            <a:r>
              <a:rPr lang="en-US" sz="2800" dirty="0" err="1">
                <a:solidFill>
                  <a:srgbClr val="953734"/>
                </a:solidFill>
              </a:rPr>
              <a:t>paraganglioma</a:t>
            </a:r>
            <a:r>
              <a:rPr lang="en-US" sz="2800" dirty="0">
                <a:solidFill>
                  <a:srgbClr val="953734"/>
                </a:solidFill>
              </a:rPr>
              <a:t> (PG) syndrome </a:t>
            </a:r>
            <a:r>
              <a:rPr lang="en-US" sz="2800" dirty="0">
                <a:solidFill>
                  <a:schemeClr val="tx1"/>
                </a:solidFill>
              </a:rPr>
              <a:t>(EXTRA ADRENAL PHAEOCHROMOCYTOMA)</a:t>
            </a:r>
            <a:endParaRPr dirty="0"/>
          </a:p>
          <a:p>
            <a:pPr marL="571500" lvl="0" indent="-571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romanUcPeriod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953734"/>
                </a:solidFill>
              </a:rPr>
              <a:t>von Hippel–Lindau (VHL) syndrome </a:t>
            </a:r>
            <a:endParaRPr dirty="0"/>
          </a:p>
          <a:p>
            <a:pPr marL="571500" lvl="0" indent="-571500" algn="l" rtl="0">
              <a:spcBef>
                <a:spcPts val="560"/>
              </a:spcBef>
              <a:spcAft>
                <a:spcPts val="0"/>
              </a:spcAft>
              <a:buClr>
                <a:srgbClr val="953734"/>
              </a:buClr>
              <a:buSzPts val="2800"/>
              <a:buFont typeface="Calibri"/>
              <a:buAutoNum type="romanUcPeriod"/>
            </a:pPr>
            <a:endParaRPr sz="2800" dirty="0">
              <a:solidFill>
                <a:srgbClr val="9537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35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/>
          <p:nvPr/>
        </p:nvSpPr>
        <p:spPr>
          <a:xfrm>
            <a:off x="1047970" y="283570"/>
            <a:ext cx="5867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endocrine neoplasia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4"/>
          <p:cNvSpPr txBox="1">
            <a:spLocks noGrp="1"/>
          </p:cNvSpPr>
          <p:nvPr>
            <p:ph idx="1"/>
          </p:nvPr>
        </p:nvSpPr>
        <p:spPr>
          <a:xfrm>
            <a:off x="190500" y="1217594"/>
            <a:ext cx="8763000" cy="593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 dirty="0"/>
              <a:t>Multiple endocrine neoplasia (MEN) is a term used to describe three autosomal dominant syndromes that are associated with certain hormone-producing </a:t>
            </a:r>
            <a:r>
              <a:rPr lang="en-US" sz="2400" dirty="0" err="1"/>
              <a:t>neoplasias</a:t>
            </a:r>
            <a:r>
              <a:rPr lang="en-US" sz="2400" dirty="0"/>
              <a:t>. </a:t>
            </a:r>
            <a:endParaRPr sz="2400" dirty="0"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 dirty="0"/>
              <a:t>There are three subtypes: </a:t>
            </a:r>
            <a:r>
              <a:rPr lang="en-US" sz="2400" dirty="0">
                <a:solidFill>
                  <a:schemeClr val="accent5"/>
                </a:solidFill>
              </a:rPr>
              <a:t>MEN 1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5"/>
                </a:solidFill>
              </a:rPr>
              <a:t>MEN 2A</a:t>
            </a:r>
            <a:r>
              <a:rPr lang="en-US" sz="2400" dirty="0"/>
              <a:t> and</a:t>
            </a:r>
            <a:r>
              <a:rPr lang="en-US" sz="2400" dirty="0">
                <a:solidFill>
                  <a:schemeClr val="accent5"/>
                </a:solidFill>
              </a:rPr>
              <a:t> MEN 2B</a:t>
            </a:r>
            <a:r>
              <a:rPr lang="en-US" sz="2400" dirty="0"/>
              <a:t>. </a:t>
            </a:r>
            <a:endParaRPr sz="2400" dirty="0"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lang="en-US" sz="2400" b="1" dirty="0">
                <a:solidFill>
                  <a:srgbClr val="FF0000"/>
                </a:solidFill>
              </a:rPr>
              <a:t>MEN 1</a:t>
            </a:r>
            <a:r>
              <a:rPr lang="en-US" sz="2400" dirty="0"/>
              <a:t> is caused by an </a:t>
            </a:r>
            <a:r>
              <a:rPr lang="en-US" sz="2400" b="1" dirty="0">
                <a:solidFill>
                  <a:srgbClr val="002060"/>
                </a:solidFill>
              </a:rPr>
              <a:t>altered </a:t>
            </a:r>
            <a:r>
              <a:rPr lang="en-US" sz="2400" b="1" dirty="0" err="1">
                <a:solidFill>
                  <a:srgbClr val="002060"/>
                </a:solidFill>
              </a:rPr>
              <a:t>menin</a:t>
            </a:r>
            <a:r>
              <a:rPr lang="en-US" sz="2400" b="1" dirty="0">
                <a:solidFill>
                  <a:srgbClr val="002060"/>
                </a:solidFill>
              </a:rPr>
              <a:t> protein expression </a:t>
            </a:r>
            <a:r>
              <a:rPr lang="en-US" sz="2400" dirty="0"/>
              <a:t>and presents with </a:t>
            </a:r>
            <a:r>
              <a:rPr lang="en-US" sz="2400" u="sng" dirty="0"/>
              <a:t>primary hyper</a:t>
            </a:r>
            <a:r>
              <a:rPr lang="en-US" sz="2400" b="1" u="sng" dirty="0"/>
              <a:t>P</a:t>
            </a:r>
            <a:r>
              <a:rPr lang="en-US" sz="2400" u="sng" dirty="0"/>
              <a:t>arathyroidism</a:t>
            </a:r>
            <a:r>
              <a:rPr lang="en-US" sz="2400" dirty="0"/>
              <a:t>, often in association with </a:t>
            </a:r>
            <a:r>
              <a:rPr lang="en-US" sz="2400" u="sng" dirty="0"/>
              <a:t>endocrine </a:t>
            </a:r>
            <a:r>
              <a:rPr lang="en-US" sz="2400" b="1" u="sng" dirty="0"/>
              <a:t>P</a:t>
            </a:r>
            <a:r>
              <a:rPr lang="en-US" sz="2400" u="sng" dirty="0"/>
              <a:t>ancreatic tumors</a:t>
            </a:r>
            <a:r>
              <a:rPr lang="en-US" sz="2400" dirty="0"/>
              <a:t> and/or </a:t>
            </a:r>
            <a:r>
              <a:rPr lang="en-US" sz="2400" b="1" u="sng" dirty="0"/>
              <a:t>P</a:t>
            </a:r>
            <a:r>
              <a:rPr lang="en-US" sz="2400" u="sng" dirty="0"/>
              <a:t>ituitary adenomas</a:t>
            </a:r>
            <a:r>
              <a:rPr lang="en-US" sz="2400" dirty="0"/>
              <a:t>.</a:t>
            </a:r>
            <a:endParaRPr lang="en-GB" sz="2400" dirty="0"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lang="en-GB" sz="2400" dirty="0"/>
              <a:t>                           </a:t>
            </a:r>
            <a:r>
              <a:rPr lang="en-US" sz="2400" dirty="0"/>
              <a:t>  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lvl="0" indent="-20066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lang="en-JO" dirty="0"/>
          </a:p>
        </p:txBody>
      </p:sp>
      <p:pic>
        <p:nvPicPr>
          <p:cNvPr id="3" name="Picture 3" descr="Multicolored arrows pointing to different directions">
            <a:extLst>
              <a:ext uri="{FF2B5EF4-FFF2-40B4-BE49-F238E27FC236}">
                <a16:creationId xmlns:a16="http://schemas.microsoft.com/office/drawing/2014/main" id="{5CFBFBE6-9365-1C46-B4E7-8EB1302E7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03587"/>
            <a:ext cx="3126190" cy="245441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6F1C65-19AC-CD40-9CF2-431004A6C963}"/>
              </a:ext>
            </a:extLst>
          </p:cNvPr>
          <p:cNvSpPr/>
          <p:nvPr/>
        </p:nvSpPr>
        <p:spPr>
          <a:xfrm>
            <a:off x="1132637" y="4318921"/>
            <a:ext cx="1438417" cy="3906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3P</a:t>
            </a:r>
            <a:endParaRPr lang="en-JO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95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Arterial blood supply</a:t>
            </a:r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idx="1"/>
          </p:nvPr>
        </p:nvSpPr>
        <p:spPr>
          <a:xfrm>
            <a:off x="4062" y="2008911"/>
            <a:ext cx="8028688" cy="462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Superior suprarenal artery </a:t>
            </a:r>
            <a:r>
              <a:rPr lang="en-US" sz="2400" dirty="0"/>
              <a:t>which arise from </a:t>
            </a:r>
            <a:r>
              <a:rPr lang="en-US" sz="2400" dirty="0">
                <a:solidFill>
                  <a:srgbClr val="FF0000"/>
                </a:solidFill>
              </a:rPr>
              <a:t>the inferior phrenic artery 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Medial suprarenal artery </a:t>
            </a:r>
            <a:r>
              <a:rPr lang="en-US" sz="2400" dirty="0"/>
              <a:t>which arise from the </a:t>
            </a:r>
            <a:r>
              <a:rPr lang="en-US" sz="2400" dirty="0">
                <a:solidFill>
                  <a:srgbClr val="FF0000"/>
                </a:solidFill>
              </a:rPr>
              <a:t>abdominal aorta</a:t>
            </a:r>
            <a:r>
              <a:rPr lang="en-US" sz="2400" dirty="0"/>
              <a:t> .</a:t>
            </a:r>
            <a:endParaRPr sz="24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Inferior suprarenal artery </a:t>
            </a:r>
            <a:r>
              <a:rPr lang="en-US" sz="2400" dirty="0"/>
              <a:t>which arise from the </a:t>
            </a:r>
            <a:r>
              <a:rPr lang="en-US" sz="2400" dirty="0">
                <a:solidFill>
                  <a:srgbClr val="FF0000"/>
                </a:solidFill>
              </a:rPr>
              <a:t>renal artery </a:t>
            </a:r>
            <a:r>
              <a:rPr lang="en-US" sz="2400" dirty="0"/>
              <a:t>.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Char char="•"/>
            </a:pPr>
            <a:endParaRPr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60C07-BB26-1D45-99AA-63E8AF4DB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55" y="207702"/>
            <a:ext cx="6347714" cy="3880773"/>
          </a:xfrm>
        </p:spPr>
        <p:txBody>
          <a:bodyPr>
            <a:noAutofit/>
          </a:bodyPr>
          <a:lstStyle/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lang="en-US" sz="2000" b="1" dirty="0">
                <a:solidFill>
                  <a:srgbClr val="FF0000"/>
                </a:solidFill>
              </a:rPr>
              <a:t>MEN 2A and MEN 2B </a:t>
            </a:r>
            <a:r>
              <a:rPr lang="en-US" sz="2000" dirty="0"/>
              <a:t>are caused by </a:t>
            </a:r>
            <a:r>
              <a:rPr lang="en-US" sz="2000" b="1" u="sng" dirty="0"/>
              <a:t>a mutated RET </a:t>
            </a:r>
            <a:r>
              <a:rPr lang="en-US" sz="2000" b="1" u="sng" dirty="0" err="1"/>
              <a:t>proto-oncogene</a:t>
            </a:r>
            <a:r>
              <a:rPr lang="en-US" sz="2000" b="1" u="sng" dirty="0"/>
              <a:t> </a:t>
            </a:r>
            <a:r>
              <a:rPr lang="en-US" sz="2000" dirty="0"/>
              <a:t>and both present with </a:t>
            </a:r>
            <a:r>
              <a:rPr lang="en-US" sz="2000" b="1" dirty="0">
                <a:solidFill>
                  <a:srgbClr val="C00000"/>
                </a:solidFill>
              </a:rPr>
              <a:t>medullary thyroid carcinoma  </a:t>
            </a:r>
            <a:r>
              <a:rPr lang="en-US" sz="2000" dirty="0"/>
              <a:t>(almost %100 of cases) and sometimes </a:t>
            </a:r>
            <a:r>
              <a:rPr lang="en-US" sz="2000" b="1" dirty="0">
                <a:solidFill>
                  <a:srgbClr val="C00000"/>
                </a:solidFill>
              </a:rPr>
              <a:t>pheochromocytoma</a:t>
            </a:r>
            <a:r>
              <a:rPr lang="en-US" sz="2000" dirty="0"/>
              <a:t> (around %40 of cases) .</a:t>
            </a:r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MEN 2A </a:t>
            </a:r>
            <a:r>
              <a:rPr lang="en-US" sz="2000" dirty="0"/>
              <a:t>is further associated  with </a:t>
            </a:r>
            <a:r>
              <a:rPr lang="en-US" sz="2000" b="1" u="sng" dirty="0"/>
              <a:t>primary hyperparathyroidism </a:t>
            </a:r>
            <a:r>
              <a:rPr lang="en-US" sz="2000" dirty="0"/>
              <a:t>(%20-%30) as well, while </a:t>
            </a:r>
            <a:r>
              <a:rPr lang="en-US" sz="2000" b="1" dirty="0">
                <a:solidFill>
                  <a:srgbClr val="00B050"/>
                </a:solidFill>
              </a:rPr>
              <a:t>MEN 2B </a:t>
            </a:r>
            <a:r>
              <a:rPr lang="en-US" sz="2000" dirty="0"/>
              <a:t>causes </a:t>
            </a:r>
            <a:r>
              <a:rPr lang="en-US" sz="2000" b="1" u="sng" dirty="0"/>
              <a:t>a </a:t>
            </a:r>
            <a:r>
              <a:rPr lang="en-US" sz="2000" b="1" u="sng" dirty="0" err="1"/>
              <a:t>Marfanoid</a:t>
            </a:r>
            <a:r>
              <a:rPr lang="en-US" sz="2000" b="1" u="sng" dirty="0"/>
              <a:t> </a:t>
            </a:r>
            <a:r>
              <a:rPr lang="en-US" sz="2000" b="1" u="sng" dirty="0" err="1"/>
              <a:t>habitus</a:t>
            </a:r>
            <a:r>
              <a:rPr lang="en-US" sz="2000" b="1" u="sng" dirty="0"/>
              <a:t> </a:t>
            </a:r>
            <a:r>
              <a:rPr lang="en-US" sz="2000" dirty="0"/>
              <a:t>(more than %95) .</a:t>
            </a:r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dirty="0"/>
              <a:t>If any of the individual conditions associated with MEN are suspected, especially in patients with a positive family history, it is important to consider a diagnostic workup for any of the other associations. Those positive for mutated genes should be closely monitored and should undergo a total thyroidectomy if positive for the RET </a:t>
            </a:r>
            <a:r>
              <a:rPr lang="en-US" sz="2000" dirty="0" err="1"/>
              <a:t>proto-oncogene</a:t>
            </a:r>
            <a:r>
              <a:rPr lang="en-US" sz="2000" dirty="0"/>
              <a:t> </a:t>
            </a:r>
            <a:r>
              <a:rPr lang="en-GB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6652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Management of MEN</a:t>
            </a:r>
            <a:endParaRPr dirty="0"/>
          </a:p>
        </p:txBody>
      </p:sp>
      <p:sp>
        <p:nvSpPr>
          <p:cNvPr id="251" name="Google Shape;251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/>
              <a:t>Thyroidectomy including cervical lymph nodes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/>
              <a:t>Pheochromocytoma should first be ruled out or treated before undergoing surgery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/>
              <a:t> If pheochromocytoma (adrenalectomy)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/>
              <a:t> If hyperparathyroidism: remove pathologic parathyroid glands (parathyroidectomy)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76607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24288" y="1417638"/>
            <a:ext cx="5319712" cy="2738437"/>
          </a:xfrm>
        </p:spPr>
      </p:pic>
      <p:sp>
        <p:nvSpPr>
          <p:cNvPr id="257" name="Google Shape;257;p26"/>
          <p:cNvSpPr txBox="1">
            <a:spLocks noGrp="1"/>
          </p:cNvSpPr>
          <p:nvPr>
            <p:ph type="title" idx="4294967295"/>
          </p:nvPr>
        </p:nvSpPr>
        <p:spPr>
          <a:xfrm>
            <a:off x="0" y="219075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/>
              <a:t>Clinical features of phaeochromocytoma</a:t>
            </a:r>
            <a:endParaRPr lang="en-US" dirty="0"/>
          </a:p>
        </p:txBody>
      </p:sp>
      <p:sp>
        <p:nvSpPr>
          <p:cNvPr id="259" name="Google Shape;259;p26"/>
          <p:cNvSpPr/>
          <p:nvPr/>
        </p:nvSpPr>
        <p:spPr>
          <a:xfrm>
            <a:off x="76200" y="1213008"/>
            <a:ext cx="3505200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Classical tried of phaeochromocytoma: 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palpitation,</a:t>
            </a:r>
            <a:r>
              <a:rPr lang="ar-JO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sweating and headache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Paroxysms (usually &lt;30 ) may be precipitated by :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physical training 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induction of general anesthesia  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numerous drugs and agents (</a:t>
            </a:r>
            <a:r>
              <a:rPr lang="en-US" sz="2400" i="1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contrast media, tricyclic </a:t>
            </a:r>
            <a:r>
              <a:rPr lang="en-US" sz="2400" i="1" u="sng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antidepressive</a:t>
            </a:r>
            <a:r>
              <a:rPr lang="en-US" sz="2400" i="1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drugs</a:t>
            </a:r>
            <a:r>
              <a:rPr lang="en-GB" sz="24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799" y="4156363"/>
            <a:ext cx="4786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This patients high risk to have angina and MI due increase myocardial O2 consumption and coronary vasospasm .</a:t>
            </a:r>
          </a:p>
        </p:txBody>
      </p:sp>
    </p:spTree>
    <p:extLst>
      <p:ext uri="{BB962C8B-B14F-4D97-AF65-F5344CB8AC3E}">
        <p14:creationId xmlns:p14="http://schemas.microsoft.com/office/powerpoint/2010/main" val="367401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Diagnosis</a:t>
            </a:r>
            <a:endParaRPr/>
          </a:p>
        </p:txBody>
      </p:sp>
      <p:sp>
        <p:nvSpPr>
          <p:cNvPr id="265" name="Google Shape;265;p27"/>
          <p:cNvSpPr txBox="1">
            <a:spLocks noGrp="1"/>
          </p:cNvSpPr>
          <p:nvPr>
            <p:ph idx="1"/>
          </p:nvPr>
        </p:nvSpPr>
        <p:spPr>
          <a:xfrm>
            <a:off x="76200" y="852055"/>
            <a:ext cx="89154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b="1" dirty="0"/>
              <a:t>Biochemical tests</a:t>
            </a:r>
            <a:endParaRPr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the determination of </a:t>
            </a:r>
            <a:r>
              <a:rPr lang="en-US" dirty="0">
                <a:solidFill>
                  <a:srgbClr val="0070C0"/>
                </a:solidFill>
              </a:rPr>
              <a:t>adrenaline and noradrenaline breakdown products</a:t>
            </a:r>
            <a:r>
              <a:rPr lang="en-US" dirty="0"/>
              <a:t>, </a:t>
            </a:r>
            <a:r>
              <a:rPr lang="en-US" b="1" dirty="0" err="1">
                <a:solidFill>
                  <a:srgbClr val="7030A0"/>
                </a:solidFill>
              </a:rPr>
              <a:t>metanephrine</a:t>
            </a:r>
            <a:r>
              <a:rPr lang="en-US" b="1" dirty="0">
                <a:solidFill>
                  <a:srgbClr val="7030A0"/>
                </a:solidFill>
              </a:rPr>
              <a:t> and </a:t>
            </a:r>
            <a:r>
              <a:rPr lang="en-US" b="1" dirty="0" err="1">
                <a:solidFill>
                  <a:srgbClr val="7030A0"/>
                </a:solidFill>
              </a:rPr>
              <a:t>normetanephrine</a:t>
            </a:r>
            <a:r>
              <a:rPr lang="en-US" b="1" dirty="0">
                <a:solidFill>
                  <a:srgbClr val="7030A0"/>
                </a:solidFill>
              </a:rPr>
              <a:t> leve</a:t>
            </a:r>
            <a:r>
              <a:rPr lang="en-US" dirty="0"/>
              <a:t>l, in </a:t>
            </a:r>
            <a:r>
              <a:rPr lang="en-US" b="1" i="1" dirty="0">
                <a:solidFill>
                  <a:srgbClr val="FF0000"/>
                </a:solidFill>
              </a:rPr>
              <a:t>a 12- or 24-hour urine collection</a:t>
            </a:r>
            <a:r>
              <a:rPr lang="en-US" dirty="0"/>
              <a:t>. Levels that exceed the normal range (meta 24-96 mcg/24h and normeta 75-375 mcg/24h ) by 4–40 times will be found in affected patients .</a:t>
            </a:r>
            <a:endParaRPr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Determination of </a:t>
            </a:r>
            <a:r>
              <a:rPr lang="en-US" b="1" i="1" dirty="0">
                <a:solidFill>
                  <a:srgbClr val="FF0000"/>
                </a:solidFill>
              </a:rPr>
              <a:t>plasma-free </a:t>
            </a:r>
            <a:r>
              <a:rPr lang="en-US" b="1" i="1" dirty="0" err="1">
                <a:solidFill>
                  <a:srgbClr val="FF0000"/>
                </a:solidFill>
              </a:rPr>
              <a:t>metanephrine</a:t>
            </a:r>
            <a:r>
              <a:rPr lang="en-US" b="1" i="1" dirty="0">
                <a:solidFill>
                  <a:srgbClr val="FF0000"/>
                </a:solidFill>
              </a:rPr>
              <a:t> levels </a:t>
            </a:r>
            <a:r>
              <a:rPr lang="en-US" dirty="0"/>
              <a:t>also has a high sensitivity .</a:t>
            </a:r>
            <a:endParaRPr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Biochemical tests should be performed at least twice.</a:t>
            </a:r>
            <a:endParaRPr dirty="0"/>
          </a:p>
          <a:p>
            <a:pPr marL="514350" lvl="0" indent="-34163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dirty="0"/>
          </a:p>
          <a:p>
            <a:pPr marL="514350" lvl="0" indent="-34163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2.   </a:t>
            </a:r>
            <a:r>
              <a:rPr lang="en-US" b="1" dirty="0"/>
              <a:t>The </a:t>
            </a:r>
            <a:r>
              <a:rPr lang="en-US" b="1" dirty="0" err="1"/>
              <a:t>localisation</a:t>
            </a:r>
            <a:r>
              <a:rPr lang="en-US" b="1" dirty="0"/>
              <a:t> of the phaeochromocytoma </a:t>
            </a:r>
            <a:r>
              <a:rPr lang="en-US" dirty="0"/>
              <a:t>: MRI is preferred because contrast media used for CT scans can provoke paroxysms. </a:t>
            </a:r>
            <a:endParaRPr dirty="0"/>
          </a:p>
          <a:p>
            <a:pPr marL="342900" lvl="0" indent="-17018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17018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534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31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Char char="•"/>
            </a:pPr>
            <a:r>
              <a:rPr lang="en-US" sz="3900" b="1" i="1">
                <a:solidFill>
                  <a:srgbClr val="C00000"/>
                </a:solidFill>
              </a:rPr>
              <a:t>Preoperative 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With adequate medical pretreatment, the perioperative mortality rate has decreased from 20–45 per cent to less than 3 per cent 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α-adrenoreceptor blocker (</a:t>
            </a:r>
            <a:r>
              <a:rPr lang="en-US" b="1">
                <a:solidFill>
                  <a:srgbClr val="7030A0"/>
                </a:solidFill>
              </a:rPr>
              <a:t>phenoxybenzamine</a:t>
            </a:r>
            <a:r>
              <a:rPr lang="en-US"/>
              <a:t>) is used to block catecholamine excess and its consequences during surgery 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 dose of 20 mg of phenoxybenzamine initially should be increased daily by 10 mg until a daily dose of 100–160 mg is achieved and the patient reports </a:t>
            </a:r>
            <a:r>
              <a:rPr lang="en-US">
                <a:solidFill>
                  <a:srgbClr val="00B0F0"/>
                </a:solidFill>
              </a:rPr>
              <a:t>symptomatic postural hypotension. </a:t>
            </a:r>
            <a:endParaRPr>
              <a:solidFill>
                <a:srgbClr val="00B0F0"/>
              </a:solidFill>
            </a:endParaRPr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Additional β-blockade is required if tachycardia or arrhythmias develop; this should not be introduced until the patient is α-blocked.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6120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Treatment</a:t>
            </a:r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Laparoscopic resection </a:t>
            </a:r>
            <a:r>
              <a:rPr lang="en-US" dirty="0"/>
              <a:t>is now routine in the treatment of phaeochromocytoma. 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If the </a:t>
            </a:r>
            <a:r>
              <a:rPr lang="en-US" dirty="0" err="1"/>
              <a:t>tumour</a:t>
            </a:r>
            <a:r>
              <a:rPr lang="en-US" dirty="0"/>
              <a:t> is larger than 8–10 cm or radiological signs of malignancy are detected, an </a:t>
            </a:r>
            <a:r>
              <a:rPr lang="en-US" b="1" dirty="0">
                <a:solidFill>
                  <a:srgbClr val="FF0000"/>
                </a:solidFill>
              </a:rPr>
              <a:t>open approach </a:t>
            </a:r>
            <a:r>
              <a:rPr lang="en-US" dirty="0"/>
              <a:t>should be considered.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657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 txBox="1">
            <a:spLocks noGrp="1"/>
          </p:cNvSpPr>
          <p:nvPr>
            <p:ph idx="1"/>
          </p:nvPr>
        </p:nvSpPr>
        <p:spPr>
          <a:xfrm>
            <a:off x="304800" y="838200"/>
            <a:ext cx="8382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Char char="•"/>
            </a:pPr>
            <a:r>
              <a:rPr lang="en-US" sz="3600" b="1" i="1" dirty="0">
                <a:solidFill>
                  <a:srgbClr val="C00000"/>
                </a:solidFill>
              </a:rPr>
              <a:t>Postoperative </a:t>
            </a:r>
            <a:endParaRPr b="1" i="1" dirty="0">
              <a:solidFill>
                <a:srgbClr val="C00000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en-US" dirty="0"/>
              <a:t> Patients should be </a:t>
            </a:r>
            <a:r>
              <a:rPr lang="en-US" b="1" dirty="0">
                <a:solidFill>
                  <a:srgbClr val="002060"/>
                </a:solidFill>
              </a:rPr>
              <a:t>observed for 24 hours </a:t>
            </a:r>
            <a:r>
              <a:rPr lang="en-US" dirty="0"/>
              <a:t>in the intensive care or high dependency unit as </a:t>
            </a:r>
            <a:r>
              <a:rPr lang="en-US" b="1" dirty="0" err="1">
                <a:solidFill>
                  <a:srgbClr val="00B050"/>
                </a:solidFill>
              </a:rPr>
              <a:t>hypovolaemia</a:t>
            </a:r>
            <a:r>
              <a:rPr lang="en-US" b="1" dirty="0">
                <a:solidFill>
                  <a:srgbClr val="00B050"/>
                </a:solidFill>
              </a:rPr>
              <a:t> and </a:t>
            </a:r>
            <a:r>
              <a:rPr lang="en-US" b="1" dirty="0" err="1">
                <a:solidFill>
                  <a:srgbClr val="00B050"/>
                </a:solidFill>
              </a:rPr>
              <a:t>hypoglycaemia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may occur. 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en-US" dirty="0"/>
              <a:t> Yearly lifelong follow up :Lifelong yearly </a:t>
            </a:r>
            <a:r>
              <a:rPr lang="en-US" b="1" dirty="0">
                <a:solidFill>
                  <a:srgbClr val="E36C09"/>
                </a:solidFill>
              </a:rPr>
              <a:t>biochemical tests </a:t>
            </a:r>
            <a:r>
              <a:rPr lang="en-US" dirty="0"/>
              <a:t>should be performed to identify </a:t>
            </a:r>
            <a:r>
              <a:rPr lang="en-US" u="sng" dirty="0"/>
              <a:t>recurrent</a:t>
            </a:r>
            <a:r>
              <a:rPr lang="en-US" dirty="0"/>
              <a:t>, </a:t>
            </a:r>
            <a:r>
              <a:rPr lang="en-US" u="sng" dirty="0"/>
              <a:t>metastatic </a:t>
            </a:r>
            <a:r>
              <a:rPr lang="en-US" dirty="0"/>
              <a:t>.</a:t>
            </a:r>
            <a:endParaRPr u="sng" dirty="0"/>
          </a:p>
        </p:txBody>
      </p:sp>
    </p:spTree>
    <p:extLst>
      <p:ext uri="{BB962C8B-B14F-4D97-AF65-F5344CB8AC3E}">
        <p14:creationId xmlns:p14="http://schemas.microsoft.com/office/powerpoint/2010/main" val="1881366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Malignant phaeochromocytoma</a:t>
            </a:r>
            <a:endParaRPr b="1" dirty="0"/>
          </a:p>
        </p:txBody>
      </p:sp>
      <p:sp>
        <p:nvSpPr>
          <p:cNvPr id="289" name="Google Shape;289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Approximately 10 per cent of phaeochromocytomas are malignant. This rate is higher in extra-adrenal tumours (paragangliomas).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Treatment Surgical excision is the only chance for cure.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9571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/>
              <a:t>Phaeochromocytoma in pregnancy</a:t>
            </a:r>
            <a:endParaRPr dirty="0"/>
          </a:p>
        </p:txBody>
      </p:sp>
      <p:sp>
        <p:nvSpPr>
          <p:cNvPr id="296" name="Google Shape;296;p3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dirty="0"/>
              <a:t>With mother and unborn child are threatened by hypertensive crisis ** during delivery. </a:t>
            </a:r>
            <a:endParaRPr dirty="0"/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dirty="0"/>
              <a:t>In the first and second trimesters, the patient should be scheduled for laparoscopic </a:t>
            </a:r>
            <a:r>
              <a:rPr lang="en-US" dirty="0" err="1"/>
              <a:t>adrenalectomy</a:t>
            </a:r>
            <a:r>
              <a:rPr lang="en-US" dirty="0"/>
              <a:t> after adequate α-blockade; the risk of a miscarriage during surgery is high. </a:t>
            </a:r>
            <a:endParaRPr dirty="0"/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dirty="0"/>
              <a:t>In the third trimester, elective Caesarean with consecutive  </a:t>
            </a:r>
            <a:r>
              <a:rPr lang="en-US" dirty="0" err="1"/>
              <a:t>adrenalectomy</a:t>
            </a:r>
            <a:r>
              <a:rPr lang="en-US" dirty="0"/>
              <a:t> should be performed. </a:t>
            </a:r>
            <a:endParaRPr dirty="0"/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dirty="0"/>
              <a:t>The maternal mortality rate is 50 per cent when a phaeochromocytoma remains undiagnosed.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22788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9143999" cy="6858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 for good listening</a:t>
            </a:r>
          </a:p>
        </p:txBody>
      </p:sp>
    </p:spTree>
    <p:extLst>
      <p:ext uri="{BB962C8B-B14F-4D97-AF65-F5344CB8AC3E}">
        <p14:creationId xmlns:p14="http://schemas.microsoft.com/office/powerpoint/2010/main" val="344832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Venous drainage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Right suprarenal vein into the inferior cava vein .</a:t>
            </a:r>
            <a:endParaRPr lang="en-GB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Left suprarenal vein into the left renal vein</a:t>
            </a:r>
            <a:r>
              <a:rPr lang="en-GB" sz="2400" dirty="0"/>
              <a:t>.</a:t>
            </a:r>
            <a:r>
              <a:rPr lang="en-US" sz="2400" dirty="0"/>
              <a:t> </a:t>
            </a:r>
            <a:endParaRPr sz="24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ctr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>
                <a:solidFill>
                  <a:schemeClr val="accent1"/>
                </a:solidFill>
              </a:rPr>
              <a:t>Lymph drainage</a:t>
            </a:r>
            <a:endParaRPr dirty="0">
              <a:solidFill>
                <a:schemeClr val="accent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left aortic lymph nodes; right caval lymph nodes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533400"/>
            <a:ext cx="83058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HISTOLOGY </a:t>
            </a:r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idx="1"/>
          </p:nvPr>
        </p:nvSpPr>
        <p:spPr>
          <a:xfrm>
            <a:off x="609599" y="2160590"/>
            <a:ext cx="674581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ADRENAL CORTEX</a:t>
            </a:r>
            <a:endParaRPr b="1" dirty="0">
              <a:solidFill>
                <a:srgbClr val="0070C0"/>
              </a:solidFill>
            </a:endParaRPr>
          </a:p>
          <a:p>
            <a:pPr marL="514350" lvl="0" indent="-51435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000" dirty="0" err="1"/>
              <a:t>zona</a:t>
            </a:r>
            <a:r>
              <a:rPr lang="en-US" sz="2000" dirty="0"/>
              <a:t> </a:t>
            </a:r>
            <a:r>
              <a:rPr lang="en-US" sz="2000" dirty="0" err="1"/>
              <a:t>glomerulosa</a:t>
            </a:r>
            <a:r>
              <a:rPr lang="en-US" sz="2000" dirty="0"/>
              <a:t> : </a:t>
            </a:r>
            <a:r>
              <a:rPr lang="en-US" sz="2000" dirty="0">
                <a:solidFill>
                  <a:srgbClr val="FF0000"/>
                </a:solidFill>
              </a:rPr>
              <a:t>secretes</a:t>
            </a:r>
            <a:r>
              <a:rPr lang="en-US" sz="2000" dirty="0"/>
              <a:t> the Aldosterone . </a:t>
            </a:r>
            <a:endParaRPr sz="2000" dirty="0"/>
          </a:p>
          <a:p>
            <a:pPr marL="514350" lvl="0" indent="-51435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000" dirty="0" err="1"/>
              <a:t>zona</a:t>
            </a:r>
            <a:r>
              <a:rPr lang="en-US" sz="2000" dirty="0"/>
              <a:t> </a:t>
            </a:r>
            <a:r>
              <a:rPr lang="en-US" sz="2000" dirty="0" err="1"/>
              <a:t>fasciculata</a:t>
            </a:r>
            <a:r>
              <a:rPr lang="en-US" sz="2000" dirty="0"/>
              <a:t> : </a:t>
            </a:r>
            <a:r>
              <a:rPr lang="en-US" sz="2000" dirty="0">
                <a:solidFill>
                  <a:srgbClr val="FF0000"/>
                </a:solidFill>
              </a:rPr>
              <a:t>secretes</a:t>
            </a:r>
            <a:r>
              <a:rPr lang="en-US" sz="2000" dirty="0"/>
              <a:t> glucocorticoids (cortisol).</a:t>
            </a:r>
            <a:endParaRPr sz="2000" dirty="0"/>
          </a:p>
          <a:p>
            <a:pPr marL="514350" lvl="0" indent="-51435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000" dirty="0" err="1"/>
              <a:t>zona</a:t>
            </a:r>
            <a:r>
              <a:rPr lang="en-US" sz="2000" dirty="0"/>
              <a:t> </a:t>
            </a:r>
            <a:r>
              <a:rPr lang="en-US" sz="2000" dirty="0" err="1"/>
              <a:t>reticularis</a:t>
            </a:r>
            <a:r>
              <a:rPr lang="en-US" sz="2000" dirty="0"/>
              <a:t> : </a:t>
            </a:r>
            <a:r>
              <a:rPr lang="en-US" sz="2000" dirty="0">
                <a:solidFill>
                  <a:srgbClr val="FF0000"/>
                </a:solidFill>
              </a:rPr>
              <a:t>secrete</a:t>
            </a:r>
            <a:r>
              <a:rPr lang="en-US" sz="2000" dirty="0"/>
              <a:t> androgenic steroid.</a:t>
            </a:r>
            <a:endParaRPr sz="2000" dirty="0"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ADRENAL MEDULLA</a:t>
            </a:r>
            <a:r>
              <a:rPr lang="en-US" b="1" dirty="0"/>
              <a:t> </a:t>
            </a:r>
            <a:endParaRPr b="1"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sz="2000" dirty="0"/>
              <a:t>its cells (called </a:t>
            </a:r>
            <a:r>
              <a:rPr lang="en-US" sz="2000" b="1" dirty="0" err="1">
                <a:solidFill>
                  <a:srgbClr val="C00000"/>
                </a:solidFill>
              </a:rPr>
              <a:t>chromaffin</a:t>
            </a:r>
            <a:r>
              <a:rPr lang="en-US" sz="2000" b="1" dirty="0">
                <a:solidFill>
                  <a:srgbClr val="C00000"/>
                </a:solidFill>
              </a:rPr>
              <a:t>)</a:t>
            </a:r>
            <a:r>
              <a:rPr lang="en-US" sz="2000" dirty="0"/>
              <a:t> </a:t>
            </a:r>
            <a:endParaRPr sz="2000"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secrete</a:t>
            </a:r>
            <a:r>
              <a:rPr lang="en-US" sz="2000" dirty="0"/>
              <a:t> the catecholamines  ((( adrenaline (epinephrine), noradrenaline (norepinephrine) and dopamine ))) .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5"/>
            <a:ext cx="9144000" cy="66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8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-333375" y="304800"/>
            <a:ext cx="757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PHYSIOLOGY OF THE ADRENAL CORTEX</a:t>
            </a: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idx="1"/>
          </p:nvPr>
        </p:nvSpPr>
        <p:spPr>
          <a:xfrm>
            <a:off x="0" y="1447800"/>
            <a:ext cx="78676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 dirty="0"/>
              <a:t>The </a:t>
            </a:r>
            <a:r>
              <a:rPr lang="en-US" sz="2400" dirty="0" err="1"/>
              <a:t>zona</a:t>
            </a:r>
            <a:r>
              <a:rPr lang="en-US" sz="2400" dirty="0"/>
              <a:t> </a:t>
            </a:r>
            <a:r>
              <a:rPr lang="en-US" sz="2400" dirty="0" err="1"/>
              <a:t>glomerulosa</a:t>
            </a:r>
            <a:r>
              <a:rPr lang="en-US" sz="2400" dirty="0"/>
              <a:t> cells produces the hormone aldosterone. Aldosterone </a:t>
            </a:r>
            <a:r>
              <a:rPr lang="en-US" sz="2400" dirty="0">
                <a:solidFill>
                  <a:srgbClr val="00B050"/>
                </a:solidFill>
              </a:rPr>
              <a:t>increases the blood pressure</a:t>
            </a:r>
            <a:r>
              <a:rPr lang="en-US" sz="2400" dirty="0"/>
              <a:t> by </a:t>
            </a:r>
            <a:r>
              <a:rPr lang="en-US" sz="2400" u="sng" dirty="0">
                <a:solidFill>
                  <a:srgbClr val="FF0000"/>
                </a:solidFill>
              </a:rPr>
              <a:t>promoting sodium and water retention in the kidneys</a:t>
            </a:r>
            <a:r>
              <a:rPr lang="en-US" sz="2400" dirty="0"/>
              <a:t>. It also </a:t>
            </a:r>
            <a:r>
              <a:rPr lang="en-US" sz="2400" u="sng" dirty="0">
                <a:solidFill>
                  <a:srgbClr val="FF0000"/>
                </a:solidFill>
              </a:rPr>
              <a:t>promotes potassium loss at the same site</a:t>
            </a:r>
            <a:r>
              <a:rPr lang="en-US" sz="2400" dirty="0"/>
              <a:t>.</a:t>
            </a:r>
            <a:endParaRPr sz="24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400" dirty="0"/>
              <a:t> The two well-known stimulators of aldosterone secretion are </a:t>
            </a:r>
            <a:r>
              <a:rPr lang="en-US" sz="2400" b="1" dirty="0"/>
              <a:t>angiotensin II </a:t>
            </a:r>
            <a:r>
              <a:rPr lang="en-US" sz="2400" dirty="0"/>
              <a:t>(released by activation of the renin-angiotensin system after </a:t>
            </a:r>
            <a:r>
              <a:rPr lang="en-US" sz="2400" u="sng" dirty="0" err="1"/>
              <a:t>hyponatremia</a:t>
            </a:r>
            <a:r>
              <a:rPr lang="en-US" sz="2400" dirty="0"/>
              <a:t> or </a:t>
            </a:r>
            <a:r>
              <a:rPr lang="en-US" sz="2400" u="sng" dirty="0"/>
              <a:t>hypovolemia </a:t>
            </a:r>
            <a:r>
              <a:rPr lang="en-US" sz="2400" dirty="0"/>
              <a:t>) and an </a:t>
            </a:r>
            <a:r>
              <a:rPr lang="en-US" sz="2400" b="1" dirty="0"/>
              <a:t>increase in the level of serum potassium</a:t>
            </a:r>
            <a:r>
              <a:rPr lang="en-US" sz="2400" dirty="0"/>
              <a:t> (</a:t>
            </a:r>
            <a:r>
              <a:rPr lang="en-US" sz="2400" dirty="0" err="1"/>
              <a:t>hyperkalemia</a:t>
            </a:r>
            <a:r>
              <a:rPr lang="en-US" sz="2400" dirty="0"/>
              <a:t>) .</a:t>
            </a:r>
            <a:endParaRPr sz="24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15141340"/>
  <p:tag name="MH_LIBRARY" val="CONTENTS"/>
  <p:tag name="MH_AUTOCOLOR" val="TRUE"/>
  <p:tag name="MH_TYPE" val="CONTENTS"/>
  <p:tag name="KSO_WM_TEMPLATE_CATEGORY" val="custom"/>
  <p:tag name="KSO_WM_TEMPLATE_INDEX" val="160461"/>
  <p:tag name="KSO_WM_SLIDE_ID" val="custom160461_7"/>
  <p:tag name="KSO_WM_SLIDE_INDEX" val="7"/>
  <p:tag name="KSO_WM_SLIDE_ITEM_CNT" val="2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1"/>
  <p:tag name="KSO_WM_UNIT_TYPE" val="f"/>
  <p:tag name="KSO_WM_UNIT_INDEX" val="1"/>
  <p:tag name="KSO_WM_UNIT_ID" val="custom160461_2*f*1"/>
  <p:tag name="KSO_WM_UNIT_CLEAR" val="1"/>
  <p:tag name="KSO_WM_UNIT_LAYERLEVEL" val="1"/>
  <p:tag name="KSO_WM_UNIT_VALUE" val="192"/>
  <p:tag name="KSO_WM_UNIT_HIGHLIGHT" val="0"/>
  <p:tag name="KSO_WM_UNIT_COMPATIBLE" val="0"/>
  <p:tag name="KSO_WM_UNIT_PRESET_TEXT_INDEX" val="5"/>
  <p:tag name="KSO_WM_UNIT_PRESET_TEXT_LEN" val="2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1"/>
  <p:tag name="KSO_WM_SLIDE_ID" val="custom160461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21"/>
  <p:tag name="KSO_WM_SLIDE_SIZE" val="793*34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1"/>
  <p:tag name="KSO_WM_UNIT_TYPE" val="a"/>
  <p:tag name="KSO_WM_UNIT_INDEX" val="1"/>
  <p:tag name="KSO_WM_UNIT_ID" val="custom160461_3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1"/>
  <p:tag name="KSO_WM_UNIT_TYPE" val="f"/>
  <p:tag name="KSO_WM_UNIT_INDEX" val="1"/>
  <p:tag name="KSO_WM_UNIT_ID" val="custom160461_3*f*1"/>
  <p:tag name="KSO_WM_UNIT_CLEAR" val="1"/>
  <p:tag name="KSO_WM_UNIT_LAYERLEVEL" val="1"/>
  <p:tag name="KSO_WM_UNIT_VALUE" val="105"/>
  <p:tag name="KSO_WM_UNIT_HIGHLIGHT" val="0"/>
  <p:tag name="KSO_WM_UNIT_COMPATIBLE" val="0"/>
  <p:tag name="KSO_WM_UNIT_PRESET_TEXT_INDEX" val="5"/>
  <p:tag name="KSO_WM_UNIT_PRESET_TEXT_LEN" val="2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1"/>
  <p:tag name="KSO_WM_TAG_VERSION" val="1.0"/>
  <p:tag name="KSO_WM_SLIDE_ID" val="custom160461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49*58"/>
  <p:tag name="KSO_WM_SLIDE_SIZE" val="826*4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1"/>
  <p:tag name="KSO_WM_UNIT_TYPE" val="a"/>
  <p:tag name="KSO_WM_UNIT_INDEX" val="1"/>
  <p:tag name="KSO_WM_UNIT_ID" val="custom160461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1"/>
  <p:tag name="KSO_WM_UNIT_TYPE" val="f"/>
  <p:tag name="KSO_WM_UNIT_INDEX" val="1"/>
  <p:tag name="KSO_WM_UNIT_ID" val="custom160461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1"/>
  <p:tag name="KSO_WM_TAG_VERSION" val="1.0"/>
  <p:tag name="KSO_WM_SLIDE_ID" val="custom160461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5"/>
  <p:tag name="KSO_WM_SLIDE_SIZE" val="716*4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1"/>
  <p:tag name="KSO_WM_UNIT_TYPE" val="a"/>
  <p:tag name="KSO_WM_UNIT_INDEX" val="1"/>
  <p:tag name="KSO_WM_UNIT_ID" val="custom160461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1"/>
  <p:tag name="KSO_WM_UNIT_TYPE" val="f"/>
  <p:tag name="KSO_WM_UNIT_INDEX" val="1"/>
  <p:tag name="KSO_WM_UNIT_ID" val="custom160461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1"/>
  <p:tag name="KSO_WM_UNIT_TYPE" val="a"/>
  <p:tag name="KSO_WM_UNIT_INDEX" val="1"/>
  <p:tag name="KSO_WM_UNIT_ID" val="custom160461_7*a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CONTENT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15141340"/>
  <p:tag name="MH_LIBRARY" val="CONTENTS"/>
  <p:tag name="MH_AUTOCOLOR" val="TRUE"/>
  <p:tag name="MH_TYPE" val="CONTENTS"/>
  <p:tag name="KSO_WM_TEMPLATE_CATEGORY" val="custom"/>
  <p:tag name="KSO_WM_TEMPLATE_INDEX" val="160461"/>
  <p:tag name="KSO_WM_SLIDE_ID" val="custom160461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1"/>
  <p:tag name="KSO_WM_UNIT_TYPE" val="a"/>
  <p:tag name="KSO_WM_UNIT_INDEX" val="1"/>
  <p:tag name="KSO_WM_UNIT_ID" val="custom160461_6*a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CONTENT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15141340"/>
  <p:tag name="MH_LIBRARY" val="CONTENTS"/>
  <p:tag name="MH_AUTOCOLOR" val="TRUE"/>
  <p:tag name="MH_TYPE" val="CONTENTS"/>
  <p:tag name="KSO_WM_TEMPLATE_CATEGORY" val="custom"/>
  <p:tag name="KSO_WM_TEMPLATE_INDEX" val="160461"/>
  <p:tag name="KSO_WM_SLIDE_ID" val="custom160461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1"/>
  <p:tag name="KSO_WM_UNIT_TYPE" val="a"/>
  <p:tag name="KSO_WM_UNIT_INDEX" val="1"/>
  <p:tag name="KSO_WM_UNIT_ID" val="custom160461_8*a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CONTENT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6、19、20、24、28、29"/>
  <p:tag name="KSO_WM_TEMPLATE_CATEGORY" val="custom"/>
  <p:tag name="KSO_WM_TEMPLATE_INDEX" val="160461"/>
  <p:tag name="KSO_WM_SLIDE_ID" val="custom16046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1"/>
  <p:tag name="KSO_WM_UNIT_TYPE" val="a"/>
  <p:tag name="KSO_WM_UNIT_INDEX" val="1"/>
  <p:tag name="KSO_WM_UNIT_ID" val="custom160461_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1"/>
  <p:tag name="KSO_WM_UNIT_TYPE" val="b"/>
  <p:tag name="KSO_WM_UNIT_INDEX" val="1"/>
  <p:tag name="KSO_WM_UNIT_ID" val="custom160461_1*b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4"/>
  <p:tag name="KSO_WM_UNIT_PRESET_TEXT_LEN" val="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1"/>
  <p:tag name="KSO_WM_SLIDE_ID" val="custom16046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20"/>
  <p:tag name="KSO_WM_SLIDE_SIZE" val="783*3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61"/>
  <p:tag name="KSO_WM_UNIT_TYPE" val="a"/>
  <p:tag name="KSO_WM_UNIT_INDEX" val="1"/>
  <p:tag name="KSO_WM_UNIT_ID" val="custom160461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1695</TotalTime>
  <Words>2774</Words>
  <Application>Microsoft Office PowerPoint</Application>
  <PresentationFormat>On-screen Show (4:3)</PresentationFormat>
  <Paragraphs>250</Paragraphs>
  <Slides>49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Facet</vt:lpstr>
      <vt:lpstr>Adrenal glands </vt:lpstr>
      <vt:lpstr>PowerPoint Presentation</vt:lpstr>
      <vt:lpstr>ANATOMY </vt:lpstr>
      <vt:lpstr>Arterial blood supply</vt:lpstr>
      <vt:lpstr>Venous drainage</vt:lpstr>
      <vt:lpstr>PowerPoint Presentation</vt:lpstr>
      <vt:lpstr>HISTOLOGY </vt:lpstr>
      <vt:lpstr>PowerPoint Presentation</vt:lpstr>
      <vt:lpstr>PHYSIOLOGY OF THE ADRENAL CORTEX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Treatment</vt:lpstr>
      <vt:lpstr>Incidentaloma</vt:lpstr>
      <vt:lpstr>Definition :</vt:lpstr>
      <vt:lpstr>Incidence: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DISORDERS OF THE ADRENAL MEDULLA Phaeochromocytoma</vt:lpstr>
      <vt:lpstr>PowerPoint Presentation</vt:lpstr>
      <vt:lpstr>Hereditary phaeochromocytomas occur in several tumour syndromes :</vt:lpstr>
      <vt:lpstr>PowerPoint Presentation</vt:lpstr>
      <vt:lpstr>PowerPoint Presentation</vt:lpstr>
      <vt:lpstr>Management of MEN</vt:lpstr>
      <vt:lpstr>Clinical features of phaeochromocytoma</vt:lpstr>
      <vt:lpstr>Diagnosis</vt:lpstr>
      <vt:lpstr>PowerPoint Presentation</vt:lpstr>
      <vt:lpstr>Treatment</vt:lpstr>
      <vt:lpstr>PowerPoint Presentation</vt:lpstr>
      <vt:lpstr>Malignant phaeochromocytoma</vt:lpstr>
      <vt:lpstr>Phaeochromocytoma in pregnancy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Adrenal And Pituitary glands </dc:title>
  <cp:lastModifiedBy>سلطان الله الدبوبي</cp:lastModifiedBy>
  <cp:revision>13</cp:revision>
  <dcterms:modified xsi:type="dcterms:W3CDTF">2021-12-12T23:57:57Z</dcterms:modified>
</cp:coreProperties>
</file>