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816" r:id="rId3"/>
    <p:sldMasterId id="2147483828" r:id="rId4"/>
    <p:sldMasterId id="2147484014" r:id="rId5"/>
    <p:sldMasterId id="2147484026" r:id="rId6"/>
  </p:sldMasterIdLst>
  <p:notesMasterIdLst>
    <p:notesMasterId r:id="rId25"/>
  </p:notesMasterIdLst>
  <p:sldIdLst>
    <p:sldId id="256" r:id="rId7"/>
    <p:sldId id="257" r:id="rId8"/>
    <p:sldId id="259" r:id="rId9"/>
    <p:sldId id="344" r:id="rId10"/>
    <p:sldId id="301" r:id="rId11"/>
    <p:sldId id="308" r:id="rId12"/>
    <p:sldId id="309" r:id="rId13"/>
    <p:sldId id="310" r:id="rId14"/>
    <p:sldId id="311" r:id="rId15"/>
    <p:sldId id="313" r:id="rId16"/>
    <p:sldId id="314" r:id="rId17"/>
    <p:sldId id="322" r:id="rId18"/>
    <p:sldId id="315" r:id="rId19"/>
    <p:sldId id="331" r:id="rId20"/>
    <p:sldId id="336" r:id="rId21"/>
    <p:sldId id="340" r:id="rId22"/>
    <p:sldId id="341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YXgkdWT80P2hFJ8Xaw6WQ==" hashData="68rPOG5uCH22x+K4SZ7DsWPj94qu2NotLTvhYaHYaw4K5n4ublGY59yM6T2oLedbcPJuEm8ujgnYfmozOfUqZ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  <a:srgbClr val="AA8382"/>
    <a:srgbClr val="96AACA"/>
    <a:srgbClr val="BD523D"/>
    <a:srgbClr val="883B2C"/>
    <a:srgbClr val="E0A9A8"/>
    <a:srgbClr val="AFCBE9"/>
    <a:srgbClr val="FF990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A30ED-CD44-4207-B0F5-06019D789E3F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74E7D-7A18-4515-AEC6-5B2959749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9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74E7D-7A18-4515-AEC6-5B2959749E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1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2DD560-DE24-46E0-AD66-0BD9DED743F7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7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5BEE0E-8FA6-4AE7-9EFD-22C3ED8BD7AB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4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D647F0-208C-4972-9FF8-C2BF06022A3B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E4BC83-9ED0-4E1B-BA74-6F074F3E92CD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9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2E97-0DF6-4EB1-871A-EEDE58D16E0D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8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1571-2E14-471E-913D-1683E9948AF1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2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6D4F-B1D0-4BC2-AF43-A018C3EDC6FC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2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F739-7E70-4EE6-A167-6545CAAFE3B5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A3C9-0DC4-413F-BFED-A0B76263123D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EEBC-0FB8-4476-96CB-012EC0E6A6BE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95C-39C7-4BCB-A3CC-4E5FB086F0E0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A95-5930-4499-B63C-84D3B6C05DED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AF6D-C980-49D5-8EE7-707301D10DB2}" type="datetime1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E1C-CD99-46BE-9F79-304B938A7B7C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21B-E7C8-4D79-808F-45350AB48E06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EF42-B0BF-41A2-9D36-D5DA913968B6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00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613-92CA-4E52-98D9-37C103473060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A69E-D53F-47ED-841E-BEA15663D188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D020-32BB-4573-AA1F-B123C6375F46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E568897-872F-4D0A-8619-5F31954F9CB1}" type="datetime1">
              <a:rPr lang="en-US" smtClean="0"/>
              <a:t>12/3/2019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2ADE9A-D1F8-4715-A40E-7ACAE9301905}" type="datetime1">
              <a:rPr lang="en-US" smtClean="0"/>
              <a:t>12/3/2019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D5E5-0DD0-4648-839C-084713F626DB}" type="datetime1">
              <a:rPr lang="en-US" smtClean="0"/>
              <a:t>12/3/2019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F9515A-A0D4-4DBC-838A-048AE97147F6}" type="datetime1">
              <a:rPr lang="en-US" smtClean="0"/>
              <a:t>12/3/2019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1BC0B2-E5B3-4FBC-AB7F-F303D525D88E}" type="datetime1">
              <a:rPr lang="en-US" smtClean="0"/>
              <a:t>12/3/2019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2368-D791-4B98-8E5F-7A72AFD2A41A}" type="datetime1">
              <a:rPr lang="en-US" smtClean="0"/>
              <a:t>12/3/2019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66DC-645E-49ED-83C2-F26EDD493EC5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9B22-4BC6-47DC-8F31-F3E53A0E2D1B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21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2A0C267-E1EB-4BC8-8C73-DC18EE32061F}" type="datetime1">
              <a:rPr lang="en-US" smtClean="0"/>
              <a:t>12/3/2019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DE90B260-93D4-46C6-B0C1-AFB3BEA652B2}" type="datetime1">
              <a:rPr lang="en-US" smtClean="0"/>
              <a:t>12/3/2019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F959-0EF9-443D-9CF4-647E02C02CB5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243C-A250-4CCB-BCCD-ABEDBB1B59CA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3C32-8AD1-4779-B7C3-78D86D82408F}" type="datetime1">
              <a:rPr lang="en-US" smtClean="0"/>
              <a:t>12/3/2019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CEA7-9857-4DF5-869B-D35BAC86FC99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7E3A-1524-4AF2-A1B8-B9CD0F5580BB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6C5D-9C03-463B-830B-333C01B5B61D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66FB-6922-48B5-9A49-A63B7C051FED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FD7B-ECE5-4999-99F5-2DF5C8ACA6E1}" type="datetime1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D70-2CC8-44CE-A1ED-8158CE32C289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6B56-E24A-4590-A4FE-0216D2639A1C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B8EE-530C-4035-9DB2-912A4F4C3F38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701E74CD-D6C5-416C-8375-5DA824AAF4EC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C288-1DF3-4C82-B720-D5CC8BE57CA2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522A-3AD5-4CC9-8AC8-57EA5BCA698C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AE2E97-0DF6-4EB1-871A-EEDE58D16E0D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61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EF42-B0BF-41A2-9D36-D5DA913968B6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8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9B22-4BC6-47DC-8F31-F3E53A0E2D1B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681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D70-2CC8-44CE-A1ED-8158CE32C289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2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68FF-5FF0-4D8B-A33E-E965159FBD75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4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68FF-5FF0-4D8B-A33E-E965159FBD75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2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4EB-E361-4561-B3E0-1FFE693A1921}" type="datetime1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6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256C-1965-4A3E-8179-2E1566861A5B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5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C602-6144-4A91-B82C-2E3CAB1845BA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8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17A8-CCCD-4B63-888D-9E49E8AE5B2C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2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1571-2E14-471E-913D-1683E9948AF1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37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6D4F-B1D0-4BC2-AF43-A018C3EDC6FC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1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2E97-0DF6-4EB1-871A-EEDE58D16E0D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48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EF42-B0BF-41A2-9D36-D5DA913968B6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0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9B22-4BC6-47DC-8F31-F3E53A0E2D1B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6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D70-2CC8-44CE-A1ED-8158CE32C289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8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4EB-E361-4561-B3E0-1FFE693A1921}" type="datetime1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44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68FF-5FF0-4D8B-A33E-E965159FBD75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6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4EB-E361-4561-B3E0-1FFE693A1921}" type="datetime1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29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256C-1965-4A3E-8179-2E1566861A5B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C602-6144-4A91-B82C-2E3CAB1845BA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53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17A8-CCCD-4B63-888D-9E49E8AE5B2C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8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1432-F89F-4D75-8AD7-1FD9302459DE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2294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1432-F89F-4D75-8AD7-1FD9302459DE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7529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1432-F89F-4D75-8AD7-1FD9302459DE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95462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1432-F89F-4D75-8AD7-1FD9302459DE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41208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1432-F89F-4D75-8AD7-1FD9302459DE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428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256C-1965-4A3E-8179-2E1566861A5B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622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1432-F89F-4D75-8AD7-1FD9302459DE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5437"/>
      </p:ext>
    </p:extLst>
  </p:cSld>
  <p:clrMapOvr>
    <a:masterClrMapping/>
  </p:clrMapOvr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1571-2E14-471E-913D-1683E9948AF1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719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6D4F-B1D0-4BC2-AF43-A018C3EDC6FC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C602-6144-4A91-B82C-2E3CAB1845BA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5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17A8-CCCD-4B63-888D-9E49E8AE5B2C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1432-F89F-4D75-8AD7-1FD9302459DE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521162-7240-4418-BDFB-0816525F92D9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6EC39E0-AF35-43D1-AF5F-B499363F20A5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776B23-8C4B-434D-B643-B056F2932E88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45B1432-F89F-4D75-8AD7-1FD9302459DE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5B1432-F89F-4D75-8AD7-1FD9302459DE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8465B5-FB60-481C-96C0-6E76D7E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ayoclinic.org/~/media/kcms/gbs/patient%20consumer/images/2013/08/26/11/04/ds00118_im00113_r7_im00113_meningitisthu_jpg.jpg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90"/>
          <a:stretch/>
        </p:blipFill>
        <p:spPr bwMode="auto">
          <a:xfrm>
            <a:off x="0" y="1385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343400" y="6096000"/>
            <a:ext cx="28956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Prof. Dr. Ghada Fahmy Helaly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37" name="Picture 13" descr="Image result for ‫بسم الله الرحمن الرحيم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7139731" cy="314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9880600" cy="502920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Gram-negative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pleomorphic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coccobacilli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CSF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Meningitis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osteomyelitis, 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epiglottitis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unvaccinated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children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2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to 2 </a:t>
            </a:r>
            <a:r>
              <a:rPr lang="en-US" sz="22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ys</a:t>
            </a: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age”.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Strains have the 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type b </a:t>
            </a:r>
            <a:r>
              <a:rPr lang="en-US" sz="22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polyribitol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capsule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childhood 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meningitis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typeable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strains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“</a:t>
            </a:r>
            <a:r>
              <a:rPr lang="en-U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normal </a:t>
            </a:r>
            <a:r>
              <a:rPr lang="en-US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oropharyngeal </a:t>
            </a:r>
            <a:r>
              <a:rPr lang="en-U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flora”</a:t>
            </a:r>
            <a:r>
              <a:rPr lang="en-U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no disease.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 ID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of CSF; growing on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chocolate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agar.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Prevention: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capsular polysaccharide-protein conjugate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vaccine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at 2, 4, 6 months.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685800"/>
            <a:ext cx="8001000" cy="914400"/>
          </a:xfrm>
        </p:spPr>
        <p:txBody>
          <a:bodyPr>
            <a:noAutofit/>
          </a:bodyPr>
          <a:lstStyle/>
          <a:p>
            <a:r>
              <a:rPr lang="en-US" sz="2800" cap="none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/>
            </a:r>
            <a:br>
              <a:rPr lang="en-US" sz="2800" cap="none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</a:br>
            <a:r>
              <a:rPr lang="en-US" sz="2800" cap="none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Meningitis in unvaccinated children under 2 </a:t>
            </a:r>
            <a:r>
              <a:rPr lang="en-US" sz="2800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years</a:t>
            </a:r>
            <a:br>
              <a:rPr lang="en-US" sz="2800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</a:br>
            <a:r>
              <a:rPr lang="en-US" sz="2800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 </a:t>
            </a:r>
            <a:r>
              <a:rPr lang="en-US" sz="2800" i="1" cap="none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H. </a:t>
            </a:r>
            <a:r>
              <a:rPr lang="en-US" sz="2800" i="1" cap="none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influenzae</a:t>
            </a:r>
            <a:r>
              <a:rPr lang="en-US" sz="2800" cap="none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 </a:t>
            </a:r>
            <a:r>
              <a:rPr lang="en-US" sz="2800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type </a:t>
            </a:r>
            <a:r>
              <a:rPr lang="en-US" sz="2800" cap="none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b.</a:t>
            </a:r>
            <a:br>
              <a:rPr lang="en-US" sz="2800" cap="none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</a:br>
            <a:endParaRPr lang="en-US" sz="2800" cap="none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skerville Old Face" pitchFamily="18" charset="0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1930400" y="6253798"/>
            <a:ext cx="8331200" cy="292100"/>
          </a:xfrm>
        </p:spPr>
        <p:txBody>
          <a:bodyPr/>
          <a:lstStyle/>
          <a:p>
            <a:r>
              <a:rPr lang="en-US" dirty="0" smtClean="0"/>
              <a:t>Prof. Dr. </a:t>
            </a:r>
            <a:r>
              <a:rPr lang="en-US" dirty="0" err="1" smtClean="0"/>
              <a:t>Ghada</a:t>
            </a:r>
            <a:r>
              <a:rPr lang="en-US" dirty="0" smtClean="0"/>
              <a:t> </a:t>
            </a:r>
            <a:r>
              <a:rPr lang="en-US" dirty="0" err="1" smtClean="0"/>
              <a:t>Fahmy</a:t>
            </a:r>
            <a:r>
              <a:rPr lang="en-US" dirty="0" smtClean="0"/>
              <a:t> </a:t>
            </a:r>
            <a:r>
              <a:rPr lang="en-US" dirty="0" err="1" smtClean="0"/>
              <a:t>Helaly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987" y="2019300"/>
            <a:ext cx="2006013" cy="154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8998882" cy="502920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Gram-negative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oxidase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-positive,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diplococc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a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polysaccharide capsule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both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glucose and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maltose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Twelve types of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N. meningitides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called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serogroups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have been identified, six of which (A, B, C, W, X and Y) can cause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epidemics.</a:t>
            </a:r>
          </a:p>
          <a:p>
            <a:pPr marL="457200" indent="-457200" algn="l">
              <a:buAutoNum type="arabicPeriod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Colonizing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upper respiratory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membranes;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(10% of healthy people are Carriers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 algn="l">
              <a:buAutoNum type="arabicPeriod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Pili, the capsule, IgA protease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If it reaches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BBB.,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pili and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outer membrane endotoxins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lipo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-oligosaccharides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fulminant meningococcemia, fatal in 1 to 5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52501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200" i="1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Meningococcal meningitis/Neisseria meningitidis.</a:t>
            </a:r>
          </a:p>
        </p:txBody>
      </p:sp>
      <p:pic>
        <p:nvPicPr>
          <p:cNvPr id="4" name="Picture 2" descr="http://textbookofbacteriology.net/nfN.meningitidi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1718972"/>
            <a:ext cx="2667000" cy="21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ache3.asset-cache.net/gc/502865381-neisseria-meningitidis-gettyimages.jpg?v=1&amp;c=IWSAsset&amp;k=2&amp;d=J9lUSTrngcyqqZFKJnfn00Wzc3xUVTZZe19YJjk%2F67lGJUYootsfzWLSDEYnchm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24108" r="54812" b="12164"/>
          <a:stretch/>
        </p:blipFill>
        <p:spPr bwMode="auto">
          <a:xfrm>
            <a:off x="10381318" y="3997323"/>
            <a:ext cx="1709082" cy="24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57200"/>
            <a:ext cx="10744200" cy="662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Disease: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Meningococcal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meningitis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children 6 months to 2 years, in young adults, (college students and military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recruits).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Waterhouse-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Friderichsen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syndrome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 fulminating meningococcemia with hemorrhage, circulatory failure, and adrenal insufficiency.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Eighth-nerve deafness, learning disabilities and seizures, and severe skin necrosis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10668000" cy="54864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Lab ID: </a:t>
            </a:r>
          </a:p>
          <a:p>
            <a:pPr marL="68580" indent="0">
              <a:buNone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Gram stain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CSF.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Culture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CSF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blood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chocolate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agar in high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858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Treatment: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IV ceftriaxone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Rifampin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Manage shock and intravascular coagulation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4914" lvl="1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Prevention: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meningococcal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conjugate vaccine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recommended for high-risk children and military recruits or college students 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43600" y="6172200"/>
            <a:ext cx="2082800" cy="365125"/>
          </a:xfrm>
        </p:spPr>
        <p:txBody>
          <a:bodyPr/>
          <a:lstStyle/>
          <a:p>
            <a:r>
              <a:rPr lang="en-US" b="1" dirty="0" smtClean="0"/>
              <a:t>Prof. Dr. Ghada Fahmy Helaly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03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2819400" y="304800"/>
            <a:ext cx="6477000" cy="6858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Clinical picture / signs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47800"/>
            <a:ext cx="11125200" cy="4724400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itchFamily="34" charset="0"/>
              </a:rPr>
              <a:t> Fever</a:t>
            </a:r>
            <a:r>
              <a:rPr lang="en-US" sz="2200" dirty="0">
                <a:cs typeface="Arial" pitchFamily="34" charset="0"/>
              </a:rPr>
              <a:t>, headache, </a:t>
            </a:r>
            <a:r>
              <a:rPr lang="en-US" sz="2200" dirty="0" smtClean="0">
                <a:cs typeface="Arial" pitchFamily="34" charset="0"/>
              </a:rPr>
              <a:t>and </a:t>
            </a:r>
            <a:r>
              <a:rPr lang="en-GB" sz="2200" dirty="0">
                <a:cs typeface="Arial" pitchFamily="34" charset="0"/>
              </a:rPr>
              <a:t>neck rigidity</a:t>
            </a:r>
            <a:r>
              <a:rPr lang="en-US" sz="2200" dirty="0">
                <a:cs typeface="Arial" pitchFamily="34" charset="0"/>
              </a:rPr>
              <a:t>.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itchFamily="34" charset="0"/>
              </a:rPr>
              <a:t> Nausea</a:t>
            </a:r>
            <a:r>
              <a:rPr lang="en-US" sz="2200" dirty="0">
                <a:cs typeface="Arial" pitchFamily="34" charset="0"/>
              </a:rPr>
              <a:t>, vomiting, </a:t>
            </a:r>
            <a:r>
              <a:rPr lang="en-US" sz="2200" dirty="0" smtClean="0">
                <a:cs typeface="Arial" pitchFamily="34" charset="0"/>
              </a:rPr>
              <a:t>photophobia.</a:t>
            </a:r>
            <a:endParaRPr lang="en-US" sz="2200" dirty="0">
              <a:cs typeface="Arial" pitchFamily="34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Papilledema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Petechial </a:t>
            </a:r>
            <a:r>
              <a:rPr lang="en-GB" sz="2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rash on </a:t>
            </a:r>
            <a:r>
              <a:rPr lang="en-GB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skin.</a:t>
            </a:r>
            <a:endParaRPr lang="en-GB" sz="22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/>
              <a:t> </a:t>
            </a:r>
            <a:r>
              <a:rPr lang="en-GB" sz="2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Seizures and Focal neurologic </a:t>
            </a:r>
            <a:r>
              <a:rPr lang="en-GB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signs.</a:t>
            </a:r>
            <a:endParaRPr lang="en-GB" sz="22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Cerebral dysfunction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cs typeface="Arial" pitchFamily="34" charset="0"/>
              </a:rPr>
              <a:t>Lethargy</a:t>
            </a:r>
            <a:r>
              <a:rPr lang="en-US" sz="2200" dirty="0">
                <a:cs typeface="Arial" pitchFamily="34" charset="0"/>
              </a:rPr>
              <a:t>, temperature </a:t>
            </a:r>
            <a:r>
              <a:rPr lang="en-US" sz="2200" dirty="0" smtClean="0">
                <a:cs typeface="Arial" pitchFamily="34" charset="0"/>
              </a:rPr>
              <a:t>Instability.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 smtClean="0">
                <a:cs typeface="Arial" pitchFamily="34" charset="0"/>
              </a:rPr>
              <a:t> Respiratory distress</a:t>
            </a:r>
            <a:r>
              <a:rPr lang="en-GB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GB" sz="2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Kernig’s sign.</a:t>
            </a:r>
            <a:endParaRPr lang="en-GB" sz="22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/>
              <a:t> </a:t>
            </a:r>
            <a:r>
              <a:rPr lang="en-GB" sz="22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Brudzinski’s</a:t>
            </a:r>
            <a:r>
              <a:rPr lang="en-GB" sz="2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sign.</a:t>
            </a:r>
            <a:endParaRPr lang="en-GB" sz="220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20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AU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1018779"/>
            <a:ext cx="1566553" cy="1772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27301" y="2838957"/>
            <a:ext cx="168026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Papilledema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 descr="http://www.petechialrash.net/wp-content/uploads/2013/06/thrombocytopenic-purpura9-290x24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00042"/>
            <a:ext cx="1371601" cy="14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46421" y="2846398"/>
            <a:ext cx="1992853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Petechial rash 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Content Placeholder 3" descr="http://www.wrongdiagnosis.com/bookimages/16/5466.1.png"/>
          <p:cNvPicPr>
            <a:picLocks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2"/>
          <a:stretch>
            <a:fillRect/>
          </a:stretch>
        </p:blipFill>
        <p:spPr>
          <a:xfrm>
            <a:off x="7000874" y="3494266"/>
            <a:ext cx="48768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4" y="5147251"/>
            <a:ext cx="4267200" cy="149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3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105400" y="152400"/>
            <a:ext cx="2362200" cy="685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spc="0" dirty="0">
                <a:ln/>
                <a:solidFill>
                  <a:schemeClr val="accent3"/>
                </a:solidFill>
              </a:rPr>
              <a:t>Diagnosis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589582"/>
            <a:ext cx="10058400" cy="571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200" dirty="0">
                <a:solidFill>
                  <a:srgbClr val="FF0000"/>
                </a:solidFill>
              </a:rPr>
              <a:t>1. History and examination.</a:t>
            </a:r>
          </a:p>
          <a:p>
            <a:pPr>
              <a:buFontTx/>
              <a:buNone/>
              <a:defRPr/>
            </a:pPr>
            <a:r>
              <a:rPr lang="en-GB" sz="2200" dirty="0">
                <a:solidFill>
                  <a:srgbClr val="FF0000"/>
                </a:solidFill>
              </a:rPr>
              <a:t>2. Laboratory:</a:t>
            </a:r>
          </a:p>
          <a:p>
            <a:pPr>
              <a:defRPr/>
            </a:pPr>
            <a:r>
              <a:rPr lang="en-GB" sz="2200" dirty="0">
                <a:solidFill>
                  <a:srgbClr val="FFFF00"/>
                </a:solidFill>
              </a:rPr>
              <a:t>Full blood count (FBC), </a:t>
            </a:r>
            <a:r>
              <a:rPr lang="en-GB" sz="2200" dirty="0"/>
              <a:t>Liver and Kidney function tests.</a:t>
            </a:r>
          </a:p>
          <a:p>
            <a:pPr>
              <a:defRPr/>
            </a:pPr>
            <a:r>
              <a:rPr lang="en-GB" sz="2200" dirty="0">
                <a:solidFill>
                  <a:srgbClr val="FFFF00"/>
                </a:solidFill>
              </a:rPr>
              <a:t>Coagulation </a:t>
            </a:r>
            <a:r>
              <a:rPr lang="en-GB" sz="2200" dirty="0" smtClean="0">
                <a:solidFill>
                  <a:srgbClr val="FFFF00"/>
                </a:solidFill>
              </a:rPr>
              <a:t>profile</a:t>
            </a:r>
            <a:r>
              <a:rPr lang="en-GB" sz="2200" dirty="0" smtClean="0"/>
              <a:t>.</a:t>
            </a:r>
            <a:endParaRPr lang="en-GB" sz="2200" dirty="0"/>
          </a:p>
          <a:p>
            <a:pPr>
              <a:defRPr/>
            </a:pPr>
            <a:r>
              <a:rPr lang="en-GB" sz="2200" dirty="0">
                <a:solidFill>
                  <a:srgbClr val="FFFF00"/>
                </a:solidFill>
              </a:rPr>
              <a:t>Blood culture and throat swabs</a:t>
            </a:r>
            <a:r>
              <a:rPr lang="en-GB" sz="2200" dirty="0"/>
              <a:t>.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dirty="0" smtClean="0">
              <a:solidFill>
                <a:srgbClr val="00FF00"/>
              </a:solidFill>
            </a:endParaRPr>
          </a:p>
          <a:p>
            <a:pPr>
              <a:defRPr/>
            </a:pP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FF00"/>
                </a:solidFill>
              </a:rPr>
              <a:t>Lumbar </a:t>
            </a:r>
            <a:r>
              <a:rPr lang="en-US" sz="2200" dirty="0">
                <a:solidFill>
                  <a:srgbClr val="00FF00"/>
                </a:solidFill>
              </a:rPr>
              <a:t>puncture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definitively </a:t>
            </a:r>
            <a:r>
              <a:rPr lang="en-US" sz="2200" dirty="0"/>
              <a:t>test for the presence of bacteria in the </a:t>
            </a:r>
            <a:r>
              <a:rPr lang="en-US" sz="2200" dirty="0" smtClean="0"/>
              <a:t>CSF.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GB" sz="2200" dirty="0" smtClean="0"/>
          </a:p>
          <a:p>
            <a:pPr>
              <a:defRPr/>
            </a:pPr>
            <a:endParaRPr lang="en-GB" sz="2200" dirty="0"/>
          </a:p>
          <a:p>
            <a:pPr>
              <a:defRPr/>
            </a:pPr>
            <a:endParaRPr lang="en-GB" sz="2200" dirty="0"/>
          </a:p>
          <a:p>
            <a:pPr>
              <a:buFontTx/>
              <a:buNone/>
              <a:defRPr/>
            </a:pPr>
            <a:r>
              <a:rPr lang="en-GB" sz="2200" dirty="0">
                <a:solidFill>
                  <a:srgbClr val="FF0000"/>
                </a:solidFill>
              </a:rPr>
              <a:t>3. Radiology:</a:t>
            </a:r>
          </a:p>
          <a:p>
            <a:pPr>
              <a:defRPr/>
            </a:pPr>
            <a:r>
              <a:rPr lang="en-GB" sz="2200" dirty="0"/>
              <a:t>Chest X rays.</a:t>
            </a:r>
          </a:p>
          <a:p>
            <a:pPr>
              <a:defRPr/>
            </a:pPr>
            <a:r>
              <a:rPr lang="en-GB" sz="2200" dirty="0" smtClean="0"/>
              <a:t>CT scan.</a:t>
            </a:r>
            <a:endParaRPr lang="en-GB" sz="2200" dirty="0"/>
          </a:p>
          <a:p>
            <a:pPr>
              <a:buFontTx/>
              <a:buNone/>
              <a:defRPr/>
            </a:pPr>
            <a:endParaRPr lang="en-GB" sz="2200" dirty="0"/>
          </a:p>
          <a:p>
            <a:pPr>
              <a:buFontTx/>
              <a:buNone/>
              <a:defRPr/>
            </a:pPr>
            <a:endParaRPr lang="en-AU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77040"/>
            <a:ext cx="2514600" cy="195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919222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LP tubes:</a:t>
            </a:r>
            <a:endParaRPr lang="en-US" sz="2000" b="1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3148790"/>
            <a:ext cx="5638800" cy="1961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rgbClr val="00FF00"/>
                </a:solidFill>
              </a:rPr>
              <a:t>Tube (1):</a:t>
            </a:r>
            <a:r>
              <a:rPr lang="en-US" sz="2000" b="1" dirty="0" smtClean="0">
                <a:solidFill>
                  <a:srgbClr val="00FF00"/>
                </a:solidFill>
              </a:rPr>
              <a:t> </a:t>
            </a:r>
            <a:r>
              <a:rPr lang="en-US" sz="2000" dirty="0" smtClean="0"/>
              <a:t>Gram stain &amp; Culture. </a:t>
            </a:r>
          </a:p>
          <a:p>
            <a:pPr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rgbClr val="FF0000"/>
                </a:solidFill>
              </a:rPr>
              <a:t>Tube (2):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Protein &amp; Glucose.</a:t>
            </a:r>
          </a:p>
          <a:p>
            <a:pPr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Tube (3):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Cell count &amp; differential.</a:t>
            </a:r>
          </a:p>
          <a:p>
            <a:pPr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rgbClr val="FFFF00"/>
                </a:solidFill>
              </a:rPr>
              <a:t>Tube (4):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Store (PCR, viral studies if available, or for repeat cell count if needed)</a:t>
            </a:r>
            <a:endParaRPr lang="en-AU" sz="2000" dirty="0" smtClean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4879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2400" y="457201"/>
            <a:ext cx="7772400" cy="685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CSF </a:t>
            </a:r>
            <a:r>
              <a:rPr lang="en-US" sz="32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findings:</a:t>
            </a:r>
            <a:endParaRPr lang="en-US" sz="32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6083" name="Picture 142" descr="http://www.uspharmacist.com/CMSImagesContent/2010/1/USP1001-Meningitis-T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4" t="2108" r="1515" b="1976"/>
          <a:stretch/>
        </p:blipFill>
        <p:spPr bwMode="auto">
          <a:xfrm>
            <a:off x="457200" y="1371600"/>
            <a:ext cx="11277600" cy="50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52800" y="2195704"/>
            <a:ext cx="2057400" cy="3657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724400" y="228600"/>
            <a:ext cx="2514600" cy="685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Treatment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11201400" cy="571500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en-A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 you suspect meningitis start antibiotic treatment as fast as possible !!!!!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A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General: </a:t>
            </a:r>
          </a:p>
          <a:p>
            <a:pPr>
              <a:buFontTx/>
              <a:buNone/>
              <a:defRPr/>
            </a:pPr>
            <a:r>
              <a:rPr lang="en-AU" sz="2200" dirty="0">
                <a:latin typeface="Arial" pitchFamily="34" charset="0"/>
                <a:cs typeface="Arial" pitchFamily="34" charset="0"/>
              </a:rPr>
              <a:t>Stabilize the patient (antipyretics, fluid, anti seizures if there...)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A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Specific: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AU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Antibiotics.</a:t>
            </a:r>
          </a:p>
          <a:p>
            <a:pPr marL="457200" indent="-457200">
              <a:buNone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Empiric treatment consists of </a:t>
            </a:r>
            <a:r>
              <a:rPr lang="en-US" sz="2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bactericidal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antibiotics that have </a:t>
            </a:r>
            <a:r>
              <a:rPr lang="en-US" sz="2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good CSF penetration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such as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cefotaxime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ceftriaxone,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ceftazidime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Ampicillin,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vancomycin.</a:t>
            </a:r>
            <a:endParaRPr lang="en-AU" sz="2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en-AU" sz="2200" dirty="0">
                <a:latin typeface="Arial" pitchFamily="34" charset="0"/>
                <a:cs typeface="Arial" pitchFamily="34" charset="0"/>
              </a:rPr>
              <a:t>2. </a:t>
            </a:r>
            <a:r>
              <a:rPr lang="en-AU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Steroids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>
                <a:latin typeface="Arial" pitchFamily="34" charset="0"/>
                <a:cs typeface="Arial" pitchFamily="34" charset="0"/>
              </a:rPr>
              <a:t>(dexamethasone</a:t>
            </a:r>
            <a:r>
              <a:rPr lang="en-AU" sz="2200" dirty="0" smtClean="0">
                <a:latin typeface="Arial" pitchFamily="34" charset="0"/>
                <a:cs typeface="Arial" pitchFamily="34" charset="0"/>
              </a:rPr>
              <a:t>).</a:t>
            </a:r>
            <a:endParaRPr lang="en-AU" sz="2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en-AU" sz="2200" dirty="0">
                <a:latin typeface="Arial" pitchFamily="34" charset="0"/>
                <a:cs typeface="Arial" pitchFamily="34" charset="0"/>
              </a:rPr>
              <a:t>3. </a:t>
            </a:r>
            <a:r>
              <a:rPr lang="en-A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TB meningitis</a:t>
            </a:r>
            <a:r>
              <a:rPr lang="en-A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A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200" dirty="0">
                <a:latin typeface="Arial" pitchFamily="34" charset="0"/>
                <a:cs typeface="Arial" pitchFamily="34" charset="0"/>
              </a:rPr>
              <a:t>anti TB </a:t>
            </a:r>
            <a:r>
              <a:rPr lang="en-AU" sz="2200" dirty="0" smtClean="0">
                <a:latin typeface="Arial" pitchFamily="34" charset="0"/>
                <a:cs typeface="Arial" pitchFamily="34" charset="0"/>
              </a:rPr>
              <a:t>medications.</a:t>
            </a:r>
            <a:endParaRPr lang="en-AU" sz="22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en-AU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Change according to clinical response and CSF results.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AU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Duration 10-14 days, 3 weeks in </a:t>
            </a:r>
            <a:r>
              <a:rPr lang="en-AU" sz="2200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Listeria</a:t>
            </a:r>
            <a:r>
              <a:rPr lang="en-AU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  <a:defRPr/>
            </a:pPr>
            <a:endParaRPr lang="en-AU" sz="2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A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53200" y="0"/>
            <a:ext cx="4114800" cy="329184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skin.dreamdayinvitations.com.au/media/catalog/product/cache/1/small_image/700x700/040ec09b1e35df139433887a97daa66f/9/5/95544_frangipani_tide_thank_you_card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1125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28956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Prof. Dr. Ghada Fahmy Helaly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00000">
              <a:srgbClr val="AA8382"/>
            </a:gs>
            <a:gs pos="0">
              <a:srgbClr val="96AACA"/>
            </a:gs>
            <a:gs pos="46000">
              <a:srgbClr val="FFFFFF"/>
            </a:gs>
            <a:gs pos="14000">
              <a:schemeClr val="bg2">
                <a:lumMod val="75000"/>
              </a:schemeClr>
            </a:gs>
            <a:gs pos="73000">
              <a:srgbClr val="E0A9A8"/>
            </a:gs>
            <a:gs pos="59000">
              <a:srgbClr val="EBDAD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07" y="1981200"/>
            <a:ext cx="1013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/>
            </a:scene3d>
            <a:sp3d extrusionH="57150" contourW="6350" prstMaterial="dkEdge">
              <a:bevelT w="139700" h="50800"/>
              <a:bevelB w="6350" h="34925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5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Rounded MT Bold" pitchFamily="34" charset="0"/>
                <a:cs typeface="Arial" pitchFamily="34" charset="0"/>
              </a:rPr>
              <a:t>Bacterial Meningitis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83470" y="3000524"/>
            <a:ext cx="6553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/>
            </a:scene3d>
            <a:sp3d extrusionH="57150" contourW="25400" prstMaterial="dkEdge">
              <a:bevelT w="139700" h="146050"/>
              <a:bevelB w="50800" h="1143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spc="300" dirty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</a:t>
            </a:r>
            <a:r>
              <a:rPr lang="en-US" sz="3200" b="1" spc="5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spc="50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  <a:p>
            <a:pPr algn="ctr"/>
            <a:r>
              <a:rPr lang="en-US" sz="3200" b="1" spc="50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Microbiology Department</a:t>
            </a:r>
          </a:p>
          <a:p>
            <a:pPr algn="ctr"/>
            <a:r>
              <a:rPr lang="en-US" sz="3200" b="1" spc="50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pPr algn="ctr"/>
            <a:r>
              <a:rPr lang="en-US" sz="3200" b="1" spc="50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Mu’tah University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1200" y="5923505"/>
            <a:ext cx="234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NS1 Module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Image result for brai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73" r="19291"/>
          <a:stretch/>
        </p:blipFill>
        <p:spPr bwMode="auto">
          <a:xfrm>
            <a:off x="8700655" y="-7620"/>
            <a:ext cx="3491345" cy="2575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54578" y="304800"/>
            <a:ext cx="7084177" cy="365125"/>
          </a:xfrm>
        </p:spPr>
        <p:txBody>
          <a:bodyPr/>
          <a:lstStyle/>
          <a:p>
            <a:r>
              <a:rPr lang="en-US" sz="1100" b="1" dirty="0" smtClean="0"/>
              <a:t>Prof. Dr. Ghada Fahmy Helaly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5765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924800" cy="3733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Meningitis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inflammation of the protective membranes covering the brain </a:t>
            </a:r>
            <a:r>
              <a:rPr lang="en-US" dirty="0"/>
              <a:t>and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spinal cord </a:t>
            </a:r>
            <a:r>
              <a:rPr lang="en-US" dirty="0">
                <a:solidFill>
                  <a:srgbClr val="FFFF99"/>
                </a:solidFill>
              </a:rPr>
              <a:t>known as the </a:t>
            </a:r>
            <a:r>
              <a:rPr lang="en-US" dirty="0">
                <a:solidFill>
                  <a:srgbClr val="FFFF00"/>
                </a:solidFill>
              </a:rPr>
              <a:t>meninges</a:t>
            </a:r>
            <a:r>
              <a:rPr lang="en-US" dirty="0">
                <a:solidFill>
                  <a:srgbClr val="FFFF99"/>
                </a:solidFill>
              </a:rPr>
              <a:t>. </a:t>
            </a:r>
            <a:endParaRPr lang="en-US" dirty="0" smtClean="0">
              <a:solidFill>
                <a:srgbClr val="FFFF99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inflammation is usually </a:t>
            </a:r>
            <a:r>
              <a:rPr lang="en-US" dirty="0">
                <a:solidFill>
                  <a:srgbClr val="00FF00"/>
                </a:solidFill>
              </a:rPr>
              <a:t>caused by an infection </a:t>
            </a:r>
            <a:r>
              <a:rPr lang="en-US" dirty="0"/>
              <a:t>of </a:t>
            </a:r>
            <a:r>
              <a:rPr lang="en-US" dirty="0" smtClean="0">
                <a:solidFill>
                  <a:srgbClr val="00FF00"/>
                </a:solidFill>
              </a:rPr>
              <a:t>CSF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most common </a:t>
            </a:r>
            <a:r>
              <a:rPr lang="en-US" dirty="0"/>
              <a:t>are</a:t>
            </a:r>
            <a:r>
              <a:rPr lang="en-US" dirty="0">
                <a:solidFill>
                  <a:srgbClr val="FF0000"/>
                </a:solidFill>
              </a:rPr>
              <a:t> Viral </a:t>
            </a:r>
            <a:r>
              <a:rPr lang="en-US" dirty="0"/>
              <a:t>meningitis, </a:t>
            </a:r>
            <a:r>
              <a:rPr lang="en-US" dirty="0">
                <a:solidFill>
                  <a:srgbClr val="00FF00"/>
                </a:solidFill>
              </a:rPr>
              <a:t>followed by bacterial </a:t>
            </a:r>
            <a:r>
              <a:rPr lang="en-US" dirty="0"/>
              <a:t>and, </a:t>
            </a:r>
            <a:r>
              <a:rPr lang="en-US" dirty="0">
                <a:solidFill>
                  <a:srgbClr val="FFFF00"/>
                </a:solidFill>
              </a:rPr>
              <a:t>rarely, fungal </a:t>
            </a:r>
            <a:r>
              <a:rPr lang="en-US" dirty="0"/>
              <a:t>infections. , but meningitis can also be caused by </a:t>
            </a:r>
            <a:r>
              <a:rPr lang="en-US" dirty="0">
                <a:solidFill>
                  <a:srgbClr val="00B0F0"/>
                </a:solidFill>
              </a:rPr>
              <a:t>physical injury, cancer or certain drugs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2370"/>
            <a:ext cx="5052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General aspects of meningitis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67400" y="6324600"/>
            <a:ext cx="4114800" cy="329184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pic>
        <p:nvPicPr>
          <p:cNvPr id="6" name="Picture 5" descr="Illustration showing meningitis &#10;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0"/>
          <a:stretch/>
        </p:blipFill>
        <p:spPr bwMode="auto">
          <a:xfrm>
            <a:off x="8382000" y="990600"/>
            <a:ext cx="3640282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9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11049000" cy="50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12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Either </a:t>
            </a:r>
            <a:r>
              <a:rPr lang="en-US" dirty="0" smtClean="0">
                <a:solidFill>
                  <a:srgbClr val="FFFF00"/>
                </a:solidFill>
              </a:rPr>
              <a:t>community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hospital acquired.</a:t>
            </a:r>
            <a:r>
              <a:rPr lang="en-US" dirty="0">
                <a:solidFill>
                  <a:srgbClr val="00FF00"/>
                </a:solidFill>
              </a:rPr>
              <a:t> Identifying</a:t>
            </a:r>
            <a:r>
              <a:rPr lang="en-US" dirty="0"/>
              <a:t> the cause is </a:t>
            </a:r>
            <a:r>
              <a:rPr lang="en-US" dirty="0" smtClean="0">
                <a:solidFill>
                  <a:srgbClr val="00FF00"/>
                </a:solidFill>
              </a:rPr>
              <a:t>essential.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solidFill>
                  <a:srgbClr val="00FF00"/>
                </a:solidFill>
              </a:rPr>
              <a:t> </a:t>
            </a:r>
            <a:r>
              <a:rPr lang="en-GB" dirty="0" smtClean="0">
                <a:solidFill>
                  <a:srgbClr val="00FF00"/>
                </a:solidFill>
              </a:rPr>
              <a:t>Acute </a:t>
            </a:r>
            <a:r>
              <a:rPr lang="en-GB" dirty="0">
                <a:solidFill>
                  <a:srgbClr val="00FF00"/>
                </a:solidFill>
              </a:rPr>
              <a:t>meningitis (&lt;1 d), chronic meningitis (weeks to months</a:t>
            </a:r>
            <a:r>
              <a:rPr lang="en-GB" dirty="0" smtClean="0">
                <a:solidFill>
                  <a:srgbClr val="00FF00"/>
                </a:solidFill>
              </a:rPr>
              <a:t>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Bacteria can directly invade the meninges </a:t>
            </a:r>
            <a:r>
              <a:rPr lang="en-US" dirty="0"/>
              <a:t>( ear or sinus infection, a skull fracture, or, rarely, after some surgeries).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rgbClr val="00FF00"/>
                </a:solidFill>
              </a:rPr>
              <a:t>Serious </a:t>
            </a:r>
            <a:r>
              <a:rPr lang="en-US" dirty="0">
                <a:solidFill>
                  <a:srgbClr val="00FF00"/>
                </a:solidFill>
              </a:rPr>
              <a:t>complications</a:t>
            </a:r>
            <a:r>
              <a:rPr lang="en-US" dirty="0"/>
              <a:t>, such as </a:t>
            </a:r>
            <a:r>
              <a:rPr lang="en-US" dirty="0">
                <a:solidFill>
                  <a:srgbClr val="FFFF00"/>
                </a:solidFill>
              </a:rPr>
              <a:t>brain damage, hearing loss, or learning </a:t>
            </a:r>
            <a:r>
              <a:rPr lang="en-US" dirty="0" smtClean="0">
                <a:solidFill>
                  <a:srgbClr val="FFFF00"/>
                </a:solidFill>
              </a:rPr>
              <a:t>disabilities.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FF00"/>
                </a:solidFill>
              </a:rPr>
              <a:t>Treatment must be started quickly</a:t>
            </a:r>
            <a:r>
              <a:rPr lang="en-US" dirty="0"/>
              <a:t>.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Untreated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mortality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rate of 50%. </a:t>
            </a:r>
            <a:b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2370"/>
            <a:ext cx="5052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General aspects of meningitis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00800" y="6324600"/>
            <a:ext cx="4114800" cy="329184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5894562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chemeClr val="accent3"/>
                </a:solidFill>
              </a:rPr>
              <a:t>Bacterial meningitis: 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525000" cy="685800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Common causes of bacterial meningitis </a:t>
            </a:r>
            <a:r>
              <a:rPr lang="en-US" sz="2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by </a:t>
            </a:r>
            <a:r>
              <a:rPr lang="en-US" sz="28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age group: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35791"/>
              </p:ext>
            </p:extLst>
          </p:nvPr>
        </p:nvGraphicFramePr>
        <p:xfrm>
          <a:off x="685800" y="1371600"/>
          <a:ext cx="10515600" cy="50247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3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Age Group</a:t>
                      </a:r>
                      <a:endParaRPr lang="en-US" sz="2000" b="1" dirty="0">
                        <a:effectLst/>
                        <a:latin typeface="+mn-lt"/>
                      </a:endParaRPr>
                    </a:p>
                  </a:txBody>
                  <a:tcPr marL="23813" marR="23813" marT="23813" marB="2381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Causes</a:t>
                      </a:r>
                      <a:endParaRPr lang="en-US" sz="2000" b="1" dirty="0">
                        <a:effectLst/>
                        <a:latin typeface="+mn-lt"/>
                      </a:endParaRPr>
                    </a:p>
                  </a:txBody>
                  <a:tcPr marL="23813" marR="23813" marT="23813" marB="238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smtClean="0">
                          <a:effectLst/>
                        </a:rPr>
                        <a:t>Newborns: Birth to 3 months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23813" marR="23813" marT="23813" marB="2381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B </a:t>
                      </a: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Streptococcus, S. pneumoniae, E. coli, Listeria </a:t>
                      </a:r>
                      <a:r>
                        <a:rPr lang="en-US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monocytogenes</a:t>
                      </a:r>
                      <a:endParaRPr lang="en-US" sz="1800" b="1" i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813" marR="23813" marT="23813" marB="238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56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</a:rPr>
                        <a:t>Infants and </a:t>
                      </a:r>
                      <a:r>
                        <a:rPr lang="en-US" sz="1800" b="1" dirty="0" smtClean="0">
                          <a:effectLst/>
                        </a:rPr>
                        <a:t>Children: 3-60 months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23813" marR="23813" marT="23813" marB="2381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 pneumoniae, Neisseria meningitidis, H. </a:t>
                      </a:r>
                      <a:r>
                        <a:rPr lang="en-US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influenzae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type b, Group B </a:t>
                      </a: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Streptococcus</a:t>
                      </a:r>
                      <a:endParaRPr lang="en-US" sz="1800" b="1" i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813" marR="23813" marT="23813" marB="238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1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</a:rPr>
                        <a:t>Adolescents and Young </a:t>
                      </a:r>
                      <a:r>
                        <a:rPr lang="en-US" sz="1800" b="1" dirty="0" smtClean="0">
                          <a:effectLst/>
                        </a:rPr>
                        <a:t>Adults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23813" marR="23813" marT="23813" marB="2381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common: S. </a:t>
                      </a:r>
                      <a:r>
                        <a:rPr lang="en-US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pneumoniae</a:t>
                      </a: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Others: </a:t>
                      </a:r>
                    </a:p>
                    <a:p>
                      <a:pPr algn="l" fontAlgn="t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 meningitidis,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lang="en-US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monocytogenes</a:t>
                      </a:r>
                      <a:endParaRPr lang="en-US" sz="1800" b="1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G- organisms</a:t>
                      </a:r>
                    </a:p>
                  </a:txBody>
                  <a:tcPr marL="23813" marR="23813" marT="23813" marB="238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81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elderly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813" marR="23813" marT="23813" marB="23813"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 pneumoniae</a:t>
                      </a:r>
                    </a:p>
                    <a:p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 aureus*</a:t>
                      </a:r>
                    </a:p>
                    <a:p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lang="en-US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monocytogenes</a:t>
                      </a:r>
                      <a:endParaRPr lang="en-US" sz="1800" b="1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Gram-negative bacteria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813" marR="23813" marT="23813" marB="238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78024"/>
            <a:ext cx="9220200" cy="4800601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-hemolytic,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Gram-positive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cocci in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chains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Vaginal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oral flora in adult women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15- 40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% of women).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Vaginal colonization</a:t>
            </a: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respiratory infections and septicemia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meningitis in newborns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Prolonged labor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after the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rupture of the membranes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↑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transmission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risk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8580" algn="l"/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Disease:</a:t>
            </a:r>
          </a:p>
          <a:p>
            <a:pPr marL="228600" indent="-160338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Early-onset GBS neonatal sepsis (birth to 7 days)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respiratory distress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reduced by intra-partum antibiotics.</a:t>
            </a:r>
          </a:p>
          <a:p>
            <a:pPr marL="525463" indent="103188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Late-onset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neonatal sepsis (7 ds to 4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l">
              <a:buFont typeface="+mj-lt"/>
              <a:buAutoNum type="alphaLcParenR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880" y="797244"/>
            <a:ext cx="6553200" cy="910588"/>
          </a:xfr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2800" cap="none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en-US" sz="2800" cap="none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2800" cap="none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Neonatal meningitis/Streptococcus agalactiae (Group B streptococcus [GBS]).</a:t>
            </a:r>
            <a:br>
              <a:rPr lang="en-US" sz="2800" cap="none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</a:br>
            <a:endParaRPr lang="en-US" sz="2800" cap="none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skerville Old Face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01200" y="1447800"/>
            <a:ext cx="2438400" cy="3128962"/>
            <a:chOff x="6858000" y="1802822"/>
            <a:chExt cx="1965614" cy="3072246"/>
          </a:xfrm>
        </p:grpSpPr>
        <p:pic>
          <p:nvPicPr>
            <p:cNvPr id="3074" name="Picture 2" descr="File:Streptococcus agalactia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446318"/>
              <a:ext cx="1965614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encrypted-tbn3.gstatic.com/images?q=tbn:ANd9GcSdxwLV3m41MY5NqER3DWgDZyxj1x2riUoH87fnOjQ5Iyxiba_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802822"/>
              <a:ext cx="1139536" cy="164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s-media-cache-ak0.pinimg.com/236x/bf/d5/ae/bfd5aee08f47b793c59d0742acb2473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114" y="1808017"/>
              <a:ext cx="952500" cy="1638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578031" cy="4419600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This disease is caused by birth exposure to encapsulated (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primarily K1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strains of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E. coli.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K1 antigen (polysaccharide) prevents the phagocytosis, ↑ adhesion.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Lactose-fermenting</a:t>
            </a:r>
            <a:r>
              <a:rPr lang="en-US" sz="2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member of the Enterobacteriaceae </a:t>
            </a:r>
          </a:p>
          <a:p>
            <a:pPr marL="457200" indent="-457200" algn="l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Colonic normal flora (NF) </a:t>
            </a: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(nonpathogenic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strains)</a:t>
            </a:r>
          </a:p>
          <a:p>
            <a:pPr marL="457200" indent="-457200" algn="l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May colonize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end of urethra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vagina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neonatal sepsis,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806768"/>
            <a:ext cx="6248400" cy="624840"/>
          </a:xfrm>
        </p:spPr>
        <p:txBody>
          <a:bodyPr>
            <a:noAutofit/>
          </a:bodyPr>
          <a:lstStyle/>
          <a:p>
            <a:pPr algn="ctr"/>
            <a:r>
              <a:rPr lang="en-US" sz="4000" cap="none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Neonatal meningitis</a:t>
            </a:r>
            <a:r>
              <a:rPr lang="en-US" sz="4000" i="1" cap="none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/E. coli</a:t>
            </a:r>
            <a:r>
              <a:rPr lang="en-US" sz="4000" cap="none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r="14539"/>
          <a:stretch/>
        </p:blipFill>
        <p:spPr bwMode="auto">
          <a:xfrm>
            <a:off x="9035231" y="1562100"/>
            <a:ext cx="317581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1330" y="1981200"/>
            <a:ext cx="10262870" cy="487680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Beta-hemolytic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>
                <a:solidFill>
                  <a:srgbClr val="9F5FCF"/>
                </a:solidFill>
                <a:latin typeface="Arial" pitchFamily="34" charset="0"/>
                <a:cs typeface="Arial" pitchFamily="34" charset="0"/>
              </a:rPr>
              <a:t>Gram-positive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facultative intracellular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coccobacillus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tumbling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motility in broth at room temperature and is a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psychrophile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Found in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vertebrate feces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unpasteurized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dairy products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deli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meats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soft cheeses,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unheated hot dogs, and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uncooked cabbage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Mother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through food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fetus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infection or exposure to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feces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at birth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8580" algn="l"/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Disease:</a:t>
            </a:r>
          </a:p>
          <a:p>
            <a:pPr marL="41148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Listeria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produces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listeriolysin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1148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healthy individuals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transient diarrhea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fecal </a:t>
            </a: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carriage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pregnant women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septicemia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possibility of neonatal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infection.</a:t>
            </a:r>
          </a:p>
          <a:p>
            <a:pPr marL="41148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immuno-compromised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patients: 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septicemia and meningitis.</a:t>
            </a:r>
          </a:p>
          <a:p>
            <a:pPr marL="457200" indent="-457200" algn="l">
              <a:buFont typeface="+mj-lt"/>
              <a:buAutoNum type="arabicPeriod"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9728200" cy="914400"/>
          </a:xfrm>
        </p:spPr>
        <p:txBody>
          <a:bodyPr>
            <a:noAutofit/>
          </a:bodyPr>
          <a:lstStyle/>
          <a:p>
            <a:r>
              <a:rPr lang="en-US" sz="3200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/>
            </a:r>
            <a:br>
              <a:rPr lang="en-US" sz="3200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</a:br>
            <a:r>
              <a:rPr lang="en-US" sz="3200" cap="none" dirty="0" smtClean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Neonatal </a:t>
            </a:r>
            <a:r>
              <a:rPr lang="en-US" sz="3200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meningitis or meningitis in compromised </a:t>
            </a:r>
            <a:r>
              <a:rPr lang="en-US" sz="3200" cap="none" dirty="0" smtClean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persons</a:t>
            </a:r>
            <a:br>
              <a:rPr lang="en-US" sz="3200" cap="none" dirty="0" smtClean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</a:br>
            <a:r>
              <a:rPr lang="en-US" sz="3200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 </a:t>
            </a:r>
            <a:r>
              <a:rPr lang="en-US" sz="3200" cap="none" dirty="0" smtClean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    </a:t>
            </a:r>
            <a:r>
              <a:rPr lang="en-US" sz="3200" i="1" cap="none" dirty="0" smtClean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Listeria </a:t>
            </a:r>
            <a:r>
              <a:rPr lang="en-US" sz="3200" i="1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monocytogenes</a:t>
            </a:r>
            <a:r>
              <a:rPr lang="en-US" sz="3200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  <a:t>.</a:t>
            </a:r>
            <a:br>
              <a:rPr lang="en-US" sz="3200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+mj-cs"/>
              </a:rPr>
            </a:br>
            <a:endParaRPr lang="en-US" sz="3200" cap="none" dirty="0">
              <a:ln w="11430"/>
              <a:solidFill>
                <a:srgbClr val="3A003A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skerville Old Face" pitchFamily="18" charset="0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905000"/>
            <a:ext cx="1565275" cy="170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09800"/>
            <a:ext cx="8534400" cy="407517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Septicemia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meningitis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very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young,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bacterial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older adults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Vaccination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reduces the risk of infection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A13-valent polysaccharide-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protein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vaccine for infants.</a:t>
            </a:r>
          </a:p>
          <a:p>
            <a:pPr marL="342900" lvl="1" indent="-342900" algn="l"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23-valent polysaccharide vaccine for patients 65 years 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older.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10134600" cy="609600"/>
          </a:xfr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 prstMaterial="dkEdge">
              <a:bevelT w="25400" h="381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Pneumococcal meningitis / </a:t>
            </a:r>
            <a:r>
              <a:rPr lang="en-US" sz="3200" i="1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Streptococcus pneumoniae </a:t>
            </a:r>
            <a:r>
              <a:rPr lang="en-US" sz="3200" cap="none" dirty="0">
                <a:ln w="11430"/>
                <a:solidFill>
                  <a:srgbClr val="3A003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.</a:t>
            </a:r>
          </a:p>
        </p:txBody>
      </p:sp>
      <p:pic>
        <p:nvPicPr>
          <p:cNvPr id="3074" name="Picture 2" descr="http://imgc.allpostersimages.com/images/P-473-488-90/64/6466/VCNH100Z/posters/arthur-siegelman-streptococcus-pneumoniae-bacteria-gram-positive-cocci-showing-capsu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6" b="53519"/>
          <a:stretch/>
        </p:blipFill>
        <p:spPr bwMode="auto">
          <a:xfrm>
            <a:off x="9047748" y="1981201"/>
            <a:ext cx="314425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uture">
    <a:dk1>
      <a:sysClr val="windowText" lastClr="000000"/>
    </a:dk1>
    <a:lt1>
      <a:sysClr val="window" lastClr="FFFFFF"/>
    </a:lt1>
    <a:dk2>
      <a:srgbClr val="37302A"/>
    </a:dk2>
    <a:lt2>
      <a:srgbClr val="D0CCB9"/>
    </a:lt2>
    <a:accent1>
      <a:srgbClr val="9E8E5C"/>
    </a:accent1>
    <a:accent2>
      <a:srgbClr val="A09781"/>
    </a:accent2>
    <a:accent3>
      <a:srgbClr val="85776D"/>
    </a:accent3>
    <a:accent4>
      <a:srgbClr val="AEAFA9"/>
    </a:accent4>
    <a:accent5>
      <a:srgbClr val="8D878B"/>
    </a:accent5>
    <a:accent6>
      <a:srgbClr val="6B6149"/>
    </a:accent6>
    <a:hlink>
      <a:srgbClr val="B6A272"/>
    </a:hlink>
    <a:folHlink>
      <a:srgbClr val="8A784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1061</Words>
  <Application>Microsoft Office PowerPoint</Application>
  <PresentationFormat>Widescreen</PresentationFormat>
  <Paragraphs>162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 Unicode MS</vt:lpstr>
      <vt:lpstr>Arial</vt:lpstr>
      <vt:lpstr>Arial Rounded MT Bold</vt:lpstr>
      <vt:lpstr>Baskerville Old Face</vt:lpstr>
      <vt:lpstr>Calibri</vt:lpstr>
      <vt:lpstr>Consolas</vt:lpstr>
      <vt:lpstr>Corbel</vt:lpstr>
      <vt:lpstr>Garamond</vt:lpstr>
      <vt:lpstr>Tahoma</vt:lpstr>
      <vt:lpstr>Tunga</vt:lpstr>
      <vt:lpstr>Wingdings</vt:lpstr>
      <vt:lpstr>Wingdings 2</vt:lpstr>
      <vt:lpstr>Wingdings 3</vt:lpstr>
      <vt:lpstr>Office Theme</vt:lpstr>
      <vt:lpstr>Clarity</vt:lpstr>
      <vt:lpstr>BlackTie</vt:lpstr>
      <vt:lpstr>Metro</vt:lpstr>
      <vt:lpstr>Basis</vt:lpstr>
      <vt:lpstr>Parallax</vt:lpstr>
      <vt:lpstr>PowerPoint Presentation</vt:lpstr>
      <vt:lpstr>PowerPoint Presentation</vt:lpstr>
      <vt:lpstr>PowerPoint Presentation</vt:lpstr>
      <vt:lpstr>PowerPoint Presentation</vt:lpstr>
      <vt:lpstr>Common causes of bacterial meningitis by age group:</vt:lpstr>
      <vt:lpstr> Neonatal meningitis/Streptococcus agalactiae (Group B streptococcus [GBS]). </vt:lpstr>
      <vt:lpstr>Neonatal meningitis/E. coli.</vt:lpstr>
      <vt:lpstr> Neonatal meningitis or meningitis in compromised persons      Listeria monocytogenes. </vt:lpstr>
      <vt:lpstr>Pneumococcal meningitis / Streptococcus pneumoniae .</vt:lpstr>
      <vt:lpstr> Meningitis in unvaccinated children under 2 years  H. influenzae type b. </vt:lpstr>
      <vt:lpstr>Meningococcal meningitis/Neisseria meningitidis.</vt:lpstr>
      <vt:lpstr>PowerPoint Presentation</vt:lpstr>
      <vt:lpstr>PowerPoint Presentation</vt:lpstr>
      <vt:lpstr>Clinical picture / signs</vt:lpstr>
      <vt:lpstr>Diagnosis </vt:lpstr>
      <vt:lpstr>CSF findings:</vt:lpstr>
      <vt:lpstr>Treatment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150</cp:revision>
  <dcterms:created xsi:type="dcterms:W3CDTF">2015-11-30T13:37:04Z</dcterms:created>
  <dcterms:modified xsi:type="dcterms:W3CDTF">2019-12-03T20:39:02Z</dcterms:modified>
</cp:coreProperties>
</file>