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ink/ink1.xml" ContentType="application/inkml+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50"/>
  </p:notesMasterIdLst>
  <p:sldIdLst>
    <p:sldId id="257" r:id="rId5"/>
    <p:sldId id="259" r:id="rId6"/>
    <p:sldId id="260" r:id="rId7"/>
    <p:sldId id="263" r:id="rId8"/>
    <p:sldId id="262" r:id="rId9"/>
    <p:sldId id="272" r:id="rId10"/>
    <p:sldId id="273" r:id="rId11"/>
    <p:sldId id="404" r:id="rId12"/>
    <p:sldId id="403" r:id="rId13"/>
    <p:sldId id="278" r:id="rId14"/>
    <p:sldId id="279" r:id="rId15"/>
    <p:sldId id="405" r:id="rId16"/>
    <p:sldId id="281" r:id="rId17"/>
    <p:sldId id="400" r:id="rId18"/>
    <p:sldId id="292" r:id="rId19"/>
    <p:sldId id="293" r:id="rId20"/>
    <p:sldId id="296" r:id="rId21"/>
    <p:sldId id="297" r:id="rId22"/>
    <p:sldId id="299" r:id="rId23"/>
    <p:sldId id="302" r:id="rId24"/>
    <p:sldId id="304" r:id="rId25"/>
    <p:sldId id="401" r:id="rId26"/>
    <p:sldId id="406" r:id="rId27"/>
    <p:sldId id="309" r:id="rId28"/>
    <p:sldId id="310" r:id="rId29"/>
    <p:sldId id="317" r:id="rId30"/>
    <p:sldId id="321" r:id="rId31"/>
    <p:sldId id="325" r:id="rId32"/>
    <p:sldId id="333" r:id="rId33"/>
    <p:sldId id="339" r:id="rId34"/>
    <p:sldId id="341" r:id="rId35"/>
    <p:sldId id="343" r:id="rId36"/>
    <p:sldId id="402" r:id="rId37"/>
    <p:sldId id="408" r:id="rId38"/>
    <p:sldId id="345" r:id="rId39"/>
    <p:sldId id="348" r:id="rId40"/>
    <p:sldId id="350" r:id="rId41"/>
    <p:sldId id="352" r:id="rId42"/>
    <p:sldId id="357" r:id="rId43"/>
    <p:sldId id="409" r:id="rId44"/>
    <p:sldId id="358" r:id="rId45"/>
    <p:sldId id="360" r:id="rId46"/>
    <p:sldId id="361" r:id="rId47"/>
    <p:sldId id="363" r:id="rId48"/>
    <p:sldId id="366" r:id="rId4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0305" autoAdjust="0"/>
  </p:normalViewPr>
  <p:slideViewPr>
    <p:cSldViewPr snapToGrid="0" snapToObjects="1">
      <p:cViewPr varScale="1">
        <p:scale>
          <a:sx n="69" d="100"/>
          <a:sy n="69" d="100"/>
        </p:scale>
        <p:origin x="1434" y="6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465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presProps" Target="presProps.xml"/></Relationships>
</file>

<file path=ppt/ink/ink1.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0" units="1/dev"/>
        </inkml:channelProperties>
      </inkml:inkSource>
      <inkml:timestamp xml:id="ts0" timeString="2013-06-24T15:53:30.510"/>
    </inkml:context>
    <inkml:brush xml:id="br0">
      <inkml:brushProperty name="width" value="0.05292" units="cm"/>
      <inkml:brushProperty name="height" value="0.05292" units="cm"/>
      <inkml:brushProperty name="color" value="#7030A0"/>
    </inkml:brush>
  </inkml:definitions>
  <inkml:trace contextRef="#ctx0" brushRef="#br0">4932 7724 9,'0'0'14,"0"0"0,0 0-6,0 0-2,0 0 0,-10 6 0,10-6 1,-1 14 0,1-1 2,0 1-2,1 4 0,0 1 0,3-2-1,0 1 0,3-6 1,2-7-1,5-10-1,4-12-1,7-15-6,7-13-10,3-14-9,11-5-4,-4-16 0,10 3-2</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30E0FE7-B903-C84E-B98C-58193B1C76A5}" type="datetimeFigureOut">
              <a:rPr lang="en-US" smtClean="0"/>
              <a:t>12/25/2021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C40B130-7002-6742-8535-A4FFDD5CBAD0}" type="slidenum">
              <a:rPr lang="en-US" smtClean="0"/>
              <a:t>‹#›</a:t>
            </a:fld>
            <a:endParaRPr lang="en-US"/>
          </a:p>
        </p:txBody>
      </p:sp>
    </p:spTree>
    <p:extLst>
      <p:ext uri="{BB962C8B-B14F-4D97-AF65-F5344CB8AC3E}">
        <p14:creationId xmlns:p14="http://schemas.microsoft.com/office/powerpoint/2010/main" val="253821157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88D1F4-724D-4F43-B5EE-732909284F76}" type="slidenum">
              <a:rPr lang="en-US"/>
              <a:pPr/>
              <a:t>1</a:t>
            </a:fld>
            <a:endParaRPr lang="en-US" dirty="0"/>
          </a:p>
        </p:txBody>
      </p:sp>
      <p:sp>
        <p:nvSpPr>
          <p:cNvPr id="19968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9968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41152187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40B130-7002-6742-8535-A4FFDD5CBAD0}" type="slidenum">
              <a:rPr lang="en-US" smtClean="0"/>
              <a:t>12</a:t>
            </a:fld>
            <a:endParaRPr lang="en-US"/>
          </a:p>
        </p:txBody>
      </p:sp>
    </p:spTree>
    <p:extLst>
      <p:ext uri="{BB962C8B-B14F-4D97-AF65-F5344CB8AC3E}">
        <p14:creationId xmlns:p14="http://schemas.microsoft.com/office/powerpoint/2010/main" val="38448091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116490-689C-244D-8A04-9C2572FAAF73}" type="slidenum">
              <a:rPr lang="en-US"/>
              <a:pPr/>
              <a:t>13</a:t>
            </a:fld>
            <a:endParaRPr lang="en-US"/>
          </a:p>
        </p:txBody>
      </p:sp>
      <p:sp>
        <p:nvSpPr>
          <p:cNvPr id="22425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2425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1709435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E1968C2-890D-1547-B7F6-4151F749C65F}" type="slidenum">
              <a:rPr lang="en-US"/>
              <a:pPr/>
              <a:t>15</a:t>
            </a:fld>
            <a:endParaRPr lang="en-US"/>
          </a:p>
        </p:txBody>
      </p:sp>
      <p:sp>
        <p:nvSpPr>
          <p:cNvPr id="23552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3552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3082816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8D4890-981C-5245-8240-17378F3AB772}" type="slidenum">
              <a:rPr lang="en-US"/>
              <a:pPr/>
              <a:t>16</a:t>
            </a:fld>
            <a:endParaRPr lang="en-US"/>
          </a:p>
        </p:txBody>
      </p:sp>
      <p:sp>
        <p:nvSpPr>
          <p:cNvPr id="23654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365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9851976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F0CDEA8-33A9-8644-82C4-59B91650A7F1}" type="slidenum">
              <a:rPr lang="en-US"/>
              <a:pPr/>
              <a:t>17</a:t>
            </a:fld>
            <a:endParaRPr lang="en-US"/>
          </a:p>
        </p:txBody>
      </p:sp>
      <p:sp>
        <p:nvSpPr>
          <p:cNvPr id="23961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3961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8214026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D7D8B88-9936-424E-9E93-7F15A4F870D8}" type="slidenum">
              <a:rPr lang="en-US"/>
              <a:pPr/>
              <a:t>18</a:t>
            </a:fld>
            <a:endParaRPr lang="en-US"/>
          </a:p>
        </p:txBody>
      </p:sp>
      <p:sp>
        <p:nvSpPr>
          <p:cNvPr id="2406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4064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5495770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DB85C45-AC27-3D4B-B7C4-9847D541E8D2}" type="slidenum">
              <a:rPr lang="en-US"/>
              <a:pPr/>
              <a:t>19</a:t>
            </a:fld>
            <a:endParaRPr lang="en-US"/>
          </a:p>
        </p:txBody>
      </p:sp>
      <p:sp>
        <p:nvSpPr>
          <p:cNvPr id="2426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4269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4395848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71FA638-2622-4744-8FE9-5FC46B4574F8}" type="slidenum">
              <a:rPr lang="en-US"/>
              <a:pPr/>
              <a:t>20</a:t>
            </a:fld>
            <a:endParaRPr lang="en-US"/>
          </a:p>
        </p:txBody>
      </p:sp>
      <p:sp>
        <p:nvSpPr>
          <p:cNvPr id="2457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4576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0521496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49974A9-9D71-1A46-A98E-0FF73CF9886A}" type="slidenum">
              <a:rPr lang="en-US"/>
              <a:pPr/>
              <a:t>21</a:t>
            </a:fld>
            <a:endParaRPr lang="en-US"/>
          </a:p>
        </p:txBody>
      </p:sp>
      <p:sp>
        <p:nvSpPr>
          <p:cNvPr id="24781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4781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5648620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F72523-3380-9B4D-9A93-DB51ED62C909}" type="slidenum">
              <a:rPr lang="en-US"/>
              <a:pPr/>
              <a:t>24</a:t>
            </a:fld>
            <a:endParaRPr lang="en-US"/>
          </a:p>
        </p:txBody>
      </p:sp>
      <p:sp>
        <p:nvSpPr>
          <p:cNvPr id="25293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5293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6950468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0DA6B5-C533-BD44-9CD7-BA548D17B11A}" type="slidenum">
              <a:rPr lang="en-US"/>
              <a:pPr/>
              <a:t>2</a:t>
            </a:fld>
            <a:endParaRPr lang="en-US" dirty="0"/>
          </a:p>
        </p:txBody>
      </p:sp>
      <p:sp>
        <p:nvSpPr>
          <p:cNvPr id="20173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0173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8635149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19B6608-7AB6-1C46-8DC3-0E325381FD5E}" type="slidenum">
              <a:rPr lang="en-US"/>
              <a:pPr/>
              <a:t>25</a:t>
            </a:fld>
            <a:endParaRPr lang="en-US"/>
          </a:p>
        </p:txBody>
      </p:sp>
      <p:sp>
        <p:nvSpPr>
          <p:cNvPr id="25395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5395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3758872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2401B99-2CCA-4849-8910-39AE440C137A}" type="slidenum">
              <a:rPr lang="en-US"/>
              <a:pPr/>
              <a:t>26</a:t>
            </a:fld>
            <a:endParaRPr lang="en-US"/>
          </a:p>
        </p:txBody>
      </p:sp>
      <p:sp>
        <p:nvSpPr>
          <p:cNvPr id="26112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6112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5279031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7A866F-AAEC-5F4D-90A5-8F43E458A759}" type="slidenum">
              <a:rPr lang="en-US"/>
              <a:pPr/>
              <a:t>27</a:t>
            </a:fld>
            <a:endParaRPr lang="en-US"/>
          </a:p>
        </p:txBody>
      </p:sp>
      <p:sp>
        <p:nvSpPr>
          <p:cNvPr id="26521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6521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6878106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737B28-7790-544B-80CB-105A9A57B950}" type="slidenum">
              <a:rPr lang="en-US"/>
              <a:pPr/>
              <a:t>28</a:t>
            </a:fld>
            <a:endParaRPr lang="en-US"/>
          </a:p>
        </p:txBody>
      </p:sp>
      <p:sp>
        <p:nvSpPr>
          <p:cNvPr id="26931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6931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7969929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DC09555-2716-3E43-8830-5F0032DA867E}" type="slidenum">
              <a:rPr lang="en-US"/>
              <a:pPr/>
              <a:t>29</a:t>
            </a:fld>
            <a:endParaRPr lang="en-US"/>
          </a:p>
        </p:txBody>
      </p:sp>
      <p:sp>
        <p:nvSpPr>
          <p:cNvPr id="27750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7750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369513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0EF4BD0-4D7F-A34C-9556-B82002FE299E}" type="slidenum">
              <a:rPr lang="en-US"/>
              <a:pPr/>
              <a:t>30</a:t>
            </a:fld>
            <a:endParaRPr lang="en-US"/>
          </a:p>
        </p:txBody>
      </p:sp>
      <p:sp>
        <p:nvSpPr>
          <p:cNvPr id="28365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83651" name="Rectangle 3"/>
          <p:cNvSpPr>
            <a:spLocks noGrp="1" noChangeArrowheads="1"/>
          </p:cNvSpPr>
          <p:nvPr>
            <p:ph type="body" idx="1"/>
          </p:nvPr>
        </p:nvSpPr>
        <p:spPr/>
        <p:txBody>
          <a:bodyPr/>
          <a:lstStyle/>
          <a:p>
            <a:pPr algn="l"/>
            <a:endParaRPr lang="en-US" dirty="0"/>
          </a:p>
        </p:txBody>
      </p:sp>
    </p:spTree>
    <p:extLst>
      <p:ext uri="{BB962C8B-B14F-4D97-AF65-F5344CB8AC3E}">
        <p14:creationId xmlns:p14="http://schemas.microsoft.com/office/powerpoint/2010/main" val="23743014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64C275-F36F-3946-A89D-1AA8ED94B3A7}" type="slidenum">
              <a:rPr lang="en-US"/>
              <a:pPr/>
              <a:t>31</a:t>
            </a:fld>
            <a:endParaRPr lang="en-US"/>
          </a:p>
        </p:txBody>
      </p:sp>
      <p:sp>
        <p:nvSpPr>
          <p:cNvPr id="28569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8569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5245030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9F524EC-4365-6C43-81BC-CE90B5E4F3A9}" type="slidenum">
              <a:rPr lang="en-US"/>
              <a:pPr/>
              <a:t>32</a:t>
            </a:fld>
            <a:endParaRPr lang="en-US"/>
          </a:p>
        </p:txBody>
      </p:sp>
      <p:sp>
        <p:nvSpPr>
          <p:cNvPr id="28774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877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2373486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8E9483-510A-C24B-B92D-947D095047AA}" type="slidenum">
              <a:rPr lang="en-US"/>
              <a:pPr/>
              <a:t>35</a:t>
            </a:fld>
            <a:endParaRPr lang="en-US"/>
          </a:p>
        </p:txBody>
      </p:sp>
      <p:sp>
        <p:nvSpPr>
          <p:cNvPr id="28979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89795"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6771905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5FF32D-F66E-F045-ACD0-13505A980E57}" type="slidenum">
              <a:rPr lang="en-US"/>
              <a:pPr/>
              <a:t>36</a:t>
            </a:fld>
            <a:endParaRPr lang="en-US"/>
          </a:p>
        </p:txBody>
      </p:sp>
      <p:sp>
        <p:nvSpPr>
          <p:cNvPr id="29286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9286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9681713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D6FCF7E-3F62-3548-AEA7-AC2CA71E44A5}" type="slidenum">
              <a:rPr lang="en-US"/>
              <a:pPr/>
              <a:t>3</a:t>
            </a:fld>
            <a:endParaRPr lang="en-US"/>
          </a:p>
        </p:txBody>
      </p:sp>
      <p:sp>
        <p:nvSpPr>
          <p:cNvPr id="20275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0275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74710074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0817DB8-5779-194F-A8AE-14B18A6262AC}" type="slidenum">
              <a:rPr lang="en-US"/>
              <a:pPr/>
              <a:t>37</a:t>
            </a:fld>
            <a:endParaRPr lang="en-US"/>
          </a:p>
        </p:txBody>
      </p:sp>
      <p:sp>
        <p:nvSpPr>
          <p:cNvPr id="29491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9491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89133705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CA31C63-6052-CC47-979F-26849A0FC7D5}" type="slidenum">
              <a:rPr lang="en-US"/>
              <a:pPr/>
              <a:t>38</a:t>
            </a:fld>
            <a:endParaRPr lang="en-US"/>
          </a:p>
        </p:txBody>
      </p:sp>
      <p:sp>
        <p:nvSpPr>
          <p:cNvPr id="2969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9696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55311800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82D481D-1665-774B-809C-0663593EBFB7}" type="slidenum">
              <a:rPr lang="en-US"/>
              <a:pPr/>
              <a:t>39</a:t>
            </a:fld>
            <a:endParaRPr lang="en-US"/>
          </a:p>
        </p:txBody>
      </p:sp>
      <p:sp>
        <p:nvSpPr>
          <p:cNvPr id="30208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30208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59853495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AE3752-4DF4-7548-A026-D26DF1368D4D}" type="slidenum">
              <a:rPr lang="en-US"/>
              <a:pPr/>
              <a:t>41</a:t>
            </a:fld>
            <a:endParaRPr lang="en-US"/>
          </a:p>
        </p:txBody>
      </p:sp>
      <p:sp>
        <p:nvSpPr>
          <p:cNvPr id="30310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30310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903294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ACCEF5B-DEFC-0349-8887-D72A4310DA54}" type="slidenum">
              <a:rPr lang="en-US"/>
              <a:pPr/>
              <a:t>42</a:t>
            </a:fld>
            <a:endParaRPr lang="en-US"/>
          </a:p>
        </p:txBody>
      </p:sp>
      <p:sp>
        <p:nvSpPr>
          <p:cNvPr id="30515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30515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58043192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9D04B6-B181-F844-83DD-A6124874F7C3}" type="slidenum">
              <a:rPr lang="en-US"/>
              <a:pPr/>
              <a:t>43</a:t>
            </a:fld>
            <a:endParaRPr lang="en-US"/>
          </a:p>
        </p:txBody>
      </p:sp>
      <p:sp>
        <p:nvSpPr>
          <p:cNvPr id="30617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30617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45581695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81197D2-0601-E642-961E-F08C4840C725}" type="slidenum">
              <a:rPr lang="en-US"/>
              <a:pPr/>
              <a:t>44</a:t>
            </a:fld>
            <a:endParaRPr lang="en-US"/>
          </a:p>
        </p:txBody>
      </p:sp>
      <p:sp>
        <p:nvSpPr>
          <p:cNvPr id="30822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30822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41047302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C81342-7D1F-0F4E-AC0D-A7161AEDB357}" type="slidenum">
              <a:rPr lang="en-US"/>
              <a:pPr/>
              <a:t>45</a:t>
            </a:fld>
            <a:endParaRPr lang="en-US"/>
          </a:p>
        </p:txBody>
      </p:sp>
      <p:sp>
        <p:nvSpPr>
          <p:cNvPr id="31129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31129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5821296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9E26DA9-6A51-C244-9887-7618AE242D69}" type="slidenum">
              <a:rPr lang="en-US"/>
              <a:pPr/>
              <a:t>4</a:t>
            </a:fld>
            <a:endParaRPr lang="en-US"/>
          </a:p>
        </p:txBody>
      </p:sp>
      <p:sp>
        <p:nvSpPr>
          <p:cNvPr id="20582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0582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9578220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827CB2F-9E31-7840-B7A3-7116BF237527}" type="slidenum">
              <a:rPr lang="en-US"/>
              <a:pPr/>
              <a:t>5</a:t>
            </a:fld>
            <a:endParaRPr lang="en-US"/>
          </a:p>
        </p:txBody>
      </p:sp>
      <p:sp>
        <p:nvSpPr>
          <p:cNvPr id="20480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048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1690219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FDD18B-08D0-DE43-9A38-675BFB4957D2}" type="slidenum">
              <a:rPr lang="en-US"/>
              <a:pPr/>
              <a:t>6</a:t>
            </a:fld>
            <a:endParaRPr lang="en-US"/>
          </a:p>
        </p:txBody>
      </p:sp>
      <p:sp>
        <p:nvSpPr>
          <p:cNvPr id="219138" name="Rectangle 1026"/>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19139" name="Rectangle 1027"/>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789672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899E894-8737-5843-898F-82B1FD8D2358}" type="slidenum">
              <a:rPr lang="en-US"/>
              <a:pPr/>
              <a:t>7</a:t>
            </a:fld>
            <a:endParaRPr lang="en-US"/>
          </a:p>
        </p:txBody>
      </p:sp>
      <p:sp>
        <p:nvSpPr>
          <p:cNvPr id="2150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1504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9383819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556EDC-9A37-DF40-9DF5-3FF78FA549A9}" type="slidenum">
              <a:rPr lang="en-US"/>
              <a:pPr/>
              <a:t>10</a:t>
            </a:fld>
            <a:endParaRPr lang="en-US"/>
          </a:p>
        </p:txBody>
      </p:sp>
      <p:sp>
        <p:nvSpPr>
          <p:cNvPr id="22118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2118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6247892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35435D3-E29D-DB46-BBB9-E48E6DD3C6DB}" type="slidenum">
              <a:rPr lang="en-US"/>
              <a:pPr/>
              <a:t>11</a:t>
            </a:fld>
            <a:endParaRPr lang="en-US"/>
          </a:p>
        </p:txBody>
      </p:sp>
      <p:sp>
        <p:nvSpPr>
          <p:cNvPr id="22221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2221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5806612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FDEA541-15D7-B245-BB48-FFC5C99912ED}" type="datetimeFigureOut">
              <a:rPr lang="en-US" smtClean="0"/>
              <a:t>12/25/2021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C9C8E-3BED-7744-B23A-1C0A07F85437}" type="slidenum">
              <a:rPr lang="en-US" smtClean="0"/>
              <a:t>‹#›</a:t>
            </a:fld>
            <a:endParaRPr lang="en-US"/>
          </a:p>
        </p:txBody>
      </p:sp>
    </p:spTree>
    <p:extLst>
      <p:ext uri="{BB962C8B-B14F-4D97-AF65-F5344CB8AC3E}">
        <p14:creationId xmlns:p14="http://schemas.microsoft.com/office/powerpoint/2010/main" val="22899528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DEA541-15D7-B245-BB48-FFC5C99912ED}" type="datetimeFigureOut">
              <a:rPr lang="en-US" smtClean="0"/>
              <a:t>12/25/2021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C9C8E-3BED-7744-B23A-1C0A07F85437}" type="slidenum">
              <a:rPr lang="en-US" smtClean="0"/>
              <a:t>‹#›</a:t>
            </a:fld>
            <a:endParaRPr lang="en-US"/>
          </a:p>
        </p:txBody>
      </p:sp>
    </p:spTree>
    <p:extLst>
      <p:ext uri="{BB962C8B-B14F-4D97-AF65-F5344CB8AC3E}">
        <p14:creationId xmlns:p14="http://schemas.microsoft.com/office/powerpoint/2010/main" val="16552432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DEA541-15D7-B245-BB48-FFC5C99912ED}" type="datetimeFigureOut">
              <a:rPr lang="en-US" smtClean="0"/>
              <a:t>12/25/2021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C9C8E-3BED-7744-B23A-1C0A07F85437}" type="slidenum">
              <a:rPr lang="en-US" smtClean="0"/>
              <a:t>‹#›</a:t>
            </a:fld>
            <a:endParaRPr lang="en-US"/>
          </a:p>
        </p:txBody>
      </p:sp>
    </p:spTree>
    <p:extLst>
      <p:ext uri="{BB962C8B-B14F-4D97-AF65-F5344CB8AC3E}">
        <p14:creationId xmlns:p14="http://schemas.microsoft.com/office/powerpoint/2010/main" val="17234013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DEA541-15D7-B245-BB48-FFC5C99912ED}" type="datetimeFigureOut">
              <a:rPr lang="en-US" smtClean="0"/>
              <a:t>12/25/2021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C9C8E-3BED-7744-B23A-1C0A07F85437}" type="slidenum">
              <a:rPr lang="en-US" smtClean="0"/>
              <a:t>‹#›</a:t>
            </a:fld>
            <a:endParaRPr lang="en-US"/>
          </a:p>
        </p:txBody>
      </p:sp>
    </p:spTree>
    <p:extLst>
      <p:ext uri="{BB962C8B-B14F-4D97-AF65-F5344CB8AC3E}">
        <p14:creationId xmlns:p14="http://schemas.microsoft.com/office/powerpoint/2010/main" val="16661211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FDEA541-15D7-B245-BB48-FFC5C99912ED}" type="datetimeFigureOut">
              <a:rPr lang="en-US" smtClean="0"/>
              <a:t>12/25/2021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C9C8E-3BED-7744-B23A-1C0A07F85437}" type="slidenum">
              <a:rPr lang="en-US" smtClean="0"/>
              <a:t>‹#›</a:t>
            </a:fld>
            <a:endParaRPr lang="en-US"/>
          </a:p>
        </p:txBody>
      </p:sp>
    </p:spTree>
    <p:extLst>
      <p:ext uri="{BB962C8B-B14F-4D97-AF65-F5344CB8AC3E}">
        <p14:creationId xmlns:p14="http://schemas.microsoft.com/office/powerpoint/2010/main" val="31652971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FDEA541-15D7-B245-BB48-FFC5C99912ED}" type="datetimeFigureOut">
              <a:rPr lang="en-US" smtClean="0"/>
              <a:t>12/25/2021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7C9C8E-3BED-7744-B23A-1C0A07F85437}" type="slidenum">
              <a:rPr lang="en-US" smtClean="0"/>
              <a:t>‹#›</a:t>
            </a:fld>
            <a:endParaRPr lang="en-US"/>
          </a:p>
        </p:txBody>
      </p:sp>
    </p:spTree>
    <p:extLst>
      <p:ext uri="{BB962C8B-B14F-4D97-AF65-F5344CB8AC3E}">
        <p14:creationId xmlns:p14="http://schemas.microsoft.com/office/powerpoint/2010/main" val="5847667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FDEA541-15D7-B245-BB48-FFC5C99912ED}" type="datetimeFigureOut">
              <a:rPr lang="en-US" smtClean="0"/>
              <a:t>12/25/2021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7C9C8E-3BED-7744-B23A-1C0A07F85437}" type="slidenum">
              <a:rPr lang="en-US" smtClean="0"/>
              <a:t>‹#›</a:t>
            </a:fld>
            <a:endParaRPr lang="en-US"/>
          </a:p>
        </p:txBody>
      </p:sp>
    </p:spTree>
    <p:extLst>
      <p:ext uri="{BB962C8B-B14F-4D97-AF65-F5344CB8AC3E}">
        <p14:creationId xmlns:p14="http://schemas.microsoft.com/office/powerpoint/2010/main" val="30155376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FDEA541-15D7-B245-BB48-FFC5C99912ED}" type="datetimeFigureOut">
              <a:rPr lang="en-US" smtClean="0"/>
              <a:t>12/25/2021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7C9C8E-3BED-7744-B23A-1C0A07F85437}" type="slidenum">
              <a:rPr lang="en-US" smtClean="0"/>
              <a:t>‹#›</a:t>
            </a:fld>
            <a:endParaRPr lang="en-US"/>
          </a:p>
        </p:txBody>
      </p:sp>
    </p:spTree>
    <p:extLst>
      <p:ext uri="{BB962C8B-B14F-4D97-AF65-F5344CB8AC3E}">
        <p14:creationId xmlns:p14="http://schemas.microsoft.com/office/powerpoint/2010/main" val="5648607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DEA541-15D7-B245-BB48-FFC5C99912ED}" type="datetimeFigureOut">
              <a:rPr lang="en-US" smtClean="0"/>
              <a:t>12/25/2021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7C9C8E-3BED-7744-B23A-1C0A07F85437}" type="slidenum">
              <a:rPr lang="en-US" smtClean="0"/>
              <a:t>‹#›</a:t>
            </a:fld>
            <a:endParaRPr lang="en-US"/>
          </a:p>
        </p:txBody>
      </p:sp>
    </p:spTree>
    <p:extLst>
      <p:ext uri="{BB962C8B-B14F-4D97-AF65-F5344CB8AC3E}">
        <p14:creationId xmlns:p14="http://schemas.microsoft.com/office/powerpoint/2010/main" val="4274551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FDEA541-15D7-B245-BB48-FFC5C99912ED}" type="datetimeFigureOut">
              <a:rPr lang="en-US" smtClean="0"/>
              <a:t>12/25/2021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7C9C8E-3BED-7744-B23A-1C0A07F85437}" type="slidenum">
              <a:rPr lang="en-US" smtClean="0"/>
              <a:t>‹#›</a:t>
            </a:fld>
            <a:endParaRPr lang="en-US"/>
          </a:p>
        </p:txBody>
      </p:sp>
    </p:spTree>
    <p:extLst>
      <p:ext uri="{BB962C8B-B14F-4D97-AF65-F5344CB8AC3E}">
        <p14:creationId xmlns:p14="http://schemas.microsoft.com/office/powerpoint/2010/main" val="41903559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FDEA541-15D7-B245-BB48-FFC5C99912ED}" type="datetimeFigureOut">
              <a:rPr lang="en-US" smtClean="0"/>
              <a:t>12/25/2021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7C9C8E-3BED-7744-B23A-1C0A07F85437}" type="slidenum">
              <a:rPr lang="en-US" smtClean="0"/>
              <a:t>‹#›</a:t>
            </a:fld>
            <a:endParaRPr lang="en-US"/>
          </a:p>
        </p:txBody>
      </p:sp>
    </p:spTree>
    <p:extLst>
      <p:ext uri="{BB962C8B-B14F-4D97-AF65-F5344CB8AC3E}">
        <p14:creationId xmlns:p14="http://schemas.microsoft.com/office/powerpoint/2010/main" val="24488569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DEA541-15D7-B245-BB48-FFC5C99912ED}" type="datetimeFigureOut">
              <a:rPr lang="en-US" smtClean="0"/>
              <a:t>12/25/2021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7C9C8E-3BED-7744-B23A-1C0A07F85437}" type="slidenum">
              <a:rPr lang="en-US" smtClean="0"/>
              <a:t>‹#›</a:t>
            </a:fld>
            <a:endParaRPr lang="en-US"/>
          </a:p>
        </p:txBody>
      </p:sp>
    </p:spTree>
    <p:extLst>
      <p:ext uri="{BB962C8B-B14F-4D97-AF65-F5344CB8AC3E}">
        <p14:creationId xmlns:p14="http://schemas.microsoft.com/office/powerpoint/2010/main" val="7580261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32.jpeg"/><Relationship Id="rId4" Type="http://schemas.openxmlformats.org/officeDocument/2006/relationships/image" Target="../media/image31.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35.jpeg"/></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2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45.jpeg"/></Relationships>
</file>

<file path=ppt/slides/_rels/slide2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47.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49.jpeg"/></Relationships>
</file>

<file path=ppt/slides/_rels/slide31.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51.jpeg"/></Relationships>
</file>

<file path=ppt/slides/_rels/slide32.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53.jpeg"/></Relationships>
</file>

<file path=ppt/slides/_rels/slide3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7.xml"/><Relationship Id="rId4" Type="http://schemas.openxmlformats.org/officeDocument/2006/relationships/image" Target="../media/image56.png"/></Relationships>
</file>

<file path=ppt/slides/_rels/slide34.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59.jpeg"/></Relationships>
</file>

<file path=ppt/slides/_rels/slide36.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29.xml"/><Relationship Id="rId1" Type="http://schemas.openxmlformats.org/officeDocument/2006/relationships/slideLayout" Target="../slideLayouts/slideLayout7.xml"/><Relationship Id="rId5" Type="http://schemas.openxmlformats.org/officeDocument/2006/relationships/image" Target="../media/image62.png"/><Relationship Id="rId4" Type="http://schemas.openxmlformats.org/officeDocument/2006/relationships/image" Target="../media/image61.jpeg"/></Relationships>
</file>

<file path=ppt/slides/_rels/slide37.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64.jpeg"/></Relationships>
</file>

<file path=ppt/slides/_rels/slide38.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70.jpeg"/></Relationships>
</file>

<file path=ppt/slides/_rels/slide42.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72.png"/></Relationships>
</file>

<file path=ppt/slides/_rels/slide43.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75.jpeg"/></Relationships>
</file>

<file path=ppt/slides/_rels/slide45.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37.xml"/><Relationship Id="rId1" Type="http://schemas.openxmlformats.org/officeDocument/2006/relationships/slideLayout" Target="../slideLayouts/slideLayout7.xml"/><Relationship Id="rId5" Type="http://schemas.openxmlformats.org/officeDocument/2006/relationships/image" Target="../media/image112.emf"/><Relationship Id="rId4" Type="http://schemas.openxmlformats.org/officeDocument/2006/relationships/customXml" Target="../ink/ink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p 287 10_UNF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74800"/>
            <a:ext cx="9144000" cy="3711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704048" y="566035"/>
            <a:ext cx="7537459" cy="461665"/>
          </a:xfrm>
          <a:prstGeom prst="rect">
            <a:avLst/>
          </a:prstGeom>
          <a:noFill/>
        </p:spPr>
        <p:txBody>
          <a:bodyPr wrap="square" rtlCol="0">
            <a:spAutoFit/>
          </a:bodyPr>
          <a:lstStyle/>
          <a:p>
            <a:r>
              <a:rPr lang="en-US" sz="2400" dirty="0"/>
              <a:t>Chapter 10: Carboxylic Acids and Their Derivatives</a:t>
            </a:r>
          </a:p>
        </p:txBody>
      </p:sp>
      <p:pic>
        <p:nvPicPr>
          <p:cNvPr id="5" name="Picture 2" descr="p 287 10_UNF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43520" y="3695876"/>
            <a:ext cx="1395973" cy="14662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552195" y="5715575"/>
            <a:ext cx="7951604" cy="646331"/>
          </a:xfrm>
          <a:prstGeom prst="rect">
            <a:avLst/>
          </a:prstGeom>
          <a:noFill/>
        </p:spPr>
        <p:txBody>
          <a:bodyPr wrap="square" rtlCol="0">
            <a:spAutoFit/>
          </a:bodyPr>
          <a:lstStyle/>
          <a:p>
            <a:r>
              <a:rPr lang="en-US" dirty="0"/>
              <a:t>The back of the white willow tree (Salix alba) is a source of salicylic acid which is used to make aspirin (acetylsalicylic acid)</a:t>
            </a:r>
          </a:p>
        </p:txBody>
      </p:sp>
    </p:spTree>
    <p:extLst>
      <p:ext uri="{BB962C8B-B14F-4D97-AF65-F5344CB8AC3E}">
        <p14:creationId xmlns:p14="http://schemas.microsoft.com/office/powerpoint/2010/main" val="36464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p 291 Table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44723"/>
            <a:ext cx="9144000" cy="47291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455561" y="495953"/>
            <a:ext cx="7868775" cy="523220"/>
          </a:xfrm>
          <a:prstGeom prst="rect">
            <a:avLst/>
          </a:prstGeom>
          <a:noFill/>
        </p:spPr>
        <p:txBody>
          <a:bodyPr wrap="square" rtlCol="0">
            <a:spAutoFit/>
          </a:bodyPr>
          <a:lstStyle/>
          <a:p>
            <a:r>
              <a:rPr lang="en-US" sz="2800" b="1"/>
              <a:t>9.2 Physical Properties of Acids</a:t>
            </a:r>
            <a:endParaRPr lang="en-US" sz="2800" b="1" dirty="0"/>
          </a:p>
        </p:txBody>
      </p:sp>
    </p:spTree>
    <p:extLst>
      <p:ext uri="{BB962C8B-B14F-4D97-AF65-F5344CB8AC3E}">
        <p14:creationId xmlns:p14="http://schemas.microsoft.com/office/powerpoint/2010/main" val="5430153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p 292 10_UNF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9957" y="3571133"/>
            <a:ext cx="2319218" cy="8302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491319" y="668741"/>
            <a:ext cx="8284191" cy="5016758"/>
          </a:xfrm>
          <a:prstGeom prst="rect">
            <a:avLst/>
          </a:prstGeom>
          <a:noFill/>
        </p:spPr>
        <p:txBody>
          <a:bodyPr wrap="square" rtlCol="0">
            <a:spAutoFit/>
          </a:bodyPr>
          <a:lstStyle/>
          <a:p>
            <a:r>
              <a:rPr lang="en-US" dirty="0">
                <a:latin typeface="MinionPro-Regular"/>
              </a:rPr>
              <a:t>  </a:t>
            </a:r>
            <a:r>
              <a:rPr lang="en-US" sz="2000" dirty="0">
                <a:latin typeface="MinionPro-Regular"/>
              </a:rPr>
              <a:t>Carboxylic acids are polar. Like alcohols, they form hydrogen bonds with themselves or with other molecules .Therefore, they have high boiling points for their molecular weights—higher even than those of comparable alcohols.</a:t>
            </a:r>
          </a:p>
          <a:p>
            <a:r>
              <a:rPr lang="en-US" sz="2000" dirty="0">
                <a:latin typeface="MinionPro-Regular"/>
              </a:rPr>
              <a:t>   For example, acetic acid and propyl alcohol, which have the same formula weights (60 g/</a:t>
            </a:r>
            <a:r>
              <a:rPr lang="en-US" sz="2000" dirty="0" err="1">
                <a:latin typeface="MinionPro-Regular"/>
              </a:rPr>
              <a:t>mol</a:t>
            </a:r>
            <a:r>
              <a:rPr lang="en-US" sz="2000" dirty="0">
                <a:latin typeface="MinionPro-Regular"/>
              </a:rPr>
              <a:t>), boil at 118°C and 97°C, respectively.  </a:t>
            </a:r>
          </a:p>
          <a:p>
            <a:r>
              <a:rPr lang="en-US" sz="2000" dirty="0">
                <a:latin typeface="MinionPro-Regular"/>
              </a:rPr>
              <a:t>  Carboxylic acids form dimers, with the individual units neatly held together by </a:t>
            </a:r>
            <a:r>
              <a:rPr lang="en-US" sz="2000" i="1" dirty="0">
                <a:latin typeface="MinionPro-It"/>
              </a:rPr>
              <a:t>two </a:t>
            </a:r>
            <a:r>
              <a:rPr lang="en-US" sz="2000" dirty="0">
                <a:latin typeface="MinionPro-Regular"/>
              </a:rPr>
              <a:t>hydrogen bonds between the electron rich oxygens and the electron-poor hydrogens.</a:t>
            </a:r>
          </a:p>
          <a:p>
            <a:endParaRPr lang="en-US" sz="2000" dirty="0">
              <a:latin typeface="MinionPro-Regular"/>
            </a:endParaRPr>
          </a:p>
          <a:p>
            <a:endParaRPr lang="en-US" sz="2000" dirty="0">
              <a:latin typeface="MinionPro-Regular"/>
            </a:endParaRPr>
          </a:p>
          <a:p>
            <a:endParaRPr lang="en-US" sz="2000" dirty="0">
              <a:latin typeface="MinionPro-Regular"/>
            </a:endParaRPr>
          </a:p>
          <a:p>
            <a:endParaRPr lang="en-US" sz="2000" dirty="0">
              <a:latin typeface="MinionPro-Regular"/>
            </a:endParaRPr>
          </a:p>
          <a:p>
            <a:endParaRPr lang="en-US" sz="2000" dirty="0">
              <a:latin typeface="MinionPro-Regular"/>
            </a:endParaRPr>
          </a:p>
          <a:p>
            <a:r>
              <a:rPr lang="en-US" sz="2000" dirty="0">
                <a:latin typeface="MinionPro-Regular"/>
              </a:rPr>
              <a:t>Hydrogen bonding also explains the water solubility of the lower molecular weight carboxylic acids.</a:t>
            </a:r>
            <a:endParaRPr lang="en-US" sz="2000" dirty="0"/>
          </a:p>
        </p:txBody>
      </p:sp>
    </p:spTree>
    <p:extLst>
      <p:ext uri="{BB962C8B-B14F-4D97-AF65-F5344CB8AC3E}">
        <p14:creationId xmlns:p14="http://schemas.microsoft.com/office/powerpoint/2010/main" val="29423984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7187" y="571500"/>
            <a:ext cx="8301038" cy="5447645"/>
          </a:xfrm>
          <a:prstGeom prst="rect">
            <a:avLst/>
          </a:prstGeom>
          <a:noFill/>
        </p:spPr>
        <p:txBody>
          <a:bodyPr wrap="square" rtlCol="0">
            <a:spAutoFit/>
          </a:bodyPr>
          <a:lstStyle/>
          <a:p>
            <a:pPr lvl="0"/>
            <a:r>
              <a:rPr lang="en-US" sz="2000" dirty="0"/>
              <a:t>   </a:t>
            </a:r>
            <a:r>
              <a:rPr lang="en-US" sz="2800" b="1" dirty="0">
                <a:solidFill>
                  <a:prstClr val="black"/>
                </a:solidFill>
              </a:rPr>
              <a:t>10.3 Acidity and Acidity Constants</a:t>
            </a:r>
          </a:p>
          <a:p>
            <a:endParaRPr lang="en-US" sz="2000" dirty="0"/>
          </a:p>
          <a:p>
            <a:r>
              <a:rPr lang="en-US" sz="2000" dirty="0"/>
              <a:t>   Carboxylic acids (RCO</a:t>
            </a:r>
            <a:r>
              <a:rPr lang="en-US" sz="2000" baseline="-25000" dirty="0"/>
              <a:t>2</a:t>
            </a:r>
            <a:r>
              <a:rPr lang="en-US" sz="2000" dirty="0"/>
              <a:t>H) dissociate in water, yielding a carboxylate anion (RCO</a:t>
            </a:r>
            <a:r>
              <a:rPr lang="en-US" sz="2000" baseline="-25000" dirty="0"/>
              <a:t>2</a:t>
            </a:r>
            <a:r>
              <a:rPr lang="en-US" sz="2000" baseline="30000" dirty="0"/>
              <a:t>2-</a:t>
            </a:r>
            <a:r>
              <a:rPr lang="en-US" sz="2000" dirty="0"/>
              <a:t>) and a hydronium ion.</a:t>
            </a:r>
          </a:p>
          <a:p>
            <a:endParaRPr lang="en-GB" sz="2000" dirty="0"/>
          </a:p>
          <a:p>
            <a:endParaRPr lang="en-GB" sz="2000" dirty="0"/>
          </a:p>
          <a:p>
            <a:endParaRPr lang="en-GB" sz="2000" dirty="0"/>
          </a:p>
          <a:p>
            <a:endParaRPr lang="en-GB" sz="2000" dirty="0"/>
          </a:p>
          <a:p>
            <a:endParaRPr lang="en-GB" sz="2000" dirty="0"/>
          </a:p>
          <a:p>
            <a:endParaRPr lang="en-GB" sz="2000" dirty="0"/>
          </a:p>
          <a:p>
            <a:r>
              <a:rPr lang="en-US" sz="2000" dirty="0">
                <a:latin typeface="MinionPro-Regular"/>
              </a:rPr>
              <a:t>Their acidity constants </a:t>
            </a:r>
            <a:r>
              <a:rPr lang="en-US" sz="2000" i="1" dirty="0" err="1">
                <a:latin typeface="MinionPro-It"/>
              </a:rPr>
              <a:t>K</a:t>
            </a:r>
            <a:r>
              <a:rPr lang="en-US" sz="1200" i="1" dirty="0" err="1">
                <a:latin typeface="MinionPro-It"/>
              </a:rPr>
              <a:t>a</a:t>
            </a:r>
            <a:r>
              <a:rPr lang="en-US" sz="800" i="1" dirty="0">
                <a:latin typeface="MinionPro-It"/>
              </a:rPr>
              <a:t> </a:t>
            </a:r>
            <a:r>
              <a:rPr lang="en-US" sz="2000" dirty="0">
                <a:latin typeface="MinionPro-Regular"/>
              </a:rPr>
              <a:t>in water are given by the expression</a:t>
            </a:r>
            <a:endParaRPr lang="en-US" sz="2000" dirty="0"/>
          </a:p>
          <a:p>
            <a:endParaRPr lang="en-GB" sz="2000" dirty="0"/>
          </a:p>
          <a:p>
            <a:endParaRPr lang="en-GB" sz="2000" dirty="0"/>
          </a:p>
          <a:p>
            <a:endParaRPr lang="en-GB" sz="2000" dirty="0"/>
          </a:p>
          <a:p>
            <a:endParaRPr lang="en-GB" sz="2000" dirty="0"/>
          </a:p>
          <a:p>
            <a:endParaRPr lang="en-GB" sz="2000" dirty="0"/>
          </a:p>
          <a:p>
            <a:endParaRPr lang="en-US" sz="2000" dirty="0"/>
          </a:p>
        </p:txBody>
      </p:sp>
      <p:pic>
        <p:nvPicPr>
          <p:cNvPr id="3" name="Picture 2"/>
          <p:cNvPicPr>
            <a:picLocks noChangeAspect="1"/>
          </p:cNvPicPr>
          <p:nvPr/>
        </p:nvPicPr>
        <p:blipFill>
          <a:blip r:embed="rId3"/>
          <a:stretch>
            <a:fillRect/>
          </a:stretch>
        </p:blipFill>
        <p:spPr>
          <a:xfrm>
            <a:off x="1419224" y="2190749"/>
            <a:ext cx="5495926" cy="1395413"/>
          </a:xfrm>
          <a:prstGeom prst="rect">
            <a:avLst/>
          </a:prstGeom>
        </p:spPr>
      </p:pic>
      <p:pic>
        <p:nvPicPr>
          <p:cNvPr id="4" name="Picture 3"/>
          <p:cNvPicPr>
            <a:picLocks noChangeAspect="1"/>
          </p:cNvPicPr>
          <p:nvPr/>
        </p:nvPicPr>
        <p:blipFill>
          <a:blip r:embed="rId4"/>
          <a:stretch>
            <a:fillRect/>
          </a:stretch>
        </p:blipFill>
        <p:spPr>
          <a:xfrm>
            <a:off x="2924175" y="4513167"/>
            <a:ext cx="2066925" cy="979022"/>
          </a:xfrm>
          <a:prstGeom prst="rect">
            <a:avLst/>
          </a:prstGeom>
        </p:spPr>
      </p:pic>
    </p:spTree>
    <p:extLst>
      <p:ext uri="{BB962C8B-B14F-4D97-AF65-F5344CB8AC3E}">
        <p14:creationId xmlns:p14="http://schemas.microsoft.com/office/powerpoint/2010/main" val="27489657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p 293 Table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3613" y="545542"/>
            <a:ext cx="8351949" cy="63124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330150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0627" y="736979"/>
            <a:ext cx="8284191" cy="923330"/>
          </a:xfrm>
          <a:prstGeom prst="rect">
            <a:avLst/>
          </a:prstGeom>
          <a:noFill/>
        </p:spPr>
        <p:txBody>
          <a:bodyPr wrap="square" rtlCol="0">
            <a:spAutoFit/>
          </a:bodyPr>
          <a:lstStyle/>
          <a:p>
            <a:r>
              <a:rPr lang="en-US" dirty="0">
                <a:latin typeface="MinionPro-Regular"/>
              </a:rPr>
              <a:t>2- In </a:t>
            </a:r>
            <a:r>
              <a:rPr lang="en-US" dirty="0" err="1">
                <a:latin typeface="MinionPro-Regular"/>
              </a:rPr>
              <a:t>ethoxide</a:t>
            </a:r>
            <a:r>
              <a:rPr lang="en-US" dirty="0">
                <a:latin typeface="MinionPro-Regular"/>
              </a:rPr>
              <a:t> ion, </a:t>
            </a:r>
            <a:r>
              <a:rPr lang="en-US" i="1" dirty="0">
                <a:latin typeface="MinionPro-It"/>
              </a:rPr>
              <a:t>the negative charge is localized on a single oxygen atom. </a:t>
            </a:r>
            <a:r>
              <a:rPr lang="en-US" dirty="0">
                <a:latin typeface="MinionPro-Regular"/>
              </a:rPr>
              <a:t>In acetate ion, on the other hand, </a:t>
            </a:r>
            <a:r>
              <a:rPr lang="en-US" i="1" dirty="0">
                <a:latin typeface="MinionPro-It"/>
              </a:rPr>
              <a:t>the negative charge can be delocalized through resonance.</a:t>
            </a:r>
            <a:endParaRPr lang="en-US" dirty="0"/>
          </a:p>
        </p:txBody>
      </p:sp>
      <p:pic>
        <p:nvPicPr>
          <p:cNvPr id="3" name="Picture 2"/>
          <p:cNvPicPr>
            <a:picLocks noChangeAspect="1"/>
          </p:cNvPicPr>
          <p:nvPr/>
        </p:nvPicPr>
        <p:blipFill>
          <a:blip r:embed="rId2"/>
          <a:stretch>
            <a:fillRect/>
          </a:stretch>
        </p:blipFill>
        <p:spPr>
          <a:xfrm>
            <a:off x="1119117" y="2033516"/>
            <a:ext cx="7274256" cy="1900309"/>
          </a:xfrm>
          <a:prstGeom prst="rect">
            <a:avLst/>
          </a:prstGeom>
        </p:spPr>
      </p:pic>
    </p:spTree>
    <p:extLst>
      <p:ext uri="{BB962C8B-B14F-4D97-AF65-F5344CB8AC3E}">
        <p14:creationId xmlns:p14="http://schemas.microsoft.com/office/powerpoint/2010/main" val="5681910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p 295 10_UNF2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561" y="4388734"/>
            <a:ext cx="8062043" cy="13870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455561" y="635064"/>
            <a:ext cx="8324336" cy="4031873"/>
          </a:xfrm>
          <a:prstGeom prst="rect">
            <a:avLst/>
          </a:prstGeom>
          <a:noFill/>
        </p:spPr>
        <p:txBody>
          <a:bodyPr wrap="square" rtlCol="0">
            <a:spAutoFit/>
          </a:bodyPr>
          <a:lstStyle/>
          <a:p>
            <a:r>
              <a:rPr lang="en-US" sz="2800" b="1" dirty="0"/>
              <a:t>10.5 Effect of Structure on Acidity</a:t>
            </a:r>
          </a:p>
          <a:p>
            <a:endParaRPr lang="en-US" sz="2400" b="1" dirty="0"/>
          </a:p>
          <a:p>
            <a:endParaRPr lang="en-US" sz="2400" b="1" dirty="0"/>
          </a:p>
          <a:p>
            <a:pPr lvl="0"/>
            <a:r>
              <a:rPr lang="en-US" sz="2000" dirty="0">
                <a:latin typeface="MinionPro-Regular"/>
              </a:rPr>
              <a:t>   Compare, for example, the </a:t>
            </a:r>
            <a:r>
              <a:rPr lang="en-US" sz="2000" i="1" dirty="0" err="1">
                <a:latin typeface="MinionPro-Regular"/>
              </a:rPr>
              <a:t>K</a:t>
            </a:r>
            <a:r>
              <a:rPr lang="en-US" sz="2000" baseline="-25000" dirty="0" err="1">
                <a:latin typeface="MinionPro-Regular"/>
              </a:rPr>
              <a:t>a</a:t>
            </a:r>
            <a:r>
              <a:rPr lang="en-US" sz="2000" dirty="0">
                <a:latin typeface="MinionPro-Regular"/>
              </a:rPr>
              <a:t> of acetic acid with those of mono-, di-, and </a:t>
            </a:r>
            <a:r>
              <a:rPr lang="en-US" sz="2000" dirty="0" err="1">
                <a:latin typeface="MinionPro-Regular"/>
              </a:rPr>
              <a:t>trichloroacetic</a:t>
            </a:r>
            <a:r>
              <a:rPr lang="en-US" sz="2000" dirty="0">
                <a:latin typeface="MinionPro-Regular"/>
              </a:rPr>
              <a:t> acids, and note that the acidity varies by a factor of 10,000.</a:t>
            </a:r>
          </a:p>
          <a:p>
            <a:r>
              <a:rPr lang="en-US" sz="2000" dirty="0">
                <a:latin typeface="MinionPro-Regular"/>
              </a:rPr>
              <a:t>  The most important factor operating here is the inductive effect of the groups close to the carboxyl group. This effect relays charge through bonds, by displacing bonding electrons toward electronegative atoms, or away from electropositive atoms.</a:t>
            </a:r>
          </a:p>
          <a:p>
            <a:r>
              <a:rPr lang="en-US" sz="2000" b="1" dirty="0">
                <a:latin typeface="MinionPro-Regular"/>
              </a:rPr>
              <a:t>Remember that </a:t>
            </a:r>
            <a:r>
              <a:rPr lang="en-US" sz="2000" b="1" i="1" dirty="0">
                <a:latin typeface="MinionPro-It"/>
              </a:rPr>
              <a:t>electron-withdrawing groups enhance acidity, and electron-releasing groups reduce acidity </a:t>
            </a:r>
            <a:r>
              <a:rPr lang="en-US" sz="2000" b="1" dirty="0">
                <a:latin typeface="MinionPro-Regular"/>
              </a:rPr>
              <a:t>.</a:t>
            </a:r>
            <a:endParaRPr lang="en-US" sz="2000" b="1" dirty="0"/>
          </a:p>
        </p:txBody>
      </p:sp>
    </p:spTree>
    <p:extLst>
      <p:ext uri="{BB962C8B-B14F-4D97-AF65-F5344CB8AC3E}">
        <p14:creationId xmlns:p14="http://schemas.microsoft.com/office/powerpoint/2010/main" val="40008381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p 296 10_UNF2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1634" y="2070648"/>
            <a:ext cx="6101752" cy="13685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519091" y="99860"/>
            <a:ext cx="8277906" cy="6678751"/>
          </a:xfrm>
          <a:prstGeom prst="rect">
            <a:avLst/>
          </a:prstGeom>
          <a:noFill/>
        </p:spPr>
        <p:txBody>
          <a:bodyPr wrap="square" rtlCol="0">
            <a:spAutoFit/>
          </a:bodyPr>
          <a:lstStyle/>
          <a:p>
            <a:r>
              <a:rPr lang="en-US" sz="2800" b="1" dirty="0"/>
              <a:t>10.6 Conversion of Acids to Salts</a:t>
            </a:r>
          </a:p>
          <a:p>
            <a:endParaRPr lang="en-US" sz="2800" dirty="0"/>
          </a:p>
          <a:p>
            <a:r>
              <a:rPr lang="en-US" sz="2400" dirty="0">
                <a:latin typeface="MinionPro-Regular"/>
              </a:rPr>
              <a:t> </a:t>
            </a:r>
            <a:r>
              <a:rPr lang="en-US" sz="2000" dirty="0">
                <a:latin typeface="MinionPro-Regular"/>
              </a:rPr>
              <a:t>Carboxylic acids, when treated with a strong base, form carboxylate salts. For example</a:t>
            </a:r>
          </a:p>
          <a:p>
            <a:endParaRPr lang="en-US" sz="2000" dirty="0">
              <a:latin typeface="MinionPro-Regular"/>
            </a:endParaRPr>
          </a:p>
          <a:p>
            <a:endParaRPr lang="en-US" sz="2000" dirty="0">
              <a:latin typeface="MinionPro-Regular"/>
            </a:endParaRPr>
          </a:p>
          <a:p>
            <a:endParaRPr lang="en-US" sz="2000" dirty="0">
              <a:latin typeface="MinionPro-Regular"/>
            </a:endParaRPr>
          </a:p>
          <a:p>
            <a:endParaRPr lang="en-US" sz="2000" dirty="0">
              <a:latin typeface="MinionPro-Regular"/>
            </a:endParaRPr>
          </a:p>
          <a:p>
            <a:endParaRPr lang="en-US" sz="2000" dirty="0">
              <a:latin typeface="MinionPro-Regular"/>
            </a:endParaRPr>
          </a:p>
          <a:p>
            <a:endParaRPr lang="en-US" sz="2000" dirty="0">
              <a:latin typeface="MinionPro-Regular"/>
            </a:endParaRPr>
          </a:p>
          <a:p>
            <a:r>
              <a:rPr lang="en-US" sz="2000" dirty="0">
                <a:latin typeface="MinionPro-Regular"/>
              </a:rPr>
              <a:t> Carboxylate salts are named as shown in the following examples:</a:t>
            </a:r>
          </a:p>
          <a:p>
            <a:endParaRPr lang="en-US" sz="2000" dirty="0">
              <a:latin typeface="MinionPro-Regular"/>
            </a:endParaRPr>
          </a:p>
          <a:p>
            <a:endParaRPr lang="en-US" sz="2000" dirty="0">
              <a:latin typeface="MinionPro-Regular"/>
            </a:endParaRPr>
          </a:p>
          <a:p>
            <a:endParaRPr lang="en-US" sz="2000" dirty="0">
              <a:latin typeface="MinionPro-Regular"/>
            </a:endParaRPr>
          </a:p>
          <a:p>
            <a:endParaRPr lang="en-US" sz="2000" dirty="0">
              <a:latin typeface="MinionPro-Regular"/>
            </a:endParaRPr>
          </a:p>
          <a:p>
            <a:endParaRPr lang="en-US" sz="2000" dirty="0">
              <a:latin typeface="MinionPro-Regular"/>
            </a:endParaRPr>
          </a:p>
          <a:p>
            <a:endParaRPr lang="en-US" sz="2000" dirty="0">
              <a:latin typeface="MinionPro-Regular"/>
            </a:endParaRPr>
          </a:p>
          <a:p>
            <a:r>
              <a:rPr lang="en-US" sz="2000" dirty="0">
                <a:latin typeface="MinionPro-Regular"/>
              </a:rPr>
              <a:t> The cation is named first, followed by the name of the carboxylate ion, which is obtained by changing the </a:t>
            </a:r>
            <a:r>
              <a:rPr lang="en-US" sz="2000" i="1" dirty="0">
                <a:latin typeface="MinionPro-It"/>
              </a:rPr>
              <a:t>-</a:t>
            </a:r>
            <a:r>
              <a:rPr lang="en-US" sz="2000" i="1" dirty="0" err="1">
                <a:latin typeface="MinionPro-It"/>
              </a:rPr>
              <a:t>ic</a:t>
            </a:r>
            <a:r>
              <a:rPr lang="en-US" sz="2000" i="1" dirty="0">
                <a:latin typeface="MinionPro-It"/>
              </a:rPr>
              <a:t> </a:t>
            </a:r>
            <a:r>
              <a:rPr lang="en-US" sz="2000" dirty="0">
                <a:latin typeface="MinionPro-Regular"/>
              </a:rPr>
              <a:t>ending of the acid to </a:t>
            </a:r>
            <a:r>
              <a:rPr lang="en-US" sz="2000" i="1" dirty="0">
                <a:latin typeface="MinionPro-It"/>
              </a:rPr>
              <a:t>-ate.</a:t>
            </a:r>
            <a:endParaRPr lang="en-US" sz="2000" dirty="0">
              <a:latin typeface="MinionPro-Regular"/>
            </a:endParaRPr>
          </a:p>
          <a:p>
            <a:endParaRPr lang="en-US" sz="2800" b="1" dirty="0"/>
          </a:p>
        </p:txBody>
      </p:sp>
      <p:pic>
        <p:nvPicPr>
          <p:cNvPr id="5" name="Picture 2" descr="p 296 10_UNF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41339" y="4064786"/>
            <a:ext cx="6833410" cy="13452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415855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p 297 10_UNF2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0660" y="1925803"/>
            <a:ext cx="6736003" cy="18746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271464" y="316303"/>
            <a:ext cx="8443912" cy="5509200"/>
          </a:xfrm>
          <a:prstGeom prst="rect">
            <a:avLst/>
          </a:prstGeom>
          <a:noFill/>
        </p:spPr>
        <p:txBody>
          <a:bodyPr wrap="square" rtlCol="0">
            <a:spAutoFit/>
          </a:bodyPr>
          <a:lstStyle/>
          <a:p>
            <a:r>
              <a:rPr lang="en-US" sz="2800" b="1" dirty="0"/>
              <a:t>10.7 Preparation of Acids</a:t>
            </a:r>
          </a:p>
          <a:p>
            <a:endParaRPr lang="en-US" sz="2800" b="1" dirty="0"/>
          </a:p>
          <a:p>
            <a:r>
              <a:rPr lang="en-US" sz="2800" u="sng" dirty="0"/>
              <a:t>a. Oxidation of primary alcohol and aldehyde</a:t>
            </a:r>
          </a:p>
          <a:p>
            <a:endParaRPr lang="en-US" sz="2800" b="1" dirty="0"/>
          </a:p>
          <a:p>
            <a:endParaRPr lang="en-US" sz="2800" b="1" dirty="0"/>
          </a:p>
          <a:p>
            <a:endParaRPr lang="en-US" sz="2800" b="1" dirty="0"/>
          </a:p>
          <a:p>
            <a:endParaRPr lang="en-US" sz="2800" b="1" dirty="0"/>
          </a:p>
          <a:p>
            <a:endParaRPr lang="en-US" sz="2800" b="1" dirty="0"/>
          </a:p>
          <a:p>
            <a:endParaRPr lang="en-US" sz="2800" b="1" dirty="0"/>
          </a:p>
          <a:p>
            <a:r>
              <a:rPr lang="en-US" sz="2400" dirty="0"/>
              <a:t>  The most commonly used oxidizing agents for these purposes are potassium permanganate (KMnO</a:t>
            </a:r>
            <a:r>
              <a:rPr lang="en-US" sz="2400" baseline="-25000" dirty="0"/>
              <a:t>4</a:t>
            </a:r>
            <a:r>
              <a:rPr lang="en-US" sz="2400" dirty="0"/>
              <a:t>), chromic acid anhydride (CrO</a:t>
            </a:r>
            <a:r>
              <a:rPr lang="en-US" sz="2400" baseline="-25000" dirty="0"/>
              <a:t>3</a:t>
            </a:r>
            <a:r>
              <a:rPr lang="en-US" sz="2400" dirty="0"/>
              <a:t>), nitric acid (HNO</a:t>
            </a:r>
            <a:r>
              <a:rPr lang="en-US" sz="2400" baseline="-25000" dirty="0"/>
              <a:t>3</a:t>
            </a:r>
            <a:r>
              <a:rPr lang="en-US" sz="2400" dirty="0"/>
              <a:t>), and, with aldehydes only, silver oxide (Ag</a:t>
            </a:r>
            <a:r>
              <a:rPr lang="en-US" sz="2400" baseline="-25000" dirty="0"/>
              <a:t>2</a:t>
            </a:r>
            <a:r>
              <a:rPr lang="en-US" sz="2400" dirty="0"/>
              <a:t>O).</a:t>
            </a:r>
          </a:p>
          <a:p>
            <a:endParaRPr lang="en-US" sz="2800" b="1" dirty="0"/>
          </a:p>
        </p:txBody>
      </p:sp>
    </p:spTree>
    <p:extLst>
      <p:ext uri="{BB962C8B-B14F-4D97-AF65-F5344CB8AC3E}">
        <p14:creationId xmlns:p14="http://schemas.microsoft.com/office/powerpoint/2010/main" val="37989773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p 297 10_UNF3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73" y="971550"/>
            <a:ext cx="4692070" cy="17983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613525" y="254536"/>
            <a:ext cx="8216150" cy="3785652"/>
          </a:xfrm>
          <a:prstGeom prst="rect">
            <a:avLst/>
          </a:prstGeom>
          <a:noFill/>
        </p:spPr>
        <p:txBody>
          <a:bodyPr wrap="square" rtlCol="0">
            <a:spAutoFit/>
          </a:bodyPr>
          <a:lstStyle/>
          <a:p>
            <a:r>
              <a:rPr lang="en-US" sz="2400" u="sng" dirty="0"/>
              <a:t>b. Oxidation of Aromatic Side Chains</a:t>
            </a:r>
          </a:p>
          <a:p>
            <a:endParaRPr lang="en-US" sz="2400" dirty="0"/>
          </a:p>
          <a:p>
            <a:endParaRPr lang="en-US" sz="2400" dirty="0"/>
          </a:p>
          <a:p>
            <a:endParaRPr lang="en-US" sz="2400" dirty="0"/>
          </a:p>
          <a:p>
            <a:endParaRPr lang="en-US" sz="2400" dirty="0"/>
          </a:p>
          <a:p>
            <a:endParaRPr lang="en-US" sz="2400" dirty="0"/>
          </a:p>
          <a:p>
            <a:endParaRPr lang="en-US" sz="2400" dirty="0"/>
          </a:p>
          <a:p>
            <a:r>
              <a:rPr lang="en-US" sz="2400" dirty="0">
                <a:latin typeface="MinionPro-Regular"/>
              </a:rPr>
              <a:t>  The reaction involves attack of the oxidant at a C</a:t>
            </a:r>
            <a:r>
              <a:rPr lang="en-US" sz="2400" dirty="0">
                <a:latin typeface="ProgressivePi"/>
              </a:rPr>
              <a:t>-</a:t>
            </a:r>
            <a:r>
              <a:rPr lang="en-US" sz="2400" dirty="0">
                <a:latin typeface="MinionPro-Regular"/>
              </a:rPr>
              <a:t>H bond adjacent to the benzene ring. Longer side chains are also</a:t>
            </a:r>
          </a:p>
          <a:p>
            <a:r>
              <a:rPr lang="en-US" sz="2400" dirty="0">
                <a:latin typeface="MinionPro-Regular"/>
              </a:rPr>
              <a:t>oxidized to a carboxyl group.</a:t>
            </a:r>
            <a:endParaRPr lang="en-US" sz="2400" dirty="0"/>
          </a:p>
        </p:txBody>
      </p:sp>
      <p:pic>
        <p:nvPicPr>
          <p:cNvPr id="5" name="Picture 2" descr="p 297 10_UNF3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72" y="4499451"/>
            <a:ext cx="5508143" cy="10726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286799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p 297 10_UNF3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1422" y="1315652"/>
            <a:ext cx="4762680" cy="8028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descr="p 297 10_UNF3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56106" y="3295355"/>
            <a:ext cx="6060337" cy="10584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descr="p 297 10_UNF3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55666" y="4963831"/>
            <a:ext cx="4514192" cy="13511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614363" y="314325"/>
            <a:ext cx="7743825" cy="2585323"/>
          </a:xfrm>
          <a:prstGeom prst="rect">
            <a:avLst/>
          </a:prstGeom>
          <a:noFill/>
        </p:spPr>
        <p:txBody>
          <a:bodyPr wrap="square" rtlCol="0">
            <a:spAutoFit/>
          </a:bodyPr>
          <a:lstStyle/>
          <a:p>
            <a:r>
              <a:rPr lang="en-US" dirty="0">
                <a:latin typeface="MinionPro-Regular"/>
              </a:rPr>
              <a:t>  If no C</a:t>
            </a:r>
            <a:r>
              <a:rPr lang="en-US" dirty="0">
                <a:latin typeface="ProgressivePi"/>
              </a:rPr>
              <a:t>-</a:t>
            </a:r>
            <a:r>
              <a:rPr lang="en-US" dirty="0">
                <a:latin typeface="MinionPro-Regular"/>
              </a:rPr>
              <a:t>H bond is in the benzylic position, however, the aromatic ring is oxidized , although only under severe reaction conditions.</a:t>
            </a:r>
          </a:p>
          <a:p>
            <a:endParaRPr lang="en-US" dirty="0">
              <a:latin typeface="MinionPro-Regular"/>
            </a:endParaRPr>
          </a:p>
          <a:p>
            <a:endParaRPr lang="en-US" dirty="0">
              <a:latin typeface="MinionPro-Regular"/>
            </a:endParaRPr>
          </a:p>
          <a:p>
            <a:endParaRPr lang="en-US" dirty="0">
              <a:latin typeface="MinionPro-Regular"/>
            </a:endParaRPr>
          </a:p>
          <a:p>
            <a:endParaRPr lang="en-US" dirty="0">
              <a:latin typeface="MinionPro-Regular"/>
            </a:endParaRPr>
          </a:p>
          <a:p>
            <a:endParaRPr lang="en-US" dirty="0">
              <a:latin typeface="MinionPro-Regular"/>
            </a:endParaRPr>
          </a:p>
          <a:p>
            <a:r>
              <a:rPr lang="en-US" dirty="0">
                <a:latin typeface="MinionPro-Regular"/>
              </a:rPr>
              <a:t>With oxidants other than potassium permanganate, this reaction is commercially important. For example, </a:t>
            </a:r>
            <a:r>
              <a:rPr lang="en-US" dirty="0" err="1">
                <a:latin typeface="MinionPro-Regular"/>
              </a:rPr>
              <a:t>terephthalic</a:t>
            </a:r>
            <a:r>
              <a:rPr lang="en-US" dirty="0">
                <a:latin typeface="MinionPro-Regular"/>
              </a:rPr>
              <a:t> acid</a:t>
            </a:r>
            <a:endParaRPr lang="en-US" dirty="0"/>
          </a:p>
        </p:txBody>
      </p:sp>
    </p:spTree>
    <p:extLst>
      <p:ext uri="{BB962C8B-B14F-4D97-AF65-F5344CB8AC3E}">
        <p14:creationId xmlns:p14="http://schemas.microsoft.com/office/powerpoint/2010/main" val="12588984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p 287 10_UNF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390" y="3244645"/>
            <a:ext cx="8175279" cy="12859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255390" y="737042"/>
            <a:ext cx="8697067" cy="1938992"/>
          </a:xfrm>
          <a:prstGeom prst="rect">
            <a:avLst/>
          </a:prstGeom>
          <a:noFill/>
        </p:spPr>
        <p:txBody>
          <a:bodyPr wrap="square" rtlCol="0">
            <a:spAutoFit/>
          </a:bodyPr>
          <a:lstStyle/>
          <a:p>
            <a:r>
              <a:rPr lang="en-US" sz="2400" dirty="0">
                <a:latin typeface="LucidaSansStd"/>
              </a:rPr>
              <a:t>  The functional group common to all carboxylic acids is the </a:t>
            </a:r>
            <a:r>
              <a:rPr lang="en-US" sz="2400" b="1" dirty="0">
                <a:latin typeface="LucidaSansStd-Bold"/>
              </a:rPr>
              <a:t>carboxyl group</a:t>
            </a:r>
            <a:r>
              <a:rPr lang="en-US" sz="2400" dirty="0">
                <a:latin typeface="LucidaSansStd"/>
              </a:rPr>
              <a:t>. The name is a contraction of the parts: the </a:t>
            </a:r>
            <a:r>
              <a:rPr lang="en-US" sz="2400" i="1" dirty="0">
                <a:latin typeface="LucidaSansStd-Italic"/>
              </a:rPr>
              <a:t>carb</a:t>
            </a:r>
            <a:r>
              <a:rPr lang="en-US" sz="2400" dirty="0">
                <a:latin typeface="LucidaSansStd"/>
              </a:rPr>
              <a:t>onyl and hydr</a:t>
            </a:r>
            <a:r>
              <a:rPr lang="en-US" sz="2400" i="1" dirty="0">
                <a:latin typeface="LucidaSansStd-Italic"/>
              </a:rPr>
              <a:t>oxyl </a:t>
            </a:r>
            <a:r>
              <a:rPr lang="en-US" sz="2400" dirty="0">
                <a:latin typeface="LucidaSansStd"/>
              </a:rPr>
              <a:t>groups. The general formula for a carboxylic acid can be written in expanded or abbreviated forms.</a:t>
            </a:r>
            <a:endParaRPr lang="en-US" sz="2400" dirty="0"/>
          </a:p>
        </p:txBody>
      </p:sp>
    </p:spTree>
    <p:extLst>
      <p:ext uri="{BB962C8B-B14F-4D97-AF65-F5344CB8AC3E}">
        <p14:creationId xmlns:p14="http://schemas.microsoft.com/office/powerpoint/2010/main" val="1631671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p 298 10_UNF3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8730" y="2915001"/>
            <a:ext cx="7427019" cy="12971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57163" y="400366"/>
            <a:ext cx="8758237" cy="6001643"/>
          </a:xfrm>
          <a:prstGeom prst="rect">
            <a:avLst/>
          </a:prstGeom>
          <a:noFill/>
        </p:spPr>
        <p:txBody>
          <a:bodyPr wrap="square" rtlCol="0">
            <a:spAutoFit/>
          </a:bodyPr>
          <a:lstStyle/>
          <a:p>
            <a:r>
              <a:rPr lang="en-US" sz="2400" b="1" u="sng" dirty="0"/>
              <a:t>c. Reaction of Grignard Reagents with Carbon Dioxide</a:t>
            </a:r>
          </a:p>
          <a:p>
            <a:endParaRPr lang="en-US" sz="2400" b="1" dirty="0"/>
          </a:p>
          <a:p>
            <a:pPr algn="just"/>
            <a:r>
              <a:rPr lang="en-US" sz="2400" dirty="0">
                <a:latin typeface="MinionPro-Regular"/>
              </a:rPr>
              <a:t>   Grignard reagents add irreversibly to the carbonyl group of carbon dioxide to give acids, after protonation of the intermediate carboxylate salt with a mineral acid like aqueous </a:t>
            </a:r>
            <a:r>
              <a:rPr lang="en-US" sz="2400" dirty="0" err="1">
                <a:latin typeface="MinionPro-Regular"/>
              </a:rPr>
              <a:t>HCl</a:t>
            </a:r>
            <a:r>
              <a:rPr lang="en-US" sz="2400" dirty="0">
                <a:latin typeface="MinionPro-Regular"/>
              </a:rPr>
              <a:t>.</a:t>
            </a:r>
          </a:p>
          <a:p>
            <a:pPr algn="just"/>
            <a:endParaRPr lang="en-US" sz="2400" b="1" dirty="0">
              <a:latin typeface="MinionPro-Regular"/>
            </a:endParaRPr>
          </a:p>
          <a:p>
            <a:pPr algn="just"/>
            <a:endParaRPr lang="en-US" sz="2400" b="1" dirty="0">
              <a:latin typeface="MinionPro-Regular"/>
            </a:endParaRPr>
          </a:p>
          <a:p>
            <a:pPr algn="just"/>
            <a:endParaRPr lang="en-US" sz="2400" b="1" dirty="0">
              <a:latin typeface="MinionPro-Regular"/>
            </a:endParaRPr>
          </a:p>
          <a:p>
            <a:pPr algn="just"/>
            <a:endParaRPr lang="en-US" sz="2400" b="1" dirty="0">
              <a:latin typeface="MinionPro-Regular"/>
            </a:endParaRPr>
          </a:p>
          <a:p>
            <a:pPr algn="just"/>
            <a:endParaRPr lang="en-US" sz="2400" b="1" dirty="0">
              <a:latin typeface="MinionPro-Regular"/>
            </a:endParaRPr>
          </a:p>
          <a:p>
            <a:pPr algn="just"/>
            <a:endParaRPr lang="en-US" sz="2400" b="1" dirty="0">
              <a:latin typeface="MinionPro-Regular"/>
            </a:endParaRPr>
          </a:p>
          <a:p>
            <a:pPr algn="just"/>
            <a:r>
              <a:rPr lang="en-US" sz="2400" dirty="0">
                <a:latin typeface="MinionPro-Regular"/>
              </a:rPr>
              <a:t>   Note that the acid obtained has one more carbon atom than the alkyl or aryl halide from which the Grignard reagent is prepared, so the reaction provides a way to increase the length of a carbon chain.</a:t>
            </a:r>
            <a:endParaRPr lang="en-US" sz="2400" b="1" dirty="0"/>
          </a:p>
        </p:txBody>
      </p:sp>
    </p:spTree>
    <p:extLst>
      <p:ext uri="{BB962C8B-B14F-4D97-AF65-F5344CB8AC3E}">
        <p14:creationId xmlns:p14="http://schemas.microsoft.com/office/powerpoint/2010/main" val="40785495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p 298 10_UNF3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5803" y="2707216"/>
            <a:ext cx="6888630" cy="14279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422321" y="313589"/>
            <a:ext cx="8335596" cy="2308324"/>
          </a:xfrm>
          <a:prstGeom prst="rect">
            <a:avLst/>
          </a:prstGeom>
          <a:noFill/>
        </p:spPr>
        <p:txBody>
          <a:bodyPr wrap="square" rtlCol="0">
            <a:spAutoFit/>
          </a:bodyPr>
          <a:lstStyle/>
          <a:p>
            <a:r>
              <a:rPr lang="en-US" sz="2400" b="1" u="sng" dirty="0"/>
              <a:t>d. Hydrolysis of Cyanides</a:t>
            </a:r>
          </a:p>
          <a:p>
            <a:endParaRPr lang="en-US" sz="2400" b="1" dirty="0"/>
          </a:p>
          <a:p>
            <a:r>
              <a:rPr lang="en-US" sz="2400" dirty="0">
                <a:latin typeface="MinionPro-Regular"/>
              </a:rPr>
              <a:t>  The carbon–nitrogen triple bond of organic cyanides can be hydrolyzed to a carboxyl group. The reaction requires either acid or base. In acid, the nitrogen atom of the cyanide is converted to an ammonium ion.</a:t>
            </a:r>
            <a:endParaRPr lang="en-US" sz="2400" b="1" dirty="0"/>
          </a:p>
        </p:txBody>
      </p:sp>
      <p:pic>
        <p:nvPicPr>
          <p:cNvPr id="4" name="Picture 2" descr="p 298 10_UNF3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5778" y="4220475"/>
            <a:ext cx="6626337" cy="24513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569604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28639" y="528638"/>
            <a:ext cx="8229600" cy="1200329"/>
          </a:xfrm>
          <a:prstGeom prst="rect">
            <a:avLst/>
          </a:prstGeom>
          <a:noFill/>
        </p:spPr>
        <p:txBody>
          <a:bodyPr wrap="square" rtlCol="0">
            <a:spAutoFit/>
          </a:bodyPr>
          <a:lstStyle/>
          <a:p>
            <a:r>
              <a:rPr lang="en-US" sz="2400" dirty="0"/>
              <a:t>   Alkyl cyanides are generally made from the corresponding alkyl halide (usually primary) and sodium cyanide by an S</a:t>
            </a:r>
            <a:r>
              <a:rPr lang="en-US" sz="2400" baseline="-25000" dirty="0"/>
              <a:t>N</a:t>
            </a:r>
            <a:r>
              <a:rPr lang="en-US" sz="2400" dirty="0"/>
              <a:t>2 displacement, as shown in this synthesis of an acid:</a:t>
            </a:r>
          </a:p>
        </p:txBody>
      </p:sp>
      <p:pic>
        <p:nvPicPr>
          <p:cNvPr id="3" name="Picture 2"/>
          <p:cNvPicPr>
            <a:picLocks noChangeAspect="1"/>
          </p:cNvPicPr>
          <p:nvPr/>
        </p:nvPicPr>
        <p:blipFill>
          <a:blip r:embed="rId2"/>
          <a:stretch>
            <a:fillRect/>
          </a:stretch>
        </p:blipFill>
        <p:spPr>
          <a:xfrm>
            <a:off x="728663" y="2171699"/>
            <a:ext cx="7672387" cy="1471613"/>
          </a:xfrm>
          <a:prstGeom prst="rect">
            <a:avLst/>
          </a:prstGeom>
        </p:spPr>
      </p:pic>
      <p:pic>
        <p:nvPicPr>
          <p:cNvPr id="5" name="Picture 4"/>
          <p:cNvPicPr>
            <a:picLocks noChangeAspect="1"/>
          </p:cNvPicPr>
          <p:nvPr/>
        </p:nvPicPr>
        <p:blipFill>
          <a:blip r:embed="rId3"/>
          <a:stretch>
            <a:fillRect/>
          </a:stretch>
        </p:blipFill>
        <p:spPr>
          <a:xfrm>
            <a:off x="985838" y="4329112"/>
            <a:ext cx="7258050" cy="1257301"/>
          </a:xfrm>
          <a:prstGeom prst="rect">
            <a:avLst/>
          </a:prstGeom>
        </p:spPr>
      </p:pic>
    </p:spTree>
    <p:extLst>
      <p:ext uri="{BB962C8B-B14F-4D97-AF65-F5344CB8AC3E}">
        <p14:creationId xmlns:p14="http://schemas.microsoft.com/office/powerpoint/2010/main" val="26203646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90674" y="1443037"/>
            <a:ext cx="5705475" cy="3981450"/>
          </a:xfrm>
          <a:prstGeom prst="rect">
            <a:avLst/>
          </a:prstGeom>
        </p:spPr>
      </p:pic>
    </p:spTree>
    <p:extLst>
      <p:ext uri="{BB962C8B-B14F-4D97-AF65-F5344CB8AC3E}">
        <p14:creationId xmlns:p14="http://schemas.microsoft.com/office/powerpoint/2010/main" val="23306508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p 300 10_UNF4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7413" y="3261758"/>
            <a:ext cx="8349400" cy="11102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208811" y="294572"/>
            <a:ext cx="8935189" cy="2677656"/>
          </a:xfrm>
          <a:prstGeom prst="rect">
            <a:avLst/>
          </a:prstGeom>
          <a:noFill/>
        </p:spPr>
        <p:txBody>
          <a:bodyPr wrap="square" rtlCol="0">
            <a:spAutoFit/>
          </a:bodyPr>
          <a:lstStyle/>
          <a:p>
            <a:r>
              <a:rPr lang="en-US" sz="3200" b="1" dirty="0"/>
              <a:t>10.8 Carboxylic Acid Derivatives</a:t>
            </a:r>
          </a:p>
          <a:p>
            <a:endParaRPr lang="en-US" sz="3200" b="1" dirty="0"/>
          </a:p>
          <a:p>
            <a:pPr algn="just"/>
            <a:r>
              <a:rPr lang="en-US" sz="2400" dirty="0">
                <a:latin typeface="MinionPro-Regular"/>
              </a:rPr>
              <a:t>  Carboxylic acid derivatives are compounds in which the hydroxyl part of the carboxyl group is replaced by various other groups. All acid derivatives can be hydrolyzed to the corresponding carboxylic acid</a:t>
            </a:r>
            <a:r>
              <a:rPr lang="en-US" sz="3200" dirty="0">
                <a:latin typeface="MinionPro-Regular"/>
              </a:rPr>
              <a:t>.</a:t>
            </a:r>
            <a:endParaRPr lang="en-US" sz="3200" b="1" dirty="0"/>
          </a:p>
        </p:txBody>
      </p:sp>
    </p:spTree>
    <p:extLst>
      <p:ext uri="{BB962C8B-B14F-4D97-AF65-F5344CB8AC3E}">
        <p14:creationId xmlns:p14="http://schemas.microsoft.com/office/powerpoint/2010/main" val="36898924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p 301 10_UNF4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463" y="3236694"/>
            <a:ext cx="7178532" cy="15939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52626" y="180218"/>
            <a:ext cx="8791349" cy="2923877"/>
          </a:xfrm>
          <a:prstGeom prst="rect">
            <a:avLst/>
          </a:prstGeom>
          <a:noFill/>
        </p:spPr>
        <p:txBody>
          <a:bodyPr wrap="square" rtlCol="0">
            <a:spAutoFit/>
          </a:bodyPr>
          <a:lstStyle/>
          <a:p>
            <a:r>
              <a:rPr lang="en-US" sz="3200" b="1" dirty="0"/>
              <a:t>10.9 Esters</a:t>
            </a:r>
          </a:p>
          <a:p>
            <a:endParaRPr lang="en-US" sz="3200" b="1" dirty="0"/>
          </a:p>
          <a:p>
            <a:r>
              <a:rPr lang="en-US" sz="2400" b="1" dirty="0">
                <a:latin typeface="MinionPro-Bold"/>
              </a:rPr>
              <a:t>  Esters </a:t>
            </a:r>
            <a:r>
              <a:rPr lang="en-US" sz="2400" dirty="0">
                <a:latin typeface="MinionPro-Regular"/>
              </a:rPr>
              <a:t>are derived from acids by replacing the </a:t>
            </a:r>
            <a:r>
              <a:rPr lang="en-US" sz="2400" dirty="0">
                <a:latin typeface="ProgressivePi"/>
              </a:rPr>
              <a:t>-</a:t>
            </a:r>
            <a:r>
              <a:rPr lang="en-US" sz="2400" dirty="0">
                <a:latin typeface="MinionPro-Regular"/>
              </a:rPr>
              <a:t>OH group by an </a:t>
            </a:r>
            <a:r>
              <a:rPr lang="en-US" sz="2400" dirty="0">
                <a:latin typeface="ProgressivePi"/>
              </a:rPr>
              <a:t>-</a:t>
            </a:r>
            <a:r>
              <a:rPr lang="en-US" sz="2400" dirty="0">
                <a:latin typeface="MinionPro-Regular"/>
              </a:rPr>
              <a:t>OR group. They are named in a manner analogous to carboxylic acid salts. The R part of the </a:t>
            </a:r>
            <a:r>
              <a:rPr lang="en-US" sz="2400" dirty="0">
                <a:latin typeface="ProgressivePi"/>
              </a:rPr>
              <a:t>-</a:t>
            </a:r>
            <a:r>
              <a:rPr lang="en-US" sz="2400" dirty="0">
                <a:latin typeface="MinionPro-Regular"/>
              </a:rPr>
              <a:t>OR group is named first, followed by the name of the acid, with the </a:t>
            </a:r>
            <a:r>
              <a:rPr lang="en-US" sz="2400" i="1" dirty="0">
                <a:latin typeface="MinionPro-It"/>
              </a:rPr>
              <a:t>-</a:t>
            </a:r>
            <a:r>
              <a:rPr lang="en-US" sz="2400" i="1" dirty="0" err="1">
                <a:latin typeface="MinionPro-It"/>
              </a:rPr>
              <a:t>ic</a:t>
            </a:r>
            <a:r>
              <a:rPr lang="en-US" sz="2400" i="1" dirty="0">
                <a:latin typeface="MinionPro-It"/>
              </a:rPr>
              <a:t> </a:t>
            </a:r>
            <a:r>
              <a:rPr lang="en-US" sz="2400" dirty="0">
                <a:latin typeface="MinionPro-Regular"/>
              </a:rPr>
              <a:t>ending changed to </a:t>
            </a:r>
            <a:r>
              <a:rPr lang="en-US" sz="2400" i="1" dirty="0">
                <a:latin typeface="MinionPro-It"/>
              </a:rPr>
              <a:t>-ate.</a:t>
            </a:r>
            <a:endParaRPr lang="en-US" sz="2400" dirty="0"/>
          </a:p>
        </p:txBody>
      </p:sp>
      <p:pic>
        <p:nvPicPr>
          <p:cNvPr id="3" name="Picture 2"/>
          <p:cNvPicPr>
            <a:picLocks noChangeAspect="1"/>
          </p:cNvPicPr>
          <p:nvPr/>
        </p:nvPicPr>
        <p:blipFill>
          <a:blip r:embed="rId4"/>
          <a:stretch>
            <a:fillRect/>
          </a:stretch>
        </p:blipFill>
        <p:spPr>
          <a:xfrm>
            <a:off x="2005012" y="5095875"/>
            <a:ext cx="4048125" cy="1295400"/>
          </a:xfrm>
          <a:prstGeom prst="rect">
            <a:avLst/>
          </a:prstGeom>
        </p:spPr>
      </p:pic>
    </p:spTree>
    <p:extLst>
      <p:ext uri="{BB962C8B-B14F-4D97-AF65-F5344CB8AC3E}">
        <p14:creationId xmlns:p14="http://schemas.microsoft.com/office/powerpoint/2010/main" val="32278579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descr="p 302 10_UNF4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9511" y="2254291"/>
            <a:ext cx="5701411" cy="10759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457201" y="192188"/>
            <a:ext cx="8429624" cy="5386090"/>
          </a:xfrm>
          <a:prstGeom prst="rect">
            <a:avLst/>
          </a:prstGeom>
          <a:noFill/>
        </p:spPr>
        <p:txBody>
          <a:bodyPr wrap="square" rtlCol="0">
            <a:spAutoFit/>
          </a:bodyPr>
          <a:lstStyle/>
          <a:p>
            <a:r>
              <a:rPr lang="en-US" sz="2800" b="1" dirty="0"/>
              <a:t>10.10 Preparation of ester, Fischer Esterification</a:t>
            </a:r>
          </a:p>
          <a:p>
            <a:endParaRPr lang="en-US" sz="2800" b="1" dirty="0"/>
          </a:p>
          <a:p>
            <a:r>
              <a:rPr lang="en-US" sz="2400" dirty="0">
                <a:latin typeface="MinionPro-Regular"/>
              </a:rPr>
              <a:t>  When a carboxylic acid and an alcohol are heated in the presence of an acid catalyst (usually </a:t>
            </a:r>
            <a:r>
              <a:rPr lang="en-US" sz="2400" dirty="0" err="1">
                <a:latin typeface="MinionPro-Regular"/>
              </a:rPr>
              <a:t>HCl</a:t>
            </a:r>
            <a:r>
              <a:rPr lang="en-US" sz="2400" dirty="0">
                <a:latin typeface="MinionPro-Regular"/>
              </a:rPr>
              <a:t> or H</a:t>
            </a:r>
            <a:r>
              <a:rPr lang="en-US" sz="2400" baseline="-25000" dirty="0">
                <a:latin typeface="MinionPro-Regular"/>
              </a:rPr>
              <a:t>2</a:t>
            </a:r>
            <a:r>
              <a:rPr lang="en-US" sz="2400" dirty="0">
                <a:latin typeface="MinionPro-Regular"/>
              </a:rPr>
              <a:t>SO</a:t>
            </a:r>
            <a:r>
              <a:rPr lang="en-US" sz="2400" baseline="-25000" dirty="0">
                <a:latin typeface="MinionPro-Regular"/>
              </a:rPr>
              <a:t>4</a:t>
            </a:r>
            <a:r>
              <a:rPr lang="en-US" sz="2400" dirty="0">
                <a:latin typeface="MinionPro-Regular"/>
              </a:rPr>
              <a:t>), an equilibrium is established with the ester and water.</a:t>
            </a:r>
          </a:p>
          <a:p>
            <a:endParaRPr lang="en-US" sz="2400" b="1" dirty="0">
              <a:latin typeface="MinionPro-Regular"/>
            </a:endParaRPr>
          </a:p>
          <a:p>
            <a:endParaRPr lang="en-US" sz="2400" b="1" dirty="0">
              <a:latin typeface="MinionPro-Regular"/>
            </a:endParaRPr>
          </a:p>
          <a:p>
            <a:endParaRPr lang="en-US" sz="2400" b="1" dirty="0">
              <a:latin typeface="MinionPro-Regular"/>
            </a:endParaRPr>
          </a:p>
          <a:p>
            <a:endParaRPr lang="en-US" sz="2400" b="1" dirty="0">
              <a:latin typeface="MinionPro-Regular"/>
            </a:endParaRPr>
          </a:p>
          <a:p>
            <a:r>
              <a:rPr lang="en-US" sz="2400" dirty="0">
                <a:latin typeface="MinionPro-Regular"/>
              </a:rPr>
              <a:t>  Although the reaction is an equilibrium, it can be shifted to the right in several ways. If either the alcohol or the acid is inexpensive, a large excess can be used. Alternatively, the ester and/or water may be removed as formed (by distillation , for example), thus driving the reaction forward.</a:t>
            </a:r>
            <a:endParaRPr lang="en-US" sz="2400" b="1" dirty="0"/>
          </a:p>
        </p:txBody>
      </p:sp>
    </p:spTree>
    <p:extLst>
      <p:ext uri="{BB962C8B-B14F-4D97-AF65-F5344CB8AC3E}">
        <p14:creationId xmlns:p14="http://schemas.microsoft.com/office/powerpoint/2010/main" val="9746560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descr="p 304 10_UNF5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6967" y="3506457"/>
            <a:ext cx="5894679" cy="18472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358927" y="427978"/>
            <a:ext cx="8570761" cy="2800767"/>
          </a:xfrm>
          <a:prstGeom prst="rect">
            <a:avLst/>
          </a:prstGeom>
          <a:noFill/>
        </p:spPr>
        <p:txBody>
          <a:bodyPr wrap="square" rtlCol="0">
            <a:spAutoFit/>
          </a:bodyPr>
          <a:lstStyle/>
          <a:p>
            <a:r>
              <a:rPr lang="en-US" sz="2800" b="1" dirty="0"/>
              <a:t>10.12 Lactones</a:t>
            </a:r>
          </a:p>
          <a:p>
            <a:r>
              <a:rPr lang="en-US" sz="2400" b="1" dirty="0">
                <a:latin typeface="MinionPro-Bold"/>
              </a:rPr>
              <a:t>  </a:t>
            </a:r>
          </a:p>
          <a:p>
            <a:r>
              <a:rPr lang="en-US" sz="2400" b="1" dirty="0">
                <a:latin typeface="MinionPro-Bold"/>
              </a:rPr>
              <a:t> </a:t>
            </a:r>
            <a:r>
              <a:rPr lang="en-US" sz="2400" b="1" dirty="0" err="1">
                <a:latin typeface="MinionPro-Bold"/>
              </a:rPr>
              <a:t>Hydroxy</a:t>
            </a:r>
            <a:r>
              <a:rPr lang="en-US" sz="2400" b="1" dirty="0">
                <a:latin typeface="MinionPro-Bold"/>
              </a:rPr>
              <a:t> acids </a:t>
            </a:r>
            <a:r>
              <a:rPr lang="en-US" sz="2400" dirty="0">
                <a:latin typeface="MinionPro-Regular"/>
              </a:rPr>
              <a:t>contain both functional groups required for ester formation. If these groups can come in contact through bending of the chain, they may react with one another to form </a:t>
            </a:r>
            <a:r>
              <a:rPr lang="en-US" sz="2400" b="1" dirty="0">
                <a:latin typeface="MinionPro-Bold"/>
              </a:rPr>
              <a:t>cyclic esters </a:t>
            </a:r>
            <a:r>
              <a:rPr lang="en-US" sz="2400" dirty="0">
                <a:latin typeface="MinionPro-Regular"/>
              </a:rPr>
              <a:t>called </a:t>
            </a:r>
            <a:r>
              <a:rPr lang="en-US" sz="2400" b="1" dirty="0">
                <a:latin typeface="MinionPro-Bold"/>
              </a:rPr>
              <a:t>lactones</a:t>
            </a:r>
            <a:r>
              <a:rPr lang="en-US" sz="2400" dirty="0">
                <a:latin typeface="MinionPro-Regular"/>
              </a:rPr>
              <a:t>. For example,</a:t>
            </a:r>
            <a:endParaRPr lang="en-US" sz="2400" b="1" dirty="0"/>
          </a:p>
          <a:p>
            <a:r>
              <a:rPr lang="en-US" sz="2800" b="1" dirty="0"/>
              <a:t> </a:t>
            </a:r>
          </a:p>
        </p:txBody>
      </p:sp>
    </p:spTree>
    <p:extLst>
      <p:ext uri="{BB962C8B-B14F-4D97-AF65-F5344CB8AC3E}">
        <p14:creationId xmlns:p14="http://schemas.microsoft.com/office/powerpoint/2010/main" val="24423634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p 305 10_UNF5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1537" y="2987676"/>
            <a:ext cx="8081961" cy="3727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3730" name="Picture 2" descr="p 305 10_UNF5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7657" y="1544366"/>
            <a:ext cx="6111790" cy="13040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82218" y="227413"/>
            <a:ext cx="8542668" cy="3170099"/>
          </a:xfrm>
          <a:prstGeom prst="rect">
            <a:avLst/>
          </a:prstGeom>
          <a:noFill/>
        </p:spPr>
        <p:txBody>
          <a:bodyPr wrap="square" rtlCol="0">
            <a:spAutoFit/>
          </a:bodyPr>
          <a:lstStyle/>
          <a:p>
            <a:r>
              <a:rPr lang="en-US" sz="2800" b="1" dirty="0"/>
              <a:t>10.13 Saponification of Esters</a:t>
            </a:r>
          </a:p>
          <a:p>
            <a:endParaRPr lang="en-US" sz="2800" dirty="0"/>
          </a:p>
          <a:p>
            <a:r>
              <a:rPr lang="en-US" sz="2400" b="1" dirty="0">
                <a:latin typeface="TradeGothicLTStd-Bd2"/>
              </a:rPr>
              <a:t>Saponification </a:t>
            </a:r>
            <a:r>
              <a:rPr lang="en-US" sz="2400" dirty="0">
                <a:solidFill>
                  <a:srgbClr val="000000"/>
                </a:solidFill>
                <a:latin typeface="TradeGothicLTStd"/>
              </a:rPr>
              <a:t>is the hydrolysis of an ester with a base.</a:t>
            </a:r>
          </a:p>
          <a:p>
            <a:endParaRPr lang="en-US" sz="2400" dirty="0">
              <a:solidFill>
                <a:srgbClr val="000000"/>
              </a:solidFill>
              <a:latin typeface="TradeGothicLTStd"/>
            </a:endParaRPr>
          </a:p>
          <a:p>
            <a:endParaRPr lang="en-US" sz="2400" dirty="0">
              <a:solidFill>
                <a:srgbClr val="000000"/>
              </a:solidFill>
              <a:latin typeface="TradeGothicLTStd"/>
            </a:endParaRPr>
          </a:p>
          <a:p>
            <a:endParaRPr lang="en-US" sz="2400" dirty="0">
              <a:solidFill>
                <a:srgbClr val="000000"/>
              </a:solidFill>
              <a:latin typeface="TradeGothicLTStd"/>
            </a:endParaRPr>
          </a:p>
          <a:p>
            <a:endParaRPr lang="en-US" sz="2400" dirty="0">
              <a:solidFill>
                <a:srgbClr val="000000"/>
              </a:solidFill>
              <a:latin typeface="TradeGothicLTStd"/>
            </a:endParaRPr>
          </a:p>
          <a:p>
            <a:r>
              <a:rPr lang="en-US" sz="2400" dirty="0">
                <a:solidFill>
                  <a:srgbClr val="000000"/>
                </a:solidFill>
                <a:latin typeface="TradeGothicLTStd"/>
              </a:rPr>
              <a:t>Mechanism</a:t>
            </a:r>
            <a:endParaRPr lang="en-US" sz="2400" dirty="0"/>
          </a:p>
        </p:txBody>
      </p:sp>
    </p:spTree>
    <p:extLst>
      <p:ext uri="{BB962C8B-B14F-4D97-AF65-F5344CB8AC3E}">
        <p14:creationId xmlns:p14="http://schemas.microsoft.com/office/powerpoint/2010/main" val="24468965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2" descr="p 307 10_UNF6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8716" y="2515271"/>
            <a:ext cx="5066387" cy="11249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535303" y="524618"/>
            <a:ext cx="8494397" cy="1692771"/>
          </a:xfrm>
          <a:prstGeom prst="rect">
            <a:avLst/>
          </a:prstGeom>
          <a:noFill/>
        </p:spPr>
        <p:txBody>
          <a:bodyPr wrap="square" rtlCol="0">
            <a:spAutoFit/>
          </a:bodyPr>
          <a:lstStyle/>
          <a:p>
            <a:r>
              <a:rPr lang="en-US" sz="2800" b="1" dirty="0"/>
              <a:t>10.16 Reduction of Esters</a:t>
            </a:r>
          </a:p>
          <a:p>
            <a:endParaRPr lang="en-US" sz="2800" b="1" dirty="0"/>
          </a:p>
          <a:p>
            <a:r>
              <a:rPr lang="en-US" sz="2400" dirty="0">
                <a:latin typeface="MinionPro-Regular"/>
              </a:rPr>
              <a:t>Esters can be reduced to primary alcohols by lithium aluminum hydride (LiAlH</a:t>
            </a:r>
            <a:r>
              <a:rPr lang="en-US" sz="2400" baseline="-25000" dirty="0">
                <a:latin typeface="MinionPro-Regular"/>
              </a:rPr>
              <a:t>4</a:t>
            </a:r>
            <a:r>
              <a:rPr lang="en-US" sz="2400" dirty="0">
                <a:latin typeface="MinionPro-Regular"/>
              </a:rPr>
              <a:t>).</a:t>
            </a:r>
            <a:endParaRPr lang="en-US" sz="2400" b="1" dirty="0"/>
          </a:p>
        </p:txBody>
      </p:sp>
      <p:pic>
        <p:nvPicPr>
          <p:cNvPr id="4" name="Picture 2" descr="p 308 10_UNF6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366705"/>
            <a:ext cx="8843963" cy="1139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147758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p 288 10_UNF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6769" y="2160223"/>
            <a:ext cx="6377849" cy="15302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22830" y="352874"/>
            <a:ext cx="8857397" cy="5509200"/>
          </a:xfrm>
          <a:prstGeom prst="rect">
            <a:avLst/>
          </a:prstGeom>
          <a:noFill/>
        </p:spPr>
        <p:txBody>
          <a:bodyPr wrap="square" rtlCol="0">
            <a:spAutoFit/>
          </a:bodyPr>
          <a:lstStyle/>
          <a:p>
            <a:r>
              <a:rPr lang="en-US" sz="2800" b="1" dirty="0"/>
              <a:t>10.1 Nomenclature of Acids</a:t>
            </a:r>
          </a:p>
          <a:p>
            <a:endParaRPr lang="en-US" sz="2400" b="1" dirty="0"/>
          </a:p>
          <a:p>
            <a:r>
              <a:rPr lang="en-US" sz="2000" dirty="0">
                <a:latin typeface="MinionPro-Regular"/>
              </a:rPr>
              <a:t>   To obtain the IUPAC name of a carboxylic acid, we replace the final </a:t>
            </a:r>
            <a:r>
              <a:rPr lang="en-US" sz="2000" i="1" dirty="0">
                <a:latin typeface="MinionPro-It"/>
              </a:rPr>
              <a:t>e </a:t>
            </a:r>
            <a:r>
              <a:rPr lang="en-US" sz="2000" dirty="0">
                <a:latin typeface="MinionPro-Regular"/>
              </a:rPr>
              <a:t>in the name of the corresponding alkane with the suffix </a:t>
            </a:r>
            <a:r>
              <a:rPr lang="en-US" sz="2000" i="1" dirty="0">
                <a:latin typeface="MinionPro-It"/>
              </a:rPr>
              <a:t>-</a:t>
            </a:r>
            <a:r>
              <a:rPr lang="en-US" sz="2000" i="1" dirty="0" err="1">
                <a:latin typeface="MinionPro-It"/>
              </a:rPr>
              <a:t>oic</a:t>
            </a:r>
            <a:r>
              <a:rPr lang="en-US" sz="2000" i="1" dirty="0">
                <a:latin typeface="MinionPro-It"/>
              </a:rPr>
              <a:t> </a:t>
            </a:r>
            <a:r>
              <a:rPr lang="en-US" sz="2000" dirty="0">
                <a:latin typeface="MinionPro-Regular"/>
              </a:rPr>
              <a:t>and add the word </a:t>
            </a:r>
            <a:r>
              <a:rPr lang="en-US" sz="2000" i="1" dirty="0">
                <a:latin typeface="MinionPro-It"/>
              </a:rPr>
              <a:t>acid.</a:t>
            </a:r>
          </a:p>
          <a:p>
            <a:endParaRPr lang="en-US" sz="2000" b="1" i="1" dirty="0">
              <a:latin typeface="MinionPro-It"/>
            </a:endParaRPr>
          </a:p>
          <a:p>
            <a:endParaRPr lang="en-US" sz="2000" b="1" i="1" dirty="0">
              <a:latin typeface="MinionPro-It"/>
            </a:endParaRPr>
          </a:p>
          <a:p>
            <a:endParaRPr lang="en-US" sz="2000" b="1" i="1" dirty="0">
              <a:latin typeface="MinionPro-It"/>
            </a:endParaRPr>
          </a:p>
          <a:p>
            <a:endParaRPr lang="en-US" sz="2000" b="1" i="1" dirty="0">
              <a:latin typeface="MinionPro-It"/>
            </a:endParaRPr>
          </a:p>
          <a:p>
            <a:endParaRPr lang="en-US" sz="2000" b="1" i="1" dirty="0">
              <a:latin typeface="MinionPro-It"/>
            </a:endParaRPr>
          </a:p>
          <a:p>
            <a:endParaRPr lang="en-US" sz="2000" b="1" i="1" dirty="0">
              <a:latin typeface="MinionPro-It"/>
            </a:endParaRPr>
          </a:p>
          <a:p>
            <a:endParaRPr lang="en-US" sz="2000" b="1" i="1" dirty="0">
              <a:latin typeface="MinionPro-It"/>
            </a:endParaRPr>
          </a:p>
          <a:p>
            <a:endParaRPr lang="en-US" sz="2000" b="1" i="1" dirty="0">
              <a:latin typeface="MinionPro-It"/>
            </a:endParaRPr>
          </a:p>
          <a:p>
            <a:r>
              <a:rPr lang="en-US" sz="2000" dirty="0">
                <a:latin typeface="MinionPro-Regular"/>
              </a:rPr>
              <a:t>Substituted acids are named in two ways.</a:t>
            </a:r>
          </a:p>
          <a:p>
            <a:pPr marL="457200" indent="-457200">
              <a:buAutoNum type="arabicPeriod"/>
            </a:pPr>
            <a:r>
              <a:rPr lang="en-US" sz="2000" dirty="0">
                <a:latin typeface="MinionPro-Regular"/>
              </a:rPr>
              <a:t>In the IUPAC system, the chain is numbered beginning with the carboxyl carbon atom, and substituents are located in the usual way. </a:t>
            </a:r>
          </a:p>
          <a:p>
            <a:pPr marL="457200" indent="-457200">
              <a:buAutoNum type="arabicPeriod"/>
            </a:pPr>
            <a:r>
              <a:rPr lang="en-US" sz="2000" dirty="0">
                <a:latin typeface="MinionPro-Regular"/>
              </a:rPr>
              <a:t>If the common name of the acid is used, substituents are located with Greek letters, beginning with the </a:t>
            </a:r>
            <a:r>
              <a:rPr lang="en-US" sz="2000" dirty="0">
                <a:latin typeface="WWDOC01"/>
              </a:rPr>
              <a:t>a</a:t>
            </a:r>
            <a:r>
              <a:rPr lang="en-US" sz="2000" dirty="0">
                <a:latin typeface="MinionPro-Regular"/>
              </a:rPr>
              <a:t>-carbon atom.</a:t>
            </a:r>
            <a:endParaRPr lang="en-US" sz="2000" b="1" dirty="0"/>
          </a:p>
        </p:txBody>
      </p:sp>
    </p:spTree>
    <p:extLst>
      <p:ext uri="{BB962C8B-B14F-4D97-AF65-F5344CB8AC3E}">
        <p14:creationId xmlns:p14="http://schemas.microsoft.com/office/powerpoint/2010/main" val="29937354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2" descr="p 309 10_UNF6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8633" y="2641067"/>
            <a:ext cx="6212191" cy="9900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315391" y="230130"/>
            <a:ext cx="8485710" cy="4278094"/>
          </a:xfrm>
          <a:prstGeom prst="rect">
            <a:avLst/>
          </a:prstGeom>
          <a:noFill/>
        </p:spPr>
        <p:txBody>
          <a:bodyPr wrap="square" rtlCol="0">
            <a:spAutoFit/>
          </a:bodyPr>
          <a:lstStyle/>
          <a:p>
            <a:r>
              <a:rPr lang="en-US" sz="2800" b="1" dirty="0"/>
              <a:t>10.18 Acyl Halides</a:t>
            </a:r>
          </a:p>
          <a:p>
            <a:endParaRPr lang="en-US" sz="2800" b="1" dirty="0"/>
          </a:p>
          <a:p>
            <a:r>
              <a:rPr lang="en-US" sz="2400" b="1" dirty="0">
                <a:latin typeface="MinionPro-Bold"/>
              </a:rPr>
              <a:t>Acyl halides </a:t>
            </a:r>
            <a:r>
              <a:rPr lang="en-US" sz="2400" dirty="0">
                <a:latin typeface="MinionPro-Regular"/>
              </a:rPr>
              <a:t>are among the most reactive of carboxylic acid derivatives. </a:t>
            </a:r>
            <a:r>
              <a:rPr lang="en-US" sz="2400" i="1" dirty="0">
                <a:latin typeface="MinionPro-It"/>
              </a:rPr>
              <a:t>Acyl chlorides </a:t>
            </a:r>
            <a:r>
              <a:rPr lang="en-US" sz="2400" dirty="0">
                <a:latin typeface="MinionPro-Regular"/>
              </a:rPr>
              <a:t>are more common and less expensive than bromides or iodides. They can be prepared</a:t>
            </a:r>
          </a:p>
          <a:p>
            <a:r>
              <a:rPr lang="en-US" sz="2400" dirty="0">
                <a:latin typeface="MinionPro-Regular"/>
              </a:rPr>
              <a:t>from acids by reaction with </a:t>
            </a:r>
            <a:r>
              <a:rPr lang="en-US" sz="2400" dirty="0" err="1">
                <a:latin typeface="MinionPro-Regular"/>
              </a:rPr>
              <a:t>thionyl</a:t>
            </a:r>
            <a:r>
              <a:rPr lang="en-US" sz="2400" dirty="0">
                <a:latin typeface="MinionPro-Regular"/>
              </a:rPr>
              <a:t> chloride.</a:t>
            </a:r>
          </a:p>
          <a:p>
            <a:endParaRPr lang="en-US" sz="2400" b="1" dirty="0">
              <a:latin typeface="MinionPro-Regular"/>
            </a:endParaRPr>
          </a:p>
          <a:p>
            <a:endParaRPr lang="en-US" sz="2400" b="1" dirty="0">
              <a:latin typeface="MinionPro-Regular"/>
            </a:endParaRPr>
          </a:p>
          <a:p>
            <a:endParaRPr lang="en-US" sz="2400" b="1" dirty="0">
              <a:latin typeface="MinionPro-Regular"/>
            </a:endParaRPr>
          </a:p>
          <a:p>
            <a:r>
              <a:rPr lang="en-US" sz="2400" dirty="0">
                <a:latin typeface="MinionPro-Regular"/>
              </a:rPr>
              <a:t>   Phosphorus pentachloride and other reagents can also</a:t>
            </a:r>
          </a:p>
          <a:p>
            <a:r>
              <a:rPr lang="en-US" sz="2400" dirty="0">
                <a:latin typeface="MinionPro-Regular"/>
              </a:rPr>
              <a:t>be used to prepare acyl chlorides from carboxylic acids.</a:t>
            </a:r>
            <a:endParaRPr lang="en-US" sz="2400" b="1" dirty="0"/>
          </a:p>
        </p:txBody>
      </p:sp>
      <p:pic>
        <p:nvPicPr>
          <p:cNvPr id="5" name="Picture 2" descr="p 309 10_UNF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6779" y="4962946"/>
            <a:ext cx="6364045" cy="9115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274227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22575" y="328433"/>
            <a:ext cx="8489993" cy="4893647"/>
          </a:xfrm>
          <a:prstGeom prst="rect">
            <a:avLst/>
          </a:prstGeom>
          <a:noFill/>
        </p:spPr>
        <p:txBody>
          <a:bodyPr wrap="square" rtlCol="0">
            <a:spAutoFit/>
          </a:bodyPr>
          <a:lstStyle/>
          <a:p>
            <a:r>
              <a:rPr lang="en-US" sz="2400" dirty="0">
                <a:latin typeface="MinionPro-Regular"/>
              </a:rPr>
              <a:t>Reactions</a:t>
            </a:r>
          </a:p>
          <a:p>
            <a:endParaRPr lang="en-US" sz="2400" dirty="0">
              <a:latin typeface="MinionPro-Regular"/>
            </a:endParaRPr>
          </a:p>
          <a:p>
            <a:r>
              <a:rPr lang="en-US" sz="2400" dirty="0">
                <a:latin typeface="MinionPro-Regular"/>
              </a:rPr>
              <a:t>Acyl halides react rapidly with most nucleophiles.</a:t>
            </a:r>
            <a:endParaRPr lang="en-US" sz="2400" dirty="0"/>
          </a:p>
          <a:p>
            <a:r>
              <a:rPr lang="en-US" sz="2400" u="sng" dirty="0"/>
              <a:t>1.</a:t>
            </a:r>
            <a:r>
              <a:rPr lang="en-US" sz="2400" u="sng" dirty="0">
                <a:latin typeface="MinionPro-Regular"/>
              </a:rPr>
              <a:t>hydrolysis by water.</a:t>
            </a:r>
          </a:p>
          <a:p>
            <a:endParaRPr lang="en-US" sz="2400" dirty="0">
              <a:latin typeface="MinionPro-Regular"/>
            </a:endParaRPr>
          </a:p>
          <a:p>
            <a:endParaRPr lang="en-US" sz="2400" dirty="0">
              <a:latin typeface="MinionPro-Regular"/>
            </a:endParaRPr>
          </a:p>
          <a:p>
            <a:endParaRPr lang="en-US" sz="2400" dirty="0">
              <a:latin typeface="MinionPro-Regular"/>
            </a:endParaRPr>
          </a:p>
          <a:p>
            <a:endParaRPr lang="en-US" sz="2400" dirty="0">
              <a:latin typeface="MinionPro-Regular"/>
            </a:endParaRPr>
          </a:p>
          <a:p>
            <a:endParaRPr lang="en-US" sz="2400" dirty="0">
              <a:latin typeface="MinionPro-Regular"/>
            </a:endParaRPr>
          </a:p>
          <a:p>
            <a:r>
              <a:rPr lang="en-US" sz="2400" dirty="0">
                <a:latin typeface="MinionPro-Regular"/>
              </a:rPr>
              <a:t>Reaction mechanism</a:t>
            </a:r>
            <a:endParaRPr lang="en-US" sz="2400" dirty="0"/>
          </a:p>
          <a:p>
            <a:endParaRPr lang="en-US" sz="2400" dirty="0"/>
          </a:p>
          <a:p>
            <a:endParaRPr lang="en-US" sz="2400" dirty="0"/>
          </a:p>
          <a:p>
            <a:endParaRPr lang="en-US" sz="2400" dirty="0"/>
          </a:p>
        </p:txBody>
      </p:sp>
      <p:pic>
        <p:nvPicPr>
          <p:cNvPr id="7" name="Picture 2" descr="p 309 10_UNF7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225" y="4186238"/>
            <a:ext cx="8243888" cy="2085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0114" name="Picture 2" descr="p 309 10_UNF7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7755" y="2222001"/>
            <a:ext cx="6377850" cy="1109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073113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2" descr="p 309 10_UNF7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7760" y="1398588"/>
            <a:ext cx="6598727" cy="12269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676439" y="593647"/>
            <a:ext cx="7661702" cy="461665"/>
          </a:xfrm>
          <a:prstGeom prst="rect">
            <a:avLst/>
          </a:prstGeom>
          <a:noFill/>
        </p:spPr>
        <p:txBody>
          <a:bodyPr wrap="square" rtlCol="0">
            <a:spAutoFit/>
          </a:bodyPr>
          <a:lstStyle/>
          <a:p>
            <a:r>
              <a:rPr lang="en-US" sz="2400" u="sng" dirty="0"/>
              <a:t>2. Acyl halides react rapidly with alcohols to form esters.</a:t>
            </a:r>
          </a:p>
        </p:txBody>
      </p:sp>
      <p:pic>
        <p:nvPicPr>
          <p:cNvPr id="5" name="Picture 2" descr="p 310 10_UNF7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98165" y="3704192"/>
            <a:ext cx="5756630" cy="10134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676439" y="3290247"/>
            <a:ext cx="7619964" cy="2308324"/>
          </a:xfrm>
          <a:prstGeom prst="rect">
            <a:avLst/>
          </a:prstGeom>
          <a:noFill/>
        </p:spPr>
        <p:txBody>
          <a:bodyPr wrap="square" rtlCol="0">
            <a:spAutoFit/>
          </a:bodyPr>
          <a:lstStyle/>
          <a:p>
            <a:r>
              <a:rPr lang="en-US" sz="2400" u="sng" dirty="0"/>
              <a:t>3.Acyl halides react with ammonia to  form amides</a:t>
            </a:r>
          </a:p>
          <a:p>
            <a:endParaRPr lang="en-US" sz="2400" dirty="0"/>
          </a:p>
          <a:p>
            <a:endParaRPr lang="en-US" sz="2400" dirty="0"/>
          </a:p>
          <a:p>
            <a:endParaRPr lang="en-US" sz="2400" dirty="0"/>
          </a:p>
          <a:p>
            <a:endParaRPr lang="en-US" sz="2400" dirty="0"/>
          </a:p>
          <a:p>
            <a:endParaRPr lang="en-US" sz="2400" dirty="0"/>
          </a:p>
        </p:txBody>
      </p:sp>
    </p:spTree>
    <p:extLst>
      <p:ext uri="{BB962C8B-B14F-4D97-AF65-F5344CB8AC3E}">
        <p14:creationId xmlns:p14="http://schemas.microsoft.com/office/powerpoint/2010/main" val="34024532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4313" y="515125"/>
            <a:ext cx="8772525" cy="2800767"/>
          </a:xfrm>
          <a:prstGeom prst="rect">
            <a:avLst/>
          </a:prstGeom>
        </p:spPr>
        <p:txBody>
          <a:bodyPr wrap="square">
            <a:spAutoFit/>
          </a:bodyPr>
          <a:lstStyle/>
          <a:p>
            <a:r>
              <a:rPr lang="en-US" sz="2200" u="sng" dirty="0"/>
              <a:t>4. Acyl halides are used to synthesize aromatic ketones, through </a:t>
            </a:r>
            <a:r>
              <a:rPr lang="en-US" sz="2200" u="sng" dirty="0" err="1"/>
              <a:t>Friedel</a:t>
            </a:r>
            <a:r>
              <a:rPr lang="en-US" sz="2200" u="sng" dirty="0"/>
              <a:t>–Crafts acylation of aromatic rings.</a:t>
            </a:r>
          </a:p>
          <a:p>
            <a:endParaRPr lang="en-US" sz="2200" dirty="0"/>
          </a:p>
          <a:p>
            <a:endParaRPr lang="en-US" sz="2200" dirty="0"/>
          </a:p>
          <a:p>
            <a:endParaRPr lang="en-US" sz="2200" dirty="0"/>
          </a:p>
          <a:p>
            <a:endParaRPr lang="en-US" sz="2200" dirty="0"/>
          </a:p>
          <a:p>
            <a:endParaRPr lang="en-US" sz="2200" dirty="0"/>
          </a:p>
          <a:p>
            <a:r>
              <a:rPr lang="en-US" sz="2200" u="sng" dirty="0"/>
              <a:t>5. Acyl halides also react with Grignard reagents to give tertiary alcohols</a:t>
            </a:r>
            <a:r>
              <a:rPr lang="en-US" sz="2200" dirty="0"/>
              <a:t>.</a:t>
            </a:r>
          </a:p>
        </p:txBody>
      </p:sp>
      <p:pic>
        <p:nvPicPr>
          <p:cNvPr id="4" name="Picture 3"/>
          <p:cNvPicPr>
            <a:picLocks noChangeAspect="1"/>
          </p:cNvPicPr>
          <p:nvPr/>
        </p:nvPicPr>
        <p:blipFill>
          <a:blip r:embed="rId2"/>
          <a:stretch>
            <a:fillRect/>
          </a:stretch>
        </p:blipFill>
        <p:spPr>
          <a:xfrm>
            <a:off x="1445417" y="3564729"/>
            <a:ext cx="5519738" cy="1366839"/>
          </a:xfrm>
          <a:prstGeom prst="rect">
            <a:avLst/>
          </a:prstGeom>
        </p:spPr>
      </p:pic>
      <p:pic>
        <p:nvPicPr>
          <p:cNvPr id="5" name="Picture 4"/>
          <p:cNvPicPr>
            <a:picLocks noChangeAspect="1"/>
          </p:cNvPicPr>
          <p:nvPr/>
        </p:nvPicPr>
        <p:blipFill>
          <a:blip r:embed="rId3"/>
          <a:stretch>
            <a:fillRect/>
          </a:stretch>
        </p:blipFill>
        <p:spPr>
          <a:xfrm>
            <a:off x="1538286" y="1384488"/>
            <a:ext cx="5334001" cy="1490664"/>
          </a:xfrm>
          <a:prstGeom prst="rect">
            <a:avLst/>
          </a:prstGeom>
        </p:spPr>
      </p:pic>
      <p:pic>
        <p:nvPicPr>
          <p:cNvPr id="6" name="Picture 5"/>
          <p:cNvPicPr>
            <a:picLocks noChangeAspect="1"/>
          </p:cNvPicPr>
          <p:nvPr/>
        </p:nvPicPr>
        <p:blipFill>
          <a:blip r:embed="rId4"/>
          <a:stretch>
            <a:fillRect/>
          </a:stretch>
        </p:blipFill>
        <p:spPr>
          <a:xfrm>
            <a:off x="1288255" y="5051818"/>
            <a:ext cx="5426870" cy="1377558"/>
          </a:xfrm>
          <a:prstGeom prst="rect">
            <a:avLst/>
          </a:prstGeom>
        </p:spPr>
      </p:pic>
    </p:spTree>
    <p:extLst>
      <p:ext uri="{BB962C8B-B14F-4D97-AF65-F5344CB8AC3E}">
        <p14:creationId xmlns:p14="http://schemas.microsoft.com/office/powerpoint/2010/main" val="25867072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714375"/>
            <a:ext cx="8058150" cy="646331"/>
          </a:xfrm>
          <a:prstGeom prst="rect">
            <a:avLst/>
          </a:prstGeom>
          <a:noFill/>
        </p:spPr>
        <p:txBody>
          <a:bodyPr wrap="square" rtlCol="0">
            <a:spAutoFit/>
          </a:bodyPr>
          <a:lstStyle/>
          <a:p>
            <a:r>
              <a:rPr lang="en-US" b="1" dirty="0">
                <a:solidFill>
                  <a:srgbClr val="0066FF"/>
                </a:solidFill>
                <a:latin typeface="TradeGothicLTStd-Bd2"/>
              </a:rPr>
              <a:t>PROBLEM 10.25 </a:t>
            </a:r>
            <a:r>
              <a:rPr lang="en-US" dirty="0">
                <a:solidFill>
                  <a:srgbClr val="000000"/>
                </a:solidFill>
                <a:latin typeface="MinionPro-Regular"/>
              </a:rPr>
              <a:t>Devise a synthesis of 4-methylphenyl propyl ketone from toluene and </a:t>
            </a:r>
            <a:r>
              <a:rPr lang="en-US" dirty="0" err="1">
                <a:solidFill>
                  <a:srgbClr val="000000"/>
                </a:solidFill>
                <a:latin typeface="MinionPro-Regular"/>
              </a:rPr>
              <a:t>butanoic</a:t>
            </a:r>
            <a:r>
              <a:rPr lang="en-US" dirty="0">
                <a:solidFill>
                  <a:srgbClr val="000000"/>
                </a:solidFill>
                <a:latin typeface="MinionPro-Regular"/>
              </a:rPr>
              <a:t> acid as starting materials.</a:t>
            </a:r>
            <a:endParaRPr lang="en-US" dirty="0"/>
          </a:p>
        </p:txBody>
      </p:sp>
      <p:pic>
        <p:nvPicPr>
          <p:cNvPr id="3" name="Picture 2"/>
          <p:cNvPicPr>
            <a:picLocks noChangeAspect="1"/>
          </p:cNvPicPr>
          <p:nvPr/>
        </p:nvPicPr>
        <p:blipFill>
          <a:blip r:embed="rId2"/>
          <a:stretch>
            <a:fillRect/>
          </a:stretch>
        </p:blipFill>
        <p:spPr>
          <a:xfrm>
            <a:off x="1114425" y="2566987"/>
            <a:ext cx="7243763" cy="2576513"/>
          </a:xfrm>
          <a:prstGeom prst="rect">
            <a:avLst/>
          </a:prstGeom>
        </p:spPr>
      </p:pic>
    </p:spTree>
    <p:extLst>
      <p:ext uri="{BB962C8B-B14F-4D97-AF65-F5344CB8AC3E}">
        <p14:creationId xmlns:p14="http://schemas.microsoft.com/office/powerpoint/2010/main" val="3004073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Picture 2" descr="p 310 10_UNF7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877" y="2587894"/>
            <a:ext cx="5093997" cy="9613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375918" y="233569"/>
            <a:ext cx="7939407" cy="5016758"/>
          </a:xfrm>
          <a:prstGeom prst="rect">
            <a:avLst/>
          </a:prstGeom>
          <a:noFill/>
        </p:spPr>
        <p:txBody>
          <a:bodyPr wrap="square" rtlCol="0">
            <a:spAutoFit/>
          </a:bodyPr>
          <a:lstStyle/>
          <a:p>
            <a:r>
              <a:rPr lang="en-US" sz="2800" b="1" dirty="0"/>
              <a:t>10.19 Acid Anhydrides</a:t>
            </a:r>
          </a:p>
          <a:p>
            <a:endParaRPr lang="en-US" sz="2800" b="1" dirty="0"/>
          </a:p>
          <a:p>
            <a:r>
              <a:rPr lang="en-US" sz="2400" b="1" dirty="0">
                <a:solidFill>
                  <a:srgbClr val="0066FF"/>
                </a:solidFill>
                <a:latin typeface="TradeGothicLTStd-Bd2"/>
              </a:rPr>
              <a:t>  </a:t>
            </a:r>
            <a:r>
              <a:rPr lang="en-US" sz="2400" b="1" dirty="0">
                <a:latin typeface="TradeGothicLTStd-Bd2"/>
              </a:rPr>
              <a:t>Acid anhydrides </a:t>
            </a:r>
            <a:r>
              <a:rPr lang="en-US" sz="2400" dirty="0">
                <a:solidFill>
                  <a:srgbClr val="000000"/>
                </a:solidFill>
                <a:latin typeface="TradeGothicLTStd"/>
              </a:rPr>
              <a:t>are carboxylic acid derivatives formed by condensing two carboxylic acid molecules.</a:t>
            </a:r>
          </a:p>
          <a:p>
            <a:endParaRPr lang="en-US" sz="2400" b="1" dirty="0">
              <a:solidFill>
                <a:srgbClr val="000000"/>
              </a:solidFill>
              <a:latin typeface="TradeGothicLTStd"/>
            </a:endParaRPr>
          </a:p>
          <a:p>
            <a:endParaRPr lang="en-US" sz="2400" b="1" dirty="0">
              <a:solidFill>
                <a:srgbClr val="000000"/>
              </a:solidFill>
              <a:latin typeface="TradeGothicLTStd"/>
            </a:endParaRPr>
          </a:p>
          <a:p>
            <a:endParaRPr lang="en-US" sz="2400" b="1" dirty="0">
              <a:solidFill>
                <a:srgbClr val="000000"/>
              </a:solidFill>
              <a:latin typeface="TradeGothicLTStd"/>
            </a:endParaRPr>
          </a:p>
          <a:p>
            <a:endParaRPr lang="en-US" sz="2400" b="1" dirty="0">
              <a:solidFill>
                <a:srgbClr val="000000"/>
              </a:solidFill>
              <a:latin typeface="TradeGothicLTStd"/>
            </a:endParaRPr>
          </a:p>
          <a:p>
            <a:endParaRPr lang="en-US" sz="2400" b="1" dirty="0">
              <a:solidFill>
                <a:srgbClr val="000000"/>
              </a:solidFill>
              <a:latin typeface="TradeGothicLTStd"/>
            </a:endParaRPr>
          </a:p>
          <a:p>
            <a:endParaRPr lang="en-US" sz="2400" b="1" dirty="0">
              <a:solidFill>
                <a:srgbClr val="000000"/>
              </a:solidFill>
              <a:latin typeface="TradeGothicLTStd"/>
            </a:endParaRPr>
          </a:p>
          <a:p>
            <a:r>
              <a:rPr lang="en-US" sz="2400" dirty="0">
                <a:latin typeface="MinionPro-Regular"/>
              </a:rPr>
              <a:t>  The name of an anhydride is obtained by naming the acid from which it is derived and replacing the word </a:t>
            </a:r>
            <a:r>
              <a:rPr lang="en-US" sz="2400" i="1" dirty="0">
                <a:latin typeface="MinionPro-It"/>
              </a:rPr>
              <a:t>acid </a:t>
            </a:r>
            <a:r>
              <a:rPr lang="en-US" sz="2400" dirty="0">
                <a:latin typeface="MinionPro-Regular"/>
              </a:rPr>
              <a:t>with </a:t>
            </a:r>
            <a:r>
              <a:rPr lang="en-US" sz="2400" i="1" dirty="0">
                <a:latin typeface="MinionPro-It"/>
              </a:rPr>
              <a:t>anhydride.</a:t>
            </a:r>
            <a:endParaRPr lang="en-US" sz="2400" b="1" dirty="0"/>
          </a:p>
        </p:txBody>
      </p:sp>
      <p:pic>
        <p:nvPicPr>
          <p:cNvPr id="5" name="Picture 2" descr="p 310 10_UNF7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7169" y="5373879"/>
            <a:ext cx="3492632" cy="10593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636454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2" name="Picture 2" descr="p 311 10_UNF7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3157" y="1475454"/>
            <a:ext cx="4031021" cy="21526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55523" y="3513831"/>
            <a:ext cx="8802740" cy="738664"/>
          </a:xfrm>
          <a:prstGeom prst="rect">
            <a:avLst/>
          </a:prstGeom>
          <a:noFill/>
        </p:spPr>
        <p:txBody>
          <a:bodyPr wrap="square" rtlCol="0">
            <a:spAutoFit/>
          </a:bodyPr>
          <a:lstStyle/>
          <a:p>
            <a:endParaRPr lang="en-US" dirty="0"/>
          </a:p>
          <a:p>
            <a:r>
              <a:rPr lang="en-US" dirty="0"/>
              <a:t> </a:t>
            </a:r>
            <a:r>
              <a:rPr lang="en-US" sz="2400" dirty="0"/>
              <a:t>Predict the structure of the anhydride product of the reaction below.</a:t>
            </a:r>
          </a:p>
        </p:txBody>
      </p:sp>
      <p:pic>
        <p:nvPicPr>
          <p:cNvPr id="5" name="Picture 2" descr="p 311 10_UNF7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84535" y="4561261"/>
            <a:ext cx="2306480" cy="9610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71487" y="300038"/>
            <a:ext cx="8015287" cy="1200329"/>
          </a:xfrm>
          <a:prstGeom prst="rect">
            <a:avLst/>
          </a:prstGeom>
          <a:noFill/>
        </p:spPr>
        <p:txBody>
          <a:bodyPr wrap="square" rtlCol="0">
            <a:spAutoFit/>
          </a:bodyPr>
          <a:lstStyle/>
          <a:p>
            <a:r>
              <a:rPr lang="en-US" sz="2400" dirty="0">
                <a:latin typeface="MinionPro-Regular"/>
              </a:rPr>
              <a:t>Preparation</a:t>
            </a:r>
          </a:p>
          <a:p>
            <a:endParaRPr lang="en-US" sz="2400" dirty="0">
              <a:latin typeface="MinionPro-Regular"/>
            </a:endParaRPr>
          </a:p>
          <a:p>
            <a:r>
              <a:rPr lang="en-US" sz="2400" dirty="0">
                <a:latin typeface="MinionPro-Regular"/>
              </a:rPr>
              <a:t>1. Anhydrides are prepared by dehydration of acids.</a:t>
            </a:r>
            <a:endParaRPr lang="en-US" sz="2400" dirty="0"/>
          </a:p>
        </p:txBody>
      </p:sp>
      <p:pic>
        <p:nvPicPr>
          <p:cNvPr id="3" name="Picture 2"/>
          <p:cNvPicPr>
            <a:picLocks noChangeAspect="1"/>
          </p:cNvPicPr>
          <p:nvPr/>
        </p:nvPicPr>
        <p:blipFill>
          <a:blip r:embed="rId5"/>
          <a:stretch>
            <a:fillRect/>
          </a:stretch>
        </p:blipFill>
        <p:spPr>
          <a:xfrm>
            <a:off x="4803590" y="4459631"/>
            <a:ext cx="1781175" cy="1630486"/>
          </a:xfrm>
          <a:prstGeom prst="rect">
            <a:avLst/>
          </a:prstGeom>
        </p:spPr>
      </p:pic>
    </p:spTree>
    <p:extLst>
      <p:ext uri="{BB962C8B-B14F-4D97-AF65-F5344CB8AC3E}">
        <p14:creationId xmlns:p14="http://schemas.microsoft.com/office/powerpoint/2010/main" val="2331774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0" name="Picture 2" descr="p 311 10_UNF8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619" y="2021043"/>
            <a:ext cx="4942143" cy="7344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372731" y="455589"/>
            <a:ext cx="8462384" cy="4893647"/>
          </a:xfrm>
          <a:prstGeom prst="rect">
            <a:avLst/>
          </a:prstGeom>
          <a:noFill/>
        </p:spPr>
        <p:txBody>
          <a:bodyPr wrap="square" rtlCol="0">
            <a:spAutoFit/>
          </a:bodyPr>
          <a:lstStyle/>
          <a:p>
            <a:r>
              <a:rPr lang="en-US" sz="2400" dirty="0"/>
              <a:t>2.Anhydrides can also be prepared from acid chlorides and carboxylate salts.</a:t>
            </a:r>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r>
              <a:rPr lang="en-US" sz="2400" b="1" dirty="0">
                <a:latin typeface="TradeGothicLTStd-Bd2"/>
              </a:rPr>
              <a:t>Mixed anhydrides </a:t>
            </a:r>
            <a:r>
              <a:rPr lang="en-US" sz="2400" dirty="0">
                <a:latin typeface="TradeGothicLTStd"/>
              </a:rPr>
              <a:t>are prepared from two different carboxylic acids</a:t>
            </a:r>
            <a:r>
              <a:rPr lang="en-US" sz="2400" dirty="0">
                <a:solidFill>
                  <a:srgbClr val="000000"/>
                </a:solidFill>
                <a:latin typeface="TradeGothicLTStd"/>
              </a:rPr>
              <a:t>.</a:t>
            </a:r>
            <a:endParaRPr lang="en-US" sz="2400" dirty="0"/>
          </a:p>
        </p:txBody>
      </p:sp>
      <p:pic>
        <p:nvPicPr>
          <p:cNvPr id="5" name="Picture 2" descr="p 311 10_UNF8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43804" y="2755500"/>
            <a:ext cx="4666046" cy="10919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809097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Picture 2" descr="p 311 10_UNF8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5902" y="2284135"/>
            <a:ext cx="7068093" cy="37978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331317" y="345143"/>
            <a:ext cx="8545214" cy="1938992"/>
          </a:xfrm>
          <a:prstGeom prst="rect">
            <a:avLst/>
          </a:prstGeom>
          <a:noFill/>
        </p:spPr>
        <p:txBody>
          <a:bodyPr wrap="square" rtlCol="0">
            <a:spAutoFit/>
          </a:bodyPr>
          <a:lstStyle/>
          <a:p>
            <a:r>
              <a:rPr lang="en-US" sz="2400" b="1" i="1" dirty="0"/>
              <a:t>Reactions </a:t>
            </a:r>
          </a:p>
          <a:p>
            <a:r>
              <a:rPr lang="en-US" sz="2400" dirty="0"/>
              <a:t>  Anhydrides undergo nucleophilic acyl substitution reactions. They are more reactive than esters, but less reactive than acyl halides, toward nucleophiles. Below are some typical reactions with acetic anhydride</a:t>
            </a:r>
          </a:p>
        </p:txBody>
      </p:sp>
    </p:spTree>
    <p:extLst>
      <p:ext uri="{BB962C8B-B14F-4D97-AF65-F5344CB8AC3E}">
        <p14:creationId xmlns:p14="http://schemas.microsoft.com/office/powerpoint/2010/main" val="26822825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8" name="Picture 2" descr="p 313 10_UNF8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658" y="1693459"/>
            <a:ext cx="7468434" cy="19021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331317" y="717898"/>
            <a:ext cx="8351946" cy="4585871"/>
          </a:xfrm>
          <a:prstGeom prst="rect">
            <a:avLst/>
          </a:prstGeom>
          <a:noFill/>
        </p:spPr>
        <p:txBody>
          <a:bodyPr wrap="square" rtlCol="0">
            <a:spAutoFit/>
          </a:bodyPr>
          <a:lstStyle/>
          <a:p>
            <a:r>
              <a:rPr lang="en-US" sz="2400" dirty="0"/>
              <a:t>  Aspirin can be prepared by the reaction of acetic anhydride with salicylic acid (o-</a:t>
            </a:r>
            <a:r>
              <a:rPr lang="en-US" sz="2400" dirty="0" err="1"/>
              <a:t>hydroxybenzoic</a:t>
            </a:r>
            <a:r>
              <a:rPr lang="en-US" sz="2400" dirty="0"/>
              <a:t> acid). </a:t>
            </a:r>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r>
              <a:rPr lang="en-US" sz="2400" b="1" dirty="0">
                <a:solidFill>
                  <a:srgbClr val="0066FF"/>
                </a:solidFill>
                <a:latin typeface="TradeGothicLTStd-Bd2"/>
              </a:rPr>
              <a:t>  PROBLEM 10.29 </a:t>
            </a:r>
            <a:r>
              <a:rPr lang="en-US" sz="2400" dirty="0">
                <a:solidFill>
                  <a:srgbClr val="000000"/>
                </a:solidFill>
                <a:latin typeface="MinionPro-Regular"/>
              </a:rPr>
              <a:t>Write an equation for the reaction of acetic anhydride with 1-pentanol (CH</a:t>
            </a:r>
            <a:r>
              <a:rPr lang="en-US" sz="2000" baseline="-25000" dirty="0">
                <a:solidFill>
                  <a:srgbClr val="000000"/>
                </a:solidFill>
                <a:latin typeface="Times New Roman" panose="02020603050405020304" pitchFamily="18" charset="0"/>
                <a:cs typeface="Times New Roman" panose="02020603050405020304" pitchFamily="18" charset="0"/>
              </a:rPr>
              <a:t>3</a:t>
            </a:r>
            <a:r>
              <a:rPr lang="en-US" sz="2400" dirty="0">
                <a:solidFill>
                  <a:srgbClr val="000000"/>
                </a:solidFill>
                <a:latin typeface="MinionPro-Regular"/>
              </a:rPr>
              <a:t>CH</a:t>
            </a:r>
            <a:r>
              <a:rPr lang="en-US" sz="2000" baseline="-25000" dirty="0">
                <a:solidFill>
                  <a:srgbClr val="000000"/>
                </a:solidFill>
                <a:latin typeface="MinionPro-Regular"/>
              </a:rPr>
              <a:t>2</a:t>
            </a:r>
            <a:r>
              <a:rPr lang="en-US" sz="2400" dirty="0">
                <a:solidFill>
                  <a:srgbClr val="000000"/>
                </a:solidFill>
                <a:latin typeface="MinionPro-Regular"/>
              </a:rPr>
              <a:t>CH</a:t>
            </a:r>
            <a:r>
              <a:rPr lang="en-US" sz="2000" baseline="-25000" dirty="0">
                <a:solidFill>
                  <a:srgbClr val="000000"/>
                </a:solidFill>
                <a:latin typeface="MinionPro-Regular"/>
              </a:rPr>
              <a:t>2</a:t>
            </a:r>
            <a:r>
              <a:rPr lang="en-US" sz="2400" dirty="0">
                <a:solidFill>
                  <a:srgbClr val="000000"/>
                </a:solidFill>
                <a:latin typeface="MinionPro-Regular"/>
              </a:rPr>
              <a:t>CH</a:t>
            </a:r>
            <a:r>
              <a:rPr lang="en-US" sz="2000" baseline="-25000" dirty="0">
                <a:solidFill>
                  <a:srgbClr val="000000"/>
                </a:solidFill>
                <a:latin typeface="MinionPro-Regular"/>
              </a:rPr>
              <a:t>2</a:t>
            </a:r>
            <a:r>
              <a:rPr lang="en-US" sz="2400" dirty="0">
                <a:solidFill>
                  <a:srgbClr val="000000"/>
                </a:solidFill>
                <a:latin typeface="MinionPro-Regular"/>
              </a:rPr>
              <a:t>CH</a:t>
            </a:r>
            <a:r>
              <a:rPr lang="en-US" sz="2000" baseline="-25000" dirty="0">
                <a:solidFill>
                  <a:srgbClr val="000000"/>
                </a:solidFill>
                <a:latin typeface="MinionPro-Regular"/>
              </a:rPr>
              <a:t>2</a:t>
            </a:r>
            <a:r>
              <a:rPr lang="en-US" sz="2400" dirty="0">
                <a:solidFill>
                  <a:srgbClr val="000000"/>
                </a:solidFill>
                <a:latin typeface="MinionPro-Regular"/>
              </a:rPr>
              <a:t>OH).</a:t>
            </a:r>
            <a:endParaRPr lang="en-US" sz="2400" dirty="0"/>
          </a:p>
        </p:txBody>
      </p:sp>
    </p:spTree>
    <p:extLst>
      <p:ext uri="{BB962C8B-B14F-4D97-AF65-F5344CB8AC3E}">
        <p14:creationId xmlns:p14="http://schemas.microsoft.com/office/powerpoint/2010/main" val="29447996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p 288 Tabl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03300"/>
            <a:ext cx="9144000" cy="4867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279603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33462" y="1109662"/>
            <a:ext cx="6705600" cy="1181100"/>
          </a:xfrm>
          <a:prstGeom prst="rect">
            <a:avLst/>
          </a:prstGeom>
        </p:spPr>
      </p:pic>
      <p:pic>
        <p:nvPicPr>
          <p:cNvPr id="3" name="Picture 2"/>
          <p:cNvPicPr>
            <a:picLocks noChangeAspect="1"/>
          </p:cNvPicPr>
          <p:nvPr/>
        </p:nvPicPr>
        <p:blipFill>
          <a:blip r:embed="rId3"/>
          <a:stretch>
            <a:fillRect/>
          </a:stretch>
        </p:blipFill>
        <p:spPr>
          <a:xfrm>
            <a:off x="1033462" y="3262311"/>
            <a:ext cx="6572250" cy="2138363"/>
          </a:xfrm>
          <a:prstGeom prst="rect">
            <a:avLst/>
          </a:prstGeom>
        </p:spPr>
      </p:pic>
    </p:spTree>
    <p:extLst>
      <p:ext uri="{BB962C8B-B14F-4D97-AF65-F5344CB8AC3E}">
        <p14:creationId xmlns:p14="http://schemas.microsoft.com/office/powerpoint/2010/main" val="11968638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2" name="Picture 2" descr="p 313 10_UNF8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2206" y="5275732"/>
            <a:ext cx="6681557" cy="8595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285750" y="190102"/>
            <a:ext cx="8572500" cy="2800767"/>
          </a:xfrm>
          <a:prstGeom prst="rect">
            <a:avLst/>
          </a:prstGeom>
          <a:noFill/>
        </p:spPr>
        <p:txBody>
          <a:bodyPr wrap="square" rtlCol="0">
            <a:spAutoFit/>
          </a:bodyPr>
          <a:lstStyle/>
          <a:p>
            <a:r>
              <a:rPr lang="en-US" sz="2800" b="1" dirty="0"/>
              <a:t>10.20 Amides</a:t>
            </a:r>
          </a:p>
          <a:p>
            <a:r>
              <a:rPr lang="en-US" sz="2400" dirty="0"/>
              <a:t>  </a:t>
            </a:r>
          </a:p>
          <a:p>
            <a:r>
              <a:rPr lang="en-US" sz="2400" dirty="0">
                <a:latin typeface="MinionPro-Bold"/>
              </a:rPr>
              <a:t>Amides are carboxylic acid derivatives in which the -OH</a:t>
            </a:r>
          </a:p>
          <a:p>
            <a:r>
              <a:rPr lang="en-US" sz="2400" dirty="0">
                <a:latin typeface="MinionPro-Bold"/>
              </a:rPr>
              <a:t>group is replaced by -NH</a:t>
            </a:r>
            <a:r>
              <a:rPr lang="en-US" sz="2400" baseline="-25000" dirty="0">
                <a:latin typeface="MinionPro-Bold"/>
              </a:rPr>
              <a:t>2</a:t>
            </a:r>
            <a:r>
              <a:rPr lang="en-US" sz="2400" dirty="0">
                <a:latin typeface="MinionPro-Bold"/>
              </a:rPr>
              <a:t>, -NHR, or -NR</a:t>
            </a:r>
            <a:r>
              <a:rPr lang="en-US" sz="2400" baseline="-25000" dirty="0">
                <a:latin typeface="MinionPro-Bold"/>
              </a:rPr>
              <a:t>2</a:t>
            </a:r>
            <a:r>
              <a:rPr lang="en-US" sz="2400" dirty="0">
                <a:latin typeface="MinionPro-Bold"/>
              </a:rPr>
              <a:t>.</a:t>
            </a:r>
          </a:p>
          <a:p>
            <a:r>
              <a:rPr lang="en-US" sz="2400" b="1" dirty="0">
                <a:latin typeface="MinionPro-Bold"/>
              </a:rPr>
              <a:t>  Amides </a:t>
            </a:r>
            <a:r>
              <a:rPr lang="en-US" sz="2400" dirty="0">
                <a:latin typeface="MinionPro-Regular"/>
              </a:rPr>
              <a:t>are the least reactive of the common carboxylic acid derivatives.</a:t>
            </a:r>
            <a:endParaRPr lang="en-US" sz="2400" dirty="0"/>
          </a:p>
          <a:p>
            <a:endParaRPr lang="en-US" sz="2800" b="1" dirty="0"/>
          </a:p>
        </p:txBody>
      </p:sp>
      <p:pic>
        <p:nvPicPr>
          <p:cNvPr id="5" name="Picture 2" descr="p 313 10_UNF8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2206" y="2714625"/>
            <a:ext cx="7910283" cy="18190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4385958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0" name="Picture 2" descr="p 314 10_UNF8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5031" y="1700045"/>
            <a:ext cx="3589266" cy="15285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457201" y="249853"/>
            <a:ext cx="8258174" cy="3785652"/>
          </a:xfrm>
          <a:prstGeom prst="rect">
            <a:avLst/>
          </a:prstGeom>
          <a:noFill/>
        </p:spPr>
        <p:txBody>
          <a:bodyPr wrap="square" rtlCol="0">
            <a:spAutoFit/>
          </a:bodyPr>
          <a:lstStyle/>
          <a:p>
            <a:r>
              <a:rPr lang="en-US" sz="2400" dirty="0">
                <a:latin typeface="MinionPro-Regular"/>
              </a:rPr>
              <a:t>  Amides  have planar geometry, this is because of the C-N double bond character resulting from the resonance.</a:t>
            </a:r>
          </a:p>
          <a:p>
            <a:endParaRPr lang="en-US" sz="2400" dirty="0">
              <a:latin typeface="MinionPro-Regular"/>
            </a:endParaRPr>
          </a:p>
          <a:p>
            <a:endParaRPr lang="en-US" sz="2400" dirty="0"/>
          </a:p>
          <a:p>
            <a:endParaRPr lang="en-US" sz="2400" dirty="0"/>
          </a:p>
          <a:p>
            <a:endParaRPr lang="en-US" sz="2400" dirty="0"/>
          </a:p>
          <a:p>
            <a:endParaRPr lang="en-US" sz="2400" dirty="0"/>
          </a:p>
          <a:p>
            <a:endParaRPr lang="en-US" sz="2400" dirty="0"/>
          </a:p>
          <a:p>
            <a:r>
              <a:rPr lang="en-US" sz="2400" dirty="0">
                <a:latin typeface="MinionPro-Regular"/>
              </a:rPr>
              <a:t>  As the dipolar resonance contributor suggests, amides are highly polar and form strong hydrogen bonds.</a:t>
            </a:r>
            <a:endParaRPr lang="en-US" sz="2400" dirty="0"/>
          </a:p>
        </p:txBody>
      </p:sp>
      <p:pic>
        <p:nvPicPr>
          <p:cNvPr id="3" name="Picture 2"/>
          <p:cNvPicPr>
            <a:picLocks noChangeAspect="1"/>
          </p:cNvPicPr>
          <p:nvPr/>
        </p:nvPicPr>
        <p:blipFill>
          <a:blip r:embed="rId4"/>
          <a:stretch>
            <a:fillRect/>
          </a:stretch>
        </p:blipFill>
        <p:spPr>
          <a:xfrm>
            <a:off x="1625031" y="4171949"/>
            <a:ext cx="5829300" cy="2214563"/>
          </a:xfrm>
          <a:prstGeom prst="rect">
            <a:avLst/>
          </a:prstGeom>
        </p:spPr>
      </p:pic>
    </p:spTree>
    <p:extLst>
      <p:ext uri="{BB962C8B-B14F-4D97-AF65-F5344CB8AC3E}">
        <p14:creationId xmlns:p14="http://schemas.microsoft.com/office/powerpoint/2010/main" val="41434196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p 314 10_UNF9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1503" y="2514600"/>
            <a:ext cx="6460679" cy="17137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371475" y="671315"/>
            <a:ext cx="7760737" cy="1323439"/>
          </a:xfrm>
          <a:prstGeom prst="rect">
            <a:avLst/>
          </a:prstGeom>
          <a:noFill/>
        </p:spPr>
        <p:txBody>
          <a:bodyPr wrap="square" rtlCol="0">
            <a:spAutoFit/>
          </a:bodyPr>
          <a:lstStyle/>
          <a:p>
            <a:r>
              <a:rPr lang="en-US" dirty="0"/>
              <a:t> </a:t>
            </a:r>
            <a:r>
              <a:rPr lang="en-US" sz="2000" dirty="0"/>
              <a:t>Amides have exceptionally high boiling points for their molecular weights, although alkyl substitution on the nitrogen lowers the boiling and melting points by decreasing the hydrogen-bonding possibilities, as shown in the following two pairs of compounds:</a:t>
            </a:r>
          </a:p>
        </p:txBody>
      </p:sp>
    </p:spTree>
    <p:extLst>
      <p:ext uri="{BB962C8B-B14F-4D97-AF65-F5344CB8AC3E}">
        <p14:creationId xmlns:p14="http://schemas.microsoft.com/office/powerpoint/2010/main" val="40349509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42" name="Picture 2" descr="p 314 10_UNF9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1192" y="2049092"/>
            <a:ext cx="6239801" cy="10941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593608" y="400864"/>
            <a:ext cx="7854971" cy="1569660"/>
          </a:xfrm>
          <a:prstGeom prst="rect">
            <a:avLst/>
          </a:prstGeom>
          <a:noFill/>
        </p:spPr>
        <p:txBody>
          <a:bodyPr wrap="square" rtlCol="0">
            <a:spAutoFit/>
          </a:bodyPr>
          <a:lstStyle/>
          <a:p>
            <a:r>
              <a:rPr lang="en-US" sz="2400" dirty="0"/>
              <a:t>Reactions of amides:</a:t>
            </a:r>
          </a:p>
          <a:p>
            <a:endParaRPr lang="en-US" sz="2400" dirty="0"/>
          </a:p>
          <a:p>
            <a:r>
              <a:rPr lang="en-US" sz="2400" dirty="0"/>
              <a:t>-Like other acid derivatives, amides react with nucleophiles. Above is an example of hydrolysis of an amide</a:t>
            </a:r>
          </a:p>
        </p:txBody>
      </p:sp>
      <p:sp>
        <p:nvSpPr>
          <p:cNvPr id="4" name="TextBox 3"/>
          <p:cNvSpPr txBox="1"/>
          <p:nvPr/>
        </p:nvSpPr>
        <p:spPr>
          <a:xfrm>
            <a:off x="293570" y="3214609"/>
            <a:ext cx="8693267" cy="830997"/>
          </a:xfrm>
          <a:prstGeom prst="rect">
            <a:avLst/>
          </a:prstGeom>
          <a:noFill/>
        </p:spPr>
        <p:txBody>
          <a:bodyPr wrap="square" rtlCol="0">
            <a:spAutoFit/>
          </a:bodyPr>
          <a:lstStyle/>
          <a:p>
            <a:r>
              <a:rPr lang="en-US" sz="2400" dirty="0"/>
              <a:t>- Amides can be reduced to primary amines by Lithium aluminum hydride</a:t>
            </a:r>
          </a:p>
        </p:txBody>
      </p:sp>
      <p:pic>
        <p:nvPicPr>
          <p:cNvPr id="5" name="Picture 2" descr="p 315 10_UNF9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99472" y="4201565"/>
            <a:ext cx="4486583" cy="12859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358451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4" name="Picture 2" descr="p 315 Table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27100"/>
            <a:ext cx="9144000" cy="4999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p14="http://schemas.microsoft.com/office/powerpoint/2010/main">
        <mc:Choice Requires="p14">
          <p:contentPart p14:bwMode="auto" r:id="rId4">
            <p14:nvContentPartPr>
              <p14:cNvPr id="2" name="Ink 1"/>
              <p14:cNvContentPartPr/>
              <p14:nvPr/>
            </p14:nvContentPartPr>
            <p14:xfrm>
              <a:off x="1771560" y="2693160"/>
              <a:ext cx="104760" cy="136800"/>
            </p14:xfrm>
          </p:contentPart>
        </mc:Choice>
        <mc:Fallback xmlns="">
          <p:pic>
            <p:nvPicPr>
              <p:cNvPr id="2" name="Ink 1"/>
              <p:cNvPicPr/>
              <p:nvPr/>
            </p:nvPicPr>
            <p:blipFill>
              <a:blip r:embed="rId5"/>
              <a:stretch>
                <a:fillRect/>
              </a:stretch>
            </p:blipFill>
            <p:spPr>
              <a:xfrm>
                <a:off x="1764000" y="2689200"/>
                <a:ext cx="116280" cy="150480"/>
              </a:xfrm>
              <a:prstGeom prst="rect">
                <a:avLst/>
              </a:prstGeom>
            </p:spPr>
          </p:pic>
        </mc:Fallback>
      </mc:AlternateContent>
    </p:spTree>
    <p:extLst>
      <p:ext uri="{BB962C8B-B14F-4D97-AF65-F5344CB8AC3E}">
        <p14:creationId xmlns:p14="http://schemas.microsoft.com/office/powerpoint/2010/main" val="35830541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p 288 10_UNF0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9191" y="667537"/>
            <a:ext cx="6115557" cy="14271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descr="p 289 10_UNF0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4049" y="2314640"/>
            <a:ext cx="7735903" cy="1479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p:cNvPicPr>
          <p:nvPr/>
        </p:nvPicPr>
        <p:blipFill>
          <a:blip r:embed="rId5"/>
          <a:stretch>
            <a:fillRect/>
          </a:stretch>
        </p:blipFill>
        <p:spPr>
          <a:xfrm>
            <a:off x="300251" y="4014032"/>
            <a:ext cx="8179701" cy="2370658"/>
          </a:xfrm>
          <a:prstGeom prst="rect">
            <a:avLst/>
          </a:prstGeom>
        </p:spPr>
      </p:pic>
    </p:spTree>
    <p:extLst>
      <p:ext uri="{BB962C8B-B14F-4D97-AF65-F5344CB8AC3E}">
        <p14:creationId xmlns:p14="http://schemas.microsoft.com/office/powerpoint/2010/main" val="28290654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p 290 Table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2805" y="1744580"/>
            <a:ext cx="10586805" cy="32036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514715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p 290 10_UNF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6926" y="744912"/>
            <a:ext cx="6446874" cy="7991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descr="p 290 10_UNF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6926" y="2185437"/>
            <a:ext cx="6110266" cy="15233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p:cNvPicPr>
            <a:picLocks noChangeAspect="1"/>
          </p:cNvPicPr>
          <p:nvPr/>
        </p:nvPicPr>
        <p:blipFill>
          <a:blip r:embed="rId5"/>
          <a:stretch>
            <a:fillRect/>
          </a:stretch>
        </p:blipFill>
        <p:spPr>
          <a:xfrm>
            <a:off x="1096926" y="3823060"/>
            <a:ext cx="6618324" cy="2655479"/>
          </a:xfrm>
          <a:prstGeom prst="rect">
            <a:avLst/>
          </a:prstGeom>
        </p:spPr>
      </p:pic>
    </p:spTree>
    <p:extLst>
      <p:ext uri="{BB962C8B-B14F-4D97-AF65-F5344CB8AC3E}">
        <p14:creationId xmlns:p14="http://schemas.microsoft.com/office/powerpoint/2010/main" val="38110567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38212" y="1309687"/>
            <a:ext cx="5762625" cy="1633539"/>
          </a:xfrm>
          <a:prstGeom prst="rect">
            <a:avLst/>
          </a:prstGeom>
        </p:spPr>
      </p:pic>
      <p:pic>
        <p:nvPicPr>
          <p:cNvPr id="5" name="Picture 4"/>
          <p:cNvPicPr>
            <a:picLocks noChangeAspect="1"/>
          </p:cNvPicPr>
          <p:nvPr/>
        </p:nvPicPr>
        <p:blipFill>
          <a:blip r:embed="rId3"/>
          <a:stretch>
            <a:fillRect/>
          </a:stretch>
        </p:blipFill>
        <p:spPr>
          <a:xfrm>
            <a:off x="1009649" y="3771901"/>
            <a:ext cx="6391276" cy="1114424"/>
          </a:xfrm>
          <a:prstGeom prst="rect">
            <a:avLst/>
          </a:prstGeom>
        </p:spPr>
      </p:pic>
    </p:spTree>
    <p:extLst>
      <p:ext uri="{BB962C8B-B14F-4D97-AF65-F5344CB8AC3E}">
        <p14:creationId xmlns:p14="http://schemas.microsoft.com/office/powerpoint/2010/main" val="4038745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563946" y="735633"/>
            <a:ext cx="7273158" cy="1786283"/>
          </a:xfrm>
          <a:prstGeom prst="rect">
            <a:avLst/>
          </a:prstGeom>
        </p:spPr>
      </p:pic>
      <p:pic>
        <p:nvPicPr>
          <p:cNvPr id="4" name="Picture 3"/>
          <p:cNvPicPr>
            <a:picLocks noChangeAspect="1"/>
          </p:cNvPicPr>
          <p:nvPr/>
        </p:nvPicPr>
        <p:blipFill>
          <a:blip r:embed="rId3"/>
          <a:stretch>
            <a:fillRect/>
          </a:stretch>
        </p:blipFill>
        <p:spPr>
          <a:xfrm>
            <a:off x="563946" y="3043238"/>
            <a:ext cx="5743575" cy="947737"/>
          </a:xfrm>
          <a:prstGeom prst="rect">
            <a:avLst/>
          </a:prstGeom>
        </p:spPr>
      </p:pic>
      <p:pic>
        <p:nvPicPr>
          <p:cNvPr id="5" name="Picture 4"/>
          <p:cNvPicPr>
            <a:picLocks noChangeAspect="1"/>
          </p:cNvPicPr>
          <p:nvPr/>
        </p:nvPicPr>
        <p:blipFill>
          <a:blip r:embed="rId4"/>
          <a:stretch>
            <a:fillRect/>
          </a:stretch>
        </p:blipFill>
        <p:spPr>
          <a:xfrm>
            <a:off x="1033462" y="4669460"/>
            <a:ext cx="5105400" cy="1790700"/>
          </a:xfrm>
          <a:prstGeom prst="rect">
            <a:avLst/>
          </a:prstGeom>
        </p:spPr>
      </p:pic>
    </p:spTree>
    <p:extLst>
      <p:ext uri="{BB962C8B-B14F-4D97-AF65-F5344CB8AC3E}">
        <p14:creationId xmlns:p14="http://schemas.microsoft.com/office/powerpoint/2010/main" val="2603031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8B55C0D4B8FEE43B5080066618953AF" ma:contentTypeVersion="4" ma:contentTypeDescription="Create a new document." ma:contentTypeScope="" ma:versionID="350d77cffa99c9c538b960946f8dc342">
  <xsd:schema xmlns:xsd="http://www.w3.org/2001/XMLSchema" xmlns:xs="http://www.w3.org/2001/XMLSchema" xmlns:p="http://schemas.microsoft.com/office/2006/metadata/properties" xmlns:ns2="24238ff5-d13f-4380-ac4d-b1763bcdd3aa" targetNamespace="http://schemas.microsoft.com/office/2006/metadata/properties" ma:root="true" ma:fieldsID="e8ed6db24f850cf47b47da1203b9cbb5" ns2:_="">
    <xsd:import namespace="24238ff5-d13f-4380-ac4d-b1763bcdd3a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4238ff5-d13f-4380-ac4d-b1763bcdd3a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6FA4934-F0DA-41C4-B77E-3AFF3401A563}"/>
</file>

<file path=customXml/itemProps2.xml><?xml version="1.0" encoding="utf-8"?>
<ds:datastoreItem xmlns:ds="http://schemas.openxmlformats.org/officeDocument/2006/customXml" ds:itemID="{A85EC3EF-C054-484A-99B6-83899BDFB2C9}">
  <ds:schemaRefs>
    <ds:schemaRef ds:uri="http://schemas.microsoft.com/sharepoint/v3/contenttype/forms"/>
  </ds:schemaRefs>
</ds:datastoreItem>
</file>

<file path=customXml/itemProps3.xml><?xml version="1.0" encoding="utf-8"?>
<ds:datastoreItem xmlns:ds="http://schemas.openxmlformats.org/officeDocument/2006/customXml" ds:itemID="{FAF183AF-8153-4EF2-8FCE-9A054CB01C51}">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6280</TotalTime>
  <Words>1599</Words>
  <Application>Microsoft Office PowerPoint</Application>
  <PresentationFormat>On-screen Show (4:3)</PresentationFormat>
  <Paragraphs>260</Paragraphs>
  <Slides>45</Slides>
  <Notes>37</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45</vt:i4>
      </vt:variant>
    </vt:vector>
  </HeadingPairs>
  <TitlesOfParts>
    <vt:vector size="59" baseType="lpstr">
      <vt:lpstr>Arial</vt:lpstr>
      <vt:lpstr>Calibri</vt:lpstr>
      <vt:lpstr>LucidaSansStd</vt:lpstr>
      <vt:lpstr>LucidaSansStd-Bold</vt:lpstr>
      <vt:lpstr>LucidaSansStd-Italic</vt:lpstr>
      <vt:lpstr>MinionPro-Bold</vt:lpstr>
      <vt:lpstr>MinionPro-It</vt:lpstr>
      <vt:lpstr>MinionPro-Regular</vt:lpstr>
      <vt:lpstr>ProgressivePi</vt:lpstr>
      <vt:lpstr>Times New Roman</vt:lpstr>
      <vt:lpstr>TradeGothicLTStd</vt:lpstr>
      <vt:lpstr>TradeGothicLTStd-Bd2</vt:lpstr>
      <vt:lpstr>WWDOC01</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Maurice Odago</dc:creator>
  <cp:lastModifiedBy>Dr. Mohammad Al-Ashram</cp:lastModifiedBy>
  <cp:revision>51</cp:revision>
  <dcterms:created xsi:type="dcterms:W3CDTF">2013-06-19T19:21:27Z</dcterms:created>
  <dcterms:modified xsi:type="dcterms:W3CDTF">2021-12-25T19:58:46Z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0x01010058B55C0D4B8FEE43B5080066618953AF</vt:lpwstr>
  </property>
</Properties>
</file>