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3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26.xml" ContentType="application/vnd.openxmlformats-officedocument.presentationml.slide+xml"/>
  <Override PartName="/ppt/slides/slide4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5" r:id="rId2"/>
    <p:sldId id="306" r:id="rId3"/>
    <p:sldId id="258" r:id="rId4"/>
    <p:sldId id="259" r:id="rId5"/>
    <p:sldId id="260" r:id="rId6"/>
    <p:sldId id="261" r:id="rId7"/>
    <p:sldId id="262" r:id="rId8"/>
    <p:sldId id="263" r:id="rId9"/>
    <p:sldId id="307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4:53:20.78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0C533-AEA0-4929-9559-8C4F1C22AC5C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EE345-5638-4CA7-AE4E-2CA96B5C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9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A80D77-FEDD-4AC9-898A-7CDC7BF5D27D}" type="slidenum">
              <a:rPr lang="ar-JO" altLang="en-US"/>
              <a:pPr eaLnBrk="1" hangingPunct="1"/>
              <a:t>11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73249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8818CB-5FA7-49D9-AA15-777F3629E562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16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70476A-89A5-40BB-ABB1-A7ECB1D61D9B}" type="slidenum">
              <a:rPr lang="ar-JO" altLang="en-US"/>
              <a:pPr eaLnBrk="1" hangingPunct="1"/>
              <a:t>14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733230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54DC31-75E4-4FF7-BECD-C1E53FEC2B61}" type="slidenum">
              <a:rPr lang="ar-JO" altLang="en-US"/>
              <a:pPr eaLnBrk="1" hangingPunct="1"/>
              <a:t>15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197130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414646-664A-4458-9D52-50242C171D5C}" type="slidenum">
              <a:rPr lang="ar-JO" altLang="en-US"/>
              <a:pPr eaLnBrk="1" hangingPunct="1"/>
              <a:t>18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40491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46B182-DBE0-4B01-9FBA-8750040B7409}" type="slidenum">
              <a:rPr lang="ar-JO" altLang="en-US"/>
              <a:pPr eaLnBrk="1" hangingPunct="1"/>
              <a:t>19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557298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27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2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A06D37-09EB-4F51-9918-F7B7747B0660}" type="slidenum">
              <a:rPr lang="ar-JO" altLang="en-US"/>
              <a:pPr eaLnBrk="1" hangingPunct="1"/>
              <a:t>26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690803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83BD67-4699-44C2-89F1-BBC7241B0183}" type="slidenum">
              <a:rPr lang="ar-JO" altLang="en-US"/>
              <a:pPr eaLnBrk="1" hangingPunct="1"/>
              <a:t>27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21503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63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935BA5-9E59-47BB-9889-FF5CF39D1CAF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422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2426B0-0275-415B-A83F-B4A9D457CA00}" type="slidenum">
              <a:rPr lang="ar-JO" altLang="en-US"/>
              <a:pPr eaLnBrk="1" hangingPunct="1"/>
              <a:t>29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947076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3F5645-07E3-4C51-8608-27307FFFCA34}" type="slidenum">
              <a:rPr lang="ar-JO" altLang="en-US"/>
              <a:pPr eaLnBrk="1" hangingPunct="1"/>
              <a:t>31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823311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D9CB9E-45D5-480E-BF13-0EA37A3C8875}" type="slidenum">
              <a:rPr lang="ar-JO" altLang="en-US"/>
              <a:pPr eaLnBrk="1" hangingPunct="1"/>
              <a:t>32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697551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0971BB-4C01-4F97-ACDB-070339CAA938}" type="slidenum">
              <a:rPr lang="ar-JO" altLang="en-US"/>
              <a:pPr eaLnBrk="1" hangingPunct="1"/>
              <a:t>38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633872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E293DC-3EC5-443C-AE44-64FD6E909C3C}" type="slidenum">
              <a:rPr lang="ar-JO" altLang="en-US"/>
              <a:pPr eaLnBrk="1" hangingPunct="1"/>
              <a:t>41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4123025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CC3AEE-219A-4632-B179-DA463FDE4927}" type="slidenum">
              <a:rPr lang="ar-JO" altLang="en-US"/>
              <a:pPr eaLnBrk="1" hangingPunct="1"/>
              <a:t>42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34166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CFB8B5-3BAE-46D9-BCB5-38F08E751751}" type="slidenum">
              <a:rPr lang="ar-JO" altLang="en-US"/>
              <a:pPr eaLnBrk="1" hangingPunct="1"/>
              <a:t>43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74338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6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2E2FC9-6295-491C-B295-7D68D5C48D8C}" type="slidenum">
              <a:rPr lang="ar-JO" altLang="en-US"/>
              <a:pPr eaLnBrk="1" hangingPunct="1"/>
              <a:t>5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54476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2CDC47-6CAF-4D93-8BD2-D0D8038ABB85}" type="slidenum">
              <a:rPr lang="ar-JO" altLang="en-US"/>
              <a:pPr eaLnBrk="1" hangingPunct="1"/>
              <a:t>6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46419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6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179D1A-2742-4F99-BE9B-F628E3499A06}" type="slidenum">
              <a:rPr lang="ar-JO" altLang="en-US"/>
              <a:pPr eaLnBrk="1" hangingPunct="1"/>
              <a:t>8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66611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E345-5638-4CA7-AE4E-2CA96B5CD7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JO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CBED65-9D52-45C8-847A-3BC5D69B94D4}" type="slidenum">
              <a:rPr lang="ar-JO" altLang="en-US"/>
              <a:pPr eaLnBrk="1" hangingPunct="1"/>
              <a:t>10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02818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7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2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4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6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0707-D836-4266-84A7-56DA67CD1A79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09194-CC88-489F-B1B4-EBA1B7894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Epistaxis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93544"/>
          </a:xfrm>
        </p:spPr>
        <p:txBody>
          <a:bodyPr>
            <a:normAutofit/>
          </a:bodyPr>
          <a:lstStyle/>
          <a:p>
            <a:r>
              <a:rPr lang="en" b="1" dirty="0" smtClean="0"/>
              <a:t>Dr. Islam Alzayadneh MD</a:t>
            </a:r>
          </a:p>
          <a:p>
            <a:r>
              <a:rPr lang="en-US" sz="2000" b="1" dirty="0"/>
              <a:t>Otolaryngology, Head and Neck </a:t>
            </a:r>
            <a:r>
              <a:rPr lang="en-US" sz="2000" b="1" dirty="0" smtClean="0"/>
              <a:t>Surgeon</a:t>
            </a:r>
            <a:r>
              <a:rPr lang="en" sz="2000" b="1" dirty="0" smtClean="0"/>
              <a:t/>
            </a:r>
            <a:br>
              <a:rPr lang="en" sz="2000" b="1" dirty="0" smtClean="0"/>
            </a:br>
            <a:r>
              <a:rPr lang="en" dirty="0" smtClean="0"/>
              <a:t>Mutah University</a:t>
            </a:r>
            <a:br>
              <a:rPr lang="en" dirty="0" smtClean="0"/>
            </a:br>
            <a:r>
              <a:rPr lang="en-US" dirty="0" smtClean="0"/>
              <a:t>S</a:t>
            </a:r>
            <a:r>
              <a:rPr lang="en" dirty="0" smtClean="0"/>
              <a:t>chool of Medicine-</a:t>
            </a:r>
            <a:r>
              <a:rPr lang="en-US" dirty="0" smtClean="0"/>
              <a:t>S</a:t>
            </a:r>
            <a:r>
              <a:rPr lang="en" dirty="0" smtClean="0"/>
              <a:t>pecial Surgery Department</a:t>
            </a:r>
            <a:br>
              <a:rPr lang="en" dirty="0" smtClean="0"/>
            </a:br>
            <a:r>
              <a:rPr lang="en-US" dirty="0" smtClean="0"/>
              <a:t>U</a:t>
            </a:r>
            <a:r>
              <a:rPr lang="en" dirty="0" smtClean="0"/>
              <a:t>ndergraduate </a:t>
            </a:r>
            <a:r>
              <a:rPr lang="en" smtClean="0"/>
              <a:t>Seminars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620" t="35615" r="19515" b="22573"/>
          <a:stretch/>
        </p:blipFill>
        <p:spPr>
          <a:xfrm>
            <a:off x="9280477" y="3742898"/>
            <a:ext cx="2775045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9"/>
    </mc:Choice>
    <mc:Fallback xmlns="">
      <p:transition spd="slow" advTm="356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Kiesselbach’s Plexus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44" name="Picture 3" descr="a2eE2E4.t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6" y="1690688"/>
            <a:ext cx="8875108" cy="4645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86"/>
    </mc:Choice>
    <mc:Fallback xmlns="">
      <p:transition spd="slow" advTm="31986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Woodruff’s Plexus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70" y="1690688"/>
            <a:ext cx="9785430" cy="455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23"/>
    </mc:Choice>
    <mc:Fallback xmlns="">
      <p:transition spd="slow" advTm="19323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2E0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ETIOLOGY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47850" y="1341438"/>
            <a:ext cx="8229600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LOCAL FACTORS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Traumatic </a:t>
            </a:r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(fractures, foreign body, nose picking).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Inflammatory </a:t>
            </a:r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(rhinitis, sinusitis).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Neoplastic </a:t>
            </a:r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(tumors of the nose, sinuses and  nasopharynx).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Environmental </a:t>
            </a:r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(high altitude, air conditioning).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Iatrogenic</a:t>
            </a:r>
            <a:endParaRPr lang="en-US" altLang="en-US" sz="24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DNS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Chemical irritants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7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37"/>
    </mc:Choice>
    <mc:Fallback xmlns="">
      <p:transition spd="slow" advTm="96137"/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2" y="649644"/>
            <a:ext cx="4776975" cy="528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71" y="1091821"/>
            <a:ext cx="5429656" cy="47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9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7"/>
    </mc:Choice>
    <mc:Fallback xmlns="">
      <p:transition spd="slow" advTm="11017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5" y="940132"/>
            <a:ext cx="33337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28" y="714139"/>
            <a:ext cx="3634239" cy="35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27" y="751174"/>
            <a:ext cx="3012670" cy="35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7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6"/>
    </mc:Choice>
    <mc:Fallback xmlns="">
      <p:transition spd="slow" advTm="34386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Neoplasms 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Juvenile nasopharyngeal </a:t>
            </a:r>
            <a:r>
              <a:rPr lang="en-US" alt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angiofibroma</a:t>
            </a:r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Inverted papilloma</a:t>
            </a:r>
          </a:p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SCCA</a:t>
            </a:r>
          </a:p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Adenocarcinoma</a:t>
            </a:r>
          </a:p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Melanoma</a:t>
            </a:r>
          </a:p>
          <a:p>
            <a:r>
              <a:rPr lang="en-US" alt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Esthesioneuroblastoma</a:t>
            </a:r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Lymphoma</a:t>
            </a:r>
            <a:endParaRPr lang="ar-JO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99" y="1243321"/>
            <a:ext cx="3527425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8"/>
    </mc:Choice>
    <mc:Fallback xmlns="">
      <p:transition spd="slow" advTm="37558"/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2E0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ETIOLOGY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063750" y="1484313"/>
            <a:ext cx="8147050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SYSTEMIC FACTORS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  Coagulopathies (haemophilia, leukaemia). 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Anticoagulant medications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ASA &amp; NSAIDS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Vascular abnormalities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Renal \ liver failure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HTN ?</a:t>
            </a:r>
          </a:p>
        </p:txBody>
      </p:sp>
    </p:spTree>
    <p:extLst>
      <p:ext uri="{BB962C8B-B14F-4D97-AF65-F5344CB8AC3E}">
        <p14:creationId xmlns:p14="http://schemas.microsoft.com/office/powerpoint/2010/main" val="18406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0"/>
    </mc:Choice>
    <mc:Fallback xmlns="">
      <p:transition spd="slow" advTm="19730"/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HTN as a cause of epistaxis 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systematic review was done </a:t>
            </a:r>
            <a:r>
              <a:rPr lang="en-US" altLang="en-US" sz="1800" b="1">
                <a:latin typeface="Andalus" panose="02020603050405020304" pitchFamily="18" charset="-78"/>
                <a:cs typeface="Andalus" panose="02020603050405020304" pitchFamily="18" charset="-78"/>
              </a:rPr>
              <a:t>by Kikidis et al.  March 2013</a:t>
            </a:r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-European Archives of Otolaryngology –</a:t>
            </a:r>
          </a:p>
          <a:p>
            <a:endParaRPr lang="en-US" altLang="en-US" sz="180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although multiple studies exist that examine this relationship, no consensus has been achieved. </a:t>
            </a:r>
          </a:p>
          <a:p>
            <a:endParaRPr lang="en-US" altLang="en-US" sz="180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The primary issue is that there are multiple confounding factors such as age and use of anticoagulation medication that may be the cause of epistaxis and not the hypertension itself. </a:t>
            </a:r>
          </a:p>
          <a:p>
            <a:endParaRPr lang="en-US" altLang="en-US" sz="180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Increased age induces fibrosis of the tunica media of the arteries, which may lead to inadequate vasoconstriction after rupture of a blood vessel.</a:t>
            </a:r>
            <a:endParaRPr lang="ar-JO" altLang="en-US" sz="18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99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92"/>
    </mc:Choice>
    <mc:Fallback xmlns="">
      <p:transition spd="slow" advTm="70792"/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485775"/>
            <a:ext cx="8229600" cy="1143000"/>
          </a:xfrm>
        </p:spPr>
        <p:txBody>
          <a:bodyPr/>
          <a:lstStyle/>
          <a:p>
            <a:r>
              <a:rPr lang="en-US" altLang="en-US" sz="3600">
                <a:latin typeface="Andalus" panose="02020603050405020304" pitchFamily="18" charset="-78"/>
                <a:cs typeface="Andalus" panose="02020603050405020304" pitchFamily="18" charset="-78"/>
              </a:rPr>
              <a:t>Hereditary Hemorrhagic Telangiectasia (HHT)</a:t>
            </a:r>
            <a:endParaRPr lang="ar-JO" altLang="en-US" sz="36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3543" cy="435133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AKA Osler-Weber-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Rendu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disease </a:t>
            </a: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Autosomal dominant </a:t>
            </a: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Widespread cutaneous, mucosal, and visceral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telangiectasias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arteriovenous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malformations) in the brain, lungs, liver, and gut </a:t>
            </a: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Manifests in nose as raised </a:t>
            </a: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lesions</a:t>
            </a:r>
            <a:endParaRPr lang="ar-JO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24" y="1825626"/>
            <a:ext cx="4433816" cy="385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6"/>
    </mc:Choice>
    <mc:Fallback xmlns="">
      <p:transition spd="slow" advTm="52576"/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HHT</a:t>
            </a:r>
            <a:endParaRPr lang="ar-JO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916114"/>
            <a:ext cx="4141788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916114"/>
            <a:ext cx="4367213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4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53"/>
    </mc:Choice>
    <mc:Fallback xmlns="">
      <p:transition spd="slow" advTm="37853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By the end of this lecture, you will be able to: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Pathophysiology of Epistaxis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familiar with relative Nasal anatomy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Outline initial patient assessment of the Epistaxis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nasal exam and management techniques for Epistaxis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Formulate an appropriate evaluation and treatment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65"/>
    </mc:Choice>
    <mc:Fallback xmlns="">
      <p:transition spd="slow" advTm="3176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Initial Management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ABC</a:t>
            </a:r>
          </a:p>
          <a:p>
            <a:endParaRPr lang="en-US" altLang="en-US" sz="2400" b="1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2400" b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Is your patient in shock ? </a:t>
            </a:r>
            <a:br>
              <a:rPr lang="en-US" altLang="en-US" sz="2400" b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en-US" sz="2400" b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IV access </a:t>
            </a:r>
          </a:p>
          <a:p>
            <a:endParaRPr lang="en-US" altLang="en-US" sz="2400" b="1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2400" b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Hippocratic technique </a:t>
            </a:r>
          </a:p>
          <a:p>
            <a:endParaRPr lang="ar-JO" altLang="en-US" sz="24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3556" name="Picture 3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77" y="1485901"/>
            <a:ext cx="5097647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17"/>
    </mc:Choice>
    <mc:Fallback xmlns="">
      <p:transition spd="slow" advTm="117817"/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HISTORY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063750" y="1412875"/>
            <a:ext cx="8147050" cy="421005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Amount, duration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Previous bleeding episodes 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Nasal trauma, obstruction 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Easy bruise ability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Family history of bleeding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HTN- current medications and how tightly controlled 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Use of anticoagulants 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Renal \ Hepatic diseases </a:t>
            </a:r>
          </a:p>
          <a:p>
            <a:pPr>
              <a:lnSpc>
                <a:spcPts val="3200"/>
              </a:lnSpc>
              <a:buClr>
                <a:srgbClr val="C00000"/>
              </a:buClr>
              <a:buFont typeface="Wingdings 2" panose="05020102010507070707" pitchFamily="18" charset="2"/>
              <a:buChar char=""/>
            </a:pPr>
            <a:r>
              <a:rPr lang="en-US" altLang="en-US" sz="3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Other medical conditions - DM, CAD, etc. </a:t>
            </a:r>
          </a:p>
        </p:txBody>
      </p:sp>
    </p:spTree>
    <p:extLst>
      <p:ext uri="{BB962C8B-B14F-4D97-AF65-F5344CB8AC3E}">
        <p14:creationId xmlns:p14="http://schemas.microsoft.com/office/powerpoint/2010/main" val="7478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3"/>
    </mc:Choice>
    <mc:Fallback xmlns="">
      <p:transition spd="slow" advTm="3300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566988" y="274638"/>
            <a:ext cx="8101012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PHYSICAL EXAMINATION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703388" y="1412875"/>
            <a:ext cx="8507412" cy="4713288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altLang="en-US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Sitting position  </a:t>
            </a:r>
          </a:p>
          <a:p>
            <a:pPr>
              <a:lnSpc>
                <a:spcPts val="3400"/>
              </a:lnSpc>
            </a:pPr>
            <a:endParaRPr lang="en-US" altLang="en-US" smtClean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ts val="3400"/>
              </a:lnSpc>
            </a:pPr>
            <a:r>
              <a:rPr lang="en-US" altLang="en-US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Wear protective clothing </a:t>
            </a:r>
          </a:p>
          <a:p>
            <a:pPr>
              <a:lnSpc>
                <a:spcPts val="3400"/>
              </a:lnSpc>
            </a:pPr>
            <a:endParaRPr lang="en-US" altLang="en-US" smtClean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ts val="3400"/>
              </a:lnSpc>
            </a:pPr>
            <a:r>
              <a:rPr lang="en-US" altLang="en-US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Equipments : </a:t>
            </a:r>
          </a:p>
          <a:p>
            <a:pPr lvl="1">
              <a:lnSpc>
                <a:spcPts val="3400"/>
              </a:lnSpc>
            </a:pPr>
            <a:r>
              <a:rPr lang="en-US" altLang="en-US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couch or reclining chair, </a:t>
            </a:r>
          </a:p>
          <a:p>
            <a:pPr lvl="1">
              <a:lnSpc>
                <a:spcPts val="3400"/>
              </a:lnSpc>
            </a:pPr>
            <a:r>
              <a:rPr lang="en-US" altLang="en-US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headlight, suction , vasoconstrictor solutions, </a:t>
            </a:r>
          </a:p>
          <a:p>
            <a:pPr lvl="1">
              <a:lnSpc>
                <a:spcPts val="3400"/>
              </a:lnSpc>
            </a:pPr>
            <a:r>
              <a:rPr lang="en-US" altLang="en-US" smtClean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packs, tampons, cautery, nasal endoscopy </a:t>
            </a:r>
          </a:p>
          <a:p>
            <a:pPr>
              <a:lnSpc>
                <a:spcPts val="3400"/>
              </a:lnSpc>
            </a:pPr>
            <a:endParaRPr lang="en-US" altLang="en-US" smtClean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557338"/>
            <a:ext cx="23098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3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57"/>
    </mc:Choice>
    <mc:Fallback xmlns="">
      <p:transition spd="slow" advTm="21157"/>
    </mc:Fallback>
  </mc:AlternateContent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3" descr="a2e1FD2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3" y="0"/>
            <a:ext cx="117234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20"/>
    </mc:Choice>
    <mc:Fallback xmlns="">
      <p:transition spd="slow" advTm="43720"/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PHYSICAL EXAM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135188" y="1628776"/>
            <a:ext cx="8075612" cy="3992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3200"/>
              </a:lnSpc>
              <a:buNone/>
            </a:pPr>
            <a:r>
              <a:rPr lang="en-US" altLang="en-US" sz="11200" u="sng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Anterior  rhinoscopy : </a:t>
            </a:r>
          </a:p>
          <a:p>
            <a:pPr>
              <a:lnSpc>
                <a:spcPts val="3200"/>
              </a:lnSpc>
              <a:buNone/>
            </a:pPr>
            <a:r>
              <a:rPr lang="en-US" altLang="en-US" sz="11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Suck out any clots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"/>
            </a:pPr>
            <a:r>
              <a:rPr lang="en-US" altLang="en-US" sz="11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Side of bleeding 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"/>
            </a:pPr>
            <a:r>
              <a:rPr lang="en-US" altLang="en-US" sz="11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Anterior vs. posterior 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"/>
            </a:pPr>
            <a:r>
              <a:rPr lang="en-US" altLang="en-US" sz="11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Local anesthesia &amp; vasoconstriction 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"/>
            </a:pPr>
            <a:endParaRPr lang="en-US" altLang="en-US" sz="11200" u="sng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ts val="3200"/>
              </a:lnSpc>
              <a:buNone/>
            </a:pPr>
            <a:r>
              <a:rPr lang="en-US" altLang="en-US" sz="11200" u="sng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Posterior rhinoscopy :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"/>
            </a:pPr>
            <a:r>
              <a:rPr lang="en-US" altLang="en-US" sz="112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Endoscopic visualization </a:t>
            </a:r>
          </a:p>
          <a:p>
            <a:pPr>
              <a:lnSpc>
                <a:spcPts val="3200"/>
              </a:lnSpc>
              <a:buFontTx/>
              <a:buChar char="-"/>
            </a:pPr>
            <a:endParaRPr lang="en-US" altLang="en-US" sz="24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ts val="3200"/>
              </a:lnSpc>
            </a:pPr>
            <a:endParaRPr lang="en-US" altLang="en-US" sz="24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7652" name="Picture 7" descr="http://t2.gstatic.com/images?q=tbn:ANd9GcQepHAM6OgpcXCQU2pKmExIWcAm4kAfLQKU_x1JTcuj9b64q2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31" y="3442533"/>
            <a:ext cx="30067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1265238"/>
            <a:ext cx="29194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65"/>
    </mc:Choice>
    <mc:Fallback xmlns="">
      <p:transition spd="slow" advTm="112065"/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LAB STUDY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92314" y="2276475"/>
            <a:ext cx="8218487" cy="384968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CBC ( including platelet )</a:t>
            </a:r>
          </a:p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X-Match</a:t>
            </a:r>
          </a:p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KFT </a:t>
            </a:r>
          </a:p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LFT</a:t>
            </a:r>
          </a:p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Coagulation profile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636839"/>
            <a:ext cx="35433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2"/>
    </mc:Choice>
    <mc:Fallback xmlns="">
      <p:transition spd="slow" advTm="3123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b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JO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latin typeface="Andalus" panose="02020603050405020304" pitchFamily="18" charset="-78"/>
                <a:cs typeface="Andalus" panose="02020603050405020304" pitchFamily="18" charset="-78"/>
              </a:rPr>
              <a:t>Non surgical</a:t>
            </a:r>
          </a:p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Topical vasoconstrictors</a:t>
            </a:r>
          </a:p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Packing</a:t>
            </a:r>
          </a:p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Cauterization</a:t>
            </a:r>
          </a:p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blocks (i.e. transpalatine)</a:t>
            </a:r>
          </a:p>
          <a:p>
            <a:endParaRPr lang="en-US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b="1" smtClean="0">
                <a:latin typeface="Andalus" panose="02020603050405020304" pitchFamily="18" charset="-78"/>
                <a:cs typeface="Andalus" panose="02020603050405020304" pitchFamily="18" charset="-78"/>
              </a:rPr>
              <a:t>Surgery/ interventional radiology (IR)</a:t>
            </a:r>
            <a:endParaRPr lang="ar-JO" altLang="en-US" b="1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88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3"/>
    </mc:Choice>
    <mc:Fallback xmlns="">
      <p:transition spd="slow" advTm="30073"/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endParaRPr lang="ar-JO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Control of hypertension</a:t>
            </a:r>
          </a:p>
          <a:p>
            <a:endParaRPr lang="en-US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Correction of coagulopathies/thrombocytopenia</a:t>
            </a:r>
          </a:p>
          <a:p>
            <a:endParaRPr lang="en-US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FFP or whole blood/reversal of anticoagulant/platelets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47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11"/>
    </mc:Choice>
    <mc:Fallback xmlns="">
      <p:transition spd="slow" advTm="4831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6562725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631950" y="1700213"/>
            <a:ext cx="9144000" cy="4248150"/>
          </a:xfrm>
        </p:spPr>
        <p:txBody>
          <a:bodyPr/>
          <a:lstStyle/>
          <a:p>
            <a:pPr>
              <a:lnSpc>
                <a:spcPts val="2700"/>
              </a:lnSpc>
              <a:buNone/>
              <a:defRPr/>
            </a:pPr>
            <a:endParaRPr lang="en-US" sz="2700" u="sng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ts val="2700"/>
              </a:lnSpc>
              <a:buNone/>
              <a:defRPr/>
            </a:pPr>
            <a:endParaRPr lang="en-US" sz="2700" u="sng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ts val="2700"/>
              </a:lnSpc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-    Topical vasoconstriction: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 anesthetic solutions (lignocaine &amp; pseudoephedrine or cocaine) </a:t>
            </a:r>
            <a:r>
              <a:rPr lang="en-US" sz="24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1% phenylephrine  or 0.05% </a:t>
            </a:r>
            <a:r>
              <a:rPr lang="en-US" sz="2400" dirty="0" err="1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oxymetazoline</a:t>
            </a:r>
            <a:r>
              <a:rPr lang="en-US" sz="24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>
              <a:lnSpc>
                <a:spcPts val="2300"/>
              </a:lnSpc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551238"/>
            <a:ext cx="395128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2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92"/>
    </mc:Choice>
    <mc:Fallback xmlns="">
      <p:transition spd="slow" advTm="60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endParaRPr lang="ar-JO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1" u="sng" dirty="0">
                <a:latin typeface="Andalus" pitchFamily="18" charset="-78"/>
                <a:cs typeface="Andalus" pitchFamily="18" charset="-78"/>
              </a:rPr>
              <a:t>Cauterization</a:t>
            </a: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Chemical: Silver nitrate .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Thermal: Bipolar suction diathermy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defRPr/>
            </a:pPr>
            <a:r>
              <a:rPr lang="en-US" sz="2000" u="sng" dirty="0">
                <a:latin typeface="Andalus" pitchFamily="18" charset="-78"/>
                <a:cs typeface="Andalus" pitchFamily="18" charset="-78"/>
              </a:rPr>
              <a:t> After cauterization advise patient to:</a:t>
            </a:r>
          </a:p>
          <a:p>
            <a:pPr>
              <a:defRPr/>
            </a:pPr>
            <a:endParaRPr lang="en-US" sz="2000" u="sng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Avoid nose blowing for at least 1 week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Apply greasy antiseptic barrier ointment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three times a day for 1-2 weeks </a:t>
            </a:r>
            <a:endParaRPr lang="ar-JO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2772" name="Picture 3" descr="C:\Users\DELL\Desktop\20080203-nasal-cauter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063626"/>
            <a:ext cx="30956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225926"/>
            <a:ext cx="29527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70"/>
    </mc:Choice>
    <mc:Fallback xmlns="">
      <p:transition spd="slow" advTm="135370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INTRODUCTION</a:t>
            </a:r>
            <a:endParaRPr lang="en-US" alt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950" y="1412876"/>
            <a:ext cx="8229600" cy="4094163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 dirty="0"/>
              <a:t>Most common </a:t>
            </a:r>
            <a:r>
              <a:rPr lang="en-US" altLang="en-US" dirty="0" smtClean="0"/>
              <a:t>Otolaryngological </a:t>
            </a:r>
            <a:r>
              <a:rPr lang="en-US" altLang="en-US" dirty="0"/>
              <a:t>emergency in the U.S. </a:t>
            </a:r>
          </a:p>
          <a:p>
            <a:pPr eaLnBrk="1" hangingPunct="1"/>
            <a:r>
              <a:rPr lang="en-US" altLang="en-US" dirty="0"/>
              <a:t> Presents in 7-14% of general population each year </a:t>
            </a:r>
          </a:p>
          <a:p>
            <a:pPr eaLnBrk="1" hangingPunct="1"/>
            <a:r>
              <a:rPr lang="en-US" altLang="en-US" dirty="0"/>
              <a:t>Estimated lifetime incidence 60%</a:t>
            </a:r>
          </a:p>
          <a:p>
            <a:r>
              <a:rPr lang="en-US" dirty="0"/>
              <a:t>Most of the time, bleeding is self-limited, but can </a:t>
            </a:r>
            <a:r>
              <a:rPr lang="en-US" dirty="0" smtClean="0"/>
              <a:t>often be serious and life threatening.</a:t>
            </a:r>
          </a:p>
          <a:p>
            <a:r>
              <a:rPr lang="en-US" dirty="0" smtClean="0"/>
              <a:t>Epistaxis should never be treated as a harmless event. </a:t>
            </a:r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93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3"/>
    </mc:Choice>
    <mc:Fallback xmlns="">
      <p:transition spd="slow" advTm="2533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endParaRPr lang="ar-JO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8" y="1125539"/>
            <a:ext cx="8291512" cy="50006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1" dirty="0">
                <a:latin typeface="Andalus" pitchFamily="18" charset="-78"/>
                <a:cs typeface="Andalus" pitchFamily="18" charset="-78"/>
              </a:rPr>
              <a:t>Nasal Packs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Intranasal device which applies constant local pressure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Anterior, posterior, or anterior and posterior</a:t>
            </a:r>
          </a:p>
          <a:p>
            <a:pPr marL="0" indent="0">
              <a:buNone/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Systemic or topical antibiotics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Precautions to admit patient with 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comorbidities to ICU if a posterior pack is placed</a:t>
            </a:r>
          </a:p>
          <a:p>
            <a:pPr marL="0" indent="0">
              <a:buNone/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Packs should be removed within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2-3 days of initial placement</a:t>
            </a:r>
            <a:endParaRPr lang="ar-JO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3796" name="Picture 3" descr="a2eCDC8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3933826"/>
            <a:ext cx="33480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59"/>
    </mc:Choice>
    <mc:Fallback xmlns="">
      <p:transition spd="slow" advTm="76059"/>
    </mc:Fallback>
  </mc:AlternateContent>
  <p:timing>
    <p:tnLst>
      <p:par>
        <p:cTn id="1" dur="indefinite" restart="never" nodeType="tmRoot"/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Anterior Nasal Packs</a:t>
            </a:r>
            <a:endParaRPr lang="ar-JO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07" y="1690688"/>
            <a:ext cx="8448864" cy="436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4"/>
    </mc:Choice>
    <mc:Fallback xmlns="">
      <p:transition spd="slow" advTm="45014"/>
    </mc:Fallback>
  </mc:AlternateContent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Posterior Nasal Packs</a:t>
            </a:r>
            <a:endParaRPr lang="ar-JO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6" y="1341439"/>
            <a:ext cx="8659504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0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28"/>
    </mc:Choice>
    <mc:Fallback xmlns="">
      <p:transition spd="slow" advTm="60028"/>
    </mc:Fallback>
  </mc:AlternateContent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Posterior Nasal Packs</a:t>
            </a:r>
            <a:endParaRPr lang="ar-JO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2" y="1744662"/>
            <a:ext cx="4568526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905853"/>
            <a:ext cx="212248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267200"/>
            <a:ext cx="29972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876800"/>
            <a:ext cx="2794000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00"/>
    </mc:Choice>
    <mc:Fallback xmlns="">
      <p:transition spd="slow" advTm="23700"/>
    </mc:Fallback>
  </mc:AlternateContent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3" descr="a2e16E6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404812"/>
            <a:ext cx="4979349" cy="61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a2eDE4D.t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2" y="404813"/>
            <a:ext cx="4995081" cy="61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3"/>
    </mc:Choice>
    <mc:Fallback xmlns="">
      <p:transition spd="slow" advTm="31013"/>
    </mc:Fallback>
  </mc:AlternateContent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216276" y="274638"/>
            <a:ext cx="6994525" cy="1143000"/>
          </a:xfrm>
        </p:spPr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Complications of packing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92314" y="1341439"/>
            <a:ext cx="8218487" cy="406558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Sinusitis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hypoxia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Septal perforation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Mucosal pressure necrosis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Alar necrosis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Balloon migration 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Aspiration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Vasovagal attacks</a:t>
            </a:r>
          </a:p>
          <a:p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TSS</a:t>
            </a:r>
          </a:p>
        </p:txBody>
      </p:sp>
    </p:spTree>
    <p:extLst>
      <p:ext uri="{BB962C8B-B14F-4D97-AF65-F5344CB8AC3E}">
        <p14:creationId xmlns:p14="http://schemas.microsoft.com/office/powerpoint/2010/main" val="12360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6"/>
    </mc:Choice>
    <mc:Fallback xmlns="">
      <p:transition spd="slow" advTm="15546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a2eA60A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390" y="473881"/>
            <a:ext cx="10887596" cy="8688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4006" b="1" dirty="0">
                <a:solidFill>
                  <a:srgbClr val="000000"/>
                </a:solidFill>
                <a:latin typeface="Aharoni"/>
              </a:rPr>
              <a:t>Alar necrosis from posterior </a:t>
            </a:r>
            <a:r>
              <a:rPr lang="en-US" sz="4006" b="1" dirty="0" smtClean="0">
                <a:solidFill>
                  <a:srgbClr val="000000"/>
                </a:solidFill>
                <a:latin typeface="Aharoni"/>
              </a:rPr>
              <a:t>pack placement </a:t>
            </a:r>
            <a:endParaRPr lang="en-US" sz="4006" b="1" dirty="0">
              <a:solidFill>
                <a:srgbClr val="000000"/>
              </a:solidFill>
              <a:latin typeface="Aharoni"/>
            </a:endParaRPr>
          </a:p>
          <a:p>
            <a:pPr>
              <a:lnSpc>
                <a:spcPts val="36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981201" y="981076"/>
            <a:ext cx="8291513" cy="5616575"/>
          </a:xfrm>
        </p:spPr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Posterior pack admission :</a:t>
            </a:r>
          </a:p>
          <a:p>
            <a:pPr lvl="1"/>
            <a:endParaRPr lang="en-US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Elderly &amp; those with chronic medical illness may need ICU admission.</a:t>
            </a:r>
          </a:p>
          <a:p>
            <a:pPr lvl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Continuous cardiorespiratory monitoring</a:t>
            </a:r>
          </a:p>
          <a:p>
            <a:pPr lvl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IVF</a:t>
            </a:r>
          </a:p>
          <a:p>
            <a:pPr lvl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Oxygen supplment maybe needed</a:t>
            </a:r>
          </a:p>
          <a:p>
            <a:pPr lvl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Abx</a:t>
            </a:r>
          </a:p>
          <a:p>
            <a:pPr lvl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Analgesia \mild sedation</a:t>
            </a:r>
          </a:p>
          <a:p>
            <a:pPr lvl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Blood transfusion &amp; FFP if needed</a:t>
            </a:r>
          </a:p>
        </p:txBody>
      </p:sp>
    </p:spTree>
    <p:extLst>
      <p:ext uri="{BB962C8B-B14F-4D97-AF65-F5344CB8AC3E}">
        <p14:creationId xmlns:p14="http://schemas.microsoft.com/office/powerpoint/2010/main" val="27042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82"/>
    </mc:Choice>
    <mc:Fallback xmlns="">
      <p:transition spd="slow" advTm="39382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Greater Palatine Injection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latin typeface="Andalus" panose="02020603050405020304" pitchFamily="18" charset="-78"/>
                <a:cs typeface="Andalus" panose="02020603050405020304" pitchFamily="18" charset="-78"/>
              </a:rPr>
              <a:t> Injection into pterygopalatine fossa through greater palatine foramen</a:t>
            </a:r>
          </a:p>
          <a:p>
            <a:endParaRPr lang="en-US" altLang="en-US" sz="240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2400">
                <a:latin typeface="Andalus" panose="02020603050405020304" pitchFamily="18" charset="-78"/>
                <a:cs typeface="Andalus" panose="02020603050405020304" pitchFamily="18" charset="-78"/>
              </a:rPr>
              <a:t>Particularly effective for posterior epistaxis (origin of bleeding from SPA)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0" y="3337624"/>
            <a:ext cx="4326341" cy="31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3" descr="C:\Users\DELL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41" y="3398294"/>
            <a:ext cx="3970636" cy="30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4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96"/>
    </mc:Choice>
    <mc:Fallback xmlns="">
      <p:transition spd="slow" advTm="68296"/>
    </mc:Fallback>
  </mc:AlternateContent>
  <p:timing>
    <p:tnLst>
      <p:par>
        <p:cTn id="1" dur="indefinite" restart="never" nodeType="tmRoot"/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Surgery/IR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Endoscopic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sphenopalatine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artery (SPA) ligation</a:t>
            </a:r>
          </a:p>
          <a:p>
            <a:pPr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Anterior/posterior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ethmoidal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artery ligation</a:t>
            </a:r>
          </a:p>
          <a:p>
            <a:pPr marL="0" indent="0">
              <a:buNone/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Transantral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ligation of IMAX</a:t>
            </a:r>
          </a:p>
          <a:p>
            <a:pPr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Embolization of the IMAX</a:t>
            </a:r>
          </a:p>
          <a:p>
            <a:pPr>
              <a:defRPr/>
            </a:pPr>
            <a:endParaRPr lang="ar-JO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77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65"/>
    </mc:Choice>
    <mc:Fallback xmlns="">
      <p:transition spd="slow" advTm="23765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631950" y="620713"/>
            <a:ext cx="8578850" cy="550545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INTRODUCTION</a:t>
            </a:r>
          </a:p>
          <a:p>
            <a:pPr algn="ctr" eaLnBrk="1" hangingPunct="1"/>
            <a:endParaRPr lang="en-US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Bimodal incidence (2-10)&amp; (60-80) yrs</a:t>
            </a:r>
          </a:p>
          <a:p>
            <a:pPr eaLnBrk="1" hangingPunct="1"/>
            <a:endParaRPr lang="en-US" altLang="en-US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Males&gt;females </a:t>
            </a:r>
          </a:p>
          <a:p>
            <a:pPr eaLnBrk="1" hangingPunct="1"/>
            <a:endParaRPr lang="en-US" altLang="en-US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 Winter.</a:t>
            </a:r>
          </a:p>
          <a:p>
            <a:pPr eaLnBrk="1" hangingPunct="1"/>
            <a:endParaRPr lang="en-US" altLang="en-US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123" name="Picture 3" descr="C:\Users\DELL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068639"/>
            <a:ext cx="40370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83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33"/>
    </mc:Choice>
    <mc:Fallback xmlns="">
      <p:transition spd="slow" advTm="44933"/>
    </mc:Fallback>
  </mc:AlternateContent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7016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latin typeface="Andalus" panose="02020603050405020304" pitchFamily="18" charset="-78"/>
                <a:cs typeface="Andalus" panose="02020603050405020304" pitchFamily="18" charset="-78"/>
              </a:rPr>
              <a:t>Endoscopic Cauterization of</a:t>
            </a:r>
            <a:br>
              <a:rPr lang="en-US" altLang="en-US" sz="360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en-US" sz="3600">
                <a:latin typeface="Andalus" panose="02020603050405020304" pitchFamily="18" charset="-78"/>
                <a:cs typeface="Andalus" panose="02020603050405020304" pitchFamily="18" charset="-78"/>
              </a:rPr>
              <a:t>Sphenopalatine Artery (SPA)</a:t>
            </a:r>
            <a:br>
              <a:rPr lang="en-US" altLang="en-US" sz="360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JO" altLang="en-US" sz="360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981200" y="1855788"/>
            <a:ext cx="8229600" cy="4525962"/>
          </a:xfrm>
        </p:spPr>
        <p:txBody>
          <a:bodyPr/>
          <a:lstStyle/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Newer Method – Endoscopic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Older method – Caldwell-Luc approach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Allows direct cauterization of vessels and is highly effective as a second-line treatment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Low morbidity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Complications are rare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Fast, not technically difficult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Good alternative to embolization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Highly effective – 96-100%</a:t>
            </a:r>
            <a:endParaRPr lang="ar-JO" altLang="en-US" sz="18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61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6"/>
    </mc:Choice>
    <mc:Fallback xmlns="">
      <p:transition spd="slow" advTm="25236"/>
    </mc:Fallback>
  </mc:AlternateContent>
  <p:timing>
    <p:tnLst>
      <p:par>
        <p:cTn id="1" dur="indefinite" restart="never" nodeType="tmRoot"/>
      </p:par>
    </p:tn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9144000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8"/>
    </mc:Choice>
    <mc:Fallback xmlns="">
      <p:transition spd="slow" advTm="7868"/>
    </mc:Fallback>
  </mc:AlternateContent>
  <p:timing>
    <p:tnLst>
      <p:par>
        <p:cTn id="1" dur="indefinite" restart="never" nodeType="tmRoot"/>
      </p:par>
    </p:tnLst>
  </p:timing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38189"/>
            <a:ext cx="73152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4"/>
    </mc:Choice>
    <mc:Fallback xmlns="">
      <p:transition spd="slow" advTm="12844"/>
    </mc:Fallback>
  </mc:AlternateContent>
  <p:timing>
    <p:tnLst>
      <p:par>
        <p:cTn id="1" dur="indefinite" restart="never" nodeType="tmRoot"/>
      </p:par>
    </p:tnLst>
  </p:timing>
  <p:extLst mod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981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latin typeface="Andalus" panose="02020603050405020304" pitchFamily="18" charset="-78"/>
                <a:cs typeface="Andalus" panose="02020603050405020304" pitchFamily="18" charset="-78"/>
              </a:rPr>
              <a:t>Anterior/Posterior Ethmoidal</a:t>
            </a:r>
            <a:br>
              <a:rPr lang="en-US" altLang="en-US" sz="360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altLang="en-US" sz="3600">
                <a:latin typeface="Andalus" panose="02020603050405020304" pitchFamily="18" charset="-78"/>
                <a:cs typeface="Andalus" panose="02020603050405020304" pitchFamily="18" charset="-78"/>
              </a:rPr>
              <a:t>Artery Ligation</a:t>
            </a:r>
            <a:br>
              <a:rPr lang="en-US" altLang="en-US" sz="360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JO" altLang="en-US" sz="36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60576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Henry Goodyear performed the first anterior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ethmoid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artery ligation 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Can be performed externally (Lynch incision) or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endoscopically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Anterior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ethmoid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artery is located 24mm from the anterior lacrimal crest, </a:t>
            </a: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posterior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ethmoid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artery is 36mm from anterior lacrimal crest</a:t>
            </a:r>
          </a:p>
          <a:p>
            <a:pPr>
              <a:defRPr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Complications of procedure include 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stroke, blindness,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ophthalmoplegia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and </a:t>
            </a:r>
          </a:p>
          <a:p>
            <a:pPr marL="0" indent="0">
              <a:buNone/>
              <a:defRPr/>
            </a:pPr>
            <a:r>
              <a:rPr lang="en-US" sz="2000" dirty="0" err="1">
                <a:latin typeface="Andalus" pitchFamily="18" charset="-78"/>
                <a:cs typeface="Andalus" pitchFamily="18" charset="-78"/>
              </a:rPr>
              <a:t>epiphora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ar-JO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7108" name="Picture 2" descr="C:\Users\DELL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6" y="4656138"/>
            <a:ext cx="36734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67"/>
    </mc:Choice>
    <mc:Fallback xmlns="">
      <p:transition spd="slow" advTm="85767"/>
    </mc:Fallback>
  </mc:AlternateContent>
  <p:timing>
    <p:tnLst>
      <p:par>
        <p:cTn id="1" dur="indefinite" restart="never" nodeType="tmRoot"/>
      </p:par>
    </p:tnLst>
  </p:timing>
  <p:extLst mod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6" y="841509"/>
            <a:ext cx="7524680" cy="521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1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6"/>
    </mc:Choice>
    <mc:Fallback xmlns="">
      <p:transition spd="slow" advTm="15586"/>
    </mc:Fallback>
  </mc:AlternateContent>
  <p:timing>
    <p:tnLst>
      <p:par>
        <p:cTn id="1" dur="indefinite" restart="never" nodeType="tmRoot"/>
      </p:par>
    </p:tnLst>
  </p:timing>
  <p:extLst mod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981200" y="630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Transantral Ligation of IMAX</a:t>
            </a:r>
            <a:b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JO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Older method (more recently replaced by SPA ligation)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Performed via Caldwell-Luc approach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expose pterygopalatine fossa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Tortuous IMAX is identified and ligated</a:t>
            </a:r>
          </a:p>
          <a:p>
            <a:endParaRPr lang="en-US" altLang="en-US" sz="180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High failure rate 11%-20%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High complication rate 14%-20%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Facial paresthesia, facial pain, dental pain and numbness, hematoma, ophthalmoplegia, blindness</a:t>
            </a:r>
            <a:endParaRPr lang="ar-JO" altLang="en-US" sz="18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66" y="1825625"/>
            <a:ext cx="31908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8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2"/>
    </mc:Choice>
    <mc:Fallback xmlns="">
      <p:transition spd="slow" advTm="40872"/>
    </mc:Fallback>
  </mc:AlternateContent>
  <p:timing>
    <p:tnLst>
      <p:par>
        <p:cTn id="1" dur="indefinite" restart="never" nodeType="tmRoot"/>
      </p:par>
    </p:tnLst>
  </p:timing>
  <p:extLst mod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Embolization of IMAX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Alternative to SPA ligation for control of posterior epistaxis</a:t>
            </a:r>
          </a:p>
          <a:p>
            <a:endParaRPr lang="en-US" altLang="en-US" sz="180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Good for poor surgical candidates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Back-up to unsuccessful surgical ligation</a:t>
            </a:r>
          </a:p>
          <a:p>
            <a:endParaRPr lang="en-US" altLang="en-US" sz="180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Requires highly skilled interventional radiologist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Complications are high (i.e. stroke, facial pain, numbness)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Higher failure rate than surgical ligation</a:t>
            </a:r>
          </a:p>
          <a:p>
            <a:r>
              <a:rPr lang="en-US" altLang="en-US" sz="1800">
                <a:latin typeface="Andalus" panose="02020603050405020304" pitchFamily="18" charset="-78"/>
                <a:cs typeface="Andalus" panose="02020603050405020304" pitchFamily="18" charset="-78"/>
              </a:rPr>
              <a:t> Less cost effective than surgical ligation</a:t>
            </a:r>
            <a:endParaRPr lang="ar-JO" altLang="en-US" sz="18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662488"/>
            <a:ext cx="5073650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9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83"/>
    </mc:Choice>
    <mc:Fallback xmlns="">
      <p:transition spd="slow" advTm="77583"/>
    </mc:Fallback>
  </mc:AlternateContent>
  <p:timing>
    <p:tnLst>
      <p:par>
        <p:cTn id="1" dur="indefinite" restart="never" nodeType="tmRoot"/>
      </p:par>
    </p:tnLst>
  </p:timing>
  <p:extLst mod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Thank </a:t>
            </a:r>
            <a:r>
              <a:rPr lang="en-US" alt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you ! </a:t>
            </a:r>
            <a:endParaRPr lang="ar-JO" altLang="en-US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4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0"/>
    </mc:Choice>
    <mc:Fallback xmlns="">
      <p:transition spd="slow" advTm="25840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INTRODUCTION</a:t>
            </a:r>
            <a:endParaRPr lang="ar-JO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History, folklore,  &amp; Myth!</a:t>
            </a:r>
          </a:p>
          <a:p>
            <a:endParaRPr lang="en-US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altLang="en-US" smtClean="0">
                <a:latin typeface="Andalus" panose="02020603050405020304" pitchFamily="18" charset="-78"/>
                <a:cs typeface="Andalus" panose="02020603050405020304" pitchFamily="18" charset="-78"/>
              </a:rPr>
              <a:t>Hippocrates</a:t>
            </a:r>
            <a:endParaRPr lang="ar-JO" altLang="en-US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JO" altLang="en-US" smtClean="0"/>
          </a:p>
        </p:txBody>
      </p:sp>
      <p:pic>
        <p:nvPicPr>
          <p:cNvPr id="6148" name="Picture 4" descr="C:\Users\DELL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3530600"/>
            <a:ext cx="35972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DELL\Desktop\Hippocrates_rub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711325"/>
            <a:ext cx="25193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4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15"/>
    </mc:Choice>
    <mc:Fallback xmlns="">
      <p:transition spd="slow" advTm="98715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2E0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Why bleeding from the nose ?</a:t>
            </a:r>
            <a:endParaRPr lang="ar-JO" altLang="en-US" smtClean="0">
              <a:solidFill>
                <a:srgbClr val="2E0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16" y="1520623"/>
            <a:ext cx="9648967" cy="471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1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5"/>
    </mc:Choice>
    <mc:Fallback xmlns="">
      <p:transition spd="slow" advTm="27515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2E0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VASCULAR ANATOMY</a:t>
            </a:r>
            <a:endParaRPr lang="ar-JO" altLang="en-US" sz="4000">
              <a:solidFill>
                <a:srgbClr val="2E0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2" y="1458677"/>
            <a:ext cx="6206221" cy="464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DELL\Desktop\surgical-anatomy-of-nose-25-6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6" y="1690688"/>
            <a:ext cx="492601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34"/>
    </mc:Choice>
    <mc:Fallback xmlns="">
      <p:transition spd="slow" advTm="74434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2E0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VASCULAR ANATOMY</a:t>
            </a:r>
            <a:endParaRPr lang="ar-JO" alt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74" y="1690688"/>
            <a:ext cx="9144000" cy="4887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8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00"/>
    </mc:Choice>
    <mc:Fallback xmlns="">
      <p:transition spd="slow" advTm="35700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Vs Posterior epistaxis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Epistaxis can be divided into 2 categories, anterior bleeds and posterior bleeds, on the basis of the site where the bleeding </a:t>
            </a:r>
            <a:r>
              <a:rPr lang="en-US" dirty="0" smtClean="0"/>
              <a:t>originates.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783" t="29841" r="40448" b="21379"/>
          <a:stretch/>
        </p:blipFill>
        <p:spPr>
          <a:xfrm>
            <a:off x="2975212" y="3070746"/>
            <a:ext cx="4722125" cy="36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70"/>
    </mc:Choice>
    <mc:Fallback xmlns="">
      <p:transition spd="slow" advTm="120570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E71F5D498A7468AA2A262088F09E7" ma:contentTypeVersion="3" ma:contentTypeDescription="Create a new document." ma:contentTypeScope="" ma:versionID="dda1dc82f54c5f0289be0f446547112e">
  <xsd:schema xmlns:xsd="http://www.w3.org/2001/XMLSchema" xmlns:xs="http://www.w3.org/2001/XMLSchema" xmlns:p="http://schemas.microsoft.com/office/2006/metadata/properties" xmlns:ns2="89d7e991-0a37-4633-9877-eb75033ba4ab" targetNamespace="http://schemas.microsoft.com/office/2006/metadata/properties" ma:root="true" ma:fieldsID="4c5c7b808b897a41244917f480f8e9db" ns2:_="">
    <xsd:import namespace="89d7e991-0a37-4633-9877-eb75033b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7e991-0a37-4633-9877-eb75033b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BFC3A4-8E4C-4EE8-B77A-C7142C87C9EB}"/>
</file>

<file path=customXml/itemProps2.xml><?xml version="1.0" encoding="utf-8"?>
<ds:datastoreItem xmlns:ds="http://schemas.openxmlformats.org/officeDocument/2006/customXml" ds:itemID="{66123136-1038-4DFE-ACDA-C9665DD47E45}"/>
</file>

<file path=customXml/itemProps3.xml><?xml version="1.0" encoding="utf-8"?>
<ds:datastoreItem xmlns:ds="http://schemas.openxmlformats.org/officeDocument/2006/customXml" ds:itemID="{563617F3-4E44-4BA3-9FA7-641217DA44E5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1041</Words>
  <Application>Microsoft Office PowerPoint</Application>
  <PresentationFormat>Widescreen</PresentationFormat>
  <Paragraphs>265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Aharoni</vt:lpstr>
      <vt:lpstr>Andalus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Epistaxis</vt:lpstr>
      <vt:lpstr>Learning objectives</vt:lpstr>
      <vt:lpstr>INTRODUCTION</vt:lpstr>
      <vt:lpstr>PowerPoint Presentation</vt:lpstr>
      <vt:lpstr>INTRODUCTION</vt:lpstr>
      <vt:lpstr>Why bleeding from the nose ?</vt:lpstr>
      <vt:lpstr>VASCULAR ANATOMY</vt:lpstr>
      <vt:lpstr>VASCULAR ANATOMY</vt:lpstr>
      <vt:lpstr>Anterior Vs Posterior epistaxis</vt:lpstr>
      <vt:lpstr>Kiesselbach’s Plexus</vt:lpstr>
      <vt:lpstr>Woodruff’s Plexus</vt:lpstr>
      <vt:lpstr>ETIOLOGY</vt:lpstr>
      <vt:lpstr>PowerPoint Presentation</vt:lpstr>
      <vt:lpstr>PowerPoint Presentation</vt:lpstr>
      <vt:lpstr>Neoplasms </vt:lpstr>
      <vt:lpstr>ETIOLOGY</vt:lpstr>
      <vt:lpstr>HTN as a cause of epistaxis </vt:lpstr>
      <vt:lpstr>Hereditary Hemorrhagic Telangiectasia (HHT)</vt:lpstr>
      <vt:lpstr>HHT</vt:lpstr>
      <vt:lpstr>Initial Management</vt:lpstr>
      <vt:lpstr>HISTORY</vt:lpstr>
      <vt:lpstr>PHYSICAL EXAMINATION</vt:lpstr>
      <vt:lpstr>PowerPoint Presentation</vt:lpstr>
      <vt:lpstr>PHYSICAL EXAM</vt:lpstr>
      <vt:lpstr>LAB STUDY</vt:lpstr>
      <vt:lpstr> Treatment </vt:lpstr>
      <vt:lpstr>Treatment</vt:lpstr>
      <vt:lpstr>TREATMENT</vt:lpstr>
      <vt:lpstr>Treatment</vt:lpstr>
      <vt:lpstr>Treatment</vt:lpstr>
      <vt:lpstr>                      Anterior Nasal Packs</vt:lpstr>
      <vt:lpstr>Posterior Nasal Packs</vt:lpstr>
      <vt:lpstr>                      Posterior Nasal Packs</vt:lpstr>
      <vt:lpstr>PowerPoint Presentation</vt:lpstr>
      <vt:lpstr>Complications of packing</vt:lpstr>
      <vt:lpstr>PowerPoint Presentation</vt:lpstr>
      <vt:lpstr>PowerPoint Presentation</vt:lpstr>
      <vt:lpstr>Greater Palatine Injection</vt:lpstr>
      <vt:lpstr>Surgery/IR</vt:lpstr>
      <vt:lpstr>Endoscopic Cauterization of Sphenopalatine Artery (SPA) </vt:lpstr>
      <vt:lpstr>PowerPoint Presentation</vt:lpstr>
      <vt:lpstr>PowerPoint Presentation</vt:lpstr>
      <vt:lpstr>Anterior/Posterior Ethmoidal Artery Ligation </vt:lpstr>
      <vt:lpstr>PowerPoint Presentation</vt:lpstr>
      <vt:lpstr>Transantral Ligation of IMAX </vt:lpstr>
      <vt:lpstr>Embolization of IMAX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Epistaxis</dc:title>
  <dc:creator>User</dc:creator>
  <cp:lastModifiedBy>User</cp:lastModifiedBy>
  <cp:revision>14</cp:revision>
  <dcterms:created xsi:type="dcterms:W3CDTF">2020-03-14T19:03:32Z</dcterms:created>
  <dcterms:modified xsi:type="dcterms:W3CDTF">2020-03-21T17:46:05Z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0x01010095DE71F5D498A7468AA2A262088F09E7</vt:lpwstr>
  </property>
</Properties>
</file>